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76" r:id="rId1"/>
  </p:sldMasterIdLst>
  <p:notesMasterIdLst>
    <p:notesMasterId r:id="rId71"/>
  </p:notesMasterIdLst>
  <p:sldIdLst>
    <p:sldId id="256" r:id="rId2"/>
    <p:sldId id="257" r:id="rId3"/>
    <p:sldId id="258" r:id="rId4"/>
    <p:sldId id="259" r:id="rId5"/>
    <p:sldId id="309" r:id="rId6"/>
    <p:sldId id="357" r:id="rId7"/>
    <p:sldId id="402" r:id="rId8"/>
    <p:sldId id="285" r:id="rId9"/>
    <p:sldId id="387" r:id="rId10"/>
    <p:sldId id="296" r:id="rId11"/>
    <p:sldId id="272" r:id="rId12"/>
    <p:sldId id="303" r:id="rId13"/>
    <p:sldId id="288" r:id="rId14"/>
    <p:sldId id="289" r:id="rId15"/>
    <p:sldId id="260" r:id="rId16"/>
    <p:sldId id="311" r:id="rId17"/>
    <p:sldId id="300" r:id="rId18"/>
    <p:sldId id="297" r:id="rId19"/>
    <p:sldId id="298" r:id="rId20"/>
    <p:sldId id="356" r:id="rId21"/>
    <p:sldId id="337" r:id="rId22"/>
    <p:sldId id="340" r:id="rId23"/>
    <p:sldId id="401" r:id="rId24"/>
    <p:sldId id="338" r:id="rId25"/>
    <p:sldId id="339" r:id="rId26"/>
    <p:sldId id="341" r:id="rId27"/>
    <p:sldId id="270" r:id="rId28"/>
    <p:sldId id="342" r:id="rId29"/>
    <p:sldId id="393" r:id="rId30"/>
    <p:sldId id="400" r:id="rId31"/>
    <p:sldId id="349" r:id="rId32"/>
    <p:sldId id="355" r:id="rId33"/>
    <p:sldId id="351" r:id="rId34"/>
    <p:sldId id="374" r:id="rId35"/>
    <p:sldId id="312" r:id="rId36"/>
    <p:sldId id="307" r:id="rId37"/>
    <p:sldId id="277" r:id="rId38"/>
    <p:sldId id="375" r:id="rId39"/>
    <p:sldId id="376" r:id="rId40"/>
    <p:sldId id="377" r:id="rId41"/>
    <p:sldId id="378" r:id="rId42"/>
    <p:sldId id="379" r:id="rId43"/>
    <p:sldId id="380" r:id="rId44"/>
    <p:sldId id="381" r:id="rId45"/>
    <p:sldId id="382" r:id="rId46"/>
    <p:sldId id="383" r:id="rId47"/>
    <p:sldId id="266" r:id="rId48"/>
    <p:sldId id="403" r:id="rId49"/>
    <p:sldId id="271" r:id="rId50"/>
    <p:sldId id="269" r:id="rId51"/>
    <p:sldId id="268" r:id="rId52"/>
    <p:sldId id="384" r:id="rId53"/>
    <p:sldId id="286" r:id="rId54"/>
    <p:sldId id="267" r:id="rId55"/>
    <p:sldId id="363" r:id="rId56"/>
    <p:sldId id="364" r:id="rId57"/>
    <p:sldId id="365" r:id="rId58"/>
    <p:sldId id="366" r:id="rId59"/>
    <p:sldId id="369" r:id="rId60"/>
    <p:sldId id="370" r:id="rId61"/>
    <p:sldId id="371" r:id="rId62"/>
    <p:sldId id="372" r:id="rId63"/>
    <p:sldId id="385" r:id="rId64"/>
    <p:sldId id="391" r:id="rId65"/>
    <p:sldId id="392" r:id="rId66"/>
    <p:sldId id="295" r:id="rId67"/>
    <p:sldId id="397" r:id="rId68"/>
    <p:sldId id="398" r:id="rId69"/>
    <p:sldId id="388" r:id="rId70"/>
  </p:sldIdLst>
  <p:sldSz cx="12192000" cy="6858000"/>
  <p:notesSz cx="6889750"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ilisateur" initials="u" lastIdx="8" clrIdx="0">
    <p:extLst>
      <p:ext uri="{19B8F6BF-5375-455C-9EA6-DF929625EA0E}">
        <p15:presenceInfo xmlns:p15="http://schemas.microsoft.com/office/powerpoint/2012/main" userId="utilisate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BBB23B-0BD5-4A16-8263-81A6ADAD97AC}" v="168" dt="2019-03-14T10:47:34.63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2915" autoAdjust="0"/>
  </p:normalViewPr>
  <p:slideViewPr>
    <p:cSldViewPr snapToGrid="0">
      <p:cViewPr varScale="1">
        <p:scale>
          <a:sx n="54" d="100"/>
          <a:sy n="54" d="100"/>
        </p:scale>
        <p:origin x="1781" y="62"/>
      </p:cViewPr>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GREVET" userId="a426d5bc-bb0d-4c1d-b9e4-b265e5483003" providerId="ADAL" clId="{A6E3154F-9A1F-4F1B-8DA6-4C6C98CCE0AC}"/>
    <pc:docChg chg="modSld">
      <pc:chgData name="Nicolas GREVET" userId="a426d5bc-bb0d-4c1d-b9e4-b265e5483003" providerId="ADAL" clId="{A6E3154F-9A1F-4F1B-8DA6-4C6C98CCE0AC}" dt="2019-03-06T18:30:10.566" v="0" actId="1035"/>
      <pc:docMkLst>
        <pc:docMk/>
      </pc:docMkLst>
      <pc:sldChg chg="modSp">
        <pc:chgData name="Nicolas GREVET" userId="a426d5bc-bb0d-4c1d-b9e4-b265e5483003" providerId="ADAL" clId="{A6E3154F-9A1F-4F1B-8DA6-4C6C98CCE0AC}" dt="2019-03-06T18:30:10.566" v="0" actId="1035"/>
        <pc:sldMkLst>
          <pc:docMk/>
          <pc:sldMk cId="86920979" sldId="270"/>
        </pc:sldMkLst>
        <pc:spChg chg="mod">
          <ac:chgData name="Nicolas GREVET" userId="a426d5bc-bb0d-4c1d-b9e4-b265e5483003" providerId="ADAL" clId="{A6E3154F-9A1F-4F1B-8DA6-4C6C98CCE0AC}" dt="2019-03-06T18:30:10.566" v="0" actId="1035"/>
          <ac:spMkLst>
            <pc:docMk/>
            <pc:sldMk cId="86920979" sldId="270"/>
            <ac:spMk id="25" creationId="{00000000-0000-0000-0000-000000000000}"/>
          </ac:spMkLst>
        </pc:spChg>
      </pc:sldChg>
    </pc:docChg>
  </pc:docChgLst>
  <pc:docChgLst>
    <pc:chgData name="Nicolas GREVET" userId="a426d5bc-bb0d-4c1d-b9e4-b265e5483003" providerId="ADAL" clId="{69BBB23B-0BD5-4A16-8263-81A6ADAD97AC}"/>
    <pc:docChg chg="custSel modSld">
      <pc:chgData name="Nicolas GREVET" userId="a426d5bc-bb0d-4c1d-b9e4-b265e5483003" providerId="ADAL" clId="{69BBB23B-0BD5-4A16-8263-81A6ADAD97AC}" dt="2019-03-14T10:47:34.632" v="163" actId="20577"/>
      <pc:docMkLst>
        <pc:docMk/>
      </pc:docMkLst>
      <pc:sldChg chg="modSp">
        <pc:chgData name="Nicolas GREVET" userId="a426d5bc-bb0d-4c1d-b9e4-b265e5483003" providerId="ADAL" clId="{69BBB23B-0BD5-4A16-8263-81A6ADAD97AC}" dt="2019-03-13T07:55:57.173" v="160" actId="20577"/>
        <pc:sldMkLst>
          <pc:docMk/>
          <pc:sldMk cId="4130145943" sldId="256"/>
        </pc:sldMkLst>
        <pc:spChg chg="mod">
          <ac:chgData name="Nicolas GREVET" userId="a426d5bc-bb0d-4c1d-b9e4-b265e5483003" providerId="ADAL" clId="{69BBB23B-0BD5-4A16-8263-81A6ADAD97AC}" dt="2019-03-13T07:55:57.173" v="160" actId="20577"/>
          <ac:spMkLst>
            <pc:docMk/>
            <pc:sldMk cId="4130145943" sldId="256"/>
            <ac:spMk id="3" creationId="{3BDBBB6F-E8C0-426D-BAA5-BD7AFDD9EFA8}"/>
          </ac:spMkLst>
        </pc:spChg>
      </pc:sldChg>
      <pc:sldChg chg="modSp modNotesTx">
        <pc:chgData name="Nicolas GREVET" userId="a426d5bc-bb0d-4c1d-b9e4-b265e5483003" providerId="ADAL" clId="{69BBB23B-0BD5-4A16-8263-81A6ADAD97AC}" dt="2019-03-14T10:15:05.808" v="161" actId="20577"/>
        <pc:sldMkLst>
          <pc:docMk/>
          <pc:sldMk cId="504685071" sldId="277"/>
        </pc:sldMkLst>
        <pc:spChg chg="mod">
          <ac:chgData name="Nicolas GREVET" userId="a426d5bc-bb0d-4c1d-b9e4-b265e5483003" providerId="ADAL" clId="{69BBB23B-0BD5-4A16-8263-81A6ADAD97AC}" dt="2019-03-07T17:50:14.730" v="134" actId="20577"/>
          <ac:spMkLst>
            <pc:docMk/>
            <pc:sldMk cId="504685071" sldId="277"/>
            <ac:spMk id="7" creationId="{10979392-6808-2B45-BAFA-E0E9B0BF7F26}"/>
          </ac:spMkLst>
        </pc:spChg>
      </pc:sldChg>
      <pc:sldChg chg="modNotesTx">
        <pc:chgData name="Nicolas GREVET" userId="a426d5bc-bb0d-4c1d-b9e4-b265e5483003" providerId="ADAL" clId="{69BBB23B-0BD5-4A16-8263-81A6ADAD97AC}" dt="2019-03-08T08:03:18.902" v="140" actId="20577"/>
        <pc:sldMkLst>
          <pc:docMk/>
          <pc:sldMk cId="3565982140" sldId="285"/>
        </pc:sldMkLst>
      </pc:sldChg>
      <pc:sldChg chg="modSp">
        <pc:chgData name="Nicolas GREVET" userId="a426d5bc-bb0d-4c1d-b9e4-b265e5483003" providerId="ADAL" clId="{69BBB23B-0BD5-4A16-8263-81A6ADAD97AC}" dt="2019-03-07T17:49:25.732" v="109" actId="20577"/>
        <pc:sldMkLst>
          <pc:docMk/>
          <pc:sldMk cId="2389291814" sldId="342"/>
        </pc:sldMkLst>
        <pc:spChg chg="mod">
          <ac:chgData name="Nicolas GREVET" userId="a426d5bc-bb0d-4c1d-b9e4-b265e5483003" providerId="ADAL" clId="{69BBB23B-0BD5-4A16-8263-81A6ADAD97AC}" dt="2019-03-07T17:49:25.732" v="109" actId="20577"/>
          <ac:spMkLst>
            <pc:docMk/>
            <pc:sldMk cId="2389291814" sldId="342"/>
            <ac:spMk id="8" creationId="{DD03A26B-7667-4ADF-9F7E-615F49DD2E47}"/>
          </ac:spMkLst>
        </pc:spChg>
      </pc:sldChg>
      <pc:sldChg chg="modNotesTx">
        <pc:chgData name="Nicolas GREVET" userId="a426d5bc-bb0d-4c1d-b9e4-b265e5483003" providerId="ADAL" clId="{69BBB23B-0BD5-4A16-8263-81A6ADAD97AC}" dt="2019-03-13T07:54:23.198" v="141" actId="20577"/>
        <pc:sldMkLst>
          <pc:docMk/>
          <pc:sldMk cId="446414214" sldId="349"/>
        </pc:sldMkLst>
      </pc:sldChg>
      <pc:sldChg chg="modNotesTx">
        <pc:chgData name="Nicolas GREVET" userId="a426d5bc-bb0d-4c1d-b9e4-b265e5483003" providerId="ADAL" clId="{69BBB23B-0BD5-4A16-8263-81A6ADAD97AC}" dt="2019-03-13T07:54:59.717" v="142" actId="20577"/>
        <pc:sldMkLst>
          <pc:docMk/>
          <pc:sldMk cId="1972224783" sldId="375"/>
        </pc:sldMkLst>
      </pc:sldChg>
      <pc:sldChg chg="modNotesTx">
        <pc:chgData name="Nicolas GREVET" userId="a426d5bc-bb0d-4c1d-b9e4-b265e5483003" providerId="ADAL" clId="{69BBB23B-0BD5-4A16-8263-81A6ADAD97AC}" dt="2019-03-14T10:47:34.632" v="163" actId="20577"/>
        <pc:sldMkLst>
          <pc:docMk/>
          <pc:sldMk cId="2496033699" sldId="381"/>
        </pc:sldMkLst>
      </pc:sldChg>
      <pc:sldChg chg="modNotesTx">
        <pc:chgData name="Nicolas GREVET" userId="a426d5bc-bb0d-4c1d-b9e4-b265e5483003" providerId="ADAL" clId="{69BBB23B-0BD5-4A16-8263-81A6ADAD97AC}" dt="2019-03-08T08:03:10.387" v="138" actId="20577"/>
        <pc:sldMkLst>
          <pc:docMk/>
          <pc:sldMk cId="692713987" sldId="4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61164-2D52-4FD1-BB61-357AE409453E}"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fr-FR"/>
        </a:p>
      </dgm:t>
    </dgm:pt>
    <dgm:pt modelId="{37AA85CB-0057-4105-A5EE-0EA32D7D3E92}">
      <dgm:prSet/>
      <dgm:spPr/>
      <dgm:t>
        <a:bodyPr/>
        <a:lstStyle/>
        <a:p>
          <a:pPr rtl="0"/>
          <a:r>
            <a:rPr lang="fr-FR" dirty="0"/>
            <a:t>Matin</a:t>
          </a:r>
        </a:p>
      </dgm:t>
    </dgm:pt>
    <dgm:pt modelId="{12B71E16-1CFE-40B7-855A-EB25A2271986}" type="parTrans" cxnId="{C4AB1012-D3C1-45AE-B078-312953D41EF3}">
      <dgm:prSet/>
      <dgm:spPr/>
      <dgm:t>
        <a:bodyPr/>
        <a:lstStyle/>
        <a:p>
          <a:endParaRPr lang="fr-FR"/>
        </a:p>
      </dgm:t>
    </dgm:pt>
    <dgm:pt modelId="{88EF8B76-F739-4E3E-B695-92F198925D8F}" type="sibTrans" cxnId="{C4AB1012-D3C1-45AE-B078-312953D41EF3}">
      <dgm:prSet/>
      <dgm:spPr/>
      <dgm:t>
        <a:bodyPr/>
        <a:lstStyle/>
        <a:p>
          <a:endParaRPr lang="fr-FR"/>
        </a:p>
      </dgm:t>
    </dgm:pt>
    <dgm:pt modelId="{486CD06C-10FF-46CB-B3BE-324588385A8E}">
      <dgm:prSet/>
      <dgm:spPr>
        <a:solidFill>
          <a:schemeClr val="accent2"/>
        </a:solidFill>
      </dgm:spPr>
      <dgm:t>
        <a:bodyPr/>
        <a:lstStyle/>
        <a:p>
          <a:pPr rtl="0"/>
          <a:r>
            <a:rPr lang="fr-FR" dirty="0"/>
            <a:t>La réforme, le parcours de l’élève et les SVT</a:t>
          </a:r>
        </a:p>
      </dgm:t>
    </dgm:pt>
    <dgm:pt modelId="{DDB5D11C-901F-4FE6-A228-B89DFA53E27D}" type="parTrans" cxnId="{5A2E0150-B3C0-431C-A92E-4FF64265771B}">
      <dgm:prSet/>
      <dgm:spPr/>
      <dgm:t>
        <a:bodyPr/>
        <a:lstStyle/>
        <a:p>
          <a:endParaRPr lang="fr-FR"/>
        </a:p>
      </dgm:t>
    </dgm:pt>
    <dgm:pt modelId="{23411918-D576-4AAF-AE89-A57FB4AB7D93}" type="sibTrans" cxnId="{5A2E0150-B3C0-431C-A92E-4FF64265771B}">
      <dgm:prSet/>
      <dgm:spPr/>
      <dgm:t>
        <a:bodyPr/>
        <a:lstStyle/>
        <a:p>
          <a:endParaRPr lang="fr-FR"/>
        </a:p>
      </dgm:t>
    </dgm:pt>
    <dgm:pt modelId="{F1DC76C5-A6FC-47D4-8C70-256A679167D8}">
      <dgm:prSet/>
      <dgm:spPr>
        <a:solidFill>
          <a:schemeClr val="accent2"/>
        </a:solidFill>
      </dgm:spPr>
      <dgm:t>
        <a:bodyPr/>
        <a:lstStyle/>
        <a:p>
          <a:pPr rtl="0"/>
          <a:r>
            <a:rPr lang="fr-FR" dirty="0"/>
            <a:t>Clés de lecture de programme</a:t>
          </a:r>
        </a:p>
      </dgm:t>
    </dgm:pt>
    <dgm:pt modelId="{04714F99-8700-45D0-B1EA-7715F8A95987}" type="parTrans" cxnId="{8F49E805-5656-4829-933C-C11DAA12E60D}">
      <dgm:prSet/>
      <dgm:spPr/>
      <dgm:t>
        <a:bodyPr/>
        <a:lstStyle/>
        <a:p>
          <a:endParaRPr lang="fr-FR"/>
        </a:p>
      </dgm:t>
    </dgm:pt>
    <dgm:pt modelId="{2C81B85F-A5A4-4349-90BB-9B786CC74086}" type="sibTrans" cxnId="{8F49E805-5656-4829-933C-C11DAA12E60D}">
      <dgm:prSet/>
      <dgm:spPr/>
      <dgm:t>
        <a:bodyPr/>
        <a:lstStyle/>
        <a:p>
          <a:endParaRPr lang="fr-FR"/>
        </a:p>
      </dgm:t>
    </dgm:pt>
    <dgm:pt modelId="{8F2618EC-A303-4361-995D-02A976DFF83A}">
      <dgm:prSet/>
      <dgm:spPr>
        <a:solidFill>
          <a:schemeClr val="accent2"/>
        </a:solidFill>
      </dgm:spPr>
      <dgm:t>
        <a:bodyPr/>
        <a:lstStyle/>
        <a:p>
          <a:pPr rtl="0"/>
          <a:r>
            <a:rPr lang="fr-FR" dirty="0"/>
            <a:t>Les SVT en classe de seconde</a:t>
          </a:r>
        </a:p>
      </dgm:t>
    </dgm:pt>
    <dgm:pt modelId="{3E591143-5321-4817-A26A-E68F3345FDC5}" type="parTrans" cxnId="{2D1B85AA-FB31-4B8B-A008-E8ABD599B3FF}">
      <dgm:prSet/>
      <dgm:spPr/>
      <dgm:t>
        <a:bodyPr/>
        <a:lstStyle/>
        <a:p>
          <a:endParaRPr lang="fr-FR"/>
        </a:p>
      </dgm:t>
    </dgm:pt>
    <dgm:pt modelId="{A3A00890-4ECE-40AE-BC4F-C2D3A1C1B0DD}" type="sibTrans" cxnId="{2D1B85AA-FB31-4B8B-A008-E8ABD599B3FF}">
      <dgm:prSet/>
      <dgm:spPr/>
      <dgm:t>
        <a:bodyPr/>
        <a:lstStyle/>
        <a:p>
          <a:endParaRPr lang="fr-FR"/>
        </a:p>
      </dgm:t>
    </dgm:pt>
    <dgm:pt modelId="{3CB1D719-50A9-4F7D-BA78-59669D3054EC}">
      <dgm:prSet/>
      <dgm:spPr>
        <a:solidFill>
          <a:schemeClr val="accent2"/>
        </a:solidFill>
      </dgm:spPr>
      <dgm:t>
        <a:bodyPr/>
        <a:lstStyle/>
        <a:p>
          <a:pPr rtl="0"/>
          <a:r>
            <a:rPr lang="fr-FR" dirty="0"/>
            <a:t>Les SVT en classe de première</a:t>
          </a:r>
        </a:p>
      </dgm:t>
    </dgm:pt>
    <dgm:pt modelId="{869ED832-36B7-4612-9995-24F8C6847171}" type="parTrans" cxnId="{CFCE6544-F88C-4B1B-9827-B989957476DD}">
      <dgm:prSet/>
      <dgm:spPr/>
      <dgm:t>
        <a:bodyPr/>
        <a:lstStyle/>
        <a:p>
          <a:endParaRPr lang="fr-FR"/>
        </a:p>
      </dgm:t>
    </dgm:pt>
    <dgm:pt modelId="{423B075B-F94C-468B-BF2D-D99310AC6E60}" type="sibTrans" cxnId="{CFCE6544-F88C-4B1B-9827-B989957476DD}">
      <dgm:prSet/>
      <dgm:spPr/>
      <dgm:t>
        <a:bodyPr/>
        <a:lstStyle/>
        <a:p>
          <a:endParaRPr lang="fr-FR"/>
        </a:p>
      </dgm:t>
    </dgm:pt>
    <dgm:pt modelId="{421A97B5-BDC4-4997-88C5-3FB94872FC0A}">
      <dgm:prSet/>
      <dgm:spPr>
        <a:solidFill>
          <a:schemeClr val="accent2"/>
        </a:solidFill>
      </dgm:spPr>
      <dgm:t>
        <a:bodyPr/>
        <a:lstStyle/>
        <a:p>
          <a:pPr rtl="0"/>
          <a:r>
            <a:rPr lang="fr-FR"/>
            <a:t>Spécialité</a:t>
          </a:r>
        </a:p>
      </dgm:t>
    </dgm:pt>
    <dgm:pt modelId="{211CB7BA-FF76-449B-BEAC-A9EEA0F8A6F1}" type="parTrans" cxnId="{55468533-0C8E-4106-B899-637A780060BE}">
      <dgm:prSet/>
      <dgm:spPr/>
      <dgm:t>
        <a:bodyPr/>
        <a:lstStyle/>
        <a:p>
          <a:endParaRPr lang="fr-FR"/>
        </a:p>
      </dgm:t>
    </dgm:pt>
    <dgm:pt modelId="{7F705DA4-3C78-4AD4-80F7-B2A5C3A9EBD3}" type="sibTrans" cxnId="{55468533-0C8E-4106-B899-637A780060BE}">
      <dgm:prSet/>
      <dgm:spPr/>
      <dgm:t>
        <a:bodyPr/>
        <a:lstStyle/>
        <a:p>
          <a:endParaRPr lang="fr-FR"/>
        </a:p>
      </dgm:t>
    </dgm:pt>
    <dgm:pt modelId="{56829760-A2CB-4816-948D-C68F1BFB27FC}">
      <dgm:prSet/>
      <dgm:spPr>
        <a:solidFill>
          <a:schemeClr val="accent2"/>
        </a:solidFill>
      </dgm:spPr>
      <dgm:t>
        <a:bodyPr/>
        <a:lstStyle/>
        <a:p>
          <a:pPr rtl="0"/>
          <a:r>
            <a:rPr lang="fr-FR" dirty="0"/>
            <a:t>Enseignement scientifique</a:t>
          </a:r>
        </a:p>
      </dgm:t>
    </dgm:pt>
    <dgm:pt modelId="{BD45700E-66FD-4116-B96A-72E07435044F}" type="parTrans" cxnId="{CD64D12A-6143-451E-A577-244CFFBFD6D2}">
      <dgm:prSet/>
      <dgm:spPr/>
      <dgm:t>
        <a:bodyPr/>
        <a:lstStyle/>
        <a:p>
          <a:endParaRPr lang="fr-FR"/>
        </a:p>
      </dgm:t>
    </dgm:pt>
    <dgm:pt modelId="{CC9446FF-3183-4652-B522-7BD41CBDB9BA}" type="sibTrans" cxnId="{CD64D12A-6143-451E-A577-244CFFBFD6D2}">
      <dgm:prSet/>
      <dgm:spPr/>
      <dgm:t>
        <a:bodyPr/>
        <a:lstStyle/>
        <a:p>
          <a:endParaRPr lang="fr-FR"/>
        </a:p>
      </dgm:t>
    </dgm:pt>
    <dgm:pt modelId="{8BB7691B-B61D-4FF2-B022-1F67E2C4FA4D}">
      <dgm:prSet/>
      <dgm:spPr>
        <a:solidFill>
          <a:schemeClr val="accent2"/>
        </a:solidFill>
      </dgm:spPr>
      <dgm:t>
        <a:bodyPr/>
        <a:lstStyle/>
        <a:p>
          <a:pPr rtl="0"/>
          <a:r>
            <a:rPr lang="fr-FR"/>
            <a:t>L’évaluation</a:t>
          </a:r>
        </a:p>
      </dgm:t>
    </dgm:pt>
    <dgm:pt modelId="{50C3C286-4B6D-4EAF-BD1A-0626639822FF}" type="parTrans" cxnId="{DEF76140-D320-41A3-A4D1-9D2A71EC458C}">
      <dgm:prSet/>
      <dgm:spPr/>
      <dgm:t>
        <a:bodyPr/>
        <a:lstStyle/>
        <a:p>
          <a:endParaRPr lang="fr-FR"/>
        </a:p>
      </dgm:t>
    </dgm:pt>
    <dgm:pt modelId="{C199A311-2380-4007-B0CF-D8FFB5B56448}" type="sibTrans" cxnId="{DEF76140-D320-41A3-A4D1-9D2A71EC458C}">
      <dgm:prSet/>
      <dgm:spPr/>
      <dgm:t>
        <a:bodyPr/>
        <a:lstStyle/>
        <a:p>
          <a:endParaRPr lang="fr-FR"/>
        </a:p>
      </dgm:t>
    </dgm:pt>
    <dgm:pt modelId="{3D616E5F-E354-438B-B07B-EF4C13B352E1}">
      <dgm:prSet/>
      <dgm:spPr>
        <a:solidFill>
          <a:schemeClr val="accent2"/>
        </a:solidFill>
      </dgm:spPr>
      <dgm:t>
        <a:bodyPr/>
        <a:lstStyle/>
        <a:p>
          <a:pPr rtl="0"/>
          <a:r>
            <a:rPr lang="fr-FR" dirty="0"/>
            <a:t>L’orientation</a:t>
          </a:r>
        </a:p>
      </dgm:t>
    </dgm:pt>
    <dgm:pt modelId="{D703D8D7-F5BF-4FF1-986B-3ABE376BF0FC}" type="parTrans" cxnId="{CFC08F96-486B-4B9B-961B-F9E5827D9878}">
      <dgm:prSet/>
      <dgm:spPr/>
      <dgm:t>
        <a:bodyPr/>
        <a:lstStyle/>
        <a:p>
          <a:endParaRPr lang="fr-FR"/>
        </a:p>
      </dgm:t>
    </dgm:pt>
    <dgm:pt modelId="{9A6BC19B-90C6-44E3-BCF8-20D9E327E5AB}" type="sibTrans" cxnId="{CFC08F96-486B-4B9B-961B-F9E5827D9878}">
      <dgm:prSet/>
      <dgm:spPr/>
      <dgm:t>
        <a:bodyPr/>
        <a:lstStyle/>
        <a:p>
          <a:endParaRPr lang="fr-FR"/>
        </a:p>
      </dgm:t>
    </dgm:pt>
    <dgm:pt modelId="{F3BE987D-F2A3-43A1-827A-6F7A5799E2DF}">
      <dgm:prSet/>
      <dgm:spPr>
        <a:solidFill>
          <a:schemeClr val="accent2"/>
        </a:solidFill>
      </dgm:spPr>
      <dgm:t>
        <a:bodyPr/>
        <a:lstStyle/>
        <a:p>
          <a:pPr rtl="0"/>
          <a:r>
            <a:rPr lang="fr-FR" dirty="0"/>
            <a:t>Après midi                                     </a:t>
          </a:r>
        </a:p>
      </dgm:t>
    </dgm:pt>
    <dgm:pt modelId="{F219EF8E-956E-49E0-B0E9-ADBFF6A914A3}" type="parTrans" cxnId="{7E407B05-8529-45DB-BA9A-A4F41A941B04}">
      <dgm:prSet/>
      <dgm:spPr/>
      <dgm:t>
        <a:bodyPr/>
        <a:lstStyle/>
        <a:p>
          <a:endParaRPr lang="fr-FR"/>
        </a:p>
      </dgm:t>
    </dgm:pt>
    <dgm:pt modelId="{330C4C52-C3E9-4A83-9AD3-321CBCA5C52C}" type="sibTrans" cxnId="{7E407B05-8529-45DB-BA9A-A4F41A941B04}">
      <dgm:prSet/>
      <dgm:spPr/>
      <dgm:t>
        <a:bodyPr/>
        <a:lstStyle/>
        <a:p>
          <a:endParaRPr lang="fr-FR"/>
        </a:p>
      </dgm:t>
    </dgm:pt>
    <dgm:pt modelId="{A6691E58-DAC6-476F-B7F7-F37AD7FE35E9}" type="pres">
      <dgm:prSet presAssocID="{DB261164-2D52-4FD1-BB61-357AE409453E}" presName="Name0" presStyleCnt="0">
        <dgm:presLayoutVars>
          <dgm:dir/>
          <dgm:animLvl val="lvl"/>
          <dgm:resizeHandles val="exact"/>
        </dgm:presLayoutVars>
      </dgm:prSet>
      <dgm:spPr/>
    </dgm:pt>
    <dgm:pt modelId="{0E6FDCD8-CAA0-42CC-9F2A-CDDBFB185F19}" type="pres">
      <dgm:prSet presAssocID="{37AA85CB-0057-4105-A5EE-0EA32D7D3E92}" presName="compositeNode" presStyleCnt="0">
        <dgm:presLayoutVars>
          <dgm:bulletEnabled val="1"/>
        </dgm:presLayoutVars>
      </dgm:prSet>
      <dgm:spPr/>
    </dgm:pt>
    <dgm:pt modelId="{D4574825-460A-4056-8A05-79B4D9C7F788}" type="pres">
      <dgm:prSet presAssocID="{37AA85CB-0057-4105-A5EE-0EA32D7D3E92}" presName="bgRect" presStyleLbl="node1" presStyleIdx="0" presStyleCnt="2"/>
      <dgm:spPr/>
    </dgm:pt>
    <dgm:pt modelId="{C38D3BA2-3AA0-460D-AE83-D2C6CB39BECC}" type="pres">
      <dgm:prSet presAssocID="{37AA85CB-0057-4105-A5EE-0EA32D7D3E92}" presName="parentNode" presStyleLbl="node1" presStyleIdx="0" presStyleCnt="2">
        <dgm:presLayoutVars>
          <dgm:chMax val="0"/>
          <dgm:bulletEnabled val="1"/>
        </dgm:presLayoutVars>
      </dgm:prSet>
      <dgm:spPr/>
    </dgm:pt>
    <dgm:pt modelId="{B27651A9-811A-4188-BE67-75D496E6F390}" type="pres">
      <dgm:prSet presAssocID="{37AA85CB-0057-4105-A5EE-0EA32D7D3E92}" presName="childNode" presStyleLbl="node1" presStyleIdx="0" presStyleCnt="2">
        <dgm:presLayoutVars>
          <dgm:bulletEnabled val="1"/>
        </dgm:presLayoutVars>
      </dgm:prSet>
      <dgm:spPr/>
    </dgm:pt>
    <dgm:pt modelId="{38AF2944-3500-4835-9FD6-5B20949FE525}" type="pres">
      <dgm:prSet presAssocID="{88EF8B76-F739-4E3E-B695-92F198925D8F}" presName="hSp" presStyleCnt="0"/>
      <dgm:spPr/>
    </dgm:pt>
    <dgm:pt modelId="{B6F33B4C-7A03-4289-91DA-FB6FD48F684A}" type="pres">
      <dgm:prSet presAssocID="{88EF8B76-F739-4E3E-B695-92F198925D8F}" presName="vProcSp" presStyleCnt="0"/>
      <dgm:spPr/>
    </dgm:pt>
    <dgm:pt modelId="{810D24AF-E642-4D5B-991A-D63D023F7299}" type="pres">
      <dgm:prSet presAssocID="{88EF8B76-F739-4E3E-B695-92F198925D8F}" presName="vSp1" presStyleCnt="0"/>
      <dgm:spPr/>
    </dgm:pt>
    <dgm:pt modelId="{E3E87B8B-6455-4DE5-91BD-ABB76EB5EF30}" type="pres">
      <dgm:prSet presAssocID="{88EF8B76-F739-4E3E-B695-92F198925D8F}" presName="simulatedConn" presStyleLbl="solidFgAcc1" presStyleIdx="0" presStyleCnt="1"/>
      <dgm:spPr/>
    </dgm:pt>
    <dgm:pt modelId="{680F5458-51C2-410B-9BD6-71A2A88CE932}" type="pres">
      <dgm:prSet presAssocID="{88EF8B76-F739-4E3E-B695-92F198925D8F}" presName="vSp2" presStyleCnt="0"/>
      <dgm:spPr/>
    </dgm:pt>
    <dgm:pt modelId="{6AF4CEE5-3399-4A59-BCE0-C5A854CE20F3}" type="pres">
      <dgm:prSet presAssocID="{88EF8B76-F739-4E3E-B695-92F198925D8F}" presName="sibTrans" presStyleCnt="0"/>
      <dgm:spPr/>
    </dgm:pt>
    <dgm:pt modelId="{43E5D725-112B-40A1-8D31-FCF9FC39AC05}" type="pres">
      <dgm:prSet presAssocID="{F3BE987D-F2A3-43A1-827A-6F7A5799E2DF}" presName="compositeNode" presStyleCnt="0">
        <dgm:presLayoutVars>
          <dgm:bulletEnabled val="1"/>
        </dgm:presLayoutVars>
      </dgm:prSet>
      <dgm:spPr/>
    </dgm:pt>
    <dgm:pt modelId="{3E8630D4-83CC-4543-A3DF-6C20D6FE371D}" type="pres">
      <dgm:prSet presAssocID="{F3BE987D-F2A3-43A1-827A-6F7A5799E2DF}" presName="bgRect" presStyleLbl="node1" presStyleIdx="1" presStyleCnt="2"/>
      <dgm:spPr/>
    </dgm:pt>
    <dgm:pt modelId="{F246C89E-0A4F-427C-895A-70AC028A6428}" type="pres">
      <dgm:prSet presAssocID="{F3BE987D-F2A3-43A1-827A-6F7A5799E2DF}" presName="parentNode" presStyleLbl="node1" presStyleIdx="1" presStyleCnt="2">
        <dgm:presLayoutVars>
          <dgm:chMax val="0"/>
          <dgm:bulletEnabled val="1"/>
        </dgm:presLayoutVars>
      </dgm:prSet>
      <dgm:spPr/>
    </dgm:pt>
  </dgm:ptLst>
  <dgm:cxnLst>
    <dgm:cxn modelId="{7E407B05-8529-45DB-BA9A-A4F41A941B04}" srcId="{DB261164-2D52-4FD1-BB61-357AE409453E}" destId="{F3BE987D-F2A3-43A1-827A-6F7A5799E2DF}" srcOrd="1" destOrd="0" parTransId="{F219EF8E-956E-49E0-B0E9-ADBFF6A914A3}" sibTransId="{330C4C52-C3E9-4A83-9AD3-321CBCA5C52C}"/>
    <dgm:cxn modelId="{8F49E805-5656-4829-933C-C11DAA12E60D}" srcId="{37AA85CB-0057-4105-A5EE-0EA32D7D3E92}" destId="{F1DC76C5-A6FC-47D4-8C70-256A679167D8}" srcOrd="1" destOrd="0" parTransId="{04714F99-8700-45D0-B1EA-7715F8A95987}" sibTransId="{2C81B85F-A5A4-4349-90BB-9B786CC74086}"/>
    <dgm:cxn modelId="{C4AB1012-D3C1-45AE-B078-312953D41EF3}" srcId="{DB261164-2D52-4FD1-BB61-357AE409453E}" destId="{37AA85CB-0057-4105-A5EE-0EA32D7D3E92}" srcOrd="0" destOrd="0" parTransId="{12B71E16-1CFE-40B7-855A-EB25A2271986}" sibTransId="{88EF8B76-F739-4E3E-B695-92F198925D8F}"/>
    <dgm:cxn modelId="{CD64D12A-6143-451E-A577-244CFFBFD6D2}" srcId="{3CB1D719-50A9-4F7D-BA78-59669D3054EC}" destId="{56829760-A2CB-4816-948D-C68F1BFB27FC}" srcOrd="1" destOrd="0" parTransId="{BD45700E-66FD-4116-B96A-72E07435044F}" sibTransId="{CC9446FF-3183-4652-B522-7BD41CBDB9BA}"/>
    <dgm:cxn modelId="{55468533-0C8E-4106-B899-637A780060BE}" srcId="{3CB1D719-50A9-4F7D-BA78-59669D3054EC}" destId="{421A97B5-BDC4-4997-88C5-3FB94872FC0A}" srcOrd="0" destOrd="0" parTransId="{211CB7BA-FF76-449B-BEAC-A9EEA0F8A6F1}" sibTransId="{7F705DA4-3C78-4AD4-80F7-B2A5C3A9EBD3}"/>
    <dgm:cxn modelId="{DEF76140-D320-41A3-A4D1-9D2A71EC458C}" srcId="{37AA85CB-0057-4105-A5EE-0EA32D7D3E92}" destId="{8BB7691B-B61D-4FF2-B022-1F67E2C4FA4D}" srcOrd="2" destOrd="0" parTransId="{50C3C286-4B6D-4EAF-BD1A-0626639822FF}" sibTransId="{C199A311-2380-4007-B0CF-D8FFB5B56448}"/>
    <dgm:cxn modelId="{CFCE6544-F88C-4B1B-9827-B989957476DD}" srcId="{F1DC76C5-A6FC-47D4-8C70-256A679167D8}" destId="{3CB1D719-50A9-4F7D-BA78-59669D3054EC}" srcOrd="1" destOrd="0" parTransId="{869ED832-36B7-4612-9995-24F8C6847171}" sibTransId="{423B075B-F94C-468B-BF2D-D99310AC6E60}"/>
    <dgm:cxn modelId="{5A2E0150-B3C0-431C-A92E-4FF64265771B}" srcId="{37AA85CB-0057-4105-A5EE-0EA32D7D3E92}" destId="{486CD06C-10FF-46CB-B3BE-324588385A8E}" srcOrd="0" destOrd="0" parTransId="{DDB5D11C-901F-4FE6-A228-B89DFA53E27D}" sibTransId="{23411918-D576-4AAF-AE89-A57FB4AB7D93}"/>
    <dgm:cxn modelId="{5AE1E052-A553-4758-B4C9-3334C7F22C03}" type="presOf" srcId="{56829760-A2CB-4816-948D-C68F1BFB27FC}" destId="{B27651A9-811A-4188-BE67-75D496E6F390}" srcOrd="0" destOrd="5" presId="urn:microsoft.com/office/officeart/2005/8/layout/hProcess7"/>
    <dgm:cxn modelId="{10BE1D59-2EA9-402B-A453-9301B2C0461F}" type="presOf" srcId="{37AA85CB-0057-4105-A5EE-0EA32D7D3E92}" destId="{D4574825-460A-4056-8A05-79B4D9C7F788}" srcOrd="0" destOrd="0" presId="urn:microsoft.com/office/officeart/2005/8/layout/hProcess7"/>
    <dgm:cxn modelId="{87D6217F-5BEF-4F52-97AF-3672C6E9F60E}" type="presOf" srcId="{DB261164-2D52-4FD1-BB61-357AE409453E}" destId="{A6691E58-DAC6-476F-B7F7-F37AD7FE35E9}" srcOrd="0" destOrd="0" presId="urn:microsoft.com/office/officeart/2005/8/layout/hProcess7"/>
    <dgm:cxn modelId="{EFE2C588-F621-408C-9FD2-897B35BA5A18}" type="presOf" srcId="{421A97B5-BDC4-4997-88C5-3FB94872FC0A}" destId="{B27651A9-811A-4188-BE67-75D496E6F390}" srcOrd="0" destOrd="4" presId="urn:microsoft.com/office/officeart/2005/8/layout/hProcess7"/>
    <dgm:cxn modelId="{9CCAE58A-0F1E-494F-92CD-048C07C6E131}" type="presOf" srcId="{F3BE987D-F2A3-43A1-827A-6F7A5799E2DF}" destId="{3E8630D4-83CC-4543-A3DF-6C20D6FE371D}" srcOrd="0" destOrd="0" presId="urn:microsoft.com/office/officeart/2005/8/layout/hProcess7"/>
    <dgm:cxn modelId="{FFAFCA92-9F16-43DD-9D61-7080D792F36C}" type="presOf" srcId="{37AA85CB-0057-4105-A5EE-0EA32D7D3E92}" destId="{C38D3BA2-3AA0-460D-AE83-D2C6CB39BECC}" srcOrd="1" destOrd="0" presId="urn:microsoft.com/office/officeart/2005/8/layout/hProcess7"/>
    <dgm:cxn modelId="{21E1E595-5B67-4696-909C-0A5A6582544B}" type="presOf" srcId="{8F2618EC-A303-4361-995D-02A976DFF83A}" destId="{B27651A9-811A-4188-BE67-75D496E6F390}" srcOrd="0" destOrd="2" presId="urn:microsoft.com/office/officeart/2005/8/layout/hProcess7"/>
    <dgm:cxn modelId="{CFC08F96-486B-4B9B-961B-F9E5827D9878}" srcId="{37AA85CB-0057-4105-A5EE-0EA32D7D3E92}" destId="{3D616E5F-E354-438B-B07B-EF4C13B352E1}" srcOrd="3" destOrd="0" parTransId="{D703D8D7-F5BF-4FF1-986B-3ABE376BF0FC}" sibTransId="{9A6BC19B-90C6-44E3-BCF8-20D9E327E5AB}"/>
    <dgm:cxn modelId="{F4F8EB9E-0E96-495F-928B-1D76804B79C6}" type="presOf" srcId="{8BB7691B-B61D-4FF2-B022-1F67E2C4FA4D}" destId="{B27651A9-811A-4188-BE67-75D496E6F390}" srcOrd="0" destOrd="6" presId="urn:microsoft.com/office/officeart/2005/8/layout/hProcess7"/>
    <dgm:cxn modelId="{2D1B85AA-FB31-4B8B-A008-E8ABD599B3FF}" srcId="{F1DC76C5-A6FC-47D4-8C70-256A679167D8}" destId="{8F2618EC-A303-4361-995D-02A976DFF83A}" srcOrd="0" destOrd="0" parTransId="{3E591143-5321-4817-A26A-E68F3345FDC5}" sibTransId="{A3A00890-4ECE-40AE-BC4F-C2D3A1C1B0DD}"/>
    <dgm:cxn modelId="{73FE1EB1-876C-48F2-9B31-6DA37031C4C4}" type="presOf" srcId="{3D616E5F-E354-438B-B07B-EF4C13B352E1}" destId="{B27651A9-811A-4188-BE67-75D496E6F390}" srcOrd="0" destOrd="7" presId="urn:microsoft.com/office/officeart/2005/8/layout/hProcess7"/>
    <dgm:cxn modelId="{E51935D0-981B-4024-94B5-AE2229E2B51F}" type="presOf" srcId="{3CB1D719-50A9-4F7D-BA78-59669D3054EC}" destId="{B27651A9-811A-4188-BE67-75D496E6F390}" srcOrd="0" destOrd="3" presId="urn:microsoft.com/office/officeart/2005/8/layout/hProcess7"/>
    <dgm:cxn modelId="{CE489CD0-588C-4FA8-B7D5-54DC886A0486}" type="presOf" srcId="{F3BE987D-F2A3-43A1-827A-6F7A5799E2DF}" destId="{F246C89E-0A4F-427C-895A-70AC028A6428}" srcOrd="1" destOrd="0" presId="urn:microsoft.com/office/officeart/2005/8/layout/hProcess7"/>
    <dgm:cxn modelId="{BB3F6BD2-92EE-401D-8FA3-2743D527C84C}" type="presOf" srcId="{F1DC76C5-A6FC-47D4-8C70-256A679167D8}" destId="{B27651A9-811A-4188-BE67-75D496E6F390}" srcOrd="0" destOrd="1" presId="urn:microsoft.com/office/officeart/2005/8/layout/hProcess7"/>
    <dgm:cxn modelId="{0B2107D5-837A-4EBD-8947-9E765A010245}" type="presOf" srcId="{486CD06C-10FF-46CB-B3BE-324588385A8E}" destId="{B27651A9-811A-4188-BE67-75D496E6F390}" srcOrd="0" destOrd="0" presId="urn:microsoft.com/office/officeart/2005/8/layout/hProcess7"/>
    <dgm:cxn modelId="{0D2B7C6B-FCCC-45C6-A8EB-9BA674A2B7A6}" type="presParOf" srcId="{A6691E58-DAC6-476F-B7F7-F37AD7FE35E9}" destId="{0E6FDCD8-CAA0-42CC-9F2A-CDDBFB185F19}" srcOrd="0" destOrd="0" presId="urn:microsoft.com/office/officeart/2005/8/layout/hProcess7"/>
    <dgm:cxn modelId="{F992DA4E-3590-41EE-8D41-2627909AE97D}" type="presParOf" srcId="{0E6FDCD8-CAA0-42CC-9F2A-CDDBFB185F19}" destId="{D4574825-460A-4056-8A05-79B4D9C7F788}" srcOrd="0" destOrd="0" presId="urn:microsoft.com/office/officeart/2005/8/layout/hProcess7"/>
    <dgm:cxn modelId="{36017E86-DB7B-403F-B1B1-93600C877DE0}" type="presParOf" srcId="{0E6FDCD8-CAA0-42CC-9F2A-CDDBFB185F19}" destId="{C38D3BA2-3AA0-460D-AE83-D2C6CB39BECC}" srcOrd="1" destOrd="0" presId="urn:microsoft.com/office/officeart/2005/8/layout/hProcess7"/>
    <dgm:cxn modelId="{FA1FAB42-D383-4C51-B8D6-97BF96FBBBE8}" type="presParOf" srcId="{0E6FDCD8-CAA0-42CC-9F2A-CDDBFB185F19}" destId="{B27651A9-811A-4188-BE67-75D496E6F390}" srcOrd="2" destOrd="0" presId="urn:microsoft.com/office/officeart/2005/8/layout/hProcess7"/>
    <dgm:cxn modelId="{6A1B0960-EFDC-4447-8D7E-B68BC6002906}" type="presParOf" srcId="{A6691E58-DAC6-476F-B7F7-F37AD7FE35E9}" destId="{38AF2944-3500-4835-9FD6-5B20949FE525}" srcOrd="1" destOrd="0" presId="urn:microsoft.com/office/officeart/2005/8/layout/hProcess7"/>
    <dgm:cxn modelId="{345CE33D-ADC2-4B35-889E-FCCB8EA5C30C}" type="presParOf" srcId="{A6691E58-DAC6-476F-B7F7-F37AD7FE35E9}" destId="{B6F33B4C-7A03-4289-91DA-FB6FD48F684A}" srcOrd="2" destOrd="0" presId="urn:microsoft.com/office/officeart/2005/8/layout/hProcess7"/>
    <dgm:cxn modelId="{3E3AE850-3964-4ABD-B122-6F95CB1C4F9E}" type="presParOf" srcId="{B6F33B4C-7A03-4289-91DA-FB6FD48F684A}" destId="{810D24AF-E642-4D5B-991A-D63D023F7299}" srcOrd="0" destOrd="0" presId="urn:microsoft.com/office/officeart/2005/8/layout/hProcess7"/>
    <dgm:cxn modelId="{7C7DB61E-070A-4748-BC42-F2668DF0BCA7}" type="presParOf" srcId="{B6F33B4C-7A03-4289-91DA-FB6FD48F684A}" destId="{E3E87B8B-6455-4DE5-91BD-ABB76EB5EF30}" srcOrd="1" destOrd="0" presId="urn:microsoft.com/office/officeart/2005/8/layout/hProcess7"/>
    <dgm:cxn modelId="{4F1183D5-1EA5-4FBC-BB94-F38B8AD9E8CF}" type="presParOf" srcId="{B6F33B4C-7A03-4289-91DA-FB6FD48F684A}" destId="{680F5458-51C2-410B-9BD6-71A2A88CE932}" srcOrd="2" destOrd="0" presId="urn:microsoft.com/office/officeart/2005/8/layout/hProcess7"/>
    <dgm:cxn modelId="{CC9CD8BB-D5BA-47B0-855F-9AC83A5D110C}" type="presParOf" srcId="{A6691E58-DAC6-476F-B7F7-F37AD7FE35E9}" destId="{6AF4CEE5-3399-4A59-BCE0-C5A854CE20F3}" srcOrd="3" destOrd="0" presId="urn:microsoft.com/office/officeart/2005/8/layout/hProcess7"/>
    <dgm:cxn modelId="{1CE0563E-AC42-45F9-882D-D6617DFF1433}" type="presParOf" srcId="{A6691E58-DAC6-476F-B7F7-F37AD7FE35E9}" destId="{43E5D725-112B-40A1-8D31-FCF9FC39AC05}" srcOrd="4" destOrd="0" presId="urn:microsoft.com/office/officeart/2005/8/layout/hProcess7"/>
    <dgm:cxn modelId="{90FF6BC0-9A74-4505-B717-6DDDB6946299}" type="presParOf" srcId="{43E5D725-112B-40A1-8D31-FCF9FC39AC05}" destId="{3E8630D4-83CC-4543-A3DF-6C20D6FE371D}" srcOrd="0" destOrd="0" presId="urn:microsoft.com/office/officeart/2005/8/layout/hProcess7"/>
    <dgm:cxn modelId="{DBD2574A-36E3-4655-8F39-4A51EBDD5396}" type="presParOf" srcId="{43E5D725-112B-40A1-8D31-FCF9FC39AC05}" destId="{F246C89E-0A4F-427C-895A-70AC028A6428}"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2E352-C4D8-419C-85C9-89272B3CDF0C}" type="doc">
      <dgm:prSet loTypeId="urn:microsoft.com/office/officeart/2005/8/layout/hProcess9" loCatId="process" qsTypeId="urn:microsoft.com/office/officeart/2005/8/quickstyle/simple1" qsCatId="simple" csTypeId="urn:microsoft.com/office/officeart/2005/8/colors/accent1_2" csCatId="accent1" phldr="1"/>
      <dgm:spPr/>
    </dgm:pt>
    <dgm:pt modelId="{42CB68CE-2DC6-47A9-B8A5-9B346B1732FE}">
      <dgm:prSet phldrT="[Texte]" custT="1"/>
      <dgm:spPr/>
      <dgm:t>
        <a:bodyPr/>
        <a:lstStyle/>
        <a:p>
          <a:r>
            <a:rPr lang="fr-FR" sz="1700" dirty="0">
              <a:solidFill>
                <a:schemeClr val="tx1"/>
              </a:solidFill>
            </a:rPr>
            <a:t>Les individus </a:t>
          </a:r>
          <a:r>
            <a:rPr lang="fr-FR" sz="2000" b="1" dirty="0">
              <a:solidFill>
                <a:schemeClr val="tx1"/>
              </a:solidFill>
            </a:rPr>
            <a:t>du même sexe </a:t>
          </a:r>
          <a:r>
            <a:rPr lang="fr-FR" sz="1700" dirty="0">
              <a:solidFill>
                <a:schemeClr val="tx1"/>
              </a:solidFill>
            </a:rPr>
            <a:t>d’une population présentent des différences</a:t>
          </a:r>
          <a:endParaRPr lang="fr-FR" sz="1700" dirty="0"/>
        </a:p>
      </dgm:t>
    </dgm:pt>
    <dgm:pt modelId="{C882BDFF-3365-4617-B1A0-6791FBD45492}" type="parTrans" cxnId="{C2BBD0D0-6C3E-4A58-A7D6-D8767DF9C212}">
      <dgm:prSet/>
      <dgm:spPr/>
      <dgm:t>
        <a:bodyPr/>
        <a:lstStyle/>
        <a:p>
          <a:endParaRPr lang="fr-FR"/>
        </a:p>
      </dgm:t>
    </dgm:pt>
    <dgm:pt modelId="{782917BE-1373-4F3C-9035-94079C015689}" type="sibTrans" cxnId="{C2BBD0D0-6C3E-4A58-A7D6-D8767DF9C212}">
      <dgm:prSet/>
      <dgm:spPr/>
      <dgm:t>
        <a:bodyPr/>
        <a:lstStyle/>
        <a:p>
          <a:endParaRPr lang="fr-FR"/>
        </a:p>
      </dgm:t>
    </dgm:pt>
    <dgm:pt modelId="{D80DBE94-BADD-4B61-B449-7CF26656C0E6}">
      <dgm:prSet phldrT="[Texte]"/>
      <dgm:spPr/>
      <dgm:t>
        <a:bodyPr/>
        <a:lstStyle/>
        <a:p>
          <a:r>
            <a:rPr lang="fr-FR" dirty="0">
              <a:solidFill>
                <a:schemeClr val="tx1"/>
              </a:solidFill>
            </a:rPr>
            <a:t>Ces différences sont au moins en partie transmises à la descendance</a:t>
          </a:r>
          <a:endParaRPr lang="fr-FR" dirty="0"/>
        </a:p>
      </dgm:t>
    </dgm:pt>
    <dgm:pt modelId="{E88473B4-B805-4191-B38C-778AD432F0D7}" type="parTrans" cxnId="{29DC9591-1EFE-43B2-B3A8-DA28BF6A0CCD}">
      <dgm:prSet/>
      <dgm:spPr/>
      <dgm:t>
        <a:bodyPr/>
        <a:lstStyle/>
        <a:p>
          <a:endParaRPr lang="fr-FR"/>
        </a:p>
      </dgm:t>
    </dgm:pt>
    <dgm:pt modelId="{5EBD5A21-0079-4427-98B8-659AB8C7E1A3}" type="sibTrans" cxnId="{29DC9591-1EFE-43B2-B3A8-DA28BF6A0CCD}">
      <dgm:prSet/>
      <dgm:spPr/>
      <dgm:t>
        <a:bodyPr/>
        <a:lstStyle/>
        <a:p>
          <a:endParaRPr lang="fr-FR"/>
        </a:p>
      </dgm:t>
    </dgm:pt>
    <dgm:pt modelId="{A62C1DCE-94A4-451A-9A1C-8A6F29DCBB80}">
      <dgm:prSet phldrT="[Texte]"/>
      <dgm:spPr/>
      <dgm:t>
        <a:bodyPr/>
        <a:lstStyle/>
        <a:p>
          <a:r>
            <a:rPr lang="fr-FR" b="1" dirty="0">
              <a:solidFill>
                <a:schemeClr val="tx1"/>
              </a:solidFill>
            </a:rPr>
            <a:t>Ces variations sont au moins en partie responsables du nombre de partenaires sexuels (succès reproductif différentiel)</a:t>
          </a:r>
        </a:p>
      </dgm:t>
    </dgm:pt>
    <dgm:pt modelId="{1F0DBB77-DEEE-40CA-BD34-1B911463A387}" type="parTrans" cxnId="{D059682A-B33A-4436-B216-00CBAACABE27}">
      <dgm:prSet/>
      <dgm:spPr/>
      <dgm:t>
        <a:bodyPr/>
        <a:lstStyle/>
        <a:p>
          <a:endParaRPr lang="fr-FR"/>
        </a:p>
      </dgm:t>
    </dgm:pt>
    <dgm:pt modelId="{89CE415B-5420-4513-A543-F1CE47820289}" type="sibTrans" cxnId="{D059682A-B33A-4436-B216-00CBAACABE27}">
      <dgm:prSet/>
      <dgm:spPr/>
      <dgm:t>
        <a:bodyPr/>
        <a:lstStyle/>
        <a:p>
          <a:endParaRPr lang="fr-FR"/>
        </a:p>
      </dgm:t>
    </dgm:pt>
    <dgm:pt modelId="{01845763-4791-492D-8093-6AE0FFF45315}">
      <dgm:prSet/>
      <dgm:spPr/>
      <dgm:t>
        <a:bodyPr/>
        <a:lstStyle/>
        <a:p>
          <a:r>
            <a:rPr lang="fr-FR" b="1" dirty="0">
              <a:solidFill>
                <a:schemeClr val="tx1"/>
              </a:solidFill>
            </a:rPr>
            <a:t>Avantage du succès reproductif supérieur à la baisse de survie liée à la différence</a:t>
          </a:r>
        </a:p>
      </dgm:t>
    </dgm:pt>
    <dgm:pt modelId="{F647A096-D191-44B5-83F2-19560EF980DA}" type="parTrans" cxnId="{BD6F723A-0742-4EEC-8B93-4D0696C1E0D2}">
      <dgm:prSet/>
      <dgm:spPr/>
      <dgm:t>
        <a:bodyPr/>
        <a:lstStyle/>
        <a:p>
          <a:endParaRPr lang="fr-FR"/>
        </a:p>
      </dgm:t>
    </dgm:pt>
    <dgm:pt modelId="{E7ED1A10-C297-4992-B245-07B2C8B96881}" type="sibTrans" cxnId="{BD6F723A-0742-4EEC-8B93-4D0696C1E0D2}">
      <dgm:prSet/>
      <dgm:spPr/>
      <dgm:t>
        <a:bodyPr/>
        <a:lstStyle/>
        <a:p>
          <a:endParaRPr lang="fr-FR"/>
        </a:p>
      </dgm:t>
    </dgm:pt>
    <dgm:pt modelId="{5DA12ABD-AF5F-4437-92F1-5FF23BE6450A}" type="pres">
      <dgm:prSet presAssocID="{92A2E352-C4D8-419C-85C9-89272B3CDF0C}" presName="CompostProcess" presStyleCnt="0">
        <dgm:presLayoutVars>
          <dgm:dir/>
          <dgm:resizeHandles val="exact"/>
        </dgm:presLayoutVars>
      </dgm:prSet>
      <dgm:spPr/>
    </dgm:pt>
    <dgm:pt modelId="{573335EB-CF83-4892-AD76-582D40460284}" type="pres">
      <dgm:prSet presAssocID="{92A2E352-C4D8-419C-85C9-89272B3CDF0C}" presName="arrow" presStyleLbl="bgShp" presStyleIdx="0" presStyleCnt="1" custScaleX="117295" custLinFactNeighborX="2815" custLinFactNeighborY="4442"/>
      <dgm:spPr>
        <a:solidFill>
          <a:schemeClr val="accent4">
            <a:lumMod val="75000"/>
          </a:schemeClr>
        </a:solidFill>
      </dgm:spPr>
    </dgm:pt>
    <dgm:pt modelId="{12178DB9-392B-48F4-A93E-B19AFA7352FF}" type="pres">
      <dgm:prSet presAssocID="{92A2E352-C4D8-419C-85C9-89272B3CDF0C}" presName="linearProcess" presStyleCnt="0"/>
      <dgm:spPr/>
    </dgm:pt>
    <dgm:pt modelId="{47CD9F9E-A06C-4DCA-8A44-EFEF71F6EB4C}" type="pres">
      <dgm:prSet presAssocID="{42CB68CE-2DC6-47A9-B8A5-9B346B1732FE}" presName="textNode" presStyleLbl="node1" presStyleIdx="0" presStyleCnt="4">
        <dgm:presLayoutVars>
          <dgm:bulletEnabled val="1"/>
        </dgm:presLayoutVars>
      </dgm:prSet>
      <dgm:spPr/>
    </dgm:pt>
    <dgm:pt modelId="{F5C4BF17-BC38-468F-BFEE-5A1179420A55}" type="pres">
      <dgm:prSet presAssocID="{782917BE-1373-4F3C-9035-94079C015689}" presName="sibTrans" presStyleCnt="0"/>
      <dgm:spPr/>
    </dgm:pt>
    <dgm:pt modelId="{763A21C9-F280-4445-A43F-729B45C49D05}" type="pres">
      <dgm:prSet presAssocID="{D80DBE94-BADD-4B61-B449-7CF26656C0E6}" presName="textNode" presStyleLbl="node1" presStyleIdx="1" presStyleCnt="4">
        <dgm:presLayoutVars>
          <dgm:bulletEnabled val="1"/>
        </dgm:presLayoutVars>
      </dgm:prSet>
      <dgm:spPr/>
    </dgm:pt>
    <dgm:pt modelId="{18271F46-ABB2-4BE9-8F01-C74550236AC7}" type="pres">
      <dgm:prSet presAssocID="{5EBD5A21-0079-4427-98B8-659AB8C7E1A3}" presName="sibTrans" presStyleCnt="0"/>
      <dgm:spPr/>
    </dgm:pt>
    <dgm:pt modelId="{665CAC37-4F71-43F2-85E5-F3862E0A1F5A}" type="pres">
      <dgm:prSet presAssocID="{A62C1DCE-94A4-451A-9A1C-8A6F29DCBB80}" presName="textNode" presStyleLbl="node1" presStyleIdx="2" presStyleCnt="4">
        <dgm:presLayoutVars>
          <dgm:bulletEnabled val="1"/>
        </dgm:presLayoutVars>
      </dgm:prSet>
      <dgm:spPr/>
    </dgm:pt>
    <dgm:pt modelId="{CEE44C62-F519-47B0-9861-6DF9FE7FE553}" type="pres">
      <dgm:prSet presAssocID="{89CE415B-5420-4513-A543-F1CE47820289}" presName="sibTrans" presStyleCnt="0"/>
      <dgm:spPr/>
    </dgm:pt>
    <dgm:pt modelId="{2B58E25A-E4E0-4FE1-BA61-5F43DCA84CB8}" type="pres">
      <dgm:prSet presAssocID="{01845763-4791-492D-8093-6AE0FFF45315}" presName="textNode" presStyleLbl="node1" presStyleIdx="3" presStyleCnt="4">
        <dgm:presLayoutVars>
          <dgm:bulletEnabled val="1"/>
        </dgm:presLayoutVars>
      </dgm:prSet>
      <dgm:spPr/>
    </dgm:pt>
  </dgm:ptLst>
  <dgm:cxnLst>
    <dgm:cxn modelId="{D059682A-B33A-4436-B216-00CBAACABE27}" srcId="{92A2E352-C4D8-419C-85C9-89272B3CDF0C}" destId="{A62C1DCE-94A4-451A-9A1C-8A6F29DCBB80}" srcOrd="2" destOrd="0" parTransId="{1F0DBB77-DEEE-40CA-BD34-1B911463A387}" sibTransId="{89CE415B-5420-4513-A543-F1CE47820289}"/>
    <dgm:cxn modelId="{BD6F723A-0742-4EEC-8B93-4D0696C1E0D2}" srcId="{92A2E352-C4D8-419C-85C9-89272B3CDF0C}" destId="{01845763-4791-492D-8093-6AE0FFF45315}" srcOrd="3" destOrd="0" parTransId="{F647A096-D191-44B5-83F2-19560EF980DA}" sibTransId="{E7ED1A10-C297-4992-B245-07B2C8B96881}"/>
    <dgm:cxn modelId="{DC2A2654-0E5A-44A4-94B2-AA57C14B4731}" type="presOf" srcId="{A62C1DCE-94A4-451A-9A1C-8A6F29DCBB80}" destId="{665CAC37-4F71-43F2-85E5-F3862E0A1F5A}" srcOrd="0" destOrd="0" presId="urn:microsoft.com/office/officeart/2005/8/layout/hProcess9"/>
    <dgm:cxn modelId="{8615D789-4E15-4B1A-98F6-D53B8B2BCFE2}" type="presOf" srcId="{92A2E352-C4D8-419C-85C9-89272B3CDF0C}" destId="{5DA12ABD-AF5F-4437-92F1-5FF23BE6450A}" srcOrd="0" destOrd="0" presId="urn:microsoft.com/office/officeart/2005/8/layout/hProcess9"/>
    <dgm:cxn modelId="{29DC9591-1EFE-43B2-B3A8-DA28BF6A0CCD}" srcId="{92A2E352-C4D8-419C-85C9-89272B3CDF0C}" destId="{D80DBE94-BADD-4B61-B449-7CF26656C0E6}" srcOrd="1" destOrd="0" parTransId="{E88473B4-B805-4191-B38C-778AD432F0D7}" sibTransId="{5EBD5A21-0079-4427-98B8-659AB8C7E1A3}"/>
    <dgm:cxn modelId="{7F7011B8-3510-4036-98FE-A57982725F1F}" type="presOf" srcId="{01845763-4791-492D-8093-6AE0FFF45315}" destId="{2B58E25A-E4E0-4FE1-BA61-5F43DCA84CB8}" srcOrd="0" destOrd="0" presId="urn:microsoft.com/office/officeart/2005/8/layout/hProcess9"/>
    <dgm:cxn modelId="{C2BBD0D0-6C3E-4A58-A7D6-D8767DF9C212}" srcId="{92A2E352-C4D8-419C-85C9-89272B3CDF0C}" destId="{42CB68CE-2DC6-47A9-B8A5-9B346B1732FE}" srcOrd="0" destOrd="0" parTransId="{C882BDFF-3365-4617-B1A0-6791FBD45492}" sibTransId="{782917BE-1373-4F3C-9035-94079C015689}"/>
    <dgm:cxn modelId="{E935D5DC-FC70-4428-91BD-561E6079F7B7}" type="presOf" srcId="{42CB68CE-2DC6-47A9-B8A5-9B346B1732FE}" destId="{47CD9F9E-A06C-4DCA-8A44-EFEF71F6EB4C}" srcOrd="0" destOrd="0" presId="urn:microsoft.com/office/officeart/2005/8/layout/hProcess9"/>
    <dgm:cxn modelId="{CA0A0DFD-B30E-436B-8FA3-39B228B33118}" type="presOf" srcId="{D80DBE94-BADD-4B61-B449-7CF26656C0E6}" destId="{763A21C9-F280-4445-A43F-729B45C49D05}" srcOrd="0" destOrd="0" presId="urn:microsoft.com/office/officeart/2005/8/layout/hProcess9"/>
    <dgm:cxn modelId="{20A5D9CC-9E30-45C1-BB0E-A3CD3040FD95}" type="presParOf" srcId="{5DA12ABD-AF5F-4437-92F1-5FF23BE6450A}" destId="{573335EB-CF83-4892-AD76-582D40460284}" srcOrd="0" destOrd="0" presId="urn:microsoft.com/office/officeart/2005/8/layout/hProcess9"/>
    <dgm:cxn modelId="{BE16A5E8-F8A9-49A3-86E0-FB76B8F1F8C3}" type="presParOf" srcId="{5DA12ABD-AF5F-4437-92F1-5FF23BE6450A}" destId="{12178DB9-392B-48F4-A93E-B19AFA7352FF}" srcOrd="1" destOrd="0" presId="urn:microsoft.com/office/officeart/2005/8/layout/hProcess9"/>
    <dgm:cxn modelId="{E7A2FC60-B9E3-47BC-9825-49812066358C}" type="presParOf" srcId="{12178DB9-392B-48F4-A93E-B19AFA7352FF}" destId="{47CD9F9E-A06C-4DCA-8A44-EFEF71F6EB4C}" srcOrd="0" destOrd="0" presId="urn:microsoft.com/office/officeart/2005/8/layout/hProcess9"/>
    <dgm:cxn modelId="{AD97948B-5C41-4B0D-89B9-889399174C5C}" type="presParOf" srcId="{12178DB9-392B-48F4-A93E-B19AFA7352FF}" destId="{F5C4BF17-BC38-468F-BFEE-5A1179420A55}" srcOrd="1" destOrd="0" presId="urn:microsoft.com/office/officeart/2005/8/layout/hProcess9"/>
    <dgm:cxn modelId="{633257C6-CC7D-4DC0-BA1A-BD8CC3918909}" type="presParOf" srcId="{12178DB9-392B-48F4-A93E-B19AFA7352FF}" destId="{763A21C9-F280-4445-A43F-729B45C49D05}" srcOrd="2" destOrd="0" presId="urn:microsoft.com/office/officeart/2005/8/layout/hProcess9"/>
    <dgm:cxn modelId="{0DF48F30-C6C5-4DC7-91FF-4718017335F3}" type="presParOf" srcId="{12178DB9-392B-48F4-A93E-B19AFA7352FF}" destId="{18271F46-ABB2-4BE9-8F01-C74550236AC7}" srcOrd="3" destOrd="0" presId="urn:microsoft.com/office/officeart/2005/8/layout/hProcess9"/>
    <dgm:cxn modelId="{141D9D42-83C7-4F05-A219-FC1652A48B8F}" type="presParOf" srcId="{12178DB9-392B-48F4-A93E-B19AFA7352FF}" destId="{665CAC37-4F71-43F2-85E5-F3862E0A1F5A}" srcOrd="4" destOrd="0" presId="urn:microsoft.com/office/officeart/2005/8/layout/hProcess9"/>
    <dgm:cxn modelId="{3E0872D7-8A75-4D65-A0D0-16D5051F3E7B}" type="presParOf" srcId="{12178DB9-392B-48F4-A93E-B19AFA7352FF}" destId="{CEE44C62-F519-47B0-9861-6DF9FE7FE553}" srcOrd="5" destOrd="0" presId="urn:microsoft.com/office/officeart/2005/8/layout/hProcess9"/>
    <dgm:cxn modelId="{665F4E4F-E9CA-4C8F-AF31-E6F75640A554}" type="presParOf" srcId="{12178DB9-392B-48F4-A93E-B19AFA7352FF}" destId="{2B58E25A-E4E0-4FE1-BA61-5F43DCA84CB8}"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08A42B-4037-F140-B650-231E07C8A022}"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fr-FR"/>
        </a:p>
      </dgm:t>
    </dgm:pt>
    <dgm:pt modelId="{D07EC6F8-B37F-F047-9467-B08C2D2C43A5}">
      <dgm:prSet phldrT="[Texte]"/>
      <dgm:spPr/>
      <dgm:t>
        <a:bodyPr/>
        <a:lstStyle/>
        <a:p>
          <a:r>
            <a:rPr lang="fr-FR" dirty="0">
              <a:solidFill>
                <a:schemeClr val="tx1"/>
              </a:solidFill>
            </a:rPr>
            <a:t>Nature du savoir scientifique et élaboration</a:t>
          </a:r>
        </a:p>
      </dgm:t>
    </dgm:pt>
    <dgm:pt modelId="{8154BF33-1991-5242-A4C7-C25D15EEBB74}" type="parTrans" cxnId="{6B838DB9-9CF0-F143-A268-C4533DF88AF4}">
      <dgm:prSet/>
      <dgm:spPr/>
      <dgm:t>
        <a:bodyPr/>
        <a:lstStyle/>
        <a:p>
          <a:endParaRPr lang="fr-FR"/>
        </a:p>
      </dgm:t>
    </dgm:pt>
    <dgm:pt modelId="{4AEC8175-2278-0A44-B9E4-EF5683FCA3AD}" type="sibTrans" cxnId="{6B838DB9-9CF0-F143-A268-C4533DF88AF4}">
      <dgm:prSet/>
      <dgm:spPr/>
      <dgm:t>
        <a:bodyPr/>
        <a:lstStyle/>
        <a:p>
          <a:endParaRPr lang="fr-FR"/>
        </a:p>
      </dgm:t>
    </dgm:pt>
    <dgm:pt modelId="{586E9696-87BE-0C48-BB8D-D7A8C2DA5990}">
      <dgm:prSet phldrT="[Texte]"/>
      <dgm:spPr/>
      <dgm:t>
        <a:bodyPr/>
        <a:lstStyle/>
        <a:p>
          <a:r>
            <a:rPr lang="fr-FR" dirty="0">
              <a:solidFill>
                <a:schemeClr val="tx1"/>
              </a:solidFill>
            </a:rPr>
            <a:t>Pratiques scientifiques</a:t>
          </a:r>
        </a:p>
      </dgm:t>
    </dgm:pt>
    <dgm:pt modelId="{EAFD8981-EF0A-0640-9CEB-9645BEBA5DE2}" type="parTrans" cxnId="{373096CE-5429-2D46-923F-3CD28B8F6DDB}">
      <dgm:prSet/>
      <dgm:spPr/>
      <dgm:t>
        <a:bodyPr/>
        <a:lstStyle/>
        <a:p>
          <a:endParaRPr lang="fr-FR"/>
        </a:p>
      </dgm:t>
    </dgm:pt>
    <dgm:pt modelId="{D8A607F4-1C37-BE45-A054-E35D255C16D7}" type="sibTrans" cxnId="{373096CE-5429-2D46-923F-3CD28B8F6DDB}">
      <dgm:prSet/>
      <dgm:spPr/>
      <dgm:t>
        <a:bodyPr/>
        <a:lstStyle/>
        <a:p>
          <a:endParaRPr lang="fr-FR"/>
        </a:p>
      </dgm:t>
    </dgm:pt>
    <dgm:pt modelId="{2EC67548-BD2F-AD43-B58C-A4014171688B}">
      <dgm:prSet phldrT="[Texte]"/>
      <dgm:spPr/>
      <dgm:t>
        <a:bodyPr/>
        <a:lstStyle/>
        <a:p>
          <a:r>
            <a:rPr lang="fr-FR" dirty="0">
              <a:solidFill>
                <a:schemeClr val="tx1"/>
              </a:solidFill>
            </a:rPr>
            <a:t>Relations sciences et société</a:t>
          </a:r>
        </a:p>
      </dgm:t>
    </dgm:pt>
    <dgm:pt modelId="{50823761-18AF-CA4F-9BB7-B68E9B3F41A0}" type="parTrans" cxnId="{1330C3BE-3673-0B40-A24C-E0677EFE327B}">
      <dgm:prSet/>
      <dgm:spPr/>
      <dgm:t>
        <a:bodyPr/>
        <a:lstStyle/>
        <a:p>
          <a:endParaRPr lang="fr-FR"/>
        </a:p>
      </dgm:t>
    </dgm:pt>
    <dgm:pt modelId="{41ED06F6-BAF8-3941-B81F-98827E780343}" type="sibTrans" cxnId="{1330C3BE-3673-0B40-A24C-E0677EFE327B}">
      <dgm:prSet/>
      <dgm:spPr/>
      <dgm:t>
        <a:bodyPr/>
        <a:lstStyle/>
        <a:p>
          <a:endParaRPr lang="fr-FR"/>
        </a:p>
      </dgm:t>
    </dgm:pt>
    <dgm:pt modelId="{B87E4350-49AC-0C40-8550-FDADDCDEC096}">
      <dgm:prSet phldrT="[Texte]"/>
      <dgm:spPr/>
      <dgm:t>
        <a:bodyPr/>
        <a:lstStyle/>
        <a:p>
          <a:r>
            <a:rPr lang="fr-FR" dirty="0"/>
            <a:t>Enseignement scientifique</a:t>
          </a:r>
        </a:p>
      </dgm:t>
    </dgm:pt>
    <dgm:pt modelId="{A6C1EAD9-D20E-7F4D-BF76-9883ECD42056}" type="parTrans" cxnId="{4D5BECFD-CAAD-234A-94F8-308DF851391A}">
      <dgm:prSet/>
      <dgm:spPr/>
      <dgm:t>
        <a:bodyPr/>
        <a:lstStyle/>
        <a:p>
          <a:endParaRPr lang="fr-FR"/>
        </a:p>
      </dgm:t>
    </dgm:pt>
    <dgm:pt modelId="{732283F3-B282-FB49-8D4A-9C274282951B}" type="sibTrans" cxnId="{4D5BECFD-CAAD-234A-94F8-308DF851391A}">
      <dgm:prSet/>
      <dgm:spPr/>
      <dgm:t>
        <a:bodyPr/>
        <a:lstStyle/>
        <a:p>
          <a:endParaRPr lang="fr-FR"/>
        </a:p>
      </dgm:t>
    </dgm:pt>
    <dgm:pt modelId="{D45CE61F-2412-E449-8E4C-25BDBCC23A41}" type="pres">
      <dgm:prSet presAssocID="{2508A42B-4037-F140-B650-231E07C8A022}" presName="Name0" presStyleCnt="0">
        <dgm:presLayoutVars>
          <dgm:chMax val="4"/>
          <dgm:resizeHandles val="exact"/>
        </dgm:presLayoutVars>
      </dgm:prSet>
      <dgm:spPr/>
    </dgm:pt>
    <dgm:pt modelId="{A20396D8-8A52-3940-9B39-DE3E85CE6CB7}" type="pres">
      <dgm:prSet presAssocID="{2508A42B-4037-F140-B650-231E07C8A022}" presName="ellipse" presStyleLbl="trBgShp" presStyleIdx="0" presStyleCnt="1"/>
      <dgm:spPr/>
    </dgm:pt>
    <dgm:pt modelId="{AF79BD9C-9E66-904E-B37E-87B0B9CB4E43}" type="pres">
      <dgm:prSet presAssocID="{2508A42B-4037-F140-B650-231E07C8A022}" presName="arrow1" presStyleLbl="fgShp" presStyleIdx="0" presStyleCnt="1"/>
      <dgm:spPr/>
    </dgm:pt>
    <dgm:pt modelId="{C260F161-09A0-574D-B3AC-9FEC0A75458C}" type="pres">
      <dgm:prSet presAssocID="{2508A42B-4037-F140-B650-231E07C8A022}" presName="rectangle" presStyleLbl="revTx" presStyleIdx="0" presStyleCnt="1">
        <dgm:presLayoutVars>
          <dgm:bulletEnabled val="1"/>
        </dgm:presLayoutVars>
      </dgm:prSet>
      <dgm:spPr/>
    </dgm:pt>
    <dgm:pt modelId="{946BD806-48D3-C74F-99A6-62CA1E05D5BD}" type="pres">
      <dgm:prSet presAssocID="{586E9696-87BE-0C48-BB8D-D7A8C2DA5990}" presName="item1" presStyleLbl="node1" presStyleIdx="0" presStyleCnt="3">
        <dgm:presLayoutVars>
          <dgm:bulletEnabled val="1"/>
        </dgm:presLayoutVars>
      </dgm:prSet>
      <dgm:spPr/>
    </dgm:pt>
    <dgm:pt modelId="{16C62B28-2022-9B48-8F7A-8BFD191B8BFC}" type="pres">
      <dgm:prSet presAssocID="{2EC67548-BD2F-AD43-B58C-A4014171688B}" presName="item2" presStyleLbl="node1" presStyleIdx="1" presStyleCnt="3">
        <dgm:presLayoutVars>
          <dgm:bulletEnabled val="1"/>
        </dgm:presLayoutVars>
      </dgm:prSet>
      <dgm:spPr/>
    </dgm:pt>
    <dgm:pt modelId="{91CAD206-93CB-FF45-8C98-721765FDF987}" type="pres">
      <dgm:prSet presAssocID="{B87E4350-49AC-0C40-8550-FDADDCDEC096}" presName="item3" presStyleLbl="node1" presStyleIdx="2" presStyleCnt="3">
        <dgm:presLayoutVars>
          <dgm:bulletEnabled val="1"/>
        </dgm:presLayoutVars>
      </dgm:prSet>
      <dgm:spPr/>
    </dgm:pt>
    <dgm:pt modelId="{18A6D445-9259-B048-8AF5-FFEB0251B573}" type="pres">
      <dgm:prSet presAssocID="{2508A42B-4037-F140-B650-231E07C8A022}" presName="funnel" presStyleLbl="trAlignAcc1" presStyleIdx="0" presStyleCnt="1" custLinFactNeighborX="3571" custLinFactNeighborY="614"/>
      <dgm:spPr/>
    </dgm:pt>
  </dgm:ptLst>
  <dgm:cxnLst>
    <dgm:cxn modelId="{E1DEC715-6235-AB47-BBA6-019938159424}" type="presOf" srcId="{586E9696-87BE-0C48-BB8D-D7A8C2DA5990}" destId="{16C62B28-2022-9B48-8F7A-8BFD191B8BFC}" srcOrd="0" destOrd="0" presId="urn:microsoft.com/office/officeart/2005/8/layout/funnel1"/>
    <dgm:cxn modelId="{AD2E9874-C839-7949-B040-339BC7B509B2}" type="presOf" srcId="{2EC67548-BD2F-AD43-B58C-A4014171688B}" destId="{946BD806-48D3-C74F-99A6-62CA1E05D5BD}" srcOrd="0" destOrd="0" presId="urn:microsoft.com/office/officeart/2005/8/layout/funnel1"/>
    <dgm:cxn modelId="{6B838DB9-9CF0-F143-A268-C4533DF88AF4}" srcId="{2508A42B-4037-F140-B650-231E07C8A022}" destId="{D07EC6F8-B37F-F047-9467-B08C2D2C43A5}" srcOrd="0" destOrd="0" parTransId="{8154BF33-1991-5242-A4C7-C25D15EEBB74}" sibTransId="{4AEC8175-2278-0A44-B9E4-EF5683FCA3AD}"/>
    <dgm:cxn modelId="{1330C3BE-3673-0B40-A24C-E0677EFE327B}" srcId="{2508A42B-4037-F140-B650-231E07C8A022}" destId="{2EC67548-BD2F-AD43-B58C-A4014171688B}" srcOrd="2" destOrd="0" parTransId="{50823761-18AF-CA4F-9BB7-B68E9B3F41A0}" sibTransId="{41ED06F6-BAF8-3941-B81F-98827E780343}"/>
    <dgm:cxn modelId="{373096CE-5429-2D46-923F-3CD28B8F6DDB}" srcId="{2508A42B-4037-F140-B650-231E07C8A022}" destId="{586E9696-87BE-0C48-BB8D-D7A8C2DA5990}" srcOrd="1" destOrd="0" parTransId="{EAFD8981-EF0A-0640-9CEB-9645BEBA5DE2}" sibTransId="{D8A607F4-1C37-BE45-A054-E35D255C16D7}"/>
    <dgm:cxn modelId="{2A0C8ED7-2F65-1E4E-87A1-8A70010453C8}" type="presOf" srcId="{2508A42B-4037-F140-B650-231E07C8A022}" destId="{D45CE61F-2412-E449-8E4C-25BDBCC23A41}" srcOrd="0" destOrd="0" presId="urn:microsoft.com/office/officeart/2005/8/layout/funnel1"/>
    <dgm:cxn modelId="{7F5F41E5-8B95-844C-AF90-78398BE2AEE5}" type="presOf" srcId="{D07EC6F8-B37F-F047-9467-B08C2D2C43A5}" destId="{91CAD206-93CB-FF45-8C98-721765FDF987}" srcOrd="0" destOrd="0" presId="urn:microsoft.com/office/officeart/2005/8/layout/funnel1"/>
    <dgm:cxn modelId="{5FF75EF0-B2E8-BF4C-861E-2FC0DF1791BC}" type="presOf" srcId="{B87E4350-49AC-0C40-8550-FDADDCDEC096}" destId="{C260F161-09A0-574D-B3AC-9FEC0A75458C}" srcOrd="0" destOrd="0" presId="urn:microsoft.com/office/officeart/2005/8/layout/funnel1"/>
    <dgm:cxn modelId="{4D5BECFD-CAAD-234A-94F8-308DF851391A}" srcId="{2508A42B-4037-F140-B650-231E07C8A022}" destId="{B87E4350-49AC-0C40-8550-FDADDCDEC096}" srcOrd="3" destOrd="0" parTransId="{A6C1EAD9-D20E-7F4D-BF76-9883ECD42056}" sibTransId="{732283F3-B282-FB49-8D4A-9C274282951B}"/>
    <dgm:cxn modelId="{D68C77B0-3A03-9A47-AC08-2A3B960C0FCF}" type="presParOf" srcId="{D45CE61F-2412-E449-8E4C-25BDBCC23A41}" destId="{A20396D8-8A52-3940-9B39-DE3E85CE6CB7}" srcOrd="0" destOrd="0" presId="urn:microsoft.com/office/officeart/2005/8/layout/funnel1"/>
    <dgm:cxn modelId="{6B6FC037-862D-8348-A44B-19A1A272EE48}" type="presParOf" srcId="{D45CE61F-2412-E449-8E4C-25BDBCC23A41}" destId="{AF79BD9C-9E66-904E-B37E-87B0B9CB4E43}" srcOrd="1" destOrd="0" presId="urn:microsoft.com/office/officeart/2005/8/layout/funnel1"/>
    <dgm:cxn modelId="{FD91C5A1-CAA7-0D4B-BD50-E05EC0A2FD99}" type="presParOf" srcId="{D45CE61F-2412-E449-8E4C-25BDBCC23A41}" destId="{C260F161-09A0-574D-B3AC-9FEC0A75458C}" srcOrd="2" destOrd="0" presId="urn:microsoft.com/office/officeart/2005/8/layout/funnel1"/>
    <dgm:cxn modelId="{75664395-9470-564F-BD8A-3D89FA53CEE6}" type="presParOf" srcId="{D45CE61F-2412-E449-8E4C-25BDBCC23A41}" destId="{946BD806-48D3-C74F-99A6-62CA1E05D5BD}" srcOrd="3" destOrd="0" presId="urn:microsoft.com/office/officeart/2005/8/layout/funnel1"/>
    <dgm:cxn modelId="{779F3A2C-36F8-6E4E-97EF-0302038A5E10}" type="presParOf" srcId="{D45CE61F-2412-E449-8E4C-25BDBCC23A41}" destId="{16C62B28-2022-9B48-8F7A-8BFD191B8BFC}" srcOrd="4" destOrd="0" presId="urn:microsoft.com/office/officeart/2005/8/layout/funnel1"/>
    <dgm:cxn modelId="{E2C98FDB-0B17-AF42-BF81-0059E4CF8107}" type="presParOf" srcId="{D45CE61F-2412-E449-8E4C-25BDBCC23A41}" destId="{91CAD206-93CB-FF45-8C98-721765FDF987}" srcOrd="5" destOrd="0" presId="urn:microsoft.com/office/officeart/2005/8/layout/funnel1"/>
    <dgm:cxn modelId="{40405FA7-2864-B743-A3B3-9D42ABC71804}" type="presParOf" srcId="{D45CE61F-2412-E449-8E4C-25BDBCC23A41}" destId="{18A6D445-9259-B048-8AF5-FFEB0251B573}"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938BF-D8F9-4ED6-A23E-83A2FE12D949}"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fr-FR"/>
        </a:p>
      </dgm:t>
    </dgm:pt>
    <dgm:pt modelId="{19EF820C-A215-43EF-B394-9CF8B2688568}">
      <dgm:prSet phldrT="[Texte]"/>
      <dgm:spPr/>
      <dgm:t>
        <a:bodyPr/>
        <a:lstStyle/>
        <a:p>
          <a:r>
            <a:rPr lang="fr-FR" dirty="0">
              <a:solidFill>
                <a:schemeClr val="tx1"/>
              </a:solidFill>
            </a:rPr>
            <a:t>Former des citoyens lucides</a:t>
          </a:r>
        </a:p>
      </dgm:t>
    </dgm:pt>
    <dgm:pt modelId="{C038B7D3-5080-4BD9-856A-A91D6D4B4237}" type="parTrans" cxnId="{42E42FD9-1DAE-4778-AAFD-F5D6F3FDBEDE}">
      <dgm:prSet/>
      <dgm:spPr/>
      <dgm:t>
        <a:bodyPr/>
        <a:lstStyle/>
        <a:p>
          <a:endParaRPr lang="fr-FR"/>
        </a:p>
      </dgm:t>
    </dgm:pt>
    <dgm:pt modelId="{FB67A547-DEB7-417E-8AC0-5A5934545500}" type="sibTrans" cxnId="{42E42FD9-1DAE-4778-AAFD-F5D6F3FDBEDE}">
      <dgm:prSet/>
      <dgm:spPr/>
      <dgm:t>
        <a:bodyPr/>
        <a:lstStyle/>
        <a:p>
          <a:endParaRPr lang="fr-FR"/>
        </a:p>
      </dgm:t>
    </dgm:pt>
    <dgm:pt modelId="{129C960F-EE7A-4694-9A2F-9F45EFD953FB}">
      <dgm:prSet phldrT="[Texte]"/>
      <dgm:spPr/>
      <dgm:t>
        <a:bodyPr/>
        <a:lstStyle/>
        <a:p>
          <a:r>
            <a:rPr lang="fr-FR" dirty="0"/>
            <a:t>conscients de leur présence au monde, de leur place dans le monde, de leur rapport au monde </a:t>
          </a:r>
        </a:p>
      </dgm:t>
    </dgm:pt>
    <dgm:pt modelId="{63022E54-0523-4B15-8F52-6A7BF4383B24}" type="parTrans" cxnId="{4D9BD1C1-D5AF-4AB3-9FA7-1DD76C9C28C5}">
      <dgm:prSet/>
      <dgm:spPr/>
      <dgm:t>
        <a:bodyPr/>
        <a:lstStyle/>
        <a:p>
          <a:endParaRPr lang="fr-FR"/>
        </a:p>
      </dgm:t>
    </dgm:pt>
    <dgm:pt modelId="{F12DFCF2-BC23-4E95-8642-E58D0FD7B0DD}" type="sibTrans" cxnId="{4D9BD1C1-D5AF-4AB3-9FA7-1DD76C9C28C5}">
      <dgm:prSet/>
      <dgm:spPr/>
      <dgm:t>
        <a:bodyPr/>
        <a:lstStyle/>
        <a:p>
          <a:endParaRPr lang="fr-FR"/>
        </a:p>
      </dgm:t>
    </dgm:pt>
    <dgm:pt modelId="{22906BED-B582-46DF-A154-8FD34AA4ADFC}">
      <dgm:prSet phldrT="[Texte]"/>
      <dgm:spPr/>
      <dgm:t>
        <a:bodyPr/>
        <a:lstStyle/>
        <a:p>
          <a:r>
            <a:rPr lang="fr-FR"/>
            <a:t>la science pour savoir </a:t>
          </a:r>
        </a:p>
      </dgm:t>
    </dgm:pt>
    <dgm:pt modelId="{CD4B1FE9-EE87-4473-B26D-C189789804A2}" type="parTrans" cxnId="{6A8EB0EA-0545-4E58-82FB-21CACCCC68E0}">
      <dgm:prSet/>
      <dgm:spPr/>
      <dgm:t>
        <a:bodyPr/>
        <a:lstStyle/>
        <a:p>
          <a:endParaRPr lang="fr-FR"/>
        </a:p>
      </dgm:t>
    </dgm:pt>
    <dgm:pt modelId="{20F72476-4D8B-42FB-BB33-FE2B1C1C6238}" type="sibTrans" cxnId="{6A8EB0EA-0545-4E58-82FB-21CACCCC68E0}">
      <dgm:prSet/>
      <dgm:spPr/>
      <dgm:t>
        <a:bodyPr/>
        <a:lstStyle/>
        <a:p>
          <a:endParaRPr lang="fr-FR"/>
        </a:p>
      </dgm:t>
    </dgm:pt>
    <dgm:pt modelId="{0CD1B46B-2075-4910-85DD-796A7628FCF2}">
      <dgm:prSet phldrT="[Texte]"/>
      <dgm:spPr/>
      <dgm:t>
        <a:bodyPr/>
        <a:lstStyle/>
        <a:p>
          <a:r>
            <a:rPr lang="fr-FR" dirty="0">
              <a:solidFill>
                <a:schemeClr val="tx1"/>
              </a:solidFill>
            </a:rPr>
            <a:t>Former des citoyens responsables</a:t>
          </a:r>
        </a:p>
      </dgm:t>
    </dgm:pt>
    <dgm:pt modelId="{72E03499-B47E-4471-8F57-11901C251322}" type="parTrans" cxnId="{04ADCF1F-9912-4DBC-82BE-B5F39BC3A834}">
      <dgm:prSet/>
      <dgm:spPr/>
      <dgm:t>
        <a:bodyPr/>
        <a:lstStyle/>
        <a:p>
          <a:endParaRPr lang="fr-FR"/>
        </a:p>
      </dgm:t>
    </dgm:pt>
    <dgm:pt modelId="{87E004D3-CB7B-4BEC-89B0-48DA24D2D081}" type="sibTrans" cxnId="{04ADCF1F-9912-4DBC-82BE-B5F39BC3A834}">
      <dgm:prSet/>
      <dgm:spPr/>
      <dgm:t>
        <a:bodyPr/>
        <a:lstStyle/>
        <a:p>
          <a:endParaRPr lang="fr-FR"/>
        </a:p>
      </dgm:t>
    </dgm:pt>
    <dgm:pt modelId="{EEE7C42A-E557-4F53-BDD0-93D0B40A8BC4}">
      <dgm:prSet phldrT="[Texte]"/>
      <dgm:spPr/>
      <dgm:t>
        <a:bodyPr/>
        <a:lstStyle/>
        <a:p>
          <a:r>
            <a:rPr lang="fr-FR" dirty="0"/>
            <a:t>conscients de leur effet sur le monde, de leur responsabilité à l’égard du monde </a:t>
          </a:r>
        </a:p>
      </dgm:t>
    </dgm:pt>
    <dgm:pt modelId="{6D29B9C0-444A-4E42-9DEC-76EDED4D91E5}" type="parTrans" cxnId="{7FAB43DF-A898-4870-BE33-6A119BE877D7}">
      <dgm:prSet/>
      <dgm:spPr/>
      <dgm:t>
        <a:bodyPr/>
        <a:lstStyle/>
        <a:p>
          <a:endParaRPr lang="fr-FR"/>
        </a:p>
      </dgm:t>
    </dgm:pt>
    <dgm:pt modelId="{0CE050DB-55F9-4757-B42C-C8A0A9622662}" type="sibTrans" cxnId="{7FAB43DF-A898-4870-BE33-6A119BE877D7}">
      <dgm:prSet/>
      <dgm:spPr/>
      <dgm:t>
        <a:bodyPr/>
        <a:lstStyle/>
        <a:p>
          <a:endParaRPr lang="fr-FR"/>
        </a:p>
      </dgm:t>
    </dgm:pt>
    <dgm:pt modelId="{3A69EE39-13C5-4F23-AC2E-01DB5F79D602}">
      <dgm:prSet phldrT="[Texte]"/>
      <dgm:spPr/>
      <dgm:t>
        <a:bodyPr/>
        <a:lstStyle/>
        <a:p>
          <a:r>
            <a:rPr lang="fr-FR"/>
            <a:t>la science pour faire </a:t>
          </a:r>
        </a:p>
      </dgm:t>
    </dgm:pt>
    <dgm:pt modelId="{ADB7FED5-23C0-4B0C-94F7-E2A5EFC05F1D}" type="parTrans" cxnId="{A4DAF8C1-15E1-4AC9-A91D-042243090394}">
      <dgm:prSet/>
      <dgm:spPr/>
      <dgm:t>
        <a:bodyPr/>
        <a:lstStyle/>
        <a:p>
          <a:endParaRPr lang="fr-FR"/>
        </a:p>
      </dgm:t>
    </dgm:pt>
    <dgm:pt modelId="{65FCD1FE-137F-41BB-932D-DC162DD4EBBE}" type="sibTrans" cxnId="{A4DAF8C1-15E1-4AC9-A91D-042243090394}">
      <dgm:prSet/>
      <dgm:spPr/>
      <dgm:t>
        <a:bodyPr/>
        <a:lstStyle/>
        <a:p>
          <a:endParaRPr lang="fr-FR"/>
        </a:p>
      </dgm:t>
    </dgm:pt>
    <dgm:pt modelId="{708856CD-EBFD-49CD-B867-B4D8AE04A3D6}">
      <dgm:prSet phldrT="[Texte]"/>
      <dgm:spPr/>
      <dgm:t>
        <a:bodyPr/>
        <a:lstStyle/>
        <a:p>
          <a:r>
            <a:rPr lang="fr-FR" dirty="0">
              <a:solidFill>
                <a:schemeClr val="tx1"/>
              </a:solidFill>
            </a:rPr>
            <a:t>Former des citoyens rationnels</a:t>
          </a:r>
        </a:p>
      </dgm:t>
    </dgm:pt>
    <dgm:pt modelId="{03354341-7A09-41C4-B034-36B9882B77DE}" type="parTrans" cxnId="{1820C5E0-1DD5-43C2-BD9A-8EE90B40CDF3}">
      <dgm:prSet/>
      <dgm:spPr/>
      <dgm:t>
        <a:bodyPr/>
        <a:lstStyle/>
        <a:p>
          <a:endParaRPr lang="fr-FR"/>
        </a:p>
      </dgm:t>
    </dgm:pt>
    <dgm:pt modelId="{EBA55D2D-E94E-4E8E-A193-4F29065CFD5F}" type="sibTrans" cxnId="{1820C5E0-1DD5-43C2-BD9A-8EE90B40CDF3}">
      <dgm:prSet/>
      <dgm:spPr/>
      <dgm:t>
        <a:bodyPr/>
        <a:lstStyle/>
        <a:p>
          <a:endParaRPr lang="fr-FR"/>
        </a:p>
      </dgm:t>
    </dgm:pt>
    <dgm:pt modelId="{68B4C5A6-9D82-4DB9-9A58-1EFF4E2BF5E2}">
      <dgm:prSet phldrT="[Texte]"/>
      <dgm:spPr/>
      <dgm:t>
        <a:bodyPr/>
        <a:lstStyle/>
        <a:p>
          <a:r>
            <a:rPr lang="fr-FR"/>
            <a:t>autonomes et éclairés, distinguant croyance et connaissance </a:t>
          </a:r>
        </a:p>
      </dgm:t>
    </dgm:pt>
    <dgm:pt modelId="{76AB678E-12A9-4D11-A8F4-DF9100A22BF9}" type="parTrans" cxnId="{C4A1762C-1D13-499B-8332-25C225D0476F}">
      <dgm:prSet/>
      <dgm:spPr/>
      <dgm:t>
        <a:bodyPr/>
        <a:lstStyle/>
        <a:p>
          <a:endParaRPr lang="fr-FR"/>
        </a:p>
      </dgm:t>
    </dgm:pt>
    <dgm:pt modelId="{6D21395D-A8D8-4A67-B1AE-866FDAE215D4}" type="sibTrans" cxnId="{C4A1762C-1D13-499B-8332-25C225D0476F}">
      <dgm:prSet/>
      <dgm:spPr/>
      <dgm:t>
        <a:bodyPr/>
        <a:lstStyle/>
        <a:p>
          <a:endParaRPr lang="fr-FR"/>
        </a:p>
      </dgm:t>
    </dgm:pt>
    <dgm:pt modelId="{AFE93143-B200-41F9-A69B-C6A5A6FDAFFD}">
      <dgm:prSet phldrT="[Texte]"/>
      <dgm:spPr/>
      <dgm:t>
        <a:bodyPr/>
        <a:lstStyle/>
        <a:p>
          <a:r>
            <a:rPr lang="fr-FR" dirty="0"/>
            <a:t>la science pour former l’esprit</a:t>
          </a:r>
        </a:p>
      </dgm:t>
    </dgm:pt>
    <dgm:pt modelId="{DDEC111B-C317-4B57-B4D6-C548A46E3D0C}" type="parTrans" cxnId="{674A231C-FEAF-4BD2-A412-C5FE370F6196}">
      <dgm:prSet/>
      <dgm:spPr/>
      <dgm:t>
        <a:bodyPr/>
        <a:lstStyle/>
        <a:p>
          <a:endParaRPr lang="fr-FR"/>
        </a:p>
      </dgm:t>
    </dgm:pt>
    <dgm:pt modelId="{46EE2F2B-EC88-499D-B947-5ACDDF0B2120}" type="sibTrans" cxnId="{674A231C-FEAF-4BD2-A412-C5FE370F6196}">
      <dgm:prSet/>
      <dgm:spPr/>
      <dgm:t>
        <a:bodyPr/>
        <a:lstStyle/>
        <a:p>
          <a:endParaRPr lang="fr-FR"/>
        </a:p>
      </dgm:t>
    </dgm:pt>
    <dgm:pt modelId="{19724AC7-903B-457F-961B-D114D84FB9F5}" type="pres">
      <dgm:prSet presAssocID="{CD6938BF-D8F9-4ED6-A23E-83A2FE12D949}" presName="Name0" presStyleCnt="0">
        <dgm:presLayoutVars>
          <dgm:dir/>
          <dgm:animLvl val="lvl"/>
          <dgm:resizeHandles val="exact"/>
        </dgm:presLayoutVars>
      </dgm:prSet>
      <dgm:spPr/>
    </dgm:pt>
    <dgm:pt modelId="{3A5DEAF8-3B3E-48DF-95C8-91CCF0A396D7}" type="pres">
      <dgm:prSet presAssocID="{19EF820C-A215-43EF-B394-9CF8B2688568}" presName="composite" presStyleCnt="0"/>
      <dgm:spPr/>
    </dgm:pt>
    <dgm:pt modelId="{CBEA348E-CCB1-4671-8C09-FE12CCDFC038}" type="pres">
      <dgm:prSet presAssocID="{19EF820C-A215-43EF-B394-9CF8B2688568}" presName="parTx" presStyleLbl="alignNode1" presStyleIdx="0" presStyleCnt="3">
        <dgm:presLayoutVars>
          <dgm:chMax val="0"/>
          <dgm:chPref val="0"/>
        </dgm:presLayoutVars>
      </dgm:prSet>
      <dgm:spPr/>
    </dgm:pt>
    <dgm:pt modelId="{E6F62C58-E262-4BEC-935F-3148C2835E76}" type="pres">
      <dgm:prSet presAssocID="{19EF820C-A215-43EF-B394-9CF8B2688568}" presName="desTx" presStyleLbl="alignAccFollowNode1" presStyleIdx="0" presStyleCnt="3">
        <dgm:presLayoutVars/>
      </dgm:prSet>
      <dgm:spPr/>
    </dgm:pt>
    <dgm:pt modelId="{56EE70F6-C414-4835-B7B9-56D2D153014E}" type="pres">
      <dgm:prSet presAssocID="{FB67A547-DEB7-417E-8AC0-5A5934545500}" presName="space" presStyleCnt="0"/>
      <dgm:spPr/>
    </dgm:pt>
    <dgm:pt modelId="{229A7DD2-4432-4649-A316-F83FC192F770}" type="pres">
      <dgm:prSet presAssocID="{0CD1B46B-2075-4910-85DD-796A7628FCF2}" presName="composite" presStyleCnt="0"/>
      <dgm:spPr/>
    </dgm:pt>
    <dgm:pt modelId="{24DFA075-8408-41AC-A615-746920B48735}" type="pres">
      <dgm:prSet presAssocID="{0CD1B46B-2075-4910-85DD-796A7628FCF2}" presName="parTx" presStyleLbl="alignNode1" presStyleIdx="1" presStyleCnt="3">
        <dgm:presLayoutVars>
          <dgm:chMax val="0"/>
          <dgm:chPref val="0"/>
        </dgm:presLayoutVars>
      </dgm:prSet>
      <dgm:spPr/>
    </dgm:pt>
    <dgm:pt modelId="{420A386D-6FEC-476C-A96F-C8B4588BAE14}" type="pres">
      <dgm:prSet presAssocID="{0CD1B46B-2075-4910-85DD-796A7628FCF2}" presName="desTx" presStyleLbl="alignAccFollowNode1" presStyleIdx="1" presStyleCnt="3">
        <dgm:presLayoutVars/>
      </dgm:prSet>
      <dgm:spPr/>
    </dgm:pt>
    <dgm:pt modelId="{E415FAD5-8871-4FC3-817A-0FF247F92E23}" type="pres">
      <dgm:prSet presAssocID="{87E004D3-CB7B-4BEC-89B0-48DA24D2D081}" presName="space" presStyleCnt="0"/>
      <dgm:spPr/>
    </dgm:pt>
    <dgm:pt modelId="{81DCF725-F491-4F97-8502-83EF34AD05F9}" type="pres">
      <dgm:prSet presAssocID="{708856CD-EBFD-49CD-B867-B4D8AE04A3D6}" presName="composite" presStyleCnt="0"/>
      <dgm:spPr/>
    </dgm:pt>
    <dgm:pt modelId="{37C8DCFD-9070-471E-9B5A-89CEBBC4460A}" type="pres">
      <dgm:prSet presAssocID="{708856CD-EBFD-49CD-B867-B4D8AE04A3D6}" presName="parTx" presStyleLbl="alignNode1" presStyleIdx="2" presStyleCnt="3">
        <dgm:presLayoutVars>
          <dgm:chMax val="0"/>
          <dgm:chPref val="0"/>
        </dgm:presLayoutVars>
      </dgm:prSet>
      <dgm:spPr/>
    </dgm:pt>
    <dgm:pt modelId="{EACC4B72-BC9B-44E1-8891-A193ABBAF037}" type="pres">
      <dgm:prSet presAssocID="{708856CD-EBFD-49CD-B867-B4D8AE04A3D6}" presName="desTx" presStyleLbl="alignAccFollowNode1" presStyleIdx="2" presStyleCnt="3">
        <dgm:presLayoutVars/>
      </dgm:prSet>
      <dgm:spPr/>
    </dgm:pt>
  </dgm:ptLst>
  <dgm:cxnLst>
    <dgm:cxn modelId="{674A231C-FEAF-4BD2-A412-C5FE370F6196}" srcId="{708856CD-EBFD-49CD-B867-B4D8AE04A3D6}" destId="{AFE93143-B200-41F9-A69B-C6A5A6FDAFFD}" srcOrd="1" destOrd="0" parTransId="{DDEC111B-C317-4B57-B4D6-C548A46E3D0C}" sibTransId="{46EE2F2B-EC88-499D-B947-5ACDDF0B2120}"/>
    <dgm:cxn modelId="{04ADCF1F-9912-4DBC-82BE-B5F39BC3A834}" srcId="{CD6938BF-D8F9-4ED6-A23E-83A2FE12D949}" destId="{0CD1B46B-2075-4910-85DD-796A7628FCF2}" srcOrd="1" destOrd="0" parTransId="{72E03499-B47E-4471-8F57-11901C251322}" sibTransId="{87E004D3-CB7B-4BEC-89B0-48DA24D2D081}"/>
    <dgm:cxn modelId="{C4A1762C-1D13-499B-8332-25C225D0476F}" srcId="{708856CD-EBFD-49CD-B867-B4D8AE04A3D6}" destId="{68B4C5A6-9D82-4DB9-9A58-1EFF4E2BF5E2}" srcOrd="0" destOrd="0" parTransId="{76AB678E-12A9-4D11-A8F4-DF9100A22BF9}" sibTransId="{6D21395D-A8D8-4A67-B1AE-866FDAE215D4}"/>
    <dgm:cxn modelId="{8842FA41-21C2-4977-B98F-1F8A6692ECF1}" type="presOf" srcId="{CD6938BF-D8F9-4ED6-A23E-83A2FE12D949}" destId="{19724AC7-903B-457F-961B-D114D84FB9F5}" srcOrd="0" destOrd="0" presId="urn:microsoft.com/office/officeart/2016/7/layout/ChevronBlockProcess"/>
    <dgm:cxn modelId="{CF209145-143A-453A-9D79-86063ED83A8D}" type="presOf" srcId="{AFE93143-B200-41F9-A69B-C6A5A6FDAFFD}" destId="{EACC4B72-BC9B-44E1-8891-A193ABBAF037}" srcOrd="0" destOrd="1" presId="urn:microsoft.com/office/officeart/2016/7/layout/ChevronBlockProcess"/>
    <dgm:cxn modelId="{2FFEFD71-D8F1-407C-9FBC-99CC5D5D8C73}" type="presOf" srcId="{19EF820C-A215-43EF-B394-9CF8B2688568}" destId="{CBEA348E-CCB1-4671-8C09-FE12CCDFC038}" srcOrd="0" destOrd="0" presId="urn:microsoft.com/office/officeart/2016/7/layout/ChevronBlockProcess"/>
    <dgm:cxn modelId="{EDCE1D8A-10CE-4A65-8ED3-95467FD9B75E}" type="presOf" srcId="{68B4C5A6-9D82-4DB9-9A58-1EFF4E2BF5E2}" destId="{EACC4B72-BC9B-44E1-8891-A193ABBAF037}" srcOrd="0" destOrd="0" presId="urn:microsoft.com/office/officeart/2016/7/layout/ChevronBlockProcess"/>
    <dgm:cxn modelId="{6736929A-2CC8-474C-8F1A-236506F91DF7}" type="presOf" srcId="{0CD1B46B-2075-4910-85DD-796A7628FCF2}" destId="{24DFA075-8408-41AC-A615-746920B48735}" srcOrd="0" destOrd="0" presId="urn:microsoft.com/office/officeart/2016/7/layout/ChevronBlockProcess"/>
    <dgm:cxn modelId="{E6EC1A9F-4BA9-4A3C-B3DB-068FD1B31358}" type="presOf" srcId="{EEE7C42A-E557-4F53-BDD0-93D0B40A8BC4}" destId="{420A386D-6FEC-476C-A96F-C8B4588BAE14}" srcOrd="0" destOrd="0" presId="urn:microsoft.com/office/officeart/2016/7/layout/ChevronBlockProcess"/>
    <dgm:cxn modelId="{4D9BD1C1-D5AF-4AB3-9FA7-1DD76C9C28C5}" srcId="{19EF820C-A215-43EF-B394-9CF8B2688568}" destId="{129C960F-EE7A-4694-9A2F-9F45EFD953FB}" srcOrd="0" destOrd="0" parTransId="{63022E54-0523-4B15-8F52-6A7BF4383B24}" sibTransId="{F12DFCF2-BC23-4E95-8642-E58D0FD7B0DD}"/>
    <dgm:cxn modelId="{A4DAF8C1-15E1-4AC9-A91D-042243090394}" srcId="{0CD1B46B-2075-4910-85DD-796A7628FCF2}" destId="{3A69EE39-13C5-4F23-AC2E-01DB5F79D602}" srcOrd="1" destOrd="0" parTransId="{ADB7FED5-23C0-4B0C-94F7-E2A5EFC05F1D}" sibTransId="{65FCD1FE-137F-41BB-932D-DC162DD4EBBE}"/>
    <dgm:cxn modelId="{7F3BD2C6-1231-42DE-8785-911E1B04B9D0}" type="presOf" srcId="{3A69EE39-13C5-4F23-AC2E-01DB5F79D602}" destId="{420A386D-6FEC-476C-A96F-C8B4588BAE14}" srcOrd="0" destOrd="1" presId="urn:microsoft.com/office/officeart/2016/7/layout/ChevronBlockProcess"/>
    <dgm:cxn modelId="{CBD41FD8-3B76-4828-A260-3472F7784120}" type="presOf" srcId="{129C960F-EE7A-4694-9A2F-9F45EFD953FB}" destId="{E6F62C58-E262-4BEC-935F-3148C2835E76}" srcOrd="0" destOrd="0" presId="urn:microsoft.com/office/officeart/2016/7/layout/ChevronBlockProcess"/>
    <dgm:cxn modelId="{42E42FD9-1DAE-4778-AAFD-F5D6F3FDBEDE}" srcId="{CD6938BF-D8F9-4ED6-A23E-83A2FE12D949}" destId="{19EF820C-A215-43EF-B394-9CF8B2688568}" srcOrd="0" destOrd="0" parTransId="{C038B7D3-5080-4BD9-856A-A91D6D4B4237}" sibTransId="{FB67A547-DEB7-417E-8AC0-5A5934545500}"/>
    <dgm:cxn modelId="{7FAB43DF-A898-4870-BE33-6A119BE877D7}" srcId="{0CD1B46B-2075-4910-85DD-796A7628FCF2}" destId="{EEE7C42A-E557-4F53-BDD0-93D0B40A8BC4}" srcOrd="0" destOrd="0" parTransId="{6D29B9C0-444A-4E42-9DEC-76EDED4D91E5}" sibTransId="{0CE050DB-55F9-4757-B42C-C8A0A9622662}"/>
    <dgm:cxn modelId="{1820C5E0-1DD5-43C2-BD9A-8EE90B40CDF3}" srcId="{CD6938BF-D8F9-4ED6-A23E-83A2FE12D949}" destId="{708856CD-EBFD-49CD-B867-B4D8AE04A3D6}" srcOrd="2" destOrd="0" parTransId="{03354341-7A09-41C4-B034-36B9882B77DE}" sibTransId="{EBA55D2D-E94E-4E8E-A193-4F29065CFD5F}"/>
    <dgm:cxn modelId="{6A8EB0EA-0545-4E58-82FB-21CACCCC68E0}" srcId="{19EF820C-A215-43EF-B394-9CF8B2688568}" destId="{22906BED-B582-46DF-A154-8FD34AA4ADFC}" srcOrd="1" destOrd="0" parTransId="{CD4B1FE9-EE87-4473-B26D-C189789804A2}" sibTransId="{20F72476-4D8B-42FB-BB33-FE2B1C1C6238}"/>
    <dgm:cxn modelId="{498077F8-A098-4AFC-B6C8-2383AE19BCB6}" type="presOf" srcId="{22906BED-B582-46DF-A154-8FD34AA4ADFC}" destId="{E6F62C58-E262-4BEC-935F-3148C2835E76}" srcOrd="0" destOrd="1" presId="urn:microsoft.com/office/officeart/2016/7/layout/ChevronBlockProcess"/>
    <dgm:cxn modelId="{7AEDB4FD-6DE9-449C-9EC0-B9B675BECA9A}" type="presOf" srcId="{708856CD-EBFD-49CD-B867-B4D8AE04A3D6}" destId="{37C8DCFD-9070-471E-9B5A-89CEBBC4460A}" srcOrd="0" destOrd="0" presId="urn:microsoft.com/office/officeart/2016/7/layout/ChevronBlockProcess"/>
    <dgm:cxn modelId="{B2DCAC0A-0F9E-4C7B-9DF4-CE117B45EBDC}" type="presParOf" srcId="{19724AC7-903B-457F-961B-D114D84FB9F5}" destId="{3A5DEAF8-3B3E-48DF-95C8-91CCF0A396D7}" srcOrd="0" destOrd="0" presId="urn:microsoft.com/office/officeart/2016/7/layout/ChevronBlockProcess"/>
    <dgm:cxn modelId="{91B30983-0608-497D-BF90-070BD8491B82}" type="presParOf" srcId="{3A5DEAF8-3B3E-48DF-95C8-91CCF0A396D7}" destId="{CBEA348E-CCB1-4671-8C09-FE12CCDFC038}" srcOrd="0" destOrd="0" presId="urn:microsoft.com/office/officeart/2016/7/layout/ChevronBlockProcess"/>
    <dgm:cxn modelId="{2EC48DC8-886E-437F-9363-C68896569159}" type="presParOf" srcId="{3A5DEAF8-3B3E-48DF-95C8-91CCF0A396D7}" destId="{E6F62C58-E262-4BEC-935F-3148C2835E76}" srcOrd="1" destOrd="0" presId="urn:microsoft.com/office/officeart/2016/7/layout/ChevronBlockProcess"/>
    <dgm:cxn modelId="{ECCBC14F-281A-4805-96BD-5B45CFEA5D64}" type="presParOf" srcId="{19724AC7-903B-457F-961B-D114D84FB9F5}" destId="{56EE70F6-C414-4835-B7B9-56D2D153014E}" srcOrd="1" destOrd="0" presId="urn:microsoft.com/office/officeart/2016/7/layout/ChevronBlockProcess"/>
    <dgm:cxn modelId="{A1936657-0F19-4F29-90A8-04DB503D571B}" type="presParOf" srcId="{19724AC7-903B-457F-961B-D114D84FB9F5}" destId="{229A7DD2-4432-4649-A316-F83FC192F770}" srcOrd="2" destOrd="0" presId="urn:microsoft.com/office/officeart/2016/7/layout/ChevronBlockProcess"/>
    <dgm:cxn modelId="{2FCA2369-786D-4C1C-A9AD-5AB02D4C43F2}" type="presParOf" srcId="{229A7DD2-4432-4649-A316-F83FC192F770}" destId="{24DFA075-8408-41AC-A615-746920B48735}" srcOrd="0" destOrd="0" presId="urn:microsoft.com/office/officeart/2016/7/layout/ChevronBlockProcess"/>
    <dgm:cxn modelId="{6DEB642C-E959-490E-AA66-9BBFEF0302B4}" type="presParOf" srcId="{229A7DD2-4432-4649-A316-F83FC192F770}" destId="{420A386D-6FEC-476C-A96F-C8B4588BAE14}" srcOrd="1" destOrd="0" presId="urn:microsoft.com/office/officeart/2016/7/layout/ChevronBlockProcess"/>
    <dgm:cxn modelId="{A4C63420-F29E-439A-BA61-F14EE6DB7971}" type="presParOf" srcId="{19724AC7-903B-457F-961B-D114D84FB9F5}" destId="{E415FAD5-8871-4FC3-817A-0FF247F92E23}" srcOrd="3" destOrd="0" presId="urn:microsoft.com/office/officeart/2016/7/layout/ChevronBlockProcess"/>
    <dgm:cxn modelId="{2F5A430E-EF4D-4E03-AE90-46D6F0D81A7E}" type="presParOf" srcId="{19724AC7-903B-457F-961B-D114D84FB9F5}" destId="{81DCF725-F491-4F97-8502-83EF34AD05F9}" srcOrd="4" destOrd="0" presId="urn:microsoft.com/office/officeart/2016/7/layout/ChevronBlockProcess"/>
    <dgm:cxn modelId="{B6580D94-13C7-4669-829F-48971BD90CBE}" type="presParOf" srcId="{81DCF725-F491-4F97-8502-83EF34AD05F9}" destId="{37C8DCFD-9070-471E-9B5A-89CEBBC4460A}" srcOrd="0" destOrd="0" presId="urn:microsoft.com/office/officeart/2016/7/layout/ChevronBlockProcess"/>
    <dgm:cxn modelId="{87A68266-ECC2-4B1F-82F6-D933D0B45BD7}" type="presParOf" srcId="{81DCF725-F491-4F97-8502-83EF34AD05F9}" destId="{EACC4B72-BC9B-44E1-8891-A193ABBAF037}"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3C68F-6810-45F7-851E-95BE08A1D00E}"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n-US"/>
        </a:p>
      </dgm:t>
    </dgm:pt>
    <dgm:pt modelId="{295471EE-4C98-43A2-A700-2D73E430D4B9}">
      <dgm:prSet custT="1"/>
      <dgm:spPr/>
      <dgm:t>
        <a:bodyPr/>
        <a:lstStyle/>
        <a:p>
          <a:r>
            <a:rPr lang="fr-FR" sz="2400" b="1" dirty="0">
              <a:solidFill>
                <a:schemeClr val="tx1"/>
              </a:solidFill>
            </a:rPr>
            <a:t>Mobilisation de trois champs</a:t>
          </a:r>
          <a:r>
            <a:rPr lang="fr-FR" sz="2300" dirty="0">
              <a:solidFill>
                <a:schemeClr val="tx1"/>
              </a:solidFill>
            </a:rPr>
            <a:t> : Sciences de </a:t>
          </a:r>
          <a:r>
            <a:rPr lang="fr-FR" sz="2300">
              <a:solidFill>
                <a:schemeClr val="tx1"/>
              </a:solidFill>
            </a:rPr>
            <a:t>la Vie et </a:t>
          </a:r>
          <a:r>
            <a:rPr lang="fr-FR" sz="2300" dirty="0">
              <a:solidFill>
                <a:schemeClr val="tx1"/>
              </a:solidFill>
            </a:rPr>
            <a:t>de la Terre, Physique-Chimie, Mathématique, et également le numérique (réalisation d’un projet expérimental et numérique).</a:t>
          </a:r>
          <a:endParaRPr lang="en-US" sz="2300" dirty="0">
            <a:solidFill>
              <a:schemeClr val="tx1"/>
            </a:solidFill>
          </a:endParaRPr>
        </a:p>
      </dgm:t>
    </dgm:pt>
    <dgm:pt modelId="{7BE4D3E1-0F18-4CDB-83B6-BA1A35674113}" type="parTrans" cxnId="{A02D6CD5-44D9-4F79-9ADC-B2E549DA4A17}">
      <dgm:prSet/>
      <dgm:spPr/>
      <dgm:t>
        <a:bodyPr/>
        <a:lstStyle/>
        <a:p>
          <a:endParaRPr lang="en-US"/>
        </a:p>
      </dgm:t>
    </dgm:pt>
    <dgm:pt modelId="{035366E2-4910-4B3D-85F9-2CE4171DFB7E}" type="sibTrans" cxnId="{A02D6CD5-44D9-4F79-9ADC-B2E549DA4A17}">
      <dgm:prSet/>
      <dgm:spPr/>
      <dgm:t>
        <a:bodyPr/>
        <a:lstStyle/>
        <a:p>
          <a:endParaRPr lang="en-US"/>
        </a:p>
      </dgm:t>
    </dgm:pt>
    <dgm:pt modelId="{74AED98A-BE85-4CCD-AED1-5C19659A62D2}">
      <dgm:prSet/>
      <dgm:spPr/>
      <dgm:t>
        <a:bodyPr/>
        <a:lstStyle/>
        <a:p>
          <a:r>
            <a:rPr lang="fr-FR" b="1" dirty="0">
              <a:solidFill>
                <a:schemeClr val="tx1"/>
              </a:solidFill>
            </a:rPr>
            <a:t>Les entrées thématiques</a:t>
          </a:r>
          <a:r>
            <a:rPr lang="fr-FR" dirty="0">
              <a:solidFill>
                <a:schemeClr val="tx1"/>
              </a:solidFill>
            </a:rPr>
            <a:t> du programme font clairement apparaître les </a:t>
          </a:r>
          <a:r>
            <a:rPr lang="fr-FR" b="1" dirty="0">
              <a:solidFill>
                <a:schemeClr val="tx1"/>
              </a:solidFill>
            </a:rPr>
            <a:t>orientations </a:t>
          </a:r>
          <a:r>
            <a:rPr lang="fr-FR" dirty="0">
              <a:solidFill>
                <a:schemeClr val="tx1"/>
              </a:solidFill>
            </a:rPr>
            <a:t>vers les </a:t>
          </a:r>
          <a:r>
            <a:rPr lang="fr-FR" b="1" dirty="0">
              <a:solidFill>
                <a:schemeClr val="tx1"/>
              </a:solidFill>
            </a:rPr>
            <a:t>Sciences de la Vie de la Terre </a:t>
          </a:r>
          <a:r>
            <a:rPr lang="fr-FR" dirty="0">
              <a:solidFill>
                <a:schemeClr val="tx1"/>
              </a:solidFill>
            </a:rPr>
            <a:t>et/ou </a:t>
          </a:r>
          <a:r>
            <a:rPr lang="fr-FR" b="1" dirty="0">
              <a:solidFill>
                <a:schemeClr val="tx1"/>
              </a:solidFill>
            </a:rPr>
            <a:t>Physique-Chimie</a:t>
          </a:r>
          <a:r>
            <a:rPr lang="fr-FR" b="1" dirty="0"/>
            <a:t>.</a:t>
          </a:r>
          <a:endParaRPr lang="en-US" b="1" dirty="0"/>
        </a:p>
      </dgm:t>
    </dgm:pt>
    <dgm:pt modelId="{C52B7B80-095F-4414-8E52-24E0D9D08F09}" type="parTrans" cxnId="{0798FDE8-237F-413E-8C44-26CF22FF9B81}">
      <dgm:prSet/>
      <dgm:spPr/>
      <dgm:t>
        <a:bodyPr/>
        <a:lstStyle/>
        <a:p>
          <a:endParaRPr lang="en-US"/>
        </a:p>
      </dgm:t>
    </dgm:pt>
    <dgm:pt modelId="{9A785D59-ABED-4BC4-884B-C5B584EFF4C1}" type="sibTrans" cxnId="{0798FDE8-237F-413E-8C44-26CF22FF9B81}">
      <dgm:prSet/>
      <dgm:spPr/>
      <dgm:t>
        <a:bodyPr/>
        <a:lstStyle/>
        <a:p>
          <a:endParaRPr lang="en-US"/>
        </a:p>
      </dgm:t>
    </dgm:pt>
    <dgm:pt modelId="{FA3FF9C4-3908-4110-997D-EC5A8F4ED1B0}">
      <dgm:prSet/>
      <dgm:spPr/>
      <dgm:t>
        <a:bodyPr/>
        <a:lstStyle/>
        <a:p>
          <a:r>
            <a:rPr lang="fr-FR" b="1" dirty="0">
              <a:solidFill>
                <a:srgbClr val="000000"/>
              </a:solidFill>
              <a:cs typeface="Calibri Light"/>
            </a:rPr>
            <a:t>Les Mathématiques </a:t>
          </a:r>
          <a:r>
            <a:rPr lang="fr-FR" dirty="0">
              <a:solidFill>
                <a:srgbClr val="000000"/>
              </a:solidFill>
              <a:cs typeface="Calibri Light"/>
            </a:rPr>
            <a:t>quant à elles, occupent une place particulière. En effet, le programme de cet enseignement scientifique offre de nombreuses occasions de </a:t>
          </a:r>
          <a:r>
            <a:rPr lang="fr-FR" b="1" dirty="0">
              <a:solidFill>
                <a:srgbClr val="000000"/>
              </a:solidFill>
              <a:cs typeface="Calibri Light"/>
            </a:rPr>
            <a:t>confronter les élèves à une pratique effective des mathématiques </a:t>
          </a:r>
          <a:r>
            <a:rPr lang="fr-FR" dirty="0">
              <a:solidFill>
                <a:srgbClr val="000000"/>
              </a:solidFill>
              <a:cs typeface="Calibri Light"/>
            </a:rPr>
            <a:t>dans des contextes issus des autres disciplines. </a:t>
          </a:r>
        </a:p>
      </dgm:t>
    </dgm:pt>
    <dgm:pt modelId="{EB77F066-DE27-477B-A4DE-C1661D732CCF}" type="parTrans" cxnId="{8A9605F2-3B1F-40E6-A1DB-865A6CE28CCF}">
      <dgm:prSet/>
      <dgm:spPr/>
    </dgm:pt>
    <dgm:pt modelId="{B936613F-184D-44CE-806C-7B3AAB7BB7BE}" type="sibTrans" cxnId="{8A9605F2-3B1F-40E6-A1DB-865A6CE28CCF}">
      <dgm:prSet/>
      <dgm:spPr/>
    </dgm:pt>
    <dgm:pt modelId="{91737764-B438-4D4B-BBA6-24C1218EB552}" type="pres">
      <dgm:prSet presAssocID="{A453C68F-6810-45F7-851E-95BE08A1D00E}" presName="Name0" presStyleCnt="0">
        <dgm:presLayoutVars>
          <dgm:dir/>
          <dgm:resizeHandles val="exact"/>
        </dgm:presLayoutVars>
      </dgm:prSet>
      <dgm:spPr/>
    </dgm:pt>
    <dgm:pt modelId="{651E5F28-CEC1-4F12-B808-C6D9042FEC45}" type="pres">
      <dgm:prSet presAssocID="{295471EE-4C98-43A2-A700-2D73E430D4B9}" presName="node" presStyleLbl="node1" presStyleIdx="0" presStyleCnt="3">
        <dgm:presLayoutVars>
          <dgm:bulletEnabled val="1"/>
        </dgm:presLayoutVars>
      </dgm:prSet>
      <dgm:spPr/>
    </dgm:pt>
    <dgm:pt modelId="{C4287823-DF86-4761-A92D-034DA9A3E201}" type="pres">
      <dgm:prSet presAssocID="{035366E2-4910-4B3D-85F9-2CE4171DFB7E}" presName="sibTrans" presStyleCnt="0"/>
      <dgm:spPr/>
    </dgm:pt>
    <dgm:pt modelId="{CFFB6385-EDEA-4652-BAFB-E6B894D5F31D}" type="pres">
      <dgm:prSet presAssocID="{74AED98A-BE85-4CCD-AED1-5C19659A62D2}" presName="node" presStyleLbl="node1" presStyleIdx="1" presStyleCnt="3">
        <dgm:presLayoutVars>
          <dgm:bulletEnabled val="1"/>
        </dgm:presLayoutVars>
      </dgm:prSet>
      <dgm:spPr/>
    </dgm:pt>
    <dgm:pt modelId="{1635BFBD-E987-4D2E-8580-9FF254F53E42}" type="pres">
      <dgm:prSet presAssocID="{9A785D59-ABED-4BC4-884B-C5B584EFF4C1}" presName="sibTrans" presStyleCnt="0"/>
      <dgm:spPr/>
    </dgm:pt>
    <dgm:pt modelId="{9C0BDB68-8553-42AB-9E82-4B6DEC46693B}" type="pres">
      <dgm:prSet presAssocID="{FA3FF9C4-3908-4110-997D-EC5A8F4ED1B0}" presName="node" presStyleLbl="node1" presStyleIdx="2" presStyleCnt="3">
        <dgm:presLayoutVars>
          <dgm:bulletEnabled val="1"/>
        </dgm:presLayoutVars>
      </dgm:prSet>
      <dgm:spPr/>
    </dgm:pt>
  </dgm:ptLst>
  <dgm:cxnLst>
    <dgm:cxn modelId="{284AA660-EF0A-424D-9276-4BE6DC1D363C}" type="presOf" srcId="{74AED98A-BE85-4CCD-AED1-5C19659A62D2}" destId="{CFFB6385-EDEA-4652-BAFB-E6B894D5F31D}" srcOrd="0" destOrd="0" presId="urn:microsoft.com/office/officeart/2005/8/layout/hList6"/>
    <dgm:cxn modelId="{80EDEA4C-7FDF-4795-A737-4476F969B718}" type="presOf" srcId="{295471EE-4C98-43A2-A700-2D73E430D4B9}" destId="{651E5F28-CEC1-4F12-B808-C6D9042FEC45}" srcOrd="0" destOrd="0" presId="urn:microsoft.com/office/officeart/2005/8/layout/hList6"/>
    <dgm:cxn modelId="{C1E89BAE-E2F7-4D01-8AA5-C208E9D353B7}" type="presOf" srcId="{FA3FF9C4-3908-4110-997D-EC5A8F4ED1B0}" destId="{9C0BDB68-8553-42AB-9E82-4B6DEC46693B}" srcOrd="0" destOrd="0" presId="urn:microsoft.com/office/officeart/2005/8/layout/hList6"/>
    <dgm:cxn modelId="{A02D6CD5-44D9-4F79-9ADC-B2E549DA4A17}" srcId="{A453C68F-6810-45F7-851E-95BE08A1D00E}" destId="{295471EE-4C98-43A2-A700-2D73E430D4B9}" srcOrd="0" destOrd="0" parTransId="{7BE4D3E1-0F18-4CDB-83B6-BA1A35674113}" sibTransId="{035366E2-4910-4B3D-85F9-2CE4171DFB7E}"/>
    <dgm:cxn modelId="{0798FDE8-237F-413E-8C44-26CF22FF9B81}" srcId="{A453C68F-6810-45F7-851E-95BE08A1D00E}" destId="{74AED98A-BE85-4CCD-AED1-5C19659A62D2}" srcOrd="1" destOrd="0" parTransId="{C52B7B80-095F-4414-8E52-24E0D9D08F09}" sibTransId="{9A785D59-ABED-4BC4-884B-C5B584EFF4C1}"/>
    <dgm:cxn modelId="{51246BED-FA5C-420F-906D-33C1C476B197}" type="presOf" srcId="{A453C68F-6810-45F7-851E-95BE08A1D00E}" destId="{91737764-B438-4D4B-BBA6-24C1218EB552}" srcOrd="0" destOrd="0" presId="urn:microsoft.com/office/officeart/2005/8/layout/hList6"/>
    <dgm:cxn modelId="{8A9605F2-3B1F-40E6-A1DB-865A6CE28CCF}" srcId="{A453C68F-6810-45F7-851E-95BE08A1D00E}" destId="{FA3FF9C4-3908-4110-997D-EC5A8F4ED1B0}" srcOrd="2" destOrd="0" parTransId="{EB77F066-DE27-477B-A4DE-C1661D732CCF}" sibTransId="{B936613F-184D-44CE-806C-7B3AAB7BB7BE}"/>
    <dgm:cxn modelId="{126C0139-8009-4105-A96C-4B01B5968B8B}" type="presParOf" srcId="{91737764-B438-4D4B-BBA6-24C1218EB552}" destId="{651E5F28-CEC1-4F12-B808-C6D9042FEC45}" srcOrd="0" destOrd="0" presId="urn:microsoft.com/office/officeart/2005/8/layout/hList6"/>
    <dgm:cxn modelId="{C5038B8F-862A-4D7E-BB32-DD02D9349B2C}" type="presParOf" srcId="{91737764-B438-4D4B-BBA6-24C1218EB552}" destId="{C4287823-DF86-4761-A92D-034DA9A3E201}" srcOrd="1" destOrd="0" presId="urn:microsoft.com/office/officeart/2005/8/layout/hList6"/>
    <dgm:cxn modelId="{19EB38C7-7B4D-4C67-A3E0-0B86D0ECC05E}" type="presParOf" srcId="{91737764-B438-4D4B-BBA6-24C1218EB552}" destId="{CFFB6385-EDEA-4652-BAFB-E6B894D5F31D}" srcOrd="2" destOrd="0" presId="urn:microsoft.com/office/officeart/2005/8/layout/hList6"/>
    <dgm:cxn modelId="{E3E06BD9-D8D9-4BDC-8389-FB4C4D904576}" type="presParOf" srcId="{91737764-B438-4D4B-BBA6-24C1218EB552}" destId="{1635BFBD-E987-4D2E-8580-9FF254F53E42}" srcOrd="3" destOrd="0" presId="urn:microsoft.com/office/officeart/2005/8/layout/hList6"/>
    <dgm:cxn modelId="{BE926CDD-78E6-4B83-B606-17691E9B5DBB}" type="presParOf" srcId="{91737764-B438-4D4B-BBA6-24C1218EB552}" destId="{9C0BDB68-8553-42AB-9E82-4B6DEC46693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7D8E1E-CE8C-48F3-A7DB-AB9BF26634C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E0F5BE16-F86D-4FF5-A885-A71201B0506A}">
      <dgm:prSet phldrT="[Texte]" custT="1"/>
      <dgm:spPr/>
      <dgm:t>
        <a:bodyPr/>
        <a:lstStyle/>
        <a:p>
          <a:r>
            <a:rPr lang="fr-FR" sz="1600" b="1" dirty="0">
              <a:latin typeface="Calibri Light"/>
              <a:cs typeface="Calibri Light"/>
            </a:rPr>
            <a:t>Une longue histoire de la matière (éléments chimiques- cristaux- cellule vivante)</a:t>
          </a:r>
        </a:p>
      </dgm:t>
    </dgm:pt>
    <dgm:pt modelId="{79421AA0-0955-41E2-8DDA-9EAADC3ECB0C}" type="parTrans" cxnId="{8E8CE115-5C99-4C95-B7E2-BC775F9440B2}">
      <dgm:prSet/>
      <dgm:spPr/>
      <dgm:t>
        <a:bodyPr/>
        <a:lstStyle/>
        <a:p>
          <a:endParaRPr lang="fr-FR"/>
        </a:p>
      </dgm:t>
    </dgm:pt>
    <dgm:pt modelId="{FB8614B6-9900-4118-9D89-6188E43B638B}" type="sibTrans" cxnId="{8E8CE115-5C99-4C95-B7E2-BC775F9440B2}">
      <dgm:prSet/>
      <dgm:spPr/>
      <dgm:t>
        <a:bodyPr/>
        <a:lstStyle/>
        <a:p>
          <a:endParaRPr lang="fr-FR"/>
        </a:p>
      </dgm:t>
    </dgm:pt>
    <dgm:pt modelId="{BF4E0366-831C-4A8C-91A1-1CAA21471F96}">
      <dgm:prSet custT="1"/>
      <dgm:spPr/>
      <dgm:t>
        <a:bodyPr/>
        <a:lstStyle/>
        <a:p>
          <a:r>
            <a:rPr lang="fr-FR" sz="1600" b="1" dirty="0">
              <a:cs typeface="Calibri Light"/>
            </a:rPr>
            <a:t>Son et musique, porteurs d’information (phénomène vibratoire-musique-information à coder-entendre)</a:t>
          </a:r>
        </a:p>
      </dgm:t>
    </dgm:pt>
    <dgm:pt modelId="{97AB2C99-1BAF-42E1-B92A-C906A43C79EE}" type="parTrans" cxnId="{A72F45EE-F1C0-4422-9D8D-8088DE57D839}">
      <dgm:prSet/>
      <dgm:spPr/>
      <dgm:t>
        <a:bodyPr/>
        <a:lstStyle/>
        <a:p>
          <a:endParaRPr lang="fr-FR"/>
        </a:p>
      </dgm:t>
    </dgm:pt>
    <dgm:pt modelId="{A588F78A-C22D-4DC0-8C9E-26D4822DA2BE}" type="sibTrans" cxnId="{A72F45EE-F1C0-4422-9D8D-8088DE57D839}">
      <dgm:prSet/>
      <dgm:spPr/>
      <dgm:t>
        <a:bodyPr/>
        <a:lstStyle/>
        <a:p>
          <a:endParaRPr lang="en-US"/>
        </a:p>
      </dgm:t>
    </dgm:pt>
    <dgm:pt modelId="{982A2F4E-03EC-420E-B5DE-A1B0622C18DD}">
      <dgm:prSet phldrT="[Texte]" custT="1"/>
      <dgm:spPr/>
      <dgm:t>
        <a:bodyPr/>
        <a:lstStyle/>
        <a:p>
          <a:r>
            <a:rPr lang="fr-FR" sz="1600" b="1" dirty="0">
              <a:latin typeface="Calibri Light"/>
              <a:cs typeface="Calibri Light"/>
            </a:rPr>
            <a:t>La Terre, astre singulier (forme-histoire de son âge-Terre dans l’Univers)</a:t>
          </a:r>
        </a:p>
      </dgm:t>
    </dgm:pt>
    <dgm:pt modelId="{ECAECDCD-3893-4B8E-8D51-43950AF69424}" type="parTrans" cxnId="{DAB578B0-EB74-45CB-ADAA-A2D7C34F2B6B}">
      <dgm:prSet/>
      <dgm:spPr/>
      <dgm:t>
        <a:bodyPr/>
        <a:lstStyle/>
        <a:p>
          <a:endParaRPr lang="fr-FR"/>
        </a:p>
      </dgm:t>
    </dgm:pt>
    <dgm:pt modelId="{BCCF82E8-A2E6-4B13-8D1E-E8DB487EE2D5}" type="sibTrans" cxnId="{DAB578B0-EB74-45CB-ADAA-A2D7C34F2B6B}">
      <dgm:prSet/>
      <dgm:spPr/>
      <dgm:t>
        <a:bodyPr/>
        <a:lstStyle/>
        <a:p>
          <a:endParaRPr lang="en-US"/>
        </a:p>
      </dgm:t>
    </dgm:pt>
    <dgm:pt modelId="{C02CEDDD-A6FF-44B2-8A0A-D445D25B2CA6}">
      <dgm:prSet phldrT="[Texte]" custT="1"/>
      <dgm:spPr/>
      <dgm:t>
        <a:bodyPr/>
        <a:lstStyle/>
        <a:p>
          <a:r>
            <a:rPr lang="fr-FR" sz="1600" b="1" dirty="0">
              <a:latin typeface="Calibri Light"/>
              <a:cs typeface="Calibri Light"/>
            </a:rPr>
            <a:t>Le Soleil, notre source d’énergie (rayonnement solaire-bilan radiatif terrestre-photosynthèse- bilan thermique corps humain)</a:t>
          </a:r>
        </a:p>
      </dgm:t>
    </dgm:pt>
    <dgm:pt modelId="{D2FDE31E-CEAA-489F-9674-7C9EE28D75FF}" type="parTrans" cxnId="{33F6EE12-29B0-456A-A48C-D0DEDD8DE809}">
      <dgm:prSet/>
      <dgm:spPr/>
      <dgm:t>
        <a:bodyPr/>
        <a:lstStyle/>
        <a:p>
          <a:endParaRPr lang="fr-FR"/>
        </a:p>
      </dgm:t>
    </dgm:pt>
    <dgm:pt modelId="{EBC6920B-04FA-4E52-B1F2-482FD0B90C2D}" type="sibTrans" cxnId="{33F6EE12-29B0-456A-A48C-D0DEDD8DE809}">
      <dgm:prSet/>
      <dgm:spPr/>
      <dgm:t>
        <a:bodyPr/>
        <a:lstStyle/>
        <a:p>
          <a:endParaRPr lang="en-US"/>
        </a:p>
      </dgm:t>
    </dgm:pt>
    <dgm:pt modelId="{76287DC6-AAE1-4252-B73F-47BFD355B798}" type="pres">
      <dgm:prSet presAssocID="{AB7D8E1E-CE8C-48F3-A7DB-AB9BF26634C1}" presName="Name0" presStyleCnt="0">
        <dgm:presLayoutVars>
          <dgm:dir/>
          <dgm:resizeHandles val="exact"/>
        </dgm:presLayoutVars>
      </dgm:prSet>
      <dgm:spPr/>
    </dgm:pt>
    <dgm:pt modelId="{3D6D93CD-562F-4B09-A773-FAF8F185BA31}" type="pres">
      <dgm:prSet presAssocID="{E0F5BE16-F86D-4FF5-A885-A71201B0506A}" presName="Name5" presStyleLbl="vennNode1" presStyleIdx="0" presStyleCnt="4">
        <dgm:presLayoutVars>
          <dgm:bulletEnabled val="1"/>
        </dgm:presLayoutVars>
      </dgm:prSet>
      <dgm:spPr/>
    </dgm:pt>
    <dgm:pt modelId="{139C99D1-54CF-4D5D-8314-35E199F119FD}" type="pres">
      <dgm:prSet presAssocID="{FB8614B6-9900-4118-9D89-6188E43B638B}" presName="space" presStyleCnt="0"/>
      <dgm:spPr/>
    </dgm:pt>
    <dgm:pt modelId="{272F4DD3-4408-49B8-89C0-B018F9485571}" type="pres">
      <dgm:prSet presAssocID="{C02CEDDD-A6FF-44B2-8A0A-D445D25B2CA6}" presName="Name5" presStyleLbl="vennNode1" presStyleIdx="1" presStyleCnt="4">
        <dgm:presLayoutVars>
          <dgm:bulletEnabled val="1"/>
        </dgm:presLayoutVars>
      </dgm:prSet>
      <dgm:spPr/>
    </dgm:pt>
    <dgm:pt modelId="{A3E7E8F2-BE30-4A01-99A6-F5D41DCBC82E}" type="pres">
      <dgm:prSet presAssocID="{EBC6920B-04FA-4E52-B1F2-482FD0B90C2D}" presName="space" presStyleCnt="0"/>
      <dgm:spPr/>
    </dgm:pt>
    <dgm:pt modelId="{DD3B82C6-BE50-4CA1-8699-C09B04AC8EE7}" type="pres">
      <dgm:prSet presAssocID="{982A2F4E-03EC-420E-B5DE-A1B0622C18DD}" presName="Name5" presStyleLbl="vennNode1" presStyleIdx="2" presStyleCnt="4">
        <dgm:presLayoutVars>
          <dgm:bulletEnabled val="1"/>
        </dgm:presLayoutVars>
      </dgm:prSet>
      <dgm:spPr/>
    </dgm:pt>
    <dgm:pt modelId="{F9C03F8F-F44A-4A87-9448-E54F7E59E5B8}" type="pres">
      <dgm:prSet presAssocID="{BCCF82E8-A2E6-4B13-8D1E-E8DB487EE2D5}" presName="space" presStyleCnt="0"/>
      <dgm:spPr/>
    </dgm:pt>
    <dgm:pt modelId="{9608145A-5DE9-43AC-9691-603A599321E3}" type="pres">
      <dgm:prSet presAssocID="{BF4E0366-831C-4A8C-91A1-1CAA21471F96}" presName="Name5" presStyleLbl="vennNode1" presStyleIdx="3" presStyleCnt="4">
        <dgm:presLayoutVars>
          <dgm:bulletEnabled val="1"/>
        </dgm:presLayoutVars>
      </dgm:prSet>
      <dgm:spPr/>
    </dgm:pt>
  </dgm:ptLst>
  <dgm:cxnLst>
    <dgm:cxn modelId="{3C3F2302-DCCA-4951-AFD1-9CFE2C5E06CC}" type="presOf" srcId="{E0F5BE16-F86D-4FF5-A885-A71201B0506A}" destId="{3D6D93CD-562F-4B09-A773-FAF8F185BA31}" srcOrd="0" destOrd="0" presId="urn:microsoft.com/office/officeart/2005/8/layout/venn3"/>
    <dgm:cxn modelId="{33F6EE12-29B0-456A-A48C-D0DEDD8DE809}" srcId="{AB7D8E1E-CE8C-48F3-A7DB-AB9BF26634C1}" destId="{C02CEDDD-A6FF-44B2-8A0A-D445D25B2CA6}" srcOrd="1" destOrd="0" parTransId="{D2FDE31E-CEAA-489F-9674-7C9EE28D75FF}" sibTransId="{EBC6920B-04FA-4E52-B1F2-482FD0B90C2D}"/>
    <dgm:cxn modelId="{8E8CE115-5C99-4C95-B7E2-BC775F9440B2}" srcId="{AB7D8E1E-CE8C-48F3-A7DB-AB9BF26634C1}" destId="{E0F5BE16-F86D-4FF5-A885-A71201B0506A}" srcOrd="0" destOrd="0" parTransId="{79421AA0-0955-41E2-8DDA-9EAADC3ECB0C}" sibTransId="{FB8614B6-9900-4118-9D89-6188E43B638B}"/>
    <dgm:cxn modelId="{36CAA724-AE8E-4894-9E5D-0F21F3722B76}" type="presOf" srcId="{C02CEDDD-A6FF-44B2-8A0A-D445D25B2CA6}" destId="{272F4DD3-4408-49B8-89C0-B018F9485571}" srcOrd="0" destOrd="0" presId="urn:microsoft.com/office/officeart/2005/8/layout/venn3"/>
    <dgm:cxn modelId="{945F722B-E5E8-4BCE-A1F7-E82E633BB493}" type="presOf" srcId="{BF4E0366-831C-4A8C-91A1-1CAA21471F96}" destId="{9608145A-5DE9-43AC-9691-603A599321E3}" srcOrd="0" destOrd="0" presId="urn:microsoft.com/office/officeart/2005/8/layout/venn3"/>
    <dgm:cxn modelId="{53A7FA41-D244-4555-9BDB-01A35FADD735}" type="presOf" srcId="{AB7D8E1E-CE8C-48F3-A7DB-AB9BF26634C1}" destId="{76287DC6-AAE1-4252-B73F-47BFD355B798}" srcOrd="0" destOrd="0" presId="urn:microsoft.com/office/officeart/2005/8/layout/venn3"/>
    <dgm:cxn modelId="{DAB578B0-EB74-45CB-ADAA-A2D7C34F2B6B}" srcId="{AB7D8E1E-CE8C-48F3-A7DB-AB9BF26634C1}" destId="{982A2F4E-03EC-420E-B5DE-A1B0622C18DD}" srcOrd="2" destOrd="0" parTransId="{ECAECDCD-3893-4B8E-8D51-43950AF69424}" sibTransId="{BCCF82E8-A2E6-4B13-8D1E-E8DB487EE2D5}"/>
    <dgm:cxn modelId="{A72F45EE-F1C0-4422-9D8D-8088DE57D839}" srcId="{AB7D8E1E-CE8C-48F3-A7DB-AB9BF26634C1}" destId="{BF4E0366-831C-4A8C-91A1-1CAA21471F96}" srcOrd="3" destOrd="0" parTransId="{97AB2C99-1BAF-42E1-B92A-C906A43C79EE}" sibTransId="{A588F78A-C22D-4DC0-8C9E-26D4822DA2BE}"/>
    <dgm:cxn modelId="{CE364BF6-3D5E-49CE-945F-2B635C6E2AB8}" type="presOf" srcId="{982A2F4E-03EC-420E-B5DE-A1B0622C18DD}" destId="{DD3B82C6-BE50-4CA1-8699-C09B04AC8EE7}" srcOrd="0" destOrd="0" presId="urn:microsoft.com/office/officeart/2005/8/layout/venn3"/>
    <dgm:cxn modelId="{4DEC309C-0DC6-4862-978F-CE1A8E04C212}" type="presParOf" srcId="{76287DC6-AAE1-4252-B73F-47BFD355B798}" destId="{3D6D93CD-562F-4B09-A773-FAF8F185BA31}" srcOrd="0" destOrd="0" presId="urn:microsoft.com/office/officeart/2005/8/layout/venn3"/>
    <dgm:cxn modelId="{317B84B7-A004-4B95-9378-2DC7096B62D7}" type="presParOf" srcId="{76287DC6-AAE1-4252-B73F-47BFD355B798}" destId="{139C99D1-54CF-4D5D-8314-35E199F119FD}" srcOrd="1" destOrd="0" presId="urn:microsoft.com/office/officeart/2005/8/layout/venn3"/>
    <dgm:cxn modelId="{2179372F-83E9-4A48-B7BD-321E15E8D96F}" type="presParOf" srcId="{76287DC6-AAE1-4252-B73F-47BFD355B798}" destId="{272F4DD3-4408-49B8-89C0-B018F9485571}" srcOrd="2" destOrd="0" presId="urn:microsoft.com/office/officeart/2005/8/layout/venn3"/>
    <dgm:cxn modelId="{D13D759D-D6FB-4FC4-B350-BAB2CD9A91DB}" type="presParOf" srcId="{76287DC6-AAE1-4252-B73F-47BFD355B798}" destId="{A3E7E8F2-BE30-4A01-99A6-F5D41DCBC82E}" srcOrd="3" destOrd="0" presId="urn:microsoft.com/office/officeart/2005/8/layout/venn3"/>
    <dgm:cxn modelId="{DE0CC3FC-9454-4356-93E1-4697F70284E9}" type="presParOf" srcId="{76287DC6-AAE1-4252-B73F-47BFD355B798}" destId="{DD3B82C6-BE50-4CA1-8699-C09B04AC8EE7}" srcOrd="4" destOrd="0" presId="urn:microsoft.com/office/officeart/2005/8/layout/venn3"/>
    <dgm:cxn modelId="{17841870-823F-40CD-9ADC-F86E1FD8BD3D}" type="presParOf" srcId="{76287DC6-AAE1-4252-B73F-47BFD355B798}" destId="{F9C03F8F-F44A-4A87-9448-E54F7E59E5B8}" srcOrd="5" destOrd="0" presId="urn:microsoft.com/office/officeart/2005/8/layout/venn3"/>
    <dgm:cxn modelId="{C022F92C-15E0-481A-AE13-632A77465C21}" type="presParOf" srcId="{76287DC6-AAE1-4252-B73F-47BFD355B798}" destId="{9608145A-5DE9-43AC-9691-603A599321E3}"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FBBA2E-054B-4FD6-9086-BC975A5746CA}"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fr-FR"/>
        </a:p>
      </dgm:t>
    </dgm:pt>
    <dgm:pt modelId="{93A33BF5-5D76-4A7A-B050-F9A2A4E635CA}">
      <dgm:prSet phldrT="[Texte]" custT="1"/>
      <dgm:spPr/>
      <dgm:t>
        <a:bodyPr/>
        <a:lstStyle/>
        <a:p>
          <a:r>
            <a:rPr lang="fr-FR" sz="2400" b="1" dirty="0">
              <a:solidFill>
                <a:schemeClr val="bg1"/>
              </a:solidFill>
            </a:rPr>
            <a:t>Concernent les disciplines non évaluées en épreuves terminales et la spécialité abandonnée </a:t>
          </a:r>
        </a:p>
      </dgm:t>
    </dgm:pt>
    <dgm:pt modelId="{B2DD408E-9183-4A68-9751-6F5CB2F86DFB}" type="parTrans" cxnId="{7EADA9C8-839E-40F7-B446-F3DC4F7B552E}">
      <dgm:prSet/>
      <dgm:spPr/>
      <dgm:t>
        <a:bodyPr/>
        <a:lstStyle/>
        <a:p>
          <a:endParaRPr lang="fr-FR"/>
        </a:p>
      </dgm:t>
    </dgm:pt>
    <dgm:pt modelId="{A6E5F66B-F4D0-4342-88C7-921247A216EA}" type="sibTrans" cxnId="{7EADA9C8-839E-40F7-B446-F3DC4F7B552E}">
      <dgm:prSet/>
      <dgm:spPr/>
      <dgm:t>
        <a:bodyPr/>
        <a:lstStyle/>
        <a:p>
          <a:endParaRPr lang="fr-FR"/>
        </a:p>
      </dgm:t>
    </dgm:pt>
    <dgm:pt modelId="{88ACE8BB-0B63-44D2-A66F-D988B5C60CCC}">
      <dgm:prSet phldrT="[Texte]" custT="1"/>
      <dgm:spPr/>
      <dgm:t>
        <a:bodyPr/>
        <a:lstStyle/>
        <a:p>
          <a:r>
            <a:rPr lang="fr-FR" sz="2400" b="1" dirty="0">
              <a:solidFill>
                <a:schemeClr val="bg1"/>
              </a:solidFill>
            </a:rPr>
            <a:t>Les copies sont anonymes et corrigées par un autre professeur de l’EPLE</a:t>
          </a:r>
        </a:p>
      </dgm:t>
    </dgm:pt>
    <dgm:pt modelId="{D13C6ABD-BA19-414E-8B48-3087635F6BE2}" type="parTrans" cxnId="{A380E317-4A08-402E-84D9-A4028A7BEC84}">
      <dgm:prSet/>
      <dgm:spPr/>
      <dgm:t>
        <a:bodyPr/>
        <a:lstStyle/>
        <a:p>
          <a:endParaRPr lang="fr-FR"/>
        </a:p>
      </dgm:t>
    </dgm:pt>
    <dgm:pt modelId="{39307A4D-F3F7-482C-9361-34BD3EEFDA09}" type="sibTrans" cxnId="{A380E317-4A08-402E-84D9-A4028A7BEC84}">
      <dgm:prSet/>
      <dgm:spPr/>
      <dgm:t>
        <a:bodyPr/>
        <a:lstStyle/>
        <a:p>
          <a:endParaRPr lang="fr-FR"/>
        </a:p>
      </dgm:t>
    </dgm:pt>
    <dgm:pt modelId="{29C0AD1B-6761-4AF8-99BB-44768B6939B1}">
      <dgm:prSet phldrT="[Texte]" custT="1"/>
      <dgm:spPr/>
      <dgm:t>
        <a:bodyPr/>
        <a:lstStyle/>
        <a:p>
          <a:r>
            <a:rPr lang="fr-FR" sz="2400" b="1" dirty="0">
              <a:solidFill>
                <a:schemeClr val="bg1"/>
              </a:solidFill>
            </a:rPr>
            <a:t>Les sujets sont issus d’une banque nationale numérique (disponible septembre 2019)</a:t>
          </a:r>
        </a:p>
      </dgm:t>
    </dgm:pt>
    <dgm:pt modelId="{DB5CB07D-1F2A-4717-A181-2105672437E7}" type="parTrans" cxnId="{F506D11B-5464-4BE5-B807-F1AA6F803426}">
      <dgm:prSet/>
      <dgm:spPr/>
      <dgm:t>
        <a:bodyPr/>
        <a:lstStyle/>
        <a:p>
          <a:endParaRPr lang="fr-FR"/>
        </a:p>
      </dgm:t>
    </dgm:pt>
    <dgm:pt modelId="{4E45EE76-5AEB-4B1B-A410-8C5541A4A77F}" type="sibTrans" cxnId="{F506D11B-5464-4BE5-B807-F1AA6F803426}">
      <dgm:prSet/>
      <dgm:spPr/>
      <dgm:t>
        <a:bodyPr/>
        <a:lstStyle/>
        <a:p>
          <a:endParaRPr lang="fr-FR"/>
        </a:p>
      </dgm:t>
    </dgm:pt>
    <dgm:pt modelId="{127DB8F7-EAF3-4DE9-9022-98F0EC64CADF}" type="pres">
      <dgm:prSet presAssocID="{CFFBBA2E-054B-4FD6-9086-BC975A5746CA}" presName="linear" presStyleCnt="0">
        <dgm:presLayoutVars>
          <dgm:dir/>
          <dgm:animLvl val="lvl"/>
          <dgm:resizeHandles val="exact"/>
        </dgm:presLayoutVars>
      </dgm:prSet>
      <dgm:spPr/>
    </dgm:pt>
    <dgm:pt modelId="{BB54D6D7-3DA2-4092-B0CA-4E529A48EF72}" type="pres">
      <dgm:prSet presAssocID="{93A33BF5-5D76-4A7A-B050-F9A2A4E635CA}" presName="parentLin" presStyleCnt="0"/>
      <dgm:spPr/>
    </dgm:pt>
    <dgm:pt modelId="{2E308297-C346-4687-BE1D-2D161DA6DC70}" type="pres">
      <dgm:prSet presAssocID="{93A33BF5-5D76-4A7A-B050-F9A2A4E635CA}" presName="parentLeftMargin" presStyleLbl="node1" presStyleIdx="0" presStyleCnt="3"/>
      <dgm:spPr/>
    </dgm:pt>
    <dgm:pt modelId="{AB53A946-AC16-406A-8AF0-97FE121038EF}" type="pres">
      <dgm:prSet presAssocID="{93A33BF5-5D76-4A7A-B050-F9A2A4E635CA}" presName="parentText" presStyleLbl="node1" presStyleIdx="0" presStyleCnt="3" custScaleX="142857" custScaleY="247546" custLinFactNeighborX="21283" custLinFactNeighborY="-40873">
        <dgm:presLayoutVars>
          <dgm:chMax val="0"/>
          <dgm:bulletEnabled val="1"/>
        </dgm:presLayoutVars>
      </dgm:prSet>
      <dgm:spPr/>
    </dgm:pt>
    <dgm:pt modelId="{F6D4BBB9-CBE4-4B9F-9D24-D62320901113}" type="pres">
      <dgm:prSet presAssocID="{93A33BF5-5D76-4A7A-B050-F9A2A4E635CA}" presName="negativeSpace" presStyleCnt="0"/>
      <dgm:spPr/>
    </dgm:pt>
    <dgm:pt modelId="{56F6A3A9-F6EB-4BA0-9FE7-4249FF157445}" type="pres">
      <dgm:prSet presAssocID="{93A33BF5-5D76-4A7A-B050-F9A2A4E635CA}" presName="childText" presStyleLbl="conFgAcc1" presStyleIdx="0" presStyleCnt="3">
        <dgm:presLayoutVars>
          <dgm:bulletEnabled val="1"/>
        </dgm:presLayoutVars>
      </dgm:prSet>
      <dgm:spPr/>
    </dgm:pt>
    <dgm:pt modelId="{B3D70DFA-2293-4DE7-A946-DB2C5AC1EC8B}" type="pres">
      <dgm:prSet presAssocID="{A6E5F66B-F4D0-4342-88C7-921247A216EA}" presName="spaceBetweenRectangles" presStyleCnt="0"/>
      <dgm:spPr/>
    </dgm:pt>
    <dgm:pt modelId="{2C6D58C0-EC83-45E1-96D0-D3744CDCCC08}" type="pres">
      <dgm:prSet presAssocID="{88ACE8BB-0B63-44D2-A66F-D988B5C60CCC}" presName="parentLin" presStyleCnt="0"/>
      <dgm:spPr/>
    </dgm:pt>
    <dgm:pt modelId="{3AE5B475-7D7C-4DFD-B4B6-97BD1D74A059}" type="pres">
      <dgm:prSet presAssocID="{88ACE8BB-0B63-44D2-A66F-D988B5C60CCC}" presName="parentLeftMargin" presStyleLbl="node1" presStyleIdx="0" presStyleCnt="3"/>
      <dgm:spPr/>
    </dgm:pt>
    <dgm:pt modelId="{0C3BB95B-8D7F-422C-92FB-68F323CF6A7B}" type="pres">
      <dgm:prSet presAssocID="{88ACE8BB-0B63-44D2-A66F-D988B5C60CCC}" presName="parentText" presStyleLbl="node1" presStyleIdx="1" presStyleCnt="3" custScaleX="138337" custScaleY="233624">
        <dgm:presLayoutVars>
          <dgm:chMax val="0"/>
          <dgm:bulletEnabled val="1"/>
        </dgm:presLayoutVars>
      </dgm:prSet>
      <dgm:spPr/>
    </dgm:pt>
    <dgm:pt modelId="{6A5AE887-6BA6-4177-B1B0-E964B7A0DD44}" type="pres">
      <dgm:prSet presAssocID="{88ACE8BB-0B63-44D2-A66F-D988B5C60CCC}" presName="negativeSpace" presStyleCnt="0"/>
      <dgm:spPr/>
    </dgm:pt>
    <dgm:pt modelId="{82E93633-1997-456A-A72F-C38B1DEA10D3}" type="pres">
      <dgm:prSet presAssocID="{88ACE8BB-0B63-44D2-A66F-D988B5C60CCC}" presName="childText" presStyleLbl="conFgAcc1" presStyleIdx="1" presStyleCnt="3">
        <dgm:presLayoutVars>
          <dgm:bulletEnabled val="1"/>
        </dgm:presLayoutVars>
      </dgm:prSet>
      <dgm:spPr/>
    </dgm:pt>
    <dgm:pt modelId="{8A3B10C6-829F-4A4D-9431-1A0F66374B5A}" type="pres">
      <dgm:prSet presAssocID="{39307A4D-F3F7-482C-9361-34BD3EEFDA09}" presName="spaceBetweenRectangles" presStyleCnt="0"/>
      <dgm:spPr/>
    </dgm:pt>
    <dgm:pt modelId="{69F212E6-851B-488B-AE23-5A376A44B619}" type="pres">
      <dgm:prSet presAssocID="{29C0AD1B-6761-4AF8-99BB-44768B6939B1}" presName="parentLin" presStyleCnt="0"/>
      <dgm:spPr/>
    </dgm:pt>
    <dgm:pt modelId="{8CFA41EA-CF94-4183-BD0C-DE7199471D76}" type="pres">
      <dgm:prSet presAssocID="{29C0AD1B-6761-4AF8-99BB-44768B6939B1}" presName="parentLeftMargin" presStyleLbl="node1" presStyleIdx="1" presStyleCnt="3"/>
      <dgm:spPr/>
    </dgm:pt>
    <dgm:pt modelId="{57AE63F2-0CA7-4837-82E0-EA7C53B3E7DD}" type="pres">
      <dgm:prSet presAssocID="{29C0AD1B-6761-4AF8-99BB-44768B6939B1}" presName="parentText" presStyleLbl="node1" presStyleIdx="2" presStyleCnt="3" custScaleX="142857" custScaleY="235010">
        <dgm:presLayoutVars>
          <dgm:chMax val="0"/>
          <dgm:bulletEnabled val="1"/>
        </dgm:presLayoutVars>
      </dgm:prSet>
      <dgm:spPr/>
    </dgm:pt>
    <dgm:pt modelId="{EB553B02-E346-488A-AB7E-F5EFC9B30966}" type="pres">
      <dgm:prSet presAssocID="{29C0AD1B-6761-4AF8-99BB-44768B6939B1}" presName="negativeSpace" presStyleCnt="0"/>
      <dgm:spPr/>
    </dgm:pt>
    <dgm:pt modelId="{B4279495-D749-41A3-8531-09736C2C2D62}" type="pres">
      <dgm:prSet presAssocID="{29C0AD1B-6761-4AF8-99BB-44768B6939B1}" presName="childText" presStyleLbl="conFgAcc1" presStyleIdx="2" presStyleCnt="3">
        <dgm:presLayoutVars>
          <dgm:bulletEnabled val="1"/>
        </dgm:presLayoutVars>
      </dgm:prSet>
      <dgm:spPr/>
    </dgm:pt>
  </dgm:ptLst>
  <dgm:cxnLst>
    <dgm:cxn modelId="{9BCAA711-BD4B-45D1-A82C-AD257BA09945}" type="presOf" srcId="{88ACE8BB-0B63-44D2-A66F-D988B5C60CCC}" destId="{0C3BB95B-8D7F-422C-92FB-68F323CF6A7B}" srcOrd="1" destOrd="0" presId="urn:microsoft.com/office/officeart/2005/8/layout/list1"/>
    <dgm:cxn modelId="{A380E317-4A08-402E-84D9-A4028A7BEC84}" srcId="{CFFBBA2E-054B-4FD6-9086-BC975A5746CA}" destId="{88ACE8BB-0B63-44D2-A66F-D988B5C60CCC}" srcOrd="1" destOrd="0" parTransId="{D13C6ABD-BA19-414E-8B48-3087635F6BE2}" sibTransId="{39307A4D-F3F7-482C-9361-34BD3EEFDA09}"/>
    <dgm:cxn modelId="{F506D11B-5464-4BE5-B807-F1AA6F803426}" srcId="{CFFBBA2E-054B-4FD6-9086-BC975A5746CA}" destId="{29C0AD1B-6761-4AF8-99BB-44768B6939B1}" srcOrd="2" destOrd="0" parTransId="{DB5CB07D-1F2A-4717-A181-2105672437E7}" sibTransId="{4E45EE76-5AEB-4B1B-A410-8C5541A4A77F}"/>
    <dgm:cxn modelId="{76C1401C-FA1A-44CB-ABD0-6858A09488D3}" type="presOf" srcId="{CFFBBA2E-054B-4FD6-9086-BC975A5746CA}" destId="{127DB8F7-EAF3-4DE9-9022-98F0EC64CADF}" srcOrd="0" destOrd="0" presId="urn:microsoft.com/office/officeart/2005/8/layout/list1"/>
    <dgm:cxn modelId="{2A01A563-3A78-400C-BF41-F79E8FA1A228}" type="presOf" srcId="{29C0AD1B-6761-4AF8-99BB-44768B6939B1}" destId="{57AE63F2-0CA7-4837-82E0-EA7C53B3E7DD}" srcOrd="1" destOrd="0" presId="urn:microsoft.com/office/officeart/2005/8/layout/list1"/>
    <dgm:cxn modelId="{7CDE4A56-4372-40EF-A771-A08A23270651}" type="presOf" srcId="{88ACE8BB-0B63-44D2-A66F-D988B5C60CCC}" destId="{3AE5B475-7D7C-4DFD-B4B6-97BD1D74A059}" srcOrd="0" destOrd="0" presId="urn:microsoft.com/office/officeart/2005/8/layout/list1"/>
    <dgm:cxn modelId="{716ADE77-B0CF-447F-9F8E-F701C4D7339A}" type="presOf" srcId="{93A33BF5-5D76-4A7A-B050-F9A2A4E635CA}" destId="{2E308297-C346-4687-BE1D-2D161DA6DC70}" srcOrd="0" destOrd="0" presId="urn:microsoft.com/office/officeart/2005/8/layout/list1"/>
    <dgm:cxn modelId="{D86B3C78-DCDB-4A0E-BF5B-EA1FA01D3A9C}" type="presOf" srcId="{93A33BF5-5D76-4A7A-B050-F9A2A4E635CA}" destId="{AB53A946-AC16-406A-8AF0-97FE121038EF}" srcOrd="1" destOrd="0" presId="urn:microsoft.com/office/officeart/2005/8/layout/list1"/>
    <dgm:cxn modelId="{8228CCB1-75FA-406B-A6BB-A867D1AFE621}" type="presOf" srcId="{29C0AD1B-6761-4AF8-99BB-44768B6939B1}" destId="{8CFA41EA-CF94-4183-BD0C-DE7199471D76}" srcOrd="0" destOrd="0" presId="urn:microsoft.com/office/officeart/2005/8/layout/list1"/>
    <dgm:cxn modelId="{7EADA9C8-839E-40F7-B446-F3DC4F7B552E}" srcId="{CFFBBA2E-054B-4FD6-9086-BC975A5746CA}" destId="{93A33BF5-5D76-4A7A-B050-F9A2A4E635CA}" srcOrd="0" destOrd="0" parTransId="{B2DD408E-9183-4A68-9751-6F5CB2F86DFB}" sibTransId="{A6E5F66B-F4D0-4342-88C7-921247A216EA}"/>
    <dgm:cxn modelId="{4892A1ED-CBEF-430E-B8A0-BAA1CF56CDB0}" type="presParOf" srcId="{127DB8F7-EAF3-4DE9-9022-98F0EC64CADF}" destId="{BB54D6D7-3DA2-4092-B0CA-4E529A48EF72}" srcOrd="0" destOrd="0" presId="urn:microsoft.com/office/officeart/2005/8/layout/list1"/>
    <dgm:cxn modelId="{DEB72C88-5E91-4DBD-A2D4-2F40E70FEDFC}" type="presParOf" srcId="{BB54D6D7-3DA2-4092-B0CA-4E529A48EF72}" destId="{2E308297-C346-4687-BE1D-2D161DA6DC70}" srcOrd="0" destOrd="0" presId="urn:microsoft.com/office/officeart/2005/8/layout/list1"/>
    <dgm:cxn modelId="{04ADB5C1-00E5-4C62-9AC0-DAC882F6FAFE}" type="presParOf" srcId="{BB54D6D7-3DA2-4092-B0CA-4E529A48EF72}" destId="{AB53A946-AC16-406A-8AF0-97FE121038EF}" srcOrd="1" destOrd="0" presId="urn:microsoft.com/office/officeart/2005/8/layout/list1"/>
    <dgm:cxn modelId="{286FB61D-BEBE-4D61-8554-C895FFC33EB7}" type="presParOf" srcId="{127DB8F7-EAF3-4DE9-9022-98F0EC64CADF}" destId="{F6D4BBB9-CBE4-4B9F-9D24-D62320901113}" srcOrd="1" destOrd="0" presId="urn:microsoft.com/office/officeart/2005/8/layout/list1"/>
    <dgm:cxn modelId="{348DCF72-4228-46BF-A92A-1FC018D67281}" type="presParOf" srcId="{127DB8F7-EAF3-4DE9-9022-98F0EC64CADF}" destId="{56F6A3A9-F6EB-4BA0-9FE7-4249FF157445}" srcOrd="2" destOrd="0" presId="urn:microsoft.com/office/officeart/2005/8/layout/list1"/>
    <dgm:cxn modelId="{73678B36-3404-4F3E-8F59-B7A733A59E7F}" type="presParOf" srcId="{127DB8F7-EAF3-4DE9-9022-98F0EC64CADF}" destId="{B3D70DFA-2293-4DE7-A946-DB2C5AC1EC8B}" srcOrd="3" destOrd="0" presId="urn:microsoft.com/office/officeart/2005/8/layout/list1"/>
    <dgm:cxn modelId="{4D5EEB07-100F-4B93-A9F1-769EE6CF7750}" type="presParOf" srcId="{127DB8F7-EAF3-4DE9-9022-98F0EC64CADF}" destId="{2C6D58C0-EC83-45E1-96D0-D3744CDCCC08}" srcOrd="4" destOrd="0" presId="urn:microsoft.com/office/officeart/2005/8/layout/list1"/>
    <dgm:cxn modelId="{19D0C0D4-C2F4-40C8-B8C2-CFF471AA64F8}" type="presParOf" srcId="{2C6D58C0-EC83-45E1-96D0-D3744CDCCC08}" destId="{3AE5B475-7D7C-4DFD-B4B6-97BD1D74A059}" srcOrd="0" destOrd="0" presId="urn:microsoft.com/office/officeart/2005/8/layout/list1"/>
    <dgm:cxn modelId="{29A538BE-F207-4EA2-85DF-25C6CE7CA3BD}" type="presParOf" srcId="{2C6D58C0-EC83-45E1-96D0-D3744CDCCC08}" destId="{0C3BB95B-8D7F-422C-92FB-68F323CF6A7B}" srcOrd="1" destOrd="0" presId="urn:microsoft.com/office/officeart/2005/8/layout/list1"/>
    <dgm:cxn modelId="{AE673A8A-5F4D-4A4D-A811-7100F5CF0B4C}" type="presParOf" srcId="{127DB8F7-EAF3-4DE9-9022-98F0EC64CADF}" destId="{6A5AE887-6BA6-4177-B1B0-E964B7A0DD44}" srcOrd="5" destOrd="0" presId="urn:microsoft.com/office/officeart/2005/8/layout/list1"/>
    <dgm:cxn modelId="{B52CA163-40C8-467E-AB1D-B846FBBF5ED8}" type="presParOf" srcId="{127DB8F7-EAF3-4DE9-9022-98F0EC64CADF}" destId="{82E93633-1997-456A-A72F-C38B1DEA10D3}" srcOrd="6" destOrd="0" presId="urn:microsoft.com/office/officeart/2005/8/layout/list1"/>
    <dgm:cxn modelId="{6B3CF4A5-61D3-4204-809B-B1979229B0CF}" type="presParOf" srcId="{127DB8F7-EAF3-4DE9-9022-98F0EC64CADF}" destId="{8A3B10C6-829F-4A4D-9431-1A0F66374B5A}" srcOrd="7" destOrd="0" presId="urn:microsoft.com/office/officeart/2005/8/layout/list1"/>
    <dgm:cxn modelId="{1E444F80-89F5-43A1-BB58-B4958796C686}" type="presParOf" srcId="{127DB8F7-EAF3-4DE9-9022-98F0EC64CADF}" destId="{69F212E6-851B-488B-AE23-5A376A44B619}" srcOrd="8" destOrd="0" presId="urn:microsoft.com/office/officeart/2005/8/layout/list1"/>
    <dgm:cxn modelId="{AA9E9AE9-5ADE-4199-BFC0-490926809A85}" type="presParOf" srcId="{69F212E6-851B-488B-AE23-5A376A44B619}" destId="{8CFA41EA-CF94-4183-BD0C-DE7199471D76}" srcOrd="0" destOrd="0" presId="urn:microsoft.com/office/officeart/2005/8/layout/list1"/>
    <dgm:cxn modelId="{9788544A-4B9E-4044-9BB6-AF358F027C81}" type="presParOf" srcId="{69F212E6-851B-488B-AE23-5A376A44B619}" destId="{57AE63F2-0CA7-4837-82E0-EA7C53B3E7DD}" srcOrd="1" destOrd="0" presId="urn:microsoft.com/office/officeart/2005/8/layout/list1"/>
    <dgm:cxn modelId="{9DB01E57-B2DB-4085-8118-E8CC58A593F4}" type="presParOf" srcId="{127DB8F7-EAF3-4DE9-9022-98F0EC64CADF}" destId="{EB553B02-E346-488A-AB7E-F5EFC9B30966}" srcOrd="9" destOrd="0" presId="urn:microsoft.com/office/officeart/2005/8/layout/list1"/>
    <dgm:cxn modelId="{A4D09BF2-EAA9-4FCD-BBE0-44A0995EDEFA}" type="presParOf" srcId="{127DB8F7-EAF3-4DE9-9022-98F0EC64CADF}" destId="{B4279495-D749-41A3-8531-09736C2C2D6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4771AB-DA21-44D2-9F34-4304AF7B27AE}"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fr-FR"/>
        </a:p>
      </dgm:t>
    </dgm:pt>
    <dgm:pt modelId="{C69D830D-FEE7-4142-9BB2-ED6ED47948E3}">
      <dgm:prSet phldrT="[Texte]"/>
      <dgm:spPr/>
      <dgm:t>
        <a:bodyPr/>
        <a:lstStyle/>
        <a:p>
          <a:r>
            <a:rPr lang="fr-FR"/>
            <a:t>Organisées par chaque lycée</a:t>
          </a:r>
        </a:p>
      </dgm:t>
    </dgm:pt>
    <dgm:pt modelId="{061E6E45-1C3F-43A7-9641-A898038B1C0D}" type="parTrans" cxnId="{9D18D117-CE9D-43BF-AC4A-7188655267E0}">
      <dgm:prSet/>
      <dgm:spPr/>
      <dgm:t>
        <a:bodyPr/>
        <a:lstStyle/>
        <a:p>
          <a:endParaRPr lang="fr-FR"/>
        </a:p>
      </dgm:t>
    </dgm:pt>
    <dgm:pt modelId="{551574F7-3269-46B5-9BBC-90FBD9174179}" type="sibTrans" cxnId="{9D18D117-CE9D-43BF-AC4A-7188655267E0}">
      <dgm:prSet/>
      <dgm:spPr/>
      <dgm:t>
        <a:bodyPr/>
        <a:lstStyle/>
        <a:p>
          <a:endParaRPr lang="fr-FR"/>
        </a:p>
      </dgm:t>
    </dgm:pt>
    <dgm:pt modelId="{D914523F-A699-4F60-86C8-23A00990E83B}">
      <dgm:prSet phldrT="[Texte]"/>
      <dgm:spPr/>
      <dgm:t>
        <a:bodyPr/>
        <a:lstStyle/>
        <a:p>
          <a:r>
            <a:rPr lang="fr-FR"/>
            <a:t>Selon ses propres modalités </a:t>
          </a:r>
        </a:p>
      </dgm:t>
    </dgm:pt>
    <dgm:pt modelId="{F81035F0-76F0-4195-B252-3AFB5CDD4C41}" type="parTrans" cxnId="{A58A97B5-3BF2-4EB5-8F65-5E0D68CCD453}">
      <dgm:prSet/>
      <dgm:spPr/>
      <dgm:t>
        <a:bodyPr/>
        <a:lstStyle/>
        <a:p>
          <a:endParaRPr lang="fr-FR"/>
        </a:p>
      </dgm:t>
    </dgm:pt>
    <dgm:pt modelId="{D361560C-379E-4F17-88C9-C2001EC230A4}" type="sibTrans" cxnId="{A58A97B5-3BF2-4EB5-8F65-5E0D68CCD453}">
      <dgm:prSet/>
      <dgm:spPr/>
      <dgm:t>
        <a:bodyPr/>
        <a:lstStyle/>
        <a:p>
          <a:endParaRPr lang="fr-FR"/>
        </a:p>
      </dgm:t>
    </dgm:pt>
    <dgm:pt modelId="{C319AE98-A5B7-4FA3-9174-D085F4C4A5FB}">
      <dgm:prSet phldrT="[Texte]"/>
      <dgm:spPr/>
      <dgm:t>
        <a:bodyPr/>
        <a:lstStyle/>
        <a:p>
          <a:r>
            <a:rPr lang="fr-FR"/>
            <a:t>En respectant la progression pédagogique des équipes </a:t>
          </a:r>
        </a:p>
      </dgm:t>
    </dgm:pt>
    <dgm:pt modelId="{4F323923-EE22-4F68-8B9C-95B2066606F6}" type="parTrans" cxnId="{FF34307D-9343-4AD4-81FA-570B8C35745A}">
      <dgm:prSet/>
      <dgm:spPr/>
      <dgm:t>
        <a:bodyPr/>
        <a:lstStyle/>
        <a:p>
          <a:endParaRPr lang="fr-FR"/>
        </a:p>
      </dgm:t>
    </dgm:pt>
    <dgm:pt modelId="{DC901B10-606E-433F-9E43-7CE763777A95}" type="sibTrans" cxnId="{FF34307D-9343-4AD4-81FA-570B8C35745A}">
      <dgm:prSet/>
      <dgm:spPr/>
      <dgm:t>
        <a:bodyPr/>
        <a:lstStyle/>
        <a:p>
          <a:endParaRPr lang="fr-FR"/>
        </a:p>
      </dgm:t>
    </dgm:pt>
    <dgm:pt modelId="{3396A5EF-9C52-47F2-9727-7D887674C794}">
      <dgm:prSet/>
      <dgm:spPr/>
      <dgm:t>
        <a:bodyPr/>
        <a:lstStyle/>
        <a:p>
          <a:r>
            <a:rPr lang="fr-FR"/>
            <a:t>Plusieurs établissements scolaires peuvent organiser en commun tout ou partie de ces épreuves</a:t>
          </a:r>
        </a:p>
      </dgm:t>
    </dgm:pt>
    <dgm:pt modelId="{30B522DD-DEC2-4499-AE56-8894B0424082}" type="parTrans" cxnId="{E4ED5043-BC2A-43D8-925E-73905721EAE7}">
      <dgm:prSet/>
      <dgm:spPr/>
      <dgm:t>
        <a:bodyPr/>
        <a:lstStyle/>
        <a:p>
          <a:endParaRPr lang="fr-FR"/>
        </a:p>
      </dgm:t>
    </dgm:pt>
    <dgm:pt modelId="{E2A6FE24-E3BB-4193-B81B-C7646415E823}" type="sibTrans" cxnId="{E4ED5043-BC2A-43D8-925E-73905721EAE7}">
      <dgm:prSet/>
      <dgm:spPr/>
      <dgm:t>
        <a:bodyPr/>
        <a:lstStyle/>
        <a:p>
          <a:endParaRPr lang="fr-FR"/>
        </a:p>
      </dgm:t>
    </dgm:pt>
    <dgm:pt modelId="{95692068-48E9-4563-B5F2-800892B4B2B3}" type="pres">
      <dgm:prSet presAssocID="{ED4771AB-DA21-44D2-9F34-4304AF7B27AE}" presName="Name0" presStyleCnt="0">
        <dgm:presLayoutVars>
          <dgm:chMax val="7"/>
          <dgm:dir/>
          <dgm:animLvl val="lvl"/>
          <dgm:resizeHandles val="exact"/>
        </dgm:presLayoutVars>
      </dgm:prSet>
      <dgm:spPr/>
    </dgm:pt>
    <dgm:pt modelId="{4A16D963-C313-4E2A-85BA-5BC5BC5E7A9A}" type="pres">
      <dgm:prSet presAssocID="{C69D830D-FEE7-4142-9BB2-ED6ED47948E3}" presName="circle1" presStyleLbl="node1" presStyleIdx="0" presStyleCnt="4"/>
      <dgm:spPr/>
    </dgm:pt>
    <dgm:pt modelId="{B2AD4262-665B-4BBF-BDD7-B5794186B28E}" type="pres">
      <dgm:prSet presAssocID="{C69D830D-FEE7-4142-9BB2-ED6ED47948E3}" presName="space" presStyleCnt="0"/>
      <dgm:spPr/>
    </dgm:pt>
    <dgm:pt modelId="{127D08E2-FE80-4763-8832-FB96836A53A2}" type="pres">
      <dgm:prSet presAssocID="{C69D830D-FEE7-4142-9BB2-ED6ED47948E3}" presName="rect1" presStyleLbl="alignAcc1" presStyleIdx="0" presStyleCnt="4"/>
      <dgm:spPr/>
    </dgm:pt>
    <dgm:pt modelId="{335709FB-66A0-4812-A73C-959AC1D554BD}" type="pres">
      <dgm:prSet presAssocID="{D914523F-A699-4F60-86C8-23A00990E83B}" presName="vertSpace2" presStyleLbl="node1" presStyleIdx="0" presStyleCnt="4"/>
      <dgm:spPr/>
    </dgm:pt>
    <dgm:pt modelId="{3A5166C7-EEFB-4006-B746-5F26B354804B}" type="pres">
      <dgm:prSet presAssocID="{D914523F-A699-4F60-86C8-23A00990E83B}" presName="circle2" presStyleLbl="node1" presStyleIdx="1" presStyleCnt="4"/>
      <dgm:spPr/>
    </dgm:pt>
    <dgm:pt modelId="{5FACCC9E-879F-4A6A-930B-1CA5562C496C}" type="pres">
      <dgm:prSet presAssocID="{D914523F-A699-4F60-86C8-23A00990E83B}" presName="rect2" presStyleLbl="alignAcc1" presStyleIdx="1" presStyleCnt="4"/>
      <dgm:spPr/>
    </dgm:pt>
    <dgm:pt modelId="{A700163D-1A2D-4F5D-B08E-4BB657B70114}" type="pres">
      <dgm:prSet presAssocID="{C319AE98-A5B7-4FA3-9174-D085F4C4A5FB}" presName="vertSpace3" presStyleLbl="node1" presStyleIdx="1" presStyleCnt="4"/>
      <dgm:spPr/>
    </dgm:pt>
    <dgm:pt modelId="{32473CA2-78B0-43B7-BFFD-B67D3A28C45A}" type="pres">
      <dgm:prSet presAssocID="{C319AE98-A5B7-4FA3-9174-D085F4C4A5FB}" presName="circle3" presStyleLbl="node1" presStyleIdx="2" presStyleCnt="4"/>
      <dgm:spPr/>
    </dgm:pt>
    <dgm:pt modelId="{508EBE14-A872-4358-9C3F-933EEB5887BD}" type="pres">
      <dgm:prSet presAssocID="{C319AE98-A5B7-4FA3-9174-D085F4C4A5FB}" presName="rect3" presStyleLbl="alignAcc1" presStyleIdx="2" presStyleCnt="4"/>
      <dgm:spPr/>
    </dgm:pt>
    <dgm:pt modelId="{EB3EC294-F45E-488A-9D63-A86731BB6E40}" type="pres">
      <dgm:prSet presAssocID="{3396A5EF-9C52-47F2-9727-7D887674C794}" presName="vertSpace4" presStyleLbl="node1" presStyleIdx="2" presStyleCnt="4"/>
      <dgm:spPr/>
    </dgm:pt>
    <dgm:pt modelId="{1E27272A-98D3-41EA-A725-210630A8D283}" type="pres">
      <dgm:prSet presAssocID="{3396A5EF-9C52-47F2-9727-7D887674C794}" presName="circle4" presStyleLbl="node1" presStyleIdx="3" presStyleCnt="4"/>
      <dgm:spPr/>
    </dgm:pt>
    <dgm:pt modelId="{5CA0E040-10F1-499F-816D-52E76B8E7331}" type="pres">
      <dgm:prSet presAssocID="{3396A5EF-9C52-47F2-9727-7D887674C794}" presName="rect4" presStyleLbl="alignAcc1" presStyleIdx="3" presStyleCnt="4"/>
      <dgm:spPr/>
    </dgm:pt>
    <dgm:pt modelId="{B1E10D25-2646-40D8-B3F2-85506478D4C6}" type="pres">
      <dgm:prSet presAssocID="{C69D830D-FEE7-4142-9BB2-ED6ED47948E3}" presName="rect1ParTxNoCh" presStyleLbl="alignAcc1" presStyleIdx="3" presStyleCnt="4">
        <dgm:presLayoutVars>
          <dgm:chMax val="1"/>
          <dgm:bulletEnabled val="1"/>
        </dgm:presLayoutVars>
      </dgm:prSet>
      <dgm:spPr/>
    </dgm:pt>
    <dgm:pt modelId="{7378664B-659F-4FC8-8792-77235FFB5D3F}" type="pres">
      <dgm:prSet presAssocID="{D914523F-A699-4F60-86C8-23A00990E83B}" presName="rect2ParTxNoCh" presStyleLbl="alignAcc1" presStyleIdx="3" presStyleCnt="4">
        <dgm:presLayoutVars>
          <dgm:chMax val="1"/>
          <dgm:bulletEnabled val="1"/>
        </dgm:presLayoutVars>
      </dgm:prSet>
      <dgm:spPr/>
    </dgm:pt>
    <dgm:pt modelId="{FF79B1D8-8710-4C0F-9F3E-41A4CD3AC321}" type="pres">
      <dgm:prSet presAssocID="{C319AE98-A5B7-4FA3-9174-D085F4C4A5FB}" presName="rect3ParTxNoCh" presStyleLbl="alignAcc1" presStyleIdx="3" presStyleCnt="4">
        <dgm:presLayoutVars>
          <dgm:chMax val="1"/>
          <dgm:bulletEnabled val="1"/>
        </dgm:presLayoutVars>
      </dgm:prSet>
      <dgm:spPr/>
    </dgm:pt>
    <dgm:pt modelId="{DDD1D63E-E56C-4C3C-BF7F-6C5DD31B5485}" type="pres">
      <dgm:prSet presAssocID="{3396A5EF-9C52-47F2-9727-7D887674C794}" presName="rect4ParTxNoCh" presStyleLbl="alignAcc1" presStyleIdx="3" presStyleCnt="4">
        <dgm:presLayoutVars>
          <dgm:chMax val="1"/>
          <dgm:bulletEnabled val="1"/>
        </dgm:presLayoutVars>
      </dgm:prSet>
      <dgm:spPr/>
    </dgm:pt>
  </dgm:ptLst>
  <dgm:cxnLst>
    <dgm:cxn modelId="{3C3DAD0B-7F11-4C52-B90D-782161DBC98F}" type="presOf" srcId="{C69D830D-FEE7-4142-9BB2-ED6ED47948E3}" destId="{B1E10D25-2646-40D8-B3F2-85506478D4C6}" srcOrd="1" destOrd="0" presId="urn:microsoft.com/office/officeart/2005/8/layout/target3"/>
    <dgm:cxn modelId="{BC86D215-7D95-4284-A892-FD266CAA8E09}" type="presOf" srcId="{D914523F-A699-4F60-86C8-23A00990E83B}" destId="{7378664B-659F-4FC8-8792-77235FFB5D3F}" srcOrd="1" destOrd="0" presId="urn:microsoft.com/office/officeart/2005/8/layout/target3"/>
    <dgm:cxn modelId="{9D18D117-CE9D-43BF-AC4A-7188655267E0}" srcId="{ED4771AB-DA21-44D2-9F34-4304AF7B27AE}" destId="{C69D830D-FEE7-4142-9BB2-ED6ED47948E3}" srcOrd="0" destOrd="0" parTransId="{061E6E45-1C3F-43A7-9641-A898038B1C0D}" sibTransId="{551574F7-3269-46B5-9BBC-90FBD9174179}"/>
    <dgm:cxn modelId="{70EBEF1C-9B6B-4FE1-99F7-1E3799ABF17F}" type="presOf" srcId="{C319AE98-A5B7-4FA3-9174-D085F4C4A5FB}" destId="{508EBE14-A872-4358-9C3F-933EEB5887BD}" srcOrd="0" destOrd="0" presId="urn:microsoft.com/office/officeart/2005/8/layout/target3"/>
    <dgm:cxn modelId="{F458B620-EF3D-4BA7-B855-272B47875B21}" type="presOf" srcId="{D914523F-A699-4F60-86C8-23A00990E83B}" destId="{5FACCC9E-879F-4A6A-930B-1CA5562C496C}" srcOrd="0" destOrd="0" presId="urn:microsoft.com/office/officeart/2005/8/layout/target3"/>
    <dgm:cxn modelId="{F2349426-2DF3-4124-88A9-CE5BA55F853C}" type="presOf" srcId="{3396A5EF-9C52-47F2-9727-7D887674C794}" destId="{5CA0E040-10F1-499F-816D-52E76B8E7331}" srcOrd="0" destOrd="0" presId="urn:microsoft.com/office/officeart/2005/8/layout/target3"/>
    <dgm:cxn modelId="{6B3A9432-4C8A-4A26-B809-7895F83EB3F1}" type="presOf" srcId="{3396A5EF-9C52-47F2-9727-7D887674C794}" destId="{DDD1D63E-E56C-4C3C-BF7F-6C5DD31B5485}" srcOrd="1" destOrd="0" presId="urn:microsoft.com/office/officeart/2005/8/layout/target3"/>
    <dgm:cxn modelId="{E4ED5043-BC2A-43D8-925E-73905721EAE7}" srcId="{ED4771AB-DA21-44D2-9F34-4304AF7B27AE}" destId="{3396A5EF-9C52-47F2-9727-7D887674C794}" srcOrd="3" destOrd="0" parTransId="{30B522DD-DEC2-4499-AE56-8894B0424082}" sibTransId="{E2A6FE24-E3BB-4193-B81B-C7646415E823}"/>
    <dgm:cxn modelId="{F2B5F752-0CE9-4621-B428-0B6D5CF44322}" type="presOf" srcId="{C319AE98-A5B7-4FA3-9174-D085F4C4A5FB}" destId="{FF79B1D8-8710-4C0F-9F3E-41A4CD3AC321}" srcOrd="1" destOrd="0" presId="urn:microsoft.com/office/officeart/2005/8/layout/target3"/>
    <dgm:cxn modelId="{FF34307D-9343-4AD4-81FA-570B8C35745A}" srcId="{ED4771AB-DA21-44D2-9F34-4304AF7B27AE}" destId="{C319AE98-A5B7-4FA3-9174-D085F4C4A5FB}" srcOrd="2" destOrd="0" parTransId="{4F323923-EE22-4F68-8B9C-95B2066606F6}" sibTransId="{DC901B10-606E-433F-9E43-7CE763777A95}"/>
    <dgm:cxn modelId="{6ED4B2A7-14BE-4DE3-A40B-6C3EC535BBDA}" type="presOf" srcId="{ED4771AB-DA21-44D2-9F34-4304AF7B27AE}" destId="{95692068-48E9-4563-B5F2-800892B4B2B3}" srcOrd="0" destOrd="0" presId="urn:microsoft.com/office/officeart/2005/8/layout/target3"/>
    <dgm:cxn modelId="{A58A97B5-3BF2-4EB5-8F65-5E0D68CCD453}" srcId="{ED4771AB-DA21-44D2-9F34-4304AF7B27AE}" destId="{D914523F-A699-4F60-86C8-23A00990E83B}" srcOrd="1" destOrd="0" parTransId="{F81035F0-76F0-4195-B252-3AFB5CDD4C41}" sibTransId="{D361560C-379E-4F17-88C9-C2001EC230A4}"/>
    <dgm:cxn modelId="{DF4C8AD9-1916-4D9B-AB61-1F79CFAB0229}" type="presOf" srcId="{C69D830D-FEE7-4142-9BB2-ED6ED47948E3}" destId="{127D08E2-FE80-4763-8832-FB96836A53A2}" srcOrd="0" destOrd="0" presId="urn:microsoft.com/office/officeart/2005/8/layout/target3"/>
    <dgm:cxn modelId="{D315CEA8-D5B1-4950-B0F7-AB5C1E1CC8DD}" type="presParOf" srcId="{95692068-48E9-4563-B5F2-800892B4B2B3}" destId="{4A16D963-C313-4E2A-85BA-5BC5BC5E7A9A}" srcOrd="0" destOrd="0" presId="urn:microsoft.com/office/officeart/2005/8/layout/target3"/>
    <dgm:cxn modelId="{A5317353-DE18-4D54-9F4E-C999F09843A3}" type="presParOf" srcId="{95692068-48E9-4563-B5F2-800892B4B2B3}" destId="{B2AD4262-665B-4BBF-BDD7-B5794186B28E}" srcOrd="1" destOrd="0" presId="urn:microsoft.com/office/officeart/2005/8/layout/target3"/>
    <dgm:cxn modelId="{77720412-B5E7-4415-AB51-73389EDFA6B8}" type="presParOf" srcId="{95692068-48E9-4563-B5F2-800892B4B2B3}" destId="{127D08E2-FE80-4763-8832-FB96836A53A2}" srcOrd="2" destOrd="0" presId="urn:microsoft.com/office/officeart/2005/8/layout/target3"/>
    <dgm:cxn modelId="{AC826AD3-4767-4136-A787-2A4A4049C0E8}" type="presParOf" srcId="{95692068-48E9-4563-B5F2-800892B4B2B3}" destId="{335709FB-66A0-4812-A73C-959AC1D554BD}" srcOrd="3" destOrd="0" presId="urn:microsoft.com/office/officeart/2005/8/layout/target3"/>
    <dgm:cxn modelId="{9B4F42A5-7A33-43E0-A86C-C8FA4F7A3C52}" type="presParOf" srcId="{95692068-48E9-4563-B5F2-800892B4B2B3}" destId="{3A5166C7-EEFB-4006-B746-5F26B354804B}" srcOrd="4" destOrd="0" presId="urn:microsoft.com/office/officeart/2005/8/layout/target3"/>
    <dgm:cxn modelId="{BD1A636A-2F29-486C-A543-EA01B8C3B025}" type="presParOf" srcId="{95692068-48E9-4563-B5F2-800892B4B2B3}" destId="{5FACCC9E-879F-4A6A-930B-1CA5562C496C}" srcOrd="5" destOrd="0" presId="urn:microsoft.com/office/officeart/2005/8/layout/target3"/>
    <dgm:cxn modelId="{AF5791C0-CB09-4E5E-8A3A-1EF626A4B9F6}" type="presParOf" srcId="{95692068-48E9-4563-B5F2-800892B4B2B3}" destId="{A700163D-1A2D-4F5D-B08E-4BB657B70114}" srcOrd="6" destOrd="0" presId="urn:microsoft.com/office/officeart/2005/8/layout/target3"/>
    <dgm:cxn modelId="{17FC3092-0D61-49A9-B398-03A9350C043E}" type="presParOf" srcId="{95692068-48E9-4563-B5F2-800892B4B2B3}" destId="{32473CA2-78B0-43B7-BFFD-B67D3A28C45A}" srcOrd="7" destOrd="0" presId="urn:microsoft.com/office/officeart/2005/8/layout/target3"/>
    <dgm:cxn modelId="{02D0E017-B3C2-4047-9982-C763CE9B3751}" type="presParOf" srcId="{95692068-48E9-4563-B5F2-800892B4B2B3}" destId="{508EBE14-A872-4358-9C3F-933EEB5887BD}" srcOrd="8" destOrd="0" presId="urn:microsoft.com/office/officeart/2005/8/layout/target3"/>
    <dgm:cxn modelId="{4980B17C-DFDC-4879-BE5F-508738A7F41B}" type="presParOf" srcId="{95692068-48E9-4563-B5F2-800892B4B2B3}" destId="{EB3EC294-F45E-488A-9D63-A86731BB6E40}" srcOrd="9" destOrd="0" presId="urn:microsoft.com/office/officeart/2005/8/layout/target3"/>
    <dgm:cxn modelId="{A8B0B83B-D56E-4444-98FF-7D7836FFB104}" type="presParOf" srcId="{95692068-48E9-4563-B5F2-800892B4B2B3}" destId="{1E27272A-98D3-41EA-A725-210630A8D283}" srcOrd="10" destOrd="0" presId="urn:microsoft.com/office/officeart/2005/8/layout/target3"/>
    <dgm:cxn modelId="{28BC49DC-3613-45D0-BCD5-F06FC22D8EA3}" type="presParOf" srcId="{95692068-48E9-4563-B5F2-800892B4B2B3}" destId="{5CA0E040-10F1-499F-816D-52E76B8E7331}" srcOrd="11" destOrd="0" presId="urn:microsoft.com/office/officeart/2005/8/layout/target3"/>
    <dgm:cxn modelId="{C546B9EE-3F2A-406E-B526-61BE2D75F054}" type="presParOf" srcId="{95692068-48E9-4563-B5F2-800892B4B2B3}" destId="{B1E10D25-2646-40D8-B3F2-85506478D4C6}" srcOrd="12" destOrd="0" presId="urn:microsoft.com/office/officeart/2005/8/layout/target3"/>
    <dgm:cxn modelId="{8CCE61B1-D197-4604-9F3B-CC90682FCB93}" type="presParOf" srcId="{95692068-48E9-4563-B5F2-800892B4B2B3}" destId="{7378664B-659F-4FC8-8792-77235FFB5D3F}" srcOrd="13" destOrd="0" presId="urn:microsoft.com/office/officeart/2005/8/layout/target3"/>
    <dgm:cxn modelId="{BEE0B337-8072-4F4F-9373-25C4136E6B9E}" type="presParOf" srcId="{95692068-48E9-4563-B5F2-800892B4B2B3}" destId="{FF79B1D8-8710-4C0F-9F3E-41A4CD3AC321}" srcOrd="14" destOrd="0" presId="urn:microsoft.com/office/officeart/2005/8/layout/target3"/>
    <dgm:cxn modelId="{D19CD29E-6FA6-4668-ABAD-7F30A1ADCD6F}" type="presParOf" srcId="{95692068-48E9-4563-B5F2-800892B4B2B3}" destId="{DDD1D63E-E56C-4C3C-BF7F-6C5DD31B548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74825-460A-4056-8A05-79B4D9C7F788}">
      <dsp:nvSpPr>
        <dsp:cNvPr id="0" name=""/>
        <dsp:cNvSpPr/>
      </dsp:nvSpPr>
      <dsp:spPr>
        <a:xfrm>
          <a:off x="1939" y="0"/>
          <a:ext cx="4940796" cy="4567688"/>
        </a:xfrm>
        <a:prstGeom prst="roundRect">
          <a:avLst>
            <a:gd name="adj" fmla="val 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2024" rIns="248920" bIns="0" numCol="1" spcCol="1270" anchor="t" anchorCtr="0">
          <a:noAutofit/>
        </a:bodyPr>
        <a:lstStyle/>
        <a:p>
          <a:pPr marL="0" lvl="0" indent="0" algn="r" defTabSz="2489200" rtl="0">
            <a:lnSpc>
              <a:spcPct val="90000"/>
            </a:lnSpc>
            <a:spcBef>
              <a:spcPct val="0"/>
            </a:spcBef>
            <a:spcAft>
              <a:spcPct val="35000"/>
            </a:spcAft>
            <a:buNone/>
          </a:pPr>
          <a:r>
            <a:rPr lang="fr-FR" sz="5600" kern="1200" dirty="0"/>
            <a:t>Matin</a:t>
          </a:r>
        </a:p>
      </dsp:txBody>
      <dsp:txXfrm rot="16200000">
        <a:off x="-1376732" y="1378672"/>
        <a:ext cx="3745504" cy="988159"/>
      </dsp:txXfrm>
    </dsp:sp>
    <dsp:sp modelId="{B27651A9-811A-4188-BE67-75D496E6F390}">
      <dsp:nvSpPr>
        <dsp:cNvPr id="0" name=""/>
        <dsp:cNvSpPr/>
      </dsp:nvSpPr>
      <dsp:spPr>
        <a:xfrm>
          <a:off x="990099" y="0"/>
          <a:ext cx="3680893" cy="4567688"/>
        </a:xfrm>
        <a:prstGeom prst="rect">
          <a:avLst/>
        </a:prstGeom>
        <a:solidFill>
          <a:schemeClr val="accent2"/>
        </a:solid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rtl="0">
            <a:lnSpc>
              <a:spcPct val="90000"/>
            </a:lnSpc>
            <a:spcBef>
              <a:spcPct val="0"/>
            </a:spcBef>
            <a:spcAft>
              <a:spcPct val="35000"/>
            </a:spcAft>
            <a:buNone/>
          </a:pPr>
          <a:r>
            <a:rPr lang="fr-FR" sz="2800" kern="1200" dirty="0"/>
            <a:t>La réforme, le parcours de l’élève et les SVT</a:t>
          </a:r>
        </a:p>
        <a:p>
          <a:pPr marL="0" lvl="0" indent="0" algn="l" defTabSz="1244600" rtl="0">
            <a:lnSpc>
              <a:spcPct val="90000"/>
            </a:lnSpc>
            <a:spcBef>
              <a:spcPct val="0"/>
            </a:spcBef>
            <a:spcAft>
              <a:spcPct val="35000"/>
            </a:spcAft>
            <a:buNone/>
          </a:pPr>
          <a:r>
            <a:rPr lang="fr-FR" sz="2800" kern="1200" dirty="0"/>
            <a:t>Clés de lecture de programme</a:t>
          </a:r>
        </a:p>
        <a:p>
          <a:pPr marL="285750" lvl="1" indent="-285750" algn="l" defTabSz="1244600" rtl="0">
            <a:lnSpc>
              <a:spcPct val="90000"/>
            </a:lnSpc>
            <a:spcBef>
              <a:spcPct val="0"/>
            </a:spcBef>
            <a:spcAft>
              <a:spcPct val="15000"/>
            </a:spcAft>
            <a:buChar char="•"/>
          </a:pPr>
          <a:r>
            <a:rPr lang="fr-FR" sz="2800" kern="1200" dirty="0"/>
            <a:t>Les SVT en classe de seconde</a:t>
          </a:r>
        </a:p>
        <a:p>
          <a:pPr marL="285750" lvl="1" indent="-285750" algn="l" defTabSz="1244600" rtl="0">
            <a:lnSpc>
              <a:spcPct val="90000"/>
            </a:lnSpc>
            <a:spcBef>
              <a:spcPct val="0"/>
            </a:spcBef>
            <a:spcAft>
              <a:spcPct val="15000"/>
            </a:spcAft>
            <a:buChar char="•"/>
          </a:pPr>
          <a:r>
            <a:rPr lang="fr-FR" sz="2800" kern="1200" dirty="0"/>
            <a:t>Les SVT en classe de première</a:t>
          </a:r>
        </a:p>
        <a:p>
          <a:pPr marL="571500" lvl="2" indent="-285750" algn="l" defTabSz="1244600" rtl="0">
            <a:lnSpc>
              <a:spcPct val="90000"/>
            </a:lnSpc>
            <a:spcBef>
              <a:spcPct val="0"/>
            </a:spcBef>
            <a:spcAft>
              <a:spcPct val="15000"/>
            </a:spcAft>
            <a:buChar char="•"/>
          </a:pPr>
          <a:r>
            <a:rPr lang="fr-FR" sz="2800" kern="1200"/>
            <a:t>Spécialité</a:t>
          </a:r>
        </a:p>
        <a:p>
          <a:pPr marL="571500" lvl="2" indent="-285750" algn="l" defTabSz="1244600" rtl="0">
            <a:lnSpc>
              <a:spcPct val="90000"/>
            </a:lnSpc>
            <a:spcBef>
              <a:spcPct val="0"/>
            </a:spcBef>
            <a:spcAft>
              <a:spcPct val="15000"/>
            </a:spcAft>
            <a:buChar char="•"/>
          </a:pPr>
          <a:r>
            <a:rPr lang="fr-FR" sz="2800" kern="1200" dirty="0"/>
            <a:t>Enseignement scientifique</a:t>
          </a:r>
        </a:p>
        <a:p>
          <a:pPr marL="0" lvl="0" indent="0" algn="l" defTabSz="1244600" rtl="0">
            <a:lnSpc>
              <a:spcPct val="90000"/>
            </a:lnSpc>
            <a:spcBef>
              <a:spcPct val="0"/>
            </a:spcBef>
            <a:spcAft>
              <a:spcPct val="35000"/>
            </a:spcAft>
            <a:buNone/>
          </a:pPr>
          <a:r>
            <a:rPr lang="fr-FR" sz="2800" kern="1200"/>
            <a:t>L’évaluation</a:t>
          </a:r>
        </a:p>
        <a:p>
          <a:pPr marL="0" lvl="0" indent="0" algn="l" defTabSz="1244600" rtl="0">
            <a:lnSpc>
              <a:spcPct val="90000"/>
            </a:lnSpc>
            <a:spcBef>
              <a:spcPct val="0"/>
            </a:spcBef>
            <a:spcAft>
              <a:spcPct val="35000"/>
            </a:spcAft>
            <a:buNone/>
          </a:pPr>
          <a:r>
            <a:rPr lang="fr-FR" sz="2800" kern="1200" dirty="0"/>
            <a:t>L’orientation</a:t>
          </a:r>
        </a:p>
      </dsp:txBody>
      <dsp:txXfrm>
        <a:off x="990099" y="0"/>
        <a:ext cx="3680893" cy="4567688"/>
      </dsp:txXfrm>
    </dsp:sp>
    <dsp:sp modelId="{3E8630D4-83CC-4543-A3DF-6C20D6FE371D}">
      <dsp:nvSpPr>
        <dsp:cNvPr id="0" name=""/>
        <dsp:cNvSpPr/>
      </dsp:nvSpPr>
      <dsp:spPr>
        <a:xfrm>
          <a:off x="5115663" y="0"/>
          <a:ext cx="4940796" cy="4567688"/>
        </a:xfrm>
        <a:prstGeom prst="roundRect">
          <a:avLst>
            <a:gd name="adj" fmla="val 5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92024" rIns="248920" bIns="0" numCol="1" spcCol="1270" anchor="t" anchorCtr="0">
          <a:noAutofit/>
        </a:bodyPr>
        <a:lstStyle/>
        <a:p>
          <a:pPr marL="0" lvl="0" indent="0" algn="r" defTabSz="2489200" rtl="0">
            <a:lnSpc>
              <a:spcPct val="90000"/>
            </a:lnSpc>
            <a:spcBef>
              <a:spcPct val="0"/>
            </a:spcBef>
            <a:spcAft>
              <a:spcPct val="35000"/>
            </a:spcAft>
            <a:buNone/>
          </a:pPr>
          <a:r>
            <a:rPr lang="fr-FR" sz="5600" kern="1200" dirty="0"/>
            <a:t>Après midi                                     </a:t>
          </a:r>
        </a:p>
      </dsp:txBody>
      <dsp:txXfrm rot="16200000">
        <a:off x="3736991" y="1378672"/>
        <a:ext cx="3745504" cy="988159"/>
      </dsp:txXfrm>
    </dsp:sp>
    <dsp:sp modelId="{E3E87B8B-6455-4DE5-91BD-ABB76EB5EF30}">
      <dsp:nvSpPr>
        <dsp:cNvPr id="0" name=""/>
        <dsp:cNvSpPr/>
      </dsp:nvSpPr>
      <dsp:spPr>
        <a:xfrm rot="5400000">
          <a:off x="4804801" y="3544382"/>
          <a:ext cx="671132" cy="741119"/>
        </a:xfrm>
        <a:prstGeom prst="flowChartExtra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335EB-CF83-4892-AD76-582D40460284}">
      <dsp:nvSpPr>
        <dsp:cNvPr id="0" name=""/>
        <dsp:cNvSpPr/>
      </dsp:nvSpPr>
      <dsp:spPr>
        <a:xfrm>
          <a:off x="31559" y="0"/>
          <a:ext cx="10514520" cy="520964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7CD9F9E-A06C-4DCA-8A44-EFEF71F6EB4C}">
      <dsp:nvSpPr>
        <dsp:cNvPr id="0" name=""/>
        <dsp:cNvSpPr/>
      </dsp:nvSpPr>
      <dsp:spPr>
        <a:xfrm>
          <a:off x="5278" y="1562894"/>
          <a:ext cx="2538680" cy="20838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tx1"/>
              </a:solidFill>
            </a:rPr>
            <a:t>Les individus </a:t>
          </a:r>
          <a:r>
            <a:rPr lang="fr-FR" sz="2000" b="1" kern="1200" dirty="0">
              <a:solidFill>
                <a:schemeClr val="tx1"/>
              </a:solidFill>
            </a:rPr>
            <a:t>du même sexe </a:t>
          </a:r>
          <a:r>
            <a:rPr lang="fr-FR" sz="1700" kern="1200" dirty="0">
              <a:solidFill>
                <a:schemeClr val="tx1"/>
              </a:solidFill>
            </a:rPr>
            <a:t>d’une population présentent des différences</a:t>
          </a:r>
          <a:endParaRPr lang="fr-FR" sz="1700" kern="1200" dirty="0"/>
        </a:p>
      </dsp:txBody>
      <dsp:txXfrm>
        <a:off x="107004" y="1664620"/>
        <a:ext cx="2335228" cy="1880406"/>
      </dsp:txXfrm>
    </dsp:sp>
    <dsp:sp modelId="{763A21C9-F280-4445-A43F-729B45C49D05}">
      <dsp:nvSpPr>
        <dsp:cNvPr id="0" name=""/>
        <dsp:cNvSpPr/>
      </dsp:nvSpPr>
      <dsp:spPr>
        <a:xfrm>
          <a:off x="2670892" y="1562894"/>
          <a:ext cx="2538680" cy="20838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solidFill>
                <a:schemeClr val="tx1"/>
              </a:solidFill>
            </a:rPr>
            <a:t>Ces différences sont au moins en partie transmises à la descendance</a:t>
          </a:r>
          <a:endParaRPr lang="fr-FR" sz="1700" kern="1200" dirty="0"/>
        </a:p>
      </dsp:txBody>
      <dsp:txXfrm>
        <a:off x="2772618" y="1664620"/>
        <a:ext cx="2335228" cy="1880406"/>
      </dsp:txXfrm>
    </dsp:sp>
    <dsp:sp modelId="{665CAC37-4F71-43F2-85E5-F3862E0A1F5A}">
      <dsp:nvSpPr>
        <dsp:cNvPr id="0" name=""/>
        <dsp:cNvSpPr/>
      </dsp:nvSpPr>
      <dsp:spPr>
        <a:xfrm>
          <a:off x="5336507" y="1562894"/>
          <a:ext cx="2538680" cy="20838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Ces variations sont au moins en partie responsables du nombre de partenaires sexuels (succès reproductif différentiel)</a:t>
          </a:r>
        </a:p>
      </dsp:txBody>
      <dsp:txXfrm>
        <a:off x="5438233" y="1664620"/>
        <a:ext cx="2335228" cy="1880406"/>
      </dsp:txXfrm>
    </dsp:sp>
    <dsp:sp modelId="{2B58E25A-E4E0-4FE1-BA61-5F43DCA84CB8}">
      <dsp:nvSpPr>
        <dsp:cNvPr id="0" name=""/>
        <dsp:cNvSpPr/>
      </dsp:nvSpPr>
      <dsp:spPr>
        <a:xfrm>
          <a:off x="8002121" y="1562894"/>
          <a:ext cx="2538680" cy="20838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solidFill>
                <a:schemeClr val="tx1"/>
              </a:solidFill>
            </a:rPr>
            <a:t>Avantage du succès reproductif supérieur à la baisse de survie liée à la différence</a:t>
          </a:r>
        </a:p>
      </dsp:txBody>
      <dsp:txXfrm>
        <a:off x="8103847" y="1664620"/>
        <a:ext cx="2335228" cy="1880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396D8-8A52-3940-9B39-DE3E85CE6CB7}">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79BD9C-9E66-904E-B37E-87B0B9CB4E43}">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60F161-09A0-574D-B3AC-9FEC0A75458C}">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dirty="0"/>
            <a:t>Enseignement scientifique</a:t>
          </a:r>
        </a:p>
      </dsp:txBody>
      <dsp:txXfrm>
        <a:off x="1524000" y="3276600"/>
        <a:ext cx="3048000" cy="762000"/>
      </dsp:txXfrm>
    </dsp:sp>
    <dsp:sp modelId="{946BD806-48D3-C74F-99A6-62CA1E05D5BD}">
      <dsp:nvSpPr>
        <dsp:cNvPr id="0" name=""/>
        <dsp:cNvSpPr/>
      </dsp:nvSpPr>
      <dsp:spPr>
        <a:xfrm>
          <a:off x="2595880" y="1390904"/>
          <a:ext cx="1143000" cy="1143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solidFill>
                <a:schemeClr val="tx1"/>
              </a:solidFill>
            </a:rPr>
            <a:t>Relations sciences et société</a:t>
          </a:r>
        </a:p>
      </dsp:txBody>
      <dsp:txXfrm>
        <a:off x="2763268" y="1558292"/>
        <a:ext cx="808224" cy="808224"/>
      </dsp:txXfrm>
    </dsp:sp>
    <dsp:sp modelId="{16C62B28-2022-9B48-8F7A-8BFD191B8BFC}">
      <dsp:nvSpPr>
        <dsp:cNvPr id="0" name=""/>
        <dsp:cNvSpPr/>
      </dsp:nvSpPr>
      <dsp:spPr>
        <a:xfrm>
          <a:off x="1778000" y="533399"/>
          <a:ext cx="1143000" cy="1143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solidFill>
                <a:schemeClr val="tx1"/>
              </a:solidFill>
            </a:rPr>
            <a:t>Pratiques scientifiques</a:t>
          </a:r>
        </a:p>
      </dsp:txBody>
      <dsp:txXfrm>
        <a:off x="1945388" y="700787"/>
        <a:ext cx="808224" cy="808224"/>
      </dsp:txXfrm>
    </dsp:sp>
    <dsp:sp modelId="{91CAD206-93CB-FF45-8C98-721765FDF987}">
      <dsp:nvSpPr>
        <dsp:cNvPr id="0" name=""/>
        <dsp:cNvSpPr/>
      </dsp:nvSpPr>
      <dsp:spPr>
        <a:xfrm>
          <a:off x="2946400" y="257047"/>
          <a:ext cx="1143000" cy="1143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kern="1200" dirty="0">
              <a:solidFill>
                <a:schemeClr val="tx1"/>
              </a:solidFill>
            </a:rPr>
            <a:t>Nature du savoir scientifique et élaboration</a:t>
          </a:r>
        </a:p>
      </dsp:txBody>
      <dsp:txXfrm>
        <a:off x="3113788" y="424435"/>
        <a:ext cx="808224" cy="808224"/>
      </dsp:txXfrm>
    </dsp:sp>
    <dsp:sp modelId="{18A6D445-9259-B048-8AF5-FFEB0251B573}">
      <dsp:nvSpPr>
        <dsp:cNvPr id="0" name=""/>
        <dsp:cNvSpPr/>
      </dsp:nvSpPr>
      <dsp:spPr>
        <a:xfrm>
          <a:off x="1396984" y="42867"/>
          <a:ext cx="3556000" cy="2844800"/>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A348E-CCB1-4671-8C09-FE12CCDFC038}">
      <dsp:nvSpPr>
        <dsp:cNvPr id="0" name=""/>
        <dsp:cNvSpPr/>
      </dsp:nvSpPr>
      <dsp:spPr>
        <a:xfrm>
          <a:off x="8542" y="324961"/>
          <a:ext cx="3380600" cy="1014180"/>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Former des citoyens lucides</a:t>
          </a:r>
        </a:p>
      </dsp:txBody>
      <dsp:txXfrm>
        <a:off x="312796" y="324961"/>
        <a:ext cx="2772092" cy="1014180"/>
      </dsp:txXfrm>
    </dsp:sp>
    <dsp:sp modelId="{E6F62C58-E262-4BEC-935F-3148C2835E76}">
      <dsp:nvSpPr>
        <dsp:cNvPr id="0" name=""/>
        <dsp:cNvSpPr/>
      </dsp:nvSpPr>
      <dsp:spPr>
        <a:xfrm>
          <a:off x="8542" y="1339141"/>
          <a:ext cx="3076346" cy="21219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fr-FR" sz="1800" kern="1200" dirty="0"/>
            <a:t>conscients de leur présence au monde, de leur place dans le monde, de leur rapport au monde </a:t>
          </a:r>
        </a:p>
        <a:p>
          <a:pPr marL="0" lvl="0" indent="0" algn="l" defTabSz="800100">
            <a:lnSpc>
              <a:spcPct val="90000"/>
            </a:lnSpc>
            <a:spcBef>
              <a:spcPct val="0"/>
            </a:spcBef>
            <a:spcAft>
              <a:spcPct val="35000"/>
            </a:spcAft>
            <a:buNone/>
          </a:pPr>
          <a:r>
            <a:rPr lang="fr-FR" sz="1800" kern="1200"/>
            <a:t>la science pour savoir </a:t>
          </a:r>
        </a:p>
      </dsp:txBody>
      <dsp:txXfrm>
        <a:off x="8542" y="1339141"/>
        <a:ext cx="3076346" cy="2121977"/>
      </dsp:txXfrm>
    </dsp:sp>
    <dsp:sp modelId="{24DFA075-8408-41AC-A615-746920B48735}">
      <dsp:nvSpPr>
        <dsp:cNvPr id="0" name=""/>
        <dsp:cNvSpPr/>
      </dsp:nvSpPr>
      <dsp:spPr>
        <a:xfrm>
          <a:off x="3338899" y="324961"/>
          <a:ext cx="3380600" cy="1014180"/>
        </a:xfrm>
        <a:prstGeom prst="chevron">
          <a:avLst>
            <a:gd name="adj" fmla="val 30000"/>
          </a:avLst>
        </a:prstGeom>
        <a:solidFill>
          <a:schemeClr val="accent2">
            <a:hueOff val="-723100"/>
            <a:satOff val="-4962"/>
            <a:lumOff val="2549"/>
            <a:alphaOff val="0"/>
          </a:schemeClr>
        </a:solidFill>
        <a:ln w="15875" cap="flat" cmpd="sng" algn="ctr">
          <a:solidFill>
            <a:schemeClr val="accent2">
              <a:hueOff val="-723100"/>
              <a:satOff val="-4962"/>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Former des citoyens responsables</a:t>
          </a:r>
        </a:p>
      </dsp:txBody>
      <dsp:txXfrm>
        <a:off x="3643153" y="324961"/>
        <a:ext cx="2772092" cy="1014180"/>
      </dsp:txXfrm>
    </dsp:sp>
    <dsp:sp modelId="{420A386D-6FEC-476C-A96F-C8B4588BAE14}">
      <dsp:nvSpPr>
        <dsp:cNvPr id="0" name=""/>
        <dsp:cNvSpPr/>
      </dsp:nvSpPr>
      <dsp:spPr>
        <a:xfrm>
          <a:off x="3338899" y="1339141"/>
          <a:ext cx="3076346" cy="2121977"/>
        </a:xfrm>
        <a:prstGeom prst="rect">
          <a:avLst/>
        </a:prstGeom>
        <a:solidFill>
          <a:schemeClr val="accent2">
            <a:tint val="40000"/>
            <a:alpha val="90000"/>
            <a:hueOff val="-878705"/>
            <a:satOff val="-3312"/>
            <a:lumOff val="361"/>
            <a:alphaOff val="0"/>
          </a:schemeClr>
        </a:solidFill>
        <a:ln w="15875" cap="flat" cmpd="sng" algn="ctr">
          <a:solidFill>
            <a:schemeClr val="accent2">
              <a:tint val="40000"/>
              <a:alpha val="90000"/>
              <a:hueOff val="-878705"/>
              <a:satOff val="-3312"/>
              <a:lumOff val="3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fr-FR" sz="1800" kern="1200" dirty="0"/>
            <a:t>conscients de leur effet sur le monde, de leur responsabilité à l’égard du monde </a:t>
          </a:r>
        </a:p>
        <a:p>
          <a:pPr marL="0" lvl="0" indent="0" algn="l" defTabSz="800100">
            <a:lnSpc>
              <a:spcPct val="90000"/>
            </a:lnSpc>
            <a:spcBef>
              <a:spcPct val="0"/>
            </a:spcBef>
            <a:spcAft>
              <a:spcPct val="35000"/>
            </a:spcAft>
            <a:buNone/>
          </a:pPr>
          <a:r>
            <a:rPr lang="fr-FR" sz="1800" kern="1200"/>
            <a:t>la science pour faire </a:t>
          </a:r>
        </a:p>
      </dsp:txBody>
      <dsp:txXfrm>
        <a:off x="3338899" y="1339141"/>
        <a:ext cx="3076346" cy="2121977"/>
      </dsp:txXfrm>
    </dsp:sp>
    <dsp:sp modelId="{37C8DCFD-9070-471E-9B5A-89CEBBC4460A}">
      <dsp:nvSpPr>
        <dsp:cNvPr id="0" name=""/>
        <dsp:cNvSpPr/>
      </dsp:nvSpPr>
      <dsp:spPr>
        <a:xfrm>
          <a:off x="6669257" y="324961"/>
          <a:ext cx="3380600" cy="1014180"/>
        </a:xfrm>
        <a:prstGeom prst="chevron">
          <a:avLst>
            <a:gd name="adj" fmla="val 30000"/>
          </a:avLst>
        </a:prstGeom>
        <a:solidFill>
          <a:schemeClr val="accent2">
            <a:hueOff val="-1446200"/>
            <a:satOff val="-9924"/>
            <a:lumOff val="5098"/>
            <a:alphaOff val="0"/>
          </a:schemeClr>
        </a:solidFill>
        <a:ln w="15875" cap="flat" cmpd="sng" algn="ctr">
          <a:solidFill>
            <a:schemeClr val="accent2">
              <a:hueOff val="-1446200"/>
              <a:satOff val="-9924"/>
              <a:lumOff val="5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223" tIns="125223" rIns="125223" bIns="125223"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tx1"/>
              </a:solidFill>
            </a:rPr>
            <a:t>Former des citoyens rationnels</a:t>
          </a:r>
        </a:p>
      </dsp:txBody>
      <dsp:txXfrm>
        <a:off x="6973511" y="324961"/>
        <a:ext cx="2772092" cy="1014180"/>
      </dsp:txXfrm>
    </dsp:sp>
    <dsp:sp modelId="{EACC4B72-BC9B-44E1-8891-A193ABBAF037}">
      <dsp:nvSpPr>
        <dsp:cNvPr id="0" name=""/>
        <dsp:cNvSpPr/>
      </dsp:nvSpPr>
      <dsp:spPr>
        <a:xfrm>
          <a:off x="6669257" y="1339141"/>
          <a:ext cx="3076346" cy="2121977"/>
        </a:xfrm>
        <a:prstGeom prst="rect">
          <a:avLst/>
        </a:prstGeom>
        <a:solidFill>
          <a:schemeClr val="accent2">
            <a:tint val="40000"/>
            <a:alpha val="90000"/>
            <a:hueOff val="-1757410"/>
            <a:satOff val="-6624"/>
            <a:lumOff val="722"/>
            <a:alphaOff val="0"/>
          </a:schemeClr>
        </a:solidFill>
        <a:ln w="15875" cap="flat" cmpd="sng" algn="ctr">
          <a:solidFill>
            <a:schemeClr val="accent2">
              <a:tint val="40000"/>
              <a:alpha val="90000"/>
              <a:hueOff val="-1757410"/>
              <a:satOff val="-6624"/>
              <a:lumOff val="7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3100" tIns="243100" rIns="243100" bIns="486199" numCol="1" spcCol="1270" anchor="t" anchorCtr="0">
          <a:noAutofit/>
        </a:bodyPr>
        <a:lstStyle/>
        <a:p>
          <a:pPr marL="0" lvl="0" indent="0" algn="l" defTabSz="800100">
            <a:lnSpc>
              <a:spcPct val="90000"/>
            </a:lnSpc>
            <a:spcBef>
              <a:spcPct val="0"/>
            </a:spcBef>
            <a:spcAft>
              <a:spcPct val="35000"/>
            </a:spcAft>
            <a:buNone/>
          </a:pPr>
          <a:r>
            <a:rPr lang="fr-FR" sz="1800" kern="1200"/>
            <a:t>autonomes et éclairés, distinguant croyance et connaissance </a:t>
          </a:r>
        </a:p>
        <a:p>
          <a:pPr marL="0" lvl="0" indent="0" algn="l" defTabSz="800100">
            <a:lnSpc>
              <a:spcPct val="90000"/>
            </a:lnSpc>
            <a:spcBef>
              <a:spcPct val="0"/>
            </a:spcBef>
            <a:spcAft>
              <a:spcPct val="35000"/>
            </a:spcAft>
            <a:buNone/>
          </a:pPr>
          <a:r>
            <a:rPr lang="fr-FR" sz="1800" kern="1200" dirty="0"/>
            <a:t>la science pour former l’esprit</a:t>
          </a:r>
        </a:p>
      </dsp:txBody>
      <dsp:txXfrm>
        <a:off x="6669257" y="1339141"/>
        <a:ext cx="3076346" cy="2121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E5F28-CEC1-4F12-B808-C6D9042FEC45}">
      <dsp:nvSpPr>
        <dsp:cNvPr id="0" name=""/>
        <dsp:cNvSpPr/>
      </dsp:nvSpPr>
      <dsp:spPr>
        <a:xfrm rot="16200000">
          <a:off x="-1188086" y="1189565"/>
          <a:ext cx="6224478" cy="384534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tx1"/>
              </a:solidFill>
            </a:rPr>
            <a:t>Mobilisation de trois champs</a:t>
          </a:r>
          <a:r>
            <a:rPr lang="fr-FR" sz="2300" kern="1200" dirty="0">
              <a:solidFill>
                <a:schemeClr val="tx1"/>
              </a:solidFill>
            </a:rPr>
            <a:t> : Sciences de </a:t>
          </a:r>
          <a:r>
            <a:rPr lang="fr-FR" sz="2300" kern="1200">
              <a:solidFill>
                <a:schemeClr val="tx1"/>
              </a:solidFill>
            </a:rPr>
            <a:t>la Vie et </a:t>
          </a:r>
          <a:r>
            <a:rPr lang="fr-FR" sz="2300" kern="1200" dirty="0">
              <a:solidFill>
                <a:schemeClr val="tx1"/>
              </a:solidFill>
            </a:rPr>
            <a:t>de la Terre, Physique-Chimie, Mathématique, et également le numérique (réalisation d’un projet expérimental et numérique).</a:t>
          </a:r>
          <a:endParaRPr lang="en-US" sz="2300" kern="1200" dirty="0">
            <a:solidFill>
              <a:schemeClr val="tx1"/>
            </a:solidFill>
          </a:endParaRPr>
        </a:p>
      </dsp:txBody>
      <dsp:txXfrm rot="5400000">
        <a:off x="1480" y="1244895"/>
        <a:ext cx="3845346" cy="3734686"/>
      </dsp:txXfrm>
    </dsp:sp>
    <dsp:sp modelId="{CFFB6385-EDEA-4652-BAFB-E6B894D5F31D}">
      <dsp:nvSpPr>
        <dsp:cNvPr id="0" name=""/>
        <dsp:cNvSpPr/>
      </dsp:nvSpPr>
      <dsp:spPr>
        <a:xfrm rot="16200000">
          <a:off x="2945660" y="1189565"/>
          <a:ext cx="6224478" cy="384534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7842" bIns="0" numCol="1" spcCol="1270" anchor="ctr" anchorCtr="0">
          <a:noAutofit/>
        </a:bodyPr>
        <a:lstStyle/>
        <a:p>
          <a:pPr marL="0" lvl="0" indent="0" algn="ctr" defTabSz="1022350">
            <a:lnSpc>
              <a:spcPct val="90000"/>
            </a:lnSpc>
            <a:spcBef>
              <a:spcPct val="0"/>
            </a:spcBef>
            <a:spcAft>
              <a:spcPct val="35000"/>
            </a:spcAft>
            <a:buNone/>
          </a:pPr>
          <a:r>
            <a:rPr lang="fr-FR" sz="2300" b="1" kern="1200" dirty="0">
              <a:solidFill>
                <a:schemeClr val="tx1"/>
              </a:solidFill>
            </a:rPr>
            <a:t>Les entrées thématiques</a:t>
          </a:r>
          <a:r>
            <a:rPr lang="fr-FR" sz="2300" kern="1200" dirty="0">
              <a:solidFill>
                <a:schemeClr val="tx1"/>
              </a:solidFill>
            </a:rPr>
            <a:t> du programme font clairement apparaître les </a:t>
          </a:r>
          <a:r>
            <a:rPr lang="fr-FR" sz="2300" b="1" kern="1200" dirty="0">
              <a:solidFill>
                <a:schemeClr val="tx1"/>
              </a:solidFill>
            </a:rPr>
            <a:t>orientations </a:t>
          </a:r>
          <a:r>
            <a:rPr lang="fr-FR" sz="2300" kern="1200" dirty="0">
              <a:solidFill>
                <a:schemeClr val="tx1"/>
              </a:solidFill>
            </a:rPr>
            <a:t>vers les </a:t>
          </a:r>
          <a:r>
            <a:rPr lang="fr-FR" sz="2300" b="1" kern="1200" dirty="0">
              <a:solidFill>
                <a:schemeClr val="tx1"/>
              </a:solidFill>
            </a:rPr>
            <a:t>Sciences de la Vie de la Terre </a:t>
          </a:r>
          <a:r>
            <a:rPr lang="fr-FR" sz="2300" kern="1200" dirty="0">
              <a:solidFill>
                <a:schemeClr val="tx1"/>
              </a:solidFill>
            </a:rPr>
            <a:t>et/ou </a:t>
          </a:r>
          <a:r>
            <a:rPr lang="fr-FR" sz="2300" b="1" kern="1200" dirty="0">
              <a:solidFill>
                <a:schemeClr val="tx1"/>
              </a:solidFill>
            </a:rPr>
            <a:t>Physique-Chimie</a:t>
          </a:r>
          <a:r>
            <a:rPr lang="fr-FR" sz="2300" b="1" kern="1200" dirty="0"/>
            <a:t>.</a:t>
          </a:r>
          <a:endParaRPr lang="en-US" sz="2300" b="1" kern="1200" dirty="0"/>
        </a:p>
      </dsp:txBody>
      <dsp:txXfrm rot="5400000">
        <a:off x="4135226" y="1244895"/>
        <a:ext cx="3845346" cy="3734686"/>
      </dsp:txXfrm>
    </dsp:sp>
    <dsp:sp modelId="{9C0BDB68-8553-42AB-9E82-4B6DEC46693B}">
      <dsp:nvSpPr>
        <dsp:cNvPr id="0" name=""/>
        <dsp:cNvSpPr/>
      </dsp:nvSpPr>
      <dsp:spPr>
        <a:xfrm rot="16200000">
          <a:off x="7079407" y="1189565"/>
          <a:ext cx="6224478" cy="3845346"/>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050" tIns="0" rIns="147842" bIns="0" numCol="1" spcCol="1270" anchor="ctr" anchorCtr="0">
          <a:noAutofit/>
        </a:bodyPr>
        <a:lstStyle/>
        <a:p>
          <a:pPr marL="0" lvl="0" indent="0" algn="ctr" defTabSz="1022350">
            <a:lnSpc>
              <a:spcPct val="90000"/>
            </a:lnSpc>
            <a:spcBef>
              <a:spcPct val="0"/>
            </a:spcBef>
            <a:spcAft>
              <a:spcPct val="35000"/>
            </a:spcAft>
            <a:buNone/>
          </a:pPr>
          <a:r>
            <a:rPr lang="fr-FR" sz="2300" b="1" kern="1200" dirty="0">
              <a:solidFill>
                <a:srgbClr val="000000"/>
              </a:solidFill>
              <a:cs typeface="Calibri Light"/>
            </a:rPr>
            <a:t>Les Mathématiques </a:t>
          </a:r>
          <a:r>
            <a:rPr lang="fr-FR" sz="2300" kern="1200" dirty="0">
              <a:solidFill>
                <a:srgbClr val="000000"/>
              </a:solidFill>
              <a:cs typeface="Calibri Light"/>
            </a:rPr>
            <a:t>quant à elles, occupent une place particulière. En effet, le programme de cet enseignement scientifique offre de nombreuses occasions de </a:t>
          </a:r>
          <a:r>
            <a:rPr lang="fr-FR" sz="2300" b="1" kern="1200" dirty="0">
              <a:solidFill>
                <a:srgbClr val="000000"/>
              </a:solidFill>
              <a:cs typeface="Calibri Light"/>
            </a:rPr>
            <a:t>confronter les élèves à une pratique effective des mathématiques </a:t>
          </a:r>
          <a:r>
            <a:rPr lang="fr-FR" sz="2300" kern="1200" dirty="0">
              <a:solidFill>
                <a:srgbClr val="000000"/>
              </a:solidFill>
              <a:cs typeface="Calibri Light"/>
            </a:rPr>
            <a:t>dans des contextes issus des autres disciplines. </a:t>
          </a:r>
        </a:p>
      </dsp:txBody>
      <dsp:txXfrm rot="5400000">
        <a:off x="8268973" y="1244895"/>
        <a:ext cx="3845346" cy="3734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D93CD-562F-4B09-A773-FAF8F185BA31}">
      <dsp:nvSpPr>
        <dsp:cNvPr id="0" name=""/>
        <dsp:cNvSpPr/>
      </dsp:nvSpPr>
      <dsp:spPr>
        <a:xfrm>
          <a:off x="2383" y="2146952"/>
          <a:ext cx="2391176" cy="23911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594" tIns="20320" rIns="131594"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Light"/>
              <a:cs typeface="Calibri Light"/>
            </a:rPr>
            <a:t>Une longue histoire de la matière (éléments chimiques- cristaux- cellule vivante)</a:t>
          </a:r>
        </a:p>
      </dsp:txBody>
      <dsp:txXfrm>
        <a:off x="352563" y="2497132"/>
        <a:ext cx="1690816" cy="1690816"/>
      </dsp:txXfrm>
    </dsp:sp>
    <dsp:sp modelId="{272F4DD3-4408-49B8-89C0-B018F9485571}">
      <dsp:nvSpPr>
        <dsp:cNvPr id="0" name=""/>
        <dsp:cNvSpPr/>
      </dsp:nvSpPr>
      <dsp:spPr>
        <a:xfrm>
          <a:off x="1915324" y="2146952"/>
          <a:ext cx="2391176" cy="23911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594" tIns="20320" rIns="131594"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Light"/>
              <a:cs typeface="Calibri Light"/>
            </a:rPr>
            <a:t>Le Soleil, notre source d’énergie (rayonnement solaire-bilan radiatif terrestre-photosynthèse- bilan thermique corps humain)</a:t>
          </a:r>
        </a:p>
      </dsp:txBody>
      <dsp:txXfrm>
        <a:off x="2265504" y="2497132"/>
        <a:ext cx="1690816" cy="1690816"/>
      </dsp:txXfrm>
    </dsp:sp>
    <dsp:sp modelId="{DD3B82C6-BE50-4CA1-8699-C09B04AC8EE7}">
      <dsp:nvSpPr>
        <dsp:cNvPr id="0" name=""/>
        <dsp:cNvSpPr/>
      </dsp:nvSpPr>
      <dsp:spPr>
        <a:xfrm>
          <a:off x="3828265" y="2146952"/>
          <a:ext cx="2391176" cy="23911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594" tIns="20320" rIns="131594"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Calibri Light"/>
              <a:cs typeface="Calibri Light"/>
            </a:rPr>
            <a:t>La Terre, astre singulier (forme-histoire de son âge-Terre dans l’Univers)</a:t>
          </a:r>
        </a:p>
      </dsp:txBody>
      <dsp:txXfrm>
        <a:off x="4178445" y="2497132"/>
        <a:ext cx="1690816" cy="1690816"/>
      </dsp:txXfrm>
    </dsp:sp>
    <dsp:sp modelId="{9608145A-5DE9-43AC-9691-603A599321E3}">
      <dsp:nvSpPr>
        <dsp:cNvPr id="0" name=""/>
        <dsp:cNvSpPr/>
      </dsp:nvSpPr>
      <dsp:spPr>
        <a:xfrm>
          <a:off x="5741207" y="2146952"/>
          <a:ext cx="2391176" cy="239117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1594" tIns="20320" rIns="131594"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cs typeface="Calibri Light"/>
            </a:rPr>
            <a:t>Son et musique, porteurs d’information (phénomène vibratoire-musique-information à coder-entendre)</a:t>
          </a:r>
        </a:p>
      </dsp:txBody>
      <dsp:txXfrm>
        <a:off x="6091387" y="2497132"/>
        <a:ext cx="1690816" cy="1690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6A3A9-F6EB-4BA0-9FE7-4249FF157445}">
      <dsp:nvSpPr>
        <dsp:cNvPr id="0" name=""/>
        <dsp:cNvSpPr/>
      </dsp:nvSpPr>
      <dsp:spPr>
        <a:xfrm>
          <a:off x="0" y="1125094"/>
          <a:ext cx="9248503" cy="4536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3A946-AC16-406A-8AF0-97FE121038EF}">
      <dsp:nvSpPr>
        <dsp:cNvPr id="0" name=""/>
        <dsp:cNvSpPr/>
      </dsp:nvSpPr>
      <dsp:spPr>
        <a:xfrm>
          <a:off x="442564" y="0"/>
          <a:ext cx="8805938" cy="1315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00" tIns="0" rIns="244700" bIns="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rPr>
            <a:t>Concernent les disciplines non évaluées en épreuves terminales et la spécialité abandonnée </a:t>
          </a:r>
        </a:p>
      </dsp:txBody>
      <dsp:txXfrm>
        <a:off x="506775" y="64211"/>
        <a:ext cx="8677516" cy="1186938"/>
      </dsp:txXfrm>
    </dsp:sp>
    <dsp:sp modelId="{82E93633-1997-456A-A72F-C38B1DEA10D3}">
      <dsp:nvSpPr>
        <dsp:cNvPr id="0" name=""/>
        <dsp:cNvSpPr/>
      </dsp:nvSpPr>
      <dsp:spPr>
        <a:xfrm>
          <a:off x="0" y="2651598"/>
          <a:ext cx="9248503" cy="453600"/>
        </a:xfrm>
        <a:prstGeom prst="rect">
          <a:avLst/>
        </a:prstGeom>
        <a:solidFill>
          <a:schemeClr val="lt1">
            <a:alpha val="90000"/>
            <a:hueOff val="0"/>
            <a:satOff val="0"/>
            <a:lumOff val="0"/>
            <a:alphaOff val="0"/>
          </a:schemeClr>
        </a:solidFill>
        <a:ln w="15875" cap="flat" cmpd="sng" algn="ctr">
          <a:solidFill>
            <a:schemeClr val="accent5">
              <a:hueOff val="393725"/>
              <a:satOff val="21144"/>
              <a:lumOff val="-7647"/>
              <a:alphaOff val="0"/>
            </a:schemeClr>
          </a:solidFill>
          <a:prstDash val="solid"/>
        </a:ln>
        <a:effectLst/>
      </dsp:spPr>
      <dsp:style>
        <a:lnRef idx="2">
          <a:scrgbClr r="0" g="0" b="0"/>
        </a:lnRef>
        <a:fillRef idx="1">
          <a:scrgbClr r="0" g="0" b="0"/>
        </a:fillRef>
        <a:effectRef idx="0">
          <a:scrgbClr r="0" g="0" b="0"/>
        </a:effectRef>
        <a:fontRef idx="minor"/>
      </dsp:style>
    </dsp:sp>
    <dsp:sp modelId="{0C3BB95B-8D7F-422C-92FB-68F323CF6A7B}">
      <dsp:nvSpPr>
        <dsp:cNvPr id="0" name=""/>
        <dsp:cNvSpPr/>
      </dsp:nvSpPr>
      <dsp:spPr>
        <a:xfrm>
          <a:off x="453844" y="1675894"/>
          <a:ext cx="8789697" cy="1241384"/>
        </a:xfrm>
        <a:prstGeom prst="roundRect">
          <a:avLst/>
        </a:prstGeom>
        <a:solidFill>
          <a:schemeClr val="accent5">
            <a:hueOff val="393725"/>
            <a:satOff val="21144"/>
            <a:lumOff val="-7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00" tIns="0" rIns="244700" bIns="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rPr>
            <a:t>Les copies sont anonymes et corrigées par un autre professeur de l’EPLE</a:t>
          </a:r>
        </a:p>
      </dsp:txBody>
      <dsp:txXfrm>
        <a:off x="514443" y="1736493"/>
        <a:ext cx="8668499" cy="1120186"/>
      </dsp:txXfrm>
    </dsp:sp>
    <dsp:sp modelId="{B4279495-D749-41A3-8531-09736C2C2D62}">
      <dsp:nvSpPr>
        <dsp:cNvPr id="0" name=""/>
        <dsp:cNvSpPr/>
      </dsp:nvSpPr>
      <dsp:spPr>
        <a:xfrm>
          <a:off x="0" y="4185468"/>
          <a:ext cx="9248503" cy="453600"/>
        </a:xfrm>
        <a:prstGeom prst="rect">
          <a:avLst/>
        </a:prstGeom>
        <a:solidFill>
          <a:schemeClr val="lt1">
            <a:alpha val="90000"/>
            <a:hueOff val="0"/>
            <a:satOff val="0"/>
            <a:lumOff val="0"/>
            <a:alphaOff val="0"/>
          </a:schemeClr>
        </a:solidFill>
        <a:ln w="15875" cap="flat" cmpd="sng" algn="ctr">
          <a:solidFill>
            <a:schemeClr val="accent5">
              <a:hueOff val="787450"/>
              <a:satOff val="42288"/>
              <a:lumOff val="-15294"/>
              <a:alphaOff val="0"/>
            </a:schemeClr>
          </a:solidFill>
          <a:prstDash val="solid"/>
        </a:ln>
        <a:effectLst/>
      </dsp:spPr>
      <dsp:style>
        <a:lnRef idx="2">
          <a:scrgbClr r="0" g="0" b="0"/>
        </a:lnRef>
        <a:fillRef idx="1">
          <a:scrgbClr r="0" g="0" b="0"/>
        </a:fillRef>
        <a:effectRef idx="0">
          <a:scrgbClr r="0" g="0" b="0"/>
        </a:effectRef>
        <a:fontRef idx="minor"/>
      </dsp:style>
    </dsp:sp>
    <dsp:sp modelId="{57AE63F2-0CA7-4837-82E0-EA7C53B3E7DD}">
      <dsp:nvSpPr>
        <dsp:cNvPr id="0" name=""/>
        <dsp:cNvSpPr/>
      </dsp:nvSpPr>
      <dsp:spPr>
        <a:xfrm>
          <a:off x="440297" y="3202398"/>
          <a:ext cx="8805938" cy="1248749"/>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4700" tIns="0" rIns="244700" bIns="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rPr>
            <a:t>Les sujets sont issus d’une banque nationale numérique (disponible septembre 2019)</a:t>
          </a:r>
        </a:p>
      </dsp:txBody>
      <dsp:txXfrm>
        <a:off x="501256" y="3263357"/>
        <a:ext cx="8684020" cy="1126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6D963-C313-4E2A-85BA-5BC5BC5E7A9A}">
      <dsp:nvSpPr>
        <dsp:cNvPr id="0" name=""/>
        <dsp:cNvSpPr/>
      </dsp:nvSpPr>
      <dsp:spPr>
        <a:xfrm>
          <a:off x="0" y="0"/>
          <a:ext cx="5418667" cy="5418667"/>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7D08E2-FE80-4763-8832-FB96836A53A2}">
      <dsp:nvSpPr>
        <dsp:cNvPr id="0" name=""/>
        <dsp:cNvSpPr/>
      </dsp:nvSpPr>
      <dsp:spPr>
        <a:xfrm>
          <a:off x="2709333" y="0"/>
          <a:ext cx="6784460" cy="5418667"/>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t>Organisées par chaque lycée</a:t>
          </a:r>
        </a:p>
      </dsp:txBody>
      <dsp:txXfrm>
        <a:off x="2709333" y="0"/>
        <a:ext cx="6784460" cy="1151466"/>
      </dsp:txXfrm>
    </dsp:sp>
    <dsp:sp modelId="{3A5166C7-EEFB-4006-B746-5F26B354804B}">
      <dsp:nvSpPr>
        <dsp:cNvPr id="0" name=""/>
        <dsp:cNvSpPr/>
      </dsp:nvSpPr>
      <dsp:spPr>
        <a:xfrm>
          <a:off x="711200" y="1151466"/>
          <a:ext cx="3996266" cy="3996266"/>
        </a:xfrm>
        <a:prstGeom prst="pie">
          <a:avLst>
            <a:gd name="adj1" fmla="val 5400000"/>
            <a:gd name="adj2" fmla="val 16200000"/>
          </a:avLst>
        </a:prstGeom>
        <a:solidFill>
          <a:schemeClr val="accent5">
            <a:hueOff val="262483"/>
            <a:satOff val="14096"/>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CCC9E-879F-4A6A-930B-1CA5562C496C}">
      <dsp:nvSpPr>
        <dsp:cNvPr id="0" name=""/>
        <dsp:cNvSpPr/>
      </dsp:nvSpPr>
      <dsp:spPr>
        <a:xfrm>
          <a:off x="2709333" y="1151466"/>
          <a:ext cx="6784460" cy="3996266"/>
        </a:xfrm>
        <a:prstGeom prst="rect">
          <a:avLst/>
        </a:prstGeom>
        <a:solidFill>
          <a:schemeClr val="lt1">
            <a:alpha val="90000"/>
            <a:hueOff val="0"/>
            <a:satOff val="0"/>
            <a:lumOff val="0"/>
            <a:alphaOff val="0"/>
          </a:schemeClr>
        </a:solidFill>
        <a:ln w="15875" cap="flat" cmpd="sng" algn="ctr">
          <a:solidFill>
            <a:schemeClr val="accent5">
              <a:hueOff val="262483"/>
              <a:satOff val="14096"/>
              <a:lumOff val="-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t>Selon ses propres modalités </a:t>
          </a:r>
        </a:p>
      </dsp:txBody>
      <dsp:txXfrm>
        <a:off x="2709333" y="1151466"/>
        <a:ext cx="6784460" cy="1151466"/>
      </dsp:txXfrm>
    </dsp:sp>
    <dsp:sp modelId="{32473CA2-78B0-43B7-BFFD-B67D3A28C45A}">
      <dsp:nvSpPr>
        <dsp:cNvPr id="0" name=""/>
        <dsp:cNvSpPr/>
      </dsp:nvSpPr>
      <dsp:spPr>
        <a:xfrm>
          <a:off x="1422400" y="2302933"/>
          <a:ext cx="2573866" cy="2573866"/>
        </a:xfrm>
        <a:prstGeom prst="pie">
          <a:avLst>
            <a:gd name="adj1" fmla="val 5400000"/>
            <a:gd name="adj2" fmla="val 16200000"/>
          </a:avLst>
        </a:prstGeom>
        <a:solidFill>
          <a:schemeClr val="accent5">
            <a:hueOff val="524966"/>
            <a:satOff val="28192"/>
            <a:lumOff val="-10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EBE14-A872-4358-9C3F-933EEB5887BD}">
      <dsp:nvSpPr>
        <dsp:cNvPr id="0" name=""/>
        <dsp:cNvSpPr/>
      </dsp:nvSpPr>
      <dsp:spPr>
        <a:xfrm>
          <a:off x="2709333" y="2302933"/>
          <a:ext cx="6784460" cy="2573866"/>
        </a:xfrm>
        <a:prstGeom prst="rect">
          <a:avLst/>
        </a:prstGeom>
        <a:solidFill>
          <a:schemeClr val="lt1">
            <a:alpha val="90000"/>
            <a:hueOff val="0"/>
            <a:satOff val="0"/>
            <a:lumOff val="0"/>
            <a:alphaOff val="0"/>
          </a:schemeClr>
        </a:solidFill>
        <a:ln w="15875" cap="flat" cmpd="sng" algn="ctr">
          <a:solidFill>
            <a:schemeClr val="accent5">
              <a:hueOff val="524966"/>
              <a:satOff val="28192"/>
              <a:lumOff val="-10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t>En respectant la progression pédagogique des équipes </a:t>
          </a:r>
        </a:p>
      </dsp:txBody>
      <dsp:txXfrm>
        <a:off x="2709333" y="2302933"/>
        <a:ext cx="6784460" cy="1151466"/>
      </dsp:txXfrm>
    </dsp:sp>
    <dsp:sp modelId="{1E27272A-98D3-41EA-A725-210630A8D283}">
      <dsp:nvSpPr>
        <dsp:cNvPr id="0" name=""/>
        <dsp:cNvSpPr/>
      </dsp:nvSpPr>
      <dsp:spPr>
        <a:xfrm>
          <a:off x="2133600" y="3454400"/>
          <a:ext cx="1151466" cy="1151466"/>
        </a:xfrm>
        <a:prstGeom prst="pie">
          <a:avLst>
            <a:gd name="adj1" fmla="val 5400000"/>
            <a:gd name="adj2" fmla="val 16200000"/>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A0E040-10F1-499F-816D-52E76B8E7331}">
      <dsp:nvSpPr>
        <dsp:cNvPr id="0" name=""/>
        <dsp:cNvSpPr/>
      </dsp:nvSpPr>
      <dsp:spPr>
        <a:xfrm>
          <a:off x="2709333" y="3454400"/>
          <a:ext cx="6784460" cy="1151466"/>
        </a:xfrm>
        <a:prstGeom prst="rect">
          <a:avLst/>
        </a:prstGeom>
        <a:solidFill>
          <a:schemeClr val="lt1">
            <a:alpha val="90000"/>
            <a:hueOff val="0"/>
            <a:satOff val="0"/>
            <a:lumOff val="0"/>
            <a:alphaOff val="0"/>
          </a:schemeClr>
        </a:solidFill>
        <a:ln w="15875" cap="flat" cmpd="sng" algn="ctr">
          <a:solidFill>
            <a:schemeClr val="accent5">
              <a:hueOff val="787450"/>
              <a:satOff val="42288"/>
              <a:lumOff val="-15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t>Plusieurs établissements scolaires peuvent organiser en commun tout ou partie de ces épreuves</a:t>
          </a:r>
        </a:p>
      </dsp:txBody>
      <dsp:txXfrm>
        <a:off x="2709333" y="3454400"/>
        <a:ext cx="6784460" cy="11514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85558" cy="502755"/>
          </a:xfrm>
          <a:prstGeom prst="rect">
            <a:avLst/>
          </a:prstGeom>
        </p:spPr>
        <p:txBody>
          <a:bodyPr vert="horz" lIns="92107" tIns="46054" rIns="92107" bIns="46054" rtlCol="0"/>
          <a:lstStyle>
            <a:lvl1pPr algn="l">
              <a:defRPr sz="1200"/>
            </a:lvl1pPr>
          </a:lstStyle>
          <a:p>
            <a:endParaRPr lang="fr-FR"/>
          </a:p>
        </p:txBody>
      </p:sp>
      <p:sp>
        <p:nvSpPr>
          <p:cNvPr id="3" name="Espace réservé de la date 2"/>
          <p:cNvSpPr>
            <a:spLocks noGrp="1"/>
          </p:cNvSpPr>
          <p:nvPr>
            <p:ph type="dt" idx="1"/>
          </p:nvPr>
        </p:nvSpPr>
        <p:spPr>
          <a:xfrm>
            <a:off x="3902597" y="2"/>
            <a:ext cx="2985558" cy="502755"/>
          </a:xfrm>
          <a:prstGeom prst="rect">
            <a:avLst/>
          </a:prstGeom>
        </p:spPr>
        <p:txBody>
          <a:bodyPr vert="horz" lIns="92107" tIns="46054" rIns="92107" bIns="46054" rtlCol="0"/>
          <a:lstStyle>
            <a:lvl1pPr algn="r">
              <a:defRPr sz="1200"/>
            </a:lvl1pPr>
          </a:lstStyle>
          <a:p>
            <a:fld id="{2DC73012-B830-485A-A237-129F6CE8882E}" type="datetimeFigureOut">
              <a:rPr lang="fr-FR" smtClean="0"/>
              <a:t>14/03/2019</a:t>
            </a:fld>
            <a:endParaRPr lang="fr-FR"/>
          </a:p>
        </p:txBody>
      </p:sp>
      <p:sp>
        <p:nvSpPr>
          <p:cNvPr id="4" name="Espace réservé de l'image des diapositives 3"/>
          <p:cNvSpPr>
            <a:spLocks noGrp="1" noRot="1" noChangeAspect="1"/>
          </p:cNvSpPr>
          <p:nvPr>
            <p:ph type="sldImg" idx="2"/>
          </p:nvPr>
        </p:nvSpPr>
        <p:spPr>
          <a:xfrm>
            <a:off x="441325" y="1255713"/>
            <a:ext cx="6007100" cy="3379787"/>
          </a:xfrm>
          <a:prstGeom prst="rect">
            <a:avLst/>
          </a:prstGeom>
          <a:noFill/>
          <a:ln w="12700">
            <a:solidFill>
              <a:prstClr val="black"/>
            </a:solidFill>
          </a:ln>
        </p:spPr>
        <p:txBody>
          <a:bodyPr vert="horz" lIns="92107" tIns="46054" rIns="92107" bIns="46054" rtlCol="0" anchor="ctr"/>
          <a:lstStyle/>
          <a:p>
            <a:endParaRPr lang="fr-FR"/>
          </a:p>
        </p:txBody>
      </p:sp>
      <p:sp>
        <p:nvSpPr>
          <p:cNvPr id="5" name="Espace réservé des notes 4"/>
          <p:cNvSpPr>
            <a:spLocks noGrp="1"/>
          </p:cNvSpPr>
          <p:nvPr>
            <p:ph type="body" sz="quarter" idx="3"/>
          </p:nvPr>
        </p:nvSpPr>
        <p:spPr>
          <a:xfrm>
            <a:off x="688975" y="4822271"/>
            <a:ext cx="5511800" cy="3945494"/>
          </a:xfrm>
          <a:prstGeom prst="rect">
            <a:avLst/>
          </a:prstGeom>
        </p:spPr>
        <p:txBody>
          <a:bodyPr vert="horz" lIns="92107" tIns="46054" rIns="92107" bIns="46054"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549"/>
            <a:ext cx="2985558" cy="502753"/>
          </a:xfrm>
          <a:prstGeom prst="rect">
            <a:avLst/>
          </a:prstGeom>
        </p:spPr>
        <p:txBody>
          <a:bodyPr vert="horz" lIns="92107" tIns="46054" rIns="92107" bIns="46054"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517549"/>
            <a:ext cx="2985558" cy="502753"/>
          </a:xfrm>
          <a:prstGeom prst="rect">
            <a:avLst/>
          </a:prstGeom>
        </p:spPr>
        <p:txBody>
          <a:bodyPr vert="horz" lIns="92107" tIns="46054" rIns="92107" bIns="46054" rtlCol="0" anchor="b"/>
          <a:lstStyle>
            <a:lvl1pPr algn="r">
              <a:defRPr sz="1200"/>
            </a:lvl1pPr>
          </a:lstStyle>
          <a:p>
            <a:fld id="{E6690B85-BABB-4CD8-808B-1CECCB722C16}" type="slidenum">
              <a:rPr lang="fr-FR" smtClean="0"/>
              <a:t>‹N°›</a:t>
            </a:fld>
            <a:endParaRPr lang="fr-FR"/>
          </a:p>
        </p:txBody>
      </p:sp>
    </p:spTree>
    <p:extLst>
      <p:ext uri="{BB962C8B-B14F-4D97-AF65-F5344CB8AC3E}">
        <p14:creationId xmlns:p14="http://schemas.microsoft.com/office/powerpoint/2010/main" val="1465882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nancy.inra.fr/le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a:t>
            </a:fld>
            <a:endParaRPr lang="fr-FR"/>
          </a:p>
        </p:txBody>
      </p:sp>
    </p:spTree>
    <p:extLst>
      <p:ext uri="{BB962C8B-B14F-4D97-AF65-F5344CB8AC3E}">
        <p14:creationId xmlns:p14="http://schemas.microsoft.com/office/powerpoint/2010/main" val="51498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10</a:t>
            </a:fld>
            <a:endParaRPr lang="fr-FR"/>
          </a:p>
        </p:txBody>
      </p:sp>
    </p:spTree>
    <p:extLst>
      <p:ext uri="{BB962C8B-B14F-4D97-AF65-F5344CB8AC3E}">
        <p14:creationId xmlns:p14="http://schemas.microsoft.com/office/powerpoint/2010/main" val="21598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11</a:t>
            </a:fld>
            <a:endParaRPr lang="fr-FR"/>
          </a:p>
        </p:txBody>
      </p:sp>
    </p:spTree>
    <p:extLst>
      <p:ext uri="{BB962C8B-B14F-4D97-AF65-F5344CB8AC3E}">
        <p14:creationId xmlns:p14="http://schemas.microsoft.com/office/powerpoint/2010/main" val="937102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12</a:t>
            </a:fld>
            <a:endParaRPr lang="fr-FR"/>
          </a:p>
        </p:txBody>
      </p:sp>
    </p:spTree>
    <p:extLst>
      <p:ext uri="{BB962C8B-B14F-4D97-AF65-F5344CB8AC3E}">
        <p14:creationId xmlns:p14="http://schemas.microsoft.com/office/powerpoint/2010/main" val="184840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361244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1800418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15</a:t>
            </a:fld>
            <a:endParaRPr lang="fr-FR"/>
          </a:p>
        </p:txBody>
      </p:sp>
    </p:spTree>
    <p:extLst>
      <p:ext uri="{BB962C8B-B14F-4D97-AF65-F5344CB8AC3E}">
        <p14:creationId xmlns:p14="http://schemas.microsoft.com/office/powerpoint/2010/main" val="152561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16</a:t>
            </a:fld>
            <a:endParaRPr lang="fr-FR"/>
          </a:p>
        </p:txBody>
      </p:sp>
    </p:spTree>
    <p:extLst>
      <p:ext uri="{BB962C8B-B14F-4D97-AF65-F5344CB8AC3E}">
        <p14:creationId xmlns:p14="http://schemas.microsoft.com/office/powerpoint/2010/main" val="3175755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17</a:t>
            </a:fld>
            <a:endParaRPr lang="fr-FR"/>
          </a:p>
        </p:txBody>
      </p:sp>
    </p:spTree>
    <p:extLst>
      <p:ext uri="{BB962C8B-B14F-4D97-AF65-F5344CB8AC3E}">
        <p14:creationId xmlns:p14="http://schemas.microsoft.com/office/powerpoint/2010/main" val="3074819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18</a:t>
            </a:fld>
            <a:endParaRPr lang="fr-FR"/>
          </a:p>
        </p:txBody>
      </p:sp>
    </p:spTree>
    <p:extLst>
      <p:ext uri="{BB962C8B-B14F-4D97-AF65-F5344CB8AC3E}">
        <p14:creationId xmlns:p14="http://schemas.microsoft.com/office/powerpoint/2010/main" val="3225094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19</a:t>
            </a:fld>
            <a:endParaRPr lang="fr-FR"/>
          </a:p>
        </p:txBody>
      </p:sp>
    </p:spTree>
    <p:extLst>
      <p:ext uri="{BB962C8B-B14F-4D97-AF65-F5344CB8AC3E}">
        <p14:creationId xmlns:p14="http://schemas.microsoft.com/office/powerpoint/2010/main" val="317545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9h-9h45 La réforme, le parcours de l’élève et les SVT</a:t>
            </a:r>
          </a:p>
          <a:p>
            <a:r>
              <a:rPr lang="fr-FR" dirty="0"/>
              <a:t>DIAPO 13</a:t>
            </a:r>
          </a:p>
          <a:p>
            <a:r>
              <a:rPr lang="fr-FR" dirty="0"/>
              <a:t>Clés de lecture de programme</a:t>
            </a:r>
          </a:p>
          <a:p>
            <a:pPr lvl="1"/>
            <a:r>
              <a:rPr lang="fr-FR" dirty="0"/>
              <a:t>Les SVT en classe de </a:t>
            </a:r>
            <a:r>
              <a:rPr lang="fr-FR" dirty="0" err="1"/>
              <a:t>secondeFIN</a:t>
            </a:r>
            <a:r>
              <a:rPr lang="fr-FR" dirty="0"/>
              <a:t> 10H30 ECHANGES 15MIN10H45</a:t>
            </a:r>
          </a:p>
          <a:p>
            <a:pPr lvl="1"/>
            <a:r>
              <a:rPr lang="fr-FR" dirty="0"/>
              <a:t>Les SVT en classe de première</a:t>
            </a:r>
          </a:p>
          <a:p>
            <a:pPr lvl="8"/>
            <a:r>
              <a:rPr lang="fr-FR" dirty="0"/>
              <a:t>Spécialité10H45  11H15</a:t>
            </a:r>
          </a:p>
          <a:p>
            <a:pPr lvl="8"/>
            <a:r>
              <a:rPr lang="fr-FR" dirty="0"/>
              <a:t>Enseignement scientifique11H15 11H25 ECHANGES 10MIN 11H35</a:t>
            </a:r>
          </a:p>
          <a:p>
            <a:r>
              <a:rPr lang="fr-FR" dirty="0"/>
              <a:t>L’évaluation 12H05</a:t>
            </a:r>
          </a:p>
          <a:p>
            <a:r>
              <a:rPr lang="fr-FR" dirty="0"/>
              <a:t>L’orientation 12H15</a:t>
            </a:r>
          </a:p>
          <a:p>
            <a:endParaRPr lang="fr-FR" dirty="0"/>
          </a:p>
          <a:p>
            <a:endParaRPr lang="fr-FR" dirty="0"/>
          </a:p>
          <a:p>
            <a:r>
              <a:rPr lang="fr-FR" dirty="0"/>
              <a:t>Parcours cohérent = procréation et sexualité</a:t>
            </a:r>
          </a:p>
          <a:p>
            <a:r>
              <a:rPr lang="fr-FR" dirty="0"/>
              <a:t>Pratiques </a:t>
            </a:r>
            <a:r>
              <a:rPr lang="fr-FR" dirty="0" err="1"/>
              <a:t>exp</a:t>
            </a:r>
            <a:r>
              <a:rPr lang="fr-FR" dirty="0"/>
              <a:t> </a:t>
            </a:r>
            <a:r>
              <a:rPr lang="fr-FR" dirty="0" err="1"/>
              <a:t>Microbiote</a:t>
            </a:r>
            <a:r>
              <a:rPr lang="fr-FR" baseline="0" dirty="0"/>
              <a:t> Neurosciences..</a:t>
            </a:r>
          </a:p>
          <a:p>
            <a:r>
              <a:rPr lang="fr-FR" baseline="0" dirty="0"/>
              <a:t>Terrain biodiversité Agrosystème </a:t>
            </a:r>
            <a:r>
              <a:rPr lang="fr-FR" baseline="0" dirty="0" err="1"/>
              <a:t>erosion</a:t>
            </a:r>
            <a:r>
              <a:rPr lang="fr-FR" baseline="0" dirty="0"/>
              <a:t> et activités humaines … Lecture paysages </a:t>
            </a:r>
            <a:r>
              <a:rPr lang="fr-FR" baseline="0" dirty="0" err="1"/>
              <a:t>sc</a:t>
            </a:r>
            <a:r>
              <a:rPr lang="fr-FR" baseline="0" dirty="0"/>
              <a:t> participatives</a:t>
            </a:r>
            <a:endParaRPr lang="fr-FR" dirty="0"/>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a:t>
            </a:fld>
            <a:endParaRPr lang="fr-FR"/>
          </a:p>
        </p:txBody>
      </p:sp>
    </p:spTree>
    <p:extLst>
      <p:ext uri="{BB962C8B-B14F-4D97-AF65-F5344CB8AC3E}">
        <p14:creationId xmlns:p14="http://schemas.microsoft.com/office/powerpoint/2010/main" val="184862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Aspect </a:t>
            </a:r>
            <a:r>
              <a:rPr lang="fr-FR" dirty="0" err="1"/>
              <a:t>spiralaire</a:t>
            </a:r>
            <a:r>
              <a:rPr lang="fr-FR" dirty="0"/>
              <a:t> </a:t>
            </a:r>
            <a:r>
              <a:rPr lang="fr-FR" dirty="0" err="1"/>
              <a:t>cf</a:t>
            </a:r>
            <a:r>
              <a:rPr lang="fr-FR" dirty="0"/>
              <a:t> Diap</a:t>
            </a:r>
            <a:r>
              <a:rPr lang="fr-FR" baseline="0" dirty="0"/>
              <a:t>o 5=&gt; un ex la biodiversité</a:t>
            </a:r>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20</a:t>
            </a:fld>
            <a:endParaRPr lang="fr-FR"/>
          </a:p>
        </p:txBody>
      </p:sp>
    </p:spTree>
    <p:extLst>
      <p:ext uri="{BB962C8B-B14F-4D97-AF65-F5344CB8AC3E}">
        <p14:creationId xmlns:p14="http://schemas.microsoft.com/office/powerpoint/2010/main" val="289768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1063">
              <a:defRPr/>
            </a:pPr>
            <a:r>
              <a:rPr lang="fr-FR" i="1" dirty="0">
                <a:solidFill>
                  <a:srgbClr val="FF0000"/>
                </a:solidFill>
                <a:latin typeface="Calibri" panose="020F0502020204030204" pitchFamily="34" charset="0"/>
              </a:rPr>
              <a:t>Ce thème est l’occasion d’observer concrètement le vivant. Il s’inscrit dans la continuité de l’étude de l’évolution biologique commencée au collège et poursuivie dans l’enseignement de spécialité du cycle terminal. </a:t>
            </a:r>
            <a:endParaRPr lang="fr-FR" i="1" dirty="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21</a:t>
            </a:fld>
            <a:endParaRPr lang="fr-FR"/>
          </a:p>
        </p:txBody>
      </p:sp>
    </p:spTree>
    <p:extLst>
      <p:ext uri="{BB962C8B-B14F-4D97-AF65-F5344CB8AC3E}">
        <p14:creationId xmlns:p14="http://schemas.microsoft.com/office/powerpoint/2010/main" val="1703615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22</a:t>
            </a:fld>
            <a:endParaRPr lang="fr-FR"/>
          </a:p>
        </p:txBody>
      </p:sp>
    </p:spTree>
    <p:extLst>
      <p:ext uri="{BB962C8B-B14F-4D97-AF65-F5344CB8AC3E}">
        <p14:creationId xmlns:p14="http://schemas.microsoft.com/office/powerpoint/2010/main" val="576959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Lien avec le doc qu’on mettra sur le site</a:t>
            </a:r>
          </a:p>
          <a:p>
            <a:endParaRPr lang="fr-FR" dirty="0"/>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23</a:t>
            </a:fld>
            <a:endParaRPr lang="fr-FR"/>
          </a:p>
        </p:txBody>
      </p:sp>
    </p:spTree>
    <p:extLst>
      <p:ext uri="{BB962C8B-B14F-4D97-AF65-F5344CB8AC3E}">
        <p14:creationId xmlns:p14="http://schemas.microsoft.com/office/powerpoint/2010/main" val="3235520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24</a:t>
            </a:fld>
            <a:endParaRPr lang="fr-FR"/>
          </a:p>
        </p:txBody>
      </p:sp>
    </p:spTree>
    <p:extLst>
      <p:ext uri="{BB962C8B-B14F-4D97-AF65-F5344CB8AC3E}">
        <p14:creationId xmlns:p14="http://schemas.microsoft.com/office/powerpoint/2010/main" val="263467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25</a:t>
            </a:fld>
            <a:endParaRPr lang="fr-FR"/>
          </a:p>
        </p:txBody>
      </p:sp>
    </p:spTree>
    <p:extLst>
      <p:ext uri="{BB962C8B-B14F-4D97-AF65-F5344CB8AC3E}">
        <p14:creationId xmlns:p14="http://schemas.microsoft.com/office/powerpoint/2010/main" val="1618404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26</a:t>
            </a:fld>
            <a:endParaRPr lang="fr-FR"/>
          </a:p>
        </p:txBody>
      </p:sp>
    </p:spTree>
    <p:extLst>
      <p:ext uri="{BB962C8B-B14F-4D97-AF65-F5344CB8AC3E}">
        <p14:creationId xmlns:p14="http://schemas.microsoft.com/office/powerpoint/2010/main" val="14658290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logique qui a pu être suivie au cycle 4</a:t>
            </a: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27</a:t>
            </a:fld>
            <a:endParaRPr lang="fr-FR"/>
          </a:p>
        </p:txBody>
      </p:sp>
    </p:spTree>
    <p:extLst>
      <p:ext uri="{BB962C8B-B14F-4D97-AF65-F5344CB8AC3E}">
        <p14:creationId xmlns:p14="http://schemas.microsoft.com/office/powerpoint/2010/main" val="2220725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28</a:t>
            </a:fld>
            <a:endParaRPr lang="fr-FR"/>
          </a:p>
        </p:txBody>
      </p:sp>
    </p:spTree>
    <p:extLst>
      <p:ext uri="{BB962C8B-B14F-4D97-AF65-F5344CB8AC3E}">
        <p14:creationId xmlns:p14="http://schemas.microsoft.com/office/powerpoint/2010/main" val="510271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41325" y="142875"/>
            <a:ext cx="6007100" cy="3379788"/>
          </a:xfrm>
        </p:spPr>
      </p:sp>
      <p:sp>
        <p:nvSpPr>
          <p:cNvPr id="3" name="Espace réservé des notes 2"/>
          <p:cNvSpPr>
            <a:spLocks noGrp="1"/>
          </p:cNvSpPr>
          <p:nvPr>
            <p:ph type="body" idx="1"/>
          </p:nvPr>
        </p:nvSpPr>
        <p:spPr>
          <a:xfrm>
            <a:off x="470422" y="3522106"/>
            <a:ext cx="5511800" cy="3945494"/>
          </a:xfrm>
        </p:spPr>
        <p:txBody>
          <a:bodyPr/>
          <a:lstStyle/>
          <a:p>
            <a:endParaRPr lang="fr-FR" dirty="0"/>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29</a:t>
            </a:fld>
            <a:endParaRPr lang="fr-FR"/>
          </a:p>
        </p:txBody>
      </p:sp>
    </p:spTree>
    <p:extLst>
      <p:ext uri="{BB962C8B-B14F-4D97-AF65-F5344CB8AC3E}">
        <p14:creationId xmlns:p14="http://schemas.microsoft.com/office/powerpoint/2010/main" val="1911857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Grandes lignes du nouveau lycée </a:t>
            </a:r>
          </a:p>
          <a:p>
            <a:r>
              <a:rPr lang="fr-FR" dirty="0"/>
              <a:t>Test</a:t>
            </a:r>
            <a:r>
              <a:rPr lang="fr-FR" baseline="0" dirty="0"/>
              <a:t> numérique de positionnement à l’entrée en seconde (=&gt; AP)- Aide à l’orientation 56 h /an</a:t>
            </a:r>
          </a:p>
          <a:p>
            <a:r>
              <a:rPr lang="fr-FR" baseline="0" dirty="0"/>
              <a:t>Voie générale : suppression des séries Les élèves suivent un parcours en fonction de leurs goûts et de leurs ambitions </a:t>
            </a:r>
          </a:p>
          <a:p>
            <a:r>
              <a:rPr lang="fr-FR" baseline="0" dirty="0"/>
              <a:t>Enseignements communs à tous les élèves(Fr puis Philo, HG, EMC, LV, EPS et ES) En première choix parmi 12 spécialités pour compléter son parcours selon ses choix d’orientation</a:t>
            </a:r>
          </a:p>
          <a:p>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3</a:t>
            </a:fld>
            <a:endParaRPr lang="fr-FR"/>
          </a:p>
        </p:txBody>
      </p:sp>
    </p:spTree>
    <p:extLst>
      <p:ext uri="{BB962C8B-B14F-4D97-AF65-F5344CB8AC3E}">
        <p14:creationId xmlns:p14="http://schemas.microsoft.com/office/powerpoint/2010/main" val="2281765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Composante de la sélection naturelle liée à la compétition pour la reproduction.</a:t>
            </a:r>
          </a:p>
          <a:p>
            <a:r>
              <a:rPr lang="fr-FR" dirty="0"/>
              <a:t>Certains traits liés à la reproduction sont conservés au cours de l’évolution si leur présence confère un succès reproductif par rapport aux individus de même sexe ne les présentant pas et si ce succès reproductif est supérieur à la baisse de survie que peut engendrer la présence de ce trait.</a:t>
            </a:r>
          </a:p>
          <a:p>
            <a:r>
              <a:rPr lang="fr-FR" dirty="0"/>
              <a:t>Exemples femelles suricates, paon, insectes, cerf…</a:t>
            </a:r>
          </a:p>
          <a:p>
            <a:r>
              <a:rPr lang="fr-FR" dirty="0"/>
              <a:t>Eléments historiques (extrait de : Ecologie et évolution des systèmes parasités, Edition: 2nd, </a:t>
            </a:r>
            <a:r>
              <a:rPr lang="fr-FR" dirty="0" err="1"/>
              <a:t>Chapter</a:t>
            </a:r>
            <a:r>
              <a:rPr lang="fr-FR" dirty="0"/>
              <a:t>: 2, Publisher: De Boeck, Editors: F. Thomas, J-F. Guégan, F. Renaud, pp.61-94)</a:t>
            </a:r>
          </a:p>
          <a:p>
            <a:r>
              <a:rPr lang="fr-FR" dirty="0"/>
              <a:t>« Chez de nombreuses espèces, telles que le paon ou le cerf, les mâles </a:t>
            </a:r>
            <a:r>
              <a:rPr lang="fr-FR" dirty="0" err="1"/>
              <a:t>diﬀèrent</a:t>
            </a:r>
            <a:r>
              <a:rPr lang="fr-FR" dirty="0"/>
              <a:t>  morphologiquement et </a:t>
            </a:r>
            <a:r>
              <a:rPr lang="fr-FR" dirty="0" err="1"/>
              <a:t>comportementalement</a:t>
            </a:r>
            <a:r>
              <a:rPr lang="fr-FR" dirty="0"/>
              <a:t> des femelles. Ils sont souvent plus </a:t>
            </a:r>
          </a:p>
          <a:p>
            <a:r>
              <a:rPr lang="fr-FR" dirty="0"/>
              <a:t>grands, plus colorés et ont des chants plus complexes. Charles Darwin formula le  premier le paradoxe des dimorphismes sexuels : pourquoi les mâles acquièrent-ils </a:t>
            </a:r>
          </a:p>
          <a:p>
            <a:r>
              <a:rPr lang="fr-FR" dirty="0"/>
              <a:t>des caractères qui les rendent repérables et qui semblent diminuer leur survie ?  Cela contredisait sa théorie de la sélection naturelle (Darwin, 1859). Pour lever </a:t>
            </a:r>
          </a:p>
          <a:p>
            <a:r>
              <a:rPr lang="fr-FR" dirty="0"/>
              <a:t>cette contradiction, il inventa le concept de sélection sexuelle, </a:t>
            </a:r>
            <a:r>
              <a:rPr lang="fr-FR" dirty="0" err="1"/>
              <a:t>déﬁni</a:t>
            </a:r>
            <a:r>
              <a:rPr lang="fr-FR" dirty="0"/>
              <a:t> comme  « l’avantage reproductif de certains individus sur leurs congénères de même sexe » </a:t>
            </a:r>
          </a:p>
          <a:p>
            <a:r>
              <a:rPr lang="fr-FR" dirty="0"/>
              <a:t>(Darwin, 1871). En clair, les extravagances des mâles augmenteraient leur succès  reproducteur, compensant la baisse de survie. Ce champ de recherches s’est </a:t>
            </a:r>
            <a:r>
              <a:rPr lang="fr-FR" dirty="0" err="1"/>
              <a:t>consi</a:t>
            </a:r>
            <a:r>
              <a:rPr lang="fr-FR" dirty="0"/>
              <a:t>-</a:t>
            </a:r>
          </a:p>
          <a:p>
            <a:r>
              <a:rPr lang="fr-FR" dirty="0" err="1"/>
              <a:t>dérablement</a:t>
            </a:r>
            <a:r>
              <a:rPr lang="fr-FR" dirty="0"/>
              <a:t> développé jusqu’à aujourd’hui. »</a:t>
            </a:r>
          </a:p>
          <a:p>
            <a:endParaRPr lang="fr-FR" dirty="0"/>
          </a:p>
          <a:p>
            <a:r>
              <a:rPr lang="fr-FR" dirty="0"/>
              <a:t>La sélection sexuelle porte sur des caractères sexuels secondaires, c’est-à-dire des organes, traits morphologiques ou comportementaux propres à un sexe. Elle n’est pas directement une lutte pour la vie (sélection naturelle), mais pour se reproduire. Elle n’est pas directement disqualifiante, car l’individu peut encore avoir ses chances ultérieurement. </a:t>
            </a:r>
          </a:p>
          <a:p>
            <a:endParaRPr lang="fr-FR" dirty="0"/>
          </a:p>
          <a:p>
            <a:endParaRPr lang="fr-FR" dirty="0"/>
          </a:p>
          <a:p>
            <a:r>
              <a:rPr lang="fr-FR" dirty="0"/>
              <a:t>2 éléments compétition intrasexuelle (compétition) et intersexuelle (choix par l’autre sexe).</a:t>
            </a:r>
          </a:p>
          <a:p>
            <a:r>
              <a:rPr lang="fr-FR" dirty="0"/>
              <a:t>Si la compétition est bien visible (combats, intimidation…), le choix reste plus difficile à démontrer.</a:t>
            </a:r>
          </a:p>
          <a:p>
            <a:endParaRPr lang="fr-FR" dirty="0"/>
          </a:p>
          <a:p>
            <a:r>
              <a:rPr lang="fr-FR" dirty="0"/>
              <a:t>Pour aller plus loin: parasitisme et influence sur la sélection sexuelle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https://www.researchgate.net/publication/274635999_Parasites_et_selection_sexuelle</a:t>
            </a:r>
          </a:p>
          <a:p>
            <a:endParaRPr lang="fr-FR" dirty="0"/>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30</a:t>
            </a:fld>
            <a:endParaRPr lang="fr-FR"/>
          </a:p>
        </p:txBody>
      </p:sp>
    </p:spTree>
    <p:extLst>
      <p:ext uri="{BB962C8B-B14F-4D97-AF65-F5344CB8AC3E}">
        <p14:creationId xmlns:p14="http://schemas.microsoft.com/office/powerpoint/2010/main" val="1849811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a:t>
            </a:r>
            <a:r>
              <a:rPr lang="fr-FR" baseline="0" dirty="0"/>
              <a:t> un cours sur l’ érosion et sédimentation (pas dans programmes collège) mais possibilité de l’aborder en terme d’aléas de risques  et de ressources</a:t>
            </a:r>
          </a:p>
          <a:p>
            <a:r>
              <a:rPr lang="fr-FR" b="1" dirty="0">
                <a:solidFill>
                  <a:srgbClr val="FF0000"/>
                </a:solidFill>
              </a:rPr>
              <a:t>Géosciences</a:t>
            </a:r>
            <a:r>
              <a:rPr lang="fr-FR" b="1" dirty="0"/>
              <a:t> et dynamique des paysages</a:t>
            </a:r>
          </a:p>
          <a:p>
            <a:endParaRPr lang="fr-FR" b="1" dirty="0"/>
          </a:p>
          <a:p>
            <a:endParaRPr lang="fr-FR" dirty="0"/>
          </a:p>
          <a:p>
            <a:r>
              <a:rPr lang="fr-FR" sz="2400" b="1" dirty="0"/>
              <a:t>Agrosystèmes et développement durable - </a:t>
            </a:r>
          </a:p>
          <a:p>
            <a:r>
              <a:rPr lang="fr-FR" sz="2400" i="1" dirty="0">
                <a:solidFill>
                  <a:srgbClr val="FF0000"/>
                </a:solidFill>
                <a:sym typeface="Wingdings" panose="05000000000000000000" pitchFamily="2" charset="2"/>
              </a:rPr>
              <a:t>Une dimension systémique essentielle </a:t>
            </a:r>
            <a:endParaRPr lang="fr-FR" sz="2400" i="1" dirty="0">
              <a:solidFill>
                <a:srgbClr val="FF0000"/>
              </a:solidFill>
              <a:cs typeface="Calibri"/>
            </a:endParaRPr>
          </a:p>
          <a:p>
            <a:pPr marL="805928" lvl="1" indent="-345399">
              <a:buFont typeface="Wingdings" panose="05000000000000000000" pitchFamily="2" charset="2"/>
              <a:buChar char="à"/>
            </a:pPr>
            <a:r>
              <a:rPr lang="fr-FR" sz="2400" dirty="0">
                <a:sym typeface="Wingdings" panose="05000000000000000000" pitchFamily="2" charset="2"/>
              </a:rPr>
              <a:t>l’occasion de </a:t>
            </a:r>
            <a:r>
              <a:rPr lang="fr-FR" sz="2400" b="1" dirty="0">
                <a:sym typeface="Wingdings" panose="05000000000000000000" pitchFamily="2" charset="2"/>
              </a:rPr>
              <a:t>mobiliser et renforcer les acquis du cycle 4 </a:t>
            </a:r>
            <a:r>
              <a:rPr lang="fr-FR" sz="2400" dirty="0">
                <a:sym typeface="Wingdings" panose="05000000000000000000" pitchFamily="2" charset="2"/>
              </a:rPr>
              <a:t>: interactions entre les êtres vivants et entre êtres vivants et environnement (réseaux trophiques, etc.)</a:t>
            </a:r>
            <a:endParaRPr lang="fr-FR" sz="2400" dirty="0">
              <a:cs typeface="Calibri"/>
            </a:endParaRPr>
          </a:p>
          <a:p>
            <a:pPr marL="805928" lvl="1" indent="-345399">
              <a:buFont typeface="Wingdings" panose="05000000000000000000" pitchFamily="2" charset="2"/>
              <a:buChar char="à"/>
            </a:pPr>
            <a:endParaRPr lang="fr-FR" sz="2400" dirty="0">
              <a:sym typeface="Wingdings" panose="05000000000000000000" pitchFamily="2" charset="2"/>
            </a:endParaRPr>
          </a:p>
          <a:p>
            <a:r>
              <a:rPr lang="fr-FR" sz="2400" i="1" dirty="0">
                <a:solidFill>
                  <a:srgbClr val="FF0000"/>
                </a:solidFill>
                <a:sym typeface="Wingdings" panose="05000000000000000000" pitchFamily="2" charset="2"/>
              </a:rPr>
              <a:t>Ne pas aller trop loin et bien cerner les objectifs </a:t>
            </a:r>
            <a:endParaRPr lang="fr-FR" sz="2400" i="1" dirty="0">
              <a:solidFill>
                <a:srgbClr val="FF0000"/>
              </a:solidFill>
              <a:cs typeface="Calibri"/>
            </a:endParaRPr>
          </a:p>
          <a:p>
            <a:pPr marL="805928" lvl="1" indent="-345399">
              <a:buFont typeface="Wingdings" panose="05000000000000000000" pitchFamily="2" charset="2"/>
              <a:buChar char="à"/>
            </a:pPr>
            <a:r>
              <a:rPr lang="fr-FR" sz="2400" dirty="0">
                <a:sym typeface="Wingdings" panose="05000000000000000000" pitchFamily="2" charset="2"/>
              </a:rPr>
              <a:t>tenir compte du contexte précisé dans les chapeaux des sous-thèmes</a:t>
            </a:r>
            <a:endParaRPr lang="fr-FR" sz="2400" dirty="0">
              <a:cs typeface="Calibri"/>
            </a:endParaRPr>
          </a:p>
          <a:p>
            <a:pPr marL="805928" lvl="1" indent="-345399">
              <a:buFont typeface="Wingdings" panose="05000000000000000000" pitchFamily="2" charset="2"/>
              <a:buChar char="à"/>
            </a:pPr>
            <a:r>
              <a:rPr lang="fr-FR" sz="2400" dirty="0">
                <a:sym typeface="Wingdings" panose="05000000000000000000" pitchFamily="2" charset="2"/>
              </a:rPr>
              <a:t>avoir conscience des attendus du programme de 1</a:t>
            </a:r>
            <a:r>
              <a:rPr lang="fr-FR" sz="2400" baseline="30000" dirty="0">
                <a:sym typeface="Wingdings" panose="05000000000000000000" pitchFamily="2" charset="2"/>
              </a:rPr>
              <a:t>ère</a:t>
            </a:r>
            <a:r>
              <a:rPr lang="fr-FR" sz="2400" dirty="0">
                <a:sym typeface="Wingdings" panose="05000000000000000000" pitchFamily="2" charset="2"/>
              </a:rPr>
              <a:t> Spé SVT (écosystèmes et services environnementaux)</a:t>
            </a:r>
            <a:endParaRPr lang="fr-FR" sz="2400" dirty="0">
              <a:cs typeface="Calibri"/>
            </a:endParaRPr>
          </a:p>
          <a:p>
            <a:pPr marL="805928" lvl="1" indent="-345399">
              <a:buFont typeface="Wingdings" panose="05000000000000000000" pitchFamily="2" charset="2"/>
              <a:buChar char="à"/>
            </a:pPr>
            <a:r>
              <a:rPr lang="fr-FR" sz="2400" dirty="0">
                <a:sym typeface="Wingdings" panose="05000000000000000000" pitchFamily="2" charset="2"/>
              </a:rPr>
              <a:t>bien cerner l’enjeu d’une formation scientifique citoyenne pour tous</a:t>
            </a:r>
            <a:endParaRPr lang="fr-FR" sz="2400" dirty="0">
              <a:cs typeface="Calibri"/>
            </a:endParaRPr>
          </a:p>
          <a:p>
            <a:pPr marL="345399" indent="-345399">
              <a:buFont typeface="Wingdings" panose="05000000000000000000" pitchFamily="2" charset="2"/>
              <a:buChar char="à"/>
            </a:pPr>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31</a:t>
            </a:fld>
            <a:endParaRPr lang="fr-FR"/>
          </a:p>
        </p:txBody>
      </p:sp>
    </p:spTree>
    <p:extLst>
      <p:ext uri="{BB962C8B-B14F-4D97-AF65-F5344CB8AC3E}">
        <p14:creationId xmlns:p14="http://schemas.microsoft.com/office/powerpoint/2010/main" val="2458557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Approche positive et constructive </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32</a:t>
            </a:fld>
            <a:endParaRPr lang="fr-FR"/>
          </a:p>
        </p:txBody>
      </p:sp>
    </p:spTree>
    <p:extLst>
      <p:ext uri="{BB962C8B-B14F-4D97-AF65-F5344CB8AC3E}">
        <p14:creationId xmlns:p14="http://schemas.microsoft.com/office/powerpoint/2010/main" val="1934077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Rendement écologique/rendement agricole </a:t>
            </a:r>
          </a:p>
          <a:p>
            <a:r>
              <a:rPr lang="fr-FR"/>
              <a:t>Importance des interactions </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33</a:t>
            </a:fld>
            <a:endParaRPr lang="fr-FR"/>
          </a:p>
        </p:txBody>
      </p:sp>
    </p:spTree>
    <p:extLst>
      <p:ext uri="{BB962C8B-B14F-4D97-AF65-F5344CB8AC3E}">
        <p14:creationId xmlns:p14="http://schemas.microsoft.com/office/powerpoint/2010/main" val="3685262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34</a:t>
            </a:fld>
            <a:endParaRPr lang="fr-FR"/>
          </a:p>
        </p:txBody>
      </p:sp>
    </p:spTree>
    <p:extLst>
      <p:ext uri="{BB962C8B-B14F-4D97-AF65-F5344CB8AC3E}">
        <p14:creationId xmlns:p14="http://schemas.microsoft.com/office/powerpoint/2010/main" val="3917117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35</a:t>
            </a:fld>
            <a:endParaRPr lang="fr-FR"/>
          </a:p>
        </p:txBody>
      </p:sp>
    </p:spTree>
    <p:extLst>
      <p:ext uri="{BB962C8B-B14F-4D97-AF65-F5344CB8AC3E}">
        <p14:creationId xmlns:p14="http://schemas.microsoft.com/office/powerpoint/2010/main" val="19896210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499005">
              <a:defRPr/>
            </a:pPr>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36</a:t>
            </a:fld>
            <a:endParaRPr lang="fr-FR"/>
          </a:p>
        </p:txBody>
      </p:sp>
    </p:spTree>
    <p:extLst>
      <p:ext uri="{BB962C8B-B14F-4D97-AF65-F5344CB8AC3E}">
        <p14:creationId xmlns:p14="http://schemas.microsoft.com/office/powerpoint/2010/main" val="1243364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F94777-AD24-4A42-A17A-4FC5A2CBF48E}" type="slidenum">
              <a:rPr lang="fr-FR" smtClean="0"/>
              <a:t>37</a:t>
            </a:fld>
            <a:endParaRPr lang="fr-FR"/>
          </a:p>
        </p:txBody>
      </p:sp>
    </p:spTree>
    <p:extLst>
      <p:ext uri="{BB962C8B-B14F-4D97-AF65-F5344CB8AC3E}">
        <p14:creationId xmlns:p14="http://schemas.microsoft.com/office/powerpoint/2010/main" val="30181482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38</a:t>
            </a:fld>
            <a:endParaRPr lang="fr-FR"/>
          </a:p>
        </p:txBody>
      </p:sp>
    </p:spTree>
    <p:extLst>
      <p:ext uri="{BB962C8B-B14F-4D97-AF65-F5344CB8AC3E}">
        <p14:creationId xmlns:p14="http://schemas.microsoft.com/office/powerpoint/2010/main" val="2816291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39</a:t>
            </a:fld>
            <a:endParaRPr lang="fr-FR"/>
          </a:p>
        </p:txBody>
      </p:sp>
    </p:spTree>
    <p:extLst>
      <p:ext uri="{BB962C8B-B14F-4D97-AF65-F5344CB8AC3E}">
        <p14:creationId xmlns:p14="http://schemas.microsoft.com/office/powerpoint/2010/main" val="102532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Grandes lignes du nouveau lycée </a:t>
            </a:r>
          </a:p>
          <a:p>
            <a:r>
              <a:rPr lang="fr-FR" dirty="0"/>
              <a:t>Test</a:t>
            </a:r>
            <a:r>
              <a:rPr lang="fr-FR" baseline="0" dirty="0"/>
              <a:t> numérique de positionnement à l’entrée en seconde (=&gt; AP)- Aide à l’orientation 56 h /an</a:t>
            </a:r>
          </a:p>
          <a:p>
            <a:r>
              <a:rPr lang="fr-FR" baseline="0" dirty="0"/>
              <a:t>Voie générale : suppression des séries Les élèves suivent un parcours en fonction de leurs goûts et de leurs ambitions </a:t>
            </a:r>
          </a:p>
          <a:p>
            <a:r>
              <a:rPr lang="fr-FR" baseline="0" dirty="0"/>
              <a:t>Enseignements communs à tous les élèves(Fr puis Philo, HG, EMC, LV, EPS et ES) En première choix parmi 12 spécialités pour compléter son parcours selon ses choix d’orientation</a:t>
            </a:r>
          </a:p>
          <a:p>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4</a:t>
            </a:fld>
            <a:endParaRPr lang="fr-FR"/>
          </a:p>
        </p:txBody>
      </p:sp>
    </p:spTree>
    <p:extLst>
      <p:ext uri="{BB962C8B-B14F-4D97-AF65-F5344CB8AC3E}">
        <p14:creationId xmlns:p14="http://schemas.microsoft.com/office/powerpoint/2010/main" val="26292545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40</a:t>
            </a:fld>
            <a:endParaRPr lang="fr-FR"/>
          </a:p>
        </p:txBody>
      </p:sp>
    </p:spTree>
    <p:extLst>
      <p:ext uri="{BB962C8B-B14F-4D97-AF65-F5344CB8AC3E}">
        <p14:creationId xmlns:p14="http://schemas.microsoft.com/office/powerpoint/2010/main" val="497612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41</a:t>
            </a:fld>
            <a:endParaRPr lang="fr-FR"/>
          </a:p>
        </p:txBody>
      </p:sp>
    </p:spTree>
    <p:extLst>
      <p:ext uri="{BB962C8B-B14F-4D97-AF65-F5344CB8AC3E}">
        <p14:creationId xmlns:p14="http://schemas.microsoft.com/office/powerpoint/2010/main" val="116532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42</a:t>
            </a:fld>
            <a:endParaRPr lang="fr-FR"/>
          </a:p>
        </p:txBody>
      </p:sp>
    </p:spTree>
    <p:extLst>
      <p:ext uri="{BB962C8B-B14F-4D97-AF65-F5344CB8AC3E}">
        <p14:creationId xmlns:p14="http://schemas.microsoft.com/office/powerpoint/2010/main" val="2266643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43</a:t>
            </a:fld>
            <a:endParaRPr lang="fr-FR"/>
          </a:p>
        </p:txBody>
      </p:sp>
    </p:spTree>
    <p:extLst>
      <p:ext uri="{BB962C8B-B14F-4D97-AF65-F5344CB8AC3E}">
        <p14:creationId xmlns:p14="http://schemas.microsoft.com/office/powerpoint/2010/main" val="3865317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fois compris la place de l’homme dans les écosystèmes, on questionne, on cherche à évaluer les conséquences de des perturbations liés aux activités humaines. Conséquences à l’échelle de l’écosystème ( dégradation de l’état écologique) et à l’échelle de l’humanité ( services </a:t>
            </a:r>
            <a:r>
              <a:rPr lang="fr-FR" dirty="0" err="1"/>
              <a:t>écosystèmique</a:t>
            </a:r>
            <a:r>
              <a:rPr lang="fr-FR" dirty="0"/>
              <a:t>) cet outil est par ailleurs un outil utilisé dans les études d’impact des projets... on peut associer à ces services </a:t>
            </a:r>
            <a:r>
              <a:rPr lang="fr-FR"/>
              <a:t>des valeurs.</a:t>
            </a:r>
            <a:endParaRPr lang="fr-FR" dirty="0"/>
          </a:p>
          <a:p>
            <a:r>
              <a:rPr lang="fr-FR" dirty="0"/>
              <a:t>site de la </a:t>
            </a:r>
            <a:r>
              <a:rPr lang="fr-FR" dirty="0" err="1"/>
              <a:t>dreal</a:t>
            </a:r>
            <a:r>
              <a:rPr lang="fr-FR" dirty="0"/>
              <a:t> http://www.hauts-de-france.developpement-durable.gouv.fr/?Les-services-ecosystemiques-15560</a:t>
            </a:r>
          </a:p>
          <a:p>
            <a:r>
              <a:rPr lang="fr-FR" dirty="0"/>
              <a:t>La notion de bon état écologique décrit la bonne santé d’un écosystème et garantit la quantité et la qualité des services fournis par lui tout en en dépendant Il faut distinguer les « services » des « fonctions écologiques » qui les produisent : les fonctions écologiques sont les processus naturels de fonctionnement et de maintien des écosystèmes, alors que les services sont le résultat de ces fonctions. Ces services sont par exemple la production de l’oxygène de l’air, l’épuration naturelle des eaux. Parmi ces services on trouve les services d’approvisionnement, les services de régulation et les services culturels.</a:t>
            </a:r>
          </a:p>
          <a:p>
            <a:endParaRPr lang="fr-FR" dirty="0"/>
          </a:p>
          <a:p>
            <a:r>
              <a:rPr lang="fr-FR" dirty="0"/>
              <a:t>Les services écosystémiques sont définis comme étant les bénéfices que les êtres humains tirent du fonctionnement des écosystèmes. L’expression a été forgée dans le champ des sciences biologiques pour mettre en évidence les liens de dépendance de l’humanité vis-à-vis des milieux naturels. Popularisée dans le rapport Millenium </a:t>
            </a:r>
            <a:r>
              <a:rPr lang="fr-FR" dirty="0" err="1"/>
              <a:t>Ecosystem</a:t>
            </a:r>
            <a:r>
              <a:rPr lang="fr-FR" dirty="0"/>
              <a:t> </a:t>
            </a:r>
            <a:r>
              <a:rPr lang="fr-FR" dirty="0" err="1"/>
              <a:t>Assessment</a:t>
            </a:r>
            <a:r>
              <a:rPr lang="fr-FR" dirty="0"/>
              <a:t> (2005) et de plus en plus utilisée dans des situations concrètes de gestion, cette notion suscite toutefois des critiques dues notamment à son caractère réducteur et aux partis pris idéologiques qu’elle sous-tend.</a:t>
            </a:r>
          </a:p>
          <a:p>
            <a:endParaRPr lang="fr-FR" dirty="0"/>
          </a:p>
          <a:p>
            <a:r>
              <a:rPr lang="fr-FR" b="1" dirty="0"/>
              <a:t>Le point de vue d’un économiste de l’environnement</a:t>
            </a:r>
          </a:p>
          <a:p>
            <a:r>
              <a:rPr lang="fr-FR" dirty="0"/>
              <a:t>Même si certains peuvent les disqualifier rapidement, les instruments économiques sont d’une grande utilité pour l’environnement. L’économie de l’environnement a démontré que si les conséquences (positives comme les services écologiques et sociaux ou négatives comme la pollution) ne sont pas intégrées dans les décisions économiques, alors le bien-être de la société s’en trouve détérioré.</a:t>
            </a:r>
          </a:p>
          <a:p>
            <a:r>
              <a:rPr lang="fr-FR" dirty="0"/>
              <a:t>Les économistes essaient de révéler les valeurs de ces conséquences (appelées « externalités » dans le jargon économique) dans le but de réduire les pollutions et de préserver les services écosystémiques. Nous sommes bien conscients des difficultés à donner une valeur fiable pour ces services et sommes les premiers à mettre en garde sur les limites d’un tel exercice.</a:t>
            </a:r>
          </a:p>
          <a:p>
            <a:r>
              <a:rPr lang="fr-FR" dirty="0"/>
              <a:t>Cependant, la définition de services écosystémiques, les outils d’évaluation monétaire et les instruments économiques tels que les paiements des services environnementaux ont donné des résultats satisfaisants dans de nombreuses situations concrètes. A l’heure actuelle, les opposants à ces concepts n’apportent que peu de solutions alternatives.</a:t>
            </a:r>
          </a:p>
          <a:p>
            <a:r>
              <a:rPr lang="fr-FR" i="1" dirty="0"/>
              <a:t>Serge Garcia, chercheur à l’Inra et directeur du </a:t>
            </a:r>
            <a:r>
              <a:rPr lang="fr-FR" i="1" dirty="0">
                <a:hlinkClick r:id="rId3"/>
              </a:rPr>
              <a:t>Laboratoire d’économie forestière (UMR Inra – AgroParisTech)</a:t>
            </a:r>
            <a:r>
              <a:rPr lang="fr-FR" i="1" dirty="0"/>
              <a:t> à Nancy.</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44</a:t>
            </a:fld>
            <a:endParaRPr lang="fr-FR"/>
          </a:p>
        </p:txBody>
      </p:sp>
    </p:spTree>
    <p:extLst>
      <p:ext uri="{BB962C8B-B14F-4D97-AF65-F5344CB8AC3E}">
        <p14:creationId xmlns:p14="http://schemas.microsoft.com/office/powerpoint/2010/main" val="3165083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45</a:t>
            </a:fld>
            <a:endParaRPr lang="fr-FR"/>
          </a:p>
        </p:txBody>
      </p:sp>
    </p:spTree>
    <p:extLst>
      <p:ext uri="{BB962C8B-B14F-4D97-AF65-F5344CB8AC3E}">
        <p14:creationId xmlns:p14="http://schemas.microsoft.com/office/powerpoint/2010/main" val="3785694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L'épidémiologie descriptive étudie la fréquence et la répartition des problèmes de santé dans la population</a:t>
            </a:r>
          </a:p>
          <a:p>
            <a:r>
              <a:rPr lang="fr-FR" dirty="0"/>
              <a:t>Chez qui ? &lt;=&gt; personnes </a:t>
            </a:r>
          </a:p>
          <a:p>
            <a:r>
              <a:rPr lang="fr-FR" dirty="0"/>
              <a:t>Où ? &lt;=&gt; lieu </a:t>
            </a:r>
          </a:p>
          <a:p>
            <a:r>
              <a:rPr lang="fr-FR" dirty="0"/>
              <a:t>Quand ? &lt;=&gt; temps </a:t>
            </a:r>
          </a:p>
          <a:p>
            <a:r>
              <a:rPr lang="fr-FR" dirty="0"/>
              <a:t>Nombre total de cas (ou de foyers) pendant une période ou à un instant donné rapporté au nombre de sujets (ou de cheptels) de la population. Exemple : 25 foyers d'une maladie au cours de l'année 2012 au sein d'une population de 2 500 élevages : </a:t>
            </a:r>
            <a:r>
              <a:rPr lang="fr-FR" b="1" dirty="0"/>
              <a:t>taux de prévalence</a:t>
            </a:r>
            <a:r>
              <a:rPr lang="fr-FR" dirty="0"/>
              <a:t> : 25/ 2 500 = 1 %.</a:t>
            </a:r>
          </a:p>
          <a:p>
            <a:endParaRPr lang="fr-FR" dirty="0"/>
          </a:p>
          <a:p>
            <a:r>
              <a:rPr lang="fr-FR" dirty="0"/>
              <a:t>Epidémiologie analytique: l'objet est de mettre en évidence et estimer le lien entre l'exposition à certains facteurs et la survenue ultérieure de maladie (ou événement de santé) au moyen d'enquêtes réalisées chez des individus. La question à laquelle on veut répondre ici est « pourquoi ?»</a:t>
            </a:r>
          </a:p>
          <a:p>
            <a:r>
              <a:rPr lang="fr-FR" dirty="0"/>
              <a:t>Les études d'observations mises en place (cas-témoins, ou exposés-non exposés) permettent de comparer les groupes d'individus définis en fonction de la maladie (malade ou non malade) et d'un facteur d'exposition (exposé ou non exposé à ce facteur), en estimant un risque (= probabilité) associé. Lorsque cette relation est établie, on peut ainsi déterminer par combien est multiplié1 (ou divisé2) la probabilité de survenue de la maladie chez les sujets exposés au facteur par rapport aux sujets non exposés à ce facteur.</a:t>
            </a:r>
          </a:p>
          <a:p>
            <a:r>
              <a:rPr lang="fr-FR" dirty="0"/>
              <a:t>Selon le champ d'application considéré, on parle d'épidémiologie étiologique (on s'intéresse à l'étude des causes des maladies), d'épidémiologie génétique, d'épidémiologie sociale, d'épidémiologie environnementale.</a:t>
            </a: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46</a:t>
            </a:fld>
            <a:endParaRPr lang="fr-FR"/>
          </a:p>
        </p:txBody>
      </p:sp>
    </p:spTree>
    <p:extLst>
      <p:ext uri="{BB962C8B-B14F-4D97-AF65-F5344CB8AC3E}">
        <p14:creationId xmlns:p14="http://schemas.microsoft.com/office/powerpoint/2010/main" val="3088979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47</a:t>
            </a:fld>
            <a:endParaRPr lang="fr-FR"/>
          </a:p>
        </p:txBody>
      </p:sp>
    </p:spTree>
    <p:extLst>
      <p:ext uri="{BB962C8B-B14F-4D97-AF65-F5344CB8AC3E}">
        <p14:creationId xmlns:p14="http://schemas.microsoft.com/office/powerpoint/2010/main" val="344806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defTabSz="457102">
              <a:defRPr/>
            </a:pPr>
            <a:fld id="{8B745E1C-6A88-A444-B214-3C1E72C60156}" type="slidenum">
              <a:rPr lang="fr-FR">
                <a:solidFill>
                  <a:prstClr val="black"/>
                </a:solidFill>
                <a:latin typeface="Calibri" panose="020F0502020204030204"/>
              </a:rPr>
              <a:pPr defTabSz="457102">
                <a:defRPr/>
              </a:pPr>
              <a:t>48</a:t>
            </a:fld>
            <a:endParaRPr lang="fr-FR">
              <a:solidFill>
                <a:prstClr val="black"/>
              </a:solidFill>
              <a:latin typeface="Calibri" panose="020F0502020204030204"/>
            </a:endParaRPr>
          </a:p>
        </p:txBody>
      </p:sp>
    </p:spTree>
    <p:extLst>
      <p:ext uri="{BB962C8B-B14F-4D97-AF65-F5344CB8AC3E}">
        <p14:creationId xmlns:p14="http://schemas.microsoft.com/office/powerpoint/2010/main" val="11431332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49</a:t>
            </a:fld>
            <a:endParaRPr lang="fr-FR"/>
          </a:p>
        </p:txBody>
      </p:sp>
    </p:spTree>
    <p:extLst>
      <p:ext uri="{BB962C8B-B14F-4D97-AF65-F5344CB8AC3E}">
        <p14:creationId xmlns:p14="http://schemas.microsoft.com/office/powerpoint/2010/main" val="3565387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 La mise en œuvre de nouveaux programmes = l’occasion de faire évoluer ses pratiques pour une meilleure continuité des apprentissages des élèves </a:t>
            </a:r>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42104399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50</a:t>
            </a:fld>
            <a:endParaRPr lang="fr-FR"/>
          </a:p>
        </p:txBody>
      </p:sp>
    </p:spTree>
    <p:extLst>
      <p:ext uri="{BB962C8B-B14F-4D97-AF65-F5344CB8AC3E}">
        <p14:creationId xmlns:p14="http://schemas.microsoft.com/office/powerpoint/2010/main" val="4078666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51</a:t>
            </a:fld>
            <a:endParaRPr lang="fr-FR"/>
          </a:p>
        </p:txBody>
      </p:sp>
    </p:spTree>
    <p:extLst>
      <p:ext uri="{BB962C8B-B14F-4D97-AF65-F5344CB8AC3E}">
        <p14:creationId xmlns:p14="http://schemas.microsoft.com/office/powerpoint/2010/main" val="1765795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52</a:t>
            </a:fld>
            <a:endParaRPr lang="fr-FR"/>
          </a:p>
        </p:txBody>
      </p:sp>
    </p:spTree>
    <p:extLst>
      <p:ext uri="{BB962C8B-B14F-4D97-AF65-F5344CB8AC3E}">
        <p14:creationId xmlns:p14="http://schemas.microsoft.com/office/powerpoint/2010/main" val="4177422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Traiter les thématiques de la colonne de gauche pour atteindre les thématiques généraux des autres thématiques. </a:t>
            </a:r>
          </a:p>
        </p:txBody>
      </p:sp>
      <p:sp>
        <p:nvSpPr>
          <p:cNvPr id="4" name="Espace réservé du numéro de diapositive 3"/>
          <p:cNvSpPr>
            <a:spLocks noGrp="1"/>
          </p:cNvSpPr>
          <p:nvPr>
            <p:ph type="sldNum" sz="quarter" idx="5"/>
          </p:nvPr>
        </p:nvSpPr>
        <p:spPr/>
        <p:txBody>
          <a:bodyPr/>
          <a:lstStyle/>
          <a:p>
            <a:pPr defTabSz="457102">
              <a:defRPr/>
            </a:pPr>
            <a:fld id="{8B745E1C-6A88-A444-B214-3C1E72C60156}" type="slidenum">
              <a:rPr lang="fr-FR">
                <a:solidFill>
                  <a:prstClr val="black"/>
                </a:solidFill>
                <a:latin typeface="Calibri" panose="020F0502020204030204"/>
              </a:rPr>
              <a:pPr defTabSz="457102">
                <a:defRPr/>
              </a:pPr>
              <a:t>53</a:t>
            </a:fld>
            <a:endParaRPr lang="fr-FR">
              <a:solidFill>
                <a:prstClr val="black"/>
              </a:solidFill>
              <a:latin typeface="Calibri" panose="020F0502020204030204"/>
            </a:endParaRPr>
          </a:p>
        </p:txBody>
      </p:sp>
    </p:spTree>
    <p:extLst>
      <p:ext uri="{BB962C8B-B14F-4D97-AF65-F5344CB8AC3E}">
        <p14:creationId xmlns:p14="http://schemas.microsoft.com/office/powerpoint/2010/main" val="453289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54</a:t>
            </a:fld>
            <a:endParaRPr lang="fr-FR"/>
          </a:p>
        </p:txBody>
      </p:sp>
    </p:spTree>
    <p:extLst>
      <p:ext uri="{BB962C8B-B14F-4D97-AF65-F5344CB8AC3E}">
        <p14:creationId xmlns:p14="http://schemas.microsoft.com/office/powerpoint/2010/main" val="28812233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55</a:t>
            </a:fld>
            <a:endParaRPr lang="fr-FR"/>
          </a:p>
        </p:txBody>
      </p:sp>
    </p:spTree>
    <p:extLst>
      <p:ext uri="{BB962C8B-B14F-4D97-AF65-F5344CB8AC3E}">
        <p14:creationId xmlns:p14="http://schemas.microsoft.com/office/powerpoint/2010/main" val="2008789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296098-A15E-44BC-A50B-ABF6E63BE334}" type="slidenum">
              <a:rPr lang="fr-FR" smtClean="0"/>
              <a:t>56</a:t>
            </a:fld>
            <a:endParaRPr lang="fr-FR"/>
          </a:p>
        </p:txBody>
      </p:sp>
    </p:spTree>
    <p:extLst>
      <p:ext uri="{BB962C8B-B14F-4D97-AF65-F5344CB8AC3E}">
        <p14:creationId xmlns:p14="http://schemas.microsoft.com/office/powerpoint/2010/main" val="3345816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57</a:t>
            </a:fld>
            <a:endParaRPr lang="fr-FR"/>
          </a:p>
        </p:txBody>
      </p:sp>
    </p:spTree>
    <p:extLst>
      <p:ext uri="{BB962C8B-B14F-4D97-AF65-F5344CB8AC3E}">
        <p14:creationId xmlns:p14="http://schemas.microsoft.com/office/powerpoint/2010/main" val="22307252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58</a:t>
            </a:fld>
            <a:endParaRPr lang="fr-FR"/>
          </a:p>
        </p:txBody>
      </p:sp>
    </p:spTree>
    <p:extLst>
      <p:ext uri="{BB962C8B-B14F-4D97-AF65-F5344CB8AC3E}">
        <p14:creationId xmlns:p14="http://schemas.microsoft.com/office/powerpoint/2010/main" val="29265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59</a:t>
            </a:fld>
            <a:endParaRPr lang="fr-FR"/>
          </a:p>
        </p:txBody>
      </p:sp>
    </p:spTree>
    <p:extLst>
      <p:ext uri="{BB962C8B-B14F-4D97-AF65-F5344CB8AC3E}">
        <p14:creationId xmlns:p14="http://schemas.microsoft.com/office/powerpoint/2010/main" val="127897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6</a:t>
            </a:fld>
            <a:endParaRPr lang="fr-FR"/>
          </a:p>
        </p:txBody>
      </p:sp>
    </p:spTree>
    <p:extLst>
      <p:ext uri="{BB962C8B-B14F-4D97-AF65-F5344CB8AC3E}">
        <p14:creationId xmlns:p14="http://schemas.microsoft.com/office/powerpoint/2010/main" val="3405616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60</a:t>
            </a:fld>
            <a:endParaRPr lang="fr-FR"/>
          </a:p>
        </p:txBody>
      </p:sp>
    </p:spTree>
    <p:extLst>
      <p:ext uri="{BB962C8B-B14F-4D97-AF65-F5344CB8AC3E}">
        <p14:creationId xmlns:p14="http://schemas.microsoft.com/office/powerpoint/2010/main" val="36079079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61</a:t>
            </a:fld>
            <a:endParaRPr lang="fr-FR"/>
          </a:p>
        </p:txBody>
      </p:sp>
    </p:spTree>
    <p:extLst>
      <p:ext uri="{BB962C8B-B14F-4D97-AF65-F5344CB8AC3E}">
        <p14:creationId xmlns:p14="http://schemas.microsoft.com/office/powerpoint/2010/main" val="40732267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62</a:t>
            </a:fld>
            <a:endParaRPr lang="fr-FR"/>
          </a:p>
        </p:txBody>
      </p:sp>
    </p:spTree>
    <p:extLst>
      <p:ext uri="{BB962C8B-B14F-4D97-AF65-F5344CB8AC3E}">
        <p14:creationId xmlns:p14="http://schemas.microsoft.com/office/powerpoint/2010/main" val="1596950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63</a:t>
            </a:fld>
            <a:endParaRPr lang="fr-FR"/>
          </a:p>
        </p:txBody>
      </p:sp>
    </p:spTree>
    <p:extLst>
      <p:ext uri="{BB962C8B-B14F-4D97-AF65-F5344CB8AC3E}">
        <p14:creationId xmlns:p14="http://schemas.microsoft.com/office/powerpoint/2010/main" val="6434915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64</a:t>
            </a:fld>
            <a:endParaRPr lang="fr-FR"/>
          </a:p>
        </p:txBody>
      </p:sp>
    </p:spTree>
    <p:extLst>
      <p:ext uri="{BB962C8B-B14F-4D97-AF65-F5344CB8AC3E}">
        <p14:creationId xmlns:p14="http://schemas.microsoft.com/office/powerpoint/2010/main" val="1494595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65</a:t>
            </a:fld>
            <a:endParaRPr lang="fr-FR"/>
          </a:p>
        </p:txBody>
      </p:sp>
    </p:spTree>
    <p:extLst>
      <p:ext uri="{BB962C8B-B14F-4D97-AF65-F5344CB8AC3E}">
        <p14:creationId xmlns:p14="http://schemas.microsoft.com/office/powerpoint/2010/main" val="32938079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http://www.horizons2021.fr/</a:t>
            </a:r>
          </a:p>
          <a:p>
            <a:endParaRPr lang="fr-FR" dirty="0"/>
          </a:p>
        </p:txBody>
      </p:sp>
      <p:sp>
        <p:nvSpPr>
          <p:cNvPr id="4" name="Slide Number Placeholder 3"/>
          <p:cNvSpPr>
            <a:spLocks noGrp="1"/>
          </p:cNvSpPr>
          <p:nvPr>
            <p:ph type="sldNum" sz="quarter" idx="10"/>
          </p:nvPr>
        </p:nvSpPr>
        <p:spPr/>
        <p:txBody>
          <a:bodyPr/>
          <a:lstStyle/>
          <a:p>
            <a:fld id="{B484ED03-2CBB-204F-8421-966D454C8008}" type="slidenum">
              <a:rPr lang="fr-FR" smtClean="0"/>
              <a:pPr/>
              <a:t>66</a:t>
            </a:fld>
            <a:endParaRPr lang="fr-FR"/>
          </a:p>
        </p:txBody>
      </p:sp>
    </p:spTree>
    <p:extLst>
      <p:ext uri="{BB962C8B-B14F-4D97-AF65-F5344CB8AC3E}">
        <p14:creationId xmlns:p14="http://schemas.microsoft.com/office/powerpoint/2010/main" val="21088893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B484ED03-2CBB-204F-8421-966D454C8008}" type="slidenum">
              <a:rPr lang="fr-FR" smtClean="0"/>
              <a:pPr/>
              <a:t>67</a:t>
            </a:fld>
            <a:endParaRPr lang="fr-FR"/>
          </a:p>
        </p:txBody>
      </p:sp>
    </p:spTree>
    <p:extLst>
      <p:ext uri="{BB962C8B-B14F-4D97-AF65-F5344CB8AC3E}">
        <p14:creationId xmlns:p14="http://schemas.microsoft.com/office/powerpoint/2010/main" val="4448701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http://www.onisep.fr/Pres-de-chez-vous/Hauts-de-France/Lille/Equipes-educatives/Ressources-pedagogiques-regionales/Boite-a-outils-pour-accompagner-l-orientation-en-2de-generale-et-technologique</a:t>
            </a:r>
          </a:p>
          <a:p>
            <a:endParaRPr lang="fr-FR" dirty="0"/>
          </a:p>
        </p:txBody>
      </p:sp>
      <p:sp>
        <p:nvSpPr>
          <p:cNvPr id="4" name="Slide Number Placeholder 3"/>
          <p:cNvSpPr>
            <a:spLocks noGrp="1"/>
          </p:cNvSpPr>
          <p:nvPr>
            <p:ph type="sldNum" sz="quarter" idx="10"/>
          </p:nvPr>
        </p:nvSpPr>
        <p:spPr/>
        <p:txBody>
          <a:bodyPr/>
          <a:lstStyle/>
          <a:p>
            <a:fld id="{B484ED03-2CBB-204F-8421-966D454C8008}" type="slidenum">
              <a:rPr lang="fr-FR" smtClean="0"/>
              <a:pPr/>
              <a:t>68</a:t>
            </a:fld>
            <a:endParaRPr lang="fr-FR"/>
          </a:p>
        </p:txBody>
      </p:sp>
    </p:spTree>
    <p:extLst>
      <p:ext uri="{BB962C8B-B14F-4D97-AF65-F5344CB8AC3E}">
        <p14:creationId xmlns:p14="http://schemas.microsoft.com/office/powerpoint/2010/main" val="837518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69</a:t>
            </a:fld>
            <a:endParaRPr lang="fr-FR"/>
          </a:p>
        </p:txBody>
      </p:sp>
    </p:spTree>
    <p:extLst>
      <p:ext uri="{BB962C8B-B14F-4D97-AF65-F5344CB8AC3E}">
        <p14:creationId xmlns:p14="http://schemas.microsoft.com/office/powerpoint/2010/main" val="399971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JT</a:t>
            </a:r>
          </a:p>
        </p:txBody>
      </p:sp>
      <p:sp>
        <p:nvSpPr>
          <p:cNvPr id="4" name="Espace réservé du numéro de diapositive 3"/>
          <p:cNvSpPr>
            <a:spLocks noGrp="1"/>
          </p:cNvSpPr>
          <p:nvPr>
            <p:ph type="sldNum" sz="quarter" idx="5"/>
          </p:nvPr>
        </p:nvSpPr>
        <p:spPr/>
        <p:txBody>
          <a:bodyPr/>
          <a:lstStyle/>
          <a:p>
            <a:fld id="{E6690B85-BABB-4CD8-808B-1CECCB722C16}" type="slidenum">
              <a:rPr lang="fr-FR" smtClean="0"/>
              <a:t>7</a:t>
            </a:fld>
            <a:endParaRPr lang="fr-FR"/>
          </a:p>
        </p:txBody>
      </p:sp>
    </p:spTree>
    <p:extLst>
      <p:ext uri="{BB962C8B-B14F-4D97-AF65-F5344CB8AC3E}">
        <p14:creationId xmlns:p14="http://schemas.microsoft.com/office/powerpoint/2010/main" val="816993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ctr"/>
            <a:r>
              <a:rPr lang="fr-FR" sz="1600" b="1" dirty="0"/>
              <a:t>JT</a:t>
            </a:r>
          </a:p>
          <a:p>
            <a:pPr algn="ctr"/>
            <a:r>
              <a:rPr lang="fr-FR" sz="1600" b="1" dirty="0"/>
              <a:t>3 objectifs majeurs</a:t>
            </a:r>
          </a:p>
          <a:p>
            <a:pPr algn="ctr"/>
            <a:endParaRPr lang="fr-FR" b="1" dirty="0"/>
          </a:p>
          <a:p>
            <a:pPr marL="345399" indent="-345399" algn="just">
              <a:buFont typeface="Arial" panose="020B0604020202020204" pitchFamily="34" charset="0"/>
              <a:buChar char="•"/>
            </a:pPr>
            <a:r>
              <a:rPr lang="fr-FR" b="1" dirty="0"/>
              <a:t>renforcer la maîtrise </a:t>
            </a:r>
            <a:r>
              <a:rPr lang="fr-FR" dirty="0"/>
              <a:t>de connaissances validées scientifiquement et de modes de raisonnement propres aux sciences et, plus généralement, </a:t>
            </a:r>
            <a:r>
              <a:rPr lang="fr-FR" b="1" dirty="0"/>
              <a:t>assurer l’acquisition d’une culture scientifique</a:t>
            </a:r>
            <a:r>
              <a:rPr lang="fr-FR" dirty="0"/>
              <a:t> assise sur les concepts fondamentaux de la biologie et de la géologie ; </a:t>
            </a:r>
          </a:p>
          <a:p>
            <a:pPr algn="just"/>
            <a:endParaRPr lang="fr-FR" dirty="0">
              <a:cs typeface="Calibri" panose="020F0502020204030204"/>
            </a:endParaRPr>
          </a:p>
          <a:p>
            <a:pPr marL="345399" indent="-345399" algn="just">
              <a:buFont typeface="Arial" panose="020B0604020202020204" pitchFamily="34" charset="0"/>
              <a:buChar char="•"/>
            </a:pPr>
            <a:r>
              <a:rPr lang="fr-FR" b="1" dirty="0"/>
              <a:t>participer à la formation de l’esprit critique et à l’éducation civique </a:t>
            </a:r>
            <a:r>
              <a:rPr lang="fr-FR" dirty="0"/>
              <a:t>en appréhendant le monde actuel et son évolution dans une perspective scientifique ; </a:t>
            </a:r>
            <a:endParaRPr lang="fr-FR" dirty="0">
              <a:cs typeface="Calibri"/>
            </a:endParaRPr>
          </a:p>
          <a:p>
            <a:pPr algn="just"/>
            <a:endParaRPr lang="fr-FR" dirty="0"/>
          </a:p>
          <a:p>
            <a:pPr marL="345399" indent="-345399" algn="just">
              <a:buFont typeface="Arial" panose="020B0604020202020204" pitchFamily="34" charset="0"/>
              <a:buChar char="•"/>
            </a:pPr>
            <a:r>
              <a:rPr lang="fr-FR" dirty="0"/>
              <a:t>préparer les élèves qui choisiront une formation scientifique à une poursuite d’études dans l’enseignement supérieur et, au-delà, aux métiers auxquels elle conduit.</a:t>
            </a:r>
          </a:p>
          <a:p>
            <a:pPr marL="345399" indent="-345399" algn="just">
              <a:buFont typeface="Arial" panose="020B0604020202020204" pitchFamily="34" charset="0"/>
              <a:buChar char="•"/>
            </a:pPr>
            <a:endParaRPr lang="fr-FR" dirty="0"/>
          </a:p>
          <a:p>
            <a:pPr marL="345399" indent="-345399" algn="just">
              <a:buFont typeface="Arial" panose="020B0604020202020204" pitchFamily="34" charset="0"/>
              <a:buChar char="•"/>
            </a:pPr>
            <a:r>
              <a:rPr lang="fr-FR" dirty="0"/>
              <a:t>Ex glyphosate ex vaccination comté de new </a:t>
            </a:r>
            <a:r>
              <a:rPr lang="fr-FR" dirty="0" err="1"/>
              <a:t>york</a:t>
            </a:r>
            <a:r>
              <a:rPr lang="fr-FR" dirty="0"/>
              <a:t> </a:t>
            </a:r>
            <a:endParaRPr lang="fr-FR"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884142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-Pratiquer des démarches expérimentales</a:t>
            </a:r>
          </a:p>
          <a:p>
            <a:r>
              <a:rPr lang="fr-FR" dirty="0"/>
              <a:t>-Concevoir,</a:t>
            </a:r>
            <a:r>
              <a:rPr lang="fr-FR" baseline="0" dirty="0"/>
              <a:t> créer, réaliser</a:t>
            </a:r>
          </a:p>
          <a:p>
            <a:r>
              <a:rPr lang="fr-FR" baseline="0" dirty="0"/>
              <a:t>-Utiliser des outils et mobiliser des méthodes pour agir</a:t>
            </a:r>
          </a:p>
          <a:p>
            <a:pPr marL="172699" indent="-172699">
              <a:buFontTx/>
              <a:buChar char="-"/>
            </a:pPr>
            <a:r>
              <a:rPr lang="fr-FR" baseline="0" dirty="0"/>
              <a:t>Communiquer et utiliser le numérique </a:t>
            </a:r>
          </a:p>
          <a:p>
            <a:pPr marL="172699" indent="-172699">
              <a:buFontTx/>
              <a:buChar char="-"/>
            </a:pPr>
            <a:r>
              <a:rPr lang="fr-FR" baseline="0" dirty="0"/>
              <a:t>Adopter un comportement éthique et responsable</a:t>
            </a:r>
          </a:p>
          <a:p>
            <a:pPr marL="172699" indent="-172699">
              <a:buFontTx/>
              <a:buChar char="-"/>
            </a:pPr>
            <a:r>
              <a:rPr lang="fr-FR" baseline="0" dirty="0"/>
              <a:t>2 zooms</a:t>
            </a:r>
            <a:endParaRPr lang="fr-FR" dirty="0"/>
          </a:p>
        </p:txBody>
      </p:sp>
      <p:sp>
        <p:nvSpPr>
          <p:cNvPr id="4" name="Espace réservé du numéro de diapositive 3"/>
          <p:cNvSpPr>
            <a:spLocks noGrp="1"/>
          </p:cNvSpPr>
          <p:nvPr>
            <p:ph type="sldNum" sz="quarter" idx="10"/>
          </p:nvPr>
        </p:nvSpPr>
        <p:spPr/>
        <p:txBody>
          <a:bodyPr/>
          <a:lstStyle/>
          <a:p>
            <a:fld id="{E6690B85-BABB-4CD8-808B-1CECCB722C16}" type="slidenum">
              <a:rPr lang="fr-FR" smtClean="0"/>
              <a:t>9</a:t>
            </a:fld>
            <a:endParaRPr lang="fr-FR"/>
          </a:p>
        </p:txBody>
      </p:sp>
    </p:spTree>
    <p:extLst>
      <p:ext uri="{BB962C8B-B14F-4D97-AF65-F5344CB8AC3E}">
        <p14:creationId xmlns:p14="http://schemas.microsoft.com/office/powerpoint/2010/main" val="1157204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5586B75A-687E-405C-8A0B-8D00578BA2C3}"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56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F4E5243-F52A-4D37-9694-EB26C6C31910}"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7508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283773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6" name="Espace réservé du texte 6"/>
          <p:cNvSpPr>
            <a:spLocks noGrp="1"/>
          </p:cNvSpPr>
          <p:nvPr>
            <p:ph type="body" sz="quarter" idx="13" hasCustomPrompt="1"/>
          </p:nvPr>
        </p:nvSpPr>
        <p:spPr>
          <a:xfrm>
            <a:off x="1073152" y="1471083"/>
            <a:ext cx="10509249"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a:t> 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45902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54146" y="976321"/>
            <a:ext cx="10526183" cy="2433895"/>
          </a:xfrm>
        </p:spPr>
        <p:txBody>
          <a:bodyPr/>
          <a:lstStyle/>
          <a:p>
            <a:r>
              <a:rPr lang="fr-FR"/>
              <a:t>CLIQUEZ ET MODIFIEZ LE TITRE</a:t>
            </a:r>
          </a:p>
        </p:txBody>
      </p:sp>
      <p:sp>
        <p:nvSpPr>
          <p:cNvPr id="3" name="Sous-titre 2"/>
          <p:cNvSpPr>
            <a:spLocks noGrp="1"/>
          </p:cNvSpPr>
          <p:nvPr>
            <p:ph type="subTitle" idx="1"/>
          </p:nvPr>
        </p:nvSpPr>
        <p:spPr>
          <a:xfrm>
            <a:off x="1454145" y="3472208"/>
            <a:ext cx="10128253"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Tree>
    <p:extLst>
      <p:ext uri="{BB962C8B-B14F-4D97-AF65-F5344CB8AC3E}">
        <p14:creationId xmlns:p14="http://schemas.microsoft.com/office/powerpoint/2010/main" val="3235993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3"/>
          <p:cNvSpPr>
            <a:spLocks noGrp="1"/>
          </p:cNvSpPr>
          <p:nvPr>
            <p:ph type="dt" sz="half" idx="10"/>
          </p:nvPr>
        </p:nvSpPr>
        <p:spPr/>
        <p:txBody>
          <a:bodyPr/>
          <a:lstStyle/>
          <a:p>
            <a:fld id="{12E0C83B-2A0D-4895-8D19-F0DA28872F64}" type="datetimeFigureOut">
              <a:rPr lang="en-US" smtClean="0"/>
              <a:t>3/14/2019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a:p>
        </p:txBody>
      </p:sp>
    </p:spTree>
    <p:extLst>
      <p:ext uri="{BB962C8B-B14F-4D97-AF65-F5344CB8AC3E}">
        <p14:creationId xmlns:p14="http://schemas.microsoft.com/office/powerpoint/2010/main" val="414471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B2D3E9E-A95C-48F2-B4BF-A71542E0BE9A}"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59669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29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a:p>
        </p:txBody>
      </p:sp>
      <p:sp>
        <p:nvSpPr>
          <p:cNvPr id="3" name="Content Placeholder 2"/>
          <p:cNvSpPr>
            <a:spLocks noGrp="1"/>
          </p:cNvSpPr>
          <p:nvPr>
            <p:ph sz="half" idx="1"/>
          </p:nvPr>
        </p:nvSpPr>
        <p:spPr>
          <a:xfrm>
            <a:off x="1097278" y="1845734"/>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F12952B5-7A2F-4CC8-B7CE-9234E21C2837}"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103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324601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3D7E00A-486F-4252-8B1D-E32645521F49}"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282816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3/14/2019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a:p>
        </p:txBody>
      </p:sp>
    </p:spTree>
    <p:extLst>
      <p:ext uri="{BB962C8B-B14F-4D97-AF65-F5344CB8AC3E}">
        <p14:creationId xmlns:p14="http://schemas.microsoft.com/office/powerpoint/2010/main" val="115844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a:p>
        </p:txBody>
      </p:sp>
      <p:sp>
        <p:nvSpPr>
          <p:cNvPr id="3" name="Content Placeholder 2"/>
          <p:cNvSpPr>
            <a:spLocks noGrp="1"/>
          </p:cNvSpPr>
          <p:nvPr>
            <p:ph idx="1"/>
          </p:nvPr>
        </p:nvSpPr>
        <p:spPr>
          <a:xfrm>
            <a:off x="4800600" y="731520"/>
            <a:ext cx="6492240" cy="52578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3/14/2019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a:t>
            </a:fld>
            <a:endParaRPr lang="en-US"/>
          </a:p>
        </p:txBody>
      </p:sp>
    </p:spTree>
    <p:extLst>
      <p:ext uri="{BB962C8B-B14F-4D97-AF65-F5344CB8AC3E}">
        <p14:creationId xmlns:p14="http://schemas.microsoft.com/office/powerpoint/2010/main" val="3738202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r-FR"/>
              <a:t>Modifiez le style du titre</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a:p>
        </p:txBody>
      </p:sp>
    </p:spTree>
    <p:extLst>
      <p:ext uri="{BB962C8B-B14F-4D97-AF65-F5344CB8AC3E}">
        <p14:creationId xmlns:p14="http://schemas.microsoft.com/office/powerpoint/2010/main" val="125104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3/14/2019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94287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planet-vie.ens.fr/content/sequencage-des-genomes"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acces.ens-lyon.fr/acces/thematiques/dyna/a-transferer-vers-genetique-moleculaire/universalite-et-variabilite-de-la-molecule-dadn/comprendre/paleontologie-et-evolution-moleculai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247241-FAB7-4D4B-AD90-8D3CD1CB0ACD}"/>
              </a:ext>
            </a:extLst>
          </p:cNvPr>
          <p:cNvSpPr>
            <a:spLocks noGrp="1"/>
          </p:cNvSpPr>
          <p:nvPr>
            <p:ph type="ctrTitle"/>
          </p:nvPr>
        </p:nvSpPr>
        <p:spPr/>
        <p:txBody>
          <a:bodyPr>
            <a:normAutofit/>
          </a:bodyPr>
          <a:lstStyle/>
          <a:p>
            <a:r>
              <a:rPr lang="fr-FR" dirty="0"/>
              <a:t> </a:t>
            </a:r>
            <a:br>
              <a:rPr lang="fr-FR" dirty="0"/>
            </a:br>
            <a:r>
              <a:rPr lang="fr-FR" dirty="0"/>
              <a:t>Accompagnement</a:t>
            </a:r>
            <a:br>
              <a:rPr lang="fr-FR" dirty="0"/>
            </a:br>
            <a:r>
              <a:rPr lang="fr-FR" dirty="0"/>
              <a:t>REFORME LYCEE </a:t>
            </a:r>
          </a:p>
        </p:txBody>
      </p:sp>
      <p:sp>
        <p:nvSpPr>
          <p:cNvPr id="3" name="Sous-titre 2">
            <a:extLst>
              <a:ext uri="{FF2B5EF4-FFF2-40B4-BE49-F238E27FC236}">
                <a16:creationId xmlns:a16="http://schemas.microsoft.com/office/drawing/2014/main" id="{3BDBBB6F-E8C0-426D-BAA5-BD7AFDD9EFA8}"/>
              </a:ext>
            </a:extLst>
          </p:cNvPr>
          <p:cNvSpPr>
            <a:spLocks noGrp="1"/>
          </p:cNvSpPr>
          <p:nvPr>
            <p:ph type="subTitle" idx="1"/>
          </p:nvPr>
        </p:nvSpPr>
        <p:spPr/>
        <p:txBody>
          <a:bodyPr vert="horz" lIns="91440" tIns="45720" rIns="91440" bIns="45720" rtlCol="0" anchor="t">
            <a:normAutofit/>
          </a:bodyPr>
          <a:lstStyle/>
          <a:p>
            <a:r>
              <a:rPr lang="fr-FR" dirty="0">
                <a:cs typeface="Calibri Light"/>
              </a:rPr>
              <a:t>Semaine du 4 au 8 mars académie de </a:t>
            </a:r>
            <a:r>
              <a:rPr lang="fr-FR" dirty="0" err="1">
                <a:cs typeface="Calibri Light"/>
              </a:rPr>
              <a:t>lille</a:t>
            </a:r>
            <a:endParaRPr lang="fr-FR" dirty="0"/>
          </a:p>
        </p:txBody>
      </p:sp>
    </p:spTree>
    <p:extLst>
      <p:ext uri="{BB962C8B-B14F-4D97-AF65-F5344CB8AC3E}">
        <p14:creationId xmlns:p14="http://schemas.microsoft.com/office/powerpoint/2010/main" val="413014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444409" y="391886"/>
            <a:ext cx="7881400" cy="783772"/>
          </a:xfrm>
        </p:spPr>
        <p:txBody>
          <a:bodyPr>
            <a:normAutofit fontScale="90000"/>
          </a:bodyPr>
          <a:lstStyle/>
          <a:p>
            <a:pPr algn="ctr"/>
            <a:r>
              <a:rPr lang="fr-FR" sz="3200" b="1"/>
              <a:t>Compétences travaillées</a:t>
            </a:r>
            <a:br>
              <a:rPr lang="fr-FR" sz="3200"/>
            </a:br>
            <a:endParaRPr lang="fr-FR"/>
          </a:p>
        </p:txBody>
      </p:sp>
      <p:pic>
        <p:nvPicPr>
          <p:cNvPr id="11" name="Image 10">
            <a:extLst>
              <a:ext uri="{FF2B5EF4-FFF2-40B4-BE49-F238E27FC236}">
                <a16:creationId xmlns:a16="http://schemas.microsoft.com/office/drawing/2014/main" id="{52CCE37B-62E0-4C74-A80D-E34C1B4B7609}"/>
              </a:ext>
            </a:extLst>
          </p:cNvPr>
          <p:cNvPicPr>
            <a:picLocks noChangeAspect="1"/>
          </p:cNvPicPr>
          <p:nvPr/>
        </p:nvPicPr>
        <p:blipFill rotWithShape="1">
          <a:blip r:embed="rId3"/>
          <a:srcRect l="11837" t="16712" r="18163" b="24875"/>
          <a:stretch/>
        </p:blipFill>
        <p:spPr>
          <a:xfrm>
            <a:off x="1191491" y="782305"/>
            <a:ext cx="10224654" cy="5439804"/>
          </a:xfrm>
          <a:prstGeom prst="rect">
            <a:avLst/>
          </a:prstGeom>
          <a:solidFill>
            <a:schemeClr val="accent5">
              <a:lumMod val="40000"/>
              <a:lumOff val="60000"/>
            </a:schemeClr>
          </a:solidFill>
        </p:spPr>
      </p:pic>
    </p:spTree>
    <p:extLst>
      <p:ext uri="{BB962C8B-B14F-4D97-AF65-F5344CB8AC3E}">
        <p14:creationId xmlns:p14="http://schemas.microsoft.com/office/powerpoint/2010/main" val="225597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F35F637B-6F35-1C44-BD8E-1FDDE0EEA1A8}"/>
              </a:ext>
            </a:extLst>
          </p:cNvPr>
          <p:cNvSpPr>
            <a:spLocks noChangeArrowheads="1"/>
          </p:cNvSpPr>
          <p:nvPr/>
        </p:nvSpPr>
        <p:spPr bwMode="auto">
          <a:xfrm>
            <a:off x="1676400" y="4876800"/>
            <a:ext cx="17526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a:solidFill>
                  <a:prstClr val="white"/>
                </a:solidFill>
                <a:latin typeface="Century Gothic"/>
              </a:rPr>
              <a:t>Curiosité</a:t>
            </a:r>
            <a:endParaRPr lang="fr-FR">
              <a:solidFill>
                <a:prstClr val="white"/>
              </a:solidFill>
              <a:latin typeface="Century Gothic"/>
            </a:endParaRPr>
          </a:p>
        </p:txBody>
      </p:sp>
      <p:sp>
        <p:nvSpPr>
          <p:cNvPr id="5" name="AutoShape 9">
            <a:extLst>
              <a:ext uri="{FF2B5EF4-FFF2-40B4-BE49-F238E27FC236}">
                <a16:creationId xmlns:a16="http://schemas.microsoft.com/office/drawing/2014/main" id="{57B28EF1-5365-4D4F-8C78-01741E66A550}"/>
              </a:ext>
            </a:extLst>
          </p:cNvPr>
          <p:cNvSpPr>
            <a:spLocks noChangeArrowheads="1"/>
          </p:cNvSpPr>
          <p:nvPr/>
        </p:nvSpPr>
        <p:spPr bwMode="auto">
          <a:xfrm>
            <a:off x="1676400" y="5495925"/>
            <a:ext cx="17526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a:solidFill>
                  <a:prstClr val="white"/>
                </a:solidFill>
                <a:latin typeface="Century Gothic"/>
              </a:rPr>
              <a:t>Imagination</a:t>
            </a:r>
            <a:endParaRPr lang="fr-FR">
              <a:solidFill>
                <a:prstClr val="white"/>
              </a:solidFill>
              <a:latin typeface="Century Gothic"/>
            </a:endParaRPr>
          </a:p>
        </p:txBody>
      </p:sp>
      <p:sp>
        <p:nvSpPr>
          <p:cNvPr id="6" name="AutoShape 10">
            <a:extLst>
              <a:ext uri="{FF2B5EF4-FFF2-40B4-BE49-F238E27FC236}">
                <a16:creationId xmlns:a16="http://schemas.microsoft.com/office/drawing/2014/main" id="{E218D91E-89BE-8C42-AB5A-DA39E3F0C6A6}"/>
              </a:ext>
            </a:extLst>
          </p:cNvPr>
          <p:cNvSpPr>
            <a:spLocks noChangeArrowheads="1"/>
          </p:cNvSpPr>
          <p:nvPr/>
        </p:nvSpPr>
        <p:spPr bwMode="auto">
          <a:xfrm>
            <a:off x="1676400" y="6115050"/>
            <a:ext cx="30099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dirty="0">
                <a:solidFill>
                  <a:prstClr val="white"/>
                </a:solidFill>
                <a:latin typeface="Century Gothic"/>
              </a:rPr>
              <a:t>Sens de l’observation</a:t>
            </a:r>
            <a:endParaRPr lang="fr-FR" dirty="0">
              <a:solidFill>
                <a:prstClr val="white"/>
              </a:solidFill>
              <a:latin typeface="Century Gothic"/>
            </a:endParaRPr>
          </a:p>
        </p:txBody>
      </p:sp>
      <p:sp>
        <p:nvSpPr>
          <p:cNvPr id="7" name="AutoShape 11">
            <a:extLst>
              <a:ext uri="{FF2B5EF4-FFF2-40B4-BE49-F238E27FC236}">
                <a16:creationId xmlns:a16="http://schemas.microsoft.com/office/drawing/2014/main" id="{A1764815-7C69-9A40-9084-02543D49EA50}"/>
              </a:ext>
            </a:extLst>
          </p:cNvPr>
          <p:cNvSpPr>
            <a:spLocks noChangeArrowheads="1"/>
          </p:cNvSpPr>
          <p:nvPr/>
        </p:nvSpPr>
        <p:spPr bwMode="auto">
          <a:xfrm>
            <a:off x="8628987" y="4888131"/>
            <a:ext cx="17526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a:solidFill>
                  <a:prstClr val="white"/>
                </a:solidFill>
                <a:latin typeface="Century Gothic"/>
              </a:rPr>
              <a:t>Doute </a:t>
            </a:r>
            <a:endParaRPr lang="fr-FR">
              <a:solidFill>
                <a:prstClr val="white"/>
              </a:solidFill>
              <a:latin typeface="Century Gothic"/>
            </a:endParaRPr>
          </a:p>
        </p:txBody>
      </p:sp>
      <p:sp>
        <p:nvSpPr>
          <p:cNvPr id="8" name="AutoShape 12">
            <a:extLst>
              <a:ext uri="{FF2B5EF4-FFF2-40B4-BE49-F238E27FC236}">
                <a16:creationId xmlns:a16="http://schemas.microsoft.com/office/drawing/2014/main" id="{B68B03B8-BB22-0449-BEF7-EA1F7DE51C91}"/>
              </a:ext>
            </a:extLst>
          </p:cNvPr>
          <p:cNvSpPr>
            <a:spLocks noChangeArrowheads="1"/>
          </p:cNvSpPr>
          <p:nvPr/>
        </p:nvSpPr>
        <p:spPr bwMode="auto">
          <a:xfrm>
            <a:off x="7391400" y="6096000"/>
            <a:ext cx="30099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a:solidFill>
                  <a:prstClr val="white"/>
                </a:solidFill>
                <a:latin typeface="Century Gothic"/>
              </a:rPr>
              <a:t>Rôle positif de l </a:t>
            </a:r>
            <a:r>
              <a:rPr lang="ja-JP" altLang="fr-FR" b="1">
                <a:solidFill>
                  <a:prstClr val="white"/>
                </a:solidFill>
                <a:latin typeface="Arial"/>
                <a:ea typeface="ＭＳ Ｐゴシック" panose="020B0600070205080204" pitchFamily="34" charset="-128"/>
              </a:rPr>
              <a:t>’</a:t>
            </a:r>
            <a:r>
              <a:rPr lang="fr-FR" b="1">
                <a:solidFill>
                  <a:prstClr val="white"/>
                </a:solidFill>
                <a:latin typeface="Century Gothic"/>
              </a:rPr>
              <a:t>échec</a:t>
            </a:r>
            <a:endParaRPr lang="fr-FR">
              <a:solidFill>
                <a:prstClr val="white"/>
              </a:solidFill>
              <a:latin typeface="Century Gothic"/>
            </a:endParaRPr>
          </a:p>
        </p:txBody>
      </p:sp>
      <p:sp>
        <p:nvSpPr>
          <p:cNvPr id="9" name="AutoShape 17">
            <a:extLst>
              <a:ext uri="{FF2B5EF4-FFF2-40B4-BE49-F238E27FC236}">
                <a16:creationId xmlns:a16="http://schemas.microsoft.com/office/drawing/2014/main" id="{CDE6D315-1978-FF40-BB14-E210CB58A136}"/>
              </a:ext>
            </a:extLst>
          </p:cNvPr>
          <p:cNvSpPr>
            <a:spLocks noChangeArrowheads="1"/>
          </p:cNvSpPr>
          <p:nvPr/>
        </p:nvSpPr>
        <p:spPr bwMode="auto">
          <a:xfrm>
            <a:off x="2286000" y="2286000"/>
            <a:ext cx="2362200" cy="990600"/>
          </a:xfrm>
          <a:prstGeom prst="horizontalScroll">
            <a:avLst>
              <a:gd name="adj" fmla="val 12500"/>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457200"/>
            <a:r>
              <a:rPr lang="fr-FR" sz="3600" dirty="0">
                <a:solidFill>
                  <a:prstClr val="black"/>
                </a:solidFill>
                <a:latin typeface="Comic Sans MS" charset="0"/>
              </a:rPr>
              <a:t>Le fait</a:t>
            </a:r>
          </a:p>
        </p:txBody>
      </p:sp>
      <p:sp>
        <p:nvSpPr>
          <p:cNvPr id="10" name="AutoShape 18">
            <a:extLst>
              <a:ext uri="{FF2B5EF4-FFF2-40B4-BE49-F238E27FC236}">
                <a16:creationId xmlns:a16="http://schemas.microsoft.com/office/drawing/2014/main" id="{658110CC-48F2-9E4E-BB75-4779C542AD81}"/>
              </a:ext>
            </a:extLst>
          </p:cNvPr>
          <p:cNvSpPr>
            <a:spLocks noChangeArrowheads="1"/>
          </p:cNvSpPr>
          <p:nvPr/>
        </p:nvSpPr>
        <p:spPr bwMode="auto">
          <a:xfrm>
            <a:off x="7772400" y="2286000"/>
            <a:ext cx="2362200" cy="990600"/>
          </a:xfrm>
          <a:prstGeom prst="horizontalScroll">
            <a:avLst>
              <a:gd name="adj" fmla="val 12500"/>
            </a:avLst>
          </a:prstGeom>
          <a:solidFill>
            <a:srgbClr val="FFF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457200"/>
            <a:r>
              <a:rPr lang="fr-FR" sz="3600">
                <a:solidFill>
                  <a:prstClr val="black"/>
                </a:solidFill>
                <a:latin typeface="Comic Sans MS" charset="0"/>
              </a:rPr>
              <a:t>L</a:t>
            </a:r>
            <a:r>
              <a:rPr lang="ja-JP" altLang="fr-FR" sz="3600">
                <a:solidFill>
                  <a:prstClr val="black"/>
                </a:solidFill>
                <a:latin typeface="Arial"/>
                <a:ea typeface="ＭＳ Ｐゴシック" panose="020B0600070205080204" pitchFamily="34" charset="-128"/>
              </a:rPr>
              <a:t>’</a:t>
            </a:r>
            <a:r>
              <a:rPr lang="fr-FR" sz="3600">
                <a:solidFill>
                  <a:prstClr val="black"/>
                </a:solidFill>
                <a:latin typeface="Comic Sans MS" charset="0"/>
              </a:rPr>
              <a:t>idée</a:t>
            </a:r>
          </a:p>
        </p:txBody>
      </p:sp>
      <p:sp>
        <p:nvSpPr>
          <p:cNvPr id="11" name="AutoShape 19">
            <a:extLst>
              <a:ext uri="{FF2B5EF4-FFF2-40B4-BE49-F238E27FC236}">
                <a16:creationId xmlns:a16="http://schemas.microsoft.com/office/drawing/2014/main" id="{EBF6BA66-3B44-A54D-B3D4-AD57A9B2B3CD}"/>
              </a:ext>
            </a:extLst>
          </p:cNvPr>
          <p:cNvSpPr>
            <a:spLocks noChangeArrowheads="1"/>
          </p:cNvSpPr>
          <p:nvPr/>
        </p:nvSpPr>
        <p:spPr bwMode="auto">
          <a:xfrm>
            <a:off x="2895600" y="304800"/>
            <a:ext cx="6705600" cy="1981200"/>
          </a:xfrm>
          <a:prstGeom prst="curvedDownArrow">
            <a:avLst>
              <a:gd name="adj1" fmla="val 25651"/>
              <a:gd name="adj2" fmla="val 54013"/>
              <a:gd name="adj3" fmla="val 2155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endParaRPr lang="fr-FR">
              <a:solidFill>
                <a:prstClr val="white"/>
              </a:solidFill>
              <a:latin typeface="Century Gothic"/>
            </a:endParaRPr>
          </a:p>
        </p:txBody>
      </p:sp>
      <p:sp>
        <p:nvSpPr>
          <p:cNvPr id="12" name="AutoShape 20">
            <a:extLst>
              <a:ext uri="{FF2B5EF4-FFF2-40B4-BE49-F238E27FC236}">
                <a16:creationId xmlns:a16="http://schemas.microsoft.com/office/drawing/2014/main" id="{41E9250F-F8D0-8249-8D35-E0AF6D2A2CF1}"/>
              </a:ext>
            </a:extLst>
          </p:cNvPr>
          <p:cNvSpPr>
            <a:spLocks noChangeArrowheads="1"/>
          </p:cNvSpPr>
          <p:nvPr/>
        </p:nvSpPr>
        <p:spPr bwMode="auto">
          <a:xfrm rot="-10800000">
            <a:off x="2590800" y="3352800"/>
            <a:ext cx="6705600" cy="1981200"/>
          </a:xfrm>
          <a:prstGeom prst="curvedDownArrow">
            <a:avLst>
              <a:gd name="adj1" fmla="val 25651"/>
              <a:gd name="adj2" fmla="val 54013"/>
              <a:gd name="adj3" fmla="val 21556"/>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endParaRPr lang="fr-FR">
              <a:solidFill>
                <a:prstClr val="white"/>
              </a:solidFill>
              <a:latin typeface="Century Gothic"/>
            </a:endParaRPr>
          </a:p>
        </p:txBody>
      </p:sp>
      <p:sp>
        <p:nvSpPr>
          <p:cNvPr id="13" name="Text Box 21">
            <a:extLst>
              <a:ext uri="{FF2B5EF4-FFF2-40B4-BE49-F238E27FC236}">
                <a16:creationId xmlns:a16="http://schemas.microsoft.com/office/drawing/2014/main" id="{921FF4A3-3F2E-0442-AF0B-AF1F5FDDC52C}"/>
              </a:ext>
            </a:extLst>
          </p:cNvPr>
          <p:cNvSpPr txBox="1">
            <a:spLocks noChangeArrowheads="1"/>
          </p:cNvSpPr>
          <p:nvPr/>
        </p:nvSpPr>
        <p:spPr bwMode="auto">
          <a:xfrm>
            <a:off x="4723316" y="2192794"/>
            <a:ext cx="2981907"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defTabSz="457200"/>
            <a:r>
              <a:rPr lang="fr-FR" dirty="0">
                <a:latin typeface="Century Gothic"/>
              </a:rPr>
              <a:t>Le fait confronté à l</a:t>
            </a:r>
            <a:r>
              <a:rPr lang="ja-JP" altLang="fr-FR" dirty="0">
                <a:latin typeface="Arial"/>
                <a:ea typeface="ＭＳ Ｐゴシック" panose="020B0600070205080204" pitchFamily="34" charset="-128"/>
              </a:rPr>
              <a:t>’</a:t>
            </a:r>
            <a:r>
              <a:rPr lang="fr-FR" dirty="0">
                <a:latin typeface="Century Gothic"/>
              </a:rPr>
              <a:t>idée</a:t>
            </a:r>
          </a:p>
          <a:p>
            <a:pPr algn="ctr" defTabSz="457200"/>
            <a:endParaRPr lang="fr-FR" dirty="0">
              <a:latin typeface="Century Gothic"/>
            </a:endParaRPr>
          </a:p>
          <a:p>
            <a:pPr algn="ctr" defTabSz="457200"/>
            <a:r>
              <a:rPr lang="fr-FR" b="1" dirty="0">
                <a:latin typeface="Century Gothic"/>
              </a:rPr>
              <a:t>la validation</a:t>
            </a:r>
            <a:endParaRPr lang="fr-FR" dirty="0">
              <a:latin typeface="Century Gothic"/>
            </a:endParaRPr>
          </a:p>
        </p:txBody>
      </p:sp>
      <p:sp>
        <p:nvSpPr>
          <p:cNvPr id="14" name="Text Box 22">
            <a:extLst>
              <a:ext uri="{FF2B5EF4-FFF2-40B4-BE49-F238E27FC236}">
                <a16:creationId xmlns:a16="http://schemas.microsoft.com/office/drawing/2014/main" id="{0F8E0994-9B76-2A42-AEFB-C526441DDC44}"/>
              </a:ext>
            </a:extLst>
          </p:cNvPr>
          <p:cNvSpPr txBox="1">
            <a:spLocks noChangeArrowheads="1"/>
          </p:cNvSpPr>
          <p:nvPr/>
        </p:nvSpPr>
        <p:spPr bwMode="auto">
          <a:xfrm>
            <a:off x="4812693" y="609601"/>
            <a:ext cx="2719014"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defTabSz="457200"/>
            <a:r>
              <a:rPr lang="fr-FR" dirty="0">
                <a:latin typeface="Century Gothic"/>
              </a:rPr>
              <a:t>Le fait </a:t>
            </a:r>
            <a:r>
              <a:rPr lang="fr-FR" dirty="0" err="1">
                <a:latin typeface="Century Gothic"/>
              </a:rPr>
              <a:t>fait</a:t>
            </a:r>
            <a:r>
              <a:rPr lang="fr-FR" dirty="0">
                <a:latin typeface="Century Gothic"/>
              </a:rPr>
              <a:t> naître l</a:t>
            </a:r>
            <a:r>
              <a:rPr lang="ja-JP" altLang="fr-FR" dirty="0">
                <a:latin typeface="Arial"/>
                <a:ea typeface="ＭＳ Ｐゴシック" panose="020B0600070205080204" pitchFamily="34" charset="-128"/>
              </a:rPr>
              <a:t>’</a:t>
            </a:r>
            <a:r>
              <a:rPr lang="fr-FR" dirty="0">
                <a:latin typeface="Century Gothic"/>
              </a:rPr>
              <a:t>idée</a:t>
            </a:r>
          </a:p>
          <a:p>
            <a:pPr algn="ctr" defTabSz="457200"/>
            <a:r>
              <a:rPr lang="fr-FR" b="1" dirty="0">
                <a:latin typeface="Century Gothic"/>
              </a:rPr>
              <a:t>l</a:t>
            </a:r>
            <a:r>
              <a:rPr lang="ja-JP" altLang="fr-FR" b="1" dirty="0">
                <a:latin typeface="Arial"/>
                <a:ea typeface="ＭＳ Ｐゴシック" panose="020B0600070205080204" pitchFamily="34" charset="-128"/>
              </a:rPr>
              <a:t>’</a:t>
            </a:r>
            <a:r>
              <a:rPr lang="fr-FR" b="1" dirty="0">
                <a:latin typeface="Century Gothic"/>
              </a:rPr>
              <a:t>inspiration</a:t>
            </a:r>
            <a:endParaRPr lang="fr-FR" dirty="0">
              <a:latin typeface="Century Gothic"/>
            </a:endParaRPr>
          </a:p>
        </p:txBody>
      </p:sp>
      <p:sp>
        <p:nvSpPr>
          <p:cNvPr id="15" name="Text Box 23">
            <a:extLst>
              <a:ext uri="{FF2B5EF4-FFF2-40B4-BE49-F238E27FC236}">
                <a16:creationId xmlns:a16="http://schemas.microsoft.com/office/drawing/2014/main" id="{70AD26E9-DFCE-064E-896E-676376D53CE9}"/>
              </a:ext>
            </a:extLst>
          </p:cNvPr>
          <p:cNvSpPr txBox="1">
            <a:spLocks noChangeArrowheads="1"/>
          </p:cNvSpPr>
          <p:nvPr/>
        </p:nvSpPr>
        <p:spPr bwMode="auto">
          <a:xfrm>
            <a:off x="4613754" y="4241801"/>
            <a:ext cx="3315331"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defTabSz="457200"/>
            <a:r>
              <a:rPr lang="fr-FR" dirty="0">
                <a:latin typeface="Century Gothic"/>
              </a:rPr>
              <a:t>L</a:t>
            </a:r>
            <a:r>
              <a:rPr lang="ja-JP" altLang="fr-FR" dirty="0">
                <a:latin typeface="Arial"/>
                <a:ea typeface="ＭＳ Ｐゴシック" panose="020B0600070205080204" pitchFamily="34" charset="-128"/>
              </a:rPr>
              <a:t>’</a:t>
            </a:r>
            <a:r>
              <a:rPr lang="fr-FR" dirty="0">
                <a:latin typeface="Century Gothic"/>
              </a:rPr>
              <a:t>idée fait rechercher le fait</a:t>
            </a:r>
          </a:p>
          <a:p>
            <a:pPr algn="ctr" defTabSz="457200"/>
            <a:r>
              <a:rPr lang="fr-FR" b="1" dirty="0">
                <a:latin typeface="Century Gothic"/>
              </a:rPr>
              <a:t>l</a:t>
            </a:r>
            <a:r>
              <a:rPr lang="ja-JP" altLang="fr-FR" b="1" dirty="0">
                <a:latin typeface="Arial"/>
                <a:ea typeface="ＭＳ Ｐゴシック" panose="020B0600070205080204" pitchFamily="34" charset="-128"/>
              </a:rPr>
              <a:t>’</a:t>
            </a:r>
            <a:r>
              <a:rPr lang="fr-FR" b="1" dirty="0">
                <a:latin typeface="Century Gothic"/>
              </a:rPr>
              <a:t>investigation</a:t>
            </a:r>
          </a:p>
        </p:txBody>
      </p:sp>
      <p:sp>
        <p:nvSpPr>
          <p:cNvPr id="16" name="AutoShape 24">
            <a:extLst>
              <a:ext uri="{FF2B5EF4-FFF2-40B4-BE49-F238E27FC236}">
                <a16:creationId xmlns:a16="http://schemas.microsoft.com/office/drawing/2014/main" id="{73C7C800-8745-FC40-9296-80AE9FAEEA22}"/>
              </a:ext>
            </a:extLst>
          </p:cNvPr>
          <p:cNvSpPr>
            <a:spLocks noChangeArrowheads="1"/>
          </p:cNvSpPr>
          <p:nvPr/>
        </p:nvSpPr>
        <p:spPr bwMode="auto">
          <a:xfrm>
            <a:off x="4876800" y="2568575"/>
            <a:ext cx="2743200" cy="304800"/>
          </a:xfrm>
          <a:prstGeom prst="leftRightArrow">
            <a:avLst>
              <a:gd name="adj1" fmla="val 50000"/>
              <a:gd name="adj2" fmla="val 180000"/>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457200"/>
            <a:endParaRPr lang="fr-FR">
              <a:solidFill>
                <a:prstClr val="white"/>
              </a:solidFill>
              <a:latin typeface="Century Gothic"/>
            </a:endParaRPr>
          </a:p>
        </p:txBody>
      </p:sp>
      <p:sp>
        <p:nvSpPr>
          <p:cNvPr id="17" name="Espace réservé du numéro de diapositive 16">
            <a:extLst>
              <a:ext uri="{FF2B5EF4-FFF2-40B4-BE49-F238E27FC236}">
                <a16:creationId xmlns:a16="http://schemas.microsoft.com/office/drawing/2014/main" id="{3504300D-297D-D34C-96CE-E01B69FB85C6}"/>
              </a:ext>
            </a:extLst>
          </p:cNvPr>
          <p:cNvSpPr>
            <a:spLocks noGrp="1"/>
          </p:cNvSpPr>
          <p:nvPr>
            <p:ph type="sldNum" sz="quarter" idx="12"/>
          </p:nvPr>
        </p:nvSpPr>
        <p:spPr/>
        <p:txBody>
          <a:bodyPr/>
          <a:lstStyle/>
          <a:p>
            <a:pPr defTabSz="457200"/>
            <a:fld id="{6D22F896-40B5-4ADD-8801-0D06FADFA095}" type="slidenum">
              <a:rPr lang="en-US">
                <a:solidFill>
                  <a:prstClr val="white">
                    <a:tint val="75000"/>
                  </a:prstClr>
                </a:solidFill>
                <a:latin typeface="Century Gothic"/>
              </a:rPr>
              <a:pPr defTabSz="457200"/>
              <a:t>11</a:t>
            </a:fld>
            <a:endParaRPr lang="en-US" dirty="0">
              <a:solidFill>
                <a:prstClr val="white">
                  <a:tint val="75000"/>
                </a:prstClr>
              </a:solidFill>
              <a:latin typeface="Century Gothic"/>
            </a:endParaRPr>
          </a:p>
        </p:txBody>
      </p:sp>
      <p:sp>
        <p:nvSpPr>
          <p:cNvPr id="18" name="AutoShape 11">
            <a:extLst>
              <a:ext uri="{FF2B5EF4-FFF2-40B4-BE49-F238E27FC236}">
                <a16:creationId xmlns:a16="http://schemas.microsoft.com/office/drawing/2014/main" id="{8D724012-5680-EC42-9298-889A5A52057E}"/>
              </a:ext>
            </a:extLst>
          </p:cNvPr>
          <p:cNvSpPr>
            <a:spLocks noChangeArrowheads="1"/>
          </p:cNvSpPr>
          <p:nvPr/>
        </p:nvSpPr>
        <p:spPr bwMode="auto">
          <a:xfrm>
            <a:off x="8628987" y="5497296"/>
            <a:ext cx="1752600" cy="533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457200"/>
            <a:r>
              <a:rPr lang="fr-FR" b="1" dirty="0">
                <a:solidFill>
                  <a:prstClr val="white"/>
                </a:solidFill>
                <a:latin typeface="Century Gothic"/>
              </a:rPr>
              <a:t>Esprit critique </a:t>
            </a:r>
            <a:endParaRPr lang="fr-FR" dirty="0">
              <a:solidFill>
                <a:prstClr val="white"/>
              </a:solidFill>
              <a:latin typeface="Century Gothic"/>
            </a:endParaRPr>
          </a:p>
        </p:txBody>
      </p:sp>
    </p:spTree>
    <p:extLst>
      <p:ext uri="{BB962C8B-B14F-4D97-AF65-F5344CB8AC3E}">
        <p14:creationId xmlns:p14="http://schemas.microsoft.com/office/powerpoint/2010/main" val="240779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444409" y="391886"/>
            <a:ext cx="7881400" cy="783772"/>
          </a:xfrm>
        </p:spPr>
        <p:txBody>
          <a:bodyPr>
            <a:normAutofit fontScale="90000"/>
          </a:bodyPr>
          <a:lstStyle/>
          <a:p>
            <a:pPr algn="ctr"/>
            <a:r>
              <a:rPr lang="fr-FR" sz="3200" b="1"/>
              <a:t>Compétences travaillées</a:t>
            </a:r>
            <a:br>
              <a:rPr lang="fr-FR" sz="3200"/>
            </a:br>
            <a:endParaRPr lang="fr-FR"/>
          </a:p>
        </p:txBody>
      </p:sp>
      <p:pic>
        <p:nvPicPr>
          <p:cNvPr id="3" name="Image 2">
            <a:extLst>
              <a:ext uri="{FF2B5EF4-FFF2-40B4-BE49-F238E27FC236}">
                <a16:creationId xmlns:a16="http://schemas.microsoft.com/office/drawing/2014/main" id="{923E8742-C6C4-44E5-9DE0-2D8C42A7ECFC}"/>
              </a:ext>
            </a:extLst>
          </p:cNvPr>
          <p:cNvPicPr>
            <a:picLocks noChangeAspect="1"/>
          </p:cNvPicPr>
          <p:nvPr/>
        </p:nvPicPr>
        <p:blipFill rotWithShape="1">
          <a:blip r:embed="rId3"/>
          <a:srcRect l="12245" t="35216" r="18163" b="29954"/>
          <a:stretch/>
        </p:blipFill>
        <p:spPr>
          <a:xfrm>
            <a:off x="1144085" y="1119937"/>
            <a:ext cx="10288781" cy="4384585"/>
          </a:xfrm>
          <a:prstGeom prst="rect">
            <a:avLst/>
          </a:prstGeom>
        </p:spPr>
      </p:pic>
    </p:spTree>
    <p:extLst>
      <p:ext uri="{BB962C8B-B14F-4D97-AF65-F5344CB8AC3E}">
        <p14:creationId xmlns:p14="http://schemas.microsoft.com/office/powerpoint/2010/main" val="89233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A56297C-515A-4067-BF04-103CEBD55435}"/>
              </a:ext>
            </a:extLst>
          </p:cNvPr>
          <p:cNvSpPr txBox="1"/>
          <p:nvPr/>
        </p:nvSpPr>
        <p:spPr>
          <a:xfrm>
            <a:off x="6268610" y="218459"/>
            <a:ext cx="3946845" cy="1077218"/>
          </a:xfrm>
          <a:prstGeom prst="rect">
            <a:avLst/>
          </a:prstGeom>
          <a:solidFill>
            <a:schemeClr val="bg1"/>
          </a:solidFill>
        </p:spPr>
        <p:txBody>
          <a:bodyPr wrap="square" rtlCol="0" anchor="t">
            <a:spAutoFit/>
          </a:bodyPr>
          <a:lstStyle/>
          <a:p>
            <a:pPr algn="ctr"/>
            <a:r>
              <a:rPr lang="fr-FR" sz="3200" b="1"/>
              <a:t>3 grandes thématiques</a:t>
            </a:r>
          </a:p>
        </p:txBody>
      </p:sp>
      <p:sp>
        <p:nvSpPr>
          <p:cNvPr id="2" name="Rectangle : coins arrondis 1">
            <a:extLst>
              <a:ext uri="{FF2B5EF4-FFF2-40B4-BE49-F238E27FC236}">
                <a16:creationId xmlns:a16="http://schemas.microsoft.com/office/drawing/2014/main" id="{6B88DFE7-0AAA-425F-BEBC-DAFC03E6543F}"/>
              </a:ext>
            </a:extLst>
          </p:cNvPr>
          <p:cNvSpPr/>
          <p:nvPr/>
        </p:nvSpPr>
        <p:spPr>
          <a:xfrm>
            <a:off x="724791" y="485820"/>
            <a:ext cx="4566076" cy="813214"/>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tx1"/>
                </a:solidFill>
              </a:rPr>
              <a:t>La Terre, la vie et l’évolution </a:t>
            </a:r>
          </a:p>
          <a:p>
            <a:pPr algn="ctr"/>
            <a:r>
              <a:rPr lang="fr-FR" sz="2400" b="1">
                <a:solidFill>
                  <a:schemeClr val="tx1"/>
                </a:solidFill>
              </a:rPr>
              <a:t>du vivant </a:t>
            </a:r>
            <a:endParaRPr lang="fr-FR" sz="2400">
              <a:solidFill>
                <a:schemeClr val="tx1"/>
              </a:solidFill>
            </a:endParaRPr>
          </a:p>
        </p:txBody>
      </p:sp>
      <p:sp>
        <p:nvSpPr>
          <p:cNvPr id="5" name="Rectangle : coins arrondis 4">
            <a:extLst>
              <a:ext uri="{FF2B5EF4-FFF2-40B4-BE49-F238E27FC236}">
                <a16:creationId xmlns:a16="http://schemas.microsoft.com/office/drawing/2014/main" id="{BA19AC65-93B8-433D-ADB7-F71C8904E058}"/>
              </a:ext>
            </a:extLst>
          </p:cNvPr>
          <p:cNvSpPr/>
          <p:nvPr/>
        </p:nvSpPr>
        <p:spPr>
          <a:xfrm>
            <a:off x="1576512" y="3211066"/>
            <a:ext cx="4572000" cy="850164"/>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tx1"/>
                </a:solidFill>
              </a:rPr>
              <a:t>Enjeux contemporains de la planète </a:t>
            </a:r>
            <a:endParaRPr lang="fr-FR" sz="3200">
              <a:solidFill>
                <a:schemeClr val="tx1"/>
              </a:solidFill>
            </a:endParaRPr>
          </a:p>
        </p:txBody>
      </p:sp>
      <p:sp>
        <p:nvSpPr>
          <p:cNvPr id="6" name="Rectangle : coins arrondis 5">
            <a:extLst>
              <a:ext uri="{FF2B5EF4-FFF2-40B4-BE49-F238E27FC236}">
                <a16:creationId xmlns:a16="http://schemas.microsoft.com/office/drawing/2014/main" id="{979A057F-85EF-4F0E-A342-915F5425D5AF}"/>
              </a:ext>
            </a:extLst>
          </p:cNvPr>
          <p:cNvSpPr/>
          <p:nvPr/>
        </p:nvSpPr>
        <p:spPr>
          <a:xfrm>
            <a:off x="6548547" y="1847461"/>
            <a:ext cx="4602360" cy="813214"/>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tx1"/>
                </a:solidFill>
              </a:rPr>
              <a:t>Le corps humain et la santé  </a:t>
            </a:r>
            <a:endParaRPr lang="fr-FR" sz="3200">
              <a:solidFill>
                <a:schemeClr val="tx1"/>
              </a:solidFill>
            </a:endParaRPr>
          </a:p>
        </p:txBody>
      </p:sp>
      <p:sp>
        <p:nvSpPr>
          <p:cNvPr id="3" name="Rectangle 2">
            <a:extLst>
              <a:ext uri="{FF2B5EF4-FFF2-40B4-BE49-F238E27FC236}">
                <a16:creationId xmlns:a16="http://schemas.microsoft.com/office/drawing/2014/main" id="{F6CE59DD-2871-4C7B-B43F-E03CD8576D3E}"/>
              </a:ext>
            </a:extLst>
          </p:cNvPr>
          <p:cNvSpPr/>
          <p:nvPr/>
        </p:nvSpPr>
        <p:spPr>
          <a:xfrm>
            <a:off x="771380" y="1510486"/>
            <a:ext cx="4572000" cy="1477328"/>
          </a:xfrm>
          <a:prstGeom prst="rect">
            <a:avLst/>
          </a:prstGeom>
          <a:solidFill>
            <a:schemeClr val="bg1"/>
          </a:solidFill>
          <a:ln>
            <a:solidFill>
              <a:schemeClr val="tx1"/>
            </a:solidFill>
          </a:ln>
        </p:spPr>
        <p:txBody>
          <a:bodyPr>
            <a:spAutoFit/>
          </a:bodyPr>
          <a:lstStyle/>
          <a:p>
            <a:pPr algn="just"/>
            <a:r>
              <a:rPr lang="fr-FR">
                <a:solidFill>
                  <a:srgbClr val="000000"/>
                </a:solidFill>
                <a:latin typeface="Calibri" panose="020F0502020204030204" pitchFamily="34" charset="0"/>
              </a:rPr>
              <a:t>La science construit, à partir de </a:t>
            </a:r>
            <a:r>
              <a:rPr lang="fr-FR" u="sng">
                <a:solidFill>
                  <a:srgbClr val="000000"/>
                </a:solidFill>
                <a:latin typeface="Calibri" panose="020F0502020204030204" pitchFamily="34" charset="0"/>
              </a:rPr>
              <a:t>méthodes de recherche et d’analyse rigoureuses</a:t>
            </a:r>
            <a:r>
              <a:rPr lang="fr-FR">
                <a:solidFill>
                  <a:srgbClr val="000000"/>
                </a:solidFill>
                <a:latin typeface="Calibri" panose="020F0502020204030204" pitchFamily="34" charset="0"/>
              </a:rPr>
              <a:t> </a:t>
            </a:r>
            <a:r>
              <a:rPr lang="fr-FR" u="sng">
                <a:solidFill>
                  <a:srgbClr val="000000"/>
                </a:solidFill>
                <a:latin typeface="Calibri" panose="020F0502020204030204" pitchFamily="34" charset="0"/>
              </a:rPr>
              <a:t>fondées sur l’observation</a:t>
            </a:r>
            <a:r>
              <a:rPr lang="fr-FR">
                <a:solidFill>
                  <a:srgbClr val="000000"/>
                </a:solidFill>
                <a:latin typeface="Calibri" panose="020F0502020204030204" pitchFamily="34" charset="0"/>
              </a:rPr>
              <a:t> de la Terre et du monde vivant, une </a:t>
            </a:r>
            <a:r>
              <a:rPr lang="fr-FR" u="sng">
                <a:solidFill>
                  <a:srgbClr val="000000"/>
                </a:solidFill>
                <a:latin typeface="Calibri" panose="020F0502020204030204" pitchFamily="34" charset="0"/>
              </a:rPr>
              <a:t>explication cohérente </a:t>
            </a:r>
            <a:r>
              <a:rPr lang="fr-FR">
                <a:solidFill>
                  <a:srgbClr val="000000"/>
                </a:solidFill>
                <a:latin typeface="Calibri" panose="020F0502020204030204" pitchFamily="34" charset="0"/>
              </a:rPr>
              <a:t>de leur état, de leur fonctionnement et de leur histoire. </a:t>
            </a:r>
            <a:endParaRPr lang="fr-FR"/>
          </a:p>
        </p:txBody>
      </p:sp>
      <p:sp>
        <p:nvSpPr>
          <p:cNvPr id="7" name="Rectangle 6">
            <a:extLst>
              <a:ext uri="{FF2B5EF4-FFF2-40B4-BE49-F238E27FC236}">
                <a16:creationId xmlns:a16="http://schemas.microsoft.com/office/drawing/2014/main" id="{A1475F45-82D5-4946-9DC0-4E2757BB5F56}"/>
              </a:ext>
            </a:extLst>
          </p:cNvPr>
          <p:cNvSpPr/>
          <p:nvPr/>
        </p:nvSpPr>
        <p:spPr>
          <a:xfrm>
            <a:off x="1581590" y="4265959"/>
            <a:ext cx="4572000" cy="2031325"/>
          </a:xfrm>
          <a:prstGeom prst="rect">
            <a:avLst/>
          </a:prstGeom>
          <a:solidFill>
            <a:schemeClr val="bg1"/>
          </a:solidFill>
          <a:ln>
            <a:solidFill>
              <a:schemeClr val="tx1"/>
            </a:solidFill>
          </a:ln>
        </p:spPr>
        <p:txBody>
          <a:bodyPr>
            <a:spAutoFit/>
          </a:bodyPr>
          <a:lstStyle/>
          <a:p>
            <a:pPr algn="just"/>
            <a:r>
              <a:rPr lang="fr-FR">
                <a:solidFill>
                  <a:srgbClr val="000000"/>
                </a:solidFill>
                <a:latin typeface="Calibri" panose="020F0502020204030204" pitchFamily="34" charset="0"/>
              </a:rPr>
              <a:t>Les élèves </a:t>
            </a:r>
            <a:r>
              <a:rPr lang="fr-FR" u="sng">
                <a:solidFill>
                  <a:srgbClr val="000000"/>
                </a:solidFill>
                <a:latin typeface="Calibri" panose="020F0502020204030204" pitchFamily="34" charset="0"/>
              </a:rPr>
              <a:t>appréhendent les grands enjeux </a:t>
            </a:r>
            <a:r>
              <a:rPr lang="fr-FR">
                <a:solidFill>
                  <a:srgbClr val="000000"/>
                </a:solidFill>
                <a:latin typeface="Calibri" panose="020F0502020204030204" pitchFamily="34" charset="0"/>
              </a:rPr>
              <a:t>auxquels l’humanité sera confrontée au XXI</a:t>
            </a:r>
            <a:r>
              <a:rPr lang="fr-FR" sz="800">
                <a:solidFill>
                  <a:srgbClr val="000000"/>
                </a:solidFill>
                <a:latin typeface="Calibri" panose="020F0502020204030204" pitchFamily="34" charset="0"/>
              </a:rPr>
              <a:t>e </a:t>
            </a:r>
            <a:r>
              <a:rPr lang="fr-FR">
                <a:solidFill>
                  <a:srgbClr val="000000"/>
                </a:solidFill>
                <a:latin typeface="Calibri" panose="020F0502020204030204" pitchFamily="34" charset="0"/>
              </a:rPr>
              <a:t>siècle, ceux de l’environnement, du développement durable, de la gestion des ressources et des risques, etc. Pour cela ils </a:t>
            </a:r>
            <a:r>
              <a:rPr lang="fr-FR" u="sng">
                <a:solidFill>
                  <a:srgbClr val="000000"/>
                </a:solidFill>
                <a:latin typeface="Calibri" panose="020F0502020204030204" pitchFamily="34" charset="0"/>
              </a:rPr>
              <a:t>s’appuient sur les démarches scientifiques de la biologie et des géosciences </a:t>
            </a:r>
            <a:endParaRPr lang="fr-FR" u="sng"/>
          </a:p>
        </p:txBody>
      </p:sp>
      <p:sp>
        <p:nvSpPr>
          <p:cNvPr id="8" name="Rectangle 7">
            <a:extLst>
              <a:ext uri="{FF2B5EF4-FFF2-40B4-BE49-F238E27FC236}">
                <a16:creationId xmlns:a16="http://schemas.microsoft.com/office/drawing/2014/main" id="{E8E44C55-63D1-4397-BFA1-B48D33B9E8EF}"/>
              </a:ext>
            </a:extLst>
          </p:cNvPr>
          <p:cNvSpPr/>
          <p:nvPr/>
        </p:nvSpPr>
        <p:spPr>
          <a:xfrm>
            <a:off x="6548547" y="2835466"/>
            <a:ext cx="4608203" cy="2862322"/>
          </a:xfrm>
          <a:prstGeom prst="rect">
            <a:avLst/>
          </a:prstGeom>
          <a:solidFill>
            <a:schemeClr val="bg1"/>
          </a:solidFill>
          <a:ln>
            <a:solidFill>
              <a:schemeClr val="tx1"/>
            </a:solidFill>
          </a:ln>
        </p:spPr>
        <p:txBody>
          <a:bodyPr wrap="square">
            <a:spAutoFit/>
          </a:bodyPr>
          <a:lstStyle/>
          <a:p>
            <a:pPr algn="just"/>
            <a:r>
              <a:rPr lang="fr-FR">
                <a:solidFill>
                  <a:srgbClr val="000000"/>
                </a:solidFill>
                <a:latin typeface="Calibri" panose="020F0502020204030204" pitchFamily="34" charset="0"/>
              </a:rPr>
              <a:t>Les thèmes retenus permettent aux élèves de mieux appréhender le fonctionnement de leur organisme et de </a:t>
            </a:r>
            <a:r>
              <a:rPr lang="fr-FR" u="sng">
                <a:solidFill>
                  <a:srgbClr val="000000"/>
                </a:solidFill>
                <a:latin typeface="Calibri" panose="020F0502020204030204" pitchFamily="34" charset="0"/>
              </a:rPr>
              <a:t>saisir comment la santé se définit aujourd’hui dans une approche globale intégrant l’individu dans son environnement et prenant en compte les enjeux de santé publique</a:t>
            </a:r>
            <a:r>
              <a:rPr lang="fr-FR">
                <a:solidFill>
                  <a:srgbClr val="000000"/>
                </a:solidFill>
                <a:latin typeface="Calibri" panose="020F0502020204030204" pitchFamily="34" charset="0"/>
              </a:rPr>
              <a:t>. Dans ce domaine, l’exercice de l’esprit critique est particulièrement nécessaire face à la quantité croissante de mises en question des apports des sciences. </a:t>
            </a:r>
            <a:endParaRPr lang="fr-FR"/>
          </a:p>
        </p:txBody>
      </p:sp>
      <p:cxnSp>
        <p:nvCxnSpPr>
          <p:cNvPr id="9" name="Connecteur droit avec flèche 8">
            <a:extLst>
              <a:ext uri="{FF2B5EF4-FFF2-40B4-BE49-F238E27FC236}">
                <a16:creationId xmlns:a16="http://schemas.microsoft.com/office/drawing/2014/main" id="{EA88622D-E715-4D85-A98B-404823048A3D}"/>
              </a:ext>
            </a:extLst>
          </p:cNvPr>
          <p:cNvCxnSpPr/>
          <p:nvPr/>
        </p:nvCxnSpPr>
        <p:spPr>
          <a:xfrm flipH="1">
            <a:off x="5326084" y="675903"/>
            <a:ext cx="906482" cy="16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0E84F75E-C117-4CB5-A4D7-FB6462E4E64F}"/>
              </a:ext>
            </a:extLst>
          </p:cNvPr>
          <p:cNvCxnSpPr/>
          <p:nvPr/>
        </p:nvCxnSpPr>
        <p:spPr>
          <a:xfrm flipH="1">
            <a:off x="5587712" y="1234415"/>
            <a:ext cx="678872" cy="1963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C29A5351-B6F2-400C-9FEF-85AE48DA21D9}"/>
              </a:ext>
            </a:extLst>
          </p:cNvPr>
          <p:cNvCxnSpPr/>
          <p:nvPr/>
        </p:nvCxnSpPr>
        <p:spPr>
          <a:xfrm>
            <a:off x="7785017" y="1337705"/>
            <a:ext cx="577932" cy="469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4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FC2990-2BBD-478D-AA9B-A87F3BE89F26}"/>
              </a:ext>
            </a:extLst>
          </p:cNvPr>
          <p:cNvSpPr/>
          <p:nvPr/>
        </p:nvSpPr>
        <p:spPr>
          <a:xfrm>
            <a:off x="1413324" y="702708"/>
            <a:ext cx="9435658" cy="4524315"/>
          </a:xfrm>
          <a:prstGeom prst="rect">
            <a:avLst/>
          </a:prstGeom>
          <a:solidFill>
            <a:schemeClr val="accent5">
              <a:lumMod val="40000"/>
              <a:lumOff val="60000"/>
            </a:schemeClr>
          </a:solidFill>
        </p:spPr>
        <p:txBody>
          <a:bodyPr wrap="square" anchor="t">
            <a:spAutoFit/>
          </a:bodyPr>
          <a:lstStyle/>
          <a:p>
            <a:pPr algn="just"/>
            <a:endParaRPr lang="fr-FR" sz="2400" dirty="0">
              <a:latin typeface="Calibri"/>
              <a:cs typeface="Calibri"/>
            </a:endParaRPr>
          </a:p>
          <a:p>
            <a:pPr algn="just"/>
            <a:r>
              <a:rPr lang="fr-FR" sz="2400" dirty="0">
                <a:latin typeface="Calibri"/>
                <a:cs typeface="Calibri"/>
              </a:rPr>
              <a:t>Ces trois thématiques permettent également aux élèves de découvrir</a:t>
            </a:r>
            <a:endParaRPr lang="fr-FR" dirty="0">
              <a:latin typeface="Calibri"/>
              <a:cs typeface="Calibri"/>
            </a:endParaRPr>
          </a:p>
          <a:p>
            <a:pPr algn="just"/>
            <a:endParaRPr lang="fr-FR" sz="2400" dirty="0">
              <a:latin typeface="Calibri"/>
              <a:cs typeface="Calibri"/>
            </a:endParaRPr>
          </a:p>
          <a:p>
            <a:pPr algn="just"/>
            <a:r>
              <a:rPr lang="fr-FR" sz="2400" dirty="0">
                <a:latin typeface="Calibri"/>
                <a:cs typeface="Calibri"/>
              </a:rPr>
              <a:t>-  </a:t>
            </a:r>
            <a:r>
              <a:rPr lang="fr-FR" sz="2400" dirty="0">
                <a:solidFill>
                  <a:srgbClr val="FF0000"/>
                </a:solidFill>
                <a:latin typeface="Calibri"/>
                <a:cs typeface="Calibri"/>
              </a:rPr>
              <a:t>les métiers liés aux sciences fondamentales </a:t>
            </a:r>
            <a:r>
              <a:rPr lang="fr-FR" sz="2400" dirty="0">
                <a:latin typeface="Calibri"/>
                <a:cs typeface="Calibri"/>
              </a:rPr>
              <a:t>(recherche, enseignement), </a:t>
            </a:r>
            <a:endParaRPr lang="fr-FR" dirty="0">
              <a:cs typeface="Calibri"/>
            </a:endParaRPr>
          </a:p>
          <a:p>
            <a:pPr algn="just"/>
            <a:endParaRPr lang="fr-FR" sz="2400" dirty="0">
              <a:latin typeface="Calibri"/>
              <a:cs typeface="Calibri"/>
            </a:endParaRPr>
          </a:p>
          <a:p>
            <a:pPr algn="just"/>
            <a:r>
              <a:rPr lang="fr-FR" sz="2400" dirty="0">
                <a:latin typeface="Calibri"/>
                <a:cs typeface="Calibri"/>
              </a:rPr>
              <a:t>- Les </a:t>
            </a:r>
            <a:r>
              <a:rPr lang="fr-FR" sz="2400" dirty="0">
                <a:solidFill>
                  <a:srgbClr val="FF0000"/>
                </a:solidFill>
                <a:latin typeface="Calibri"/>
                <a:cs typeface="Calibri"/>
              </a:rPr>
              <a:t>métiers actuels ou émergents </a:t>
            </a:r>
            <a:r>
              <a:rPr lang="fr-FR" sz="2400" dirty="0">
                <a:latin typeface="Calibri"/>
                <a:cs typeface="Calibri"/>
              </a:rPr>
              <a:t>dans les </a:t>
            </a:r>
            <a:r>
              <a:rPr lang="fr-FR" sz="2400" dirty="0">
                <a:solidFill>
                  <a:srgbClr val="FF0000"/>
                </a:solidFill>
                <a:latin typeface="Calibri"/>
                <a:cs typeface="Calibri"/>
              </a:rPr>
              <a:t>sciences de l’environnement et du développement durable, en géosciences, en gestion des ressources et des risques</a:t>
            </a:r>
            <a:r>
              <a:rPr lang="fr-FR" sz="2400" dirty="0">
                <a:latin typeface="Calibri"/>
                <a:cs typeface="Calibri"/>
              </a:rPr>
              <a:t>, </a:t>
            </a:r>
          </a:p>
          <a:p>
            <a:pPr algn="just"/>
            <a:endParaRPr lang="fr-FR" sz="2400" dirty="0">
              <a:latin typeface="Calibri"/>
              <a:cs typeface="Calibri"/>
            </a:endParaRPr>
          </a:p>
          <a:p>
            <a:pPr algn="just"/>
            <a:r>
              <a:rPr lang="fr-FR" sz="2400" dirty="0">
                <a:latin typeface="Calibri"/>
                <a:cs typeface="Calibri"/>
              </a:rPr>
              <a:t>- ainsi que les métiers liés aux domaines de la </a:t>
            </a:r>
            <a:r>
              <a:rPr lang="fr-FR" sz="2400" dirty="0">
                <a:solidFill>
                  <a:srgbClr val="FF0000"/>
                </a:solidFill>
                <a:latin typeface="Calibri"/>
                <a:cs typeface="Calibri"/>
              </a:rPr>
              <a:t>santé et du sport</a:t>
            </a:r>
            <a:r>
              <a:rPr lang="fr-FR" sz="2400" dirty="0">
                <a:latin typeface="Calibri"/>
                <a:cs typeface="Calibri"/>
              </a:rPr>
              <a:t>. </a:t>
            </a:r>
          </a:p>
          <a:p>
            <a:pPr algn="just"/>
            <a:endParaRPr lang="fr-FR" sz="2400" dirty="0">
              <a:cs typeface="Calibri"/>
            </a:endParaRPr>
          </a:p>
          <a:p>
            <a:pPr algn="just"/>
            <a:endParaRPr lang="fr-FR" sz="2400" dirty="0">
              <a:cs typeface="Calibri"/>
            </a:endParaRPr>
          </a:p>
        </p:txBody>
      </p:sp>
    </p:spTree>
    <p:extLst>
      <p:ext uri="{BB962C8B-B14F-4D97-AF65-F5344CB8AC3E}">
        <p14:creationId xmlns:p14="http://schemas.microsoft.com/office/powerpoint/2010/main" val="121426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3">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5">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7">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9">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3353E9E-7F8C-4949-AF4D-943FF857D0F8}"/>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sz="8000" b="1">
                <a:solidFill>
                  <a:schemeClr val="tx2"/>
                </a:solidFill>
              </a:rPr>
              <a:t>Les programmes</a:t>
            </a:r>
            <a:r>
              <a:rPr lang="en-US" sz="8000">
                <a:solidFill>
                  <a:schemeClr val="tx2"/>
                </a:solidFill>
              </a:rPr>
              <a:t>… clés de lecture</a:t>
            </a:r>
          </a:p>
        </p:txBody>
      </p:sp>
      <p:sp>
        <p:nvSpPr>
          <p:cNvPr id="27" name="Rectangle 31">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33">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7698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0">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46E6692-72C4-4837-A9A1-C201B2443ED2}"/>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8000">
                <a:solidFill>
                  <a:schemeClr val="tx1">
                    <a:lumMod val="85000"/>
                    <a:lumOff val="15000"/>
                  </a:schemeClr>
                </a:solidFill>
              </a:rPr>
              <a:t>Les SVT dans la classe de seconde</a:t>
            </a:r>
          </a:p>
        </p:txBody>
      </p:sp>
      <p:sp>
        <p:nvSpPr>
          <p:cNvPr id="27" name="Rectangle 1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1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798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444409" y="391886"/>
            <a:ext cx="7881400" cy="783772"/>
          </a:xfrm>
        </p:spPr>
        <p:txBody>
          <a:bodyPr>
            <a:normAutofit fontScale="90000"/>
          </a:bodyPr>
          <a:lstStyle/>
          <a:p>
            <a:br>
              <a:rPr lang="fr-FR" sz="3200"/>
            </a:br>
            <a:r>
              <a:rPr lang="fr-FR" sz="3200" b="1"/>
              <a:t> La Terre, la vie et l’organisation du vivant</a:t>
            </a:r>
            <a:endParaRPr lang="fr-FR">
              <a:cs typeface="Calibri Light" panose="020F0302020204030204"/>
            </a:endParaRPr>
          </a:p>
        </p:txBody>
      </p:sp>
      <p:grpSp>
        <p:nvGrpSpPr>
          <p:cNvPr id="9" name="Groupe 8">
            <a:extLst>
              <a:ext uri="{FF2B5EF4-FFF2-40B4-BE49-F238E27FC236}">
                <a16:creationId xmlns:a16="http://schemas.microsoft.com/office/drawing/2014/main" id="{EF81A652-6CD6-49F3-97A5-3E34008AD7D3}"/>
              </a:ext>
            </a:extLst>
          </p:cNvPr>
          <p:cNvGrpSpPr/>
          <p:nvPr/>
        </p:nvGrpSpPr>
        <p:grpSpPr>
          <a:xfrm>
            <a:off x="1246908" y="1770272"/>
            <a:ext cx="9878291" cy="796590"/>
            <a:chOff x="69273" y="1978090"/>
            <a:chExt cx="8944098" cy="796590"/>
          </a:xfrm>
        </p:grpSpPr>
        <p:sp>
          <p:nvSpPr>
            <p:cNvPr id="5" name="Rectangle : coins arrondis 4">
              <a:extLst>
                <a:ext uri="{FF2B5EF4-FFF2-40B4-BE49-F238E27FC236}">
                  <a16:creationId xmlns:a16="http://schemas.microsoft.com/office/drawing/2014/main" id="{4517E90A-11F8-443C-BE16-DC7A509DEBB3}"/>
                </a:ext>
              </a:extLst>
            </p:cNvPr>
            <p:cNvSpPr/>
            <p:nvPr/>
          </p:nvSpPr>
          <p:spPr>
            <a:xfrm>
              <a:off x="69273" y="1990909"/>
              <a:ext cx="4378321"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L’organisation fonctionnelle du vivant</a:t>
              </a:r>
              <a:endParaRPr lang="fr-FR" sz="2400" dirty="0">
                <a:solidFill>
                  <a:schemeClr val="tx1"/>
                </a:solidFill>
              </a:endParaRPr>
            </a:p>
          </p:txBody>
        </p:sp>
        <p:sp>
          <p:nvSpPr>
            <p:cNvPr id="6" name="Rectangle : coins arrondis 5">
              <a:extLst>
                <a:ext uri="{FF2B5EF4-FFF2-40B4-BE49-F238E27FC236}">
                  <a16:creationId xmlns:a16="http://schemas.microsoft.com/office/drawing/2014/main" id="{74540632-38AA-4B99-9377-606AA88B112C}"/>
                </a:ext>
              </a:extLst>
            </p:cNvPr>
            <p:cNvSpPr/>
            <p:nvPr/>
          </p:nvSpPr>
          <p:spPr>
            <a:xfrm>
              <a:off x="4696407" y="1978090"/>
              <a:ext cx="4316964"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Biodiversité, résultat et étape de l’évolution </a:t>
              </a:r>
              <a:endParaRPr lang="fr-FR" sz="3200" dirty="0">
                <a:solidFill>
                  <a:schemeClr val="tx1"/>
                </a:solidFill>
              </a:endParaRPr>
            </a:p>
          </p:txBody>
        </p:sp>
      </p:grpSp>
      <p:grpSp>
        <p:nvGrpSpPr>
          <p:cNvPr id="10" name="Groupe 9">
            <a:extLst>
              <a:ext uri="{FF2B5EF4-FFF2-40B4-BE49-F238E27FC236}">
                <a16:creationId xmlns:a16="http://schemas.microsoft.com/office/drawing/2014/main" id="{7DB5BD0C-5024-4C3F-B0FA-D06C906329B0}"/>
              </a:ext>
            </a:extLst>
          </p:cNvPr>
          <p:cNvGrpSpPr/>
          <p:nvPr/>
        </p:nvGrpSpPr>
        <p:grpSpPr>
          <a:xfrm>
            <a:off x="1246908" y="2622282"/>
            <a:ext cx="9878291" cy="3785652"/>
            <a:chOff x="-421044" y="3087399"/>
            <a:chExt cx="10351101" cy="3785652"/>
          </a:xfrm>
        </p:grpSpPr>
        <p:sp>
          <p:nvSpPr>
            <p:cNvPr id="7" name="ZoneTexte 6">
              <a:extLst>
                <a:ext uri="{FF2B5EF4-FFF2-40B4-BE49-F238E27FC236}">
                  <a16:creationId xmlns:a16="http://schemas.microsoft.com/office/drawing/2014/main" id="{F1B6896B-EF16-4215-8EAF-6CFF26D1AEAC}"/>
                </a:ext>
              </a:extLst>
            </p:cNvPr>
            <p:cNvSpPr txBox="1"/>
            <p:nvPr/>
          </p:nvSpPr>
          <p:spPr>
            <a:xfrm>
              <a:off x="-421044" y="3116424"/>
              <a:ext cx="4993044" cy="1600438"/>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fr-FR" sz="2000" b="1" dirty="0"/>
                <a:t>L’organisme pluricellulaire, un ensemble de cellules spécialisées</a:t>
              </a:r>
            </a:p>
            <a:p>
              <a:pPr algn="just"/>
              <a:endParaRPr lang="fr-FR" sz="2000" b="1" dirty="0"/>
            </a:p>
            <a:p>
              <a:pPr marL="285750" indent="-285750" algn="just">
                <a:buFont typeface="Arial" panose="020B0604020202020204" pitchFamily="34" charset="0"/>
                <a:buChar char="•"/>
              </a:pPr>
              <a:r>
                <a:rPr lang="fr-FR" sz="2000" b="1" dirty="0"/>
                <a:t> Le métabolisme des cellules </a:t>
              </a:r>
            </a:p>
            <a:p>
              <a:pPr marL="285750" indent="-285750" algn="just">
                <a:buFont typeface="Arial" panose="020B0604020202020204" pitchFamily="34" charset="0"/>
                <a:buChar char="•"/>
              </a:pPr>
              <a:endParaRPr lang="fr-FR" dirty="0"/>
            </a:p>
          </p:txBody>
        </p:sp>
        <p:sp>
          <p:nvSpPr>
            <p:cNvPr id="8" name="ZoneTexte 7">
              <a:extLst>
                <a:ext uri="{FF2B5EF4-FFF2-40B4-BE49-F238E27FC236}">
                  <a16:creationId xmlns:a16="http://schemas.microsoft.com/office/drawing/2014/main" id="{C17EC8AF-0E32-46D7-B6DC-9BD97CE0901C}"/>
                </a:ext>
              </a:extLst>
            </p:cNvPr>
            <p:cNvSpPr txBox="1"/>
            <p:nvPr/>
          </p:nvSpPr>
          <p:spPr>
            <a:xfrm>
              <a:off x="4933988" y="3087399"/>
              <a:ext cx="4996069" cy="378565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FR" sz="2000" b="1" dirty="0"/>
                <a:t>Les échelles de la biodiversité </a:t>
              </a:r>
            </a:p>
            <a:p>
              <a:endParaRPr lang="fr-FR" sz="2000" b="1" dirty="0"/>
            </a:p>
            <a:p>
              <a:pPr marL="285750" indent="-285750" algn="just">
                <a:buFont typeface="Arial" panose="020B0604020202020204" pitchFamily="34" charset="0"/>
                <a:buChar char="•"/>
              </a:pPr>
              <a:r>
                <a:rPr lang="fr-FR" sz="2000" b="1" dirty="0"/>
                <a:t>La biodiversité change au cours du temps</a:t>
              </a:r>
            </a:p>
            <a:p>
              <a:pPr algn="just"/>
              <a:endParaRPr lang="fr-FR" sz="2000" b="1" dirty="0"/>
            </a:p>
            <a:p>
              <a:pPr marL="285750" indent="-285750" algn="just">
                <a:buFont typeface="Arial" panose="020B0604020202020204" pitchFamily="34" charset="0"/>
                <a:buChar char="•"/>
              </a:pPr>
              <a:r>
                <a:rPr lang="fr-FR" sz="2000" b="1" dirty="0"/>
                <a:t>L’évolution de la biodiversité au cours du temps s’explique par des forces évolutives s’exerçant au niveau des populations </a:t>
              </a:r>
            </a:p>
            <a:p>
              <a:pPr algn="just"/>
              <a:endParaRPr lang="fr-FR" sz="2000" b="1" dirty="0"/>
            </a:p>
            <a:p>
              <a:pPr marL="285750" indent="-285750" algn="just">
                <a:buFont typeface="Arial" panose="020B0604020202020204" pitchFamily="34" charset="0"/>
                <a:buChar char="•"/>
              </a:pPr>
              <a:r>
                <a:rPr lang="fr-FR" sz="2000" b="1" dirty="0"/>
                <a:t>Communication intra-spécifique et sélection sexuelle </a:t>
              </a:r>
              <a:endParaRPr lang="fr-FR" sz="2000" dirty="0"/>
            </a:p>
          </p:txBody>
        </p:sp>
      </p:grpSp>
      <p:sp>
        <p:nvSpPr>
          <p:cNvPr id="3" name="Vague 2">
            <a:extLst>
              <a:ext uri="{FF2B5EF4-FFF2-40B4-BE49-F238E27FC236}">
                <a16:creationId xmlns:a16="http://schemas.microsoft.com/office/drawing/2014/main" id="{954D86C3-DBA5-4A9D-9427-D15BE92A0FF0}"/>
              </a:ext>
            </a:extLst>
          </p:cNvPr>
          <p:cNvSpPr/>
          <p:nvPr/>
        </p:nvSpPr>
        <p:spPr>
          <a:xfrm rot="20691291">
            <a:off x="1057400" y="616846"/>
            <a:ext cx="1026367" cy="503854"/>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2de</a:t>
            </a:r>
          </a:p>
        </p:txBody>
      </p:sp>
    </p:spTree>
    <p:extLst>
      <p:ext uri="{BB962C8B-B14F-4D97-AF65-F5344CB8AC3E}">
        <p14:creationId xmlns:p14="http://schemas.microsoft.com/office/powerpoint/2010/main" val="65070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444409" y="391886"/>
            <a:ext cx="7881400" cy="783772"/>
          </a:xfrm>
        </p:spPr>
        <p:txBody>
          <a:bodyPr>
            <a:normAutofit fontScale="90000"/>
          </a:bodyPr>
          <a:lstStyle/>
          <a:p>
            <a:r>
              <a:rPr lang="fr-FR" b="1" dirty="0"/>
              <a:t>  </a:t>
            </a:r>
            <a:br>
              <a:rPr lang="fr-FR" sz="3200" dirty="0"/>
            </a:br>
            <a:r>
              <a:rPr lang="fr-FR" sz="3200" b="1" dirty="0"/>
              <a:t>Les enjeux contemporains de la planète</a:t>
            </a:r>
            <a:endParaRPr lang="fr-FR" b="1" dirty="0"/>
          </a:p>
        </p:txBody>
      </p:sp>
      <p:grpSp>
        <p:nvGrpSpPr>
          <p:cNvPr id="9" name="Groupe 8">
            <a:extLst>
              <a:ext uri="{FF2B5EF4-FFF2-40B4-BE49-F238E27FC236}">
                <a16:creationId xmlns:a16="http://schemas.microsoft.com/office/drawing/2014/main" id="{EF81A652-6CD6-49F3-97A5-3E34008AD7D3}"/>
              </a:ext>
            </a:extLst>
          </p:cNvPr>
          <p:cNvGrpSpPr/>
          <p:nvPr/>
        </p:nvGrpSpPr>
        <p:grpSpPr>
          <a:xfrm>
            <a:off x="1246910" y="1794732"/>
            <a:ext cx="9933708" cy="796590"/>
            <a:chOff x="-56761" y="1978090"/>
            <a:chExt cx="9070132" cy="796590"/>
          </a:xfrm>
        </p:grpSpPr>
        <p:sp>
          <p:nvSpPr>
            <p:cNvPr id="5" name="Rectangle : coins arrondis 4">
              <a:extLst>
                <a:ext uri="{FF2B5EF4-FFF2-40B4-BE49-F238E27FC236}">
                  <a16:creationId xmlns:a16="http://schemas.microsoft.com/office/drawing/2014/main" id="{4517E90A-11F8-443C-BE16-DC7A509DEBB3}"/>
                </a:ext>
              </a:extLst>
            </p:cNvPr>
            <p:cNvSpPr/>
            <p:nvPr/>
          </p:nvSpPr>
          <p:spPr>
            <a:xfrm>
              <a:off x="-56761" y="1990909"/>
              <a:ext cx="4504356"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Géosciences et dynamique des paysages </a:t>
              </a:r>
              <a:endParaRPr lang="fr-FR" sz="3200" dirty="0">
                <a:solidFill>
                  <a:schemeClr val="tx1"/>
                </a:solidFill>
              </a:endParaRPr>
            </a:p>
          </p:txBody>
        </p:sp>
        <p:sp>
          <p:nvSpPr>
            <p:cNvPr id="6" name="Rectangle : coins arrondis 5">
              <a:extLst>
                <a:ext uri="{FF2B5EF4-FFF2-40B4-BE49-F238E27FC236}">
                  <a16:creationId xmlns:a16="http://schemas.microsoft.com/office/drawing/2014/main" id="{74540632-38AA-4B99-9377-606AA88B112C}"/>
                </a:ext>
              </a:extLst>
            </p:cNvPr>
            <p:cNvSpPr/>
            <p:nvPr/>
          </p:nvSpPr>
          <p:spPr>
            <a:xfrm>
              <a:off x="4696407" y="1978090"/>
              <a:ext cx="4316964"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tx1"/>
                  </a:solidFill>
                </a:rPr>
                <a:t>Agrosystèmes et développement durable </a:t>
              </a:r>
              <a:endParaRPr lang="fr-FR" sz="4000" b="1">
                <a:solidFill>
                  <a:schemeClr val="tx1"/>
                </a:solidFill>
              </a:endParaRPr>
            </a:p>
          </p:txBody>
        </p:sp>
      </p:grpSp>
      <p:grpSp>
        <p:nvGrpSpPr>
          <p:cNvPr id="10" name="Groupe 9">
            <a:extLst>
              <a:ext uri="{FF2B5EF4-FFF2-40B4-BE49-F238E27FC236}">
                <a16:creationId xmlns:a16="http://schemas.microsoft.com/office/drawing/2014/main" id="{7DB5BD0C-5024-4C3F-B0FA-D06C906329B0}"/>
              </a:ext>
            </a:extLst>
          </p:cNvPr>
          <p:cNvGrpSpPr/>
          <p:nvPr/>
        </p:nvGrpSpPr>
        <p:grpSpPr>
          <a:xfrm>
            <a:off x="1246910" y="2806209"/>
            <a:ext cx="9933708" cy="2554545"/>
            <a:chOff x="-286986" y="3103091"/>
            <a:chExt cx="9933708" cy="2554545"/>
          </a:xfrm>
        </p:grpSpPr>
        <p:sp>
          <p:nvSpPr>
            <p:cNvPr id="7" name="ZoneTexte 6">
              <a:extLst>
                <a:ext uri="{FF2B5EF4-FFF2-40B4-BE49-F238E27FC236}">
                  <a16:creationId xmlns:a16="http://schemas.microsoft.com/office/drawing/2014/main" id="{F1B6896B-EF16-4215-8EAF-6CFF26D1AEAC}"/>
                </a:ext>
              </a:extLst>
            </p:cNvPr>
            <p:cNvSpPr txBox="1"/>
            <p:nvPr/>
          </p:nvSpPr>
          <p:spPr>
            <a:xfrm>
              <a:off x="-286986" y="3116424"/>
              <a:ext cx="4933219" cy="2215991"/>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fr-FR" sz="2000" b="1" dirty="0"/>
                <a:t>L’érosion, processus et conséquences </a:t>
              </a:r>
            </a:p>
            <a:p>
              <a:pPr algn="just"/>
              <a:endParaRPr lang="fr-FR" sz="2000" b="1" dirty="0"/>
            </a:p>
            <a:p>
              <a:pPr marL="285750" indent="-285750" algn="just">
                <a:buFont typeface="Arial" panose="020B0604020202020204" pitchFamily="34" charset="0"/>
                <a:buChar char="•"/>
              </a:pPr>
              <a:r>
                <a:rPr lang="fr-FR" sz="2000" b="1" dirty="0"/>
                <a:t>Sédimentation et milieux de sédimentation </a:t>
              </a:r>
            </a:p>
            <a:p>
              <a:pPr algn="just"/>
              <a:endParaRPr lang="fr-FR" sz="2000" b="1" dirty="0"/>
            </a:p>
            <a:p>
              <a:pPr marL="285750" indent="-285750" algn="just">
                <a:buFont typeface="Arial" panose="020B0604020202020204" pitchFamily="34" charset="0"/>
                <a:buChar char="•"/>
              </a:pPr>
              <a:r>
                <a:rPr lang="fr-FR" sz="2000" b="1" dirty="0"/>
                <a:t>Érosion et activité humaine </a:t>
              </a:r>
            </a:p>
            <a:p>
              <a:pPr marL="285750" indent="-285750" algn="just">
                <a:buFont typeface="Arial" panose="020B0604020202020204" pitchFamily="34" charset="0"/>
                <a:buChar char="•"/>
              </a:pPr>
              <a:endParaRPr lang="fr-FR" dirty="0"/>
            </a:p>
          </p:txBody>
        </p:sp>
        <p:sp>
          <p:nvSpPr>
            <p:cNvPr id="8" name="ZoneTexte 7">
              <a:extLst>
                <a:ext uri="{FF2B5EF4-FFF2-40B4-BE49-F238E27FC236}">
                  <a16:creationId xmlns:a16="http://schemas.microsoft.com/office/drawing/2014/main" id="{C17EC8AF-0E32-46D7-B6DC-9BD97CE0901C}"/>
                </a:ext>
              </a:extLst>
            </p:cNvPr>
            <p:cNvSpPr txBox="1"/>
            <p:nvPr/>
          </p:nvSpPr>
          <p:spPr>
            <a:xfrm>
              <a:off x="4918736" y="3103091"/>
              <a:ext cx="4727986" cy="2554545"/>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FR" sz="2000" b="1" dirty="0"/>
                <a:t>Structure et fonctionnement des agrosystèmes </a:t>
              </a:r>
            </a:p>
            <a:p>
              <a:endParaRPr lang="fr-FR" sz="2000" b="1" dirty="0"/>
            </a:p>
            <a:p>
              <a:pPr marL="285750" indent="-285750" algn="just">
                <a:buFont typeface="Arial" panose="020B0604020202020204" pitchFamily="34" charset="0"/>
                <a:buChar char="•"/>
              </a:pPr>
              <a:r>
                <a:rPr lang="fr-FR" sz="2000" b="1" dirty="0"/>
                <a:t>Caractéristiques des sols et production de biomasse </a:t>
              </a:r>
            </a:p>
            <a:p>
              <a:pPr algn="just"/>
              <a:endParaRPr lang="fr-FR" sz="2000" b="1" dirty="0"/>
            </a:p>
            <a:p>
              <a:pPr marL="285750" indent="-285750" algn="just">
                <a:buFont typeface="Arial" panose="020B0604020202020204" pitchFamily="34" charset="0"/>
                <a:buChar char="•"/>
              </a:pPr>
              <a:r>
                <a:rPr lang="fr-FR" sz="2000" b="1" dirty="0"/>
                <a:t>Vers une gestion durable des agrosystèmes </a:t>
              </a:r>
            </a:p>
          </p:txBody>
        </p:sp>
      </p:grpSp>
      <p:sp>
        <p:nvSpPr>
          <p:cNvPr id="11" name="Vague 10">
            <a:extLst>
              <a:ext uri="{FF2B5EF4-FFF2-40B4-BE49-F238E27FC236}">
                <a16:creationId xmlns:a16="http://schemas.microsoft.com/office/drawing/2014/main" id="{D989181C-E6DD-46F9-94B1-0D801C8361D2}"/>
              </a:ext>
            </a:extLst>
          </p:cNvPr>
          <p:cNvSpPr/>
          <p:nvPr/>
        </p:nvSpPr>
        <p:spPr>
          <a:xfrm rot="20691291">
            <a:off x="899062" y="577261"/>
            <a:ext cx="1026367" cy="503854"/>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2de</a:t>
            </a:r>
          </a:p>
        </p:txBody>
      </p:sp>
    </p:spTree>
    <p:extLst>
      <p:ext uri="{BB962C8B-B14F-4D97-AF65-F5344CB8AC3E}">
        <p14:creationId xmlns:p14="http://schemas.microsoft.com/office/powerpoint/2010/main" val="28319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646360" y="685325"/>
            <a:ext cx="7881400" cy="783772"/>
          </a:xfrm>
        </p:spPr>
        <p:txBody>
          <a:bodyPr>
            <a:normAutofit fontScale="90000"/>
          </a:bodyPr>
          <a:lstStyle/>
          <a:p>
            <a:pPr algn="ctr"/>
            <a:r>
              <a:rPr lang="fr-FR" sz="3200" b="1" dirty="0">
                <a:cs typeface="Calibri Light"/>
              </a:rPr>
              <a:t>Corps humain et santé </a:t>
            </a:r>
            <a:br>
              <a:rPr lang="fr-FR" sz="3200" b="1" dirty="0">
                <a:cs typeface="Calibri Light"/>
              </a:rPr>
            </a:br>
            <a:endParaRPr lang="fr-FR" sz="3200" dirty="0">
              <a:cs typeface="Calibri Light"/>
            </a:endParaRPr>
          </a:p>
        </p:txBody>
      </p:sp>
      <p:grpSp>
        <p:nvGrpSpPr>
          <p:cNvPr id="9" name="Groupe 8">
            <a:extLst>
              <a:ext uri="{FF2B5EF4-FFF2-40B4-BE49-F238E27FC236}">
                <a16:creationId xmlns:a16="http://schemas.microsoft.com/office/drawing/2014/main" id="{EF81A652-6CD6-49F3-97A5-3E34008AD7D3}"/>
              </a:ext>
            </a:extLst>
          </p:cNvPr>
          <p:cNvGrpSpPr/>
          <p:nvPr/>
        </p:nvGrpSpPr>
        <p:grpSpPr>
          <a:xfrm>
            <a:off x="1219200" y="1840699"/>
            <a:ext cx="9789226" cy="808067"/>
            <a:chOff x="249382" y="1840699"/>
            <a:chExt cx="9235043" cy="808067"/>
          </a:xfrm>
        </p:grpSpPr>
        <p:sp>
          <p:nvSpPr>
            <p:cNvPr id="5" name="Rectangle : coins arrondis 4">
              <a:extLst>
                <a:ext uri="{FF2B5EF4-FFF2-40B4-BE49-F238E27FC236}">
                  <a16:creationId xmlns:a16="http://schemas.microsoft.com/office/drawing/2014/main" id="{4517E90A-11F8-443C-BE16-DC7A509DEBB3}"/>
                </a:ext>
              </a:extLst>
            </p:cNvPr>
            <p:cNvSpPr/>
            <p:nvPr/>
          </p:nvSpPr>
          <p:spPr>
            <a:xfrm>
              <a:off x="249382" y="1864995"/>
              <a:ext cx="4055709"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a:solidFill>
                    <a:schemeClr val="tx1"/>
                  </a:solidFill>
                </a:rPr>
                <a:t>Procréation et sexualité humaine </a:t>
              </a:r>
              <a:endParaRPr lang="fr-FR" sz="4000" dirty="0">
                <a:solidFill>
                  <a:schemeClr val="tx1"/>
                </a:solidFill>
              </a:endParaRPr>
            </a:p>
          </p:txBody>
        </p:sp>
        <p:sp>
          <p:nvSpPr>
            <p:cNvPr id="6" name="Rectangle : coins arrondis 5">
              <a:extLst>
                <a:ext uri="{FF2B5EF4-FFF2-40B4-BE49-F238E27FC236}">
                  <a16:creationId xmlns:a16="http://schemas.microsoft.com/office/drawing/2014/main" id="{74540632-38AA-4B99-9377-606AA88B112C}"/>
                </a:ext>
              </a:extLst>
            </p:cNvPr>
            <p:cNvSpPr/>
            <p:nvPr/>
          </p:nvSpPr>
          <p:spPr>
            <a:xfrm>
              <a:off x="5167461" y="1840699"/>
              <a:ext cx="4316964" cy="7837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a:solidFill>
                    <a:schemeClr val="tx1"/>
                  </a:solidFill>
                </a:rPr>
                <a:t>Microorganismes et santé </a:t>
              </a:r>
              <a:endParaRPr lang="fr-FR" sz="4800" b="1">
                <a:solidFill>
                  <a:schemeClr val="tx1"/>
                </a:solidFill>
              </a:endParaRPr>
            </a:p>
          </p:txBody>
        </p:sp>
      </p:grpSp>
      <p:grpSp>
        <p:nvGrpSpPr>
          <p:cNvPr id="10" name="Groupe 9">
            <a:extLst>
              <a:ext uri="{FF2B5EF4-FFF2-40B4-BE49-F238E27FC236}">
                <a16:creationId xmlns:a16="http://schemas.microsoft.com/office/drawing/2014/main" id="{7DB5BD0C-5024-4C3F-B0FA-D06C906329B0}"/>
              </a:ext>
            </a:extLst>
          </p:cNvPr>
          <p:cNvGrpSpPr/>
          <p:nvPr/>
        </p:nvGrpSpPr>
        <p:grpSpPr>
          <a:xfrm>
            <a:off x="1219200" y="3020369"/>
            <a:ext cx="9789225" cy="1987585"/>
            <a:chOff x="-295189" y="3075241"/>
            <a:chExt cx="9308559" cy="1684518"/>
          </a:xfrm>
        </p:grpSpPr>
        <p:sp>
          <p:nvSpPr>
            <p:cNvPr id="7" name="ZoneTexte 6">
              <a:extLst>
                <a:ext uri="{FF2B5EF4-FFF2-40B4-BE49-F238E27FC236}">
                  <a16:creationId xmlns:a16="http://schemas.microsoft.com/office/drawing/2014/main" id="{F1B6896B-EF16-4215-8EAF-6CFF26D1AEAC}"/>
                </a:ext>
              </a:extLst>
            </p:cNvPr>
            <p:cNvSpPr txBox="1"/>
            <p:nvPr/>
          </p:nvSpPr>
          <p:spPr>
            <a:xfrm>
              <a:off x="-295189" y="3116424"/>
              <a:ext cx="4549949" cy="1643335"/>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fr-FR" sz="2000" b="1" dirty="0"/>
                <a:t>Corps humain: de la fécondation à la puberté </a:t>
              </a:r>
            </a:p>
            <a:p>
              <a:pPr algn="just"/>
              <a:endParaRPr lang="fr-FR" sz="2000" b="1" dirty="0"/>
            </a:p>
            <a:p>
              <a:pPr marL="285750" indent="-285750" algn="just">
                <a:buFont typeface="Arial" panose="020B0604020202020204" pitchFamily="34" charset="0"/>
                <a:buChar char="•"/>
              </a:pPr>
              <a:r>
                <a:rPr lang="fr-FR" sz="2000" b="1" dirty="0"/>
                <a:t>Cerveau, plaisir, sexualité </a:t>
              </a:r>
            </a:p>
            <a:p>
              <a:pPr algn="just"/>
              <a:endParaRPr lang="fr-FR" sz="2000" b="1" dirty="0"/>
            </a:p>
            <a:p>
              <a:pPr marL="285750" indent="-285750" algn="just">
                <a:buFont typeface="Arial" panose="020B0604020202020204" pitchFamily="34" charset="0"/>
                <a:buChar char="•"/>
              </a:pPr>
              <a:r>
                <a:rPr lang="fr-FR" sz="2000" b="1" dirty="0"/>
                <a:t>Hormones et reproduction humaine </a:t>
              </a:r>
              <a:endParaRPr lang="fr-FR" sz="2000" dirty="0"/>
            </a:p>
          </p:txBody>
        </p:sp>
        <p:sp>
          <p:nvSpPr>
            <p:cNvPr id="8" name="ZoneTexte 7">
              <a:extLst>
                <a:ext uri="{FF2B5EF4-FFF2-40B4-BE49-F238E27FC236}">
                  <a16:creationId xmlns:a16="http://schemas.microsoft.com/office/drawing/2014/main" id="{C17EC8AF-0E32-46D7-B6DC-9BD97CE0901C}"/>
                </a:ext>
              </a:extLst>
            </p:cNvPr>
            <p:cNvSpPr txBox="1"/>
            <p:nvPr/>
          </p:nvSpPr>
          <p:spPr>
            <a:xfrm>
              <a:off x="4662041" y="3075241"/>
              <a:ext cx="4351329" cy="1121642"/>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FR" sz="2000" b="1" dirty="0"/>
                <a:t>Agents pathogènes et maladies vectorielles </a:t>
              </a:r>
            </a:p>
            <a:p>
              <a:endParaRPr lang="fr-FR" sz="2000" b="1" dirty="0"/>
            </a:p>
            <a:p>
              <a:pPr marL="285750" indent="-285750" algn="just">
                <a:buFont typeface="Arial" panose="020B0604020202020204" pitchFamily="34" charset="0"/>
                <a:buChar char="•"/>
              </a:pPr>
              <a:r>
                <a:rPr lang="fr-FR" sz="2000" b="1" dirty="0" err="1"/>
                <a:t>Microbiote</a:t>
              </a:r>
              <a:r>
                <a:rPr lang="fr-FR" sz="2000" b="1" dirty="0"/>
                <a:t> humain et santé </a:t>
              </a:r>
            </a:p>
          </p:txBody>
        </p:sp>
      </p:grpSp>
      <p:sp>
        <p:nvSpPr>
          <p:cNvPr id="11" name="Vague 10">
            <a:extLst>
              <a:ext uri="{FF2B5EF4-FFF2-40B4-BE49-F238E27FC236}">
                <a16:creationId xmlns:a16="http://schemas.microsoft.com/office/drawing/2014/main" id="{A53ED1FE-FB86-4C3B-AD95-1167F14F4D18}"/>
              </a:ext>
            </a:extLst>
          </p:cNvPr>
          <p:cNvSpPr/>
          <p:nvPr/>
        </p:nvSpPr>
        <p:spPr>
          <a:xfrm rot="20691291">
            <a:off x="1378035" y="676333"/>
            <a:ext cx="1026367" cy="503854"/>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2de</a:t>
            </a:r>
          </a:p>
        </p:txBody>
      </p:sp>
    </p:spTree>
    <p:extLst>
      <p:ext uri="{BB962C8B-B14F-4D97-AF65-F5344CB8AC3E}">
        <p14:creationId xmlns:p14="http://schemas.microsoft.com/office/powerpoint/2010/main" val="125019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53432-96A1-4161-9A16-668CF1118609}"/>
              </a:ext>
            </a:extLst>
          </p:cNvPr>
          <p:cNvSpPr>
            <a:spLocks noGrp="1"/>
          </p:cNvSpPr>
          <p:nvPr>
            <p:ph type="title"/>
          </p:nvPr>
        </p:nvSpPr>
        <p:spPr/>
        <p:txBody>
          <a:bodyPr/>
          <a:lstStyle/>
          <a:p>
            <a:r>
              <a:rPr lang="fr-FR"/>
              <a:t>Organisation de la journée</a:t>
            </a:r>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589857795"/>
              </p:ext>
            </p:extLst>
          </p:nvPr>
        </p:nvGraphicFramePr>
        <p:xfrm>
          <a:off x="1097280" y="1737360"/>
          <a:ext cx="10058400" cy="456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p:cNvSpPr txBox="1"/>
          <p:nvPr/>
        </p:nvSpPr>
        <p:spPr>
          <a:xfrm>
            <a:off x="6993774" y="1798996"/>
            <a:ext cx="4161906" cy="3693319"/>
          </a:xfrm>
          <a:prstGeom prst="rect">
            <a:avLst/>
          </a:prstGeom>
          <a:noFill/>
        </p:spPr>
        <p:txBody>
          <a:bodyPr wrap="square" rtlCol="0">
            <a:spAutoFit/>
          </a:bodyPr>
          <a:lstStyle/>
          <a:p>
            <a:r>
              <a:rPr lang="fr-FR" sz="2800" dirty="0">
                <a:solidFill>
                  <a:schemeClr val="bg1"/>
                </a:solidFill>
              </a:rPr>
              <a:t>Trois ateliers d’une heure</a:t>
            </a:r>
            <a:endParaRPr lang="fr-FR" sz="2800" dirty="0">
              <a:solidFill>
                <a:schemeClr val="bg1"/>
              </a:solidFill>
              <a:cs typeface="Calibri"/>
            </a:endParaRPr>
          </a:p>
          <a:p>
            <a:endParaRPr lang="fr-FR" sz="2400" dirty="0">
              <a:solidFill>
                <a:schemeClr val="bg1"/>
              </a:solidFill>
              <a:cs typeface="Calibri"/>
            </a:endParaRPr>
          </a:p>
          <a:p>
            <a:r>
              <a:rPr lang="fr-FR" sz="2800" dirty="0">
                <a:solidFill>
                  <a:schemeClr val="bg1"/>
                </a:solidFill>
                <a:cs typeface="Calibri"/>
              </a:rPr>
              <a:t>Un enseignement des SVT</a:t>
            </a:r>
          </a:p>
          <a:p>
            <a:pPr marL="726440" lvl="1" indent="-342900">
              <a:buFont typeface="Arial" panose="020B0604020202020204" pitchFamily="34" charset="0"/>
              <a:buChar char="•"/>
            </a:pPr>
            <a:r>
              <a:rPr lang="fr-FR" sz="2200" dirty="0">
                <a:solidFill>
                  <a:schemeClr val="bg1"/>
                </a:solidFill>
                <a:cs typeface="Calibri"/>
              </a:rPr>
              <a:t> qui mobilise le terrain ;</a:t>
            </a:r>
          </a:p>
          <a:p>
            <a:pPr marL="726440" lvl="1" indent="-342900">
              <a:buFont typeface="Arial" panose="020B0604020202020204" pitchFamily="34" charset="0"/>
              <a:buChar char="•"/>
            </a:pPr>
            <a:endParaRPr lang="fr-FR" sz="2200" dirty="0">
              <a:solidFill>
                <a:schemeClr val="bg1"/>
              </a:solidFill>
              <a:cs typeface="Calibri"/>
            </a:endParaRPr>
          </a:p>
          <a:p>
            <a:pPr marL="726440" lvl="1" indent="-342900">
              <a:buFont typeface="Arial" panose="020B0604020202020204" pitchFamily="34" charset="0"/>
              <a:buChar char="•"/>
            </a:pPr>
            <a:r>
              <a:rPr lang="fr-FR" sz="2200" dirty="0">
                <a:solidFill>
                  <a:schemeClr val="bg1"/>
                </a:solidFill>
                <a:cs typeface="Calibri"/>
              </a:rPr>
              <a:t>qui s'inscrit dans un parcours cohérent ;</a:t>
            </a:r>
          </a:p>
          <a:p>
            <a:pPr marL="726440" lvl="1" indent="-342900">
              <a:buFont typeface="Arial" panose="020B0604020202020204" pitchFamily="34" charset="0"/>
              <a:buChar char="•"/>
            </a:pPr>
            <a:endParaRPr lang="fr-FR" sz="2200" dirty="0">
              <a:solidFill>
                <a:schemeClr val="bg1"/>
              </a:solidFill>
              <a:cs typeface="Calibri"/>
            </a:endParaRPr>
          </a:p>
          <a:p>
            <a:pPr marL="726440" lvl="1" indent="-342900">
              <a:buFont typeface="Arial" panose="020B0604020202020204" pitchFamily="34" charset="0"/>
              <a:buChar char="•"/>
            </a:pPr>
            <a:r>
              <a:rPr lang="fr-FR" sz="2200" dirty="0">
                <a:solidFill>
                  <a:schemeClr val="bg1"/>
                </a:solidFill>
                <a:cs typeface="Calibri"/>
              </a:rPr>
              <a:t> ancré dans les pratiques expérimentales</a:t>
            </a:r>
          </a:p>
        </p:txBody>
      </p:sp>
    </p:spTree>
    <p:extLst>
      <p:ext uri="{BB962C8B-B14F-4D97-AF65-F5344CB8AC3E}">
        <p14:creationId xmlns:p14="http://schemas.microsoft.com/office/powerpoint/2010/main" val="363256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ECAB3-5839-47BC-9DE5-19ECD2C3C0E1}"/>
              </a:ext>
            </a:extLst>
          </p:cNvPr>
          <p:cNvSpPr>
            <a:spLocks noGrp="1"/>
          </p:cNvSpPr>
          <p:nvPr>
            <p:ph type="title"/>
          </p:nvPr>
        </p:nvSpPr>
        <p:spPr/>
        <p:txBody>
          <a:bodyPr/>
          <a:lstStyle/>
          <a:p>
            <a:r>
              <a:rPr lang="fr-FR"/>
              <a:t>Un programme étendu au premier abord</a:t>
            </a:r>
          </a:p>
        </p:txBody>
      </p:sp>
      <p:sp>
        <p:nvSpPr>
          <p:cNvPr id="3" name="Espace réservé du texte 2">
            <a:extLst>
              <a:ext uri="{FF2B5EF4-FFF2-40B4-BE49-F238E27FC236}">
                <a16:creationId xmlns:a16="http://schemas.microsoft.com/office/drawing/2014/main" id="{40B1B4CE-3180-49E3-BA8F-4C56C9E216D3}"/>
              </a:ext>
            </a:extLst>
          </p:cNvPr>
          <p:cNvSpPr>
            <a:spLocks noGrp="1"/>
          </p:cNvSpPr>
          <p:nvPr>
            <p:ph type="body" sz="quarter" idx="13"/>
          </p:nvPr>
        </p:nvSpPr>
        <p:spPr>
          <a:xfrm>
            <a:off x="1073152" y="2606039"/>
            <a:ext cx="10509249" cy="3464031"/>
          </a:xfrm>
        </p:spPr>
        <p:txBody>
          <a:bodyPr/>
          <a:lstStyle/>
          <a:p>
            <a:endParaRPr lang="fr-FR"/>
          </a:p>
        </p:txBody>
      </p:sp>
      <p:sp>
        <p:nvSpPr>
          <p:cNvPr id="4" name="Flèche : droite 3">
            <a:hlinkClick r:id="rId3" action="ppaction://hlinksldjump"/>
            <a:extLst>
              <a:ext uri="{FF2B5EF4-FFF2-40B4-BE49-F238E27FC236}">
                <a16:creationId xmlns:a16="http://schemas.microsoft.com/office/drawing/2014/main" id="{CCDF1315-54D6-4E74-AA76-C847A7E20D32}"/>
              </a:ext>
            </a:extLst>
          </p:cNvPr>
          <p:cNvSpPr/>
          <p:nvPr/>
        </p:nvSpPr>
        <p:spPr>
          <a:xfrm>
            <a:off x="9790607" y="545830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3101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sp>
        <p:nvSpPr>
          <p:cNvPr id="3" name="Rectangle 2">
            <a:extLst>
              <a:ext uri="{FF2B5EF4-FFF2-40B4-BE49-F238E27FC236}">
                <a16:creationId xmlns:a16="http://schemas.microsoft.com/office/drawing/2014/main" id="{2F2724E8-B1A5-4956-902C-8DC33CBC1E49}"/>
              </a:ext>
            </a:extLst>
          </p:cNvPr>
          <p:cNvSpPr/>
          <p:nvPr/>
        </p:nvSpPr>
        <p:spPr>
          <a:xfrm>
            <a:off x="619078" y="1858687"/>
            <a:ext cx="10881958" cy="3477875"/>
          </a:xfrm>
          <a:prstGeom prst="rect">
            <a:avLst/>
          </a:prstGeom>
        </p:spPr>
        <p:txBody>
          <a:bodyPr wrap="square">
            <a:spAutoFit/>
          </a:bodyPr>
          <a:lstStyle/>
          <a:p>
            <a:pPr algn="just"/>
            <a:r>
              <a:rPr lang="fr-FR" sz="2000" dirty="0">
                <a:solidFill>
                  <a:srgbClr val="000000"/>
                </a:solidFill>
                <a:latin typeface="Calibri" panose="020F0502020204030204" pitchFamily="34" charset="0"/>
              </a:rPr>
              <a:t>Ce thème prend appui sur </a:t>
            </a:r>
            <a:r>
              <a:rPr lang="fr-FR" sz="2000" b="1" dirty="0">
                <a:solidFill>
                  <a:srgbClr val="000000"/>
                </a:solidFill>
                <a:latin typeface="Calibri" panose="020F0502020204030204" pitchFamily="34" charset="0"/>
              </a:rPr>
              <a:t>l’étude de la biodiversité actuelle et passée à différentes échelles</a:t>
            </a:r>
            <a:r>
              <a:rPr lang="fr-FR" sz="2000" dirty="0">
                <a:solidFill>
                  <a:srgbClr val="000000"/>
                </a:solidFill>
                <a:latin typeface="Calibri" panose="020F0502020204030204" pitchFamily="34" charset="0"/>
              </a:rPr>
              <a:t> (diversité des écosystèmes, des espèces et des individus). </a:t>
            </a:r>
          </a:p>
          <a:p>
            <a:pPr algn="just"/>
            <a:endParaRPr lang="fr-FR" sz="2000" dirty="0">
              <a:solidFill>
                <a:srgbClr val="000000"/>
              </a:solidFill>
              <a:latin typeface="Calibri" panose="020F0502020204030204" pitchFamily="34" charset="0"/>
            </a:endParaRPr>
          </a:p>
          <a:p>
            <a:pPr algn="just"/>
            <a:r>
              <a:rPr lang="fr-FR" sz="2000" b="1" dirty="0">
                <a:solidFill>
                  <a:srgbClr val="000000"/>
                </a:solidFill>
                <a:latin typeface="Calibri" panose="020F0502020204030204" pitchFamily="34" charset="0"/>
              </a:rPr>
              <a:t>L’origine de la diversité des êtres vivants est expliquée par l’étude des mécanismes de l’évolution qui s’exercent à l’échelle d’une population</a:t>
            </a:r>
            <a:r>
              <a:rPr lang="fr-FR" sz="2000" dirty="0">
                <a:solidFill>
                  <a:srgbClr val="000000"/>
                </a:solidFill>
                <a:latin typeface="Calibri" panose="020F0502020204030204" pitchFamily="34" charset="0"/>
              </a:rPr>
              <a:t>, dont la sélection naturelle et la dérive génétique, ainsi que la spéciation. Elle montre aussi que les temps de l’évolution sont divers et liés au hasard (crise biologique, dérive génétique). </a:t>
            </a:r>
          </a:p>
          <a:p>
            <a:pPr algn="just"/>
            <a:endParaRPr lang="fr-FR" sz="2000" dirty="0">
              <a:solidFill>
                <a:srgbClr val="000000"/>
              </a:solidFill>
              <a:latin typeface="Calibri" panose="020F0502020204030204" pitchFamily="34" charset="0"/>
            </a:endParaRPr>
          </a:p>
          <a:p>
            <a:pPr algn="just"/>
            <a:r>
              <a:rPr lang="fr-FR" sz="2000" dirty="0">
                <a:solidFill>
                  <a:srgbClr val="000000"/>
                </a:solidFill>
                <a:latin typeface="Calibri" panose="020F0502020204030204" pitchFamily="34" charset="0"/>
              </a:rPr>
              <a:t>Enfin, elle aborde la </a:t>
            </a:r>
            <a:r>
              <a:rPr lang="fr-FR" sz="2000" b="1" dirty="0">
                <a:solidFill>
                  <a:srgbClr val="000000"/>
                </a:solidFill>
                <a:latin typeface="Calibri" panose="020F0502020204030204" pitchFamily="34" charset="0"/>
              </a:rPr>
              <a:t>sélection sexuelle et son importance en termes évolutifs, en lien avec la communication dans une communauté </a:t>
            </a:r>
            <a:r>
              <a:rPr lang="fr-FR" sz="2000" dirty="0">
                <a:solidFill>
                  <a:srgbClr val="000000"/>
                </a:solidFill>
                <a:latin typeface="Calibri" panose="020F0502020204030204" pitchFamily="34" charset="0"/>
              </a:rPr>
              <a:t>d’organismes. </a:t>
            </a:r>
          </a:p>
          <a:p>
            <a:pPr algn="just"/>
            <a:endParaRPr lang="fr-FR" sz="2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5503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sp>
        <p:nvSpPr>
          <p:cNvPr id="6" name="Rectangle : coins arrondis 5">
            <a:extLst>
              <a:ext uri="{FF2B5EF4-FFF2-40B4-BE49-F238E27FC236}">
                <a16:creationId xmlns:a16="http://schemas.microsoft.com/office/drawing/2014/main" id="{83BF1A35-B0BD-4FB6-83AD-AC9AA5F163E3}"/>
              </a:ext>
            </a:extLst>
          </p:cNvPr>
          <p:cNvSpPr/>
          <p:nvPr/>
        </p:nvSpPr>
        <p:spPr>
          <a:xfrm>
            <a:off x="1693055" y="1161292"/>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2de</a:t>
            </a:r>
          </a:p>
        </p:txBody>
      </p:sp>
      <p:sp>
        <p:nvSpPr>
          <p:cNvPr id="3" name="Rectangle 2">
            <a:extLst>
              <a:ext uri="{FF2B5EF4-FFF2-40B4-BE49-F238E27FC236}">
                <a16:creationId xmlns:a16="http://schemas.microsoft.com/office/drawing/2014/main" id="{FF4BAE93-EEA7-4E0F-A3AE-7586AD109630}"/>
              </a:ext>
            </a:extLst>
          </p:cNvPr>
          <p:cNvSpPr/>
          <p:nvPr/>
        </p:nvSpPr>
        <p:spPr>
          <a:xfrm>
            <a:off x="1754083" y="1896380"/>
            <a:ext cx="8456716" cy="646331"/>
          </a:xfrm>
          <a:prstGeom prst="rect">
            <a:avLst/>
          </a:prstGeom>
        </p:spPr>
        <p:txBody>
          <a:bodyPr wrap="square">
            <a:spAutoFit/>
          </a:bodyPr>
          <a:lstStyle/>
          <a:p>
            <a:r>
              <a:rPr lang="fr-FR" b="1" i="1">
                <a:solidFill>
                  <a:srgbClr val="000000"/>
                </a:solidFill>
                <a:latin typeface="Calibri" panose="020F0502020204030204" pitchFamily="34" charset="0"/>
              </a:rPr>
              <a:t>Notions fondamentales : </a:t>
            </a:r>
            <a:r>
              <a:rPr lang="fr-FR" i="1">
                <a:solidFill>
                  <a:srgbClr val="000000"/>
                </a:solidFill>
                <a:latin typeface="Calibri" panose="020F0502020204030204" pitchFamily="34" charset="0"/>
              </a:rPr>
              <a:t>biodiversité, échelles de biodiversité, variabilité, mutation, allèle. </a:t>
            </a:r>
            <a:endParaRPr lang="fr-FR"/>
          </a:p>
        </p:txBody>
      </p:sp>
      <p:sp>
        <p:nvSpPr>
          <p:cNvPr id="12" name="Rectangle 11">
            <a:extLst>
              <a:ext uri="{FF2B5EF4-FFF2-40B4-BE49-F238E27FC236}">
                <a16:creationId xmlns:a16="http://schemas.microsoft.com/office/drawing/2014/main" id="{CC9DDCEF-5EA8-4317-BD2E-EA356B360F2B}"/>
              </a:ext>
            </a:extLst>
          </p:cNvPr>
          <p:cNvSpPr/>
          <p:nvPr/>
        </p:nvSpPr>
        <p:spPr>
          <a:xfrm>
            <a:off x="1754083" y="2978569"/>
            <a:ext cx="8652659" cy="646331"/>
          </a:xfrm>
          <a:prstGeom prst="rect">
            <a:avLst/>
          </a:prstGeom>
        </p:spPr>
        <p:txBody>
          <a:bodyPr wrap="square">
            <a:spAutoFit/>
          </a:bodyPr>
          <a:lstStyle/>
          <a:p>
            <a:r>
              <a:rPr lang="fr-FR" b="1" i="1" dirty="0">
                <a:solidFill>
                  <a:srgbClr val="000000"/>
                </a:solidFill>
                <a:latin typeface="Calibri" panose="020F0502020204030204" pitchFamily="34" charset="0"/>
              </a:rPr>
              <a:t>Notions fondamentales : </a:t>
            </a:r>
            <a:r>
              <a:rPr lang="fr-FR" i="1" dirty="0">
                <a:solidFill>
                  <a:srgbClr val="000000"/>
                </a:solidFill>
                <a:latin typeface="Calibri" panose="020F0502020204030204" pitchFamily="34" charset="0"/>
              </a:rPr>
              <a:t>espèces, variabilité, crise biologique, extinction massive et diversification. </a:t>
            </a:r>
            <a:endParaRPr lang="fr-FR" dirty="0"/>
          </a:p>
        </p:txBody>
      </p:sp>
      <p:sp>
        <p:nvSpPr>
          <p:cNvPr id="13" name="Rectangle 12">
            <a:extLst>
              <a:ext uri="{FF2B5EF4-FFF2-40B4-BE49-F238E27FC236}">
                <a16:creationId xmlns:a16="http://schemas.microsoft.com/office/drawing/2014/main" id="{8C46F509-8D3B-4AFE-873E-0A37CB8BCBD0}"/>
              </a:ext>
            </a:extLst>
          </p:cNvPr>
          <p:cNvSpPr/>
          <p:nvPr/>
        </p:nvSpPr>
        <p:spPr>
          <a:xfrm>
            <a:off x="1754083" y="2589464"/>
            <a:ext cx="4159537" cy="369332"/>
          </a:xfrm>
          <a:prstGeom prst="rect">
            <a:avLst/>
          </a:prstGeom>
        </p:spPr>
        <p:txBody>
          <a:bodyPr wrap="none">
            <a:spAutoFit/>
          </a:bodyPr>
          <a:lstStyle/>
          <a:p>
            <a:r>
              <a:rPr lang="fr-FR" b="1" dirty="0">
                <a:solidFill>
                  <a:srgbClr val="1FA1E5"/>
                </a:solidFill>
                <a:latin typeface="Calibri" panose="020F0502020204030204" pitchFamily="34" charset="0"/>
              </a:rPr>
              <a:t>La biodiversité change au cours du temps </a:t>
            </a:r>
            <a:endParaRPr lang="fr-FR" dirty="0">
              <a:solidFill>
                <a:srgbClr val="1FA1E5"/>
              </a:solidFill>
            </a:endParaRPr>
          </a:p>
        </p:txBody>
      </p:sp>
      <p:sp>
        <p:nvSpPr>
          <p:cNvPr id="14" name="Rectangle 13">
            <a:extLst>
              <a:ext uri="{FF2B5EF4-FFF2-40B4-BE49-F238E27FC236}">
                <a16:creationId xmlns:a16="http://schemas.microsoft.com/office/drawing/2014/main" id="{A8F5AA83-4FAB-4ECE-A187-16F12A31413A}"/>
              </a:ext>
            </a:extLst>
          </p:cNvPr>
          <p:cNvSpPr/>
          <p:nvPr/>
        </p:nvSpPr>
        <p:spPr>
          <a:xfrm>
            <a:off x="1769671" y="1981969"/>
            <a:ext cx="184731" cy="369332"/>
          </a:xfrm>
          <a:prstGeom prst="rect">
            <a:avLst/>
          </a:prstGeom>
        </p:spPr>
        <p:txBody>
          <a:bodyPr wrap="none" anchor="t">
            <a:spAutoFit/>
          </a:bodyPr>
          <a:lstStyle/>
          <a:p>
            <a:endParaRPr lang="fr-FR">
              <a:solidFill>
                <a:srgbClr val="1FA1E5"/>
              </a:solidFill>
            </a:endParaRPr>
          </a:p>
        </p:txBody>
      </p:sp>
      <p:sp>
        <p:nvSpPr>
          <p:cNvPr id="15" name="Rectangle 14">
            <a:extLst>
              <a:ext uri="{FF2B5EF4-FFF2-40B4-BE49-F238E27FC236}">
                <a16:creationId xmlns:a16="http://schemas.microsoft.com/office/drawing/2014/main" id="{0AD1E96F-1B4C-4C43-A9CE-1FBC9640A976}"/>
              </a:ext>
            </a:extLst>
          </p:cNvPr>
          <p:cNvSpPr/>
          <p:nvPr/>
        </p:nvSpPr>
        <p:spPr>
          <a:xfrm>
            <a:off x="1693055" y="3631014"/>
            <a:ext cx="8441130" cy="646331"/>
          </a:xfrm>
          <a:prstGeom prst="rect">
            <a:avLst/>
          </a:prstGeom>
        </p:spPr>
        <p:txBody>
          <a:bodyPr wrap="square">
            <a:spAutoFit/>
          </a:bodyPr>
          <a:lstStyle/>
          <a:p>
            <a:r>
              <a:rPr lang="fr-FR" b="1" dirty="0">
                <a:solidFill>
                  <a:srgbClr val="1FA1E5"/>
                </a:solidFill>
                <a:latin typeface="Calibri" panose="020F0502020204030204" pitchFamily="34" charset="0"/>
              </a:rPr>
              <a:t>L’évolution de la biodiversité au cours du temps s’explique par des forces évolutives s’exerçant au niveau des populations </a:t>
            </a:r>
            <a:endParaRPr lang="fr-FR" dirty="0">
              <a:solidFill>
                <a:srgbClr val="1FA1E5"/>
              </a:solidFill>
            </a:endParaRPr>
          </a:p>
        </p:txBody>
      </p:sp>
      <p:sp>
        <p:nvSpPr>
          <p:cNvPr id="16" name="Rectangle 15">
            <a:extLst>
              <a:ext uri="{FF2B5EF4-FFF2-40B4-BE49-F238E27FC236}">
                <a16:creationId xmlns:a16="http://schemas.microsoft.com/office/drawing/2014/main" id="{66C4E079-A474-450C-AA13-DC1C53E23831}"/>
              </a:ext>
            </a:extLst>
          </p:cNvPr>
          <p:cNvSpPr/>
          <p:nvPr/>
        </p:nvSpPr>
        <p:spPr>
          <a:xfrm>
            <a:off x="1769670" y="4376322"/>
            <a:ext cx="8441129" cy="923330"/>
          </a:xfrm>
          <a:prstGeom prst="rect">
            <a:avLst/>
          </a:prstGeom>
        </p:spPr>
        <p:txBody>
          <a:bodyPr wrap="square">
            <a:spAutoFit/>
          </a:bodyPr>
          <a:lstStyle/>
          <a:p>
            <a:r>
              <a:rPr lang="fr-FR" b="1" i="1" dirty="0">
                <a:solidFill>
                  <a:srgbClr val="000000"/>
                </a:solidFill>
                <a:latin typeface="Calibri" panose="020F0502020204030204" pitchFamily="34" charset="0"/>
              </a:rPr>
              <a:t>Notions fondamentales : </a:t>
            </a:r>
            <a:r>
              <a:rPr lang="fr-FR" i="1" dirty="0">
                <a:solidFill>
                  <a:srgbClr val="000000"/>
                </a:solidFill>
                <a:latin typeface="Calibri" panose="020F0502020204030204" pitchFamily="34" charset="0"/>
              </a:rPr>
              <a:t>maintien des formes aptes à se reproduire, hasard/aléatoire, sélection naturelle, effectifs, fréquence allélique, variation, population ressources limitées. </a:t>
            </a:r>
            <a:endParaRPr lang="fr-FR" dirty="0"/>
          </a:p>
        </p:txBody>
      </p:sp>
      <p:sp>
        <p:nvSpPr>
          <p:cNvPr id="17" name="Rectangle 16">
            <a:extLst>
              <a:ext uri="{FF2B5EF4-FFF2-40B4-BE49-F238E27FC236}">
                <a16:creationId xmlns:a16="http://schemas.microsoft.com/office/drawing/2014/main" id="{09263A97-CDE5-4D8A-9B71-446219FAA988}"/>
              </a:ext>
            </a:extLst>
          </p:cNvPr>
          <p:cNvSpPr/>
          <p:nvPr/>
        </p:nvSpPr>
        <p:spPr>
          <a:xfrm>
            <a:off x="1754083" y="5299652"/>
            <a:ext cx="7943532" cy="369332"/>
          </a:xfrm>
          <a:prstGeom prst="rect">
            <a:avLst/>
          </a:prstGeom>
        </p:spPr>
        <p:txBody>
          <a:bodyPr wrap="square">
            <a:spAutoFit/>
          </a:bodyPr>
          <a:lstStyle/>
          <a:p>
            <a:r>
              <a:rPr lang="fr-FR" b="1" dirty="0">
                <a:solidFill>
                  <a:srgbClr val="1FA1E5"/>
                </a:solidFill>
                <a:latin typeface="Calibri" panose="020F0502020204030204" pitchFamily="34" charset="0"/>
              </a:rPr>
              <a:t>Communication intra-spécifique et sélection sexuelle </a:t>
            </a:r>
            <a:endParaRPr lang="fr-FR" dirty="0">
              <a:solidFill>
                <a:srgbClr val="1FA1E5"/>
              </a:solidFill>
            </a:endParaRPr>
          </a:p>
        </p:txBody>
      </p:sp>
      <p:sp>
        <p:nvSpPr>
          <p:cNvPr id="18" name="Rectangle 17">
            <a:extLst>
              <a:ext uri="{FF2B5EF4-FFF2-40B4-BE49-F238E27FC236}">
                <a16:creationId xmlns:a16="http://schemas.microsoft.com/office/drawing/2014/main" id="{6DE86F63-525E-44C3-A283-9BDF7044B456}"/>
              </a:ext>
            </a:extLst>
          </p:cNvPr>
          <p:cNvSpPr/>
          <p:nvPr/>
        </p:nvSpPr>
        <p:spPr>
          <a:xfrm>
            <a:off x="1769670" y="5668984"/>
            <a:ext cx="8441130" cy="646331"/>
          </a:xfrm>
          <a:prstGeom prst="rect">
            <a:avLst/>
          </a:prstGeom>
        </p:spPr>
        <p:txBody>
          <a:bodyPr wrap="square">
            <a:spAutoFit/>
          </a:bodyPr>
          <a:lstStyle/>
          <a:p>
            <a:r>
              <a:rPr lang="fr-FR" b="1" i="1" dirty="0">
                <a:solidFill>
                  <a:srgbClr val="000000"/>
                </a:solidFill>
                <a:latin typeface="Calibri" panose="020F0502020204030204" pitchFamily="34" charset="0"/>
              </a:rPr>
              <a:t>Notions fondamentales : </a:t>
            </a:r>
            <a:r>
              <a:rPr lang="fr-FR" i="1" dirty="0">
                <a:solidFill>
                  <a:srgbClr val="000000"/>
                </a:solidFill>
                <a:latin typeface="Calibri" panose="020F0502020204030204" pitchFamily="34" charset="0"/>
              </a:rPr>
              <a:t>communication, émetteur, récepteur, comportement, vie solitaire, vie en société, dimorphisme sexuel. </a:t>
            </a:r>
            <a:endParaRPr lang="fr-FR" dirty="0"/>
          </a:p>
        </p:txBody>
      </p:sp>
      <p:sp>
        <p:nvSpPr>
          <p:cNvPr id="20" name="Parchemin : vertical 19">
            <a:extLst>
              <a:ext uri="{FF2B5EF4-FFF2-40B4-BE49-F238E27FC236}">
                <a16:creationId xmlns:a16="http://schemas.microsoft.com/office/drawing/2014/main" id="{54426079-B45F-4CB4-8F5C-A0280102670F}"/>
              </a:ext>
            </a:extLst>
          </p:cNvPr>
          <p:cNvSpPr/>
          <p:nvPr/>
        </p:nvSpPr>
        <p:spPr>
          <a:xfrm>
            <a:off x="7089109" y="1745932"/>
            <a:ext cx="4833259" cy="3643429"/>
          </a:xfrm>
          <a:prstGeom prst="verticalScroll">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tx1"/>
                </a:solidFill>
              </a:rPr>
              <a:t>Des questions à se poser  </a:t>
            </a:r>
          </a:p>
          <a:p>
            <a:pPr algn="ctr"/>
            <a:endParaRPr lang="fr-FR" dirty="0">
              <a:solidFill>
                <a:schemeClr val="tx1"/>
              </a:solidFill>
            </a:endParaRPr>
          </a:p>
          <a:p>
            <a:pPr marL="285750" indent="-285750">
              <a:buFontTx/>
              <a:buChar char="-"/>
            </a:pPr>
            <a:r>
              <a:rPr lang="fr-FR" dirty="0">
                <a:solidFill>
                  <a:schemeClr val="tx1"/>
                </a:solidFill>
              </a:rPr>
              <a:t>La notion est-elle à construire ou  à renforcer ?</a:t>
            </a:r>
          </a:p>
          <a:p>
            <a:pPr marL="285750" indent="-285750">
              <a:buFontTx/>
              <a:buChar char="-"/>
            </a:pPr>
            <a:r>
              <a:rPr lang="fr-FR" dirty="0">
                <a:solidFill>
                  <a:schemeClr val="tx1"/>
                </a:solidFill>
              </a:rPr>
              <a:t>Où en est-on dans la construction du concept ? </a:t>
            </a:r>
          </a:p>
          <a:p>
            <a:pPr marL="285750" indent="-285750">
              <a:buFontTx/>
              <a:buChar char="-"/>
            </a:pPr>
            <a:r>
              <a:rPr lang="fr-FR" dirty="0">
                <a:solidFill>
                  <a:schemeClr val="tx1"/>
                </a:solidFill>
              </a:rPr>
              <a:t>Quelles sont les connaissances nouvelles à bâtir ?</a:t>
            </a:r>
          </a:p>
          <a:p>
            <a:pPr marL="285750" indent="-285750">
              <a:buFontTx/>
              <a:buChar char="-"/>
            </a:pPr>
            <a:r>
              <a:rPr lang="fr-FR" dirty="0">
                <a:solidFill>
                  <a:schemeClr val="tx1"/>
                </a:solidFill>
              </a:rPr>
              <a:t>Comment mobiliser les acquis et les représentations ?</a:t>
            </a:r>
          </a:p>
          <a:p>
            <a:pPr marL="285750" indent="-285750">
              <a:buFontTx/>
              <a:buChar char="-"/>
            </a:pPr>
            <a:r>
              <a:rPr lang="fr-FR" dirty="0">
                <a:solidFill>
                  <a:schemeClr val="tx1"/>
                </a:solidFill>
              </a:rPr>
              <a:t>Quelles limites et quelle articulation / programme du cycle terminal ?  </a:t>
            </a:r>
          </a:p>
          <a:p>
            <a:pPr marL="285750" indent="-285750">
              <a:buFontTx/>
              <a:buChar char="-"/>
            </a:pPr>
            <a:endParaRPr lang="fr-FR" dirty="0">
              <a:solidFill>
                <a:schemeClr val="tx1"/>
              </a:solidFill>
            </a:endParaRPr>
          </a:p>
        </p:txBody>
      </p:sp>
    </p:spTree>
    <p:extLst>
      <p:ext uri="{BB962C8B-B14F-4D97-AF65-F5344CB8AC3E}">
        <p14:creationId xmlns:p14="http://schemas.microsoft.com/office/powerpoint/2010/main" val="17887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CC994CBB-32B3-48DC-B713-4DDCA50A2067}"/>
              </a:ext>
            </a:extLst>
          </p:cNvPr>
          <p:cNvGraphicFramePr>
            <a:graphicFrameLocks noGrp="1"/>
          </p:cNvGraphicFramePr>
          <p:nvPr>
            <p:extLst>
              <p:ext uri="{D42A27DB-BD31-4B8C-83A1-F6EECF244321}">
                <p14:modId xmlns:p14="http://schemas.microsoft.com/office/powerpoint/2010/main" val="1567843041"/>
              </p:ext>
            </p:extLst>
          </p:nvPr>
        </p:nvGraphicFramePr>
        <p:xfrm>
          <a:off x="400050" y="200025"/>
          <a:ext cx="11201398" cy="6393180"/>
        </p:xfrm>
        <a:graphic>
          <a:graphicData uri="http://schemas.openxmlformats.org/drawingml/2006/table">
            <a:tbl>
              <a:tblPr firstRow="1" firstCol="1" bandRow="1">
                <a:tableStyleId>{5C22544A-7EE6-4342-B048-85BDC9FD1C3A}</a:tableStyleId>
              </a:tblPr>
              <a:tblGrid>
                <a:gridCol w="2220347">
                  <a:extLst>
                    <a:ext uri="{9D8B030D-6E8A-4147-A177-3AD203B41FA5}">
                      <a16:colId xmlns:a16="http://schemas.microsoft.com/office/drawing/2014/main" val="3566115298"/>
                    </a:ext>
                  </a:extLst>
                </a:gridCol>
                <a:gridCol w="3128704">
                  <a:extLst>
                    <a:ext uri="{9D8B030D-6E8A-4147-A177-3AD203B41FA5}">
                      <a16:colId xmlns:a16="http://schemas.microsoft.com/office/drawing/2014/main" val="2573538436"/>
                    </a:ext>
                  </a:extLst>
                </a:gridCol>
                <a:gridCol w="3708883">
                  <a:extLst>
                    <a:ext uri="{9D8B030D-6E8A-4147-A177-3AD203B41FA5}">
                      <a16:colId xmlns:a16="http://schemas.microsoft.com/office/drawing/2014/main" val="4265324688"/>
                    </a:ext>
                  </a:extLst>
                </a:gridCol>
                <a:gridCol w="2143464">
                  <a:extLst>
                    <a:ext uri="{9D8B030D-6E8A-4147-A177-3AD203B41FA5}">
                      <a16:colId xmlns:a16="http://schemas.microsoft.com/office/drawing/2014/main" val="3783847776"/>
                    </a:ext>
                  </a:extLst>
                </a:gridCol>
              </a:tblGrid>
              <a:tr h="5668963">
                <a:tc>
                  <a:txBody>
                    <a:bodyPr/>
                    <a:lstStyle/>
                    <a:p>
                      <a:pPr algn="ctr">
                        <a:lnSpc>
                          <a:spcPct val="115000"/>
                        </a:lnSpc>
                        <a:spcAft>
                          <a:spcPts val="0"/>
                        </a:spcAft>
                      </a:pPr>
                      <a:r>
                        <a:rPr lang="fr-FR" sz="2400" u="sng" dirty="0">
                          <a:solidFill>
                            <a:schemeClr val="tx1"/>
                          </a:solidFill>
                          <a:effectLst/>
                        </a:rPr>
                        <a:t>Microbiote humain et santé</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6" marR="39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15000"/>
                        </a:lnSpc>
                        <a:spcAft>
                          <a:spcPts val="0"/>
                        </a:spcAft>
                      </a:pPr>
                      <a:r>
                        <a:rPr lang="fr-FR" sz="1000" dirty="0">
                          <a:solidFill>
                            <a:schemeClr val="tx1"/>
                          </a:solidFill>
                          <a:effectLst/>
                        </a:rPr>
                        <a:t>• Relier la digestion des aliments en nutriments et leur absorption ; </a:t>
                      </a:r>
                      <a:r>
                        <a:rPr lang="fr-FR" sz="1000" dirty="0">
                          <a:solidFill>
                            <a:schemeClr val="tx1"/>
                          </a:solidFill>
                          <a:effectLst/>
                          <a:highlight>
                            <a:srgbClr val="00FFFF"/>
                          </a:highlight>
                        </a:rPr>
                        <a:t>importance des micro-organismes dans ces deux processus.</a:t>
                      </a:r>
                      <a:endParaRPr lang="fr-FR" sz="1000" dirty="0">
                        <a:solidFill>
                          <a:schemeClr val="tx1"/>
                        </a:solidFill>
                        <a:effectLst/>
                      </a:endParaRPr>
                    </a:p>
                    <a:p>
                      <a:pPr algn="just">
                        <a:lnSpc>
                          <a:spcPct val="115000"/>
                        </a:lnSpc>
                        <a:spcAft>
                          <a:spcPts val="0"/>
                        </a:spcAft>
                      </a:pPr>
                      <a:r>
                        <a:rPr lang="fr-FR" sz="1000" dirty="0">
                          <a:solidFill>
                            <a:schemeClr val="tx1"/>
                          </a:solidFill>
                          <a:effectLst/>
                          <a:highlight>
                            <a:srgbClr val="00FFFF"/>
                          </a:highlight>
                        </a:rPr>
                        <a:t> </a:t>
                      </a:r>
                      <a:endParaRPr lang="fr-FR" sz="1000" dirty="0">
                        <a:solidFill>
                          <a:schemeClr val="tx1"/>
                        </a:solidFill>
                        <a:effectLst/>
                      </a:endParaRPr>
                    </a:p>
                    <a:p>
                      <a:pPr algn="just">
                        <a:lnSpc>
                          <a:spcPct val="115000"/>
                        </a:lnSpc>
                        <a:spcAft>
                          <a:spcPts val="0"/>
                        </a:spcAft>
                      </a:pPr>
                      <a:r>
                        <a:rPr lang="fr-FR" sz="1000" dirty="0">
                          <a:solidFill>
                            <a:schemeClr val="tx1"/>
                          </a:solidFill>
                          <a:effectLst/>
                        </a:rPr>
                        <a:t>•Mettre en relation </a:t>
                      </a:r>
                      <a:r>
                        <a:rPr lang="fr-FR" sz="1000" dirty="0">
                          <a:solidFill>
                            <a:schemeClr val="tx1"/>
                          </a:solidFill>
                          <a:effectLst/>
                          <a:highlight>
                            <a:srgbClr val="00FFFF"/>
                          </a:highlight>
                        </a:rPr>
                        <a:t>régimes alimentaires, flores intestinales et fonctionnement de l’organisme.</a:t>
                      </a:r>
                      <a:endParaRPr lang="fr-FR" sz="1000" dirty="0">
                        <a:solidFill>
                          <a:schemeClr val="tx1"/>
                        </a:solidFill>
                        <a:effectLst/>
                      </a:endParaRPr>
                    </a:p>
                    <a:p>
                      <a:pPr algn="just">
                        <a:lnSpc>
                          <a:spcPct val="115000"/>
                        </a:lnSpc>
                        <a:spcAft>
                          <a:spcPts val="0"/>
                        </a:spcAft>
                      </a:pPr>
                      <a:r>
                        <a:rPr lang="fr-FR" sz="1000" dirty="0">
                          <a:solidFill>
                            <a:schemeClr val="tx1"/>
                          </a:solidFill>
                          <a:effectLst/>
                        </a:rPr>
                        <a:t>• Mettre en relation les régimes/habitudes alimentaires et différents équilibres alimentaires et argumenter l’intérêt de politiques de prévention liées à l’alimentation en matière de préservation de la santé.</a:t>
                      </a:r>
                    </a:p>
                    <a:p>
                      <a:pPr algn="just">
                        <a:lnSpc>
                          <a:spcPct val="115000"/>
                        </a:lnSpc>
                        <a:spcAft>
                          <a:spcPts val="0"/>
                        </a:spcAft>
                      </a:pPr>
                      <a:r>
                        <a:rPr lang="fr-FR" sz="1000" dirty="0">
                          <a:solidFill>
                            <a:schemeClr val="tx1"/>
                          </a:solidFill>
                          <a:effectLst/>
                        </a:rPr>
                        <a:t> </a:t>
                      </a:r>
                    </a:p>
                    <a:p>
                      <a:pPr algn="just">
                        <a:lnSpc>
                          <a:spcPct val="115000"/>
                        </a:lnSpc>
                        <a:spcAft>
                          <a:spcPts val="0"/>
                        </a:spcAft>
                      </a:pPr>
                      <a:r>
                        <a:rPr lang="fr-FR" sz="1000" dirty="0">
                          <a:solidFill>
                            <a:schemeClr val="tx1"/>
                          </a:solidFill>
                          <a:effectLst/>
                        </a:rPr>
                        <a:t>• Relier </a:t>
                      </a:r>
                      <a:r>
                        <a:rPr lang="fr-FR" sz="1000" dirty="0">
                          <a:solidFill>
                            <a:schemeClr val="tx1"/>
                          </a:solidFill>
                          <a:effectLst/>
                          <a:highlight>
                            <a:srgbClr val="00FFFF"/>
                          </a:highlight>
                        </a:rPr>
                        <a:t>l’ubiquité, la diversité et l’évolution du microbiote humain à une protection accrue et efficace de l’organisme.</a:t>
                      </a:r>
                      <a:endParaRPr lang="fr-FR" sz="1000" dirty="0">
                        <a:solidFill>
                          <a:schemeClr val="tx1"/>
                        </a:solidFill>
                        <a:effectLst/>
                      </a:endParaRPr>
                    </a:p>
                    <a:p>
                      <a:pPr algn="just">
                        <a:lnSpc>
                          <a:spcPct val="115000"/>
                        </a:lnSpc>
                        <a:spcAft>
                          <a:spcPts val="0"/>
                        </a:spcAft>
                      </a:pPr>
                      <a:r>
                        <a:rPr lang="fr-FR" sz="1000" dirty="0">
                          <a:solidFill>
                            <a:schemeClr val="tx1"/>
                          </a:solidFill>
                          <a:effectLst/>
                        </a:rPr>
                        <a:t> </a:t>
                      </a:r>
                    </a:p>
                    <a:p>
                      <a:pPr algn="just">
                        <a:lnSpc>
                          <a:spcPct val="115000"/>
                        </a:lnSpc>
                        <a:spcAft>
                          <a:spcPts val="0"/>
                        </a:spcAft>
                      </a:pPr>
                      <a:r>
                        <a:rPr lang="fr-FR" sz="1000" dirty="0">
                          <a:solidFill>
                            <a:schemeClr val="tx1"/>
                          </a:solidFill>
                          <a:effectLst/>
                        </a:rPr>
                        <a:t>• Identifier la </a:t>
                      </a:r>
                      <a:r>
                        <a:rPr lang="fr-FR" sz="1000" dirty="0">
                          <a:solidFill>
                            <a:schemeClr val="tx1"/>
                          </a:solidFill>
                          <a:effectLst/>
                          <a:highlight>
                            <a:srgbClr val="00FFFF"/>
                          </a:highlight>
                        </a:rPr>
                        <a:t>nécessité d’un équilibre entre mesures d’hygiène et le maintien du microbiote.</a:t>
                      </a:r>
                      <a:endParaRPr lang="fr-FR" sz="1000" dirty="0">
                        <a:solidFill>
                          <a:schemeClr val="tx1"/>
                        </a:solidFill>
                        <a:effectLst/>
                      </a:endParaRPr>
                    </a:p>
                    <a:p>
                      <a:pPr algn="just">
                        <a:lnSpc>
                          <a:spcPct val="115000"/>
                        </a:lnSpc>
                        <a:spcAft>
                          <a:spcPts val="0"/>
                        </a:spcAft>
                      </a:pPr>
                      <a:r>
                        <a:rPr lang="fr-FR" sz="1000" dirty="0">
                          <a:solidFill>
                            <a:schemeClr val="tx1"/>
                          </a:solidFill>
                          <a:effectLst/>
                          <a:highlight>
                            <a:srgbClr val="00FFFF"/>
                          </a:highlight>
                        </a:rPr>
                        <a:t> </a:t>
                      </a:r>
                      <a:endParaRPr lang="fr-FR" sz="1000" dirty="0">
                        <a:solidFill>
                          <a:schemeClr val="tx1"/>
                        </a:solidFill>
                        <a:effectLst/>
                      </a:endParaRPr>
                    </a:p>
                    <a:p>
                      <a:pPr algn="just">
                        <a:lnSpc>
                          <a:spcPct val="115000"/>
                        </a:lnSpc>
                        <a:spcAft>
                          <a:spcPts val="0"/>
                        </a:spcAft>
                      </a:pPr>
                      <a:r>
                        <a:rPr lang="fr-FR" sz="1000" dirty="0">
                          <a:solidFill>
                            <a:schemeClr val="tx1"/>
                          </a:solidFill>
                          <a:effectLst/>
                        </a:rPr>
                        <a:t>• Expliquer </a:t>
                      </a:r>
                      <a:r>
                        <a:rPr lang="fr-FR" sz="1000" dirty="0">
                          <a:solidFill>
                            <a:schemeClr val="tx1"/>
                          </a:solidFill>
                          <a:effectLst/>
                          <a:highlight>
                            <a:srgbClr val="00FFFF"/>
                          </a:highlight>
                        </a:rPr>
                        <a:t>l’efficacité des antibiotiques</a:t>
                      </a:r>
                      <a:r>
                        <a:rPr lang="fr-FR" sz="1000" dirty="0">
                          <a:solidFill>
                            <a:schemeClr val="tx1"/>
                          </a:solidFill>
                          <a:effectLst/>
                        </a:rPr>
                        <a:t> dans l’élimination de certains microbes et argumenter </a:t>
                      </a:r>
                      <a:r>
                        <a:rPr lang="fr-FR" sz="1000" dirty="0">
                          <a:solidFill>
                            <a:schemeClr val="tx1"/>
                          </a:solidFill>
                          <a:effectLst/>
                          <a:highlight>
                            <a:srgbClr val="00FFFF"/>
                          </a:highlight>
                        </a:rPr>
                        <a:t>l’intérêt de leur usage raisonné.</a:t>
                      </a:r>
                      <a:endParaRPr lang="fr-FR" sz="1000" dirty="0">
                        <a:solidFill>
                          <a:schemeClr val="tx1"/>
                        </a:solidFill>
                        <a:effectLst/>
                      </a:endParaRPr>
                    </a:p>
                    <a:p>
                      <a:pPr algn="just">
                        <a:lnSpc>
                          <a:spcPct val="115000"/>
                        </a:lnSpc>
                        <a:spcAft>
                          <a:spcPts val="0"/>
                        </a:spcAft>
                      </a:pPr>
                      <a:r>
                        <a:rPr lang="fr-FR" sz="1000" dirty="0">
                          <a:solidFill>
                            <a:schemeClr val="tx1"/>
                          </a:solidFill>
                          <a:effectLst/>
                          <a:highlight>
                            <a:srgbClr val="00FFFF"/>
                          </a:highlight>
                        </a:rPr>
                        <a:t> </a:t>
                      </a:r>
                      <a:endParaRPr lang="fr-FR" sz="1000" dirty="0">
                        <a:solidFill>
                          <a:schemeClr val="tx1"/>
                        </a:solidFill>
                        <a:effectLst/>
                      </a:endParaRPr>
                    </a:p>
                    <a:p>
                      <a:pPr algn="just">
                        <a:lnSpc>
                          <a:spcPct val="115000"/>
                        </a:lnSpc>
                        <a:spcAft>
                          <a:spcPts val="0"/>
                        </a:spcAft>
                      </a:pPr>
                      <a:r>
                        <a:rPr lang="fr-FR" sz="1000" dirty="0">
                          <a:solidFill>
                            <a:schemeClr val="tx1"/>
                          </a:solidFill>
                          <a:effectLst/>
                        </a:rPr>
                        <a:t> </a:t>
                      </a:r>
                    </a:p>
                    <a:p>
                      <a:pPr algn="just">
                        <a:lnSpc>
                          <a:spcPct val="115000"/>
                        </a:lnSpc>
                        <a:spcAft>
                          <a:spcPts val="0"/>
                        </a:spcAft>
                      </a:pPr>
                      <a:r>
                        <a:rPr lang="fr-FR" sz="1000" dirty="0">
                          <a:solidFill>
                            <a:schemeClr val="tx1"/>
                          </a:solidFill>
                          <a:effectLst/>
                        </a:rPr>
                        <a:t>« Microbiote et digestion, mise en place dès la naissance, microbiote et obésité, rien sur dérive microbiote vers pathogénicité »</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6" marR="39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15000"/>
                        </a:lnSpc>
                        <a:spcAft>
                          <a:spcPts val="0"/>
                        </a:spcAft>
                      </a:pPr>
                      <a:r>
                        <a:rPr lang="fr-FR" sz="1000" dirty="0">
                          <a:solidFill>
                            <a:schemeClr val="tx1"/>
                          </a:solidFill>
                          <a:effectLst/>
                        </a:rPr>
                        <a:t>• </a:t>
                      </a:r>
                      <a:r>
                        <a:rPr lang="fr-FR" sz="1000" dirty="0">
                          <a:solidFill>
                            <a:schemeClr val="tx1"/>
                          </a:solidFill>
                          <a:effectLst/>
                          <a:highlight>
                            <a:srgbClr val="FFFF00"/>
                          </a:highlight>
                        </a:rPr>
                        <a:t>Microbiote</a:t>
                      </a:r>
                      <a:r>
                        <a:rPr lang="fr-FR" sz="1000" dirty="0">
                          <a:solidFill>
                            <a:schemeClr val="tx1"/>
                          </a:solidFill>
                          <a:effectLst/>
                        </a:rPr>
                        <a:t> = ensemble des microorganismes qui vit sur et dans le corps humain.</a:t>
                      </a:r>
                    </a:p>
                    <a:p>
                      <a:pPr algn="just">
                        <a:lnSpc>
                          <a:spcPct val="115000"/>
                        </a:lnSpc>
                        <a:spcAft>
                          <a:spcPts val="0"/>
                        </a:spcAft>
                      </a:pPr>
                      <a:r>
                        <a:rPr lang="fr-FR" sz="1000" dirty="0">
                          <a:solidFill>
                            <a:schemeClr val="tx1"/>
                          </a:solidFill>
                          <a:effectLst/>
                        </a:rPr>
                        <a:t>•Interactions entre hôte et microbiote / </a:t>
                      </a:r>
                      <a:r>
                        <a:rPr lang="fr-FR" sz="1000" dirty="0">
                          <a:solidFill>
                            <a:schemeClr val="tx1"/>
                          </a:solidFill>
                          <a:effectLst/>
                          <a:highlight>
                            <a:srgbClr val="FFFF00"/>
                          </a:highlight>
                        </a:rPr>
                        <a:t>rôle essentiel pour le maintien de la santé et du bien-être</a:t>
                      </a:r>
                      <a:r>
                        <a:rPr lang="fr-FR" sz="1000" dirty="0">
                          <a:solidFill>
                            <a:schemeClr val="tx1"/>
                          </a:solidFill>
                          <a:effectLst/>
                        </a:rPr>
                        <a:t> de l’hôte. La composition en microorganismes et la diversité du </a:t>
                      </a:r>
                      <a:r>
                        <a:rPr lang="fr-FR" sz="1000" dirty="0">
                          <a:solidFill>
                            <a:schemeClr val="tx1"/>
                          </a:solidFill>
                          <a:effectLst/>
                          <a:highlight>
                            <a:srgbClr val="FFFF00"/>
                          </a:highlight>
                        </a:rPr>
                        <a:t>microbiote = indicateurs de santé</a:t>
                      </a:r>
                      <a:r>
                        <a:rPr lang="fr-FR" sz="1000" dirty="0">
                          <a:solidFill>
                            <a:schemeClr val="tx1"/>
                          </a:solidFill>
                          <a:effectLst/>
                        </a:rPr>
                        <a:t>.</a:t>
                      </a:r>
                    </a:p>
                    <a:p>
                      <a:pPr algn="just">
                        <a:lnSpc>
                          <a:spcPct val="115000"/>
                        </a:lnSpc>
                        <a:spcAft>
                          <a:spcPts val="0"/>
                        </a:spcAft>
                      </a:pPr>
                      <a:r>
                        <a:rPr lang="fr-FR" sz="1000" dirty="0">
                          <a:solidFill>
                            <a:schemeClr val="tx1"/>
                          </a:solidFill>
                          <a:effectLst/>
                        </a:rPr>
                        <a:t>•Mise en place </a:t>
                      </a:r>
                      <a:r>
                        <a:rPr lang="fr-FR" sz="1000" dirty="0">
                          <a:solidFill>
                            <a:schemeClr val="tx1"/>
                          </a:solidFill>
                          <a:effectLst/>
                          <a:highlight>
                            <a:srgbClr val="FFFF00"/>
                          </a:highlight>
                        </a:rPr>
                        <a:t>dès la naissance</a:t>
                      </a:r>
                      <a:r>
                        <a:rPr lang="fr-FR" sz="1000" dirty="0">
                          <a:solidFill>
                            <a:schemeClr val="tx1"/>
                          </a:solidFill>
                          <a:effectLst/>
                        </a:rPr>
                        <a:t> et </a:t>
                      </a:r>
                      <a:r>
                        <a:rPr lang="fr-FR" sz="1000" dirty="0">
                          <a:solidFill>
                            <a:schemeClr val="tx1"/>
                          </a:solidFill>
                          <a:effectLst/>
                          <a:highlight>
                            <a:srgbClr val="FFFF00"/>
                          </a:highlight>
                        </a:rPr>
                        <a:t>évolution</a:t>
                      </a:r>
                      <a:r>
                        <a:rPr lang="fr-FR" sz="1000" dirty="0">
                          <a:solidFill>
                            <a:schemeClr val="tx1"/>
                          </a:solidFill>
                          <a:effectLst/>
                        </a:rPr>
                        <a:t> en fonction de différents facteurs comme</a:t>
                      </a:r>
                      <a:r>
                        <a:rPr lang="fr-FR" sz="1000" dirty="0">
                          <a:solidFill>
                            <a:schemeClr val="tx1"/>
                          </a:solidFill>
                          <a:effectLst/>
                          <a:highlight>
                            <a:srgbClr val="FFFF00"/>
                          </a:highlight>
                        </a:rPr>
                        <a:t> l’alimentation (présence de fibres) ou les traitements antibiotiques</a:t>
                      </a:r>
                      <a:r>
                        <a:rPr lang="fr-FR" sz="1000" dirty="0">
                          <a:solidFill>
                            <a:schemeClr val="tx1"/>
                          </a:solidFill>
                          <a:effectLst/>
                        </a:rPr>
                        <a:t>.</a:t>
                      </a: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1000" dirty="0">
                          <a:solidFill>
                            <a:schemeClr val="tx1"/>
                          </a:solidFill>
                          <a:effectLst/>
                        </a:rPr>
                        <a:t>•Microbiote intestinal/ </a:t>
                      </a:r>
                      <a:r>
                        <a:rPr lang="fr-FR" sz="1000" dirty="0">
                          <a:solidFill>
                            <a:schemeClr val="tx1"/>
                          </a:solidFill>
                          <a:effectLst/>
                          <a:highlight>
                            <a:srgbClr val="FFFF00"/>
                          </a:highlight>
                        </a:rPr>
                        <a:t>rôle indispensable dans l’immunité et dans la digestion</a:t>
                      </a:r>
                      <a:r>
                        <a:rPr lang="fr-FR" sz="1000" dirty="0">
                          <a:solidFill>
                            <a:schemeClr val="tx1"/>
                          </a:solidFill>
                          <a:effectLst/>
                        </a:rPr>
                        <a:t>. Certaines bactéries ont des propriétés anti-inflammatoires.</a:t>
                      </a:r>
                    </a:p>
                    <a:p>
                      <a:pPr algn="just">
                        <a:lnSpc>
                          <a:spcPct val="115000"/>
                        </a:lnSpc>
                        <a:spcAft>
                          <a:spcPts val="0"/>
                        </a:spcAft>
                      </a:pPr>
                      <a:r>
                        <a:rPr lang="fr-FR" sz="1000" dirty="0">
                          <a:solidFill>
                            <a:schemeClr val="tx1"/>
                          </a:solidFill>
                          <a:effectLst/>
                        </a:rPr>
                        <a:t> Les travaux sur le microbiote établissent des </a:t>
                      </a:r>
                      <a:r>
                        <a:rPr lang="fr-FR" sz="1000" dirty="0">
                          <a:solidFill>
                            <a:schemeClr val="tx1"/>
                          </a:solidFill>
                          <a:effectLst/>
                          <a:highlight>
                            <a:srgbClr val="FFFF00"/>
                          </a:highlight>
                        </a:rPr>
                        <a:t>corrélations entre des compositions du microbiote et des pathologies</a:t>
                      </a:r>
                      <a:r>
                        <a:rPr lang="fr-FR" sz="1000" dirty="0">
                          <a:solidFill>
                            <a:schemeClr val="tx1"/>
                          </a:solidFill>
                          <a:effectLst/>
                        </a:rPr>
                        <a:t>. La modulation du microbiote ouvre des pistes de traitement dans certains cas de maladies.</a:t>
                      </a:r>
                    </a:p>
                    <a:p>
                      <a:pPr algn="just">
                        <a:lnSpc>
                          <a:spcPct val="115000"/>
                        </a:lnSpc>
                        <a:spcAft>
                          <a:spcPts val="0"/>
                        </a:spcAft>
                      </a:pPr>
                      <a:r>
                        <a:rPr lang="fr-FR" sz="1000" dirty="0">
                          <a:solidFill>
                            <a:schemeClr val="tx1"/>
                          </a:solidFill>
                          <a:effectLst/>
                        </a:rPr>
                        <a:t> </a:t>
                      </a:r>
                    </a:p>
                    <a:p>
                      <a:pPr algn="just">
                        <a:lnSpc>
                          <a:spcPct val="115000"/>
                        </a:lnSpc>
                        <a:spcAft>
                          <a:spcPts val="0"/>
                        </a:spcAft>
                      </a:pPr>
                      <a:r>
                        <a:rPr lang="fr-FR" sz="1000" dirty="0">
                          <a:solidFill>
                            <a:schemeClr val="tx1"/>
                          </a:solidFill>
                          <a:effectLst/>
                        </a:rPr>
                        <a:t>• Certains </a:t>
                      </a:r>
                      <a:r>
                        <a:rPr lang="fr-FR" sz="1000" dirty="0">
                          <a:solidFill>
                            <a:schemeClr val="tx1"/>
                          </a:solidFill>
                          <a:effectLst/>
                          <a:highlight>
                            <a:srgbClr val="FFFF00"/>
                          </a:highlight>
                        </a:rPr>
                        <a:t>microorganismes normalement bénins du microbiote peuvent devenir pathogènes</a:t>
                      </a:r>
                      <a:r>
                        <a:rPr lang="fr-FR" sz="1000" dirty="0">
                          <a:solidFill>
                            <a:schemeClr val="tx1"/>
                          </a:solidFill>
                          <a:effectLst/>
                        </a:rPr>
                        <a:t> pour l’organisme notamment en cas d’affaiblissement du système immunitaire.</a:t>
                      </a: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symbiose ; hôte et microbiote ; unicité et diversité du microbiote ; habitudes alimentaires et évolution du microbiote ; microbiote maternel et construction de la symbiose hôte-microbiote ; compétition entre microbes.</a:t>
                      </a:r>
                      <a:endParaRPr lang="fr-FR" sz="1000" dirty="0">
                        <a:solidFill>
                          <a:schemeClr val="tx1"/>
                        </a:solidFill>
                        <a:effectLst/>
                      </a:endParaRPr>
                    </a:p>
                    <a:p>
                      <a:pPr algn="just">
                        <a:lnSpc>
                          <a:spcPct val="115000"/>
                        </a:lnSpc>
                        <a:spcAft>
                          <a:spcPts val="0"/>
                        </a:spcAft>
                      </a:pPr>
                      <a:r>
                        <a:rPr lang="fr-FR" sz="900" dirty="0">
                          <a:solidFill>
                            <a:schemeClr val="tx1"/>
                          </a:solidFill>
                          <a:effectLst/>
                        </a:rPr>
                        <a:t>Nombre limité d’exemples. La connaissance des pré ou probiotiques n’est pas attendue.</a:t>
                      </a:r>
                      <a:endParaRPr lang="fr-FR" sz="1000" dirty="0">
                        <a:solidFill>
                          <a:schemeClr val="tx1"/>
                        </a:solidFill>
                        <a:effectLst/>
                      </a:endParaRPr>
                    </a:p>
                    <a:p>
                      <a:pPr algn="just">
                        <a:lnSpc>
                          <a:spcPct val="115000"/>
                        </a:lnSpc>
                        <a:spcAft>
                          <a:spcPts val="0"/>
                        </a:spcAft>
                      </a:pPr>
                      <a:r>
                        <a:rPr lang="fr-FR" sz="700" dirty="0">
                          <a:solidFill>
                            <a:schemeClr val="tx1"/>
                          </a:solidFill>
                          <a:effectLst/>
                        </a:rPr>
                        <a:t> </a:t>
                      </a:r>
                      <a:endParaRPr lang="fr-FR" sz="1000" dirty="0">
                        <a:solidFill>
                          <a:schemeClr val="tx1"/>
                        </a:solidFill>
                        <a:effectLst/>
                      </a:endParaRPr>
                    </a:p>
                    <a:p>
                      <a:pPr algn="just">
                        <a:spcAft>
                          <a:spcPts val="250"/>
                        </a:spcAft>
                      </a:pPr>
                      <a:r>
                        <a:rPr lang="fr-FR" sz="900" dirty="0">
                          <a:solidFill>
                            <a:schemeClr val="tx1"/>
                          </a:solidFill>
                          <a:effectLst/>
                        </a:rPr>
                        <a:t>Calculer la proportion de microbes présents dans un individu par rapport à son nombre de cellules. </a:t>
                      </a:r>
                      <a:endParaRPr lang="fr-FR" sz="1050" dirty="0">
                        <a:solidFill>
                          <a:schemeClr val="tx1"/>
                        </a:solidFill>
                        <a:effectLst/>
                      </a:endParaRPr>
                    </a:p>
                    <a:p>
                      <a:pPr algn="just">
                        <a:spcAft>
                          <a:spcPts val="250"/>
                        </a:spcAft>
                      </a:pPr>
                      <a:r>
                        <a:rPr lang="fr-FR" sz="900" dirty="0">
                          <a:solidFill>
                            <a:schemeClr val="tx1"/>
                          </a:solidFill>
                          <a:effectLst/>
                        </a:rPr>
                        <a:t>Observer un frottis de bactéries du microbiote de vertébrés. </a:t>
                      </a:r>
                      <a:endParaRPr lang="fr-FR" sz="1050" dirty="0">
                        <a:solidFill>
                          <a:schemeClr val="tx1"/>
                        </a:solidFill>
                        <a:effectLst/>
                      </a:endParaRPr>
                    </a:p>
                    <a:p>
                      <a:pPr algn="just">
                        <a:spcAft>
                          <a:spcPts val="250"/>
                        </a:spcAft>
                      </a:pPr>
                      <a:r>
                        <a:rPr lang="fr-FR" sz="900" dirty="0">
                          <a:solidFill>
                            <a:schemeClr val="tx1"/>
                          </a:solidFill>
                          <a:effectLst/>
                        </a:rPr>
                        <a:t>Exploiter des expériences historiques établissant des relations entre bactéries et santé. </a:t>
                      </a:r>
                      <a:endParaRPr lang="fr-FR" sz="1050" dirty="0">
                        <a:solidFill>
                          <a:schemeClr val="tx1"/>
                        </a:solidFill>
                        <a:effectLst/>
                      </a:endParaRPr>
                    </a:p>
                    <a:p>
                      <a:pPr algn="just">
                        <a:spcAft>
                          <a:spcPts val="250"/>
                        </a:spcAft>
                      </a:pPr>
                      <a:r>
                        <a:rPr lang="fr-FR" sz="900" dirty="0">
                          <a:solidFill>
                            <a:schemeClr val="tx1"/>
                          </a:solidFill>
                          <a:effectLst/>
                        </a:rPr>
                        <a:t>Analyser, comparer, critiquer des informations sur les effets scientifiquement prouvés du microbiote et sur l’utilisation du microbiote en santé humaine. </a:t>
                      </a:r>
                      <a:endParaRPr lang="fr-FR" sz="1050" dirty="0">
                        <a:solidFill>
                          <a:schemeClr val="tx1"/>
                        </a:solidFill>
                        <a:effectLst/>
                      </a:endParaRPr>
                    </a:p>
                    <a:p>
                      <a:pPr algn="just">
                        <a:spcAft>
                          <a:spcPts val="0"/>
                        </a:spcAft>
                      </a:pPr>
                      <a:r>
                        <a:rPr lang="fr-FR" sz="900" dirty="0">
                          <a:solidFill>
                            <a:schemeClr val="tx1"/>
                          </a:solidFill>
                          <a:effectLst/>
                        </a:rPr>
                        <a:t>Savoir évaluer les précautions hygiéniques nécessaires au plus juste (fréquence et pertinence des lavages de main et utilisation de gels </a:t>
                      </a:r>
                      <a:r>
                        <a:rPr lang="fr-FR" sz="900" dirty="0" err="1">
                          <a:solidFill>
                            <a:schemeClr val="tx1"/>
                          </a:solidFill>
                          <a:effectLst/>
                        </a:rPr>
                        <a:t>hydro-alcoolique</a:t>
                      </a:r>
                      <a:r>
                        <a:rPr lang="fr-FR" sz="900" dirty="0">
                          <a:solidFill>
                            <a:schemeClr val="tx1"/>
                          </a:solidFill>
                          <a:effectLst/>
                        </a:rPr>
                        <a:t>).</a:t>
                      </a:r>
                      <a:endParaRPr lang="fr-FR"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6" marR="39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spcAft>
                          <a:spcPts val="200"/>
                        </a:spcAft>
                      </a:pPr>
                      <a:r>
                        <a:rPr lang="fr-FR" sz="900" dirty="0">
                          <a:solidFill>
                            <a:schemeClr val="tx1"/>
                          </a:solidFill>
                          <a:effectLst/>
                        </a:rPr>
                        <a:t> </a:t>
                      </a:r>
                      <a:endParaRPr lang="fr-FR" sz="1050" dirty="0">
                        <a:solidFill>
                          <a:schemeClr val="tx1"/>
                        </a:solidFill>
                        <a:effectLst/>
                      </a:endParaRPr>
                    </a:p>
                    <a:p>
                      <a:pPr algn="just">
                        <a:spcAft>
                          <a:spcPts val="200"/>
                        </a:spcAft>
                      </a:pPr>
                      <a:r>
                        <a:rPr lang="fr-FR" sz="900" dirty="0">
                          <a:solidFill>
                            <a:schemeClr val="tx1"/>
                          </a:solidFill>
                          <a:effectLst/>
                        </a:rPr>
                        <a:t>Rechercher les microorganismes symbiotiques. </a:t>
                      </a:r>
                      <a:endParaRPr lang="fr-FR" sz="1050" dirty="0">
                        <a:solidFill>
                          <a:schemeClr val="tx1"/>
                        </a:solidFill>
                        <a:effectLst/>
                      </a:endParaRPr>
                    </a:p>
                    <a:p>
                      <a:pPr algn="just">
                        <a:spcAft>
                          <a:spcPts val="200"/>
                        </a:spcAft>
                      </a:pPr>
                      <a:r>
                        <a:rPr lang="fr-FR" sz="900" dirty="0">
                          <a:solidFill>
                            <a:schemeClr val="tx1"/>
                          </a:solidFill>
                          <a:effectLst/>
                        </a:rPr>
                        <a:t>• Frottis du contenu de l’intestin (lames du commerce). </a:t>
                      </a:r>
                      <a:endParaRPr lang="fr-FR" sz="1050" dirty="0">
                        <a:solidFill>
                          <a:schemeClr val="tx1"/>
                        </a:solidFill>
                        <a:effectLst/>
                      </a:endParaRPr>
                    </a:p>
                    <a:p>
                      <a:pPr algn="just">
                        <a:spcAft>
                          <a:spcPts val="200"/>
                        </a:spcAft>
                      </a:pPr>
                      <a:r>
                        <a:rPr lang="fr-FR" sz="900" dirty="0">
                          <a:solidFill>
                            <a:schemeClr val="tx1"/>
                          </a:solidFill>
                          <a:effectLst/>
                        </a:rPr>
                        <a:t>• Mycorhize (lame du commerce ou préparations des élèves). </a:t>
                      </a:r>
                      <a:endParaRPr lang="fr-FR" sz="1050" dirty="0">
                        <a:solidFill>
                          <a:schemeClr val="tx1"/>
                        </a:solidFill>
                        <a:effectLst/>
                      </a:endParaRPr>
                    </a:p>
                    <a:p>
                      <a:pPr algn="just">
                        <a:spcAft>
                          <a:spcPts val="200"/>
                        </a:spcAft>
                      </a:pPr>
                      <a:r>
                        <a:rPr lang="fr-FR" sz="900" dirty="0">
                          <a:solidFill>
                            <a:schemeClr val="tx1"/>
                          </a:solidFill>
                          <a:effectLst/>
                        </a:rPr>
                        <a:t>• Nodosité (lame du commerce ou préparations des élèves). </a:t>
                      </a:r>
                      <a:endParaRPr lang="fr-FR" sz="1050" dirty="0">
                        <a:solidFill>
                          <a:schemeClr val="tx1"/>
                        </a:solidFill>
                        <a:effectLst/>
                      </a:endParaRPr>
                    </a:p>
                    <a:p>
                      <a:pPr algn="l">
                        <a:spcAft>
                          <a:spcPts val="0"/>
                        </a:spcAft>
                      </a:pPr>
                      <a:r>
                        <a:rPr lang="fr-FR" sz="1050" dirty="0">
                          <a:solidFill>
                            <a:schemeClr val="tx1"/>
                          </a:solidFill>
                          <a:effectLst/>
                        </a:rPr>
                        <a:t> </a:t>
                      </a:r>
                    </a:p>
                    <a:p>
                      <a:pPr algn="just">
                        <a:spcAft>
                          <a:spcPts val="200"/>
                        </a:spcAft>
                      </a:pPr>
                      <a:r>
                        <a:rPr lang="fr-FR" sz="900" dirty="0">
                          <a:solidFill>
                            <a:schemeClr val="tx1"/>
                          </a:solidFill>
                          <a:effectLst/>
                        </a:rPr>
                        <a:t>Réalisation d’une coloration de gram. </a:t>
                      </a:r>
                      <a:endParaRPr lang="fr-FR" sz="105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l">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Rôles des microorganismes dans la digestion – nutrition du veau</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Antibiothérapie et microbiote intestinal</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Manipuler les microorganismes en respectant les règles de sécurité</a:t>
                      </a:r>
                      <a:endParaRPr lang="fr-FR" sz="1000" dirty="0">
                        <a:solidFill>
                          <a:schemeClr val="tx1"/>
                        </a:solidFill>
                        <a:effectLst/>
                      </a:endParaRPr>
                    </a:p>
                    <a:p>
                      <a:pPr algn="just">
                        <a:lnSpc>
                          <a:spcPct val="115000"/>
                        </a:lnSpc>
                        <a:spcAft>
                          <a:spcPts val="0"/>
                        </a:spcAft>
                      </a:pPr>
                      <a:r>
                        <a:rPr lang="fr-FR" sz="900" dirty="0">
                          <a:solidFill>
                            <a:schemeClr val="tx1"/>
                          </a:solidFill>
                          <a:effectLst/>
                        </a:rPr>
                        <a:t> </a:t>
                      </a:r>
                      <a:endParaRPr lang="fr-FR" sz="1000" dirty="0">
                        <a:solidFill>
                          <a:schemeClr val="tx1"/>
                        </a:solidFill>
                        <a:effectLst/>
                      </a:endParaRPr>
                    </a:p>
                    <a:p>
                      <a:pPr algn="just">
                        <a:lnSpc>
                          <a:spcPct val="115000"/>
                        </a:lnSpc>
                        <a:spcAft>
                          <a:spcPts val="0"/>
                        </a:spcAft>
                      </a:pPr>
                      <a:r>
                        <a:rPr lang="fr-FR" sz="900" dirty="0">
                          <a:solidFill>
                            <a:schemeClr val="tx1"/>
                          </a:solidFill>
                          <a:effectLst/>
                        </a:rPr>
                        <a:t>Equilibre alimentaire et microbiote</a:t>
                      </a:r>
                      <a:endParaRPr lang="fr-FR"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276" marR="39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2320205"/>
                  </a:ext>
                </a:extLst>
              </a:tr>
            </a:tbl>
          </a:graphicData>
        </a:graphic>
      </p:graphicFrame>
    </p:spTree>
    <p:extLst>
      <p:ext uri="{BB962C8B-B14F-4D97-AF65-F5344CB8AC3E}">
        <p14:creationId xmlns:p14="http://schemas.microsoft.com/office/powerpoint/2010/main" val="404573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sp>
        <p:nvSpPr>
          <p:cNvPr id="4" name="Rectangle : coins arrondis 3">
            <a:extLst>
              <a:ext uri="{FF2B5EF4-FFF2-40B4-BE49-F238E27FC236}">
                <a16:creationId xmlns:a16="http://schemas.microsoft.com/office/drawing/2014/main" id="{447423B8-FFC2-4167-B738-9560B7D0B4ED}"/>
              </a:ext>
            </a:extLst>
          </p:cNvPr>
          <p:cNvSpPr/>
          <p:nvPr/>
        </p:nvSpPr>
        <p:spPr>
          <a:xfrm>
            <a:off x="1822581" y="1063003"/>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Cycle 3</a:t>
            </a:r>
          </a:p>
        </p:txBody>
      </p:sp>
      <p:sp>
        <p:nvSpPr>
          <p:cNvPr id="8" name="Rectangle 7">
            <a:extLst>
              <a:ext uri="{FF2B5EF4-FFF2-40B4-BE49-F238E27FC236}">
                <a16:creationId xmlns:a16="http://schemas.microsoft.com/office/drawing/2014/main" id="{101C0D7D-110F-45A7-9476-C3BE69037C30}"/>
              </a:ext>
            </a:extLst>
          </p:cNvPr>
          <p:cNvSpPr/>
          <p:nvPr/>
        </p:nvSpPr>
        <p:spPr>
          <a:xfrm>
            <a:off x="1786806" y="1886519"/>
            <a:ext cx="8423994" cy="584775"/>
          </a:xfrm>
          <a:prstGeom prst="rect">
            <a:avLst/>
          </a:prstGeom>
        </p:spPr>
        <p:txBody>
          <a:bodyPr wrap="square">
            <a:spAutoFit/>
          </a:bodyPr>
          <a:lstStyle/>
          <a:p>
            <a:pPr algn="just"/>
            <a:r>
              <a:rPr lang="fr-FR" sz="1600" b="1">
                <a:latin typeface="Calibri" panose="020F0502020204030204" pitchFamily="34" charset="0"/>
                <a:ea typeface="Calibri" panose="020F0502020204030204" pitchFamily="34" charset="0"/>
              </a:rPr>
              <a:t>Classer les organismes, exploiter les liens de parenté pour comprendre et expliquer l’évolution des organismes</a:t>
            </a:r>
            <a:endParaRPr lang="fr-FR" sz="1600"/>
          </a:p>
        </p:txBody>
      </p:sp>
      <p:sp>
        <p:nvSpPr>
          <p:cNvPr id="9" name="Rectangle 8">
            <a:extLst>
              <a:ext uri="{FF2B5EF4-FFF2-40B4-BE49-F238E27FC236}">
                <a16:creationId xmlns:a16="http://schemas.microsoft.com/office/drawing/2014/main" id="{E37D2487-3F9D-487D-AC3E-C97D098E03EE}"/>
              </a:ext>
            </a:extLst>
          </p:cNvPr>
          <p:cNvSpPr/>
          <p:nvPr/>
        </p:nvSpPr>
        <p:spPr>
          <a:xfrm>
            <a:off x="1786806" y="2482930"/>
            <a:ext cx="8423994" cy="1018740"/>
          </a:xfrm>
          <a:prstGeom prst="rect">
            <a:avLst/>
          </a:prstGeom>
        </p:spPr>
        <p:txBody>
          <a:bodyPr wrap="square">
            <a:spAutoFit/>
          </a:bodyPr>
          <a:lstStyle/>
          <a:p>
            <a:pPr>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Utiliser différents critères pour classer les êtres vivants ; identifier des liens de parenté entre des organismes. </a:t>
            </a:r>
            <a:endParaRPr lang="fr-FR">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Identifier les changements des peuplements de la Terre au cours du temps.</a:t>
            </a:r>
            <a:endParaRPr lang="fr-FR">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fr-FR" sz="1400">
                <a:cs typeface="Calibri" panose="020F0502020204030204" pitchFamily="34" charset="0"/>
              </a:rPr>
              <a:t>Diversités actuelle et passée des espèces.</a:t>
            </a:r>
            <a:endParaRPr lang="fr-FR" sz="1400"/>
          </a:p>
          <a:p>
            <a:pPr marL="342900" indent="-342900">
              <a:buFont typeface="Symbol" panose="05050102010706020507" pitchFamily="18" charset="2"/>
              <a:buChar char=""/>
            </a:pPr>
            <a:r>
              <a:rPr lang="fr-FR" sz="1400">
                <a:cs typeface="Calibri" panose="020F0502020204030204" pitchFamily="34" charset="0"/>
              </a:rPr>
              <a:t>Évolution des espèces vivantes.</a:t>
            </a:r>
            <a:endParaRPr lang="fr-FR" sz="1400"/>
          </a:p>
        </p:txBody>
      </p:sp>
      <p:sp>
        <p:nvSpPr>
          <p:cNvPr id="11" name="Rectangle 10">
            <a:extLst>
              <a:ext uri="{FF2B5EF4-FFF2-40B4-BE49-F238E27FC236}">
                <a16:creationId xmlns:a16="http://schemas.microsoft.com/office/drawing/2014/main" id="{92D7AF51-2BE2-4CA0-98EC-E2BB13BFFFED}"/>
              </a:ext>
            </a:extLst>
          </p:cNvPr>
          <p:cNvSpPr/>
          <p:nvPr/>
        </p:nvSpPr>
        <p:spPr>
          <a:xfrm>
            <a:off x="1804693" y="3720678"/>
            <a:ext cx="8388220" cy="2393797"/>
          </a:xfrm>
          <a:prstGeom prst="rect">
            <a:avLst/>
          </a:prstGeom>
        </p:spPr>
        <p:txBody>
          <a:bodyPr wrap="square">
            <a:spAutoFit/>
          </a:bodyPr>
          <a:lstStyle/>
          <a:p>
            <a:pPr algn="just">
              <a:lnSpc>
                <a:spcPct val="115000"/>
              </a:lnSpc>
            </a:pPr>
            <a:r>
              <a:rPr lang="fr-FR" sz="1400" b="1">
                <a:solidFill>
                  <a:srgbClr val="000000"/>
                </a:solidFill>
                <a:latin typeface="Calibri" panose="020F0502020204030204" pitchFamily="34" charset="0"/>
                <a:ea typeface="Calibri" panose="020F0502020204030204" pitchFamily="34" charset="0"/>
                <a:cs typeface="Calibri" panose="020F0502020204030204" pitchFamily="34" charset="0"/>
              </a:rPr>
              <a:t>Répartition des êtres vivants et peuplement des milieux</a:t>
            </a:r>
            <a:endParaRPr lang="fr-FR">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Décrire un milieu de vie dans ses diverses composantes.</a:t>
            </a:r>
            <a:endParaRPr lang="fr-FR">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fr-FR" sz="1400">
                <a:cs typeface="Calibri" panose="020F0502020204030204" pitchFamily="34" charset="0"/>
              </a:rPr>
              <a:t>Interactions des organismes vivants entre eux et avec leur environnement.</a:t>
            </a:r>
            <a:endParaRPr lang="fr-FR" sz="1400"/>
          </a:p>
          <a:p>
            <a:pPr algn="just">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Relier le peuplement d’un milieu et les conditions de vie. </a:t>
            </a:r>
            <a:endParaRPr lang="fr-FR">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fr-FR" sz="1400">
                <a:cs typeface="Calibri" panose="020F0502020204030204" pitchFamily="34" charset="0"/>
              </a:rPr>
              <a:t>Modification du peuplement en fonction des conditions physicochimiques du milieu et des saisons.</a:t>
            </a:r>
            <a:endParaRPr lang="fr-FR" sz="1400"/>
          </a:p>
          <a:p>
            <a:pPr marL="342900" indent="-342900">
              <a:buFont typeface="Symbol" panose="05050102010706020507" pitchFamily="18" charset="2"/>
              <a:buChar char=""/>
            </a:pPr>
            <a:r>
              <a:rPr lang="fr-FR" sz="1400">
                <a:cs typeface="Calibri" panose="020F0502020204030204" pitchFamily="34" charset="0"/>
              </a:rPr>
              <a:t>Écosystèmes (milieu de vie avec ses caractéristiques et son peuplement) ; conséquences de la modification d’un facteur physique ou biologique sur l’écosystème.</a:t>
            </a:r>
            <a:endParaRPr lang="fr-FR" sz="1400"/>
          </a:p>
          <a:p>
            <a:pPr marL="342900" indent="-342900">
              <a:buFont typeface="Symbol" panose="05050102010706020507" pitchFamily="18" charset="2"/>
              <a:buChar char=""/>
            </a:pPr>
            <a:r>
              <a:rPr lang="fr-FR" sz="1400">
                <a:cs typeface="Calibri" panose="020F0502020204030204" pitchFamily="34" charset="0"/>
              </a:rPr>
              <a:t>La biodiversité, un réseau dynamique.</a:t>
            </a:r>
            <a:endParaRPr lang="fr-FR" sz="1400"/>
          </a:p>
          <a:p>
            <a:pPr algn="just">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Identifier la nature des interactions entre les êtres vivants et leur importance dans le peuplement des milieux.</a:t>
            </a:r>
            <a:endParaRPr lang="fr-FR">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sz="1400">
                <a:latin typeface="Calibri" panose="020F0502020204030204" pitchFamily="34" charset="0"/>
                <a:ea typeface="Calibri" panose="020F0502020204030204" pitchFamily="34" charset="0"/>
                <a:cs typeface="Calibri" panose="020F0502020204030204" pitchFamily="34" charset="0"/>
              </a:rPr>
              <a:t>Identifier quelques impacts humains dans un environnement (aménagement, impact technologique...).</a:t>
            </a:r>
            <a:endParaRPr lang="fr-FR">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27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sp>
        <p:nvSpPr>
          <p:cNvPr id="5" name="Rectangle : coins arrondis 4">
            <a:extLst>
              <a:ext uri="{FF2B5EF4-FFF2-40B4-BE49-F238E27FC236}">
                <a16:creationId xmlns:a16="http://schemas.microsoft.com/office/drawing/2014/main" id="{7038466A-9045-4E77-8996-883A34F3BB62}"/>
              </a:ext>
            </a:extLst>
          </p:cNvPr>
          <p:cNvSpPr/>
          <p:nvPr/>
        </p:nvSpPr>
        <p:spPr>
          <a:xfrm>
            <a:off x="1863014" y="1101013"/>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Cycle 4</a:t>
            </a:r>
          </a:p>
        </p:txBody>
      </p:sp>
      <p:pic>
        <p:nvPicPr>
          <p:cNvPr id="3" name="Image 2">
            <a:extLst>
              <a:ext uri="{FF2B5EF4-FFF2-40B4-BE49-F238E27FC236}">
                <a16:creationId xmlns:a16="http://schemas.microsoft.com/office/drawing/2014/main" id="{834B8F7D-4453-446D-A42D-435EAC2EF934}"/>
              </a:ext>
            </a:extLst>
          </p:cNvPr>
          <p:cNvPicPr>
            <a:picLocks noChangeAspect="1"/>
          </p:cNvPicPr>
          <p:nvPr/>
        </p:nvPicPr>
        <p:blipFill rotWithShape="1">
          <a:blip r:embed="rId3"/>
          <a:srcRect l="21633" t="32675" r="22041" b="24150"/>
          <a:stretch/>
        </p:blipFill>
        <p:spPr>
          <a:xfrm>
            <a:off x="1524000" y="1824136"/>
            <a:ext cx="9121574" cy="3932853"/>
          </a:xfrm>
          <a:prstGeom prst="rect">
            <a:avLst/>
          </a:prstGeom>
        </p:spPr>
      </p:pic>
    </p:spTree>
    <p:extLst>
      <p:ext uri="{BB962C8B-B14F-4D97-AF65-F5344CB8AC3E}">
        <p14:creationId xmlns:p14="http://schemas.microsoft.com/office/powerpoint/2010/main" val="257289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sp>
        <p:nvSpPr>
          <p:cNvPr id="5" name="Rectangle : coins arrondis 4">
            <a:extLst>
              <a:ext uri="{FF2B5EF4-FFF2-40B4-BE49-F238E27FC236}">
                <a16:creationId xmlns:a16="http://schemas.microsoft.com/office/drawing/2014/main" id="{7038466A-9045-4E77-8996-883A34F3BB62}"/>
              </a:ext>
            </a:extLst>
          </p:cNvPr>
          <p:cNvSpPr/>
          <p:nvPr/>
        </p:nvSpPr>
        <p:spPr>
          <a:xfrm>
            <a:off x="1863014" y="1135854"/>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Cycle 4</a:t>
            </a:r>
          </a:p>
        </p:txBody>
      </p:sp>
      <p:sp>
        <p:nvSpPr>
          <p:cNvPr id="4" name="Rectangle 3">
            <a:extLst>
              <a:ext uri="{FF2B5EF4-FFF2-40B4-BE49-F238E27FC236}">
                <a16:creationId xmlns:a16="http://schemas.microsoft.com/office/drawing/2014/main" id="{A2725C3D-0F4A-40E4-A486-FC27422E35A6}"/>
              </a:ext>
            </a:extLst>
          </p:cNvPr>
          <p:cNvSpPr/>
          <p:nvPr/>
        </p:nvSpPr>
        <p:spPr>
          <a:xfrm>
            <a:off x="1814805" y="1701211"/>
            <a:ext cx="8562391" cy="964880"/>
          </a:xfrm>
          <a:prstGeom prst="rect">
            <a:avLst/>
          </a:prstGeom>
        </p:spPr>
        <p:txBody>
          <a:bodyPr wrap="square">
            <a:spAutoFit/>
          </a:bodyPr>
          <a:lstStyle/>
          <a:p>
            <a:pPr algn="just">
              <a:lnSpc>
                <a:spcPct val="115000"/>
              </a:lnSpc>
            </a:pPr>
            <a:r>
              <a:rPr lang="fr-FR" b="1">
                <a:latin typeface="Calibri" panose="020F0502020204030204" pitchFamily="34" charset="0"/>
                <a:ea typeface="Calibri" panose="020F0502020204030204" pitchFamily="34" charset="0"/>
                <a:cs typeface="Calibri" panose="020F0502020204030204" pitchFamily="34" charset="0"/>
              </a:rPr>
              <a:t>Relier l’étude des relations de parenté entre les êtres vivants, et l’évolution.</a:t>
            </a:r>
            <a:endParaRPr lang="fr-FR" sz="2400" b="1">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fr-FR">
                <a:cs typeface="Calibri" panose="020F0502020204030204" pitchFamily="34" charset="0"/>
              </a:rPr>
              <a:t>Caractères partagés et classification.</a:t>
            </a:r>
            <a:endParaRPr lang="fr-FR"/>
          </a:p>
          <a:p>
            <a:pPr marL="285750" indent="-285750">
              <a:buFont typeface="Arial" panose="020B0604020202020204" pitchFamily="34" charset="0"/>
              <a:buChar char="•"/>
            </a:pPr>
            <a:r>
              <a:rPr lang="fr-FR">
                <a:latin typeface="Calibri" panose="020F0502020204030204" pitchFamily="34" charset="0"/>
                <a:ea typeface="Calibri" panose="020F0502020204030204" pitchFamily="34" charset="0"/>
              </a:rPr>
              <a:t>Les grands groupes d’êtres vivants, dont Homo sapiens, leur parenté et leur évolution.</a:t>
            </a:r>
            <a:endParaRPr lang="fr-FR"/>
          </a:p>
        </p:txBody>
      </p:sp>
      <p:sp>
        <p:nvSpPr>
          <p:cNvPr id="6" name="Rectangle 5">
            <a:extLst>
              <a:ext uri="{FF2B5EF4-FFF2-40B4-BE49-F238E27FC236}">
                <a16:creationId xmlns:a16="http://schemas.microsoft.com/office/drawing/2014/main" id="{F5DB6239-360A-41A8-95AC-0A99D12A9F1B}"/>
              </a:ext>
            </a:extLst>
          </p:cNvPr>
          <p:cNvSpPr/>
          <p:nvPr/>
        </p:nvSpPr>
        <p:spPr>
          <a:xfrm>
            <a:off x="1755710" y="2586611"/>
            <a:ext cx="9399970" cy="2474524"/>
          </a:xfrm>
          <a:prstGeom prst="rect">
            <a:avLst/>
          </a:prstGeom>
        </p:spPr>
        <p:txBody>
          <a:bodyPr wrap="square">
            <a:spAutoFit/>
          </a:bodyPr>
          <a:lstStyle/>
          <a:p>
            <a:pPr algn="just">
              <a:lnSpc>
                <a:spcPct val="115000"/>
              </a:lnSpc>
            </a:pPr>
            <a:r>
              <a:rPr lang="fr-FR" b="1">
                <a:latin typeface="Calibri" panose="020F0502020204030204" pitchFamily="34" charset="0"/>
                <a:ea typeface="Calibri" panose="020F0502020204030204" pitchFamily="34" charset="0"/>
                <a:cs typeface="Calibri" panose="020F0502020204030204" pitchFamily="34" charset="0"/>
              </a:rPr>
              <a:t>Expliquer sur quoi reposent la diversité et la stabilité génétique des individus.</a:t>
            </a:r>
            <a:endParaRPr lang="fr-FR" sz="2400" b="1">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b="1">
                <a:latin typeface="Calibri" panose="020F0502020204030204" pitchFamily="34" charset="0"/>
                <a:ea typeface="Calibri" panose="020F0502020204030204" pitchFamily="34" charset="0"/>
                <a:cs typeface="Calibri" panose="020F0502020204030204" pitchFamily="34" charset="0"/>
              </a:rPr>
              <a:t>Expliquer comment les phénotypes sont déterminés par les génotypes et par l’action de l’environnement.</a:t>
            </a:r>
            <a:endParaRPr lang="fr-FR" sz="2400" b="1">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fr-FR" b="1">
                <a:latin typeface="Calibri" panose="020F0502020204030204" pitchFamily="34" charset="0"/>
                <a:ea typeface="Calibri" panose="020F0502020204030204" pitchFamily="34" charset="0"/>
                <a:cs typeface="Calibri" panose="020F0502020204030204" pitchFamily="34" charset="0"/>
              </a:rPr>
              <a:t>Relier, comme des processus dynamiques, la diversité génétique et la biodiversité.</a:t>
            </a:r>
            <a:endParaRPr lang="fr-FR" sz="2400" b="1">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fr-FR">
                <a:cs typeface="Calibri" panose="020F0502020204030204" pitchFamily="34" charset="0"/>
              </a:rPr>
              <a:t>Diversité et dynamique du monde vivant à différents niveaux d’organisation; diversité des relations interspécifiques.</a:t>
            </a:r>
          </a:p>
          <a:p>
            <a:pPr marL="285750" indent="-285750">
              <a:buFont typeface="Arial" panose="020B0604020202020204" pitchFamily="34" charset="0"/>
              <a:buChar char="•"/>
            </a:pPr>
            <a:r>
              <a:rPr lang="fr-FR"/>
              <a:t>Diversité génétique au sein d’une population ; héritabilité, stabilité des groupes.</a:t>
            </a:r>
          </a:p>
          <a:p>
            <a:pPr marL="285750" indent="-285750">
              <a:buFont typeface="Arial" panose="020B0604020202020204" pitchFamily="34" charset="0"/>
              <a:buChar char="•"/>
            </a:pPr>
            <a:r>
              <a:rPr lang="fr-FR"/>
              <a:t>ADN, mutations, brassage, gène, méiose et fécondation.</a:t>
            </a:r>
          </a:p>
        </p:txBody>
      </p:sp>
      <p:sp>
        <p:nvSpPr>
          <p:cNvPr id="7" name="Rectangle 6">
            <a:extLst>
              <a:ext uri="{FF2B5EF4-FFF2-40B4-BE49-F238E27FC236}">
                <a16:creationId xmlns:a16="http://schemas.microsoft.com/office/drawing/2014/main" id="{94AFCA0F-605A-4D17-8D15-6CC78B8F682A}"/>
              </a:ext>
            </a:extLst>
          </p:cNvPr>
          <p:cNvSpPr/>
          <p:nvPr/>
        </p:nvSpPr>
        <p:spPr>
          <a:xfrm>
            <a:off x="1863013" y="5130172"/>
            <a:ext cx="9292667" cy="1560427"/>
          </a:xfrm>
          <a:prstGeom prst="rect">
            <a:avLst/>
          </a:prstGeom>
        </p:spPr>
        <p:txBody>
          <a:bodyPr wrap="square">
            <a:spAutoFit/>
          </a:bodyPr>
          <a:lstStyle/>
          <a:p>
            <a:pPr>
              <a:lnSpc>
                <a:spcPct val="115000"/>
              </a:lnSpc>
            </a:pPr>
            <a:r>
              <a:rPr lang="fr-FR" b="1" dirty="0">
                <a:latin typeface="Calibri" panose="020F0502020204030204" pitchFamily="34" charset="0"/>
                <a:ea typeface="Calibri" panose="020F0502020204030204" pitchFamily="34" charset="0"/>
                <a:cs typeface="Calibri" panose="020F0502020204030204" pitchFamily="34" charset="0"/>
              </a:rPr>
              <a:t>Mettre en évidence des faits d’évolution des espèces et donner des arguments en faveur de quelques mécanismes de l’évolution</a:t>
            </a:r>
            <a:r>
              <a:rPr lang="fr-FR" sz="1000" dirty="0">
                <a:latin typeface="Calibri" panose="020F0502020204030204" pitchFamily="34" charset="0"/>
                <a:ea typeface="Calibri" panose="020F0502020204030204" pitchFamily="34" charset="0"/>
                <a:cs typeface="Calibri" panose="020F0502020204030204" pitchFamily="34" charset="0"/>
              </a:rPr>
              <a:t>.</a:t>
            </a:r>
            <a:endParaRPr lang="fr-FR"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fr-FR" dirty="0">
                <a:cs typeface="Calibri" panose="020F0502020204030204" pitchFamily="34" charset="0"/>
              </a:rPr>
              <a:t>Apparition et disparition d’espèces au cours du temps (dont les premiers organismes vivants sur Terre).</a:t>
            </a:r>
            <a:endParaRPr lang="fr-FR" dirty="0"/>
          </a:p>
          <a:p>
            <a:pPr marL="342900" indent="-342900">
              <a:buFont typeface="Symbol" panose="05050102010706020507" pitchFamily="18" charset="2"/>
              <a:buChar char=""/>
            </a:pPr>
            <a:r>
              <a:rPr lang="fr-FR" dirty="0">
                <a:solidFill>
                  <a:schemeClr val="bg1"/>
                </a:solidFill>
                <a:cs typeface="Calibri" panose="020F0502020204030204" pitchFamily="34" charset="0"/>
              </a:rPr>
              <a:t>Maintien des formes aptes à se reproduire, hasard, sélection naturelle.</a:t>
            </a:r>
            <a:endParaRPr lang="fr-FR" dirty="0">
              <a:solidFill>
                <a:schemeClr val="bg1"/>
              </a:solidFill>
            </a:endParaRPr>
          </a:p>
        </p:txBody>
      </p:sp>
    </p:spTree>
    <p:extLst>
      <p:ext uri="{BB962C8B-B14F-4D97-AF65-F5344CB8AC3E}">
        <p14:creationId xmlns:p14="http://schemas.microsoft.com/office/powerpoint/2010/main" val="282986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154305" y="2148114"/>
            <a:ext cx="11790952" cy="5155021"/>
          </a:xfrm>
          <a:prstGeom prst="rightArrow">
            <a:avLst>
              <a:gd name="adj1" fmla="val 50000"/>
              <a:gd name="adj2" fmla="val 2971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400"/>
          </a:p>
        </p:txBody>
      </p:sp>
      <p:sp>
        <p:nvSpPr>
          <p:cNvPr id="3" name="Ellipse 2"/>
          <p:cNvSpPr/>
          <p:nvPr/>
        </p:nvSpPr>
        <p:spPr>
          <a:xfrm>
            <a:off x="1033145" y="3550107"/>
            <a:ext cx="2013608" cy="19350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ffectLst/>
                <a:ea typeface="Calibri" panose="020F0502020204030204" pitchFamily="34" charset="0"/>
                <a:cs typeface="Times New Roman" panose="02020603050405020304" pitchFamily="18" charset="0"/>
              </a:rPr>
              <a:t>Biodiversité, des populations aux dynamiques différentes</a:t>
            </a:r>
            <a:endParaRPr lang="fr-FR" sz="140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ea typeface="Calibri" panose="020F0502020204030204" pitchFamily="34" charset="0"/>
                <a:cs typeface="Times New Roman" panose="02020603050405020304" pitchFamily="18" charset="0"/>
              </a:rPr>
              <a:t> </a:t>
            </a:r>
            <a:endParaRPr lang="fr-FR" sz="1400">
              <a:effectLst/>
              <a:ea typeface="Calibri" panose="020F0502020204030204" pitchFamily="34" charset="0"/>
              <a:cs typeface="Times New Roman" panose="02020603050405020304" pitchFamily="18" charset="0"/>
            </a:endParaRPr>
          </a:p>
        </p:txBody>
      </p:sp>
      <p:sp>
        <p:nvSpPr>
          <p:cNvPr id="4" name="Ellipse 3"/>
          <p:cNvSpPr/>
          <p:nvPr/>
        </p:nvSpPr>
        <p:spPr>
          <a:xfrm>
            <a:off x="3669029" y="3554552"/>
            <a:ext cx="2221865" cy="19350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ffectLst/>
                <a:ea typeface="Calibri" panose="020F0502020204030204" pitchFamily="34" charset="0"/>
                <a:cs typeface="Times New Roman" panose="02020603050405020304" pitchFamily="18" charset="0"/>
              </a:rPr>
              <a:t>Biodiversité, diversité des relations interspécifiques</a:t>
            </a:r>
            <a:endParaRPr lang="fr-FR" sz="140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ea typeface="Calibri" panose="020F0502020204030204" pitchFamily="34" charset="0"/>
                <a:cs typeface="Times New Roman" panose="02020603050405020304" pitchFamily="18" charset="0"/>
              </a:rPr>
              <a:t> </a:t>
            </a:r>
            <a:endParaRPr lang="fr-FR" sz="1400">
              <a:effectLst/>
              <a:ea typeface="Calibri" panose="020F0502020204030204" pitchFamily="34" charset="0"/>
              <a:cs typeface="Times New Roman" panose="02020603050405020304" pitchFamily="18" charset="0"/>
            </a:endParaRPr>
          </a:p>
        </p:txBody>
      </p:sp>
      <p:sp>
        <p:nvSpPr>
          <p:cNvPr id="5" name="Ellipse 4"/>
          <p:cNvSpPr/>
          <p:nvPr/>
        </p:nvSpPr>
        <p:spPr>
          <a:xfrm>
            <a:off x="6566534" y="3550107"/>
            <a:ext cx="2092963" cy="193502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400" b="1">
                <a:solidFill>
                  <a:srgbClr val="000000"/>
                </a:solidFill>
                <a:effectLst/>
                <a:ea typeface="Calibri" panose="020F0502020204030204" pitchFamily="34" charset="0"/>
                <a:cs typeface="Times New Roman" panose="02020603050405020304" pitchFamily="18" charset="0"/>
              </a:rPr>
              <a:t>Biodiversité, résultat et étape de l’évolution</a:t>
            </a:r>
            <a:endParaRPr lang="fr-FR" sz="140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400" b="1">
                <a:effectLst/>
                <a:ea typeface="Calibri" panose="020F0502020204030204" pitchFamily="34" charset="0"/>
                <a:cs typeface="Times New Roman" panose="02020603050405020304" pitchFamily="18" charset="0"/>
              </a:rPr>
              <a:t> </a:t>
            </a:r>
            <a:endParaRPr lang="fr-FR" sz="1400">
              <a:effectLst/>
              <a:ea typeface="Calibri" panose="020F0502020204030204" pitchFamily="34" charset="0"/>
              <a:cs typeface="Times New Roman" panose="02020603050405020304" pitchFamily="18" charset="0"/>
            </a:endParaRPr>
          </a:p>
        </p:txBody>
      </p:sp>
      <p:sp>
        <p:nvSpPr>
          <p:cNvPr id="6" name="Flèche droite 5"/>
          <p:cNvSpPr/>
          <p:nvPr/>
        </p:nvSpPr>
        <p:spPr>
          <a:xfrm>
            <a:off x="1033145" y="5391055"/>
            <a:ext cx="7923358" cy="676370"/>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400"/>
          </a:p>
        </p:txBody>
      </p:sp>
      <p:sp>
        <p:nvSpPr>
          <p:cNvPr id="7" name="Zone de texte 2"/>
          <p:cNvSpPr txBox="1">
            <a:spLocks noChangeArrowheads="1"/>
          </p:cNvSpPr>
          <p:nvPr/>
        </p:nvSpPr>
        <p:spPr bwMode="auto">
          <a:xfrm>
            <a:off x="2842260" y="5587444"/>
            <a:ext cx="4298579" cy="30726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Classification, histoire évolutive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 de texte 2"/>
          <p:cNvSpPr txBox="1">
            <a:spLocks noChangeArrowheads="1"/>
          </p:cNvSpPr>
          <p:nvPr/>
        </p:nvSpPr>
        <p:spPr bwMode="auto">
          <a:xfrm>
            <a:off x="4789570" y="2752905"/>
            <a:ext cx="979881" cy="32284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Nutrition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3455035" y="1415447"/>
            <a:ext cx="1761376" cy="322845"/>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Influence des milieux</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720776" y="1356076"/>
            <a:ext cx="1351144" cy="516489"/>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Modes de reproduction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necteur droit avec flèche 10"/>
          <p:cNvCxnSpPr>
            <a:stCxn id="18" idx="2"/>
          </p:cNvCxnSpPr>
          <p:nvPr/>
        </p:nvCxnSpPr>
        <p:spPr>
          <a:xfrm>
            <a:off x="644881" y="2848595"/>
            <a:ext cx="649249" cy="105284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Zone de texte 2"/>
          <p:cNvSpPr txBox="1">
            <a:spLocks noChangeArrowheads="1"/>
          </p:cNvSpPr>
          <p:nvPr/>
        </p:nvSpPr>
        <p:spPr bwMode="auto">
          <a:xfrm>
            <a:off x="2409190" y="2739103"/>
            <a:ext cx="2357948" cy="78386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Dynamique des populations  des organismes sexués et asexués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Connecteur droit avec flèche 12"/>
          <p:cNvCxnSpPr>
            <a:endCxn id="8" idx="0"/>
          </p:cNvCxnSpPr>
          <p:nvPr/>
        </p:nvCxnSpPr>
        <p:spPr>
          <a:xfrm>
            <a:off x="4389477" y="1759034"/>
            <a:ext cx="890034" cy="993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Connecteur droit avec flèche 13"/>
          <p:cNvCxnSpPr/>
          <p:nvPr/>
        </p:nvCxnSpPr>
        <p:spPr>
          <a:xfrm flipH="1">
            <a:off x="3455035" y="1759034"/>
            <a:ext cx="463024" cy="99623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Connecteur droit avec flèche 14"/>
          <p:cNvCxnSpPr>
            <a:stCxn id="8" idx="2"/>
          </p:cNvCxnSpPr>
          <p:nvPr/>
        </p:nvCxnSpPr>
        <p:spPr>
          <a:xfrm flipH="1">
            <a:off x="5129531" y="3075750"/>
            <a:ext cx="149980" cy="6885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a:off x="3646597" y="3556912"/>
            <a:ext cx="330408" cy="34325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Zone de texte 2"/>
          <p:cNvSpPr txBox="1">
            <a:spLocks noChangeArrowheads="1"/>
          </p:cNvSpPr>
          <p:nvPr/>
        </p:nvSpPr>
        <p:spPr bwMode="auto">
          <a:xfrm>
            <a:off x="3772526" y="2039060"/>
            <a:ext cx="979881" cy="32284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u="sng">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Sélection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2"/>
          <p:cNvSpPr txBox="1">
            <a:spLocks noChangeArrowheads="1"/>
          </p:cNvSpPr>
          <p:nvPr/>
        </p:nvSpPr>
        <p:spPr bwMode="auto">
          <a:xfrm>
            <a:off x="154940" y="2295238"/>
            <a:ext cx="979881" cy="5533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Sexuée et variabilité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Zone de texte 2"/>
          <p:cNvSpPr txBox="1">
            <a:spLocks noChangeArrowheads="1"/>
          </p:cNvSpPr>
          <p:nvPr/>
        </p:nvSpPr>
        <p:spPr bwMode="auto">
          <a:xfrm>
            <a:off x="1175384" y="2308175"/>
            <a:ext cx="1218651" cy="5658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Asexuée et « conformité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Connecteur droit avec flèche 19"/>
          <p:cNvCxnSpPr/>
          <p:nvPr/>
        </p:nvCxnSpPr>
        <p:spPr>
          <a:xfrm flipH="1">
            <a:off x="896574" y="1899700"/>
            <a:ext cx="278810" cy="4306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p:cNvCxnSpPr/>
          <p:nvPr/>
        </p:nvCxnSpPr>
        <p:spPr>
          <a:xfrm>
            <a:off x="1644726" y="1899700"/>
            <a:ext cx="407727" cy="431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Connecteur droit avec flèche 21"/>
          <p:cNvCxnSpPr/>
          <p:nvPr/>
        </p:nvCxnSpPr>
        <p:spPr>
          <a:xfrm>
            <a:off x="1721485" y="2859272"/>
            <a:ext cx="0" cy="7684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 de texte 2"/>
          <p:cNvSpPr txBox="1">
            <a:spLocks noChangeArrowheads="1"/>
          </p:cNvSpPr>
          <p:nvPr/>
        </p:nvSpPr>
        <p:spPr bwMode="auto">
          <a:xfrm>
            <a:off x="5797231" y="1293332"/>
            <a:ext cx="1536067" cy="553357"/>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Brassage génétique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Zone de texte 2"/>
          <p:cNvSpPr txBox="1">
            <a:spLocks noChangeArrowheads="1"/>
          </p:cNvSpPr>
          <p:nvPr/>
        </p:nvSpPr>
        <p:spPr bwMode="auto">
          <a:xfrm>
            <a:off x="5890895" y="2222446"/>
            <a:ext cx="1682894" cy="93159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Variabilité génétique des gamètes et fécondation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 de texte 2"/>
          <p:cNvSpPr txBox="1">
            <a:spLocks noChangeArrowheads="1"/>
          </p:cNvSpPr>
          <p:nvPr/>
        </p:nvSpPr>
        <p:spPr bwMode="auto">
          <a:xfrm>
            <a:off x="8121650" y="1258542"/>
            <a:ext cx="2026362" cy="553357"/>
          </a:xfrm>
          <a:prstGeom prst="rect">
            <a:avLst/>
          </a:prstGeom>
          <a:solidFill>
            <a:schemeClr val="accent2">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Mécanismes de l’évolution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Connecteur droit avec flèche 25"/>
          <p:cNvCxnSpPr/>
          <p:nvPr/>
        </p:nvCxnSpPr>
        <p:spPr>
          <a:xfrm>
            <a:off x="6400800" y="1843405"/>
            <a:ext cx="165734" cy="390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Connecteur droit avec flèche 26"/>
          <p:cNvCxnSpPr/>
          <p:nvPr/>
        </p:nvCxnSpPr>
        <p:spPr>
          <a:xfrm>
            <a:off x="6638290" y="3147695"/>
            <a:ext cx="273050" cy="6762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Zone de texte 2"/>
          <p:cNvSpPr txBox="1">
            <a:spLocks noChangeArrowheads="1"/>
          </p:cNvSpPr>
          <p:nvPr/>
        </p:nvSpPr>
        <p:spPr bwMode="auto">
          <a:xfrm>
            <a:off x="7884204" y="2657861"/>
            <a:ext cx="1848667" cy="5164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a:effectLst/>
                <a:latin typeface="Calibri" panose="020F0502020204030204" pitchFamily="34" charset="0"/>
                <a:ea typeface="Calibri" panose="020F0502020204030204" pitchFamily="34" charset="0"/>
                <a:cs typeface="Times New Roman" panose="02020603050405020304" pitchFamily="18" charset="0"/>
              </a:rPr>
              <a:t>Mutations, caractères nouveaux et sélection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9" name="Connecteur droit avec flèche 28"/>
          <p:cNvCxnSpPr/>
          <p:nvPr/>
        </p:nvCxnSpPr>
        <p:spPr>
          <a:xfrm flipH="1">
            <a:off x="9008201" y="1825873"/>
            <a:ext cx="1323" cy="8362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cteur droit avec flèche 29"/>
          <p:cNvCxnSpPr/>
          <p:nvPr/>
        </p:nvCxnSpPr>
        <p:spPr>
          <a:xfrm flipH="1">
            <a:off x="7991475" y="3159125"/>
            <a:ext cx="260350" cy="6051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1" name="Rectangle 30"/>
          <p:cNvSpPr>
            <a:spLocks noChangeArrowheads="1"/>
          </p:cNvSpPr>
          <p:nvPr/>
        </p:nvSpPr>
        <p:spPr bwMode="auto">
          <a:xfrm>
            <a:off x="0" y="-302881"/>
            <a:ext cx="1360354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a:ln>
                  <a:noFill/>
                </a:ln>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Exemple de logique qui a pu être suivie au cycle 4</a:t>
            </a:r>
            <a:endParaRPr kumimoji="0" 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solidFill>
              <a:effectLst/>
              <a:latin typeface="Arial" panose="020B0604020202020204" pitchFamily="34" charset="0"/>
            </a:endParaRPr>
          </a:p>
        </p:txBody>
      </p:sp>
      <p:sp>
        <p:nvSpPr>
          <p:cNvPr id="32" name="Rectangle 46"/>
          <p:cNvSpPr>
            <a:spLocks noChangeArrowheads="1"/>
          </p:cNvSpPr>
          <p:nvPr/>
        </p:nvSpPr>
        <p:spPr bwMode="auto">
          <a:xfrm>
            <a:off x="0" y="523650"/>
            <a:ext cx="136035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sz="1400"/>
          </a:p>
        </p:txBody>
      </p:sp>
    </p:spTree>
    <p:extLst>
      <p:ext uri="{BB962C8B-B14F-4D97-AF65-F5344CB8AC3E}">
        <p14:creationId xmlns:p14="http://schemas.microsoft.com/office/powerpoint/2010/main" val="86920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p:txBody>
          <a:bodyPr/>
          <a:lstStyle/>
          <a:p>
            <a:pPr algn="ctr"/>
            <a:r>
              <a:rPr lang="fr-FR"/>
              <a:t>Biodiversité, résultat et étape de l’évolution</a:t>
            </a:r>
          </a:p>
        </p:txBody>
      </p:sp>
      <p:grpSp>
        <p:nvGrpSpPr>
          <p:cNvPr id="11" name="Groupe 10">
            <a:extLst>
              <a:ext uri="{FF2B5EF4-FFF2-40B4-BE49-F238E27FC236}">
                <a16:creationId xmlns:a16="http://schemas.microsoft.com/office/drawing/2014/main" id="{FDCDD456-C15A-4C6D-B4F7-DE3F91B2A12E}"/>
              </a:ext>
            </a:extLst>
          </p:cNvPr>
          <p:cNvGrpSpPr/>
          <p:nvPr/>
        </p:nvGrpSpPr>
        <p:grpSpPr>
          <a:xfrm>
            <a:off x="449442" y="1751215"/>
            <a:ext cx="4947557" cy="4279136"/>
            <a:chOff x="4651309" y="1422318"/>
            <a:chExt cx="4294415" cy="4598116"/>
          </a:xfrm>
        </p:grpSpPr>
        <p:sp>
          <p:nvSpPr>
            <p:cNvPr id="6" name="Rectangle : coins arrondis 5">
              <a:extLst>
                <a:ext uri="{FF2B5EF4-FFF2-40B4-BE49-F238E27FC236}">
                  <a16:creationId xmlns:a16="http://schemas.microsoft.com/office/drawing/2014/main" id="{83BF1A35-B0BD-4FB6-83AD-AC9AA5F163E3}"/>
                </a:ext>
              </a:extLst>
            </p:cNvPr>
            <p:cNvSpPr/>
            <p:nvPr/>
          </p:nvSpPr>
          <p:spPr>
            <a:xfrm>
              <a:off x="7527471" y="1422318"/>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2de</a:t>
              </a:r>
            </a:p>
          </p:txBody>
        </p:sp>
        <p:sp>
          <p:nvSpPr>
            <p:cNvPr id="8" name="ZoneTexte 7">
              <a:extLst>
                <a:ext uri="{FF2B5EF4-FFF2-40B4-BE49-F238E27FC236}">
                  <a16:creationId xmlns:a16="http://schemas.microsoft.com/office/drawing/2014/main" id="{DD03A26B-7667-4ADF-9F7E-615F49DD2E47}"/>
                </a:ext>
              </a:extLst>
            </p:cNvPr>
            <p:cNvSpPr txBox="1"/>
            <p:nvPr/>
          </p:nvSpPr>
          <p:spPr>
            <a:xfrm>
              <a:off x="4651309" y="1754156"/>
              <a:ext cx="4194110" cy="4266278"/>
            </a:xfrm>
            <a:prstGeom prst="rect">
              <a:avLst/>
            </a:prstGeom>
            <a:noFill/>
            <a:ln>
              <a:solidFill>
                <a:schemeClr val="tx1"/>
              </a:solidFill>
            </a:ln>
          </p:spPr>
          <p:txBody>
            <a:bodyPr wrap="square" rtlCol="0">
              <a:spAutoFit/>
            </a:bodyPr>
            <a:lstStyle/>
            <a:p>
              <a:pPr algn="ctr"/>
              <a:r>
                <a:rPr lang="fr-FR" dirty="0">
                  <a:solidFill>
                    <a:srgbClr val="FF0000"/>
                  </a:solidFill>
                </a:rPr>
                <a:t>Renforcement des notions fondamentales</a:t>
              </a:r>
            </a:p>
            <a:p>
              <a:pPr algn="ctr"/>
              <a:endParaRPr lang="fr-FR" dirty="0"/>
            </a:p>
            <a:p>
              <a:pPr algn="ctr"/>
              <a:r>
                <a:rPr lang="fr-FR" dirty="0">
                  <a:solidFill>
                    <a:srgbClr val="FF0000"/>
                  </a:solidFill>
                </a:rPr>
                <a:t>Vocabulaire nouveau </a:t>
              </a:r>
              <a:r>
                <a:rPr lang="fr-FR" dirty="0"/>
                <a:t>(allèles) – </a:t>
              </a:r>
              <a:r>
                <a:rPr lang="fr-FR" dirty="0">
                  <a:solidFill>
                    <a:srgbClr val="FF0000"/>
                  </a:solidFill>
                </a:rPr>
                <a:t>capacités nouvelles </a:t>
              </a:r>
            </a:p>
            <a:p>
              <a:pPr algn="ctr"/>
              <a:r>
                <a:rPr lang="fr-FR" dirty="0"/>
                <a:t>Approche statistique de la description de la biodiversité (rigueur de la démarche scientifique)</a:t>
              </a:r>
            </a:p>
            <a:p>
              <a:pPr algn="ctr"/>
              <a:endParaRPr lang="fr-FR" dirty="0"/>
            </a:p>
            <a:p>
              <a:pPr algn="ctr"/>
              <a:r>
                <a:rPr lang="fr-FR" dirty="0">
                  <a:solidFill>
                    <a:srgbClr val="FF0000"/>
                  </a:solidFill>
                </a:rPr>
                <a:t>Construction de nouvelles notions fondamentales </a:t>
              </a:r>
            </a:p>
            <a:p>
              <a:pPr marL="285750" indent="-285750">
                <a:buFont typeface="Arial" panose="020B0604020202020204" pitchFamily="34" charset="0"/>
                <a:buChar char="•"/>
              </a:pPr>
              <a:r>
                <a:rPr lang="fr-FR" dirty="0"/>
                <a:t>Effectifs</a:t>
              </a:r>
            </a:p>
            <a:p>
              <a:pPr marL="285750" indent="-285750">
                <a:buFont typeface="Arial" panose="020B0604020202020204" pitchFamily="34" charset="0"/>
                <a:buChar char="•"/>
              </a:pPr>
              <a:r>
                <a:rPr lang="fr-FR" dirty="0"/>
                <a:t>Dérive </a:t>
              </a:r>
              <a:r>
                <a:rPr lang="fr-FR" dirty="0" err="1"/>
                <a:t>genetique</a:t>
              </a:r>
              <a:endParaRPr lang="fr-FR" dirty="0"/>
            </a:p>
            <a:p>
              <a:pPr marL="285750" indent="-285750">
                <a:buFont typeface="Arial" panose="020B0604020202020204" pitchFamily="34" charset="0"/>
                <a:buChar char="•"/>
              </a:pPr>
              <a:r>
                <a:rPr lang="fr-FR" dirty="0"/>
                <a:t>fréquence allélique, variations</a:t>
              </a:r>
            </a:p>
            <a:p>
              <a:pPr marL="285750" indent="-285750">
                <a:buFont typeface="Arial" panose="020B0604020202020204" pitchFamily="34" charset="0"/>
                <a:buChar char="•"/>
              </a:pPr>
              <a:r>
                <a:rPr lang="fr-FR" dirty="0"/>
                <a:t>crise biologique – extinction massive</a:t>
              </a:r>
            </a:p>
            <a:p>
              <a:pPr marL="285750" indent="-285750">
                <a:buFont typeface="Arial" panose="020B0604020202020204" pitchFamily="34" charset="0"/>
                <a:buChar char="•"/>
              </a:pPr>
              <a:r>
                <a:rPr lang="fr-FR" dirty="0"/>
                <a:t>communication intraspécifique et sélection sexuelle </a:t>
              </a:r>
            </a:p>
          </p:txBody>
        </p:sp>
      </p:grpSp>
      <p:grpSp>
        <p:nvGrpSpPr>
          <p:cNvPr id="12" name="Groupe 11">
            <a:extLst>
              <a:ext uri="{FF2B5EF4-FFF2-40B4-BE49-F238E27FC236}">
                <a16:creationId xmlns:a16="http://schemas.microsoft.com/office/drawing/2014/main" id="{98823E23-29BF-4E3F-B4F9-94E1759182EB}"/>
              </a:ext>
            </a:extLst>
          </p:cNvPr>
          <p:cNvGrpSpPr/>
          <p:nvPr/>
        </p:nvGrpSpPr>
        <p:grpSpPr>
          <a:xfrm>
            <a:off x="6342889" y="3046959"/>
            <a:ext cx="4492691" cy="1906346"/>
            <a:chOff x="4651309" y="4951654"/>
            <a:chExt cx="4492691" cy="1906346"/>
          </a:xfrm>
        </p:grpSpPr>
        <p:sp>
          <p:nvSpPr>
            <p:cNvPr id="9" name="ZoneTexte 8">
              <a:extLst>
                <a:ext uri="{FF2B5EF4-FFF2-40B4-BE49-F238E27FC236}">
                  <a16:creationId xmlns:a16="http://schemas.microsoft.com/office/drawing/2014/main" id="{04CE1382-3C5E-4A1D-814E-2FCFF3FD15A0}"/>
                </a:ext>
              </a:extLst>
            </p:cNvPr>
            <p:cNvSpPr txBox="1"/>
            <p:nvPr/>
          </p:nvSpPr>
          <p:spPr>
            <a:xfrm>
              <a:off x="4651309" y="5380672"/>
              <a:ext cx="4492691" cy="1477328"/>
            </a:xfrm>
            <a:prstGeom prst="rect">
              <a:avLst/>
            </a:prstGeom>
            <a:noFill/>
            <a:ln>
              <a:solidFill>
                <a:schemeClr val="tx1"/>
              </a:solidFill>
            </a:ln>
          </p:spPr>
          <p:txBody>
            <a:bodyPr wrap="square" rtlCol="0">
              <a:spAutoFit/>
            </a:bodyPr>
            <a:lstStyle/>
            <a:p>
              <a:pPr algn="ctr"/>
              <a:r>
                <a:rPr lang="fr-FR">
                  <a:solidFill>
                    <a:srgbClr val="FF0000"/>
                  </a:solidFill>
                </a:rPr>
                <a:t>Renforcement et mobilisation des notions fondamentales</a:t>
              </a:r>
            </a:p>
            <a:p>
              <a:pPr algn="ctr"/>
              <a:r>
                <a:rPr lang="fr-FR">
                  <a:solidFill>
                    <a:srgbClr val="FF0000"/>
                  </a:solidFill>
                </a:rPr>
                <a:t>Construction de nouvelles notions fondamentales </a:t>
              </a:r>
            </a:p>
            <a:p>
              <a:pPr algn="ctr"/>
              <a:r>
                <a:rPr lang="fr-FR">
                  <a:solidFill>
                    <a:srgbClr val="FF0000"/>
                  </a:solidFill>
                </a:rPr>
                <a:t> </a:t>
              </a:r>
              <a:r>
                <a:rPr lang="fr-FR"/>
                <a:t>notion de services écosystémiques</a:t>
              </a:r>
            </a:p>
          </p:txBody>
        </p:sp>
        <p:sp>
          <p:nvSpPr>
            <p:cNvPr id="7" name="Rectangle : coins arrondis 6">
              <a:extLst>
                <a:ext uri="{FF2B5EF4-FFF2-40B4-BE49-F238E27FC236}">
                  <a16:creationId xmlns:a16="http://schemas.microsoft.com/office/drawing/2014/main" id="{2C9D6FF4-47AA-49DA-A23E-927BBFF1F0EF}"/>
                </a:ext>
              </a:extLst>
            </p:cNvPr>
            <p:cNvSpPr/>
            <p:nvPr/>
          </p:nvSpPr>
          <p:spPr>
            <a:xfrm>
              <a:off x="7707086" y="4951654"/>
              <a:ext cx="1418253" cy="4478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Spé 1ère</a:t>
              </a:r>
            </a:p>
          </p:txBody>
        </p:sp>
      </p:grpSp>
    </p:spTree>
    <p:extLst>
      <p:ext uri="{BB962C8B-B14F-4D97-AF65-F5344CB8AC3E}">
        <p14:creationId xmlns:p14="http://schemas.microsoft.com/office/powerpoint/2010/main" val="238929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B14F1CE3-F4F8-457A-A73F-6DF5A066C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686131A8-4858-4C60-9250-1966A22D0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09686976-6858-4345-9044-1B45C7CFCD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B42EC8F6-8EBB-4F65-B208-1C7165FE7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7F9092A-9278-4771-8DB6-C7D61DE500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4538DBCA-D356-41B2-B09A-5703101C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a:extLst>
              <a:ext uri="{FF2B5EF4-FFF2-40B4-BE49-F238E27FC236}">
                <a16:creationId xmlns:a16="http://schemas.microsoft.com/office/drawing/2014/main" id="{7BB77EC2-FFF7-45DD-9F6C-2DE198CCB866}"/>
              </a:ext>
            </a:extLst>
          </p:cNvPr>
          <p:cNvSpPr>
            <a:spLocks noGrp="1"/>
          </p:cNvSpPr>
          <p:nvPr>
            <p:ph type="title"/>
          </p:nvPr>
        </p:nvSpPr>
        <p:spPr>
          <a:xfrm>
            <a:off x="5961344" y="758952"/>
            <a:ext cx="5542398" cy="3566160"/>
          </a:xfrm>
        </p:spPr>
        <p:txBody>
          <a:bodyPr vert="horz" lIns="91440" tIns="45720" rIns="91440" bIns="45720" rtlCol="0" anchor="b">
            <a:normAutofit/>
          </a:bodyPr>
          <a:lstStyle/>
          <a:p>
            <a:r>
              <a:rPr lang="en-US" sz="5000">
                <a:solidFill>
                  <a:srgbClr val="FFFFFF"/>
                </a:solidFill>
              </a:rPr>
              <a:t>Sélection naturelle, communication intraspécifique et sélection sexuelle</a:t>
            </a:r>
          </a:p>
        </p:txBody>
      </p:sp>
      <p:pic>
        <p:nvPicPr>
          <p:cNvPr id="7" name="Image 6">
            <a:extLst>
              <a:ext uri="{FF2B5EF4-FFF2-40B4-BE49-F238E27FC236}">
                <a16:creationId xmlns:a16="http://schemas.microsoft.com/office/drawing/2014/main" id="{6E8FA49D-A8FD-4CC8-B2FF-334D62725C37}"/>
              </a:ext>
            </a:extLst>
          </p:cNvPr>
          <p:cNvPicPr>
            <a:picLocks noChangeAspect="1"/>
          </p:cNvPicPr>
          <p:nvPr/>
        </p:nvPicPr>
        <p:blipFill rotWithShape="1">
          <a:blip r:embed="rId3"/>
          <a:srcRect l="4132" r="23057" b="3"/>
          <a:stretch/>
        </p:blipFill>
        <p:spPr>
          <a:xfrm>
            <a:off x="627760" y="186810"/>
            <a:ext cx="4020297" cy="3671763"/>
          </a:xfrm>
          <a:prstGeom prst="rect">
            <a:avLst/>
          </a:prstGeom>
        </p:spPr>
      </p:pic>
      <p:cxnSp>
        <p:nvCxnSpPr>
          <p:cNvPr id="104" name="Straight Connector 96">
            <a:extLst>
              <a:ext uri="{FF2B5EF4-FFF2-40B4-BE49-F238E27FC236}">
                <a16:creationId xmlns:a16="http://schemas.microsoft.com/office/drawing/2014/main" id="{FBC2D3CD-6450-49F3-90F7-9DA5009588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0" name="Picture 2" descr="Résultat de recherche d'images pour ">
            <a:extLst>
              <a:ext uri="{FF2B5EF4-FFF2-40B4-BE49-F238E27FC236}">
                <a16:creationId xmlns:a16="http://schemas.microsoft.com/office/drawing/2014/main" id="{A0290D14-C27E-4982-AA81-814E4FADF1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636961" y="3858573"/>
            <a:ext cx="4020278" cy="291967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99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9">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44231ED-F7A1-4FE1-8D5D-2D089536A8CA}"/>
              </a:ext>
            </a:extLst>
          </p:cNvPr>
          <p:cNvSpPr>
            <a:spLocks noGrp="1"/>
          </p:cNvSpPr>
          <p:nvPr>
            <p:ph type="title"/>
          </p:nvPr>
        </p:nvSpPr>
        <p:spPr>
          <a:xfrm>
            <a:off x="5220928" y="965200"/>
            <a:ext cx="5999002" cy="4927600"/>
          </a:xfrm>
        </p:spPr>
        <p:txBody>
          <a:bodyPr vert="horz" lIns="91440" tIns="45720" rIns="91440" bIns="45720" rtlCol="0" anchor="ctr">
            <a:normAutofit/>
          </a:bodyPr>
          <a:lstStyle/>
          <a:p>
            <a:r>
              <a:rPr lang="en-US" err="1">
                <a:solidFill>
                  <a:schemeClr val="tx2"/>
                </a:solidFill>
              </a:rPr>
              <a:t>Quelques</a:t>
            </a:r>
            <a:r>
              <a:rPr lang="en-US">
                <a:solidFill>
                  <a:schemeClr val="tx2"/>
                </a:solidFill>
              </a:rPr>
              <a:t> points</a:t>
            </a:r>
            <a:br>
              <a:rPr lang="en-US">
                <a:solidFill>
                  <a:schemeClr val="tx2"/>
                </a:solidFill>
              </a:rPr>
            </a:br>
            <a:r>
              <a:rPr lang="en-US">
                <a:solidFill>
                  <a:schemeClr val="tx2"/>
                </a:solidFill>
              </a:rPr>
              <a:t>de </a:t>
            </a:r>
            <a:r>
              <a:rPr lang="en-US" err="1">
                <a:solidFill>
                  <a:schemeClr val="tx2"/>
                </a:solidFill>
              </a:rPr>
              <a:t>repères</a:t>
            </a:r>
            <a:r>
              <a:rPr lang="en-US">
                <a:solidFill>
                  <a:schemeClr val="tx2"/>
                </a:solidFill>
              </a:rPr>
              <a:t> </a:t>
            </a:r>
          </a:p>
        </p:txBody>
      </p:sp>
      <p:sp>
        <p:nvSpPr>
          <p:cNvPr id="26" name="Rectangle 2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2794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0FA36-5E07-48E4-8DD7-B60764B91A32}"/>
              </a:ext>
            </a:extLst>
          </p:cNvPr>
          <p:cNvSpPr>
            <a:spLocks noGrp="1"/>
          </p:cNvSpPr>
          <p:nvPr>
            <p:ph type="title"/>
          </p:nvPr>
        </p:nvSpPr>
        <p:spPr>
          <a:xfrm>
            <a:off x="609600" y="114300"/>
            <a:ext cx="10058400" cy="1450757"/>
          </a:xfrm>
        </p:spPr>
        <p:txBody>
          <a:bodyPr/>
          <a:lstStyle/>
          <a:p>
            <a:r>
              <a:rPr lang="fr-FR" dirty="0"/>
              <a:t>Evolution par sélection sexuelle</a:t>
            </a:r>
          </a:p>
        </p:txBody>
      </p:sp>
      <mc:AlternateContent xmlns:mc="http://schemas.openxmlformats.org/markup-compatibility/2006" xmlns:pslz="http://schemas.microsoft.com/office/powerpoint/2016/slidezoom">
        <mc:Choice Requires="pslz">
          <p:graphicFrame>
            <p:nvGraphicFramePr>
              <p:cNvPr id="5" name="Zoom de diapositive 4">
                <a:extLst>
                  <a:ext uri="{FF2B5EF4-FFF2-40B4-BE49-F238E27FC236}">
                    <a16:creationId xmlns:a16="http://schemas.microsoft.com/office/drawing/2014/main" id="{97E578DA-B53E-485B-82C4-3E6D7C494AA9}"/>
                  </a:ext>
                </a:extLst>
              </p:cNvPr>
              <p:cNvGraphicFramePr>
                <a:graphicFrameLocks noChangeAspect="1"/>
              </p:cNvGraphicFramePr>
              <p:nvPr>
                <p:extLst>
                  <p:ext uri="{D42A27DB-BD31-4B8C-83A1-F6EECF244321}">
                    <p14:modId xmlns:p14="http://schemas.microsoft.com/office/powerpoint/2010/main" val="4188562101"/>
                  </p:ext>
                </p:extLst>
              </p:nvPr>
            </p:nvGraphicFramePr>
            <p:xfrm>
              <a:off x="-4554156" y="3770577"/>
              <a:ext cx="3048000" cy="1714500"/>
            </p:xfrm>
            <a:graphic>
              <a:graphicData uri="http://schemas.microsoft.com/office/powerpoint/2016/slidezoom">
                <pslz:sldZm>
                  <pslz:sldZmObj sldId="399" cId="1021199779">
                    <pslz:zmPr id="{94FD7AB0-FA26-4D59-9618-DC375EAC2E46}"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Zoom de diapositive 4">
                <a:extLst>
                  <a:ext uri="{FF2B5EF4-FFF2-40B4-BE49-F238E27FC236}">
                    <a16:creationId xmlns:a16="http://schemas.microsoft.com/office/drawing/2014/main" id="{97E578DA-B53E-485B-82C4-3E6D7C494AA9}"/>
                  </a:ext>
                </a:extLst>
              </p:cNvPr>
              <p:cNvPicPr>
                <a:picLocks noGrp="1" noRot="1" noChangeAspect="1" noMove="1" noResize="1" noEditPoints="1" noAdjustHandles="1" noChangeArrowheads="1" noChangeShapeType="1"/>
              </p:cNvPicPr>
              <p:nvPr/>
            </p:nvPicPr>
            <p:blipFill>
              <a:blip r:embed="rId4"/>
              <a:stretch>
                <a:fillRect/>
              </a:stretch>
            </p:blipFill>
            <p:spPr>
              <a:xfrm>
                <a:off x="-4554156" y="3770577"/>
                <a:ext cx="3048000" cy="1714500"/>
              </a:xfrm>
              <a:prstGeom prst="rect">
                <a:avLst/>
              </a:prstGeom>
              <a:ln w="3175">
                <a:solidFill>
                  <a:prstClr val="ltGray"/>
                </a:solidFill>
              </a:ln>
            </p:spPr>
          </p:pic>
        </mc:Fallback>
      </mc:AlternateContent>
      <p:graphicFrame>
        <p:nvGraphicFramePr>
          <p:cNvPr id="6" name="Diagramme 5">
            <a:extLst>
              <a:ext uri="{FF2B5EF4-FFF2-40B4-BE49-F238E27FC236}">
                <a16:creationId xmlns:a16="http://schemas.microsoft.com/office/drawing/2014/main" id="{A30A9814-C526-4464-B567-3DC1F6E403A4}"/>
              </a:ext>
            </a:extLst>
          </p:cNvPr>
          <p:cNvGraphicFramePr/>
          <p:nvPr>
            <p:extLst>
              <p:ext uri="{D42A27DB-BD31-4B8C-83A1-F6EECF244321}">
                <p14:modId xmlns:p14="http://schemas.microsoft.com/office/powerpoint/2010/main" val="3386848822"/>
              </p:ext>
            </p:extLst>
          </p:nvPr>
        </p:nvGraphicFramePr>
        <p:xfrm>
          <a:off x="609600" y="1114425"/>
          <a:ext cx="10546080" cy="52096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593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807511"/>
          </a:xfrm>
        </p:spPr>
        <p:txBody>
          <a:bodyPr/>
          <a:lstStyle/>
          <a:p>
            <a:pPr algn="ctr"/>
            <a:r>
              <a:rPr lang="fr-FR"/>
              <a:t>Les enjeux contemporains de la planète</a:t>
            </a:r>
          </a:p>
        </p:txBody>
      </p:sp>
      <p:sp>
        <p:nvSpPr>
          <p:cNvPr id="15" name="ZoneTexte 14">
            <a:extLst>
              <a:ext uri="{FF2B5EF4-FFF2-40B4-BE49-F238E27FC236}">
                <a16:creationId xmlns:a16="http://schemas.microsoft.com/office/drawing/2014/main" id="{E4D51332-7034-4FE8-9B73-8C10A80BB27B}"/>
              </a:ext>
            </a:extLst>
          </p:cNvPr>
          <p:cNvSpPr txBox="1"/>
          <p:nvPr/>
        </p:nvSpPr>
        <p:spPr>
          <a:xfrm>
            <a:off x="1109482" y="1346567"/>
            <a:ext cx="10157515" cy="2062103"/>
          </a:xfrm>
          <a:prstGeom prst="rect">
            <a:avLst/>
          </a:prstGeom>
          <a:noFill/>
        </p:spPr>
        <p:txBody>
          <a:bodyPr wrap="square" rtlCol="0">
            <a:spAutoFit/>
          </a:bodyPr>
          <a:lstStyle/>
          <a:p>
            <a:pPr algn="ctr"/>
            <a:r>
              <a:rPr lang="fr-FR" sz="2000" b="1" dirty="0"/>
              <a:t>Géosciences et dynamique des paysages</a:t>
            </a:r>
            <a:endParaRPr lang="fr-FR" sz="2000" dirty="0"/>
          </a:p>
          <a:p>
            <a:pPr algn="just"/>
            <a:r>
              <a:rPr lang="fr-FR" dirty="0"/>
              <a:t>Dans ce thème, l’étude des paysages actuels permet de comprendre les mécanismes de leur évolution, le caractère inexorable de l’érosion et l’importance des mécanismes sédimentaires. Par de nombreuses manipulations, les élèves abordent également, dans une première approche, l’étude </a:t>
            </a:r>
            <a:r>
              <a:rPr lang="fr-FR" dirty="0" err="1"/>
              <a:t>pétrologique</a:t>
            </a:r>
            <a:r>
              <a:rPr lang="fr-FR" dirty="0"/>
              <a:t> qui sera ensuite enrichie dans l’enseignement de spécialité. Enfin, ils saisissent </a:t>
            </a:r>
            <a:r>
              <a:rPr lang="fr-FR" dirty="0">
                <a:solidFill>
                  <a:srgbClr val="FF0000"/>
                </a:solidFill>
              </a:rPr>
              <a:t>l’intérêt des géosciences pour comprendre le monde qui nous entoure mais aussi pour identifier les ressources utilisables par l’humanité et prévenir les risques</a:t>
            </a:r>
            <a:r>
              <a:rPr lang="fr-FR" dirty="0"/>
              <a:t>. </a:t>
            </a:r>
            <a:endParaRPr lang="fr-FR" sz="2400" dirty="0"/>
          </a:p>
        </p:txBody>
      </p:sp>
      <p:sp>
        <p:nvSpPr>
          <p:cNvPr id="3" name="ZoneTexte 2">
            <a:extLst>
              <a:ext uri="{FF2B5EF4-FFF2-40B4-BE49-F238E27FC236}">
                <a16:creationId xmlns:a16="http://schemas.microsoft.com/office/drawing/2014/main" id="{79D5FE68-B2DE-49B5-A074-75623E6D7774}"/>
              </a:ext>
            </a:extLst>
          </p:cNvPr>
          <p:cNvSpPr txBox="1"/>
          <p:nvPr/>
        </p:nvSpPr>
        <p:spPr>
          <a:xfrm>
            <a:off x="1146534" y="3408670"/>
            <a:ext cx="10120463" cy="2616101"/>
          </a:xfrm>
          <a:prstGeom prst="rect">
            <a:avLst/>
          </a:prstGeom>
          <a:noFill/>
        </p:spPr>
        <p:txBody>
          <a:bodyPr wrap="square" rtlCol="0">
            <a:spAutoFit/>
          </a:bodyPr>
          <a:lstStyle/>
          <a:p>
            <a:pPr algn="ctr"/>
            <a:r>
              <a:rPr lang="fr-FR" sz="2000" b="1"/>
              <a:t>Agrosystèmes et développement durable </a:t>
            </a:r>
            <a:endParaRPr lang="fr-FR" sz="2000"/>
          </a:p>
          <a:p>
            <a:pPr algn="just"/>
            <a:r>
              <a:rPr lang="fr-FR">
                <a:solidFill>
                  <a:srgbClr val="FF0000"/>
                </a:solidFill>
              </a:rPr>
              <a:t>L’augmentation de la population mondiale (près de 8 milliards d’habitants en 2018) pose des défis majeurs, à la fois quantitatifs et qualitatifs, notamment en termes d’alimentation. La compréhension de cet enjeu par les élèves, futurs citoyens, est au cœur de cette thématique </a:t>
            </a:r>
            <a:r>
              <a:rPr lang="fr-FR"/>
              <a:t>: on étudie les caractéristiques des agrosystèmes et identifie les conditions d’une production durable à long terme, notamment grâce à la préservation des sols agricoles et des ressources aquatiques. </a:t>
            </a:r>
          </a:p>
          <a:p>
            <a:pPr algn="just"/>
            <a:r>
              <a:rPr lang="fr-FR"/>
              <a:t>Ce thème est aussi </a:t>
            </a:r>
            <a:r>
              <a:rPr lang="fr-FR">
                <a:solidFill>
                  <a:srgbClr val="FF0000"/>
                </a:solidFill>
              </a:rPr>
              <a:t>l’occasion de montrer l’importance de l’acquisition de connaissances et de la mise en œuvre des démarches scientifiques et technologiques pour optimiser la production agricole en minimisant les nuisances à l’environnement</a:t>
            </a:r>
            <a:r>
              <a:rPr lang="fr-FR"/>
              <a:t>. </a:t>
            </a:r>
            <a:endParaRPr lang="fr-FR" sz="2000" i="1">
              <a:solidFill>
                <a:srgbClr val="FF0000"/>
              </a:solidFill>
            </a:endParaRPr>
          </a:p>
        </p:txBody>
      </p:sp>
    </p:spTree>
    <p:extLst>
      <p:ext uri="{BB962C8B-B14F-4D97-AF65-F5344CB8AC3E}">
        <p14:creationId xmlns:p14="http://schemas.microsoft.com/office/powerpoint/2010/main" val="44641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748134"/>
          </a:xfrm>
        </p:spPr>
        <p:txBody>
          <a:bodyPr/>
          <a:lstStyle/>
          <a:p>
            <a:pPr algn="ctr"/>
            <a:r>
              <a:rPr lang="fr-FR"/>
              <a:t>Les enjeux contemporains de la planète</a:t>
            </a:r>
          </a:p>
        </p:txBody>
      </p:sp>
      <p:sp>
        <p:nvSpPr>
          <p:cNvPr id="3" name="ZoneTexte 2">
            <a:extLst>
              <a:ext uri="{FF2B5EF4-FFF2-40B4-BE49-F238E27FC236}">
                <a16:creationId xmlns:a16="http://schemas.microsoft.com/office/drawing/2014/main" id="{79D5FE68-B2DE-49B5-A074-75623E6D7774}"/>
              </a:ext>
            </a:extLst>
          </p:cNvPr>
          <p:cNvSpPr txBox="1"/>
          <p:nvPr/>
        </p:nvSpPr>
        <p:spPr>
          <a:xfrm>
            <a:off x="1733444" y="1369085"/>
            <a:ext cx="8626152" cy="4770537"/>
          </a:xfrm>
          <a:prstGeom prst="rect">
            <a:avLst/>
          </a:prstGeom>
          <a:noFill/>
        </p:spPr>
        <p:txBody>
          <a:bodyPr wrap="square" rtlCol="0">
            <a:spAutoFit/>
          </a:bodyPr>
          <a:lstStyle/>
          <a:p>
            <a:r>
              <a:rPr lang="fr-FR" sz="2400" b="1" dirty="0"/>
              <a:t>Agrosystèmes et développement durable  </a:t>
            </a:r>
            <a:endParaRPr lang="fr-FR" sz="2000" b="1" dirty="0"/>
          </a:p>
          <a:p>
            <a:pPr algn="just"/>
            <a:r>
              <a:rPr lang="fr-FR" sz="2000" b="1" dirty="0"/>
              <a:t>Connaissances </a:t>
            </a:r>
          </a:p>
          <a:p>
            <a:pPr algn="just"/>
            <a:r>
              <a:rPr lang="fr-FR" sz="2000" dirty="0"/>
              <a:t>Les agrosystèmes ont une incidence sur la qualité des sols et l’état général de l’environnement proche de façon plus ou moins importante selon les modèles agricoles. </a:t>
            </a:r>
          </a:p>
          <a:p>
            <a:pPr algn="just"/>
            <a:r>
              <a:rPr lang="fr-FR" sz="2000" dirty="0"/>
              <a:t>L’un des enjeux environnementaux majeurs est la limitation de ces impacts. La recherche agronomique actuelle, qui s’appuie sur l’étude des processus biologiques et écologiques, apporte connaissances, technologies et pratiques pour le développement d'une agriculture durable permettant tout à la fois de couvrir les besoins de l’humanité et de limiter ou de compenser les impacts environnementaux. </a:t>
            </a:r>
          </a:p>
          <a:p>
            <a:pPr algn="just"/>
            <a:endParaRPr lang="fr-FR" sz="2000" dirty="0"/>
          </a:p>
          <a:p>
            <a:pPr algn="just"/>
            <a:r>
              <a:rPr lang="fr-FR" sz="2000" b="1" i="1" dirty="0"/>
              <a:t>Objectifs : </a:t>
            </a:r>
            <a:r>
              <a:rPr lang="fr-FR" sz="2000" i="1" dirty="0"/>
              <a:t>par la démarche scientifique, les élèves appréhendent une problématique liée à l'impact environnemental d'un agrosystème et envisagent des solutions réalistes et valides</a:t>
            </a:r>
            <a:r>
              <a:rPr lang="fr-FR" i="1" dirty="0"/>
              <a:t>. </a:t>
            </a:r>
            <a:endParaRPr lang="fr-FR" sz="2400" b="1" dirty="0"/>
          </a:p>
        </p:txBody>
      </p:sp>
      <p:sp>
        <p:nvSpPr>
          <p:cNvPr id="5" name="ZoneTexte 4">
            <a:extLst>
              <a:ext uri="{FF2B5EF4-FFF2-40B4-BE49-F238E27FC236}">
                <a16:creationId xmlns:a16="http://schemas.microsoft.com/office/drawing/2014/main" id="{DBED06ED-9E73-4654-B54B-D2B3ADF4E438}"/>
              </a:ext>
            </a:extLst>
          </p:cNvPr>
          <p:cNvSpPr txBox="1"/>
          <p:nvPr/>
        </p:nvSpPr>
        <p:spPr>
          <a:xfrm>
            <a:off x="5174604" y="6104439"/>
            <a:ext cx="5234473" cy="707886"/>
          </a:xfrm>
          <a:prstGeom prst="rect">
            <a:avLst/>
          </a:prstGeom>
          <a:solidFill>
            <a:schemeClr val="accent6">
              <a:lumMod val="20000"/>
              <a:lumOff val="80000"/>
            </a:schemeClr>
          </a:solidFill>
          <a:ln>
            <a:solidFill>
              <a:schemeClr val="tx1"/>
            </a:solidFill>
          </a:ln>
        </p:spPr>
        <p:txBody>
          <a:bodyPr wrap="square" rtlCol="0">
            <a:spAutoFit/>
          </a:bodyPr>
          <a:lstStyle/>
          <a:p>
            <a:pPr algn="ctr"/>
            <a:r>
              <a:rPr lang="fr-FR" sz="2000">
                <a:solidFill>
                  <a:srgbClr val="FF0000"/>
                </a:solidFill>
              </a:rPr>
              <a:t>Un accent mis sur l’implication des élèves dans le raisonnement et la recherche de solutions </a:t>
            </a:r>
          </a:p>
        </p:txBody>
      </p:sp>
    </p:spTree>
    <p:extLst>
      <p:ext uri="{BB962C8B-B14F-4D97-AF65-F5344CB8AC3E}">
        <p14:creationId xmlns:p14="http://schemas.microsoft.com/office/powerpoint/2010/main" val="24148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708550"/>
          </a:xfrm>
        </p:spPr>
        <p:txBody>
          <a:bodyPr>
            <a:normAutofit fontScale="90000"/>
          </a:bodyPr>
          <a:lstStyle/>
          <a:p>
            <a:pPr algn="ctr"/>
            <a:r>
              <a:rPr lang="fr-FR"/>
              <a:t>Les enjeux contemporains de la planète</a:t>
            </a:r>
          </a:p>
        </p:txBody>
      </p:sp>
      <p:sp>
        <p:nvSpPr>
          <p:cNvPr id="3" name="ZoneTexte 2">
            <a:extLst>
              <a:ext uri="{FF2B5EF4-FFF2-40B4-BE49-F238E27FC236}">
                <a16:creationId xmlns:a16="http://schemas.microsoft.com/office/drawing/2014/main" id="{79D5FE68-B2DE-49B5-A074-75623E6D7774}"/>
              </a:ext>
            </a:extLst>
          </p:cNvPr>
          <p:cNvSpPr txBox="1"/>
          <p:nvPr/>
        </p:nvSpPr>
        <p:spPr>
          <a:xfrm>
            <a:off x="1782924" y="1286937"/>
            <a:ext cx="8626152" cy="4462760"/>
          </a:xfrm>
          <a:prstGeom prst="rect">
            <a:avLst/>
          </a:prstGeom>
          <a:noFill/>
        </p:spPr>
        <p:txBody>
          <a:bodyPr wrap="square" rtlCol="0">
            <a:spAutoFit/>
          </a:bodyPr>
          <a:lstStyle/>
          <a:p>
            <a:r>
              <a:rPr lang="fr-FR" sz="2400" b="1" dirty="0"/>
              <a:t>Agrosystèmes et développement durable</a:t>
            </a:r>
          </a:p>
          <a:p>
            <a:pPr marL="342900" indent="-342900">
              <a:buFont typeface="Wingdings" panose="05000000000000000000" pitchFamily="2" charset="2"/>
              <a:buChar char="à"/>
            </a:pPr>
            <a:r>
              <a:rPr lang="fr-FR" sz="2000" dirty="0">
                <a:sym typeface="Wingdings" panose="05000000000000000000" pitchFamily="2" charset="2"/>
              </a:rPr>
              <a:t>un contexte sociétal dont il faut tenir compte (acteurs et enjeux multiples et divers)  une éducation citoyenne qui doit permettre aux futurs citoyens de pouvoir faire des choix informés, raisonnés, et de les argumenter  « </a:t>
            </a:r>
            <a:r>
              <a:rPr lang="fr-FR" sz="2000" i="1" dirty="0">
                <a:sym typeface="Wingdings" panose="05000000000000000000" pitchFamily="2" charset="2"/>
              </a:rPr>
              <a:t>on n’enseigne pas des choix, on éduque aux choix </a:t>
            </a:r>
            <a:r>
              <a:rPr lang="fr-FR" sz="2000" dirty="0">
                <a:sym typeface="Wingdings" panose="05000000000000000000" pitchFamily="2" charset="2"/>
              </a:rPr>
              <a:t>»</a:t>
            </a:r>
          </a:p>
          <a:p>
            <a:endParaRPr lang="fr-FR" sz="2000" dirty="0">
              <a:sym typeface="Wingdings" panose="05000000000000000000" pitchFamily="2" charset="2"/>
            </a:endParaRPr>
          </a:p>
          <a:p>
            <a:pPr marL="342900" indent="-342900" algn="just">
              <a:buFont typeface="Wingdings" panose="05000000000000000000" pitchFamily="2" charset="2"/>
              <a:buChar char="à"/>
            </a:pPr>
            <a:r>
              <a:rPr lang="fr-FR" sz="2000" dirty="0">
                <a:solidFill>
                  <a:srgbClr val="FF0000"/>
                </a:solidFill>
                <a:sym typeface="Wingdings" panose="05000000000000000000" pitchFamily="2" charset="2"/>
              </a:rPr>
              <a:t>une approche constructive</a:t>
            </a:r>
            <a:r>
              <a:rPr lang="fr-FR" sz="2000" dirty="0">
                <a:sym typeface="Wingdings" panose="05000000000000000000" pitchFamily="2" charset="2"/>
              </a:rPr>
              <a:t> (réaliste mais pas catastrophiste – qui laisse la place à la projection vers des solutions)</a:t>
            </a:r>
          </a:p>
          <a:p>
            <a:pPr marL="342900" indent="-342900" algn="just">
              <a:buFont typeface="Wingdings" panose="05000000000000000000" pitchFamily="2" charset="2"/>
              <a:buChar char="à"/>
            </a:pPr>
            <a:endParaRPr lang="fr-FR" sz="2000" dirty="0">
              <a:sym typeface="Wingdings" panose="05000000000000000000" pitchFamily="2" charset="2"/>
            </a:endParaRPr>
          </a:p>
          <a:p>
            <a:pPr marL="342900" indent="-342900" algn="just">
              <a:buFont typeface="Wingdings" panose="05000000000000000000" pitchFamily="2" charset="2"/>
              <a:buChar char="à"/>
            </a:pPr>
            <a:r>
              <a:rPr lang="fr-FR" sz="2000" dirty="0">
                <a:sym typeface="Wingdings" panose="05000000000000000000" pitchFamily="2" charset="2"/>
              </a:rPr>
              <a:t>l’importance de bien faire la part des choses entre ce qui relève du champ scientifique et ce qui relève d’autres champs </a:t>
            </a:r>
          </a:p>
          <a:p>
            <a:pPr lvl="1" algn="just"/>
            <a:r>
              <a:rPr lang="fr-FR" sz="2000" dirty="0">
                <a:sym typeface="Wingdings" panose="05000000000000000000" pitchFamily="2" charset="2"/>
              </a:rPr>
              <a:t>(capacité : </a:t>
            </a:r>
            <a:r>
              <a:rPr lang="fr-FR" sz="2000" i="1" dirty="0"/>
              <a:t>comprendre les mécanismes de production des connaissances scientifiques et les difficultés auxquelles elle est confrontée (complexité des systèmes, conflits d’intérêt, …)</a:t>
            </a:r>
            <a:r>
              <a:rPr lang="fr-FR" sz="2000" dirty="0"/>
              <a:t>)</a:t>
            </a:r>
          </a:p>
        </p:txBody>
      </p:sp>
      <p:sp>
        <p:nvSpPr>
          <p:cNvPr id="4" name="ZoneTexte 3">
            <a:extLst>
              <a:ext uri="{FF2B5EF4-FFF2-40B4-BE49-F238E27FC236}">
                <a16:creationId xmlns:a16="http://schemas.microsoft.com/office/drawing/2014/main" id="{303A7112-3495-493E-9636-70E4DB401440}"/>
              </a:ext>
            </a:extLst>
          </p:cNvPr>
          <p:cNvSpPr txBox="1"/>
          <p:nvPr/>
        </p:nvSpPr>
        <p:spPr>
          <a:xfrm>
            <a:off x="5147416" y="6115756"/>
            <a:ext cx="5063385" cy="707886"/>
          </a:xfrm>
          <a:prstGeom prst="rect">
            <a:avLst/>
          </a:prstGeom>
          <a:solidFill>
            <a:schemeClr val="accent6">
              <a:lumMod val="20000"/>
              <a:lumOff val="80000"/>
            </a:schemeClr>
          </a:solidFill>
          <a:ln>
            <a:solidFill>
              <a:schemeClr val="tx1"/>
            </a:solidFill>
          </a:ln>
        </p:spPr>
        <p:txBody>
          <a:bodyPr wrap="square" rtlCol="0">
            <a:spAutoFit/>
          </a:bodyPr>
          <a:lstStyle/>
          <a:p>
            <a:pPr marL="342900" indent="-342900">
              <a:buFont typeface="Wingdings" panose="05000000000000000000" pitchFamily="2" charset="2"/>
              <a:buChar char="à"/>
            </a:pPr>
            <a:r>
              <a:rPr lang="fr-FR" sz="2000">
                <a:solidFill>
                  <a:srgbClr val="FF0000"/>
                </a:solidFill>
                <a:sym typeface="Wingdings" panose="05000000000000000000" pitchFamily="2" charset="2"/>
              </a:rPr>
              <a:t>La nécessité de bases scientifiques solides </a:t>
            </a:r>
          </a:p>
          <a:p>
            <a:r>
              <a:rPr lang="fr-FR" sz="2000">
                <a:solidFill>
                  <a:srgbClr val="FF0000"/>
                </a:solidFill>
                <a:sym typeface="Wingdings" panose="05000000000000000000" pitchFamily="2" charset="2"/>
              </a:rPr>
              <a:t>(connaissances, raisonnement scientifique) </a:t>
            </a:r>
            <a:endParaRPr lang="fr-FR" sz="2000">
              <a:solidFill>
                <a:srgbClr val="FF0000"/>
              </a:solidFill>
            </a:endParaRPr>
          </a:p>
        </p:txBody>
      </p:sp>
    </p:spTree>
    <p:extLst>
      <p:ext uri="{BB962C8B-B14F-4D97-AF65-F5344CB8AC3E}">
        <p14:creationId xmlns:p14="http://schemas.microsoft.com/office/powerpoint/2010/main" val="404869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2388A49-1F70-40FA-A7E8-C6323CA37118}"/>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a:t>En classe de première</a:t>
            </a:r>
          </a:p>
        </p:txBody>
      </p:sp>
      <p:sp>
        <p:nvSpPr>
          <p:cNvPr id="31" name="Rectangle 3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texte 2">
            <a:extLst>
              <a:ext uri="{FF2B5EF4-FFF2-40B4-BE49-F238E27FC236}">
                <a16:creationId xmlns:a16="http://schemas.microsoft.com/office/drawing/2014/main" id="{F3DAF010-D000-41CD-8607-4350529E093C}"/>
              </a:ext>
            </a:extLst>
          </p:cNvPr>
          <p:cNvSpPr>
            <a:spLocks noGrp="1"/>
          </p:cNvSpPr>
          <p:nvPr>
            <p:ph type="body" idx="1"/>
          </p:nvPr>
        </p:nvSpPr>
        <p:spPr>
          <a:xfrm>
            <a:off x="1100051" y="5225240"/>
            <a:ext cx="10058400" cy="1143000"/>
          </a:xfrm>
        </p:spPr>
        <p:txBody>
          <a:bodyPr vert="horz" lIns="91440" tIns="45720" rIns="91440" bIns="45720" rtlCol="0">
            <a:normAutofit/>
          </a:bodyPr>
          <a:lstStyle/>
          <a:p>
            <a:r>
              <a:rPr lang="en-US">
                <a:solidFill>
                  <a:srgbClr val="FFFFFF"/>
                </a:solidFill>
              </a:rPr>
              <a:t>Enseignement scientifique</a:t>
            </a:r>
          </a:p>
          <a:p>
            <a:r>
              <a:rPr lang="en-US">
                <a:solidFill>
                  <a:srgbClr val="FFFFFF"/>
                </a:solidFill>
              </a:rPr>
              <a:t>spécialité</a:t>
            </a:r>
          </a:p>
        </p:txBody>
      </p:sp>
      <p:sp>
        <p:nvSpPr>
          <p:cNvPr id="33" name="Rectangle 3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64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9148B3-8A63-483B-8961-C9842D0BB9E3}"/>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a:t>L’enseignement de spécialité SVT en classe de première</a:t>
            </a:r>
          </a:p>
        </p:txBody>
      </p:sp>
      <p:sp>
        <p:nvSpPr>
          <p:cNvPr id="3" name="Espace réservé du contenu 2">
            <a:extLst>
              <a:ext uri="{FF2B5EF4-FFF2-40B4-BE49-F238E27FC236}">
                <a16:creationId xmlns:a16="http://schemas.microsoft.com/office/drawing/2014/main" id="{7C547F17-12E0-4868-B3FD-D34DC373A01C}"/>
              </a:ext>
            </a:extLst>
          </p:cNvPr>
          <p:cNvSpPr>
            <a:spLocks noGrp="1"/>
          </p:cNvSpPr>
          <p:nvPr>
            <p:ph type="body" idx="1"/>
          </p:nvPr>
        </p:nvSpPr>
        <p:spPr>
          <a:xfrm>
            <a:off x="1023257" y="965198"/>
            <a:ext cx="2707937" cy="4927602"/>
          </a:xfrm>
        </p:spPr>
        <p:txBody>
          <a:bodyPr vert="horz" lIns="91440" tIns="45720" rIns="91440" bIns="45720" rtlCol="0" anchor="ctr">
            <a:normAutofit/>
          </a:bodyPr>
          <a:lstStyle/>
          <a:p>
            <a:pPr algn="r"/>
            <a:endParaRPr lang="en-US" sz="2000"/>
          </a:p>
          <a:p>
            <a:pPr algn="r"/>
            <a:endParaRPr lang="en-US" sz="2000"/>
          </a:p>
        </p:txBody>
      </p:sp>
      <p:cxnSp>
        <p:nvCxnSpPr>
          <p:cNvPr id="18" name="Straight Connector 17">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640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148682" y="200609"/>
            <a:ext cx="7894637" cy="1012371"/>
          </a:xfrm>
        </p:spPr>
        <p:txBody>
          <a:bodyPr>
            <a:normAutofit fontScale="90000"/>
          </a:bodyPr>
          <a:lstStyle/>
          <a:p>
            <a:pPr algn="ctr"/>
            <a:r>
              <a:rPr lang="fr-FR" b="1"/>
              <a:t>Programmes de 1</a:t>
            </a:r>
            <a:r>
              <a:rPr lang="fr-FR" b="1" baseline="30000"/>
              <a:t>ère</a:t>
            </a:r>
            <a:r>
              <a:rPr lang="fr-FR" b="1"/>
              <a:t> spécialité SVT </a:t>
            </a:r>
          </a:p>
        </p:txBody>
      </p:sp>
      <p:sp>
        <p:nvSpPr>
          <p:cNvPr id="2" name="Rectangle 1">
            <a:extLst>
              <a:ext uri="{FF2B5EF4-FFF2-40B4-BE49-F238E27FC236}">
                <a16:creationId xmlns:a16="http://schemas.microsoft.com/office/drawing/2014/main" id="{E7F6E183-8212-4447-AFEC-DC12FCB8183B}"/>
              </a:ext>
            </a:extLst>
          </p:cNvPr>
          <p:cNvSpPr/>
          <p:nvPr/>
        </p:nvSpPr>
        <p:spPr>
          <a:xfrm>
            <a:off x="1747936" y="1866929"/>
            <a:ext cx="8920065" cy="3785652"/>
          </a:xfrm>
          <a:prstGeom prst="rect">
            <a:avLst/>
          </a:prstGeom>
        </p:spPr>
        <p:txBody>
          <a:bodyPr wrap="square">
            <a:spAutoFit/>
          </a:bodyPr>
          <a:lstStyle/>
          <a:p>
            <a:pPr algn="just"/>
            <a:r>
              <a:rPr lang="fr-FR" sz="2400" u="sng">
                <a:solidFill>
                  <a:srgbClr val="000000"/>
                </a:solidFill>
                <a:latin typeface="Calibri" panose="020F0502020204030204" pitchFamily="34" charset="0"/>
              </a:rPr>
              <a:t>Objectifs : </a:t>
            </a:r>
          </a:p>
          <a:p>
            <a:pPr marL="342900" indent="-342900" algn="just">
              <a:buFont typeface="Arial" panose="020B0604020202020204" pitchFamily="34" charset="0"/>
              <a:buChar char="•"/>
            </a:pPr>
            <a:r>
              <a:rPr lang="fr-FR" sz="2400">
                <a:solidFill>
                  <a:srgbClr val="000000"/>
                </a:solidFill>
                <a:latin typeface="Calibri" panose="020F0502020204030204" pitchFamily="34" charset="0"/>
              </a:rPr>
              <a:t>assurer une </a:t>
            </a:r>
            <a:r>
              <a:rPr lang="fr-FR" sz="2400">
                <a:solidFill>
                  <a:srgbClr val="FF0000"/>
                </a:solidFill>
                <a:latin typeface="Calibri" panose="020F0502020204030204" pitchFamily="34" charset="0"/>
              </a:rPr>
              <a:t>formation scientifique solide préparant à l’enseignement supérieur</a:t>
            </a:r>
            <a:r>
              <a:rPr lang="fr-FR" sz="2400">
                <a:solidFill>
                  <a:srgbClr val="000000"/>
                </a:solidFill>
                <a:latin typeface="Calibri" panose="020F0502020204030204" pitchFamily="34" charset="0"/>
              </a:rPr>
              <a:t>. </a:t>
            </a:r>
          </a:p>
          <a:p>
            <a:pPr marL="342900" indent="-342900" algn="just">
              <a:buFont typeface="Arial" panose="020B0604020202020204" pitchFamily="34" charset="0"/>
              <a:buChar char="•"/>
            </a:pPr>
            <a:r>
              <a:rPr lang="fr-FR" sz="2400">
                <a:solidFill>
                  <a:srgbClr val="FF0000"/>
                </a:solidFill>
                <a:latin typeface="Calibri" panose="020F0502020204030204" pitchFamily="34" charset="0"/>
              </a:rPr>
              <a:t>poursuivre la formation civique </a:t>
            </a:r>
            <a:r>
              <a:rPr lang="fr-FR" sz="2400">
                <a:solidFill>
                  <a:srgbClr val="000000"/>
                </a:solidFill>
                <a:latin typeface="Calibri" panose="020F0502020204030204" pitchFamily="34" charset="0"/>
              </a:rPr>
              <a:t>des élèves. </a:t>
            </a:r>
          </a:p>
          <a:p>
            <a:pPr algn="just"/>
            <a:endParaRPr lang="fr-FR" sz="2400">
              <a:solidFill>
                <a:srgbClr val="000000"/>
              </a:solidFill>
              <a:latin typeface="Calibri" panose="020F0502020204030204" pitchFamily="34" charset="0"/>
            </a:endParaRPr>
          </a:p>
          <a:p>
            <a:pPr algn="just"/>
            <a:r>
              <a:rPr lang="fr-FR" sz="2400">
                <a:solidFill>
                  <a:srgbClr val="000000"/>
                </a:solidFill>
                <a:latin typeface="Calibri" panose="020F0502020204030204" pitchFamily="34" charset="0"/>
              </a:rPr>
              <a:t>À partir de bases générales établies en seconde, les enseignements de spécialités de première et de terminale conduisent à des </a:t>
            </a:r>
            <a:r>
              <a:rPr lang="fr-FR" sz="2400">
                <a:solidFill>
                  <a:srgbClr val="FF0000"/>
                </a:solidFill>
                <a:latin typeface="Calibri" panose="020F0502020204030204" pitchFamily="34" charset="0"/>
              </a:rPr>
              <a:t>approfondissements</a:t>
            </a:r>
            <a:r>
              <a:rPr lang="fr-FR" sz="2400">
                <a:solidFill>
                  <a:srgbClr val="000000"/>
                </a:solidFill>
                <a:latin typeface="Calibri" panose="020F0502020204030204" pitchFamily="34" charset="0"/>
              </a:rPr>
              <a:t>, à des </a:t>
            </a:r>
            <a:r>
              <a:rPr lang="fr-FR" sz="2400">
                <a:solidFill>
                  <a:srgbClr val="FF0000"/>
                </a:solidFill>
                <a:latin typeface="Calibri" panose="020F0502020204030204" pitchFamily="34" charset="0"/>
              </a:rPr>
              <a:t>approches complémentaires </a:t>
            </a:r>
            <a:r>
              <a:rPr lang="fr-FR" sz="2400">
                <a:solidFill>
                  <a:srgbClr val="000000"/>
                </a:solidFill>
                <a:latin typeface="Calibri" panose="020F0502020204030204" pitchFamily="34" charset="0"/>
              </a:rPr>
              <a:t>et à des </a:t>
            </a:r>
            <a:r>
              <a:rPr lang="fr-FR" sz="2400">
                <a:solidFill>
                  <a:srgbClr val="FF0000"/>
                </a:solidFill>
                <a:latin typeface="Calibri" panose="020F0502020204030204" pitchFamily="34" charset="0"/>
              </a:rPr>
              <a:t>généralisations </a:t>
            </a:r>
            <a:r>
              <a:rPr lang="fr-FR" sz="2400">
                <a:solidFill>
                  <a:srgbClr val="000000"/>
                </a:solidFill>
                <a:latin typeface="Calibri" panose="020F0502020204030204" pitchFamily="34" charset="0"/>
              </a:rPr>
              <a:t>ainsi qu’à une </a:t>
            </a:r>
            <a:r>
              <a:rPr lang="fr-FR" sz="2400">
                <a:solidFill>
                  <a:srgbClr val="FF0000"/>
                </a:solidFill>
                <a:latin typeface="Calibri" panose="020F0502020204030204" pitchFamily="34" charset="0"/>
              </a:rPr>
              <a:t>pratique de méthodes et de raisonnements scientifiques plus aboutis</a:t>
            </a:r>
            <a:r>
              <a:rPr lang="fr-FR" sz="2400">
                <a:solidFill>
                  <a:srgbClr val="000000"/>
                </a:solidFill>
                <a:latin typeface="Calibri" panose="020F0502020204030204" pitchFamily="34" charset="0"/>
              </a:rPr>
              <a:t>. </a:t>
            </a:r>
          </a:p>
        </p:txBody>
      </p:sp>
    </p:spTree>
    <p:extLst>
      <p:ext uri="{BB962C8B-B14F-4D97-AF65-F5344CB8AC3E}">
        <p14:creationId xmlns:p14="http://schemas.microsoft.com/office/powerpoint/2010/main" val="24962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37DECDA2-2200-4E43-B321-402F5276D8A3}"/>
              </a:ext>
            </a:extLst>
          </p:cNvPr>
          <p:cNvSpPr/>
          <p:nvPr/>
        </p:nvSpPr>
        <p:spPr>
          <a:xfrm>
            <a:off x="811482" y="763312"/>
            <a:ext cx="2968831" cy="1435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La Terre, la vie et l’évolution du vivant</a:t>
            </a:r>
          </a:p>
        </p:txBody>
      </p:sp>
      <p:sp>
        <p:nvSpPr>
          <p:cNvPr id="5" name="Ellipse 4">
            <a:extLst>
              <a:ext uri="{FF2B5EF4-FFF2-40B4-BE49-F238E27FC236}">
                <a16:creationId xmlns:a16="http://schemas.microsoft.com/office/drawing/2014/main" id="{77324818-932A-0446-B44B-C11990D8E7CC}"/>
              </a:ext>
            </a:extLst>
          </p:cNvPr>
          <p:cNvSpPr/>
          <p:nvPr/>
        </p:nvSpPr>
        <p:spPr>
          <a:xfrm>
            <a:off x="4418955" y="763310"/>
            <a:ext cx="2968831" cy="1435581"/>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Enjeux planétaires contemporains</a:t>
            </a:r>
          </a:p>
        </p:txBody>
      </p:sp>
      <p:sp>
        <p:nvSpPr>
          <p:cNvPr id="6" name="Ellipse 5">
            <a:extLst>
              <a:ext uri="{FF2B5EF4-FFF2-40B4-BE49-F238E27FC236}">
                <a16:creationId xmlns:a16="http://schemas.microsoft.com/office/drawing/2014/main" id="{0571179A-844E-6A48-B9CF-CAB994601393}"/>
              </a:ext>
            </a:extLst>
          </p:cNvPr>
          <p:cNvSpPr/>
          <p:nvPr/>
        </p:nvSpPr>
        <p:spPr>
          <a:xfrm>
            <a:off x="8026428" y="763310"/>
            <a:ext cx="2968831" cy="143558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rPr>
              <a:t>Corps humain et santé</a:t>
            </a:r>
          </a:p>
        </p:txBody>
      </p:sp>
      <p:sp>
        <p:nvSpPr>
          <p:cNvPr id="7" name="Rectangle 6">
            <a:extLst>
              <a:ext uri="{FF2B5EF4-FFF2-40B4-BE49-F238E27FC236}">
                <a16:creationId xmlns:a16="http://schemas.microsoft.com/office/drawing/2014/main" id="{10979392-6808-2B45-BAFA-E0E9B0BF7F26}"/>
              </a:ext>
            </a:extLst>
          </p:cNvPr>
          <p:cNvSpPr/>
          <p:nvPr/>
        </p:nvSpPr>
        <p:spPr>
          <a:xfrm>
            <a:off x="811482" y="2808513"/>
            <a:ext cx="2921330" cy="14355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rPr>
              <a:t>Une partie remaniée</a:t>
            </a:r>
          </a:p>
          <a:p>
            <a:pPr algn="ctr"/>
            <a:r>
              <a:rPr lang="fr-FR" sz="1400" dirty="0">
                <a:solidFill>
                  <a:schemeClr val="tx1"/>
                </a:solidFill>
              </a:rPr>
              <a:t>Organisation et fonctionnement </a:t>
            </a:r>
          </a:p>
          <a:p>
            <a:pPr algn="ctr"/>
            <a:r>
              <a:rPr lang="fr-FR" sz="1400" dirty="0">
                <a:solidFill>
                  <a:schemeClr val="tx1"/>
                </a:solidFill>
              </a:rPr>
              <a:t>d’un être vivant</a:t>
            </a:r>
          </a:p>
          <a:p>
            <a:pPr algn="ctr"/>
            <a:r>
              <a:rPr lang="fr-FR" sz="1400" dirty="0">
                <a:solidFill>
                  <a:schemeClr val="tx1"/>
                </a:solidFill>
              </a:rPr>
              <a:t>Les mécanismes évolutifs </a:t>
            </a:r>
          </a:p>
          <a:p>
            <a:pPr algn="ctr"/>
            <a:r>
              <a:rPr lang="fr-FR" sz="1400" dirty="0">
                <a:solidFill>
                  <a:schemeClr val="tx1"/>
                </a:solidFill>
              </a:rPr>
              <a:t>(dont la sélection sexuelle, dérive génétique)</a:t>
            </a:r>
          </a:p>
        </p:txBody>
      </p:sp>
      <p:sp>
        <p:nvSpPr>
          <p:cNvPr id="9" name="Rectangle 8">
            <a:extLst>
              <a:ext uri="{FF2B5EF4-FFF2-40B4-BE49-F238E27FC236}">
                <a16:creationId xmlns:a16="http://schemas.microsoft.com/office/drawing/2014/main" id="{3674D9E8-EBC4-804B-88D6-09E924AA3A25}"/>
              </a:ext>
            </a:extLst>
          </p:cNvPr>
          <p:cNvSpPr/>
          <p:nvPr/>
        </p:nvSpPr>
        <p:spPr>
          <a:xfrm>
            <a:off x="4418955" y="2817516"/>
            <a:ext cx="2921330" cy="108758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solidFill>
              </a:rPr>
              <a:t>Les agrosystèmes </a:t>
            </a:r>
            <a:r>
              <a:rPr lang="fr-FR" sz="1400">
                <a:solidFill>
                  <a:schemeClr val="tx1"/>
                </a:solidFill>
              </a:rPr>
              <a:t>(dont les sols)</a:t>
            </a:r>
          </a:p>
          <a:p>
            <a:pPr algn="ctr"/>
            <a:endParaRPr lang="fr-FR" sz="1400">
              <a:solidFill>
                <a:schemeClr val="tx1"/>
              </a:solidFill>
            </a:endParaRPr>
          </a:p>
          <a:p>
            <a:pPr algn="ctr"/>
            <a:r>
              <a:rPr lang="fr-FR" sz="1400" b="1">
                <a:solidFill>
                  <a:schemeClr val="tx1"/>
                </a:solidFill>
              </a:rPr>
              <a:t>Géoscience et compréhension des paysages </a:t>
            </a:r>
            <a:r>
              <a:rPr lang="fr-FR" sz="1400">
                <a:solidFill>
                  <a:schemeClr val="tx1"/>
                </a:solidFill>
              </a:rPr>
              <a:t>(dont les risques)</a:t>
            </a:r>
            <a:endParaRPr lang="fr-FR" sz="1400" b="1">
              <a:solidFill>
                <a:schemeClr val="tx1"/>
              </a:solidFill>
            </a:endParaRPr>
          </a:p>
        </p:txBody>
      </p:sp>
      <p:sp>
        <p:nvSpPr>
          <p:cNvPr id="10" name="Rectangle 9">
            <a:extLst>
              <a:ext uri="{FF2B5EF4-FFF2-40B4-BE49-F238E27FC236}">
                <a16:creationId xmlns:a16="http://schemas.microsoft.com/office/drawing/2014/main" id="{765E6625-4FE1-0646-AD29-6996C6DC2998}"/>
              </a:ext>
            </a:extLst>
          </p:cNvPr>
          <p:cNvSpPr/>
          <p:nvPr/>
        </p:nvSpPr>
        <p:spPr>
          <a:xfrm>
            <a:off x="8073929" y="2808513"/>
            <a:ext cx="2921330" cy="10875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tx1"/>
                </a:solidFill>
              </a:rPr>
              <a:t>Procréation et sexualité humaines</a:t>
            </a:r>
          </a:p>
          <a:p>
            <a:pPr algn="ctr"/>
            <a:endParaRPr lang="fr-FR" sz="1600">
              <a:solidFill>
                <a:schemeClr val="tx1"/>
              </a:solidFill>
            </a:endParaRPr>
          </a:p>
          <a:p>
            <a:pPr algn="ctr"/>
            <a:r>
              <a:rPr lang="fr-FR" sz="1600">
                <a:solidFill>
                  <a:schemeClr val="tx1"/>
                </a:solidFill>
              </a:rPr>
              <a:t>Microorganismes et santé</a:t>
            </a:r>
          </a:p>
        </p:txBody>
      </p:sp>
      <p:sp>
        <p:nvSpPr>
          <p:cNvPr id="11" name="Rectangle 10">
            <a:extLst>
              <a:ext uri="{FF2B5EF4-FFF2-40B4-BE49-F238E27FC236}">
                <a16:creationId xmlns:a16="http://schemas.microsoft.com/office/drawing/2014/main" id="{F365F078-23F4-AF4A-A2A0-A39D5EBAD51E}"/>
              </a:ext>
            </a:extLst>
          </p:cNvPr>
          <p:cNvSpPr/>
          <p:nvPr/>
        </p:nvSpPr>
        <p:spPr>
          <a:xfrm>
            <a:off x="811482" y="4534050"/>
            <a:ext cx="2921330" cy="16166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Les divisions cellulaires</a:t>
            </a:r>
          </a:p>
          <a:p>
            <a:pPr algn="ctr"/>
            <a:r>
              <a:rPr lang="fr-FR" sz="1400">
                <a:solidFill>
                  <a:schemeClr val="tx1"/>
                </a:solidFill>
              </a:rPr>
              <a:t>ADN – expression de l’information génétique – enzymes –</a:t>
            </a:r>
          </a:p>
          <a:p>
            <a:pPr algn="ctr"/>
            <a:endParaRPr lang="fr-FR" sz="1400">
              <a:solidFill>
                <a:schemeClr val="tx1"/>
              </a:solidFill>
            </a:endParaRPr>
          </a:p>
          <a:p>
            <a:pPr algn="ctr"/>
            <a:r>
              <a:rPr lang="fr-FR" sz="1400">
                <a:solidFill>
                  <a:schemeClr val="tx1"/>
                </a:solidFill>
              </a:rPr>
              <a:t>Le fonctionnement de la Terre, les méthodes et techniques pour comprendre le fonctionnement interne de la Terre</a:t>
            </a:r>
          </a:p>
        </p:txBody>
      </p:sp>
      <p:sp>
        <p:nvSpPr>
          <p:cNvPr id="12" name="Rectangle 11">
            <a:extLst>
              <a:ext uri="{FF2B5EF4-FFF2-40B4-BE49-F238E27FC236}">
                <a16:creationId xmlns:a16="http://schemas.microsoft.com/office/drawing/2014/main" id="{14421DBF-0D59-2342-A7DA-08B53D9E7F32}"/>
              </a:ext>
            </a:extLst>
          </p:cNvPr>
          <p:cNvSpPr/>
          <p:nvPr/>
        </p:nvSpPr>
        <p:spPr>
          <a:xfrm>
            <a:off x="4418955" y="4523724"/>
            <a:ext cx="2921330" cy="1616681"/>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Ecosystèmes et services écosystémiques</a:t>
            </a:r>
          </a:p>
          <a:p>
            <a:pPr algn="ctr"/>
            <a:r>
              <a:rPr lang="fr-FR" sz="1400">
                <a:solidFill>
                  <a:schemeClr val="tx1"/>
                </a:solidFill>
              </a:rPr>
              <a:t> (vision systémique des écosystèmes terrestres et des activités clefs)</a:t>
            </a:r>
          </a:p>
        </p:txBody>
      </p:sp>
      <p:sp>
        <p:nvSpPr>
          <p:cNvPr id="13" name="Rectangle 12">
            <a:extLst>
              <a:ext uri="{FF2B5EF4-FFF2-40B4-BE49-F238E27FC236}">
                <a16:creationId xmlns:a16="http://schemas.microsoft.com/office/drawing/2014/main" id="{D82A92A4-28BA-D543-BC66-78A8FF767BDE}"/>
              </a:ext>
            </a:extLst>
          </p:cNvPr>
          <p:cNvSpPr/>
          <p:nvPr/>
        </p:nvSpPr>
        <p:spPr>
          <a:xfrm>
            <a:off x="8073929" y="4505720"/>
            <a:ext cx="2921330" cy="154280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chemeClr val="tx1"/>
                </a:solidFill>
              </a:rPr>
              <a:t>Variations génétiques et santé (antibiotiques)</a:t>
            </a:r>
          </a:p>
          <a:p>
            <a:pPr algn="ctr"/>
            <a:endParaRPr lang="fr-FR" sz="1600">
              <a:solidFill>
                <a:schemeClr val="tx1"/>
              </a:solidFill>
            </a:endParaRPr>
          </a:p>
          <a:p>
            <a:pPr algn="ctr"/>
            <a:r>
              <a:rPr lang="fr-FR" sz="1600">
                <a:solidFill>
                  <a:schemeClr val="tx1"/>
                </a:solidFill>
              </a:rPr>
              <a:t>Immunologie (un système physiologique et ses applications)</a:t>
            </a:r>
          </a:p>
        </p:txBody>
      </p:sp>
    </p:spTree>
    <p:extLst>
      <p:ext uri="{BB962C8B-B14F-4D97-AF65-F5344CB8AC3E}">
        <p14:creationId xmlns:p14="http://schemas.microsoft.com/office/powerpoint/2010/main" val="504685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847096"/>
          </a:xfrm>
        </p:spPr>
        <p:txBody>
          <a:bodyPr>
            <a:normAutofit/>
          </a:bodyPr>
          <a:lstStyle/>
          <a:p>
            <a:pPr algn="ctr"/>
            <a:r>
              <a:rPr lang="fr-FR"/>
              <a:t>La terre, la vie et l’organisation du vivant</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1199408" y="1312295"/>
            <a:ext cx="10006905" cy="4524315"/>
          </a:xfrm>
          <a:prstGeom prst="rect">
            <a:avLst/>
          </a:prstGeom>
          <a:noFill/>
          <a:ln>
            <a:solidFill>
              <a:schemeClr val="bg1"/>
            </a:solidFill>
          </a:ln>
        </p:spPr>
        <p:txBody>
          <a:bodyPr wrap="square" rtlCol="0" anchor="t">
            <a:spAutoFit/>
          </a:bodyPr>
          <a:lstStyle/>
          <a:p>
            <a:r>
              <a:rPr lang="fr-FR" sz="2400" b="1">
                <a:sym typeface="Wingdings" panose="05000000000000000000" pitchFamily="2" charset="2"/>
              </a:rPr>
              <a:t>Transmission, variation et expression du patrimoine génétique</a:t>
            </a:r>
          </a:p>
          <a:p>
            <a:endParaRPr lang="fr-FR" sz="2400" b="1"/>
          </a:p>
          <a:p>
            <a:pPr marL="285750" indent="-285750" algn="just">
              <a:buFont typeface="Arial" panose="020B0604020202020204" pitchFamily="34" charset="0"/>
              <a:buChar char="•"/>
            </a:pPr>
            <a:r>
              <a:rPr lang="fr-FR" sz="2000"/>
              <a:t>L’étude </a:t>
            </a:r>
            <a:r>
              <a:rPr lang="fr-FR" sz="2000">
                <a:solidFill>
                  <a:srgbClr val="FF0000"/>
                </a:solidFill>
              </a:rPr>
              <a:t>s’appuie sur les connaissances acquises en collège et en classe de seconde sur la molécule d'ADN et les divisions cellulaires</a:t>
            </a:r>
          </a:p>
          <a:p>
            <a:pPr marL="285750" indent="-285750" algn="just">
              <a:buFont typeface="Arial" panose="020B0604020202020204" pitchFamily="34" charset="0"/>
              <a:buChar char="•"/>
            </a:pPr>
            <a:r>
              <a:rPr lang="fr-FR" sz="2000"/>
              <a:t>Des notions « classiques » </a:t>
            </a:r>
          </a:p>
          <a:p>
            <a:pPr algn="just"/>
            <a:endParaRPr lang="fr-FR" sz="2000">
              <a:cs typeface="Calibri" panose="020F0502020204030204"/>
            </a:endParaRPr>
          </a:p>
          <a:p>
            <a:pPr marL="285750" indent="-285750" algn="just">
              <a:buFont typeface="Arial" panose="020B0604020202020204" pitchFamily="34" charset="0"/>
              <a:buChar char="•"/>
            </a:pPr>
            <a:r>
              <a:rPr lang="fr-FR" sz="2000"/>
              <a:t>Des limites à avoir bien cernées (les brassages génétiques seront étudiés en classe de terminale – les processus de maturation des ARN et les processus moléculaires de transcription et de traduction (avec </a:t>
            </a:r>
            <a:r>
              <a:rPr lang="fr-FR" sz="2000" err="1"/>
              <a:t>ARNt</a:t>
            </a:r>
            <a:r>
              <a:rPr lang="fr-FR" sz="2000"/>
              <a:t> et ARNr) sont hors programme – les divers composants d’un génome ne sont pas exigibles- les caractéristiques de la cinétique enzymatique et les compétitions au site actif ne sont pas attendues) </a:t>
            </a:r>
            <a:r>
              <a:rPr lang="fr-FR" sz="2000">
                <a:solidFill>
                  <a:srgbClr val="FF0000"/>
                </a:solidFill>
                <a:sym typeface="Wingdings" panose="05000000000000000000" pitchFamily="2" charset="2"/>
              </a:rPr>
              <a:t> des scénarios pédagogiques à repenser </a:t>
            </a:r>
            <a:endParaRPr lang="fr-FR" sz="2000">
              <a:solidFill>
                <a:srgbClr val="FF0000"/>
              </a:solidFill>
              <a:cs typeface="Calibri"/>
            </a:endParaRPr>
          </a:p>
          <a:p>
            <a:pPr marL="285750" indent="-285750" algn="just">
              <a:buFont typeface="Arial" panose="020B0604020202020204" pitchFamily="34" charset="0"/>
              <a:buChar char="•"/>
            </a:pPr>
            <a:r>
              <a:rPr lang="fr-FR" sz="2000">
                <a:sym typeface="Wingdings" panose="05000000000000000000" pitchFamily="2" charset="2"/>
              </a:rPr>
              <a:t>Une intéressante dimension numérique </a:t>
            </a:r>
            <a:endParaRPr lang="fr-FR" sz="2000"/>
          </a:p>
          <a:p>
            <a:pPr marL="285750" indent="-285750" algn="just">
              <a:buFont typeface="Arial" panose="020B0604020202020204" pitchFamily="34" charset="0"/>
              <a:buChar char="•"/>
            </a:pPr>
            <a:r>
              <a:rPr lang="fr-FR" sz="2000"/>
              <a:t>Une nouveauté : « l ’histoire humaine lue dans son génome » </a:t>
            </a:r>
            <a:endParaRPr lang="fr-FR" sz="2000">
              <a:cs typeface="Calibri"/>
            </a:endParaRPr>
          </a:p>
        </p:txBody>
      </p:sp>
      <p:sp>
        <p:nvSpPr>
          <p:cNvPr id="4" name="Vague 3">
            <a:extLst>
              <a:ext uri="{FF2B5EF4-FFF2-40B4-BE49-F238E27FC236}">
                <a16:creationId xmlns:a16="http://schemas.microsoft.com/office/drawing/2014/main" id="{374E6077-17AF-447C-AC18-E172E6A85FDE}"/>
              </a:ext>
            </a:extLst>
          </p:cNvPr>
          <p:cNvSpPr/>
          <p:nvPr/>
        </p:nvSpPr>
        <p:spPr>
          <a:xfrm rot="20691291">
            <a:off x="227801" y="378193"/>
            <a:ext cx="830329" cy="71787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a:solidFill>
                  <a:schemeClr val="tx1"/>
                </a:solidFill>
              </a:rPr>
              <a:t>1</a:t>
            </a:r>
            <a:r>
              <a:rPr lang="fr-FR" sz="1600" baseline="30000">
                <a:solidFill>
                  <a:schemeClr val="tx1"/>
                </a:solidFill>
              </a:rPr>
              <a:t>ère</a:t>
            </a:r>
            <a:r>
              <a:rPr lang="fr-FR" sz="1600">
                <a:solidFill>
                  <a:schemeClr val="tx1"/>
                </a:solidFill>
              </a:rPr>
              <a:t> spé SVT</a:t>
            </a:r>
          </a:p>
        </p:txBody>
      </p:sp>
    </p:spTree>
    <p:extLst>
      <p:ext uri="{BB962C8B-B14F-4D97-AF65-F5344CB8AC3E}">
        <p14:creationId xmlns:p14="http://schemas.microsoft.com/office/powerpoint/2010/main" val="19722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767926"/>
          </a:xfrm>
        </p:spPr>
        <p:txBody>
          <a:bodyPr>
            <a:normAutofit/>
          </a:bodyPr>
          <a:lstStyle/>
          <a:p>
            <a:pPr algn="ctr"/>
            <a:r>
              <a:rPr lang="fr-FR" dirty="0"/>
              <a:t>La Terre, la vie et l’organisation du vivant</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1282570" y="1382286"/>
            <a:ext cx="9898048" cy="3785652"/>
          </a:xfrm>
          <a:prstGeom prst="rect">
            <a:avLst/>
          </a:prstGeom>
          <a:noFill/>
          <a:ln>
            <a:solidFill>
              <a:schemeClr val="bg1"/>
            </a:solidFill>
          </a:ln>
        </p:spPr>
        <p:txBody>
          <a:bodyPr wrap="square" rtlCol="0">
            <a:spAutoFit/>
          </a:bodyPr>
          <a:lstStyle/>
          <a:p>
            <a:pPr algn="ctr"/>
            <a:r>
              <a:rPr lang="fr-FR" sz="2000" b="1" dirty="0"/>
              <a:t>L ’histoire humaine lue dans son génome</a:t>
            </a:r>
          </a:p>
          <a:p>
            <a:r>
              <a:rPr lang="fr-FR" sz="2000" b="1" dirty="0"/>
              <a:t> </a:t>
            </a:r>
          </a:p>
          <a:p>
            <a:pPr marL="342900" indent="-342900" algn="just">
              <a:buFont typeface="Wingdings" panose="05000000000000000000" pitchFamily="2" charset="2"/>
              <a:buChar char="à"/>
            </a:pPr>
            <a:r>
              <a:rPr lang="fr-FR" sz="2000" dirty="0">
                <a:sym typeface="Wingdings" panose="05000000000000000000" pitchFamily="2" charset="2"/>
              </a:rPr>
              <a:t>des approches motivantes à trouver ( exemples : sujet d’actualité sur la « part de néandertalien en nous », ou question de santé autour des intolérances alimentaires)</a:t>
            </a:r>
          </a:p>
          <a:p>
            <a:pPr algn="just"/>
            <a:endParaRPr lang="fr-FR" sz="2000" dirty="0">
              <a:sym typeface="Wingdings" panose="05000000000000000000" pitchFamily="2" charset="2"/>
            </a:endParaRPr>
          </a:p>
          <a:p>
            <a:pPr marL="342900" indent="-342900" algn="just">
              <a:buFont typeface="Wingdings" panose="05000000000000000000" pitchFamily="2" charset="2"/>
              <a:buChar char="à"/>
            </a:pPr>
            <a:r>
              <a:rPr lang="fr-FR" sz="2000" dirty="0">
                <a:sym typeface="Wingdings" panose="05000000000000000000" pitchFamily="2" charset="2"/>
              </a:rPr>
              <a:t>l’occasion d’amener les élèves à problématiser (quelles problématiques réellement scientifiques peut-on formuler à partir d’un sujet d’un article de presse par exemple) et à pratiquer une démarche d’investigation</a:t>
            </a:r>
          </a:p>
          <a:p>
            <a:pPr algn="just"/>
            <a:endParaRPr lang="fr-FR" sz="2000" dirty="0">
              <a:sym typeface="Wingdings" panose="05000000000000000000" pitchFamily="2" charset="2"/>
            </a:endParaRPr>
          </a:p>
          <a:p>
            <a:pPr marL="342900" indent="-342900" algn="just">
              <a:buFont typeface="Wingdings" panose="05000000000000000000" pitchFamily="2" charset="2"/>
              <a:buChar char="à"/>
            </a:pPr>
            <a:r>
              <a:rPr lang="fr-FR" sz="2000" dirty="0">
                <a:sym typeface="Wingdings" panose="05000000000000000000" pitchFamily="2" charset="2"/>
              </a:rPr>
              <a:t>Une nouvelle occasion de comprendre ce qu’est la science, ce qu’elle apporte, comment elle est questionnée par la société, quelle est sa contribution à la réponse à ces questions posées par la société, etc.)</a:t>
            </a:r>
            <a:endParaRPr lang="fr-FR" sz="2000" dirty="0"/>
          </a:p>
        </p:txBody>
      </p:sp>
      <p:sp>
        <p:nvSpPr>
          <p:cNvPr id="4" name="Vague 3">
            <a:extLst>
              <a:ext uri="{FF2B5EF4-FFF2-40B4-BE49-F238E27FC236}">
                <a16:creationId xmlns:a16="http://schemas.microsoft.com/office/drawing/2014/main" id="{374E6077-17AF-447C-AC18-E172E6A85FDE}"/>
              </a:ext>
            </a:extLst>
          </p:cNvPr>
          <p:cNvSpPr/>
          <p:nvPr/>
        </p:nvSpPr>
        <p:spPr>
          <a:xfrm rot="20691291">
            <a:off x="260473" y="241573"/>
            <a:ext cx="959497" cy="646810"/>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a:solidFill>
                  <a:schemeClr val="tx1"/>
                </a:solidFill>
              </a:rPr>
              <a:t>1</a:t>
            </a:r>
            <a:r>
              <a:rPr lang="fr-FR" sz="2000" baseline="30000">
                <a:solidFill>
                  <a:schemeClr val="tx1"/>
                </a:solidFill>
              </a:rPr>
              <a:t>ère</a:t>
            </a:r>
            <a:r>
              <a:rPr lang="fr-FR" sz="2000">
                <a:solidFill>
                  <a:schemeClr val="tx1"/>
                </a:solidFill>
              </a:rPr>
              <a:t> spé SVT</a:t>
            </a:r>
          </a:p>
        </p:txBody>
      </p:sp>
      <p:sp>
        <p:nvSpPr>
          <p:cNvPr id="3" name="Rectangle 2">
            <a:extLst>
              <a:ext uri="{FF2B5EF4-FFF2-40B4-BE49-F238E27FC236}">
                <a16:creationId xmlns:a16="http://schemas.microsoft.com/office/drawing/2014/main" id="{4E367AC6-8A88-48A8-A902-33BC907DC308}"/>
              </a:ext>
            </a:extLst>
          </p:cNvPr>
          <p:cNvSpPr/>
          <p:nvPr/>
        </p:nvSpPr>
        <p:spPr>
          <a:xfrm>
            <a:off x="1886993" y="5204908"/>
            <a:ext cx="8635728" cy="1200329"/>
          </a:xfrm>
          <a:prstGeom prst="rect">
            <a:avLst/>
          </a:prstGeom>
          <a:ln>
            <a:solidFill>
              <a:schemeClr val="tx1"/>
            </a:solidFill>
          </a:ln>
        </p:spPr>
        <p:txBody>
          <a:bodyPr wrap="square">
            <a:spAutoFit/>
          </a:bodyPr>
          <a:lstStyle/>
          <a:p>
            <a:pPr marL="342900" indent="-342900">
              <a:buFontTx/>
              <a:buChar char="-"/>
            </a:pPr>
            <a:r>
              <a:rPr lang="fr-FR"/>
              <a:t>Site Planet Vie :  </a:t>
            </a:r>
            <a:r>
              <a:rPr lang="fr-FR">
                <a:hlinkClick r:id="rId3"/>
              </a:rPr>
              <a:t>https://planet-vie.ens.fr/content/sequencage-des-genomes</a:t>
            </a:r>
            <a:endParaRPr lang="fr-FR"/>
          </a:p>
          <a:p>
            <a:pPr marL="342900" indent="-342900">
              <a:buFontTx/>
              <a:buChar char="-"/>
            </a:pPr>
            <a:r>
              <a:rPr lang="fr-FR"/>
              <a:t>Site ENS/</a:t>
            </a:r>
            <a:r>
              <a:rPr lang="fr-FR" err="1"/>
              <a:t>acces</a:t>
            </a:r>
            <a:r>
              <a:rPr lang="fr-FR"/>
              <a:t> : </a:t>
            </a:r>
            <a:r>
              <a:rPr lang="fr-FR">
                <a:hlinkClick r:id="rId4"/>
              </a:rPr>
              <a:t>http://acces.ens-lyon.fr/acces/thematiques/dyna/a-transferer-vers-genetique-moleculaire/universalite-et-variabilite-de-la-molecule-dadn/comprendre/paleontologie-et-evolution-moleculaire</a:t>
            </a:r>
            <a:r>
              <a:rPr lang="fr-FR"/>
              <a:t> </a:t>
            </a:r>
          </a:p>
        </p:txBody>
      </p:sp>
    </p:spTree>
    <p:extLst>
      <p:ext uri="{BB962C8B-B14F-4D97-AF65-F5344CB8AC3E}">
        <p14:creationId xmlns:p14="http://schemas.microsoft.com/office/powerpoint/2010/main" val="28320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9F476E-5EFC-4DED-997C-59B50F9588DA}"/>
              </a:ext>
            </a:extLst>
          </p:cNvPr>
          <p:cNvSpPr>
            <a:spLocks noGrp="1"/>
          </p:cNvSpPr>
          <p:nvPr>
            <p:ph type="title"/>
          </p:nvPr>
        </p:nvSpPr>
        <p:spPr/>
        <p:txBody>
          <a:bodyPr/>
          <a:lstStyle/>
          <a:p>
            <a:r>
              <a:rPr lang="fr-FR"/>
              <a:t>Les SVT dans le parcours de l’élève</a:t>
            </a:r>
          </a:p>
        </p:txBody>
      </p:sp>
    </p:spTree>
    <p:extLst>
      <p:ext uri="{BB962C8B-B14F-4D97-AF65-F5344CB8AC3E}">
        <p14:creationId xmlns:p14="http://schemas.microsoft.com/office/powerpoint/2010/main" val="2639226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688758"/>
          </a:xfrm>
        </p:spPr>
        <p:txBody>
          <a:bodyPr>
            <a:normAutofit fontScale="90000"/>
          </a:bodyPr>
          <a:lstStyle/>
          <a:p>
            <a:pPr algn="ctr"/>
            <a:r>
              <a:rPr lang="fr-FR"/>
              <a:t>Enjeux contemporains de la planète</a:t>
            </a:r>
          </a:p>
        </p:txBody>
      </p:sp>
      <p:sp>
        <p:nvSpPr>
          <p:cNvPr id="10" name="ZoneTexte 9">
            <a:extLst>
              <a:ext uri="{FF2B5EF4-FFF2-40B4-BE49-F238E27FC236}">
                <a16:creationId xmlns:a16="http://schemas.microsoft.com/office/drawing/2014/main" id="{A80800CC-D5B2-4E60-81BA-4578C516FB9B}"/>
              </a:ext>
            </a:extLst>
          </p:cNvPr>
          <p:cNvSpPr txBox="1"/>
          <p:nvPr/>
        </p:nvSpPr>
        <p:spPr>
          <a:xfrm>
            <a:off x="1162307" y="1353328"/>
            <a:ext cx="10065309" cy="5078313"/>
          </a:xfrm>
          <a:prstGeom prst="rect">
            <a:avLst/>
          </a:prstGeom>
          <a:noFill/>
          <a:ln>
            <a:solidFill>
              <a:schemeClr val="bg1"/>
            </a:solidFill>
          </a:ln>
        </p:spPr>
        <p:txBody>
          <a:bodyPr wrap="square" rtlCol="0">
            <a:spAutoFit/>
          </a:bodyPr>
          <a:lstStyle/>
          <a:p>
            <a:r>
              <a:rPr lang="fr-FR" sz="2400" b="1"/>
              <a:t>Écosystèmes et services environnementaux</a:t>
            </a:r>
          </a:p>
          <a:p>
            <a:pPr algn="just"/>
            <a:endParaRPr lang="fr-FR" sz="2000"/>
          </a:p>
          <a:p>
            <a:pPr algn="just"/>
            <a:r>
              <a:rPr lang="fr-FR" sz="2000"/>
              <a:t>Trois enjeux sont abordés dans cette partie d’écologie, où </a:t>
            </a:r>
            <a:r>
              <a:rPr lang="fr-FR" sz="2000">
                <a:solidFill>
                  <a:srgbClr val="FF0000"/>
                </a:solidFill>
              </a:rPr>
              <a:t>les élèves saisissent le contexte des politiques de préservation de la biodiversité en crise </a:t>
            </a:r>
            <a:r>
              <a:rPr lang="fr-FR" sz="2000"/>
              <a:t>: </a:t>
            </a:r>
          </a:p>
          <a:p>
            <a:pPr marL="285750" indent="-285750" algn="just">
              <a:buFont typeface="Arial" panose="020B0604020202020204" pitchFamily="34" charset="0"/>
              <a:buChar char="•"/>
            </a:pPr>
            <a:r>
              <a:rPr lang="fr-FR" sz="2000">
                <a:solidFill>
                  <a:srgbClr val="FF0000"/>
                </a:solidFill>
              </a:rPr>
              <a:t>un enjeu de connaissance</a:t>
            </a:r>
            <a:r>
              <a:rPr lang="fr-FR" sz="2000"/>
              <a:t>, avec l’étude de la notion d’écosystème à partir d’exemples. Dans la progression ici proposée, les élèves apprennent d’abord à décrire le système puis à distinguer les mécanismes fonctionnels et la dynamique spatio-temporelle, notamment actuelle ; </a:t>
            </a:r>
          </a:p>
          <a:p>
            <a:pPr marL="285750" indent="-285750" algn="just">
              <a:buFont typeface="Arial" panose="020B0604020202020204" pitchFamily="34" charset="0"/>
              <a:buChar char="•"/>
            </a:pPr>
            <a:r>
              <a:rPr lang="fr-FR" sz="2000">
                <a:solidFill>
                  <a:srgbClr val="FF0000"/>
                </a:solidFill>
              </a:rPr>
              <a:t>un enjeu de capacité</a:t>
            </a:r>
            <a:r>
              <a:rPr lang="fr-FR" sz="2000"/>
              <a:t>, avec l’apport de la démarche scientifique à la compréhension des changements écologiques actuels et des tentatives d’y remédier ; </a:t>
            </a:r>
          </a:p>
          <a:p>
            <a:pPr marL="285750" indent="-285750" algn="just">
              <a:buFont typeface="Arial" panose="020B0604020202020204" pitchFamily="34" charset="0"/>
              <a:buChar char="•"/>
            </a:pPr>
            <a:r>
              <a:rPr lang="fr-FR" sz="2000">
                <a:solidFill>
                  <a:srgbClr val="FF0000"/>
                </a:solidFill>
              </a:rPr>
              <a:t>un enjeu d’attitude </a:t>
            </a:r>
            <a:r>
              <a:rPr lang="fr-FR" sz="2000"/>
              <a:t>: l’espèce humaine est repositionnée comme un élément des écosystèmes, en interdépendance avec son environnement. </a:t>
            </a:r>
          </a:p>
          <a:p>
            <a:pPr algn="just"/>
            <a:endParaRPr lang="fr-FR" sz="2000"/>
          </a:p>
          <a:p>
            <a:pPr algn="just"/>
            <a:r>
              <a:rPr lang="fr-FR" sz="2000"/>
              <a:t>Ce thème peut être traité par le prisme des écosystèmes forestiers (tempérés voire équatoriaux), bons exemples pour étudier l’organisation et la dynamique des écosystèmes, comme les menaces et les enjeux de gestion dont ils sont l’objet. </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92864" y="16231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Tree>
    <p:extLst>
      <p:ext uri="{BB962C8B-B14F-4D97-AF65-F5344CB8AC3E}">
        <p14:creationId xmlns:p14="http://schemas.microsoft.com/office/powerpoint/2010/main" val="69106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856991"/>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4" name="Vague 3">
            <a:extLst>
              <a:ext uri="{FF2B5EF4-FFF2-40B4-BE49-F238E27FC236}">
                <a16:creationId xmlns:a16="http://schemas.microsoft.com/office/drawing/2014/main" id="{374E6077-17AF-447C-AC18-E172E6A85FDE}"/>
              </a:ext>
            </a:extLst>
          </p:cNvPr>
          <p:cNvSpPr/>
          <p:nvPr/>
        </p:nvSpPr>
        <p:spPr>
          <a:xfrm rot="20691291">
            <a:off x="162136" y="172206"/>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6" name="ZoneTexte 5">
            <a:extLst>
              <a:ext uri="{FF2B5EF4-FFF2-40B4-BE49-F238E27FC236}">
                <a16:creationId xmlns:a16="http://schemas.microsoft.com/office/drawing/2014/main" id="{9FDB5B32-DB16-4373-BBD4-6942280CCAB5}"/>
              </a:ext>
            </a:extLst>
          </p:cNvPr>
          <p:cNvSpPr txBox="1"/>
          <p:nvPr/>
        </p:nvSpPr>
        <p:spPr>
          <a:xfrm>
            <a:off x="1273096" y="1810886"/>
            <a:ext cx="9979009" cy="1015663"/>
          </a:xfrm>
          <a:prstGeom prst="rect">
            <a:avLst/>
          </a:prstGeom>
          <a:noFill/>
        </p:spPr>
        <p:txBody>
          <a:bodyPr wrap="square" rtlCol="0">
            <a:spAutoFit/>
          </a:bodyPr>
          <a:lstStyle/>
          <a:p>
            <a:pPr marL="342900" indent="-342900">
              <a:buFont typeface="Wingdings" panose="05000000000000000000" pitchFamily="2" charset="2"/>
              <a:buChar char="à"/>
            </a:pPr>
            <a:r>
              <a:rPr lang="fr-FR" sz="2000" b="1"/>
              <a:t>Des acquis de cycle 4 et de 2de à mobiliser </a:t>
            </a:r>
            <a:r>
              <a:rPr lang="fr-FR" sz="2000"/>
              <a:t>(biodiversité, réseaux, dynamique des réseaux, approche systémique, …) </a:t>
            </a:r>
          </a:p>
          <a:p>
            <a:pPr lvl="2" algn="just"/>
            <a:r>
              <a:rPr lang="fr-FR" sz="2000" i="1">
                <a:solidFill>
                  <a:srgbClr val="FF0000"/>
                </a:solidFill>
                <a:sym typeface="Wingdings" panose="05000000000000000000" pitchFamily="2" charset="2"/>
              </a:rPr>
              <a:t> Préparer les élèves à une complexification des organisations dynamiques étudiées</a:t>
            </a:r>
            <a:endParaRPr lang="fr-FR" sz="2000" i="1">
              <a:solidFill>
                <a:srgbClr val="FF0000"/>
              </a:solidFill>
            </a:endParaRPr>
          </a:p>
        </p:txBody>
      </p:sp>
      <p:sp>
        <p:nvSpPr>
          <p:cNvPr id="7" name="ZoneTexte 6">
            <a:extLst>
              <a:ext uri="{FF2B5EF4-FFF2-40B4-BE49-F238E27FC236}">
                <a16:creationId xmlns:a16="http://schemas.microsoft.com/office/drawing/2014/main" id="{96B7E290-1300-4B11-BDFD-C608FBD1922E}"/>
              </a:ext>
            </a:extLst>
          </p:cNvPr>
          <p:cNvSpPr txBox="1"/>
          <p:nvPr/>
        </p:nvSpPr>
        <p:spPr>
          <a:xfrm>
            <a:off x="1193926" y="2949744"/>
            <a:ext cx="10137347" cy="3170099"/>
          </a:xfrm>
          <a:prstGeom prst="rect">
            <a:avLst/>
          </a:prstGeom>
          <a:noFill/>
        </p:spPr>
        <p:txBody>
          <a:bodyPr wrap="square" rtlCol="0">
            <a:spAutoFit/>
          </a:bodyPr>
          <a:lstStyle/>
          <a:p>
            <a:pPr marL="342900" indent="-342900">
              <a:buFont typeface="Wingdings" panose="05000000000000000000" pitchFamily="2" charset="2"/>
              <a:buChar char="à"/>
            </a:pPr>
            <a:r>
              <a:rPr lang="fr-FR" sz="2000" b="1"/>
              <a:t>Des approfondissements et des nouveautés importantes concernant </a:t>
            </a:r>
            <a:r>
              <a:rPr lang="fr-FR" sz="2000"/>
              <a:t>:</a:t>
            </a:r>
          </a:p>
          <a:p>
            <a:endParaRPr lang="fr-FR" sz="2000" dirty="0"/>
          </a:p>
          <a:p>
            <a:pPr marL="800100" lvl="1" indent="-342900">
              <a:buFont typeface="Arial" panose="020B0604020202020204" pitchFamily="34" charset="0"/>
              <a:buChar char="•"/>
            </a:pPr>
            <a:r>
              <a:rPr lang="fr-FR" sz="2000" dirty="0"/>
              <a:t>La diversité des interactions biotiques en lien avec leur effet sur la valeur sélective  des partenaires </a:t>
            </a:r>
          </a:p>
          <a:p>
            <a:pPr lvl="1"/>
            <a:endParaRPr lang="fr-FR" sz="2000" dirty="0"/>
          </a:p>
          <a:p>
            <a:pPr marL="800100" lvl="1" indent="-342900">
              <a:buFont typeface="Arial" panose="020B0604020202020204" pitchFamily="34" charset="0"/>
              <a:buChar char="•"/>
            </a:pPr>
            <a:r>
              <a:rPr lang="fr-FR" sz="2000" dirty="0"/>
              <a:t>L’importance des interactions pour l’organisation, le fonctionnement et l’évolution des écosystèmes : dynamique des populations, flux de matières (eau, carbone, azote), réservoirs, bilans, cycles géochimiques, recyclage de la matière organique, </a:t>
            </a:r>
          </a:p>
          <a:p>
            <a:pPr lvl="1"/>
            <a:endParaRPr lang="fr-FR" sz="2000" dirty="0"/>
          </a:p>
          <a:p>
            <a:r>
              <a:rPr lang="fr-FR" sz="2000" dirty="0">
                <a:sym typeface="Wingdings" panose="05000000000000000000" pitchFamily="2" charset="2"/>
              </a:rPr>
              <a:t> </a:t>
            </a:r>
            <a:r>
              <a:rPr lang="fr-FR" sz="2000" b="1" dirty="0">
                <a:sym typeface="Wingdings" panose="05000000000000000000" pitchFamily="2" charset="2"/>
              </a:rPr>
              <a:t>Un enrichissement notable du lexique</a:t>
            </a:r>
            <a:endParaRPr lang="fr-FR" sz="2000" b="1" dirty="0"/>
          </a:p>
        </p:txBody>
      </p:sp>
    </p:spTree>
    <p:extLst>
      <p:ext uri="{BB962C8B-B14F-4D97-AF65-F5344CB8AC3E}">
        <p14:creationId xmlns:p14="http://schemas.microsoft.com/office/powerpoint/2010/main" val="34972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995537"/>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10" name="ZoneTexte 9">
            <a:extLst>
              <a:ext uri="{FF2B5EF4-FFF2-40B4-BE49-F238E27FC236}">
                <a16:creationId xmlns:a16="http://schemas.microsoft.com/office/drawing/2014/main" id="{A80800CC-D5B2-4E60-81BA-4578C516FB9B}"/>
              </a:ext>
            </a:extLst>
          </p:cNvPr>
          <p:cNvSpPr txBox="1"/>
          <p:nvPr/>
        </p:nvSpPr>
        <p:spPr>
          <a:xfrm>
            <a:off x="1251372" y="2085640"/>
            <a:ext cx="9887179" cy="2862322"/>
          </a:xfrm>
          <a:prstGeom prst="rect">
            <a:avLst/>
          </a:prstGeom>
          <a:noFill/>
          <a:ln>
            <a:solidFill>
              <a:schemeClr val="bg1"/>
            </a:solidFill>
          </a:ln>
        </p:spPr>
        <p:txBody>
          <a:bodyPr wrap="square" rtlCol="0">
            <a:spAutoFit/>
          </a:bodyPr>
          <a:lstStyle/>
          <a:p>
            <a:pPr algn="ctr"/>
            <a:r>
              <a:rPr lang="fr-FR" sz="2000" b="1"/>
              <a:t>Les écosystèmes : des interactions dynamiques </a:t>
            </a:r>
          </a:p>
          <a:p>
            <a:pPr algn="ctr"/>
            <a:r>
              <a:rPr lang="fr-FR" sz="2000" b="1"/>
              <a:t>entre les êtres vivants et leur milieu </a:t>
            </a:r>
          </a:p>
          <a:p>
            <a:pPr algn="just"/>
            <a:endParaRPr lang="fr-FR" sz="2000" b="1"/>
          </a:p>
          <a:p>
            <a:pPr algn="just"/>
            <a:r>
              <a:rPr lang="fr-FR" sz="2000" b="1" i="1"/>
              <a:t>Objectifs </a:t>
            </a:r>
            <a:r>
              <a:rPr lang="fr-FR" sz="2000" i="1"/>
              <a:t>: </a:t>
            </a:r>
          </a:p>
          <a:p>
            <a:pPr marL="342900" indent="-342900" algn="just">
              <a:buFont typeface="Arial" panose="020B0604020202020204" pitchFamily="34" charset="0"/>
              <a:buChar char="•"/>
            </a:pPr>
            <a:r>
              <a:rPr lang="fr-FR" sz="2000" i="1"/>
              <a:t>les élèves comprennent la </a:t>
            </a:r>
            <a:r>
              <a:rPr lang="fr-FR" sz="2000" i="1">
                <a:solidFill>
                  <a:srgbClr val="FF0000"/>
                </a:solidFill>
              </a:rPr>
              <a:t>complexité d’un système écologique</a:t>
            </a:r>
            <a:r>
              <a:rPr lang="fr-FR" sz="2000" i="1"/>
              <a:t>, en caractérisent l’organisation (frontière, élément, flux, interactions). </a:t>
            </a:r>
          </a:p>
          <a:p>
            <a:pPr marL="342900" indent="-342900" algn="just">
              <a:buFont typeface="Arial" panose="020B0604020202020204" pitchFamily="34" charset="0"/>
              <a:buChar char="•"/>
            </a:pPr>
            <a:r>
              <a:rPr lang="fr-FR" sz="2000" i="1"/>
              <a:t>Ils apprennent qu’il n’y a pas d’équilibre stable des écosystèmes mais </a:t>
            </a:r>
            <a:r>
              <a:rPr lang="fr-FR" sz="2000" i="1">
                <a:solidFill>
                  <a:srgbClr val="FF0000"/>
                </a:solidFill>
              </a:rPr>
              <a:t>des équilibres dynamiques susceptibles d’être bousculés </a:t>
            </a:r>
            <a:r>
              <a:rPr lang="fr-FR" sz="2000" i="1"/>
              <a:t>(perturbation, résilience, perturbation irréversible). </a:t>
            </a:r>
            <a:endParaRPr lang="fr-FR" sz="2400" b="1"/>
          </a:p>
        </p:txBody>
      </p:sp>
      <p:sp>
        <p:nvSpPr>
          <p:cNvPr id="4" name="Vague 3">
            <a:extLst>
              <a:ext uri="{FF2B5EF4-FFF2-40B4-BE49-F238E27FC236}">
                <a16:creationId xmlns:a16="http://schemas.microsoft.com/office/drawing/2014/main" id="{374E6077-17AF-447C-AC18-E172E6A85FDE}"/>
              </a:ext>
            </a:extLst>
          </p:cNvPr>
          <p:cNvSpPr/>
          <p:nvPr/>
        </p:nvSpPr>
        <p:spPr>
          <a:xfrm rot="20691291">
            <a:off x="439227" y="51857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Tree>
    <p:extLst>
      <p:ext uri="{BB962C8B-B14F-4D97-AF65-F5344CB8AC3E}">
        <p14:creationId xmlns:p14="http://schemas.microsoft.com/office/powerpoint/2010/main" val="30942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807511"/>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4" name="Vague 3">
            <a:extLst>
              <a:ext uri="{FF2B5EF4-FFF2-40B4-BE49-F238E27FC236}">
                <a16:creationId xmlns:a16="http://schemas.microsoft.com/office/drawing/2014/main" id="{374E6077-17AF-447C-AC18-E172E6A85FDE}"/>
              </a:ext>
            </a:extLst>
          </p:cNvPr>
          <p:cNvSpPr/>
          <p:nvPr/>
        </p:nvSpPr>
        <p:spPr>
          <a:xfrm rot="20691291">
            <a:off x="251201" y="330544"/>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8" name="ZoneTexte 7">
            <a:extLst>
              <a:ext uri="{FF2B5EF4-FFF2-40B4-BE49-F238E27FC236}">
                <a16:creationId xmlns:a16="http://schemas.microsoft.com/office/drawing/2014/main" id="{BC14D524-0D61-4866-ACEC-8017447948EF}"/>
              </a:ext>
            </a:extLst>
          </p:cNvPr>
          <p:cNvSpPr txBox="1"/>
          <p:nvPr/>
        </p:nvSpPr>
        <p:spPr>
          <a:xfrm>
            <a:off x="1716487" y="1791637"/>
            <a:ext cx="8798609" cy="707886"/>
          </a:xfrm>
          <a:prstGeom prst="rect">
            <a:avLst/>
          </a:prstGeom>
          <a:noFill/>
          <a:ln>
            <a:solidFill>
              <a:schemeClr val="bg1"/>
            </a:solidFill>
          </a:ln>
        </p:spPr>
        <p:txBody>
          <a:bodyPr wrap="square" rtlCol="0">
            <a:spAutoFit/>
          </a:bodyPr>
          <a:lstStyle/>
          <a:p>
            <a:pPr algn="ctr"/>
            <a:r>
              <a:rPr lang="fr-FR" sz="2000" b="1"/>
              <a:t>Les écosystèmes : des interactions dynamiques </a:t>
            </a:r>
          </a:p>
          <a:p>
            <a:pPr algn="ctr"/>
            <a:r>
              <a:rPr lang="fr-FR" sz="2000" b="1"/>
              <a:t>entre les êtres vivants et leur milieu </a:t>
            </a:r>
          </a:p>
        </p:txBody>
      </p:sp>
      <p:sp>
        <p:nvSpPr>
          <p:cNvPr id="6" name="Rectangle 5">
            <a:extLst>
              <a:ext uri="{FF2B5EF4-FFF2-40B4-BE49-F238E27FC236}">
                <a16:creationId xmlns:a16="http://schemas.microsoft.com/office/drawing/2014/main" id="{083E5D23-ED8D-41A3-8C21-B25AF844F1B5}"/>
              </a:ext>
            </a:extLst>
          </p:cNvPr>
          <p:cNvSpPr/>
          <p:nvPr/>
        </p:nvSpPr>
        <p:spPr>
          <a:xfrm>
            <a:off x="1252775" y="2255790"/>
            <a:ext cx="9836293" cy="3477875"/>
          </a:xfrm>
          <a:prstGeom prst="rect">
            <a:avLst/>
          </a:prstGeom>
        </p:spPr>
        <p:txBody>
          <a:bodyPr wrap="square">
            <a:spAutoFit/>
          </a:bodyPr>
          <a:lstStyle/>
          <a:p>
            <a:pPr algn="just"/>
            <a:r>
              <a:rPr lang="fr-FR" sz="2000" b="1" i="1">
                <a:solidFill>
                  <a:srgbClr val="000000"/>
                </a:solidFill>
                <a:latin typeface="Calibri" panose="020F0502020204030204" pitchFamily="34" charset="0"/>
              </a:rPr>
              <a:t>Précisions </a:t>
            </a:r>
            <a:r>
              <a:rPr lang="fr-FR" sz="2000" i="1">
                <a:solidFill>
                  <a:srgbClr val="000000"/>
                </a:solidFill>
                <a:latin typeface="Calibri" panose="020F0502020204030204" pitchFamily="34" charset="0"/>
              </a:rPr>
              <a:t>: </a:t>
            </a:r>
          </a:p>
          <a:p>
            <a:pPr marL="342900" indent="-342900" algn="just">
              <a:buFont typeface="Arial" panose="020B0604020202020204" pitchFamily="34" charset="0"/>
              <a:buChar char="•"/>
            </a:pPr>
            <a:endParaRPr lang="fr-FR" sz="2000" i="1">
              <a:solidFill>
                <a:srgbClr val="000000"/>
              </a:solidFill>
              <a:latin typeface="Calibri" panose="020F0502020204030204" pitchFamily="34" charset="0"/>
            </a:endParaRPr>
          </a:p>
          <a:p>
            <a:pPr marL="342900" indent="-342900" algn="just">
              <a:buFont typeface="Arial" panose="020B0604020202020204" pitchFamily="34" charset="0"/>
              <a:buChar char="•"/>
            </a:pPr>
            <a:r>
              <a:rPr lang="fr-FR" sz="2000" i="1">
                <a:solidFill>
                  <a:srgbClr val="000000"/>
                </a:solidFill>
                <a:latin typeface="Calibri" panose="020F0502020204030204" pitchFamily="34" charset="0"/>
              </a:rPr>
              <a:t>on ne cherche pas l’exhaustivité dans le recensement des menaces pesant sur les écosystèmes : il importe que chaque élève comprenne les enjeux et mécanismes d’une menace dans sa complexité ainsi que les solutions apportées par la démarche scientifique</a:t>
            </a:r>
          </a:p>
          <a:p>
            <a:pPr marL="342900" indent="-342900" algn="just">
              <a:buFont typeface="Arial" panose="020B0604020202020204" pitchFamily="34" charset="0"/>
              <a:buChar char="•"/>
            </a:pPr>
            <a:r>
              <a:rPr lang="fr-FR" sz="2000" i="1">
                <a:solidFill>
                  <a:srgbClr val="000000"/>
                </a:solidFill>
                <a:latin typeface="Calibri" panose="020F0502020204030204" pitchFamily="34" charset="0"/>
              </a:rPr>
              <a:t>l’étude des agrosystèmes et des sols a été traitée en Seconde. Il ne s’agit pas dans cette partie de faire un catalogue exhaustif des écosystèmes (structure et fonctionnement) mais, </a:t>
            </a:r>
            <a:r>
              <a:rPr lang="fr-FR" sz="2000" i="1">
                <a:solidFill>
                  <a:srgbClr val="FF0000"/>
                </a:solidFill>
                <a:latin typeface="Calibri" panose="020F0502020204030204" pitchFamily="34" charset="0"/>
              </a:rPr>
              <a:t>à partir d’un exemple observable, d’appréhender la diversité des interactions dans un écosystème et leurs effets sur sa dynamique</a:t>
            </a:r>
            <a:r>
              <a:rPr lang="fr-FR" sz="2000" i="1">
                <a:solidFill>
                  <a:srgbClr val="000000"/>
                </a:solidFill>
                <a:latin typeface="Calibri" panose="020F0502020204030204" pitchFamily="34" charset="0"/>
              </a:rPr>
              <a:t>.</a:t>
            </a:r>
          </a:p>
          <a:p>
            <a:pPr marL="342900" indent="-342900" algn="just">
              <a:buFont typeface="Arial" panose="020B0604020202020204" pitchFamily="34" charset="0"/>
              <a:buChar char="•"/>
            </a:pPr>
            <a:r>
              <a:rPr lang="fr-FR" sz="2000" i="1">
                <a:solidFill>
                  <a:srgbClr val="FF0000"/>
                </a:solidFill>
                <a:latin typeface="Calibri" panose="020F0502020204030204" pitchFamily="34" charset="0"/>
              </a:rPr>
              <a:t>On relie aussi la diversité fonctionnelle d’un écosystème à la diversité spécifique/ génétique, garante de cette diversité fonctionnelle</a:t>
            </a:r>
            <a:r>
              <a:rPr lang="fr-FR" sz="2000" i="1">
                <a:solidFill>
                  <a:srgbClr val="000000"/>
                </a:solidFill>
                <a:latin typeface="Calibri" panose="020F0502020204030204" pitchFamily="34" charset="0"/>
              </a:rPr>
              <a:t>. </a:t>
            </a:r>
            <a:endParaRPr lang="fr-FR" sz="2000"/>
          </a:p>
        </p:txBody>
      </p:sp>
    </p:spTree>
    <p:extLst>
      <p:ext uri="{BB962C8B-B14F-4D97-AF65-F5344CB8AC3E}">
        <p14:creationId xmlns:p14="http://schemas.microsoft.com/office/powerpoint/2010/main" val="6402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1054913"/>
          </a:xfrm>
        </p:spPr>
        <p:txBody>
          <a:bodyPr>
            <a:normAutofit fontScale="90000"/>
          </a:bodyPr>
          <a:lstStyle/>
          <a:p>
            <a:pPr algn="ctr"/>
            <a:r>
              <a:rPr lang="fr-FR"/>
              <a:t>Enjeux contemporains de la planète</a:t>
            </a:r>
            <a:br>
              <a:rPr lang="fr-FR"/>
            </a:br>
            <a:r>
              <a:rPr lang="fr-FR" sz="3200" cap="small"/>
              <a:t>Écosystèmes et services environnementaux </a:t>
            </a:r>
            <a:endParaRPr lang="fr-FR" cap="small"/>
          </a:p>
        </p:txBody>
      </p:sp>
      <p:sp>
        <p:nvSpPr>
          <p:cNvPr id="4" name="Vague 3">
            <a:extLst>
              <a:ext uri="{FF2B5EF4-FFF2-40B4-BE49-F238E27FC236}">
                <a16:creationId xmlns:a16="http://schemas.microsoft.com/office/drawing/2014/main" id="{374E6077-17AF-447C-AC18-E172E6A85FDE}"/>
              </a:ext>
            </a:extLst>
          </p:cNvPr>
          <p:cNvSpPr/>
          <p:nvPr/>
        </p:nvSpPr>
        <p:spPr>
          <a:xfrm rot="20691291">
            <a:off x="241305" y="112830"/>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8" name="ZoneTexte 7">
            <a:extLst>
              <a:ext uri="{FF2B5EF4-FFF2-40B4-BE49-F238E27FC236}">
                <a16:creationId xmlns:a16="http://schemas.microsoft.com/office/drawing/2014/main" id="{BC14D524-0D61-4866-ACEC-8017447948EF}"/>
              </a:ext>
            </a:extLst>
          </p:cNvPr>
          <p:cNvSpPr txBox="1"/>
          <p:nvPr/>
        </p:nvSpPr>
        <p:spPr>
          <a:xfrm>
            <a:off x="1686800" y="2013951"/>
            <a:ext cx="8818401" cy="400110"/>
          </a:xfrm>
          <a:prstGeom prst="rect">
            <a:avLst/>
          </a:prstGeom>
          <a:noFill/>
          <a:ln>
            <a:solidFill>
              <a:schemeClr val="bg1"/>
            </a:solidFill>
          </a:ln>
        </p:spPr>
        <p:txBody>
          <a:bodyPr wrap="square" rtlCol="0">
            <a:spAutoFit/>
          </a:bodyPr>
          <a:lstStyle/>
          <a:p>
            <a:pPr algn="ctr"/>
            <a:r>
              <a:rPr lang="fr-FR" sz="2000" b="1"/>
              <a:t>L’humanité et les écosystèmes : les services écosystémiques et leur gestion</a:t>
            </a:r>
          </a:p>
        </p:txBody>
      </p:sp>
      <p:sp>
        <p:nvSpPr>
          <p:cNvPr id="5" name="Rectangle 4">
            <a:extLst>
              <a:ext uri="{FF2B5EF4-FFF2-40B4-BE49-F238E27FC236}">
                <a16:creationId xmlns:a16="http://schemas.microsoft.com/office/drawing/2014/main" id="{254AF1E6-0719-43C5-B1C1-A54B3E75540A}"/>
              </a:ext>
            </a:extLst>
          </p:cNvPr>
          <p:cNvSpPr/>
          <p:nvPr/>
        </p:nvSpPr>
        <p:spPr>
          <a:xfrm>
            <a:off x="1281060" y="2924345"/>
            <a:ext cx="9790702" cy="1938992"/>
          </a:xfrm>
          <a:prstGeom prst="rect">
            <a:avLst/>
          </a:prstGeom>
        </p:spPr>
        <p:txBody>
          <a:bodyPr wrap="square">
            <a:spAutoFit/>
          </a:bodyPr>
          <a:lstStyle/>
          <a:p>
            <a:pPr algn="just"/>
            <a:r>
              <a:rPr lang="fr-FR" sz="2000" b="1" i="1">
                <a:solidFill>
                  <a:srgbClr val="000000"/>
                </a:solidFill>
                <a:latin typeface="Calibri" panose="020F0502020204030204" pitchFamily="34" charset="0"/>
              </a:rPr>
              <a:t>Objectifs : </a:t>
            </a:r>
          </a:p>
          <a:p>
            <a:pPr algn="just"/>
            <a:endParaRPr lang="fr-FR" sz="2000" b="1" i="1">
              <a:solidFill>
                <a:srgbClr val="000000"/>
              </a:solidFill>
              <a:latin typeface="Calibri" panose="020F0502020204030204" pitchFamily="34" charset="0"/>
            </a:endParaRPr>
          </a:p>
          <a:p>
            <a:pPr marL="342900" indent="-342900" algn="just">
              <a:buFont typeface="Wingdings" panose="05000000000000000000" pitchFamily="2" charset="2"/>
              <a:buChar char="à"/>
            </a:pPr>
            <a:r>
              <a:rPr lang="fr-FR" sz="2000" i="1">
                <a:solidFill>
                  <a:srgbClr val="FF0000"/>
                </a:solidFill>
                <a:latin typeface="Calibri" panose="020F0502020204030204" pitchFamily="34" charset="0"/>
              </a:rPr>
              <a:t>transformer l’approche anthropocentrée en une approche écocentrée où l’homme est un élément des écosystèmes</a:t>
            </a:r>
            <a:endParaRPr lang="fr-FR" sz="2000" i="1">
              <a:solidFill>
                <a:srgbClr val="000000"/>
              </a:solidFill>
              <a:latin typeface="Calibri" panose="020F0502020204030204" pitchFamily="34" charset="0"/>
            </a:endParaRPr>
          </a:p>
          <a:p>
            <a:pPr marL="342900" indent="-342900" algn="just">
              <a:buFont typeface="Wingdings" panose="05000000000000000000" pitchFamily="2" charset="2"/>
              <a:buChar char="à"/>
            </a:pPr>
            <a:r>
              <a:rPr lang="fr-FR" sz="2000" i="1">
                <a:solidFill>
                  <a:srgbClr val="FF0000"/>
                </a:solidFill>
                <a:latin typeface="Calibri" panose="020F0502020204030204" pitchFamily="34" charset="0"/>
              </a:rPr>
              <a:t>comprendre que la démarche scientifique permet d’apporter des solutions à des problèmes écologiques complexes</a:t>
            </a:r>
            <a:endParaRPr lang="fr-FR" sz="2000"/>
          </a:p>
        </p:txBody>
      </p:sp>
      <p:sp>
        <p:nvSpPr>
          <p:cNvPr id="3" name="Rectangle 2">
            <a:extLst>
              <a:ext uri="{FF2B5EF4-FFF2-40B4-BE49-F238E27FC236}">
                <a16:creationId xmlns:a16="http://schemas.microsoft.com/office/drawing/2014/main" id="{AB628323-C889-4D53-80F0-CDD1493340F7}"/>
              </a:ext>
            </a:extLst>
          </p:cNvPr>
          <p:cNvSpPr/>
          <p:nvPr/>
        </p:nvSpPr>
        <p:spPr>
          <a:xfrm>
            <a:off x="516180" y="4863337"/>
            <a:ext cx="11320461" cy="1200329"/>
          </a:xfrm>
          <a:prstGeom prst="rect">
            <a:avLst/>
          </a:prstGeom>
        </p:spPr>
        <p:txBody>
          <a:bodyPr wrap="square">
            <a:spAutoFit/>
          </a:bodyPr>
          <a:lstStyle/>
          <a:p>
            <a:r>
              <a:rPr lang="fr-FR" dirty="0">
                <a:solidFill>
                  <a:srgbClr val="000000"/>
                </a:solidFill>
                <a:latin typeface="Arial" panose="020B0604020202020204" pitchFamily="34" charset="0"/>
              </a:rPr>
              <a:t>Pourtant, l’humanité tire un grand bénéfice de fonctions assurées gratuitement par les écosystèmes : ce sont les services écosystémiques d’approvisionnement (bois, champignons, pollinisation, fruits et graines, etc.), de régulation (dépollution de l’eau et de l’air, lutte contre l’érosion, les ravageurs et les maladies, recyclage de matière organique, fixation de carbone, etc.) et de culture (récréation, valeur patrimoniale, etc.). </a:t>
            </a:r>
            <a:endParaRPr lang="fr-FR" dirty="0"/>
          </a:p>
        </p:txBody>
      </p:sp>
    </p:spTree>
    <p:extLst>
      <p:ext uri="{BB962C8B-B14F-4D97-AF65-F5344CB8AC3E}">
        <p14:creationId xmlns:p14="http://schemas.microsoft.com/office/powerpoint/2010/main" val="24960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985641"/>
          </a:xfrm>
        </p:spPr>
        <p:txBody>
          <a:bodyPr>
            <a:normAutofit fontScale="90000"/>
          </a:bodyPr>
          <a:lstStyle/>
          <a:p>
            <a:pPr algn="ctr"/>
            <a:r>
              <a:rPr lang="fr-FR"/>
              <a:t>Corps humain et santé </a:t>
            </a:r>
            <a:br>
              <a:rPr lang="fr-FR"/>
            </a:br>
            <a:r>
              <a:rPr lang="fr-FR" cap="small"/>
              <a:t>Variation génétique et santé</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181929" y="201895"/>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3" name="ZoneTexte 2">
            <a:extLst>
              <a:ext uri="{FF2B5EF4-FFF2-40B4-BE49-F238E27FC236}">
                <a16:creationId xmlns:a16="http://schemas.microsoft.com/office/drawing/2014/main" id="{BD600EA0-7EA7-4C0E-9985-C4030677FA70}"/>
              </a:ext>
            </a:extLst>
          </p:cNvPr>
          <p:cNvSpPr txBox="1"/>
          <p:nvPr/>
        </p:nvSpPr>
        <p:spPr>
          <a:xfrm>
            <a:off x="2626571" y="1227045"/>
            <a:ext cx="6696197" cy="461665"/>
          </a:xfrm>
          <a:prstGeom prst="rect">
            <a:avLst/>
          </a:prstGeom>
          <a:noFill/>
        </p:spPr>
        <p:txBody>
          <a:bodyPr wrap="square" rtlCol="0">
            <a:spAutoFit/>
          </a:bodyPr>
          <a:lstStyle/>
          <a:p>
            <a:pPr algn="ctr"/>
            <a:r>
              <a:rPr lang="fr-FR" sz="2400" b="1"/>
              <a:t>Patrimoine génétique et santé </a:t>
            </a:r>
          </a:p>
        </p:txBody>
      </p:sp>
      <p:sp>
        <p:nvSpPr>
          <p:cNvPr id="6" name="Rectangle 5">
            <a:extLst>
              <a:ext uri="{FF2B5EF4-FFF2-40B4-BE49-F238E27FC236}">
                <a16:creationId xmlns:a16="http://schemas.microsoft.com/office/drawing/2014/main" id="{1943B468-32E5-41E6-9BDA-83C6B5EAD306}"/>
              </a:ext>
            </a:extLst>
          </p:cNvPr>
          <p:cNvSpPr/>
          <p:nvPr/>
        </p:nvSpPr>
        <p:spPr>
          <a:xfrm>
            <a:off x="1236910" y="1800528"/>
            <a:ext cx="9945793" cy="2246769"/>
          </a:xfrm>
          <a:prstGeom prst="rect">
            <a:avLst/>
          </a:prstGeom>
        </p:spPr>
        <p:txBody>
          <a:bodyPr wrap="square">
            <a:spAutoFit/>
          </a:bodyPr>
          <a:lstStyle/>
          <a:p>
            <a:pPr algn="just"/>
            <a:r>
              <a:rPr lang="fr-FR" sz="2000" b="1" i="1"/>
              <a:t>Objectifs : </a:t>
            </a:r>
            <a:r>
              <a:rPr lang="fr-FR" sz="2000" i="1">
                <a:solidFill>
                  <a:srgbClr val="FF0000"/>
                </a:solidFill>
              </a:rPr>
              <a:t>les élèves doivent savoir que la détermination des causes d’une maladie repose sur un mode de raisonnement et des outils statistiques</a:t>
            </a:r>
            <a:r>
              <a:rPr lang="fr-FR" sz="2000" i="1"/>
              <a:t>. </a:t>
            </a:r>
          </a:p>
          <a:p>
            <a:pPr algn="just"/>
            <a:endParaRPr lang="fr-FR" sz="2000" i="1"/>
          </a:p>
          <a:p>
            <a:pPr marL="342900" indent="-342900" algn="just">
              <a:buFontTx/>
              <a:buChar char="-"/>
            </a:pPr>
            <a:r>
              <a:rPr lang="fr-FR" sz="2000" i="1"/>
              <a:t>Une pathologie précise (maladie cardiovasculaire ou diabète de type II, par exemple) est utilisée pour illustrer le thème. </a:t>
            </a:r>
          </a:p>
          <a:p>
            <a:pPr marL="342900" indent="-342900" algn="just">
              <a:buFontTx/>
              <a:buChar char="-"/>
            </a:pPr>
            <a:r>
              <a:rPr lang="fr-FR" sz="2000" i="1"/>
              <a:t>Les élèves développent leur esprit critique face aux discours simplificateurs (facteurs dit déterminants, génétiques ou non, …). </a:t>
            </a:r>
            <a:endParaRPr lang="fr-FR" sz="2800"/>
          </a:p>
        </p:txBody>
      </p:sp>
      <p:sp>
        <p:nvSpPr>
          <p:cNvPr id="7" name="Rectangle 6">
            <a:extLst>
              <a:ext uri="{FF2B5EF4-FFF2-40B4-BE49-F238E27FC236}">
                <a16:creationId xmlns:a16="http://schemas.microsoft.com/office/drawing/2014/main" id="{0731F3E2-E903-4308-90CB-A4956439F1D4}"/>
              </a:ext>
            </a:extLst>
          </p:cNvPr>
          <p:cNvSpPr/>
          <p:nvPr/>
        </p:nvSpPr>
        <p:spPr>
          <a:xfrm>
            <a:off x="1236909" y="4243212"/>
            <a:ext cx="9945794" cy="1631216"/>
          </a:xfrm>
          <a:prstGeom prst="rect">
            <a:avLst/>
          </a:prstGeom>
        </p:spPr>
        <p:txBody>
          <a:bodyPr wrap="square">
            <a:spAutoFit/>
          </a:bodyPr>
          <a:lstStyle/>
          <a:p>
            <a:pPr algn="just"/>
            <a:r>
              <a:rPr lang="fr-FR" sz="2000" b="1" i="1"/>
              <a:t>Précisions : </a:t>
            </a:r>
          </a:p>
          <a:p>
            <a:pPr marL="342900" indent="-342900" algn="just">
              <a:buFont typeface="Arial" panose="020B0604020202020204" pitchFamily="34" charset="0"/>
              <a:buChar char="•"/>
            </a:pPr>
            <a:r>
              <a:rPr lang="fr-FR" sz="2000" i="1"/>
              <a:t>à partir </a:t>
            </a:r>
            <a:r>
              <a:rPr lang="fr-FR" sz="2000" i="1" u="sng"/>
              <a:t>de l’exemple choisi</a:t>
            </a:r>
            <a:r>
              <a:rPr lang="fr-FR" sz="2000" i="1"/>
              <a:t>, </a:t>
            </a:r>
            <a:r>
              <a:rPr lang="fr-FR" sz="2000" i="1">
                <a:solidFill>
                  <a:srgbClr val="FF0000"/>
                </a:solidFill>
              </a:rPr>
              <a:t>les élèves discernent les principes généraux d’une approche épidémiologique</a:t>
            </a:r>
            <a:r>
              <a:rPr lang="fr-FR" sz="2000" i="1"/>
              <a:t>, sans formalisme mathématique complexe. </a:t>
            </a:r>
          </a:p>
          <a:p>
            <a:pPr marL="342900" indent="-342900" algn="just">
              <a:buFont typeface="Arial" panose="020B0604020202020204" pitchFamily="34" charset="0"/>
              <a:buChar char="•"/>
            </a:pPr>
            <a:r>
              <a:rPr lang="fr-FR" sz="2000" i="1"/>
              <a:t>ils ne développent pas une expertise réelle en matière d’épidémiologie, mais sont sensibilisés à ce type d’approche. </a:t>
            </a:r>
          </a:p>
        </p:txBody>
      </p:sp>
    </p:spTree>
    <p:extLst>
      <p:ext uri="{BB962C8B-B14F-4D97-AF65-F5344CB8AC3E}">
        <p14:creationId xmlns:p14="http://schemas.microsoft.com/office/powerpoint/2010/main" val="19046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D7D2B-D1F8-4DD1-91A8-891A7F499B15}"/>
              </a:ext>
            </a:extLst>
          </p:cNvPr>
          <p:cNvSpPr>
            <a:spLocks noGrp="1"/>
          </p:cNvSpPr>
          <p:nvPr>
            <p:ph type="title"/>
          </p:nvPr>
        </p:nvSpPr>
        <p:spPr>
          <a:xfrm>
            <a:off x="1097280" y="286603"/>
            <a:ext cx="10058400" cy="1094498"/>
          </a:xfrm>
        </p:spPr>
        <p:txBody>
          <a:bodyPr>
            <a:normAutofit fontScale="90000"/>
          </a:bodyPr>
          <a:lstStyle/>
          <a:p>
            <a:pPr algn="ctr"/>
            <a:r>
              <a:rPr lang="fr-FR"/>
              <a:t>Corps humain et santé </a:t>
            </a:r>
            <a:br>
              <a:rPr lang="fr-FR"/>
            </a:br>
            <a:r>
              <a:rPr lang="fr-FR" cap="small"/>
              <a:t>Variation génétique et santé</a:t>
            </a:r>
          </a:p>
        </p:txBody>
      </p:sp>
      <p:sp>
        <p:nvSpPr>
          <p:cNvPr id="4" name="Vague 3">
            <a:extLst>
              <a:ext uri="{FF2B5EF4-FFF2-40B4-BE49-F238E27FC236}">
                <a16:creationId xmlns:a16="http://schemas.microsoft.com/office/drawing/2014/main" id="{374E6077-17AF-447C-AC18-E172E6A85FDE}"/>
              </a:ext>
            </a:extLst>
          </p:cNvPr>
          <p:cNvSpPr/>
          <p:nvPr/>
        </p:nvSpPr>
        <p:spPr>
          <a:xfrm rot="20691291">
            <a:off x="201721" y="241479"/>
            <a:ext cx="929566" cy="661296"/>
          </a:xfrm>
          <a:prstGeom prst="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a:solidFill>
                  <a:schemeClr val="tx1"/>
                </a:solidFill>
              </a:rPr>
              <a:t>1</a:t>
            </a:r>
            <a:r>
              <a:rPr lang="fr-FR" sz="1400" baseline="30000">
                <a:solidFill>
                  <a:schemeClr val="tx1"/>
                </a:solidFill>
              </a:rPr>
              <a:t>ère</a:t>
            </a:r>
            <a:r>
              <a:rPr lang="fr-FR" sz="1400">
                <a:solidFill>
                  <a:schemeClr val="tx1"/>
                </a:solidFill>
              </a:rPr>
              <a:t> spé SVT</a:t>
            </a:r>
          </a:p>
        </p:txBody>
      </p:sp>
      <p:sp>
        <p:nvSpPr>
          <p:cNvPr id="3" name="ZoneTexte 2">
            <a:extLst>
              <a:ext uri="{FF2B5EF4-FFF2-40B4-BE49-F238E27FC236}">
                <a16:creationId xmlns:a16="http://schemas.microsoft.com/office/drawing/2014/main" id="{BD600EA0-7EA7-4C0E-9985-C4030677FA70}"/>
              </a:ext>
            </a:extLst>
          </p:cNvPr>
          <p:cNvSpPr txBox="1"/>
          <p:nvPr/>
        </p:nvSpPr>
        <p:spPr>
          <a:xfrm>
            <a:off x="2547402" y="1355694"/>
            <a:ext cx="6696197" cy="461665"/>
          </a:xfrm>
          <a:prstGeom prst="rect">
            <a:avLst/>
          </a:prstGeom>
          <a:noFill/>
        </p:spPr>
        <p:txBody>
          <a:bodyPr wrap="square" rtlCol="0">
            <a:spAutoFit/>
          </a:bodyPr>
          <a:lstStyle/>
          <a:p>
            <a:pPr algn="ctr"/>
            <a:r>
              <a:rPr lang="fr-FR" sz="2400" b="1"/>
              <a:t>Patrimoine génétique et santé </a:t>
            </a:r>
          </a:p>
        </p:txBody>
      </p:sp>
      <p:sp>
        <p:nvSpPr>
          <p:cNvPr id="6" name="Rectangle 5">
            <a:extLst>
              <a:ext uri="{FF2B5EF4-FFF2-40B4-BE49-F238E27FC236}">
                <a16:creationId xmlns:a16="http://schemas.microsoft.com/office/drawing/2014/main" id="{1943B468-32E5-41E6-9BDA-83C6B5EAD306}"/>
              </a:ext>
            </a:extLst>
          </p:cNvPr>
          <p:cNvSpPr/>
          <p:nvPr/>
        </p:nvSpPr>
        <p:spPr>
          <a:xfrm>
            <a:off x="1256702" y="1816841"/>
            <a:ext cx="9856727" cy="4401205"/>
          </a:xfrm>
          <a:prstGeom prst="rect">
            <a:avLst/>
          </a:prstGeom>
        </p:spPr>
        <p:txBody>
          <a:bodyPr wrap="square">
            <a:spAutoFit/>
          </a:bodyPr>
          <a:lstStyle/>
          <a:p>
            <a:r>
              <a:rPr lang="fr-FR" sz="2000" b="1" dirty="0"/>
              <a:t>Capacités </a:t>
            </a:r>
            <a:endParaRPr lang="fr-FR" sz="2000" dirty="0"/>
          </a:p>
          <a:p>
            <a:pPr marL="285750" indent="-285750" algn="just">
              <a:buFont typeface="Arial" panose="020B0604020202020204" pitchFamily="34" charset="0"/>
              <a:buChar char="•"/>
            </a:pPr>
            <a:r>
              <a:rPr lang="fr-FR" sz="2000" dirty="0"/>
              <a:t>Recenser, extraire et organiser des informations pour identifier : </a:t>
            </a:r>
          </a:p>
          <a:p>
            <a:pPr lvl="1" algn="just"/>
            <a:r>
              <a:rPr lang="fr-FR" sz="2000" dirty="0"/>
              <a:t>- l’origine multigénique de certaines pathologies ; </a:t>
            </a:r>
          </a:p>
          <a:p>
            <a:pPr lvl="1" algn="just"/>
            <a:r>
              <a:rPr lang="fr-FR" sz="2000" dirty="0"/>
              <a:t>- l’influence de facteurs environnementaux. </a:t>
            </a:r>
          </a:p>
          <a:p>
            <a:pPr marL="285750" indent="-285750" algn="just">
              <a:buFont typeface="Arial" panose="020B0604020202020204" pitchFamily="34" charset="0"/>
              <a:buChar char="•"/>
            </a:pPr>
            <a:r>
              <a:rPr lang="fr-FR" sz="2000" dirty="0"/>
              <a:t>Identifier, dans le cas d’une maladie à causalité multifactorielle, </a:t>
            </a:r>
            <a:r>
              <a:rPr lang="fr-FR" sz="2000" dirty="0">
                <a:solidFill>
                  <a:srgbClr val="FF0000"/>
                </a:solidFill>
              </a:rPr>
              <a:t>les principes, les intérêts et les limites de l’épidémiologie (descriptive ou analytique) et de ses méthodes (étude de cohortes et témoins)</a:t>
            </a:r>
            <a:r>
              <a:rPr lang="fr-FR" sz="2000" dirty="0"/>
              <a:t>. </a:t>
            </a:r>
          </a:p>
          <a:p>
            <a:pPr marL="285750" indent="-285750" algn="just">
              <a:buFont typeface="Arial" panose="020B0604020202020204" pitchFamily="34" charset="0"/>
              <a:buChar char="•"/>
            </a:pPr>
            <a:r>
              <a:rPr lang="fr-FR" sz="2000" dirty="0">
                <a:solidFill>
                  <a:srgbClr val="FF0000"/>
                </a:solidFill>
              </a:rPr>
              <a:t>Mener une analyse statistique simple sur des données de santé </a:t>
            </a:r>
            <a:r>
              <a:rPr lang="fr-FR" sz="2000" dirty="0"/>
              <a:t>; </a:t>
            </a:r>
            <a:r>
              <a:rPr lang="fr-FR" sz="2000" dirty="0">
                <a:solidFill>
                  <a:srgbClr val="FF0000"/>
                </a:solidFill>
              </a:rPr>
              <a:t>cartographier une pathologie en la visualisant sur un système d’information </a:t>
            </a:r>
            <a:r>
              <a:rPr lang="fr-FR" sz="2000" dirty="0" err="1">
                <a:solidFill>
                  <a:srgbClr val="FF0000"/>
                </a:solidFill>
              </a:rPr>
              <a:t>géoscientifique</a:t>
            </a:r>
            <a:r>
              <a:rPr lang="fr-FR" sz="2000" dirty="0"/>
              <a:t>, par exemple. </a:t>
            </a:r>
          </a:p>
          <a:p>
            <a:pPr marL="285750" indent="-285750" algn="just">
              <a:buFont typeface="Arial" panose="020B0604020202020204" pitchFamily="34" charset="0"/>
              <a:buChar char="•"/>
            </a:pPr>
            <a:r>
              <a:rPr lang="fr-FR" sz="2000" dirty="0">
                <a:solidFill>
                  <a:srgbClr val="FF0000"/>
                </a:solidFill>
              </a:rPr>
              <a:t>Appréhender de manière critique </a:t>
            </a:r>
            <a:r>
              <a:rPr lang="fr-FR" sz="2000" dirty="0"/>
              <a:t>les conditions de validité d’affirmations lues ou entendues concernant la responsabilité d’un gène ou d’un facteur de l’environnement dans le développement d’une maladie. </a:t>
            </a:r>
          </a:p>
          <a:p>
            <a:pPr marL="285750" indent="-285750" algn="just">
              <a:buFont typeface="Arial" panose="020B0604020202020204" pitchFamily="34" charset="0"/>
              <a:buChar char="•"/>
            </a:pPr>
            <a:r>
              <a:rPr lang="fr-FR" sz="2000" dirty="0">
                <a:solidFill>
                  <a:srgbClr val="FF0000"/>
                </a:solidFill>
              </a:rPr>
              <a:t>Savoir expliciter ses comportements face à un risque de santé pour exercer sa responsabilité individuelle ou collective</a:t>
            </a:r>
            <a:r>
              <a:rPr lang="fr-FR" sz="2000" dirty="0"/>
              <a:t>.</a:t>
            </a:r>
          </a:p>
        </p:txBody>
      </p:sp>
      <p:sp>
        <p:nvSpPr>
          <p:cNvPr id="5" name="ZoneTexte 4">
            <a:extLst>
              <a:ext uri="{FF2B5EF4-FFF2-40B4-BE49-F238E27FC236}">
                <a16:creationId xmlns:a16="http://schemas.microsoft.com/office/drawing/2014/main" id="{3CE756A7-B1B2-4ABF-B993-A6A537212636}"/>
              </a:ext>
            </a:extLst>
          </p:cNvPr>
          <p:cNvSpPr txBox="1"/>
          <p:nvPr/>
        </p:nvSpPr>
        <p:spPr>
          <a:xfrm>
            <a:off x="1543082" y="4017443"/>
            <a:ext cx="9612598" cy="1569660"/>
          </a:xfrm>
          <a:prstGeom prst="rect">
            <a:avLst/>
          </a:prstGeom>
          <a:solidFill>
            <a:schemeClr val="accent1">
              <a:lumMod val="20000"/>
              <a:lumOff val="80000"/>
            </a:schemeClr>
          </a:solidFill>
        </p:spPr>
        <p:txBody>
          <a:bodyPr wrap="square" rtlCol="0">
            <a:spAutoFit/>
          </a:bodyPr>
          <a:lstStyle/>
          <a:p>
            <a:r>
              <a:rPr lang="fr-FR" sz="3200" dirty="0"/>
              <a:t>http://invs.santepubliquefrance.fr/Dossiers-thematiques/Maladies-chroniques-et-traumatismes/Diabete/Donnees-epidemiologiques</a:t>
            </a:r>
          </a:p>
        </p:txBody>
      </p:sp>
    </p:spTree>
    <p:extLst>
      <p:ext uri="{BB962C8B-B14F-4D97-AF65-F5344CB8AC3E}">
        <p14:creationId xmlns:p14="http://schemas.microsoft.com/office/powerpoint/2010/main" val="150948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0">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 name="Rectangle 12">
            <a:extLst>
              <a:ext uri="{FF2B5EF4-FFF2-40B4-BE49-F238E27FC236}">
                <a16:creationId xmlns:a16="http://schemas.microsoft.com/office/drawing/2014/main" id="{F3B3B6C5-748F-437C-AE76-DB11FEA99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197CEB5D-9BB2-475C-BA8D-AC88BB8C97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4380588" y="965199"/>
            <a:ext cx="6766078" cy="4927601"/>
          </a:xfrm>
        </p:spPr>
        <p:txBody>
          <a:bodyPr vert="horz" lIns="91440" tIns="45720" rIns="91440" bIns="45720" rtlCol="0" anchor="ctr">
            <a:normAutofit/>
          </a:bodyPr>
          <a:lstStyle/>
          <a:p>
            <a:r>
              <a:rPr lang="en-US" sz="5400"/>
              <a:t>Enseignement scientifique </a:t>
            </a:r>
          </a:p>
        </p:txBody>
      </p:sp>
      <p:cxnSp>
        <p:nvCxnSpPr>
          <p:cNvPr id="12" name="Straight Connector 16">
            <a:extLst>
              <a:ext uri="{FF2B5EF4-FFF2-40B4-BE49-F238E27FC236}">
                <a16:creationId xmlns:a16="http://schemas.microsoft.com/office/drawing/2014/main" id="{BB14AD1F-ADD5-46E7-966F-4C0290232F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329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33805-912A-9D45-BB67-69A95EB549B2}"/>
              </a:ext>
            </a:extLst>
          </p:cNvPr>
          <p:cNvSpPr>
            <a:spLocks noGrp="1"/>
          </p:cNvSpPr>
          <p:nvPr>
            <p:ph type="title"/>
          </p:nvPr>
        </p:nvSpPr>
        <p:spPr/>
        <p:txBody>
          <a:bodyPr/>
          <a:lstStyle/>
          <a:p>
            <a:r>
              <a:rPr lang="fr-FR" dirty="0"/>
              <a:t>Une explicitation des objectifs généraux</a:t>
            </a:r>
          </a:p>
        </p:txBody>
      </p:sp>
      <p:sp>
        <p:nvSpPr>
          <p:cNvPr id="3" name="Espace réservé du contenu 2">
            <a:extLst>
              <a:ext uri="{FF2B5EF4-FFF2-40B4-BE49-F238E27FC236}">
                <a16:creationId xmlns:a16="http://schemas.microsoft.com/office/drawing/2014/main" id="{49FE21F4-AC4C-2743-A9B3-C931BFC12F31}"/>
              </a:ext>
            </a:extLst>
          </p:cNvPr>
          <p:cNvSpPr>
            <a:spLocks noGrp="1"/>
          </p:cNvSpPr>
          <p:nvPr>
            <p:ph idx="1"/>
          </p:nvPr>
        </p:nvSpPr>
        <p:spPr>
          <a:xfrm>
            <a:off x="2118360" y="2727702"/>
            <a:ext cx="4221480" cy="3799969"/>
          </a:xfrm>
        </p:spPr>
        <p:txBody>
          <a:bodyPr>
            <a:normAutofit/>
          </a:bodyPr>
          <a:lstStyle/>
          <a:p>
            <a:pPr marL="457200" indent="-457200">
              <a:buFont typeface="+mj-lt"/>
              <a:buAutoNum type="arabicPeriod"/>
            </a:pPr>
            <a:r>
              <a:rPr lang="fr-FR" dirty="0"/>
              <a:t>Comprendre la nature du savoir scientifique et ses méthodes d’élaboration</a:t>
            </a:r>
          </a:p>
          <a:p>
            <a:pPr marL="457200" indent="-457200">
              <a:buFont typeface="+mj-lt"/>
              <a:buAutoNum type="arabicPeriod"/>
            </a:pPr>
            <a:r>
              <a:rPr lang="fr-FR" dirty="0"/>
              <a:t>Identifier et mettre en œuvre des pratiques scientifiques</a:t>
            </a:r>
          </a:p>
          <a:p>
            <a:pPr marL="457200" indent="-457200">
              <a:buFont typeface="+mj-lt"/>
              <a:buAutoNum type="arabicPeriod"/>
            </a:pPr>
            <a:r>
              <a:rPr lang="fr-FR" dirty="0"/>
              <a:t>Identifier et comprendre les effets de la science sur les sociétés et sur l’environnement</a:t>
            </a:r>
          </a:p>
        </p:txBody>
      </p:sp>
      <p:sp>
        <p:nvSpPr>
          <p:cNvPr id="7" name="Espace réservé du numéro de diapositive 6">
            <a:extLst>
              <a:ext uri="{FF2B5EF4-FFF2-40B4-BE49-F238E27FC236}">
                <a16:creationId xmlns:a16="http://schemas.microsoft.com/office/drawing/2014/main" id="{9DDBD788-D339-B340-98F1-327074FB5E35}"/>
              </a:ext>
            </a:extLst>
          </p:cNvPr>
          <p:cNvSpPr>
            <a:spLocks noGrp="1"/>
          </p:cNvSpPr>
          <p:nvPr>
            <p:ph type="sldNum" sz="quarter" idx="12"/>
          </p:nvPr>
        </p:nvSpPr>
        <p:spPr/>
        <p:txBody>
          <a:bodyPr/>
          <a:lstStyle/>
          <a:p>
            <a:pPr defTabSz="457200"/>
            <a:fld id="{6D22F896-40B5-4ADD-8801-0D06FADFA095}" type="slidenum">
              <a:rPr lang="en-US">
                <a:solidFill>
                  <a:prstClr val="white">
                    <a:tint val="75000"/>
                  </a:prstClr>
                </a:solidFill>
                <a:latin typeface="Century Gothic"/>
              </a:rPr>
              <a:pPr defTabSz="457200"/>
              <a:t>48</a:t>
            </a:fld>
            <a:endParaRPr lang="en-US" dirty="0">
              <a:solidFill>
                <a:prstClr val="white">
                  <a:tint val="75000"/>
                </a:prstClr>
              </a:solidFill>
              <a:latin typeface="Century Gothic"/>
            </a:endParaRPr>
          </a:p>
        </p:txBody>
      </p:sp>
      <p:graphicFrame>
        <p:nvGraphicFramePr>
          <p:cNvPr id="4" name="Diagramme 3">
            <a:extLst>
              <a:ext uri="{FF2B5EF4-FFF2-40B4-BE49-F238E27FC236}">
                <a16:creationId xmlns:a16="http://schemas.microsoft.com/office/drawing/2014/main" id="{1C10A97B-15DE-C54E-97D5-72B0C83E319F}"/>
              </a:ext>
            </a:extLst>
          </p:cNvPr>
          <p:cNvGraphicFramePr/>
          <p:nvPr>
            <p:extLst>
              <p:ext uri="{D42A27DB-BD31-4B8C-83A1-F6EECF244321}">
                <p14:modId xmlns:p14="http://schemas.microsoft.com/office/powerpoint/2010/main" val="3366842192"/>
              </p:ext>
            </p:extLst>
          </p:nvPr>
        </p:nvGraphicFramePr>
        <p:xfrm>
          <a:off x="5394960" y="24636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362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D8BCF2-A778-264F-AEBB-2F7090EB8FD6}"/>
              </a:ext>
            </a:extLst>
          </p:cNvPr>
          <p:cNvSpPr>
            <a:spLocks noGrp="1"/>
          </p:cNvSpPr>
          <p:nvPr>
            <p:ph type="title"/>
          </p:nvPr>
        </p:nvSpPr>
        <p:spPr/>
        <p:txBody>
          <a:bodyPr>
            <a:normAutofit/>
          </a:bodyPr>
          <a:lstStyle/>
          <a:p>
            <a:r>
              <a:rPr lang="fr-FR" dirty="0"/>
              <a:t> La nature du savoir scientifique et son élaboration</a:t>
            </a:r>
          </a:p>
        </p:txBody>
      </p:sp>
      <p:sp>
        <p:nvSpPr>
          <p:cNvPr id="3" name="Espace réservé du contenu 2">
            <a:extLst>
              <a:ext uri="{FF2B5EF4-FFF2-40B4-BE49-F238E27FC236}">
                <a16:creationId xmlns:a16="http://schemas.microsoft.com/office/drawing/2014/main" id="{FAF94009-903D-1042-96B8-849417C08AC7}"/>
              </a:ext>
            </a:extLst>
          </p:cNvPr>
          <p:cNvSpPr>
            <a:spLocks noGrp="1"/>
          </p:cNvSpPr>
          <p:nvPr>
            <p:ph idx="1"/>
          </p:nvPr>
        </p:nvSpPr>
        <p:spPr/>
        <p:txBody>
          <a:bodyPr/>
          <a:lstStyle/>
          <a:p>
            <a:r>
              <a:rPr lang="fr-FR" dirty="0"/>
              <a:t>Quelques critères</a:t>
            </a:r>
          </a:p>
          <a:p>
            <a:pPr lvl="1"/>
            <a:r>
              <a:rPr lang="fr-FR" dirty="0"/>
              <a:t>Réfutabilité : notion de vérité scientifique (validité)</a:t>
            </a:r>
          </a:p>
          <a:p>
            <a:pPr lvl="1"/>
            <a:r>
              <a:rPr lang="fr-FR" dirty="0"/>
              <a:t>Objectivité : matérialisme méthodologique</a:t>
            </a:r>
          </a:p>
          <a:p>
            <a:pPr lvl="1"/>
            <a:r>
              <a:rPr lang="fr-FR" dirty="0"/>
              <a:t>Collectivité : communauté scientifique, importance de la réplication, validation collective mais non par vote, publication et révision par les pairs…</a:t>
            </a:r>
          </a:p>
          <a:p>
            <a:pPr lvl="1"/>
            <a:r>
              <a:rPr lang="fr-FR" dirty="0"/>
              <a:t>….</a:t>
            </a:r>
          </a:p>
          <a:p>
            <a:pPr lvl="1"/>
            <a:endParaRPr lang="fr-FR" dirty="0"/>
          </a:p>
          <a:p>
            <a:pPr marL="0" indent="0">
              <a:buNone/>
            </a:pPr>
            <a:r>
              <a:rPr lang="fr-FR" dirty="0">
                <a:solidFill>
                  <a:srgbClr val="CBB148"/>
                </a:solidFill>
                <a:sym typeface="Wingdings" pitchFamily="2" charset="2"/>
              </a:rPr>
              <a:t> </a:t>
            </a:r>
            <a:r>
              <a:rPr lang="fr-FR" b="1" dirty="0">
                <a:solidFill>
                  <a:srgbClr val="FF0000"/>
                </a:solidFill>
                <a:sym typeface="Wingdings" pitchFamily="2" charset="2"/>
              </a:rPr>
              <a:t>Formation épistémologique des élèves (par l’histoire des sciences et par la pratique scientifique)</a:t>
            </a:r>
            <a:endParaRPr lang="fr-FR" b="1" dirty="0">
              <a:solidFill>
                <a:srgbClr val="FF0000"/>
              </a:solidFill>
            </a:endParaRPr>
          </a:p>
        </p:txBody>
      </p:sp>
      <p:sp>
        <p:nvSpPr>
          <p:cNvPr id="8" name="Espace réservé du numéro de diapositive 7">
            <a:extLst>
              <a:ext uri="{FF2B5EF4-FFF2-40B4-BE49-F238E27FC236}">
                <a16:creationId xmlns:a16="http://schemas.microsoft.com/office/drawing/2014/main" id="{A4260F65-44E1-F14D-8AC2-DBCCB2ECB12C}"/>
              </a:ext>
            </a:extLst>
          </p:cNvPr>
          <p:cNvSpPr>
            <a:spLocks noGrp="1"/>
          </p:cNvSpPr>
          <p:nvPr>
            <p:ph type="sldNum" sz="quarter" idx="12"/>
          </p:nvPr>
        </p:nvSpPr>
        <p:spPr/>
        <p:txBody>
          <a:bodyPr/>
          <a:lstStyle/>
          <a:p>
            <a:pPr defTabSz="457200"/>
            <a:fld id="{6D22F896-40B5-4ADD-8801-0D06FADFA095}" type="slidenum">
              <a:rPr lang="en-US">
                <a:solidFill>
                  <a:prstClr val="white">
                    <a:tint val="75000"/>
                  </a:prstClr>
                </a:solidFill>
                <a:latin typeface="Century Gothic"/>
              </a:rPr>
              <a:pPr defTabSz="457200"/>
              <a:t>49</a:t>
            </a:fld>
            <a:endParaRPr lang="en-US" dirty="0">
              <a:solidFill>
                <a:prstClr val="white">
                  <a:tint val="75000"/>
                </a:prstClr>
              </a:solidFill>
              <a:latin typeface="Century Gothic"/>
            </a:endParaRPr>
          </a:p>
        </p:txBody>
      </p:sp>
      <p:sp>
        <p:nvSpPr>
          <p:cNvPr id="5" name="ZoneTexte 4">
            <a:extLst>
              <a:ext uri="{FF2B5EF4-FFF2-40B4-BE49-F238E27FC236}">
                <a16:creationId xmlns:a16="http://schemas.microsoft.com/office/drawing/2014/main" id="{34BCBC9D-53E8-4C4E-AACD-F40545446B64}"/>
              </a:ext>
            </a:extLst>
          </p:cNvPr>
          <p:cNvSpPr txBox="1"/>
          <p:nvPr/>
        </p:nvSpPr>
        <p:spPr>
          <a:xfrm>
            <a:off x="5933440" y="141796"/>
            <a:ext cx="4011034" cy="369332"/>
          </a:xfrm>
          <a:prstGeom prst="rect">
            <a:avLst/>
          </a:prstGeom>
          <a:noFill/>
        </p:spPr>
        <p:txBody>
          <a:bodyPr wrap="none" rtlCol="0">
            <a:spAutoFit/>
          </a:bodyPr>
          <a:lstStyle/>
          <a:p>
            <a:pPr defTabSz="457200"/>
            <a:r>
              <a:rPr lang="fr-FR" dirty="0">
                <a:solidFill>
                  <a:srgbClr val="CBB148"/>
                </a:solidFill>
                <a:latin typeface="Century Gothic"/>
              </a:rPr>
              <a:t>Les trois grands objectifs généraux</a:t>
            </a:r>
          </a:p>
        </p:txBody>
      </p:sp>
    </p:spTree>
    <p:extLst>
      <p:ext uri="{BB962C8B-B14F-4D97-AF65-F5344CB8AC3E}">
        <p14:creationId xmlns:p14="http://schemas.microsoft.com/office/powerpoint/2010/main" val="56575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E35D88-6C9E-48B1-86B1-6E41AAE35A79}"/>
              </a:ext>
            </a:extLst>
          </p:cNvPr>
          <p:cNvSpPr>
            <a:spLocks noGrp="1"/>
          </p:cNvSpPr>
          <p:nvPr>
            <p:ph type="title"/>
          </p:nvPr>
        </p:nvSpPr>
        <p:spPr>
          <a:xfrm>
            <a:off x="2155300" y="414832"/>
            <a:ext cx="7881400" cy="798149"/>
          </a:xfrm>
        </p:spPr>
        <p:txBody>
          <a:bodyPr>
            <a:normAutofit fontScale="90000"/>
          </a:bodyPr>
          <a:lstStyle/>
          <a:p>
            <a:pPr algn="ctr"/>
            <a:br>
              <a:rPr lang="fr-FR" sz="2700" b="1" dirty="0">
                <a:cs typeface="Calibri Light"/>
              </a:rPr>
            </a:br>
            <a:br>
              <a:rPr lang="fr-FR" sz="2700" b="1" dirty="0">
                <a:cs typeface="Calibri Light"/>
              </a:rPr>
            </a:br>
            <a:br>
              <a:rPr lang="fr-FR" sz="2700" b="1" dirty="0">
                <a:cs typeface="Calibri Light"/>
              </a:rPr>
            </a:br>
            <a:br>
              <a:rPr lang="fr-FR" sz="2700" b="1" dirty="0">
                <a:cs typeface="Calibri Light"/>
              </a:rPr>
            </a:br>
            <a:r>
              <a:rPr lang="fr-FR" sz="2700" b="1" dirty="0"/>
              <a:t>Un enseignement  des SVT qui doit se concevoir dans le cadre d’un parcours d’apprentissages des élèves </a:t>
            </a:r>
            <a:endParaRPr lang="fr-FR" sz="3200" dirty="0"/>
          </a:p>
        </p:txBody>
      </p:sp>
      <p:grpSp>
        <p:nvGrpSpPr>
          <p:cNvPr id="26" name="Groupe 25">
            <a:extLst>
              <a:ext uri="{FF2B5EF4-FFF2-40B4-BE49-F238E27FC236}">
                <a16:creationId xmlns:a16="http://schemas.microsoft.com/office/drawing/2014/main" id="{95BE9DC4-A773-4F12-8654-042F328A4C89}"/>
              </a:ext>
            </a:extLst>
          </p:cNvPr>
          <p:cNvGrpSpPr/>
          <p:nvPr/>
        </p:nvGrpSpPr>
        <p:grpSpPr>
          <a:xfrm>
            <a:off x="2467316" y="1390872"/>
            <a:ext cx="6001883" cy="796782"/>
            <a:chOff x="447869" y="2341693"/>
            <a:chExt cx="8546841" cy="1528089"/>
          </a:xfrm>
        </p:grpSpPr>
        <p:sp>
          <p:nvSpPr>
            <p:cNvPr id="11" name="Flèche : droite 10">
              <a:extLst>
                <a:ext uri="{FF2B5EF4-FFF2-40B4-BE49-F238E27FC236}">
                  <a16:creationId xmlns:a16="http://schemas.microsoft.com/office/drawing/2014/main" id="{5418BC5C-22BF-4C48-A187-4CC37C257053}"/>
                </a:ext>
              </a:extLst>
            </p:cNvPr>
            <p:cNvSpPr/>
            <p:nvPr/>
          </p:nvSpPr>
          <p:spPr>
            <a:xfrm>
              <a:off x="447869" y="2780522"/>
              <a:ext cx="8546841" cy="7837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A821DB38-AE9C-4B05-8EAA-E9E42DBA244C}"/>
                </a:ext>
              </a:extLst>
            </p:cNvPr>
            <p:cNvGrpSpPr/>
            <p:nvPr/>
          </p:nvGrpSpPr>
          <p:grpSpPr>
            <a:xfrm>
              <a:off x="2309701" y="2388635"/>
              <a:ext cx="4584242" cy="1453365"/>
              <a:chOff x="2448501" y="4348061"/>
              <a:chExt cx="4584242" cy="1453365"/>
            </a:xfrm>
          </p:grpSpPr>
          <p:sp>
            <p:nvSpPr>
              <p:cNvPr id="13" name="Rectangle 12">
                <a:extLst>
                  <a:ext uri="{FF2B5EF4-FFF2-40B4-BE49-F238E27FC236}">
                    <a16:creationId xmlns:a16="http://schemas.microsoft.com/office/drawing/2014/main" id="{6450FD35-3B0D-4E95-94E1-6C5C59573F44}"/>
                  </a:ext>
                </a:extLst>
              </p:cNvPr>
              <p:cNvSpPr/>
              <p:nvPr/>
            </p:nvSpPr>
            <p:spPr>
              <a:xfrm>
                <a:off x="2448501" y="4348061"/>
                <a:ext cx="1509969" cy="1418253"/>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a:solidFill>
                      <a:schemeClr val="tx1"/>
                    </a:solidFill>
                  </a:rPr>
                  <a:t>2de</a:t>
                </a:r>
              </a:p>
            </p:txBody>
          </p:sp>
          <p:sp>
            <p:nvSpPr>
              <p:cNvPr id="14" name="Rectangle 13">
                <a:extLst>
                  <a:ext uri="{FF2B5EF4-FFF2-40B4-BE49-F238E27FC236}">
                    <a16:creationId xmlns:a16="http://schemas.microsoft.com/office/drawing/2014/main" id="{9053A1B1-EFF1-4AAF-B3D1-CA9CDE921068}"/>
                  </a:ext>
                </a:extLst>
              </p:cNvPr>
              <p:cNvSpPr/>
              <p:nvPr/>
            </p:nvSpPr>
            <p:spPr>
              <a:xfrm>
                <a:off x="3970784" y="4383173"/>
                <a:ext cx="1509969" cy="1418253"/>
              </a:xfrm>
              <a:prstGeom prst="rect">
                <a:avLst/>
              </a:prstGeom>
              <a:solidFill>
                <a:schemeClr val="accent4">
                  <a:lumMod val="20000"/>
                  <a:lumOff val="80000"/>
                </a:schemeClr>
              </a:solidFill>
              <a:ln>
                <a:solidFill>
                  <a:srgbClr val="1FA1E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a:solidFill>
                      <a:schemeClr val="tx1"/>
                    </a:solidFill>
                  </a:rPr>
                  <a:t>1</a:t>
                </a:r>
                <a:r>
                  <a:rPr lang="fr-FR" sz="2400" baseline="30000">
                    <a:solidFill>
                      <a:schemeClr val="tx1"/>
                    </a:solidFill>
                  </a:rPr>
                  <a:t>ère</a:t>
                </a:r>
                <a:r>
                  <a:rPr lang="fr-FR" sz="2400">
                    <a:solidFill>
                      <a:schemeClr val="tx1"/>
                    </a:solidFill>
                  </a:rPr>
                  <a:t> </a:t>
                </a:r>
              </a:p>
            </p:txBody>
          </p:sp>
          <p:sp>
            <p:nvSpPr>
              <p:cNvPr id="15" name="Rectangle 14">
                <a:extLst>
                  <a:ext uri="{FF2B5EF4-FFF2-40B4-BE49-F238E27FC236}">
                    <a16:creationId xmlns:a16="http://schemas.microsoft.com/office/drawing/2014/main" id="{8A328F75-80CB-4D92-A76B-DA9728969566}"/>
                  </a:ext>
                </a:extLst>
              </p:cNvPr>
              <p:cNvSpPr/>
              <p:nvPr/>
            </p:nvSpPr>
            <p:spPr>
              <a:xfrm>
                <a:off x="5522774" y="4348061"/>
                <a:ext cx="1509969" cy="1418253"/>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err="1">
                    <a:solidFill>
                      <a:schemeClr val="tx1"/>
                    </a:solidFill>
                  </a:rPr>
                  <a:t>Tle</a:t>
                </a:r>
                <a:r>
                  <a:rPr lang="fr-FR" sz="2400">
                    <a:solidFill>
                      <a:schemeClr val="tx1"/>
                    </a:solidFill>
                  </a:rPr>
                  <a:t> </a:t>
                </a:r>
              </a:p>
            </p:txBody>
          </p:sp>
        </p:grpSp>
        <p:sp>
          <p:nvSpPr>
            <p:cNvPr id="17" name="Rectangle 16">
              <a:extLst>
                <a:ext uri="{FF2B5EF4-FFF2-40B4-BE49-F238E27FC236}">
                  <a16:creationId xmlns:a16="http://schemas.microsoft.com/office/drawing/2014/main" id="{12AB0FED-2002-4B50-9652-25E17EC59195}"/>
                </a:ext>
              </a:extLst>
            </p:cNvPr>
            <p:cNvSpPr/>
            <p:nvPr/>
          </p:nvSpPr>
          <p:spPr>
            <a:xfrm>
              <a:off x="621570" y="2341693"/>
              <a:ext cx="1509969" cy="1418253"/>
            </a:xfrm>
            <a:prstGeom prst="rect">
              <a:avLst/>
            </a:prstGeom>
            <a:solidFill>
              <a:schemeClr val="accent6">
                <a:lumMod val="20000"/>
                <a:lumOff val="80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a:solidFill>
                    <a:schemeClr val="tx1"/>
                  </a:solidFill>
                </a:rPr>
                <a:t>Cycle 4</a:t>
              </a:r>
            </a:p>
          </p:txBody>
        </p:sp>
        <p:sp>
          <p:nvSpPr>
            <p:cNvPr id="18" name="Rectangle 17">
              <a:extLst>
                <a:ext uri="{FF2B5EF4-FFF2-40B4-BE49-F238E27FC236}">
                  <a16:creationId xmlns:a16="http://schemas.microsoft.com/office/drawing/2014/main" id="{9C3690DE-3246-431B-A5A2-B92A484DB649}"/>
                </a:ext>
              </a:extLst>
            </p:cNvPr>
            <p:cNvSpPr/>
            <p:nvPr/>
          </p:nvSpPr>
          <p:spPr>
            <a:xfrm>
              <a:off x="7189342" y="2451529"/>
              <a:ext cx="1509969" cy="1418253"/>
            </a:xfrm>
            <a:prstGeom prst="rect">
              <a:avLst/>
            </a:prstGeom>
            <a:solidFill>
              <a:schemeClr val="accent6">
                <a:lumMod val="20000"/>
                <a:lumOff val="80000"/>
              </a:schemeClr>
            </a:solid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err="1">
                  <a:solidFill>
                    <a:schemeClr val="tx1"/>
                  </a:solidFill>
                </a:rPr>
                <a:t>Post-bac</a:t>
              </a:r>
              <a:endParaRPr lang="fr-FR" sz="2400">
                <a:solidFill>
                  <a:schemeClr val="tx1"/>
                </a:solidFill>
              </a:endParaRPr>
            </a:p>
          </p:txBody>
        </p:sp>
      </p:grpSp>
      <p:grpSp>
        <p:nvGrpSpPr>
          <p:cNvPr id="25" name="Groupe 24">
            <a:extLst>
              <a:ext uri="{FF2B5EF4-FFF2-40B4-BE49-F238E27FC236}">
                <a16:creationId xmlns:a16="http://schemas.microsoft.com/office/drawing/2014/main" id="{B956F10E-E921-43A4-8371-F89F973589C6}"/>
              </a:ext>
            </a:extLst>
          </p:cNvPr>
          <p:cNvGrpSpPr/>
          <p:nvPr/>
        </p:nvGrpSpPr>
        <p:grpSpPr>
          <a:xfrm>
            <a:off x="3580553" y="2213168"/>
            <a:ext cx="3775406" cy="997519"/>
            <a:chOff x="2074536" y="4369368"/>
            <a:chExt cx="4903236" cy="1470329"/>
          </a:xfrm>
        </p:grpSpPr>
        <p:cxnSp>
          <p:nvCxnSpPr>
            <p:cNvPr id="20" name="Connecteur droit avec flèche 19">
              <a:extLst>
                <a:ext uri="{FF2B5EF4-FFF2-40B4-BE49-F238E27FC236}">
                  <a16:creationId xmlns:a16="http://schemas.microsoft.com/office/drawing/2014/main" id="{093AF2AF-8263-412C-BB95-AEBB9B5E327A}"/>
                </a:ext>
              </a:extLst>
            </p:cNvPr>
            <p:cNvCxnSpPr>
              <a:cxnSpLocks/>
            </p:cNvCxnSpPr>
            <p:nvPr/>
          </p:nvCxnSpPr>
          <p:spPr>
            <a:xfrm>
              <a:off x="2231642" y="4419656"/>
              <a:ext cx="0" cy="712181"/>
            </a:xfrm>
            <a:prstGeom prst="straightConnector1">
              <a:avLst/>
            </a:prstGeom>
            <a:ln w="38100">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Connecteur droit avec flèche 20">
              <a:extLst>
                <a:ext uri="{FF2B5EF4-FFF2-40B4-BE49-F238E27FC236}">
                  <a16:creationId xmlns:a16="http://schemas.microsoft.com/office/drawing/2014/main" id="{B34B2584-338D-4435-A4AB-D39F59E8E234}"/>
                </a:ext>
              </a:extLst>
            </p:cNvPr>
            <p:cNvCxnSpPr>
              <a:cxnSpLocks/>
            </p:cNvCxnSpPr>
            <p:nvPr/>
          </p:nvCxnSpPr>
          <p:spPr>
            <a:xfrm flipH="1">
              <a:off x="6758559" y="4419656"/>
              <a:ext cx="18489" cy="712181"/>
            </a:xfrm>
            <a:prstGeom prst="straightConnector1">
              <a:avLst/>
            </a:prstGeom>
            <a:ln w="38100">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Connecteur droit avec flèche 21">
              <a:extLst>
                <a:ext uri="{FF2B5EF4-FFF2-40B4-BE49-F238E27FC236}">
                  <a16:creationId xmlns:a16="http://schemas.microsoft.com/office/drawing/2014/main" id="{EA441D3A-92C9-4FA8-A130-FA36CFFDC5BF}"/>
                </a:ext>
              </a:extLst>
            </p:cNvPr>
            <p:cNvCxnSpPr>
              <a:cxnSpLocks/>
            </p:cNvCxnSpPr>
            <p:nvPr/>
          </p:nvCxnSpPr>
          <p:spPr>
            <a:xfrm>
              <a:off x="3741611" y="4419656"/>
              <a:ext cx="0" cy="712181"/>
            </a:xfrm>
            <a:prstGeom prst="straightConnector1">
              <a:avLst/>
            </a:prstGeom>
            <a:ln w="38100">
              <a:solidFill>
                <a:srgbClr val="92D05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Connecteur droit avec flèche 22">
              <a:extLst>
                <a:ext uri="{FF2B5EF4-FFF2-40B4-BE49-F238E27FC236}">
                  <a16:creationId xmlns:a16="http://schemas.microsoft.com/office/drawing/2014/main" id="{63C4DA73-93EC-40B7-A159-7093AA0AD94A}"/>
                </a:ext>
              </a:extLst>
            </p:cNvPr>
            <p:cNvCxnSpPr>
              <a:cxnSpLocks/>
            </p:cNvCxnSpPr>
            <p:nvPr/>
          </p:nvCxnSpPr>
          <p:spPr>
            <a:xfrm>
              <a:off x="5099958" y="4369368"/>
              <a:ext cx="0" cy="973616"/>
            </a:xfrm>
            <a:prstGeom prst="straightConnector1">
              <a:avLst/>
            </a:prstGeom>
            <a:ln w="38100">
              <a:solidFill>
                <a:srgbClr val="92D05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ZoneTexte 23">
              <a:extLst>
                <a:ext uri="{FF2B5EF4-FFF2-40B4-BE49-F238E27FC236}">
                  <a16:creationId xmlns:a16="http://schemas.microsoft.com/office/drawing/2014/main" id="{B6D63B91-C2A5-4C82-95F8-F6B84BFCDCF0}"/>
                </a:ext>
              </a:extLst>
            </p:cNvPr>
            <p:cNvSpPr txBox="1"/>
            <p:nvPr/>
          </p:nvSpPr>
          <p:spPr>
            <a:xfrm>
              <a:off x="2074536" y="5159209"/>
              <a:ext cx="4903236" cy="680488"/>
            </a:xfrm>
            <a:prstGeom prst="rect">
              <a:avLst/>
            </a:prstGeom>
            <a:solidFill>
              <a:schemeClr val="bg1"/>
            </a:solidFill>
            <a:ln>
              <a:solidFill>
                <a:schemeClr val="tx1"/>
              </a:solidFill>
            </a:ln>
          </p:spPr>
          <p:txBody>
            <a:bodyPr wrap="square" rtlCol="0">
              <a:spAutoFit/>
            </a:bodyPr>
            <a:lstStyle/>
            <a:p>
              <a:pPr algn="ctr"/>
              <a:r>
                <a:rPr lang="fr-FR" sz="2400"/>
                <a:t>Ruptures organisationnelles </a:t>
              </a:r>
            </a:p>
          </p:txBody>
        </p:sp>
      </p:grpSp>
      <p:sp>
        <p:nvSpPr>
          <p:cNvPr id="27" name="ZoneTexte 26">
            <a:extLst>
              <a:ext uri="{FF2B5EF4-FFF2-40B4-BE49-F238E27FC236}">
                <a16:creationId xmlns:a16="http://schemas.microsoft.com/office/drawing/2014/main" id="{716FBAFD-2EB4-44C6-AFB9-F7C6C3BC512B}"/>
              </a:ext>
            </a:extLst>
          </p:cNvPr>
          <p:cNvSpPr txBox="1"/>
          <p:nvPr/>
        </p:nvSpPr>
        <p:spPr>
          <a:xfrm>
            <a:off x="1729961" y="3409555"/>
            <a:ext cx="8360229" cy="954107"/>
          </a:xfrm>
          <a:prstGeom prst="rect">
            <a:avLst/>
          </a:prstGeom>
          <a:noFill/>
          <a:ln>
            <a:solidFill>
              <a:schemeClr val="bg1"/>
            </a:solidFill>
          </a:ln>
        </p:spPr>
        <p:txBody>
          <a:bodyPr wrap="square" rtlCol="0">
            <a:spAutoFit/>
          </a:bodyPr>
          <a:lstStyle/>
          <a:p>
            <a:pPr algn="ctr"/>
            <a:r>
              <a:rPr lang="fr-FR" sz="2800" i="1">
                <a:solidFill>
                  <a:srgbClr val="FF0000"/>
                </a:solidFill>
              </a:rPr>
              <a:t>Une exigence pédagogique : la continuité et la cohérence des apprentissages   </a:t>
            </a:r>
          </a:p>
        </p:txBody>
      </p:sp>
      <p:sp>
        <p:nvSpPr>
          <p:cNvPr id="34" name="ZoneTexte 33">
            <a:extLst>
              <a:ext uri="{FF2B5EF4-FFF2-40B4-BE49-F238E27FC236}">
                <a16:creationId xmlns:a16="http://schemas.microsoft.com/office/drawing/2014/main" id="{2C84C0E5-1BF6-4328-939D-A4A41D70285D}"/>
              </a:ext>
            </a:extLst>
          </p:cNvPr>
          <p:cNvSpPr txBox="1"/>
          <p:nvPr/>
        </p:nvSpPr>
        <p:spPr>
          <a:xfrm>
            <a:off x="1710612" y="4536312"/>
            <a:ext cx="8770776" cy="1938992"/>
          </a:xfrm>
          <a:prstGeom prst="rect">
            <a:avLst/>
          </a:prstGeom>
          <a:solidFill>
            <a:schemeClr val="accent2">
              <a:lumMod val="20000"/>
              <a:lumOff val="80000"/>
            </a:schemeClr>
          </a:solidFill>
          <a:ln>
            <a:solidFill>
              <a:schemeClr val="tx1"/>
            </a:solidFill>
          </a:ln>
        </p:spPr>
        <p:txBody>
          <a:bodyPr wrap="square" rtlCol="0">
            <a:spAutoFit/>
          </a:bodyPr>
          <a:lstStyle/>
          <a:p>
            <a:pPr marL="457200" indent="-457200">
              <a:buFont typeface="Wingdings" panose="05000000000000000000" pitchFamily="2" charset="2"/>
              <a:buChar char="à"/>
            </a:pPr>
            <a:r>
              <a:rPr lang="fr-FR" sz="2400" i="1">
                <a:sym typeface="Wingdings" panose="05000000000000000000" pitchFamily="2" charset="2"/>
              </a:rPr>
              <a:t>Une indispensable vue d’ensemble des programmes et de leur complémentarité du cycle 3 à la </a:t>
            </a:r>
            <a:r>
              <a:rPr lang="fr-FR" sz="2400" i="1" err="1">
                <a:sym typeface="Wingdings" panose="05000000000000000000" pitchFamily="2" charset="2"/>
              </a:rPr>
              <a:t>Tle</a:t>
            </a:r>
            <a:r>
              <a:rPr lang="fr-FR" sz="2400" i="1">
                <a:sym typeface="Wingdings" panose="05000000000000000000" pitchFamily="2" charset="2"/>
              </a:rPr>
              <a:t> </a:t>
            </a:r>
          </a:p>
          <a:p>
            <a:pPr marL="457200" indent="-457200">
              <a:buFont typeface="Wingdings" panose="05000000000000000000" pitchFamily="2" charset="2"/>
              <a:buChar char="à"/>
            </a:pPr>
            <a:r>
              <a:rPr lang="fr-FR" sz="2400" i="1">
                <a:sym typeface="Wingdings" panose="05000000000000000000" pitchFamily="2" charset="2"/>
              </a:rPr>
              <a:t>Une bonne maîtrise scientifique des principaux concepts et de leur construction </a:t>
            </a:r>
          </a:p>
          <a:p>
            <a:pPr marL="457200" indent="-457200">
              <a:buFont typeface="Wingdings" panose="05000000000000000000" pitchFamily="2" charset="2"/>
              <a:buChar char="à"/>
            </a:pPr>
            <a:r>
              <a:rPr lang="fr-FR" sz="2400" i="1">
                <a:sym typeface="Wingdings" panose="05000000000000000000" pitchFamily="2" charset="2"/>
              </a:rPr>
              <a:t>La maîtrise de stratégies pédagogiques variées </a:t>
            </a:r>
            <a:endParaRPr lang="fr-FR" sz="2400" i="1"/>
          </a:p>
        </p:txBody>
      </p:sp>
      <p:sp>
        <p:nvSpPr>
          <p:cNvPr id="19" name="Flèche gauche 18">
            <a:hlinkClick r:id="rId3" action="ppaction://hlinksldjump"/>
          </p:cNvPr>
          <p:cNvSpPr/>
          <p:nvPr/>
        </p:nvSpPr>
        <p:spPr>
          <a:xfrm>
            <a:off x="10958946" y="6442363"/>
            <a:ext cx="942108" cy="4156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993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450757"/>
          </a:xfrm>
        </p:spPr>
        <p:txBody>
          <a:bodyPr>
            <a:normAutofit/>
          </a:bodyPr>
          <a:lstStyle/>
          <a:p>
            <a:r>
              <a:rPr lang="fr-FR"/>
              <a:t>Trois objectifs en fil rouge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2743817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31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26B229C7-9B45-4F13-BD80-FF26C3107F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CBFBA6A7-95D6-4239-B14C-C391C9AB0A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FD99AF6-F027-43A0-A89A-36FCA2C85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8A33A5B0-1EE4-4C83-AC98-9F645294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Espace réservé du contenu 2">
            <a:extLst>
              <a:ext uri="{FF2B5EF4-FFF2-40B4-BE49-F238E27FC236}">
                <a16:creationId xmlns:a16="http://schemas.microsoft.com/office/drawing/2014/main" id="{2B27340C-35B9-4622-915C-1E423204B835}"/>
              </a:ext>
            </a:extLst>
          </p:cNvPr>
          <p:cNvGraphicFramePr>
            <a:graphicFrameLocks noGrp="1"/>
          </p:cNvGraphicFramePr>
          <p:nvPr>
            <p:ph idx="4294967295"/>
            <p:extLst>
              <p:ext uri="{D42A27DB-BD31-4B8C-83A1-F6EECF244321}">
                <p14:modId xmlns:p14="http://schemas.microsoft.com/office/powerpoint/2010/main" val="3994569727"/>
              </p:ext>
            </p:extLst>
          </p:nvPr>
        </p:nvGraphicFramePr>
        <p:xfrm>
          <a:off x="73705" y="106430"/>
          <a:ext cx="12115799" cy="6224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83427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E7F93CB3-555F-4601-A486-59E82D9E81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862F2601-C4CE-4B73-A162-D5A14E519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492370" y="516835"/>
            <a:ext cx="3084844" cy="5772840"/>
          </a:xfrm>
        </p:spPr>
        <p:txBody>
          <a:bodyPr anchor="ctr">
            <a:normAutofit/>
          </a:bodyPr>
          <a:lstStyle/>
          <a:p>
            <a:r>
              <a:rPr lang="fr-FR" sz="3600">
                <a:solidFill>
                  <a:srgbClr val="FFFFFF"/>
                </a:solidFill>
              </a:rPr>
              <a:t>Quatre thématiques pour atteindre les objectifs</a:t>
            </a:r>
          </a:p>
        </p:txBody>
      </p:sp>
      <p:sp>
        <p:nvSpPr>
          <p:cNvPr id="20" name="Rectangle 15">
            <a:extLst>
              <a:ext uri="{FF2B5EF4-FFF2-40B4-BE49-F238E27FC236}">
                <a16:creationId xmlns:a16="http://schemas.microsoft.com/office/drawing/2014/main" id="{3FAE6B79-0440-457F-9036-C4C304225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Espace réservé du contenu 6"/>
          <p:cNvGraphicFramePr>
            <a:graphicFrameLocks noGrp="1"/>
          </p:cNvGraphicFramePr>
          <p:nvPr>
            <p:ph idx="1"/>
            <p:extLst>
              <p:ext uri="{D42A27DB-BD31-4B8C-83A1-F6EECF244321}">
                <p14:modId xmlns:p14="http://schemas.microsoft.com/office/powerpoint/2010/main" val="1833645606"/>
              </p:ext>
            </p:extLst>
          </p:nvPr>
        </p:nvGraphicFramePr>
        <p:xfrm>
          <a:off x="4066128" y="79226"/>
          <a:ext cx="8134767" cy="6685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707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5A6D04-F39D-BA4D-BCEE-19C2947F91F5}"/>
              </a:ext>
            </a:extLst>
          </p:cNvPr>
          <p:cNvSpPr>
            <a:spLocks noGrp="1"/>
          </p:cNvSpPr>
          <p:nvPr>
            <p:ph type="title"/>
          </p:nvPr>
        </p:nvSpPr>
        <p:spPr>
          <a:xfrm>
            <a:off x="2461518" y="267144"/>
            <a:ext cx="7871202" cy="1293028"/>
          </a:xfrm>
        </p:spPr>
        <p:txBody>
          <a:bodyPr>
            <a:normAutofit fontScale="90000"/>
          </a:bodyPr>
          <a:lstStyle/>
          <a:p>
            <a:r>
              <a:rPr lang="fr-FR" dirty="0"/>
              <a:t>Croiser les 3 objectifs généraux ET les 5 thèmes de 1</a:t>
            </a:r>
            <a:r>
              <a:rPr lang="fr-FR" baseline="30000" dirty="0"/>
              <a:t>ère</a:t>
            </a:r>
            <a:r>
              <a:rPr lang="fr-FR" dirty="0"/>
              <a:t> </a:t>
            </a:r>
          </a:p>
        </p:txBody>
      </p:sp>
      <p:graphicFrame>
        <p:nvGraphicFramePr>
          <p:cNvPr id="8" name="Espace réservé du contenu 7">
            <a:extLst>
              <a:ext uri="{FF2B5EF4-FFF2-40B4-BE49-F238E27FC236}">
                <a16:creationId xmlns:a16="http://schemas.microsoft.com/office/drawing/2014/main" id="{3371A9C3-669F-5E46-8D70-1165616E693A}"/>
              </a:ext>
            </a:extLst>
          </p:cNvPr>
          <p:cNvGraphicFramePr>
            <a:graphicFrameLocks noGrp="1"/>
          </p:cNvGraphicFramePr>
          <p:nvPr>
            <p:ph idx="1"/>
            <p:extLst>
              <p:ext uri="{D42A27DB-BD31-4B8C-83A1-F6EECF244321}">
                <p14:modId xmlns:p14="http://schemas.microsoft.com/office/powerpoint/2010/main" val="1156400510"/>
              </p:ext>
            </p:extLst>
          </p:nvPr>
        </p:nvGraphicFramePr>
        <p:xfrm>
          <a:off x="1757681" y="2430780"/>
          <a:ext cx="8575039" cy="3609801"/>
        </p:xfrm>
        <a:graphic>
          <a:graphicData uri="http://schemas.openxmlformats.org/drawingml/2006/table">
            <a:tbl>
              <a:tblPr firstRow="1" bandRow="1">
                <a:tableStyleId>{2D5ABB26-0587-4C30-8999-92F81FD0307C}</a:tableStyleId>
              </a:tblPr>
              <a:tblGrid>
                <a:gridCol w="2265680">
                  <a:extLst>
                    <a:ext uri="{9D8B030D-6E8A-4147-A177-3AD203B41FA5}">
                      <a16:colId xmlns:a16="http://schemas.microsoft.com/office/drawing/2014/main" val="3397089779"/>
                    </a:ext>
                  </a:extLst>
                </a:gridCol>
                <a:gridCol w="1957587">
                  <a:extLst>
                    <a:ext uri="{9D8B030D-6E8A-4147-A177-3AD203B41FA5}">
                      <a16:colId xmlns:a16="http://schemas.microsoft.com/office/drawing/2014/main" val="441529592"/>
                    </a:ext>
                  </a:extLst>
                </a:gridCol>
                <a:gridCol w="2175886">
                  <a:extLst>
                    <a:ext uri="{9D8B030D-6E8A-4147-A177-3AD203B41FA5}">
                      <a16:colId xmlns:a16="http://schemas.microsoft.com/office/drawing/2014/main" val="97433857"/>
                    </a:ext>
                  </a:extLst>
                </a:gridCol>
                <a:gridCol w="2175886">
                  <a:extLst>
                    <a:ext uri="{9D8B030D-6E8A-4147-A177-3AD203B41FA5}">
                      <a16:colId xmlns:a16="http://schemas.microsoft.com/office/drawing/2014/main" val="4272503111"/>
                    </a:ext>
                  </a:extLst>
                </a:gridCol>
              </a:tblGrid>
              <a:tr h="887807">
                <a:tc>
                  <a:txBody>
                    <a:bodyPr/>
                    <a:lstStyle/>
                    <a:p>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effectLst/>
                        </a:rPr>
                        <a:t>Comprendre la nature du savoir scientifique et ses méthodes d’élaboration</a:t>
                      </a:r>
                      <a:endParaRPr lang="fr-FR" sz="1400" b="0"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effectLst/>
                        </a:rPr>
                        <a:t>Identifier et mettre en œuvre des pratiques scientifiques</a:t>
                      </a:r>
                    </a:p>
                    <a:p>
                      <a:endParaRPr lang="fr-FR" sz="1400" b="0"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effectLst/>
                        </a:rPr>
                        <a:t>Identifier et comprendre les effets de la science sur les sociétés et sur l’environnement</a:t>
                      </a:r>
                      <a:endParaRPr lang="fr-FR" sz="1400" b="0" kern="1200" dirty="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022577"/>
                  </a:ext>
                </a:extLst>
              </a:tr>
              <a:tr h="544140">
                <a:tc>
                  <a:txBody>
                    <a:bodyPr/>
                    <a:lstStyle/>
                    <a:p>
                      <a:r>
                        <a:rPr lang="fr-FR" sz="1600" u="none" kern="1200" dirty="0">
                          <a:effectLst/>
                        </a:rPr>
                        <a:t>1- Une longue histoire de la matière</a:t>
                      </a:r>
                      <a:r>
                        <a:rPr lang="fr-FR" sz="1600" u="none" dirty="0">
                          <a:effectLst/>
                        </a:rPr>
                        <a:t> </a:t>
                      </a:r>
                      <a:endParaRPr lang="fr-FR" sz="1600" b="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889373"/>
                  </a:ext>
                </a:extLst>
              </a:tr>
              <a:tr h="544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u="none" kern="1200" dirty="0">
                          <a:effectLst/>
                        </a:rPr>
                        <a:t>2- Le Soleil, notre source d’énergie </a:t>
                      </a:r>
                      <a:endParaRPr lang="fr-FR" sz="1600" b="0" u="none"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248915"/>
                  </a:ext>
                </a:extLst>
              </a:tr>
              <a:tr h="544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u="none" kern="1200" dirty="0">
                          <a:effectLst/>
                        </a:rPr>
                        <a:t>3- La Terre, un astre singulier</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08702"/>
                  </a:ext>
                </a:extLst>
              </a:tr>
              <a:tr h="544140">
                <a:tc>
                  <a:txBody>
                    <a:bodyPr/>
                    <a:lstStyle/>
                    <a:p>
                      <a:r>
                        <a:rPr lang="fr-FR" sz="1600" kern="1200" dirty="0">
                          <a:effectLst/>
                        </a:rPr>
                        <a:t>4- Son et musique, porteurs d’information</a:t>
                      </a:r>
                      <a:r>
                        <a:rPr lang="fr-FR" sz="1600" dirty="0">
                          <a:effectLst/>
                        </a:rPr>
                        <a:t> </a:t>
                      </a:r>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9517559"/>
                  </a:ext>
                </a:extLst>
              </a:tr>
              <a:tr h="348441">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fr-FR"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8064262"/>
                  </a:ext>
                </a:extLst>
              </a:tr>
            </a:tbl>
          </a:graphicData>
        </a:graphic>
      </p:graphicFrame>
      <p:sp>
        <p:nvSpPr>
          <p:cNvPr id="4" name="Espace réservé du numéro de diapositive 3">
            <a:extLst>
              <a:ext uri="{FF2B5EF4-FFF2-40B4-BE49-F238E27FC236}">
                <a16:creationId xmlns:a16="http://schemas.microsoft.com/office/drawing/2014/main" id="{11564FE7-EFF0-584D-8613-821391CD06F3}"/>
              </a:ext>
            </a:extLst>
          </p:cNvPr>
          <p:cNvSpPr>
            <a:spLocks noGrp="1"/>
          </p:cNvSpPr>
          <p:nvPr>
            <p:ph type="sldNum" sz="quarter" idx="12"/>
          </p:nvPr>
        </p:nvSpPr>
        <p:spPr/>
        <p:txBody>
          <a:bodyPr/>
          <a:lstStyle/>
          <a:p>
            <a:pPr defTabSz="457200"/>
            <a:fld id="{6D22F896-40B5-4ADD-8801-0D06FADFA095}" type="slidenum">
              <a:rPr lang="en-US">
                <a:solidFill>
                  <a:prstClr val="white">
                    <a:tint val="75000"/>
                  </a:prstClr>
                </a:solidFill>
                <a:latin typeface="Century Gothic"/>
              </a:rPr>
              <a:pPr defTabSz="457200"/>
              <a:t>53</a:t>
            </a:fld>
            <a:endParaRPr lang="en-US" dirty="0">
              <a:solidFill>
                <a:prstClr val="white">
                  <a:tint val="75000"/>
                </a:prstClr>
              </a:solidFill>
              <a:latin typeface="Century Gothic"/>
            </a:endParaRPr>
          </a:p>
        </p:txBody>
      </p:sp>
      <p:sp>
        <p:nvSpPr>
          <p:cNvPr id="12" name="Ellipse 11">
            <a:extLst>
              <a:ext uri="{FF2B5EF4-FFF2-40B4-BE49-F238E27FC236}">
                <a16:creationId xmlns:a16="http://schemas.microsoft.com/office/drawing/2014/main" id="{8A88390D-FCEE-EE40-B3C8-2A39AE8A5BB8}"/>
              </a:ext>
            </a:extLst>
          </p:cNvPr>
          <p:cNvSpPr/>
          <p:nvPr/>
        </p:nvSpPr>
        <p:spPr>
          <a:xfrm>
            <a:off x="4588510" y="4023360"/>
            <a:ext cx="4592320" cy="1615440"/>
          </a:xfrm>
          <a:prstGeom prst="ellipse">
            <a:avLst/>
          </a:prstGeom>
          <a:solidFill>
            <a:srgbClr val="CB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a:solidFill>
                <a:prstClr val="white"/>
              </a:solidFill>
              <a:latin typeface="Century Gothic"/>
            </a:endParaRPr>
          </a:p>
        </p:txBody>
      </p:sp>
      <p:sp>
        <p:nvSpPr>
          <p:cNvPr id="11" name="ZoneTexte 10">
            <a:extLst>
              <a:ext uri="{FF2B5EF4-FFF2-40B4-BE49-F238E27FC236}">
                <a16:creationId xmlns:a16="http://schemas.microsoft.com/office/drawing/2014/main" id="{F6204637-1394-B040-BADA-BB16B41C7860}"/>
              </a:ext>
            </a:extLst>
          </p:cNvPr>
          <p:cNvSpPr txBox="1"/>
          <p:nvPr/>
        </p:nvSpPr>
        <p:spPr>
          <a:xfrm>
            <a:off x="4558030" y="4246880"/>
            <a:ext cx="4653280" cy="923330"/>
          </a:xfrm>
          <a:prstGeom prst="rect">
            <a:avLst/>
          </a:prstGeom>
          <a:noFill/>
        </p:spPr>
        <p:txBody>
          <a:bodyPr wrap="square" rtlCol="0">
            <a:spAutoFit/>
          </a:bodyPr>
          <a:lstStyle/>
          <a:p>
            <a:pPr algn="ctr" defTabSz="457200"/>
            <a:r>
              <a:rPr lang="fr-FR" dirty="0">
                <a:solidFill>
                  <a:prstClr val="black"/>
                </a:solidFill>
                <a:latin typeface="Century Gothic"/>
              </a:rPr>
              <a:t>Penser la construction de l’enseignement scientifique </a:t>
            </a:r>
          </a:p>
          <a:p>
            <a:pPr algn="ctr" defTabSz="457200"/>
            <a:r>
              <a:rPr lang="fr-FR" dirty="0">
                <a:solidFill>
                  <a:prstClr val="black"/>
                </a:solidFill>
                <a:latin typeface="Century Gothic"/>
              </a:rPr>
              <a:t>avec cette logique matricielle</a:t>
            </a:r>
          </a:p>
        </p:txBody>
      </p:sp>
    </p:spTree>
    <p:extLst>
      <p:ext uri="{BB962C8B-B14F-4D97-AF65-F5344CB8AC3E}">
        <p14:creationId xmlns:p14="http://schemas.microsoft.com/office/powerpoint/2010/main" val="273998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896576"/>
          </a:xfrm>
        </p:spPr>
        <p:txBody>
          <a:bodyPr/>
          <a:lstStyle/>
          <a:p>
            <a:r>
              <a:rPr lang="fr-FR" b="1"/>
              <a:t>Projet expérimental et numérique </a:t>
            </a:r>
            <a:endParaRPr lang="fr-FR"/>
          </a:p>
        </p:txBody>
      </p:sp>
      <p:sp>
        <p:nvSpPr>
          <p:cNvPr id="3" name="Espace réservé du texte 2"/>
          <p:cNvSpPr>
            <a:spLocks noGrp="1"/>
          </p:cNvSpPr>
          <p:nvPr>
            <p:ph idx="1"/>
          </p:nvPr>
        </p:nvSpPr>
        <p:spPr>
          <a:xfrm>
            <a:off x="1295401" y="1495328"/>
            <a:ext cx="9601196" cy="4766488"/>
          </a:xfrm>
        </p:spPr>
        <p:txBody>
          <a:bodyPr vert="horz" lIns="0" tIns="45720" rIns="0" bIns="45720" rtlCol="0" anchor="t">
            <a:normAutofit fontScale="70000" lnSpcReduction="20000"/>
          </a:bodyPr>
          <a:lstStyle/>
          <a:p>
            <a:r>
              <a:rPr lang="fr-FR" sz="2800" dirty="0"/>
              <a:t>Le projet expérimental et numérique comporte trois dimensions : </a:t>
            </a:r>
            <a:endParaRPr lang="fr-FR" sz="2800" dirty="0">
              <a:cs typeface="Calibri"/>
            </a:endParaRPr>
          </a:p>
          <a:p>
            <a:pPr marL="800100" lvl="1" indent="-342900"/>
            <a:r>
              <a:rPr lang="fr-FR" sz="2800" dirty="0"/>
              <a:t> utilisation d’un capteur éventuellement réalisé en classe ; </a:t>
            </a:r>
            <a:endParaRPr lang="fr-FR" sz="2800" dirty="0">
              <a:cs typeface="Calibri"/>
            </a:endParaRPr>
          </a:p>
          <a:p>
            <a:pPr marL="800100" lvl="1" indent="-342900"/>
            <a:r>
              <a:rPr lang="fr-FR" sz="2800" dirty="0"/>
              <a:t> acquisition numérique de données ; </a:t>
            </a:r>
            <a:endParaRPr lang="fr-FR" sz="2800" dirty="0">
              <a:cs typeface="Calibri"/>
            </a:endParaRPr>
          </a:p>
          <a:p>
            <a:pPr marL="800100" lvl="1" indent="-342900"/>
            <a:r>
              <a:rPr lang="fr-FR" sz="2800" dirty="0"/>
              <a:t> traitement mathématique, représentation et interprétation de ces données. </a:t>
            </a:r>
            <a:endParaRPr lang="fr-FR" sz="2800" dirty="0">
              <a:cs typeface="Calibri"/>
            </a:endParaRPr>
          </a:p>
          <a:p>
            <a:pPr marL="457200" lvl="1" indent="0">
              <a:buNone/>
            </a:pPr>
            <a:endParaRPr lang="fr-FR" sz="2800">
              <a:cs typeface="Calibri"/>
            </a:endParaRPr>
          </a:p>
          <a:p>
            <a:r>
              <a:rPr lang="fr-FR" sz="2800" dirty="0"/>
              <a:t>L’objet d’étude peut être choisi librement, en lien avec le programme ou non. </a:t>
            </a:r>
          </a:p>
          <a:p>
            <a:r>
              <a:rPr lang="fr-FR" sz="2800" dirty="0"/>
              <a:t>Il s’inscrit éventuellement dans le cadre d’un projet de classe ou d’établissement.</a:t>
            </a:r>
          </a:p>
          <a:p>
            <a:r>
              <a:rPr lang="fr-FR" sz="2800" dirty="0"/>
              <a:t>Ce travail se déroule </a:t>
            </a:r>
            <a:r>
              <a:rPr lang="fr-FR" sz="2800" b="1" dirty="0"/>
              <a:t>sur une douzaine d’heures</a:t>
            </a:r>
            <a:r>
              <a:rPr lang="fr-FR" sz="2800" dirty="0"/>
              <a:t>, contiguës ou réparties au long de l’année. </a:t>
            </a:r>
            <a:endParaRPr lang="fr-FR" sz="2800"/>
          </a:p>
          <a:p>
            <a:r>
              <a:rPr lang="fr-FR" sz="2800" dirty="0"/>
              <a:t>Il s’organise dans des conditions matérielles qui </a:t>
            </a:r>
            <a:r>
              <a:rPr lang="fr-FR" sz="2800" b="1" dirty="0"/>
              <a:t>permettent un travail pratique effectif en petits groupes </a:t>
            </a:r>
            <a:r>
              <a:rPr lang="fr-FR" sz="2800" dirty="0"/>
              <a:t>d’élèves. </a:t>
            </a:r>
            <a:endParaRPr lang="fr-FR" sz="2800">
              <a:cs typeface="Calibri"/>
            </a:endParaRPr>
          </a:p>
          <a:p>
            <a:endParaRPr lang="fr-FR" sz="2800">
              <a:cs typeface="Calibri"/>
            </a:endParaRPr>
          </a:p>
          <a:p>
            <a:r>
              <a:rPr lang="fr-FR" sz="2800" dirty="0"/>
              <a:t>La dimension numérique repose sur l’utilisation de matériels (capteur éventuellement associé à un microcontrôleur) et de logiciels (tableur, environnement de programmation).</a:t>
            </a:r>
            <a:r>
              <a:rPr lang="fr-FR" dirty="0"/>
              <a:t> </a:t>
            </a:r>
            <a:endParaRPr lang="fr-FR" dirty="0">
              <a:cs typeface="Calibri"/>
            </a:endParaRPr>
          </a:p>
        </p:txBody>
      </p:sp>
    </p:spTree>
    <p:extLst>
      <p:ext uri="{BB962C8B-B14F-4D97-AF65-F5344CB8AC3E}">
        <p14:creationId xmlns:p14="http://schemas.microsoft.com/office/powerpoint/2010/main" val="2288674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242699" y="1346200"/>
            <a:ext cx="5999002" cy="2140858"/>
          </a:xfrm>
        </p:spPr>
        <p:txBody>
          <a:bodyPr vert="horz" lIns="91440" tIns="45720" rIns="91440" bIns="45720" rtlCol="0" anchor="ctr">
            <a:normAutofit/>
          </a:bodyPr>
          <a:lstStyle/>
          <a:p>
            <a:r>
              <a:rPr lang="en-US" sz="8000">
                <a:solidFill>
                  <a:schemeClr val="tx2"/>
                </a:solidFill>
              </a:rPr>
              <a:t>Evaluation</a:t>
            </a:r>
          </a:p>
        </p:txBody>
      </p:sp>
      <p:sp>
        <p:nvSpPr>
          <p:cNvPr id="16" name="Rectangle 15">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ce réservé du texte 2"/>
          <p:cNvSpPr>
            <a:spLocks noGrp="1"/>
          </p:cNvSpPr>
          <p:nvPr>
            <p:ph type="body" idx="4294967295"/>
          </p:nvPr>
        </p:nvSpPr>
        <p:spPr>
          <a:xfrm>
            <a:off x="5275613" y="3216964"/>
            <a:ext cx="4592650" cy="1565227"/>
          </a:xfrm>
        </p:spPr>
        <p:txBody>
          <a:bodyPr vert="horz" lIns="91440" tIns="45720" rIns="91440" bIns="45720" rtlCol="0" anchor="ctr">
            <a:normAutofit/>
          </a:bodyPr>
          <a:lstStyle/>
          <a:p>
            <a:pPr marL="0" indent="0">
              <a:buNone/>
            </a:pPr>
            <a:r>
              <a:rPr lang="en-US" sz="2400" cap="all" spc="200" err="1">
                <a:solidFill>
                  <a:schemeClr val="tx1"/>
                </a:solidFill>
                <a:latin typeface="+mj-lt"/>
              </a:rPr>
              <a:t>Épreuves</a:t>
            </a:r>
            <a:r>
              <a:rPr lang="en-US" sz="2400" cap="all" spc="200">
                <a:solidFill>
                  <a:schemeClr val="tx1"/>
                </a:solidFill>
                <a:latin typeface="+mj-lt"/>
              </a:rPr>
              <a:t> </a:t>
            </a:r>
            <a:r>
              <a:rPr lang="en-US" sz="2400" cap="all" spc="200" err="1">
                <a:solidFill>
                  <a:schemeClr val="tx1"/>
                </a:solidFill>
                <a:latin typeface="+mj-lt"/>
              </a:rPr>
              <a:t>anticipées</a:t>
            </a:r>
            <a:r>
              <a:rPr lang="en-US" sz="2400" cap="all" spc="200">
                <a:solidFill>
                  <a:schemeClr val="tx1"/>
                </a:solidFill>
                <a:latin typeface="+mj-lt"/>
              </a:rPr>
              <a:t> et </a:t>
            </a:r>
            <a:r>
              <a:rPr lang="en-US" sz="2400" cap="all" spc="200" err="1">
                <a:solidFill>
                  <a:schemeClr val="tx1"/>
                </a:solidFill>
                <a:latin typeface="+mj-lt"/>
              </a:rPr>
              <a:t>contrôle</a:t>
            </a:r>
            <a:r>
              <a:rPr lang="en-US" sz="2400" cap="all" spc="200">
                <a:solidFill>
                  <a:schemeClr val="tx1"/>
                </a:solidFill>
                <a:latin typeface="+mj-lt"/>
              </a:rPr>
              <a:t> </a:t>
            </a:r>
            <a:r>
              <a:rPr lang="en-US" sz="2400" cap="all" spc="200" err="1">
                <a:solidFill>
                  <a:schemeClr val="tx1"/>
                </a:solidFill>
                <a:latin typeface="+mj-lt"/>
              </a:rPr>
              <a:t>continu</a:t>
            </a:r>
          </a:p>
        </p:txBody>
      </p:sp>
      <p:sp>
        <p:nvSpPr>
          <p:cNvPr id="18" name="Rectangle 17">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24644143"/>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2" y="352698"/>
            <a:ext cx="10394706" cy="871510"/>
          </a:xfrm>
        </p:spPr>
        <p:txBody>
          <a:bodyPr>
            <a:normAutofit/>
          </a:bodyPr>
          <a:lstStyle/>
          <a:p>
            <a:r>
              <a:rPr lang="fr-FR"/>
              <a:t>Les épreuves du nouveau baccalauréat</a:t>
            </a:r>
          </a:p>
        </p:txBody>
      </p:sp>
      <p:sp>
        <p:nvSpPr>
          <p:cNvPr id="3" name="Espace réservé du texte 2"/>
          <p:cNvSpPr>
            <a:spLocks noGrp="1"/>
          </p:cNvSpPr>
          <p:nvPr>
            <p:ph type="body" idx="1"/>
          </p:nvPr>
        </p:nvSpPr>
        <p:spPr>
          <a:xfrm>
            <a:off x="685801" y="1815992"/>
            <a:ext cx="6858947" cy="1189256"/>
          </a:xfrm>
          <a:solidFill>
            <a:schemeClr val="accent1"/>
          </a:solidFill>
        </p:spPr>
        <p:txBody>
          <a:bodyPr/>
          <a:lstStyle/>
          <a:p>
            <a:pPr algn="ctr"/>
            <a:r>
              <a:rPr lang="fr-FR" b="1">
                <a:solidFill>
                  <a:schemeClr val="bg1"/>
                </a:solidFill>
              </a:rPr>
              <a:t>Contrôle continu (E3C)</a:t>
            </a:r>
            <a:endParaRPr lang="fr-FR">
              <a:solidFill>
                <a:schemeClr val="bg1"/>
              </a:solidFill>
            </a:endParaRPr>
          </a:p>
          <a:p>
            <a:pPr algn="ctr"/>
            <a:r>
              <a:rPr lang="fr-FR" b="1">
                <a:solidFill>
                  <a:schemeClr val="bg1"/>
                </a:solidFill>
              </a:rPr>
              <a:t>40 %</a:t>
            </a:r>
            <a:endParaRPr lang="fr-FR" b="1">
              <a:solidFill>
                <a:schemeClr val="bg1"/>
              </a:solidFill>
              <a:cs typeface="Calibri" panose="020F0502020204030204"/>
            </a:endParaRPr>
          </a:p>
        </p:txBody>
      </p:sp>
      <p:sp>
        <p:nvSpPr>
          <p:cNvPr id="6" name="Espace réservé du texte 5"/>
          <p:cNvSpPr>
            <a:spLocks noGrp="1"/>
          </p:cNvSpPr>
          <p:nvPr>
            <p:ph type="body" sz="half" idx="15"/>
          </p:nvPr>
        </p:nvSpPr>
        <p:spPr>
          <a:xfrm>
            <a:off x="4234621" y="3313610"/>
            <a:ext cx="3310128" cy="2377441"/>
          </a:xfrm>
          <a:solidFill>
            <a:schemeClr val="accent1">
              <a:lumMod val="20000"/>
              <a:lumOff val="80000"/>
            </a:schemeClr>
          </a:solidFill>
        </p:spPr>
        <p:txBody>
          <a:bodyPr>
            <a:normAutofit/>
          </a:bodyPr>
          <a:lstStyle/>
          <a:p>
            <a:endParaRPr lang="fr-FR" sz="1800"/>
          </a:p>
          <a:p>
            <a:r>
              <a:rPr lang="fr-FR" sz="2000" b="1">
                <a:solidFill>
                  <a:schemeClr val="tx1"/>
                </a:solidFill>
              </a:rPr>
              <a:t>                    30 % </a:t>
            </a:r>
            <a:endParaRPr lang="fr-FR" sz="2000" b="1">
              <a:solidFill>
                <a:schemeClr val="tx1"/>
              </a:solidFill>
              <a:cs typeface="Calibri"/>
            </a:endParaRPr>
          </a:p>
          <a:p>
            <a:pPr algn="ctr"/>
            <a:r>
              <a:rPr lang="fr-FR" sz="2000">
                <a:solidFill>
                  <a:schemeClr val="tx1"/>
                </a:solidFill>
              </a:rPr>
              <a:t>épreuves communes</a:t>
            </a:r>
            <a:endParaRPr lang="fr-FR" sz="2000">
              <a:solidFill>
                <a:schemeClr val="tx1"/>
              </a:solidFill>
              <a:cs typeface="Calibri"/>
            </a:endParaRPr>
          </a:p>
          <a:p>
            <a:pPr algn="ctr"/>
            <a:r>
              <a:rPr lang="fr-FR" sz="2000">
                <a:solidFill>
                  <a:schemeClr val="tx1"/>
                </a:solidFill>
              </a:rPr>
              <a:t>2 sessions en première et 1 en terminales</a:t>
            </a:r>
            <a:endParaRPr lang="fr-FR" sz="2000">
              <a:solidFill>
                <a:schemeClr val="tx1"/>
              </a:solidFill>
              <a:cs typeface="Calibri"/>
            </a:endParaRPr>
          </a:p>
          <a:p>
            <a:endParaRPr lang="fr-FR" sz="2000">
              <a:solidFill>
                <a:schemeClr val="tx1"/>
              </a:solidFill>
            </a:endParaRPr>
          </a:p>
          <a:p>
            <a:endParaRPr lang="fr-FR" sz="2000">
              <a:solidFill>
                <a:schemeClr val="tx1"/>
              </a:solidFill>
            </a:endParaRPr>
          </a:p>
        </p:txBody>
      </p:sp>
      <p:sp>
        <p:nvSpPr>
          <p:cNvPr id="7" name="Espace réservé du texte 6"/>
          <p:cNvSpPr>
            <a:spLocks noGrp="1"/>
          </p:cNvSpPr>
          <p:nvPr>
            <p:ph type="body" sz="quarter" idx="3"/>
          </p:nvPr>
        </p:nvSpPr>
        <p:spPr>
          <a:xfrm>
            <a:off x="7770380" y="1815990"/>
            <a:ext cx="3310128" cy="1189257"/>
          </a:xfrm>
          <a:solidFill>
            <a:schemeClr val="accent1"/>
          </a:solidFill>
        </p:spPr>
        <p:txBody>
          <a:bodyPr/>
          <a:lstStyle/>
          <a:p>
            <a:pPr algn="ctr"/>
            <a:r>
              <a:rPr lang="fr-FR" b="1">
                <a:solidFill>
                  <a:schemeClr val="bg1"/>
                </a:solidFill>
              </a:rPr>
              <a:t>Epreuves terminales </a:t>
            </a:r>
            <a:endParaRPr lang="fr-FR"/>
          </a:p>
          <a:p>
            <a:pPr algn="ctr"/>
            <a:r>
              <a:rPr lang="fr-FR" b="1">
                <a:solidFill>
                  <a:schemeClr val="bg1"/>
                </a:solidFill>
              </a:rPr>
              <a:t>60%</a:t>
            </a:r>
            <a:endParaRPr lang="fr-FR" b="1">
              <a:solidFill>
                <a:schemeClr val="bg1"/>
              </a:solidFill>
              <a:cs typeface="Calibri" panose="020F0502020204030204"/>
            </a:endParaRPr>
          </a:p>
        </p:txBody>
      </p:sp>
      <p:sp>
        <p:nvSpPr>
          <p:cNvPr id="8" name="Espace réservé du texte 7"/>
          <p:cNvSpPr>
            <a:spLocks noGrp="1"/>
          </p:cNvSpPr>
          <p:nvPr>
            <p:ph type="body" sz="half" idx="16"/>
          </p:nvPr>
        </p:nvSpPr>
        <p:spPr>
          <a:xfrm>
            <a:off x="7770380" y="3313610"/>
            <a:ext cx="3310128" cy="2377441"/>
          </a:xfrm>
          <a:solidFill>
            <a:schemeClr val="accent2">
              <a:lumMod val="40000"/>
              <a:lumOff val="60000"/>
            </a:schemeClr>
          </a:solidFill>
        </p:spPr>
        <p:txBody>
          <a:bodyPr>
            <a:normAutofit fontScale="92500" lnSpcReduction="20000"/>
          </a:bodyPr>
          <a:lstStyle/>
          <a:p>
            <a:endParaRPr lang="fr-FR" sz="2200">
              <a:solidFill>
                <a:schemeClr val="tx1"/>
              </a:solidFill>
            </a:endParaRPr>
          </a:p>
          <a:p>
            <a:r>
              <a:rPr lang="fr-FR" sz="2200">
                <a:solidFill>
                  <a:schemeClr val="tx1"/>
                </a:solidFill>
              </a:rPr>
              <a:t>En 1ere : Français oral et écrit </a:t>
            </a:r>
            <a:r>
              <a:rPr lang="fr-FR" sz="1300">
                <a:solidFill>
                  <a:schemeClr val="tx1"/>
                </a:solidFill>
              </a:rPr>
              <a:t>(coef 10)</a:t>
            </a:r>
            <a:endParaRPr lang="fr-FR" sz="1500">
              <a:solidFill>
                <a:schemeClr val="tx1"/>
              </a:solidFill>
              <a:cs typeface="Calibri"/>
            </a:endParaRPr>
          </a:p>
          <a:p>
            <a:r>
              <a:rPr lang="fr-FR" sz="2200">
                <a:solidFill>
                  <a:schemeClr val="tx1"/>
                </a:solidFill>
              </a:rPr>
              <a:t>En terminale  </a:t>
            </a:r>
            <a:r>
              <a:rPr lang="fr-FR" sz="2000">
                <a:solidFill>
                  <a:schemeClr val="tx1"/>
                </a:solidFill>
              </a:rPr>
              <a:t>: </a:t>
            </a:r>
            <a:r>
              <a:rPr lang="fr-FR" sz="2200">
                <a:solidFill>
                  <a:schemeClr val="tx1"/>
                </a:solidFill>
              </a:rPr>
              <a:t>2 </a:t>
            </a:r>
            <a:r>
              <a:rPr lang="fr-FR" sz="2200" err="1">
                <a:solidFill>
                  <a:schemeClr val="tx1"/>
                </a:solidFill>
              </a:rPr>
              <a:t>ens</a:t>
            </a:r>
            <a:r>
              <a:rPr lang="fr-FR" sz="2200">
                <a:solidFill>
                  <a:schemeClr val="tx1"/>
                </a:solidFill>
              </a:rPr>
              <a:t>. de spécialité </a:t>
            </a:r>
            <a:r>
              <a:rPr lang="fr-FR" sz="1600">
                <a:solidFill>
                  <a:schemeClr val="tx1"/>
                </a:solidFill>
              </a:rPr>
              <a:t>(coef 16 x2)</a:t>
            </a:r>
            <a:endParaRPr lang="fr-FR" sz="1600">
              <a:solidFill>
                <a:schemeClr val="tx1"/>
              </a:solidFill>
              <a:cs typeface="Calibri"/>
            </a:endParaRPr>
          </a:p>
          <a:p>
            <a:r>
              <a:rPr lang="fr-FR" sz="2200">
                <a:solidFill>
                  <a:schemeClr val="tx1"/>
                </a:solidFill>
              </a:rPr>
              <a:t>Philosophie</a:t>
            </a:r>
            <a:r>
              <a:rPr lang="fr-FR" sz="2000">
                <a:solidFill>
                  <a:schemeClr val="tx1"/>
                </a:solidFill>
              </a:rPr>
              <a:t> </a:t>
            </a:r>
            <a:r>
              <a:rPr lang="fr-FR">
                <a:solidFill>
                  <a:schemeClr val="tx1"/>
                </a:solidFill>
              </a:rPr>
              <a:t>(coef 8)</a:t>
            </a:r>
            <a:endParaRPr lang="fr-FR">
              <a:solidFill>
                <a:schemeClr val="tx1"/>
              </a:solidFill>
              <a:cs typeface="Calibri"/>
            </a:endParaRPr>
          </a:p>
          <a:p>
            <a:r>
              <a:rPr lang="fr-FR" sz="2200">
                <a:solidFill>
                  <a:schemeClr val="tx1"/>
                </a:solidFill>
              </a:rPr>
              <a:t>Grand oral </a:t>
            </a:r>
            <a:r>
              <a:rPr lang="fr-FR">
                <a:solidFill>
                  <a:schemeClr val="tx1"/>
                </a:solidFill>
              </a:rPr>
              <a:t>( coef 10)</a:t>
            </a:r>
            <a:endParaRPr lang="fr-FR">
              <a:solidFill>
                <a:schemeClr val="tx1"/>
              </a:solidFill>
              <a:cs typeface="Calibri"/>
            </a:endParaRPr>
          </a:p>
        </p:txBody>
      </p:sp>
      <p:sp>
        <p:nvSpPr>
          <p:cNvPr id="4" name="Espace réservé du texte 3"/>
          <p:cNvSpPr>
            <a:spLocks noGrp="1"/>
          </p:cNvSpPr>
          <p:nvPr>
            <p:ph type="body" sz="quarter" idx="13"/>
          </p:nvPr>
        </p:nvSpPr>
        <p:spPr>
          <a:xfrm>
            <a:off x="685802" y="3313611"/>
            <a:ext cx="3310128" cy="2377441"/>
          </a:xfrm>
          <a:solidFill>
            <a:schemeClr val="accent2">
              <a:lumMod val="40000"/>
              <a:lumOff val="60000"/>
            </a:schemeClr>
          </a:solidFill>
        </p:spPr>
        <p:txBody>
          <a:bodyPr>
            <a:normAutofit/>
          </a:bodyPr>
          <a:lstStyle/>
          <a:p>
            <a:pPr algn="ctr"/>
            <a:r>
              <a:rPr lang="fr-FR" sz="2000" b="1">
                <a:solidFill>
                  <a:schemeClr val="tx1"/>
                </a:solidFill>
              </a:rPr>
              <a:t>   10 % </a:t>
            </a:r>
            <a:endParaRPr lang="fr-FR">
              <a:solidFill>
                <a:schemeClr val="tx1"/>
              </a:solidFill>
            </a:endParaRPr>
          </a:p>
          <a:p>
            <a:pPr algn="ctr"/>
            <a:r>
              <a:rPr lang="fr-FR" sz="2000">
                <a:solidFill>
                  <a:schemeClr val="tx1"/>
                </a:solidFill>
              </a:rPr>
              <a:t>Notes /bulletin scolaire de Première et terminale</a:t>
            </a:r>
            <a:endParaRPr lang="fr-FR" sz="2000">
              <a:solidFill>
                <a:schemeClr val="tx1"/>
              </a:solidFill>
              <a:cs typeface="Calibri"/>
            </a:endParaRPr>
          </a:p>
          <a:p>
            <a:pPr algn="ctr"/>
            <a:endParaRPr lang="fr-FR" sz="2000">
              <a:solidFill>
                <a:schemeClr val="tx1"/>
              </a:solidFill>
              <a:cs typeface="Calibri"/>
            </a:endParaRPr>
          </a:p>
          <a:p>
            <a:pPr algn="ctr"/>
            <a:endParaRPr lang="fr-FR" sz="2000">
              <a:solidFill>
                <a:schemeClr val="tx1"/>
              </a:solidFill>
              <a:cs typeface="Calibri"/>
            </a:endParaRPr>
          </a:p>
        </p:txBody>
      </p:sp>
    </p:spTree>
    <p:extLst>
      <p:ext uri="{BB962C8B-B14F-4D97-AF65-F5344CB8AC3E}">
        <p14:creationId xmlns:p14="http://schemas.microsoft.com/office/powerpoint/2010/main" val="3350933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 calcmode="lin" valueType="num">
                                      <p:cBhvr>
                                        <p:cTn id="35" dur="500" fill="hold"/>
                                        <p:tgtEl>
                                          <p:spTgt spid="4">
                                            <p:bg/>
                                          </p:spTgt>
                                        </p:tgtEl>
                                        <p:attrNameLst>
                                          <p:attrName>ppt_w</p:attrName>
                                        </p:attrNameLst>
                                      </p:cBhvr>
                                      <p:tavLst>
                                        <p:tav tm="0">
                                          <p:val>
                                            <p:fltVal val="0"/>
                                          </p:val>
                                        </p:tav>
                                        <p:tav tm="100000">
                                          <p:val>
                                            <p:strVal val="#ppt_w"/>
                                          </p:val>
                                        </p:tav>
                                      </p:tavLst>
                                    </p:anim>
                                    <p:anim calcmode="lin" valueType="num">
                                      <p:cBhvr>
                                        <p:cTn id="36" dur="500" fill="hold"/>
                                        <p:tgtEl>
                                          <p:spTgt spid="4">
                                            <p:bg/>
                                          </p:spTgt>
                                        </p:tgtEl>
                                        <p:attrNameLst>
                                          <p:attrName>ppt_h</p:attrName>
                                        </p:attrNameLst>
                                      </p:cBhvr>
                                      <p:tavLst>
                                        <p:tav tm="0">
                                          <p:val>
                                            <p:fltVal val="0"/>
                                          </p:val>
                                        </p:tav>
                                        <p:tav tm="100000">
                                          <p:val>
                                            <p:strVal val="#ppt_h"/>
                                          </p:val>
                                        </p:tav>
                                      </p:tavLst>
                                    </p:anim>
                                    <p:animEffect transition="in" filter="fade">
                                      <p:cBhvr>
                                        <p:cTn id="37" dur="500"/>
                                        <p:tgtEl>
                                          <p:spTgt spid="4">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p:cTn id="4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p:cTn id="4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1" dur="500"/>
                                        <p:tgtEl>
                                          <p:spTgt spid="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bg/>
                                          </p:spTgt>
                                        </p:tgtEl>
                                        <p:attrNameLst>
                                          <p:attrName>style.visibility</p:attrName>
                                        </p:attrNameLst>
                                      </p:cBhvr>
                                      <p:to>
                                        <p:strVal val="visible"/>
                                      </p:to>
                                    </p:set>
                                    <p:anim calcmode="lin" valueType="num">
                                      <p:cBhvr>
                                        <p:cTn id="56" dur="500" fill="hold"/>
                                        <p:tgtEl>
                                          <p:spTgt spid="6">
                                            <p:bg/>
                                          </p:spTgt>
                                        </p:tgtEl>
                                        <p:attrNameLst>
                                          <p:attrName>ppt_w</p:attrName>
                                        </p:attrNameLst>
                                      </p:cBhvr>
                                      <p:tavLst>
                                        <p:tav tm="0">
                                          <p:val>
                                            <p:fltVal val="0"/>
                                          </p:val>
                                        </p:tav>
                                        <p:tav tm="100000">
                                          <p:val>
                                            <p:strVal val="#ppt_w"/>
                                          </p:val>
                                        </p:tav>
                                      </p:tavLst>
                                    </p:anim>
                                    <p:anim calcmode="lin" valueType="num">
                                      <p:cBhvr>
                                        <p:cTn id="57" dur="500" fill="hold"/>
                                        <p:tgtEl>
                                          <p:spTgt spid="6">
                                            <p:bg/>
                                          </p:spTgt>
                                        </p:tgtEl>
                                        <p:attrNameLst>
                                          <p:attrName>ppt_h</p:attrName>
                                        </p:attrNameLst>
                                      </p:cBhvr>
                                      <p:tavLst>
                                        <p:tav tm="0">
                                          <p:val>
                                            <p:fltVal val="0"/>
                                          </p:val>
                                        </p:tav>
                                        <p:tav tm="100000">
                                          <p:val>
                                            <p:strVal val="#ppt_h"/>
                                          </p:val>
                                        </p:tav>
                                      </p:tavLst>
                                    </p:anim>
                                    <p:animEffect transition="in" filter="fade">
                                      <p:cBhvr>
                                        <p:cTn id="58" dur="500"/>
                                        <p:tgtEl>
                                          <p:spTgt spid="6">
                                            <p:bg/>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 calcmode="lin" valueType="num">
                                      <p:cBhvr>
                                        <p:cTn id="6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6">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 calcmode="lin" valueType="num">
                                      <p:cBhvr>
                                        <p:cTn id="7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72" dur="500"/>
                                        <p:tgtEl>
                                          <p:spTgt spid="6">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 calcmode="lin" valueType="num">
                                      <p:cBhvr>
                                        <p:cTn id="7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7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79" dur="500"/>
                                        <p:tgtEl>
                                          <p:spTgt spid="6">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8">
                                            <p:bg/>
                                          </p:spTgt>
                                        </p:tgtEl>
                                        <p:attrNameLst>
                                          <p:attrName>style.visibility</p:attrName>
                                        </p:attrNameLst>
                                      </p:cBhvr>
                                      <p:to>
                                        <p:strVal val="visible"/>
                                      </p:to>
                                    </p:set>
                                    <p:anim calcmode="lin" valueType="num">
                                      <p:cBhvr>
                                        <p:cTn id="84" dur="500" fill="hold"/>
                                        <p:tgtEl>
                                          <p:spTgt spid="8">
                                            <p:bg/>
                                          </p:spTgt>
                                        </p:tgtEl>
                                        <p:attrNameLst>
                                          <p:attrName>ppt_w</p:attrName>
                                        </p:attrNameLst>
                                      </p:cBhvr>
                                      <p:tavLst>
                                        <p:tav tm="0">
                                          <p:val>
                                            <p:fltVal val="0"/>
                                          </p:val>
                                        </p:tav>
                                        <p:tav tm="100000">
                                          <p:val>
                                            <p:strVal val="#ppt_w"/>
                                          </p:val>
                                        </p:tav>
                                      </p:tavLst>
                                    </p:anim>
                                    <p:anim calcmode="lin" valueType="num">
                                      <p:cBhvr>
                                        <p:cTn id="85" dur="500" fill="hold"/>
                                        <p:tgtEl>
                                          <p:spTgt spid="8">
                                            <p:bg/>
                                          </p:spTgt>
                                        </p:tgtEl>
                                        <p:attrNameLst>
                                          <p:attrName>ppt_h</p:attrName>
                                        </p:attrNameLst>
                                      </p:cBhvr>
                                      <p:tavLst>
                                        <p:tav tm="0">
                                          <p:val>
                                            <p:fltVal val="0"/>
                                          </p:val>
                                        </p:tav>
                                        <p:tav tm="100000">
                                          <p:val>
                                            <p:strVal val="#ppt_h"/>
                                          </p:val>
                                        </p:tav>
                                      </p:tavLst>
                                    </p:anim>
                                    <p:animEffect transition="in" filter="fade">
                                      <p:cBhvr>
                                        <p:cTn id="86" dur="500"/>
                                        <p:tgtEl>
                                          <p:spTgt spid="8">
                                            <p:bg/>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anim calcmode="lin" valueType="num">
                                      <p:cBhvr>
                                        <p:cTn id="9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3" dur="500"/>
                                        <p:tgtEl>
                                          <p:spTgt spid="8">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8">
                                            <p:txEl>
                                              <p:pRg st="2" end="2"/>
                                            </p:txEl>
                                          </p:spTgt>
                                        </p:tgtEl>
                                        <p:attrNameLst>
                                          <p:attrName>style.visibility</p:attrName>
                                        </p:attrNameLst>
                                      </p:cBhvr>
                                      <p:to>
                                        <p:strVal val="visible"/>
                                      </p:to>
                                    </p:set>
                                    <p:anim calcmode="lin" valueType="num">
                                      <p:cBhvr>
                                        <p:cTn id="9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9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00" dur="500"/>
                                        <p:tgtEl>
                                          <p:spTgt spid="8">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8">
                                            <p:txEl>
                                              <p:pRg st="3" end="3"/>
                                            </p:txEl>
                                          </p:spTgt>
                                        </p:tgtEl>
                                        <p:attrNameLst>
                                          <p:attrName>style.visibility</p:attrName>
                                        </p:attrNameLst>
                                      </p:cBhvr>
                                      <p:to>
                                        <p:strVal val="visible"/>
                                      </p:to>
                                    </p:set>
                                    <p:anim calcmode="lin" valueType="num">
                                      <p:cBhvr>
                                        <p:cTn id="10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0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07" dur="500"/>
                                        <p:tgtEl>
                                          <p:spTgt spid="8">
                                            <p:txEl>
                                              <p:pRg st="3" end="3"/>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8">
                                            <p:txEl>
                                              <p:pRg st="4" end="4"/>
                                            </p:txEl>
                                          </p:spTgt>
                                        </p:tgtEl>
                                        <p:attrNameLst>
                                          <p:attrName>style.visibility</p:attrName>
                                        </p:attrNameLst>
                                      </p:cBhvr>
                                      <p:to>
                                        <p:strVal val="visible"/>
                                      </p:to>
                                    </p:set>
                                    <p:anim calcmode="lin" valueType="num">
                                      <p:cBhvr>
                                        <p:cTn id="112"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113"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114"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build="p" animBg="1"/>
      <p:bldP spid="7" grpId="0" build="p" animBg="1"/>
      <p:bldP spid="8" grpId="0" build="p" animBg="1"/>
      <p:bldP spid="4"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8457" y="98961"/>
            <a:ext cx="10364226" cy="932609"/>
          </a:xfrm>
        </p:spPr>
        <p:txBody>
          <a:bodyPr>
            <a:noAutofit/>
          </a:bodyPr>
          <a:lstStyle/>
          <a:p>
            <a:br>
              <a:rPr lang="fr-FR" sz="4400"/>
            </a:br>
            <a:r>
              <a:rPr lang="fr-FR" sz="3600"/>
              <a:t>Épreuves communes de contrôle continu en première</a:t>
            </a:r>
          </a:p>
        </p:txBody>
      </p:sp>
      <p:graphicFrame>
        <p:nvGraphicFramePr>
          <p:cNvPr id="3" name="Diagramme 2"/>
          <p:cNvGraphicFramePr/>
          <p:nvPr>
            <p:extLst>
              <p:ext uri="{D42A27DB-BD31-4B8C-83A1-F6EECF244321}">
                <p14:modId xmlns:p14="http://schemas.microsoft.com/office/powerpoint/2010/main" val="4097713510"/>
              </p:ext>
            </p:extLst>
          </p:nvPr>
        </p:nvGraphicFramePr>
        <p:xfrm>
          <a:off x="1463039" y="1423851"/>
          <a:ext cx="9248503" cy="4714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88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a:t>Spécialité abandonnée </a:t>
            </a:r>
            <a:r>
              <a:rPr lang="fr-FR" sz="4400"/>
              <a:t>en fin de première et </a:t>
            </a:r>
            <a:r>
              <a:rPr lang="fr-FR"/>
              <a:t>enseignement scientifique</a:t>
            </a:r>
          </a:p>
        </p:txBody>
      </p:sp>
      <p:sp>
        <p:nvSpPr>
          <p:cNvPr id="3" name="Espace réservé du contenu 2"/>
          <p:cNvSpPr>
            <a:spLocks noGrp="1"/>
          </p:cNvSpPr>
          <p:nvPr>
            <p:ph idx="1"/>
          </p:nvPr>
        </p:nvSpPr>
        <p:spPr>
          <a:solidFill>
            <a:schemeClr val="accent2">
              <a:lumMod val="60000"/>
              <a:lumOff val="40000"/>
            </a:schemeClr>
          </a:solidFill>
        </p:spPr>
        <p:txBody>
          <a:bodyPr>
            <a:normAutofit/>
          </a:bodyPr>
          <a:lstStyle/>
          <a:p>
            <a:endParaRPr lang="fr-FR" sz="2400" b="1"/>
          </a:p>
          <a:p>
            <a:r>
              <a:rPr lang="fr-FR" sz="2400" b="1"/>
              <a:t>L'enseignement de spécialité </a:t>
            </a:r>
            <a:r>
              <a:rPr lang="fr-FR" sz="2400"/>
              <a:t>suivi le cas échéant uniquement pendant la classe de première et </a:t>
            </a:r>
            <a:r>
              <a:rPr lang="fr-FR" sz="2400" b="1"/>
              <a:t>l'enseignement scientifique </a:t>
            </a:r>
          </a:p>
          <a:p>
            <a:pPr marL="0" indent="0">
              <a:buNone/>
            </a:pPr>
            <a:endParaRPr lang="fr-FR" sz="2400" b="1"/>
          </a:p>
          <a:p>
            <a:pPr marL="0" indent="0" algn="ctr">
              <a:buNone/>
            </a:pPr>
            <a:r>
              <a:rPr lang="fr-FR" sz="2400"/>
              <a:t>sont évalués chacun en classe de première </a:t>
            </a:r>
          </a:p>
          <a:p>
            <a:pPr marL="0" indent="0" algn="ctr">
              <a:buNone/>
            </a:pPr>
            <a:r>
              <a:rPr lang="fr-FR" sz="2400"/>
              <a:t>en une seule épreuve commune de contrôle continu.</a:t>
            </a:r>
          </a:p>
        </p:txBody>
      </p:sp>
      <p:sp>
        <p:nvSpPr>
          <p:cNvPr id="4" name="ZoneTexte 3"/>
          <p:cNvSpPr txBox="1"/>
          <p:nvPr/>
        </p:nvSpPr>
        <p:spPr>
          <a:xfrm>
            <a:off x="6492240" y="5930537"/>
            <a:ext cx="4588267" cy="365760"/>
          </a:xfrm>
          <a:prstGeom prst="rect">
            <a:avLst/>
          </a:prstGeom>
          <a:noFill/>
        </p:spPr>
        <p:txBody>
          <a:bodyPr wrap="square" rtlCol="0">
            <a:spAutoFit/>
          </a:bodyPr>
          <a:lstStyle/>
          <a:p>
            <a:endParaRPr lang="fr-FR"/>
          </a:p>
        </p:txBody>
      </p:sp>
      <p:sp>
        <p:nvSpPr>
          <p:cNvPr id="7" name="ZoneTexte 6"/>
          <p:cNvSpPr txBox="1"/>
          <p:nvPr/>
        </p:nvSpPr>
        <p:spPr>
          <a:xfrm>
            <a:off x="381726" y="6488668"/>
            <a:ext cx="7550331" cy="369332"/>
          </a:xfrm>
          <a:prstGeom prst="rect">
            <a:avLst/>
          </a:prstGeom>
          <a:noFill/>
        </p:spPr>
        <p:txBody>
          <a:bodyPr wrap="square" rtlCol="0">
            <a:spAutoFit/>
          </a:bodyPr>
          <a:lstStyle/>
          <a:p>
            <a:r>
              <a:rPr lang="fr-FR"/>
              <a:t>NOR MENE 1813139A arrêté du 16-7-2018 - J.O. du 17-7-2018</a:t>
            </a:r>
          </a:p>
        </p:txBody>
      </p:sp>
    </p:spTree>
    <p:extLst>
      <p:ext uri="{BB962C8B-B14F-4D97-AF65-F5344CB8AC3E}">
        <p14:creationId xmlns:p14="http://schemas.microsoft.com/office/powerpoint/2010/main" val="16623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1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405546552"/>
              </p:ext>
            </p:extLst>
          </p:nvPr>
        </p:nvGraphicFramePr>
        <p:xfrm>
          <a:off x="2129246" y="758854"/>
          <a:ext cx="949379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1"/>
          <p:cNvSpPr txBox="1">
            <a:spLocks/>
          </p:cNvSpPr>
          <p:nvPr/>
        </p:nvSpPr>
        <p:spPr>
          <a:xfrm>
            <a:off x="718457" y="26126"/>
            <a:ext cx="10364226" cy="1125839"/>
          </a:xfrm>
          <a:prstGeom prst="rect">
            <a:avLst/>
          </a:prstGeom>
        </p:spPr>
        <p:txBody>
          <a:bodyPr anchor="t"/>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fr-FR" sz="3200" b="1" dirty="0">
                <a:solidFill>
                  <a:schemeClr val="bg2">
                    <a:lumMod val="25000"/>
                  </a:schemeClr>
                </a:solidFill>
              </a:rPr>
              <a:t>Épreuves communes de contrôle continu 1ère</a:t>
            </a:r>
            <a:endParaRPr lang="fr-FR" sz="3200" b="1" dirty="0">
              <a:solidFill>
                <a:schemeClr val="bg2">
                  <a:lumMod val="25000"/>
                </a:schemeClr>
              </a:solidFill>
              <a:cs typeface="Calibri Light"/>
            </a:endParaRPr>
          </a:p>
        </p:txBody>
      </p:sp>
    </p:spTree>
    <p:extLst>
      <p:ext uri="{BB962C8B-B14F-4D97-AF65-F5344CB8AC3E}">
        <p14:creationId xmlns:p14="http://schemas.microsoft.com/office/powerpoint/2010/main" val="41425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8392D2C-81A6-4D30-8CAD-03DBAC42AFEA}"/>
              </a:ext>
            </a:extLst>
          </p:cNvPr>
          <p:cNvSpPr>
            <a:spLocks noGrp="1"/>
          </p:cNvSpPr>
          <p:nvPr>
            <p:ph idx="1"/>
          </p:nvPr>
        </p:nvSpPr>
        <p:spPr>
          <a:xfrm>
            <a:off x="4469921" y="731520"/>
            <a:ext cx="7124843" cy="5257800"/>
          </a:xfrm>
        </p:spPr>
        <p:txBody>
          <a:bodyPr vert="horz" lIns="0" tIns="45720" rIns="0" bIns="45720" rtlCol="0" anchor="t">
            <a:normAutofit/>
          </a:bodyPr>
          <a:lstStyle/>
          <a:p>
            <a:endParaRPr lang="fr-FR" sz="6000" dirty="0">
              <a:cs typeface="Calibri"/>
            </a:endParaRPr>
          </a:p>
          <a:p>
            <a:endParaRPr lang="fr-FR" sz="6000" dirty="0">
              <a:cs typeface="Calibri"/>
            </a:endParaRPr>
          </a:p>
          <a:p>
            <a:r>
              <a:rPr lang="fr-FR" sz="8000" dirty="0">
                <a:cs typeface="Calibri"/>
              </a:rPr>
              <a:t>Quels objectifs ?</a:t>
            </a:r>
          </a:p>
        </p:txBody>
      </p:sp>
    </p:spTree>
    <p:extLst>
      <p:ext uri="{BB962C8B-B14F-4D97-AF65-F5344CB8AC3E}">
        <p14:creationId xmlns:p14="http://schemas.microsoft.com/office/powerpoint/2010/main" val="1884170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42498"/>
            <a:ext cx="9601196" cy="789270"/>
          </a:xfrm>
        </p:spPr>
        <p:txBody>
          <a:bodyPr/>
          <a:lstStyle/>
          <a:p>
            <a:r>
              <a:rPr lang="fr-FR" b="1" dirty="0"/>
              <a:t>E3C de SVT</a:t>
            </a:r>
          </a:p>
        </p:txBody>
      </p:sp>
      <p:sp>
        <p:nvSpPr>
          <p:cNvPr id="3" name="Espace réservé du contenu 2"/>
          <p:cNvSpPr>
            <a:spLocks noGrp="1"/>
          </p:cNvSpPr>
          <p:nvPr>
            <p:ph idx="1"/>
          </p:nvPr>
        </p:nvSpPr>
        <p:spPr>
          <a:xfrm>
            <a:off x="685800" y="1711234"/>
            <a:ext cx="10394707" cy="3663352"/>
          </a:xfrm>
          <a:solidFill>
            <a:schemeClr val="accent2">
              <a:lumMod val="60000"/>
              <a:lumOff val="40000"/>
            </a:schemeClr>
          </a:solidFill>
        </p:spPr>
        <p:txBody>
          <a:bodyPr>
            <a:normAutofit/>
          </a:bodyPr>
          <a:lstStyle/>
          <a:p>
            <a:r>
              <a:rPr lang="fr-FR" dirty="0"/>
              <a:t>E</a:t>
            </a:r>
            <a:r>
              <a:rPr lang="fr-FR" sz="2400" dirty="0"/>
              <a:t>preuve écrite de 2 heures ;</a:t>
            </a:r>
          </a:p>
          <a:p>
            <a:r>
              <a:rPr lang="fr-FR" dirty="0"/>
              <a:t>E</a:t>
            </a:r>
            <a:r>
              <a:rPr lang="fr-FR" sz="2400" dirty="0"/>
              <a:t>preuve appuyée sur la totalité du programme en sciences de la vie et en sciences de la Terre ;</a:t>
            </a:r>
          </a:p>
          <a:p>
            <a:r>
              <a:rPr lang="fr-FR" sz="2400" dirty="0"/>
              <a:t>Elle est constituée de deux exercices, qui ne peuvent pas porter sur les mêmes parties du programme ; </a:t>
            </a:r>
          </a:p>
          <a:p>
            <a:r>
              <a:rPr lang="fr-FR" sz="2300" dirty="0"/>
              <a:t>Les candidats passeront l’épreuve sur un sujet tiré au sort dans la banque de sujets d’E3C </a:t>
            </a:r>
          </a:p>
          <a:p>
            <a:pPr marL="0" indent="0">
              <a:buNone/>
            </a:pPr>
            <a:r>
              <a:rPr lang="fr-FR" sz="2200" i="1" dirty="0"/>
              <a:t>L’usage de la calculatrice est interdit</a:t>
            </a:r>
            <a:r>
              <a:rPr lang="fr-FR" sz="2600" i="1" dirty="0"/>
              <a:t>.</a:t>
            </a:r>
            <a:endParaRPr lang="fr-FR" sz="2200" i="1" dirty="0"/>
          </a:p>
        </p:txBody>
      </p:sp>
    </p:spTree>
    <p:extLst>
      <p:ext uri="{BB962C8B-B14F-4D97-AF65-F5344CB8AC3E}">
        <p14:creationId xmlns:p14="http://schemas.microsoft.com/office/powerpoint/2010/main" val="132074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693643" y="685800"/>
            <a:ext cx="4126860" cy="790303"/>
          </a:xfrm>
        </p:spPr>
        <p:txBody>
          <a:bodyPr>
            <a:normAutofit/>
          </a:bodyPr>
          <a:lstStyle/>
          <a:p>
            <a:r>
              <a:rPr lang="fr-FR" sz="4000" b="1" dirty="0"/>
              <a:t>E3C SVT</a:t>
            </a:r>
          </a:p>
        </p:txBody>
      </p:sp>
      <p:sp>
        <p:nvSpPr>
          <p:cNvPr id="6" name="Espace réservé du contenu 5"/>
          <p:cNvSpPr>
            <a:spLocks noGrp="1"/>
          </p:cNvSpPr>
          <p:nvPr>
            <p:ph idx="1"/>
          </p:nvPr>
        </p:nvSpPr>
        <p:spPr>
          <a:xfrm>
            <a:off x="6152606" y="836022"/>
            <a:ext cx="5447210" cy="4577751"/>
          </a:xfrm>
          <a:solidFill>
            <a:schemeClr val="accent2">
              <a:lumMod val="75000"/>
            </a:schemeClr>
          </a:solidFill>
        </p:spPr>
        <p:txBody>
          <a:bodyPr>
            <a:normAutofit fontScale="92500"/>
          </a:bodyPr>
          <a:lstStyle/>
          <a:p>
            <a:endParaRPr lang="fr-FR" sz="1600" b="1" dirty="0"/>
          </a:p>
          <a:p>
            <a:endParaRPr lang="fr-FR" sz="1800" b="1" dirty="0">
              <a:solidFill>
                <a:schemeClr val="bg1"/>
              </a:solidFill>
            </a:endParaRPr>
          </a:p>
          <a:p>
            <a:r>
              <a:rPr lang="fr-FR" sz="2200" b="1" dirty="0">
                <a:solidFill>
                  <a:schemeClr val="tx1"/>
                </a:solidFill>
              </a:rPr>
              <a:t>Exercice 2</a:t>
            </a:r>
            <a:r>
              <a:rPr lang="fr-FR" sz="2200" dirty="0">
                <a:solidFill>
                  <a:schemeClr val="tx1"/>
                </a:solidFill>
              </a:rPr>
              <a:t> (noté sur 10 points) : évaluer la pratique du raisonnement scientifique du candidat, tester sa capacité à pratiquer une démarche scientifique dans le cadre d'un problème scientifique, à partir de l'exploitation d'un document ou d’un ensemble de documents et en mobilisant ses connaissances.</a:t>
            </a:r>
          </a:p>
          <a:p>
            <a:endParaRPr lang="fr-FR" sz="1800" dirty="0">
              <a:solidFill>
                <a:schemeClr val="tx1"/>
              </a:solidFill>
            </a:endParaRPr>
          </a:p>
          <a:p>
            <a:pPr marL="0" indent="0">
              <a:buNone/>
            </a:pPr>
            <a:r>
              <a:rPr lang="fr-FR" sz="1800" dirty="0">
                <a:solidFill>
                  <a:schemeClr val="tx1"/>
                </a:solidFill>
              </a:rPr>
              <a:t>Le questionnement amène le candidat à choisir et exposer sa démarche personnelle, à élaborer son argumentation et à proposer une conclusion.</a:t>
            </a:r>
            <a:br>
              <a:rPr lang="fr-FR" sz="2600" dirty="0"/>
            </a:br>
            <a:br>
              <a:rPr lang="fr-FR" sz="2600" dirty="0"/>
            </a:br>
            <a:endParaRPr lang="fr-FR" sz="2600" dirty="0"/>
          </a:p>
          <a:p>
            <a:endParaRPr lang="fr-FR" dirty="0"/>
          </a:p>
        </p:txBody>
      </p:sp>
      <p:sp>
        <p:nvSpPr>
          <p:cNvPr id="3" name="Espace réservé du texte 2"/>
          <p:cNvSpPr>
            <a:spLocks noGrp="1"/>
          </p:cNvSpPr>
          <p:nvPr>
            <p:ph type="body" sz="half" idx="2"/>
          </p:nvPr>
        </p:nvSpPr>
        <p:spPr>
          <a:xfrm>
            <a:off x="600890" y="1763486"/>
            <a:ext cx="5107577" cy="3650288"/>
          </a:xfrm>
          <a:solidFill>
            <a:schemeClr val="accent2">
              <a:lumMod val="60000"/>
              <a:lumOff val="40000"/>
            </a:schemeClr>
          </a:solidFill>
        </p:spPr>
        <p:txBody>
          <a:bodyPr vert="horz" lIns="91440" tIns="45720" rIns="91440" bIns="45720" rtlCol="0" anchor="t">
            <a:normAutofit/>
          </a:bodyPr>
          <a:lstStyle/>
          <a:p>
            <a:endParaRPr lang="fr-FR" sz="2000"/>
          </a:p>
          <a:p>
            <a:r>
              <a:rPr lang="fr-FR" sz="2000" b="1">
                <a:solidFill>
                  <a:schemeClr val="accent1">
                    <a:lumMod val="50000"/>
                  </a:schemeClr>
                </a:solidFill>
              </a:rPr>
              <a:t>Exercice 1</a:t>
            </a:r>
            <a:r>
              <a:rPr lang="fr-FR" sz="2000">
                <a:solidFill>
                  <a:schemeClr val="accent1">
                    <a:lumMod val="50000"/>
                  </a:schemeClr>
                </a:solidFill>
              </a:rPr>
              <a:t> (noté sur 10 points) : évaluer la maîtrise des connaissances acquises et la manière dont un candidat les mobilise et les organise pour répondre à une question scientifique.  </a:t>
            </a:r>
            <a:endParaRPr lang="fr-FR" sz="2000">
              <a:solidFill>
                <a:schemeClr val="accent1">
                  <a:lumMod val="50000"/>
                </a:schemeClr>
              </a:solidFill>
              <a:cs typeface="Calibri"/>
            </a:endParaRPr>
          </a:p>
          <a:p>
            <a:endParaRPr lang="fr-FR" sz="1800">
              <a:solidFill>
                <a:schemeClr val="accent1">
                  <a:lumMod val="50000"/>
                </a:schemeClr>
              </a:solidFill>
              <a:cs typeface="Calibri"/>
            </a:endParaRPr>
          </a:p>
          <a:p>
            <a:r>
              <a:rPr lang="fr-FR" sz="1800">
                <a:solidFill>
                  <a:schemeClr val="accent1">
                    <a:lumMod val="50000"/>
                  </a:schemeClr>
                </a:solidFill>
              </a:rPr>
              <a:t>Le questionnement peut se présenter sous forme d’une question scientifique et/ou de QCM, en appui ou non sur un ou plusieurs documents. </a:t>
            </a:r>
            <a:endParaRPr lang="fr-FR" sz="1800">
              <a:solidFill>
                <a:schemeClr val="accent1">
                  <a:lumMod val="50000"/>
                </a:schemeClr>
              </a:solidFill>
              <a:cs typeface="Calibri"/>
            </a:endParaRPr>
          </a:p>
          <a:p>
            <a:endParaRPr lang="fr-FR">
              <a:cs typeface="Calibri"/>
            </a:endParaRPr>
          </a:p>
        </p:txBody>
      </p:sp>
    </p:spTree>
    <p:extLst>
      <p:ext uri="{BB962C8B-B14F-4D97-AF65-F5344CB8AC3E}">
        <p14:creationId xmlns:p14="http://schemas.microsoft.com/office/powerpoint/2010/main" val="109803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bg/>
                                          </p:spTgt>
                                        </p:tgtEl>
                                        <p:attrNameLst>
                                          <p:attrName>style.visibility</p:attrName>
                                        </p:attrNameLst>
                                      </p:cBhvr>
                                      <p:to>
                                        <p:strVal val="visible"/>
                                      </p:to>
                                    </p:set>
                                    <p:animEffect transition="in" filter="fade">
                                      <p:cBhvr>
                                        <p:cTn id="27" dur="1000"/>
                                        <p:tgtEl>
                                          <p:spTgt spid="6">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10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animBg="1"/>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1134082"/>
          </a:xfrm>
        </p:spPr>
        <p:txBody>
          <a:bodyPr>
            <a:normAutofit/>
          </a:bodyPr>
          <a:lstStyle/>
          <a:p>
            <a:r>
              <a:rPr lang="fr-FR" b="1" dirty="0"/>
              <a:t>Evaluation Enseignement scientifique</a:t>
            </a:r>
          </a:p>
        </p:txBody>
      </p:sp>
      <p:sp>
        <p:nvSpPr>
          <p:cNvPr id="3" name="Espace réservé du contenu 2"/>
          <p:cNvSpPr>
            <a:spLocks noGrp="1"/>
          </p:cNvSpPr>
          <p:nvPr>
            <p:ph idx="1"/>
          </p:nvPr>
        </p:nvSpPr>
        <p:spPr>
          <a:solidFill>
            <a:schemeClr val="accent2">
              <a:lumMod val="60000"/>
              <a:lumOff val="40000"/>
            </a:schemeClr>
          </a:solidFill>
        </p:spPr>
        <p:txBody>
          <a:bodyPr vert="horz" lIns="0" tIns="45720" rIns="0" bIns="45720" rtlCol="0" anchor="t">
            <a:normAutofit/>
          </a:bodyPr>
          <a:lstStyle/>
          <a:p>
            <a:endParaRPr lang="fr-FR" dirty="0"/>
          </a:p>
          <a:p>
            <a:r>
              <a:rPr lang="fr-FR" sz="2400" dirty="0"/>
              <a:t>Une épreuve de 2 heures</a:t>
            </a:r>
            <a:endParaRPr lang="fr-FR" sz="2400" dirty="0">
              <a:cs typeface="Calibri"/>
            </a:endParaRPr>
          </a:p>
          <a:p>
            <a:r>
              <a:rPr lang="fr-FR" sz="2400" dirty="0"/>
              <a:t>Des sujets composés de 2 exercices combinés par l’IGEN, dans une banque numérique nationale</a:t>
            </a:r>
            <a:endParaRPr lang="fr-FR" sz="2400" dirty="0">
              <a:cs typeface="Calibri"/>
            </a:endParaRPr>
          </a:p>
          <a:p>
            <a:r>
              <a:rPr lang="fr-FR" sz="2400" dirty="0"/>
              <a:t>Même principe pour l’organisation que l’épreuve de spécialité abandonnée en fin de première.</a:t>
            </a:r>
            <a:endParaRPr lang="fr-FR" sz="2400" dirty="0">
              <a:cs typeface="Calibri"/>
            </a:endParaRPr>
          </a:p>
        </p:txBody>
      </p:sp>
    </p:spTree>
    <p:extLst>
      <p:ext uri="{BB962C8B-B14F-4D97-AF65-F5344CB8AC3E}">
        <p14:creationId xmlns:p14="http://schemas.microsoft.com/office/powerpoint/2010/main" val="277013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A1520A-1D3C-405F-AEE7-0F2EF43CB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90A6270-490E-48F6-A622-E5BA1B173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DBA4893-047A-4913-9A32-C316A849B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736AD2-F714-4633-B5A9-2ED461B9BF9C}"/>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a:cs typeface="Calibri Light"/>
              </a:rPr>
              <a:t>Orientation</a:t>
            </a:r>
            <a:endParaRPr lang="en-US"/>
          </a:p>
        </p:txBody>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Espace réservé du texte 3">
            <a:extLst>
              <a:ext uri="{FF2B5EF4-FFF2-40B4-BE49-F238E27FC236}">
                <a16:creationId xmlns:a16="http://schemas.microsoft.com/office/drawing/2014/main" id="{AF0FE600-1B4A-489F-9FEE-DA69573FDE2C}"/>
              </a:ext>
            </a:extLst>
          </p:cNvPr>
          <p:cNvSpPr>
            <a:spLocks noGrp="1"/>
          </p:cNvSpPr>
          <p:nvPr>
            <p:ph type="body" idx="1"/>
          </p:nvPr>
        </p:nvSpPr>
        <p:spPr>
          <a:xfrm>
            <a:off x="1100051" y="5225240"/>
            <a:ext cx="10058400" cy="1143000"/>
          </a:xfrm>
        </p:spPr>
        <p:txBody>
          <a:bodyPr vert="horz" lIns="91440" tIns="45720" rIns="91440" bIns="45720" rtlCol="0">
            <a:normAutofit/>
          </a:bodyPr>
          <a:lstStyle/>
          <a:p>
            <a:endParaRPr lang="en-US">
              <a:solidFill>
                <a:srgbClr val="FFFFFF"/>
              </a:solidFill>
            </a:endParaRPr>
          </a:p>
        </p:txBody>
      </p:sp>
      <p:sp>
        <p:nvSpPr>
          <p:cNvPr id="19" name="Rectangle 1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30785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1581"/>
          <a:stretch>
            <a:fillRect/>
          </a:stretch>
        </p:blipFill>
        <p:spPr bwMode="auto">
          <a:xfrm>
            <a:off x="1524000" y="0"/>
            <a:ext cx="8820472" cy="6887984"/>
          </a:xfrm>
          <a:prstGeom prst="rect">
            <a:avLst/>
          </a:prstGeom>
          <a:noFill/>
          <a:ln w="9525">
            <a:noFill/>
            <a:miter lim="800000"/>
            <a:headEnd/>
            <a:tailEnd/>
          </a:ln>
        </p:spPr>
      </p:pic>
    </p:spTree>
    <p:extLst>
      <p:ext uri="{BB962C8B-B14F-4D97-AF65-F5344CB8AC3E}">
        <p14:creationId xmlns:p14="http://schemas.microsoft.com/office/powerpoint/2010/main" val="2703057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r="1858"/>
          <a:stretch>
            <a:fillRect/>
          </a:stretch>
        </p:blipFill>
        <p:spPr bwMode="auto">
          <a:xfrm>
            <a:off x="1524001" y="0"/>
            <a:ext cx="8995887" cy="6858000"/>
          </a:xfrm>
          <a:prstGeom prst="rect">
            <a:avLst/>
          </a:prstGeom>
          <a:noFill/>
          <a:ln w="9525">
            <a:noFill/>
            <a:miter lim="800000"/>
            <a:headEnd/>
            <a:tailEnd/>
          </a:ln>
        </p:spPr>
      </p:pic>
    </p:spTree>
    <p:extLst>
      <p:ext uri="{BB962C8B-B14F-4D97-AF65-F5344CB8AC3E}">
        <p14:creationId xmlns:p14="http://schemas.microsoft.com/office/powerpoint/2010/main" val="3850644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8D47989-A21C-4CB3-B6D1-E618C6E7939F}" type="slidenum">
              <a:rPr lang="fr-FR" smtClean="0"/>
              <a:pPr/>
              <a:t>66</a:t>
            </a:fld>
            <a:endParaRPr lang="fr-FR"/>
          </a:p>
        </p:txBody>
      </p:sp>
      <p:sp>
        <p:nvSpPr>
          <p:cNvPr id="6" name="ZoneTexte 5"/>
          <p:cNvSpPr txBox="1"/>
          <p:nvPr/>
        </p:nvSpPr>
        <p:spPr>
          <a:xfrm>
            <a:off x="165751" y="186018"/>
            <a:ext cx="6371528" cy="461665"/>
          </a:xfrm>
          <a:prstGeom prst="rect">
            <a:avLst/>
          </a:prstGeom>
          <a:noFill/>
        </p:spPr>
        <p:txBody>
          <a:bodyPr wrap="square" rtlCol="0">
            <a:spAutoFit/>
          </a:bodyPr>
          <a:lstStyle/>
          <a:p>
            <a:r>
              <a:rPr lang="fr-FR" sz="2400" b="1" dirty="0">
                <a:solidFill>
                  <a:schemeClr val="accent1"/>
                </a:solidFill>
              </a:rPr>
              <a:t>Quelques ressources</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197" y="834189"/>
            <a:ext cx="7879509" cy="538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420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8D47989-A21C-4CB3-B6D1-E618C6E7939F}" type="slidenum">
              <a:rPr lang="fr-FR" smtClean="0"/>
              <a:pPr/>
              <a:t>67</a:t>
            </a:fld>
            <a:endParaRPr lang="fr-FR"/>
          </a:p>
        </p:txBody>
      </p:sp>
      <p:sp>
        <p:nvSpPr>
          <p:cNvPr id="6" name="ZoneTexte 5"/>
          <p:cNvSpPr txBox="1"/>
          <p:nvPr/>
        </p:nvSpPr>
        <p:spPr>
          <a:xfrm>
            <a:off x="165751" y="186018"/>
            <a:ext cx="6371528" cy="461665"/>
          </a:xfrm>
          <a:prstGeom prst="rect">
            <a:avLst/>
          </a:prstGeom>
          <a:noFill/>
        </p:spPr>
        <p:txBody>
          <a:bodyPr wrap="square" rtlCol="0">
            <a:spAutoFit/>
          </a:bodyPr>
          <a:lstStyle/>
          <a:p>
            <a:r>
              <a:rPr lang="fr-FR" sz="2400" b="1" dirty="0">
                <a:solidFill>
                  <a:schemeClr val="accent1"/>
                </a:solidFill>
              </a:rPr>
              <a:t>Quelques ressources</a:t>
            </a:r>
          </a:p>
        </p:txBody>
      </p:sp>
      <p:pic>
        <p:nvPicPr>
          <p:cNvPr id="2" name="Image 1"/>
          <p:cNvPicPr>
            <a:picLocks noChangeAspect="1"/>
          </p:cNvPicPr>
          <p:nvPr/>
        </p:nvPicPr>
        <p:blipFill>
          <a:blip r:embed="rId3" cstate="print"/>
          <a:stretch>
            <a:fillRect/>
          </a:stretch>
        </p:blipFill>
        <p:spPr>
          <a:xfrm>
            <a:off x="1037783" y="647683"/>
            <a:ext cx="8687107" cy="5945622"/>
          </a:xfrm>
          <a:prstGeom prst="rect">
            <a:avLst/>
          </a:prstGeom>
        </p:spPr>
      </p:pic>
    </p:spTree>
    <p:extLst>
      <p:ext uri="{BB962C8B-B14F-4D97-AF65-F5344CB8AC3E}">
        <p14:creationId xmlns:p14="http://schemas.microsoft.com/office/powerpoint/2010/main" val="4292501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C8D47989-A21C-4CB3-B6D1-E618C6E7939F}" type="slidenum">
              <a:rPr lang="fr-FR" smtClean="0"/>
              <a:pPr/>
              <a:t>68</a:t>
            </a:fld>
            <a:endParaRPr lang="fr-FR"/>
          </a:p>
        </p:txBody>
      </p:sp>
      <p:sp>
        <p:nvSpPr>
          <p:cNvPr id="6" name="ZoneTexte 5"/>
          <p:cNvSpPr txBox="1"/>
          <p:nvPr/>
        </p:nvSpPr>
        <p:spPr>
          <a:xfrm>
            <a:off x="165751" y="186018"/>
            <a:ext cx="6371528" cy="461665"/>
          </a:xfrm>
          <a:prstGeom prst="rect">
            <a:avLst/>
          </a:prstGeom>
          <a:noFill/>
        </p:spPr>
        <p:txBody>
          <a:bodyPr wrap="square" rtlCol="0">
            <a:spAutoFit/>
          </a:bodyPr>
          <a:lstStyle/>
          <a:p>
            <a:r>
              <a:rPr lang="fr-FR" sz="2400" b="1" dirty="0">
                <a:solidFill>
                  <a:schemeClr val="accent1"/>
                </a:solidFill>
              </a:rPr>
              <a:t>Quelques ressources</a:t>
            </a:r>
          </a:p>
        </p:txBody>
      </p:sp>
      <p:sp>
        <p:nvSpPr>
          <p:cNvPr id="3" name="ZoneTexte 2"/>
          <p:cNvSpPr txBox="1"/>
          <p:nvPr/>
        </p:nvSpPr>
        <p:spPr>
          <a:xfrm>
            <a:off x="1095865" y="2834411"/>
            <a:ext cx="4281201" cy="1785104"/>
          </a:xfrm>
          <a:prstGeom prst="rect">
            <a:avLst/>
          </a:prstGeom>
          <a:noFill/>
        </p:spPr>
        <p:txBody>
          <a:bodyPr wrap="square" rtlCol="0">
            <a:spAutoFit/>
          </a:bodyPr>
          <a:lstStyle/>
          <a:p>
            <a:pPr algn="r"/>
            <a:r>
              <a:rPr lang="fr-FR" sz="2000" b="1" dirty="0">
                <a:solidFill>
                  <a:srgbClr val="92D050"/>
                </a:solidFill>
              </a:rPr>
              <a:t>guide</a:t>
            </a:r>
            <a:r>
              <a:rPr lang="fr-FR" dirty="0"/>
              <a:t> </a:t>
            </a:r>
          </a:p>
          <a:p>
            <a:pPr algn="r"/>
            <a:r>
              <a:rPr lang="fr-FR" b="1" dirty="0"/>
              <a:t>« L’accompagnement à l’orientation au lycée général et technologique en classe de seconde »</a:t>
            </a:r>
            <a:endParaRPr lang="fr-FR" dirty="0"/>
          </a:p>
          <a:p>
            <a:pPr algn="r"/>
            <a:endParaRPr lang="fr-FR" dirty="0"/>
          </a:p>
          <a:p>
            <a:pPr algn="r"/>
            <a:endParaRPr lang="fr-FR" dirty="0"/>
          </a:p>
        </p:txBody>
      </p:sp>
      <p:pic>
        <p:nvPicPr>
          <p:cNvPr id="5" name="Image 4"/>
          <p:cNvPicPr>
            <a:picLocks noChangeAspect="1"/>
          </p:cNvPicPr>
          <p:nvPr/>
        </p:nvPicPr>
        <p:blipFill>
          <a:blip r:embed="rId3" cstate="print"/>
          <a:stretch>
            <a:fillRect/>
          </a:stretch>
        </p:blipFill>
        <p:spPr>
          <a:xfrm rot="21143921">
            <a:off x="8008251" y="573210"/>
            <a:ext cx="2904176" cy="4050041"/>
          </a:xfrm>
          <a:prstGeom prst="rect">
            <a:avLst/>
          </a:prstGeom>
        </p:spPr>
      </p:pic>
      <p:pic>
        <p:nvPicPr>
          <p:cNvPr id="7" name="Image 6"/>
          <p:cNvPicPr>
            <a:picLocks noChangeAspect="1"/>
          </p:cNvPicPr>
          <p:nvPr/>
        </p:nvPicPr>
        <p:blipFill>
          <a:blip r:embed="rId4" cstate="print"/>
          <a:stretch>
            <a:fillRect/>
          </a:stretch>
        </p:blipFill>
        <p:spPr>
          <a:xfrm rot="389533">
            <a:off x="5208388" y="2942130"/>
            <a:ext cx="2657783" cy="3777727"/>
          </a:xfrm>
          <a:prstGeom prst="rect">
            <a:avLst/>
          </a:prstGeom>
        </p:spPr>
      </p:pic>
      <p:sp>
        <p:nvSpPr>
          <p:cNvPr id="8" name="Rectangle 7"/>
          <p:cNvSpPr/>
          <p:nvPr/>
        </p:nvSpPr>
        <p:spPr>
          <a:xfrm>
            <a:off x="2629941" y="809417"/>
            <a:ext cx="4746795" cy="1585049"/>
          </a:xfrm>
          <a:prstGeom prst="rect">
            <a:avLst/>
          </a:prstGeom>
        </p:spPr>
        <p:txBody>
          <a:bodyPr wrap="square">
            <a:spAutoFit/>
          </a:bodyPr>
          <a:lstStyle/>
          <a:p>
            <a:pPr algn="r">
              <a:spcAft>
                <a:spcPts val="600"/>
              </a:spcAft>
            </a:pPr>
            <a:r>
              <a:rPr lang="fr-FR" sz="2000" b="1" dirty="0" err="1">
                <a:solidFill>
                  <a:srgbClr val="92D050"/>
                </a:solidFill>
              </a:rPr>
              <a:t>Vademecum</a:t>
            </a:r>
            <a:r>
              <a:rPr lang="fr-FR" sz="2000" b="1" dirty="0">
                <a:solidFill>
                  <a:srgbClr val="92D050"/>
                </a:solidFill>
              </a:rPr>
              <a:t> </a:t>
            </a:r>
          </a:p>
          <a:p>
            <a:pPr algn="r"/>
            <a:r>
              <a:rPr lang="fr-FR" b="1" dirty="0"/>
              <a:t>« Accompagner les lycéens vers l’enseignement supérieur »</a:t>
            </a:r>
          </a:p>
          <a:p>
            <a:pPr algn="r"/>
            <a:r>
              <a:rPr lang="fr-FR" i="1" dirty="0" err="1"/>
              <a:t>Vademecum</a:t>
            </a:r>
            <a:r>
              <a:rPr lang="fr-FR" i="1" dirty="0"/>
              <a:t> à destination des proviseurs et des professeurs principaux</a:t>
            </a:r>
          </a:p>
        </p:txBody>
      </p:sp>
      <p:sp>
        <p:nvSpPr>
          <p:cNvPr id="2" name="ZoneTexte 1"/>
          <p:cNvSpPr txBox="1"/>
          <p:nvPr/>
        </p:nvSpPr>
        <p:spPr>
          <a:xfrm>
            <a:off x="840658" y="4513006"/>
            <a:ext cx="3347884" cy="1047136"/>
          </a:xfrm>
          <a:prstGeom prst="rect">
            <a:avLst/>
          </a:prstGeom>
          <a:noFill/>
        </p:spPr>
        <p:txBody>
          <a:bodyPr wrap="square" rtlCol="0">
            <a:spAutoFit/>
          </a:bodyPr>
          <a:lstStyle/>
          <a:p>
            <a:endParaRPr lang="fr-FR" dirty="0"/>
          </a:p>
        </p:txBody>
      </p:sp>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224" y="4327752"/>
            <a:ext cx="2852291" cy="2434245"/>
          </a:xfrm>
          <a:prstGeom prst="rect">
            <a:avLst/>
          </a:prstGeom>
        </p:spPr>
      </p:pic>
      <p:sp>
        <p:nvSpPr>
          <p:cNvPr id="13" name="ZoneTexte 12"/>
          <p:cNvSpPr txBox="1"/>
          <p:nvPr/>
        </p:nvSpPr>
        <p:spPr>
          <a:xfrm>
            <a:off x="3269170" y="5422230"/>
            <a:ext cx="1710813" cy="646331"/>
          </a:xfrm>
          <a:prstGeom prst="rect">
            <a:avLst/>
          </a:prstGeom>
          <a:noFill/>
        </p:spPr>
        <p:txBody>
          <a:bodyPr wrap="square" rtlCol="0">
            <a:spAutoFit/>
          </a:bodyPr>
          <a:lstStyle/>
          <a:p>
            <a:r>
              <a:rPr lang="fr-FR" b="1" dirty="0">
                <a:solidFill>
                  <a:srgbClr val="92D050"/>
                </a:solidFill>
              </a:rPr>
              <a:t>Boîte à outils ONISEP</a:t>
            </a:r>
          </a:p>
        </p:txBody>
      </p:sp>
    </p:spTree>
    <p:extLst>
      <p:ext uri="{BB962C8B-B14F-4D97-AF65-F5344CB8AC3E}">
        <p14:creationId xmlns:p14="http://schemas.microsoft.com/office/powerpoint/2010/main" val="2709316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4368524"/>
          </a:xfrm>
        </p:spPr>
        <p:txBody>
          <a:bodyPr/>
          <a:lstStyle/>
          <a:p>
            <a:r>
              <a:rPr lang="fr-FR" dirty="0"/>
              <a:t>En vous remerciant pour votre attention</a:t>
            </a:r>
          </a:p>
        </p:txBody>
      </p:sp>
    </p:spTree>
    <p:extLst>
      <p:ext uri="{BB962C8B-B14F-4D97-AF65-F5344CB8AC3E}">
        <p14:creationId xmlns:p14="http://schemas.microsoft.com/office/powerpoint/2010/main" val="2995329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a:extLst>
              <a:ext uri="{FF2B5EF4-FFF2-40B4-BE49-F238E27FC236}">
                <a16:creationId xmlns:a16="http://schemas.microsoft.com/office/drawing/2014/main" id="{D35E6105-C02A-4737-854B-6E6530DCAB10}"/>
              </a:ext>
            </a:extLst>
          </p:cNvPr>
          <p:cNvSpPr txBox="1">
            <a:spLocks/>
          </p:cNvSpPr>
          <p:nvPr/>
        </p:nvSpPr>
        <p:spPr>
          <a:xfrm>
            <a:off x="378086" y="1511801"/>
            <a:ext cx="11435828" cy="5193799"/>
          </a:xfrm>
          <a:prstGeom prst="rect">
            <a:avLst/>
          </a:prstGeom>
        </p:spPr>
        <p:txBody>
          <a:bodyPr vert="horz" lIns="91440" tIns="45720" rIns="91440" bIns="45720" rtlCol="0">
            <a:no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100" b="0" i="1" u="none" strike="noStrike" kern="1200" cap="none" spc="0" normalizeH="0" baseline="0" noProof="0" dirty="0">
                <a:ln>
                  <a:noFill/>
                </a:ln>
                <a:solidFill>
                  <a:sysClr val="windowText" lastClr="000000">
                    <a:lumMod val="65000"/>
                    <a:lumOff val="35000"/>
                  </a:sysClr>
                </a:solidFill>
                <a:effectLst/>
                <a:uLnTx/>
                <a:uFillTx/>
                <a:latin typeface="Calibri" panose="020F0502020204030204"/>
                <a:ea typeface="+mn-ea"/>
                <a:cs typeface="+mn-cs"/>
              </a:rPr>
              <a:t>Mise à part la médecine, deux sortes de sciences, exactes et humaines, s’enseignent parmi les nations, et, selon ces deux voies, séparent deux populations distinctes, littéraires, juristes, humanistes d’une part et scientifiques de l’autre. Les uns ne savent rien des autres : des cultivés ignorants s’opposent diamétralement à des experts incultes, sans aucun partage médian. Deux familles de savoir, certes, mais surtout deux types d’aveuglement.</a:t>
            </a:r>
          </a:p>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100" b="0" i="1" u="none" strike="noStrike" kern="1200" cap="none" spc="0" normalizeH="0" baseline="0" noProof="0" dirty="0">
                <a:ln>
                  <a:noFill/>
                </a:ln>
                <a:solidFill>
                  <a:sysClr val="windowText" lastClr="000000">
                    <a:lumMod val="65000"/>
                    <a:lumOff val="35000"/>
                  </a:sysClr>
                </a:solidFill>
                <a:effectLst/>
                <a:uLnTx/>
                <a:uFillTx/>
                <a:latin typeface="Calibri" panose="020F0502020204030204"/>
                <a:ea typeface="+mn-ea"/>
                <a:cs typeface="+mn-cs"/>
              </a:rPr>
              <a:t>…. Or encore, et là gît le point décisif, (…) ceux qui, dans nos sociétés détiennent la parole publique, donc se font le mieux entendre et, par là, jouissent d’influence, ont tous, sans exception, été formés aux sciences humaines, économie, sociologie, commerce, finance, sciences politiques etc… Leur parole a une efficacité majeure sur la société, mais aucun impact sur le monde.</a:t>
            </a:r>
          </a:p>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100" b="0" i="1" u="none" strike="noStrike" kern="1200" cap="none" spc="0" normalizeH="0" baseline="0" noProof="0" dirty="0">
                <a:ln>
                  <a:noFill/>
                </a:ln>
                <a:solidFill>
                  <a:sysClr val="windowText" lastClr="000000">
                    <a:lumMod val="65000"/>
                    <a:lumOff val="35000"/>
                  </a:sysClr>
                </a:solidFill>
                <a:effectLst/>
                <a:uLnTx/>
                <a:uFillTx/>
                <a:latin typeface="Calibri" panose="020F0502020204030204"/>
                <a:ea typeface="+mn-ea"/>
                <a:cs typeface="+mn-cs"/>
              </a:rPr>
              <a:t>De leur côté, ceux qui contribuent aux transformations techniques ou biologiques, font basculer le monde et métamorphosent la société…..</a:t>
            </a:r>
          </a:p>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100" b="0" i="1" u="none" strike="noStrike" kern="1200" cap="none" spc="0" normalizeH="0" baseline="0" noProof="0" dirty="0">
                <a:ln>
                  <a:noFill/>
                </a:ln>
                <a:solidFill>
                  <a:sysClr val="windowText" lastClr="000000">
                    <a:lumMod val="65000"/>
                    <a:lumOff val="35000"/>
                  </a:sysClr>
                </a:solidFill>
                <a:effectLst/>
                <a:uLnTx/>
                <a:uFillTx/>
                <a:latin typeface="Calibri" panose="020F0502020204030204"/>
                <a:ea typeface="+mn-ea"/>
                <a:cs typeface="+mn-cs"/>
              </a:rPr>
              <a:t>…. La rupture essentielle , la voilà. D’une part, une société complètement transformée par les sciences dures mais, de l’autre, dirigée par les sciences douces. </a:t>
            </a:r>
          </a:p>
          <a:p>
            <a:pPr marL="0" marR="0" lvl="0" indent="0" algn="l"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100" b="1" i="1" u="none" strike="noStrike" kern="1200" cap="none" spc="0" normalizeH="0" baseline="0" noProof="0" dirty="0">
                <a:ln>
                  <a:noFill/>
                </a:ln>
                <a:solidFill>
                  <a:sysClr val="windowText" lastClr="000000">
                    <a:lumMod val="65000"/>
                    <a:lumOff val="35000"/>
                  </a:sysClr>
                </a:solidFill>
                <a:effectLst/>
                <a:uLnTx/>
                <a:uFillTx/>
                <a:latin typeface="Calibri" panose="020F0502020204030204"/>
                <a:ea typeface="+mn-ea"/>
                <a:cs typeface="+mn-cs"/>
              </a:rPr>
              <a:t>Il nous faut à tout prix réparer cette cassure.</a:t>
            </a:r>
          </a:p>
        </p:txBody>
      </p:sp>
      <p:sp>
        <p:nvSpPr>
          <p:cNvPr id="9" name="ZoneTexte 8">
            <a:extLst>
              <a:ext uri="{FF2B5EF4-FFF2-40B4-BE49-F238E27FC236}">
                <a16:creationId xmlns:a16="http://schemas.microsoft.com/office/drawing/2014/main" id="{F0277645-67E8-4253-B245-64863B769016}"/>
              </a:ext>
            </a:extLst>
          </p:cNvPr>
          <p:cNvSpPr txBox="1"/>
          <p:nvPr/>
        </p:nvSpPr>
        <p:spPr>
          <a:xfrm>
            <a:off x="5254171" y="449943"/>
            <a:ext cx="6154058" cy="923330"/>
          </a:xfrm>
          <a:prstGeom prst="rect">
            <a:avLst/>
          </a:prstGeom>
          <a:noFill/>
        </p:spPr>
        <p:txBody>
          <a:bodyPr wrap="square" rtlCol="0">
            <a:spAutoFit/>
          </a:bodyPr>
          <a:lstStyle/>
          <a:p>
            <a:pPr algn="just"/>
            <a:r>
              <a:rPr lang="fr-FR" dirty="0">
                <a:solidFill>
                  <a:srgbClr val="E7E6E6">
                    <a:lumMod val="50000"/>
                  </a:srgbClr>
                </a:solidFill>
                <a:latin typeface="Calibri" panose="020F0502020204030204"/>
              </a:rPr>
              <a:t>Note de Michel Serres, sur proposition du Comité de l’enseignement de l’Académie des sciences, communiqué au GEPP Enseignement scientifique</a:t>
            </a:r>
          </a:p>
        </p:txBody>
      </p:sp>
    </p:spTree>
    <p:extLst>
      <p:ext uri="{BB962C8B-B14F-4D97-AF65-F5344CB8AC3E}">
        <p14:creationId xmlns:p14="http://schemas.microsoft.com/office/powerpoint/2010/main" val="69271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A56297C-515A-4067-BF04-103CEBD55435}"/>
              </a:ext>
            </a:extLst>
          </p:cNvPr>
          <p:cNvSpPr txBox="1"/>
          <p:nvPr/>
        </p:nvSpPr>
        <p:spPr>
          <a:xfrm>
            <a:off x="929753" y="1215041"/>
            <a:ext cx="10457994" cy="4647426"/>
          </a:xfrm>
          <a:prstGeom prst="rect">
            <a:avLst/>
          </a:prstGeom>
          <a:solidFill>
            <a:schemeClr val="accent5">
              <a:lumMod val="40000"/>
              <a:lumOff val="60000"/>
            </a:schemeClr>
          </a:solidFill>
        </p:spPr>
        <p:txBody>
          <a:bodyPr wrap="square" rtlCol="0" anchor="t">
            <a:spAutoFit/>
          </a:bodyPr>
          <a:lstStyle/>
          <a:p>
            <a:pPr algn="ctr"/>
            <a:r>
              <a:rPr lang="fr-FR" sz="3200" b="1" dirty="0">
                <a:cs typeface="Calibri"/>
              </a:rPr>
              <a:t>Esprit général des programmes</a:t>
            </a:r>
            <a:endParaRPr lang="fr-FR" sz="3200" dirty="0">
              <a:cs typeface="Calibri" panose="020F0502020204030204"/>
            </a:endParaRPr>
          </a:p>
          <a:p>
            <a:pPr algn="ctr"/>
            <a:endParaRPr lang="fr-FR" sz="2400" b="1" dirty="0"/>
          </a:p>
          <a:p>
            <a:pPr algn="just"/>
            <a:r>
              <a:rPr lang="fr-FR" sz="2400" dirty="0"/>
              <a:t>L’enseignement des sciences de la Vie et de la Terre (SVT) au lycée vise à dispenser une </a:t>
            </a:r>
            <a:r>
              <a:rPr lang="fr-FR" sz="2400" dirty="0">
                <a:solidFill>
                  <a:srgbClr val="FF0000"/>
                </a:solidFill>
              </a:rPr>
              <a:t>formation scientifique solide</a:t>
            </a:r>
            <a:r>
              <a:rPr lang="fr-FR" sz="2400" dirty="0"/>
              <a:t>.</a:t>
            </a:r>
            <a:endParaRPr lang="fr-FR" dirty="0"/>
          </a:p>
          <a:p>
            <a:pPr algn="just"/>
            <a:endParaRPr lang="fr-FR" sz="2400" dirty="0"/>
          </a:p>
          <a:p>
            <a:pPr algn="just"/>
            <a:r>
              <a:rPr lang="fr-FR" sz="2400" dirty="0"/>
              <a:t>Dans le prolongement du collège, il poursuit </a:t>
            </a:r>
            <a:r>
              <a:rPr lang="fr-FR" sz="2400" dirty="0">
                <a:solidFill>
                  <a:srgbClr val="FF0000"/>
                </a:solidFill>
              </a:rPr>
              <a:t>la formation civique des élèves</a:t>
            </a:r>
            <a:r>
              <a:rPr lang="fr-FR" sz="2400" dirty="0"/>
              <a:t>. </a:t>
            </a:r>
          </a:p>
          <a:p>
            <a:pPr algn="just"/>
            <a:endParaRPr lang="fr-FR" sz="2400" dirty="0"/>
          </a:p>
          <a:p>
            <a:pPr algn="just"/>
            <a:r>
              <a:rPr lang="fr-FR" sz="2400" dirty="0"/>
              <a:t>Discipline </a:t>
            </a:r>
            <a:r>
              <a:rPr lang="fr-FR" sz="2400" dirty="0">
                <a:solidFill>
                  <a:srgbClr val="FF0000"/>
                </a:solidFill>
              </a:rPr>
              <a:t>en prise avec l’évolution des connaissances et des technologies</a:t>
            </a:r>
            <a:r>
              <a:rPr lang="fr-FR" sz="2400" dirty="0"/>
              <a:t>, les SVT permettent à la fois la </a:t>
            </a:r>
            <a:r>
              <a:rPr lang="fr-FR" sz="2400" dirty="0">
                <a:solidFill>
                  <a:srgbClr val="FF0000"/>
                </a:solidFill>
              </a:rPr>
              <a:t>compréhension d’objets et de méthodes scientifiques et l’éducation en matière d’environnement, de santé, de sécurité, contribuant ainsi à la formation des futurs citoyens</a:t>
            </a:r>
            <a:r>
              <a:rPr lang="fr-FR" sz="2400" dirty="0"/>
              <a:t>.</a:t>
            </a:r>
          </a:p>
          <a:p>
            <a:pPr algn="just"/>
            <a:endParaRPr lang="fr-FR" sz="2400" dirty="0">
              <a:cs typeface="Calibri"/>
            </a:endParaRPr>
          </a:p>
        </p:txBody>
      </p:sp>
    </p:spTree>
    <p:extLst>
      <p:ext uri="{BB962C8B-B14F-4D97-AF65-F5344CB8AC3E}">
        <p14:creationId xmlns:p14="http://schemas.microsoft.com/office/powerpoint/2010/main" val="35659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78392D2C-81A6-4D30-8CAD-03DBAC42AFEA}"/>
              </a:ext>
            </a:extLst>
          </p:cNvPr>
          <p:cNvSpPr>
            <a:spLocks noGrp="1"/>
          </p:cNvSpPr>
          <p:nvPr>
            <p:ph idx="1"/>
          </p:nvPr>
        </p:nvSpPr>
        <p:spPr>
          <a:xfrm>
            <a:off x="4469921" y="731520"/>
            <a:ext cx="7124843" cy="5257800"/>
          </a:xfrm>
        </p:spPr>
        <p:txBody>
          <a:bodyPr vert="horz" lIns="0" tIns="45720" rIns="0" bIns="45720" rtlCol="0" anchor="t">
            <a:normAutofit lnSpcReduction="10000"/>
          </a:bodyPr>
          <a:lstStyle/>
          <a:p>
            <a:endParaRPr lang="fr-FR" sz="6000" dirty="0">
              <a:cs typeface="Calibri"/>
            </a:endParaRPr>
          </a:p>
          <a:p>
            <a:endParaRPr lang="fr-FR" sz="6000" dirty="0">
              <a:cs typeface="Calibri"/>
            </a:endParaRPr>
          </a:p>
          <a:p>
            <a:r>
              <a:rPr lang="fr-FR" sz="8000" dirty="0">
                <a:cs typeface="Calibri"/>
              </a:rPr>
              <a:t>Quelles compétences travaillées ?</a:t>
            </a:r>
          </a:p>
        </p:txBody>
      </p:sp>
    </p:spTree>
    <p:extLst>
      <p:ext uri="{BB962C8B-B14F-4D97-AF65-F5344CB8AC3E}">
        <p14:creationId xmlns:p14="http://schemas.microsoft.com/office/powerpoint/2010/main" val="1908698055"/>
      </p:ext>
    </p:extLst>
  </p:cSld>
  <p:clrMapOvr>
    <a:masterClrMapping/>
  </p:clrMapOvr>
</p:sld>
</file>

<file path=ppt/theme/theme1.xml><?xml version="1.0" encoding="utf-8"?>
<a:theme xmlns:a="http://schemas.openxmlformats.org/drawingml/2006/main" name="Rétrospective">
  <a:themeElements>
    <a:clrScheme name="Bleu vert">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4924</Words>
  <Application>Microsoft Office PowerPoint</Application>
  <PresentationFormat>Grand écran</PresentationFormat>
  <Paragraphs>727</Paragraphs>
  <Slides>69</Slides>
  <Notes>69</Notes>
  <HiddenSlides>1</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69</vt:i4>
      </vt:variant>
    </vt:vector>
  </HeadingPairs>
  <TitlesOfParts>
    <vt:vector size="82" baseType="lpstr">
      <vt:lpstr>ＭＳ Ｐゴシック</vt:lpstr>
      <vt:lpstr>Arial</vt:lpstr>
      <vt:lpstr>Arial Italic</vt:lpstr>
      <vt:lpstr>Calibri</vt:lpstr>
      <vt:lpstr>Calibri Light</vt:lpstr>
      <vt:lpstr>Cambria</vt:lpstr>
      <vt:lpstr>Century Gothic</vt:lpstr>
      <vt:lpstr>Comic Sans MS</vt:lpstr>
      <vt:lpstr>Euphemia</vt:lpstr>
      <vt:lpstr>Symbol</vt:lpstr>
      <vt:lpstr>Times New Roman</vt:lpstr>
      <vt:lpstr>Wingdings</vt:lpstr>
      <vt:lpstr>Rétrospective</vt:lpstr>
      <vt:lpstr>  Accompagnement REFORME LYCEE </vt:lpstr>
      <vt:lpstr>Organisation de la journée</vt:lpstr>
      <vt:lpstr>Quelques points de repères </vt:lpstr>
      <vt:lpstr>Les SVT dans le parcours de l’élève</vt:lpstr>
      <vt:lpstr>    Un enseignement  des SVT qui doit se concevoir dans le cadre d’un parcours d’apprentissages des élèves </vt:lpstr>
      <vt:lpstr>Présentation PowerPoint</vt:lpstr>
      <vt:lpstr>Présentation PowerPoint</vt:lpstr>
      <vt:lpstr>Présentation PowerPoint</vt:lpstr>
      <vt:lpstr>Présentation PowerPoint</vt:lpstr>
      <vt:lpstr>Compétences travaillées </vt:lpstr>
      <vt:lpstr>Présentation PowerPoint</vt:lpstr>
      <vt:lpstr>Compétences travaillées </vt:lpstr>
      <vt:lpstr>Présentation PowerPoint</vt:lpstr>
      <vt:lpstr>Présentation PowerPoint</vt:lpstr>
      <vt:lpstr>Les programmes… clés de lecture</vt:lpstr>
      <vt:lpstr>Les SVT dans la classe de seconde</vt:lpstr>
      <vt:lpstr>  La Terre, la vie et l’organisation du vivant</vt:lpstr>
      <vt:lpstr>   Les enjeux contemporains de la planète</vt:lpstr>
      <vt:lpstr>Corps humain et santé  </vt:lpstr>
      <vt:lpstr>Un programme étendu au premier abord</vt:lpstr>
      <vt:lpstr>Biodiversité, résultat et étape de l’évolution</vt:lpstr>
      <vt:lpstr>Biodiversité, résultat et étape de l’évolution</vt:lpstr>
      <vt:lpstr>Présentation PowerPoint</vt:lpstr>
      <vt:lpstr>Biodiversité, résultat et étape de l’évolution</vt:lpstr>
      <vt:lpstr>Biodiversité, résultat et étape de l’évolution</vt:lpstr>
      <vt:lpstr>Biodiversité, résultat et étape de l’évolution</vt:lpstr>
      <vt:lpstr>Présentation PowerPoint</vt:lpstr>
      <vt:lpstr>Biodiversité, résultat et étape de l’évolution</vt:lpstr>
      <vt:lpstr>Sélection naturelle, communication intraspécifique et sélection sexuelle</vt:lpstr>
      <vt:lpstr>Evolution par sélection sexuelle</vt:lpstr>
      <vt:lpstr>Les enjeux contemporains de la planète</vt:lpstr>
      <vt:lpstr>Les enjeux contemporains de la planète</vt:lpstr>
      <vt:lpstr>Les enjeux contemporains de la planète</vt:lpstr>
      <vt:lpstr>En classe de première</vt:lpstr>
      <vt:lpstr>L’enseignement de spécialité SVT en classe de première</vt:lpstr>
      <vt:lpstr>Programmes de 1ère spécialité SVT </vt:lpstr>
      <vt:lpstr>Présentation PowerPoint</vt:lpstr>
      <vt:lpstr>La terre, la vie et l’organisation du vivant</vt:lpstr>
      <vt:lpstr>La Terre, la vie et l’organisation du vivant</vt:lpstr>
      <vt:lpstr>Enjeux contemporains de la planète</vt:lpstr>
      <vt:lpstr>Enjeux contemporains de la planète Écosystèmes et services environnementaux </vt:lpstr>
      <vt:lpstr>Enjeux contemporains de la planète Écosystèmes et services environnementaux </vt:lpstr>
      <vt:lpstr>Enjeux contemporains de la planète Écosystèmes et services environnementaux </vt:lpstr>
      <vt:lpstr>Enjeux contemporains de la planète Écosystèmes et services environnementaux </vt:lpstr>
      <vt:lpstr>Corps humain et santé  Variation génétique et santé</vt:lpstr>
      <vt:lpstr>Corps humain et santé  Variation génétique et santé</vt:lpstr>
      <vt:lpstr>Enseignement scientifique </vt:lpstr>
      <vt:lpstr>Une explicitation des objectifs généraux</vt:lpstr>
      <vt:lpstr> La nature du savoir scientifique et son élaboration</vt:lpstr>
      <vt:lpstr>Trois objectifs en fil rouge</vt:lpstr>
      <vt:lpstr>Présentation PowerPoint</vt:lpstr>
      <vt:lpstr>Quatre thématiques pour atteindre les objectifs</vt:lpstr>
      <vt:lpstr>Croiser les 3 objectifs généraux ET les 5 thèmes de 1ère </vt:lpstr>
      <vt:lpstr>Projet expérimental et numérique </vt:lpstr>
      <vt:lpstr>Evaluation</vt:lpstr>
      <vt:lpstr>Les épreuves du nouveau baccalauréat</vt:lpstr>
      <vt:lpstr> Épreuves communes de contrôle continu en première</vt:lpstr>
      <vt:lpstr>Spécialité abandonnée en fin de première et enseignement scientifique</vt:lpstr>
      <vt:lpstr>Présentation PowerPoint</vt:lpstr>
      <vt:lpstr>E3C de SVT</vt:lpstr>
      <vt:lpstr>E3C SVT</vt:lpstr>
      <vt:lpstr>Evaluation Enseignement scientifique</vt:lpstr>
      <vt:lpstr>Orientation</vt:lpstr>
      <vt:lpstr>Présentation PowerPoint</vt:lpstr>
      <vt:lpstr>Présentation PowerPoint</vt:lpstr>
      <vt:lpstr>Présentation PowerPoint</vt:lpstr>
      <vt:lpstr>Présentation PowerPoint</vt:lpstr>
      <vt:lpstr>Présentation PowerPoint</vt:lpstr>
      <vt:lpstr>En vous remerciant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REFORME LYCEE</dc:title>
  <dc:creator>Nicolas GREVET</dc:creator>
  <cp:lastModifiedBy>Nicolas GREVET</cp:lastModifiedBy>
  <cp:revision>4</cp:revision>
  <cp:lastPrinted>2019-03-03T18:53:15Z</cp:lastPrinted>
  <dcterms:created xsi:type="dcterms:W3CDTF">2019-03-01T15:47:45Z</dcterms:created>
  <dcterms:modified xsi:type="dcterms:W3CDTF">2019-03-14T10:47:42Z</dcterms:modified>
</cp:coreProperties>
</file>