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7" r:id="rId2"/>
    <p:sldId id="274" r:id="rId3"/>
    <p:sldId id="278" r:id="rId4"/>
    <p:sldId id="276" r:id="rId5"/>
    <p:sldId id="279" r:id="rId6"/>
    <p:sldId id="280" r:id="rId7"/>
    <p:sldId id="27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>
        <p:scale>
          <a:sx n="118" d="100"/>
          <a:sy n="118" d="100"/>
        </p:scale>
        <p:origin x="-79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6EB2-3B19-415B-93DC-C8E01BF1CA0D}" type="datetimeFigureOut">
              <a:rPr lang="fr-FR" smtClean="0"/>
              <a:pPr/>
              <a:t>24/06/2014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15F4-720D-4FC7-8A6F-AEE6A5C75D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148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 descr="bts_sn_info15587_cci_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92888" cy="47525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pic>
        <p:nvPicPr>
          <p:cNvPr id="7" name="Image 6" descr="bts_sn_info15587_cci_p.jpg"/>
          <p:cNvPicPr>
            <a:picLocks noChangeAspect="1"/>
          </p:cNvPicPr>
          <p:nvPr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88639"/>
            <a:ext cx="1296144" cy="950505"/>
          </a:xfrm>
          <a:prstGeom prst="rect">
            <a:avLst/>
          </a:prstGeom>
          <a:blipFill dpi="0" rotWithShape="1">
            <a:blip r:embed="rId3" cstate="print">
              <a:alphaModFix amt="37000"/>
              <a:lum/>
            </a:blip>
            <a:srcRect/>
            <a:tile tx="0" ty="0" sx="100000" sy="100000" flip="none" algn="tl"/>
          </a:blip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F8EB90-D38D-4207-AA9E-33005B2F32B2}" type="datetimeFigureOut">
              <a:rPr lang="fr-FR" smtClean="0"/>
              <a:pPr/>
              <a:t>24/06/2014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453336"/>
            <a:ext cx="539552" cy="4046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368296" y="6453336"/>
            <a:ext cx="6784848" cy="40466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6453336"/>
            <a:ext cx="79208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11560" y="6453336"/>
            <a:ext cx="755577" cy="404664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2371344" y="6453336"/>
            <a:ext cx="6705600" cy="38308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539552" y="1268760"/>
            <a:ext cx="5544616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Inter-académique BTS Systèmes Numériques, Armentières le 27 Juin 2014</a:t>
            </a:r>
          </a:p>
          <a:p>
            <a:pPr algn="l"/>
            <a:endParaRPr lang="fr-FR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917160" cy="1196752"/>
          </a:xfrm>
        </p:spPr>
        <p:txBody>
          <a:bodyPr>
            <a:normAutofit fontScale="90000"/>
          </a:bodyPr>
          <a:lstStyle/>
          <a:p>
            <a:pPr algn="r"/>
            <a:r>
              <a:rPr lang="fr-FR" b="1" dirty="0" smtClean="0">
                <a:solidFill>
                  <a:schemeClr val="bg2"/>
                </a:solidFill>
              </a:rPr>
              <a:t>L’organisation de l’épreuve E5: </a:t>
            </a:r>
            <a:r>
              <a:rPr lang="fr-FR" sz="2200" b="1" dirty="0" smtClean="0">
                <a:solidFill>
                  <a:schemeClr val="bg2"/>
                </a:solidFill>
              </a:rPr>
              <a:t>Intervention sur un système numérique et d’information </a:t>
            </a:r>
            <a:br>
              <a:rPr lang="fr-FR" sz="2200" b="1" dirty="0" smtClean="0">
                <a:solidFill>
                  <a:schemeClr val="bg2"/>
                </a:solidFill>
              </a:rPr>
            </a:br>
            <a:r>
              <a:rPr lang="fr-FR" sz="2200" b="1" i="1" dirty="0" smtClean="0">
                <a:solidFill>
                  <a:schemeClr val="bg2"/>
                </a:solidFill>
              </a:rPr>
              <a:t>1</a:t>
            </a:r>
            <a:r>
              <a:rPr lang="fr-FR" sz="2200" b="1" i="1" baseline="30000" dirty="0" smtClean="0">
                <a:solidFill>
                  <a:schemeClr val="bg2"/>
                </a:solidFill>
              </a:rPr>
              <a:t>ère</a:t>
            </a:r>
            <a:r>
              <a:rPr lang="fr-FR" sz="2200" b="1" i="1" dirty="0" smtClean="0">
                <a:solidFill>
                  <a:schemeClr val="bg2"/>
                </a:solidFill>
              </a:rPr>
              <a:t> situation d’évaluation : CCF1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402067" y="6457444"/>
            <a:ext cx="4741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Guillaume COMTE,  Chef de Travaux - Lycée Edouard BRANLY – Amiens</a:t>
            </a:r>
          </a:p>
          <a:p>
            <a:pPr algn="r"/>
            <a:endParaRPr lang="fr-FR" sz="1200" dirty="0" smtClean="0">
              <a:solidFill>
                <a:schemeClr val="bg1"/>
              </a:solidFill>
            </a:endParaRPr>
          </a:p>
          <a:p>
            <a:pPr algn="r"/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8153400" cy="14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à coins arrondis 5"/>
          <p:cNvSpPr/>
          <p:nvPr/>
        </p:nvSpPr>
        <p:spPr>
          <a:xfrm>
            <a:off x="504056" y="3501008"/>
            <a:ext cx="8388424" cy="25202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2000" b="1" dirty="0" smtClean="0">
                <a:latin typeface="Arial" pitchFamily="34" charset="0"/>
                <a:cs typeface="Arial" pitchFamily="34" charset="0"/>
              </a:rPr>
              <a:t>Organisation pour une demie classe de 15 étudiants :</a:t>
            </a:r>
          </a:p>
          <a:p>
            <a:pPr algn="just"/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5 équipes de 3 étudiants</a:t>
            </a: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5 systèmes en exploitation</a:t>
            </a: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Chaque équipe intervient sur 3 systèmes différents </a:t>
            </a:r>
            <a:r>
              <a:rPr lang="fr-FR" sz="1400" b="1" dirty="0" smtClean="0">
                <a:latin typeface="Calibri"/>
                <a:cs typeface="Arial" pitchFamily="34" charset="0"/>
              </a:rPr>
              <a:t>→ 3 rotations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Chaque étudiant est Chef sur 1 système et Technicien sur 2 systèmes.</a:t>
            </a: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fr-F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259632" y="188640"/>
            <a:ext cx="7776864" cy="103056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Répartition des rôles Chef / technicien Exploitation des systèmes</a:t>
            </a:r>
            <a:endParaRPr kumimoji="0" lang="fr-FR" sz="3200" b="0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771800" y="1556792"/>
            <a:ext cx="5616624" cy="14401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2000" b="1" dirty="0" smtClean="0">
                <a:latin typeface="Arial" pitchFamily="34" charset="0"/>
                <a:cs typeface="Arial" pitchFamily="34" charset="0"/>
              </a:rPr>
              <a:t>Une rotation est organisée en 2 séances :</a:t>
            </a:r>
          </a:p>
          <a:p>
            <a:pPr algn="just"/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Planification et organisation</a:t>
            </a: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Installation et réception par le client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776864" cy="1030560"/>
          </a:xfrm>
        </p:spPr>
        <p:txBody>
          <a:bodyPr>
            <a:noAutofit/>
          </a:bodyPr>
          <a:lstStyle/>
          <a:p>
            <a:pPr algn="r"/>
            <a:r>
              <a:rPr lang="fr-FR" sz="3200" cap="all" dirty="0" smtClean="0">
                <a:solidFill>
                  <a:schemeClr val="bg2"/>
                </a:solidFill>
              </a:rPr>
              <a:t>LES DETAILS D’UNE ROTATION</a:t>
            </a:r>
            <a:br>
              <a:rPr lang="fr-FR" sz="3200" cap="all" dirty="0" smtClean="0">
                <a:solidFill>
                  <a:schemeClr val="bg2"/>
                </a:solidFill>
              </a:rPr>
            </a:br>
            <a:r>
              <a:rPr lang="fr-FR" sz="3200" cap="all" dirty="0" smtClean="0">
                <a:solidFill>
                  <a:schemeClr val="bg2"/>
                </a:solidFill>
              </a:rPr>
              <a:t> DECOUPAGE HORAIRE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9679"/>
            <a:ext cx="57912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t="14641" r="60055"/>
          <a:stretch>
            <a:fillRect/>
          </a:stretch>
        </p:blipFill>
        <p:spPr bwMode="auto">
          <a:xfrm>
            <a:off x="179512" y="1628800"/>
            <a:ext cx="2448272" cy="94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e 12"/>
          <p:cNvGrpSpPr/>
          <p:nvPr/>
        </p:nvGrpSpPr>
        <p:grpSpPr>
          <a:xfrm>
            <a:off x="323528" y="3284984"/>
            <a:ext cx="7992888" cy="2232248"/>
            <a:chOff x="323528" y="3284984"/>
            <a:chExt cx="7992888" cy="2232248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23528" y="3429000"/>
              <a:ext cx="561662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Légende encadrée 1 10"/>
            <p:cNvSpPr/>
            <p:nvPr/>
          </p:nvSpPr>
          <p:spPr>
            <a:xfrm>
              <a:off x="6948264" y="3284984"/>
              <a:ext cx="1368152" cy="2232248"/>
            </a:xfrm>
            <a:prstGeom prst="borderCallout1">
              <a:avLst>
                <a:gd name="adj1" fmla="val 17850"/>
                <a:gd name="adj2" fmla="val -313"/>
                <a:gd name="adj3" fmla="val 17803"/>
                <a:gd name="adj4" fmla="val -71867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L’étudiant « Chef » planifie et organise les tâches pour les 2 étudiants « Techniciens »</a:t>
              </a: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1907704" y="3284984"/>
            <a:ext cx="6408712" cy="2232248"/>
            <a:chOff x="1907704" y="3284984"/>
            <a:chExt cx="6408712" cy="2232248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907704" y="4149080"/>
              <a:ext cx="4032448" cy="288032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Légende encadrée 1 15"/>
            <p:cNvSpPr/>
            <p:nvPr/>
          </p:nvSpPr>
          <p:spPr>
            <a:xfrm>
              <a:off x="6948264" y="3284984"/>
              <a:ext cx="1368152" cy="2232248"/>
            </a:xfrm>
            <a:prstGeom prst="borderCallout1">
              <a:avLst>
                <a:gd name="adj1" fmla="val 43225"/>
                <a:gd name="adj2" fmla="val 278"/>
                <a:gd name="adj3" fmla="val 43903"/>
                <a:gd name="adj4" fmla="val -7423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Le Chef présente aux 2 techniciens la planification et l'</a:t>
              </a:r>
              <a:r>
                <a:rPr lang="fr-FR" sz="1400" dirty="0" err="1" smtClean="0">
                  <a:solidFill>
                    <a:srgbClr val="C00000"/>
                  </a:solidFill>
                </a:rPr>
                <a:t>organisattion</a:t>
              </a:r>
              <a:r>
                <a:rPr lang="fr-FR" sz="1400" dirty="0" smtClean="0">
                  <a:solidFill>
                    <a:srgbClr val="C00000"/>
                  </a:solidFill>
                </a:rPr>
                <a:t> de l'installation</a:t>
              </a:r>
            </a:p>
          </p:txBody>
        </p:sp>
      </p:grpSp>
      <p:sp>
        <p:nvSpPr>
          <p:cNvPr id="17" name="Rectangle à coins arrondis 16"/>
          <p:cNvSpPr/>
          <p:nvPr/>
        </p:nvSpPr>
        <p:spPr>
          <a:xfrm>
            <a:off x="323528" y="4149080"/>
            <a:ext cx="1080120" cy="1584176"/>
          </a:xfrm>
          <a:prstGeom prst="round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" name="Groupe 18"/>
          <p:cNvGrpSpPr/>
          <p:nvPr/>
        </p:nvGrpSpPr>
        <p:grpSpPr>
          <a:xfrm>
            <a:off x="1907704" y="3284984"/>
            <a:ext cx="6408712" cy="2232248"/>
            <a:chOff x="1907704" y="2996952"/>
            <a:chExt cx="6408712" cy="2232248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1907704" y="4077072"/>
              <a:ext cx="4032448" cy="648072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Légende encadrée 1 20"/>
            <p:cNvSpPr/>
            <p:nvPr/>
          </p:nvSpPr>
          <p:spPr>
            <a:xfrm>
              <a:off x="6948264" y="2996952"/>
              <a:ext cx="1368152" cy="2232248"/>
            </a:xfrm>
            <a:prstGeom prst="borderCallout1">
              <a:avLst>
                <a:gd name="adj1" fmla="val 57363"/>
                <a:gd name="adj2" fmla="val -313"/>
                <a:gd name="adj3" fmla="val 57678"/>
                <a:gd name="adj4" fmla="val -73642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Les 2 techniciens installent le système. Le Chef n'intervient pas, sauf à la demande des 2 techniciens.</a:t>
              </a: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1907704" y="3284984"/>
            <a:ext cx="6408712" cy="2232248"/>
            <a:chOff x="1907704" y="2492896"/>
            <a:chExt cx="6408712" cy="2232248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1907704" y="4077072"/>
              <a:ext cx="4032448" cy="360040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Légende encadrée 1 23"/>
            <p:cNvSpPr/>
            <p:nvPr/>
          </p:nvSpPr>
          <p:spPr>
            <a:xfrm>
              <a:off x="6948264" y="2492896"/>
              <a:ext cx="1368152" cy="2232248"/>
            </a:xfrm>
            <a:prstGeom prst="borderCallout1">
              <a:avLst>
                <a:gd name="adj1" fmla="val 77663"/>
                <a:gd name="adj2" fmla="val -313"/>
                <a:gd name="adj3" fmla="val 78341"/>
                <a:gd name="adj4" fmla="val -73642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Le chef fait avec les techniciens un point sur l'avancée des travaux</a:t>
              </a:r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1907704" y="3284984"/>
            <a:ext cx="6408712" cy="2232248"/>
            <a:chOff x="1907704" y="2204864"/>
            <a:chExt cx="6408712" cy="2232248"/>
          </a:xfrm>
        </p:grpSpPr>
        <p:sp>
          <p:nvSpPr>
            <p:cNvPr id="26" name="Rectangle à coins arrondis 25"/>
            <p:cNvSpPr/>
            <p:nvPr/>
          </p:nvSpPr>
          <p:spPr>
            <a:xfrm>
              <a:off x="1907704" y="4077072"/>
              <a:ext cx="4032448" cy="360040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Légende encadrée 1 26"/>
            <p:cNvSpPr/>
            <p:nvPr/>
          </p:nvSpPr>
          <p:spPr>
            <a:xfrm>
              <a:off x="6948264" y="2204864"/>
              <a:ext cx="1368152" cy="2232248"/>
            </a:xfrm>
            <a:prstGeom prst="borderCallout1">
              <a:avLst>
                <a:gd name="adj1" fmla="val 88901"/>
                <a:gd name="adj2" fmla="val -904"/>
                <a:gd name="adj3" fmla="val 89216"/>
                <a:gd name="adj4" fmla="val -72459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Les 2 techniciens terminent l'installation, le Chef n'intervient pas, sauf à la demande des 2 techniciens.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1907704" y="3284984"/>
            <a:ext cx="6408712" cy="2448272"/>
            <a:chOff x="1907704" y="1916832"/>
            <a:chExt cx="6408712" cy="2448272"/>
          </a:xfrm>
        </p:grpSpPr>
        <p:sp>
          <p:nvSpPr>
            <p:cNvPr id="29" name="Rectangle à coins arrondis 28"/>
            <p:cNvSpPr/>
            <p:nvPr/>
          </p:nvSpPr>
          <p:spPr>
            <a:xfrm>
              <a:off x="1907704" y="4077072"/>
              <a:ext cx="4032448" cy="288032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Légende encadrée 1 29"/>
            <p:cNvSpPr/>
            <p:nvPr/>
          </p:nvSpPr>
          <p:spPr>
            <a:xfrm>
              <a:off x="6948264" y="1916832"/>
              <a:ext cx="1368152" cy="2232248"/>
            </a:xfrm>
            <a:prstGeom prst="borderCallout1">
              <a:avLst>
                <a:gd name="adj1" fmla="val 95789"/>
                <a:gd name="adj2" fmla="val -904"/>
                <a:gd name="adj3" fmla="val 103716"/>
                <a:gd name="adj4" fmla="val -7305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Les 3 étudiants participent à la recette du système, mais c'est le Chef le principal interlocuteur du Client</a:t>
              </a:r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1907704" y="3284984"/>
            <a:ext cx="6408712" cy="2736304"/>
            <a:chOff x="1907704" y="1628800"/>
            <a:chExt cx="6408712" cy="2736304"/>
          </a:xfrm>
        </p:grpSpPr>
        <p:sp>
          <p:nvSpPr>
            <p:cNvPr id="32" name="Rectangle à coins arrondis 31"/>
            <p:cNvSpPr/>
            <p:nvPr/>
          </p:nvSpPr>
          <p:spPr>
            <a:xfrm>
              <a:off x="1907704" y="4077072"/>
              <a:ext cx="4032448" cy="288032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Légende encadrée 1 32"/>
            <p:cNvSpPr/>
            <p:nvPr/>
          </p:nvSpPr>
          <p:spPr>
            <a:xfrm>
              <a:off x="6948264" y="1628800"/>
              <a:ext cx="1368152" cy="2232248"/>
            </a:xfrm>
            <a:prstGeom prst="borderCallout1">
              <a:avLst>
                <a:gd name="adj1" fmla="val 95789"/>
                <a:gd name="adj2" fmla="val -904"/>
                <a:gd name="adj3" fmla="val 103716"/>
                <a:gd name="adj4" fmla="val -7305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C00000"/>
                  </a:solidFill>
                </a:rPr>
                <a:t>Sur une rotation les techniciens travaillent 4H et le Chef entre 3,5H et 4H.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259632" y="188640"/>
            <a:ext cx="7776864" cy="103056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Intégration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 CCF1 dans l’</a:t>
            </a:r>
            <a:r>
              <a:rPr kumimoji="0" lang="fr-FR" sz="3200" b="0" i="0" u="none" strike="noStrike" kern="1200" cap="all" spc="0" normalizeH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eDT</a:t>
            </a: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Mutualisation des systèmes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0119" y="1600200"/>
            <a:ext cx="7295816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6142" y="1974714"/>
            <a:ext cx="1140975" cy="190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 t="4232"/>
          <a:stretch>
            <a:fillRect/>
          </a:stretch>
        </p:blipFill>
        <p:spPr bwMode="auto">
          <a:xfrm>
            <a:off x="7193820" y="4151214"/>
            <a:ext cx="1157160" cy="182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 t="4232" r="51057"/>
          <a:stretch>
            <a:fillRect/>
          </a:stretch>
        </p:blipFill>
        <p:spPr bwMode="auto">
          <a:xfrm>
            <a:off x="2654192" y="4151214"/>
            <a:ext cx="1124789" cy="182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Groupe 47"/>
          <p:cNvGrpSpPr/>
          <p:nvPr/>
        </p:nvGrpSpPr>
        <p:grpSpPr>
          <a:xfrm>
            <a:off x="194210" y="3139709"/>
            <a:ext cx="1602222" cy="1408015"/>
            <a:chOff x="194210" y="3139709"/>
            <a:chExt cx="1602222" cy="1408015"/>
          </a:xfrm>
        </p:grpSpPr>
        <p:cxnSp>
          <p:nvCxnSpPr>
            <p:cNvPr id="20" name="Connecteur droit avec flèche 19"/>
            <p:cNvCxnSpPr/>
            <p:nvPr/>
          </p:nvCxnSpPr>
          <p:spPr>
            <a:xfrm>
              <a:off x="793019" y="3576680"/>
              <a:ext cx="1003413" cy="97104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194210" y="3139709"/>
              <a:ext cx="117334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1</a:t>
              </a:r>
            </a:p>
            <a:p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1497026" y="2557085"/>
            <a:ext cx="1140978" cy="1990639"/>
            <a:chOff x="1497026" y="2557085"/>
            <a:chExt cx="1140978" cy="1990639"/>
          </a:xfrm>
        </p:grpSpPr>
        <p:cxnSp>
          <p:nvCxnSpPr>
            <p:cNvPr id="23" name="Connecteur droit avec flèche 22"/>
            <p:cNvCxnSpPr/>
            <p:nvPr/>
          </p:nvCxnSpPr>
          <p:spPr>
            <a:xfrm>
              <a:off x="2006825" y="3374379"/>
              <a:ext cx="420786" cy="1173345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1497026" y="2557085"/>
              <a:ext cx="1140978" cy="8002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2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3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projet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137565" y="4385885"/>
            <a:ext cx="1513210" cy="1077218"/>
            <a:chOff x="137565" y="4385885"/>
            <a:chExt cx="1513210" cy="1077218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647363" y="5235547"/>
              <a:ext cx="1003412" cy="202301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ZoneTexte 30"/>
            <p:cNvSpPr txBox="1"/>
            <p:nvPr/>
          </p:nvSpPr>
          <p:spPr>
            <a:xfrm>
              <a:off x="137565" y="4385885"/>
              <a:ext cx="105196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1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2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3</a:t>
              </a:r>
              <a:r>
                <a:rPr lang="fr-FR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projet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2678464" y="2468071"/>
            <a:ext cx="1529395" cy="1351370"/>
            <a:chOff x="2678464" y="2468071"/>
            <a:chExt cx="1529395" cy="1351370"/>
          </a:xfrm>
        </p:grpSpPr>
        <p:sp>
          <p:nvSpPr>
            <p:cNvPr id="46" name="ZoneTexte 45"/>
            <p:cNvSpPr txBox="1"/>
            <p:nvPr/>
          </p:nvSpPr>
          <p:spPr>
            <a:xfrm>
              <a:off x="2678464" y="2524716"/>
              <a:ext cx="1181437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1</a:t>
              </a:r>
            </a:p>
            <a:p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3" name="Connecteur droit avec flèche 32"/>
            <p:cNvCxnSpPr/>
            <p:nvPr/>
          </p:nvCxnSpPr>
          <p:spPr>
            <a:xfrm flipV="1">
              <a:off x="3503851" y="2468071"/>
              <a:ext cx="704008" cy="38841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>
              <a:off x="3495759" y="2929317"/>
              <a:ext cx="623087" cy="30749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3479575" y="3050697"/>
              <a:ext cx="655455" cy="76874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2872670" y="1537489"/>
            <a:ext cx="1796435" cy="1076238"/>
            <a:chOff x="-1699330" y="2103932"/>
            <a:chExt cx="1796435" cy="1076238"/>
          </a:xfrm>
        </p:grpSpPr>
        <p:cxnSp>
          <p:nvCxnSpPr>
            <p:cNvPr id="52" name="Connecteur droit avec flèche 51"/>
            <p:cNvCxnSpPr/>
            <p:nvPr/>
          </p:nvCxnSpPr>
          <p:spPr>
            <a:xfrm>
              <a:off x="-809204" y="2727016"/>
              <a:ext cx="906309" cy="45315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ZoneTexte 52"/>
            <p:cNvSpPr txBox="1"/>
            <p:nvPr/>
          </p:nvSpPr>
          <p:spPr>
            <a:xfrm>
              <a:off x="-1699330" y="2103932"/>
              <a:ext cx="1157163" cy="8002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2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3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4199767" y="4078385"/>
            <a:ext cx="2160573" cy="553998"/>
            <a:chOff x="-364141" y="4070293"/>
            <a:chExt cx="2160573" cy="553998"/>
          </a:xfrm>
        </p:grpSpPr>
        <p:cxnSp>
          <p:nvCxnSpPr>
            <p:cNvPr id="57" name="Connecteur droit avec flèche 56"/>
            <p:cNvCxnSpPr/>
            <p:nvPr/>
          </p:nvCxnSpPr>
          <p:spPr>
            <a:xfrm>
              <a:off x="574534" y="4474896"/>
              <a:ext cx="1221898" cy="72828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ZoneTexte 57"/>
            <p:cNvSpPr txBox="1"/>
            <p:nvPr/>
          </p:nvSpPr>
          <p:spPr>
            <a:xfrm>
              <a:off x="-364141" y="4070293"/>
              <a:ext cx="1035782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2</a:t>
              </a:r>
            </a:p>
            <a:p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61" name="Groupe 60"/>
          <p:cNvGrpSpPr/>
          <p:nvPr/>
        </p:nvGrpSpPr>
        <p:grpSpPr>
          <a:xfrm>
            <a:off x="6182314" y="2605637"/>
            <a:ext cx="1189529" cy="1998731"/>
            <a:chOff x="1497026" y="2557085"/>
            <a:chExt cx="1189529" cy="1998731"/>
          </a:xfrm>
        </p:grpSpPr>
        <p:cxnSp>
          <p:nvCxnSpPr>
            <p:cNvPr id="62" name="Connecteur droit avec flèche 61"/>
            <p:cNvCxnSpPr/>
            <p:nvPr/>
          </p:nvCxnSpPr>
          <p:spPr>
            <a:xfrm>
              <a:off x="2006825" y="3374379"/>
              <a:ext cx="226577" cy="118143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ZoneTexte 62"/>
            <p:cNvSpPr txBox="1"/>
            <p:nvPr/>
          </p:nvSpPr>
          <p:spPr>
            <a:xfrm>
              <a:off x="1497026" y="2557085"/>
              <a:ext cx="1189529" cy="8002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1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3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projet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4466804" y="4774303"/>
            <a:ext cx="1715511" cy="1077218"/>
            <a:chOff x="4466804" y="4774303"/>
            <a:chExt cx="1715511" cy="1077218"/>
          </a:xfrm>
        </p:grpSpPr>
        <p:sp>
          <p:nvSpPr>
            <p:cNvPr id="67" name="ZoneTexte 66"/>
            <p:cNvSpPr txBox="1"/>
            <p:nvPr/>
          </p:nvSpPr>
          <p:spPr>
            <a:xfrm>
              <a:off x="4466804" y="4774303"/>
              <a:ext cx="1100517" cy="107721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1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2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3</a:t>
              </a:r>
              <a:r>
                <a:rPr lang="fr-FR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projet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6" name="Connecteur droit avec flèche 65"/>
            <p:cNvCxnSpPr/>
            <p:nvPr/>
          </p:nvCxnSpPr>
          <p:spPr>
            <a:xfrm>
              <a:off x="5178903" y="5623965"/>
              <a:ext cx="1003412" cy="202301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3261" y="1974714"/>
            <a:ext cx="1140975" cy="190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3" cstate="print"/>
          <a:srcRect t="4232" r="51057"/>
          <a:stretch>
            <a:fillRect/>
          </a:stretch>
        </p:blipFill>
        <p:spPr bwMode="auto">
          <a:xfrm>
            <a:off x="1537495" y="4151214"/>
            <a:ext cx="1124789" cy="182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 cstate="print"/>
          <a:srcRect t="4232"/>
          <a:stretch>
            <a:fillRect/>
          </a:stretch>
        </p:blipFill>
        <p:spPr bwMode="auto">
          <a:xfrm>
            <a:off x="6060939" y="4151214"/>
            <a:ext cx="1157160" cy="182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ZoneTexte 71"/>
          <p:cNvSpPr txBox="1"/>
          <p:nvPr/>
        </p:nvSpPr>
        <p:spPr>
          <a:xfrm>
            <a:off x="3778983" y="5907187"/>
            <a:ext cx="14161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Etudiant 1 = 3,5H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Etudiant 2 = 4H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Etudiant 3 = 4H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6060937" y="5915279"/>
            <a:ext cx="14161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Etudiant 1 = 3,5H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Etudiant 2 = 6H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Etudiant 3 = 4H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505121" y="5891003"/>
            <a:ext cx="13351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Etudiant </a:t>
            </a:r>
            <a:r>
              <a:rPr lang="fr-FR" sz="1100" dirty="0" smtClean="0">
                <a:solidFill>
                  <a:srgbClr val="FF0000"/>
                </a:solidFill>
              </a:rPr>
              <a:t>1 = 2H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Etudiant </a:t>
            </a:r>
            <a:r>
              <a:rPr lang="fr-FR" sz="1100" dirty="0" smtClean="0">
                <a:solidFill>
                  <a:srgbClr val="FF0000"/>
                </a:solidFill>
              </a:rPr>
              <a:t>2 = 0H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Etudiant </a:t>
            </a:r>
            <a:r>
              <a:rPr lang="fr-FR" sz="1100" dirty="0" smtClean="0">
                <a:solidFill>
                  <a:srgbClr val="FF0000"/>
                </a:solidFill>
              </a:rPr>
              <a:t>3 = 0H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35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259632" y="188640"/>
            <a:ext cx="7776864" cy="103056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Intégration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 CCF1 dans l’</a:t>
            </a:r>
            <a:r>
              <a:rPr kumimoji="0" lang="fr-FR" sz="3200" b="0" i="0" u="none" strike="noStrike" kern="1200" cap="all" spc="0" normalizeH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eDT</a:t>
            </a: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Mutualisation des systèmes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0926" y="1600200"/>
            <a:ext cx="743709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e 4"/>
          <p:cNvGrpSpPr/>
          <p:nvPr/>
        </p:nvGrpSpPr>
        <p:grpSpPr>
          <a:xfrm>
            <a:off x="372234" y="4482988"/>
            <a:ext cx="1529395" cy="1351370"/>
            <a:chOff x="2678464" y="2468071"/>
            <a:chExt cx="1529395" cy="1351370"/>
          </a:xfrm>
        </p:grpSpPr>
        <p:sp>
          <p:nvSpPr>
            <p:cNvPr id="6" name="ZoneTexte 5"/>
            <p:cNvSpPr txBox="1"/>
            <p:nvPr/>
          </p:nvSpPr>
          <p:spPr>
            <a:xfrm>
              <a:off x="2678464" y="2524716"/>
              <a:ext cx="1181437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</a:t>
              </a:r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2</a:t>
              </a:r>
              <a:endParaRPr lang="fr-FR" sz="16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Connecteur droit avec flèche 6"/>
            <p:cNvCxnSpPr/>
            <p:nvPr/>
          </p:nvCxnSpPr>
          <p:spPr>
            <a:xfrm flipV="1">
              <a:off x="3503851" y="2468071"/>
              <a:ext cx="704008" cy="38841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>
              <a:off x="3495759" y="2929317"/>
              <a:ext cx="623087" cy="30749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>
              <a:off x="3479575" y="3050697"/>
              <a:ext cx="655455" cy="76874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e 9"/>
          <p:cNvGrpSpPr/>
          <p:nvPr/>
        </p:nvGrpSpPr>
        <p:grpSpPr>
          <a:xfrm>
            <a:off x="501704" y="3439118"/>
            <a:ext cx="1812619" cy="1076238"/>
            <a:chOff x="-1715514" y="2103932"/>
            <a:chExt cx="1812619" cy="1076238"/>
          </a:xfrm>
        </p:grpSpPr>
        <p:cxnSp>
          <p:nvCxnSpPr>
            <p:cNvPr id="11" name="Connecteur droit avec flèche 10"/>
            <p:cNvCxnSpPr/>
            <p:nvPr/>
          </p:nvCxnSpPr>
          <p:spPr>
            <a:xfrm>
              <a:off x="-809204" y="2727016"/>
              <a:ext cx="906309" cy="45315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-1715514" y="2103932"/>
              <a:ext cx="1157163" cy="8002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</a:t>
              </a:r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  <a:endParaRPr lang="fr-FR" sz="16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3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t="4232" r="51057" b="21477"/>
          <a:stretch>
            <a:fillRect/>
          </a:stretch>
        </p:blipFill>
        <p:spPr bwMode="auto">
          <a:xfrm>
            <a:off x="2654193" y="4094571"/>
            <a:ext cx="1124789" cy="141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9498" y="1966622"/>
            <a:ext cx="1140975" cy="190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 t="3029"/>
          <a:stretch>
            <a:fillRect/>
          </a:stretch>
        </p:blipFill>
        <p:spPr bwMode="auto">
          <a:xfrm>
            <a:off x="7087275" y="4070294"/>
            <a:ext cx="1140975" cy="184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1553673" y="5882911"/>
            <a:ext cx="14161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Etudiant 1 = </a:t>
            </a:r>
            <a:r>
              <a:rPr lang="fr-FR" sz="1100" dirty="0" smtClean="0">
                <a:solidFill>
                  <a:srgbClr val="FF0000"/>
                </a:solidFill>
              </a:rPr>
              <a:t>7,5H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Etudiant 2 = </a:t>
            </a:r>
            <a:r>
              <a:rPr lang="fr-FR" sz="1100" dirty="0" smtClean="0">
                <a:solidFill>
                  <a:srgbClr val="FF0000"/>
                </a:solidFill>
              </a:rPr>
              <a:t>7.5H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Etudiant 3 = </a:t>
            </a:r>
            <a:r>
              <a:rPr lang="fr-FR" sz="1100" dirty="0" smtClean="0">
                <a:solidFill>
                  <a:srgbClr val="FF0000"/>
                </a:solidFill>
              </a:rPr>
              <a:t>8H</a:t>
            </a:r>
            <a:endParaRPr lang="fr-FR" sz="1100" dirty="0">
              <a:solidFill>
                <a:srgbClr val="FF0000"/>
              </a:solidFill>
            </a:endParaRPr>
          </a:p>
        </p:txBody>
      </p:sp>
      <p:grpSp>
        <p:nvGrpSpPr>
          <p:cNvPr id="23" name="Groupe 22"/>
          <p:cNvGrpSpPr/>
          <p:nvPr/>
        </p:nvGrpSpPr>
        <p:grpSpPr>
          <a:xfrm>
            <a:off x="2201035" y="2152480"/>
            <a:ext cx="1885443" cy="553998"/>
            <a:chOff x="2201035" y="2152480"/>
            <a:chExt cx="1885443" cy="553998"/>
          </a:xfrm>
        </p:grpSpPr>
        <p:sp>
          <p:nvSpPr>
            <p:cNvPr id="19" name="ZoneTexte 18"/>
            <p:cNvSpPr txBox="1"/>
            <p:nvPr/>
          </p:nvSpPr>
          <p:spPr>
            <a:xfrm>
              <a:off x="2201035" y="2152480"/>
              <a:ext cx="1173346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</a:t>
              </a:r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3</a:t>
              </a:r>
              <a:endParaRPr lang="fr-FR" sz="16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2994053" y="2468071"/>
              <a:ext cx="1092425" cy="1618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9540" y="1965273"/>
            <a:ext cx="1140975" cy="190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ZoneTexte 21"/>
          <p:cNvSpPr txBox="1"/>
          <p:nvPr/>
        </p:nvSpPr>
        <p:spPr>
          <a:xfrm>
            <a:off x="3884179" y="5866727"/>
            <a:ext cx="141610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Etudiant 1 = </a:t>
            </a:r>
            <a:r>
              <a:rPr lang="fr-FR" sz="1100" dirty="0" smtClean="0">
                <a:solidFill>
                  <a:srgbClr val="FF0000"/>
                </a:solidFill>
              </a:rPr>
              <a:t>7,5H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Etudiant 2 = </a:t>
            </a:r>
            <a:r>
              <a:rPr lang="fr-FR" sz="1100" dirty="0" smtClean="0">
                <a:solidFill>
                  <a:srgbClr val="FF0000"/>
                </a:solidFill>
              </a:rPr>
              <a:t>7.5H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Etudiant 3 = </a:t>
            </a:r>
            <a:r>
              <a:rPr lang="fr-FR" sz="1100" dirty="0" smtClean="0">
                <a:solidFill>
                  <a:srgbClr val="FF0000"/>
                </a:solidFill>
              </a:rPr>
              <a:t>10H</a:t>
            </a:r>
            <a:endParaRPr lang="fr-FR" sz="1100" dirty="0">
              <a:solidFill>
                <a:srgbClr val="FF0000"/>
              </a:solidFill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/>
          <a:srcRect t="4302"/>
          <a:stretch>
            <a:fillRect/>
          </a:stretch>
        </p:blipFill>
        <p:spPr bwMode="auto">
          <a:xfrm>
            <a:off x="5970574" y="4094570"/>
            <a:ext cx="1140975" cy="1824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e 24"/>
          <p:cNvGrpSpPr/>
          <p:nvPr/>
        </p:nvGrpSpPr>
        <p:grpSpPr>
          <a:xfrm>
            <a:off x="4790484" y="4474896"/>
            <a:ext cx="1529395" cy="1351370"/>
            <a:chOff x="2678464" y="2468071"/>
            <a:chExt cx="1529395" cy="1351370"/>
          </a:xfrm>
        </p:grpSpPr>
        <p:sp>
          <p:nvSpPr>
            <p:cNvPr id="26" name="ZoneTexte 25"/>
            <p:cNvSpPr txBox="1"/>
            <p:nvPr/>
          </p:nvSpPr>
          <p:spPr>
            <a:xfrm>
              <a:off x="2678464" y="2524716"/>
              <a:ext cx="1181437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</a:t>
              </a:r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3</a:t>
              </a:r>
              <a:endParaRPr lang="fr-FR" sz="16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 flipV="1">
              <a:off x="3503851" y="2468071"/>
              <a:ext cx="704008" cy="38841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>
              <a:off x="3495759" y="2929317"/>
              <a:ext cx="623087" cy="307497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>
              <a:off x="3479575" y="3050697"/>
              <a:ext cx="655455" cy="76874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/>
          <p:cNvGrpSpPr/>
          <p:nvPr/>
        </p:nvGrpSpPr>
        <p:grpSpPr>
          <a:xfrm>
            <a:off x="4847126" y="3431026"/>
            <a:ext cx="1796435" cy="1076238"/>
            <a:chOff x="-1699330" y="2103932"/>
            <a:chExt cx="1796435" cy="1076238"/>
          </a:xfrm>
        </p:grpSpPr>
        <p:cxnSp>
          <p:nvCxnSpPr>
            <p:cNvPr id="31" name="Connecteur droit avec flèche 30"/>
            <p:cNvCxnSpPr/>
            <p:nvPr/>
          </p:nvCxnSpPr>
          <p:spPr>
            <a:xfrm>
              <a:off x="-809204" y="2727016"/>
              <a:ext cx="906309" cy="453154"/>
            </a:xfrm>
            <a:prstGeom prst="straightConnector1">
              <a:avLst/>
            </a:prstGeom>
            <a:ln w="285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-1699330" y="2103932"/>
              <a:ext cx="1157163" cy="8002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2</a:t>
              </a:r>
            </a:p>
            <a:p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Etudiant </a:t>
              </a:r>
              <a:r>
                <a:rPr lang="fr-FR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1 </a:t>
              </a:r>
              <a:r>
                <a:rPr lang="fr-FR" sz="1400" dirty="0" smtClean="0">
                  <a:solidFill>
                    <a:schemeClr val="accent1">
                      <a:lumMod val="75000"/>
                    </a:schemeClr>
                  </a:solidFill>
                </a:rPr>
                <a:t>en CCF</a:t>
              </a:r>
              <a:endParaRPr lang="fr-FR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3" name="ZoneTexte 32"/>
          <p:cNvSpPr txBox="1"/>
          <p:nvPr/>
        </p:nvSpPr>
        <p:spPr>
          <a:xfrm>
            <a:off x="5996200" y="5874819"/>
            <a:ext cx="141610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Etudiant 1 = </a:t>
            </a:r>
            <a:r>
              <a:rPr lang="fr-FR" sz="1100" dirty="0" smtClean="0">
                <a:solidFill>
                  <a:srgbClr val="FF0000"/>
                </a:solidFill>
              </a:rPr>
              <a:t>11,5H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Etudiant 2 = </a:t>
            </a:r>
            <a:r>
              <a:rPr lang="fr-FR" sz="1100" dirty="0" smtClean="0">
                <a:solidFill>
                  <a:srgbClr val="FF0000"/>
                </a:solidFill>
              </a:rPr>
              <a:t>11,5H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Etudiant 3 = </a:t>
            </a:r>
            <a:r>
              <a:rPr lang="fr-FR" sz="1100" dirty="0" smtClean="0">
                <a:solidFill>
                  <a:srgbClr val="FF0000"/>
                </a:solidFill>
              </a:rPr>
              <a:t>11,5H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35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259632" y="188640"/>
            <a:ext cx="7776864" cy="103056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Intégration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 CCF1 dans l’</a:t>
            </a:r>
            <a:r>
              <a:rPr kumimoji="0" lang="fr-FR" sz="3200" b="0" i="0" u="none" strike="noStrike" kern="1200" cap="all" spc="0" normalizeH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eDT</a:t>
            </a: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Mutualisation des systèmes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001" y="1600200"/>
            <a:ext cx="731694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763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259632" y="188640"/>
            <a:ext cx="7776864" cy="103056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positionnement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 CCF1 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 la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fr-FR" sz="3200" b="0" i="0" u="none" strike="noStrike" kern="1200" cap="all" spc="0" normalizeH="0" baseline="30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ère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année de formation</a:t>
            </a:r>
            <a:endParaRPr kumimoji="0" lang="fr-FR" sz="3200" b="0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564" y="3305168"/>
            <a:ext cx="888505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>
            <a:off x="2229634" y="1929026"/>
            <a:ext cx="4802345" cy="12268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2000" b="1" dirty="0" smtClean="0">
                <a:latin typeface="Arial" pitchFamily="34" charset="0"/>
                <a:cs typeface="Arial" pitchFamily="34" charset="0"/>
              </a:rPr>
              <a:t>Le CCF 1 est positionné entre les vacances d’hiver et celles </a:t>
            </a:r>
            <a:r>
              <a:rPr lang="fr-FR" sz="2000" b="1" smtClean="0">
                <a:latin typeface="Arial" pitchFamily="34" charset="0"/>
                <a:cs typeface="Arial" pitchFamily="34" charset="0"/>
              </a:rPr>
              <a:t>de printemps.</a:t>
            </a:r>
            <a:endParaRPr lang="fr-FR" sz="1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4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1207</TotalTime>
  <Words>381</Words>
  <Application>Microsoft Office PowerPoint</Application>
  <PresentationFormat>Affichage à l'écran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Médian</vt:lpstr>
      <vt:lpstr>L’organisation de l’épreuve E5: Intervention sur un système numérique et d’information  1ère situation d’évaluation : CCF1</vt:lpstr>
      <vt:lpstr>Diapositive 2</vt:lpstr>
      <vt:lpstr>LES DETAILS D’UNE ROTATION  DECOUPAGE HORAIRE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Certification</dc:title>
  <dc:creator>utilisateur</dc:creator>
  <cp:lastModifiedBy>cheftravaux</cp:lastModifiedBy>
  <cp:revision>76</cp:revision>
  <dcterms:created xsi:type="dcterms:W3CDTF">2014-06-05T20:00:54Z</dcterms:created>
  <dcterms:modified xsi:type="dcterms:W3CDTF">2014-06-24T20:46:40Z</dcterms:modified>
</cp:coreProperties>
</file>