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7" r:id="rId2"/>
    <p:sldId id="274" r:id="rId3"/>
    <p:sldId id="276" r:id="rId4"/>
    <p:sldId id="275" r:id="rId5"/>
    <p:sldId id="278" r:id="rId6"/>
    <p:sldId id="279" r:id="rId7"/>
    <p:sldId id="280" r:id="rId8"/>
    <p:sldId id="281" r:id="rId9"/>
    <p:sldId id="282" r:id="rId10"/>
    <p:sldId id="283" r:id="rId11"/>
    <p:sldId id="284" r:id="rId12"/>
    <p:sldId id="285" r:id="rId13"/>
    <p:sldId id="286" r:id="rId14"/>
    <p:sldId id="287" r:id="rId15"/>
    <p:sldId id="288" r:id="rId16"/>
  </p:sldIdLst>
  <p:sldSz cx="9144000" cy="6858000" type="screen4x3"/>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377" autoAdjust="0"/>
  </p:normalViewPr>
  <p:slideViewPr>
    <p:cSldViewPr>
      <p:cViewPr>
        <p:scale>
          <a:sx n="70" d="100"/>
          <a:sy n="70" d="100"/>
        </p:scale>
        <p:origin x="-1968" y="-78"/>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3384" y="-114"/>
      </p:cViewPr>
      <p:guideLst>
        <p:guide orient="horz" pos="3156"/>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F9096EB2-3B19-415B-93DC-C8E01BF1CA0D}" type="datetimeFigureOut">
              <a:rPr lang="fr-FR" smtClean="0"/>
              <a:pPr/>
              <a:t>24/06/2014</a:t>
            </a:fld>
            <a:endParaRPr lang="fr-FR"/>
          </a:p>
        </p:txBody>
      </p:sp>
      <p:sp>
        <p:nvSpPr>
          <p:cNvPr id="4" name="Espace réservé de l'image des diapositives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commentaires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542115F4-720D-4FC7-8A6F-AEE6A5C75DF1}" type="slidenum">
              <a:rPr lang="fr-FR" smtClean="0"/>
              <a:pPr/>
              <a:t>‹N°›</a:t>
            </a:fld>
            <a:endParaRPr lang="fr-FR"/>
          </a:p>
        </p:txBody>
      </p:sp>
    </p:spTree>
    <p:extLst>
      <p:ext uri="{BB962C8B-B14F-4D97-AF65-F5344CB8AC3E}">
        <p14:creationId xmlns:p14="http://schemas.microsoft.com/office/powerpoint/2010/main" xmlns="" val="166148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Pour valider l’hypothèse retenue,  et ainsi répondre à la question scientifique, on demande aux étudiants de rédiger un commentaire argumenté à partir du document suivant et de l’expérience précédente. </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document choisi présente une expérience d’acoustique mené au 19</a:t>
            </a:r>
            <a:r>
              <a:rPr lang="fr-FR" baseline="30000" dirty="0" smtClean="0"/>
              <a:t>ème</a:t>
            </a:r>
            <a:r>
              <a:rPr lang="fr-FR" dirty="0" smtClean="0"/>
              <a:t> siècle qui a permis de déterminer la vitesse de propagation des ondes sonores dans l’eau. </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On attend dans  le commentaire argumenté du vocabulaire scientifique, des connecteurs logiques , éventuellement un schéma, des calculs et une conclusion</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Pour répondre à la question scientifique, on confronte les commentaires de 2 étudiants en portant une attention particulière à la qualité de l’argumentation  puisque cela correspond à la compétence transversale visée (d’où le temps consacré)  </a:t>
            </a:r>
          </a:p>
          <a:p>
            <a:endParaRPr lang="fr-FR" dirty="0" smtClean="0"/>
          </a:p>
          <a:p>
            <a:r>
              <a:rPr lang="fr-FR" dirty="0" smtClean="0"/>
              <a:t> on élabore la trace écrite avec la classe.</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Enfin, pour conclure l’activité, on revient sur la question contextualisée en y apportant une réponse.</a:t>
            </a:r>
          </a:p>
          <a:p>
            <a:endParaRPr lang="fr-FR" dirty="0" smtClean="0"/>
          </a:p>
          <a:p>
            <a:endParaRPr lang="fr-FR" dirty="0" smtClean="0"/>
          </a:p>
          <a:p>
            <a:r>
              <a:rPr lang="fr-FR" dirty="0" smtClean="0"/>
              <a:t>Conclusion : cette activité qui s’appuie sur la démarche scientifique, sera suivi d’un complément de cours sur les ondes sonores et ultrasonores.</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L’exemple d’activité proposé en sciences physiques porte</a:t>
            </a:r>
            <a:r>
              <a:rPr lang="fr-FR" baseline="0" dirty="0" smtClean="0"/>
              <a:t> sur les ondes sonores et ultrasonores.</a:t>
            </a:r>
          </a:p>
          <a:p>
            <a:endParaRPr lang="fr-FR" baseline="0" dirty="0" smtClean="0"/>
          </a:p>
          <a:p>
            <a:r>
              <a:rPr lang="fr-FR" baseline="0" dirty="0" smtClean="0"/>
              <a:t>Dans cette partie de programme, nous avons pour les compétences disciplinaires à : </a:t>
            </a:r>
          </a:p>
          <a:p>
            <a:pPr>
              <a:buFontTx/>
              <a:buChar char="-"/>
            </a:pPr>
            <a:r>
              <a:rPr lang="fr-FR" baseline="0" dirty="0" smtClean="0"/>
              <a:t> Caractériser les ondes sonores et ultrasonores.</a:t>
            </a:r>
          </a:p>
          <a:p>
            <a:pPr>
              <a:buFontTx/>
              <a:buChar char="-"/>
            </a:pPr>
            <a:r>
              <a:rPr lang="fr-FR" baseline="0" dirty="0" smtClean="0"/>
              <a:t> Présenter des applications utilisant les ultrasons.</a:t>
            </a:r>
          </a:p>
          <a:p>
            <a:pPr>
              <a:buFontTx/>
              <a:buChar char="-"/>
            </a:pPr>
            <a:endParaRPr lang="fr-FR" baseline="0" dirty="0" smtClean="0"/>
          </a:p>
          <a:p>
            <a:pPr>
              <a:buFontTx/>
              <a:buNone/>
            </a:pPr>
            <a:r>
              <a:rPr lang="fr-FR" baseline="0" dirty="0" smtClean="0"/>
              <a:t>Comme compétence transversale, nous  avons choisi de travailler la rédaction d’une synthèse argumentée.</a:t>
            </a:r>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L’activité est en rapport avec le mini projet Aide à l’accostage d’un voilier et illustre la démarche scientifique avec comme question contextualisée: </a:t>
            </a:r>
          </a:p>
          <a:p>
            <a:endParaRPr lang="fr-FR" dirty="0" smtClean="0"/>
          </a:p>
          <a:p>
            <a:r>
              <a:rPr lang="fr-FR" dirty="0" smtClean="0"/>
              <a:t>Comment aider un plaisancier seul à accoster sans dommage?</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 première question scientifique posée est : </a:t>
            </a:r>
          </a:p>
          <a:p>
            <a:endParaRPr lang="fr-FR" dirty="0" smtClean="0"/>
          </a:p>
          <a:p>
            <a:r>
              <a:rPr lang="fr-FR" dirty="0" smtClean="0"/>
              <a:t>Comment évaluer la distance au quai avec une onde ultrasonore?</a:t>
            </a:r>
          </a:p>
          <a:p>
            <a:endParaRPr lang="fr-FR" dirty="0" smtClean="0"/>
          </a:p>
          <a:p>
            <a:r>
              <a:rPr lang="fr-FR" dirty="0" smtClean="0"/>
              <a:t>On demande aux étudiants de formuler par écrit leurs hypothèses.</a:t>
            </a:r>
          </a:p>
          <a:p>
            <a:endParaRPr lang="fr-FR" dirty="0" smtClean="0"/>
          </a:p>
          <a:p>
            <a:r>
              <a:rPr lang="fr-FR" dirty="0" smtClean="0"/>
              <a:t>Parmi les hypothèses émises, on retient celle de la mesure de la durée d’un aller retour de l’onde entre un émetteur/récepteur à ultrasons et un obstacle afin d’en déduire la distance les séparant.</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 validation de l’hypothèse retenue se fait par un expérience de cours…</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et l’exploitation de l’oscillogramme obtenu, la vitesse de propagation des ultrasons dans l’air étant donnée.</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L’hypothèse étant validée, on revient à la question scientifique avec un synthèse orale et l’élaboration de la trace écrite avec la classe.</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Deuxième question scientifique posée : </a:t>
            </a:r>
          </a:p>
          <a:p>
            <a:endParaRPr lang="fr-FR" dirty="0" smtClean="0"/>
          </a:p>
          <a:p>
            <a:r>
              <a:rPr lang="fr-FR" dirty="0" smtClean="0"/>
              <a:t>Quelle est l’influence du milieu </a:t>
            </a:r>
            <a:r>
              <a:rPr lang="fr-FR" dirty="0" smtClean="0"/>
              <a:t> </a:t>
            </a:r>
            <a:r>
              <a:rPr lang="fr-FR" dirty="0" smtClean="0"/>
              <a:t>sur la propagation d’une onde sonore ou ultrasonore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Là aussi on demande aux étudiants de formuler leurs hypothèses et on retient celle relative à la vitesse de propagation de l’onde.</a:t>
            </a:r>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dirty="0" smtClean="0"/>
              <a:t>Cliquez pour modifier le style du titre</a:t>
            </a:r>
            <a:endParaRPr kumimoji="0" lang="en-US" dirty="0"/>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4586656B-D7B8-4D07-BA1E-F424903E443B}" type="slidenum">
              <a:rPr lang="fr-FR" smtClean="0"/>
              <a:pPr/>
              <a:t>‹N°›</a:t>
            </a:fld>
            <a:endParaRPr lang="fr-FR"/>
          </a:p>
        </p:txBody>
      </p:sp>
      <p:pic>
        <p:nvPicPr>
          <p:cNvPr id="5" name="Image 4" descr="bts_sn_info15587_cci_p.jpg"/>
          <p:cNvPicPr>
            <a:picLocks noChangeAspect="1"/>
          </p:cNvPicPr>
          <p:nvPr userDrawn="1"/>
        </p:nvPicPr>
        <p:blipFill>
          <a:blip r:embed="rId2" cstate="print"/>
          <a:stretch>
            <a:fillRect/>
          </a:stretch>
        </p:blipFill>
        <p:spPr>
          <a:xfrm>
            <a:off x="683568" y="1628800"/>
            <a:ext cx="7992888" cy="47525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dirty="0" smtClean="0"/>
              <a:t>Cliquez pour modifier le style du titre</a:t>
            </a:r>
            <a:endParaRPr kumimoji="0" lang="en-US" dirty="0"/>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pic>
        <p:nvPicPr>
          <p:cNvPr id="7" name="Image 6" descr="bts_sn_info15587_cci_p.jpg"/>
          <p:cNvPicPr>
            <a:picLocks noChangeAspect="1"/>
          </p:cNvPicPr>
          <p:nvPr userDrawn="1"/>
        </p:nvPicPr>
        <p:blipFill>
          <a:blip r:embed="rId2" cstate="print">
            <a:lum/>
          </a:blip>
          <a:stretch>
            <a:fillRect/>
          </a:stretch>
        </p:blipFill>
        <p:spPr>
          <a:xfrm>
            <a:off x="179512" y="188639"/>
            <a:ext cx="1296144" cy="950505"/>
          </a:xfrm>
          <a:prstGeom prst="rect">
            <a:avLst/>
          </a:prstGeom>
          <a:blipFill dpi="0" rotWithShape="1">
            <a:blip r:embed="rId3" cstate="print">
              <a:alphaModFix amt="37000"/>
              <a:lum/>
            </a:blip>
            <a:srcRect/>
            <a:tile tx="0" ty="0" sx="100000" sy="100000" flip="none" algn="tl"/>
          </a:blip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dirty="0" smtClean="0"/>
              <a:t>Cliquez pour modifier le style du titre</a:t>
            </a:r>
            <a:endParaRPr kumimoji="0" lang="en-US" dirty="0"/>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F8EB90-D38D-4207-AA9E-33005B2F32B2}" type="datetimeFigureOut">
              <a:rPr lang="fr-FR" smtClean="0"/>
              <a:pPr/>
              <a:t>24/06/2014</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586656B-D7B8-4D07-BA1E-F424903E443B}" type="slidenum">
              <a:rPr lang="fr-FR" smtClean="0"/>
              <a:pPr/>
              <a:t>‹N°›</a:t>
            </a:fld>
            <a:endParaRPr lang="fr-FR"/>
          </a:p>
        </p:txBody>
      </p:sp>
      <p:sp>
        <p:nvSpPr>
          <p:cNvPr id="10" name="Rectangle 9"/>
          <p:cNvSpPr/>
          <p:nvPr userDrawn="1"/>
        </p:nvSpPr>
        <p:spPr>
          <a:xfrm>
            <a:off x="0" y="6453336"/>
            <a:ext cx="539552" cy="40466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a:off x="2368296" y="6453336"/>
            <a:ext cx="6784848" cy="40466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2" name="Picture 2" descr="acad_lille.png"/>
          <p:cNvPicPr preferRelativeResize="0">
            <a:picLocks noChangeArrowheads="1"/>
          </p:cNvPicPr>
          <p:nvPr userDrawn="1"/>
        </p:nvPicPr>
        <p:blipFill>
          <a:blip r:embed="rId4" cstate="print"/>
          <a:srcRect/>
          <a:stretch>
            <a:fillRect/>
          </a:stretch>
        </p:blipFill>
        <p:spPr bwMode="auto">
          <a:xfrm>
            <a:off x="1475656" y="6453336"/>
            <a:ext cx="792088" cy="404664"/>
          </a:xfrm>
          <a:prstGeom prst="rect">
            <a:avLst/>
          </a:prstGeom>
          <a:noFill/>
          <a:ln w="9525">
            <a:noFill/>
            <a:miter lim="800000"/>
            <a:headEnd/>
            <a:tailEnd/>
          </a:ln>
        </p:spPr>
      </p:pic>
      <p:pic>
        <p:nvPicPr>
          <p:cNvPr id="15" name="Image 14"/>
          <p:cNvPicPr>
            <a:picLocks noChangeAspect="1"/>
          </p:cNvPicPr>
          <p:nvPr userDrawn="1"/>
        </p:nvPicPr>
        <p:blipFill>
          <a:blip r:embed="rId5" cstate="print"/>
          <a:stretch>
            <a:fillRect/>
          </a:stretch>
        </p:blipFill>
        <p:spPr>
          <a:xfrm>
            <a:off x="611560" y="6453336"/>
            <a:ext cx="755577" cy="404664"/>
          </a:xfrm>
          <a:prstGeom prst="rect">
            <a:avLst/>
          </a:prstGeom>
        </p:spPr>
      </p:pic>
      <p:sp>
        <p:nvSpPr>
          <p:cNvPr id="16" name="Sous-titre 8"/>
          <p:cNvSpPr txBox="1">
            <a:spLocks/>
          </p:cNvSpPr>
          <p:nvPr userDrawn="1"/>
        </p:nvSpPr>
        <p:spPr>
          <a:xfrm>
            <a:off x="2371344" y="6453336"/>
            <a:ext cx="6705600" cy="383084"/>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0"/>
              </a:spcBef>
              <a:spcAft>
                <a:spcPts val="0"/>
              </a:spcAft>
              <a:buClr>
                <a:schemeClr val="accent2"/>
              </a:buClr>
              <a:buSzPct val="60000"/>
              <a:buFont typeface="Wingdings"/>
              <a:buNone/>
              <a:tabLst/>
              <a:defRPr/>
            </a:pP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ZoneTexte 16"/>
          <p:cNvSpPr txBox="1"/>
          <p:nvPr userDrawn="1"/>
        </p:nvSpPr>
        <p:spPr>
          <a:xfrm>
            <a:off x="539552" y="1268760"/>
            <a:ext cx="5544616" cy="40011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
                <a:schemeClr val="accent2"/>
              </a:buClr>
              <a:buSzPct val="60000"/>
              <a:buFont typeface="Wingdings"/>
              <a:buNone/>
              <a:tabLst/>
              <a:defRPr/>
            </a:pPr>
            <a:r>
              <a:rPr kumimoji="0" lang="fr-FR" sz="1000" b="1" i="0" u="none" strike="noStrike" kern="1200" cap="none" spc="0" normalizeH="0" baseline="0" noProof="0" dirty="0" smtClean="0">
                <a:ln>
                  <a:noFill/>
                </a:ln>
                <a:solidFill>
                  <a:schemeClr val="bg1"/>
                </a:solidFill>
                <a:effectLst/>
                <a:uLnTx/>
                <a:uFillTx/>
                <a:latin typeface="+mn-lt"/>
                <a:ea typeface="+mn-ea"/>
                <a:cs typeface="+mn-cs"/>
              </a:rPr>
              <a:t>Séminaire Inter-académique BTS Systèmes Numériques, Armentières le 27 Juin 2014</a:t>
            </a:r>
          </a:p>
          <a:p>
            <a:pPr algn="l"/>
            <a:endParaRPr lang="fr-FR" sz="10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0"/>
            <a:ext cx="7917160" cy="1196752"/>
          </a:xfrm>
        </p:spPr>
        <p:txBody>
          <a:bodyPr>
            <a:normAutofit fontScale="90000"/>
          </a:bodyPr>
          <a:lstStyle/>
          <a:p>
            <a:pPr algn="r"/>
            <a:r>
              <a:rPr lang="fr-FR" dirty="0" smtClean="0">
                <a:solidFill>
                  <a:schemeClr val="bg2"/>
                </a:solidFill>
              </a:rPr>
              <a:t>Sciences Physiques</a:t>
            </a:r>
            <a:br>
              <a:rPr lang="fr-FR" dirty="0" smtClean="0">
                <a:solidFill>
                  <a:schemeClr val="bg2"/>
                </a:solidFill>
              </a:rPr>
            </a:br>
            <a:r>
              <a:rPr lang="fr-FR" dirty="0" smtClean="0">
                <a:solidFill>
                  <a:schemeClr val="bg2"/>
                </a:solidFill>
              </a:rPr>
              <a:t>Exemple d’activité</a:t>
            </a:r>
            <a:endParaRPr lang="fr-FR" b="1" dirty="0" smtClean="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
        <p:nvSpPr>
          <p:cNvPr id="5" name="ZoneTexte 4"/>
          <p:cNvSpPr txBox="1"/>
          <p:nvPr/>
        </p:nvSpPr>
        <p:spPr>
          <a:xfrm>
            <a:off x="539552" y="1556792"/>
            <a:ext cx="8604448" cy="1228541"/>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Validation de l’hypothèse retenue :</a:t>
            </a:r>
          </a:p>
          <a:p>
            <a:pPr marL="320040" lvl="0" indent="-320040" fontAlgn="base">
              <a:spcBef>
                <a:spcPts val="700"/>
              </a:spcBef>
              <a:spcAft>
                <a:spcPct val="0"/>
              </a:spcAft>
              <a:buClr>
                <a:srgbClr val="CCB400"/>
              </a:buClr>
              <a:buSzPct val="60000"/>
            </a:pPr>
            <a:r>
              <a:rPr lang="fr-FR" sz="3600" b="1" dirty="0" smtClean="0">
                <a:solidFill>
                  <a:prstClr val="black"/>
                </a:solidFill>
              </a:rPr>
              <a:t>	</a:t>
            </a:r>
            <a:r>
              <a:rPr lang="fr-FR" sz="3200" b="1" dirty="0" smtClean="0">
                <a:solidFill>
                  <a:prstClr val="black"/>
                </a:solidFill>
              </a:rPr>
              <a:t> Etude documentaire</a:t>
            </a:r>
          </a:p>
        </p:txBody>
      </p:sp>
      <p:sp>
        <p:nvSpPr>
          <p:cNvPr id="6" name="Rectangle 1"/>
          <p:cNvSpPr>
            <a:spLocks noChangeArrowheads="1"/>
          </p:cNvSpPr>
          <p:nvPr/>
        </p:nvSpPr>
        <p:spPr bwMode="auto">
          <a:xfrm>
            <a:off x="539552" y="3140968"/>
            <a:ext cx="8136904"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640080" marR="0" lvl="1" indent="-274320" defTabSz="914400" fontAlgn="base">
              <a:lnSpc>
                <a:spcPct val="100000"/>
              </a:lnSpc>
              <a:spcBef>
                <a:spcPts val="550"/>
              </a:spcBef>
              <a:spcAft>
                <a:spcPct val="0"/>
              </a:spcAft>
              <a:buClr>
                <a:schemeClr val="accent1"/>
              </a:buClr>
              <a:buSzPct val="70000"/>
              <a:buFont typeface="Wingdings" pitchFamily="2" charset="2"/>
              <a:buChar char="Ø"/>
              <a:tabLst/>
            </a:pPr>
            <a:r>
              <a:rPr lang="fr-FR" sz="3200" dirty="0" smtClean="0"/>
              <a:t>A l’aide des documents ci-dessous et de l’expérience précédente, rédiger un commentaire argumenté afin de répondre à la question scientifique QS2 posée.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
        <p:nvSpPr>
          <p:cNvPr id="5" name="Rectangle 1"/>
          <p:cNvSpPr>
            <a:spLocks noChangeArrowheads="1"/>
          </p:cNvSpPr>
          <p:nvPr/>
        </p:nvSpPr>
        <p:spPr bwMode="auto">
          <a:xfrm>
            <a:off x="539552" y="1556792"/>
            <a:ext cx="835292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3200" dirty="0" smtClean="0"/>
              <a:t>Expériences d’acoustique faites en 1826 sur le lac de Genève par les physiciens Colladon et Sturm :</a:t>
            </a:r>
          </a:p>
        </p:txBody>
      </p:sp>
      <p:pic>
        <p:nvPicPr>
          <p:cNvPr id="6" name="Image 5"/>
          <p:cNvPicPr/>
          <p:nvPr/>
        </p:nvPicPr>
        <p:blipFill>
          <a:blip r:embed="rId3" cstate="print"/>
          <a:srcRect/>
          <a:stretch>
            <a:fillRect/>
          </a:stretch>
        </p:blipFill>
        <p:spPr bwMode="auto">
          <a:xfrm>
            <a:off x="251520" y="2852936"/>
            <a:ext cx="8640960" cy="32403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
        <p:nvSpPr>
          <p:cNvPr id="5" name="Rectangle 4"/>
          <p:cNvSpPr/>
          <p:nvPr/>
        </p:nvSpPr>
        <p:spPr>
          <a:xfrm>
            <a:off x="0" y="1772816"/>
            <a:ext cx="9144000" cy="4093428"/>
          </a:xfrm>
          <a:prstGeom prst="rect">
            <a:avLst/>
          </a:prstGeom>
        </p:spPr>
        <p:txBody>
          <a:bodyPr wrap="square">
            <a:spAutoFit/>
          </a:bodyPr>
          <a:lstStyle/>
          <a:p>
            <a:pPr algn="just"/>
            <a:r>
              <a:rPr lang="fr-FR" sz="2600" dirty="0" smtClean="0"/>
              <a:t>les expérimentateurs se trouvaient dans deux bateaux séparés de </a:t>
            </a:r>
            <a:r>
              <a:rPr lang="fr-FR" sz="2600" b="1" dirty="0" smtClean="0">
                <a:solidFill>
                  <a:srgbClr val="FF0000"/>
                </a:solidFill>
              </a:rPr>
              <a:t>13,5 km</a:t>
            </a:r>
            <a:r>
              <a:rPr lang="fr-FR" sz="2600" dirty="0" smtClean="0"/>
              <a:t>. A l’un des bateaux était suspendue une cloche de bronze, frappée par un marteau articulé. Une lance à feu fixée au manche du marteau allumait une masse de poudre à l’instant du coup sur la cloche. Dans l’autre bateau, l’expérimentateur portait un cornet acoustique dont le pavillon était dirigé vers la cloche. L’expérience se déroulait de nuit, de sorte que l’observateur muni du cornet acoustique voyait la lueur de l’éclair. Après une série de nombreuses mesures, la durée de propagation de l’onde sonore mesurée par les expérimentateurs fut de </a:t>
            </a:r>
            <a:r>
              <a:rPr lang="fr-FR" sz="2600" b="1" i="1" dirty="0" err="1" smtClean="0">
                <a:solidFill>
                  <a:srgbClr val="FF0000"/>
                </a:solidFill>
              </a:rPr>
              <a:t>Δt</a:t>
            </a:r>
            <a:r>
              <a:rPr lang="fr-FR" sz="2600" b="1" i="1" dirty="0" smtClean="0">
                <a:solidFill>
                  <a:srgbClr val="FF0000"/>
                </a:solidFill>
              </a:rPr>
              <a:t> = 9,4 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
        <p:nvSpPr>
          <p:cNvPr id="5" name="ZoneTexte 4"/>
          <p:cNvSpPr txBox="1"/>
          <p:nvPr/>
        </p:nvSpPr>
        <p:spPr>
          <a:xfrm>
            <a:off x="539552" y="1556792"/>
            <a:ext cx="8604448" cy="584775"/>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Votre commentaire argumenté</a:t>
            </a:r>
          </a:p>
        </p:txBody>
      </p:sp>
      <p:sp>
        <p:nvSpPr>
          <p:cNvPr id="6" name="Rectangle à coins arrondis 5"/>
          <p:cNvSpPr>
            <a:spLocks noChangeArrowheads="1"/>
          </p:cNvSpPr>
          <p:nvPr/>
        </p:nvSpPr>
        <p:spPr bwMode="auto">
          <a:xfrm>
            <a:off x="179512" y="2120277"/>
            <a:ext cx="8784976" cy="3371136"/>
          </a:xfrm>
          <a:prstGeom prst="roundRect">
            <a:avLst/>
          </a:prstGeom>
          <a:noFill/>
          <a:ln w="2857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fr-FR" sz="3200" dirty="0" smtClean="0"/>
              <a:t>reprise de la question QS,</a:t>
            </a:r>
          </a:p>
          <a:p>
            <a:pPr lvl="0" fontAlgn="base">
              <a:spcBef>
                <a:spcPct val="0"/>
              </a:spcBef>
              <a:spcAft>
                <a:spcPct val="0"/>
              </a:spcAft>
            </a:pPr>
            <a:r>
              <a:rPr lang="fr-FR" sz="3200" dirty="0" smtClean="0"/>
              <a:t>utilisation d'un vocabulaire scientifique,</a:t>
            </a:r>
          </a:p>
          <a:p>
            <a:pPr lvl="0" fontAlgn="base">
              <a:spcBef>
                <a:spcPct val="0"/>
              </a:spcBef>
              <a:spcAft>
                <a:spcPct val="0"/>
              </a:spcAft>
            </a:pPr>
            <a:r>
              <a:rPr lang="fr-FR" sz="3200" dirty="0" smtClean="0"/>
              <a:t>utilisation de connecteurs logiques, </a:t>
            </a:r>
          </a:p>
          <a:p>
            <a:pPr lvl="0" fontAlgn="base">
              <a:spcBef>
                <a:spcPct val="0"/>
              </a:spcBef>
              <a:spcAft>
                <a:spcPct val="0"/>
              </a:spcAft>
            </a:pPr>
            <a:r>
              <a:rPr lang="fr-FR" sz="3200" dirty="0" smtClean="0"/>
              <a:t>schéma, </a:t>
            </a:r>
          </a:p>
          <a:p>
            <a:pPr lvl="0" fontAlgn="base">
              <a:spcBef>
                <a:spcPct val="0"/>
              </a:spcBef>
              <a:spcAft>
                <a:spcPct val="0"/>
              </a:spcAft>
            </a:pPr>
            <a:r>
              <a:rPr lang="fr-FR" sz="3200" dirty="0" smtClean="0"/>
              <a:t>calculs, </a:t>
            </a:r>
          </a:p>
          <a:p>
            <a:pPr lvl="0" fontAlgn="base">
              <a:spcBef>
                <a:spcPct val="0"/>
              </a:spcBef>
              <a:spcAft>
                <a:spcPct val="0"/>
              </a:spcAft>
            </a:pPr>
            <a:r>
              <a:rPr lang="fr-FR" sz="3200" dirty="0" smtClean="0"/>
              <a:t>conclusion</a:t>
            </a:r>
            <a:endParaRPr lang="fr-FR" sz="29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
        <p:nvSpPr>
          <p:cNvPr id="5" name="ZoneTexte 4"/>
          <p:cNvSpPr txBox="1"/>
          <p:nvPr/>
        </p:nvSpPr>
        <p:spPr>
          <a:xfrm>
            <a:off x="539552" y="1628800"/>
            <a:ext cx="8604448" cy="1166986"/>
          </a:xfrm>
          <a:prstGeom prst="rect">
            <a:avLst/>
          </a:prstGeom>
          <a:noFill/>
        </p:spPr>
        <p:txBody>
          <a:bodyPr wrap="square" rtlCol="0">
            <a:spAutoFit/>
          </a:bodyPr>
          <a:lstStyle/>
          <a:p>
            <a:pPr marL="32004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Réponse à la question scientifique QS2</a:t>
            </a:r>
          </a:p>
          <a:p>
            <a:pPr marL="320040" indent="-320040" fontAlgn="base">
              <a:spcBef>
                <a:spcPts val="700"/>
              </a:spcBef>
              <a:spcAft>
                <a:spcPct val="0"/>
              </a:spcAft>
              <a:buClr>
                <a:srgbClr val="CCB400"/>
              </a:buClr>
              <a:buSzPct val="60000"/>
            </a:pPr>
            <a:r>
              <a:rPr lang="fr-FR" sz="3200" b="1" dirty="0" smtClean="0">
                <a:solidFill>
                  <a:prstClr val="black"/>
                </a:solidFill>
              </a:rPr>
              <a:t>	(20 minutes) :</a:t>
            </a:r>
          </a:p>
        </p:txBody>
      </p:sp>
      <p:sp>
        <p:nvSpPr>
          <p:cNvPr id="6" name="Espace réservé du contenu 2"/>
          <p:cNvSpPr>
            <a:spLocks noGrp="1"/>
          </p:cNvSpPr>
          <p:nvPr>
            <p:ph sz="quarter" idx="1"/>
          </p:nvPr>
        </p:nvSpPr>
        <p:spPr>
          <a:xfrm>
            <a:off x="539552" y="2996952"/>
            <a:ext cx="7848872" cy="3099048"/>
          </a:xfrm>
        </p:spPr>
        <p:txBody>
          <a:bodyPr>
            <a:normAutofit/>
          </a:bodyPr>
          <a:lstStyle/>
          <a:p>
            <a:pPr lvl="1">
              <a:buFont typeface="Wingdings" pitchFamily="2" charset="2"/>
              <a:buChar char="Ø"/>
            </a:pPr>
            <a:r>
              <a:rPr lang="fr-FR" sz="3200" dirty="0" smtClean="0">
                <a:latin typeface="Tw Cen MT" pitchFamily="34" charset="0"/>
              </a:rPr>
              <a:t>Confrontation des argumentations de 2 étudiants</a:t>
            </a:r>
          </a:p>
          <a:p>
            <a:endParaRPr lang="fr-FR" sz="3200" dirty="0" smtClean="0">
              <a:latin typeface="Tw Cen MT" pitchFamily="34" charset="0"/>
            </a:endParaRPr>
          </a:p>
          <a:p>
            <a:pPr lvl="1">
              <a:buFont typeface="Wingdings" pitchFamily="2" charset="2"/>
              <a:buChar char="Ø"/>
            </a:pPr>
            <a:r>
              <a:rPr lang="fr-FR" sz="3200" dirty="0" smtClean="0">
                <a:latin typeface="Tw Cen MT" pitchFamily="34" charset="0"/>
              </a:rPr>
              <a:t>Trace écrite élaborée avec la classe</a:t>
            </a:r>
            <a:endParaRPr lang="fr-FR" sz="3200" dirty="0">
              <a:latin typeface="Tw Cen M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75656" y="0"/>
            <a:ext cx="7668344" cy="1200329"/>
          </a:xfrm>
          <a:prstGeom prst="rect">
            <a:avLst/>
          </a:prstGeom>
          <a:noFill/>
        </p:spPr>
        <p:txBody>
          <a:bodyPr wrap="square" rtlCol="0">
            <a:spAutoFit/>
          </a:bodyPr>
          <a:lstStyle/>
          <a:p>
            <a:pPr marL="320040" lvl="0" indent="-320040" algn="ctr">
              <a:spcBef>
                <a:spcPts val="700"/>
              </a:spcBef>
              <a:buClr>
                <a:srgbClr val="CCB400"/>
              </a:buClr>
              <a:buSzPct val="60000"/>
            </a:pPr>
            <a:r>
              <a:rPr lang="fr-FR" sz="3600" b="1" dirty="0" smtClean="0">
                <a:solidFill>
                  <a:prstClr val="black"/>
                </a:solidFill>
              </a:rPr>
              <a:t>Comment aider un plaisancier seul à accoster sans dommage ?</a:t>
            </a:r>
            <a:endParaRPr lang="fr-FR" sz="3600" dirty="0" smtClean="0">
              <a:solidFill>
                <a:prstClr val="black"/>
              </a:solidFill>
            </a:endParaRPr>
          </a:p>
        </p:txBody>
      </p:sp>
      <p:sp>
        <p:nvSpPr>
          <p:cNvPr id="5" name="ZoneTexte 4"/>
          <p:cNvSpPr txBox="1"/>
          <p:nvPr/>
        </p:nvSpPr>
        <p:spPr>
          <a:xfrm>
            <a:off x="539552" y="1556793"/>
            <a:ext cx="8604448" cy="584775"/>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Retour à la question contextualisée</a:t>
            </a:r>
          </a:p>
        </p:txBody>
      </p:sp>
      <p:sp>
        <p:nvSpPr>
          <p:cNvPr id="6" name="Rectangle 5"/>
          <p:cNvSpPr/>
          <p:nvPr/>
        </p:nvSpPr>
        <p:spPr>
          <a:xfrm>
            <a:off x="539552" y="2567226"/>
            <a:ext cx="8604448" cy="1723549"/>
          </a:xfrm>
          <a:prstGeom prst="rect">
            <a:avLst/>
          </a:prstGeom>
        </p:spPr>
        <p:txBody>
          <a:bodyPr wrap="square">
            <a:spAutoFit/>
          </a:bodyPr>
          <a:lstStyle/>
          <a:p>
            <a:pPr marL="640080" lvl="1" indent="-274320" fontAlgn="base">
              <a:spcBef>
                <a:spcPts val="550"/>
              </a:spcBef>
              <a:spcAft>
                <a:spcPct val="0"/>
              </a:spcAft>
              <a:buClr>
                <a:schemeClr val="accent1"/>
              </a:buClr>
              <a:buSzPct val="70000"/>
              <a:buFont typeface="Wingdings" pitchFamily="2" charset="2"/>
              <a:buChar char="Ø"/>
            </a:pPr>
            <a:r>
              <a:rPr lang="fr-FR" sz="3200" dirty="0" smtClean="0"/>
              <a:t>Synthèse Orale</a:t>
            </a:r>
          </a:p>
          <a:p>
            <a:pPr marL="640080" lvl="1" indent="-274320" fontAlgn="base">
              <a:spcBef>
                <a:spcPts val="550"/>
              </a:spcBef>
              <a:spcAft>
                <a:spcPct val="0"/>
              </a:spcAft>
              <a:buClr>
                <a:schemeClr val="accent1"/>
              </a:buClr>
              <a:buSzPct val="70000"/>
              <a:buFont typeface="Wingdings" pitchFamily="2" charset="2"/>
              <a:buChar char="Ø"/>
            </a:pPr>
            <a:endParaRPr lang="fr-FR" sz="3200" dirty="0" smtClean="0"/>
          </a:p>
          <a:p>
            <a:pPr marL="640080" lvl="1" indent="-274320" fontAlgn="base">
              <a:spcBef>
                <a:spcPts val="550"/>
              </a:spcBef>
              <a:spcAft>
                <a:spcPct val="0"/>
              </a:spcAft>
              <a:buClr>
                <a:schemeClr val="accent1"/>
              </a:buClr>
              <a:buSzPct val="70000"/>
              <a:buFont typeface="Wingdings" pitchFamily="2" charset="2"/>
              <a:buChar char="Ø"/>
            </a:pPr>
            <a:r>
              <a:rPr lang="fr-FR" sz="3200" dirty="0" smtClean="0"/>
              <a:t>Réponse à la question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475656" y="0"/>
            <a:ext cx="7668344" cy="1268760"/>
          </a:xfrm>
        </p:spPr>
        <p:txBody>
          <a:bodyPr>
            <a:normAutofit fontScale="90000"/>
          </a:bodyPr>
          <a:lstStyle/>
          <a:p>
            <a:pPr algn="ctr"/>
            <a:r>
              <a:rPr lang="fr-FR" b="1" dirty="0" smtClean="0">
                <a:solidFill>
                  <a:schemeClr val="tx1"/>
                </a:solidFill>
              </a:rPr>
              <a:t>Les Ondes sonores et ultrasonores</a:t>
            </a:r>
            <a:endParaRPr lang="fr-FR" b="1" dirty="0"/>
          </a:p>
        </p:txBody>
      </p:sp>
      <p:sp>
        <p:nvSpPr>
          <p:cNvPr id="3" name="Espace réservé du contenu 2"/>
          <p:cNvSpPr>
            <a:spLocks noGrp="1"/>
          </p:cNvSpPr>
          <p:nvPr>
            <p:ph sz="quarter" idx="1"/>
          </p:nvPr>
        </p:nvSpPr>
        <p:spPr/>
        <p:txBody>
          <a:bodyPr/>
          <a:lstStyle/>
          <a:p>
            <a:pPr>
              <a:buFont typeface="Wingdings" pitchFamily="2" charset="2"/>
              <a:buChar char="q"/>
            </a:pPr>
            <a:r>
              <a:rPr lang="fr-FR" sz="3200" b="1" dirty="0" smtClean="0">
                <a:latin typeface="Tw Cen MT" pitchFamily="34" charset="0"/>
              </a:rPr>
              <a:t>Compétences disciplinaires :</a:t>
            </a:r>
          </a:p>
          <a:p>
            <a:pPr lvl="1">
              <a:buFont typeface="Wingdings" pitchFamily="2" charset="2"/>
              <a:buChar char="Ø"/>
            </a:pPr>
            <a:r>
              <a:rPr lang="fr-FR" sz="3200" dirty="0" smtClean="0">
                <a:latin typeface="Tw Cen MT" pitchFamily="34" charset="0"/>
              </a:rPr>
              <a:t>Caractériser les ondes sonores et ultrasonores.</a:t>
            </a:r>
          </a:p>
          <a:p>
            <a:pPr lvl="1">
              <a:buFont typeface="Wingdings" pitchFamily="2" charset="2"/>
              <a:buChar char="Ø"/>
            </a:pPr>
            <a:r>
              <a:rPr lang="fr-FR" sz="3200" dirty="0" smtClean="0">
                <a:latin typeface="Tw Cen MT" pitchFamily="34" charset="0"/>
              </a:rPr>
              <a:t>Présenter des applications utilisant les ultrasons</a:t>
            </a:r>
          </a:p>
          <a:p>
            <a:pPr>
              <a:buFont typeface="Wingdings" pitchFamily="2" charset="2"/>
              <a:buChar char="q"/>
            </a:pPr>
            <a:r>
              <a:rPr lang="fr-FR" sz="3200" b="1" dirty="0" smtClean="0">
                <a:latin typeface="Tw Cen MT" pitchFamily="34" charset="0"/>
              </a:rPr>
              <a:t>Compétence transversale : </a:t>
            </a:r>
          </a:p>
          <a:p>
            <a:pPr lvl="1">
              <a:buFont typeface="Wingdings" pitchFamily="2" charset="2"/>
              <a:buChar char="Ø"/>
            </a:pPr>
            <a:r>
              <a:rPr lang="fr-FR" sz="3200" dirty="0" smtClean="0">
                <a:latin typeface="Tw Cen MT" pitchFamily="34" charset="0"/>
              </a:rPr>
              <a:t>Rédiger une synthèse argumentée.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3" cstate="print"/>
          <a:srcRect/>
          <a:stretch>
            <a:fillRect/>
          </a:stretch>
        </p:blipFill>
        <p:spPr bwMode="auto">
          <a:xfrm>
            <a:off x="539552" y="1628800"/>
            <a:ext cx="8208912" cy="4418840"/>
          </a:xfrm>
          <a:prstGeom prst="rect">
            <a:avLst/>
          </a:prstGeom>
          <a:noFill/>
          <a:ln w="9525">
            <a:noFill/>
            <a:miter lim="800000"/>
            <a:headEnd/>
            <a:tailEnd/>
          </a:ln>
        </p:spPr>
      </p:pic>
      <p:sp>
        <p:nvSpPr>
          <p:cNvPr id="2" name="Titre 1"/>
          <p:cNvSpPr>
            <a:spLocks noGrp="1"/>
          </p:cNvSpPr>
          <p:nvPr>
            <p:ph type="title"/>
          </p:nvPr>
        </p:nvSpPr>
        <p:spPr>
          <a:xfrm>
            <a:off x="1475656" y="0"/>
            <a:ext cx="7668344" cy="1268760"/>
          </a:xfrm>
        </p:spPr>
        <p:txBody>
          <a:bodyPr>
            <a:normAutofit/>
          </a:bodyPr>
          <a:lstStyle/>
          <a:p>
            <a:pPr lvl="0" algn="ctr"/>
            <a:r>
              <a:rPr lang="fr-FR" sz="3600" b="1" dirty="0" smtClean="0">
                <a:solidFill>
                  <a:prstClr val="black"/>
                </a:solidFill>
              </a:rPr>
              <a:t>Comment aider un plaisancier seul à accoster sans dommage ?</a:t>
            </a:r>
            <a:endParaRPr lang="fr-FR" dirty="0"/>
          </a:p>
        </p:txBody>
      </p:sp>
      <p:grpSp>
        <p:nvGrpSpPr>
          <p:cNvPr id="4" name="Espace réservé du contenu 3"/>
          <p:cNvGrpSpPr>
            <a:grpSpLocks noGrp="1"/>
          </p:cNvGrpSpPr>
          <p:nvPr>
            <p:ph sz="quarter" idx="1"/>
          </p:nvPr>
        </p:nvGrpSpPr>
        <p:grpSpPr>
          <a:xfrm>
            <a:off x="1547664" y="188640"/>
            <a:ext cx="7361312" cy="4307160"/>
            <a:chOff x="251520" y="0"/>
            <a:chExt cx="8712968" cy="4797152"/>
          </a:xfrm>
        </p:grpSpPr>
        <p:sp>
          <p:nvSpPr>
            <p:cNvPr id="5" name="Rectangle à coins arrondis 4"/>
            <p:cNvSpPr/>
            <p:nvPr/>
          </p:nvSpPr>
          <p:spPr>
            <a:xfrm>
              <a:off x="251520" y="0"/>
              <a:ext cx="8712968" cy="112474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Arc 5"/>
            <p:cNvSpPr/>
            <p:nvPr/>
          </p:nvSpPr>
          <p:spPr>
            <a:xfrm>
              <a:off x="4355976" y="1124744"/>
              <a:ext cx="2520280" cy="3672408"/>
            </a:xfrm>
            <a:prstGeom prst="arc">
              <a:avLst/>
            </a:prstGeom>
            <a:noFill/>
            <a:ln w="28575">
              <a:solidFill>
                <a:srgbClr val="FF00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8" name="ZoneTexte 7"/>
          <p:cNvSpPr txBox="1"/>
          <p:nvPr/>
        </p:nvSpPr>
        <p:spPr>
          <a:xfrm>
            <a:off x="5220072" y="3068960"/>
            <a:ext cx="3744416" cy="523220"/>
          </a:xfrm>
          <a:prstGeom prst="rect">
            <a:avLst/>
          </a:prstGeom>
          <a:noFill/>
        </p:spPr>
        <p:txBody>
          <a:bodyPr wrap="square" rtlCol="0">
            <a:spAutoFit/>
          </a:bodyPr>
          <a:lstStyle/>
          <a:p>
            <a:pPr algn="ctr"/>
            <a:r>
              <a:rPr lang="fr-FR" sz="2800" b="1" dirty="0" smtClean="0">
                <a:solidFill>
                  <a:srgbClr val="FF0000"/>
                </a:solidFill>
              </a:rPr>
              <a:t>Question contextualisée</a:t>
            </a:r>
            <a:endParaRPr lang="fr-FR" sz="2800" b="1" dirty="0">
              <a:solidFill>
                <a:srgbClr val="FF0000"/>
              </a:solidFill>
            </a:endParaRPr>
          </a:p>
        </p:txBody>
      </p:sp>
    </p:spTree>
    <p:extLst>
      <p:ext uri="{BB962C8B-B14F-4D97-AF65-F5344CB8AC3E}">
        <p14:creationId xmlns:p14="http://schemas.microsoft.com/office/powerpoint/2010/main" xmlns="" val="367635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0"/>
            <a:ext cx="7668344" cy="1268760"/>
          </a:xfrm>
        </p:spPr>
        <p:txBody>
          <a:bodyPr>
            <a:normAutofit fontScale="90000"/>
          </a:bodyPr>
          <a:lstStyle/>
          <a:p>
            <a:pPr algn="ctr"/>
            <a:r>
              <a:rPr lang="fr-FR" sz="4000" b="1" dirty="0" smtClean="0">
                <a:solidFill>
                  <a:prstClr val="black"/>
                </a:solidFill>
              </a:rPr>
              <a:t>QS1 : Comment évaluer la distance au quai avec une onde ultrasonore ?</a:t>
            </a:r>
            <a:endParaRPr lang="fr-FR" dirty="0"/>
          </a:p>
        </p:txBody>
      </p:sp>
      <p:grpSp>
        <p:nvGrpSpPr>
          <p:cNvPr id="9" name="Groupe 8"/>
          <p:cNvGrpSpPr/>
          <p:nvPr/>
        </p:nvGrpSpPr>
        <p:grpSpPr>
          <a:xfrm>
            <a:off x="1619672" y="188640"/>
            <a:ext cx="7344816" cy="2160240"/>
            <a:chOff x="1619672" y="188640"/>
            <a:chExt cx="7344816" cy="2160240"/>
          </a:xfrm>
        </p:grpSpPr>
        <p:sp>
          <p:nvSpPr>
            <p:cNvPr id="4" name="Rectangle à coins arrondis 3"/>
            <p:cNvSpPr/>
            <p:nvPr/>
          </p:nvSpPr>
          <p:spPr>
            <a:xfrm>
              <a:off x="1619672" y="188640"/>
              <a:ext cx="7344816" cy="99435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rc 4"/>
            <p:cNvSpPr/>
            <p:nvPr/>
          </p:nvSpPr>
          <p:spPr>
            <a:xfrm>
              <a:off x="5079627" y="1182991"/>
              <a:ext cx="2124534" cy="1165889"/>
            </a:xfrm>
            <a:prstGeom prst="arc">
              <a:avLst/>
            </a:prstGeom>
            <a:noFill/>
            <a:ln w="28575">
              <a:solidFill>
                <a:srgbClr val="FF00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6" name="ZoneTexte 5"/>
          <p:cNvSpPr txBox="1"/>
          <p:nvPr/>
        </p:nvSpPr>
        <p:spPr>
          <a:xfrm>
            <a:off x="5004048" y="1772816"/>
            <a:ext cx="4139952" cy="584775"/>
          </a:xfrm>
          <a:prstGeom prst="rect">
            <a:avLst/>
          </a:prstGeom>
          <a:noFill/>
        </p:spPr>
        <p:txBody>
          <a:bodyPr wrap="square" rtlCol="0">
            <a:spAutoFit/>
          </a:bodyPr>
          <a:lstStyle/>
          <a:p>
            <a:pPr algn="ctr"/>
            <a:r>
              <a:rPr lang="fr-FR" sz="3200" b="1" dirty="0" smtClean="0">
                <a:solidFill>
                  <a:srgbClr val="FF0000"/>
                </a:solidFill>
              </a:rPr>
              <a:t>Question scientifique</a:t>
            </a:r>
            <a:endParaRPr lang="fr-FR" sz="3200" b="1" dirty="0">
              <a:solidFill>
                <a:srgbClr val="FF0000"/>
              </a:solidFill>
            </a:endParaRPr>
          </a:p>
        </p:txBody>
      </p:sp>
      <p:sp>
        <p:nvSpPr>
          <p:cNvPr id="7" name="ZoneTexte 6"/>
          <p:cNvSpPr txBox="1"/>
          <p:nvPr/>
        </p:nvSpPr>
        <p:spPr>
          <a:xfrm>
            <a:off x="611560" y="1556792"/>
            <a:ext cx="8532440" cy="584775"/>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Vos hypothèses :</a:t>
            </a:r>
          </a:p>
        </p:txBody>
      </p:sp>
      <p:sp>
        <p:nvSpPr>
          <p:cNvPr id="8" name="Rectangle 4"/>
          <p:cNvSpPr>
            <a:spLocks noChangeArrowheads="1"/>
          </p:cNvSpPr>
          <p:nvPr/>
        </p:nvSpPr>
        <p:spPr bwMode="auto">
          <a:xfrm>
            <a:off x="179512" y="2604447"/>
            <a:ext cx="8784976" cy="2230398"/>
          </a:xfrm>
          <a:prstGeom prst="roundRect">
            <a:avLst/>
          </a:prstGeom>
          <a:noFill/>
          <a:ln w="2857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3200" dirty="0" smtClean="0"/>
              <a:t>Je pense que ....................................................................</a:t>
            </a:r>
          </a:p>
          <a:p>
            <a:pPr marL="0" marR="0" lvl="0" indent="0" algn="l" defTabSz="914400" rtl="0" eaLnBrk="1" fontAlgn="base" latinLnBrk="0" hangingPunct="1">
              <a:lnSpc>
                <a:spcPct val="100000"/>
              </a:lnSpc>
              <a:spcBef>
                <a:spcPct val="0"/>
              </a:spcBef>
              <a:spcAft>
                <a:spcPct val="0"/>
              </a:spcAft>
              <a:buClrTx/>
              <a:buSzTx/>
              <a:buFontTx/>
              <a:buNone/>
              <a:tabLst/>
            </a:pPr>
            <a:r>
              <a:rPr lang="fr-FR" sz="3200" dirty="0" smtClean="0"/>
              <a:t>..........................................................................................................................................................................................</a:t>
            </a:r>
          </a:p>
          <a:p>
            <a:pPr marL="0" marR="0" lvl="0" indent="0" algn="l" defTabSz="914400" rtl="0" eaLnBrk="1" fontAlgn="base" latinLnBrk="0" hangingPunct="1">
              <a:lnSpc>
                <a:spcPct val="100000"/>
              </a:lnSpc>
              <a:spcBef>
                <a:spcPct val="0"/>
              </a:spcBef>
              <a:spcAft>
                <a:spcPct val="0"/>
              </a:spcAft>
              <a:buClrTx/>
              <a:buSzTx/>
              <a:buFontTx/>
              <a:buNone/>
              <a:tabLst/>
            </a:pPr>
            <a:endParaRPr lang="fr-FR" sz="2900" dirty="0" smtClean="0"/>
          </a:p>
        </p:txBody>
      </p:sp>
    </p:spTree>
    <p:extLst>
      <p:ext uri="{BB962C8B-B14F-4D97-AF65-F5344CB8AC3E}">
        <p14:creationId xmlns:p14="http://schemas.microsoft.com/office/powerpoint/2010/main" xmlns="" val="65741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bg/>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0"/>
            <a:ext cx="7668344" cy="1268760"/>
          </a:xfrm>
        </p:spPr>
        <p:txBody>
          <a:bodyPr>
            <a:normAutofit/>
          </a:bodyPr>
          <a:lstStyle/>
          <a:p>
            <a:pPr algn="ctr"/>
            <a:r>
              <a:rPr lang="fr-FR" sz="3600" b="1" dirty="0" smtClean="0">
                <a:solidFill>
                  <a:prstClr val="black"/>
                </a:solidFill>
              </a:rPr>
              <a:t>QS1 : Comment évaluer la distance au quai avec une onde ultrasonore ?</a:t>
            </a:r>
            <a:endParaRPr lang="fr-FR" sz="3600" dirty="0"/>
          </a:p>
        </p:txBody>
      </p:sp>
      <p:sp>
        <p:nvSpPr>
          <p:cNvPr id="3" name="ZoneTexte 2"/>
          <p:cNvSpPr txBox="1"/>
          <p:nvPr/>
        </p:nvSpPr>
        <p:spPr>
          <a:xfrm>
            <a:off x="0" y="1556792"/>
            <a:ext cx="9144000" cy="584775"/>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Validation de l’hypothèse retenue : </a:t>
            </a:r>
            <a:r>
              <a:rPr lang="fr-FR" sz="2400" b="1" dirty="0" smtClean="0">
                <a:solidFill>
                  <a:prstClr val="black"/>
                </a:solidFill>
              </a:rPr>
              <a:t>Expérience de cours</a:t>
            </a:r>
            <a:endParaRPr lang="fr-FR" sz="3200" b="1" dirty="0" smtClean="0">
              <a:solidFill>
                <a:prstClr val="black"/>
              </a:solidFill>
            </a:endParaRPr>
          </a:p>
        </p:txBody>
      </p:sp>
      <p:pic>
        <p:nvPicPr>
          <p:cNvPr id="4" name="Image 3" descr="http://eduscol.education.fr/planeto/pedago/capteur/images/ultrason.jpg"/>
          <p:cNvPicPr/>
          <p:nvPr/>
        </p:nvPicPr>
        <p:blipFill>
          <a:blip r:embed="rId3" cstate="print"/>
          <a:srcRect r="1535"/>
          <a:stretch>
            <a:fillRect/>
          </a:stretch>
        </p:blipFill>
        <p:spPr bwMode="auto">
          <a:xfrm>
            <a:off x="1043608" y="2204864"/>
            <a:ext cx="6912768" cy="4176464"/>
          </a:xfrm>
          <a:prstGeom prst="rect">
            <a:avLst/>
          </a:prstGeom>
          <a:noFill/>
          <a:ln w="9525">
            <a:noFill/>
            <a:miter lim="800000"/>
            <a:headEnd/>
            <a:tailEnd/>
          </a:ln>
        </p:spPr>
      </p:pic>
      <p:sp>
        <p:nvSpPr>
          <p:cNvPr id="5" name="Rectangle 4"/>
          <p:cNvSpPr/>
          <p:nvPr/>
        </p:nvSpPr>
        <p:spPr>
          <a:xfrm>
            <a:off x="4283968" y="2204864"/>
            <a:ext cx="3638753" cy="584775"/>
          </a:xfrm>
          <a:prstGeom prst="rect">
            <a:avLst/>
          </a:prstGeom>
        </p:spPr>
        <p:txBody>
          <a:bodyPr wrap="none">
            <a:spAutoFit/>
          </a:bodyPr>
          <a:lstStyle/>
          <a:p>
            <a:r>
              <a:rPr lang="fr-FR" sz="3200" dirty="0" smtClean="0">
                <a:solidFill>
                  <a:schemeClr val="bg1"/>
                </a:solidFill>
              </a:rPr>
              <a:t>Exemple de montage</a:t>
            </a:r>
            <a:endParaRPr lang="fr-FR" sz="3200" dirty="0">
              <a:solidFill>
                <a:schemeClr val="bg1"/>
              </a:solidFill>
            </a:endParaRPr>
          </a:p>
        </p:txBody>
      </p:sp>
    </p:spTree>
    <p:extLst>
      <p:ext uri="{BB962C8B-B14F-4D97-AF65-F5344CB8AC3E}">
        <p14:creationId xmlns:p14="http://schemas.microsoft.com/office/powerpoint/2010/main" xmlns="" val="65741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11560" y="1556792"/>
            <a:ext cx="8153400" cy="4495800"/>
          </a:xfrm>
        </p:spPr>
        <p:txBody>
          <a:bodyPr>
            <a:normAutofit/>
          </a:bodyPr>
          <a:lstStyle/>
          <a:p>
            <a:pPr>
              <a:buNone/>
            </a:pPr>
            <a:r>
              <a:rPr lang="fr-FR" sz="3200" dirty="0" smtClean="0">
                <a:latin typeface="Tw Cen MT" pitchFamily="34" charset="0"/>
              </a:rPr>
              <a:t>Exploitation de l’oscillogramme</a:t>
            </a:r>
            <a:endParaRPr lang="fr-FR" sz="3200" dirty="0">
              <a:latin typeface="Tw Cen MT" pitchFamily="34" charset="0"/>
            </a:endParaRPr>
          </a:p>
        </p:txBody>
      </p:sp>
      <p:pic>
        <p:nvPicPr>
          <p:cNvPr id="4" name="Image 3" descr="salves80cm.jpg"/>
          <p:cNvPicPr/>
          <p:nvPr/>
        </p:nvPicPr>
        <p:blipFill>
          <a:blip r:embed="rId3" cstate="print"/>
          <a:srcRect/>
          <a:stretch>
            <a:fillRect/>
          </a:stretch>
        </p:blipFill>
        <p:spPr bwMode="auto">
          <a:xfrm>
            <a:off x="611560" y="2060848"/>
            <a:ext cx="5904656" cy="4320480"/>
          </a:xfrm>
          <a:prstGeom prst="rect">
            <a:avLst/>
          </a:prstGeom>
          <a:noFill/>
          <a:ln w="9525">
            <a:noFill/>
            <a:miter lim="800000"/>
            <a:headEnd/>
            <a:tailEnd/>
          </a:ln>
        </p:spPr>
      </p:pic>
      <p:sp>
        <p:nvSpPr>
          <p:cNvPr id="5" name="ZoneTexte 4"/>
          <p:cNvSpPr txBox="1"/>
          <p:nvPr/>
        </p:nvSpPr>
        <p:spPr>
          <a:xfrm>
            <a:off x="6516216" y="3284984"/>
            <a:ext cx="2448272" cy="954107"/>
          </a:xfrm>
          <a:prstGeom prst="rect">
            <a:avLst/>
          </a:prstGeom>
          <a:noFill/>
        </p:spPr>
        <p:txBody>
          <a:bodyPr wrap="square" rtlCol="0">
            <a:spAutoFit/>
          </a:bodyPr>
          <a:lstStyle/>
          <a:p>
            <a:pPr algn="ctr"/>
            <a:r>
              <a:rPr lang="fr-FR" sz="2800" dirty="0" smtClean="0">
                <a:latin typeface="Times New Roman" pitchFamily="18" charset="0"/>
                <a:cs typeface="Times New Roman" pitchFamily="18" charset="0"/>
              </a:rPr>
              <a:t>Donnée:</a:t>
            </a:r>
          </a:p>
          <a:p>
            <a:pPr algn="ctr"/>
            <a:r>
              <a:rPr lang="fr-FR" sz="2800" dirty="0" smtClean="0">
                <a:latin typeface="Times New Roman" pitchFamily="18" charset="0"/>
                <a:cs typeface="Times New Roman" pitchFamily="18" charset="0"/>
              </a:rPr>
              <a:t>V</a:t>
            </a:r>
            <a:r>
              <a:rPr lang="fr-FR" sz="2800" baseline="-25000" dirty="0" smtClean="0">
                <a:latin typeface="Times New Roman" pitchFamily="18" charset="0"/>
                <a:cs typeface="Times New Roman" pitchFamily="18" charset="0"/>
              </a:rPr>
              <a:t>air</a:t>
            </a:r>
            <a:r>
              <a:rPr lang="fr-FR" sz="2800" dirty="0" smtClean="0">
                <a:latin typeface="Times New Roman" pitchFamily="18" charset="0"/>
                <a:cs typeface="Times New Roman" pitchFamily="18" charset="0"/>
              </a:rPr>
              <a:t> = 340 </a:t>
            </a:r>
            <a:r>
              <a:rPr lang="fr-FR" sz="2800" dirty="0" err="1" smtClean="0">
                <a:latin typeface="Times New Roman" pitchFamily="18" charset="0"/>
                <a:cs typeface="Times New Roman" pitchFamily="18" charset="0"/>
              </a:rPr>
              <a:t>m.s</a:t>
            </a:r>
            <a:r>
              <a:rPr lang="fr-FR" sz="2800" baseline="30000" dirty="0" smtClean="0">
                <a:latin typeface="Times New Roman" pitchFamily="18" charset="0"/>
                <a:cs typeface="Times New Roman" pitchFamily="18" charset="0"/>
              </a:rPr>
              <a:t>-1</a:t>
            </a:r>
            <a:endParaRPr lang="fr-FR" sz="2800" baseline="30000" dirty="0">
              <a:latin typeface="Times New Roman" pitchFamily="18" charset="0"/>
              <a:cs typeface="Times New Roman" pitchFamily="18" charset="0"/>
            </a:endParaRPr>
          </a:p>
        </p:txBody>
      </p:sp>
      <p:sp>
        <p:nvSpPr>
          <p:cNvPr id="6" name="Titre 1"/>
          <p:cNvSpPr>
            <a:spLocks noGrp="1"/>
          </p:cNvSpPr>
          <p:nvPr>
            <p:ph type="title"/>
          </p:nvPr>
        </p:nvSpPr>
        <p:spPr>
          <a:xfrm>
            <a:off x="1475656" y="0"/>
            <a:ext cx="7668344" cy="1268760"/>
          </a:xfrm>
        </p:spPr>
        <p:txBody>
          <a:bodyPr>
            <a:normAutofit/>
          </a:bodyPr>
          <a:lstStyle/>
          <a:p>
            <a:pPr algn="ctr"/>
            <a:r>
              <a:rPr lang="fr-FR" sz="3600" b="1" dirty="0" smtClean="0">
                <a:solidFill>
                  <a:prstClr val="black"/>
                </a:solidFill>
              </a:rPr>
              <a:t>QS1 : Comment évaluer la distance au quai avec une onde ultrasonore ?</a:t>
            </a:r>
            <a:endParaRPr lang="fr-FR" sz="3600" dirty="0"/>
          </a:p>
        </p:txBody>
      </p:sp>
    </p:spTree>
    <p:extLst>
      <p:ext uri="{BB962C8B-B14F-4D97-AF65-F5344CB8AC3E}">
        <p14:creationId xmlns:p14="http://schemas.microsoft.com/office/powerpoint/2010/main" xmlns="" val="65741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39552" y="1556792"/>
            <a:ext cx="8604448" cy="584775"/>
          </a:xfrm>
          <a:prstGeom prst="rect">
            <a:avLst/>
          </a:prstGeom>
          <a:noFill/>
        </p:spPr>
        <p:txBody>
          <a:bodyPr wrap="square" rtlCol="0">
            <a:spAutoFit/>
          </a:bodyPr>
          <a:lstStyle/>
          <a:p>
            <a:pPr marL="32004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Retour à la question scientifique :</a:t>
            </a:r>
          </a:p>
        </p:txBody>
      </p:sp>
      <p:sp>
        <p:nvSpPr>
          <p:cNvPr id="7" name="Espace réservé du contenu 2"/>
          <p:cNvSpPr>
            <a:spLocks noGrp="1"/>
          </p:cNvSpPr>
          <p:nvPr>
            <p:ph sz="quarter" idx="1"/>
          </p:nvPr>
        </p:nvSpPr>
        <p:spPr>
          <a:xfrm>
            <a:off x="539552" y="2204864"/>
            <a:ext cx="8153400" cy="3891136"/>
          </a:xfrm>
        </p:spPr>
        <p:txBody>
          <a:bodyPr/>
          <a:lstStyle/>
          <a:p>
            <a:pPr lvl="1">
              <a:buFont typeface="Wingdings" pitchFamily="2" charset="2"/>
              <a:buChar char="Ø"/>
            </a:pPr>
            <a:r>
              <a:rPr lang="fr-FR" sz="3200" dirty="0" smtClean="0">
                <a:latin typeface="Tw Cen MT" pitchFamily="34" charset="0"/>
              </a:rPr>
              <a:t>Synthèse Orale</a:t>
            </a:r>
          </a:p>
          <a:p>
            <a:endParaRPr lang="fr-FR" dirty="0" smtClean="0">
              <a:latin typeface="Tw Cen MT" pitchFamily="34" charset="0"/>
            </a:endParaRPr>
          </a:p>
          <a:p>
            <a:pPr lvl="1">
              <a:buFont typeface="Wingdings" pitchFamily="2" charset="2"/>
              <a:buChar char="Ø"/>
            </a:pPr>
            <a:r>
              <a:rPr lang="fr-FR" sz="3200" dirty="0" smtClean="0">
                <a:latin typeface="Tw Cen MT" pitchFamily="34" charset="0"/>
              </a:rPr>
              <a:t>Trace écrite élaborée avec la classe</a:t>
            </a:r>
            <a:endParaRPr lang="fr-FR" sz="3200" dirty="0">
              <a:latin typeface="Tw Cen MT" pitchFamily="34" charset="0"/>
            </a:endParaRPr>
          </a:p>
        </p:txBody>
      </p:sp>
      <p:sp>
        <p:nvSpPr>
          <p:cNvPr id="8" name="Titre 1"/>
          <p:cNvSpPr>
            <a:spLocks noGrp="1"/>
          </p:cNvSpPr>
          <p:nvPr>
            <p:ph type="title"/>
          </p:nvPr>
        </p:nvSpPr>
        <p:spPr>
          <a:xfrm>
            <a:off x="1475656" y="0"/>
            <a:ext cx="7668344" cy="1268760"/>
          </a:xfrm>
        </p:spPr>
        <p:txBody>
          <a:bodyPr>
            <a:normAutofit/>
          </a:bodyPr>
          <a:lstStyle/>
          <a:p>
            <a:pPr algn="ctr"/>
            <a:r>
              <a:rPr lang="fr-FR" sz="3600" b="1" dirty="0" smtClean="0">
                <a:solidFill>
                  <a:prstClr val="black"/>
                </a:solidFill>
              </a:rPr>
              <a:t>QS1 : Comment évaluer la distance au quai avec une onde ultrasonore ?</a:t>
            </a: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srcRect/>
          <a:stretch>
            <a:fillRect/>
          </a:stretch>
        </p:blipFill>
        <p:spPr bwMode="auto">
          <a:xfrm>
            <a:off x="395536" y="1700808"/>
            <a:ext cx="8352928" cy="4522286"/>
          </a:xfrm>
          <a:prstGeom prst="rect">
            <a:avLst/>
          </a:prstGeom>
          <a:noFill/>
          <a:ln w="9525">
            <a:noFill/>
            <a:miter lim="800000"/>
            <a:headEnd/>
            <a:tailEnd/>
          </a:ln>
        </p:spPr>
      </p:pic>
      <p:sp>
        <p:nvSpPr>
          <p:cNvPr id="6" name="ZoneTexte 5"/>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1556792"/>
            <a:ext cx="8604448" cy="584775"/>
          </a:xfrm>
          <a:prstGeom prst="rect">
            <a:avLst/>
          </a:prstGeom>
          <a:noFill/>
        </p:spPr>
        <p:txBody>
          <a:bodyPr wrap="square" rtlCol="0">
            <a:spAutoFit/>
          </a:bodyPr>
          <a:lstStyle/>
          <a:p>
            <a:pPr marL="320040" lvl="0" indent="-320040" fontAlgn="base">
              <a:spcBef>
                <a:spcPts val="700"/>
              </a:spcBef>
              <a:spcAft>
                <a:spcPct val="0"/>
              </a:spcAft>
              <a:buClr>
                <a:srgbClr val="CCB400"/>
              </a:buClr>
              <a:buSzPct val="60000"/>
              <a:buFont typeface="Wingdings" pitchFamily="2" charset="2"/>
              <a:buChar char="q"/>
            </a:pPr>
            <a:r>
              <a:rPr lang="fr-FR" sz="3200" b="1" dirty="0" smtClean="0">
                <a:solidFill>
                  <a:prstClr val="black"/>
                </a:solidFill>
              </a:rPr>
              <a:t>Vos hypothèses :</a:t>
            </a:r>
          </a:p>
        </p:txBody>
      </p:sp>
      <p:sp>
        <p:nvSpPr>
          <p:cNvPr id="5" name="Rectangle 4"/>
          <p:cNvSpPr>
            <a:spLocks noChangeArrowheads="1"/>
          </p:cNvSpPr>
          <p:nvPr/>
        </p:nvSpPr>
        <p:spPr bwMode="auto">
          <a:xfrm>
            <a:off x="179512" y="2604447"/>
            <a:ext cx="8784976" cy="2230398"/>
          </a:xfrm>
          <a:prstGeom prst="roundRect">
            <a:avLst/>
          </a:prstGeom>
          <a:noFill/>
          <a:ln w="2857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3200" dirty="0" smtClean="0"/>
              <a:t>Je pense que ....................................................................</a:t>
            </a:r>
          </a:p>
          <a:p>
            <a:pPr marL="0" marR="0" lvl="0" indent="0" algn="l" defTabSz="914400" rtl="0" eaLnBrk="1" fontAlgn="base" latinLnBrk="0" hangingPunct="1">
              <a:lnSpc>
                <a:spcPct val="100000"/>
              </a:lnSpc>
              <a:spcBef>
                <a:spcPct val="0"/>
              </a:spcBef>
              <a:spcAft>
                <a:spcPct val="0"/>
              </a:spcAft>
              <a:buClrTx/>
              <a:buSzTx/>
              <a:buFontTx/>
              <a:buNone/>
              <a:tabLst/>
            </a:pPr>
            <a:r>
              <a:rPr lang="fr-FR" sz="3200" dirty="0" smtClean="0"/>
              <a:t>..........................................................................................................................................................................................</a:t>
            </a:r>
          </a:p>
          <a:p>
            <a:pPr marL="0" marR="0" lvl="0" indent="0" algn="l" defTabSz="914400" rtl="0" eaLnBrk="1" fontAlgn="base" latinLnBrk="0" hangingPunct="1">
              <a:lnSpc>
                <a:spcPct val="100000"/>
              </a:lnSpc>
              <a:spcBef>
                <a:spcPct val="0"/>
              </a:spcBef>
              <a:spcAft>
                <a:spcPct val="0"/>
              </a:spcAft>
              <a:buClrTx/>
              <a:buSzTx/>
              <a:buFontTx/>
              <a:buNone/>
              <a:tabLst/>
            </a:pPr>
            <a:endParaRPr lang="fr-FR" sz="2900" dirty="0" smtClean="0"/>
          </a:p>
        </p:txBody>
      </p:sp>
      <p:sp>
        <p:nvSpPr>
          <p:cNvPr id="7" name="ZoneTexte 6"/>
          <p:cNvSpPr txBox="1"/>
          <p:nvPr/>
        </p:nvSpPr>
        <p:spPr>
          <a:xfrm>
            <a:off x="971600" y="188640"/>
            <a:ext cx="8352928" cy="1046440"/>
          </a:xfrm>
          <a:prstGeom prst="rect">
            <a:avLst/>
          </a:prstGeom>
          <a:noFill/>
        </p:spPr>
        <p:txBody>
          <a:bodyPr wrap="square" rtlCol="0">
            <a:spAutoFit/>
          </a:bodyPr>
          <a:lstStyle/>
          <a:p>
            <a:pPr marL="320040" indent="-320040" algn="ctr" fontAlgn="base">
              <a:spcBef>
                <a:spcPts val="700"/>
              </a:spcBef>
              <a:spcAft>
                <a:spcPct val="0"/>
              </a:spcAft>
              <a:buClr>
                <a:srgbClr val="CCB400"/>
              </a:buClr>
              <a:buSzPct val="60000"/>
            </a:pPr>
            <a:r>
              <a:rPr lang="fr-FR" sz="3000" b="1" dirty="0" smtClean="0">
                <a:solidFill>
                  <a:prstClr val="black"/>
                </a:solidFill>
              </a:rPr>
              <a:t>QS2 : Quelle est l’influence du milieu sur la propagation d’une onde sonore ou ultrasonore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Personnalisé 2">
      <a:dk1>
        <a:sysClr val="windowText" lastClr="000000"/>
      </a:dk1>
      <a:lt1>
        <a:sysClr val="window" lastClr="FFFFFF"/>
      </a:lt1>
      <a:dk2>
        <a:srgbClr val="FFFFFF"/>
      </a:dk2>
      <a:lt2>
        <a:srgbClr val="546D79"/>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835</TotalTime>
  <Words>742</Words>
  <Application>Microsoft Office PowerPoint</Application>
  <PresentationFormat>Affichage à l'écran (4:3)</PresentationFormat>
  <Paragraphs>107</Paragraphs>
  <Slides>15</Slides>
  <Notes>15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Médian</vt:lpstr>
      <vt:lpstr>Sciences Physiques Exemple d’activité</vt:lpstr>
      <vt:lpstr>Les Ondes sonores et ultrasonores</vt:lpstr>
      <vt:lpstr>Comment aider un plaisancier seul à accoster sans dommage ?</vt:lpstr>
      <vt:lpstr>QS1 : Comment évaluer la distance au quai avec une onde ultrasonore ?</vt:lpstr>
      <vt:lpstr>QS1 : Comment évaluer la distance au quai avec une onde ultrasonore ?</vt:lpstr>
      <vt:lpstr>QS1 : Comment évaluer la distance au quai avec une onde ultrasonore ?</vt:lpstr>
      <vt:lpstr>QS1 : Comment évaluer la distance au quai avec une onde ultrasonore ?</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Certification</dc:title>
  <dc:creator>utilisateur</dc:creator>
  <cp:lastModifiedBy>Grégory</cp:lastModifiedBy>
  <cp:revision>76</cp:revision>
  <dcterms:created xsi:type="dcterms:W3CDTF">2014-06-05T20:00:54Z</dcterms:created>
  <dcterms:modified xsi:type="dcterms:W3CDTF">2014-06-24T13:05:34Z</dcterms:modified>
</cp:coreProperties>
</file>