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5"/>
  </p:notesMasterIdLst>
  <p:sldIdLst>
    <p:sldId id="256" r:id="rId2"/>
    <p:sldId id="279" r:id="rId3"/>
    <p:sldId id="280" r:id="rId4"/>
    <p:sldId id="281" r:id="rId5"/>
    <p:sldId id="282" r:id="rId6"/>
    <p:sldId id="283" r:id="rId7"/>
    <p:sldId id="311" r:id="rId8"/>
    <p:sldId id="284" r:id="rId9"/>
    <p:sldId id="312" r:id="rId10"/>
    <p:sldId id="288" r:id="rId11"/>
    <p:sldId id="325" r:id="rId12"/>
    <p:sldId id="314" r:id="rId13"/>
    <p:sldId id="326" r:id="rId14"/>
    <p:sldId id="315" r:id="rId15"/>
    <p:sldId id="316" r:id="rId16"/>
    <p:sldId id="327" r:id="rId17"/>
    <p:sldId id="290" r:id="rId18"/>
    <p:sldId id="320" r:id="rId19"/>
    <p:sldId id="328" r:id="rId20"/>
    <p:sldId id="299" r:id="rId21"/>
    <p:sldId id="322" r:id="rId22"/>
    <p:sldId id="323" r:id="rId23"/>
    <p:sldId id="310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96EB2-3B19-415B-93DC-C8E01BF1CA0D}" type="datetimeFigureOut">
              <a:rPr lang="fr-FR" smtClean="0"/>
              <a:pPr/>
              <a:t>26/06/2014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115F4-720D-4FC7-8A6F-AEE6A5C75DF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48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6656B-D7B8-4D07-BA1E-F424903E443B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5" name="Image 4" descr="bts_sn_info15587_cci_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9928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1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7" name="Image 6" descr="bts_sn_info15587_cci_p.jp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3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11347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1">
          <a:blip r:embed="rId2" cstate="print">
            <a:alphaModFix amt="27000"/>
            <a:lum/>
          </a:blip>
          <a:srcRect/>
          <a:stretch>
            <a:fillRect l="-1000" t="19000" r="-1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pic>
        <p:nvPicPr>
          <p:cNvPr id="12" name="Picture 2" descr="acad_lille.png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093296"/>
            <a:ext cx="1152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F8EB90-D38D-4207-AA9E-33005B2F32B2}" type="datetimeFigureOut">
              <a:rPr lang="fr-FR" smtClean="0">
                <a:solidFill>
                  <a:srgbClr val="FFFFFF"/>
                </a:solidFill>
              </a:rPr>
              <a:pPr/>
              <a:t>26/06/2014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6453336"/>
            <a:ext cx="539552" cy="4046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68296" y="6453336"/>
            <a:ext cx="6784848" cy="40466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2" descr="acad_lille.png"/>
          <p:cNvPicPr preferRelativeResize="0"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6453336"/>
            <a:ext cx="792088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11560" y="6453336"/>
            <a:ext cx="755577" cy="404664"/>
          </a:xfrm>
          <a:prstGeom prst="rect">
            <a:avLst/>
          </a:prstGeom>
        </p:spPr>
      </p:pic>
      <p:sp>
        <p:nvSpPr>
          <p:cNvPr id="16" name="Sous-titre 8"/>
          <p:cNvSpPr txBox="1">
            <a:spLocks/>
          </p:cNvSpPr>
          <p:nvPr userDrawn="1"/>
        </p:nvSpPr>
        <p:spPr>
          <a:xfrm>
            <a:off x="2371344" y="6453336"/>
            <a:ext cx="6705600" cy="38308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r">
              <a:buClr>
                <a:srgbClr val="CCB400"/>
              </a:buClr>
              <a:buSzPct val="60000"/>
              <a:buFont typeface="Wingdings"/>
              <a:buNone/>
              <a:defRPr/>
            </a:pP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539552" y="1268760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>
                <a:srgbClr val="CCB400"/>
              </a:buClr>
              <a:buSzPct val="60000"/>
              <a:buFont typeface="Wingdings"/>
              <a:buNone/>
              <a:defRPr/>
            </a:pPr>
            <a:r>
              <a:rPr lang="fr-FR" sz="1000" b="1" dirty="0" smtClean="0">
                <a:solidFill>
                  <a:prstClr val="white"/>
                </a:solidFill>
              </a:rPr>
              <a:t>Séminaire Inter-académique BTS Systèmes Numériques, Armentières le 27 Juin 2014</a:t>
            </a:r>
          </a:p>
          <a:p>
            <a:endParaRPr lang="fr-FR" sz="1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5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3" r:id="rId3"/>
    <p:sldLayoutId id="2147483674" r:id="rId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52" y="0"/>
            <a:ext cx="9033544" cy="848072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>
                <a:solidFill>
                  <a:schemeClr val="bg2"/>
                </a:solidFill>
              </a:rPr>
              <a:t>Exemple Activité : </a:t>
            </a:r>
            <a:r>
              <a:rPr lang="fr-FR" sz="4000" cap="none" dirty="0" smtClean="0">
                <a:solidFill>
                  <a:schemeClr val="bg2"/>
                </a:solidFill>
              </a:rPr>
              <a:t>Suivi de consommation</a:t>
            </a:r>
            <a:endParaRPr lang="fr-FR" sz="4000" cap="non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>
                <a:solidFill>
                  <a:schemeClr val="bg2"/>
                </a:solidFill>
              </a:rPr>
              <a:t>Le matériel nécessaire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FR" dirty="0" smtClean="0"/>
              <a:t>Compteur EDF -100€</a:t>
            </a:r>
          </a:p>
          <a:p>
            <a:pPr>
              <a:defRPr/>
            </a:pPr>
            <a:r>
              <a:rPr lang="fr-FR" dirty="0" smtClean="0"/>
              <a:t>Adaptateur</a:t>
            </a:r>
            <a:r>
              <a:rPr lang="fr-FR" dirty="0"/>
              <a:t> :</a:t>
            </a:r>
            <a:r>
              <a:rPr lang="fr-FR" dirty="0" err="1"/>
              <a:t>Usb</a:t>
            </a:r>
            <a:r>
              <a:rPr lang="fr-FR" dirty="0"/>
              <a:t> &lt;-&gt; </a:t>
            </a:r>
            <a:r>
              <a:rPr lang="fr-FR" dirty="0" err="1"/>
              <a:t>Téléinformation</a:t>
            </a:r>
            <a:r>
              <a:rPr lang="fr-FR" dirty="0"/>
              <a:t> </a:t>
            </a:r>
            <a:r>
              <a:rPr lang="fr-FR" dirty="0" smtClean="0"/>
              <a:t>40</a:t>
            </a:r>
            <a:r>
              <a:rPr lang="fr-FR" dirty="0"/>
              <a:t>€ 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Adaptateur :RS232 &lt;-&gt; </a:t>
            </a:r>
            <a:r>
              <a:rPr lang="fr-FR" dirty="0" err="1" smtClean="0"/>
              <a:t>Téléinformation</a:t>
            </a:r>
            <a:r>
              <a:rPr lang="fr-FR" dirty="0" smtClean="0"/>
              <a:t> 30€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34336"/>
            <a:ext cx="3286584" cy="12670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28" y="3789040"/>
            <a:ext cx="1514686" cy="20672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79" y="4437112"/>
            <a:ext cx="1657581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8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>
                <a:solidFill>
                  <a:schemeClr val="bg2"/>
                </a:solidFill>
              </a:rPr>
              <a:t>A</a:t>
            </a:r>
            <a:r>
              <a:rPr lang="fr-FR" sz="4000" dirty="0" smtClean="0">
                <a:solidFill>
                  <a:schemeClr val="bg2"/>
                </a:solidFill>
              </a:rPr>
              <a:t>ctivités</a:t>
            </a:r>
            <a:endParaRPr lang="fr-FR" sz="4000" dirty="0">
              <a:solidFill>
                <a:schemeClr val="bg2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63688" y="1700808"/>
            <a:ext cx="4527355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2" y="3933055"/>
            <a:ext cx="9036662" cy="19758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675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38" y="5261357"/>
            <a:ext cx="1736781" cy="11940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 smtClean="0">
                <a:solidFill>
                  <a:schemeClr val="bg2"/>
                </a:solidFill>
              </a:rPr>
              <a:t>EC-IR : Choix système embarqué</a:t>
            </a:r>
            <a:endParaRPr lang="fr-FR" sz="4000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495800"/>
          </a:xfrm>
        </p:spPr>
        <p:txBody>
          <a:bodyPr rtlCol="0">
            <a:normAutofit/>
          </a:bodyPr>
          <a:lstStyle/>
          <a:p>
            <a:pPr lvl="1"/>
            <a:r>
              <a:rPr lang="fr-FR" alt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C1.1  </a:t>
            </a:r>
            <a:r>
              <a:rPr lang="fr-FR" alt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Rechercher et structurer des informations techniques.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fr-FR" alt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C1.2  Présenter des informations à des interlocuteurs identifiés.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chercher et structurer des informations techniques.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fr-FR" dirty="0" smtClean="0"/>
              <a:t>Identifier les caractères discriminants permettant le choix du système embarqué.</a:t>
            </a:r>
          </a:p>
          <a:p>
            <a:pPr>
              <a:defRPr/>
            </a:pPr>
            <a:r>
              <a:rPr lang="fr-FR" dirty="0" smtClean="0"/>
              <a:t>Présenter un travail de synthèse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4869160"/>
            <a:ext cx="14401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5" y="4860915"/>
            <a:ext cx="1575484" cy="156736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37" y="5261316"/>
            <a:ext cx="1560257" cy="10008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81" y="4204545"/>
            <a:ext cx="1656184" cy="141958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79" y="5261316"/>
            <a:ext cx="927510" cy="10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7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 smtClean="0">
                <a:solidFill>
                  <a:schemeClr val="bg2"/>
                </a:solidFill>
              </a:rPr>
              <a:t>EC-IR : Choix système embarqué</a:t>
            </a:r>
            <a:endParaRPr lang="fr-FR" sz="4000" dirty="0">
              <a:solidFill>
                <a:schemeClr val="bg2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1742085"/>
            <a:ext cx="8058150" cy="27146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27584" y="4869160"/>
            <a:ext cx="14401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01502"/>
            <a:ext cx="1575484" cy="156736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33" y="4674828"/>
            <a:ext cx="1736781" cy="119403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50" y="4686530"/>
            <a:ext cx="1560257" cy="10008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39" y="3474937"/>
            <a:ext cx="1656184" cy="141958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538" y="4869160"/>
            <a:ext cx="927510" cy="10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8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 smtClean="0">
                <a:solidFill>
                  <a:schemeClr val="bg2"/>
                </a:solidFill>
              </a:rPr>
              <a:t>EC-IR : Choix </a:t>
            </a:r>
            <a:r>
              <a:rPr lang="fr-FR" sz="4000" dirty="0">
                <a:solidFill>
                  <a:schemeClr val="bg2"/>
                </a:solidFill>
              </a:rPr>
              <a:t>du système embarqué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37473"/>
              </p:ext>
            </p:extLst>
          </p:nvPr>
        </p:nvGraphicFramePr>
        <p:xfrm>
          <a:off x="899592" y="1627378"/>
          <a:ext cx="6984776" cy="4681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879"/>
                <a:gridCol w="1701299"/>
                <a:gridCol w="1701299"/>
                <a:gridCol w="1701299"/>
              </a:tblGrid>
              <a:tr h="37037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100" u="none" strike="noStrike">
                          <a:effectLst/>
                        </a:rPr>
                        <a:t>PC industriel</a:t>
                      </a:r>
                      <a:endParaRPr lang="fr-FR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100" u="none" strike="noStrike" dirty="0" err="1">
                          <a:effectLst/>
                        </a:rPr>
                        <a:t>Raspberry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100" u="none" strike="noStrike">
                          <a:effectLst/>
                        </a:rPr>
                        <a:t>Arduino</a:t>
                      </a:r>
                      <a:endParaRPr lang="fr-FR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6524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4402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>
                          <a:effectLst/>
                        </a:rPr>
                        <a:t>WIFI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>
                          <a:effectLst/>
                        </a:rPr>
                        <a:t>x</a:t>
                      </a:r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x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>
                          <a:effectLst/>
                        </a:rPr>
                        <a:t>x</a:t>
                      </a:r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4402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>
                          <a:effectLst/>
                        </a:rPr>
                        <a:t>langages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>
                          <a:effectLst/>
                        </a:rPr>
                        <a:t>c,c++,c#,java,…</a:t>
                      </a:r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 err="1">
                          <a:effectLst/>
                        </a:rPr>
                        <a:t>c,c</a:t>
                      </a:r>
                      <a:r>
                        <a:rPr lang="fr-FR" sz="1700" u="none" strike="noStrike" dirty="0">
                          <a:effectLst/>
                        </a:rPr>
                        <a:t>++,java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>
                          <a:effectLst/>
                        </a:rPr>
                        <a:t>c,c++</a:t>
                      </a:r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4402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>
                          <a:effectLst/>
                        </a:rPr>
                        <a:t>port usb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>
                          <a:effectLst/>
                        </a:rPr>
                        <a:t>x</a:t>
                      </a:r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x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>
                          <a:effectLst/>
                        </a:rPr>
                        <a:t>(x)</a:t>
                      </a:r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4402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>
                          <a:effectLst/>
                        </a:rPr>
                        <a:t>port série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>
                          <a:effectLst/>
                        </a:rPr>
                        <a:t>x</a:t>
                      </a:r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(x)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>
                          <a:effectLst/>
                        </a:rPr>
                        <a:t>(x)</a:t>
                      </a:r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4402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>
                          <a:effectLst/>
                        </a:rPr>
                        <a:t>Réseau TCP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>
                          <a:effectLst/>
                        </a:rPr>
                        <a:t>x</a:t>
                      </a:r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x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>
                          <a:effectLst/>
                        </a:rPr>
                        <a:t>(x)</a:t>
                      </a:r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4402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 dirty="0">
                          <a:effectLst/>
                        </a:rPr>
                        <a:t>système exploitation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>
                          <a:effectLst/>
                        </a:rPr>
                        <a:t>win/Linux</a:t>
                      </a:r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Linux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non</a:t>
                      </a:r>
                      <a:endParaRPr lang="fr-FR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</a:tr>
              <a:tr h="294402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>
                          <a:effectLst/>
                        </a:rPr>
                        <a:t>base de donnée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>
                          <a:effectLst/>
                        </a:rPr>
                        <a:t>oui</a:t>
                      </a:r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oui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non</a:t>
                      </a:r>
                      <a:endParaRPr lang="fr-FR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</a:tr>
              <a:tr h="294402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>
                          <a:effectLst/>
                        </a:rPr>
                        <a:t>serveurweb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>
                          <a:effectLst/>
                        </a:rPr>
                        <a:t>oui</a:t>
                      </a:r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oui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non</a:t>
                      </a:r>
                      <a:endParaRPr lang="fr-FR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</a:tr>
              <a:tr h="303899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u="none" strike="noStrike">
                          <a:effectLst/>
                        </a:rPr>
                        <a:t>prix</a:t>
                      </a:r>
                      <a:endParaRPr lang="fr-FR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500 €</a:t>
                      </a:r>
                      <a:endParaRPr lang="fr-FR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40 €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700" u="none" strike="noStrike" dirty="0">
                          <a:effectLst/>
                        </a:rPr>
                        <a:t>30 €</a:t>
                      </a:r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2" name="Image 11" descr="PC INDUSTRIEL JOY-IT IND1 INTEL® ATOM( ) D525 2 X 1.8 GHZ 4 GO S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99" y="2064303"/>
            <a:ext cx="1269374" cy="12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289695"/>
            <a:ext cx="1198481" cy="818589"/>
          </a:xfrm>
          <a:prstGeom prst="rect">
            <a:avLst/>
          </a:prstGeom>
        </p:spPr>
      </p:pic>
      <p:pic>
        <p:nvPicPr>
          <p:cNvPr id="14" name="Image 13" descr="https://encrypted-tbn1.gstatic.com/images?q=tbn:ANd9GcQyXrsPJuNP9NPa8mBwkoyR8XKGwZhTjBaX1XIE-sWMARWYYU1N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22" y="2048869"/>
            <a:ext cx="1349821" cy="134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8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 smtClean="0">
                <a:solidFill>
                  <a:schemeClr val="bg2"/>
                </a:solidFill>
              </a:rPr>
              <a:t>EC-IR – Modélisation UML/</a:t>
            </a:r>
            <a:r>
              <a:rPr lang="fr-FR" sz="4000" dirty="0" err="1" smtClean="0">
                <a:solidFill>
                  <a:schemeClr val="bg2"/>
                </a:solidFill>
              </a:rPr>
              <a:t>SysML</a:t>
            </a:r>
            <a:endParaRPr lang="fr-FR" sz="4000" dirty="0">
              <a:solidFill>
                <a:schemeClr val="bg2"/>
              </a:solidFill>
            </a:endParaRPr>
          </a:p>
        </p:txBody>
      </p:sp>
      <p:sp>
        <p:nvSpPr>
          <p:cNvPr id="29699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alt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C3.1 Analyser un cahier des charges.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fr-FR" alt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C3.2  Analyser et compléter un dossier de spécifications techniques.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Effectuer l’analyse à partir du cahier des charges : contexte, cas d’utilisation, séquences, classes</a:t>
            </a:r>
          </a:p>
          <a:p>
            <a:pPr eaLnBrk="1" hangingPunct="1"/>
            <a:r>
              <a:rPr lang="fr-FR" altLang="fr-FR" dirty="0" smtClean="0"/>
              <a:t>synthèse</a:t>
            </a:r>
          </a:p>
          <a:p>
            <a:pPr eaLnBrk="1" hangingPunct="1"/>
            <a:endParaRPr lang="fr-FR" alt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69160"/>
            <a:ext cx="1950344" cy="13681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09120"/>
            <a:ext cx="1578573" cy="9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 smtClean="0">
                <a:solidFill>
                  <a:schemeClr val="bg2"/>
                </a:solidFill>
              </a:rPr>
              <a:t>EC-IR – Modélisation UML/</a:t>
            </a:r>
            <a:r>
              <a:rPr lang="fr-FR" sz="4000" dirty="0" err="1" smtClean="0">
                <a:solidFill>
                  <a:schemeClr val="bg2"/>
                </a:solidFill>
              </a:rPr>
              <a:t>SysML</a:t>
            </a:r>
            <a:endParaRPr lang="fr-FR" sz="4000" dirty="0">
              <a:solidFill>
                <a:schemeClr val="bg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77362"/>
            <a:ext cx="1950344" cy="13681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75" y="4725144"/>
            <a:ext cx="1578573" cy="928572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70912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57" y="1711070"/>
            <a:ext cx="8529207" cy="27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4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>
                <a:solidFill>
                  <a:schemeClr val="bg2"/>
                </a:solidFill>
              </a:rPr>
              <a:t>EC-IR – Modélisation UML/</a:t>
            </a:r>
            <a:r>
              <a:rPr lang="fr-FR" sz="4000" dirty="0" err="1">
                <a:solidFill>
                  <a:schemeClr val="bg2"/>
                </a:solidFill>
              </a:rPr>
              <a:t>SysML</a:t>
            </a:r>
            <a:endParaRPr lang="fr-FR" sz="4000" dirty="0">
              <a:solidFill>
                <a:schemeClr val="bg2"/>
              </a:solidFill>
            </a:endParaRPr>
          </a:p>
        </p:txBody>
      </p:sp>
      <p:pic>
        <p:nvPicPr>
          <p:cNvPr id="16387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7111" y="1676419"/>
            <a:ext cx="4636257" cy="1795554"/>
          </a:xfrm>
          <a:ln>
            <a:solidFill>
              <a:schemeClr val="tx1"/>
            </a:solidFill>
          </a:ln>
        </p:spPr>
      </p:pic>
      <p:pic>
        <p:nvPicPr>
          <p:cNvPr id="4" name="Espace réservé du conten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0375" y="3646337"/>
            <a:ext cx="3529730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395536" y="1942681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Cas utilisations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225322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</a:t>
            </a:r>
            <a:r>
              <a:rPr lang="fr-FR" dirty="0" smtClean="0"/>
              <a:t>équences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1643881"/>
            <a:ext cx="100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</a:t>
            </a:r>
            <a:r>
              <a:rPr lang="fr-FR" dirty="0" smtClean="0"/>
              <a:t>ontexte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06303" y="2563775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Classes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34" y="3582012"/>
            <a:ext cx="3086916" cy="2271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397253" y="2888227"/>
            <a:ext cx="199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Mise en œuvre AGL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6380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 smtClean="0">
                <a:solidFill>
                  <a:schemeClr val="bg2"/>
                </a:solidFill>
              </a:rPr>
              <a:t>IR – Programmation objets</a:t>
            </a:r>
            <a:endParaRPr lang="fr-FR" sz="4000" dirty="0">
              <a:solidFill>
                <a:schemeClr val="bg2"/>
              </a:solidFill>
            </a:endParaRPr>
          </a:p>
        </p:txBody>
      </p:sp>
      <p:sp>
        <p:nvSpPr>
          <p:cNvPr id="29699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alt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C3.10 Réaliser la conception détaillée d’un module matériel et/ou logiciel.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alt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FR" alt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C4.4 Développer un module logiciel.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alt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FR" alt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C4.5 Tester et valider un module logiciel et matériel.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fr-FR" alt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C4.6 : intégrer un module logiciel </a:t>
            </a:r>
          </a:p>
          <a:p>
            <a:pPr eaLnBrk="1" hangingPunct="1"/>
            <a:r>
              <a:rPr lang="fr-FR" altLang="fr-FR" dirty="0" smtClean="0"/>
              <a:t>Réaliser tout ou partie du codage de l’application embarquée en C++, java (approche objets).</a:t>
            </a:r>
          </a:p>
          <a:p>
            <a:pPr eaLnBrk="1" hangingPunct="1"/>
            <a:endParaRPr lang="fr-FR" alt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301208"/>
            <a:ext cx="963611" cy="9636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330770"/>
            <a:ext cx="1039278" cy="10346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90" y="5018403"/>
            <a:ext cx="1000625" cy="10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 smtClean="0">
                <a:solidFill>
                  <a:schemeClr val="bg2"/>
                </a:solidFill>
              </a:rPr>
              <a:t>IR – Programmation objets</a:t>
            </a:r>
            <a:endParaRPr lang="fr-FR" sz="4000" dirty="0">
              <a:solidFill>
                <a:schemeClr val="bg2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33" y="1740435"/>
            <a:ext cx="8835601" cy="29847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941168"/>
            <a:ext cx="963611" cy="9636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940425"/>
            <a:ext cx="1039278" cy="10346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920631"/>
            <a:ext cx="1000625" cy="10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5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>
              <a:defRPr/>
            </a:pPr>
            <a:r>
              <a:rPr lang="fr-FR" sz="3600" dirty="0">
                <a:solidFill>
                  <a:schemeClr val="bg2"/>
                </a:solidFill>
              </a:rPr>
              <a:t>Introduction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496944" cy="4495800"/>
          </a:xfrm>
        </p:spPr>
        <p:txBody>
          <a:bodyPr/>
          <a:lstStyle/>
          <a:p>
            <a:r>
              <a:rPr lang="fr-FR" altLang="fr-FR" dirty="0"/>
              <a:t>50 milliards d’objets connectés en </a:t>
            </a:r>
            <a:r>
              <a:rPr lang="fr-FR" altLang="fr-FR" dirty="0" smtClean="0"/>
              <a:t>2020</a:t>
            </a:r>
          </a:p>
          <a:p>
            <a:pPr eaLnBrk="1" hangingPunct="1"/>
            <a:r>
              <a:rPr lang="fr-FR" altLang="fr-FR" dirty="0" smtClean="0"/>
              <a:t>Dans tous les domaines: industrie, santé, transport,…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</p:txBody>
      </p:sp>
      <p:pic>
        <p:nvPicPr>
          <p:cNvPr id="5124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491874" cy="33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1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87991">
            <a:off x="3816594" y="3394556"/>
            <a:ext cx="4252194" cy="2137506"/>
          </a:xfrm>
          <a:prstGeom prst="rect">
            <a:avLst/>
          </a:prstGeom>
        </p:spPr>
      </p:pic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1619672" y="228600"/>
            <a:ext cx="7146376" cy="990600"/>
          </a:xfrm>
        </p:spPr>
        <p:txBody>
          <a:bodyPr>
            <a:normAutofit/>
          </a:bodyPr>
          <a:lstStyle/>
          <a:p>
            <a:endParaRPr lang="fr-FR" altLang="fr-FR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8153400" cy="4495800"/>
          </a:xfrm>
        </p:spPr>
        <p:txBody>
          <a:bodyPr/>
          <a:lstStyle/>
          <a:p>
            <a:r>
              <a:rPr lang="fr-FR" dirty="0" smtClean="0"/>
              <a:t>Codage des classes</a:t>
            </a:r>
          </a:p>
          <a:p>
            <a:r>
              <a:rPr lang="fr-FR" dirty="0" smtClean="0"/>
              <a:t>Test unitaire</a:t>
            </a:r>
          </a:p>
          <a:p>
            <a:r>
              <a:rPr lang="fr-FR" dirty="0" smtClean="0"/>
              <a:t>Dérivation</a:t>
            </a:r>
          </a:p>
          <a:p>
            <a:r>
              <a:rPr lang="fr-FR" dirty="0" smtClean="0"/>
              <a:t>Agrégation</a:t>
            </a:r>
          </a:p>
          <a:p>
            <a:r>
              <a:rPr lang="fr-FR" dirty="0" smtClean="0"/>
              <a:t>Thread - </a:t>
            </a:r>
            <a:r>
              <a:rPr lang="fr-FR" dirty="0" err="1" smtClean="0"/>
              <a:t>timer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556792"/>
            <a:ext cx="2276319" cy="4845787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755576" y="243917"/>
            <a:ext cx="8153400" cy="9906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000" dirty="0" smtClean="0">
                <a:solidFill>
                  <a:schemeClr val="bg2"/>
                </a:solidFill>
              </a:rPr>
              <a:t>IR – Programmation objets</a:t>
            </a:r>
            <a:endParaRPr lang="fr-FR" sz="4000" dirty="0">
              <a:solidFill>
                <a:schemeClr val="bg2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157192"/>
            <a:ext cx="963611" cy="9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03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229200"/>
            <a:ext cx="1039278" cy="10346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06" y="5229200"/>
            <a:ext cx="1000625" cy="10775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>
                <a:solidFill>
                  <a:schemeClr val="bg2"/>
                </a:solidFill>
              </a:rPr>
              <a:t>E</a:t>
            </a:r>
            <a:r>
              <a:rPr lang="fr-FR" sz="4000" dirty="0" smtClean="0">
                <a:solidFill>
                  <a:schemeClr val="bg2"/>
                </a:solidFill>
              </a:rPr>
              <a:t>C – Programmation  </a:t>
            </a:r>
            <a:endParaRPr lang="fr-FR" sz="4000" dirty="0">
              <a:solidFill>
                <a:schemeClr val="bg2"/>
              </a:solidFill>
            </a:endParaRPr>
          </a:p>
        </p:txBody>
      </p:sp>
      <p:sp>
        <p:nvSpPr>
          <p:cNvPr id="29699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93218" y="1666980"/>
            <a:ext cx="8153400" cy="4495800"/>
          </a:xfrm>
        </p:spPr>
        <p:txBody>
          <a:bodyPr>
            <a:normAutofit/>
          </a:bodyPr>
          <a:lstStyle/>
          <a:p>
            <a:pPr lvl="1"/>
            <a:r>
              <a:rPr lang="fr-FR" alt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C3.10 Réaliser la conception détaillée d’un module matériel et/ou logiciel.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alt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FR" alt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C4.4 Développer un module logiciel.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alt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FR" alt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C4.5 Tester et valider un module logiciel et matériel.</a:t>
            </a: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fr-FR" altLang="fr-F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C4.6 : intégrer un module logiciel </a:t>
            </a:r>
          </a:p>
          <a:p>
            <a:pPr eaLnBrk="1" hangingPunct="1"/>
            <a:r>
              <a:rPr lang="fr-FR" altLang="fr-FR" dirty="0" smtClean="0"/>
              <a:t>Réaliser tout ou partie du codage de l’application embarquée en C/C++.</a:t>
            </a:r>
          </a:p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959967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0551">
            <a:off x="2743817" y="3923289"/>
            <a:ext cx="4417009" cy="1517179"/>
          </a:xfrm>
          <a:prstGeom prst="rect">
            <a:avLst/>
          </a:prstGeom>
        </p:spPr>
      </p:pic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>
            <a:normAutofit/>
          </a:bodyPr>
          <a:lstStyle/>
          <a:p>
            <a:endParaRPr lang="fr-FR" altLang="fr-FR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8153400" cy="4495800"/>
          </a:xfrm>
        </p:spPr>
        <p:txBody>
          <a:bodyPr/>
          <a:lstStyle/>
          <a:p>
            <a:r>
              <a:rPr lang="fr-FR" dirty="0" smtClean="0"/>
              <a:t>Codage classes</a:t>
            </a:r>
          </a:p>
          <a:p>
            <a:r>
              <a:rPr lang="fr-FR" dirty="0" smtClean="0"/>
              <a:t>Gestion du checksum</a:t>
            </a:r>
          </a:p>
          <a:p>
            <a:r>
              <a:rPr lang="fr-FR" dirty="0" smtClean="0"/>
              <a:t>Agrégation</a:t>
            </a:r>
          </a:p>
          <a:p>
            <a:r>
              <a:rPr lang="fr-FR" dirty="0" smtClean="0"/>
              <a:t>Thread - </a:t>
            </a:r>
            <a:r>
              <a:rPr lang="fr-FR" dirty="0" err="1" smtClean="0"/>
              <a:t>timer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55576" y="243917"/>
            <a:ext cx="8153400" cy="9906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000" dirty="0" smtClean="0">
                <a:solidFill>
                  <a:schemeClr val="bg2"/>
                </a:solidFill>
              </a:rPr>
              <a:t>IR – Programmation </a:t>
            </a:r>
            <a:endParaRPr lang="fr-FR" sz="4000" dirty="0">
              <a:solidFill>
                <a:schemeClr val="bg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628799"/>
            <a:ext cx="2720047" cy="466929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75656" y="4293096"/>
            <a:ext cx="2016224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42" y="5157192"/>
            <a:ext cx="1039278" cy="103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89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 smtClean="0">
                <a:solidFill>
                  <a:schemeClr val="bg2"/>
                </a:solidFill>
              </a:rPr>
              <a:t>Bac pro - Activités adaptées</a:t>
            </a:r>
            <a:endParaRPr lang="fr-FR" sz="4000" dirty="0">
              <a:solidFill>
                <a:schemeClr val="bg2"/>
              </a:solidFill>
            </a:endParaRPr>
          </a:p>
        </p:txBody>
      </p:sp>
      <p:sp>
        <p:nvSpPr>
          <p:cNvPr id="36867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Valoriser résultats , donner confiance</a:t>
            </a:r>
          </a:p>
          <a:p>
            <a:pPr eaLnBrk="1" hangingPunct="1"/>
            <a:r>
              <a:rPr lang="fr-FR" altLang="fr-FR" dirty="0" smtClean="0"/>
              <a:t>Mêmes compétences sur systèmes différents</a:t>
            </a:r>
          </a:p>
          <a:p>
            <a:pPr lvl="1"/>
            <a:r>
              <a:rPr lang="fr-FR" altLang="fr-FR" dirty="0" smtClean="0"/>
              <a:t>Activités simplifiées pour les étudiants ‘fragiles’ dans l’apprentissage des fondamentaux en 1</a:t>
            </a:r>
            <a:r>
              <a:rPr lang="fr-FR" altLang="fr-FR" baseline="30000" dirty="0" smtClean="0"/>
              <a:t>ère</a:t>
            </a:r>
            <a:r>
              <a:rPr lang="fr-FR" altLang="fr-FR" dirty="0" smtClean="0"/>
              <a:t> année</a:t>
            </a:r>
          </a:p>
          <a:p>
            <a:pPr eaLnBrk="1" hangingPunct="1"/>
            <a:r>
              <a:rPr lang="fr-FR" altLang="fr-FR" dirty="0" smtClean="0"/>
              <a:t>Exemple : programmation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4509120"/>
            <a:ext cx="30243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 : suivi consommation</a:t>
            </a:r>
          </a:p>
          <a:p>
            <a:pPr algn="ctr"/>
            <a:r>
              <a:rPr lang="fr-FR" dirty="0" smtClean="0"/>
              <a:t>Activité : programmation objet</a:t>
            </a:r>
          </a:p>
          <a:p>
            <a:pPr algn="r"/>
            <a:r>
              <a:rPr lang="fr-FR" dirty="0" smtClean="0"/>
              <a:t>Temps normal : 12 h</a:t>
            </a:r>
          </a:p>
          <a:p>
            <a:pPr algn="ctr"/>
            <a:r>
              <a:rPr lang="fr-FR" sz="2000" b="1" dirty="0" smtClean="0">
                <a:solidFill>
                  <a:schemeClr val="bg2">
                    <a:lumMod val="75000"/>
                  </a:schemeClr>
                </a:solidFill>
              </a:rPr>
              <a:t>adapté 16H </a:t>
            </a:r>
            <a:endParaRPr lang="fr-FR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4509120"/>
            <a:ext cx="345747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Système : gestion capteurs marin</a:t>
            </a:r>
          </a:p>
          <a:p>
            <a:pPr algn="ctr"/>
            <a:r>
              <a:rPr lang="fr-FR" dirty="0" smtClean="0"/>
              <a:t>Activité : programmation objet</a:t>
            </a:r>
          </a:p>
          <a:p>
            <a:pPr algn="ctr"/>
            <a:r>
              <a:rPr lang="fr-FR" dirty="0" smtClean="0"/>
              <a:t>Temps normal : 16 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6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040" y="1916832"/>
            <a:ext cx="1257967" cy="16815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 smtClean="0">
                <a:solidFill>
                  <a:schemeClr val="bg2"/>
                </a:solidFill>
              </a:rPr>
              <a:t>Introduction</a:t>
            </a:r>
            <a:endParaRPr lang="fr-FR" sz="3600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352928" cy="326350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fr-FR" sz="2800" dirty="0"/>
              <a:t>Exemple : futur compteur EDF communicant </a:t>
            </a:r>
            <a:r>
              <a:rPr lang="fr-FR" sz="2800" dirty="0" err="1" smtClean="0"/>
              <a:t>L</a:t>
            </a:r>
            <a:r>
              <a:rPr lang="fr-FR" dirty="0" err="1" smtClean="0"/>
              <a:t>inky</a:t>
            </a:r>
            <a:endParaRPr lang="fr-FR" dirty="0"/>
          </a:p>
          <a:p>
            <a:pPr>
              <a:defRPr/>
            </a:pPr>
            <a:r>
              <a:rPr lang="fr-FR" sz="2400" b="1" dirty="0"/>
              <a:t>Facturation </a:t>
            </a:r>
            <a:r>
              <a:rPr lang="fr-FR" sz="2400" b="1" dirty="0" smtClean="0"/>
              <a:t>de </a:t>
            </a:r>
            <a:r>
              <a:rPr lang="fr-FR" sz="2400" b="1" dirty="0"/>
              <a:t>la consommation réelle   </a:t>
            </a:r>
            <a:endParaRPr lang="fr-FR" sz="2400" dirty="0"/>
          </a:p>
          <a:p>
            <a:pPr>
              <a:defRPr/>
            </a:pPr>
            <a:r>
              <a:rPr lang="fr-FR" sz="2400" b="1" dirty="0"/>
              <a:t>Suivi de la consommation </a:t>
            </a:r>
            <a:r>
              <a:rPr lang="fr-FR" sz="2400" b="1" dirty="0" smtClean="0"/>
              <a:t>sur  </a:t>
            </a:r>
            <a:r>
              <a:rPr lang="fr-FR" sz="2400" b="1" dirty="0"/>
              <a:t>web et mobile… </a:t>
            </a:r>
            <a:endParaRPr lang="fr-FR" sz="2400" dirty="0"/>
          </a:p>
          <a:p>
            <a:pPr>
              <a:defRPr/>
            </a:pPr>
            <a:r>
              <a:rPr lang="fr-FR" sz="2400" b="1" dirty="0" smtClean="0"/>
              <a:t>Programme </a:t>
            </a:r>
            <a:r>
              <a:rPr lang="fr-FR" sz="2400" b="1" dirty="0"/>
              <a:t>d’alerte si dépassement</a:t>
            </a:r>
            <a:endParaRPr lang="fr-FR" sz="2400" dirty="0"/>
          </a:p>
          <a:p>
            <a:pPr>
              <a:defRPr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3517758"/>
            <a:ext cx="7804669" cy="27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>
                <a:solidFill>
                  <a:schemeClr val="bg2"/>
                </a:solidFill>
              </a:rPr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153400" cy="4495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fr-FR" dirty="0"/>
              <a:t>Rendre un compteur EDF classique communicant vers le consommateur pour :</a:t>
            </a:r>
          </a:p>
          <a:p>
            <a:pPr>
              <a:defRPr/>
            </a:pPr>
            <a:r>
              <a:rPr lang="fr-FR" b="1" dirty="0"/>
              <a:t>Suivi de la consommation </a:t>
            </a:r>
            <a:r>
              <a:rPr lang="fr-FR" b="1" dirty="0" smtClean="0"/>
              <a:t>instantanée </a:t>
            </a:r>
            <a:r>
              <a:rPr lang="fr-FR" b="1" dirty="0"/>
              <a:t>en temps réel sur le web et mobile… </a:t>
            </a:r>
            <a:endParaRPr lang="fr-FR" dirty="0"/>
          </a:p>
          <a:p>
            <a:pPr>
              <a:defRPr/>
            </a:pPr>
            <a:r>
              <a:rPr lang="fr-FR" b="1" dirty="0"/>
              <a:t>Historisation de la </a:t>
            </a:r>
            <a:r>
              <a:rPr lang="fr-FR" b="1" dirty="0" smtClean="0"/>
              <a:t>consommation</a:t>
            </a:r>
          </a:p>
          <a:p>
            <a:pPr>
              <a:defRPr/>
            </a:pPr>
            <a:r>
              <a:rPr lang="fr-FR" b="1" dirty="0" smtClean="0"/>
              <a:t>Graphique consommation annuelle</a:t>
            </a:r>
            <a:endParaRPr lang="fr-FR" dirty="0"/>
          </a:p>
          <a:p>
            <a:pPr marL="0" indent="0">
              <a:buNone/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pic>
        <p:nvPicPr>
          <p:cNvPr id="7172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08279"/>
            <a:ext cx="1448991" cy="212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1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>
                <a:solidFill>
                  <a:schemeClr val="bg2"/>
                </a:solidFill>
              </a:rPr>
              <a:t>Cahier des charges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dirty="0" smtClean="0"/>
              <a:t>Acquérir les trames de </a:t>
            </a:r>
            <a:r>
              <a:rPr lang="fr-FR" altLang="fr-FR" dirty="0" err="1" smtClean="0"/>
              <a:t>téléinformation</a:t>
            </a:r>
            <a:endParaRPr lang="fr-FR" altLang="fr-FR" dirty="0" smtClean="0"/>
          </a:p>
          <a:p>
            <a:pPr eaLnBrk="1" hangingPunct="1"/>
            <a:r>
              <a:rPr lang="fr-FR" altLang="fr-FR" dirty="0" smtClean="0"/>
              <a:t>Décoder ces trames ,en extraire les informations intéressantes</a:t>
            </a:r>
          </a:p>
          <a:p>
            <a:pPr eaLnBrk="1" hangingPunct="1"/>
            <a:r>
              <a:rPr lang="fr-FR" altLang="fr-FR" dirty="0" smtClean="0"/>
              <a:t>Enregistrer dans la base </a:t>
            </a:r>
            <a:r>
              <a:rPr lang="fr-FR" altLang="fr-FR" dirty="0" err="1" smtClean="0"/>
              <a:t>mySQL</a:t>
            </a:r>
            <a:endParaRPr lang="fr-FR" altLang="fr-FR" dirty="0" smtClean="0"/>
          </a:p>
          <a:p>
            <a:pPr eaLnBrk="1" hangingPunct="1"/>
            <a:r>
              <a:rPr lang="fr-FR" altLang="fr-FR" dirty="0" smtClean="0"/>
              <a:t>Visualiser les consommations sous formes de courbes annuelles</a:t>
            </a:r>
          </a:p>
          <a:p>
            <a:pPr marL="1600200" lvl="4" indent="0">
              <a:buNone/>
            </a:pPr>
            <a:r>
              <a:rPr lang="fr-FR" altLang="fr-FR" sz="2800" dirty="0" smtClean="0"/>
              <a:t>Domaines d’activités</a:t>
            </a:r>
          </a:p>
          <a:p>
            <a:pPr lvl="5"/>
            <a:r>
              <a:rPr lang="fr-FR" sz="2400" dirty="0" smtClean="0"/>
              <a:t>informatique</a:t>
            </a:r>
            <a:r>
              <a:rPr lang="fr-FR" sz="2400" dirty="0"/>
              <a:t>, réseaux et infrastructures</a:t>
            </a:r>
          </a:p>
          <a:p>
            <a:pPr lvl="5"/>
            <a:r>
              <a:rPr lang="fr-FR" sz="2400" dirty="0"/>
              <a:t>mobilité et systèmes embarqués </a:t>
            </a:r>
          </a:p>
          <a:p>
            <a:pPr marL="1600200" lvl="4" indent="0">
              <a:buNone/>
            </a:pPr>
            <a:endParaRPr lang="fr-FR" altLang="fr-FR" dirty="0" smtClean="0"/>
          </a:p>
        </p:txBody>
      </p:sp>
      <p:sp>
        <p:nvSpPr>
          <p:cNvPr id="3" name="Flèche droite 2"/>
          <p:cNvSpPr/>
          <p:nvPr/>
        </p:nvSpPr>
        <p:spPr>
          <a:xfrm>
            <a:off x="1043608" y="4581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2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>
                <a:solidFill>
                  <a:schemeClr val="bg2"/>
                </a:solidFill>
              </a:rPr>
              <a:t>Architecture matérielle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789600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9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>
                <a:solidFill>
                  <a:schemeClr val="bg2"/>
                </a:solidFill>
              </a:rPr>
              <a:t>Maquettage </a:t>
            </a:r>
            <a:r>
              <a:rPr lang="fr-FR" sz="4000" dirty="0" smtClean="0">
                <a:solidFill>
                  <a:schemeClr val="bg2"/>
                </a:solidFill>
              </a:rPr>
              <a:t>écrans utilisateurs</a:t>
            </a:r>
            <a:endParaRPr lang="fr-FR" sz="4000" dirty="0">
              <a:solidFill>
                <a:schemeClr val="bg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628800"/>
            <a:ext cx="4032449" cy="38985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348880"/>
            <a:ext cx="425397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4" descr="http://www.planete-domotique.com/blog/wp-content/uploads/2010/03/teleinfo_mod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5145930" cy="272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00808"/>
            <a:ext cx="1448521" cy="21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 fontScale="90000"/>
          </a:bodyPr>
          <a:lstStyle/>
          <a:p>
            <a:pPr algn="r"/>
            <a:r>
              <a:rPr lang="fr-FR" sz="4000" dirty="0">
                <a:solidFill>
                  <a:schemeClr val="bg2"/>
                </a:solidFill>
              </a:rPr>
              <a:t>Contraintes matérielles </a:t>
            </a:r>
            <a:r>
              <a:rPr lang="fr-FR" sz="4000" dirty="0" smtClean="0">
                <a:solidFill>
                  <a:schemeClr val="bg2"/>
                </a:solidFill>
              </a:rPr>
              <a:t>:</a:t>
            </a:r>
            <a:br>
              <a:rPr lang="fr-FR" sz="4000" dirty="0" smtClean="0">
                <a:solidFill>
                  <a:schemeClr val="bg2"/>
                </a:solidFill>
              </a:rPr>
            </a:br>
            <a:r>
              <a:rPr lang="fr-FR" sz="4000" dirty="0" smtClean="0">
                <a:solidFill>
                  <a:schemeClr val="bg2"/>
                </a:solidFill>
              </a:rPr>
              <a:t> </a:t>
            </a:r>
            <a:r>
              <a:rPr lang="fr-FR" sz="4000" dirty="0">
                <a:solidFill>
                  <a:schemeClr val="bg2"/>
                </a:solidFill>
              </a:rPr>
              <a:t>interface  physique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631793"/>
            <a:ext cx="7886700" cy="3263504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fr-FR" dirty="0"/>
              <a:t>Compteur EDF </a:t>
            </a:r>
            <a:r>
              <a:rPr lang="fr-FR" dirty="0" smtClean="0"/>
              <a:t>:prise </a:t>
            </a:r>
            <a:r>
              <a:rPr lang="fr-FR" dirty="0" err="1" smtClean="0"/>
              <a:t>téléinformation</a:t>
            </a:r>
            <a:r>
              <a:rPr lang="fr-FR" dirty="0" smtClean="0"/>
              <a:t>  </a:t>
            </a:r>
            <a:endParaRPr lang="fr-FR" dirty="0"/>
          </a:p>
          <a:p>
            <a:pPr>
              <a:defRPr/>
            </a:pPr>
            <a:r>
              <a:rPr lang="fr-FR" dirty="0"/>
              <a:t>Modulation 50 KHz</a:t>
            </a:r>
          </a:p>
          <a:p>
            <a:pPr>
              <a:defRPr/>
            </a:pPr>
            <a:r>
              <a:rPr lang="fr-FR" dirty="0"/>
              <a:t>Echange asynchrone : 1200 bits/s, 7 bits/caractères, parité paire, 1 bit de stop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57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/>
          </a:bodyPr>
          <a:lstStyle/>
          <a:p>
            <a:pPr algn="r"/>
            <a:r>
              <a:rPr lang="fr-FR" sz="4000" dirty="0">
                <a:solidFill>
                  <a:schemeClr val="bg2"/>
                </a:solidFill>
              </a:rPr>
              <a:t>Contraintes matérielles : trames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23268"/>
            <a:ext cx="7069312" cy="45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23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édian">
  <a:themeElements>
    <a:clrScheme name="Personnalisé 2">
      <a:dk1>
        <a:sysClr val="windowText" lastClr="000000"/>
      </a:dk1>
      <a:lt1>
        <a:sysClr val="window" lastClr="FFFFFF"/>
      </a:lt1>
      <a:dk2>
        <a:srgbClr val="FFFFFF"/>
      </a:dk2>
      <a:lt2>
        <a:srgbClr val="546D79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</TotalTime>
  <Words>503</Words>
  <Application>Microsoft Office PowerPoint</Application>
  <PresentationFormat>Affichage à l'écran (4:3)</PresentationFormat>
  <Paragraphs>132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Tw Cen MT</vt:lpstr>
      <vt:lpstr>Wingdings</vt:lpstr>
      <vt:lpstr>Wingdings 2</vt:lpstr>
      <vt:lpstr>1_Médian</vt:lpstr>
      <vt:lpstr>Exemple Activité : Suivi de consommation</vt:lpstr>
      <vt:lpstr>Introduction</vt:lpstr>
      <vt:lpstr>Introduction</vt:lpstr>
      <vt:lpstr>Objectifs</vt:lpstr>
      <vt:lpstr>Cahier des charges</vt:lpstr>
      <vt:lpstr>Architecture matérielle</vt:lpstr>
      <vt:lpstr>Maquettage écrans utilisateurs</vt:lpstr>
      <vt:lpstr>Contraintes matérielles :  interface  physique</vt:lpstr>
      <vt:lpstr>Contraintes matérielles : trames</vt:lpstr>
      <vt:lpstr>Le matériel nécessaire</vt:lpstr>
      <vt:lpstr>Activités</vt:lpstr>
      <vt:lpstr>EC-IR : Choix système embarqué</vt:lpstr>
      <vt:lpstr>EC-IR : Choix système embarqué</vt:lpstr>
      <vt:lpstr>EC-IR : Choix du système embarqué</vt:lpstr>
      <vt:lpstr>EC-IR – Modélisation UML/SysML</vt:lpstr>
      <vt:lpstr>EC-IR – Modélisation UML/SysML</vt:lpstr>
      <vt:lpstr>EC-IR – Modélisation UML/SysML</vt:lpstr>
      <vt:lpstr>IR – Programmation objets</vt:lpstr>
      <vt:lpstr>IR – Programmation objets</vt:lpstr>
      <vt:lpstr>Présentation PowerPoint</vt:lpstr>
      <vt:lpstr>EC – Programmation  </vt:lpstr>
      <vt:lpstr>Présentation PowerPoint</vt:lpstr>
      <vt:lpstr>Bac pro - Activités adaptées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Certification</dc:title>
  <dc:creator>utilisateur</dc:creator>
  <cp:lastModifiedBy>serge cuypers</cp:lastModifiedBy>
  <cp:revision>84</cp:revision>
  <dcterms:created xsi:type="dcterms:W3CDTF">2014-06-05T20:00:54Z</dcterms:created>
  <dcterms:modified xsi:type="dcterms:W3CDTF">2014-06-26T13:04:25Z</dcterms:modified>
</cp:coreProperties>
</file>