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handoutMasterIdLst>
    <p:handoutMasterId r:id="rId11"/>
  </p:handoutMasterIdLst>
  <p:sldIdLst>
    <p:sldId id="256" r:id="rId2"/>
    <p:sldId id="277" r:id="rId3"/>
    <p:sldId id="315" r:id="rId4"/>
    <p:sldId id="301" r:id="rId5"/>
    <p:sldId id="319" r:id="rId6"/>
    <p:sldId id="317" r:id="rId7"/>
    <p:sldId id="320" r:id="rId8"/>
    <p:sldId id="321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18C1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6D9F66E-5EB9-4882-86FB-DCBF35E3C3E4}" styleName="Style moyen 4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A107856-5554-42FB-B03E-39F5DBC370BA}" styleName="Style moyen 4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170" y="-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-2832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86E0A7-0EA7-45EE-BC5C-37D93A954B9A}" type="datetimeFigureOut">
              <a:rPr lang="fr-FR" smtClean="0"/>
              <a:pPr/>
              <a:t>26/06/2014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93906C-AA82-4A6C-91B0-172BD026087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2251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096EB2-3B19-415B-93DC-C8E01BF1CA0D}" type="datetimeFigureOut">
              <a:rPr lang="fr-FR" smtClean="0"/>
              <a:pPr/>
              <a:t>26/06/2014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2115F4-720D-4FC7-8A6F-AEE6A5C75DF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1489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2115F4-720D-4FC7-8A6F-AEE6A5C75DF1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fr-FR" dirty="0" smtClean="0"/>
              <a:t>Cliquez pour modifier le style du titre</a:t>
            </a:r>
            <a:endParaRPr kumimoji="0" lang="en-US" dirty="0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586656B-D7B8-4D07-BA1E-F424903E443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bg>
      <p:bgPr>
        <a:blipFill dpi="0" rotWithShape="1">
          <a:blip r:embed="rId2" cstate="print">
            <a:alphaModFix amt="27000"/>
            <a:lum/>
          </a:blip>
          <a:srcRect/>
          <a:stretch>
            <a:fillRect l="-1000" t="19000" r="-1000" b="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/>
          </a:bodyPr>
          <a:lstStyle>
            <a:lvl1pPr algn="ctr">
              <a:defRPr sz="3600">
                <a:solidFill>
                  <a:schemeClr val="tx1"/>
                </a:solidFill>
              </a:defRPr>
            </a:lvl1pPr>
          </a:lstStyle>
          <a:p>
            <a:r>
              <a:rPr kumimoji="0" lang="fr-FR" dirty="0" smtClean="0"/>
              <a:t>Cliquez pour modifier le style du titre</a:t>
            </a:r>
            <a:endParaRPr kumimoji="0"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586656B-D7B8-4D07-BA1E-F424903E443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448A956-B701-491F-9CD9-7241F083BCD4}" type="datetime1">
              <a:rPr lang="fr-FR" altLang="fr-FR"/>
              <a:pPr/>
              <a:t>26/06/2014</a:t>
            </a:fld>
            <a:endParaRPr lang="fr-FR" alt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07513-7855-42DA-90B6-6CE59F27EFC4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832614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 cstate="print">
            <a:alphaModFix amt="27000"/>
            <a:lum/>
          </a:blip>
          <a:srcRect/>
          <a:stretch>
            <a:fillRect l="-1000" t="19000" r="-1000" b="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dirty="0" smtClean="0"/>
              <a:t>Cliquez pour modifier le style du titre</a:t>
            </a:r>
            <a:endParaRPr kumimoji="0" lang="en-US" dirty="0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dirty="0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dirty="0" smtClean="0"/>
              <a:t>Deuxième niveau</a:t>
            </a:r>
          </a:p>
          <a:p>
            <a:pPr lvl="2" eaLnBrk="1" latinLnBrk="0" hangingPunct="1"/>
            <a:r>
              <a:rPr kumimoji="0" lang="fr-FR" dirty="0" smtClean="0"/>
              <a:t>Troisième niveau</a:t>
            </a:r>
          </a:p>
          <a:p>
            <a:pPr lvl="3" eaLnBrk="1" latinLnBrk="0" hangingPunct="1"/>
            <a:r>
              <a:rPr kumimoji="0" lang="fr-FR" dirty="0" smtClean="0"/>
              <a:t>Quatrième niveau</a:t>
            </a:r>
          </a:p>
          <a:p>
            <a:pPr lvl="4" eaLnBrk="1" latinLnBrk="0" hangingPunct="1"/>
            <a:r>
              <a:rPr kumimoji="0" lang="fr-FR" dirty="0" smtClean="0"/>
              <a:t>Cinquième niveau</a:t>
            </a:r>
            <a:endParaRPr kumimoji="0" lang="en-US" dirty="0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4F8EB90-D38D-4207-AA9E-33005B2F32B2}" type="datetimeFigureOut">
              <a:rPr lang="fr-FR" smtClean="0"/>
              <a:pPr/>
              <a:t>26/06/2014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586656B-D7B8-4D07-BA1E-F424903E443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Rectangle 9"/>
          <p:cNvSpPr/>
          <p:nvPr userDrawn="1"/>
        </p:nvSpPr>
        <p:spPr>
          <a:xfrm>
            <a:off x="0" y="6153912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2368296" y="6144768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pic>
        <p:nvPicPr>
          <p:cNvPr id="12" name="Picture 2" descr="acad_lille.png"/>
          <p:cNvPicPr preferRelativeResize="0">
            <a:picLocks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63688" y="6165304"/>
            <a:ext cx="1152128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Image 14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107504" y="6165304"/>
            <a:ext cx="1008112" cy="692696"/>
          </a:xfrm>
          <a:prstGeom prst="rect">
            <a:avLst/>
          </a:prstGeom>
        </p:spPr>
      </p:pic>
      <p:sp>
        <p:nvSpPr>
          <p:cNvPr id="16" name="Sous-titre 8"/>
          <p:cNvSpPr txBox="1">
            <a:spLocks/>
          </p:cNvSpPr>
          <p:nvPr userDrawn="1"/>
        </p:nvSpPr>
        <p:spPr>
          <a:xfrm>
            <a:off x="611560" y="1124744"/>
            <a:ext cx="8532440" cy="504056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Séminaire Inter académique BTS Systèmes Numériques, Armentières le 27 Juin 2014</a:t>
            </a:r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1000" t="19000" r="-1000" b="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404664"/>
            <a:ext cx="9144000" cy="848072"/>
          </a:xfrm>
        </p:spPr>
        <p:txBody>
          <a:bodyPr>
            <a:normAutofit/>
          </a:bodyPr>
          <a:lstStyle/>
          <a:p>
            <a:r>
              <a:rPr lang="fr-FR" sz="3600" dirty="0" err="1" smtClean="0">
                <a:solidFill>
                  <a:schemeClr val="bg2"/>
                </a:solidFill>
              </a:rPr>
              <a:t>L’orgaNISATION</a:t>
            </a:r>
            <a:r>
              <a:rPr lang="fr-FR" sz="3600" dirty="0" smtClean="0">
                <a:solidFill>
                  <a:schemeClr val="bg2"/>
                </a:solidFill>
              </a:rPr>
              <a:t> PEDAGOGIQUE EN S.P.</a:t>
            </a:r>
            <a:endParaRPr lang="fr-FR" sz="3600" dirty="0">
              <a:solidFill>
                <a:schemeClr val="bg2"/>
              </a:solidFill>
            </a:endParaRPr>
          </a:p>
        </p:txBody>
      </p:sp>
      <p:sp>
        <p:nvSpPr>
          <p:cNvPr id="3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0" y="1272222"/>
            <a:ext cx="533400" cy="244476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1D7C42C9-2A9D-4002-91EE-34B567061B4F}" type="slidenum">
              <a:rPr lang="fr-FR" smtClean="0"/>
              <a:pPr>
                <a:defRPr/>
              </a:pPr>
              <a:t>1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</a:rPr>
              <a:t>Les moyens horaires à notre disposition</a:t>
            </a:r>
            <a:endParaRPr lang="fr-FR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132857"/>
            <a:ext cx="8282920" cy="3816424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5" name="ZoneTexte 4"/>
          <p:cNvSpPr txBox="1"/>
          <p:nvPr/>
        </p:nvSpPr>
        <p:spPr>
          <a:xfrm>
            <a:off x="179512" y="0"/>
            <a:ext cx="87129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 LE REFERENTIEL DU BTS SYSTEMES NUMERIQUES</a:t>
            </a:r>
            <a:endParaRPr lang="fr-FR" sz="3200" dirty="0"/>
          </a:p>
        </p:txBody>
      </p:sp>
      <p:sp>
        <p:nvSpPr>
          <p:cNvPr id="7" name="ZoneTexte 6"/>
          <p:cNvSpPr txBox="1"/>
          <p:nvPr/>
        </p:nvSpPr>
        <p:spPr>
          <a:xfrm>
            <a:off x="0" y="692696"/>
            <a:ext cx="69847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fr-FR" sz="3200" cap="all" dirty="0" smtClean="0">
                <a:solidFill>
                  <a:srgbClr val="FF0000"/>
                </a:solidFill>
              </a:rPr>
              <a:t>LES MOYENS HORAIRES</a:t>
            </a:r>
            <a:endParaRPr lang="fr-FR" sz="3200" dirty="0" smtClean="0">
              <a:solidFill>
                <a:srgbClr val="FF0000"/>
              </a:solidFill>
            </a:endParaRPr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0" y="1272222"/>
            <a:ext cx="533400" cy="244476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1D7C42C9-2A9D-4002-91EE-34B567061B4F}" type="slidenum">
              <a:rPr lang="fr-FR" smtClean="0"/>
              <a:pPr>
                <a:defRPr/>
              </a:pPr>
              <a:t>2</a:t>
            </a:fld>
            <a:endParaRPr lang="fr-FR" dirty="0"/>
          </a:p>
        </p:txBody>
      </p:sp>
      <p:sp>
        <p:nvSpPr>
          <p:cNvPr id="2" name="Rectangle 1"/>
          <p:cNvSpPr/>
          <p:nvPr/>
        </p:nvSpPr>
        <p:spPr>
          <a:xfrm>
            <a:off x="5508104" y="2348880"/>
            <a:ext cx="3168352" cy="360040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7164288" y="2996952"/>
            <a:ext cx="216024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2</a:t>
            </a:r>
          </a:p>
        </p:txBody>
      </p:sp>
      <p:sp>
        <p:nvSpPr>
          <p:cNvPr id="8" name="Rectangle 7"/>
          <p:cNvSpPr/>
          <p:nvPr/>
        </p:nvSpPr>
        <p:spPr>
          <a:xfrm>
            <a:off x="7164288" y="5445224"/>
            <a:ext cx="216024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3</a:t>
            </a:r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5508104" y="2708920"/>
            <a:ext cx="3168352" cy="288032"/>
          </a:xfrm>
          <a:prstGeom prst="rect">
            <a:avLst/>
          </a:prstGeom>
          <a:noFill/>
          <a:ln w="53975">
            <a:solidFill>
              <a:srgbClr val="18C10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</a:t>
            </a:r>
            <a:endParaRPr lang="fr-FR" dirty="0"/>
          </a:p>
        </p:txBody>
      </p:sp>
      <p:sp>
        <p:nvSpPr>
          <p:cNvPr id="11" name="Rectangle 10"/>
          <p:cNvSpPr/>
          <p:nvPr/>
        </p:nvSpPr>
        <p:spPr>
          <a:xfrm>
            <a:off x="5508104" y="5373216"/>
            <a:ext cx="3168352" cy="288032"/>
          </a:xfrm>
          <a:prstGeom prst="rect">
            <a:avLst/>
          </a:prstGeom>
          <a:noFill/>
          <a:ln w="53975">
            <a:solidFill>
              <a:srgbClr val="18C10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</a:t>
            </a:r>
            <a:endParaRPr lang="fr-FR" dirty="0"/>
          </a:p>
        </p:txBody>
      </p:sp>
      <p:sp>
        <p:nvSpPr>
          <p:cNvPr id="12" name="Rectangle 11"/>
          <p:cNvSpPr/>
          <p:nvPr/>
        </p:nvSpPr>
        <p:spPr>
          <a:xfrm>
            <a:off x="5508104" y="4024140"/>
            <a:ext cx="3168352" cy="288032"/>
          </a:xfrm>
          <a:prstGeom prst="rect">
            <a:avLst/>
          </a:prstGeom>
          <a:noFill/>
          <a:ln w="53975">
            <a:solidFill>
              <a:srgbClr val="18C10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</a:t>
            </a:r>
            <a:endParaRPr lang="fr-FR" dirty="0"/>
          </a:p>
        </p:txBody>
      </p:sp>
      <p:sp>
        <p:nvSpPr>
          <p:cNvPr id="13" name="Rectangle 12"/>
          <p:cNvSpPr/>
          <p:nvPr/>
        </p:nvSpPr>
        <p:spPr>
          <a:xfrm>
            <a:off x="5508104" y="2996952"/>
            <a:ext cx="3168352" cy="216024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/>
          <p:cNvSpPr/>
          <p:nvPr/>
        </p:nvSpPr>
        <p:spPr>
          <a:xfrm>
            <a:off x="5501726" y="5658155"/>
            <a:ext cx="3168352" cy="291126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5508104" y="4320736"/>
            <a:ext cx="1584176" cy="274211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7824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  <p:bldP spid="11" grpId="0" animBg="1"/>
      <p:bldP spid="12" grpId="0" animBg="1"/>
      <p:bldP spid="13" grpId="0" animBg="1"/>
      <p:bldP spid="15" grpId="0" animBg="1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e 20"/>
          <p:cNvGrpSpPr/>
          <p:nvPr/>
        </p:nvGrpSpPr>
        <p:grpSpPr>
          <a:xfrm>
            <a:off x="755576" y="1268760"/>
            <a:ext cx="7919792" cy="4827640"/>
            <a:chOff x="322440" y="1009327"/>
            <a:chExt cx="8280920" cy="5159081"/>
          </a:xfrm>
        </p:grpSpPr>
        <p:pic>
          <p:nvPicPr>
            <p:cNvPr id="11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7904" r="40837"/>
            <a:stretch>
              <a:fillRect/>
            </a:stretch>
          </p:blipFill>
          <p:spPr bwMode="auto">
            <a:xfrm>
              <a:off x="394448" y="1009327"/>
              <a:ext cx="5976664" cy="51590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8" name="Rectangle 17"/>
            <p:cNvSpPr/>
            <p:nvPr/>
          </p:nvSpPr>
          <p:spPr>
            <a:xfrm>
              <a:off x="322440" y="2953544"/>
              <a:ext cx="6120680" cy="576064"/>
            </a:xfrm>
            <a:prstGeom prst="rect">
              <a:avLst/>
            </a:prstGeom>
            <a:noFill/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659144" y="2953544"/>
              <a:ext cx="1944216" cy="576064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1600" dirty="0" smtClean="0">
                  <a:solidFill>
                    <a:schemeClr val="tx1"/>
                  </a:solidFill>
                </a:rPr>
                <a:t>Spécialité ~ 4h</a:t>
              </a:r>
            </a:p>
            <a:p>
              <a:r>
                <a:rPr lang="fr-FR" sz="1600" b="1" dirty="0" smtClean="0">
                  <a:solidFill>
                    <a:schemeClr val="tx1"/>
                  </a:solidFill>
                </a:rPr>
                <a:t>Sc. Phys. ~ 2h</a:t>
              </a:r>
            </a:p>
          </p:txBody>
        </p:sp>
      </p:grpSp>
      <p:sp>
        <p:nvSpPr>
          <p:cNvPr id="24" name="ZoneTexte 23"/>
          <p:cNvSpPr txBox="1"/>
          <p:nvPr/>
        </p:nvSpPr>
        <p:spPr>
          <a:xfrm>
            <a:off x="0" y="692696"/>
            <a:ext cx="69847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fr-FR" sz="3200" cap="all" dirty="0" smtClean="0">
                <a:solidFill>
                  <a:srgbClr val="FF0000"/>
                </a:solidFill>
              </a:rPr>
              <a:t>Modalités d’examen</a:t>
            </a:r>
            <a:endParaRPr lang="fr-FR" sz="3200" dirty="0" smtClean="0">
              <a:solidFill>
                <a:srgbClr val="FF0000"/>
              </a:solidFill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179512" y="0"/>
            <a:ext cx="87129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 LE REFERENTIEL DU BTS SYSTEMES NUMERIQUES</a:t>
            </a:r>
            <a:endParaRPr lang="fr-FR" sz="3200" dirty="0"/>
          </a:p>
        </p:txBody>
      </p:sp>
      <p:sp>
        <p:nvSpPr>
          <p:cNvPr id="20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0" y="1272222"/>
            <a:ext cx="533400" cy="244476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1D7C42C9-2A9D-4002-91EE-34B567061B4F}" type="slidenum">
              <a:rPr lang="fr-FR" smtClean="0"/>
              <a:pPr>
                <a:defRPr/>
              </a:pPr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76354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4495800"/>
          </a:xfrm>
        </p:spPr>
        <p:txBody>
          <a:bodyPr>
            <a:normAutofit lnSpcReduction="10000"/>
          </a:bodyPr>
          <a:lstStyle/>
          <a:p>
            <a:pPr lvl="0">
              <a:buNone/>
            </a:pPr>
            <a:endParaRPr lang="fr-FR" sz="3000" dirty="0" smtClean="0"/>
          </a:p>
          <a:p>
            <a:pPr lvl="0">
              <a:buNone/>
            </a:pPr>
            <a:r>
              <a:rPr lang="fr-FR" sz="3000" dirty="0" smtClean="0"/>
              <a:t>On peut envisager : </a:t>
            </a:r>
          </a:p>
          <a:p>
            <a:pPr lvl="0">
              <a:buNone/>
            </a:pPr>
            <a:r>
              <a:rPr lang="fr-FR" sz="3000" dirty="0"/>
              <a:t>	 </a:t>
            </a:r>
            <a:r>
              <a:rPr lang="fr-FR" sz="3000" dirty="0" smtClean="0"/>
              <a:t>- Des activités de </a:t>
            </a:r>
            <a:r>
              <a:rPr lang="fr-FR" sz="3000" b="1" dirty="0" smtClean="0">
                <a:solidFill>
                  <a:srgbClr val="0033CC"/>
                </a:solidFill>
              </a:rPr>
              <a:t>cours</a:t>
            </a:r>
            <a:r>
              <a:rPr lang="fr-FR" sz="3000" dirty="0" smtClean="0"/>
              <a:t> pour les apports théoriques</a:t>
            </a:r>
          </a:p>
          <a:p>
            <a:pPr marL="365760" lvl="1" indent="0">
              <a:buNone/>
            </a:pPr>
            <a:r>
              <a:rPr lang="fr-FR" sz="3000" dirty="0"/>
              <a:t> </a:t>
            </a:r>
            <a:r>
              <a:rPr lang="fr-FR" sz="3000" dirty="0" smtClean="0"/>
              <a:t>  le plus souvent sous forme de D.S menée par le professeur ( D.S de type 1) </a:t>
            </a:r>
          </a:p>
          <a:p>
            <a:pPr marL="365760" lvl="1" indent="0">
              <a:buNone/>
            </a:pPr>
            <a:r>
              <a:rPr lang="fr-FR" sz="3000" dirty="0" smtClean="0"/>
              <a:t>- Des activités de </a:t>
            </a:r>
            <a:r>
              <a:rPr lang="fr-FR" sz="3000" b="1" dirty="0" smtClean="0">
                <a:solidFill>
                  <a:srgbClr val="0033CC"/>
                </a:solidFill>
              </a:rPr>
              <a:t>synthèse</a:t>
            </a:r>
            <a:r>
              <a:rPr lang="fr-FR" sz="3000" dirty="0" smtClean="0"/>
              <a:t> </a:t>
            </a:r>
          </a:p>
          <a:p>
            <a:pPr marL="365760" lvl="1" indent="0">
              <a:buNone/>
            </a:pPr>
            <a:r>
              <a:rPr lang="fr-FR" sz="3000" dirty="0" smtClean="0"/>
              <a:t>- Des activités de </a:t>
            </a:r>
            <a:r>
              <a:rPr lang="fr-FR" sz="3000" b="1" dirty="0" smtClean="0">
                <a:solidFill>
                  <a:srgbClr val="0033CC"/>
                </a:solidFill>
              </a:rPr>
              <a:t>travaux pratiques </a:t>
            </a:r>
            <a:r>
              <a:rPr lang="fr-FR" sz="3000" dirty="0" smtClean="0"/>
              <a:t>ou de </a:t>
            </a:r>
            <a:r>
              <a:rPr lang="fr-FR" sz="3000" b="1" dirty="0" smtClean="0">
                <a:solidFill>
                  <a:srgbClr val="0033CC"/>
                </a:solidFill>
              </a:rPr>
              <a:t>tâche complexe</a:t>
            </a:r>
            <a:r>
              <a:rPr lang="fr-FR" sz="3000" dirty="0" smtClean="0"/>
              <a:t> menée par les élèves ( D.S de type 2 ou </a:t>
            </a:r>
            <a:r>
              <a:rPr lang="fr-FR" sz="3000" b="1" dirty="0" smtClean="0">
                <a:solidFill>
                  <a:srgbClr val="0033CC"/>
                </a:solidFill>
              </a:rPr>
              <a:t>résolution </a:t>
            </a:r>
            <a:r>
              <a:rPr lang="fr-FR" sz="3000" b="1" dirty="0">
                <a:solidFill>
                  <a:srgbClr val="0033CC"/>
                </a:solidFill>
              </a:rPr>
              <a:t>de </a:t>
            </a:r>
            <a:r>
              <a:rPr lang="fr-FR" sz="3000" b="1" dirty="0" smtClean="0">
                <a:solidFill>
                  <a:srgbClr val="0033CC"/>
                </a:solidFill>
              </a:rPr>
              <a:t>problème</a:t>
            </a:r>
            <a:r>
              <a:rPr lang="fr-FR" sz="3000" dirty="0" smtClean="0"/>
              <a:t>)</a:t>
            </a:r>
          </a:p>
          <a:p>
            <a:pPr lvl="1">
              <a:buNone/>
            </a:pPr>
            <a:endParaRPr lang="fr-FR" sz="30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2"/>
            <a:endParaRPr lang="fr-FR" sz="2400" b="1" i="1" dirty="0" smtClean="0"/>
          </a:p>
        </p:txBody>
      </p:sp>
      <p:sp>
        <p:nvSpPr>
          <p:cNvPr id="6" name="ZoneTexte 5"/>
          <p:cNvSpPr txBox="1"/>
          <p:nvPr/>
        </p:nvSpPr>
        <p:spPr>
          <a:xfrm>
            <a:off x="179512" y="0"/>
            <a:ext cx="87129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 LE REFERENTIEL DU BTS SYSTEMES NUMERIQUES</a:t>
            </a:r>
            <a:endParaRPr lang="fr-FR" sz="3200" dirty="0"/>
          </a:p>
        </p:txBody>
      </p:sp>
      <p:sp>
        <p:nvSpPr>
          <p:cNvPr id="7" name="ZoneTexte 6"/>
          <p:cNvSpPr txBox="1"/>
          <p:nvPr/>
        </p:nvSpPr>
        <p:spPr>
          <a:xfrm>
            <a:off x="0" y="692696"/>
            <a:ext cx="69847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fr-FR" sz="3200" cap="all" dirty="0" smtClean="0">
                <a:solidFill>
                  <a:srgbClr val="FF0000"/>
                </a:solidFill>
              </a:rPr>
              <a:t>Les activités pédagogiques</a:t>
            </a:r>
            <a:endParaRPr lang="fr-FR" sz="3200" dirty="0" smtClean="0">
              <a:solidFill>
                <a:srgbClr val="FF0000"/>
              </a:solidFill>
            </a:endParaRPr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0" y="1272222"/>
            <a:ext cx="533400" cy="244476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1D7C42C9-2A9D-4002-91EE-34B567061B4F}" type="slidenum">
              <a:rPr lang="fr-FR" smtClean="0"/>
              <a:pPr>
                <a:defRPr/>
              </a:pPr>
              <a:t>4</a:t>
            </a:fld>
            <a:endParaRPr lang="fr-FR" dirty="0"/>
          </a:p>
        </p:txBody>
      </p:sp>
      <p:sp>
        <p:nvSpPr>
          <p:cNvPr id="2" name="Rectangle 1"/>
          <p:cNvSpPr/>
          <p:nvPr/>
        </p:nvSpPr>
        <p:spPr>
          <a:xfrm>
            <a:off x="179512" y="2636912"/>
            <a:ext cx="8712968" cy="1296144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179637" y="4509120"/>
            <a:ext cx="8712968" cy="1296144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6354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DEMARCHE SCIENTIFIQUE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  <a:p>
            <a:pPr algn="ctr"/>
            <a:r>
              <a:rPr lang="fr-FR" sz="4800" b="1" dirty="0" smtClean="0"/>
              <a:t>TYPE   1</a:t>
            </a:r>
            <a:endParaRPr lang="fr-FR" sz="4800" b="1" dirty="0"/>
          </a:p>
        </p:txBody>
      </p:sp>
    </p:spTree>
    <p:extLst>
      <p:ext uri="{BB962C8B-B14F-4D97-AF65-F5344CB8AC3E}">
        <p14:creationId xmlns:p14="http://schemas.microsoft.com/office/powerpoint/2010/main" val="3323749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429000" y="381000"/>
            <a:ext cx="2133600" cy="6477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2" charset="0"/>
                <a:ea typeface="ヒラギノ角ゴ Pro W3" pitchFamily="-105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Calibri" pitchFamily="32" charset="0"/>
                <a:ea typeface="ヒラギノ角ゴ Pro W3" pitchFamily="-105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Calibri" pitchFamily="32" charset="0"/>
                <a:ea typeface="ヒラギノ角ゴ Pro W3" pitchFamily="-105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Calibri" pitchFamily="32" charset="0"/>
                <a:ea typeface="ヒラギノ角ゴ Pro W3" pitchFamily="-105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Calibri" pitchFamily="32" charset="0"/>
                <a:ea typeface="ヒラギノ角ゴ Pro W3" pitchFamily="-105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2" charset="0"/>
                <a:ea typeface="ヒラギノ角ゴ Pro W3" pitchFamily="-105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2" charset="0"/>
                <a:ea typeface="ヒラギノ角ゴ Pro W3" pitchFamily="-105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2" charset="0"/>
                <a:ea typeface="ヒラギノ角ゴ Pro W3" pitchFamily="-105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2" charset="0"/>
                <a:ea typeface="ヒラギノ角ゴ Pro W3" pitchFamily="-105" charset="-128"/>
              </a:defRPr>
            </a:lvl9pPr>
          </a:lstStyle>
          <a:p>
            <a:pPr algn="ctr" eaLnBrk="1" hangingPunct="1"/>
            <a:r>
              <a:rPr lang="fr-FR" altLang="fr-FR" sz="1600" b="1"/>
              <a:t>PROBLEMATIQUE</a:t>
            </a:r>
          </a:p>
          <a:p>
            <a:pPr algn="ctr" eaLnBrk="1" hangingPunct="1"/>
            <a:r>
              <a:rPr lang="fr-FR" altLang="fr-FR" sz="1600" b="1"/>
              <a:t>CONTEXTUALISEE</a:t>
            </a:r>
          </a:p>
        </p:txBody>
      </p:sp>
      <p:sp>
        <p:nvSpPr>
          <p:cNvPr id="5" name="Rectangle 4"/>
          <p:cNvSpPr/>
          <p:nvPr/>
        </p:nvSpPr>
        <p:spPr>
          <a:xfrm>
            <a:off x="3259138" y="1376363"/>
            <a:ext cx="1800225" cy="6477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2" charset="0"/>
                <a:ea typeface="ヒラギノ角ゴ Pro W3" pitchFamily="-105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Calibri" pitchFamily="32" charset="0"/>
                <a:ea typeface="ヒラギノ角ゴ Pro W3" pitchFamily="-105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Calibri" pitchFamily="32" charset="0"/>
                <a:ea typeface="ヒラギノ角ゴ Pro W3" pitchFamily="-105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Calibri" pitchFamily="32" charset="0"/>
                <a:ea typeface="ヒラギノ角ゴ Pro W3" pitchFamily="-105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Calibri" pitchFamily="32" charset="0"/>
                <a:ea typeface="ヒラギノ角ゴ Pro W3" pitchFamily="-105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2" charset="0"/>
                <a:ea typeface="ヒラギノ角ゴ Pro W3" pitchFamily="-105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2" charset="0"/>
                <a:ea typeface="ヒラギノ角ゴ Pro W3" pitchFamily="-105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2" charset="0"/>
                <a:ea typeface="ヒラギノ角ゴ Pro W3" pitchFamily="-105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2" charset="0"/>
                <a:ea typeface="ヒラギノ角ゴ Pro W3" pitchFamily="-105" charset="-128"/>
              </a:defRPr>
            </a:lvl9pPr>
          </a:lstStyle>
          <a:p>
            <a:pPr algn="ctr" eaLnBrk="1" hangingPunct="1"/>
            <a:r>
              <a:rPr lang="fr-FR" altLang="fr-FR" sz="1600" b="1" dirty="0" smtClean="0"/>
              <a:t>QUESTION</a:t>
            </a:r>
            <a:endParaRPr lang="fr-FR" altLang="fr-FR" sz="1600" b="1" dirty="0"/>
          </a:p>
          <a:p>
            <a:pPr algn="ctr" eaLnBrk="1" hangingPunct="1"/>
            <a:r>
              <a:rPr lang="fr-FR" altLang="fr-FR" sz="1600" b="1" dirty="0" smtClean="0"/>
              <a:t>scientifique</a:t>
            </a:r>
            <a:endParaRPr lang="fr-FR" altLang="fr-FR" sz="1600" b="1" dirty="0"/>
          </a:p>
        </p:txBody>
      </p:sp>
      <p:sp>
        <p:nvSpPr>
          <p:cNvPr id="6" name="Rectangle 5"/>
          <p:cNvSpPr/>
          <p:nvPr/>
        </p:nvSpPr>
        <p:spPr>
          <a:xfrm>
            <a:off x="3241675" y="2332038"/>
            <a:ext cx="1800225" cy="6477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2" charset="0"/>
                <a:ea typeface="ヒラギノ角ゴ Pro W3" pitchFamily="-105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Calibri" pitchFamily="32" charset="0"/>
                <a:ea typeface="ヒラギノ角ゴ Pro W3" pitchFamily="-105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Calibri" pitchFamily="32" charset="0"/>
                <a:ea typeface="ヒラギノ角ゴ Pro W3" pitchFamily="-105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Calibri" pitchFamily="32" charset="0"/>
                <a:ea typeface="ヒラギノ角ゴ Pro W3" pitchFamily="-105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Calibri" pitchFamily="32" charset="0"/>
                <a:ea typeface="ヒラギノ角ゴ Pro W3" pitchFamily="-105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2" charset="0"/>
                <a:ea typeface="ヒラギノ角ゴ Pro W3" pitchFamily="-105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2" charset="0"/>
                <a:ea typeface="ヒラギノ角ゴ Pro W3" pitchFamily="-105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2" charset="0"/>
                <a:ea typeface="ヒラギノ角ゴ Pro W3" pitchFamily="-105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2" charset="0"/>
                <a:ea typeface="ヒラギノ角ゴ Pro W3" pitchFamily="-105" charset="-128"/>
              </a:defRPr>
            </a:lvl9pPr>
          </a:lstStyle>
          <a:p>
            <a:pPr algn="ctr" eaLnBrk="1" hangingPunct="1"/>
            <a:r>
              <a:rPr lang="fr-FR" altLang="fr-FR" sz="1600" b="1"/>
              <a:t>FORMULATION D’HYPOTHESES</a:t>
            </a:r>
          </a:p>
        </p:txBody>
      </p:sp>
      <p:sp>
        <p:nvSpPr>
          <p:cNvPr id="7" name="Rectangle 6"/>
          <p:cNvSpPr/>
          <p:nvPr/>
        </p:nvSpPr>
        <p:spPr>
          <a:xfrm>
            <a:off x="1331913" y="3646488"/>
            <a:ext cx="1800225" cy="6477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2" charset="0"/>
                <a:ea typeface="ヒラギノ角ゴ Pro W3" pitchFamily="-105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Calibri" pitchFamily="32" charset="0"/>
                <a:ea typeface="ヒラギノ角ゴ Pro W3" pitchFamily="-105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Calibri" pitchFamily="32" charset="0"/>
                <a:ea typeface="ヒラギノ角ゴ Pro W3" pitchFamily="-105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Calibri" pitchFamily="32" charset="0"/>
                <a:ea typeface="ヒラギノ角ゴ Pro W3" pitchFamily="-105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Calibri" pitchFamily="32" charset="0"/>
                <a:ea typeface="ヒラギノ角ゴ Pro W3" pitchFamily="-105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2" charset="0"/>
                <a:ea typeface="ヒラギノ角ゴ Pro W3" pitchFamily="-105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2" charset="0"/>
                <a:ea typeface="ヒラギノ角ゴ Pro W3" pitchFamily="-105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2" charset="0"/>
                <a:ea typeface="ヒラギノ角ゴ Pro W3" pitchFamily="-105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2" charset="0"/>
                <a:ea typeface="ヒラギノ角ゴ Pro W3" pitchFamily="-105" charset="-128"/>
              </a:defRPr>
            </a:lvl9pPr>
          </a:lstStyle>
          <a:p>
            <a:pPr algn="ctr" eaLnBrk="1" hangingPunct="1"/>
            <a:r>
              <a:rPr lang="fr-FR" altLang="fr-FR" sz="1800" b="1"/>
              <a:t>PHASE EXPERIMENTALE</a:t>
            </a:r>
          </a:p>
        </p:txBody>
      </p:sp>
      <p:sp>
        <p:nvSpPr>
          <p:cNvPr id="8" name="Rectangle 7"/>
          <p:cNvSpPr/>
          <p:nvPr/>
        </p:nvSpPr>
        <p:spPr>
          <a:xfrm>
            <a:off x="5724525" y="3646488"/>
            <a:ext cx="1800225" cy="6477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2" charset="0"/>
                <a:ea typeface="ヒラギノ角ゴ Pro W3" pitchFamily="-105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Calibri" pitchFamily="32" charset="0"/>
                <a:ea typeface="ヒラギノ角ゴ Pro W3" pitchFamily="-105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Calibri" pitchFamily="32" charset="0"/>
                <a:ea typeface="ヒラギノ角ゴ Pro W3" pitchFamily="-105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Calibri" pitchFamily="32" charset="0"/>
                <a:ea typeface="ヒラギノ角ゴ Pro W3" pitchFamily="-105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Calibri" pitchFamily="32" charset="0"/>
                <a:ea typeface="ヒラギノ角ゴ Pro W3" pitchFamily="-105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2" charset="0"/>
                <a:ea typeface="ヒラギノ角ゴ Pro W3" pitchFamily="-105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2" charset="0"/>
                <a:ea typeface="ヒラギノ角ゴ Pro W3" pitchFamily="-105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2" charset="0"/>
                <a:ea typeface="ヒラギノ角ゴ Pro W3" pitchFamily="-105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2" charset="0"/>
                <a:ea typeface="ヒラギノ角ゴ Pro W3" pitchFamily="-105" charset="-128"/>
              </a:defRPr>
            </a:lvl9pPr>
          </a:lstStyle>
          <a:p>
            <a:pPr algn="ctr" eaLnBrk="1" hangingPunct="1"/>
            <a:r>
              <a:rPr lang="fr-FR" altLang="fr-FR" sz="1800" b="1" dirty="0" smtClean="0"/>
              <a:t>RECHERCHE</a:t>
            </a:r>
            <a:r>
              <a:rPr lang="fr-FR" altLang="fr-FR" sz="4800" b="1" baseline="30000" dirty="0" smtClean="0"/>
              <a:t>*</a:t>
            </a:r>
            <a:r>
              <a:rPr lang="fr-FR" altLang="fr-FR" sz="1800" b="1" dirty="0" smtClean="0"/>
              <a:t> </a:t>
            </a:r>
            <a:r>
              <a:rPr lang="fr-FR" altLang="fr-FR" sz="1800" b="1" dirty="0"/>
              <a:t>DOCUMENTAIRE</a:t>
            </a:r>
          </a:p>
        </p:txBody>
      </p:sp>
      <p:sp>
        <p:nvSpPr>
          <p:cNvPr id="9" name="Rectangle 8"/>
          <p:cNvSpPr/>
          <p:nvPr/>
        </p:nvSpPr>
        <p:spPr>
          <a:xfrm>
            <a:off x="3255963" y="4887913"/>
            <a:ext cx="1800225" cy="6477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2" charset="0"/>
                <a:ea typeface="ヒラギノ角ゴ Pro W3" pitchFamily="-105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Calibri" pitchFamily="32" charset="0"/>
                <a:ea typeface="ヒラギノ角ゴ Pro W3" pitchFamily="-105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Calibri" pitchFamily="32" charset="0"/>
                <a:ea typeface="ヒラギノ角ゴ Pro W3" pitchFamily="-105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Calibri" pitchFamily="32" charset="0"/>
                <a:ea typeface="ヒラギノ角ゴ Pro W3" pitchFamily="-105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Calibri" pitchFamily="32" charset="0"/>
                <a:ea typeface="ヒラギノ角ゴ Pro W3" pitchFamily="-105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2" charset="0"/>
                <a:ea typeface="ヒラギノ角ゴ Pro W3" pitchFamily="-105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2" charset="0"/>
                <a:ea typeface="ヒラギノ角ゴ Pro W3" pitchFamily="-105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2" charset="0"/>
                <a:ea typeface="ヒラギノ角ゴ Pro W3" pitchFamily="-105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2" charset="0"/>
                <a:ea typeface="ヒラギノ角ゴ Pro W3" pitchFamily="-105" charset="-128"/>
              </a:defRPr>
            </a:lvl9pPr>
          </a:lstStyle>
          <a:p>
            <a:pPr algn="ctr" eaLnBrk="1" hangingPunct="1"/>
            <a:r>
              <a:rPr lang="fr-FR" altLang="fr-FR" sz="1600" b="1"/>
              <a:t>EXPLOITATION DES RESULTATS</a:t>
            </a:r>
          </a:p>
        </p:txBody>
      </p:sp>
      <p:sp>
        <p:nvSpPr>
          <p:cNvPr id="10" name="Rectangle 9"/>
          <p:cNvSpPr/>
          <p:nvPr/>
        </p:nvSpPr>
        <p:spPr>
          <a:xfrm>
            <a:off x="3241675" y="5876925"/>
            <a:ext cx="1800225" cy="6477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2" charset="0"/>
                <a:ea typeface="ヒラギノ角ゴ Pro W3" pitchFamily="-105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Calibri" pitchFamily="32" charset="0"/>
                <a:ea typeface="ヒラギノ角ゴ Pro W3" pitchFamily="-105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Calibri" pitchFamily="32" charset="0"/>
                <a:ea typeface="ヒラギノ角ゴ Pro W3" pitchFamily="-105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Calibri" pitchFamily="32" charset="0"/>
                <a:ea typeface="ヒラギノ角ゴ Pro W3" pitchFamily="-105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Calibri" pitchFamily="32" charset="0"/>
                <a:ea typeface="ヒラギノ角ゴ Pro W3" pitchFamily="-105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2" charset="0"/>
                <a:ea typeface="ヒラギノ角ゴ Pro W3" pitchFamily="-105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2" charset="0"/>
                <a:ea typeface="ヒラギノ角ゴ Pro W3" pitchFamily="-105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2" charset="0"/>
                <a:ea typeface="ヒラギノ角ゴ Pro W3" pitchFamily="-105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2" charset="0"/>
                <a:ea typeface="ヒラギノ角ゴ Pro W3" pitchFamily="-105" charset="-128"/>
              </a:defRPr>
            </a:lvl9pPr>
          </a:lstStyle>
          <a:p>
            <a:pPr algn="ctr" eaLnBrk="1" hangingPunct="1"/>
            <a:r>
              <a:rPr lang="fr-FR" altLang="fr-FR" sz="2000" b="1"/>
              <a:t>VALIDATION</a:t>
            </a:r>
          </a:p>
        </p:txBody>
      </p:sp>
      <p:cxnSp>
        <p:nvCxnSpPr>
          <p:cNvPr id="15" name="Connecteur droit avec flèche 14"/>
          <p:cNvCxnSpPr>
            <a:stCxn id="4" idx="2"/>
            <a:endCxn id="5" idx="0"/>
          </p:cNvCxnSpPr>
          <p:nvPr/>
        </p:nvCxnSpPr>
        <p:spPr>
          <a:xfrm rot="5400000">
            <a:off x="4153693" y="1034257"/>
            <a:ext cx="347663" cy="336550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/>
          <p:nvPr/>
        </p:nvCxnSpPr>
        <p:spPr>
          <a:xfrm flipH="1">
            <a:off x="4159250" y="2008188"/>
            <a:ext cx="7938" cy="323850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avec flèche 21"/>
          <p:cNvCxnSpPr>
            <a:stCxn id="6" idx="2"/>
            <a:endCxn id="7" idx="0"/>
          </p:cNvCxnSpPr>
          <p:nvPr/>
        </p:nvCxnSpPr>
        <p:spPr>
          <a:xfrm flipH="1">
            <a:off x="2232025" y="2979738"/>
            <a:ext cx="1909763" cy="66675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avec flèche 23"/>
          <p:cNvCxnSpPr>
            <a:stCxn id="6" idx="2"/>
            <a:endCxn id="8" idx="0"/>
          </p:cNvCxnSpPr>
          <p:nvPr/>
        </p:nvCxnSpPr>
        <p:spPr>
          <a:xfrm>
            <a:off x="4141788" y="2979738"/>
            <a:ext cx="2482850" cy="66675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avec flèche 25"/>
          <p:cNvCxnSpPr>
            <a:stCxn id="7" idx="2"/>
            <a:endCxn id="9" idx="0"/>
          </p:cNvCxnSpPr>
          <p:nvPr/>
        </p:nvCxnSpPr>
        <p:spPr>
          <a:xfrm>
            <a:off x="2232025" y="4294188"/>
            <a:ext cx="1924050" cy="59372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>
            <a:stCxn id="8" idx="2"/>
            <a:endCxn id="9" idx="0"/>
          </p:cNvCxnSpPr>
          <p:nvPr/>
        </p:nvCxnSpPr>
        <p:spPr>
          <a:xfrm flipH="1">
            <a:off x="4156075" y="4294188"/>
            <a:ext cx="2468563" cy="59372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avec flèche 37"/>
          <p:cNvCxnSpPr/>
          <p:nvPr/>
        </p:nvCxnSpPr>
        <p:spPr>
          <a:xfrm flipH="1">
            <a:off x="4133850" y="5553075"/>
            <a:ext cx="7938" cy="323850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45"/>
          <p:cNvCxnSpPr>
            <a:stCxn id="10" idx="1"/>
          </p:cNvCxnSpPr>
          <p:nvPr/>
        </p:nvCxnSpPr>
        <p:spPr>
          <a:xfrm flipH="1">
            <a:off x="539750" y="6200775"/>
            <a:ext cx="2701925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47"/>
          <p:cNvCxnSpPr/>
          <p:nvPr/>
        </p:nvCxnSpPr>
        <p:spPr>
          <a:xfrm flipV="1">
            <a:off x="539750" y="2684463"/>
            <a:ext cx="0" cy="3516312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avec flèche 49"/>
          <p:cNvCxnSpPr>
            <a:endCxn id="6" idx="1"/>
          </p:cNvCxnSpPr>
          <p:nvPr/>
        </p:nvCxnSpPr>
        <p:spPr>
          <a:xfrm>
            <a:off x="539750" y="2655888"/>
            <a:ext cx="2701925" cy="0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250825" y="260350"/>
            <a:ext cx="8642350" cy="6481763"/>
          </a:xfrm>
          <a:prstGeom prst="rect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2" charset="0"/>
                <a:ea typeface="ヒラギノ角ゴ Pro W3" pitchFamily="-105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Calibri" pitchFamily="32" charset="0"/>
                <a:ea typeface="ヒラギノ角ゴ Pro W3" pitchFamily="-105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Calibri" pitchFamily="32" charset="0"/>
                <a:ea typeface="ヒラギノ角ゴ Pro W3" pitchFamily="-105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Calibri" pitchFamily="32" charset="0"/>
                <a:ea typeface="ヒラギノ角ゴ Pro W3" pitchFamily="-105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Calibri" pitchFamily="32" charset="0"/>
                <a:ea typeface="ヒラギノ角ゴ Pro W3" pitchFamily="-105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2" charset="0"/>
                <a:ea typeface="ヒラギノ角ゴ Pro W3" pitchFamily="-105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2" charset="0"/>
                <a:ea typeface="ヒラギノ角ゴ Pro W3" pitchFamily="-105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2" charset="0"/>
                <a:ea typeface="ヒラギノ角ゴ Pro W3" pitchFamily="-105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2" charset="0"/>
                <a:ea typeface="ヒラギノ角ゴ Pro W3" pitchFamily="-105" charset="-128"/>
              </a:defRPr>
            </a:lvl9pPr>
          </a:lstStyle>
          <a:p>
            <a:pPr algn="ctr" eaLnBrk="1" hangingPunct="1"/>
            <a:endParaRPr lang="en-US" altLang="fr-FR" sz="1800">
              <a:solidFill>
                <a:srgbClr val="FFFFFF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6300390" y="510803"/>
            <a:ext cx="115173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????</a:t>
            </a:r>
            <a:endParaRPr lang="fr-FR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llipse 2"/>
          <p:cNvSpPr/>
          <p:nvPr/>
        </p:nvSpPr>
        <p:spPr>
          <a:xfrm>
            <a:off x="2771800" y="2170113"/>
            <a:ext cx="2790800" cy="970855"/>
          </a:xfrm>
          <a:prstGeom prst="ellipse">
            <a:avLst/>
          </a:prstGeom>
          <a:noFill/>
          <a:ln w="412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Ellipse 33"/>
          <p:cNvSpPr/>
          <p:nvPr/>
        </p:nvSpPr>
        <p:spPr>
          <a:xfrm>
            <a:off x="2771800" y="4726335"/>
            <a:ext cx="2790800" cy="970855"/>
          </a:xfrm>
          <a:prstGeom prst="ellipse">
            <a:avLst/>
          </a:prstGeom>
          <a:noFill/>
          <a:ln w="412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/>
          <p:cNvSpPr txBox="1"/>
          <p:nvPr/>
        </p:nvSpPr>
        <p:spPr>
          <a:xfrm>
            <a:off x="5383213" y="5876925"/>
            <a:ext cx="32932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</a:rPr>
              <a:t>ESPRIT CRITIQUE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555776" y="381000"/>
            <a:ext cx="3528392" cy="1643063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Double flèche horizontale 12"/>
          <p:cNvSpPr/>
          <p:nvPr/>
        </p:nvSpPr>
        <p:spPr>
          <a:xfrm>
            <a:off x="3318066" y="3728022"/>
            <a:ext cx="2244534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Flèche droite 16"/>
          <p:cNvSpPr/>
          <p:nvPr/>
        </p:nvSpPr>
        <p:spPr>
          <a:xfrm>
            <a:off x="2051720" y="399766"/>
            <a:ext cx="151216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ZoneTexte 17"/>
          <p:cNvSpPr txBox="1"/>
          <p:nvPr/>
        </p:nvSpPr>
        <p:spPr>
          <a:xfrm>
            <a:off x="430948" y="399766"/>
            <a:ext cx="16398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EN LIEN AVEC LA FILIERE</a:t>
            </a:r>
            <a:endParaRPr lang="fr-FR" b="1" dirty="0"/>
          </a:p>
        </p:txBody>
      </p:sp>
      <p:sp>
        <p:nvSpPr>
          <p:cNvPr id="30" name="Flèche droite 29"/>
          <p:cNvSpPr/>
          <p:nvPr/>
        </p:nvSpPr>
        <p:spPr>
          <a:xfrm>
            <a:off x="2232025" y="5715000"/>
            <a:ext cx="100811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0371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2" grpId="0"/>
      <p:bldP spid="3" grpId="0" animBg="1"/>
      <p:bldP spid="34" grpId="0" animBg="1"/>
      <p:bldP spid="11" grpId="0"/>
      <p:bldP spid="12" grpId="0" animBg="1"/>
      <p:bldP spid="13" grpId="0" animBg="1"/>
      <p:bldP spid="17" grpId="0" animBg="1"/>
      <p:bldP spid="18" grpId="0"/>
      <p:bldP spid="3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RESOLUTION DE PROBLEME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  <a:p>
            <a:pPr algn="ctr"/>
            <a:r>
              <a:rPr lang="fr-FR" sz="4800" b="1" dirty="0" smtClean="0"/>
              <a:t>TYPE   2</a:t>
            </a:r>
          </a:p>
          <a:p>
            <a:pPr algn="ctr"/>
            <a:r>
              <a:rPr lang="fr-FR" sz="4800" b="1"/>
              <a:t>(</a:t>
            </a:r>
            <a:r>
              <a:rPr lang="fr-FR" sz="4800" b="1" smtClean="0"/>
              <a:t>TACHE COMPLEXE)</a:t>
            </a:r>
            <a:endParaRPr lang="fr-FR" sz="4800" b="1" dirty="0"/>
          </a:p>
        </p:txBody>
      </p:sp>
    </p:spTree>
    <p:extLst>
      <p:ext uri="{BB962C8B-B14F-4D97-AF65-F5344CB8AC3E}">
        <p14:creationId xmlns:p14="http://schemas.microsoft.com/office/powerpoint/2010/main" val="2073242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RESOLUTION DE PROBLEME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r>
              <a:rPr lang="fr-FR" dirty="0" smtClean="0"/>
              <a:t>     </a:t>
            </a:r>
            <a:r>
              <a:rPr lang="fr-FR" b="1" smtClean="0"/>
              <a:t>EXEMPLE </a:t>
            </a:r>
            <a:r>
              <a:rPr lang="fr-FR" b="1" smtClean="0"/>
              <a:t>EXTRAIT DU SEMINAIRE </a:t>
            </a:r>
            <a:r>
              <a:rPr lang="fr-FR" b="1" dirty="0" smtClean="0"/>
              <a:t>DE PARIS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887396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édian">
  <a:themeElements>
    <a:clrScheme name="Personnalisé 2">
      <a:dk1>
        <a:sysClr val="windowText" lastClr="000000"/>
      </a:dk1>
      <a:lt1>
        <a:sysClr val="window" lastClr="FFFFFF"/>
      </a:lt1>
      <a:dk2>
        <a:srgbClr val="FFFFFF"/>
      </a:dk2>
      <a:lt2>
        <a:srgbClr val="546D79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Mé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é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1618</TotalTime>
  <Words>111</Words>
  <Application>Microsoft Office PowerPoint</Application>
  <PresentationFormat>Affichage à l'écran (4:3)</PresentationFormat>
  <Paragraphs>54</Paragraphs>
  <Slides>8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Médian</vt:lpstr>
      <vt:lpstr>L’orgaNISATION PEDAGOGIQUE EN S.P.</vt:lpstr>
      <vt:lpstr>Présentation PowerPoint</vt:lpstr>
      <vt:lpstr>Présentation PowerPoint</vt:lpstr>
      <vt:lpstr>Présentation PowerPoint</vt:lpstr>
      <vt:lpstr>LA DEMARCHE SCIENTIFIQUE</vt:lpstr>
      <vt:lpstr>Présentation PowerPoint</vt:lpstr>
      <vt:lpstr>LA RESOLUTION DE PROBLEME</vt:lpstr>
      <vt:lpstr>LA RESOLUTION DE PROBLEME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Certification</dc:title>
  <dc:creator>utilisateur</dc:creator>
  <cp:lastModifiedBy>Lenovo User</cp:lastModifiedBy>
  <cp:revision>104</cp:revision>
  <dcterms:created xsi:type="dcterms:W3CDTF">2014-06-05T20:00:54Z</dcterms:created>
  <dcterms:modified xsi:type="dcterms:W3CDTF">2014-06-26T19:36:43Z</dcterms:modified>
</cp:coreProperties>
</file>