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7" r:id="rId2"/>
    <p:sldId id="274" r:id="rId3"/>
    <p:sldId id="276" r:id="rId4"/>
    <p:sldId id="279" r:id="rId5"/>
    <p:sldId id="275" r:id="rId6"/>
    <p:sldId id="280" r:id="rId7"/>
    <p:sldId id="278" r:id="rId8"/>
    <p:sldId id="281" r:id="rId9"/>
    <p:sldId id="282" r:id="rId10"/>
    <p:sldId id="283" r:id="rId11"/>
    <p:sldId id="284" r:id="rId12"/>
    <p:sldId id="285" r:id="rId13"/>
    <p:sldId id="289" r:id="rId14"/>
    <p:sldId id="286" r:id="rId15"/>
    <p:sldId id="287" r:id="rId16"/>
    <p:sldId id="288" r:id="rId17"/>
    <p:sldId id="290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B86"/>
    <a:srgbClr val="525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54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8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96EB2-3B19-415B-93DC-C8E01BF1CA0D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115F4-720D-4FC7-8A6F-AEE6A5C75DF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48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 : notre objectif consiste en une présentation rapide</a:t>
            </a:r>
            <a:r>
              <a:rPr lang="fr-FR" baseline="0" dirty="0" smtClean="0"/>
              <a:t> et synthétique des évolutions du contenu du référentiel du BTS SN  par rapport aux BTS IRIS et BTS SE en se limitant aux compétences et savoirs associés à développer dans ce nouveau BTS.</a:t>
            </a:r>
          </a:p>
          <a:p>
            <a:r>
              <a:rPr lang="fr-FR" baseline="0" dirty="0" smtClean="0"/>
              <a:t>Quelles sont les nouvelles compétences à développer ? Quelles sont celles qui sont abandonnées ou dont l’importance auront été amenuisées? Quelles sont celles qui seront communes aux 2 spécialités,</a:t>
            </a:r>
          </a:p>
          <a:p>
            <a:r>
              <a:rPr lang="fr-FR" baseline="0" smtClean="0"/>
              <a:t>Aborder ces questions nous donnera des éléments de réponses pour faire évoluer l’organisation et les contenus des enseignements en BTS SN.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buClrTx/>
              <a:buFontTx/>
              <a:buNone/>
            </a:pPr>
            <a:r>
              <a:rPr lang="fr-FR" altLang="fr-FR" b="1" dirty="0" smtClean="0">
                <a:solidFill>
                  <a:srgbClr val="FFFF00"/>
                </a:solidFill>
                <a:latin typeface="Calibri" pitchFamily="34" charset="0"/>
              </a:rPr>
              <a:t>EC </a:t>
            </a:r>
            <a:r>
              <a:rPr lang="fr-FR" altLang="fr-FR" b="1" dirty="0" smtClean="0">
                <a:solidFill>
                  <a:srgbClr val="00B0F0"/>
                </a:solidFill>
                <a:latin typeface="Calibri" pitchFamily="34" charset="0"/>
              </a:rPr>
              <a:t>: la réalisation </a:t>
            </a:r>
            <a:r>
              <a:rPr lang="fr-FR" altLang="fr-FR" baseline="0" dirty="0" smtClean="0">
                <a:solidFill>
                  <a:srgbClr val="000000"/>
                </a:solidFill>
                <a:latin typeface="Calibri" pitchFamily="34" charset="0"/>
              </a:rPr>
              <a:t>d’</a:t>
            </a: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 un sous ensemble est limitée au</a:t>
            </a:r>
            <a:r>
              <a:rPr lang="fr-FR" altLang="fr-FR" baseline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routage de la solution et à l’</a:t>
            </a:r>
            <a:r>
              <a:rPr lang="fr-FR" altLang="fr-FR" baseline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assemblage quelques</a:t>
            </a:r>
            <a:r>
              <a:rPr lang="fr-FR" altLang="fr-FR" baseline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composants </a:t>
            </a:r>
          </a:p>
          <a:p>
            <a:pPr eaLnBrk="1">
              <a:buClrTx/>
              <a:buFontTx/>
              <a:buNone/>
            </a:pP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Le processus de fabrication est au niveau de la connaissance ( taxonomique 2 ) Il s'agit de</a:t>
            </a:r>
            <a:r>
              <a:rPr lang="fr-FR" altLang="fr-FR" baseline="0" dirty="0" smtClean="0">
                <a:solidFill>
                  <a:srgbClr val="000000"/>
                </a:solidFill>
                <a:latin typeface="Calibri" pitchFamily="34" charset="0"/>
              </a:rPr>
              <a:t> se limiter à la réalisation d</a:t>
            </a: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'un sous-ensemble : carte interfaçage , fonction particulière </a:t>
            </a:r>
            <a:r>
              <a:rPr lang="fr-FR" altLang="fr-FR" dirty="0" err="1" smtClean="0">
                <a:solidFill>
                  <a:srgbClr val="000000"/>
                </a:solidFill>
                <a:latin typeface="Calibri" pitchFamily="34" charset="0"/>
              </a:rPr>
              <a:t>etc</a:t>
            </a: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 …</a:t>
            </a:r>
          </a:p>
          <a:p>
            <a:pPr eaLnBrk="1">
              <a:buClrTx/>
              <a:buFontTx/>
              <a:buNone/>
            </a:pPr>
            <a:endParaRPr lang="fr-FR" altLang="fr-FR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>
              <a:buClrTx/>
              <a:buFontTx/>
              <a:buNone/>
            </a:pP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Les systèmes réalisés</a:t>
            </a:r>
            <a:r>
              <a:rPr lang="fr-FR" altLang="fr-FR" baseline="0" dirty="0" smtClean="0">
                <a:solidFill>
                  <a:srgbClr val="000000"/>
                </a:solidFill>
                <a:latin typeface="Calibri" pitchFamily="34" charset="0"/>
              </a:rPr>
              <a:t> pourront nécessiter la mise en œuvre d’équipement réseau ( terrain, </a:t>
            </a:r>
            <a:r>
              <a:rPr lang="fr-FR" altLang="fr-FR" baseline="0" dirty="0" err="1" smtClean="0">
                <a:solidFill>
                  <a:srgbClr val="000000"/>
                </a:solidFill>
                <a:latin typeface="Calibri" pitchFamily="34" charset="0"/>
              </a:rPr>
              <a:t>ethernet</a:t>
            </a:r>
            <a:r>
              <a:rPr lang="fr-FR" altLang="fr-FR" baseline="0" dirty="0" smtClean="0">
                <a:solidFill>
                  <a:srgbClr val="000000"/>
                </a:solidFill>
                <a:latin typeface="Calibri" pitchFamily="34" charset="0"/>
              </a:rPr>
              <a:t>… )</a:t>
            </a:r>
          </a:p>
          <a:p>
            <a:pPr eaLnBrk="1">
              <a:buClrTx/>
              <a:buFontTx/>
              <a:buNone/>
            </a:pPr>
            <a:endParaRPr lang="fr-FR" altLang="fr-FR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>
              <a:buClrTx/>
              <a:buFontTx/>
              <a:buNone/>
            </a:pP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Vous avez ici un exemple tiré d’un projet qui vous sera présenté ensuite : « gestion d’accostage » il est bâti à</a:t>
            </a:r>
            <a:r>
              <a:rPr lang="fr-FR" altLang="fr-FR" baseline="0" dirty="0" smtClean="0">
                <a:solidFill>
                  <a:srgbClr val="000000"/>
                </a:solidFill>
                <a:latin typeface="Calibri" pitchFamily="34" charset="0"/>
              </a:rPr>
              <a:t> partir de cartes du commerce ( FEZ Spider et autres interfaces … )</a:t>
            </a:r>
            <a:endParaRPr lang="fr-FR" altLang="fr-FR" dirty="0" smtClean="0">
              <a:solidFill>
                <a:srgbClr val="000000"/>
              </a:solidFill>
              <a:latin typeface="Calibri" pitchFamily="34" charset="0"/>
            </a:endParaRPr>
          </a:p>
          <a:p>
            <a:pPr lvl="2" eaLnBrk="1">
              <a:buClrTx/>
              <a:buFont typeface="Arial" pitchFamily="34" charset="0"/>
              <a:buNone/>
            </a:pPr>
            <a:endParaRPr lang="fr-FR" altLang="fr-FR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225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eaLnBrk="1">
              <a:buClrTx/>
              <a:buFont typeface="Arial" pitchFamily="34" charset="0"/>
              <a:buNone/>
            </a:pPr>
            <a:endParaRPr lang="fr-FR" altLang="fr-FR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b="1" dirty="0" smtClean="0">
                <a:solidFill>
                  <a:srgbClr val="00B0F0"/>
                </a:solidFill>
                <a:latin typeface="Calibri" pitchFamily="34" charset="0"/>
              </a:rPr>
              <a:t>IR</a:t>
            </a:r>
            <a:r>
              <a:rPr lang="fr-FR" altLang="fr-FR" b="1" dirty="0" smtClean="0">
                <a:solidFill>
                  <a:srgbClr val="00B050"/>
                </a:solidFill>
                <a:latin typeface="Calibri" pitchFamily="34" charset="0"/>
              </a:rPr>
              <a:t> :  </a:t>
            </a: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S6.5 intégration des machines virtuelles</a:t>
            </a:r>
            <a:r>
              <a:rPr lang="fr-FR" altLang="fr-FR" baseline="0" dirty="0" smtClean="0">
                <a:solidFill>
                  <a:srgbClr val="000000"/>
                </a:solidFill>
                <a:latin typeface="Calibri" pitchFamily="34" charset="0"/>
              </a:rPr>
              <a:t> : les systèmes de développement présents peuvent être différents de ceux présents sur les cibles où les modules logiciels seront implantés</a:t>
            </a:r>
            <a:endParaRPr lang="fr-FR" altLang="fr-FR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200" baseline="0" dirty="0" smtClean="0">
                <a:solidFill>
                  <a:srgbClr val="000000"/>
                </a:solidFill>
                <a:latin typeface="Calibri" pitchFamily="34" charset="0"/>
              </a:rPr>
              <a:t>EC : on se limite à l’utilisation de classes en C++, de librairies … ( pas de conception de librairies , ou classes 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225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étudiants ont conçu</a:t>
            </a:r>
            <a:r>
              <a:rPr lang="fr-FR" baseline="0" dirty="0" smtClean="0"/>
              <a:t> et </a:t>
            </a:r>
            <a:r>
              <a:rPr lang="fr-FR" dirty="0" smtClean="0"/>
              <a:t>réalisé ou acquis un</a:t>
            </a:r>
            <a:r>
              <a:rPr lang="fr-FR" baseline="0" dirty="0" smtClean="0"/>
              <a:t> système , ils ont à l’installer pour le client ( solution matérielle et/ou logicielle)</a:t>
            </a:r>
          </a:p>
          <a:p>
            <a:r>
              <a:rPr lang="fr-FR" baseline="0" dirty="0" smtClean="0"/>
              <a:t>Évaluée lors du CCF1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327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buClrTx/>
              <a:buFontTx/>
              <a:buNone/>
            </a:pP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Sous entend que les systèmes soient initialement opérationnels</a:t>
            </a:r>
          </a:p>
          <a:p>
            <a:pPr eaLnBrk="1">
              <a:buClrTx/>
              <a:buFontTx/>
              <a:buNone/>
            </a:pP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La compétence « exploiter »</a:t>
            </a:r>
            <a:r>
              <a:rPr lang="fr-FR" altLang="fr-FR" baseline="0" dirty="0" smtClean="0">
                <a:solidFill>
                  <a:srgbClr val="000000"/>
                </a:solidFill>
                <a:latin typeface="Calibri" pitchFamily="34" charset="0"/>
              </a:rPr>
              <a:t> sera évaluée lors</a:t>
            </a: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 du CCF2 de deuxième année  et de manière très simple en CCF1 ( 2</a:t>
            </a:r>
            <a:r>
              <a:rPr lang="fr-FR" altLang="fr-FR" baseline="30000" dirty="0" smtClean="0">
                <a:solidFill>
                  <a:srgbClr val="000000"/>
                </a:solidFill>
                <a:latin typeface="Calibri" pitchFamily="34" charset="0"/>
              </a:rPr>
              <a:t>ème</a:t>
            </a:r>
            <a:r>
              <a:rPr lang="fr-FR" altLang="fr-FR" dirty="0" smtClean="0">
                <a:solidFill>
                  <a:srgbClr val="000000"/>
                </a:solidFill>
                <a:latin typeface="Calibri" pitchFamily="34" charset="0"/>
              </a:rPr>
              <a:t> semestre de première année ). il s’agit d’effectuer le  suivi des performances</a:t>
            </a:r>
            <a:r>
              <a:rPr lang="fr-FR" altLang="fr-FR" baseline="0" dirty="0" smtClean="0">
                <a:solidFill>
                  <a:srgbClr val="000000"/>
                </a:solidFill>
                <a:latin typeface="Calibri" pitchFamily="34" charset="0"/>
              </a:rPr>
              <a:t> d’un système ou de ses défaillances</a:t>
            </a:r>
            <a:endParaRPr lang="fr-FR" altLang="fr-FR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911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Assurer la traçabilité sur</a:t>
            </a:r>
            <a:r>
              <a:rPr lang="fr-FR" baseline="0" dirty="0" smtClean="0"/>
              <a:t> toute action en opération de maintenance ( ex lors d’un </a:t>
            </a:r>
            <a:r>
              <a:rPr lang="fr-FR" baseline="0" smtClean="0"/>
              <a:t>exercice préparatoire au CCF2)</a:t>
            </a:r>
            <a:endParaRPr lang="fr-FR" baseline="0" dirty="0" smtClean="0"/>
          </a:p>
          <a:p>
            <a:r>
              <a:rPr lang="fr-FR" baseline="0" dirty="0" smtClean="0"/>
              <a:t>EC : mettre à jour une base de données des défauts,</a:t>
            </a:r>
          </a:p>
          <a:p>
            <a:r>
              <a:rPr lang="fr-FR" baseline="0" dirty="0" smtClean="0"/>
              <a:t>IR : répondre par exemple aux questions qui quand quoi sur un historique des modifications apportées au logiciel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600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01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Chaque séquence ou activité</a:t>
            </a:r>
            <a:r>
              <a:rPr lang="fr-FR" baseline="0" dirty="0" smtClean="0"/>
              <a:t> qui seront développées doivent faire référence aux compétences du référentiel , pour aider les enseignants et éviter une recherche documentaire fastidieuse, une carte heuristique sous </a:t>
            </a:r>
            <a:r>
              <a:rPr lang="fr-FR" baseline="0" dirty="0" err="1" smtClean="0"/>
              <a:t>Mindview</a:t>
            </a:r>
            <a:r>
              <a:rPr lang="fr-FR" baseline="0" dirty="0" smtClean="0"/>
              <a:t> a été élaborée.</a:t>
            </a:r>
          </a:p>
          <a:p>
            <a:r>
              <a:rPr lang="fr-FR" baseline="0" dirty="0" smtClean="0"/>
              <a:t>Si on veut faire l’inventaire des compétences abordées lors d’une séquence à construire </a:t>
            </a:r>
          </a:p>
          <a:p>
            <a:r>
              <a:rPr lang="fr-FR" baseline="0" dirty="0" smtClean="0"/>
              <a:t>La carte heuristique permet de retrouver rapidement les compétences liées aux savoirs et savoir faire ce qui évite de consulter le document papier.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Mindview</a:t>
            </a:r>
            <a:r>
              <a:rPr lang="fr-FR" baseline="0" dirty="0" smtClean="0"/>
              <a:t> est disponible dans les établissements , toutes les informations sont disponibles sur le site </a:t>
            </a:r>
            <a:r>
              <a:rPr lang="fr-FR" baseline="0" dirty="0" err="1" smtClean="0"/>
              <a:t>eduscol</a:t>
            </a:r>
            <a:r>
              <a:rPr lang="fr-FR" baseline="0" smtClean="0"/>
              <a:t>  </a:t>
            </a:r>
            <a:endParaRPr lang="fr-FR" baseline="0" dirty="0" smtClean="0"/>
          </a:p>
          <a:p>
            <a:endParaRPr lang="fr-FR" baseline="0" dirty="0" smtClean="0">
              <a:sym typeface="Wingdings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951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r>
              <a:rPr lang="fr-FR" baseline="0" dirty="0" smtClean="0"/>
              <a:t>Exemple : Savoir S4.6 ( langage de programmation)  -</a:t>
            </a:r>
            <a:r>
              <a:rPr lang="fr-FR" baseline="0" dirty="0" smtClean="0">
                <a:sym typeface="Wingdings" pitchFamily="2" charset="2"/>
              </a:rPr>
              <a:t>&gt;  on retrouve les tâches professionnelles et Activités professionnelles , les compétences à développer associées au savoir  ( langage de programmation ) à utiliser pour l’organisation des séquences de cours ou de TP </a:t>
            </a:r>
          </a:p>
          <a:p>
            <a:endParaRPr lang="fr-FR" baseline="0" dirty="0" smtClean="0">
              <a:sym typeface="Wingdings" pitchFamily="2" charset="2"/>
            </a:endParaRPr>
          </a:p>
          <a:p>
            <a:r>
              <a:rPr lang="fr-FR" baseline="0" dirty="0" smtClean="0">
                <a:sym typeface="Wingdings" pitchFamily="2" charset="2"/>
              </a:rPr>
              <a:t>Le filtre utilisé est S4.6 , l’extraction opérée par </a:t>
            </a:r>
            <a:r>
              <a:rPr lang="fr-FR" baseline="0" dirty="0" err="1" smtClean="0">
                <a:sym typeface="Wingdings" pitchFamily="2" charset="2"/>
              </a:rPr>
              <a:t>mindview</a:t>
            </a:r>
            <a:r>
              <a:rPr lang="fr-FR" baseline="0" dirty="0" smtClean="0">
                <a:sym typeface="Wingdings" pitchFamily="2" charset="2"/>
              </a:rPr>
              <a:t> fait état des activités professionnelle , tes tâches professionnelles liées à ces activités et des compétences associées au savoir S4.6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48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200" dirty="0" smtClean="0">
                <a:latin typeface="Arial" pitchFamily="34" charset="0"/>
                <a:ea typeface="Microsoft YaHei" pitchFamily="34" charset="-122"/>
              </a:rPr>
              <a:t>Les</a:t>
            </a:r>
            <a:r>
              <a:rPr lang="fr-FR" altLang="fr-FR" sz="1200" baseline="0" dirty="0" smtClean="0">
                <a:latin typeface="Arial" pitchFamily="34" charset="0"/>
                <a:ea typeface="Microsoft YaHei" pitchFamily="34" charset="-122"/>
              </a:rPr>
              <a:t> activités proposées aux étudiants devront favoriser la communication sous formes orales et écrites , les interlocuteurs pourront être les membres de l’équipe, des clients ou des usagers ,,,,</a:t>
            </a:r>
            <a:r>
              <a:rPr lang="fr-FR" altLang="fr-FR" sz="1200" baseline="0" dirty="0" err="1" smtClean="0">
                <a:latin typeface="Arial" pitchFamily="34" charset="0"/>
                <a:ea typeface="Microsoft YaHei" pitchFamily="34" charset="-122"/>
              </a:rPr>
              <a:t>etc</a:t>
            </a:r>
            <a:r>
              <a:rPr lang="fr-FR" altLang="fr-FR" sz="1200" baseline="0" dirty="0" smtClean="0">
                <a:latin typeface="Arial" pitchFamily="34" charset="0"/>
                <a:ea typeface="Microsoft YaHei" pitchFamily="34" charset="-122"/>
              </a:rPr>
              <a:t> </a:t>
            </a:r>
          </a:p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200" baseline="0" dirty="0" smtClean="0">
                <a:latin typeface="Arial" pitchFamily="34" charset="0"/>
                <a:ea typeface="Microsoft YaHei" pitchFamily="34" charset="-122"/>
              </a:rPr>
              <a:t>Autrefois Le cahier des charges était donné , il devra être élaboré par les étudiants après analyse d’un besoin client</a:t>
            </a:r>
          </a:p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200" baseline="0" dirty="0" smtClean="0">
                <a:latin typeface="Arial" pitchFamily="34" charset="0"/>
                <a:ea typeface="Microsoft YaHei" pitchFamily="34" charset="-122"/>
              </a:rPr>
              <a:t>La partie commerciale n’était abordée que sous la forme d’un chiffrage du coût du projet : argument pour le choix d’une solution ( société concurrentielle )</a:t>
            </a:r>
            <a:endParaRPr lang="fr-FR" altLang="fr-FR" sz="1200" dirty="0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95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 smtClean="0">
                <a:latin typeface="Times New Roman" pitchFamily="18" charset="0"/>
                <a:ea typeface="Microsoft YaHei" pitchFamily="34" charset="-122"/>
              </a:rPr>
              <a:t>Le technicien supérieur SN doit être capable d'être un interlocuteur du client, de ses collaborateurs , et de l'utilisateur final du système. Il intervient sur la cycle de vie d'un système.</a:t>
            </a:r>
            <a:r>
              <a:rPr lang="fr-FR" altLang="fr-FR" baseline="0" dirty="0" smtClean="0">
                <a:latin typeface="Times New Roman" pitchFamily="18" charset="0"/>
                <a:ea typeface="Microsoft YaHei" pitchFamily="34" charset="-122"/>
              </a:rPr>
              <a:t> </a:t>
            </a:r>
          </a:p>
          <a:p>
            <a:pPr eaLnBrk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aseline="0" dirty="0" smtClean="0">
                <a:latin typeface="Times New Roman" pitchFamily="18" charset="0"/>
                <a:ea typeface="Microsoft YaHei" pitchFamily="34" charset="-122"/>
              </a:rPr>
              <a:t>Les étudiants seront amenés à utiliser les outils traditionnels de communication, ceux de description des systèmes tels SYSML ( description fonctionnelle ) ou UML ( description logicielle) </a:t>
            </a:r>
            <a:endParaRPr lang="fr-FR" altLang="fr-FR" dirty="0" smtClean="0">
              <a:latin typeface="Times New Roman" pitchFamily="18" charset="0"/>
              <a:ea typeface="Microsoft YaHei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 smtClean="0">
                <a:latin typeface="Times New Roman" pitchFamily="18" charset="0"/>
                <a:ea typeface="Microsoft YaHei" pitchFamily="34" charset="-122"/>
              </a:rPr>
              <a:t>L’étudiant devra être</a:t>
            </a:r>
            <a:r>
              <a:rPr lang="fr-FR" altLang="fr-FR" baseline="0" dirty="0" smtClean="0">
                <a:latin typeface="Times New Roman" pitchFamily="18" charset="0"/>
                <a:ea typeface="Microsoft YaHei" pitchFamily="34" charset="-122"/>
              </a:rPr>
              <a:t> capable de communiquer sur les choix à faire dans le cadre du développement durable lors de l’expression d’un besoin client -</a:t>
            </a:r>
            <a:r>
              <a:rPr lang="fr-FR" altLang="fr-FR" baseline="0" dirty="0" smtClean="0">
                <a:latin typeface="Times New Roman" pitchFamily="18" charset="0"/>
                <a:ea typeface="Microsoft YaHei" pitchFamily="34" charset="-122"/>
                <a:sym typeface="Wingdings" pitchFamily="2" charset="2"/>
              </a:rPr>
              <a:t> et en tenir compte pour les solutions techniques envisagées</a:t>
            </a:r>
            <a:endParaRPr lang="fr-FR" altLang="fr-FR" dirty="0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10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 smtClean="0">
                <a:latin typeface="Times New Roman" pitchFamily="18" charset="0"/>
                <a:ea typeface="Microsoft YaHei" pitchFamily="34" charset="-122"/>
              </a:rPr>
              <a:t>La notion planification du projet était établie</a:t>
            </a:r>
            <a:r>
              <a:rPr lang="fr-FR" altLang="fr-FR" baseline="0" dirty="0" smtClean="0">
                <a:latin typeface="Times New Roman" pitchFamily="18" charset="0"/>
                <a:ea typeface="Microsoft YaHei" pitchFamily="34" charset="-122"/>
              </a:rPr>
              <a:t> pour le dossier de validation du projet mais était rarement exploitée , désormais les étudiants devront être formés à la démarche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baseline="0" dirty="0" smtClean="0">
                <a:latin typeface="Times New Roman" pitchFamily="18" charset="0"/>
                <a:ea typeface="Microsoft YaHei" pitchFamily="34" charset="-122"/>
              </a:rPr>
              <a:t>Le rôle de chef de projet sera évalué lors du CCF1 de première année ( chaque étudiant joue le rôle de chef de projet 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altLang="fr-FR" baseline="0" dirty="0" smtClean="0">
                <a:latin typeface="Times New Roman" pitchFamily="18" charset="0"/>
                <a:ea typeface="Microsoft YaHei" pitchFamily="34" charset="-122"/>
              </a:rPr>
              <a:t>Lors de la formation des activités seront élaborées pour préparer les étudiants aux fonctions de chef ou exécutants</a:t>
            </a:r>
            <a:endParaRPr lang="fr-FR" altLang="fr-FR" dirty="0" smtClean="0">
              <a:latin typeface="Times New Roman" pitchFamily="18" charset="0"/>
              <a:ea typeface="Microsoft YaHei" pitchFamily="34" charset="-122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altLang="fr-FR" baseline="0" dirty="0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981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dirty="0" smtClean="0">
                <a:latin typeface="Times New Roman" pitchFamily="18" charset="0"/>
                <a:ea typeface="Microsoft YaHei" pitchFamily="34" charset="-122"/>
              </a:rPr>
              <a:t>	L’étudiant de SN doit savoir</a:t>
            </a:r>
            <a:r>
              <a:rPr lang="fr-FR" altLang="fr-FR" baseline="0" dirty="0" smtClean="0">
                <a:latin typeface="Times New Roman" pitchFamily="18" charset="0"/>
                <a:ea typeface="Microsoft YaHei" pitchFamily="34" charset="-122"/>
              </a:rPr>
              <a:t> rédiger un cahier des charges, planifier le travail : il doit être capable de mettre en œuvre des outils de description SYSML , GANTT, ,,, </a:t>
            </a:r>
            <a:r>
              <a:rPr lang="fr-FR" altLang="fr-FR" baseline="0" dirty="0" err="1" smtClean="0">
                <a:latin typeface="Times New Roman" pitchFamily="18" charset="0"/>
                <a:ea typeface="Microsoft YaHei" pitchFamily="34" charset="-122"/>
              </a:rPr>
              <a:t>etc</a:t>
            </a:r>
            <a:r>
              <a:rPr lang="fr-FR" altLang="fr-FR" baseline="0" dirty="0" smtClean="0">
                <a:latin typeface="Times New Roman" pitchFamily="18" charset="0"/>
                <a:ea typeface="Microsoft YaHei" pitchFamily="34" charset="-122"/>
              </a:rPr>
              <a:t> </a:t>
            </a:r>
          </a:p>
          <a:p>
            <a:pPr eaLnBrk="1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baseline="0" dirty="0" smtClean="0">
                <a:latin typeface="Times New Roman" pitchFamily="18" charset="0"/>
                <a:ea typeface="Microsoft YaHei" pitchFamily="34" charset="-122"/>
              </a:rPr>
              <a:t>Exemple : outil Gantt de </a:t>
            </a:r>
            <a:r>
              <a:rPr lang="fr-FR" altLang="fr-FR" baseline="0" dirty="0" err="1" smtClean="0">
                <a:latin typeface="Times New Roman" pitchFamily="18" charset="0"/>
                <a:ea typeface="Microsoft YaHei" pitchFamily="34" charset="-122"/>
              </a:rPr>
              <a:t>Mindview</a:t>
            </a:r>
            <a:endParaRPr lang="fr-FR" altLang="fr-FR" dirty="0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95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 smtClean="0">
                <a:latin typeface="Times New Roman" pitchFamily="18" charset="0"/>
              </a:rPr>
              <a:t>La conception se fera autour</a:t>
            </a:r>
            <a:r>
              <a:rPr lang="fr-FR" altLang="fr-FR" baseline="0" dirty="0" smtClean="0">
                <a:latin typeface="Times New Roman" pitchFamily="18" charset="0"/>
              </a:rPr>
              <a:t> de systèmes de p</a:t>
            </a:r>
            <a:r>
              <a:rPr lang="fr-FR" altLang="fr-FR" dirty="0" smtClean="0">
                <a:latin typeface="Times New Roman" pitchFamily="18" charset="0"/>
              </a:rPr>
              <a:t>rototypage ( simulé par exemple ) ou</a:t>
            </a:r>
            <a:r>
              <a:rPr lang="fr-FR" altLang="fr-FR" baseline="0" dirty="0" smtClean="0">
                <a:latin typeface="Times New Roman" pitchFamily="18" charset="0"/>
              </a:rPr>
              <a:t> prototypage rapide (</a:t>
            </a:r>
            <a:r>
              <a:rPr lang="fr-FR" altLang="fr-FR" baseline="0" dirty="0" err="1" smtClean="0">
                <a:latin typeface="Times New Roman" pitchFamily="18" charset="0"/>
              </a:rPr>
              <a:t>nanoboard</a:t>
            </a:r>
            <a:r>
              <a:rPr lang="fr-FR" altLang="fr-FR" baseline="0" dirty="0" smtClean="0">
                <a:latin typeface="Times New Roman" pitchFamily="18" charset="0"/>
              </a:rPr>
              <a:t> par exemple)  :il faut en  limiter la complexité  </a:t>
            </a:r>
            <a:endParaRPr lang="fr-FR" altLang="fr-FR" dirty="0" smtClean="0">
              <a:latin typeface="Times New Roman" pitchFamily="18" charset="0"/>
            </a:endParaRPr>
          </a:p>
          <a:p>
            <a:r>
              <a:rPr lang="fr-FR" altLang="fr-FR" dirty="0" smtClean="0">
                <a:latin typeface="Times New Roman" pitchFamily="18" charset="0"/>
              </a:rPr>
              <a:t>La conception logicielle utilisera un langage</a:t>
            </a:r>
            <a:r>
              <a:rPr lang="fr-FR" altLang="fr-FR" baseline="0" dirty="0" smtClean="0">
                <a:latin typeface="Times New Roman" pitchFamily="18" charset="0"/>
              </a:rPr>
              <a:t> </a:t>
            </a:r>
            <a:r>
              <a:rPr lang="fr-FR" altLang="fr-FR" dirty="0" smtClean="0">
                <a:latin typeface="Times New Roman" pitchFamily="18" charset="0"/>
              </a:rPr>
              <a:t>Programmation</a:t>
            </a:r>
            <a:r>
              <a:rPr lang="fr-FR" altLang="fr-FR" baseline="0" dirty="0" smtClean="0">
                <a:latin typeface="Times New Roman" pitchFamily="18" charset="0"/>
              </a:rPr>
              <a:t> de haut niveau et la modélisation UML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878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  <a:p>
            <a:r>
              <a:rPr lang="fr-FR" baseline="0" dirty="0" smtClean="0"/>
              <a:t>(Alain ) Les repères de compétences sont identiques mais les savoirs faire sont différents ex C4.1</a:t>
            </a:r>
          </a:p>
          <a:p>
            <a:r>
              <a:rPr lang="fr-FR" baseline="0" dirty="0" smtClean="0"/>
              <a:t>            les repères peuvent être également identiques mais se rapporter à des compétences différentes  ex C4.3</a:t>
            </a:r>
            <a:endParaRPr lang="fr-FR" dirty="0" smtClean="0"/>
          </a:p>
          <a:p>
            <a:endParaRPr lang="fr-F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(Thierry)</a:t>
            </a:r>
            <a:r>
              <a:rPr lang="fr-FR" baseline="0" dirty="0" smtClean="0"/>
              <a:t> C4.4 </a:t>
            </a:r>
            <a:r>
              <a:rPr lang="fr-FR" dirty="0" smtClean="0"/>
              <a:t>Attention:</a:t>
            </a:r>
            <a:r>
              <a:rPr lang="fr-FR" baseline="0" dirty="0" smtClean="0"/>
              <a:t> en SN EC on se limite à la fabrication de sous ensembles comportant peu de composants ( prototypes , cartes réalisées en externe :  le temps consacré au développement doit être limité – outils simples à mettre en œuvre  )</a:t>
            </a:r>
          </a:p>
          <a:p>
            <a:r>
              <a:rPr lang="fr-FR" baseline="0" dirty="0" smtClean="0"/>
              <a:t>       le champs d’activité professionnel « production électronique » n’existe plus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 descr="bts_sn_info15587_cci_p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992888" cy="4752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pic>
        <p:nvPicPr>
          <p:cNvPr id="7" name="Image 6" descr="bts_sn_info15587_cci_p.jpg"/>
          <p:cNvPicPr>
            <a:picLocks noChangeAspect="1"/>
          </p:cNvPicPr>
          <p:nvPr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3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F8EB90-D38D-4207-AA9E-33005B2F32B2}" type="datetimeFigureOut">
              <a:rPr lang="fr-FR" smtClean="0"/>
              <a:pPr/>
              <a:t>25/06/2014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6453336"/>
            <a:ext cx="539552" cy="4046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368296" y="6453336"/>
            <a:ext cx="6784848" cy="40466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2" descr="acad_lille.png"/>
          <p:cNvPicPr preferRelativeResize="0"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6453336"/>
            <a:ext cx="792088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11560" y="6453336"/>
            <a:ext cx="755577" cy="404664"/>
          </a:xfrm>
          <a:prstGeom prst="rect">
            <a:avLst/>
          </a:prstGeom>
        </p:spPr>
      </p:pic>
      <p:sp>
        <p:nvSpPr>
          <p:cNvPr id="16" name="Sous-titre 8"/>
          <p:cNvSpPr txBox="1">
            <a:spLocks/>
          </p:cNvSpPr>
          <p:nvPr userDrawn="1"/>
        </p:nvSpPr>
        <p:spPr>
          <a:xfrm>
            <a:off x="2371344" y="6453336"/>
            <a:ext cx="6705600" cy="38308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539552" y="1268760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-onepick-opensocial.googleusercontent.com/gadgets/proxy?container=onepick&amp;gadget=a&amp;rewriteMime=image/*&amp;url=http://i35.servimg.com/u/f35/15/15/03/61/600px-11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917160" cy="1196752"/>
          </a:xfrm>
        </p:spPr>
        <p:txBody>
          <a:bodyPr>
            <a:normAutofit/>
          </a:bodyPr>
          <a:lstStyle/>
          <a:p>
            <a:r>
              <a:rPr lang="fr-FR" altLang="fr-FR" sz="3200" b="1" dirty="0">
                <a:solidFill>
                  <a:srgbClr val="646B86"/>
                </a:solidFill>
                <a:latin typeface="Tw Cen MT" pitchFamily="34" charset="0"/>
              </a:rPr>
              <a:t>Evolution des compétences et savoirs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623720" y="6442501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 smtClean="0">
                <a:solidFill>
                  <a:schemeClr val="bg1"/>
                </a:solidFill>
              </a:rPr>
              <a:t>Nom (s) </a:t>
            </a:r>
            <a:r>
              <a:rPr lang="fr-FR" sz="1200" dirty="0" err="1" smtClean="0">
                <a:solidFill>
                  <a:schemeClr val="bg1"/>
                </a:solidFill>
              </a:rPr>
              <a:t>intevenant</a:t>
            </a:r>
            <a:r>
              <a:rPr lang="fr-FR" sz="1200" dirty="0" smtClean="0">
                <a:solidFill>
                  <a:schemeClr val="bg1"/>
                </a:solidFill>
              </a:rPr>
              <a:t>(s)1 , qualité</a:t>
            </a:r>
          </a:p>
          <a:p>
            <a:pPr algn="r"/>
            <a:r>
              <a:rPr lang="fr-FR" sz="1200" dirty="0" smtClean="0">
                <a:solidFill>
                  <a:schemeClr val="bg1"/>
                </a:solidFill>
              </a:rPr>
              <a:t>Nom (s) </a:t>
            </a:r>
            <a:r>
              <a:rPr lang="fr-FR" sz="1200" dirty="0" err="1" smtClean="0">
                <a:solidFill>
                  <a:schemeClr val="bg1"/>
                </a:solidFill>
              </a:rPr>
              <a:t>intevenant</a:t>
            </a:r>
            <a:r>
              <a:rPr lang="fr-FR" sz="1200" dirty="0" smtClean="0">
                <a:solidFill>
                  <a:schemeClr val="bg1"/>
                </a:solidFill>
              </a:rPr>
              <a:t>(s)2 , qualité</a:t>
            </a:r>
          </a:p>
          <a:p>
            <a:pPr algn="r"/>
            <a:endParaRPr lang="fr-FR" sz="1200" dirty="0" smtClean="0">
              <a:solidFill>
                <a:schemeClr val="bg1"/>
              </a:solidFill>
            </a:endParaRPr>
          </a:p>
          <a:p>
            <a:pPr algn="r"/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040" y="1785913"/>
            <a:ext cx="3643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2000" b="1" dirty="0">
                <a:solidFill>
                  <a:schemeClr val="bg1"/>
                </a:solidFill>
                <a:latin typeface="Tw Cen MT" pitchFamily="34" charset="0"/>
              </a:rPr>
              <a:t>Des BTS SE &amp; IRIS vers le BTS 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 descr="https://encrypted-tbn0.gstatic.com/images?q=tbn:ANd9GcS457CkuHPDdtRXmq8K8GCHvSVyiuP0t6RTDrq07Z1HCS5Ufjg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91680" y="47667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>C3 : Concevoir</a:t>
            </a:r>
            <a:r>
              <a:rPr lang="fr-FR" altLang="fr-FR" dirty="0">
                <a:solidFill>
                  <a:srgbClr val="646B86"/>
                </a:solidFill>
                <a:latin typeface="Tw Cen MT" pitchFamily="34" charset="0"/>
              </a:rPr>
              <a:t/>
            </a:r>
            <a:br>
              <a:rPr lang="fr-FR" altLang="fr-FR" dirty="0">
                <a:solidFill>
                  <a:srgbClr val="646B86"/>
                </a:solidFill>
                <a:latin typeface="Tw Cen MT" pitchFamily="34" charset="0"/>
              </a:rPr>
            </a:br>
            <a:endParaRPr lang="fr-FR" dirty="0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23585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C000"/>
                </a:solidFill>
                <a:latin typeface="Tw Cen MT" pitchFamily="34" charset="0"/>
              </a:rPr>
              <a:t>SE</a:t>
            </a:r>
            <a:endParaRPr lang="fr-FR" altLang="fr-FR" sz="1600" b="1" dirty="0">
              <a:solidFill>
                <a:srgbClr val="FFC000"/>
              </a:solidFill>
              <a:latin typeface="Tw Cen MT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7524750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00B0F0"/>
                </a:solidFill>
                <a:latin typeface="Tw Cen MT" pitchFamily="34" charset="0"/>
              </a:rPr>
              <a:t>IRIS</a:t>
            </a:r>
            <a:endParaRPr lang="fr-FR" altLang="fr-FR" sz="16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756497" y="1980193"/>
            <a:ext cx="5335783" cy="3791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52586E"/>
                </a:solidFill>
                <a:latin typeface="Tw Cen MT" pitchFamily="34" charset="0"/>
              </a:rPr>
              <a:t>BTS SN EC/IR</a:t>
            </a:r>
            <a:endParaRPr lang="fr-FR" altLang="fr-FR" sz="1600" b="1" dirty="0">
              <a:solidFill>
                <a:srgbClr val="52586E"/>
              </a:solidFill>
              <a:latin typeface="Tw Cen MT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47548" y="2996952"/>
            <a:ext cx="6121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646B86"/>
                </a:solidFill>
              </a:rPr>
              <a:t>La conception d’une solution technique reposera sur l’utilisation de  cartes de prototypage du commerce de type </a:t>
            </a:r>
            <a:r>
              <a:rPr lang="fr-FR" b="1" dirty="0" err="1" smtClean="0">
                <a:solidFill>
                  <a:srgbClr val="646B86"/>
                </a:solidFill>
              </a:rPr>
              <a:t>Nanoboard</a:t>
            </a:r>
            <a:r>
              <a:rPr lang="fr-FR" b="1" dirty="0" smtClean="0">
                <a:solidFill>
                  <a:srgbClr val="646B86"/>
                </a:solidFill>
              </a:rPr>
              <a:t> ,</a:t>
            </a:r>
            <a:r>
              <a:rPr lang="fr-FR" b="1" dirty="0" err="1" smtClean="0">
                <a:solidFill>
                  <a:srgbClr val="646B86"/>
                </a:solidFill>
              </a:rPr>
              <a:t>Raspberry</a:t>
            </a:r>
            <a:r>
              <a:rPr lang="fr-FR" b="1" dirty="0" smtClean="0">
                <a:solidFill>
                  <a:srgbClr val="646B86"/>
                </a:solidFill>
              </a:rPr>
              <a:t>  Pi, </a:t>
            </a:r>
            <a:r>
              <a:rPr lang="fr-FR" b="1" dirty="0" err="1" smtClean="0">
                <a:solidFill>
                  <a:srgbClr val="646B86"/>
                </a:solidFill>
              </a:rPr>
              <a:t>Beaglebone</a:t>
            </a:r>
            <a:r>
              <a:rPr lang="fr-FR" b="1" dirty="0" smtClean="0">
                <a:solidFill>
                  <a:srgbClr val="646B86"/>
                </a:solidFill>
              </a:rPr>
              <a:t> , </a:t>
            </a:r>
            <a:r>
              <a:rPr lang="fr-FR" b="1" dirty="0" err="1" smtClean="0">
                <a:solidFill>
                  <a:srgbClr val="646B86"/>
                </a:solidFill>
              </a:rPr>
              <a:t>Arduino</a:t>
            </a:r>
            <a:r>
              <a:rPr lang="fr-FR" b="1" dirty="0" smtClean="0">
                <a:solidFill>
                  <a:srgbClr val="646B86"/>
                </a:solidFill>
              </a:rPr>
              <a:t>, </a:t>
            </a:r>
            <a:r>
              <a:rPr lang="fr-FR" b="1" dirty="0" err="1" smtClean="0">
                <a:solidFill>
                  <a:srgbClr val="646B86"/>
                </a:solidFill>
              </a:rPr>
              <a:t>Mbeb</a:t>
            </a:r>
            <a:r>
              <a:rPr lang="fr-FR" b="1" dirty="0" smtClean="0">
                <a:solidFill>
                  <a:srgbClr val="646B86"/>
                </a:solidFill>
              </a:rPr>
              <a:t> </a:t>
            </a:r>
            <a:r>
              <a:rPr lang="fr-FR" b="1" dirty="0">
                <a:solidFill>
                  <a:srgbClr val="646B86"/>
                </a:solidFill>
              </a:rPr>
              <a:t> </a:t>
            </a:r>
            <a:r>
              <a:rPr lang="fr-FR" b="1" dirty="0" smtClean="0">
                <a:solidFill>
                  <a:srgbClr val="646B86"/>
                </a:solidFill>
              </a:rPr>
              <a:t>…</a:t>
            </a:r>
          </a:p>
          <a:p>
            <a:r>
              <a:rPr lang="fr-FR" b="1" dirty="0" smtClean="0">
                <a:solidFill>
                  <a:srgbClr val="646B86"/>
                </a:solidFill>
              </a:rPr>
              <a:t> </a:t>
            </a:r>
          </a:p>
          <a:p>
            <a:r>
              <a:rPr lang="fr-FR" b="1" dirty="0" smtClean="0">
                <a:solidFill>
                  <a:srgbClr val="646B86"/>
                </a:solidFill>
              </a:rPr>
              <a:t>Le BTS EC se limitera à concevoir des cartes d’adaptation simples.</a:t>
            </a:r>
            <a:endParaRPr lang="fr-FR" b="1" dirty="0">
              <a:solidFill>
                <a:srgbClr val="646B86"/>
              </a:solidFill>
            </a:endParaRPr>
          </a:p>
        </p:txBody>
      </p:sp>
      <p:pic>
        <p:nvPicPr>
          <p:cNvPr id="1026" name="Picture 2" descr="http://techdocs.altium.com/sites/default/files/wiki_attachments/207991/NB3000_MainPho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78054"/>
            <a:ext cx="1158922" cy="94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maginaryindustries.com/blog/wp-content/uploads/2013/02/Altium-Designer-Platform-24817-DNekoProfileDesktopRepositoryFPGA-Stuff_2013-02-01_19-41-2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1" y="4295478"/>
            <a:ext cx="878098" cy="7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cx.images-amazon.com/images/I/91IakglfbxL._SL15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81" y="2852936"/>
            <a:ext cx="1047050" cy="7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ultivu.com/assets/62759/photos/62759-ni-official-product-shot-original.jpg?13751223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51278"/>
            <a:ext cx="2516684" cy="139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ikedodaro.files.wordpress.com/2011/11/pulse-oximeter-in-net-gadgeteer-design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637" y="4688746"/>
            <a:ext cx="2494094" cy="148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 descr="https://encrypted-tbn0.gstatic.com/images?q=tbn:ANd9GcS457CkuHPDdtRXmq8K8GCHvSVyiuP0t6RTDrq07Z1HCS5Ufjg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91680" y="78221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>C4 : Réaliser</a:t>
            </a:r>
            <a:b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</a:br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/>
            </a:r>
            <a:b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</a:br>
            <a:endParaRPr lang="fr-FR" b="1" dirty="0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23585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C000"/>
                </a:solidFill>
                <a:latin typeface="Tw Cen MT" pitchFamily="34" charset="0"/>
              </a:rPr>
              <a:t>SE</a:t>
            </a:r>
            <a:endParaRPr lang="fr-FR" altLang="fr-FR" sz="1600" b="1" dirty="0">
              <a:solidFill>
                <a:srgbClr val="FFC000"/>
              </a:solidFill>
              <a:latin typeface="Tw Cen MT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7524750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00B0F0"/>
                </a:solidFill>
                <a:latin typeface="Tw Cen MT" pitchFamily="34" charset="0"/>
              </a:rPr>
              <a:t>IRIS</a:t>
            </a:r>
            <a:endParaRPr lang="fr-FR" altLang="fr-FR" sz="16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756497" y="1980193"/>
            <a:ext cx="5335783" cy="3791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52586E"/>
                </a:solidFill>
                <a:latin typeface="Tw Cen MT" pitchFamily="34" charset="0"/>
              </a:rPr>
              <a:t>BTS SN EC/IR</a:t>
            </a:r>
            <a:endParaRPr lang="fr-FR" altLang="fr-FR" sz="1600" b="1" dirty="0">
              <a:solidFill>
                <a:srgbClr val="52586E"/>
              </a:solidFill>
              <a:latin typeface="Tw Cen MT" pitchFamily="34" charset="0"/>
            </a:endParaRP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11633"/>
              </p:ext>
            </p:extLst>
          </p:nvPr>
        </p:nvGraphicFramePr>
        <p:xfrm>
          <a:off x="1547548" y="2636912"/>
          <a:ext cx="5873994" cy="3470427"/>
        </p:xfrm>
        <a:graphic>
          <a:graphicData uri="http://schemas.openxmlformats.org/drawingml/2006/table">
            <a:tbl>
              <a:tblPr/>
              <a:tblGrid>
                <a:gridCol w="695741"/>
                <a:gridCol w="1947188"/>
                <a:gridCol w="700163"/>
                <a:gridCol w="2530902"/>
              </a:tblGrid>
              <a:tr h="28449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C4.1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Câbler et/ou intégrer un matériel.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0969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C4.2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B86"/>
                        </a:solidFill>
                        <a:effectLst/>
                        <a:latin typeface="Tw Cen MT" pitchFamily="32" charset="0"/>
                        <a:ea typeface="Microsoft YaHei" pitchFamily="32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Adapter et/ou configurer un matériel.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B86"/>
                        </a:solidFill>
                        <a:effectLst/>
                        <a:latin typeface="Tw Cen MT" pitchFamily="32" charset="0"/>
                        <a:ea typeface="Microsoft YaHei" pitchFamily="32" charset="-122"/>
                      </a:endParaRP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B86"/>
                        </a:solidFill>
                        <a:effectLst/>
                        <a:latin typeface="Tw Cen MT" pitchFamily="32" charset="0"/>
                        <a:ea typeface="Microsoft YaHei" pitchFamily="32" charset="-122"/>
                      </a:endParaRP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50054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C4.3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Adapter et/ou configurer une structure logicielle.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C4.3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Installer et configurer une chaîne de développement.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38828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C4.4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Fabriquer un sous-ensemble.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C4.4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Développer un module logiciel.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5798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C4.5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Tester et valider un module logiciel et matériel.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C4.5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Tester et valider un module logiciel.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64473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C4.6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Produire les documents de fabrication d’un sous-ensemble.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C4.6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Intégrer un module logiciel.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5767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C4.7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B86"/>
                        </a:solidFill>
                        <a:effectLst/>
                        <a:latin typeface="Tw Cen MT" pitchFamily="32" charset="0"/>
                        <a:ea typeface="Microsoft YaHei" pitchFamily="32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Documenter une réalisation matérielle/logicielle.</a:t>
                      </a: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B86"/>
                        </a:solidFill>
                        <a:effectLst/>
                        <a:latin typeface="Tw Cen MT" pitchFamily="32" charset="0"/>
                        <a:ea typeface="Microsoft YaHei" pitchFamily="32" charset="-122"/>
                      </a:endParaRP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46B86"/>
                        </a:solidFill>
                        <a:effectLst/>
                        <a:latin typeface="Tw Cen MT" pitchFamily="32" charset="0"/>
                        <a:ea typeface="Microsoft YaHei" pitchFamily="32" charset="-122"/>
                      </a:endParaRPr>
                    </a:p>
                  </a:txBody>
                  <a:tcPr marL="9360" marR="9360" marT="170663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35" descr="http://images-onepick-opensocial.googleusercontent.com/gadgets/proxy?container=onepick&amp;gadget=a&amp;rewriteMime=image%2F*&amp;url=http%3A%2F%2Fi35.servimg.com%2Fu%2Ff35%2F15%2F15%2F03%2F61%2F600px-11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6" y="3933056"/>
            <a:ext cx="5715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6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 descr="https://encrypted-tbn0.gstatic.com/images?q=tbn:ANd9GcS457CkuHPDdtRXmq8K8GCHvSVyiuP0t6RTDrq07Z1HCS5Ufjg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91680" y="78221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>C4 : Réaliser</a:t>
            </a:r>
            <a:b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</a:br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/>
            </a:r>
            <a:b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</a:br>
            <a:endParaRPr lang="fr-FR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15175" r="40485" b="15175"/>
          <a:stretch/>
        </p:blipFill>
        <p:spPr bwMode="auto">
          <a:xfrm>
            <a:off x="827584" y="1180611"/>
            <a:ext cx="5259400" cy="420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1" y="2929474"/>
            <a:ext cx="3672408" cy="32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wiki.rocrail.net/lib/exe/fetch.php?w=&amp;h=&amp;cache=cache&amp;media=ora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69" y="3573016"/>
            <a:ext cx="2041500" cy="12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ra-1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88" y="5146721"/>
            <a:ext cx="1526152" cy="11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opendous.googlecode.com/svn/trunk/Pictures/KiCAD_EEschema_Examp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62" y="1772816"/>
            <a:ext cx="2235914" cy="164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14282" y="514351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Utilisation de solutions de prototypage 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86248" y="5429264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Utilisation d’équipements en réseau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 descr="https://encrypted-tbn0.gstatic.com/images?q=tbn:ANd9GcS457CkuHPDdtRXmq8K8GCHvSVyiuP0t6RTDrq07Z1HCS5Ufjg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91680" y="78221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>C4 : Réaliser</a:t>
            </a:r>
            <a:b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</a:br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/>
            </a:r>
            <a:b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</a:br>
            <a:endParaRPr lang="fr-FR" b="1" dirty="0"/>
          </a:p>
        </p:txBody>
      </p:sp>
      <p:pic>
        <p:nvPicPr>
          <p:cNvPr id="2058" name="Picture 10" descr="http://mooc-francophone.com/file/2013/09/Initiation-%C3%A0-la-programma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48" y="2250990"/>
            <a:ext cx="2123870" cy="104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framasoft.net/IMG/png/screen1-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64584"/>
            <a:ext cx="3539780" cy="291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nthony-ovide-cv.olympe.in/images/c++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1" y="2164584"/>
            <a:ext cx="2033364" cy="13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www.souslestoits.net/blog/public/billets/virtualisa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68" y="3992984"/>
            <a:ext cx="1843630" cy="138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arouaneelhadi.webou.net/images/img/web_developme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71" y="4005064"/>
            <a:ext cx="1895344" cy="151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85720" y="557214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Programmation Web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28728" y="335756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646B86"/>
                </a:solidFill>
              </a:rPr>
              <a:t>Programmation C </a:t>
            </a:r>
            <a:r>
              <a:rPr lang="fr-FR" dirty="0" smtClean="0">
                <a:solidFill>
                  <a:srgbClr val="FFC000"/>
                </a:solidFill>
              </a:rPr>
              <a:t>C++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28926" y="564357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Utilisation de Machine virtuelles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40152" y="5643578"/>
            <a:ext cx="288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Programmation assembleur</a:t>
            </a:r>
            <a:endParaRPr lang="fr-FR" dirty="0">
              <a:solidFill>
                <a:srgbClr val="FFC00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588224" y="5375706"/>
            <a:ext cx="1368152" cy="914203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6732240" y="5375706"/>
            <a:ext cx="1008112" cy="914203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4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 descr="https://encrypted-tbn0.gstatic.com/images?q=tbn:ANd9GcS457CkuHPDdtRXmq8K8GCHvSVyiuP0t6RTDrq07Z1HCS5Ufjg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91680" y="78221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 smtClean="0">
                <a:solidFill>
                  <a:srgbClr val="646B86"/>
                </a:solidFill>
                <a:latin typeface="Tw Cen MT" pitchFamily="34" charset="0"/>
              </a:rPr>
              <a:t>C5 : Installer</a:t>
            </a:r>
            <a:br>
              <a:rPr lang="fr-FR" altLang="fr-FR" b="1" dirty="0" smtClean="0">
                <a:solidFill>
                  <a:srgbClr val="646B86"/>
                </a:solidFill>
                <a:latin typeface="Tw Cen MT" pitchFamily="34" charset="0"/>
              </a:rPr>
            </a:br>
            <a:r>
              <a:rPr lang="fr-FR" altLang="fr-FR" b="1" dirty="0" smtClean="0">
                <a:solidFill>
                  <a:srgbClr val="646B86"/>
                </a:solidFill>
                <a:latin typeface="Tw Cen MT" pitchFamily="34" charset="0"/>
              </a:rPr>
              <a:t/>
            </a:r>
            <a:br>
              <a:rPr lang="fr-FR" altLang="fr-FR" b="1" dirty="0" smtClean="0">
                <a:solidFill>
                  <a:srgbClr val="646B86"/>
                </a:solidFill>
                <a:latin typeface="Tw Cen MT" pitchFamily="34" charset="0"/>
              </a:rPr>
            </a:br>
            <a:endParaRPr lang="fr-FR" b="1" dirty="0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23585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C000"/>
                </a:solidFill>
                <a:latin typeface="Tw Cen MT" pitchFamily="34" charset="0"/>
              </a:rPr>
              <a:t>SE</a:t>
            </a:r>
            <a:endParaRPr lang="fr-FR" altLang="fr-FR" sz="1600" b="1" dirty="0">
              <a:solidFill>
                <a:srgbClr val="FFC000"/>
              </a:solidFill>
              <a:latin typeface="Tw Cen MT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7524750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00B0F0"/>
                </a:solidFill>
                <a:latin typeface="Tw Cen MT" pitchFamily="34" charset="0"/>
              </a:rPr>
              <a:t>IRIS</a:t>
            </a:r>
            <a:endParaRPr lang="fr-FR" altLang="fr-FR" sz="16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756497" y="1980193"/>
            <a:ext cx="5335783" cy="3791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52586E"/>
                </a:solidFill>
                <a:latin typeface="Tw Cen MT" pitchFamily="34" charset="0"/>
              </a:rPr>
              <a:t>BTS SN EC/IR</a:t>
            </a:r>
            <a:endParaRPr lang="fr-FR" altLang="fr-FR" sz="1600" b="1" dirty="0">
              <a:solidFill>
                <a:srgbClr val="52586E"/>
              </a:solidFill>
              <a:latin typeface="Tw Cen MT" pitchFamily="34" charset="0"/>
            </a:endParaRPr>
          </a:p>
        </p:txBody>
      </p:sp>
      <p:graphicFrame>
        <p:nvGraphicFramePr>
          <p:cNvPr id="1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792278"/>
              </p:ext>
            </p:extLst>
          </p:nvPr>
        </p:nvGraphicFramePr>
        <p:xfrm>
          <a:off x="1403648" y="2780928"/>
          <a:ext cx="6107940" cy="2640633"/>
        </p:xfrm>
        <a:graphic>
          <a:graphicData uri="http://schemas.openxmlformats.org/drawingml/2006/table">
            <a:tbl>
              <a:tblPr/>
              <a:tblGrid>
                <a:gridCol w="723725"/>
                <a:gridCol w="2024923"/>
                <a:gridCol w="728249"/>
                <a:gridCol w="2631043"/>
              </a:tblGrid>
              <a:tr h="35052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C5.1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Préparer la solution et le plan d’action.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052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C5.2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Mettre en œuvre une solution matérielle/logicielle en situation.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5052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C5.3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Effectuer la recette d’un produit avec le client.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5080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 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 N'existe pas en EC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C5.4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Installer un système d’exploitation et/ou une bibliothèque logicielle.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83825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 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 N'existe pas en EC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C5.5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Installer un dispositif de correction et/ou mise à jour de logiciel.</a:t>
                      </a:r>
                    </a:p>
                  </a:txBody>
                  <a:tcPr marL="8890" marR="8890" marT="16205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</a:tbl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773985" y="5694630"/>
            <a:ext cx="5195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646B86"/>
                </a:solidFill>
              </a:rPr>
              <a:t>Pas de modifications majeures dans les 2 spécialités</a:t>
            </a:r>
            <a:endParaRPr lang="fr-FR" b="1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 descr="https://encrypted-tbn0.gstatic.com/images?q=tbn:ANd9GcS457CkuHPDdtRXmq8K8GCHvSVyiuP0t6RTDrq07Z1HCS5Ufjg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91680" y="78221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 smtClean="0">
                <a:solidFill>
                  <a:srgbClr val="646B86"/>
                </a:solidFill>
                <a:latin typeface="Tw Cen MT" pitchFamily="34" charset="0"/>
              </a:rPr>
              <a:t>C6 : Exploiter</a:t>
            </a:r>
            <a:br>
              <a:rPr lang="fr-FR" altLang="fr-FR" b="1" dirty="0" smtClean="0">
                <a:solidFill>
                  <a:srgbClr val="646B86"/>
                </a:solidFill>
                <a:latin typeface="Tw Cen MT" pitchFamily="34" charset="0"/>
              </a:rPr>
            </a:br>
            <a:r>
              <a:rPr lang="fr-FR" altLang="fr-FR" b="1" dirty="0" smtClean="0">
                <a:solidFill>
                  <a:srgbClr val="646B86"/>
                </a:solidFill>
                <a:latin typeface="Tw Cen MT" pitchFamily="34" charset="0"/>
              </a:rPr>
              <a:t/>
            </a:r>
            <a:br>
              <a:rPr lang="fr-FR" altLang="fr-FR" b="1" dirty="0" smtClean="0">
                <a:solidFill>
                  <a:srgbClr val="646B86"/>
                </a:solidFill>
                <a:latin typeface="Tw Cen MT" pitchFamily="34" charset="0"/>
              </a:rPr>
            </a:br>
            <a:endParaRPr lang="fr-FR" b="1" dirty="0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23585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C000"/>
                </a:solidFill>
                <a:latin typeface="Tw Cen MT" pitchFamily="34" charset="0"/>
              </a:rPr>
              <a:t>SE</a:t>
            </a:r>
            <a:endParaRPr lang="fr-FR" altLang="fr-FR" sz="1600" b="1" dirty="0">
              <a:solidFill>
                <a:srgbClr val="FFC000"/>
              </a:solidFill>
              <a:latin typeface="Tw Cen MT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7524750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00B0F0"/>
                </a:solidFill>
                <a:latin typeface="Tw Cen MT" pitchFamily="34" charset="0"/>
              </a:rPr>
              <a:t>IRIS</a:t>
            </a:r>
            <a:endParaRPr lang="fr-FR" altLang="fr-FR" sz="16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756497" y="1980193"/>
            <a:ext cx="5335783" cy="3791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52586E"/>
                </a:solidFill>
                <a:latin typeface="Tw Cen MT" pitchFamily="34" charset="0"/>
              </a:rPr>
              <a:t>BTS SN EC/IR</a:t>
            </a:r>
            <a:endParaRPr lang="fr-FR" altLang="fr-FR" sz="1600" b="1" dirty="0">
              <a:solidFill>
                <a:srgbClr val="52586E"/>
              </a:solidFill>
              <a:latin typeface="Tw Cen MT" pitchFamily="34" charset="0"/>
            </a:endParaRP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32983"/>
              </p:ext>
            </p:extLst>
          </p:nvPr>
        </p:nvGraphicFramePr>
        <p:xfrm>
          <a:off x="1756497" y="2924944"/>
          <a:ext cx="5479800" cy="926800"/>
        </p:xfrm>
        <a:graphic>
          <a:graphicData uri="http://schemas.openxmlformats.org/drawingml/2006/table">
            <a:tbl>
              <a:tblPr/>
              <a:tblGrid>
                <a:gridCol w="649298"/>
                <a:gridCol w="4830502"/>
              </a:tblGrid>
              <a:tr h="36596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C6.1</a:t>
                      </a:r>
                    </a:p>
                  </a:txBody>
                  <a:tcPr marL="9360" marR="9360" marT="17073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Superviser le fonctionnement d’un produit matériel/logiciel.</a:t>
                      </a:r>
                    </a:p>
                  </a:txBody>
                  <a:tcPr marL="9360" marR="9360" marT="17073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C6.2</a:t>
                      </a:r>
                    </a:p>
                  </a:txBody>
                  <a:tcPr marL="9360" marR="9360" marT="17073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Analyser les comptes rendus d’exploitation.</a:t>
                      </a:r>
                    </a:p>
                  </a:txBody>
                  <a:tcPr marL="9360" marR="9360" marT="170737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356873" y="4149080"/>
            <a:ext cx="8588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646B86"/>
                </a:solidFill>
              </a:rPr>
              <a:t>Les activités confiées aux étudiants de BTS SN devront leur permettre de mettre en œuvre</a:t>
            </a:r>
          </a:p>
          <a:p>
            <a:r>
              <a:rPr lang="fr-FR" b="1" dirty="0" smtClean="0">
                <a:solidFill>
                  <a:srgbClr val="646B86"/>
                </a:solidFill>
              </a:rPr>
              <a:t>des outils de supervision de systèmes  : exemple gestion de défauts sur un calculateur</a:t>
            </a:r>
          </a:p>
          <a:p>
            <a:r>
              <a:rPr lang="fr-FR" b="1" dirty="0">
                <a:solidFill>
                  <a:srgbClr val="646B86"/>
                </a:solidFill>
              </a:rPr>
              <a:t>e</a:t>
            </a:r>
            <a:r>
              <a:rPr lang="fr-FR" b="1" dirty="0" smtClean="0">
                <a:solidFill>
                  <a:srgbClr val="646B86"/>
                </a:solidFill>
              </a:rPr>
              <a:t>mbarqué ( automobile ou autre …. )</a:t>
            </a:r>
            <a:endParaRPr lang="fr-FR" b="1" dirty="0">
              <a:solidFill>
                <a:srgbClr val="646B86"/>
              </a:solidFill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auto">
          <a:xfrm>
            <a:off x="297359" y="3098026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8" name="AutoShape 25"/>
          <p:cNvSpPr>
            <a:spLocks noChangeArrowheads="1"/>
          </p:cNvSpPr>
          <p:nvPr/>
        </p:nvSpPr>
        <p:spPr bwMode="auto">
          <a:xfrm>
            <a:off x="323702" y="3573016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auto">
          <a:xfrm>
            <a:off x="7452320" y="3071852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20" name="AutoShape 25"/>
          <p:cNvSpPr>
            <a:spLocks noChangeArrowheads="1"/>
          </p:cNvSpPr>
          <p:nvPr/>
        </p:nvSpPr>
        <p:spPr bwMode="auto">
          <a:xfrm>
            <a:off x="7452320" y="3573016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1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 descr="https://encrypted-tbn0.gstatic.com/images?q=tbn:ANd9GcS457CkuHPDdtRXmq8K8GCHvSVyiuP0t6RTDrq07Z1HCS5Ufjg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91680" y="782216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 smtClean="0">
                <a:solidFill>
                  <a:srgbClr val="646B86"/>
                </a:solidFill>
                <a:latin typeface="Tw Cen MT" pitchFamily="34" charset="0"/>
              </a:rPr>
              <a:t>C7 : Maintenir</a:t>
            </a:r>
            <a:br>
              <a:rPr lang="fr-FR" altLang="fr-FR" b="1" dirty="0" smtClean="0">
                <a:solidFill>
                  <a:srgbClr val="646B86"/>
                </a:solidFill>
                <a:latin typeface="Tw Cen MT" pitchFamily="34" charset="0"/>
              </a:rPr>
            </a:br>
            <a:r>
              <a:rPr lang="fr-FR" altLang="fr-FR" b="1" dirty="0" smtClean="0">
                <a:solidFill>
                  <a:srgbClr val="646B86"/>
                </a:solidFill>
                <a:latin typeface="Tw Cen MT" pitchFamily="34" charset="0"/>
              </a:rPr>
              <a:t/>
            </a:r>
            <a:br>
              <a:rPr lang="fr-FR" altLang="fr-FR" b="1" dirty="0" smtClean="0">
                <a:solidFill>
                  <a:srgbClr val="646B86"/>
                </a:solidFill>
                <a:latin typeface="Tw Cen MT" pitchFamily="34" charset="0"/>
              </a:rPr>
            </a:br>
            <a:endParaRPr lang="fr-FR" b="1" dirty="0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23585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C000"/>
                </a:solidFill>
                <a:latin typeface="Tw Cen MT" pitchFamily="34" charset="0"/>
              </a:rPr>
              <a:t>SE</a:t>
            </a:r>
            <a:endParaRPr lang="fr-FR" altLang="fr-FR" sz="1600" b="1" dirty="0">
              <a:solidFill>
                <a:srgbClr val="FFC000"/>
              </a:solidFill>
              <a:latin typeface="Tw Cen MT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7524750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00B0F0"/>
                </a:solidFill>
                <a:latin typeface="Tw Cen MT" pitchFamily="34" charset="0"/>
              </a:rPr>
              <a:t>IRIS</a:t>
            </a:r>
            <a:endParaRPr lang="fr-FR" altLang="fr-FR" sz="16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756497" y="1980193"/>
            <a:ext cx="5335783" cy="3791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52586E"/>
                </a:solidFill>
                <a:latin typeface="Tw Cen MT" pitchFamily="34" charset="0"/>
              </a:rPr>
              <a:t>BTS SN EC/IR</a:t>
            </a:r>
            <a:endParaRPr lang="fr-FR" altLang="fr-FR" sz="1600" b="1" dirty="0">
              <a:solidFill>
                <a:srgbClr val="52586E"/>
              </a:solidFill>
              <a:latin typeface="Tw Cen MT" pitchFamily="34" charset="0"/>
            </a:endParaRPr>
          </a:p>
        </p:txBody>
      </p:sp>
      <p:graphicFrame>
        <p:nvGraphicFramePr>
          <p:cNvPr id="1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884460"/>
              </p:ext>
            </p:extLst>
          </p:nvPr>
        </p:nvGraphicFramePr>
        <p:xfrm>
          <a:off x="1756496" y="2780928"/>
          <a:ext cx="5479799" cy="1462204"/>
        </p:xfrm>
        <a:graphic>
          <a:graphicData uri="http://schemas.openxmlformats.org/drawingml/2006/table">
            <a:tbl>
              <a:tblPr/>
              <a:tblGrid>
                <a:gridCol w="649297"/>
                <a:gridCol w="4830502"/>
              </a:tblGrid>
              <a:tr h="3475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C7.1</a:t>
                      </a:r>
                    </a:p>
                  </a:txBody>
                  <a:tcPr marL="9360" marR="9360" marT="1704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Diagnostiquer les causes d’un dysfonctionnement.</a:t>
                      </a:r>
                    </a:p>
                  </a:txBody>
                  <a:tcPr marL="9360" marR="9360" marT="1704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3475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C7.2</a:t>
                      </a:r>
                    </a:p>
                  </a:txBody>
                  <a:tcPr marL="9360" marR="9360" marT="1704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Proposer des corrections ou des améliorations. </a:t>
                      </a:r>
                    </a:p>
                  </a:txBody>
                  <a:tcPr marL="9360" marR="9360" marT="1704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3475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C7.3</a:t>
                      </a:r>
                    </a:p>
                  </a:txBody>
                  <a:tcPr marL="9360" marR="9360" marT="1704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Dépanner une installation matérielle/logicielle.</a:t>
                      </a:r>
                    </a:p>
                  </a:txBody>
                  <a:tcPr marL="9360" marR="9360" marT="1704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3475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C7.4</a:t>
                      </a:r>
                    </a:p>
                  </a:txBody>
                  <a:tcPr marL="9360" marR="9360" marT="1704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46B86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Assurer la traçabilité.</a:t>
                      </a:r>
                    </a:p>
                  </a:txBody>
                  <a:tcPr marL="9360" marR="9360" marT="17047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395536" y="3965809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971600" y="4509120"/>
            <a:ext cx="698597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fr-FR" altLang="fr-FR" b="1" dirty="0" smtClean="0">
                <a:solidFill>
                  <a:srgbClr val="646B86"/>
                </a:solidFill>
                <a:latin typeface="Calibri" pitchFamily="34" charset="0"/>
              </a:rPr>
              <a:t>La compétence C7 existait </a:t>
            </a:r>
            <a:r>
              <a:rPr lang="fr-FR" altLang="fr-FR" b="1" dirty="0">
                <a:solidFill>
                  <a:srgbClr val="646B86"/>
                </a:solidFill>
                <a:latin typeface="Calibri" pitchFamily="34" charset="0"/>
              </a:rPr>
              <a:t>dans le BTS SE et était évaluée lors de l'épreuve E5  (</a:t>
            </a:r>
            <a:r>
              <a:rPr lang="fr-FR" altLang="fr-FR" b="1" dirty="0" smtClean="0">
                <a:solidFill>
                  <a:srgbClr val="646B86"/>
                </a:solidFill>
                <a:latin typeface="Calibri" pitchFamily="34" charset="0"/>
              </a:rPr>
              <a:t>M3,M4) , elle existait dans le BTS IRIS mais n’était pas évaluée. Seule </a:t>
            </a:r>
            <a:r>
              <a:rPr lang="fr-FR" altLang="fr-FR" b="1" dirty="0">
                <a:solidFill>
                  <a:srgbClr val="646B86"/>
                </a:solidFill>
                <a:latin typeface="Calibri" pitchFamily="34" charset="0"/>
              </a:rPr>
              <a:t>la compétence C7.4 est nouvelle.</a:t>
            </a:r>
          </a:p>
          <a:p>
            <a:pPr eaLnBrk="1">
              <a:buClrTx/>
              <a:buFontTx/>
              <a:buNone/>
            </a:pPr>
            <a:endParaRPr lang="fr-FR" altLang="fr-FR" b="1" dirty="0">
              <a:solidFill>
                <a:srgbClr val="646B86"/>
              </a:solidFill>
              <a:latin typeface="Calibri" pitchFamily="34" charset="0"/>
            </a:endParaRPr>
          </a:p>
          <a:p>
            <a:pPr eaLnBrk="1">
              <a:buClrTx/>
              <a:buFontTx/>
              <a:buNone/>
            </a:pPr>
            <a:r>
              <a:rPr lang="fr-FR" altLang="fr-FR" b="1" dirty="0" smtClean="0">
                <a:solidFill>
                  <a:srgbClr val="646B86"/>
                </a:solidFill>
                <a:latin typeface="Calibri" pitchFamily="34" charset="0"/>
              </a:rPr>
              <a:t>La compétence </a:t>
            </a:r>
            <a:r>
              <a:rPr lang="fr-FR" altLang="fr-FR" b="1" dirty="0">
                <a:solidFill>
                  <a:srgbClr val="646B86"/>
                </a:solidFill>
                <a:latin typeface="Calibri" pitchFamily="34" charset="0"/>
              </a:rPr>
              <a:t>C7 du BTS SN </a:t>
            </a:r>
            <a:r>
              <a:rPr lang="fr-FR" altLang="fr-FR" b="1" dirty="0" smtClean="0">
                <a:solidFill>
                  <a:srgbClr val="646B86"/>
                </a:solidFill>
                <a:latin typeface="Calibri" pitchFamily="34" charset="0"/>
              </a:rPr>
              <a:t>sera </a:t>
            </a:r>
            <a:r>
              <a:rPr lang="fr-FR" altLang="fr-FR" b="1" dirty="0">
                <a:solidFill>
                  <a:srgbClr val="646B86"/>
                </a:solidFill>
                <a:latin typeface="Calibri" pitchFamily="34" charset="0"/>
              </a:rPr>
              <a:t>évaluée au CCF 2. </a:t>
            </a:r>
          </a:p>
        </p:txBody>
      </p:sp>
    </p:spTree>
    <p:extLst>
      <p:ext uri="{BB962C8B-B14F-4D97-AF65-F5344CB8AC3E}">
        <p14:creationId xmlns:p14="http://schemas.microsoft.com/office/powerpoint/2010/main" val="319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153400" cy="990600"/>
          </a:xfrm>
        </p:spPr>
        <p:txBody>
          <a:bodyPr>
            <a:normAutofit/>
          </a:bodyPr>
          <a:lstStyle/>
          <a:p>
            <a:r>
              <a:rPr lang="fr-FR" altLang="fr-FR" sz="3600" b="1" dirty="0">
                <a:solidFill>
                  <a:srgbClr val="646B86"/>
                </a:solidFill>
                <a:latin typeface="Tw Cen MT" pitchFamily="34" charset="0"/>
              </a:rPr>
              <a:t>Evolution des compétences et savoirs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3568" y="3068960"/>
            <a:ext cx="8153400" cy="110872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Merci pour votre attention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885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5184" y="49418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>Les 7 compétences du BTS SN</a:t>
            </a:r>
            <a:r>
              <a:rPr lang="fr-FR" altLang="fr-FR" dirty="0">
                <a:solidFill>
                  <a:srgbClr val="646B86"/>
                </a:solidFill>
                <a:latin typeface="Tw Cen MT" pitchFamily="34" charset="0"/>
              </a:rPr>
              <a:t/>
            </a:r>
            <a:br>
              <a:rPr lang="fr-FR" altLang="fr-FR" dirty="0">
                <a:solidFill>
                  <a:srgbClr val="646B86"/>
                </a:solidFill>
                <a:latin typeface="Tw Cen MT" pitchFamily="34" charset="0"/>
              </a:rPr>
            </a:br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539552" y="2060848"/>
            <a:ext cx="8430320" cy="2665412"/>
            <a:chOff x="539552" y="2419772"/>
            <a:chExt cx="8430320" cy="2665412"/>
          </a:xfrm>
        </p:grpSpPr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971600" y="2445047"/>
              <a:ext cx="78994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/>
            <a:lstStyle>
              <a:lvl1pPr eaLnBrk="0">
                <a:tabLst>
                  <a:tab pos="0" algn="l"/>
                  <a:tab pos="438150" algn="l"/>
                  <a:tab pos="887413" algn="l"/>
                  <a:tab pos="1336675" algn="l"/>
                  <a:tab pos="1785938" algn="l"/>
                  <a:tab pos="2235200" algn="l"/>
                  <a:tab pos="2684463" algn="l"/>
                  <a:tab pos="3133725" algn="l"/>
                  <a:tab pos="3582988" algn="l"/>
                  <a:tab pos="4032250" algn="l"/>
                  <a:tab pos="4481513" algn="l"/>
                  <a:tab pos="4930775" algn="l"/>
                  <a:tab pos="5389563" algn="l"/>
                  <a:tab pos="5829300" algn="l"/>
                  <a:tab pos="6278563" algn="l"/>
                  <a:tab pos="6727825" algn="l"/>
                  <a:tab pos="7177088" algn="l"/>
                  <a:tab pos="7626350" algn="l"/>
                  <a:tab pos="8075613" algn="l"/>
                  <a:tab pos="8524875" algn="l"/>
                  <a:tab pos="8974138" algn="l"/>
                  <a:tab pos="8975725" algn="l"/>
                  <a:tab pos="9424988" algn="l"/>
                  <a:tab pos="9874250" algn="l"/>
                  <a:tab pos="10323513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>
                <a:tabLst>
                  <a:tab pos="0" algn="l"/>
                  <a:tab pos="438150" algn="l"/>
                  <a:tab pos="887413" algn="l"/>
                  <a:tab pos="1336675" algn="l"/>
                  <a:tab pos="1785938" algn="l"/>
                  <a:tab pos="2235200" algn="l"/>
                  <a:tab pos="2684463" algn="l"/>
                  <a:tab pos="3133725" algn="l"/>
                  <a:tab pos="3582988" algn="l"/>
                  <a:tab pos="4032250" algn="l"/>
                  <a:tab pos="4481513" algn="l"/>
                  <a:tab pos="4930775" algn="l"/>
                  <a:tab pos="5389563" algn="l"/>
                  <a:tab pos="5829300" algn="l"/>
                  <a:tab pos="6278563" algn="l"/>
                  <a:tab pos="6727825" algn="l"/>
                  <a:tab pos="7177088" algn="l"/>
                  <a:tab pos="7626350" algn="l"/>
                  <a:tab pos="8075613" algn="l"/>
                  <a:tab pos="8524875" algn="l"/>
                  <a:tab pos="8974138" algn="l"/>
                  <a:tab pos="8975725" algn="l"/>
                  <a:tab pos="9424988" algn="l"/>
                  <a:tab pos="9874250" algn="l"/>
                  <a:tab pos="10323513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>
                <a:tabLst>
                  <a:tab pos="0" algn="l"/>
                  <a:tab pos="438150" algn="l"/>
                  <a:tab pos="887413" algn="l"/>
                  <a:tab pos="1336675" algn="l"/>
                  <a:tab pos="1785938" algn="l"/>
                  <a:tab pos="2235200" algn="l"/>
                  <a:tab pos="2684463" algn="l"/>
                  <a:tab pos="3133725" algn="l"/>
                  <a:tab pos="3582988" algn="l"/>
                  <a:tab pos="4032250" algn="l"/>
                  <a:tab pos="4481513" algn="l"/>
                  <a:tab pos="4930775" algn="l"/>
                  <a:tab pos="5389563" algn="l"/>
                  <a:tab pos="5829300" algn="l"/>
                  <a:tab pos="6278563" algn="l"/>
                  <a:tab pos="6727825" algn="l"/>
                  <a:tab pos="7177088" algn="l"/>
                  <a:tab pos="7626350" algn="l"/>
                  <a:tab pos="8075613" algn="l"/>
                  <a:tab pos="8524875" algn="l"/>
                  <a:tab pos="8974138" algn="l"/>
                  <a:tab pos="8975725" algn="l"/>
                  <a:tab pos="9424988" algn="l"/>
                  <a:tab pos="9874250" algn="l"/>
                  <a:tab pos="10323513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>
                <a:tabLst>
                  <a:tab pos="0" algn="l"/>
                  <a:tab pos="438150" algn="l"/>
                  <a:tab pos="887413" algn="l"/>
                  <a:tab pos="1336675" algn="l"/>
                  <a:tab pos="1785938" algn="l"/>
                  <a:tab pos="2235200" algn="l"/>
                  <a:tab pos="2684463" algn="l"/>
                  <a:tab pos="3133725" algn="l"/>
                  <a:tab pos="3582988" algn="l"/>
                  <a:tab pos="4032250" algn="l"/>
                  <a:tab pos="4481513" algn="l"/>
                  <a:tab pos="4930775" algn="l"/>
                  <a:tab pos="5389563" algn="l"/>
                  <a:tab pos="5829300" algn="l"/>
                  <a:tab pos="6278563" algn="l"/>
                  <a:tab pos="6727825" algn="l"/>
                  <a:tab pos="7177088" algn="l"/>
                  <a:tab pos="7626350" algn="l"/>
                  <a:tab pos="8075613" algn="l"/>
                  <a:tab pos="8524875" algn="l"/>
                  <a:tab pos="8974138" algn="l"/>
                  <a:tab pos="8975725" algn="l"/>
                  <a:tab pos="9424988" algn="l"/>
                  <a:tab pos="9874250" algn="l"/>
                  <a:tab pos="10323513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>
                <a:tabLst>
                  <a:tab pos="0" algn="l"/>
                  <a:tab pos="438150" algn="l"/>
                  <a:tab pos="887413" algn="l"/>
                  <a:tab pos="1336675" algn="l"/>
                  <a:tab pos="1785938" algn="l"/>
                  <a:tab pos="2235200" algn="l"/>
                  <a:tab pos="2684463" algn="l"/>
                  <a:tab pos="3133725" algn="l"/>
                  <a:tab pos="3582988" algn="l"/>
                  <a:tab pos="4032250" algn="l"/>
                  <a:tab pos="4481513" algn="l"/>
                  <a:tab pos="4930775" algn="l"/>
                  <a:tab pos="5389563" algn="l"/>
                  <a:tab pos="5829300" algn="l"/>
                  <a:tab pos="6278563" algn="l"/>
                  <a:tab pos="6727825" algn="l"/>
                  <a:tab pos="7177088" algn="l"/>
                  <a:tab pos="7626350" algn="l"/>
                  <a:tab pos="8075613" algn="l"/>
                  <a:tab pos="8524875" algn="l"/>
                  <a:tab pos="8974138" algn="l"/>
                  <a:tab pos="8975725" algn="l"/>
                  <a:tab pos="9424988" algn="l"/>
                  <a:tab pos="9874250" algn="l"/>
                  <a:tab pos="10323513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38150" algn="l"/>
                  <a:tab pos="887413" algn="l"/>
                  <a:tab pos="1336675" algn="l"/>
                  <a:tab pos="1785938" algn="l"/>
                  <a:tab pos="2235200" algn="l"/>
                  <a:tab pos="2684463" algn="l"/>
                  <a:tab pos="3133725" algn="l"/>
                  <a:tab pos="3582988" algn="l"/>
                  <a:tab pos="4032250" algn="l"/>
                  <a:tab pos="4481513" algn="l"/>
                  <a:tab pos="4930775" algn="l"/>
                  <a:tab pos="5389563" algn="l"/>
                  <a:tab pos="5829300" algn="l"/>
                  <a:tab pos="6278563" algn="l"/>
                  <a:tab pos="6727825" algn="l"/>
                  <a:tab pos="7177088" algn="l"/>
                  <a:tab pos="7626350" algn="l"/>
                  <a:tab pos="8075613" algn="l"/>
                  <a:tab pos="8524875" algn="l"/>
                  <a:tab pos="8974138" algn="l"/>
                  <a:tab pos="8975725" algn="l"/>
                  <a:tab pos="9424988" algn="l"/>
                  <a:tab pos="9874250" algn="l"/>
                  <a:tab pos="10323513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38150" algn="l"/>
                  <a:tab pos="887413" algn="l"/>
                  <a:tab pos="1336675" algn="l"/>
                  <a:tab pos="1785938" algn="l"/>
                  <a:tab pos="2235200" algn="l"/>
                  <a:tab pos="2684463" algn="l"/>
                  <a:tab pos="3133725" algn="l"/>
                  <a:tab pos="3582988" algn="l"/>
                  <a:tab pos="4032250" algn="l"/>
                  <a:tab pos="4481513" algn="l"/>
                  <a:tab pos="4930775" algn="l"/>
                  <a:tab pos="5389563" algn="l"/>
                  <a:tab pos="5829300" algn="l"/>
                  <a:tab pos="6278563" algn="l"/>
                  <a:tab pos="6727825" algn="l"/>
                  <a:tab pos="7177088" algn="l"/>
                  <a:tab pos="7626350" algn="l"/>
                  <a:tab pos="8075613" algn="l"/>
                  <a:tab pos="8524875" algn="l"/>
                  <a:tab pos="8974138" algn="l"/>
                  <a:tab pos="8975725" algn="l"/>
                  <a:tab pos="9424988" algn="l"/>
                  <a:tab pos="9874250" algn="l"/>
                  <a:tab pos="10323513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38150" algn="l"/>
                  <a:tab pos="887413" algn="l"/>
                  <a:tab pos="1336675" algn="l"/>
                  <a:tab pos="1785938" algn="l"/>
                  <a:tab pos="2235200" algn="l"/>
                  <a:tab pos="2684463" algn="l"/>
                  <a:tab pos="3133725" algn="l"/>
                  <a:tab pos="3582988" algn="l"/>
                  <a:tab pos="4032250" algn="l"/>
                  <a:tab pos="4481513" algn="l"/>
                  <a:tab pos="4930775" algn="l"/>
                  <a:tab pos="5389563" algn="l"/>
                  <a:tab pos="5829300" algn="l"/>
                  <a:tab pos="6278563" algn="l"/>
                  <a:tab pos="6727825" algn="l"/>
                  <a:tab pos="7177088" algn="l"/>
                  <a:tab pos="7626350" algn="l"/>
                  <a:tab pos="8075613" algn="l"/>
                  <a:tab pos="8524875" algn="l"/>
                  <a:tab pos="8974138" algn="l"/>
                  <a:tab pos="8975725" algn="l"/>
                  <a:tab pos="9424988" algn="l"/>
                  <a:tab pos="9874250" algn="l"/>
                  <a:tab pos="10323513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38150" algn="l"/>
                  <a:tab pos="887413" algn="l"/>
                  <a:tab pos="1336675" algn="l"/>
                  <a:tab pos="1785938" algn="l"/>
                  <a:tab pos="2235200" algn="l"/>
                  <a:tab pos="2684463" algn="l"/>
                  <a:tab pos="3133725" algn="l"/>
                  <a:tab pos="3582988" algn="l"/>
                  <a:tab pos="4032250" algn="l"/>
                  <a:tab pos="4481513" algn="l"/>
                  <a:tab pos="4930775" algn="l"/>
                  <a:tab pos="5389563" algn="l"/>
                  <a:tab pos="5829300" algn="l"/>
                  <a:tab pos="6278563" algn="l"/>
                  <a:tab pos="6727825" algn="l"/>
                  <a:tab pos="7177088" algn="l"/>
                  <a:tab pos="7626350" algn="l"/>
                  <a:tab pos="8075613" algn="l"/>
                  <a:tab pos="8524875" algn="l"/>
                  <a:tab pos="8974138" algn="l"/>
                  <a:tab pos="8975725" algn="l"/>
                  <a:tab pos="9424988" algn="l"/>
                  <a:tab pos="9874250" algn="l"/>
                  <a:tab pos="10323513" algn="l"/>
                  <a:tab pos="10779125" algn="l"/>
                  <a:tab pos="10780713" algn="l"/>
                </a:tabLst>
                <a:defRPr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>
                <a:buClrTx/>
                <a:buFontTx/>
                <a:buNone/>
              </a:pPr>
              <a:r>
                <a:rPr lang="fr-FR" altLang="fr-FR" sz="2400" b="1" dirty="0">
                  <a:solidFill>
                    <a:srgbClr val="00B0F0"/>
                  </a:solidFill>
                  <a:latin typeface="+mn-lt"/>
                </a:rPr>
                <a:t>BTS IRIS</a:t>
              </a:r>
              <a:r>
                <a:rPr lang="fr-FR" altLang="fr-FR" sz="2400" b="1" dirty="0">
                  <a:solidFill>
                    <a:srgbClr val="000000"/>
                  </a:solidFill>
                  <a:latin typeface="+mn-lt"/>
                </a:rPr>
                <a:t>		     </a:t>
              </a:r>
              <a:r>
                <a:rPr lang="fr-FR" altLang="fr-FR" sz="2400" b="1" dirty="0">
                  <a:solidFill>
                    <a:srgbClr val="FFC000"/>
                  </a:solidFill>
                  <a:latin typeface="+mn-lt"/>
                </a:rPr>
                <a:t>BTS SE                                   </a:t>
              </a:r>
              <a:r>
                <a:rPr lang="fr-FR" altLang="fr-FR" sz="2400" b="1" dirty="0" smtClean="0">
                  <a:solidFill>
                    <a:srgbClr val="FFC000"/>
                  </a:solidFill>
                  <a:latin typeface="+mn-lt"/>
                </a:rPr>
                <a:t>    </a:t>
              </a:r>
              <a:r>
                <a:rPr lang="fr-FR" altLang="fr-FR" sz="2400" b="1" dirty="0" smtClean="0">
                  <a:solidFill>
                    <a:srgbClr val="00B050"/>
                  </a:solidFill>
                  <a:latin typeface="+mn-lt"/>
                </a:rPr>
                <a:t>BTS </a:t>
              </a:r>
              <a:r>
                <a:rPr lang="fr-FR" altLang="fr-FR" sz="2400" b="1" dirty="0">
                  <a:solidFill>
                    <a:srgbClr val="00B050"/>
                  </a:solidFill>
                  <a:latin typeface="+mn-lt"/>
                </a:rPr>
                <a:t>SN</a:t>
              </a:r>
              <a:r>
                <a:rPr lang="fr-FR" altLang="fr-FR" dirty="0">
                  <a:solidFill>
                    <a:srgbClr val="00B050"/>
                  </a:solidFill>
                </a:rPr>
                <a:t>	</a:t>
              </a:r>
              <a:r>
                <a:rPr lang="fr-FR" altLang="fr-FR" dirty="0">
                  <a:solidFill>
                    <a:srgbClr val="000000"/>
                  </a:solidFill>
                </a:rPr>
                <a:t>		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882309" y="2956222"/>
              <a:ext cx="2087563" cy="187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646B86"/>
                  </a:solidFill>
                  <a:latin typeface="+mn-lt"/>
                </a:rPr>
                <a:t>C1 Communiquer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646B86"/>
                  </a:solidFill>
                  <a:latin typeface="+mn-lt"/>
                </a:rPr>
                <a:t>C2 Organiser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646B86"/>
                  </a:solidFill>
                  <a:latin typeface="+mn-lt"/>
                </a:rPr>
                <a:t>C3 Concevoir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646B86"/>
                  </a:solidFill>
                  <a:latin typeface="+mn-lt"/>
                </a:rPr>
                <a:t>C4 Réaliser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646B86"/>
                  </a:solidFill>
                  <a:latin typeface="+mn-lt"/>
                </a:rPr>
                <a:t>C5 Installer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92D050"/>
                  </a:solidFill>
                  <a:latin typeface="+mn-lt"/>
                </a:rPr>
                <a:t>C6 Exploiter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646B86"/>
                  </a:solidFill>
                  <a:latin typeface="+mn-lt"/>
                </a:rPr>
                <a:t>C7 Maintenir</a:t>
              </a:r>
            </a:p>
          </p:txBody>
        </p:sp>
        <p:sp>
          <p:nvSpPr>
            <p:cNvPr id="4" name="Rectangle 1"/>
            <p:cNvSpPr>
              <a:spLocks noChangeArrowheads="1"/>
            </p:cNvSpPr>
            <p:nvPr/>
          </p:nvSpPr>
          <p:spPr bwMode="auto">
            <a:xfrm>
              <a:off x="539552" y="2419772"/>
              <a:ext cx="4924821" cy="2665412"/>
            </a:xfrm>
            <a:prstGeom prst="rect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" name="Flèche droite rayée 4"/>
            <p:cNvSpPr/>
            <p:nvPr/>
          </p:nvSpPr>
          <p:spPr bwMode="auto">
            <a:xfrm>
              <a:off x="5612011" y="3631034"/>
              <a:ext cx="977900" cy="242888"/>
            </a:xfrm>
            <a:prstGeom prst="striped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fr-FR" dirty="0">
                <a:latin typeface="Arial" charset="0"/>
                <a:ea typeface="Microsoft YaHei" pitchFamily="32" charset="-122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6807398" y="2419772"/>
              <a:ext cx="2013074" cy="2663825"/>
            </a:xfrm>
            <a:prstGeom prst="rect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771800" y="2984797"/>
              <a:ext cx="2946647" cy="187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646B86"/>
                  </a:solidFill>
                  <a:latin typeface="+mn-lt"/>
                </a:rPr>
                <a:t>A  : Analyser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646B86"/>
                  </a:solidFill>
                  <a:latin typeface="+mn-lt"/>
                </a:rPr>
                <a:t>T : Tester et Valider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646B86"/>
                  </a:solidFill>
                  <a:latin typeface="+mn-lt"/>
                </a:rPr>
                <a:t>M : Maintenir et Installer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646B86"/>
                  </a:solidFill>
                  <a:latin typeface="+mn-lt"/>
                </a:rPr>
                <a:t>C : Appliquer de nouvelles solutions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646B86"/>
                  </a:solidFill>
                  <a:latin typeface="+mn-lt"/>
                </a:rPr>
                <a:t>E : Echanger des connaissances</a:t>
              </a:r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827584" y="2994322"/>
              <a:ext cx="1949450" cy="187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charset="0"/>
                  <a:ea typeface="Microsoft YaHei" pitchFamily="34" charset="-122"/>
                </a:defRPr>
              </a:lvl9pPr>
            </a:lstStyle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52586E"/>
                  </a:solidFill>
                  <a:latin typeface="+mn-lt"/>
                </a:rPr>
                <a:t>C1 Communiquer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52586E"/>
                  </a:solidFill>
                  <a:latin typeface="+mn-lt"/>
                </a:rPr>
                <a:t>C2 Organiser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52586E"/>
                  </a:solidFill>
                  <a:latin typeface="+mn-lt"/>
                </a:rPr>
                <a:t>C3 Concevoir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52586E"/>
                  </a:solidFill>
                  <a:latin typeface="+mn-lt"/>
                </a:rPr>
                <a:t>C4 Réaliser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52586E"/>
                  </a:solidFill>
                  <a:latin typeface="+mn-lt"/>
                </a:rPr>
                <a:t>C5 Installer</a:t>
              </a:r>
            </a:p>
            <a:p>
              <a:pPr eaLnBrk="1">
                <a:buClrTx/>
                <a:buFontTx/>
                <a:buNone/>
                <a:defRPr/>
              </a:pPr>
              <a:r>
                <a:rPr lang="fr-FR" altLang="fr-FR" b="1" dirty="0" smtClean="0">
                  <a:solidFill>
                    <a:srgbClr val="52586E"/>
                  </a:solidFill>
                  <a:latin typeface="+mn-lt"/>
                </a:rPr>
                <a:t>C6 Maintenir</a:t>
              </a:r>
            </a:p>
          </p:txBody>
        </p:sp>
      </p:grpSp>
      <p:sp>
        <p:nvSpPr>
          <p:cNvPr id="11" name="Text Box 3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467544" y="5085184"/>
            <a:ext cx="81534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norm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285750" indent="-285750" eaLnBrk="1"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800" b="1" dirty="0" smtClean="0">
                <a:solidFill>
                  <a:srgbClr val="646B86"/>
                </a:solidFill>
                <a:latin typeface="+mn-lt"/>
              </a:rPr>
              <a:t>Le référentiel SN est bâti sur le modèle de celui qui avait été utilisé pour le BTS IRIS. </a:t>
            </a:r>
          </a:p>
          <a:p>
            <a:pPr marL="285750" indent="-285750" eaLnBrk="1">
              <a:buClrTx/>
              <a:buFont typeface="Arial" panose="020B0604020202020204" pitchFamily="34" charset="0"/>
              <a:buChar char="•"/>
              <a:defRPr/>
            </a:pPr>
            <a:r>
              <a:rPr lang="fr-FR" altLang="fr-FR" sz="1800" b="1" dirty="0" smtClean="0">
                <a:solidFill>
                  <a:srgbClr val="646B86"/>
                </a:solidFill>
                <a:latin typeface="+mn-lt"/>
              </a:rPr>
              <a:t>La notion de champs technologiques présente dans l'ex BTS SE a disparu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49418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>La carte heuristique du référentiel </a:t>
            </a:r>
            <a:b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</a:b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683568" y="170080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646B86"/>
                </a:solidFill>
              </a:rPr>
              <a:t>Objectif:  Offrir une lecture dynamique des liens entre les tâches, </a:t>
            </a:r>
            <a:r>
              <a:rPr lang="fr-FR" b="1" dirty="0" smtClean="0">
                <a:solidFill>
                  <a:srgbClr val="646B86"/>
                </a:solidFill>
              </a:rPr>
              <a:t>compétences </a:t>
            </a:r>
            <a:r>
              <a:rPr lang="fr-FR" b="1" dirty="0">
                <a:solidFill>
                  <a:srgbClr val="646B86"/>
                </a:solidFill>
              </a:rPr>
              <a:t>et </a:t>
            </a:r>
            <a:r>
              <a:rPr lang="fr-FR" b="1" dirty="0" smtClean="0">
                <a:solidFill>
                  <a:srgbClr val="646B86"/>
                </a:solidFill>
              </a:rPr>
              <a:t> </a:t>
            </a:r>
            <a:r>
              <a:rPr lang="fr-FR" b="1" dirty="0">
                <a:solidFill>
                  <a:srgbClr val="646B86"/>
                </a:solidFill>
              </a:rPr>
              <a:t>savoirs.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4736058" cy="159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99880"/>
            <a:ext cx="3722807" cy="40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5977880"/>
            <a:ext cx="76065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rgbClr val="646B86"/>
                </a:solidFill>
              </a:rPr>
              <a:t>http</a:t>
            </a:r>
            <a:r>
              <a:rPr lang="fr-FR" sz="1100" b="1" dirty="0">
                <a:solidFill>
                  <a:srgbClr val="646B86"/>
                </a:solidFill>
              </a:rPr>
              <a:t>://eduscol.education.fr/sti/sites/eduscol.education.fr.sti/files/seminaires/3776/3776-referentiel-bts-sn-carte-heuristique.zip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8" y="4941168"/>
            <a:ext cx="539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3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49418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>La carte heuristique du référentiel </a:t>
            </a:r>
            <a:b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</a:b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467544" y="5977880"/>
            <a:ext cx="76065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1" dirty="0" smtClean="0">
                <a:solidFill>
                  <a:srgbClr val="646B86"/>
                </a:solidFill>
              </a:rPr>
              <a:t>http</a:t>
            </a:r>
            <a:r>
              <a:rPr lang="fr-FR" sz="1100" b="1" dirty="0">
                <a:solidFill>
                  <a:srgbClr val="646B86"/>
                </a:solidFill>
              </a:rPr>
              <a:t>://eduscol.education.fr/sti/sites/eduscol.education.fr.sti/files/seminaires/3776/3776-referentiel-bts-sn-carte-heuristique.zip</a:t>
            </a:r>
          </a:p>
        </p:txBody>
      </p:sp>
      <p:pic>
        <p:nvPicPr>
          <p:cNvPr id="8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789363"/>
            <a:ext cx="91440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7188"/>
            <a:ext cx="3024188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773238"/>
            <a:ext cx="35512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lèche droite rayée 11"/>
          <p:cNvSpPr/>
          <p:nvPr/>
        </p:nvSpPr>
        <p:spPr bwMode="auto">
          <a:xfrm>
            <a:off x="3548063" y="2543175"/>
            <a:ext cx="977900" cy="241300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fr-FR" dirty="0">
              <a:latin typeface="Arial" charset="0"/>
              <a:ea typeface="Microsoft YaHei" pitchFamily="32" charset="-122"/>
            </a:endParaRPr>
          </a:p>
        </p:txBody>
      </p:sp>
      <p:sp>
        <p:nvSpPr>
          <p:cNvPr id="13" name="Flèche droite rayée 12"/>
          <p:cNvSpPr/>
          <p:nvPr/>
        </p:nvSpPr>
        <p:spPr bwMode="auto">
          <a:xfrm rot="5400000">
            <a:off x="5283200" y="3546475"/>
            <a:ext cx="979488" cy="242888"/>
          </a:xfrm>
          <a:prstGeom prst="strip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fr-FR" dirty="0">
              <a:latin typeface="Arial" charset="0"/>
              <a:ea typeface="Microsoft YaHei" pitchFamily="3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09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5184" y="47667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>C1 : Communiquer</a:t>
            </a:r>
            <a:b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</a:br>
            <a:endParaRPr lang="fr-FR" b="1" dirty="0"/>
          </a:p>
        </p:txBody>
      </p:sp>
      <p:graphicFrame>
        <p:nvGraphicFramePr>
          <p:cNvPr id="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090536"/>
              </p:ext>
            </p:extLst>
          </p:nvPr>
        </p:nvGraphicFramePr>
        <p:xfrm>
          <a:off x="1785918" y="2546388"/>
          <a:ext cx="5399973" cy="2572325"/>
        </p:xfrm>
        <a:graphic>
          <a:graphicData uri="http://schemas.openxmlformats.org/drawingml/2006/table">
            <a:tbl>
              <a:tblPr/>
              <a:tblGrid>
                <a:gridCol w="634298"/>
                <a:gridCol w="4765675"/>
              </a:tblGrid>
              <a:tr h="54904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C1.1</a:t>
                      </a:r>
                    </a:p>
                  </a:txBody>
                  <a:tcPr marL="9360" marR="9360" marT="1705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Rechercher et structurer des informations techniques.</a:t>
                      </a:r>
                    </a:p>
                  </a:txBody>
                  <a:tcPr marL="9360" marR="9360" marT="1705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549048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C1.2</a:t>
                      </a:r>
                    </a:p>
                  </a:txBody>
                  <a:tcPr marL="9360" marR="9360" marT="1705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Présenter des informations à des interlocuteurs identifiés.</a:t>
                      </a:r>
                    </a:p>
                  </a:txBody>
                  <a:tcPr marL="9360" marR="9360" marT="1705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36563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C1.3</a:t>
                      </a:r>
                    </a:p>
                  </a:txBody>
                  <a:tcPr marL="9360" marR="9360" marT="1705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Assister des utilisateurs.</a:t>
                      </a:r>
                    </a:p>
                  </a:txBody>
                  <a:tcPr marL="9360" marR="9360" marT="1705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63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C1.4</a:t>
                      </a:r>
                    </a:p>
                  </a:txBody>
                  <a:tcPr marL="9360" marR="9360" marT="1705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S’entretenir d’une problématique professionnelle.</a:t>
                      </a:r>
                    </a:p>
                  </a:txBody>
                  <a:tcPr marL="9360" marR="9360" marT="1705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63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C1.5</a:t>
                      </a:r>
                    </a:p>
                  </a:txBody>
                  <a:tcPr marL="9360" marR="9360" marT="1705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Analyser l’expression d’un besoin client.</a:t>
                      </a:r>
                    </a:p>
                  </a:txBody>
                  <a:tcPr marL="9360" marR="9360" marT="1705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65636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C1.6</a:t>
                      </a:r>
                    </a:p>
                  </a:txBody>
                  <a:tcPr marL="9360" marR="9360" marT="1705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Collecter des données commerciales.</a:t>
                      </a:r>
                    </a:p>
                  </a:txBody>
                  <a:tcPr marL="9360" marR="9360" marT="170569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323585" y="1988840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C000"/>
                </a:solidFill>
                <a:latin typeface="Tw Cen MT" pitchFamily="34" charset="0"/>
              </a:rPr>
              <a:t>SE</a:t>
            </a:r>
            <a:endParaRPr lang="fr-FR" altLang="fr-FR" sz="1600" b="1" dirty="0">
              <a:solidFill>
                <a:srgbClr val="FFC000"/>
              </a:solidFill>
              <a:latin typeface="Tw Cen MT" pitchFamily="34" charset="0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>
            <a:off x="7524750" y="1988840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00B0F0"/>
                </a:solidFill>
                <a:latin typeface="Tw Cen MT" pitchFamily="34" charset="0"/>
              </a:rPr>
              <a:t>IRIS</a:t>
            </a:r>
            <a:endParaRPr lang="fr-FR" altLang="fr-FR" sz="16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323851" y="3816037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1756497" y="1988840"/>
            <a:ext cx="5335783" cy="3791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52586E"/>
                </a:solidFill>
                <a:latin typeface="Tw Cen MT" pitchFamily="34" charset="0"/>
              </a:rPr>
              <a:t>BTS SN EC/IR</a:t>
            </a:r>
            <a:endParaRPr lang="fr-FR" altLang="fr-FR" sz="1600" b="1" dirty="0">
              <a:solidFill>
                <a:srgbClr val="52586E"/>
              </a:solidFill>
              <a:latin typeface="Tw Cen MT" pitchFamily="34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7524750" y="4559364"/>
            <a:ext cx="1223962" cy="237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323528" y="4143325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323528" y="4464110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323851" y="4824150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5184" y="47667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>C1 : Communiquer</a:t>
            </a:r>
            <a:b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</a:br>
            <a:endParaRPr lang="fr-FR" b="1" dirty="0"/>
          </a:p>
        </p:txBody>
      </p:sp>
      <p:pic>
        <p:nvPicPr>
          <p:cNvPr id="2050" name="Picture 2" descr="http://upload.wikimedia.org/wikipedia/commons/1/11/Sysml_diagrams_coll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13" y="1844824"/>
            <a:ext cx="4834624" cy="45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211960" y="2780928"/>
            <a:ext cx="4635054" cy="18310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b="1" dirty="0" smtClean="0">
              <a:solidFill>
                <a:srgbClr val="52586E"/>
              </a:solidFill>
            </a:endParaRPr>
          </a:p>
          <a:p>
            <a:r>
              <a:rPr lang="fr-FR" altLang="fr-FR" b="1" dirty="0" smtClean="0">
                <a:solidFill>
                  <a:srgbClr val="52586E"/>
                </a:solidFill>
              </a:rPr>
              <a:t>Principaux </a:t>
            </a:r>
            <a:r>
              <a:rPr lang="fr-FR" altLang="fr-FR" b="1" dirty="0">
                <a:solidFill>
                  <a:srgbClr val="52586E"/>
                </a:solidFill>
              </a:rPr>
              <a:t>nouveaux savoirs et savoirs faire :</a:t>
            </a:r>
          </a:p>
          <a:p>
            <a:r>
              <a:rPr lang="fr-FR" altLang="fr-FR" b="1" dirty="0">
                <a:solidFill>
                  <a:srgbClr val="52586E"/>
                </a:solidFill>
              </a:rPr>
              <a:t>	</a:t>
            </a:r>
          </a:p>
          <a:p>
            <a:r>
              <a:rPr lang="fr-FR" altLang="fr-FR" sz="1600" b="1" dirty="0" smtClean="0">
                <a:solidFill>
                  <a:srgbClr val="52586E"/>
                </a:solidFill>
              </a:rPr>
              <a:t>1 </a:t>
            </a:r>
            <a:r>
              <a:rPr lang="fr-FR" altLang="fr-FR" sz="1600" b="1" dirty="0">
                <a:solidFill>
                  <a:srgbClr val="52586E"/>
                </a:solidFill>
              </a:rPr>
              <a:t>: </a:t>
            </a:r>
            <a:r>
              <a:rPr lang="fr-FR" altLang="fr-FR" sz="1600" b="1" dirty="0">
                <a:solidFill>
                  <a:srgbClr val="00B050"/>
                </a:solidFill>
              </a:rPr>
              <a:t>Exprimer</a:t>
            </a:r>
            <a:r>
              <a:rPr lang="fr-FR" altLang="fr-FR" sz="1600" b="1" dirty="0">
                <a:solidFill>
                  <a:srgbClr val="52586E"/>
                </a:solidFill>
              </a:rPr>
              <a:t> un cahier des charges préliminaires </a:t>
            </a:r>
            <a:endParaRPr lang="fr-FR" altLang="fr-FR" sz="1600" b="1" dirty="0" smtClean="0">
              <a:solidFill>
                <a:srgbClr val="52586E"/>
              </a:solidFill>
            </a:endParaRPr>
          </a:p>
          <a:p>
            <a:r>
              <a:rPr lang="fr-FR" altLang="fr-FR" sz="1600" b="1" dirty="0" smtClean="0">
                <a:solidFill>
                  <a:srgbClr val="52586E"/>
                </a:solidFill>
              </a:rPr>
              <a:t>2 </a:t>
            </a:r>
            <a:r>
              <a:rPr lang="fr-FR" altLang="fr-FR" sz="1600" b="1" dirty="0">
                <a:solidFill>
                  <a:srgbClr val="00B050"/>
                </a:solidFill>
              </a:rPr>
              <a:t>: Maîtriser </a:t>
            </a:r>
            <a:r>
              <a:rPr lang="fr-FR" altLang="fr-FR" sz="1600" b="1" dirty="0">
                <a:solidFill>
                  <a:srgbClr val="52586E"/>
                </a:solidFill>
              </a:rPr>
              <a:t>la représentation </a:t>
            </a:r>
            <a:r>
              <a:rPr lang="fr-FR" altLang="fr-FR" sz="1600" b="1" dirty="0" err="1" smtClean="0">
                <a:solidFill>
                  <a:srgbClr val="00B050"/>
                </a:solidFill>
              </a:rPr>
              <a:t>SysML</a:t>
            </a:r>
            <a:r>
              <a:rPr lang="fr-FR" altLang="fr-FR" sz="1600" b="1" dirty="0" smtClean="0">
                <a:solidFill>
                  <a:srgbClr val="52586E"/>
                </a:solidFill>
              </a:rPr>
              <a:t> et </a:t>
            </a:r>
            <a:r>
              <a:rPr lang="fr-FR" altLang="fr-FR" sz="1600" b="1" dirty="0" smtClean="0">
                <a:solidFill>
                  <a:srgbClr val="FFC000"/>
                </a:solidFill>
              </a:rPr>
              <a:t>UML</a:t>
            </a:r>
          </a:p>
          <a:p>
            <a:r>
              <a:rPr lang="fr-FR" altLang="fr-FR" sz="1600" b="1" dirty="0">
                <a:solidFill>
                  <a:srgbClr val="52586E"/>
                </a:solidFill>
              </a:rPr>
              <a:t>3 :</a:t>
            </a:r>
            <a:r>
              <a:rPr lang="fr-FR" altLang="fr-FR" sz="1600" b="1" dirty="0">
                <a:solidFill>
                  <a:srgbClr val="00B050"/>
                </a:solidFill>
              </a:rPr>
              <a:t>Tenir compte du développement durable</a:t>
            </a:r>
          </a:p>
          <a:p>
            <a:r>
              <a:rPr lang="fr-FR" altLang="fr-FR" sz="1600" b="1" dirty="0">
                <a:solidFill>
                  <a:srgbClr val="00B050"/>
                </a:solidFill>
              </a:rPr>
              <a:t> et de l'impact économique de la solution retenue</a:t>
            </a:r>
          </a:p>
          <a:p>
            <a:endParaRPr lang="fr-FR" altLang="fr-FR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5184" y="49418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>C2 : Organiser</a:t>
            </a:r>
            <a:r>
              <a:rPr lang="fr-FR" altLang="fr-FR" dirty="0">
                <a:solidFill>
                  <a:srgbClr val="646B86"/>
                </a:solidFill>
                <a:latin typeface="Tw Cen MT" pitchFamily="34" charset="0"/>
              </a:rPr>
              <a:t/>
            </a:r>
            <a:br>
              <a:rPr lang="fr-FR" altLang="fr-FR" dirty="0">
                <a:solidFill>
                  <a:srgbClr val="646B86"/>
                </a:solidFill>
                <a:latin typeface="Tw Cen MT" pitchFamily="34" charset="0"/>
              </a:rPr>
            </a:br>
            <a:endParaRPr lang="fr-FR" dirty="0"/>
          </a:p>
        </p:txBody>
      </p:sp>
      <p:sp>
        <p:nvSpPr>
          <p:cNvPr id="3" name="AutoShape 16"/>
          <p:cNvSpPr>
            <a:spLocks noChangeArrowheads="1"/>
          </p:cNvSpPr>
          <p:nvPr/>
        </p:nvSpPr>
        <p:spPr bwMode="auto">
          <a:xfrm>
            <a:off x="323585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C000"/>
                </a:solidFill>
                <a:latin typeface="Tw Cen MT" pitchFamily="34" charset="0"/>
              </a:rPr>
              <a:t>SE</a:t>
            </a:r>
            <a:endParaRPr lang="fr-FR" altLang="fr-FR" sz="1600" b="1" dirty="0">
              <a:solidFill>
                <a:srgbClr val="FFC000"/>
              </a:solidFill>
              <a:latin typeface="Tw Cen MT" pitchFamily="34" charset="0"/>
            </a:endParaRPr>
          </a:p>
        </p:txBody>
      </p:sp>
      <p:sp>
        <p:nvSpPr>
          <p:cNvPr id="4" name="AutoShape 17"/>
          <p:cNvSpPr>
            <a:spLocks noChangeArrowheads="1"/>
          </p:cNvSpPr>
          <p:nvPr/>
        </p:nvSpPr>
        <p:spPr bwMode="auto">
          <a:xfrm>
            <a:off x="7524750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00B0F0"/>
                </a:solidFill>
                <a:latin typeface="Tw Cen MT" pitchFamily="34" charset="0"/>
              </a:rPr>
              <a:t>IRIS</a:t>
            </a:r>
            <a:endParaRPr lang="fr-FR" altLang="fr-FR" sz="16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1756497" y="1980193"/>
            <a:ext cx="5335783" cy="3791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52586E"/>
                </a:solidFill>
                <a:latin typeface="Tw Cen MT" pitchFamily="34" charset="0"/>
              </a:rPr>
              <a:t>BTS SN EC/IR</a:t>
            </a:r>
            <a:endParaRPr lang="fr-FR" altLang="fr-FR" sz="1600" b="1" dirty="0">
              <a:solidFill>
                <a:srgbClr val="52586E"/>
              </a:solidFill>
              <a:latin typeface="Tw Cen MT" pitchFamily="34" charset="0"/>
            </a:endParaRP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436170"/>
              </p:ext>
            </p:extLst>
          </p:nvPr>
        </p:nvGraphicFramePr>
        <p:xfrm>
          <a:off x="1691680" y="2700273"/>
          <a:ext cx="5404421" cy="2206479"/>
        </p:xfrm>
        <a:graphic>
          <a:graphicData uri="http://schemas.openxmlformats.org/drawingml/2006/table">
            <a:tbl>
              <a:tblPr/>
              <a:tblGrid>
                <a:gridCol w="703833"/>
                <a:gridCol w="4700588"/>
              </a:tblGrid>
              <a:tr h="36560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C2.1</a:t>
                      </a:r>
                    </a:p>
                  </a:txBody>
                  <a:tcPr marL="9360" marR="9360" marT="17054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Maintenir les informations.</a:t>
                      </a:r>
                    </a:p>
                  </a:txBody>
                  <a:tcPr marL="9360" marR="9360" marT="17054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6560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C2.2</a:t>
                      </a:r>
                    </a:p>
                  </a:txBody>
                  <a:tcPr marL="9360" marR="9360" marT="17054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Formaliser l’expression d’un besoin.</a:t>
                      </a:r>
                    </a:p>
                  </a:txBody>
                  <a:tcPr marL="9360" marR="9360" marT="17054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48955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C2.3</a:t>
                      </a:r>
                    </a:p>
                  </a:txBody>
                  <a:tcPr marL="9360" marR="9360" marT="17054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Organiser et/ou respecter la planification d'un projet.</a:t>
                      </a:r>
                    </a:p>
                  </a:txBody>
                  <a:tcPr marL="9360" marR="9360" marT="17054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60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C2.4</a:t>
                      </a:r>
                    </a:p>
                  </a:txBody>
                  <a:tcPr marL="9360" marR="9360" marT="17054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Assumer le rôle total ou partiel de chef de projet.</a:t>
                      </a:r>
                    </a:p>
                  </a:txBody>
                  <a:tcPr marL="9360" marR="9360" marT="17054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6560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C2.5</a:t>
                      </a:r>
                    </a:p>
                  </a:txBody>
                  <a:tcPr marL="9360" marR="9360" marT="17054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Travailler en équipe. ( non présent mais évalué en projet) </a:t>
                      </a:r>
                    </a:p>
                  </a:txBody>
                  <a:tcPr marL="9360" marR="9360" marT="170541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AutoShape 25"/>
          <p:cNvSpPr>
            <a:spLocks noChangeArrowheads="1"/>
          </p:cNvSpPr>
          <p:nvPr/>
        </p:nvSpPr>
        <p:spPr bwMode="auto">
          <a:xfrm>
            <a:off x="323702" y="2805034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>
            <a:off x="323851" y="4101178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323702" y="3636377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auto">
          <a:xfrm>
            <a:off x="323528" y="3165074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7524328" y="4140433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3" name="AutoShape 25"/>
          <p:cNvSpPr>
            <a:spLocks noChangeArrowheads="1"/>
          </p:cNvSpPr>
          <p:nvPr/>
        </p:nvSpPr>
        <p:spPr bwMode="auto">
          <a:xfrm>
            <a:off x="7524502" y="2877042"/>
            <a:ext cx="1223962" cy="2552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bg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0000"/>
                </a:solidFill>
                <a:latin typeface="Tw Cen MT" pitchFamily="34" charset="0"/>
              </a:rPr>
              <a:t>Nouveauté</a:t>
            </a:r>
            <a:endParaRPr lang="fr-FR" altLang="fr-FR" sz="1600" b="1" dirty="0">
              <a:solidFill>
                <a:srgbClr val="FF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5184" y="49418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>C2 : Organiser</a:t>
            </a:r>
            <a:r>
              <a:rPr lang="fr-FR" altLang="fr-FR" dirty="0">
                <a:solidFill>
                  <a:srgbClr val="646B86"/>
                </a:solidFill>
                <a:latin typeface="Tw Cen MT" pitchFamily="34" charset="0"/>
              </a:rPr>
              <a:t/>
            </a:r>
            <a:br>
              <a:rPr lang="fr-FR" altLang="fr-FR" dirty="0">
                <a:solidFill>
                  <a:srgbClr val="646B86"/>
                </a:solidFill>
                <a:latin typeface="Tw Cen MT" pitchFamily="34" charset="0"/>
              </a:rPr>
            </a:br>
            <a:endParaRPr lang="fr-FR" dirty="0"/>
          </a:p>
        </p:txBody>
      </p:sp>
      <p:pic>
        <p:nvPicPr>
          <p:cNvPr id="4098" name="Picture 2" descr="http://www.matchware.com/fr/images/om/gantt_finetu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5228"/>
            <a:ext cx="5922912" cy="440067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02" name="Picture 6" descr="http://les-ressources-du-changement.fr/wp-content/uploads/2011/05/planification-376x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1728192" cy="100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11560" y="601199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b="1" dirty="0">
                <a:solidFill>
                  <a:srgbClr val="52586E"/>
                </a:solidFill>
                <a:latin typeface="Calibri" pitchFamily="34" charset="0"/>
              </a:rPr>
              <a:t>Nouveaux savoirs savoir-faire associés ( à développer en cours d'année </a:t>
            </a:r>
            <a:r>
              <a:rPr lang="fr-FR" altLang="fr-FR" dirty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fr-FR" dirty="0"/>
          </a:p>
        </p:txBody>
      </p:sp>
      <p:sp>
        <p:nvSpPr>
          <p:cNvPr id="16" name="AutoShape 8" descr="https://encrypted-tbn0.gstatic.com/images?q=tbn:ANd9GcS457CkuHPDdtRXmq8K8GCHvSVyiuP0t6RTDrq07Z1HCS5Ufjg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6" name="Picture 10" descr="https://encrypted-tbn0.gstatic.com/images?q=tbn:ANd9GcS457CkuHPDdtRXmq8K8GCHvSVyiuP0t6RTDrq07Z1HCS5Ufjg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34965"/>
            <a:ext cx="22860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2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8" descr="https://encrypted-tbn0.gstatic.com/images?q=tbn:ANd9GcS457CkuHPDdtRXmq8K8GCHvSVyiuP0t6RTDrq07Z1HCS5Ufjg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691680" y="47667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solidFill>
                  <a:srgbClr val="646B86"/>
                </a:solidFill>
                <a:latin typeface="Tw Cen MT" pitchFamily="34" charset="0"/>
              </a:rPr>
              <a:t>C3 : Concevoir</a:t>
            </a:r>
            <a:r>
              <a:rPr lang="fr-FR" altLang="fr-FR" dirty="0">
                <a:solidFill>
                  <a:srgbClr val="646B86"/>
                </a:solidFill>
                <a:latin typeface="Tw Cen MT" pitchFamily="34" charset="0"/>
              </a:rPr>
              <a:t/>
            </a:r>
            <a:br>
              <a:rPr lang="fr-FR" altLang="fr-FR" dirty="0">
                <a:solidFill>
                  <a:srgbClr val="646B86"/>
                </a:solidFill>
                <a:latin typeface="Tw Cen MT" pitchFamily="34" charset="0"/>
              </a:rPr>
            </a:br>
            <a:endParaRPr lang="fr-FR" dirty="0"/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323585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FFC000"/>
                </a:solidFill>
                <a:latin typeface="Tw Cen MT" pitchFamily="34" charset="0"/>
              </a:rPr>
              <a:t>SE</a:t>
            </a:r>
            <a:endParaRPr lang="fr-FR" altLang="fr-FR" sz="1600" b="1" dirty="0">
              <a:solidFill>
                <a:srgbClr val="FFC000"/>
              </a:solidFill>
              <a:latin typeface="Tw Cen MT" pitchFamily="34" charset="0"/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7524750" y="1980193"/>
            <a:ext cx="1223963" cy="3599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00B0F0"/>
                </a:solidFill>
                <a:latin typeface="Tw Cen MT" pitchFamily="34" charset="0"/>
              </a:rPr>
              <a:t>IRIS</a:t>
            </a:r>
            <a:endParaRPr lang="fr-FR" altLang="fr-FR" sz="16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1756497" y="1980193"/>
            <a:ext cx="5335783" cy="3791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rgbClr val="9A4936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altLang="fr-FR" sz="1600" b="1" dirty="0" smtClean="0">
                <a:solidFill>
                  <a:srgbClr val="52586E"/>
                </a:solidFill>
                <a:latin typeface="Tw Cen MT" pitchFamily="34" charset="0"/>
              </a:rPr>
              <a:t>BTS SN EC/IR</a:t>
            </a:r>
            <a:endParaRPr lang="fr-FR" altLang="fr-FR" sz="1600" b="1" dirty="0">
              <a:solidFill>
                <a:srgbClr val="52586E"/>
              </a:solidFill>
              <a:latin typeface="Tw Cen MT" pitchFamily="34" charset="0"/>
            </a:endParaRPr>
          </a:p>
        </p:txBody>
      </p:sp>
      <p:graphicFrame>
        <p:nvGraphicFramePr>
          <p:cNvPr id="1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200075"/>
              </p:ext>
            </p:extLst>
          </p:nvPr>
        </p:nvGraphicFramePr>
        <p:xfrm>
          <a:off x="2057425" y="2636912"/>
          <a:ext cx="4733925" cy="3355530"/>
        </p:xfrm>
        <a:graphic>
          <a:graphicData uri="http://schemas.openxmlformats.org/drawingml/2006/table">
            <a:tbl>
              <a:tblPr/>
              <a:tblGrid>
                <a:gridCol w="559714"/>
                <a:gridCol w="4174211"/>
              </a:tblGrid>
              <a:tr h="2770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C3.1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Analyser un cahier des charges.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27703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C3.2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Analyser et compléter un dossier de spécifications techniques.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2770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C3.3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Définir l’architecture globale d’un prototype ou d’un système.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27703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C3.4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Valider le choix d’une architecture matérielle/logicielle.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4233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C3.5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Contribuer à la définition des éléments de recette au regard des contraintes du cahier des charges.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31551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C3.6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Recenser les solutions existantes répondant au cahier des charges.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27703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C3.7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Contribuer à la modélisation de tout ou partie d’un produit.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31551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C3.8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Elaborer le dossier de définition de la solution   technique retenue.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27703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C3.9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Valider une fonction du système à partir d’une maquette réelle.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  <a:tr h="31551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C3.10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2586E"/>
                          </a:solidFill>
                          <a:effectLst/>
                          <a:latin typeface="Tw Cen MT" pitchFamily="32" charset="0"/>
                          <a:ea typeface="Microsoft YaHei" pitchFamily="32" charset="-122"/>
                        </a:rPr>
                        <a:t>Réaliser la conception détaillée d’un module matériel et/ou logiciel.</a:t>
                      </a:r>
                    </a:p>
                  </a:txBody>
                  <a:tcPr marL="9360" marR="9360" marT="130705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A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6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Personnalisé 2">
      <a:dk1>
        <a:sysClr val="windowText" lastClr="000000"/>
      </a:dk1>
      <a:lt1>
        <a:sysClr val="window" lastClr="FFFFFF"/>
      </a:lt1>
      <a:dk2>
        <a:srgbClr val="FFFFFF"/>
      </a:dk2>
      <a:lt2>
        <a:srgbClr val="546D79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874</TotalTime>
  <Words>1526</Words>
  <Application>Microsoft Office PowerPoint</Application>
  <PresentationFormat>Affichage à l'écran (4:3)</PresentationFormat>
  <Paragraphs>263</Paragraphs>
  <Slides>17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Médian</vt:lpstr>
      <vt:lpstr>Evolution des compétences et savoirs</vt:lpstr>
      <vt:lpstr>Les 7 compétences du BTS SN </vt:lpstr>
      <vt:lpstr>La carte heuristique du référentiel  </vt:lpstr>
      <vt:lpstr>La carte heuristique du référentiel  </vt:lpstr>
      <vt:lpstr>C1 : Communiquer </vt:lpstr>
      <vt:lpstr>C1 : Communiquer </vt:lpstr>
      <vt:lpstr>C2 : Organiser </vt:lpstr>
      <vt:lpstr>C2 : Organiser </vt:lpstr>
      <vt:lpstr>C3 : Concevoir </vt:lpstr>
      <vt:lpstr>C3 : Concevoir </vt:lpstr>
      <vt:lpstr>C4 : Réaliser  </vt:lpstr>
      <vt:lpstr>C4 : Réaliser  </vt:lpstr>
      <vt:lpstr>C4 : Réaliser  </vt:lpstr>
      <vt:lpstr>C5 : Installer  </vt:lpstr>
      <vt:lpstr>C6 : Exploiter  </vt:lpstr>
      <vt:lpstr>C7 : Maintenir  </vt:lpstr>
      <vt:lpstr>Evolution des compétences et savoirs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Certification</dc:title>
  <dc:creator>utilisateur</dc:creator>
  <cp:lastModifiedBy>ctx</cp:lastModifiedBy>
  <cp:revision>85</cp:revision>
  <dcterms:created xsi:type="dcterms:W3CDTF">2014-06-05T20:00:54Z</dcterms:created>
  <dcterms:modified xsi:type="dcterms:W3CDTF">2014-06-25T03:59:58Z</dcterms:modified>
</cp:coreProperties>
</file>