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76" r:id="rId2"/>
    <p:sldId id="262" r:id="rId3"/>
    <p:sldId id="257" r:id="rId4"/>
    <p:sldId id="272" r:id="rId5"/>
    <p:sldId id="273" r:id="rId6"/>
    <p:sldId id="278" r:id="rId7"/>
    <p:sldId id="258" r:id="rId8"/>
    <p:sldId id="280" r:id="rId9"/>
    <p:sldId id="260" r:id="rId10"/>
    <p:sldId id="279" r:id="rId11"/>
    <p:sldId id="277" r:id="rId12"/>
    <p:sldId id="281" r:id="rId13"/>
    <p:sldId id="282" r:id="rId14"/>
    <p:sldId id="274" r:id="rId15"/>
    <p:sldId id="290" r:id="rId16"/>
    <p:sldId id="275" r:id="rId17"/>
    <p:sldId id="283" r:id="rId18"/>
    <p:sldId id="284" r:id="rId19"/>
    <p:sldId id="285" r:id="rId20"/>
    <p:sldId id="286" r:id="rId21"/>
    <p:sldId id="288" r:id="rId22"/>
    <p:sldId id="289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49F0D9-06E3-454E-9E24-C5DAF09BAF3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 descr="bts_sn_info15587_cci_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992888" cy="4752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49F0D9-06E3-454E-9E24-C5DAF09BAF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 dirty="0"/>
          </a:p>
        </p:txBody>
      </p:sp>
      <p:pic>
        <p:nvPicPr>
          <p:cNvPr id="7" name="Image 6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3" cstate="print">
              <a:alphaModFix amt="37000"/>
              <a:lum/>
            </a:blip>
            <a:srcRect/>
            <a:tile tx="0" ty="0" sx="100000" sy="100000" flip="none" algn="tl"/>
          </a:blipFill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DD624C-61D5-476A-80ED-1296BB5769CD}" type="datetimeFigureOut">
              <a:rPr lang="fr-FR" smtClean="0"/>
              <a:pPr/>
              <a:t>26/06/2014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349F0D9-06E3-454E-9E24-C5DAF09BAF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6453336"/>
            <a:ext cx="539552" cy="4046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68296" y="6453336"/>
            <a:ext cx="6784848" cy="40466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2" name="Picture 2" descr="acad_lille.pn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6453336"/>
            <a:ext cx="792088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6453336"/>
            <a:ext cx="755577" cy="404664"/>
          </a:xfrm>
          <a:prstGeom prst="rect">
            <a:avLst/>
          </a:prstGeom>
        </p:spPr>
      </p:pic>
      <p:sp>
        <p:nvSpPr>
          <p:cNvPr id="16" name="Sous-titre 8"/>
          <p:cNvSpPr txBox="1">
            <a:spLocks/>
          </p:cNvSpPr>
          <p:nvPr/>
        </p:nvSpPr>
        <p:spPr>
          <a:xfrm>
            <a:off x="2371344" y="6453336"/>
            <a:ext cx="6705600" cy="38308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9552" y="1268760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cis.gouv.fr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76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fr-FR" b="1" dirty="0" smtClean="0">
                <a:solidFill>
                  <a:schemeClr val="bg2"/>
                </a:solidFill>
              </a:rPr>
              <a:t>Les enjeux et objectifs du BTS SN</a:t>
            </a:r>
            <a:br>
              <a:rPr lang="fr-FR" b="1" dirty="0" smtClean="0">
                <a:solidFill>
                  <a:schemeClr val="bg2"/>
                </a:solidFill>
              </a:rPr>
            </a:br>
            <a:r>
              <a:rPr lang="fr-FR" sz="2000" b="1" dirty="0" smtClean="0">
                <a:solidFill>
                  <a:schemeClr val="bg2"/>
                </a:solidFill>
              </a:rPr>
              <a:t>Option A: Informatique et Réseaux</a:t>
            </a:r>
            <a:br>
              <a:rPr lang="fr-FR" sz="2000" b="1" dirty="0" smtClean="0">
                <a:solidFill>
                  <a:schemeClr val="bg2"/>
                </a:solidFill>
              </a:rPr>
            </a:br>
            <a:r>
              <a:rPr lang="fr-FR" sz="2000" b="1" dirty="0" smtClean="0">
                <a:solidFill>
                  <a:schemeClr val="bg2"/>
                </a:solidFill>
              </a:rPr>
              <a:t>Option B: Electronique et Communication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218384" cy="990600"/>
          </a:xfrm>
        </p:spPr>
        <p:txBody>
          <a:bodyPr>
            <a:noAutofit/>
          </a:bodyPr>
          <a:lstStyle/>
          <a:p>
            <a:pPr algn="r"/>
            <a:r>
              <a:rPr lang="fr-FR" sz="2400" cap="all" dirty="0" smtClean="0">
                <a:solidFill>
                  <a:schemeClr val="bg2"/>
                </a:solidFill>
              </a:rPr>
              <a:t>Un BTS ayant un corpus commun de connaissances, et deux options</a:t>
            </a:r>
            <a:endParaRPr lang="fr-FR" sz="2400" dirty="0"/>
          </a:p>
        </p:txBody>
      </p:sp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323528" y="2924944"/>
            <a:ext cx="82089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dirty="0"/>
              <a:t>Il existe trois types de compétences :</a:t>
            </a:r>
          </a:p>
          <a:p>
            <a:pPr algn="just">
              <a:buFont typeface="Arial" charset="0"/>
              <a:buChar char="•"/>
            </a:pPr>
            <a:r>
              <a:rPr lang="fr-FR" dirty="0"/>
              <a:t> Des compétences transversales aux deux </a:t>
            </a:r>
            <a:r>
              <a:rPr lang="fr-FR" dirty="0" smtClean="0"/>
              <a:t>options IR et EC: </a:t>
            </a:r>
            <a:r>
              <a:rPr lang="fr-FR" i="1" dirty="0"/>
              <a:t>communiquer et organiser</a:t>
            </a:r>
            <a:r>
              <a:rPr lang="fr-FR" dirty="0" smtClean="0"/>
              <a:t>,</a:t>
            </a:r>
          </a:p>
          <a:p>
            <a:pPr algn="just">
              <a:buFont typeface="Arial" charset="0"/>
              <a:buChar char="•"/>
            </a:pPr>
            <a:endParaRPr lang="fr-FR" dirty="0"/>
          </a:p>
          <a:p>
            <a:pPr algn="just">
              <a:buFont typeface="Arial" charset="0"/>
              <a:buChar char="•"/>
            </a:pPr>
            <a:r>
              <a:rPr lang="fr-FR" dirty="0" smtClean="0"/>
              <a:t> </a:t>
            </a:r>
            <a:r>
              <a:rPr lang="fr-FR" dirty="0"/>
              <a:t>Des compétences ayant des savoirs et savoirs-associés partiellement communs mais dont les niveaux taxonomiques diffèrent</a:t>
            </a:r>
            <a:r>
              <a:rPr lang="fr-FR" dirty="0" smtClean="0"/>
              <a:t>,</a:t>
            </a:r>
          </a:p>
          <a:p>
            <a:pPr algn="just">
              <a:buFont typeface="Arial" charset="0"/>
              <a:buChar char="•"/>
            </a:pPr>
            <a:endParaRPr lang="fr-FR" dirty="0"/>
          </a:p>
          <a:p>
            <a:pPr algn="just">
              <a:buFont typeface="Arial" charset="0"/>
              <a:buChar char="•"/>
            </a:pPr>
            <a:r>
              <a:rPr lang="fr-FR" dirty="0" smtClean="0"/>
              <a:t> </a:t>
            </a:r>
            <a:r>
              <a:rPr lang="fr-FR" dirty="0"/>
              <a:t>Des compétences spécifiques à chacune des </a:t>
            </a:r>
            <a:r>
              <a:rPr lang="fr-FR" dirty="0" smtClean="0"/>
              <a:t>deux options, permettant la différenciation de la formation, de façon progressive en première année, et plus importante en seconde année.  </a:t>
            </a:r>
            <a:endParaRPr lang="fr-FR" dirty="0"/>
          </a:p>
          <a:p>
            <a:pPr algn="just"/>
            <a:endParaRPr lang="fr-F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3528" y="1700808"/>
            <a:ext cx="8568952" cy="120032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fr-FR" b="1" dirty="0" smtClean="0"/>
              <a:t>La formation est basée sur un tronc commun large qui permet ensuite aux métiers spécifiques d’émerger. Elle est construite autour d’activités communes déclinées en tâches mobilisant des compétences communes et spécifiques . </a:t>
            </a:r>
          </a:p>
          <a:p>
            <a:pPr eaLnBrk="1" hangingPunct="1">
              <a:defRPr/>
            </a:pPr>
            <a:endParaRPr lang="fr-F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34"/>
          <p:cNvGrpSpPr>
            <a:grpSpLocks/>
          </p:cNvGrpSpPr>
          <p:nvPr/>
        </p:nvGrpSpPr>
        <p:grpSpPr bwMode="auto">
          <a:xfrm>
            <a:off x="251520" y="1772816"/>
            <a:ext cx="4895850" cy="4105275"/>
            <a:chOff x="1763688" y="1700808"/>
            <a:chExt cx="4896544" cy="4104456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4211960" y="1700808"/>
              <a:ext cx="2448272" cy="410445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4643821" y="1772231"/>
              <a:ext cx="1584550" cy="28886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2</a:t>
              </a:r>
              <a:r>
                <a:rPr lang="fr-FR" baseline="30000" dirty="0"/>
                <a:t>ème</a:t>
              </a:r>
              <a:r>
                <a:rPr lang="fr-FR" dirty="0"/>
                <a:t> </a:t>
              </a:r>
              <a:r>
                <a:rPr lang="fr-FR" sz="1400" dirty="0"/>
                <a:t>année</a:t>
              </a:r>
            </a:p>
          </p:txBody>
        </p:sp>
        <p:grpSp>
          <p:nvGrpSpPr>
            <p:cNvPr id="19" name="Groupe 33"/>
            <p:cNvGrpSpPr>
              <a:grpSpLocks/>
            </p:cNvGrpSpPr>
            <p:nvPr/>
          </p:nvGrpSpPr>
          <p:grpSpPr bwMode="auto">
            <a:xfrm>
              <a:off x="1763688" y="1700808"/>
              <a:ext cx="2448272" cy="4104456"/>
              <a:chOff x="1763688" y="1700808"/>
              <a:chExt cx="2448272" cy="4104456"/>
            </a:xfrm>
          </p:grpSpPr>
          <p:sp>
            <p:nvSpPr>
              <p:cNvPr id="23" name="Rectangle à coins arrondis 22"/>
              <p:cNvSpPr/>
              <p:nvPr/>
            </p:nvSpPr>
            <p:spPr>
              <a:xfrm>
                <a:off x="1763688" y="1700808"/>
                <a:ext cx="2448272" cy="410445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4" name="Rectangle à coins arrondis 4"/>
              <p:cNvSpPr/>
              <p:nvPr/>
            </p:nvSpPr>
            <p:spPr>
              <a:xfrm>
                <a:off x="2266996" y="1772231"/>
                <a:ext cx="1584550" cy="288867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dirty="0"/>
                  <a:t>1</a:t>
                </a:r>
                <a:r>
                  <a:rPr lang="fr-FR" baseline="30000" dirty="0"/>
                  <a:t>ère</a:t>
                </a:r>
                <a:r>
                  <a:rPr lang="fr-FR" dirty="0"/>
                  <a:t> </a:t>
                </a:r>
                <a:r>
                  <a:rPr lang="fr-FR" sz="1400" dirty="0"/>
                  <a:t>année</a:t>
                </a:r>
              </a:p>
            </p:txBody>
          </p:sp>
          <p:grpSp>
            <p:nvGrpSpPr>
              <p:cNvPr id="25" name="Groupe 24"/>
              <p:cNvGrpSpPr>
                <a:grpSpLocks/>
              </p:cNvGrpSpPr>
              <p:nvPr/>
            </p:nvGrpSpPr>
            <p:grpSpPr bwMode="auto">
              <a:xfrm>
                <a:off x="1835696" y="2204864"/>
                <a:ext cx="2304256" cy="3528392"/>
                <a:chOff x="2555776" y="2564904"/>
                <a:chExt cx="2304256" cy="2592288"/>
              </a:xfrm>
            </p:grpSpPr>
            <p:sp>
              <p:nvSpPr>
                <p:cNvPr id="26" name="Rectangle à coins arrondis 6"/>
                <p:cNvSpPr/>
                <p:nvPr/>
              </p:nvSpPr>
              <p:spPr>
                <a:xfrm>
                  <a:off x="2555776" y="2564904"/>
                  <a:ext cx="1152128" cy="2592288"/>
                </a:xfrm>
                <a:prstGeom prst="roundRect">
                  <a:avLst/>
                </a:prstGeom>
                <a:solidFill>
                  <a:srgbClr val="92D050"/>
                </a:solidFill>
                <a:ln>
                  <a:solidFill>
                    <a:srgbClr val="33CC33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defRPr/>
                  </a:pPr>
                  <a:r>
                    <a:rPr lang="fr-FR" sz="1400" dirty="0" err="1"/>
                    <a:t>Opt</a:t>
                  </a:r>
                  <a:r>
                    <a:rPr lang="fr-FR" sz="1400" dirty="0"/>
                    <a:t> IR</a:t>
                  </a:r>
                </a:p>
              </p:txBody>
            </p:sp>
            <p:sp>
              <p:nvSpPr>
                <p:cNvPr id="27" name="Rectangle à coins arrondis 7"/>
                <p:cNvSpPr/>
                <p:nvPr/>
              </p:nvSpPr>
              <p:spPr>
                <a:xfrm>
                  <a:off x="3707904" y="2564904"/>
                  <a:ext cx="1152128" cy="2592288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defRPr/>
                  </a:pPr>
                  <a:r>
                    <a:rPr lang="fr-FR" sz="1400" dirty="0" err="1"/>
                    <a:t>Opt</a:t>
                  </a:r>
                  <a:r>
                    <a:rPr lang="fr-FR" sz="1400" dirty="0"/>
                    <a:t> EC</a:t>
                  </a:r>
                </a:p>
              </p:txBody>
            </p:sp>
          </p:grpSp>
        </p:grpSp>
        <p:grpSp>
          <p:nvGrpSpPr>
            <p:cNvPr id="20" name="Groupe 11"/>
            <p:cNvGrpSpPr>
              <a:grpSpLocks/>
            </p:cNvGrpSpPr>
            <p:nvPr/>
          </p:nvGrpSpPr>
          <p:grpSpPr bwMode="auto">
            <a:xfrm>
              <a:off x="4283968" y="2204864"/>
              <a:ext cx="2304256" cy="3528392"/>
              <a:chOff x="4932040" y="2564904"/>
              <a:chExt cx="2304256" cy="2592288"/>
            </a:xfrm>
          </p:grpSpPr>
          <p:sp>
            <p:nvSpPr>
              <p:cNvPr id="21" name="Rectangle à coins arrondis 20"/>
              <p:cNvSpPr/>
              <p:nvPr/>
            </p:nvSpPr>
            <p:spPr>
              <a:xfrm>
                <a:off x="4932040" y="2564904"/>
                <a:ext cx="1152128" cy="2592288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rgbClr val="33CC33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fr-FR" sz="1400" dirty="0" err="1"/>
                  <a:t>Opt</a:t>
                </a:r>
                <a:r>
                  <a:rPr lang="fr-FR" sz="1400" dirty="0"/>
                  <a:t> IR</a:t>
                </a:r>
              </a:p>
            </p:txBody>
          </p:sp>
          <p:sp>
            <p:nvSpPr>
              <p:cNvPr id="22" name="Rectangle à coins arrondis 21"/>
              <p:cNvSpPr/>
              <p:nvPr/>
            </p:nvSpPr>
            <p:spPr>
              <a:xfrm>
                <a:off x="6084168" y="2564904"/>
                <a:ext cx="1152128" cy="259228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fr-FR" sz="1400" dirty="0" err="1"/>
                  <a:t>Opt</a:t>
                </a:r>
                <a:r>
                  <a:rPr lang="fr-FR" sz="1400" dirty="0"/>
                  <a:t> EC</a:t>
                </a:r>
              </a:p>
            </p:txBody>
          </p:sp>
        </p:grpSp>
      </p:grpSp>
      <p:grpSp>
        <p:nvGrpSpPr>
          <p:cNvPr id="28" name="Groupe 35"/>
          <p:cNvGrpSpPr>
            <a:grpSpLocks/>
          </p:cNvGrpSpPr>
          <p:nvPr/>
        </p:nvGrpSpPr>
        <p:grpSpPr bwMode="auto">
          <a:xfrm>
            <a:off x="322957" y="2638003"/>
            <a:ext cx="4752975" cy="863600"/>
            <a:chOff x="1835696" y="2564904"/>
            <a:chExt cx="4752528" cy="864096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1835696" y="2564904"/>
              <a:ext cx="2304256" cy="86409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dirty="0"/>
                <a:t>Tronc Commun: </a:t>
              </a:r>
            </a:p>
            <a:p>
              <a:pPr algn="ctr">
                <a:defRPr/>
              </a:pPr>
              <a:r>
                <a:rPr lang="fr-FR" sz="1400" dirty="0"/>
                <a:t>CGE, LV, Maths, Eco &amp;</a:t>
              </a:r>
              <a:r>
                <a:rPr lang="fr-FR" sz="1400" dirty="0" err="1"/>
                <a:t>Gest</a:t>
              </a:r>
              <a:endParaRPr lang="fr-FR" sz="1400" dirty="0"/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4283968" y="2564904"/>
              <a:ext cx="2304256" cy="86409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dirty="0"/>
                <a:t>Tronc Commun: </a:t>
              </a:r>
            </a:p>
            <a:p>
              <a:pPr algn="ctr">
                <a:defRPr/>
              </a:pPr>
              <a:r>
                <a:rPr lang="fr-FR" sz="1400" dirty="0"/>
                <a:t>CGE, LV, Maths, Eco &amp;</a:t>
              </a:r>
              <a:r>
                <a:rPr lang="fr-FR" sz="1400" dirty="0" err="1"/>
                <a:t>Gest</a:t>
              </a:r>
              <a:r>
                <a:rPr lang="fr-FR" sz="1400" dirty="0"/>
                <a:t> </a:t>
              </a:r>
            </a:p>
          </p:txBody>
        </p:sp>
      </p:grpSp>
      <p:sp>
        <p:nvSpPr>
          <p:cNvPr id="31" name="Rectangle à coins arrondis 30"/>
          <p:cNvSpPr/>
          <p:nvPr/>
        </p:nvSpPr>
        <p:spPr>
          <a:xfrm>
            <a:off x="323503" y="3573611"/>
            <a:ext cx="2304256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Physique Commun </a:t>
            </a:r>
          </a:p>
        </p:txBody>
      </p:sp>
      <p:grpSp>
        <p:nvGrpSpPr>
          <p:cNvPr id="32" name="Groupe 36"/>
          <p:cNvGrpSpPr>
            <a:grpSpLocks/>
          </p:cNvGrpSpPr>
          <p:nvPr/>
        </p:nvGrpSpPr>
        <p:grpSpPr bwMode="auto">
          <a:xfrm>
            <a:off x="2772470" y="3573016"/>
            <a:ext cx="2303189" cy="360387"/>
            <a:chOff x="4283968" y="3500983"/>
            <a:chExt cx="2303983" cy="360065"/>
          </a:xfrm>
        </p:grpSpPr>
        <p:sp>
          <p:nvSpPr>
            <p:cNvPr id="33" name="Rectangle à coins arrondis 32"/>
            <p:cNvSpPr/>
            <p:nvPr/>
          </p:nvSpPr>
          <p:spPr>
            <a:xfrm>
              <a:off x="4283968" y="3501008"/>
              <a:ext cx="1152128" cy="36004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dirty="0"/>
                <a:t>Physique</a:t>
              </a: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5435823" y="3500983"/>
              <a:ext cx="1152128" cy="36004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dirty="0"/>
                <a:t>Physique</a:t>
              </a:r>
            </a:p>
          </p:txBody>
        </p:sp>
      </p:grpSp>
      <p:grpSp>
        <p:nvGrpSpPr>
          <p:cNvPr id="35" name="Groupe 37"/>
          <p:cNvGrpSpPr>
            <a:grpSpLocks/>
          </p:cNvGrpSpPr>
          <p:nvPr/>
        </p:nvGrpSpPr>
        <p:grpSpPr bwMode="auto">
          <a:xfrm>
            <a:off x="322957" y="4006428"/>
            <a:ext cx="4752975" cy="1727200"/>
            <a:chOff x="1835696" y="3933056"/>
            <a:chExt cx="4752528" cy="1728192"/>
          </a:xfrm>
        </p:grpSpPr>
        <p:sp>
          <p:nvSpPr>
            <p:cNvPr id="36" name="Rectangle à coins arrondis 35"/>
            <p:cNvSpPr/>
            <p:nvPr/>
          </p:nvSpPr>
          <p:spPr>
            <a:xfrm>
              <a:off x="1835696" y="3933056"/>
              <a:ext cx="2304256" cy="172819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fr-FR" sz="1400" dirty="0" err="1"/>
                <a:t>Ens</a:t>
              </a:r>
              <a:r>
                <a:rPr lang="fr-FR" sz="1400" dirty="0"/>
                <a:t>. Industriel</a:t>
              </a:r>
            </a:p>
          </p:txBody>
        </p:sp>
        <p:sp>
          <p:nvSpPr>
            <p:cNvPr id="37" name="Rectangle à coins arrondis 36"/>
            <p:cNvSpPr/>
            <p:nvPr/>
          </p:nvSpPr>
          <p:spPr>
            <a:xfrm>
              <a:off x="4283968" y="3933056"/>
              <a:ext cx="2304256" cy="172819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fr-FR" sz="1400" dirty="0" err="1"/>
                <a:t>Ens</a:t>
              </a:r>
              <a:r>
                <a:rPr lang="fr-FR" sz="1400" dirty="0"/>
                <a:t>. Industriel</a:t>
              </a:r>
            </a:p>
          </p:txBody>
        </p:sp>
      </p:grpSp>
      <p:sp>
        <p:nvSpPr>
          <p:cNvPr id="38" name="Rectangle à coins arrondis 37"/>
          <p:cNvSpPr/>
          <p:nvPr/>
        </p:nvSpPr>
        <p:spPr>
          <a:xfrm>
            <a:off x="395511" y="4365699"/>
            <a:ext cx="2160240" cy="360040"/>
          </a:xfrm>
          <a:prstGeom prst="roundRect">
            <a:avLst/>
          </a:prstGeom>
          <a:solidFill>
            <a:srgbClr val="33CC3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/>
              <a:t>Activités mobilisant les Compétences communes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2843783" y="4365699"/>
            <a:ext cx="2160240" cy="216024"/>
          </a:xfrm>
          <a:prstGeom prst="roundRect">
            <a:avLst/>
          </a:prstGeom>
          <a:solidFill>
            <a:srgbClr val="33CC3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/>
              <a:t>Activités mobilisant les Compétences communes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395511" y="4725739"/>
            <a:ext cx="2160240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/>
              <a:t>Activités mobilisant des Compétences partiellement communes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2843783" y="4581723"/>
            <a:ext cx="2160240" cy="2880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/>
              <a:t>Activités mobilisant des Compétences partiellement communes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395511" y="5229795"/>
            <a:ext cx="1080120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/>
              <a:t>Activités spécifiques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1475631" y="5229795"/>
            <a:ext cx="1080120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/>
              <a:t>Activités spécifiques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2843783" y="4869755"/>
            <a:ext cx="108012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/>
              <a:t>Activités spécifiques</a:t>
            </a:r>
          </a:p>
        </p:txBody>
      </p:sp>
      <p:sp>
        <p:nvSpPr>
          <p:cNvPr id="45" name="Rectangle à coins arrondis 44"/>
          <p:cNvSpPr/>
          <p:nvPr/>
        </p:nvSpPr>
        <p:spPr>
          <a:xfrm>
            <a:off x="3923903" y="4869755"/>
            <a:ext cx="108012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/>
              <a:t>Activités spécifiques</a:t>
            </a:r>
          </a:p>
        </p:txBody>
      </p:sp>
      <p:sp>
        <p:nvSpPr>
          <p:cNvPr id="46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r" eaLnBrk="1" hangingPunct="1">
              <a:defRPr/>
            </a:pPr>
            <a:r>
              <a:rPr lang="fr-FR" sz="32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L’organisation des enseignements</a:t>
            </a:r>
          </a:p>
        </p:txBody>
      </p:sp>
      <p:sp>
        <p:nvSpPr>
          <p:cNvPr id="47" name="Rectangle à coins arrondis 46"/>
          <p:cNvSpPr/>
          <p:nvPr/>
        </p:nvSpPr>
        <p:spPr>
          <a:xfrm>
            <a:off x="5292080" y="1844824"/>
            <a:ext cx="3672408" cy="2520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Une organisation des enseignements qui nécessite: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Une mutualisation des plateaux et des systèmes techniques,</a:t>
            </a:r>
          </a:p>
          <a:p>
            <a:pPr>
              <a:buFont typeface="Wingdings" pitchFamily="2" charset="2"/>
              <a:buChar char="v"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Une proximité accrues des enseignements des sciences  physiques et des enseignements professionnels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1680" y="4581128"/>
            <a:ext cx="4645025" cy="922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fr-FR" sz="900" dirty="0">
                <a:latin typeface="Times New Roman" pitchFamily="18" charset="0"/>
                <a:cs typeface="Times New Roman" pitchFamily="18" charset="0"/>
              </a:rPr>
              <a:t>1 : Les horaires ne tiennent pas compte des 6 semaines du stage en milieu professionnel</a:t>
            </a:r>
            <a:endParaRPr lang="fr-FR" sz="800" dirty="0">
              <a:latin typeface="Times New Roman" pitchFamily="18" charset="0"/>
            </a:endParaRPr>
          </a:p>
          <a:p>
            <a:pPr algn="just"/>
            <a:r>
              <a:rPr lang="fr-FR" sz="900" dirty="0">
                <a:latin typeface="Times New Roman" pitchFamily="18" charset="0"/>
                <a:cs typeface="Times New Roman" pitchFamily="18" charset="0"/>
              </a:rPr>
              <a:t>2 : L’horaire annuel est donné à titre indicatif</a:t>
            </a:r>
            <a:endParaRPr lang="fr-FR" sz="800" dirty="0">
              <a:latin typeface="Times New Roman" pitchFamily="18" charset="0"/>
            </a:endParaRPr>
          </a:p>
          <a:p>
            <a:pPr algn="just"/>
            <a:r>
              <a:rPr lang="fr-FR" sz="900" dirty="0">
                <a:latin typeface="Times New Roman" pitchFamily="18" charset="0"/>
                <a:cs typeface="Times New Roman" pitchFamily="18" charset="0"/>
              </a:rPr>
              <a:t>3 </a:t>
            </a:r>
            <a:r>
              <a:rPr lang="en-GB" sz="9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900" dirty="0" err="1">
                <a:latin typeface="Times New Roman" pitchFamily="18" charset="0"/>
                <a:cs typeface="Times New Roman" pitchFamily="18" charset="0"/>
              </a:rPr>
              <a:t>Répartition</a:t>
            </a:r>
            <a:r>
              <a:rPr lang="en-GB" sz="900" dirty="0">
                <a:latin typeface="Times New Roman" pitchFamily="18" charset="0"/>
                <a:cs typeface="Times New Roman" pitchFamily="18" charset="0"/>
              </a:rPr>
              <a:t> :</a:t>
            </a:r>
            <a:endParaRPr lang="fr-FR" sz="800" dirty="0">
              <a:latin typeface="Times New Roman" pitchFamily="18" charset="0"/>
            </a:endParaRPr>
          </a:p>
          <a:p>
            <a:pPr algn="just"/>
            <a:r>
              <a:rPr lang="fr-FR" sz="900" dirty="0">
                <a:latin typeface="Times New Roman" pitchFamily="18" charset="0"/>
                <a:cs typeface="Times New Roman" pitchFamily="18" charset="0"/>
              </a:rPr>
              <a:t>          a : Cours ou synthèse en division entière</a:t>
            </a:r>
            <a:endParaRPr lang="fr-FR" sz="800" dirty="0">
              <a:latin typeface="Times New Roman" pitchFamily="18" charset="0"/>
            </a:endParaRPr>
          </a:p>
          <a:p>
            <a:pPr algn="just"/>
            <a:r>
              <a:rPr lang="fr-FR" sz="900" dirty="0">
                <a:latin typeface="Times New Roman" pitchFamily="18" charset="0"/>
                <a:cs typeface="Times New Roman" pitchFamily="18" charset="0"/>
              </a:rPr>
              <a:t>          b : Travaux dirigés en effectifs réduits</a:t>
            </a:r>
            <a:endParaRPr lang="fr-FR" sz="800" dirty="0">
              <a:latin typeface="Times New Roman" pitchFamily="18" charset="0"/>
            </a:endParaRPr>
          </a:p>
          <a:p>
            <a:pPr algn="just"/>
            <a:r>
              <a:rPr lang="en-GB" sz="900" dirty="0">
                <a:latin typeface="Times New Roman" pitchFamily="18" charset="0"/>
                <a:cs typeface="Times New Roman" pitchFamily="18" charset="0"/>
              </a:rPr>
              <a:t>          c : Travaux </a:t>
            </a:r>
            <a:r>
              <a:rPr lang="en-GB" sz="900" dirty="0" err="1">
                <a:latin typeface="Times New Roman" pitchFamily="18" charset="0"/>
                <a:cs typeface="Times New Roman" pitchFamily="18" charset="0"/>
              </a:rPr>
              <a:t>pratiques</a:t>
            </a:r>
            <a:r>
              <a:rPr lang="en-GB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900" dirty="0" err="1">
                <a:latin typeface="Times New Roman" pitchFamily="18" charset="0"/>
                <a:cs typeface="Times New Roman" pitchFamily="18" charset="0"/>
              </a:rPr>
              <a:t>d’atelier</a:t>
            </a:r>
            <a:r>
              <a:rPr lang="en-GB" sz="9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dirty="0">
              <a:latin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91680" y="5514578"/>
            <a:ext cx="6661150" cy="368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fr-FR" sz="900" dirty="0">
                <a:latin typeface="Times New Roman" pitchFamily="18" charset="0"/>
                <a:cs typeface="Times New Roman" pitchFamily="18" charset="0"/>
              </a:rPr>
              <a:t>4 : La répartition des enseignements relève du chef d’établissement. Elle est à faire notamment en fonction du contexte local et du projet pédagogique des professeurs de spécialité.</a:t>
            </a:r>
            <a:endParaRPr lang="fr-FR" sz="800" dirty="0">
              <a:latin typeface="Times New Roman" pitchFamily="18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691680" y="1700809"/>
          <a:ext cx="6696745" cy="2880317"/>
        </p:xfrm>
        <a:graphic>
          <a:graphicData uri="http://schemas.openxmlformats.org/drawingml/2006/table">
            <a:tbl>
              <a:tblPr/>
              <a:tblGrid>
                <a:gridCol w="1384164"/>
                <a:gridCol w="858113"/>
                <a:gridCol w="994242"/>
                <a:gridCol w="771846"/>
                <a:gridCol w="1019753"/>
                <a:gridCol w="1019753"/>
                <a:gridCol w="648874"/>
              </a:tblGrid>
              <a:tr h="332504"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Discipline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HORAIRES DE 1</a:t>
                      </a:r>
                      <a:r>
                        <a:rPr lang="en-GB" sz="1000" b="1" baseline="30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ère</a:t>
                      </a:r>
                      <a:r>
                        <a:rPr lang="en-GB" sz="10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ANNÉE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HORAIRES DE 2</a:t>
                      </a:r>
                      <a:r>
                        <a:rPr lang="en-GB" sz="1000" b="1" baseline="30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ème</a:t>
                      </a:r>
                      <a:r>
                        <a:rPr lang="en-GB" sz="10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ANNÉE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96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Semaine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a+b+c</a:t>
                      </a:r>
                      <a:r>
                        <a:rPr lang="en-GB" sz="1000" b="1" baseline="30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(3)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Année</a:t>
                      </a:r>
                      <a:r>
                        <a:rPr lang="en-GB" sz="1000" b="1" baseline="30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(2)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Semaine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a+b+c</a:t>
                      </a:r>
                      <a:r>
                        <a:rPr lang="en-GB" sz="1000" b="1" baseline="30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(3)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Année</a:t>
                      </a:r>
                      <a:r>
                        <a:rPr lang="en-GB" sz="1000" b="1" baseline="30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(2)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3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Culture générale et expression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2+1+0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2+1+0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1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Anglais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0+2+0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0+2+0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1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Mathématiques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2+1+0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2+1+0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1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Economie et Gestion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1+0+0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1+0+0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1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Sciences Physiques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3+0+3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180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2+0+2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120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3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Informatique et réseaux</a:t>
                      </a:r>
                      <a:r>
                        <a:rPr lang="en-GB" sz="1000" baseline="30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(4)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4+0+11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450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4+0+13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510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3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Accompagnement personnalisé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0+0+2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0+0+2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1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12+4+16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960</a:t>
                      </a:r>
                      <a:r>
                        <a:rPr lang="en-GB" sz="900" baseline="300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</a:t>
                      </a:r>
                      <a:r>
                        <a:rPr lang="en-GB" sz="900" baseline="30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11+4+17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960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2648" y="185291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3200" cap="all" dirty="0">
                <a:solidFill>
                  <a:schemeClr val="bg2"/>
                </a:solidFill>
              </a:rPr>
              <a:t>Horaires de l'option Informatique et réseaux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sz="3600" cap="all" dirty="0" smtClean="0">
                <a:solidFill>
                  <a:schemeClr val="bg2"/>
                </a:solidFill>
              </a:rPr>
              <a:t>Horaires de l'option Électronique et communication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547664" y="1844824"/>
          <a:ext cx="6095999" cy="2480291"/>
        </p:xfrm>
        <a:graphic>
          <a:graphicData uri="http://schemas.openxmlformats.org/drawingml/2006/table">
            <a:tbl>
              <a:tblPr/>
              <a:tblGrid>
                <a:gridCol w="1200996"/>
                <a:gridCol w="865010"/>
                <a:gridCol w="865010"/>
                <a:gridCol w="733059"/>
                <a:gridCol w="880282"/>
                <a:gridCol w="880282"/>
                <a:gridCol w="671360"/>
              </a:tblGrid>
              <a:tr h="235801"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Discipline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HORAIRES DE 1</a:t>
                      </a:r>
                      <a:r>
                        <a:rPr lang="fr-FR" sz="1000" b="1" baseline="300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ère</a:t>
                      </a:r>
                      <a:r>
                        <a:rPr lang="fr-FR" sz="10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ANNÉE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HORAIRES DE 2</a:t>
                      </a:r>
                      <a:r>
                        <a:rPr lang="fr-FR" sz="1000" b="1" baseline="300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ème</a:t>
                      </a:r>
                      <a:r>
                        <a:rPr lang="fr-FR" sz="10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ANNÉE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32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Semaine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a+b+c</a:t>
                      </a:r>
                      <a:r>
                        <a:rPr lang="fr-FR" sz="1000" b="1" baseline="300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(3)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Année</a:t>
                      </a:r>
                      <a:r>
                        <a:rPr lang="fr-FR" sz="1000" b="1" baseline="300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(2)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Semaine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a+b+c</a:t>
                      </a:r>
                      <a:r>
                        <a:rPr lang="fr-FR" sz="1000" b="1" baseline="300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(3)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Année</a:t>
                      </a:r>
                      <a:r>
                        <a:rPr lang="fr-FR" sz="1000" b="1" baseline="300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(2)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2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Culture généra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le et expression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2+1+0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90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2+1+0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90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1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Anglais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0+2+0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0+2+0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1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Mathématiques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2+1+0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90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2+1+0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90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2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Economie et Gestion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1+0+0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1+0+0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2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Sciences Physiques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3+0+3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180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7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3+1+3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210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2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Électronique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et communication</a:t>
                      </a:r>
                      <a:r>
                        <a:rPr lang="en-GB" sz="1000" baseline="30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(4)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15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4+0+11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450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14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4+0+10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420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2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Accompagnement personnalisé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0+0+2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0+0+2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60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1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32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12+4+16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960</a:t>
                      </a:r>
                      <a:r>
                        <a:rPr lang="en-GB" sz="900" baseline="300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(1</a:t>
                      </a:r>
                      <a:r>
                        <a:rPr lang="en-GB" sz="900" baseline="30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)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32</a:t>
                      </a:r>
                      <a:endParaRPr lang="fr-FR" sz="110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12+5+15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960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5975" marR="659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4365104"/>
            <a:ext cx="6769100" cy="156845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fr-FR" sz="900" dirty="0">
                <a:latin typeface="Times New Roman" pitchFamily="18" charset="0"/>
                <a:ea typeface="Times New Roman" pitchFamily="18" charset="0"/>
              </a:rPr>
              <a:t> : Les horaires ne tiennent pas compte des 6 semaines du stage en milieu professionnel</a:t>
            </a:r>
            <a:endParaRPr lang="fr-FR" sz="800" dirty="0">
              <a:latin typeface="Times New Roman" pitchFamily="18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fr-FR" sz="900" dirty="0">
                <a:latin typeface="Times New Roman" pitchFamily="18" charset="0"/>
                <a:ea typeface="Times New Roman" pitchFamily="18" charset="0"/>
              </a:rPr>
              <a:t> : L’horaire annuel est donné à titre indicatif</a:t>
            </a:r>
            <a:endParaRPr lang="fr-FR" sz="800" dirty="0">
              <a:latin typeface="Times New Roman" pitchFamily="18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fr-FR" sz="900" dirty="0">
                <a:latin typeface="Times New Roman" pitchFamily="18" charset="0"/>
                <a:ea typeface="Times New Roman" pitchFamily="18" charset="0"/>
              </a:rPr>
              <a:t> </a:t>
            </a:r>
            <a:r>
              <a:rPr lang="en-GB" sz="900" dirty="0">
                <a:latin typeface="Times New Roman" pitchFamily="18" charset="0"/>
                <a:ea typeface="Times New Roman" pitchFamily="18" charset="0"/>
              </a:rPr>
              <a:t>: </a:t>
            </a:r>
            <a:r>
              <a:rPr lang="en-GB" sz="900" dirty="0" err="1">
                <a:latin typeface="Times New Roman" pitchFamily="18" charset="0"/>
                <a:ea typeface="Times New Roman" pitchFamily="18" charset="0"/>
              </a:rPr>
              <a:t>Répartition</a:t>
            </a:r>
            <a:r>
              <a:rPr lang="en-GB" sz="900" dirty="0">
                <a:latin typeface="Times New Roman" pitchFamily="18" charset="0"/>
                <a:ea typeface="Times New Roman" pitchFamily="18" charset="0"/>
              </a:rPr>
              <a:t> :</a:t>
            </a:r>
            <a:endParaRPr lang="fr-FR" sz="800" dirty="0">
              <a:latin typeface="Times New Roman" pitchFamily="18" charset="0"/>
            </a:endParaRPr>
          </a:p>
          <a:p>
            <a:pPr marL="228600" indent="-228600">
              <a:defRPr/>
            </a:pPr>
            <a:r>
              <a:rPr lang="fr-FR" sz="900" dirty="0">
                <a:latin typeface="Times New Roman" pitchFamily="18" charset="0"/>
                <a:ea typeface="Times New Roman" pitchFamily="18" charset="0"/>
              </a:rPr>
              <a:t>            a : Cours ou synthèse en division entière</a:t>
            </a:r>
            <a:endParaRPr lang="fr-FR" sz="800" dirty="0">
              <a:latin typeface="Times New Roman" pitchFamily="18" charset="0"/>
            </a:endParaRPr>
          </a:p>
          <a:p>
            <a:pPr marL="228600" indent="-228600">
              <a:defRPr/>
            </a:pPr>
            <a:r>
              <a:rPr lang="fr-FR" sz="900" dirty="0">
                <a:latin typeface="Times New Roman" pitchFamily="18" charset="0"/>
                <a:ea typeface="Times New Roman" pitchFamily="18" charset="0"/>
              </a:rPr>
              <a:t>            b : Travaux dirigés en effectifs réduits</a:t>
            </a:r>
            <a:endParaRPr lang="fr-FR" sz="800" dirty="0">
              <a:latin typeface="Times New Roman" pitchFamily="18" charset="0"/>
            </a:endParaRPr>
          </a:p>
          <a:p>
            <a:pPr marL="228600" indent="-228600">
              <a:defRPr/>
            </a:pPr>
            <a:r>
              <a:rPr lang="en-GB" sz="900" dirty="0">
                <a:latin typeface="Times New Roman" pitchFamily="18" charset="0"/>
                <a:ea typeface="Times New Roman" pitchFamily="18" charset="0"/>
              </a:rPr>
              <a:t>            c : Travaux </a:t>
            </a:r>
            <a:r>
              <a:rPr lang="en-GB" sz="900" dirty="0" err="1">
                <a:latin typeface="Times New Roman" pitchFamily="18" charset="0"/>
                <a:ea typeface="Times New Roman" pitchFamily="18" charset="0"/>
              </a:rPr>
              <a:t>pratiques</a:t>
            </a:r>
            <a:r>
              <a:rPr lang="en-GB" sz="9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GB" sz="900" dirty="0" err="1">
                <a:latin typeface="Times New Roman" pitchFamily="18" charset="0"/>
                <a:ea typeface="Times New Roman" pitchFamily="18" charset="0"/>
              </a:rPr>
              <a:t>d’atelier</a:t>
            </a:r>
            <a:r>
              <a:rPr lang="en-GB" sz="900" dirty="0">
                <a:latin typeface="Times New Roman" pitchFamily="18" charset="0"/>
                <a:ea typeface="Times New Roman" pitchFamily="18" charset="0"/>
              </a:rPr>
              <a:t> </a:t>
            </a:r>
            <a:endParaRPr lang="fr-FR" sz="8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 startAt="4"/>
              <a:defRPr/>
            </a:pPr>
            <a:r>
              <a:rPr lang="fr-FR" sz="900" dirty="0">
                <a:latin typeface="Times New Roman" pitchFamily="18" charset="0"/>
                <a:ea typeface="Times New Roman" pitchFamily="18" charset="0"/>
              </a:rPr>
              <a:t>: La répartition des enseignements relève du conseil d’administration de l’établissement. Elle est à faire notamment en fonction du contexte local et du projet pédagogique des professeurs de spécialité.</a:t>
            </a:r>
            <a:endParaRPr lang="fr-FR" sz="800" dirty="0">
              <a:latin typeface="Times New Roman" pitchFamily="18" charset="0"/>
            </a:endParaRPr>
          </a:p>
          <a:p>
            <a:pPr marL="457200" indent="-457200">
              <a:buFontTx/>
              <a:buAutoNum type="arabicPeriod" startAt="4"/>
              <a:defRPr/>
            </a:pPr>
            <a:endParaRPr lang="fr-FR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r-FR" sz="3200" cap="all" dirty="0" smtClean="0">
                <a:solidFill>
                  <a:schemeClr val="bg2"/>
                </a:solidFill>
              </a:rPr>
              <a:t>Consolider les parcours, </a:t>
            </a:r>
            <a:br>
              <a:rPr lang="fr-FR" sz="3200" cap="all" dirty="0" smtClean="0">
                <a:solidFill>
                  <a:schemeClr val="bg2"/>
                </a:solidFill>
              </a:rPr>
            </a:br>
            <a:r>
              <a:rPr lang="fr-FR" sz="3200" cap="all" dirty="0" smtClean="0">
                <a:solidFill>
                  <a:schemeClr val="bg2"/>
                </a:solidFill>
              </a:rPr>
              <a:t>de bac-3 à bac+3</a:t>
            </a:r>
            <a:endParaRPr lang="fr-FR" sz="3200" cap="all" dirty="0">
              <a:solidFill>
                <a:schemeClr val="bg2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51520" y="1844824"/>
            <a:ext cx="8640960" cy="30963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fr-FR" sz="2400" dirty="0" smtClean="0"/>
              <a:t>Deux approches caractérisent les voies professionnelles et technologiques: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L’approche technologique (STI2D et IUT), qui part d’une approche pluri technologique au niveau bac à l’acquisition de compétences larges dans un domaine technique.</a:t>
            </a:r>
          </a:p>
          <a:p>
            <a:pPr>
              <a:buFont typeface="Wingdings" pitchFamily="2" charset="2"/>
              <a:buChar char="q"/>
            </a:pPr>
            <a:endParaRPr lang="fr-FR" dirty="0" smtClean="0"/>
          </a:p>
          <a:p>
            <a:pPr>
              <a:buFont typeface="Wingdings" pitchFamily="2" charset="2"/>
              <a:buChar char="q"/>
            </a:pPr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L’approche professionnelle (Bac pro et BTS), qui s’appuie sur un métier précis d’un domaine industriel. C’est une approche complémentaire de celle des IUT, qui forme à des compétences plus pointues s’exerçant sur un champ d’application relatif à un métier.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r-FR" sz="3200" cap="all" dirty="0" smtClean="0">
                <a:solidFill>
                  <a:schemeClr val="bg2"/>
                </a:solidFill>
              </a:rPr>
              <a:t>Consolider les parcours, </a:t>
            </a:r>
            <a:br>
              <a:rPr lang="fr-FR" sz="3200" cap="all" dirty="0" smtClean="0">
                <a:solidFill>
                  <a:schemeClr val="bg2"/>
                </a:solidFill>
              </a:rPr>
            </a:br>
            <a:r>
              <a:rPr lang="fr-FR" sz="3200" cap="all" dirty="0" smtClean="0">
                <a:solidFill>
                  <a:schemeClr val="bg2"/>
                </a:solidFill>
              </a:rPr>
              <a:t>de bac-3 à bac+3</a:t>
            </a:r>
            <a:endParaRPr lang="fr-FR" sz="3200" cap="all" dirty="0">
              <a:solidFill>
                <a:schemeClr val="bg2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1520" y="1628800"/>
            <a:ext cx="8640960" cy="29523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/>
              <a:t>Dans l’approche professionnelle, la différence « de métier » entre un bac pro et un BTS  peut se caractériser de cette façon: </a:t>
            </a:r>
          </a:p>
          <a:p>
            <a:pPr marL="0" lvl="1">
              <a:buFont typeface="Wingdings" pitchFamily="2" charset="2"/>
              <a:buChar char="q"/>
            </a:pPr>
            <a:r>
              <a:rPr lang="fr-FR" sz="2400" dirty="0" smtClean="0"/>
              <a:t> Le bac pro est un opérateur qualifié, qui intervient sur un système, quelle que soit sa complexité;</a:t>
            </a:r>
          </a:p>
          <a:p>
            <a:pPr marL="0" lvl="1">
              <a:buFont typeface="Wingdings" pitchFamily="2" charset="2"/>
              <a:buChar char="q"/>
            </a:pPr>
            <a:endParaRPr lang="fr-FR" sz="2400" dirty="0" smtClean="0"/>
          </a:p>
          <a:p>
            <a:pPr marL="0" lvl="1">
              <a:buFont typeface="Wingdings" pitchFamily="2" charset="2"/>
              <a:buChar char="q"/>
            </a:pPr>
            <a:r>
              <a:rPr lang="fr-FR" sz="2400" dirty="0" smtClean="0"/>
              <a:t> Le BTS est un concepteur de produit et/ou de </a:t>
            </a:r>
            <a:r>
              <a:rPr lang="fr-FR" sz="2400" dirty="0" err="1" smtClean="0"/>
              <a:t>process</a:t>
            </a:r>
            <a:r>
              <a:rPr lang="fr-FR" sz="2400" dirty="0" smtClean="0"/>
              <a:t> (série) ou d’ouvrage (unitaire).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23528" y="4725144"/>
            <a:ext cx="8568952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 smtClean="0">
                <a:solidFill>
                  <a:schemeClr val="tx1"/>
                </a:solidFill>
              </a:rPr>
              <a:t>Pour permettre la réussite de tous en BTS il faut donc:</a:t>
            </a:r>
          </a:p>
          <a:p>
            <a:r>
              <a:rPr lang="fr-FR" dirty="0" smtClean="0"/>
              <a:t>compenser le déficit de culture technique d’un métier pour les bacheliers STI2D ;</a:t>
            </a:r>
          </a:p>
          <a:p>
            <a:r>
              <a:rPr lang="fr-FR" dirty="0" smtClean="0"/>
              <a:t>compenser le déficit de </a:t>
            </a:r>
            <a:r>
              <a:rPr lang="fr-FR" dirty="0" smtClean="0">
                <a:solidFill>
                  <a:srgbClr val="000000"/>
                </a:solidFill>
              </a:rPr>
              <a:t>conceptualisation dans les enseignements généraux </a:t>
            </a:r>
            <a:r>
              <a:rPr lang="fr-FR" dirty="0" smtClean="0"/>
              <a:t>et technologiques pour les bacheliers professionnels.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217296" cy="1008112"/>
          </a:xfrm>
        </p:spPr>
        <p:txBody>
          <a:bodyPr>
            <a:normAutofit fontScale="90000"/>
          </a:bodyPr>
          <a:lstStyle/>
          <a:p>
            <a:pPr algn="r"/>
            <a:r>
              <a:rPr lang="fr-FR" sz="3200" cap="all" dirty="0" smtClean="0">
                <a:solidFill>
                  <a:schemeClr val="bg2"/>
                </a:solidFill>
              </a:rPr>
              <a:t>Les pistes pour consolider les parcours  </a:t>
            </a:r>
            <a:endParaRPr lang="fr-FR" sz="3200" cap="all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Des pistes communes à tous les BTS impliquant:</a:t>
            </a:r>
          </a:p>
          <a:p>
            <a:pPr marL="0" indent="0">
              <a:buFont typeface="Wingdings" pitchFamily="2" charset="2"/>
              <a:buChar char="ü"/>
            </a:pPr>
            <a:r>
              <a:rPr lang="fr-FR" dirty="0" smtClean="0"/>
              <a:t> En amont du baccalauréat un accompagnement plus étroit des élèves,  en travaillant  à la fois sur leur projet d’orientation professionnel, sur des contenus disciplinaires et méthodologique pour leur permettre de se projeter sereinement vers l’enseignement supérieur.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Font typeface="Wingdings" pitchFamily="2" charset="2"/>
              <a:buChar char="ü"/>
            </a:pPr>
            <a:r>
              <a:rPr lang="fr-FR" dirty="0" smtClean="0"/>
              <a:t> Une différenciation des apprentissages en post-baccalauréat, …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Des possibilités spécifique au BTS SN:</a:t>
            </a:r>
          </a:p>
          <a:p>
            <a:pPr marL="0" indent="0">
              <a:buFont typeface="Wingdings" pitchFamily="2" charset="2"/>
              <a:buChar char="ü"/>
            </a:pPr>
            <a:r>
              <a:rPr lang="fr-FR" dirty="0" smtClean="0"/>
              <a:t>Deux options ayant des compétences  communes pour sécuriser les parcours</a:t>
            </a:r>
          </a:p>
          <a:p>
            <a:pPr marL="0" indent="0">
              <a:buFont typeface="Wingdings" pitchFamily="2" charset="2"/>
              <a:buChar char="ü"/>
            </a:pPr>
            <a:r>
              <a:rPr lang="fr-FR" dirty="0" smtClean="0"/>
              <a:t>L’accompagnement personnalisé dispositif permettant une prise en compte des besoins spécifiques de chaque élève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      </a:t>
            </a:r>
            <a:r>
              <a:rPr lang="fr-FR" b="1" dirty="0" smtClean="0">
                <a:solidFill>
                  <a:schemeClr val="tx1"/>
                </a:solidFill>
              </a:rPr>
              <a:t>Les sciences physiques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84976" cy="449580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  Maitriser les compétences générales de </a:t>
            </a:r>
            <a:r>
              <a:rPr lang="fr-F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conceptualisation</a:t>
            </a: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afin de s’adapter à l’évolution des techniques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7341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</a:t>
            </a:r>
            <a:r>
              <a:rPr lang="fr-FR" b="1" dirty="0">
                <a:solidFill>
                  <a:schemeClr val="tx1"/>
                </a:solidFill>
              </a:rPr>
              <a:t>Les sciences physiques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Réussir</a:t>
            </a: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 première année de BTS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8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</a:t>
            </a:r>
            <a:r>
              <a:rPr lang="fr-FR" b="1" dirty="0">
                <a:solidFill>
                  <a:schemeClr val="tx1"/>
                </a:solidFill>
              </a:rPr>
              <a:t>Les sciences physiques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 </a:t>
            </a: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Développer :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Son </a:t>
            </a:r>
            <a:r>
              <a:rPr lang="fr-F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autonomie</a:t>
            </a:r>
          </a:p>
          <a:p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Sa capacité à </a:t>
            </a:r>
            <a:r>
              <a:rPr lang="fr-F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communiquer</a:t>
            </a:r>
          </a:p>
          <a:p>
            <a:pPr marL="0" indent="0">
              <a:buNone/>
            </a:pP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scientifiquement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09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596336" cy="990600"/>
          </a:xfrm>
        </p:spPr>
        <p:txBody>
          <a:bodyPr>
            <a:noAutofit/>
          </a:bodyPr>
          <a:lstStyle/>
          <a:p>
            <a:r>
              <a:rPr lang="fr-FR" sz="3200" cap="all" dirty="0" smtClean="0">
                <a:solidFill>
                  <a:schemeClr val="bg2"/>
                </a:solidFill>
              </a:rPr>
              <a:t>Le numérique, un enjeux économique</a:t>
            </a:r>
            <a:endParaRPr lang="fr-FR" sz="3200" cap="all" dirty="0">
              <a:solidFill>
                <a:schemeClr val="bg2"/>
              </a:solidFill>
            </a:endParaRPr>
          </a:p>
        </p:txBody>
      </p:sp>
      <p:pic>
        <p:nvPicPr>
          <p:cNvPr id="5" name="Image 3" descr="Technologies clés 20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755177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611560" y="5229200"/>
            <a:ext cx="792088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secteur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numérique constitue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donc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 enjeux majeur sur le développement économique tant pour lui-même que sur l’ ensemble des autres secteurs d’activités.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11560" y="1772816"/>
            <a:ext cx="792088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600" b="1" noProof="0" dirty="0" smtClean="0">
                <a:solidFill>
                  <a:schemeClr val="bg1"/>
                </a:solidFill>
              </a:rPr>
              <a:t>L’</a:t>
            </a:r>
            <a:r>
              <a:rPr lang="fr-FR" sz="1600" b="1" noProof="0" dirty="0" err="1" smtClean="0">
                <a:solidFill>
                  <a:schemeClr val="bg1"/>
                </a:solidFill>
              </a:rPr>
              <a:t>europe</a:t>
            </a:r>
            <a:r>
              <a:rPr lang="fr-FR" sz="1600" b="1" noProof="0" dirty="0" smtClean="0">
                <a:solidFill>
                  <a:schemeClr val="bg1"/>
                </a:solidFill>
              </a:rPr>
              <a:t> et en particulier la France dispose de véritable leadership dans des secteurs d’activités où  vont se développer les innovations de demain.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08304" y="4653136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hlinkClick r:id="rId3"/>
              </a:rPr>
              <a:t>Source DGCIS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</a:t>
            </a:r>
            <a:r>
              <a:rPr lang="fr-FR" b="1" dirty="0">
                <a:solidFill>
                  <a:schemeClr val="tx1"/>
                </a:solidFill>
              </a:rPr>
              <a:t>Les sciences physiques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pPr algn="ctr"/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…. Dans la </a:t>
            </a:r>
            <a:r>
              <a:rPr lang="fr-F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continuité</a:t>
            </a: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des formations scientifiques</a:t>
            </a:r>
          </a:p>
          <a:p>
            <a:pPr marL="0" indent="0" algn="ctr">
              <a:buNone/>
            </a:pP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pré-bac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2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</a:t>
            </a:r>
            <a:r>
              <a:rPr lang="fr-FR" b="1" dirty="0">
                <a:solidFill>
                  <a:schemeClr val="tx1"/>
                </a:solidFill>
              </a:rPr>
              <a:t>Les sciences physiques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1600200"/>
            <a:ext cx="91440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fr-FR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/>
              <a:buNone/>
            </a:pP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Renforcer  :</a:t>
            </a:r>
          </a:p>
          <a:p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La connaissance des phénomènes et des lois physiques</a:t>
            </a:r>
          </a:p>
          <a:p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La maitrise de </a:t>
            </a:r>
            <a:r>
              <a:rPr lang="fr-F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démarche scientifique</a:t>
            </a:r>
            <a:endParaRPr lang="fr-FR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95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</a:t>
            </a:r>
            <a:r>
              <a:rPr lang="fr-FR" b="1" dirty="0">
                <a:solidFill>
                  <a:schemeClr val="tx1"/>
                </a:solidFill>
              </a:rPr>
              <a:t>Les sciences physiques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  … En s’appuyant sur la pratique professionnelle propre à la filière »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71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62100"/>
            <a:ext cx="4792563" cy="489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e 11"/>
          <p:cNvGrpSpPr/>
          <p:nvPr/>
        </p:nvGrpSpPr>
        <p:grpSpPr>
          <a:xfrm>
            <a:off x="3923928" y="1484784"/>
            <a:ext cx="4176464" cy="1368152"/>
            <a:chOff x="2123728" y="1340768"/>
            <a:chExt cx="4176464" cy="1368152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2123728" y="1700808"/>
              <a:ext cx="2160240" cy="1008112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Légende encadrée 1 10"/>
            <p:cNvSpPr/>
            <p:nvPr/>
          </p:nvSpPr>
          <p:spPr>
            <a:xfrm>
              <a:off x="4932040" y="1340768"/>
              <a:ext cx="1368152" cy="792088"/>
            </a:xfrm>
            <a:prstGeom prst="borderCallout1">
              <a:avLst>
                <a:gd name="adj1" fmla="val 54826"/>
                <a:gd name="adj2" fmla="val -3270"/>
                <a:gd name="adj3" fmla="val 54779"/>
                <a:gd name="adj4" fmla="val -46434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C00000"/>
                  </a:solidFill>
                </a:rPr>
                <a:t>Champ des contenus numériques</a:t>
              </a: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923928" y="2348880"/>
            <a:ext cx="4176464" cy="1296144"/>
            <a:chOff x="2195736" y="1844824"/>
            <a:chExt cx="4176464" cy="1296144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2195736" y="1844824"/>
              <a:ext cx="2160240" cy="1296144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Légende encadrée 1 14"/>
            <p:cNvSpPr/>
            <p:nvPr/>
          </p:nvSpPr>
          <p:spPr>
            <a:xfrm>
              <a:off x="5004048" y="1988840"/>
              <a:ext cx="1368152" cy="792088"/>
            </a:xfrm>
            <a:prstGeom prst="borderCallout1">
              <a:avLst>
                <a:gd name="adj1" fmla="val 54826"/>
                <a:gd name="adj2" fmla="val -3270"/>
                <a:gd name="adj3" fmla="val 54779"/>
                <a:gd name="adj4" fmla="val -46434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accent3">
                      <a:lumMod val="75000"/>
                    </a:schemeClr>
                  </a:solidFill>
                </a:rPr>
                <a:t>Champ des services numériques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3923928" y="3140968"/>
            <a:ext cx="4176464" cy="3302765"/>
            <a:chOff x="2195736" y="1566303"/>
            <a:chExt cx="4176464" cy="934745"/>
          </a:xfrm>
          <a:noFill/>
        </p:grpSpPr>
        <p:sp>
          <p:nvSpPr>
            <p:cNvPr id="17" name="Rectangle à coins arrondis 16"/>
            <p:cNvSpPr/>
            <p:nvPr/>
          </p:nvSpPr>
          <p:spPr>
            <a:xfrm>
              <a:off x="2195736" y="1566303"/>
              <a:ext cx="2160240" cy="855944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Légende encadrée 1 17"/>
            <p:cNvSpPr/>
            <p:nvPr/>
          </p:nvSpPr>
          <p:spPr>
            <a:xfrm>
              <a:off x="5004048" y="1708960"/>
              <a:ext cx="1368152" cy="792088"/>
            </a:xfrm>
            <a:prstGeom prst="borderCallout1">
              <a:avLst>
                <a:gd name="adj1" fmla="val 54826"/>
                <a:gd name="adj2" fmla="val -3270"/>
                <a:gd name="adj3" fmla="val 54779"/>
                <a:gd name="adj4" fmla="val -46434"/>
              </a:avLst>
            </a:prstGeom>
            <a:grp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rgbClr val="C00000"/>
                  </a:solidFill>
                </a:rPr>
                <a:t>Champ des technologies numériques</a:t>
              </a: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179512" y="1916832"/>
            <a:ext cx="295232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Les technologies de l’information et de la communication couvre:</a:t>
            </a: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9144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cap="all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Le Numérique: ce sont les Technologies de l’information et des Communications (T.I.C.)</a:t>
            </a:r>
            <a:endParaRPr lang="fr-FR" sz="3200" cap="all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 vert="horz" anchor="ctr">
            <a:noAutofit/>
          </a:bodyPr>
          <a:lstStyle/>
          <a:p>
            <a:pPr algn="r"/>
            <a:r>
              <a:rPr lang="fr-FR" sz="3200" cap="all" dirty="0" smtClean="0">
                <a:solidFill>
                  <a:schemeClr val="bg2"/>
                </a:solidFill>
              </a:rPr>
              <a:t>Le numérique: c’est aussi…</a:t>
            </a:r>
            <a:endParaRPr lang="fr-FR" sz="3200" cap="all" dirty="0">
              <a:solidFill>
                <a:schemeClr val="bg2"/>
              </a:solidFill>
            </a:endParaRPr>
          </a:p>
        </p:txBody>
      </p:sp>
      <p:pic>
        <p:nvPicPr>
          <p:cNvPr id="6" name="Image 6" descr="Technologies clés 20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2775" y="1810925"/>
            <a:ext cx="8153400" cy="407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>
            <a:off x="3347864" y="4149080"/>
            <a:ext cx="5796136" cy="20162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fr-FR" sz="1400" b="1" dirty="0" smtClean="0">
                <a:latin typeface="Arial" pitchFamily="34" charset="0"/>
                <a:cs typeface="Arial" pitchFamily="34" charset="0"/>
              </a:rPr>
              <a:t>Un besoin dans tous les secteurs d’activités nécessitant:</a:t>
            </a:r>
          </a:p>
          <a:p>
            <a:pPr algn="just">
              <a:buFont typeface="Arial" pitchFamily="34" charset="0"/>
              <a:buChar char="•"/>
            </a:pP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de la technologie numérique embarquée</a:t>
            </a:r>
          </a:p>
          <a:p>
            <a:pPr algn="just">
              <a:buFont typeface="Arial" pitchFamily="34" charset="0"/>
              <a:buChar char="•"/>
            </a:pP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de l’électronique analogique</a:t>
            </a:r>
          </a:p>
          <a:p>
            <a:pPr algn="just">
              <a:buFont typeface="Arial" pitchFamily="34" charset="0"/>
              <a:buChar char="•"/>
            </a:pP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des fonctions de  mesure, de contrôle, de tests, de régulation</a:t>
            </a:r>
          </a:p>
          <a:p>
            <a:pPr algn="just">
              <a:buFont typeface="Arial" pitchFamily="34" charset="0"/>
              <a:buChar char="•"/>
            </a:pP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de la communication distante</a:t>
            </a:r>
          </a:p>
          <a:p>
            <a:pPr algn="just">
              <a:buFont typeface="Arial" pitchFamily="34" charset="0"/>
              <a:buChar char="•"/>
            </a:pP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De  la transmission d’information , </a:t>
            </a:r>
          </a:p>
          <a:p>
            <a:pPr algn="just">
              <a:buFont typeface="Arial" pitchFamily="34" charset="0"/>
              <a:buChar char="•"/>
            </a:pP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Du stockage distant,…</a:t>
            </a:r>
          </a:p>
          <a:p>
            <a:pPr algn="just"/>
            <a:endParaRPr lang="fr-FR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sz="3200" cap="all" dirty="0" smtClean="0">
                <a:solidFill>
                  <a:schemeClr val="bg2"/>
                </a:solidFill>
              </a:rPr>
              <a:t>Un besoin de techniciens qualifiés</a:t>
            </a:r>
            <a:endParaRPr lang="fr-FR" sz="3200" cap="all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6480720" cy="448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179512" y="1772816"/>
            <a:ext cx="3960440" cy="1656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fr-FR" sz="1600" dirty="0" smtClean="0"/>
              <a:t>Des fonctions  multiples, corrélées à la diversité des  domaines d’intervention du technicien supérieur  et des secteurs d’activités nécessitant des compétences communes  sur le champ de l’électronique, des réseaux et de l’informatique</a:t>
            </a:r>
          </a:p>
          <a:p>
            <a:pPr algn="just"/>
            <a:endParaRPr lang="fr-FR" sz="1600" b="1" dirty="0" smtClean="0"/>
          </a:p>
          <a:p>
            <a:pPr algn="just">
              <a:buFont typeface="Arial" pitchFamily="34" charset="0"/>
              <a:buChar char="•"/>
            </a:pPr>
            <a:endParaRPr lang="fr-FR" sz="16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79512" y="4797152"/>
            <a:ext cx="3960440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fr-FR" sz="1600" dirty="0" smtClean="0"/>
              <a:t>Ces fonctions se caractérisent également par</a:t>
            </a:r>
          </a:p>
          <a:p>
            <a:pPr algn="just">
              <a:buFont typeface="Arial" charset="0"/>
              <a:buChar char="•"/>
            </a:pPr>
            <a:r>
              <a:rPr lang="fr-FR" sz="1600" dirty="0" smtClean="0"/>
              <a:t>La prise en compte systématique d’un environnement physique réel, </a:t>
            </a:r>
          </a:p>
          <a:p>
            <a:pPr algn="just">
              <a:buFont typeface="Arial" charset="0"/>
              <a:buChar char="•"/>
            </a:pPr>
            <a:r>
              <a:rPr lang="fr-FR" sz="1600" dirty="0" smtClean="0"/>
              <a:t> Un contexte industriel tant dans la nature du produit ou support que dans l’environnement d’intervention.</a:t>
            </a:r>
          </a:p>
          <a:p>
            <a:pPr algn="just"/>
            <a:endParaRPr lang="fr-FR" sz="1600" b="1" dirty="0" smtClean="0"/>
          </a:p>
          <a:p>
            <a:pPr algn="just">
              <a:buFont typeface="Arial" pitchFamily="34" charset="0"/>
              <a:buChar char="•"/>
            </a:pP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218384" cy="990600"/>
          </a:xfrm>
        </p:spPr>
        <p:txBody>
          <a:bodyPr>
            <a:normAutofit/>
          </a:bodyPr>
          <a:lstStyle/>
          <a:p>
            <a:pPr algn="r"/>
            <a:r>
              <a:rPr lang="fr-FR" sz="2400" cap="all" dirty="0" smtClean="0">
                <a:solidFill>
                  <a:schemeClr val="bg2"/>
                </a:solidFill>
              </a:rPr>
              <a:t>Prendre en compte les évolutions Métiers,</a:t>
            </a:r>
            <a:br>
              <a:rPr lang="fr-FR" sz="2400" cap="all" dirty="0" smtClean="0">
                <a:solidFill>
                  <a:schemeClr val="bg2"/>
                </a:solidFill>
              </a:rPr>
            </a:br>
            <a:r>
              <a:rPr lang="fr-FR" sz="2400" cap="all" dirty="0" smtClean="0">
                <a:solidFill>
                  <a:schemeClr val="bg2"/>
                </a:solidFill>
              </a:rPr>
              <a:t> Exemple : Le processus de développement produit </a:t>
            </a:r>
          </a:p>
        </p:txBody>
      </p:sp>
      <p:sp>
        <p:nvSpPr>
          <p:cNvPr id="6" name="Rectangle 5"/>
          <p:cNvSpPr/>
          <p:nvPr/>
        </p:nvSpPr>
        <p:spPr>
          <a:xfrm>
            <a:off x="5292080" y="1772816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fr-FR" sz="1400" dirty="0" smtClean="0"/>
              <a:t>Valider l’étude d’un système électronique numérique sans développement matériel et bénéficier de l’interopérabilité des fichiers concernant l’étude préliminaire pour la phase d’industrialisation.</a:t>
            </a:r>
          </a:p>
          <a:p>
            <a:pPr algn="just" fontAlgn="base"/>
            <a:endParaRPr lang="fr-FR" sz="1400" dirty="0" smtClean="0"/>
          </a:p>
          <a:p>
            <a:pPr marL="571500" indent="-571500" fontAlgn="base">
              <a:buFont typeface="Arial" pitchFamily="34" charset="0"/>
              <a:buChar char="•"/>
            </a:pPr>
            <a:r>
              <a:rPr lang="fr-FR" sz="1400" dirty="0" smtClean="0"/>
              <a:t>Gain de Vitesse du développement </a:t>
            </a:r>
          </a:p>
          <a:p>
            <a:pPr marL="571500" indent="-571500" fontAlgn="base">
              <a:buFont typeface="Arial" pitchFamily="34" charset="0"/>
              <a:buChar char="•"/>
            </a:pPr>
            <a:r>
              <a:rPr lang="fr-FR" sz="1400" dirty="0" smtClean="0"/>
              <a:t>Optimiser les coûts de R&amp;D</a:t>
            </a:r>
          </a:p>
          <a:p>
            <a:pPr marL="571500" indent="-571500" fontAlgn="base">
              <a:buFont typeface="Arial" pitchFamily="34" charset="0"/>
              <a:buChar char="•"/>
            </a:pPr>
            <a:r>
              <a:rPr lang="fr-FR" sz="1400" dirty="0" smtClean="0"/>
              <a:t>S’assurer de la faisabilité numérique en amont du projet</a:t>
            </a:r>
          </a:p>
          <a:p>
            <a:pPr marL="571500" indent="-571500" fontAlgn="base">
              <a:buFont typeface="Arial" pitchFamily="34" charset="0"/>
              <a:buChar char="•"/>
            </a:pPr>
            <a:r>
              <a:rPr lang="fr-FR" sz="1400" dirty="0" smtClean="0"/>
              <a:t>Ré-exploiter des solutions existantes déjà validées</a:t>
            </a:r>
            <a:r>
              <a:rPr lang="fr-FR" sz="1400" b="1" dirty="0" smtClean="0"/>
              <a:t> </a:t>
            </a:r>
            <a:endParaRPr lang="fr-FR" sz="1400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79512" y="1700808"/>
            <a:ext cx="4968552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fr-FR" dirty="0" smtClean="0"/>
              <a:t>Un contexte économique fortement concurrentiel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Une évolution des technologies très rapide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Des coûts de développement élevés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Des temps d’industrialisation réduit</a:t>
            </a:r>
            <a:endParaRPr lang="fr-FR" dirty="0"/>
          </a:p>
        </p:txBody>
      </p:sp>
      <p:sp>
        <p:nvSpPr>
          <p:cNvPr id="10" name="Flèche droite à entaille 9"/>
          <p:cNvSpPr/>
          <p:nvPr/>
        </p:nvSpPr>
        <p:spPr>
          <a:xfrm rot="5400000">
            <a:off x="2267744" y="3356992"/>
            <a:ext cx="720080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1259632" y="4077072"/>
            <a:ext cx="2592288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Mise en œuvre de prototypage rapide</a:t>
            </a:r>
          </a:p>
          <a:p>
            <a:pPr algn="ctr"/>
            <a:r>
              <a:rPr lang="fr-FR" dirty="0" smtClean="0"/>
              <a:t>(à base de circuits programmables avancés) </a:t>
            </a:r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4427984" y="4509120"/>
            <a:ext cx="4536504" cy="1932022"/>
            <a:chOff x="4427984" y="4509120"/>
            <a:chExt cx="4536504" cy="1932022"/>
          </a:xfrm>
        </p:grpSpPr>
        <p:pic>
          <p:nvPicPr>
            <p:cNvPr id="7" name="Picture 2" descr="F:\15-Archives 2012-2013\0-Mis en ligne en 2012\Ressources péda\Systèmes d'informations\FPGA Altium\image NANOBOAR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581128"/>
              <a:ext cx="1434707" cy="117033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4288" y="4509120"/>
              <a:ext cx="1440160" cy="1209734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4427984" y="5445224"/>
              <a:ext cx="14574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solution FPGA</a:t>
              </a:r>
            </a:p>
            <a:p>
              <a:endParaRPr lang="fr-FR" sz="1200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020272" y="5733256"/>
              <a:ext cx="19442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200"/>
              </a:lvl1pPr>
            </a:lstStyle>
            <a:p>
              <a:r>
                <a:rPr lang="fr-FR" sz="1400" dirty="0"/>
                <a:t> </a:t>
              </a:r>
              <a:r>
                <a:rPr lang="fr-FR" sz="1400" dirty="0" smtClean="0"/>
                <a:t>PSOC : solution mixte </a:t>
              </a:r>
            </a:p>
            <a:p>
              <a:r>
                <a:rPr lang="fr-FR" sz="1400" dirty="0" smtClean="0"/>
                <a:t>analogique numérique </a:t>
              </a:r>
            </a:p>
            <a:p>
              <a:pPr algn="ctr"/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218384" cy="968152"/>
          </a:xfrm>
        </p:spPr>
        <p:txBody>
          <a:bodyPr>
            <a:noAutofit/>
          </a:bodyPr>
          <a:lstStyle/>
          <a:p>
            <a:pPr algn="r"/>
            <a:r>
              <a:rPr lang="fr-FR" sz="2000" cap="all" dirty="0" smtClean="0">
                <a:solidFill>
                  <a:schemeClr val="bg2"/>
                </a:solidFill>
              </a:rPr>
              <a:t>Une offre de formation dans le domaine de l’informatique et des réseaux répondant aux besoins du secteur  d’activité </a:t>
            </a:r>
            <a:endParaRPr lang="fr-FR" sz="2000" cap="all" dirty="0">
              <a:solidFill>
                <a:schemeClr val="bg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75656" y="162880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technicien supérieur du domaine de l’informatique et des réseaux répond aux besoins  des secteurs suivants :</a:t>
            </a:r>
            <a:endParaRPr lang="fr-FR" dirty="0"/>
          </a:p>
        </p:txBody>
      </p:sp>
      <p:grpSp>
        <p:nvGrpSpPr>
          <p:cNvPr id="20" name="Groupe 19"/>
          <p:cNvGrpSpPr/>
          <p:nvPr/>
        </p:nvGrpSpPr>
        <p:grpSpPr>
          <a:xfrm>
            <a:off x="395536" y="3429000"/>
            <a:ext cx="7560840" cy="1584176"/>
            <a:chOff x="395536" y="3429000"/>
            <a:chExt cx="7560840" cy="158417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395536" y="3501008"/>
              <a:ext cx="3960440" cy="13681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fr-FR" dirty="0" smtClean="0"/>
                <a:t>Le champ de l’informatique industrielle (maintien des réseaux en lien avec les contraintes de production, application logicielles, IHM…)</a:t>
              </a:r>
              <a:endParaRPr lang="fr-FR" dirty="0"/>
            </a:p>
          </p:txBody>
        </p:sp>
        <p:pic>
          <p:nvPicPr>
            <p:cNvPr id="14" name="Image 13" descr="SCHEMA5-english-80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2040" y="3429000"/>
              <a:ext cx="3024336" cy="1584176"/>
            </a:xfrm>
            <a:prstGeom prst="rect">
              <a:avLst/>
            </a:prstGeom>
          </p:spPr>
        </p:pic>
      </p:grpSp>
      <p:grpSp>
        <p:nvGrpSpPr>
          <p:cNvPr id="21" name="Groupe 20"/>
          <p:cNvGrpSpPr/>
          <p:nvPr/>
        </p:nvGrpSpPr>
        <p:grpSpPr>
          <a:xfrm>
            <a:off x="395536" y="5013176"/>
            <a:ext cx="7056784" cy="1368152"/>
            <a:chOff x="395536" y="5013176"/>
            <a:chExt cx="7056784" cy="1368152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395536" y="5013176"/>
              <a:ext cx="3960440" cy="13681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fr-FR" dirty="0" smtClean="0"/>
                <a:t>L’informatique du temps réel et de la mobilité (programmation des logiciels intégrés aux produits industriels transports, automobile, aéronautique, téléphone mobile…)</a:t>
              </a:r>
              <a:endParaRPr lang="fr-FR" dirty="0"/>
            </a:p>
          </p:txBody>
        </p:sp>
        <p:pic>
          <p:nvPicPr>
            <p:cNvPr id="16" name="Image 15" descr="carac_vignette_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2080" y="5085184"/>
              <a:ext cx="2160240" cy="1219490"/>
            </a:xfrm>
            <a:prstGeom prst="rect">
              <a:avLst/>
            </a:prstGeom>
          </p:spPr>
        </p:pic>
      </p:grpSp>
      <p:grpSp>
        <p:nvGrpSpPr>
          <p:cNvPr id="19" name="Groupe 18"/>
          <p:cNvGrpSpPr/>
          <p:nvPr/>
        </p:nvGrpSpPr>
        <p:grpSpPr>
          <a:xfrm>
            <a:off x="395536" y="2276872"/>
            <a:ext cx="6841162" cy="1152128"/>
            <a:chOff x="395536" y="2276872"/>
            <a:chExt cx="6841162" cy="1152128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395536" y="2276872"/>
              <a:ext cx="3960440" cy="1152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just"/>
              <a:r>
                <a:rPr lang="fr-FR" dirty="0" smtClean="0"/>
                <a:t>Le champ de l’informatique  scientifique (calcul, modélisation, essais, recherche). Les techniciens sont en appui des ingénieurs et chercheurs</a:t>
              </a:r>
            </a:p>
          </p:txBody>
        </p:sp>
        <p:pic>
          <p:nvPicPr>
            <p:cNvPr id="18" name="Image 17" descr="Chercheur-spectrom-tre-de-mass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0112" y="2276872"/>
              <a:ext cx="1656586" cy="110473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sz="3200" cap="all" dirty="0" smtClean="0">
                <a:solidFill>
                  <a:schemeClr val="bg2"/>
                </a:solidFill>
              </a:rPr>
              <a:t>Un BTS et deux options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1677415"/>
            <a:ext cx="8208912" cy="107721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 eaLnBrk="1" hangingPunct="1">
              <a:defRPr/>
            </a:pPr>
            <a:r>
              <a:rPr lang="fr-FR" sz="1600" dirty="0">
                <a:solidFill>
                  <a:schemeClr val="bg1"/>
                </a:solidFill>
                <a:latin typeface="+mn-lt"/>
                <a:ea typeface="Times New Roman" pitchFamily="18" charset="0"/>
                <a:cs typeface="Verdana" pitchFamily="34" charset="0"/>
              </a:rPr>
              <a:t>Le BTS Systèmes </a:t>
            </a:r>
            <a:r>
              <a:rPr lang="fr-FR" sz="1600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Verdana" pitchFamily="34" charset="0"/>
              </a:rPr>
              <a:t>Numériques </a:t>
            </a:r>
            <a:r>
              <a:rPr lang="fr-FR" sz="1600" dirty="0">
                <a:solidFill>
                  <a:schemeClr val="bg1"/>
                </a:solidFill>
                <a:latin typeface="+mn-lt"/>
                <a:ea typeface="Times New Roman" pitchFamily="18" charset="0"/>
                <a:cs typeface="Verdana" pitchFamily="34" charset="0"/>
              </a:rPr>
              <a:t>permet de s'adapter de façon plus large aux métiers de l'électronique et de l'informatique, et éventuellement de s’adapter à des formations de niveau supérieur quand cela est nécessaire et d’intégrer une entreprise avec une spécialité suffisante pour être rapidement opérationnels.</a:t>
            </a:r>
            <a:endParaRPr lang="fr-FR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95536" y="3429000"/>
            <a:ext cx="3672408" cy="19442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BTS Système Numérique</a:t>
            </a:r>
            <a:endParaRPr lang="fr-FR" dirty="0"/>
          </a:p>
        </p:txBody>
      </p:sp>
      <p:sp>
        <p:nvSpPr>
          <p:cNvPr id="6" name="Flèche droite à entaille 5"/>
          <p:cNvSpPr/>
          <p:nvPr/>
        </p:nvSpPr>
        <p:spPr>
          <a:xfrm>
            <a:off x="4283968" y="3501008"/>
            <a:ext cx="792088" cy="288032"/>
          </a:xfrm>
          <a:prstGeom prst="notched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à entaille 7"/>
          <p:cNvSpPr/>
          <p:nvPr/>
        </p:nvSpPr>
        <p:spPr>
          <a:xfrm>
            <a:off x="4283968" y="5085184"/>
            <a:ext cx="792088" cy="288032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148064" y="4581128"/>
            <a:ext cx="3672408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1400" dirty="0" smtClean="0">
                <a:solidFill>
                  <a:schemeClr val="tx1"/>
                </a:solidFill>
                <a:ea typeface="Times New Roman" pitchFamily="18" charset="0"/>
              </a:rPr>
              <a:t>Option B: Electronique et Communication</a:t>
            </a:r>
          </a:p>
          <a:p>
            <a:pPr>
              <a:defRPr/>
            </a:pPr>
            <a:r>
              <a:rPr lang="fr-FR" sz="1400" dirty="0" smtClean="0">
                <a:solidFill>
                  <a:schemeClr val="tx1"/>
                </a:solidFill>
                <a:ea typeface="Times New Roman" pitchFamily="18" charset="0"/>
              </a:rPr>
              <a:t>Usage des composants complexes, pré-industrialisation des systèmes électroniques , maintenance , interfaçage sur couche de bas niveau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148064" y="2996952"/>
            <a:ext cx="3672408" cy="12961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GB" sz="1400" dirty="0" smtClean="0">
                <a:ea typeface="Times New Roman" pitchFamily="18" charset="0"/>
              </a:rPr>
              <a:t> option A: </a:t>
            </a:r>
            <a:r>
              <a:rPr lang="en-GB" sz="1400" dirty="0" err="1" smtClean="0">
                <a:ea typeface="Times New Roman" pitchFamily="18" charset="0"/>
              </a:rPr>
              <a:t>Informatique</a:t>
            </a:r>
            <a:r>
              <a:rPr lang="en-GB" sz="1400" dirty="0" smtClean="0">
                <a:ea typeface="Times New Roman" pitchFamily="18" charset="0"/>
              </a:rPr>
              <a:t> et </a:t>
            </a:r>
            <a:r>
              <a:rPr lang="en-GB" sz="1400" dirty="0" err="1" smtClean="0">
                <a:ea typeface="Times New Roman" pitchFamily="18" charset="0"/>
              </a:rPr>
              <a:t>Réseaux</a:t>
            </a:r>
            <a:endParaRPr lang="en-GB" sz="1400" dirty="0" smtClean="0">
              <a:ea typeface="Times New Roman" pitchFamily="18" charset="0"/>
            </a:endParaRPr>
          </a:p>
          <a:p>
            <a:pPr>
              <a:defRPr/>
            </a:pPr>
            <a:r>
              <a:rPr lang="en-GB" sz="1400" dirty="0" smtClean="0">
                <a:ea typeface="Times New Roman" pitchFamily="18" charset="0"/>
              </a:rPr>
              <a:t>À </a:t>
            </a:r>
            <a:r>
              <a:rPr lang="en-GB" sz="1400" dirty="0" err="1" smtClean="0">
                <a:ea typeface="Times New Roman" pitchFamily="18" charset="0"/>
              </a:rPr>
              <a:t>dominante</a:t>
            </a:r>
            <a:r>
              <a:rPr lang="en-GB" sz="1400" dirty="0" smtClean="0">
                <a:ea typeface="Times New Roman" pitchFamily="18" charset="0"/>
              </a:rPr>
              <a:t> </a:t>
            </a:r>
            <a:r>
              <a:rPr lang="en-GB" sz="1400" dirty="0" err="1" smtClean="0">
                <a:ea typeface="Times New Roman" pitchFamily="18" charset="0"/>
              </a:rPr>
              <a:t>réseau</a:t>
            </a:r>
            <a:r>
              <a:rPr lang="en-GB" sz="1400" dirty="0" smtClean="0">
                <a:ea typeface="Times New Roman" pitchFamily="18" charset="0"/>
              </a:rPr>
              <a:t>, </a:t>
            </a:r>
            <a:r>
              <a:rPr lang="en-GB" sz="1400" dirty="0" err="1" smtClean="0">
                <a:ea typeface="Times New Roman" pitchFamily="18" charset="0"/>
              </a:rPr>
              <a:t>systèmes</a:t>
            </a:r>
            <a:r>
              <a:rPr lang="en-GB" sz="1400" dirty="0" smtClean="0">
                <a:ea typeface="Times New Roman" pitchFamily="18" charset="0"/>
              </a:rPr>
              <a:t> </a:t>
            </a:r>
            <a:r>
              <a:rPr lang="en-GB" sz="1400" dirty="0" err="1" smtClean="0">
                <a:ea typeface="Times New Roman" pitchFamily="18" charset="0"/>
              </a:rPr>
              <a:t>embarqués</a:t>
            </a:r>
            <a:r>
              <a:rPr lang="en-GB" sz="1400" dirty="0" smtClean="0">
                <a:ea typeface="Times New Roman" pitchFamily="18" charset="0"/>
              </a:rPr>
              <a:t>, et </a:t>
            </a:r>
            <a:r>
              <a:rPr lang="en-GB" sz="1400" dirty="0" err="1" smtClean="0">
                <a:ea typeface="Times New Roman" pitchFamily="18" charset="0"/>
              </a:rPr>
              <a:t>calculs</a:t>
            </a:r>
            <a:r>
              <a:rPr lang="en-GB" sz="1400" dirty="0" smtClean="0">
                <a:ea typeface="Times New Roman" pitchFamily="18" charset="0"/>
              </a:rPr>
              <a:t> et </a:t>
            </a:r>
            <a:r>
              <a:rPr lang="en-GB" sz="1400" dirty="0" err="1" smtClean="0">
                <a:ea typeface="Times New Roman" pitchFamily="18" charset="0"/>
              </a:rPr>
              <a:t>stockage</a:t>
            </a:r>
            <a:r>
              <a:rPr lang="en-GB" sz="1400" dirty="0" smtClean="0">
                <a:ea typeface="Times New Roman" pitchFamily="18" charset="0"/>
              </a:rPr>
              <a:t> des </a:t>
            </a:r>
            <a:r>
              <a:rPr lang="en-GB" sz="1400" dirty="0" err="1" smtClean="0">
                <a:ea typeface="Times New Roman" pitchFamily="18" charset="0"/>
              </a:rPr>
              <a:t>données</a:t>
            </a:r>
            <a:r>
              <a:rPr lang="en-GB" sz="1400" dirty="0" smtClean="0">
                <a:ea typeface="Times New Roman" pitchFamily="18" charset="0"/>
              </a:rPr>
              <a:t> </a:t>
            </a:r>
            <a:r>
              <a:rPr lang="en-GB" sz="1400" dirty="0" err="1" smtClean="0">
                <a:ea typeface="Times New Roman" pitchFamily="18" charset="0"/>
              </a:rPr>
              <a:t>distants</a:t>
            </a:r>
            <a:r>
              <a:rPr lang="en-GB" sz="1400" dirty="0" smtClean="0">
                <a:ea typeface="Times New Roman" pitchFamily="18" charset="0"/>
              </a:rPr>
              <a:t> (cloud), </a:t>
            </a:r>
            <a:r>
              <a:rPr lang="en-GB" sz="1400" dirty="0" err="1" smtClean="0">
                <a:ea typeface="Times New Roman" pitchFamily="18" charset="0"/>
              </a:rPr>
              <a:t>programmation</a:t>
            </a:r>
            <a:r>
              <a:rPr lang="en-GB" sz="1400" dirty="0" smtClean="0">
                <a:ea typeface="Times New Roman" pitchFamily="18" charset="0"/>
              </a:rPr>
              <a:t> des </a:t>
            </a:r>
            <a:r>
              <a:rPr lang="en-GB" sz="1400" dirty="0" err="1" smtClean="0">
                <a:ea typeface="Times New Roman" pitchFamily="18" charset="0"/>
              </a:rPr>
              <a:t>systèmes</a:t>
            </a:r>
            <a:r>
              <a:rPr lang="en-GB" sz="1400" dirty="0" smtClean="0">
                <a:ea typeface="Times New Roman" pitchFamily="18" charset="0"/>
              </a:rPr>
              <a:t>...</a:t>
            </a:r>
            <a:endParaRPr lang="en-GB" sz="1400" dirty="0"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53400" cy="990600"/>
          </a:xfrm>
        </p:spPr>
        <p:txBody>
          <a:bodyPr>
            <a:noAutofit/>
          </a:bodyPr>
          <a:lstStyle/>
          <a:p>
            <a:pPr algn="r"/>
            <a:r>
              <a:rPr lang="fr-FR" sz="3200" cap="all" dirty="0" smtClean="0">
                <a:solidFill>
                  <a:schemeClr val="bg2"/>
                </a:solidFill>
              </a:rPr>
              <a:t>Une structuration commune de la formation</a:t>
            </a:r>
            <a:endParaRPr lang="fr-FR" sz="3200" cap="all" dirty="0">
              <a:solidFill>
                <a:schemeClr val="bg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9592" y="1556792"/>
            <a:ext cx="3096344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Activités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5724128" y="1556792"/>
            <a:ext cx="3096344" cy="216024"/>
          </a:xfrm>
          <a:prstGeom prst="rect">
            <a:avLst/>
          </a:prstGeom>
          <a:solidFill>
            <a:srgbClr val="FF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Domaine de compétences</a:t>
            </a:r>
            <a:endParaRPr lang="fr-FR" dirty="0"/>
          </a:p>
        </p:txBody>
      </p:sp>
      <p:grpSp>
        <p:nvGrpSpPr>
          <p:cNvPr id="36" name="Groupe 35"/>
          <p:cNvGrpSpPr/>
          <p:nvPr/>
        </p:nvGrpSpPr>
        <p:grpSpPr>
          <a:xfrm>
            <a:off x="179512" y="1844824"/>
            <a:ext cx="8640960" cy="1006429"/>
            <a:chOff x="179512" y="1844824"/>
            <a:chExt cx="8640960" cy="1006429"/>
          </a:xfrm>
        </p:grpSpPr>
        <p:grpSp>
          <p:nvGrpSpPr>
            <p:cNvPr id="35" name="Groupe 34"/>
            <p:cNvGrpSpPr/>
            <p:nvPr/>
          </p:nvGrpSpPr>
          <p:grpSpPr>
            <a:xfrm>
              <a:off x="179512" y="1844824"/>
              <a:ext cx="5472608" cy="1006429"/>
              <a:chOff x="179512" y="1844824"/>
              <a:chExt cx="5472608" cy="1006429"/>
            </a:xfrm>
          </p:grpSpPr>
          <p:sp>
            <p:nvSpPr>
              <p:cNvPr id="5" name="Rectangle 1"/>
              <p:cNvSpPr txBox="1">
                <a:spLocks noChangeArrowheads="1"/>
              </p:cNvSpPr>
              <p:nvPr/>
            </p:nvSpPr>
            <p:spPr bwMode="auto">
              <a:xfrm>
                <a:off x="179512" y="1844824"/>
                <a:ext cx="4680520" cy="1006429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rtlCol="0" anchor="ctr">
                <a:spAutoFit/>
              </a:bodyPr>
              <a:lstStyle/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fr-FR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A1. Rechercher et/ou exploiter des documents techniques en français ou en anglais</a:t>
                </a:r>
              </a:p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sz="1100" dirty="0" smtClean="0">
                    <a:solidFill>
                      <a:schemeClr val="bg1"/>
                    </a:solidFill>
                  </a:rPr>
                  <a:t>A2. Identifier le besoin du client et établir un cahier des charges d’avant-vente</a:t>
                </a:r>
              </a:p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sz="1100" dirty="0" smtClean="0">
                    <a:solidFill>
                      <a:schemeClr val="bg1"/>
                    </a:solidFill>
                  </a:rPr>
                  <a:t>A3. Analyser un cahier des charges et extraire les spécifications associées à sa réalisation dans une situation de bureau d’études</a:t>
                </a:r>
              </a:p>
            </p:txBody>
          </p:sp>
          <p:sp>
            <p:nvSpPr>
              <p:cNvPr id="17" name="Flèche droite à entaille 16"/>
              <p:cNvSpPr/>
              <p:nvPr/>
            </p:nvSpPr>
            <p:spPr>
              <a:xfrm>
                <a:off x="4932040" y="2276872"/>
                <a:ext cx="720080" cy="288032"/>
              </a:xfrm>
              <a:prstGeom prst="notchedRight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0" name="Rectangle à coins arrondis 29"/>
            <p:cNvSpPr/>
            <p:nvPr/>
          </p:nvSpPr>
          <p:spPr>
            <a:xfrm>
              <a:off x="5724128" y="2060848"/>
              <a:ext cx="3096344" cy="720080"/>
            </a:xfrm>
            <a:prstGeom prst="roundRect">
              <a:avLst/>
            </a:prstGeom>
            <a:solidFill>
              <a:srgbClr val="FF99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 smtClean="0"/>
                <a:t>C1. Communiquer</a:t>
              </a:r>
            </a:p>
            <a:p>
              <a:r>
                <a:rPr lang="fr-FR" sz="1400" dirty="0" smtClean="0"/>
                <a:t>C2. Organiser </a:t>
              </a:r>
            </a:p>
            <a:p>
              <a:r>
                <a:rPr lang="fr-FR" sz="1400" dirty="0" smtClean="0"/>
                <a:t>C3. Concevoir</a:t>
              </a:r>
              <a:endParaRPr lang="fr-FR" sz="1400" dirty="0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179512" y="2924944"/>
            <a:ext cx="8640960" cy="1311128"/>
            <a:chOff x="179512" y="2924944"/>
            <a:chExt cx="8640960" cy="1311128"/>
          </a:xfrm>
        </p:grpSpPr>
        <p:grpSp>
          <p:nvGrpSpPr>
            <p:cNvPr id="23" name="Groupe 22"/>
            <p:cNvGrpSpPr/>
            <p:nvPr/>
          </p:nvGrpSpPr>
          <p:grpSpPr>
            <a:xfrm>
              <a:off x="179512" y="2924944"/>
              <a:ext cx="5472608" cy="1311128"/>
              <a:chOff x="179512" y="2852936"/>
              <a:chExt cx="5472608" cy="1311128"/>
            </a:xfrm>
          </p:grpSpPr>
          <p:sp>
            <p:nvSpPr>
              <p:cNvPr id="10" name="Rectangle 1"/>
              <p:cNvSpPr txBox="1">
                <a:spLocks noChangeArrowheads="1"/>
              </p:cNvSpPr>
              <p:nvPr/>
            </p:nvSpPr>
            <p:spPr bwMode="auto">
              <a:xfrm>
                <a:off x="179512" y="2852936"/>
                <a:ext cx="4680520" cy="1311128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rtlCol="0" anchor="ctr">
                <a:spAutoFit/>
              </a:bodyPr>
              <a:lstStyle/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A4. Réaliser l’analyse fonctionnelle, comportementale et structurelle d’un produit</a:t>
                </a:r>
                <a:r>
                  <a:rPr kumimoji="0" lang="fr-FR" sz="12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 dans une situation de réalisation.</a:t>
                </a:r>
              </a:p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sz="1200" baseline="0" dirty="0" smtClean="0">
                    <a:solidFill>
                      <a:schemeClr val="bg1"/>
                    </a:solidFill>
                  </a:rPr>
                  <a:t>A5. Proposer des solutions pour répondre</a:t>
                </a:r>
                <a:r>
                  <a:rPr lang="fr-FR" sz="1200" dirty="0" smtClean="0">
                    <a:solidFill>
                      <a:schemeClr val="bg1"/>
                    </a:solidFill>
                  </a:rPr>
                  <a:t> aux besoins du cahier des charges dans un contexte technico-économique contraint.</a:t>
                </a:r>
              </a:p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A6. Etablir un plan d’organisation pour réaliser un projet.</a:t>
                </a:r>
              </a:p>
              <a:p>
                <a:pPr algn="just">
                  <a:spcBef>
                    <a:spcPct val="20000"/>
                  </a:spcBef>
                  <a:defRPr/>
                </a:pPr>
                <a:r>
                  <a:rPr lang="fr-FR" sz="1200" dirty="0" smtClean="0">
                    <a:solidFill>
                      <a:schemeClr val="bg1"/>
                    </a:solidFill>
                  </a:rPr>
                  <a:t>A7. Réaliser ou mettre en œuvre et valider une solution.</a:t>
                </a:r>
              </a:p>
            </p:txBody>
          </p:sp>
          <p:sp>
            <p:nvSpPr>
              <p:cNvPr id="18" name="Flèche droite à entaille 17"/>
              <p:cNvSpPr/>
              <p:nvPr/>
            </p:nvSpPr>
            <p:spPr>
              <a:xfrm>
                <a:off x="4932040" y="3284984"/>
                <a:ext cx="720080" cy="288032"/>
              </a:xfrm>
              <a:prstGeom prst="notchedRight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1" name="Rectangle à coins arrondis 30"/>
            <p:cNvSpPr/>
            <p:nvPr/>
          </p:nvSpPr>
          <p:spPr>
            <a:xfrm>
              <a:off x="5724128" y="3140968"/>
              <a:ext cx="3096344" cy="720080"/>
            </a:xfrm>
            <a:prstGeom prst="roundRect">
              <a:avLst/>
            </a:prstGeom>
            <a:solidFill>
              <a:srgbClr val="FF99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 smtClean="0"/>
                <a:t>C2. Organiser </a:t>
              </a:r>
            </a:p>
            <a:p>
              <a:r>
                <a:rPr lang="fr-FR" sz="1400" dirty="0" smtClean="0"/>
                <a:t>C3. Concevoir</a:t>
              </a:r>
            </a:p>
            <a:p>
              <a:r>
                <a:rPr lang="fr-FR" sz="1400" dirty="0" smtClean="0"/>
                <a:t>C4. Réaliser</a:t>
              </a:r>
              <a:endParaRPr lang="fr-FR" sz="1400" dirty="0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179512" y="4365104"/>
            <a:ext cx="8640960" cy="720080"/>
            <a:chOff x="179512" y="4365104"/>
            <a:chExt cx="8640960" cy="720080"/>
          </a:xfrm>
        </p:grpSpPr>
        <p:grpSp>
          <p:nvGrpSpPr>
            <p:cNvPr id="24" name="Groupe 23"/>
            <p:cNvGrpSpPr/>
            <p:nvPr/>
          </p:nvGrpSpPr>
          <p:grpSpPr>
            <a:xfrm>
              <a:off x="179512" y="4365104"/>
              <a:ext cx="5472608" cy="683264"/>
              <a:chOff x="179512" y="4293096"/>
              <a:chExt cx="5472608" cy="683264"/>
            </a:xfrm>
          </p:grpSpPr>
          <p:sp>
            <p:nvSpPr>
              <p:cNvPr id="11" name="Rectangle 1"/>
              <p:cNvSpPr txBox="1">
                <a:spLocks noChangeArrowheads="1"/>
              </p:cNvSpPr>
              <p:nvPr/>
            </p:nvSpPr>
            <p:spPr bwMode="auto">
              <a:xfrm>
                <a:off x="179512" y="4293096"/>
                <a:ext cx="4680520" cy="683264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rtlCol="0" anchor="ctr">
                <a:spAutoFit/>
              </a:bodyPr>
              <a:lstStyle/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sz="1200" dirty="0" smtClean="0">
                    <a:solidFill>
                      <a:schemeClr val="bg1"/>
                    </a:solidFill>
                  </a:rPr>
                  <a:t>A8. Organiser  et suivre le processus de maintenance d’après-vente </a:t>
                </a:r>
                <a:endParaRPr kumimoji="0" lang="fr-FR" sz="12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sz="1200" baseline="0" dirty="0" smtClean="0">
                    <a:solidFill>
                      <a:schemeClr val="bg1"/>
                    </a:solidFill>
                  </a:rPr>
                  <a:t>A9. Elaborer</a:t>
                </a:r>
                <a:r>
                  <a:rPr lang="fr-FR" sz="1200" dirty="0" smtClean="0">
                    <a:solidFill>
                      <a:schemeClr val="bg1"/>
                    </a:solidFill>
                  </a:rPr>
                  <a:t> et/ou mettre en œuvre le processus de réception dans une situation de livraison.</a:t>
                </a:r>
              </a:p>
            </p:txBody>
          </p:sp>
          <p:sp>
            <p:nvSpPr>
              <p:cNvPr id="19" name="Flèche droite à entaille 18"/>
              <p:cNvSpPr/>
              <p:nvPr/>
            </p:nvSpPr>
            <p:spPr>
              <a:xfrm>
                <a:off x="4932040" y="4509120"/>
                <a:ext cx="720080" cy="288032"/>
              </a:xfrm>
              <a:prstGeom prst="notchedRight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2" name="Rectangle à coins arrondis 31"/>
            <p:cNvSpPr/>
            <p:nvPr/>
          </p:nvSpPr>
          <p:spPr>
            <a:xfrm>
              <a:off x="5724128" y="4365104"/>
              <a:ext cx="3096344" cy="720080"/>
            </a:xfrm>
            <a:prstGeom prst="roundRect">
              <a:avLst/>
            </a:prstGeom>
            <a:solidFill>
              <a:srgbClr val="FF99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 smtClean="0"/>
                <a:t>C2. Organiser </a:t>
              </a:r>
            </a:p>
            <a:p>
              <a:r>
                <a:rPr lang="fr-FR" sz="1400" dirty="0" smtClean="0"/>
                <a:t>C5. Installer</a:t>
              </a:r>
            </a:p>
            <a:p>
              <a:r>
                <a:rPr lang="fr-FR" sz="1400" dirty="0" smtClean="0"/>
                <a:t>C7. Maintenir</a:t>
              </a: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179512" y="5157192"/>
            <a:ext cx="8640960" cy="683264"/>
            <a:chOff x="179512" y="5157192"/>
            <a:chExt cx="8640960" cy="683264"/>
          </a:xfrm>
        </p:grpSpPr>
        <p:grpSp>
          <p:nvGrpSpPr>
            <p:cNvPr id="25" name="Groupe 24"/>
            <p:cNvGrpSpPr/>
            <p:nvPr/>
          </p:nvGrpSpPr>
          <p:grpSpPr>
            <a:xfrm>
              <a:off x="179512" y="5157192"/>
              <a:ext cx="5472608" cy="683264"/>
              <a:chOff x="179512" y="5085184"/>
              <a:chExt cx="5472608" cy="683264"/>
            </a:xfrm>
          </p:grpSpPr>
          <p:sp>
            <p:nvSpPr>
              <p:cNvPr id="12" name="Rectangle 1"/>
              <p:cNvSpPr txBox="1">
                <a:spLocks noChangeArrowheads="1"/>
              </p:cNvSpPr>
              <p:nvPr/>
            </p:nvSpPr>
            <p:spPr bwMode="auto">
              <a:xfrm>
                <a:off x="179512" y="5085184"/>
                <a:ext cx="4680520" cy="683264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rtlCol="0" anchor="ctr">
                <a:spAutoFit/>
              </a:bodyPr>
              <a:lstStyle/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A10.  Assurer</a:t>
                </a:r>
                <a:r>
                  <a:rPr kumimoji="0" lang="fr-FR" sz="12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la disponibilité du système ou des services dans une situation d’exploitation et de continuité de service.</a:t>
                </a:r>
              </a:p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sz="1200" dirty="0" smtClean="0">
                    <a:solidFill>
                      <a:schemeClr val="bg1"/>
                    </a:solidFill>
                  </a:rPr>
                  <a:t>A11. Assurer le support client </a:t>
                </a: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lèche droite à entaille 19"/>
              <p:cNvSpPr/>
              <p:nvPr/>
            </p:nvSpPr>
            <p:spPr>
              <a:xfrm>
                <a:off x="4932040" y="5301208"/>
                <a:ext cx="720080" cy="288032"/>
              </a:xfrm>
              <a:prstGeom prst="notchedRight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3" name="Rectangle à coins arrondis 32"/>
            <p:cNvSpPr/>
            <p:nvPr/>
          </p:nvSpPr>
          <p:spPr>
            <a:xfrm>
              <a:off x="5724128" y="5301208"/>
              <a:ext cx="3096344" cy="432048"/>
            </a:xfrm>
            <a:prstGeom prst="roundRect">
              <a:avLst/>
            </a:prstGeom>
            <a:solidFill>
              <a:srgbClr val="FF99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 smtClean="0"/>
                <a:t>C6. Exploiter </a:t>
              </a:r>
            </a:p>
            <a:p>
              <a:r>
                <a:rPr lang="fr-FR" sz="1400" dirty="0" smtClean="0"/>
                <a:t>C7. Maintenir</a:t>
              </a: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179512" y="5949280"/>
            <a:ext cx="8640960" cy="432048"/>
            <a:chOff x="179512" y="5949280"/>
            <a:chExt cx="8640960" cy="432048"/>
          </a:xfrm>
        </p:grpSpPr>
        <p:grpSp>
          <p:nvGrpSpPr>
            <p:cNvPr id="26" name="Groupe 25"/>
            <p:cNvGrpSpPr/>
            <p:nvPr/>
          </p:nvGrpSpPr>
          <p:grpSpPr>
            <a:xfrm>
              <a:off x="179512" y="6021288"/>
              <a:ext cx="5472608" cy="288032"/>
              <a:chOff x="179512" y="5949280"/>
              <a:chExt cx="5472608" cy="288032"/>
            </a:xfrm>
          </p:grpSpPr>
          <p:sp>
            <p:nvSpPr>
              <p:cNvPr id="15" name="Rectangle 1"/>
              <p:cNvSpPr txBox="1">
                <a:spLocks noChangeArrowheads="1"/>
              </p:cNvSpPr>
              <p:nvPr/>
            </p:nvSpPr>
            <p:spPr bwMode="auto">
              <a:xfrm>
                <a:off x="179512" y="5949280"/>
                <a:ext cx="4680520" cy="276999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rtlCol="0" anchor="ctr">
                <a:spAutoFit/>
              </a:bodyPr>
              <a:lstStyle/>
              <a:p>
                <a:pPr marR="0" lvl="0" algn="just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fr-FR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A12.  Encadrer une équipe.</a:t>
                </a:r>
                <a:endParaRPr kumimoji="0" lang="fr-FR" sz="12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lèche droite à entaille 20"/>
              <p:cNvSpPr/>
              <p:nvPr/>
            </p:nvSpPr>
            <p:spPr>
              <a:xfrm>
                <a:off x="4932040" y="5949280"/>
                <a:ext cx="720080" cy="288032"/>
              </a:xfrm>
              <a:prstGeom prst="notchedRight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4" name="Rectangle à coins arrondis 33"/>
            <p:cNvSpPr/>
            <p:nvPr/>
          </p:nvSpPr>
          <p:spPr>
            <a:xfrm>
              <a:off x="5724128" y="5949280"/>
              <a:ext cx="3096344" cy="432048"/>
            </a:xfrm>
            <a:prstGeom prst="roundRect">
              <a:avLst/>
            </a:prstGeom>
            <a:solidFill>
              <a:srgbClr val="FF99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 smtClean="0"/>
                <a:t>C1. Communiquer </a:t>
              </a:r>
            </a:p>
            <a:p>
              <a:r>
                <a:rPr lang="fr-FR" sz="1400" dirty="0" smtClean="0"/>
                <a:t>C2. Organiser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_seminaire_SN">
  <a:themeElements>
    <a:clrScheme name="Personnalisé 2">
      <a:dk1>
        <a:sysClr val="windowText" lastClr="000000"/>
      </a:dk1>
      <a:lt1>
        <a:sysClr val="window" lastClr="FFFFFF"/>
      </a:lt1>
      <a:dk2>
        <a:srgbClr val="FFFFFF"/>
      </a:dk2>
      <a:lt2>
        <a:srgbClr val="546D79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Thème_seminaire_SN</Template>
  <TotalTime>3061</TotalTime>
  <Words>1484</Words>
  <Application>Microsoft Office PowerPoint</Application>
  <PresentationFormat>Affichage à l'écran (4:3)</PresentationFormat>
  <Paragraphs>311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Thème_seminaire_SN</vt:lpstr>
      <vt:lpstr>Les enjeux et objectifs du BTS SN Option A: Informatique et Réseaux Option B: Electronique et Communication</vt:lpstr>
      <vt:lpstr>Le numérique, un enjeux économique</vt:lpstr>
      <vt:lpstr>Diapositive 3</vt:lpstr>
      <vt:lpstr>Le numérique: c’est aussi…</vt:lpstr>
      <vt:lpstr>Un besoin de techniciens qualifiés</vt:lpstr>
      <vt:lpstr>Prendre en compte les évolutions Métiers,  Exemple : Le processus de développement produit </vt:lpstr>
      <vt:lpstr>Une offre de formation dans le domaine de l’informatique et des réseaux répondant aux besoins du secteur  d’activité </vt:lpstr>
      <vt:lpstr>Un BTS et deux options</vt:lpstr>
      <vt:lpstr>Une structuration commune de la formation</vt:lpstr>
      <vt:lpstr>Un BTS ayant un corpus commun de connaissances, et deux options</vt:lpstr>
      <vt:lpstr>L’organisation des enseignements</vt:lpstr>
      <vt:lpstr>Horaires de l'option Informatique et réseaux</vt:lpstr>
      <vt:lpstr>Horaires de l'option Électronique et communication</vt:lpstr>
      <vt:lpstr>Consolider les parcours,  de bac-3 à bac+3</vt:lpstr>
      <vt:lpstr>Consolider les parcours,  de bac-3 à bac+3</vt:lpstr>
      <vt:lpstr>Les pistes pour consolider les parcours  </vt:lpstr>
      <vt:lpstr>       Les sciences physiques</vt:lpstr>
      <vt:lpstr>       Les sciences physiques</vt:lpstr>
      <vt:lpstr>        Les sciences physiques</vt:lpstr>
      <vt:lpstr>       Les sciences physiques</vt:lpstr>
      <vt:lpstr>       Les sciences physiques</vt:lpstr>
      <vt:lpstr>       Les sciences physiques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utilisateur</cp:lastModifiedBy>
  <cp:revision>125</cp:revision>
  <dcterms:created xsi:type="dcterms:W3CDTF">2014-06-18T07:57:56Z</dcterms:created>
  <dcterms:modified xsi:type="dcterms:W3CDTF">2014-06-27T05:20:39Z</dcterms:modified>
</cp:coreProperties>
</file>