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7" r:id="rId2"/>
    <p:sldId id="274" r:id="rId3"/>
    <p:sldId id="276" r:id="rId4"/>
    <p:sldId id="275" r:id="rId5"/>
    <p:sldId id="27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62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F8EB90-D38D-4207-AA9E-33005B2F32B2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17160" cy="1196752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>
                <a:solidFill>
                  <a:schemeClr val="bg2"/>
                </a:solidFill>
              </a:rPr>
              <a:t>L’</a:t>
            </a:r>
            <a:r>
              <a:rPr lang="fr-FR" b="1" dirty="0" err="1" smtClean="0">
                <a:solidFill>
                  <a:schemeClr val="bg2"/>
                </a:solidFill>
              </a:rPr>
              <a:t>orgaNIsation</a:t>
            </a:r>
            <a:r>
              <a:rPr lang="fr-FR" b="1" dirty="0" smtClean="0">
                <a:solidFill>
                  <a:schemeClr val="bg2"/>
                </a:solidFill>
              </a:rPr>
              <a:t> du projet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499992" y="6453337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Guillaume COMTE,  Chef de Travaux - Lycée Edouard BRANLY – Amiens</a:t>
            </a:r>
          </a:p>
          <a:p>
            <a:pPr algn="r"/>
            <a:endParaRPr lang="fr-FR" sz="1200" dirty="0" smtClean="0">
              <a:solidFill>
                <a:schemeClr val="bg1"/>
              </a:solidFill>
            </a:endParaRPr>
          </a:p>
          <a:p>
            <a:pPr algn="r"/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955104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Qu’est qu’un projet?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12648" y="2564904"/>
            <a:ext cx="8153400" cy="3531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	AFNOR X50-115: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dirty="0" smtClean="0"/>
              <a:t>Un projet est un ensemble d'activités coordonnées et maîtrisées comportant des dates de début et de fin, entrepris dans le but d'atteindre un objectif conforme à des exigences spécifiques.</a:t>
            </a:r>
          </a:p>
          <a:p>
            <a:pPr lvl="1" algn="just">
              <a:buNone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fr-FR" sz="2000" b="1" dirty="0" smtClean="0"/>
              <a:t>ISO 10006:</a:t>
            </a:r>
          </a:p>
          <a:p>
            <a:pPr lvl="1" algn="just">
              <a:buNone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fr-FR" sz="1400" dirty="0" smtClean="0"/>
              <a:t>Un projet est un processus unique, qui consiste en un ensemble d'activités coordonnées et maîtrisées comportant des dates de début et de fin, entrepris dans le but d'atteindre un objectif conforme à des exigences spécifiques telles que des contraintes de délais, de coûts et de ressources. 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683568" y="1700808"/>
            <a:ext cx="8153400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t">
            <a:normAutofit fontScale="2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fr-FR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Deux définitions officielles normalisées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95536" y="1484784"/>
          <a:ext cx="2520280" cy="4896544"/>
        </p:xfrm>
        <a:graphic>
          <a:graphicData uri="http://schemas.openxmlformats.org/presentationml/2006/ole">
            <p:oleObj spid="_x0000_s2049" r:id="rId3" imgW="4641093" imgH="10832704" progId="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1979712" y="1916832"/>
            <a:ext cx="6880076" cy="3384376"/>
            <a:chOff x="1979712" y="1916832"/>
            <a:chExt cx="6880076" cy="3384376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63888" y="2636912"/>
              <a:ext cx="5295900" cy="261937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14" name="Connecteur droit 13"/>
            <p:cNvCxnSpPr/>
            <p:nvPr/>
          </p:nvCxnSpPr>
          <p:spPr>
            <a:xfrm>
              <a:off x="1979712" y="1916832"/>
              <a:ext cx="1584176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1979712" y="2492896"/>
              <a:ext cx="1584176" cy="28083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1979712" y="2636912"/>
            <a:ext cx="6840760" cy="2376264"/>
            <a:chOff x="1979712" y="2636912"/>
            <a:chExt cx="6840760" cy="2376264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10297" y="2852936"/>
              <a:ext cx="5210175" cy="212407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20" name="Connecteur droit 19"/>
            <p:cNvCxnSpPr/>
            <p:nvPr/>
          </p:nvCxnSpPr>
          <p:spPr>
            <a:xfrm>
              <a:off x="1979712" y="2636912"/>
              <a:ext cx="1584176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1979712" y="3068960"/>
              <a:ext cx="1656184" cy="19442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/>
          <p:cNvGrpSpPr/>
          <p:nvPr/>
        </p:nvGrpSpPr>
        <p:grpSpPr>
          <a:xfrm>
            <a:off x="1979712" y="2852936"/>
            <a:ext cx="6976095" cy="2376264"/>
            <a:chOff x="1979712" y="2852936"/>
            <a:chExt cx="6976095" cy="2376264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59832" y="2852936"/>
              <a:ext cx="5895975" cy="236220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26" name="Connecteur droit 25"/>
            <p:cNvCxnSpPr/>
            <p:nvPr/>
          </p:nvCxnSpPr>
          <p:spPr>
            <a:xfrm flipV="1">
              <a:off x="1979712" y="2852936"/>
              <a:ext cx="108012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979712" y="3717032"/>
              <a:ext cx="1080120" cy="15121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1979712" y="2996952"/>
            <a:ext cx="6181700" cy="2376264"/>
            <a:chOff x="1979712" y="2996952"/>
            <a:chExt cx="6181700" cy="2376264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79912" y="2996952"/>
              <a:ext cx="4381500" cy="234315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35" name="Connecteur droit 34"/>
            <p:cNvCxnSpPr/>
            <p:nvPr/>
          </p:nvCxnSpPr>
          <p:spPr>
            <a:xfrm flipV="1">
              <a:off x="1979712" y="2996952"/>
              <a:ext cx="180020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979712" y="4365104"/>
              <a:ext cx="180020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e 45"/>
          <p:cNvGrpSpPr/>
          <p:nvPr/>
        </p:nvGrpSpPr>
        <p:grpSpPr>
          <a:xfrm>
            <a:off x="1979712" y="3140968"/>
            <a:ext cx="5778599" cy="2105025"/>
            <a:chOff x="1979712" y="3140968"/>
            <a:chExt cx="5778599" cy="2105025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95936" y="3140968"/>
              <a:ext cx="3762375" cy="210502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42" name="Connecteur droit 41"/>
            <p:cNvCxnSpPr/>
            <p:nvPr/>
          </p:nvCxnSpPr>
          <p:spPr>
            <a:xfrm flipV="1">
              <a:off x="1979712" y="3140968"/>
              <a:ext cx="2016224" cy="13681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1979712" y="4941168"/>
              <a:ext cx="2016224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/>
          <p:cNvGrpSpPr/>
          <p:nvPr/>
        </p:nvGrpSpPr>
        <p:grpSpPr>
          <a:xfrm>
            <a:off x="1979712" y="3068960"/>
            <a:ext cx="5907757" cy="2448272"/>
            <a:chOff x="1979712" y="3068960"/>
            <a:chExt cx="5907757" cy="2448272"/>
          </a:xfrm>
        </p:grpSpPr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67944" y="3068960"/>
              <a:ext cx="3819525" cy="212407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49" name="Connecteur droit 48"/>
            <p:cNvCxnSpPr/>
            <p:nvPr/>
          </p:nvCxnSpPr>
          <p:spPr>
            <a:xfrm flipV="1">
              <a:off x="1979712" y="3068960"/>
              <a:ext cx="2088232" cy="20162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flipV="1">
              <a:off x="1979712" y="5229200"/>
              <a:ext cx="2088232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/>
          <p:cNvGrpSpPr/>
          <p:nvPr/>
        </p:nvGrpSpPr>
        <p:grpSpPr>
          <a:xfrm>
            <a:off x="1979712" y="3284984"/>
            <a:ext cx="5870798" cy="2736304"/>
            <a:chOff x="1979712" y="3284984"/>
            <a:chExt cx="5870798" cy="2736304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211960" y="3284984"/>
              <a:ext cx="3638550" cy="165735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56" name="Connecteur droit 55"/>
            <p:cNvCxnSpPr/>
            <p:nvPr/>
          </p:nvCxnSpPr>
          <p:spPr>
            <a:xfrm flipV="1">
              <a:off x="1979712" y="3284984"/>
              <a:ext cx="2232248" cy="2376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 flipV="1">
              <a:off x="1979712" y="4941168"/>
              <a:ext cx="2232248" cy="10801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1979712" y="3717032"/>
            <a:ext cx="5972522" cy="2664296"/>
            <a:chOff x="1979712" y="3717032"/>
            <a:chExt cx="5972522" cy="2664296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427984" y="3717032"/>
              <a:ext cx="3524250" cy="89535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</p:pic>
        <p:cxnSp>
          <p:nvCxnSpPr>
            <p:cNvPr id="63" name="Connecteur droit 62"/>
            <p:cNvCxnSpPr/>
            <p:nvPr/>
          </p:nvCxnSpPr>
          <p:spPr>
            <a:xfrm flipV="1">
              <a:off x="1979712" y="3717032"/>
              <a:ext cx="2448272" cy="24482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 flipV="1">
              <a:off x="1979712" y="4581128"/>
              <a:ext cx="2448272" cy="1800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915816" y="2132856"/>
            <a:ext cx="5634208" cy="28083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just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	Les projets en BTS SN se concentrent sur les trois 1ères étapes:</a:t>
            </a:r>
          </a:p>
          <a:p>
            <a:pPr algn="just">
              <a:buNone/>
            </a:pPr>
            <a:r>
              <a:rPr lang="fr-FR" sz="2000" b="1" dirty="0" smtClean="0"/>
              <a:t>			- Recherche</a:t>
            </a:r>
          </a:p>
          <a:p>
            <a:pPr algn="just">
              <a:buNone/>
            </a:pPr>
            <a:r>
              <a:rPr lang="fr-FR" sz="2000" b="1" dirty="0" smtClean="0"/>
              <a:t>			- Planification</a:t>
            </a:r>
          </a:p>
          <a:p>
            <a:pPr algn="just">
              <a:buNone/>
            </a:pPr>
            <a:r>
              <a:rPr lang="fr-FR" sz="2000" b="1" dirty="0" smtClean="0"/>
              <a:t>			- Conception</a:t>
            </a:r>
            <a:r>
              <a:rPr lang="fr-FR" sz="1400" dirty="0" smtClean="0"/>
              <a:t> 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55576" y="1700808"/>
            <a:ext cx="2016224" cy="2160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place d’un projet BTS SN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dans les </a:t>
            </a: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étapes d’un projet industriel</a:t>
            </a:r>
          </a:p>
        </p:txBody>
      </p:sp>
    </p:spTree>
    <p:extLst>
      <p:ext uri="{BB962C8B-B14F-4D97-AF65-F5344CB8AC3E}">
        <p14:creationId xmlns:p14="http://schemas.microsoft.com/office/powerpoint/2010/main" xmlns="" val="36763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>
            <a:off x="1099120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rôle des enseignants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 des étudiants dans un projet de BTS SN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67293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114256" y="1556792"/>
            <a:ext cx="563420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85000" lnSpcReduction="20000"/>
          </a:bodyPr>
          <a:lstStyle/>
          <a:p>
            <a:pPr algn="just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L’idée émane d’un partenaire extérieur en collaboration avec les enseignants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3114256" y="2204864"/>
            <a:ext cx="5634208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t">
            <a:normAutofit fontScale="70000" lnSpcReduction="20000"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L’étape « </a:t>
            </a:r>
            <a:r>
              <a:rPr lang="fr-FR" sz="1900" noProof="0" dirty="0" smtClean="0">
                <a:latin typeface="Arial" pitchFamily="34" charset="0"/>
                <a:cs typeface="Arial" pitchFamily="34" charset="0"/>
              </a:rPr>
              <a:t>Recherche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» est prise en</a:t>
            </a:r>
            <a:r>
              <a:rPr kumimoji="0" lang="fr-FR" sz="190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charge par les enseignants. Ils s’assurent de la faisabilité par les étudiants en imaginant des solutions. Ils décrivent le cahier des charges en </a:t>
            </a:r>
            <a:r>
              <a:rPr kumimoji="0" lang="fr-FR" sz="1900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SysML</a:t>
            </a:r>
            <a:r>
              <a:rPr kumimoji="0" lang="fr-FR" sz="190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ou UML. A ce stade les choix technologiques ne sont pas arrêtés.</a:t>
            </a:r>
            <a:endParaRPr kumimoji="0" lang="fr-FR" sz="19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3131840" y="3356992"/>
            <a:ext cx="556220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t">
            <a:normAutofit fontScale="85000" lnSpcReduction="20000"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L’étape « </a:t>
            </a:r>
            <a:r>
              <a:rPr lang="fr-FR" sz="1900" noProof="0" dirty="0" smtClean="0">
                <a:latin typeface="Arial" pitchFamily="34" charset="0"/>
                <a:cs typeface="Arial" pitchFamily="34" charset="0"/>
              </a:rPr>
              <a:t>Planification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» est prise en</a:t>
            </a:r>
            <a:r>
              <a:rPr kumimoji="0" lang="fr-FR" sz="190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charge par les enseignants. Ils composent les équipes d’étudiants en fonction de la nature des projets</a:t>
            </a:r>
            <a:endParaRPr kumimoji="0" lang="fr-FR" sz="19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Espace réservé du contenu 4"/>
          <p:cNvSpPr txBox="1">
            <a:spLocks/>
          </p:cNvSpPr>
          <p:nvPr/>
        </p:nvSpPr>
        <p:spPr>
          <a:xfrm>
            <a:off x="3042248" y="4725144"/>
            <a:ext cx="5634208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t">
            <a:normAutofit fontScale="77500" lnSpcReduction="20000"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L’étape « </a:t>
            </a:r>
            <a:r>
              <a:rPr lang="fr-FR" sz="1900" noProof="0" dirty="0" smtClean="0">
                <a:latin typeface="Arial" pitchFamily="34" charset="0"/>
                <a:cs typeface="Arial" pitchFamily="34" charset="0"/>
              </a:rPr>
              <a:t>Conception</a:t>
            </a:r>
            <a:r>
              <a:rPr kumimoji="0" lang="fr-FR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» est prise en</a:t>
            </a:r>
            <a:r>
              <a:rPr kumimoji="0" lang="fr-FR" sz="190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charge par les étudiants. Les enseignants jouent un rôle de superviseur  et de conseiller technique sans trop altérer l’autonomie des étudiants.</a:t>
            </a:r>
            <a:endParaRPr kumimoji="0" lang="fr-FR" sz="19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467544" y="4437112"/>
            <a:ext cx="8136904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987824" y="41490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Réunion académique de validation des projets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574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/>
      <p:bldP spid="10" grpId="0" animBg="1"/>
      <p:bldP spid="11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>
            <a:off x="1043608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détails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l’étape de conception</a:t>
            </a:r>
            <a:b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fr-FR" sz="3200" cap="all" dirty="0" smtClean="0">
                <a:solidFill>
                  <a:schemeClr val="bg2"/>
                </a:solidFill>
              </a:rPr>
              <a:t>dans un projet de BTS SN</a:t>
            </a:r>
            <a:endParaRPr kumimoji="0" lang="fr-FR" sz="3200" b="0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27584" y="1556793"/>
          <a:ext cx="7920879" cy="4752529"/>
        </p:xfrm>
        <a:graphic>
          <a:graphicData uri="http://schemas.openxmlformats.org/drawingml/2006/table">
            <a:tbl>
              <a:tblPr/>
              <a:tblGrid>
                <a:gridCol w="2404675"/>
                <a:gridCol w="2664612"/>
                <a:gridCol w="796602"/>
                <a:gridCol w="830249"/>
                <a:gridCol w="1224741"/>
              </a:tblGrid>
              <a:tr h="494680"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>
                      <a:noFill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Tâches</a:t>
                      </a:r>
                      <a:b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</a:br>
                      <a: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individuelles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Tâches</a:t>
                      </a:r>
                      <a:b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</a:br>
                      <a:r>
                        <a:rPr lang="fr-FR" sz="8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collectives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SPECIFICATION / PLANIFICATION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Prendre connaissance du support du projet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7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Décoder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 cahier des charges fourni par les enseignants(diagramme des cas d'utilisation et des exigences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SysML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S'approprier la répartition des tâches communiquées par les enseignants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5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CONCEPTION PRELIMINAIRE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Recenser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solutions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technologiques existantes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permettant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répondre au cahier des charges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Arrêter une solution,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Modéliser l'architecture de la solution retenue avec les diagramme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appropriés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SysML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ou UML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FF66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REVUE DE PROJET N°1 </a:t>
                      </a:r>
                    </a:p>
                  </a:txBody>
                  <a:tcPr marL="95360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556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CONCEPTION DETAILLEE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Réaliser les conceptions matérielles et/ou logicielles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FF66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Apple Chancery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REVUE DE PROJET N°2 </a:t>
                      </a:r>
                    </a:p>
                  </a:txBody>
                  <a:tcPr marL="95360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Terminer 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  <a:r>
                        <a:rPr lang="fr-FR" sz="8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conceptions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matérielles et/ou logicielles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6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et valider les solutions individuelles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Produire les documentations techniques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FF66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Apple Chancery"/>
                        </a:rPr>
                        <a:t> </a:t>
                      </a:r>
                      <a:r>
                        <a:rPr lang="fr-FR" sz="800" b="0" i="0" u="none" strike="noStrike" dirty="0" smtClean="0">
                          <a:solidFill>
                            <a:schemeClr val="tx1"/>
                          </a:solidFill>
                          <a:latin typeface="Apple Chancery"/>
                        </a:rPr>
                        <a:t>X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Apple Chancery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REVUE DE PROJET N°3</a:t>
                      </a:r>
                    </a:p>
                  </a:txBody>
                  <a:tcPr marL="95360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556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INTEGRATION - VALIDATION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Assembler et tester les réalisations individuelles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Proposer et tester des solutions de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remédiation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Finaliser les documentations techniques du projet</a:t>
                      </a:r>
                    </a:p>
                  </a:txBody>
                  <a:tcPr marL="95360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74"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360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FFFFFF"/>
                          </a:solidFill>
                          <a:latin typeface="Apple Chancery"/>
                        </a:rPr>
                        <a:t>X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800080"/>
                          </a:solidFill>
                          <a:latin typeface="Apple Chancery"/>
                        </a:rPr>
                        <a:t> </a:t>
                      </a:r>
                    </a:p>
                  </a:txBody>
                  <a:tcPr marL="5298" marR="5298" marT="52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SOUTENANCE FINALE </a:t>
                      </a:r>
                    </a:p>
                  </a:txBody>
                  <a:tcPr marL="95360" marR="5298" marT="529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03848" y="2024844"/>
            <a:ext cx="4392488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03848" y="2204864"/>
            <a:ext cx="4392488" cy="4680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03848" y="2636912"/>
            <a:ext cx="4392488" cy="3240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03848" y="2924944"/>
            <a:ext cx="4392488" cy="3240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03848" y="3176972"/>
            <a:ext cx="4392488" cy="2520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03848" y="3392996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868144" y="3645024"/>
            <a:ext cx="2880320" cy="2880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03848" y="3897052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868144" y="4185084"/>
            <a:ext cx="2880320" cy="2880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203848" y="4437112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203848" y="4653136"/>
            <a:ext cx="4392488" cy="2520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203848" y="4833156"/>
            <a:ext cx="4392488" cy="2160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868144" y="5013176"/>
            <a:ext cx="2880320" cy="2880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203848" y="5265204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203848" y="5517232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203848" y="5769260"/>
            <a:ext cx="4392488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74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1074</TotalTime>
  <Words>204</Words>
  <Application>Microsoft Office PowerPoint</Application>
  <PresentationFormat>Affichage à l'écran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Médian</vt:lpstr>
      <vt:lpstr>L’orgaNIsation du projet</vt:lpstr>
      <vt:lpstr>Qu’est qu’un projet?</vt:lpstr>
      <vt:lpstr>La place d’un projet BTS SN  dans les étapes d’un projet industriel</vt:lpstr>
      <vt:lpstr>Le rôle des enseignants et des étudiants dans un projet de BTS SN</vt:lpstr>
      <vt:lpstr>Les détails de l’étape de conception dans un projet de BTS SN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cheftravaux</cp:lastModifiedBy>
  <cp:revision>63</cp:revision>
  <dcterms:created xsi:type="dcterms:W3CDTF">2014-06-05T20:00:54Z</dcterms:created>
  <dcterms:modified xsi:type="dcterms:W3CDTF">2014-06-26T21:04:32Z</dcterms:modified>
</cp:coreProperties>
</file>