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77" r:id="rId2"/>
    <p:sldId id="274" r:id="rId3"/>
    <p:sldId id="276" r:id="rId4"/>
    <p:sldId id="275" r:id="rId5"/>
    <p:sldId id="278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762" y="5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096EB2-3B19-415B-93DC-C8E01BF1CA0D}" type="datetimeFigureOut">
              <a:rPr lang="fr-FR" smtClean="0"/>
              <a:pPr/>
              <a:t>26/06/2014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2115F4-720D-4FC7-8A6F-AEE6A5C75DF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61489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r-FR" dirty="0" smtClean="0"/>
              <a:t>Cliquez pour modifier le style du titre</a:t>
            </a:r>
            <a:endParaRPr kumimoji="0" lang="en-US" dirty="0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86656B-D7B8-4D07-BA1E-F424903E443B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5" name="Image 4" descr="bts_sn_info15587_cci_p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83568" y="1628800"/>
            <a:ext cx="7992888" cy="475252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r-FR" dirty="0" smtClean="0"/>
              <a:t>Cliquez pour modifier le style du titre</a:t>
            </a:r>
            <a:endParaRPr kumimoji="0"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86656B-D7B8-4D07-BA1E-F424903E443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</a:lstStyle>
          <a:p>
            <a:pPr lvl="0" eaLnBrk="1" latinLnBrk="0" hangingPunct="1"/>
            <a:r>
              <a:rPr lang="fr-FR" dirty="0" smtClean="0"/>
              <a:t>Cliquez pour modifier les styles du texte du masque</a:t>
            </a:r>
          </a:p>
          <a:p>
            <a:pPr lvl="1" eaLnBrk="1" latinLnBrk="0" hangingPunct="1"/>
            <a:r>
              <a:rPr lang="fr-FR" dirty="0" smtClean="0"/>
              <a:t>Deuxième niveau</a:t>
            </a:r>
          </a:p>
          <a:p>
            <a:pPr lvl="2" eaLnBrk="1" latinLnBrk="0" hangingPunct="1"/>
            <a:r>
              <a:rPr lang="fr-FR" dirty="0" smtClean="0"/>
              <a:t>Troisième niveau</a:t>
            </a:r>
          </a:p>
          <a:p>
            <a:pPr lvl="3" eaLnBrk="1" latinLnBrk="0" hangingPunct="1"/>
            <a:r>
              <a:rPr lang="fr-FR" dirty="0" smtClean="0"/>
              <a:t>Quatrième niveau</a:t>
            </a:r>
          </a:p>
          <a:p>
            <a:pPr lvl="4" eaLnBrk="1" latinLnBrk="0" hangingPunct="1"/>
            <a:r>
              <a:rPr lang="fr-FR" dirty="0" smtClean="0"/>
              <a:t>Cinquième niveau</a:t>
            </a:r>
            <a:endParaRPr kumimoji="0" lang="en-US" dirty="0"/>
          </a:p>
        </p:txBody>
      </p:sp>
      <p:pic>
        <p:nvPicPr>
          <p:cNvPr id="7" name="Image 6" descr="bts_sn_info15587_cci_p.jpg"/>
          <p:cNvPicPr>
            <a:picLocks noChangeAspect="1"/>
          </p:cNvPicPr>
          <p:nvPr userDrawn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79512" y="188639"/>
            <a:ext cx="1296144" cy="950505"/>
          </a:xfrm>
          <a:prstGeom prst="rect">
            <a:avLst/>
          </a:prstGeom>
          <a:blipFill dpi="0" rotWithShape="1">
            <a:blip r:embed="rId3" cstate="print">
              <a:alphaModFix amt="37000"/>
              <a:lum/>
            </a:blip>
            <a:srcRect/>
            <a:tile tx="0" ty="0" sx="100000" sy="100000" flip="none" algn="tl"/>
          </a:blipFill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dirty="0" smtClean="0"/>
              <a:t>Cliquez pour modifier le style du titre</a:t>
            </a:r>
            <a:endParaRPr kumimoji="0" lang="en-US" dirty="0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dirty="0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dirty="0" smtClean="0"/>
              <a:t>Deuxième niveau</a:t>
            </a:r>
          </a:p>
          <a:p>
            <a:pPr lvl="2" eaLnBrk="1" latinLnBrk="0" hangingPunct="1"/>
            <a:r>
              <a:rPr kumimoji="0" lang="fr-FR" dirty="0" smtClean="0"/>
              <a:t>Troisième niveau</a:t>
            </a:r>
          </a:p>
          <a:p>
            <a:pPr lvl="3" eaLnBrk="1" latinLnBrk="0" hangingPunct="1"/>
            <a:r>
              <a:rPr kumimoji="0" lang="fr-FR" dirty="0" smtClean="0"/>
              <a:t>Quatrième niveau</a:t>
            </a:r>
          </a:p>
          <a:p>
            <a:pPr lvl="4" eaLnBrk="1" latinLnBrk="0" hangingPunct="1"/>
            <a:r>
              <a:rPr kumimoji="0" lang="fr-FR" dirty="0" smtClean="0"/>
              <a:t>Cinquième niveau</a:t>
            </a:r>
            <a:endParaRPr kumimoji="0" lang="en-US" dirty="0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4F8EB90-D38D-4207-AA9E-33005B2F32B2}" type="datetimeFigureOut">
              <a:rPr lang="fr-FR" smtClean="0"/>
              <a:pPr/>
              <a:t>26/06/2014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586656B-D7B8-4D07-BA1E-F424903E443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 userDrawn="1"/>
        </p:nvSpPr>
        <p:spPr>
          <a:xfrm>
            <a:off x="0" y="6453336"/>
            <a:ext cx="539552" cy="40466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2368296" y="6453336"/>
            <a:ext cx="6784848" cy="40466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2" name="Picture 2" descr="acad_lille.png"/>
          <p:cNvPicPr preferRelativeResize="0">
            <a:picLocks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5656" y="6453336"/>
            <a:ext cx="792088" cy="404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Image 14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611560" y="6453336"/>
            <a:ext cx="755577" cy="404664"/>
          </a:xfrm>
          <a:prstGeom prst="rect">
            <a:avLst/>
          </a:prstGeom>
        </p:spPr>
      </p:pic>
      <p:sp>
        <p:nvSpPr>
          <p:cNvPr id="16" name="Sous-titre 8"/>
          <p:cNvSpPr txBox="1">
            <a:spLocks/>
          </p:cNvSpPr>
          <p:nvPr userDrawn="1"/>
        </p:nvSpPr>
        <p:spPr>
          <a:xfrm>
            <a:off x="2371344" y="6453336"/>
            <a:ext cx="6705600" cy="38308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ZoneTexte 16"/>
          <p:cNvSpPr txBox="1"/>
          <p:nvPr userDrawn="1"/>
        </p:nvSpPr>
        <p:spPr>
          <a:xfrm>
            <a:off x="539552" y="1268760"/>
            <a:ext cx="5544616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Séminaire Inter-académique BTS Systèmes Numériques, Armentières le 27 Juin 2014</a:t>
            </a:r>
          </a:p>
          <a:p>
            <a:pPr algn="l"/>
            <a:endParaRPr lang="fr-FR" sz="1000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0"/>
            <a:ext cx="7917160" cy="1196752"/>
          </a:xfrm>
        </p:spPr>
        <p:txBody>
          <a:bodyPr>
            <a:normAutofit/>
          </a:bodyPr>
          <a:lstStyle/>
          <a:p>
            <a:pPr algn="r"/>
            <a:r>
              <a:rPr lang="fr-FR" b="1" dirty="0" smtClean="0">
                <a:solidFill>
                  <a:schemeClr val="bg2"/>
                </a:solidFill>
              </a:rPr>
              <a:t>L’</a:t>
            </a:r>
            <a:r>
              <a:rPr lang="fr-FR" b="1" dirty="0" err="1" smtClean="0">
                <a:solidFill>
                  <a:schemeClr val="bg2"/>
                </a:solidFill>
              </a:rPr>
              <a:t>orgaNIsation</a:t>
            </a:r>
            <a:r>
              <a:rPr lang="fr-FR" b="1" dirty="0" smtClean="0">
                <a:solidFill>
                  <a:schemeClr val="bg2"/>
                </a:solidFill>
              </a:rPr>
              <a:t> du projet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4499992" y="6453337"/>
            <a:ext cx="4644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dirty="0" smtClean="0">
                <a:solidFill>
                  <a:schemeClr val="bg1"/>
                </a:solidFill>
              </a:rPr>
              <a:t>Guillaume COMTE,  Chef de Travaux - Lycée Edouard BRANLY – Amiens</a:t>
            </a:r>
          </a:p>
          <a:p>
            <a:pPr algn="r"/>
            <a:endParaRPr lang="fr-FR" sz="1200" dirty="0" smtClean="0">
              <a:solidFill>
                <a:schemeClr val="bg1"/>
              </a:solidFill>
            </a:endParaRPr>
          </a:p>
          <a:p>
            <a:pPr algn="r"/>
            <a:endParaRPr lang="fr-FR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title"/>
          </p:nvPr>
        </p:nvSpPr>
        <p:spPr>
          <a:xfrm>
            <a:off x="955104" y="228600"/>
            <a:ext cx="8153400" cy="9906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Qu’est qu’un projet?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612648" y="2564904"/>
            <a:ext cx="8153400" cy="3531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buNone/>
            </a:pPr>
            <a:r>
              <a:rPr lang="fr-FR" sz="2000" b="1" dirty="0" smtClean="0">
                <a:latin typeface="Arial" pitchFamily="34" charset="0"/>
                <a:cs typeface="Arial" pitchFamily="34" charset="0"/>
              </a:rPr>
              <a:t>	AFNOR X50-115:</a:t>
            </a:r>
            <a:endParaRPr lang="fr-FR" sz="1400" b="1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buFontTx/>
              <a:buChar char="-"/>
            </a:pPr>
            <a:r>
              <a:rPr lang="fr-FR" sz="1400" dirty="0" smtClean="0"/>
              <a:t>Un projet est un ensemble d'activités coordonnées et maîtrisées comportant des dates de début et de fin, entrepris dans le but d'atteindre un objectif conforme à des exigences spécifiques.</a:t>
            </a:r>
          </a:p>
          <a:p>
            <a:pPr lvl="1" algn="just">
              <a:buNone/>
            </a:pPr>
            <a:endParaRPr lang="fr-FR" sz="1400" b="1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buNone/>
            </a:pPr>
            <a:r>
              <a:rPr lang="fr-FR" sz="2000" b="1" dirty="0" smtClean="0"/>
              <a:t>ISO 10006:</a:t>
            </a:r>
          </a:p>
          <a:p>
            <a:pPr lvl="1" algn="just">
              <a:buNone/>
            </a:pPr>
            <a:r>
              <a:rPr lang="fr-FR" sz="1400" b="1" dirty="0" smtClean="0">
                <a:latin typeface="Arial" pitchFamily="34" charset="0"/>
                <a:cs typeface="Arial" pitchFamily="34" charset="0"/>
              </a:rPr>
              <a:t> 	</a:t>
            </a:r>
            <a:r>
              <a:rPr lang="fr-FR" sz="1400" dirty="0" smtClean="0"/>
              <a:t>Un projet est un processus unique, qui consiste en un ensemble d'activités coordonnées et maîtrisées comportant des dates de début et de fin, entrepris dans le but d'atteindre un objectif conforme à des exigences spécifiques telles que des contraintes de délais, de coûts et de ressources. </a:t>
            </a:r>
            <a:endParaRPr lang="fr-FR" sz="14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Char char="-"/>
            </a:pPr>
            <a:endParaRPr lang="fr-FR" sz="14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Char char="-"/>
            </a:pPr>
            <a:endParaRPr lang="fr-FR" sz="1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fr-FR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Espace réservé du contenu 4"/>
          <p:cNvSpPr txBox="1">
            <a:spLocks/>
          </p:cNvSpPr>
          <p:nvPr/>
        </p:nvSpPr>
        <p:spPr>
          <a:xfrm>
            <a:off x="683568" y="1700808"/>
            <a:ext cx="8153400" cy="43204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rtlCol="0" anchor="t">
            <a:normAutofit fontScale="25000" lnSpcReduction="20000"/>
          </a:bodyPr>
          <a:lstStyle/>
          <a:p>
            <a:pPr marL="320040" marR="0" lvl="0" indent="-320040" algn="ct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kumimoji="0" lang="fr-FR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Deux définitions officielles normalisées</a:t>
            </a:r>
            <a:endParaRPr kumimoji="0" lang="fr-F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just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fr-FR" sz="1400" b="1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640080" marR="0" lvl="1" indent="-274320" algn="just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Char char="-"/>
              <a:tabLst/>
              <a:defRPr/>
            </a:pPr>
            <a:r>
              <a:rPr kumimoji="0" lang="fr-FR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</a:p>
          <a:p>
            <a:pPr marL="320040" marR="0" lvl="0" indent="-320040" algn="just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2049" name="Object 1"/>
          <p:cNvGraphicFramePr>
            <a:graphicFrameLocks noChangeAspect="1"/>
          </p:cNvGraphicFramePr>
          <p:nvPr/>
        </p:nvGraphicFramePr>
        <p:xfrm>
          <a:off x="395536" y="1484784"/>
          <a:ext cx="2520280" cy="4896544"/>
        </p:xfrm>
        <a:graphic>
          <a:graphicData uri="http://schemas.openxmlformats.org/presentationml/2006/ole">
            <p:oleObj spid="_x0000_s2049" r:id="rId3" imgW="4641093" imgH="10832704" progId="">
              <p:embed/>
            </p:oleObj>
          </a:graphicData>
        </a:graphic>
      </p:graphicFrame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pSp>
        <p:nvGrpSpPr>
          <p:cNvPr id="17" name="Groupe 16"/>
          <p:cNvGrpSpPr/>
          <p:nvPr/>
        </p:nvGrpSpPr>
        <p:grpSpPr>
          <a:xfrm>
            <a:off x="1979712" y="1916832"/>
            <a:ext cx="6880076" cy="3384376"/>
            <a:chOff x="1979712" y="1916832"/>
            <a:chExt cx="6880076" cy="3384376"/>
          </a:xfrm>
        </p:grpSpPr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563888" y="2636912"/>
              <a:ext cx="5295900" cy="2619375"/>
            </a:xfrm>
            <a:prstGeom prst="rect">
              <a:avLst/>
            </a:prstGeom>
            <a:noFill/>
            <a:ln w="38100">
              <a:solidFill>
                <a:schemeClr val="accent1"/>
              </a:solidFill>
              <a:miter lim="800000"/>
              <a:headEnd/>
              <a:tailEnd/>
            </a:ln>
          </p:spPr>
        </p:pic>
        <p:cxnSp>
          <p:nvCxnSpPr>
            <p:cNvPr id="14" name="Connecteur droit 13"/>
            <p:cNvCxnSpPr/>
            <p:nvPr/>
          </p:nvCxnSpPr>
          <p:spPr>
            <a:xfrm>
              <a:off x="1979712" y="1916832"/>
              <a:ext cx="1584176" cy="72008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/>
            <p:cNvCxnSpPr/>
            <p:nvPr/>
          </p:nvCxnSpPr>
          <p:spPr>
            <a:xfrm>
              <a:off x="1979712" y="2492896"/>
              <a:ext cx="1584176" cy="280831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e 22"/>
          <p:cNvGrpSpPr/>
          <p:nvPr/>
        </p:nvGrpSpPr>
        <p:grpSpPr>
          <a:xfrm>
            <a:off x="1979712" y="2636912"/>
            <a:ext cx="6840760" cy="2376264"/>
            <a:chOff x="1979712" y="2636912"/>
            <a:chExt cx="6840760" cy="2376264"/>
          </a:xfrm>
        </p:grpSpPr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610297" y="2852936"/>
              <a:ext cx="5210175" cy="2124075"/>
            </a:xfrm>
            <a:prstGeom prst="rect">
              <a:avLst/>
            </a:prstGeom>
            <a:noFill/>
            <a:ln w="38100">
              <a:solidFill>
                <a:schemeClr val="accent1"/>
              </a:solidFill>
              <a:miter lim="800000"/>
              <a:headEnd/>
              <a:tailEnd/>
            </a:ln>
          </p:spPr>
        </p:pic>
        <p:cxnSp>
          <p:nvCxnSpPr>
            <p:cNvPr id="20" name="Connecteur droit 19"/>
            <p:cNvCxnSpPr/>
            <p:nvPr/>
          </p:nvCxnSpPr>
          <p:spPr>
            <a:xfrm>
              <a:off x="1979712" y="2636912"/>
              <a:ext cx="1584176" cy="21602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>
              <a:off x="1979712" y="3068960"/>
              <a:ext cx="1656184" cy="194421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e 31"/>
          <p:cNvGrpSpPr/>
          <p:nvPr/>
        </p:nvGrpSpPr>
        <p:grpSpPr>
          <a:xfrm>
            <a:off x="1979712" y="2852936"/>
            <a:ext cx="6976095" cy="2376264"/>
            <a:chOff x="1979712" y="2852936"/>
            <a:chExt cx="6976095" cy="2376264"/>
          </a:xfrm>
        </p:grpSpPr>
        <p:pic>
          <p:nvPicPr>
            <p:cNvPr id="2055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059832" y="2852936"/>
              <a:ext cx="5895975" cy="2362200"/>
            </a:xfrm>
            <a:prstGeom prst="rect">
              <a:avLst/>
            </a:prstGeom>
            <a:noFill/>
            <a:ln w="38100">
              <a:solidFill>
                <a:schemeClr val="accent1"/>
              </a:solidFill>
              <a:miter lim="800000"/>
              <a:headEnd/>
              <a:tailEnd/>
            </a:ln>
          </p:spPr>
        </p:pic>
        <p:cxnSp>
          <p:nvCxnSpPr>
            <p:cNvPr id="26" name="Connecteur droit 25"/>
            <p:cNvCxnSpPr/>
            <p:nvPr/>
          </p:nvCxnSpPr>
          <p:spPr>
            <a:xfrm flipV="1">
              <a:off x="1979712" y="2852936"/>
              <a:ext cx="1080120" cy="3600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/>
            <p:nvPr/>
          </p:nvCxnSpPr>
          <p:spPr>
            <a:xfrm>
              <a:off x="1979712" y="3717032"/>
              <a:ext cx="1080120" cy="151216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e 38"/>
          <p:cNvGrpSpPr/>
          <p:nvPr/>
        </p:nvGrpSpPr>
        <p:grpSpPr>
          <a:xfrm>
            <a:off x="1979712" y="2996952"/>
            <a:ext cx="6181700" cy="2376264"/>
            <a:chOff x="1979712" y="2996952"/>
            <a:chExt cx="6181700" cy="2376264"/>
          </a:xfrm>
        </p:grpSpPr>
        <p:pic>
          <p:nvPicPr>
            <p:cNvPr id="2056" name="Picture 8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779912" y="2996952"/>
              <a:ext cx="4381500" cy="2343150"/>
            </a:xfrm>
            <a:prstGeom prst="rect">
              <a:avLst/>
            </a:prstGeom>
            <a:noFill/>
            <a:ln w="38100">
              <a:solidFill>
                <a:schemeClr val="accent1"/>
              </a:solidFill>
              <a:miter lim="800000"/>
              <a:headEnd/>
              <a:tailEnd/>
            </a:ln>
          </p:spPr>
        </p:pic>
        <p:cxnSp>
          <p:nvCxnSpPr>
            <p:cNvPr id="35" name="Connecteur droit 34"/>
            <p:cNvCxnSpPr/>
            <p:nvPr/>
          </p:nvCxnSpPr>
          <p:spPr>
            <a:xfrm flipV="1">
              <a:off x="1979712" y="2996952"/>
              <a:ext cx="1800200" cy="86409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35"/>
            <p:cNvCxnSpPr/>
            <p:nvPr/>
          </p:nvCxnSpPr>
          <p:spPr>
            <a:xfrm>
              <a:off x="1979712" y="4365104"/>
              <a:ext cx="1800200" cy="100811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e 45"/>
          <p:cNvGrpSpPr/>
          <p:nvPr/>
        </p:nvGrpSpPr>
        <p:grpSpPr>
          <a:xfrm>
            <a:off x="1979712" y="3140968"/>
            <a:ext cx="5778599" cy="2105025"/>
            <a:chOff x="1979712" y="3140968"/>
            <a:chExt cx="5778599" cy="2105025"/>
          </a:xfrm>
        </p:grpSpPr>
        <p:pic>
          <p:nvPicPr>
            <p:cNvPr id="2057" name="Picture 9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995936" y="3140968"/>
              <a:ext cx="3762375" cy="2105025"/>
            </a:xfrm>
            <a:prstGeom prst="rect">
              <a:avLst/>
            </a:prstGeom>
            <a:noFill/>
            <a:ln w="38100">
              <a:solidFill>
                <a:schemeClr val="accent1"/>
              </a:solidFill>
              <a:miter lim="800000"/>
              <a:headEnd/>
              <a:tailEnd/>
            </a:ln>
          </p:spPr>
        </p:pic>
        <p:cxnSp>
          <p:nvCxnSpPr>
            <p:cNvPr id="42" name="Connecteur droit 41"/>
            <p:cNvCxnSpPr/>
            <p:nvPr/>
          </p:nvCxnSpPr>
          <p:spPr>
            <a:xfrm flipV="1">
              <a:off x="1979712" y="3140968"/>
              <a:ext cx="2016224" cy="136815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cteur droit 42"/>
            <p:cNvCxnSpPr/>
            <p:nvPr/>
          </p:nvCxnSpPr>
          <p:spPr>
            <a:xfrm>
              <a:off x="1979712" y="4941168"/>
              <a:ext cx="2016224" cy="28803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e 52"/>
          <p:cNvGrpSpPr/>
          <p:nvPr/>
        </p:nvGrpSpPr>
        <p:grpSpPr>
          <a:xfrm>
            <a:off x="1979712" y="3068960"/>
            <a:ext cx="5907757" cy="2448272"/>
            <a:chOff x="1979712" y="3068960"/>
            <a:chExt cx="5907757" cy="2448272"/>
          </a:xfrm>
        </p:grpSpPr>
        <p:pic>
          <p:nvPicPr>
            <p:cNvPr id="2058" name="Picture 10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4067944" y="3068960"/>
              <a:ext cx="3819525" cy="2124075"/>
            </a:xfrm>
            <a:prstGeom prst="rect">
              <a:avLst/>
            </a:prstGeom>
            <a:noFill/>
            <a:ln w="38100">
              <a:solidFill>
                <a:schemeClr val="accent1"/>
              </a:solidFill>
              <a:miter lim="800000"/>
              <a:headEnd/>
              <a:tailEnd/>
            </a:ln>
          </p:spPr>
        </p:pic>
        <p:cxnSp>
          <p:nvCxnSpPr>
            <p:cNvPr id="49" name="Connecteur droit 48"/>
            <p:cNvCxnSpPr/>
            <p:nvPr/>
          </p:nvCxnSpPr>
          <p:spPr>
            <a:xfrm flipV="1">
              <a:off x="1979712" y="3068960"/>
              <a:ext cx="2088232" cy="201622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49"/>
            <p:cNvCxnSpPr/>
            <p:nvPr/>
          </p:nvCxnSpPr>
          <p:spPr>
            <a:xfrm flipV="1">
              <a:off x="1979712" y="5229200"/>
              <a:ext cx="2088232" cy="28803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e 60"/>
          <p:cNvGrpSpPr/>
          <p:nvPr/>
        </p:nvGrpSpPr>
        <p:grpSpPr>
          <a:xfrm>
            <a:off x="1979712" y="3284984"/>
            <a:ext cx="5870798" cy="2736304"/>
            <a:chOff x="1979712" y="3284984"/>
            <a:chExt cx="5870798" cy="2736304"/>
          </a:xfrm>
        </p:grpSpPr>
        <p:pic>
          <p:nvPicPr>
            <p:cNvPr id="2059" name="Picture 11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4211960" y="3284984"/>
              <a:ext cx="3638550" cy="1657350"/>
            </a:xfrm>
            <a:prstGeom prst="rect">
              <a:avLst/>
            </a:prstGeom>
            <a:noFill/>
            <a:ln w="38100">
              <a:solidFill>
                <a:schemeClr val="accent1"/>
              </a:solidFill>
              <a:miter lim="800000"/>
              <a:headEnd/>
              <a:tailEnd/>
            </a:ln>
          </p:spPr>
        </p:pic>
        <p:cxnSp>
          <p:nvCxnSpPr>
            <p:cNvPr id="56" name="Connecteur droit 55"/>
            <p:cNvCxnSpPr/>
            <p:nvPr/>
          </p:nvCxnSpPr>
          <p:spPr>
            <a:xfrm flipV="1">
              <a:off x="1979712" y="3284984"/>
              <a:ext cx="2232248" cy="23762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necteur droit 56"/>
            <p:cNvCxnSpPr/>
            <p:nvPr/>
          </p:nvCxnSpPr>
          <p:spPr>
            <a:xfrm flipV="1">
              <a:off x="1979712" y="4941168"/>
              <a:ext cx="2232248" cy="108012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e 65"/>
          <p:cNvGrpSpPr/>
          <p:nvPr/>
        </p:nvGrpSpPr>
        <p:grpSpPr>
          <a:xfrm>
            <a:off x="1979712" y="3717032"/>
            <a:ext cx="5972522" cy="2664296"/>
            <a:chOff x="1979712" y="3717032"/>
            <a:chExt cx="5972522" cy="2664296"/>
          </a:xfrm>
        </p:grpSpPr>
        <p:pic>
          <p:nvPicPr>
            <p:cNvPr id="2060" name="Picture 12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4427984" y="3717032"/>
              <a:ext cx="3524250" cy="895350"/>
            </a:xfrm>
            <a:prstGeom prst="rect">
              <a:avLst/>
            </a:prstGeom>
            <a:noFill/>
            <a:ln w="38100">
              <a:solidFill>
                <a:schemeClr val="accent1"/>
              </a:solidFill>
              <a:miter lim="800000"/>
              <a:headEnd/>
              <a:tailEnd/>
            </a:ln>
          </p:spPr>
        </p:pic>
        <p:cxnSp>
          <p:nvCxnSpPr>
            <p:cNvPr id="63" name="Connecteur droit 62"/>
            <p:cNvCxnSpPr/>
            <p:nvPr/>
          </p:nvCxnSpPr>
          <p:spPr>
            <a:xfrm flipV="1">
              <a:off x="1979712" y="3717032"/>
              <a:ext cx="2448272" cy="244827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necteur droit 63"/>
            <p:cNvCxnSpPr/>
            <p:nvPr/>
          </p:nvCxnSpPr>
          <p:spPr>
            <a:xfrm flipV="1">
              <a:off x="1979712" y="4581128"/>
              <a:ext cx="2448272" cy="18002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Espace réservé du contenu 4"/>
          <p:cNvSpPr>
            <a:spLocks noGrp="1"/>
          </p:cNvSpPr>
          <p:nvPr>
            <p:ph sz="quarter" idx="1"/>
          </p:nvPr>
        </p:nvSpPr>
        <p:spPr>
          <a:xfrm>
            <a:off x="2915816" y="2132856"/>
            <a:ext cx="5634208" cy="280831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/>
          <a:p>
            <a:pPr algn="just">
              <a:buNone/>
            </a:pPr>
            <a:r>
              <a:rPr lang="fr-FR" sz="2000" b="1" dirty="0" smtClean="0">
                <a:latin typeface="Arial" pitchFamily="34" charset="0"/>
                <a:cs typeface="Arial" pitchFamily="34" charset="0"/>
              </a:rPr>
              <a:t>	Les projets en BTS SN se concentrent sur les trois 1ères étapes:</a:t>
            </a:r>
          </a:p>
          <a:p>
            <a:pPr algn="just">
              <a:buNone/>
            </a:pPr>
            <a:r>
              <a:rPr lang="fr-FR" sz="2000" b="1" dirty="0" smtClean="0"/>
              <a:t>			- Recherche</a:t>
            </a:r>
          </a:p>
          <a:p>
            <a:pPr algn="just">
              <a:buNone/>
            </a:pPr>
            <a:r>
              <a:rPr lang="fr-FR" sz="2000" b="1" dirty="0" smtClean="0"/>
              <a:t>			- Planification</a:t>
            </a:r>
          </a:p>
          <a:p>
            <a:pPr algn="just">
              <a:buNone/>
            </a:pPr>
            <a:r>
              <a:rPr lang="fr-FR" sz="2000" b="1" dirty="0" smtClean="0"/>
              <a:t>			- Conception</a:t>
            </a:r>
            <a:r>
              <a:rPr lang="fr-FR" sz="1400" dirty="0" smtClean="0"/>
              <a:t> </a:t>
            </a:r>
            <a:endParaRPr lang="fr-FR" sz="14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Char char="-"/>
            </a:pPr>
            <a:endParaRPr lang="fr-FR" sz="14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Char char="-"/>
            </a:pPr>
            <a:endParaRPr lang="fr-FR" sz="1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fr-FR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755576" y="1700808"/>
            <a:ext cx="2016224" cy="216024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Titr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place d’un projet BTS SN</a:t>
            </a:r>
            <a:r>
              <a:rPr kumimoji="0" lang="fr-FR" sz="3200" b="0" i="0" u="none" strike="noStrike" kern="1200" cap="all" spc="0" normalizeH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br>
              <a:rPr kumimoji="0" lang="fr-FR" sz="3200" b="0" i="0" u="none" strike="noStrike" kern="1200" cap="all" spc="0" normalizeH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3200" b="0" i="0" u="none" strike="noStrike" kern="1200" cap="all" spc="0" normalizeH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dans les </a:t>
            </a:r>
            <a:r>
              <a:rPr kumimoji="0" lang="fr-FR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étapes d’un projet industriel</a:t>
            </a:r>
          </a:p>
        </p:txBody>
      </p:sp>
    </p:spTree>
    <p:extLst>
      <p:ext uri="{BB962C8B-B14F-4D97-AF65-F5344CB8AC3E}">
        <p14:creationId xmlns:p14="http://schemas.microsoft.com/office/powerpoint/2010/main" xmlns="" val="3676354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6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5" dur="500"/>
                                        <p:tgtEl>
                                          <p:spTgt spid="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0" dur="500"/>
                                        <p:tgtEl>
                                          <p:spTgt spid="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build="p" animBg="1"/>
      <p:bldP spid="6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 noGrp="1"/>
          </p:cNvSpPr>
          <p:nvPr>
            <p:ph type="title"/>
          </p:nvPr>
        </p:nvSpPr>
        <p:spPr>
          <a:xfrm>
            <a:off x="1099120" y="188640"/>
            <a:ext cx="8153400" cy="9906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 rôle des enseignants</a:t>
            </a:r>
            <a:r>
              <a:rPr kumimoji="0" lang="fr-FR" sz="3200" b="0" i="0" u="none" strike="noStrike" kern="1200" cap="all" spc="0" normalizeH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et des étudiants dans un projet de BTS SN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56792"/>
            <a:ext cx="2672937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space réservé du contenu 4"/>
          <p:cNvSpPr>
            <a:spLocks noGrp="1"/>
          </p:cNvSpPr>
          <p:nvPr>
            <p:ph sz="quarter" idx="1"/>
          </p:nvPr>
        </p:nvSpPr>
        <p:spPr>
          <a:xfrm>
            <a:off x="3114256" y="1556792"/>
            <a:ext cx="5634208" cy="57606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t">
            <a:normAutofit fontScale="85000" lnSpcReduction="20000"/>
          </a:bodyPr>
          <a:lstStyle/>
          <a:p>
            <a:pPr algn="just">
              <a:buNone/>
            </a:pPr>
            <a:r>
              <a:rPr lang="fr-FR" sz="20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L’idée émane d’un partenaire extérieur en collaboration avec les enseignants</a:t>
            </a:r>
            <a:r>
              <a:rPr lang="fr-FR" sz="2000" b="1" dirty="0" smtClean="0">
                <a:latin typeface="Arial" pitchFamily="34" charset="0"/>
                <a:cs typeface="Arial" pitchFamily="34" charset="0"/>
              </a:rPr>
              <a:t>.</a:t>
            </a:r>
            <a:endParaRPr lang="fr-FR" sz="14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Char char="-"/>
            </a:pPr>
            <a:endParaRPr lang="fr-FR" sz="14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Char char="-"/>
            </a:pPr>
            <a:endParaRPr lang="fr-FR" sz="1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fr-FR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Espace réservé du contenu 4"/>
          <p:cNvSpPr txBox="1">
            <a:spLocks/>
          </p:cNvSpPr>
          <p:nvPr/>
        </p:nvSpPr>
        <p:spPr>
          <a:xfrm>
            <a:off x="3114256" y="2204864"/>
            <a:ext cx="5634208" cy="108012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rtlCol="0" anchor="t">
            <a:normAutofit fontScale="70000" lnSpcReduction="20000"/>
          </a:bodyPr>
          <a:lstStyle/>
          <a:p>
            <a:pPr marL="320040" marR="0" lvl="0" indent="-320040" algn="just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	</a:t>
            </a:r>
            <a:r>
              <a:rPr kumimoji="0" lang="fr-FR" sz="190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L’étape « </a:t>
            </a:r>
            <a:r>
              <a:rPr lang="fr-FR" sz="1900" noProof="0" dirty="0" smtClean="0">
                <a:latin typeface="Arial" pitchFamily="34" charset="0"/>
                <a:cs typeface="Arial" pitchFamily="34" charset="0"/>
              </a:rPr>
              <a:t>Recherche</a:t>
            </a:r>
            <a:r>
              <a:rPr kumimoji="0" lang="fr-FR" sz="190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 » est prise en</a:t>
            </a:r>
            <a:r>
              <a:rPr kumimoji="0" lang="fr-FR" sz="190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charge par les enseignants. Ils s’assurent de la faisabilité par les étudiants en imaginant des solutions. Ils décrivent le cahier des charges en </a:t>
            </a:r>
            <a:r>
              <a:rPr kumimoji="0" lang="fr-FR" sz="1900" i="0" u="none" strike="noStrike" kern="1200" cap="none" spc="0" normalizeH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SysML</a:t>
            </a:r>
            <a:r>
              <a:rPr kumimoji="0" lang="fr-FR" sz="190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ou UML. A ce stade les choix technologiques ne sont pas arrêtés.</a:t>
            </a:r>
            <a:endParaRPr kumimoji="0" lang="fr-FR" sz="1900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just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Tx/>
              <a:buChar char="-"/>
              <a:tabLst/>
              <a:defRPr/>
            </a:pPr>
            <a:endParaRPr kumimoji="0" lang="fr-FR" sz="1400" b="1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just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Tx/>
              <a:buChar char="-"/>
              <a:tabLst/>
              <a:defRPr/>
            </a:pPr>
            <a:endParaRPr kumimoji="0" lang="fr-FR" sz="1400" b="1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just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" name="Espace réservé du contenu 4"/>
          <p:cNvSpPr txBox="1">
            <a:spLocks/>
          </p:cNvSpPr>
          <p:nvPr/>
        </p:nvSpPr>
        <p:spPr>
          <a:xfrm>
            <a:off x="3131840" y="3356992"/>
            <a:ext cx="5562200" cy="79208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rtlCol="0" anchor="t">
            <a:normAutofit fontScale="85000" lnSpcReduction="20000"/>
          </a:bodyPr>
          <a:lstStyle/>
          <a:p>
            <a:pPr marL="320040" marR="0" lvl="0" indent="-320040" algn="just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	</a:t>
            </a:r>
            <a:r>
              <a:rPr kumimoji="0" lang="fr-FR" sz="190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L’étape « </a:t>
            </a:r>
            <a:r>
              <a:rPr lang="fr-FR" sz="1900" noProof="0" dirty="0" smtClean="0">
                <a:latin typeface="Arial" pitchFamily="34" charset="0"/>
                <a:cs typeface="Arial" pitchFamily="34" charset="0"/>
              </a:rPr>
              <a:t>Planification</a:t>
            </a:r>
            <a:r>
              <a:rPr kumimoji="0" lang="fr-FR" sz="190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 » est prise en</a:t>
            </a:r>
            <a:r>
              <a:rPr kumimoji="0" lang="fr-FR" sz="190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charge par les enseignants. Ils composent les équipes d’étudiants en fonction de la nature des projets</a:t>
            </a:r>
            <a:endParaRPr kumimoji="0" lang="fr-FR" sz="1900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just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Tx/>
              <a:buChar char="-"/>
              <a:tabLst/>
              <a:defRPr/>
            </a:pPr>
            <a:endParaRPr kumimoji="0" lang="fr-FR" sz="1400" b="1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just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Tx/>
              <a:buChar char="-"/>
              <a:tabLst/>
              <a:defRPr/>
            </a:pPr>
            <a:endParaRPr kumimoji="0" lang="fr-FR" sz="1400" b="1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just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1" name="Espace réservé du contenu 4"/>
          <p:cNvSpPr txBox="1">
            <a:spLocks/>
          </p:cNvSpPr>
          <p:nvPr/>
        </p:nvSpPr>
        <p:spPr>
          <a:xfrm>
            <a:off x="3042248" y="4725144"/>
            <a:ext cx="5634208" cy="9361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rtlCol="0" anchor="t">
            <a:normAutofit fontScale="77500" lnSpcReduction="20000"/>
          </a:bodyPr>
          <a:lstStyle/>
          <a:p>
            <a:pPr marL="320040" marR="0" lvl="0" indent="-320040" algn="just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	</a:t>
            </a:r>
            <a:r>
              <a:rPr kumimoji="0" lang="fr-FR" sz="190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L’étape « </a:t>
            </a:r>
            <a:r>
              <a:rPr lang="fr-FR" sz="1900" noProof="0" dirty="0" smtClean="0">
                <a:latin typeface="Arial" pitchFamily="34" charset="0"/>
                <a:cs typeface="Arial" pitchFamily="34" charset="0"/>
              </a:rPr>
              <a:t>Conception</a:t>
            </a:r>
            <a:r>
              <a:rPr kumimoji="0" lang="fr-FR" sz="190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 » est prise en</a:t>
            </a:r>
            <a:r>
              <a:rPr kumimoji="0" lang="fr-FR" sz="190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charge par les étudiants. Les enseignants jouent un rôle de superviseur  et de conseiller technique sans trop altérer l’autonomie des étudiants.</a:t>
            </a:r>
            <a:endParaRPr kumimoji="0" lang="fr-FR" sz="1900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just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Tx/>
              <a:buChar char="-"/>
              <a:tabLst/>
              <a:defRPr/>
            </a:pPr>
            <a:endParaRPr kumimoji="0" lang="fr-FR" sz="1400" b="1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just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Tx/>
              <a:buChar char="-"/>
              <a:tabLst/>
              <a:defRPr/>
            </a:pPr>
            <a:endParaRPr kumimoji="0" lang="fr-FR" sz="1400" b="1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just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13" name="Connecteur droit 12"/>
          <p:cNvCxnSpPr/>
          <p:nvPr/>
        </p:nvCxnSpPr>
        <p:spPr>
          <a:xfrm>
            <a:off x="467544" y="4437112"/>
            <a:ext cx="8136904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2987824" y="4149080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Réunion académique de validation des projets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657419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animBg="1"/>
      <p:bldP spid="8" grpId="0" animBg="1"/>
      <p:bldP spid="10" grpId="0" animBg="1"/>
      <p:bldP spid="11" grpId="0" animBg="1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 noGrp="1"/>
          </p:cNvSpPr>
          <p:nvPr>
            <p:ph type="title"/>
          </p:nvPr>
        </p:nvSpPr>
        <p:spPr>
          <a:xfrm>
            <a:off x="1043608" y="188640"/>
            <a:ext cx="8153400" cy="9906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Les détails</a:t>
            </a:r>
            <a:r>
              <a:rPr kumimoji="0" lang="fr-FR" sz="3200" b="0" i="0" u="none" strike="noStrike" kern="1200" cap="all" spc="0" normalizeH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 l’étape de conception</a:t>
            </a:r>
            <a:br>
              <a:rPr kumimoji="0" lang="fr-FR" sz="3200" b="0" i="0" u="none" strike="noStrike" kern="1200" cap="all" spc="0" normalizeH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fr-FR" sz="3200" cap="all" dirty="0" smtClean="0">
                <a:solidFill>
                  <a:schemeClr val="bg2"/>
                </a:solidFill>
              </a:rPr>
              <a:t>dans un projet de BTS SN</a:t>
            </a:r>
            <a:endParaRPr kumimoji="0" lang="fr-FR" sz="3200" b="0" i="0" u="none" strike="noStrike" kern="1200" cap="all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827584" y="1556793"/>
          <a:ext cx="7920879" cy="4752529"/>
        </p:xfrm>
        <a:graphic>
          <a:graphicData uri="http://schemas.openxmlformats.org/drawingml/2006/table">
            <a:tbl>
              <a:tblPr/>
              <a:tblGrid>
                <a:gridCol w="2404675"/>
                <a:gridCol w="2664612"/>
                <a:gridCol w="796602"/>
                <a:gridCol w="830249"/>
                <a:gridCol w="1224741"/>
              </a:tblGrid>
              <a:tr h="494680">
                <a:tc>
                  <a:txBody>
                    <a:bodyPr/>
                    <a:lstStyle/>
                    <a:p>
                      <a:pPr algn="l" fontAlgn="b"/>
                      <a:endParaRPr lang="fr-FR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98" marR="5298" marT="52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98" marR="5298" marT="5298" marB="0" anchor="b">
                    <a:lnL>
                      <a:noFill/>
                    </a:lnL>
                    <a:lnR w="1270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Tâches</a:t>
                      </a:r>
                      <a:br>
                        <a:rPr lang="fr-FR" sz="8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</a:br>
                      <a:r>
                        <a:rPr lang="fr-FR" sz="8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individuelles</a:t>
                      </a:r>
                    </a:p>
                  </a:txBody>
                  <a:tcPr marL="5298" marR="5298" marT="5298" marB="0" anchor="ctr">
                    <a:lnL w="1270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Tâches</a:t>
                      </a:r>
                      <a:br>
                        <a:rPr lang="fr-FR" sz="8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</a:br>
                      <a:r>
                        <a:rPr lang="fr-FR" sz="800" b="1" i="0" u="none" strike="noStrike">
                          <a:solidFill>
                            <a:srgbClr val="333399"/>
                          </a:solidFill>
                          <a:latin typeface="Arial"/>
                        </a:rPr>
                        <a:t>collectives</a:t>
                      </a:r>
                    </a:p>
                  </a:txBody>
                  <a:tcPr marL="5298" marR="5298" marT="5298" marB="0" anchor="ctr">
                    <a:lnL w="1270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98" marR="5298" marT="5298" marB="0" anchor="b">
                    <a:lnL w="1270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60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SPECIFICATION / PLANIFICATION</a:t>
                      </a:r>
                    </a:p>
                  </a:txBody>
                  <a:tcPr marL="5298" marR="5298" marT="52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Prendre connaissance du support du projet</a:t>
                      </a:r>
                    </a:p>
                  </a:txBody>
                  <a:tcPr marL="95360" marR="5298" marT="5298" marB="0" anchor="ctr">
                    <a:lnL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pple Chancery"/>
                        </a:rPr>
                        <a:t> 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pple Chancery"/>
                        </a:rPr>
                        <a:t>x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98" marR="5298" marT="529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377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Décoder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le cahier des charges fourni par les enseignants(diagramme des cas d'utilisation et des exigences </a:t>
                      </a:r>
                      <a:r>
                        <a:rPr lang="fr-FR" sz="8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SysML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)</a:t>
                      </a:r>
                    </a:p>
                  </a:txBody>
                  <a:tcPr marL="95360" marR="5298" marT="5298" marB="0" anchor="ctr">
                    <a:lnL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pple Chancery"/>
                        </a:rPr>
                        <a:t> 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pple Chancery"/>
                        </a:rPr>
                        <a:t>x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98" marR="5298" marT="529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957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S'approprier la répartition des tâches communiquées par les enseignants</a:t>
                      </a:r>
                    </a:p>
                  </a:txBody>
                  <a:tcPr marL="95360" marR="5298" marT="5298" marB="0" anchor="ctr">
                    <a:lnL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pple Chancery"/>
                        </a:rPr>
                        <a:t> 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pple Chancery"/>
                        </a:rPr>
                        <a:t>x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98" marR="5298" marT="529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513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CONCEPTION PRELIMINAIRE</a:t>
                      </a:r>
                    </a:p>
                  </a:txBody>
                  <a:tcPr marL="5298" marR="5298" marT="52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Recenser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les </a:t>
                      </a:r>
                      <a:r>
                        <a:rPr lang="fr-FR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solutions</a:t>
                      </a:r>
                      <a:r>
                        <a:rPr lang="fr-FR" sz="8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fr-FR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technologiques existantes</a:t>
                      </a:r>
                      <a:r>
                        <a:rPr lang="fr-FR" sz="8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fr-FR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permettant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de répondre au cahier des charges</a:t>
                      </a:r>
                    </a:p>
                  </a:txBody>
                  <a:tcPr marL="95360" marR="5298" marT="5298" marB="0" anchor="ctr">
                    <a:lnL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pple Chancery"/>
                        </a:rPr>
                        <a:t>x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pple Chancery"/>
                        </a:rPr>
                        <a:t>x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98" marR="5298" marT="529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60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Arrêter une solution,</a:t>
                      </a:r>
                    </a:p>
                  </a:txBody>
                  <a:tcPr marL="95360" marR="5298" marT="5298" marB="0" anchor="ctr">
                    <a:lnL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pple Chancery"/>
                        </a:rPr>
                        <a:t> 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pple Chancery"/>
                        </a:rPr>
                        <a:t>x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98" marR="5298" marT="529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5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Modéliser l'architecture de la solution retenue avec les diagramme </a:t>
                      </a:r>
                      <a:r>
                        <a:rPr lang="fr-FR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appropriés </a:t>
                      </a:r>
                      <a:r>
                        <a:rPr lang="fr-FR" sz="8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SysML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ou UML</a:t>
                      </a:r>
                    </a:p>
                  </a:txBody>
                  <a:tcPr marL="95360" marR="5298" marT="5298" marB="0" anchor="ctr">
                    <a:lnL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pple Chancery"/>
                        </a:rPr>
                        <a:t>x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pple Chancery"/>
                        </a:rPr>
                        <a:t>x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98" marR="5298" marT="529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67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360" marR="5298" marT="5298" marB="0" anchor="ctr">
                    <a:lnL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FF6600"/>
                          </a:solidFill>
                          <a:latin typeface="Apple Chancery"/>
                        </a:rPr>
                        <a:t> 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pple Chancery"/>
                        </a:rPr>
                        <a:t>X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REVUE DE PROJET N°1 </a:t>
                      </a:r>
                    </a:p>
                  </a:txBody>
                  <a:tcPr marL="95360" marR="5298" marT="52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</a:tr>
              <a:tr h="255674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CONCEPTION DETAILLEE</a:t>
                      </a:r>
                    </a:p>
                  </a:txBody>
                  <a:tcPr marL="5298" marR="5298" marT="52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Réaliser les conceptions matérielles et/ou logicielles</a:t>
                      </a:r>
                    </a:p>
                  </a:txBody>
                  <a:tcPr marL="95360" marR="5298" marT="5298" marB="0" anchor="ctr">
                    <a:lnL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pple Chancery"/>
                        </a:rPr>
                        <a:t>x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pple Chancery"/>
                        </a:rPr>
                        <a:t> 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98" marR="5298" marT="529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67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360" marR="5298" marT="5298" marB="0" anchor="ctr">
                    <a:lnL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FF6600"/>
                          </a:solidFill>
                          <a:latin typeface="Apple Chancery"/>
                        </a:rPr>
                        <a:t>x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 dirty="0" smtClean="0">
                          <a:solidFill>
                            <a:srgbClr val="000000"/>
                          </a:solidFill>
                          <a:latin typeface="Apple Chancery"/>
                        </a:rPr>
                        <a:t>X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Apple Chancery"/>
                      </a:endParaRP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REVUE DE PROJET N°2 </a:t>
                      </a:r>
                    </a:p>
                  </a:txBody>
                  <a:tcPr marL="95360" marR="5298" marT="52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</a:tr>
              <a:tr h="25567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Terminer </a:t>
                      </a:r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les </a:t>
                      </a:r>
                      <a:r>
                        <a:rPr lang="fr-FR" sz="800" b="0" i="0" u="none" strike="noStrike" smtClean="0">
                          <a:solidFill>
                            <a:srgbClr val="000000"/>
                          </a:solidFill>
                          <a:latin typeface="Arial"/>
                        </a:rPr>
                        <a:t>conceptions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matérielles et/ou logicielles</a:t>
                      </a:r>
                    </a:p>
                  </a:txBody>
                  <a:tcPr marL="95360" marR="5298" marT="5298" marB="0" anchor="ctr">
                    <a:lnL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pple Chancery"/>
                        </a:rPr>
                        <a:t>x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pple Chancery"/>
                        </a:rPr>
                        <a:t> 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98" marR="5298" marT="529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960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Tester et valider les solutions individuelles</a:t>
                      </a:r>
                    </a:p>
                  </a:txBody>
                  <a:tcPr marL="95360" marR="5298" marT="5298" marB="0" anchor="ctr">
                    <a:lnL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pple Chancery"/>
                        </a:rPr>
                        <a:t>x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pple Chancery"/>
                        </a:rPr>
                        <a:t> 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98" marR="5298" marT="529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60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Produire les documentations techniques</a:t>
                      </a:r>
                    </a:p>
                  </a:txBody>
                  <a:tcPr marL="95360" marR="5298" marT="5298" marB="0" anchor="ctr">
                    <a:lnL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pple Chancery"/>
                        </a:rPr>
                        <a:t>x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pple Chancery"/>
                        </a:rPr>
                        <a:t> 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98" marR="5298" marT="529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67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360" marR="5298" marT="5298" marB="0" anchor="ctr">
                    <a:lnL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FF6600"/>
                          </a:solidFill>
                          <a:latin typeface="Apple Chancery"/>
                        </a:rPr>
                        <a:t>x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 dirty="0">
                          <a:solidFill>
                            <a:schemeClr val="tx1"/>
                          </a:solidFill>
                          <a:latin typeface="Apple Chancery"/>
                        </a:rPr>
                        <a:t> </a:t>
                      </a:r>
                      <a:r>
                        <a:rPr lang="fr-FR" sz="800" b="0" i="0" u="none" strike="noStrike" dirty="0" smtClean="0">
                          <a:solidFill>
                            <a:schemeClr val="tx1"/>
                          </a:solidFill>
                          <a:latin typeface="Apple Chancery"/>
                        </a:rPr>
                        <a:t>X</a:t>
                      </a:r>
                      <a:endParaRPr lang="fr-FR" sz="800" b="0" i="0" u="none" strike="noStrike" dirty="0">
                        <a:solidFill>
                          <a:schemeClr val="tx1"/>
                        </a:solidFill>
                        <a:latin typeface="Apple Chancery"/>
                      </a:endParaRP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REVUE DE PROJET N°3</a:t>
                      </a:r>
                    </a:p>
                  </a:txBody>
                  <a:tcPr marL="95360" marR="5298" marT="52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</a:tr>
              <a:tr h="25567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r>
                        <a:rPr lang="fr-FR" sz="14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INTEGRATION - VALIDATION</a:t>
                      </a:r>
                    </a:p>
                  </a:txBody>
                  <a:tcPr marL="5298" marR="5298" marT="52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Assembler et tester les réalisations individuelles</a:t>
                      </a:r>
                    </a:p>
                  </a:txBody>
                  <a:tcPr marL="95360" marR="5298" marT="5298" marB="0" anchor="ctr">
                    <a:lnL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pple Chancery"/>
                        </a:rPr>
                        <a:t> 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pple Chancery"/>
                        </a:rPr>
                        <a:t>x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98" marR="5298" marT="529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567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Proposer et tester des solutions de </a:t>
                      </a:r>
                      <a:r>
                        <a:rPr lang="fr-FR" sz="8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remédiation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360" marR="5298" marT="5298" marB="0" anchor="ctr">
                    <a:lnL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pple Chancery"/>
                        </a:rPr>
                        <a:t> 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pple Chancery"/>
                        </a:rPr>
                        <a:t>x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98" marR="5298" marT="529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567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Finaliser les documentations techniques du projet</a:t>
                      </a:r>
                    </a:p>
                  </a:txBody>
                  <a:tcPr marL="95360" marR="5298" marT="5298" marB="0" anchor="ctr">
                    <a:lnL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pple Chancery"/>
                        </a:rPr>
                        <a:t>x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pple Chancery"/>
                        </a:rPr>
                        <a:t> </a:t>
                      </a:r>
                    </a:p>
                  </a:txBody>
                  <a:tcPr marL="5298" marR="5298" marT="5298" marB="0" anchor="ctr">
                    <a:lnL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98" marR="5298" marT="529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674">
                <a:tc>
                  <a:txBody>
                    <a:bodyPr/>
                    <a:lstStyle/>
                    <a:p>
                      <a:pPr algn="l" fontAlgn="b"/>
                      <a:endParaRPr lang="fr-FR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98" marR="5298" marT="529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360" marR="5298" marT="52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FFFFFF"/>
                          </a:solidFill>
                          <a:latin typeface="Apple Chancery"/>
                        </a:rPr>
                        <a:t>X</a:t>
                      </a:r>
                    </a:p>
                  </a:txBody>
                  <a:tcPr marL="5298" marR="5298" marT="529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800080"/>
                          </a:solidFill>
                          <a:latin typeface="Apple Chancery"/>
                        </a:rPr>
                        <a:t> </a:t>
                      </a:r>
                    </a:p>
                  </a:txBody>
                  <a:tcPr marL="5298" marR="5298" marT="529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SOUTENANCE FINALE </a:t>
                      </a:r>
                    </a:p>
                  </a:txBody>
                  <a:tcPr marL="95360" marR="5298" marT="5298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203848" y="2024844"/>
            <a:ext cx="4392488" cy="21602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3203848" y="2204864"/>
            <a:ext cx="4392488" cy="46805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3203848" y="2636912"/>
            <a:ext cx="4392488" cy="32403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3203848" y="2924944"/>
            <a:ext cx="4392488" cy="32403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3203848" y="3176972"/>
            <a:ext cx="4392488" cy="252028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3203848" y="3392996"/>
            <a:ext cx="4392488" cy="28803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5868144" y="3645024"/>
            <a:ext cx="2880320" cy="288032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203848" y="3897052"/>
            <a:ext cx="4392488" cy="28803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5868144" y="4185084"/>
            <a:ext cx="2880320" cy="288032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3203848" y="4437112"/>
            <a:ext cx="4392488" cy="28803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3203848" y="4653136"/>
            <a:ext cx="4392488" cy="252028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3203848" y="4833156"/>
            <a:ext cx="4392488" cy="21602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5868144" y="5013176"/>
            <a:ext cx="2880320" cy="288032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3203848" y="5265204"/>
            <a:ext cx="4392488" cy="28803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3203848" y="5517232"/>
            <a:ext cx="4392488" cy="28803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3203848" y="5769260"/>
            <a:ext cx="4392488" cy="28803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57419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2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2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2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3" grpId="0" animBg="1"/>
      <p:bldP spid="13" grpId="1" animBg="1"/>
      <p:bldP spid="14" grpId="0" animBg="1"/>
      <p:bldP spid="14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dian">
  <a:themeElements>
    <a:clrScheme name="Personnalisé 2">
      <a:dk1>
        <a:sysClr val="windowText" lastClr="000000"/>
      </a:dk1>
      <a:lt1>
        <a:sysClr val="window" lastClr="FFFFFF"/>
      </a:lt1>
      <a:dk2>
        <a:srgbClr val="FFFFFF"/>
      </a:dk2>
      <a:lt2>
        <a:srgbClr val="546D79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1074</TotalTime>
  <Words>204</Words>
  <Application>Microsoft Office PowerPoint</Application>
  <PresentationFormat>Affichage à l'écran (4:3)</PresentationFormat>
  <Paragraphs>90</Paragraphs>
  <Slides>5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0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Médian</vt:lpstr>
      <vt:lpstr>L’orgaNIsation du projet</vt:lpstr>
      <vt:lpstr>Qu’est qu’un projet?</vt:lpstr>
      <vt:lpstr>La place d’un projet BTS SN  dans les étapes d’un projet industriel</vt:lpstr>
      <vt:lpstr>Le rôle des enseignants et des étudiants dans un projet de BTS SN</vt:lpstr>
      <vt:lpstr>Les détails de l’étape de conception dans un projet de BTS SN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Certification</dc:title>
  <dc:creator>utilisateur</dc:creator>
  <cp:lastModifiedBy>cheftravaux</cp:lastModifiedBy>
  <cp:revision>63</cp:revision>
  <dcterms:created xsi:type="dcterms:W3CDTF">2014-06-05T20:00:54Z</dcterms:created>
  <dcterms:modified xsi:type="dcterms:W3CDTF">2014-06-26T21:04:32Z</dcterms:modified>
</cp:coreProperties>
</file>