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7" r:id="rId2"/>
    <p:sldId id="275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6EB2-3B19-415B-93DC-C8E01BF1CA0D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115F4-720D-4FC7-8A6F-AEE6A5C75D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48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F8EB90-D38D-4207-AA9E-33005B2F32B2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86656B-D7B8-4D07-BA1E-F424903E443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 userDrawn="1"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4_Exemple%20Ep%20E5/Calculette%20-%20Evaluation%20&#233;preuve%20E5.xls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917160" cy="1196752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>
                <a:solidFill>
                  <a:schemeClr val="bg2"/>
                </a:solidFill>
              </a:rPr>
              <a:t>E5 – les Grilles d’évaluation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623720" y="644250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>
                <a:solidFill>
                  <a:schemeClr val="bg1"/>
                </a:solidFill>
              </a:rPr>
              <a:t>Richard Pol, enseignant IR</a:t>
            </a:r>
          </a:p>
          <a:p>
            <a:pPr algn="r"/>
            <a:endParaRPr lang="fr-FR" sz="1200" dirty="0" smtClean="0">
              <a:solidFill>
                <a:schemeClr val="bg1"/>
              </a:solidFill>
            </a:endParaRPr>
          </a:p>
          <a:p>
            <a:pPr algn="r"/>
            <a:endParaRPr lang="fr-FR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Un exemple peut-être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72939"/>
              </p:ext>
            </p:extLst>
          </p:nvPr>
        </p:nvGraphicFramePr>
        <p:xfrm>
          <a:off x="251519" y="1556792"/>
          <a:ext cx="8640959" cy="3032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procédure d’installation sur site est rédigée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907704" y="4305492"/>
            <a:ext cx="7127704" cy="1584176"/>
          </a:xfrm>
          <a:prstGeom prst="wedgeRoundRectCallout">
            <a:avLst>
              <a:gd name="adj1" fmla="val -61697"/>
              <a:gd name="adj2" fmla="val 479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dirty="0" smtClean="0"/>
              <a:t>En IR, pour la compétence C5.1, 3 indicateurs évalués, évaluation du premier indicateur = 2 :</a:t>
            </a:r>
          </a:p>
          <a:p>
            <a:r>
              <a:rPr lang="fr-FR" sz="2800" dirty="0" smtClean="0"/>
              <a:t>20 x 1/3 x 1/</a:t>
            </a:r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</a:t>
            </a:r>
            <a:r>
              <a:rPr lang="fr-FR" sz="2800" dirty="0" smtClean="0"/>
              <a:t> x </a:t>
            </a:r>
            <a:r>
              <a:rPr lang="fr-FR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</a:t>
            </a:r>
            <a:r>
              <a:rPr lang="fr-FR" sz="2800" dirty="0" smtClean="0"/>
              <a:t>/3 = 1,481…</a:t>
            </a:r>
          </a:p>
        </p:txBody>
      </p:sp>
      <p:pic>
        <p:nvPicPr>
          <p:cNvPr id="6" name="Image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3648" y="5473228"/>
            <a:ext cx="658368" cy="92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5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C’est déjà fini ???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4139952" y="2348880"/>
            <a:ext cx="3960440" cy="1728192"/>
          </a:xfrm>
          <a:prstGeom prst="wedgeRoundRectCallout">
            <a:avLst>
              <a:gd name="adj1" fmla="val -62233"/>
              <a:gd name="adj2" fmla="val 329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dirty="0" smtClean="0"/>
              <a:t>Merci de votre attention</a:t>
            </a:r>
          </a:p>
          <a:p>
            <a:r>
              <a:rPr lang="fr-FR" sz="2800" dirty="0" smtClean="0"/>
              <a:t>Je suis à l’écoute de vos questions</a:t>
            </a:r>
          </a:p>
        </p:txBody>
      </p:sp>
    </p:spTree>
    <p:extLst>
      <p:ext uri="{BB962C8B-B14F-4D97-AF65-F5344CB8AC3E}">
        <p14:creationId xmlns:p14="http://schemas.microsoft.com/office/powerpoint/2010/main" val="348280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25 E" pathEditMode="relative" ptsTypes="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Pourquoi Des </a:t>
            </a:r>
            <a:r>
              <a:rPr lang="fr-FR" b="1" cap="all" dirty="0">
                <a:solidFill>
                  <a:schemeClr val="bg2"/>
                </a:solidFill>
              </a:rPr>
              <a:t>grilles ?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612648" y="1772816"/>
            <a:ext cx="7919792" cy="2376264"/>
          </a:xfrm>
          <a:prstGeom prst="wedgeRoundRectCallout">
            <a:avLst>
              <a:gd name="adj1" fmla="val -46875"/>
              <a:gd name="adj2" fmla="val 1084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Des compétences composantes supplémentaires pour les IR (C5.4 et C5.5)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Des critères d’évaluation différents pour IR et EC</a:t>
            </a:r>
          </a:p>
        </p:txBody>
      </p:sp>
    </p:spTree>
    <p:extLst>
      <p:ext uri="{BB962C8B-B14F-4D97-AF65-F5344CB8AC3E}">
        <p14:creationId xmlns:p14="http://schemas.microsoft.com/office/powerpoint/2010/main" val="65741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forme de grille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3969"/>
              </p:ext>
            </p:extLst>
          </p:nvPr>
        </p:nvGraphicFramePr>
        <p:xfrm>
          <a:off x="251519" y="1556792"/>
          <a:ext cx="864095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44394" y="1700808"/>
            <a:ext cx="3031462" cy="266429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547664" y="4509120"/>
            <a:ext cx="7344816" cy="1055353"/>
          </a:xfrm>
          <a:prstGeom prst="wedgeRoundRectCallout">
            <a:avLst>
              <a:gd name="adj1" fmla="val -57344"/>
              <a:gd name="adj2" fmla="val 87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Les compétences composantes</a:t>
            </a:r>
          </a:p>
        </p:txBody>
      </p:sp>
    </p:spTree>
    <p:extLst>
      <p:ext uri="{BB962C8B-B14F-4D97-AF65-F5344CB8AC3E}">
        <p14:creationId xmlns:p14="http://schemas.microsoft.com/office/powerpoint/2010/main" val="240077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forme de grille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3969"/>
              </p:ext>
            </p:extLst>
          </p:nvPr>
        </p:nvGraphicFramePr>
        <p:xfrm>
          <a:off x="251519" y="1556792"/>
          <a:ext cx="864095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3268730" y="1700808"/>
            <a:ext cx="3175478" cy="266429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547664" y="4509120"/>
            <a:ext cx="7344816" cy="1055353"/>
          </a:xfrm>
          <a:prstGeom prst="wedgeRoundRectCallout">
            <a:avLst>
              <a:gd name="adj1" fmla="val -57344"/>
              <a:gd name="adj2" fmla="val 87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Les résultats attendus des savoirs faire associés aux compétences composantes</a:t>
            </a:r>
          </a:p>
        </p:txBody>
      </p:sp>
    </p:spTree>
    <p:extLst>
      <p:ext uri="{BB962C8B-B14F-4D97-AF65-F5344CB8AC3E}">
        <p14:creationId xmlns:p14="http://schemas.microsoft.com/office/powerpoint/2010/main" val="148198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forme de grille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3969"/>
              </p:ext>
            </p:extLst>
          </p:nvPr>
        </p:nvGraphicFramePr>
        <p:xfrm>
          <a:off x="251519" y="1556792"/>
          <a:ext cx="864095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6444208" y="1700808"/>
            <a:ext cx="367166" cy="266429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547664" y="4509120"/>
            <a:ext cx="7344816" cy="1055353"/>
          </a:xfrm>
          <a:prstGeom prst="wedgeRoundRectCallout">
            <a:avLst>
              <a:gd name="adj1" fmla="val -57344"/>
              <a:gd name="adj2" fmla="val 87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La précision de l’évaluation en tant que chef d’équipe (C) ou technicien (T)</a:t>
            </a:r>
          </a:p>
        </p:txBody>
      </p:sp>
    </p:spTree>
    <p:extLst>
      <p:ext uri="{BB962C8B-B14F-4D97-AF65-F5344CB8AC3E}">
        <p14:creationId xmlns:p14="http://schemas.microsoft.com/office/powerpoint/2010/main" val="36788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forme de grille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3969"/>
              </p:ext>
            </p:extLst>
          </p:nvPr>
        </p:nvGraphicFramePr>
        <p:xfrm>
          <a:off x="251519" y="1556792"/>
          <a:ext cx="864095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6797122" y="1700808"/>
            <a:ext cx="583190" cy="266429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547664" y="4509120"/>
            <a:ext cx="7344816" cy="1055353"/>
          </a:xfrm>
          <a:prstGeom prst="wedgeRoundRectCallout">
            <a:avLst>
              <a:gd name="adj1" fmla="val -57344"/>
              <a:gd name="adj2" fmla="val 87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Cochée si l’indicateur n’est pas évalué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u="sng" dirty="0" smtClean="0"/>
              <a:t>Validé en commission de validation des sujets</a:t>
            </a:r>
          </a:p>
        </p:txBody>
      </p:sp>
    </p:spTree>
    <p:extLst>
      <p:ext uri="{BB962C8B-B14F-4D97-AF65-F5344CB8AC3E}">
        <p14:creationId xmlns:p14="http://schemas.microsoft.com/office/powerpoint/2010/main" val="147860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forme de grille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3969"/>
              </p:ext>
            </p:extLst>
          </p:nvPr>
        </p:nvGraphicFramePr>
        <p:xfrm>
          <a:off x="251519" y="1556792"/>
          <a:ext cx="8640959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1"/>
                <a:gridCol w="2304256"/>
                <a:gridCol w="3168352"/>
                <a:gridCol w="360040"/>
                <a:gridCol w="576064"/>
                <a:gridCol w="432048"/>
                <a:gridCol w="360040"/>
                <a:gridCol w="360040"/>
                <a:gridCol w="360038"/>
              </a:tblGrid>
              <a:tr h="370840">
                <a:tc gridSpan="4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Evaluation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Compétences évaluées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Indicateurs d’évaluation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Non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C5.1</a:t>
                      </a:r>
                      <a:endParaRPr lang="fr-F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Préparer la solution et le plan d’action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solution est mise en œuvre sur une machine virtuelle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dirty="0" smtClean="0"/>
                        <a:t>C</a:t>
                      </a:r>
                      <a:endParaRPr lang="fr-F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 mécanisme de sécurisation des données est utilisé</a:t>
                      </a:r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7373186" y="1700808"/>
            <a:ext cx="1519294" cy="2664296"/>
          </a:xfrm>
          <a:prstGeom prst="round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1547664" y="4509120"/>
            <a:ext cx="7344816" cy="1055353"/>
          </a:xfrm>
          <a:prstGeom prst="wedgeRoundRectCallout">
            <a:avLst>
              <a:gd name="adj1" fmla="val -57344"/>
              <a:gd name="adj2" fmla="val 87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Niveau atteint pour l’indicateur concerné</a:t>
            </a:r>
            <a:endParaRPr lang="fr-FR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37547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Et la note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Pour les IR :</a:t>
            </a:r>
          </a:p>
          <a:p>
            <a:pPr lvl="1"/>
            <a:r>
              <a:rPr lang="fr-FR" dirty="0" smtClean="0"/>
              <a:t>C5.1 = 1/3</a:t>
            </a:r>
          </a:p>
          <a:p>
            <a:pPr lvl="1"/>
            <a:r>
              <a:rPr lang="fr-FR" dirty="0" smtClean="0"/>
              <a:t>C5.2 + (C5.4 ou C5.5) = 1/3</a:t>
            </a:r>
          </a:p>
          <a:p>
            <a:pPr lvl="1"/>
            <a:r>
              <a:rPr lang="fr-FR" dirty="0" smtClean="0"/>
              <a:t>C5.3 = 1/3</a:t>
            </a:r>
          </a:p>
          <a:p>
            <a:r>
              <a:rPr lang="fr-FR" dirty="0" smtClean="0"/>
              <a:t>Pour les EC :</a:t>
            </a:r>
          </a:p>
          <a:p>
            <a:pPr lvl="1"/>
            <a:r>
              <a:rPr lang="fr-FR" dirty="0" smtClean="0"/>
              <a:t>C5.1 = 1/3</a:t>
            </a:r>
          </a:p>
          <a:p>
            <a:pPr lvl="1"/>
            <a:r>
              <a:rPr lang="fr-FR" dirty="0" smtClean="0"/>
              <a:t>C5.2 = 1/3</a:t>
            </a:r>
          </a:p>
          <a:p>
            <a:pPr lvl="1"/>
            <a:r>
              <a:rPr lang="fr-FR" dirty="0" smtClean="0"/>
              <a:t>C5.3 = 1/3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5445224"/>
            <a:ext cx="736508" cy="888889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>
          <a:xfrm>
            <a:off x="4105309" y="3429000"/>
            <a:ext cx="4680520" cy="1635224"/>
          </a:xfrm>
          <a:prstGeom prst="wedgeRoundRectCallout">
            <a:avLst>
              <a:gd name="adj1" fmla="val 38925"/>
              <a:gd name="adj2" fmla="val 795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Les indicateurs évalués d’une compétence ont tous le même poids </a:t>
            </a:r>
            <a:endParaRPr lang="fr-FR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8546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1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vert="horz" anchor="b">
            <a:normAutofit/>
          </a:bodyPr>
          <a:lstStyle/>
          <a:p>
            <a:pPr algn="r"/>
            <a:r>
              <a:rPr lang="fr-FR" b="1" cap="all" dirty="0" smtClean="0">
                <a:solidFill>
                  <a:schemeClr val="bg2"/>
                </a:solidFill>
              </a:rPr>
              <a:t>Quelle formule ?</a:t>
            </a:r>
            <a:endParaRPr lang="fr-FR" b="1" cap="all" dirty="0">
              <a:solidFill>
                <a:schemeClr val="bg2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94" y="5445224"/>
            <a:ext cx="736508" cy="888889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612648" y="1772816"/>
            <a:ext cx="7919792" cy="2376264"/>
          </a:xfrm>
          <a:prstGeom prst="wedgeRoundRectCallout">
            <a:avLst>
              <a:gd name="adj1" fmla="val -46875"/>
              <a:gd name="adj2" fmla="val 1084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dirty="0" smtClean="0"/>
              <a:t>Note d’un indicateur = 20 x 1/3 x 1/</a:t>
            </a:r>
            <a:r>
              <a:rPr lang="fr-FR" sz="2800" dirty="0" err="1" smtClean="0"/>
              <a:t>Nbi</a:t>
            </a:r>
            <a:r>
              <a:rPr lang="fr-FR" sz="2800" dirty="0" smtClean="0"/>
              <a:t> x Note/3</a:t>
            </a:r>
          </a:p>
          <a:p>
            <a:r>
              <a:rPr lang="fr-FR" sz="2800" dirty="0" smtClean="0"/>
              <a:t>Avec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err="1" smtClean="0"/>
              <a:t>Nbi</a:t>
            </a:r>
            <a:r>
              <a:rPr lang="fr-FR" sz="2800" dirty="0" smtClean="0"/>
              <a:t> : Nombre d’indicateurs évalués de la compétence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Note : Note (0 à 3) attribuée pour l’indicateur</a:t>
            </a:r>
          </a:p>
        </p:txBody>
      </p:sp>
    </p:spTree>
    <p:extLst>
      <p:ext uri="{BB962C8B-B14F-4D97-AF65-F5344CB8AC3E}">
        <p14:creationId xmlns:p14="http://schemas.microsoft.com/office/powerpoint/2010/main" val="291528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738</TotalTime>
  <Words>469</Words>
  <Application>Microsoft Office PowerPoint</Application>
  <PresentationFormat>Affichage à l'écran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Médian</vt:lpstr>
      <vt:lpstr>E5 – les Grilles d’évaluation</vt:lpstr>
      <vt:lpstr>Pourquoi Des grilles ?</vt:lpstr>
      <vt:lpstr>Quelle forme de grille ?</vt:lpstr>
      <vt:lpstr>Quelle forme de grille ?</vt:lpstr>
      <vt:lpstr>Quelle forme de grille ?</vt:lpstr>
      <vt:lpstr>Quelle forme de grille ?</vt:lpstr>
      <vt:lpstr>Quelle forme de grille ?</vt:lpstr>
      <vt:lpstr>Et la note ?</vt:lpstr>
      <vt:lpstr>Quelle formule ?</vt:lpstr>
      <vt:lpstr>Un exemple peut-être ?</vt:lpstr>
      <vt:lpstr>C’est déjà fini ???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Certification</dc:title>
  <dc:creator>utilisateur</dc:creator>
  <cp:lastModifiedBy>Richard Pol</cp:lastModifiedBy>
  <cp:revision>59</cp:revision>
  <dcterms:created xsi:type="dcterms:W3CDTF">2014-06-05T20:00:54Z</dcterms:created>
  <dcterms:modified xsi:type="dcterms:W3CDTF">2014-06-26T19:50:38Z</dcterms:modified>
</cp:coreProperties>
</file>