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xlsx" ContentType="application/vnd.openxmlformats-officedocument.spreadsheetml.sheet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77" r:id="rId2"/>
    <p:sldId id="274" r:id="rId3"/>
    <p:sldId id="276" r:id="rId4"/>
    <p:sldId id="278" r:id="rId5"/>
    <p:sldId id="279" r:id="rId6"/>
    <p:sldId id="280" r:id="rId7"/>
    <p:sldId id="281" r:id="rId8"/>
    <p:sldId id="282" r:id="rId9"/>
    <p:sldId id="283" r:id="rId10"/>
    <p:sldId id="28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2" d="100"/>
          <a:sy n="122" d="100"/>
        </p:scale>
        <p:origin x="-103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96EB2-3B19-415B-93DC-C8E01BF1CA0D}" type="datetimeFigureOut">
              <a:rPr lang="fr-FR" smtClean="0"/>
              <a:pPr/>
              <a:t>23/06/2014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115F4-720D-4FC7-8A6F-AEE6A5C75DF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48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5" name="Image 4" descr="bts_sn_info15587_cci_p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3568" y="1628800"/>
            <a:ext cx="7992888" cy="47525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 hasCustomPrompt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</a:lstStyle>
          <a:p>
            <a:pPr lvl="0" eaLnBrk="1" latinLnBrk="0" hangingPunct="1"/>
            <a:r>
              <a:rPr lang="fr-FR" dirty="0" smtClean="0"/>
              <a:t>Premier niveau</a:t>
            </a:r>
          </a:p>
          <a:p>
            <a:pPr lvl="1" eaLnBrk="1" latinLnBrk="0" hangingPunct="1"/>
            <a:r>
              <a:rPr lang="fr-FR" dirty="0" smtClean="0"/>
              <a:t>Deuxième niveau</a:t>
            </a:r>
          </a:p>
          <a:p>
            <a:pPr lvl="2" eaLnBrk="1" latinLnBrk="0" hangingPunct="1"/>
            <a:r>
              <a:rPr lang="fr-FR" dirty="0" smtClean="0"/>
              <a:t>Troisième niveau</a:t>
            </a:r>
          </a:p>
          <a:p>
            <a:pPr lvl="3" eaLnBrk="1" latinLnBrk="0" hangingPunct="1"/>
            <a:r>
              <a:rPr lang="fr-FR" dirty="0" smtClean="0"/>
              <a:t>Quatrième niveau</a:t>
            </a:r>
          </a:p>
          <a:p>
            <a:pPr lvl="4" eaLnBrk="1" latinLnBrk="0" hangingPunct="1"/>
            <a:r>
              <a:rPr lang="fr-FR" dirty="0" smtClean="0"/>
              <a:t>Cinquième niveau</a:t>
            </a:r>
            <a:endParaRPr kumimoji="0" lang="en-US" dirty="0"/>
          </a:p>
        </p:txBody>
      </p:sp>
      <p:pic>
        <p:nvPicPr>
          <p:cNvPr id="7" name="Image 6" descr="bts_sn_info15587_cci_p.jpg"/>
          <p:cNvPicPr>
            <a:picLocks noChangeAspect="1"/>
          </p:cNvPicPr>
          <p:nvPr userDrawn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79512" y="188639"/>
            <a:ext cx="1296144" cy="950505"/>
          </a:xfrm>
          <a:prstGeom prst="rect">
            <a:avLst/>
          </a:prstGeom>
          <a:blipFill dpi="0" rotWithShape="1">
            <a:blip r:embed="rId3" cstate="print">
              <a:alphaModFix amt="37000"/>
              <a:lum/>
            </a:blip>
            <a:srcRect/>
            <a:tile tx="0" ty="0" sx="100000" sy="100000" flip="none" algn="tl"/>
          </a:blipFill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F8EB90-D38D-4207-AA9E-33005B2F32B2}" type="datetimeFigureOut">
              <a:rPr lang="fr-FR" smtClean="0"/>
              <a:pPr/>
              <a:t>23/06/2014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0" y="6453336"/>
            <a:ext cx="539552" cy="40466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368296" y="6453336"/>
            <a:ext cx="6784848" cy="40466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2" name="Picture 2" descr="acad_lille.png"/>
          <p:cNvPicPr preferRelativeResize="0">
            <a:picLocks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6453336"/>
            <a:ext cx="792088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11560" y="6453336"/>
            <a:ext cx="755577" cy="404664"/>
          </a:xfrm>
          <a:prstGeom prst="rect">
            <a:avLst/>
          </a:prstGeom>
        </p:spPr>
      </p:pic>
      <p:sp>
        <p:nvSpPr>
          <p:cNvPr id="16" name="Sous-titre 8"/>
          <p:cNvSpPr txBox="1">
            <a:spLocks/>
          </p:cNvSpPr>
          <p:nvPr userDrawn="1"/>
        </p:nvSpPr>
        <p:spPr>
          <a:xfrm>
            <a:off x="2371344" y="6453336"/>
            <a:ext cx="6705600" cy="38308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ZoneTexte 16"/>
          <p:cNvSpPr txBox="1"/>
          <p:nvPr userDrawn="1"/>
        </p:nvSpPr>
        <p:spPr>
          <a:xfrm>
            <a:off x="539552" y="1268760"/>
            <a:ext cx="5544616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Séminaire Inter-académique BTS Systèmes Numériques, Armentières le 27 Juin 2014</a:t>
            </a:r>
          </a:p>
          <a:p>
            <a:pPr algn="l"/>
            <a:endParaRPr lang="fr-FR" sz="10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Feuille_Microsoft_Excel1.xlsx"/><Relationship Id="rId5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0"/>
            <a:ext cx="7917160" cy="1196752"/>
          </a:xfrm>
        </p:spPr>
        <p:txBody>
          <a:bodyPr>
            <a:normAutofit/>
          </a:bodyPr>
          <a:lstStyle/>
          <a:p>
            <a:pPr algn="r"/>
            <a:r>
              <a:rPr lang="fr-FR" sz="4000" b="1" dirty="0">
                <a:solidFill>
                  <a:schemeClr val="bg2"/>
                </a:solidFill>
              </a:rPr>
              <a:t>Exemple Epreuve E5 IR</a:t>
            </a:r>
            <a:endParaRPr lang="fr-FR" sz="4000" b="1" dirty="0" smtClean="0">
              <a:solidFill>
                <a:schemeClr val="bg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623720" y="644250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MASSICOT David, enseignant IR</a:t>
            </a:r>
          </a:p>
          <a:p>
            <a:pPr algn="r"/>
            <a:endParaRPr lang="fr-FR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18453209-3d-personne-de-race-blanche-de-raccordement-d-un-cable-rj45-pour-le-reseau-3d-image-isole-fond-blan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36912"/>
            <a:ext cx="1641600" cy="1641600"/>
          </a:xfrm>
          <a:prstGeom prst="rect">
            <a:avLst/>
          </a:prstGeom>
          <a:solidFill>
            <a:srgbClr val="CCB400"/>
          </a:solidFill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3200" dirty="0" smtClean="0">
                <a:solidFill>
                  <a:schemeClr val="bg2"/>
                </a:solidFill>
              </a:rPr>
              <a:t>RÉPARTITIONS DES TÂCHES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fr-FR" sz="3100" dirty="0"/>
              <a:t>Etudiant 3 : technicien </a:t>
            </a:r>
            <a:r>
              <a:rPr lang="fr-FR" sz="3100" dirty="0" smtClean="0"/>
              <a:t>2</a:t>
            </a:r>
            <a:endParaRPr lang="fr-FR" sz="3100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fr-FR" sz="2600" dirty="0"/>
          </a:p>
          <a:p>
            <a:pPr lvl="6">
              <a:lnSpc>
                <a:spcPct val="110000"/>
              </a:lnSpc>
              <a:spcBef>
                <a:spcPts val="600"/>
              </a:spcBef>
            </a:pPr>
            <a:r>
              <a:rPr lang="fr-FR" sz="2500" dirty="0"/>
              <a:t>Câblage du matériel</a:t>
            </a:r>
          </a:p>
          <a:p>
            <a:pPr lvl="6">
              <a:lnSpc>
                <a:spcPct val="110000"/>
              </a:lnSpc>
              <a:spcBef>
                <a:spcPts val="600"/>
              </a:spcBef>
            </a:pPr>
            <a:r>
              <a:rPr lang="fr-FR" sz="2500" dirty="0"/>
              <a:t>Configuration des nouveaux téléphones sur l’ancienne installation (mêmes numéros, mêmes adresses …)</a:t>
            </a:r>
          </a:p>
          <a:p>
            <a:pPr lvl="6">
              <a:lnSpc>
                <a:spcPct val="110000"/>
              </a:lnSpc>
              <a:spcBef>
                <a:spcPts val="600"/>
              </a:spcBef>
            </a:pPr>
            <a:r>
              <a:rPr lang="fr-FR" sz="2500" dirty="0"/>
              <a:t>Configuration du module IP/RTC</a:t>
            </a:r>
          </a:p>
          <a:p>
            <a:pPr lvl="6">
              <a:lnSpc>
                <a:spcPct val="110000"/>
              </a:lnSpc>
              <a:spcBef>
                <a:spcPts val="600"/>
              </a:spcBef>
            </a:pPr>
            <a:r>
              <a:rPr lang="fr-FR" sz="2500" dirty="0"/>
              <a:t>Configuration d’</a:t>
            </a:r>
            <a:r>
              <a:rPr lang="fr-FR" sz="2500" dirty="0" err="1"/>
              <a:t>Asterisk</a:t>
            </a:r>
            <a:r>
              <a:rPr lang="fr-FR" sz="2500" dirty="0"/>
              <a:t> au travers de </a:t>
            </a:r>
            <a:r>
              <a:rPr lang="fr-FR" sz="2500" dirty="0" err="1"/>
              <a:t>FreePBX</a:t>
            </a:r>
            <a:r>
              <a:rPr lang="fr-FR" sz="2500" dirty="0"/>
              <a:t> (Attribution des numéros, mise en attente…)</a:t>
            </a:r>
          </a:p>
          <a:p>
            <a:pPr lvl="6">
              <a:lnSpc>
                <a:spcPct val="110000"/>
              </a:lnSpc>
              <a:spcBef>
                <a:spcPts val="600"/>
              </a:spcBef>
            </a:pPr>
            <a:r>
              <a:rPr lang="fr-FR" sz="2500" dirty="0"/>
              <a:t>Tests de l’installation complète.</a:t>
            </a:r>
          </a:p>
          <a:p>
            <a:pPr>
              <a:lnSpc>
                <a:spcPct val="110000"/>
              </a:lnSpc>
            </a:pPr>
            <a:endParaRPr lang="fr-FR" sz="2500" dirty="0" smtClean="0"/>
          </a:p>
          <a:p>
            <a:pPr marL="1874520" lvl="5" indent="0">
              <a:lnSpc>
                <a:spcPct val="110000"/>
              </a:lnSpc>
              <a:buNone/>
            </a:pPr>
            <a:endParaRPr lang="fr-FR" dirty="0" smtClean="0"/>
          </a:p>
          <a:p>
            <a:pPr>
              <a:lnSpc>
                <a:spcPct val="110000"/>
              </a:lnSpc>
            </a:pPr>
            <a:endParaRPr lang="fr-FR" dirty="0" smtClean="0"/>
          </a:p>
        </p:txBody>
      </p:sp>
      <p:sp>
        <p:nvSpPr>
          <p:cNvPr id="6" name="Rectangle 5"/>
          <p:cNvSpPr/>
          <p:nvPr/>
        </p:nvSpPr>
        <p:spPr>
          <a:xfrm>
            <a:off x="971600" y="2636912"/>
            <a:ext cx="1656184" cy="1656184"/>
          </a:xfrm>
          <a:prstGeom prst="rect">
            <a:avLst/>
          </a:prstGeom>
          <a:solidFill>
            <a:srgbClr val="CCB400">
              <a:alpha val="39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245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3200" dirty="0" smtClean="0">
                <a:solidFill>
                  <a:schemeClr val="bg2"/>
                </a:solidFill>
              </a:rPr>
              <a:t>EXEMPLE DE SYSTÈME IR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Installation et configuration d’un PABX Logiciel.</a:t>
            </a:r>
          </a:p>
          <a:p>
            <a:r>
              <a:rPr lang="fr-FR" dirty="0" smtClean="0"/>
              <a:t>Système </a:t>
            </a:r>
            <a:r>
              <a:rPr lang="fr-FR" dirty="0"/>
              <a:t>:</a:t>
            </a:r>
          </a:p>
          <a:p>
            <a:endParaRPr lang="fr-FR" dirty="0"/>
          </a:p>
        </p:txBody>
      </p:sp>
      <p:pic>
        <p:nvPicPr>
          <p:cNvPr id="4" name="Imag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212976"/>
            <a:ext cx="3276577" cy="18077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3200" dirty="0" smtClean="0">
                <a:solidFill>
                  <a:schemeClr val="bg2"/>
                </a:solidFill>
              </a:rPr>
              <a:t>MISE EN SITUATION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FR" sz="8000" dirty="0"/>
              <a:t>La société SNIR est équipée d’un système de téléphonie basé sur un PABX logiciel nommé </a:t>
            </a:r>
            <a:r>
              <a:rPr lang="fr-FR" sz="8000" dirty="0" err="1"/>
              <a:t>Asterisk</a:t>
            </a:r>
            <a:r>
              <a:rPr lang="fr-FR" sz="8000" dirty="0"/>
              <a:t>, dont la version installée est devenue obsolète</a:t>
            </a:r>
            <a:r>
              <a:rPr lang="fr-FR" sz="8000" dirty="0" smtClean="0"/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fr-FR" sz="80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FR" sz="8000" dirty="0"/>
              <a:t>Cette société désire faire une mise à niveau de son système :</a:t>
            </a:r>
          </a:p>
          <a:p>
            <a:pPr lvl="1">
              <a:lnSpc>
                <a:spcPct val="120000"/>
              </a:lnSpc>
            </a:pPr>
            <a:r>
              <a:rPr lang="fr-FR" sz="6400" dirty="0"/>
              <a:t>Matériel :</a:t>
            </a:r>
          </a:p>
          <a:p>
            <a:pPr lvl="2">
              <a:lnSpc>
                <a:spcPct val="120000"/>
              </a:lnSpc>
            </a:pPr>
            <a:r>
              <a:rPr lang="fr-FR" sz="6400" dirty="0"/>
              <a:t>Remplacement de la machine serveur</a:t>
            </a:r>
          </a:p>
          <a:p>
            <a:pPr lvl="2">
              <a:lnSpc>
                <a:spcPct val="120000"/>
              </a:lnSpc>
            </a:pPr>
            <a:r>
              <a:rPr lang="fr-FR" sz="6400" dirty="0"/>
              <a:t>Remplacement des téléphones, intégration de Smartphones dans le </a:t>
            </a:r>
            <a:r>
              <a:rPr lang="fr-FR" sz="6400" dirty="0" smtClean="0"/>
              <a:t>système</a:t>
            </a:r>
            <a:endParaRPr lang="fr-FR" sz="5000" dirty="0"/>
          </a:p>
          <a:p>
            <a:pPr lvl="1">
              <a:lnSpc>
                <a:spcPct val="120000"/>
              </a:lnSpc>
            </a:pPr>
            <a:r>
              <a:rPr lang="fr-FR" sz="6400" dirty="0"/>
              <a:t>Logiciel :</a:t>
            </a:r>
          </a:p>
          <a:p>
            <a:pPr lvl="2">
              <a:lnSpc>
                <a:spcPct val="120000"/>
              </a:lnSpc>
            </a:pPr>
            <a:r>
              <a:rPr lang="fr-FR" sz="6100" dirty="0"/>
              <a:t>Mise à niveau du système d’exploitation du serveur</a:t>
            </a:r>
          </a:p>
          <a:p>
            <a:pPr lvl="2">
              <a:lnSpc>
                <a:spcPct val="120000"/>
              </a:lnSpc>
            </a:pPr>
            <a:r>
              <a:rPr lang="fr-FR" sz="6400" dirty="0"/>
              <a:t>Mise à niveau de la version d’</a:t>
            </a:r>
            <a:r>
              <a:rPr lang="fr-FR" sz="6400" dirty="0" err="1"/>
              <a:t>Asterisk</a:t>
            </a:r>
            <a:endParaRPr lang="fr-FR" sz="6400" dirty="0"/>
          </a:p>
          <a:p>
            <a:pPr lvl="2">
              <a:lnSpc>
                <a:spcPct val="120000"/>
              </a:lnSpc>
            </a:pPr>
            <a:r>
              <a:rPr lang="fr-FR" sz="6400" dirty="0"/>
              <a:t>Mise en place de la vision conférence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676354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3200" dirty="0" smtClean="0">
                <a:solidFill>
                  <a:schemeClr val="bg2"/>
                </a:solidFill>
              </a:rPr>
              <a:t>PRÉSENTATION DU SYSTÈME</a:t>
            </a:r>
            <a:endParaRPr lang="fr-FR" sz="3200" dirty="0"/>
          </a:p>
        </p:txBody>
      </p:sp>
      <p:pic>
        <p:nvPicPr>
          <p:cNvPr id="4" name="Image 3" descr="CCF_Asterisk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1" y="1556792"/>
            <a:ext cx="6571857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364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3200" dirty="0" smtClean="0">
                <a:solidFill>
                  <a:schemeClr val="bg2"/>
                </a:solidFill>
              </a:rPr>
              <a:t>RÉPARTITIONS DES TÂCHES</a:t>
            </a:r>
            <a:endParaRPr lang="fr-FR" sz="3200" dirty="0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145857"/>
              </p:ext>
            </p:extLst>
          </p:nvPr>
        </p:nvGraphicFramePr>
        <p:xfrm>
          <a:off x="683568" y="2564904"/>
          <a:ext cx="7868189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Feuille de calcul" r:id="rId4" imgW="11696700" imgH="2997200" progId="Excel.Sheet.12">
                  <p:embed/>
                </p:oleObj>
              </mc:Choice>
              <mc:Fallback>
                <p:oleObj name="Feuille de calcul" r:id="rId4" imgW="11696700" imgH="2997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3568" y="2564904"/>
                        <a:ext cx="7868189" cy="2016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0536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3200" dirty="0" smtClean="0">
                <a:solidFill>
                  <a:schemeClr val="bg2"/>
                </a:solidFill>
              </a:rPr>
              <a:t>RÉPARTITIONS DES TÂCHES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fr-FR" dirty="0"/>
              <a:t>Etudiant 1 : chef d’équipe</a:t>
            </a:r>
          </a:p>
          <a:p>
            <a:pPr>
              <a:spcBef>
                <a:spcPts val="600"/>
              </a:spcBef>
            </a:pPr>
            <a:endParaRPr lang="fr-FR" sz="2200" dirty="0"/>
          </a:p>
          <a:p>
            <a:pPr lvl="6">
              <a:spcBef>
                <a:spcPts val="600"/>
              </a:spcBef>
            </a:pPr>
            <a:r>
              <a:rPr lang="fr-FR" sz="2300" dirty="0"/>
              <a:t>Organisation du travail à effectuer</a:t>
            </a:r>
          </a:p>
          <a:p>
            <a:pPr lvl="6">
              <a:spcBef>
                <a:spcPts val="600"/>
              </a:spcBef>
            </a:pPr>
            <a:r>
              <a:rPr lang="fr-FR" sz="2300" dirty="0"/>
              <a:t>Suivi des travaux</a:t>
            </a:r>
          </a:p>
          <a:p>
            <a:pPr lvl="6">
              <a:spcBef>
                <a:spcPts val="600"/>
              </a:spcBef>
            </a:pPr>
            <a:r>
              <a:rPr lang="fr-FR" sz="2300" dirty="0"/>
              <a:t>Réalisation de la recette avec le client</a:t>
            </a:r>
          </a:p>
          <a:p>
            <a:endParaRPr lang="fr-FR" dirty="0"/>
          </a:p>
        </p:txBody>
      </p:sp>
      <p:pic>
        <p:nvPicPr>
          <p:cNvPr id="4" name="Image 3" descr="18814182-3d-homme-blanc-dans-le-casque-a-la-main-les-points-de-rendu-isole-sur-un-fond-blan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420888"/>
            <a:ext cx="1643080" cy="164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548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3200" dirty="0" smtClean="0">
                <a:solidFill>
                  <a:schemeClr val="bg2"/>
                </a:solidFill>
              </a:rPr>
              <a:t>RÉPARTITIONS DES TÂCHES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Etudiant 2 : technicien </a:t>
            </a:r>
            <a:r>
              <a:rPr lang="fr-FR" dirty="0" smtClean="0"/>
              <a:t>1</a:t>
            </a:r>
            <a:endParaRPr lang="fr-FR" dirty="0"/>
          </a:p>
          <a:p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220072" y="3356992"/>
            <a:ext cx="1728192" cy="1152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987824" y="2420888"/>
            <a:ext cx="1152128" cy="648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CCF_Asterisk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240160"/>
            <a:ext cx="5688632" cy="423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074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18453209-3d-personne-de-race-blanche-de-raccordement-d-un-cable-rj45-pour-le-reseau-3d-image-isole-fond-blan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36912"/>
            <a:ext cx="1641600" cy="1641600"/>
          </a:xfrm>
          <a:prstGeom prst="rect">
            <a:avLst/>
          </a:prstGeom>
          <a:solidFill>
            <a:srgbClr val="CCB400"/>
          </a:solidFill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3200" dirty="0" smtClean="0">
                <a:solidFill>
                  <a:schemeClr val="bg2"/>
                </a:solidFill>
              </a:rPr>
              <a:t>RÉPARTITIONS DES TÂCHES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fr-FR" dirty="0" smtClean="0"/>
              <a:t>Etudiant 2 : technicien 1</a:t>
            </a:r>
          </a:p>
          <a:p>
            <a:pPr>
              <a:spcBef>
                <a:spcPts val="600"/>
              </a:spcBef>
            </a:pPr>
            <a:endParaRPr lang="fr-FR" sz="2200" dirty="0" smtClean="0"/>
          </a:p>
          <a:p>
            <a:pPr lvl="6">
              <a:spcBef>
                <a:spcPts val="600"/>
              </a:spcBef>
            </a:pPr>
            <a:r>
              <a:rPr lang="fr-FR" sz="2300" dirty="0" smtClean="0"/>
              <a:t>Installation d’un système d’exploitation linux Server</a:t>
            </a:r>
          </a:p>
          <a:p>
            <a:pPr lvl="6">
              <a:spcBef>
                <a:spcPts val="600"/>
              </a:spcBef>
            </a:pPr>
            <a:r>
              <a:rPr lang="fr-FR" sz="2300" dirty="0" smtClean="0"/>
              <a:t>Installation d’</a:t>
            </a:r>
            <a:r>
              <a:rPr lang="fr-FR" sz="2300" dirty="0" err="1" smtClean="0"/>
              <a:t>Asterisk</a:t>
            </a:r>
            <a:endParaRPr lang="fr-FR" sz="2300" dirty="0" smtClean="0"/>
          </a:p>
          <a:p>
            <a:pPr lvl="6">
              <a:spcBef>
                <a:spcPts val="600"/>
              </a:spcBef>
            </a:pPr>
            <a:r>
              <a:rPr lang="fr-FR" sz="2300" dirty="0" smtClean="0"/>
              <a:t>Installation de </a:t>
            </a:r>
            <a:r>
              <a:rPr lang="fr-FR" sz="2300" dirty="0" err="1" smtClean="0"/>
              <a:t>FreePBX</a:t>
            </a:r>
            <a:endParaRPr lang="fr-FR" sz="2300" dirty="0" smtClean="0"/>
          </a:p>
          <a:p>
            <a:pPr lvl="6">
              <a:spcBef>
                <a:spcPts val="600"/>
              </a:spcBef>
            </a:pPr>
            <a:r>
              <a:rPr lang="fr-FR" sz="2300" dirty="0" smtClean="0"/>
              <a:t>Installation et configuration de X-Lite (téléphonie + visioconférence)</a:t>
            </a:r>
          </a:p>
          <a:p>
            <a:pPr lvl="6">
              <a:spcBef>
                <a:spcPts val="600"/>
              </a:spcBef>
            </a:pPr>
            <a:r>
              <a:rPr lang="fr-FR" sz="2300" dirty="0" smtClean="0"/>
              <a:t>Tests de l’installation complète.</a:t>
            </a:r>
          </a:p>
          <a:p>
            <a:endParaRPr lang="fr-FR" dirty="0" smtClean="0"/>
          </a:p>
          <a:p>
            <a:pPr marL="1874520" lvl="5" indent="0">
              <a:buNone/>
            </a:pPr>
            <a:endParaRPr lang="fr-FR" dirty="0" smtClean="0"/>
          </a:p>
          <a:p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971600" y="2636912"/>
            <a:ext cx="1656184" cy="1656184"/>
          </a:xfrm>
          <a:prstGeom prst="rect">
            <a:avLst/>
          </a:prstGeom>
          <a:solidFill>
            <a:srgbClr val="D16349">
              <a:alpha val="3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491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3200" dirty="0" smtClean="0">
                <a:solidFill>
                  <a:schemeClr val="bg2"/>
                </a:solidFill>
              </a:rPr>
              <a:t>RÉPARTITIONS DES TÂCHES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Etudiant </a:t>
            </a:r>
            <a:r>
              <a:rPr lang="fr-FR" dirty="0" smtClean="0"/>
              <a:t>3 </a:t>
            </a:r>
            <a:r>
              <a:rPr lang="fr-FR" dirty="0"/>
              <a:t>: technicien 2</a:t>
            </a:r>
          </a:p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979712" y="2420888"/>
            <a:ext cx="936104" cy="648072"/>
          </a:xfrm>
          <a:prstGeom prst="rect">
            <a:avLst/>
          </a:prstGeom>
          <a:solidFill>
            <a:srgbClr val="CCB4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148064" y="2780928"/>
            <a:ext cx="1872208" cy="1728192"/>
          </a:xfrm>
          <a:prstGeom prst="rect">
            <a:avLst/>
          </a:prstGeom>
          <a:solidFill>
            <a:srgbClr val="CCB4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835696" y="5589240"/>
            <a:ext cx="1944216" cy="792088"/>
          </a:xfrm>
          <a:prstGeom prst="rect">
            <a:avLst/>
          </a:prstGeom>
          <a:solidFill>
            <a:srgbClr val="CCB4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707904" y="3212976"/>
            <a:ext cx="1224136" cy="1296144"/>
          </a:xfrm>
          <a:prstGeom prst="rect">
            <a:avLst/>
          </a:prstGeom>
          <a:solidFill>
            <a:srgbClr val="CCB4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CCF_Asterisk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240160"/>
            <a:ext cx="5688632" cy="423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828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édian">
  <a:themeElements>
    <a:clrScheme name="Personnalisé 2">
      <a:dk1>
        <a:sysClr val="windowText" lastClr="000000"/>
      </a:dk1>
      <a:lt1>
        <a:sysClr val="window" lastClr="FFFFFF"/>
      </a:lt1>
      <a:dk2>
        <a:srgbClr val="FFFFFF"/>
      </a:dk2>
      <a:lt2>
        <a:srgbClr val="546D79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636</TotalTime>
  <Words>237</Words>
  <Application>Microsoft Macintosh PowerPoint</Application>
  <PresentationFormat>Présentation à l'écran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Médian</vt:lpstr>
      <vt:lpstr>Feuille de calcul</vt:lpstr>
      <vt:lpstr>Exemple Epreuve E5 IR</vt:lpstr>
      <vt:lpstr>EXEMPLE DE SYSTÈME IR</vt:lpstr>
      <vt:lpstr>MISE EN SITUATION</vt:lpstr>
      <vt:lpstr>PRÉSENTATION DU SYSTÈME</vt:lpstr>
      <vt:lpstr>RÉPARTITIONS DES TÂCHES</vt:lpstr>
      <vt:lpstr>RÉPARTITIONS DES TÂCHES</vt:lpstr>
      <vt:lpstr>RÉPARTITIONS DES TÂCHES</vt:lpstr>
      <vt:lpstr>RÉPARTITIONS DES TÂCHES</vt:lpstr>
      <vt:lpstr>RÉPARTITIONS DES TÂCHES</vt:lpstr>
      <vt:lpstr>RÉPARTITIONS DES TÂCHES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Certification</dc:title>
  <dc:creator>utilisateur</dc:creator>
  <cp:lastModifiedBy>David MASSICOT</cp:lastModifiedBy>
  <cp:revision>56</cp:revision>
  <dcterms:created xsi:type="dcterms:W3CDTF">2014-06-05T20:00:54Z</dcterms:created>
  <dcterms:modified xsi:type="dcterms:W3CDTF">2014-06-23T10:30:28Z</dcterms:modified>
</cp:coreProperties>
</file>