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2"/>
  </p:notesMasterIdLst>
  <p:handoutMasterIdLst>
    <p:handoutMasterId r:id="rId23"/>
  </p:handoutMasterIdLst>
  <p:sldIdLst>
    <p:sldId id="256" r:id="rId2"/>
    <p:sldId id="275" r:id="rId3"/>
    <p:sldId id="274" r:id="rId4"/>
    <p:sldId id="276" r:id="rId5"/>
    <p:sldId id="277" r:id="rId6"/>
    <p:sldId id="286" r:id="rId7"/>
    <p:sldId id="285" r:id="rId8"/>
    <p:sldId id="278" r:id="rId9"/>
    <p:sldId id="279" r:id="rId10"/>
    <p:sldId id="280" r:id="rId11"/>
    <p:sldId id="281" r:id="rId12"/>
    <p:sldId id="284" r:id="rId13"/>
    <p:sldId id="282" r:id="rId14"/>
    <p:sldId id="283" r:id="rId15"/>
    <p:sldId id="287" r:id="rId16"/>
    <p:sldId id="288" r:id="rId17"/>
    <p:sldId id="290" r:id="rId18"/>
    <p:sldId id="289" r:id="rId19"/>
    <p:sldId id="291" r:id="rId20"/>
    <p:sldId id="292"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6552" autoAdjust="0"/>
  </p:normalViewPr>
  <p:slideViewPr>
    <p:cSldViewPr>
      <p:cViewPr varScale="1">
        <p:scale>
          <a:sx n="70" d="100"/>
          <a:sy n="70" d="100"/>
        </p:scale>
        <p:origin x="-1380"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189EBA-82A9-424A-B300-4B2803554C65}" type="datetimeFigureOut">
              <a:rPr lang="fr-FR" smtClean="0"/>
              <a:t>25/06/2014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D14FE5-DC95-47F6-9616-200861A1AF22}" type="slidenum">
              <a:rPr lang="fr-FR" smtClean="0"/>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96EB2-3B19-415B-93DC-C8E01BF1CA0D}" type="datetimeFigureOut">
              <a:rPr lang="fr-FR" smtClean="0"/>
              <a:pPr/>
              <a:t>25/06/2014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115F4-720D-4FC7-8A6F-AEE6A5C75DF1}" type="slidenum">
              <a:rPr lang="fr-FR" smtClean="0"/>
              <a:pPr/>
              <a:t>‹N°›</a:t>
            </a:fld>
            <a:endParaRPr lang="fr-FR"/>
          </a:p>
        </p:txBody>
      </p:sp>
    </p:spTree>
    <p:extLst>
      <p:ext uri="{BB962C8B-B14F-4D97-AF65-F5344CB8AC3E}">
        <p14:creationId xmlns:p14="http://schemas.microsoft.com/office/powerpoint/2010/main" xmlns="" val="166148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dirty="0" smtClean="0"/>
              <a:t>Cliquez pour modifier le style du titre</a:t>
            </a:r>
            <a:endParaRPr kumimoji="0" lang="en-US" dirty="0"/>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4586656B-D7B8-4D07-BA1E-F424903E443B}" type="slidenum">
              <a:rPr lang="fr-FR" smtClean="0"/>
              <a:pPr/>
              <a:t>‹N°›</a:t>
            </a:fld>
            <a:endParaRPr lang="fr-FR"/>
          </a:p>
        </p:txBody>
      </p:sp>
      <p:pic>
        <p:nvPicPr>
          <p:cNvPr id="5" name="Image 4" descr="bts_sn_info15587_cci_p.jpg"/>
          <p:cNvPicPr>
            <a:picLocks noChangeAspect="1"/>
          </p:cNvPicPr>
          <p:nvPr userDrawn="1"/>
        </p:nvPicPr>
        <p:blipFill>
          <a:blip r:embed="rId2" cstate="print"/>
          <a:stretch>
            <a:fillRect/>
          </a:stretch>
        </p:blipFill>
        <p:spPr>
          <a:xfrm>
            <a:off x="683568" y="1628800"/>
            <a:ext cx="7992888" cy="47525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dirty="0" smtClean="0"/>
              <a:t>Cliquez pour modifier le style du titre</a:t>
            </a:r>
            <a:endParaRPr kumimoji="0" lang="en-US" dirty="0"/>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4586656B-D7B8-4D07-BA1E-F424903E443B}" type="slidenum">
              <a:rPr lang="fr-FR" smtClean="0"/>
              <a:pPr/>
              <a:t>‹N°›</a:t>
            </a:fld>
            <a:endParaRPr lang="fr-FR"/>
          </a:p>
        </p:txBody>
      </p:sp>
      <p:sp>
        <p:nvSpPr>
          <p:cNvPr id="8" name="Espace réservé du contenu 7"/>
          <p:cNvSpPr>
            <a:spLocks noGrp="1"/>
          </p:cNvSpPr>
          <p:nvPr>
            <p:ph sz="quarter" idx="1"/>
          </p:nvPr>
        </p:nvSpPr>
        <p:spPr>
          <a:xfrm>
            <a:off x="612648" y="1600200"/>
            <a:ext cx="8153400" cy="4495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pic>
        <p:nvPicPr>
          <p:cNvPr id="7" name="Image 6" descr="bts_sn_info15587_cci_p.jpg"/>
          <p:cNvPicPr>
            <a:picLocks noChangeAspect="1"/>
          </p:cNvPicPr>
          <p:nvPr userDrawn="1"/>
        </p:nvPicPr>
        <p:blipFill>
          <a:blip r:embed="rId2" cstate="print">
            <a:lum/>
          </a:blip>
          <a:stretch>
            <a:fillRect/>
          </a:stretch>
        </p:blipFill>
        <p:spPr>
          <a:xfrm>
            <a:off x="179512" y="188639"/>
            <a:ext cx="1296144" cy="950505"/>
          </a:xfrm>
          <a:prstGeom prst="rect">
            <a:avLst/>
          </a:prstGeom>
          <a:blipFill dpi="0" rotWithShape="1">
            <a:blip r:embed="rId3" cstate="print">
              <a:alphaModFix amt="37000"/>
              <a:lum/>
            </a:blip>
            <a:srcRect/>
            <a:tile tx="0" ty="0" sx="100000" sy="100000" flip="none" algn="tl"/>
          </a:blip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dirty="0" smtClean="0"/>
              <a:t>Cliquez pour modifier le style du titre</a:t>
            </a:r>
            <a:endParaRPr kumimoji="0" lang="en-US" dirty="0"/>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4F8EB90-D38D-4207-AA9E-33005B2F32B2}" type="datetimeFigureOut">
              <a:rPr lang="fr-FR" smtClean="0"/>
              <a:pPr/>
              <a:t>25/06/2014</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586656B-D7B8-4D07-BA1E-F424903E443B}" type="slidenum">
              <a:rPr lang="fr-FR" smtClean="0"/>
              <a:pPr/>
              <a:t>‹N°›</a:t>
            </a:fld>
            <a:endParaRPr lang="fr-FR"/>
          </a:p>
        </p:txBody>
      </p:sp>
      <p:sp>
        <p:nvSpPr>
          <p:cNvPr id="10" name="Rectangle 9"/>
          <p:cNvSpPr/>
          <p:nvPr userDrawn="1"/>
        </p:nvSpPr>
        <p:spPr>
          <a:xfrm>
            <a:off x="0" y="6453336"/>
            <a:ext cx="539552" cy="4046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userDrawn="1"/>
        </p:nvSpPr>
        <p:spPr>
          <a:xfrm>
            <a:off x="2368296" y="6453336"/>
            <a:ext cx="6784848" cy="40466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2" name="Picture 2" descr="acad_lille.png"/>
          <p:cNvPicPr preferRelativeResize="0">
            <a:picLocks noChangeArrowheads="1"/>
          </p:cNvPicPr>
          <p:nvPr userDrawn="1"/>
        </p:nvPicPr>
        <p:blipFill>
          <a:blip r:embed="rId4" cstate="print"/>
          <a:srcRect/>
          <a:stretch>
            <a:fillRect/>
          </a:stretch>
        </p:blipFill>
        <p:spPr bwMode="auto">
          <a:xfrm>
            <a:off x="1475656" y="6453336"/>
            <a:ext cx="792088" cy="404664"/>
          </a:xfrm>
          <a:prstGeom prst="rect">
            <a:avLst/>
          </a:prstGeom>
          <a:noFill/>
          <a:ln w="9525">
            <a:noFill/>
            <a:miter lim="800000"/>
            <a:headEnd/>
            <a:tailEnd/>
          </a:ln>
        </p:spPr>
      </p:pic>
      <p:pic>
        <p:nvPicPr>
          <p:cNvPr id="15" name="Image 14"/>
          <p:cNvPicPr>
            <a:picLocks noChangeAspect="1"/>
          </p:cNvPicPr>
          <p:nvPr userDrawn="1"/>
        </p:nvPicPr>
        <p:blipFill>
          <a:blip r:embed="rId5" cstate="print"/>
          <a:stretch>
            <a:fillRect/>
          </a:stretch>
        </p:blipFill>
        <p:spPr>
          <a:xfrm>
            <a:off x="611560" y="6453336"/>
            <a:ext cx="755577" cy="404664"/>
          </a:xfrm>
          <a:prstGeom prst="rect">
            <a:avLst/>
          </a:prstGeom>
        </p:spPr>
      </p:pic>
      <p:sp>
        <p:nvSpPr>
          <p:cNvPr id="16" name="Sous-titre 8"/>
          <p:cNvSpPr txBox="1">
            <a:spLocks/>
          </p:cNvSpPr>
          <p:nvPr userDrawn="1"/>
        </p:nvSpPr>
        <p:spPr>
          <a:xfrm>
            <a:off x="2371344" y="6453336"/>
            <a:ext cx="6705600" cy="383084"/>
          </a:xfrm>
          <a:prstGeom prst="rect">
            <a:avLst/>
          </a:prstGeom>
        </p:spPr>
        <p:txBody>
          <a:bodyPr vert="horz" anchor="ctr">
            <a:noAutofit/>
          </a:bodyPr>
          <a:lstStyle>
            <a:lvl1pPr marL="0" indent="0" algn="l">
              <a:buNone/>
              <a:defRPr sz="20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0" marR="0" lvl="0" indent="0" algn="r" defTabSz="914400" rtl="0" eaLnBrk="1" fontAlgn="auto" latinLnBrk="0" hangingPunct="1">
              <a:lnSpc>
                <a:spcPct val="100000"/>
              </a:lnSpc>
              <a:spcBef>
                <a:spcPts val="0"/>
              </a:spcBef>
              <a:spcAft>
                <a:spcPts val="0"/>
              </a:spcAft>
              <a:buClr>
                <a:schemeClr val="accent2"/>
              </a:buClr>
              <a:buSzPct val="60000"/>
              <a:buFont typeface="Wingdings"/>
              <a:buNone/>
              <a:tabLst/>
              <a:defRPr/>
            </a:pPr>
            <a:endParaRPr kumimoji="0" lang="fr-FR"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ZoneTexte 16"/>
          <p:cNvSpPr txBox="1"/>
          <p:nvPr userDrawn="1"/>
        </p:nvSpPr>
        <p:spPr>
          <a:xfrm>
            <a:off x="539552" y="1268760"/>
            <a:ext cx="5544616"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
                <a:schemeClr val="accent2"/>
              </a:buClr>
              <a:buSzPct val="60000"/>
              <a:buFont typeface="Wingdings"/>
              <a:buNone/>
              <a:tabLst/>
              <a:defRPr/>
            </a:pPr>
            <a:r>
              <a:rPr kumimoji="0" lang="fr-FR" sz="1000" b="1" i="0" u="none" strike="noStrike" kern="1200" cap="none" spc="0" normalizeH="0" baseline="0" noProof="0" dirty="0" smtClean="0">
                <a:ln>
                  <a:noFill/>
                </a:ln>
                <a:solidFill>
                  <a:schemeClr val="bg1"/>
                </a:solidFill>
                <a:effectLst/>
                <a:uLnTx/>
                <a:uFillTx/>
                <a:latin typeface="+mn-lt"/>
                <a:ea typeface="+mn-ea"/>
                <a:cs typeface="+mn-cs"/>
              </a:rPr>
              <a:t>Séminaire Inter-académique BTS Systèmes Numériques, Armentières le 27 Juin 2014</a:t>
            </a:r>
          </a:p>
          <a:p>
            <a:pPr algn="l"/>
            <a:endParaRPr lang="fr-FR" sz="10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2.png"/><Relationship Id="rId7" Type="http://schemas.openxmlformats.org/officeDocument/2006/relationships/image" Target="../media/image64.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29.png"/><Relationship Id="rId7" Type="http://schemas.openxmlformats.org/officeDocument/2006/relationships/image" Target="../media/image66.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63.png"/><Relationship Id="rId4" Type="http://schemas.openxmlformats.org/officeDocument/2006/relationships/image" Target="../media/image30.png"/><Relationship Id="rId9" Type="http://schemas.openxmlformats.org/officeDocument/2006/relationships/image" Target="../media/image68.jpeg"/></Relationships>
</file>

<file path=ppt/slides/_rels/slide1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9000" r="-1000" b="10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60648"/>
            <a:ext cx="8028384" cy="848072"/>
          </a:xfrm>
        </p:spPr>
        <p:txBody>
          <a:bodyPr>
            <a:normAutofit/>
          </a:bodyPr>
          <a:lstStyle/>
          <a:p>
            <a:pPr algn="r"/>
            <a:r>
              <a:rPr lang="fr-FR" dirty="0" smtClean="0">
                <a:solidFill>
                  <a:schemeClr val="bg2"/>
                </a:solidFill>
              </a:rPr>
              <a:t>L’</a:t>
            </a:r>
            <a:r>
              <a:rPr lang="fr-FR" dirty="0" err="1" smtClean="0">
                <a:solidFill>
                  <a:schemeClr val="bg2"/>
                </a:solidFill>
              </a:rPr>
              <a:t>orgaNISATION</a:t>
            </a:r>
            <a:r>
              <a:rPr lang="fr-FR" dirty="0" smtClean="0">
                <a:solidFill>
                  <a:schemeClr val="bg2"/>
                </a:solidFill>
              </a:rPr>
              <a:t> PEDAGOGIQUE</a:t>
            </a:r>
            <a:endParaRPr lang="fr-FR" dirty="0">
              <a:solidFill>
                <a:schemeClr val="bg2"/>
              </a:solidFill>
            </a:endParaRPr>
          </a:p>
        </p:txBody>
      </p:sp>
      <p:sp>
        <p:nvSpPr>
          <p:cNvPr id="3" name="ZoneTexte 2"/>
          <p:cNvSpPr txBox="1"/>
          <p:nvPr/>
        </p:nvSpPr>
        <p:spPr>
          <a:xfrm>
            <a:off x="611560" y="2204865"/>
            <a:ext cx="8064896" cy="3170099"/>
          </a:xfrm>
          <a:prstGeom prst="rect">
            <a:avLst/>
          </a:prstGeom>
          <a:solidFill>
            <a:schemeClr val="bg2">
              <a:lumMod val="60000"/>
              <a:lumOff val="40000"/>
              <a:alpha val="56000"/>
            </a:schemeClr>
          </a:solidFill>
        </p:spPr>
        <p:txBody>
          <a:bodyPr wrap="square" rtlCol="0">
            <a:spAutoFit/>
          </a:bodyPr>
          <a:lstStyle/>
          <a:p>
            <a:pPr algn="ctr"/>
            <a:r>
              <a:rPr lang="fr-FR" sz="4000" dirty="0" smtClean="0">
                <a:solidFill>
                  <a:schemeClr val="bg1"/>
                </a:solidFill>
              </a:rPr>
              <a:t>Épreuve E5 option EC du BTSSN</a:t>
            </a:r>
          </a:p>
          <a:p>
            <a:pPr algn="ctr"/>
            <a:r>
              <a:rPr lang="fr-FR" sz="4000" dirty="0" smtClean="0">
                <a:solidFill>
                  <a:schemeClr val="bg1"/>
                </a:solidFill>
              </a:rPr>
              <a:t>Surveillance en température et vibrations du moteur thermique d'un groupe électrogène</a:t>
            </a:r>
          </a:p>
          <a:p>
            <a:endParaRPr lang="fr-FR" sz="4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228600"/>
            <a:ext cx="7218384" cy="990600"/>
          </a:xfrm>
        </p:spPr>
        <p:txBody>
          <a:bodyPr>
            <a:normAutofit fontScale="90000"/>
          </a:bodyPr>
          <a:lstStyle/>
          <a:p>
            <a:pPr algn="ctr"/>
            <a:r>
              <a:rPr lang="fr-FR" sz="2400" b="1" dirty="0" smtClean="0">
                <a:solidFill>
                  <a:srgbClr val="002060"/>
                </a:solidFill>
              </a:rPr>
              <a:t>Compétence C5.1 : préparer la solution et le plan d’action</a:t>
            </a:r>
            <a:br>
              <a:rPr lang="fr-FR" sz="2400" b="1" dirty="0" smtClean="0">
                <a:solidFill>
                  <a:srgbClr val="002060"/>
                </a:solidFill>
              </a:rPr>
            </a:br>
            <a:r>
              <a:rPr lang="fr-FR" sz="2400" dirty="0" smtClean="0">
                <a:solidFill>
                  <a:srgbClr val="002060"/>
                </a:solidFill>
              </a:rPr>
              <a:t>Choix du matériel </a:t>
            </a:r>
            <a:endParaRPr lang="fr-FR" sz="2400" dirty="0">
              <a:solidFill>
                <a:srgbClr val="002060"/>
              </a:solidFill>
            </a:endParaRPr>
          </a:p>
        </p:txBody>
      </p:sp>
      <p:sp>
        <p:nvSpPr>
          <p:cNvPr id="3" name="ZoneTexte 2"/>
          <p:cNvSpPr txBox="1"/>
          <p:nvPr/>
        </p:nvSpPr>
        <p:spPr>
          <a:xfrm>
            <a:off x="0" y="1556792"/>
            <a:ext cx="8784976" cy="1200329"/>
          </a:xfrm>
          <a:prstGeom prst="rect">
            <a:avLst/>
          </a:prstGeom>
          <a:noFill/>
        </p:spPr>
        <p:txBody>
          <a:bodyPr wrap="square" rtlCol="0">
            <a:spAutoFit/>
          </a:bodyPr>
          <a:lstStyle/>
          <a:p>
            <a:pPr marR="0"/>
            <a:r>
              <a:rPr lang="fr-FR" dirty="0" smtClean="0">
                <a:solidFill>
                  <a:srgbClr val="002060"/>
                </a:solidFill>
                <a:latin typeface="Arial"/>
              </a:rPr>
              <a:t>Offrir  un nombre de solutions suffisant pour permettre un  véritable choix de la configuration </a:t>
            </a:r>
            <a:r>
              <a:rPr lang="fr-FR" dirty="0" smtClean="0">
                <a:solidFill>
                  <a:srgbClr val="002060"/>
                </a:solidFill>
                <a:latin typeface="Mangal"/>
              </a:rPr>
              <a:t>à mettre en œuvre  :</a:t>
            </a:r>
          </a:p>
          <a:p>
            <a:pPr lvl="1">
              <a:buFont typeface="Arial" pitchFamily="34" charset="0"/>
              <a:buChar char="•"/>
            </a:pPr>
            <a:r>
              <a:rPr lang="fr-FR" dirty="0" smtClean="0">
                <a:solidFill>
                  <a:srgbClr val="002060"/>
                </a:solidFill>
                <a:latin typeface="Mangal"/>
              </a:rPr>
              <a:t> </a:t>
            </a:r>
            <a:r>
              <a:rPr lang="fr-FR" dirty="0" smtClean="0">
                <a:solidFill>
                  <a:srgbClr val="002060"/>
                </a:solidFill>
                <a:latin typeface="Arial"/>
              </a:rPr>
              <a:t>Diversifier les références de capteurs de vibrations :</a:t>
            </a:r>
            <a:endParaRPr lang="fr-FR" dirty="0" smtClean="0">
              <a:solidFill>
                <a:srgbClr val="002060"/>
              </a:solidFill>
              <a:latin typeface="Mangal"/>
            </a:endParaRPr>
          </a:p>
          <a:p>
            <a:endParaRPr lang="fr-FR" dirty="0">
              <a:solidFill>
                <a:srgbClr val="002060"/>
              </a:solidFill>
            </a:endParaRPr>
          </a:p>
        </p:txBody>
      </p:sp>
      <p:pic>
        <p:nvPicPr>
          <p:cNvPr id="1026" name="Picture 2"/>
          <p:cNvPicPr>
            <a:picLocks noChangeAspect="1" noChangeArrowheads="1"/>
          </p:cNvPicPr>
          <p:nvPr/>
        </p:nvPicPr>
        <p:blipFill>
          <a:blip r:embed="rId2" cstate="print"/>
          <a:srcRect/>
          <a:stretch>
            <a:fillRect/>
          </a:stretch>
        </p:blipFill>
        <p:spPr bwMode="auto">
          <a:xfrm>
            <a:off x="611560" y="4293096"/>
            <a:ext cx="7982222" cy="177837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483768" y="2708920"/>
            <a:ext cx="1131887" cy="14382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32040" y="2780928"/>
            <a:ext cx="1012456" cy="129520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7020272" y="2924944"/>
            <a:ext cx="1081087" cy="944563"/>
          </a:xfrm>
          <a:prstGeom prst="rect">
            <a:avLst/>
          </a:prstGeom>
          <a:noFill/>
          <a:ln w="9525">
            <a:noFill/>
            <a:miter lim="800000"/>
            <a:headEnd/>
            <a:tailEnd/>
          </a:ln>
        </p:spPr>
      </p:pic>
      <p:sp>
        <p:nvSpPr>
          <p:cNvPr id="8" name="ZoneTexte 7"/>
          <p:cNvSpPr txBox="1"/>
          <p:nvPr/>
        </p:nvSpPr>
        <p:spPr>
          <a:xfrm>
            <a:off x="1403648" y="2852936"/>
            <a:ext cx="1080120" cy="1169551"/>
          </a:xfrm>
          <a:prstGeom prst="rect">
            <a:avLst/>
          </a:prstGeom>
          <a:noFill/>
        </p:spPr>
        <p:txBody>
          <a:bodyPr wrap="square" rtlCol="0">
            <a:spAutoFit/>
          </a:bodyPr>
          <a:lstStyle/>
          <a:p>
            <a:r>
              <a:rPr lang="pt-BR" sz="1400" dirty="0" smtClean="0"/>
              <a:t>Dual-axis accelerometer ADXL203</a:t>
            </a:r>
          </a:p>
          <a:p>
            <a:r>
              <a:rPr lang="pt-BR" sz="1400" dirty="0" smtClean="0"/>
              <a:t>(Analog Devices)</a:t>
            </a:r>
            <a:endParaRPr lang="fr-FR" sz="1400" dirty="0"/>
          </a:p>
        </p:txBody>
      </p:sp>
      <p:sp>
        <p:nvSpPr>
          <p:cNvPr id="9" name="ZoneTexte 8"/>
          <p:cNvSpPr txBox="1"/>
          <p:nvPr/>
        </p:nvSpPr>
        <p:spPr>
          <a:xfrm>
            <a:off x="3851920" y="2996952"/>
            <a:ext cx="1080120" cy="707886"/>
          </a:xfrm>
          <a:prstGeom prst="rect">
            <a:avLst/>
          </a:prstGeom>
          <a:noFill/>
        </p:spPr>
        <p:txBody>
          <a:bodyPr wrap="square" rtlCol="0">
            <a:spAutoFit/>
          </a:bodyPr>
          <a:lstStyle/>
          <a:p>
            <a:r>
              <a:rPr lang="fr-FR" sz="1200" dirty="0" smtClean="0"/>
              <a:t>Accéléromètre </a:t>
            </a:r>
            <a:r>
              <a:rPr lang="fr-FR" sz="1400" dirty="0" err="1" smtClean="0"/>
              <a:t>Monitran</a:t>
            </a:r>
            <a:r>
              <a:rPr lang="fr-FR" sz="1400" dirty="0" smtClean="0"/>
              <a:t> MNT/1100</a:t>
            </a:r>
            <a:endParaRPr lang="fr-FR" sz="1400" dirty="0"/>
          </a:p>
        </p:txBody>
      </p:sp>
      <p:sp>
        <p:nvSpPr>
          <p:cNvPr id="10" name="ZoneTexte 9"/>
          <p:cNvSpPr txBox="1"/>
          <p:nvPr/>
        </p:nvSpPr>
        <p:spPr>
          <a:xfrm>
            <a:off x="6660232" y="2348880"/>
            <a:ext cx="1800200" cy="523220"/>
          </a:xfrm>
          <a:prstGeom prst="rect">
            <a:avLst/>
          </a:prstGeom>
          <a:noFill/>
        </p:spPr>
        <p:txBody>
          <a:bodyPr wrap="square" rtlCol="0">
            <a:spAutoFit/>
          </a:bodyPr>
          <a:lstStyle/>
          <a:p>
            <a:pPr algn="ctr"/>
            <a:r>
              <a:rPr lang="fr-FR" sz="1400" dirty="0" smtClean="0"/>
              <a:t>SM-B 10</a:t>
            </a:r>
          </a:p>
          <a:p>
            <a:pPr algn="ctr"/>
            <a:r>
              <a:rPr lang="fr-FR" sz="1400" dirty="0" err="1" smtClean="0"/>
              <a:t>Sensel</a:t>
            </a:r>
            <a:r>
              <a:rPr lang="fr-FR" sz="1400" dirty="0" smtClean="0"/>
              <a:t> </a:t>
            </a:r>
            <a:r>
              <a:rPr lang="fr-FR" sz="1400" dirty="0" err="1" smtClean="0"/>
              <a:t>Measurement</a:t>
            </a:r>
            <a:endParaRPr lang="fr-FR"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228600"/>
            <a:ext cx="7488832" cy="990600"/>
          </a:xfrm>
        </p:spPr>
        <p:txBody>
          <a:bodyPr>
            <a:normAutofit fontScale="90000"/>
          </a:bodyPr>
          <a:lstStyle/>
          <a:p>
            <a:r>
              <a:rPr lang="fr-FR" sz="2400" b="1" dirty="0" smtClean="0">
                <a:solidFill>
                  <a:srgbClr val="002060"/>
                </a:solidFill>
              </a:rPr>
              <a:t>Cahier des charges : </a:t>
            </a:r>
            <a:r>
              <a:rPr lang="fr-FR" sz="2400" dirty="0" smtClean="0">
                <a:solidFill>
                  <a:srgbClr val="002060"/>
                </a:solidFill>
              </a:rPr>
              <a:t>Accéléromètres sur cylindres n°1, 2 et 4, dynamique de mesure +/-50g, bande passante [5Hz:10kHz], précision 1%</a:t>
            </a:r>
            <a:endParaRPr lang="fr-FR" sz="2400" dirty="0">
              <a:solidFill>
                <a:srgbClr val="002060"/>
              </a:solidFill>
            </a:endParaRPr>
          </a:p>
        </p:txBody>
      </p:sp>
      <p:pic>
        <p:nvPicPr>
          <p:cNvPr id="2050" name="Picture 2"/>
          <p:cNvPicPr>
            <a:picLocks noChangeAspect="1" noChangeArrowheads="1"/>
          </p:cNvPicPr>
          <p:nvPr/>
        </p:nvPicPr>
        <p:blipFill>
          <a:blip r:embed="rId2" cstate="print"/>
          <a:srcRect/>
          <a:stretch>
            <a:fillRect/>
          </a:stretch>
        </p:blipFill>
        <p:spPr bwMode="auto">
          <a:xfrm>
            <a:off x="1547664" y="2492896"/>
            <a:ext cx="6336704" cy="3523099"/>
          </a:xfrm>
          <a:prstGeom prst="rect">
            <a:avLst/>
          </a:prstGeom>
          <a:noFill/>
          <a:ln w="9525">
            <a:noFill/>
            <a:miter lim="800000"/>
            <a:headEnd/>
            <a:tailEnd/>
          </a:ln>
        </p:spPr>
      </p:pic>
      <p:sp>
        <p:nvSpPr>
          <p:cNvPr id="5" name="ZoneTexte 4"/>
          <p:cNvSpPr txBox="1"/>
          <p:nvPr/>
        </p:nvSpPr>
        <p:spPr>
          <a:xfrm>
            <a:off x="0" y="1556792"/>
            <a:ext cx="8964488" cy="954107"/>
          </a:xfrm>
          <a:prstGeom prst="rect">
            <a:avLst/>
          </a:prstGeom>
          <a:noFill/>
        </p:spPr>
        <p:txBody>
          <a:bodyPr wrap="square" rtlCol="0">
            <a:spAutoFit/>
          </a:bodyPr>
          <a:lstStyle/>
          <a:p>
            <a:r>
              <a:rPr lang="fr-FR" sz="1400" b="1" dirty="0" smtClean="0">
                <a:solidFill>
                  <a:srgbClr val="002060"/>
                </a:solidFill>
              </a:rPr>
              <a:t>L'accélération vibratoire</a:t>
            </a:r>
          </a:p>
          <a:p>
            <a:r>
              <a:rPr lang="fr-FR" sz="1400" dirty="0" smtClean="0">
                <a:solidFill>
                  <a:srgbClr val="002060"/>
                </a:solidFill>
              </a:rPr>
              <a:t>	Les accélérations vibratoires sont considérées comme des accélérations de niveau moyen (généralement une centaine de g). Elles nécessitent un capteur de bande de passante allant jusqu'à 10kHz et de précision de l'ordre de 1% de l'échelle de mesure du capteur.</a:t>
            </a:r>
            <a:endParaRPr lang="fr-FR" sz="1400" dirty="0">
              <a:solidFill>
                <a:srgbClr val="002060"/>
              </a:solidFill>
            </a:endParaRPr>
          </a:p>
        </p:txBody>
      </p:sp>
      <p:sp>
        <p:nvSpPr>
          <p:cNvPr id="6" name="Ellipse 5"/>
          <p:cNvSpPr/>
          <p:nvPr/>
        </p:nvSpPr>
        <p:spPr>
          <a:xfrm>
            <a:off x="611560" y="1340768"/>
            <a:ext cx="8352928" cy="4680520"/>
          </a:xfrm>
          <a:prstGeom prst="ellipse">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851920" y="1484784"/>
            <a:ext cx="1944216" cy="400110"/>
          </a:xfrm>
          <a:prstGeom prst="rect">
            <a:avLst/>
          </a:prstGeom>
          <a:noFill/>
        </p:spPr>
        <p:txBody>
          <a:bodyPr wrap="square" rtlCol="0">
            <a:spAutoFit/>
          </a:bodyPr>
          <a:lstStyle/>
          <a:p>
            <a:r>
              <a:rPr lang="fr-FR" sz="2000" b="1" dirty="0" smtClean="0">
                <a:solidFill>
                  <a:srgbClr val="002060"/>
                </a:solidFill>
              </a:rPr>
              <a:t>Evaluation C5.1</a:t>
            </a:r>
            <a:endParaRPr lang="fr-FR" sz="2000" b="1" dirty="0">
              <a:solidFill>
                <a:srgbClr val="002060"/>
              </a:solidFill>
            </a:endParaRPr>
          </a:p>
        </p:txBody>
      </p:sp>
      <p:pic>
        <p:nvPicPr>
          <p:cNvPr id="2051" name="Picture 3"/>
          <p:cNvPicPr>
            <a:picLocks noChangeAspect="1" noChangeArrowheads="1"/>
          </p:cNvPicPr>
          <p:nvPr/>
        </p:nvPicPr>
        <p:blipFill>
          <a:blip r:embed="rId3" cstate="print"/>
          <a:srcRect/>
          <a:stretch>
            <a:fillRect/>
          </a:stretch>
        </p:blipFill>
        <p:spPr bwMode="auto">
          <a:xfrm>
            <a:off x="1475656" y="2276872"/>
            <a:ext cx="3451549" cy="2736304"/>
          </a:xfrm>
          <a:prstGeom prst="rect">
            <a:avLst/>
          </a:prstGeom>
          <a:noFill/>
          <a:ln w="9525">
            <a:noFill/>
            <a:miter lim="800000"/>
            <a:headEnd/>
            <a:tailEnd/>
          </a:ln>
        </p:spPr>
      </p:pic>
      <p:sp>
        <p:nvSpPr>
          <p:cNvPr id="9" name="Rectangle 8"/>
          <p:cNvSpPr/>
          <p:nvPr/>
        </p:nvSpPr>
        <p:spPr>
          <a:xfrm>
            <a:off x="5004048" y="2564904"/>
            <a:ext cx="3600400" cy="2232248"/>
          </a:xfrm>
          <a:prstGeom prst="wedgeRectCallout">
            <a:avLst>
              <a:gd name="adj1" fmla="val -78681"/>
              <a:gd name="adj2" fmla="val -4455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148064" y="2636912"/>
            <a:ext cx="3384376" cy="2062103"/>
          </a:xfrm>
          <a:prstGeom prst="rect">
            <a:avLst/>
          </a:prstGeom>
          <a:noFill/>
        </p:spPr>
        <p:txBody>
          <a:bodyPr wrap="square" rtlCol="0">
            <a:spAutoFit/>
          </a:bodyPr>
          <a:lstStyle/>
          <a:p>
            <a:pPr>
              <a:buFont typeface="Arial" pitchFamily="34" charset="0"/>
              <a:buChar char="•"/>
            </a:pPr>
            <a:r>
              <a:rPr lang="fr-FR" sz="1600" dirty="0" smtClean="0"/>
              <a:t> </a:t>
            </a:r>
            <a:r>
              <a:rPr lang="fr-FR" sz="1400" b="1" dirty="0" smtClean="0">
                <a:solidFill>
                  <a:srgbClr val="002060"/>
                </a:solidFill>
              </a:rPr>
              <a:t>Choix correct du capteur accéléromètre</a:t>
            </a:r>
          </a:p>
          <a:p>
            <a:pPr>
              <a:buFont typeface="Arial" pitchFamily="34" charset="0"/>
              <a:buChar char="•"/>
            </a:pPr>
            <a:r>
              <a:rPr lang="fr-FR" sz="1400" dirty="0" smtClean="0">
                <a:solidFill>
                  <a:srgbClr val="002060"/>
                </a:solidFill>
              </a:rPr>
              <a:t> Définir la dynamique de la tension mesurée</a:t>
            </a:r>
          </a:p>
          <a:p>
            <a:pPr>
              <a:buFont typeface="Arial" pitchFamily="34" charset="0"/>
              <a:buChar char="•"/>
            </a:pPr>
            <a:r>
              <a:rPr lang="fr-FR" sz="1400" dirty="0" smtClean="0">
                <a:solidFill>
                  <a:srgbClr val="002060"/>
                </a:solidFill>
              </a:rPr>
              <a:t> Définir la résolution de la chaîne d’acquisition</a:t>
            </a:r>
          </a:p>
          <a:p>
            <a:pPr>
              <a:buFont typeface="Arial" pitchFamily="34" charset="0"/>
              <a:buChar char="•"/>
            </a:pPr>
            <a:r>
              <a:rPr lang="fr-FR" sz="1400" dirty="0" smtClean="0">
                <a:solidFill>
                  <a:srgbClr val="002060"/>
                </a:solidFill>
              </a:rPr>
              <a:t> Définir la fréquence d’échantillonnage</a:t>
            </a:r>
          </a:p>
          <a:p>
            <a:pPr>
              <a:buFont typeface="Arial" pitchFamily="34" charset="0"/>
              <a:buChar char="•"/>
            </a:pPr>
            <a:r>
              <a:rPr lang="fr-FR" sz="1400" dirty="0" smtClean="0">
                <a:solidFill>
                  <a:srgbClr val="002060"/>
                </a:solidFill>
              </a:rPr>
              <a:t> Sélectionner ou non une carte de conditionnement du signal</a:t>
            </a:r>
          </a:p>
          <a:p>
            <a:pPr>
              <a:buFont typeface="Arial" pitchFamily="34" charset="0"/>
              <a:buChar char="•"/>
            </a:pPr>
            <a:r>
              <a:rPr lang="fr-FR" sz="1400" dirty="0" smtClean="0">
                <a:solidFill>
                  <a:srgbClr val="002060"/>
                </a:solidFill>
              </a:rPr>
              <a:t> </a:t>
            </a:r>
            <a:r>
              <a:rPr lang="fr-FR" sz="1400" b="1" dirty="0" smtClean="0">
                <a:solidFill>
                  <a:srgbClr val="002060"/>
                </a:solidFill>
              </a:rPr>
              <a:t>Choix correct du module d’acquisition et des paramètres de configuration de celui-ci</a:t>
            </a:r>
            <a:endParaRPr lang="fr-FR" sz="1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wipe(down)">
                                      <p:cBhvr>
                                        <p:cTn id="13" dur="500"/>
                                        <p:tgtEl>
                                          <p:spTgt spid="205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547664" y="188640"/>
            <a:ext cx="7145288" cy="990600"/>
          </a:xfrm>
          <a:prstGeom prst="rect">
            <a:avLst/>
          </a:prstGeom>
        </p:spPr>
        <p:txBody>
          <a:bodyPr vert="horz"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rgbClr val="002060"/>
                </a:solidFill>
                <a:effectLst/>
                <a:uLnTx/>
                <a:uFillTx/>
                <a:latin typeface="+mj-lt"/>
                <a:ea typeface="+mj-ea"/>
                <a:cs typeface="+mj-cs"/>
              </a:rPr>
              <a:t>Compétence C5.1 : préparer la solution et le plan d’action</a:t>
            </a:r>
          </a:p>
          <a:p>
            <a:pPr lvl="0" algn="ctr">
              <a:spcBef>
                <a:spcPct val="0"/>
              </a:spcBef>
              <a:defRPr/>
            </a:pPr>
            <a:r>
              <a:rPr lang="fr-FR" sz="2400" dirty="0" smtClean="0">
                <a:solidFill>
                  <a:srgbClr val="002060"/>
                </a:solidFill>
              </a:rPr>
              <a:t>Choix du matériel</a:t>
            </a:r>
            <a:r>
              <a:rPr kumimoji="0" lang="fr-FR" sz="2400" b="1" i="0" u="none" strike="noStrike" kern="1200" cap="none" spc="0" normalizeH="0" baseline="0" noProof="0" dirty="0" smtClean="0">
                <a:ln>
                  <a:noFill/>
                </a:ln>
                <a:solidFill>
                  <a:srgbClr val="002060"/>
                </a:solidFill>
                <a:effectLst/>
                <a:uLnTx/>
                <a:uFillTx/>
                <a:latin typeface="+mj-lt"/>
                <a:ea typeface="+mj-ea"/>
                <a:cs typeface="+mj-cs"/>
              </a:rPr>
              <a:t> </a:t>
            </a:r>
            <a:endParaRPr kumimoji="0" lang="fr-FR"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5" name="ZoneTexte 4"/>
          <p:cNvSpPr txBox="1"/>
          <p:nvPr/>
        </p:nvSpPr>
        <p:spPr>
          <a:xfrm>
            <a:off x="179512" y="1628800"/>
            <a:ext cx="8784976" cy="738664"/>
          </a:xfrm>
          <a:prstGeom prst="rect">
            <a:avLst/>
          </a:prstGeom>
          <a:noFill/>
        </p:spPr>
        <p:txBody>
          <a:bodyPr wrap="square" rtlCol="0">
            <a:spAutoFit/>
          </a:bodyPr>
          <a:lstStyle/>
          <a:p>
            <a:r>
              <a:rPr lang="fr-FR" sz="1400" dirty="0" smtClean="0">
                <a:solidFill>
                  <a:srgbClr val="002060"/>
                </a:solidFill>
              </a:rPr>
              <a:t>Offrir  un nombre de solutions suffisant pour permettre un  véritable choix de la configuration à mettre en </a:t>
            </a:r>
            <a:r>
              <a:rPr lang="fr-FR" sz="1400" dirty="0" err="1" smtClean="0">
                <a:solidFill>
                  <a:srgbClr val="002060"/>
                </a:solidFill>
              </a:rPr>
              <a:t>oeuvre</a:t>
            </a:r>
            <a:r>
              <a:rPr lang="fr-FR" sz="1400" dirty="0" smtClean="0">
                <a:solidFill>
                  <a:srgbClr val="002060"/>
                </a:solidFill>
              </a:rPr>
              <a:t>  :</a:t>
            </a:r>
          </a:p>
          <a:p>
            <a:pPr lvl="1">
              <a:buFont typeface="Arial" pitchFamily="34" charset="0"/>
              <a:buChar char="•"/>
            </a:pPr>
            <a:r>
              <a:rPr lang="fr-FR" sz="1400" dirty="0" smtClean="0">
                <a:solidFill>
                  <a:srgbClr val="002060"/>
                </a:solidFill>
              </a:rPr>
              <a:t> Diversifier les références de capteurs de température :</a:t>
            </a:r>
          </a:p>
          <a:p>
            <a:endParaRPr lang="fr-FR" sz="1400" dirty="0">
              <a:solidFill>
                <a:srgbClr val="002060"/>
              </a:solidFill>
            </a:endParaRPr>
          </a:p>
        </p:txBody>
      </p:sp>
      <p:pic>
        <p:nvPicPr>
          <p:cNvPr id="1026" name="Picture 2"/>
          <p:cNvPicPr>
            <a:picLocks noChangeAspect="1" noChangeArrowheads="1"/>
          </p:cNvPicPr>
          <p:nvPr/>
        </p:nvPicPr>
        <p:blipFill>
          <a:blip r:embed="rId2" cstate="print"/>
          <a:srcRect/>
          <a:stretch>
            <a:fillRect/>
          </a:stretch>
        </p:blipFill>
        <p:spPr bwMode="auto">
          <a:xfrm>
            <a:off x="2555776" y="2780928"/>
            <a:ext cx="1559768" cy="147725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60032" y="2780928"/>
            <a:ext cx="1475634" cy="158417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380312" y="2708920"/>
            <a:ext cx="787847" cy="172819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63736" y="4437112"/>
            <a:ext cx="8628744" cy="1584176"/>
          </a:xfrm>
          <a:prstGeom prst="rect">
            <a:avLst/>
          </a:prstGeom>
          <a:noFill/>
          <a:ln w="9525">
            <a:noFill/>
            <a:miter lim="800000"/>
            <a:headEnd/>
            <a:tailEnd/>
          </a:ln>
        </p:spPr>
      </p:pic>
      <p:sp>
        <p:nvSpPr>
          <p:cNvPr id="10" name="ZoneTexte 9"/>
          <p:cNvSpPr txBox="1"/>
          <p:nvPr/>
        </p:nvSpPr>
        <p:spPr>
          <a:xfrm>
            <a:off x="2411760" y="2204864"/>
            <a:ext cx="1872208" cy="523220"/>
          </a:xfrm>
          <a:prstGeom prst="rect">
            <a:avLst/>
          </a:prstGeom>
          <a:noFill/>
        </p:spPr>
        <p:txBody>
          <a:bodyPr wrap="square" rtlCol="0">
            <a:spAutoFit/>
          </a:bodyPr>
          <a:lstStyle/>
          <a:p>
            <a:r>
              <a:rPr lang="fr-FR" sz="1400" i="1" dirty="0" smtClean="0">
                <a:solidFill>
                  <a:srgbClr val="002060"/>
                </a:solidFill>
              </a:rPr>
              <a:t>Sondes de températures PT100 (2, 3 ou 4 fils)</a:t>
            </a:r>
            <a:endParaRPr lang="fr-FR" sz="1400" i="1" dirty="0">
              <a:solidFill>
                <a:srgbClr val="002060"/>
              </a:solidFill>
            </a:endParaRPr>
          </a:p>
        </p:txBody>
      </p:sp>
      <p:sp>
        <p:nvSpPr>
          <p:cNvPr id="11" name="ZoneTexte 10"/>
          <p:cNvSpPr txBox="1"/>
          <p:nvPr/>
        </p:nvSpPr>
        <p:spPr>
          <a:xfrm>
            <a:off x="4932040" y="2204864"/>
            <a:ext cx="1296144" cy="523220"/>
          </a:xfrm>
          <a:prstGeom prst="rect">
            <a:avLst/>
          </a:prstGeom>
          <a:noFill/>
        </p:spPr>
        <p:txBody>
          <a:bodyPr wrap="square" rtlCol="0">
            <a:spAutoFit/>
          </a:bodyPr>
          <a:lstStyle/>
          <a:p>
            <a:r>
              <a:rPr lang="fr-FR" sz="1400" i="1" dirty="0" smtClean="0">
                <a:solidFill>
                  <a:srgbClr val="002060"/>
                </a:solidFill>
              </a:rPr>
              <a:t>Thermocouples</a:t>
            </a:r>
          </a:p>
          <a:p>
            <a:r>
              <a:rPr lang="fr-FR" sz="1400" i="1" dirty="0" smtClean="0">
                <a:solidFill>
                  <a:srgbClr val="002060"/>
                </a:solidFill>
              </a:rPr>
              <a:t>(type J, K, T, E)</a:t>
            </a:r>
            <a:endParaRPr lang="fr-FR" sz="1400" i="1" dirty="0">
              <a:solidFill>
                <a:srgbClr val="002060"/>
              </a:solidFill>
            </a:endParaRPr>
          </a:p>
        </p:txBody>
      </p:sp>
      <p:sp>
        <p:nvSpPr>
          <p:cNvPr id="12" name="ZoneTexte 11"/>
          <p:cNvSpPr txBox="1"/>
          <p:nvPr/>
        </p:nvSpPr>
        <p:spPr>
          <a:xfrm>
            <a:off x="6876256" y="2132856"/>
            <a:ext cx="2016224" cy="523220"/>
          </a:xfrm>
          <a:prstGeom prst="rect">
            <a:avLst/>
          </a:prstGeom>
          <a:noFill/>
        </p:spPr>
        <p:txBody>
          <a:bodyPr wrap="square" rtlCol="0">
            <a:spAutoFit/>
          </a:bodyPr>
          <a:lstStyle/>
          <a:p>
            <a:r>
              <a:rPr lang="fr-FR" sz="1400" i="1" dirty="0" smtClean="0">
                <a:solidFill>
                  <a:srgbClr val="002060"/>
                </a:solidFill>
              </a:rPr>
              <a:t>Capteur température I2C</a:t>
            </a:r>
          </a:p>
          <a:p>
            <a:r>
              <a:rPr lang="fr-FR" sz="1400" i="1" dirty="0" smtClean="0">
                <a:solidFill>
                  <a:srgbClr val="002060"/>
                </a:solidFill>
              </a:rPr>
              <a:t>(TC74, LM92 ...)</a:t>
            </a:r>
            <a:endParaRPr lang="fr-FR" sz="1400" i="1" dirty="0">
              <a:solidFill>
                <a:srgbClr val="002060"/>
              </a:solidFill>
            </a:endParaRPr>
          </a:p>
        </p:txBody>
      </p:sp>
      <p:sp>
        <p:nvSpPr>
          <p:cNvPr id="13" name="Ellipse 12"/>
          <p:cNvSpPr/>
          <p:nvPr/>
        </p:nvSpPr>
        <p:spPr>
          <a:xfrm>
            <a:off x="791072" y="1268760"/>
            <a:ext cx="8352928" cy="4680520"/>
          </a:xfrm>
          <a:prstGeom prst="ellipse">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851920" y="1412776"/>
            <a:ext cx="1944216" cy="400110"/>
          </a:xfrm>
          <a:prstGeom prst="rect">
            <a:avLst/>
          </a:prstGeom>
          <a:noFill/>
        </p:spPr>
        <p:txBody>
          <a:bodyPr wrap="square" rtlCol="0">
            <a:spAutoFit/>
          </a:bodyPr>
          <a:lstStyle/>
          <a:p>
            <a:r>
              <a:rPr lang="fr-FR" sz="2000" b="1" dirty="0" smtClean="0">
                <a:solidFill>
                  <a:srgbClr val="002060"/>
                </a:solidFill>
              </a:rPr>
              <a:t>Evaluation C5.1</a:t>
            </a:r>
            <a:endParaRPr lang="fr-FR" sz="2000" b="1" dirty="0">
              <a:solidFill>
                <a:srgbClr val="002060"/>
              </a:solidFill>
            </a:endParaRPr>
          </a:p>
        </p:txBody>
      </p:sp>
      <p:pic>
        <p:nvPicPr>
          <p:cNvPr id="15" name="Picture 3"/>
          <p:cNvPicPr>
            <a:picLocks noChangeAspect="1" noChangeArrowheads="1"/>
          </p:cNvPicPr>
          <p:nvPr/>
        </p:nvPicPr>
        <p:blipFill>
          <a:blip r:embed="rId6" cstate="print"/>
          <a:srcRect/>
          <a:stretch>
            <a:fillRect/>
          </a:stretch>
        </p:blipFill>
        <p:spPr bwMode="auto">
          <a:xfrm>
            <a:off x="1655168" y="2204864"/>
            <a:ext cx="3451549" cy="2736304"/>
          </a:xfrm>
          <a:prstGeom prst="rect">
            <a:avLst/>
          </a:prstGeom>
          <a:noFill/>
          <a:ln w="9525">
            <a:noFill/>
            <a:miter lim="800000"/>
            <a:headEnd/>
            <a:tailEnd/>
          </a:ln>
        </p:spPr>
      </p:pic>
      <p:sp>
        <p:nvSpPr>
          <p:cNvPr id="16" name="Rectangle 15"/>
          <p:cNvSpPr/>
          <p:nvPr/>
        </p:nvSpPr>
        <p:spPr>
          <a:xfrm>
            <a:off x="5004048" y="2564904"/>
            <a:ext cx="3600400" cy="1440160"/>
          </a:xfrm>
          <a:prstGeom prst="wedgeRectCallout">
            <a:avLst>
              <a:gd name="adj1" fmla="val -78681"/>
              <a:gd name="adj2" fmla="val -4455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5148064" y="2636912"/>
            <a:ext cx="3384376" cy="1200329"/>
          </a:xfrm>
          <a:prstGeom prst="rect">
            <a:avLst/>
          </a:prstGeom>
          <a:noFill/>
        </p:spPr>
        <p:txBody>
          <a:bodyPr wrap="square" rtlCol="0">
            <a:spAutoFit/>
          </a:bodyPr>
          <a:lstStyle/>
          <a:p>
            <a:pPr>
              <a:buFont typeface="Arial" pitchFamily="34" charset="0"/>
              <a:buChar char="•"/>
            </a:pPr>
            <a:r>
              <a:rPr lang="fr-FR" sz="1600" dirty="0" smtClean="0"/>
              <a:t> </a:t>
            </a:r>
            <a:r>
              <a:rPr lang="fr-FR" sz="1400" b="1" dirty="0" smtClean="0">
                <a:solidFill>
                  <a:srgbClr val="002060"/>
                </a:solidFill>
              </a:rPr>
              <a:t>Choix correct du capteur de température</a:t>
            </a:r>
          </a:p>
          <a:p>
            <a:pPr>
              <a:buFont typeface="Arial" pitchFamily="34" charset="0"/>
              <a:buChar char="•"/>
            </a:pPr>
            <a:r>
              <a:rPr lang="fr-FR" sz="1400" dirty="0" smtClean="0">
                <a:solidFill>
                  <a:srgbClr val="002060"/>
                </a:solidFill>
              </a:rPr>
              <a:t> Définition correcte de l’emplacement du multiplexeur 34901A</a:t>
            </a:r>
          </a:p>
          <a:p>
            <a:pPr>
              <a:buFont typeface="Arial" pitchFamily="34" charset="0"/>
              <a:buChar char="•"/>
            </a:pPr>
            <a:r>
              <a:rPr lang="fr-FR" sz="1400" dirty="0" smtClean="0">
                <a:solidFill>
                  <a:srgbClr val="002060"/>
                </a:solidFill>
              </a:rPr>
              <a:t> Définition correcte les voies de connexions des capteurs de température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547664" y="188640"/>
            <a:ext cx="7145288" cy="990600"/>
          </a:xfrm>
          <a:prstGeom prst="rect">
            <a:avLst/>
          </a:prstGeom>
        </p:spPr>
        <p:txBody>
          <a:bodyPr vert="horz"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rgbClr val="002060"/>
                </a:solidFill>
                <a:effectLst/>
                <a:uLnTx/>
                <a:uFillTx/>
                <a:latin typeface="+mj-lt"/>
                <a:ea typeface="+mj-ea"/>
                <a:cs typeface="+mj-cs"/>
              </a:rPr>
              <a:t>Compétence C5.1 : préparer la solution et le plan d’action</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2400" dirty="0" smtClean="0">
                <a:solidFill>
                  <a:srgbClr val="002060"/>
                </a:solidFill>
                <a:latin typeface="+mj-lt"/>
                <a:ea typeface="+mj-ea"/>
                <a:cs typeface="+mj-cs"/>
              </a:rPr>
              <a:t>Configuration du matériel</a:t>
            </a:r>
            <a:r>
              <a:rPr kumimoji="0" lang="fr-FR" sz="2400" i="0" u="none" strike="noStrike" kern="1200" cap="none" spc="0" normalizeH="0" baseline="0" noProof="0" dirty="0" smtClean="0">
                <a:ln>
                  <a:noFill/>
                </a:ln>
                <a:solidFill>
                  <a:srgbClr val="002060"/>
                </a:solidFill>
                <a:effectLst/>
                <a:uLnTx/>
                <a:uFillTx/>
                <a:latin typeface="+mj-lt"/>
                <a:ea typeface="+mj-ea"/>
                <a:cs typeface="+mj-cs"/>
              </a:rPr>
              <a:t> </a:t>
            </a:r>
            <a:endParaRPr kumimoji="0" lang="fr-FR" sz="2400" i="0" u="none" strike="noStrike" kern="1200" cap="none" spc="0" normalizeH="0" baseline="0" noProof="0" dirty="0">
              <a:ln>
                <a:noFill/>
              </a:ln>
              <a:solidFill>
                <a:srgbClr val="002060"/>
              </a:solidFill>
              <a:effectLst/>
              <a:uLnTx/>
              <a:uFillTx/>
              <a:latin typeface="+mj-lt"/>
              <a:ea typeface="+mj-ea"/>
              <a:cs typeface="+mj-cs"/>
            </a:endParaRPr>
          </a:p>
        </p:txBody>
      </p:sp>
      <p:sp>
        <p:nvSpPr>
          <p:cNvPr id="5" name="ZoneTexte 4"/>
          <p:cNvSpPr txBox="1"/>
          <p:nvPr/>
        </p:nvSpPr>
        <p:spPr>
          <a:xfrm>
            <a:off x="0" y="1556792"/>
            <a:ext cx="8892480" cy="1077218"/>
          </a:xfrm>
          <a:prstGeom prst="rect">
            <a:avLst/>
          </a:prstGeom>
          <a:noFill/>
        </p:spPr>
        <p:txBody>
          <a:bodyPr wrap="square" rtlCol="0">
            <a:spAutoFit/>
          </a:bodyPr>
          <a:lstStyle/>
          <a:p>
            <a:r>
              <a:rPr lang="fr-FR" sz="1600" dirty="0" smtClean="0">
                <a:solidFill>
                  <a:srgbClr val="002060"/>
                </a:solidFill>
              </a:rPr>
              <a:t>Offrir  une configuration et un paramétrage des équipements à mettre en œuvre suffisamment complexes  :</a:t>
            </a:r>
          </a:p>
          <a:p>
            <a:pPr lvl="1">
              <a:buFont typeface="Arial" pitchFamily="34" charset="0"/>
              <a:buChar char="•"/>
            </a:pPr>
            <a:r>
              <a:rPr lang="fr-FR" sz="1600" dirty="0" smtClean="0">
                <a:solidFill>
                  <a:srgbClr val="002060"/>
                </a:solidFill>
              </a:rPr>
              <a:t> Configuration des paramètres IP sur un réseau local :</a:t>
            </a:r>
          </a:p>
          <a:p>
            <a:pPr lvl="1">
              <a:buFont typeface="Arial" pitchFamily="34" charset="0"/>
              <a:buChar char="•"/>
            </a:pPr>
            <a:r>
              <a:rPr lang="fr-FR" sz="1600" dirty="0" smtClean="0">
                <a:solidFill>
                  <a:srgbClr val="002060"/>
                </a:solidFill>
              </a:rPr>
              <a:t> Définir les paramètres IP de l'équipement</a:t>
            </a:r>
          </a:p>
          <a:p>
            <a:pPr lvl="1">
              <a:buFont typeface="Arial" pitchFamily="34" charset="0"/>
              <a:buChar char="•"/>
            </a:pPr>
            <a:r>
              <a:rPr lang="fr-FR" sz="1600" dirty="0" smtClean="0">
                <a:solidFill>
                  <a:srgbClr val="002060"/>
                </a:solidFill>
              </a:rPr>
              <a:t> Définir les logiciels à utiliser pour le paramétrage de l'équipement</a:t>
            </a:r>
            <a:endParaRPr lang="fr-FR" sz="1600" dirty="0">
              <a:solidFill>
                <a:srgbClr val="002060"/>
              </a:solidFill>
            </a:endParaRPr>
          </a:p>
        </p:txBody>
      </p:sp>
      <p:pic>
        <p:nvPicPr>
          <p:cNvPr id="3074" name="Picture 2"/>
          <p:cNvPicPr>
            <a:picLocks noChangeAspect="1" noChangeArrowheads="1"/>
          </p:cNvPicPr>
          <p:nvPr/>
        </p:nvPicPr>
        <p:blipFill>
          <a:blip r:embed="rId2" cstate="print"/>
          <a:srcRect/>
          <a:stretch>
            <a:fillRect/>
          </a:stretch>
        </p:blipFill>
        <p:spPr bwMode="auto">
          <a:xfrm>
            <a:off x="683568" y="2708920"/>
            <a:ext cx="2628900" cy="7937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79512" y="3861048"/>
            <a:ext cx="2790825" cy="1169987"/>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203848" y="4653136"/>
            <a:ext cx="1598613" cy="1203325"/>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5364088" y="2636912"/>
            <a:ext cx="3164518" cy="2099618"/>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5436096" y="4869160"/>
            <a:ext cx="1979935" cy="1143097"/>
          </a:xfrm>
          <a:prstGeom prst="rect">
            <a:avLst/>
          </a:prstGeom>
          <a:noFill/>
          <a:ln w="9525">
            <a:noFill/>
            <a:miter lim="800000"/>
            <a:headEnd/>
            <a:tailEnd/>
          </a:ln>
        </p:spPr>
      </p:pic>
      <p:sp>
        <p:nvSpPr>
          <p:cNvPr id="11" name="ZoneTexte 10"/>
          <p:cNvSpPr txBox="1"/>
          <p:nvPr/>
        </p:nvSpPr>
        <p:spPr>
          <a:xfrm>
            <a:off x="5868144" y="5301208"/>
            <a:ext cx="1296144" cy="523220"/>
          </a:xfrm>
          <a:prstGeom prst="rect">
            <a:avLst/>
          </a:prstGeom>
          <a:solidFill>
            <a:schemeClr val="bg1"/>
          </a:solidFill>
        </p:spPr>
        <p:txBody>
          <a:bodyPr wrap="square" rtlCol="0">
            <a:spAutoFit/>
          </a:bodyPr>
          <a:lstStyle/>
          <a:p>
            <a:r>
              <a:rPr lang="fr-FR" sz="1400" i="1" dirty="0" smtClean="0">
                <a:solidFill>
                  <a:srgbClr val="002060"/>
                </a:solidFill>
              </a:rPr>
              <a:t>Console Telnet ou SSH</a:t>
            </a:r>
          </a:p>
        </p:txBody>
      </p:sp>
      <p:sp>
        <p:nvSpPr>
          <p:cNvPr id="12" name="ZoneTexte 11"/>
          <p:cNvSpPr txBox="1"/>
          <p:nvPr/>
        </p:nvSpPr>
        <p:spPr>
          <a:xfrm>
            <a:off x="5580112" y="4077072"/>
            <a:ext cx="2843808" cy="307777"/>
          </a:xfrm>
          <a:prstGeom prst="rect">
            <a:avLst/>
          </a:prstGeom>
          <a:solidFill>
            <a:schemeClr val="bg1"/>
          </a:solidFill>
        </p:spPr>
        <p:txBody>
          <a:bodyPr wrap="square" rtlCol="0">
            <a:spAutoFit/>
          </a:bodyPr>
          <a:lstStyle/>
          <a:p>
            <a:r>
              <a:rPr lang="fr-FR" sz="1400" i="1" dirty="0" err="1" smtClean="0">
                <a:solidFill>
                  <a:srgbClr val="002060"/>
                </a:solidFill>
              </a:rPr>
              <a:t>Measurement</a:t>
            </a:r>
            <a:r>
              <a:rPr lang="fr-FR" sz="1400" i="1" dirty="0" smtClean="0">
                <a:solidFill>
                  <a:srgbClr val="002060"/>
                </a:solidFill>
              </a:rPr>
              <a:t> &amp; Automation Explorer</a:t>
            </a:r>
          </a:p>
        </p:txBody>
      </p:sp>
      <p:sp>
        <p:nvSpPr>
          <p:cNvPr id="14" name="Flèche gauche 13"/>
          <p:cNvSpPr/>
          <p:nvPr/>
        </p:nvSpPr>
        <p:spPr>
          <a:xfrm rot="-2700000">
            <a:off x="3780286" y="4212196"/>
            <a:ext cx="1957009" cy="360040"/>
          </a:xfrm>
          <a:prstGeom prst="lef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gauche 14"/>
          <p:cNvSpPr/>
          <p:nvPr/>
        </p:nvSpPr>
        <p:spPr>
          <a:xfrm rot="900000">
            <a:off x="4160652" y="5203709"/>
            <a:ext cx="1519729" cy="360040"/>
          </a:xfrm>
          <a:prstGeom prst="lef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p:nvPr/>
        </p:nvCxnSpPr>
        <p:spPr>
          <a:xfrm>
            <a:off x="1907704" y="3212976"/>
            <a:ext cx="1656184" cy="2376264"/>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cxnSp>
        <p:nvCxnSpPr>
          <p:cNvPr id="19" name="Connecteur droit avec flèche 18"/>
          <p:cNvCxnSpPr/>
          <p:nvPr/>
        </p:nvCxnSpPr>
        <p:spPr>
          <a:xfrm flipH="1">
            <a:off x="899592" y="3212976"/>
            <a:ext cx="792088" cy="1512168"/>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539552" y="188640"/>
            <a:ext cx="8153400" cy="990600"/>
          </a:xfrm>
          <a:prstGeom prst="rect">
            <a:avLst/>
          </a:prstGeom>
        </p:spPr>
        <p:txBody>
          <a:bodyPr vert="horz" anchor="ctr">
            <a:normAutofit/>
          </a:bodyPr>
          <a:lstStyle/>
          <a:p>
            <a:pPr algn="ctr">
              <a:defRPr/>
            </a:pPr>
            <a:r>
              <a:rPr kumimoji="0" lang="fr-FR" sz="2400" b="1" i="0" u="none" strike="noStrike" kern="1200" cap="none" spc="0" normalizeH="0" baseline="0" noProof="0" dirty="0" smtClean="0">
                <a:ln>
                  <a:noFill/>
                </a:ln>
                <a:solidFill>
                  <a:srgbClr val="002060"/>
                </a:solidFill>
                <a:effectLst/>
                <a:uLnTx/>
                <a:uFillTx/>
                <a:latin typeface="+mj-lt"/>
                <a:ea typeface="+mj-ea"/>
                <a:cs typeface="+mj-cs"/>
              </a:rPr>
              <a:t>Compétence C5.1 : préparer la solution et le plan d’action</a:t>
            </a:r>
            <a:br>
              <a:rPr kumimoji="0" lang="fr-FR" sz="2400" b="1" i="0" u="none" strike="noStrike" kern="1200" cap="none" spc="0" normalizeH="0" baseline="0" noProof="0" dirty="0" smtClean="0">
                <a:ln>
                  <a:noFill/>
                </a:ln>
                <a:solidFill>
                  <a:srgbClr val="002060"/>
                </a:solidFill>
                <a:effectLst/>
                <a:uLnTx/>
                <a:uFillTx/>
                <a:latin typeface="+mj-lt"/>
                <a:ea typeface="+mj-ea"/>
                <a:cs typeface="+mj-cs"/>
              </a:rPr>
            </a:br>
            <a:r>
              <a:rPr lang="fr-FR" sz="2400" dirty="0" smtClean="0">
                <a:solidFill>
                  <a:srgbClr val="002060"/>
                </a:solidFill>
              </a:rPr>
              <a:t>Configuration du matériel </a:t>
            </a:r>
            <a:r>
              <a:rPr kumimoji="0" lang="fr-FR" sz="2400" b="1" i="0" u="none" strike="noStrike" kern="1200" cap="none" spc="0" normalizeH="0" baseline="0" noProof="0" dirty="0" smtClean="0">
                <a:ln>
                  <a:noFill/>
                </a:ln>
                <a:solidFill>
                  <a:srgbClr val="002060"/>
                </a:solidFill>
                <a:effectLst/>
                <a:uLnTx/>
                <a:uFillTx/>
                <a:latin typeface="+mj-lt"/>
                <a:ea typeface="+mj-ea"/>
                <a:cs typeface="+mj-cs"/>
              </a:rPr>
              <a:t> </a:t>
            </a:r>
            <a:endParaRPr kumimoji="0" lang="fr-FR"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5" name="ZoneTexte 4"/>
          <p:cNvSpPr txBox="1"/>
          <p:nvPr/>
        </p:nvSpPr>
        <p:spPr>
          <a:xfrm>
            <a:off x="0" y="1556792"/>
            <a:ext cx="8964488" cy="1600438"/>
          </a:xfrm>
          <a:prstGeom prst="rect">
            <a:avLst/>
          </a:prstGeom>
          <a:noFill/>
        </p:spPr>
        <p:txBody>
          <a:bodyPr wrap="square" rtlCol="0">
            <a:spAutoFit/>
          </a:bodyPr>
          <a:lstStyle/>
          <a:p>
            <a:r>
              <a:rPr lang="fr-FR" sz="1400" dirty="0" smtClean="0">
                <a:solidFill>
                  <a:srgbClr val="002060"/>
                </a:solidFill>
              </a:rPr>
              <a:t>Offrir  une configuration et un paramétrage des équipements à mettre en œuvre suffisamment complexes  :</a:t>
            </a:r>
          </a:p>
          <a:p>
            <a:endParaRPr lang="fr-FR" sz="1400" dirty="0" smtClean="0">
              <a:solidFill>
                <a:srgbClr val="002060"/>
              </a:solidFill>
            </a:endParaRPr>
          </a:p>
          <a:p>
            <a:r>
              <a:rPr lang="fr-FR" sz="1400" dirty="0" smtClean="0">
                <a:solidFill>
                  <a:srgbClr val="002060"/>
                </a:solidFill>
              </a:rPr>
              <a:t>Configuration des paramètres GPIB de l'instrument de mesure :</a:t>
            </a:r>
          </a:p>
          <a:p>
            <a:pPr lvl="1">
              <a:buFont typeface="Arial" pitchFamily="34" charset="0"/>
              <a:buChar char="•"/>
            </a:pPr>
            <a:r>
              <a:rPr lang="fr-FR" sz="1400" dirty="0" smtClean="0">
                <a:solidFill>
                  <a:srgbClr val="002060"/>
                </a:solidFill>
              </a:rPr>
              <a:t> Sélectionner l'interface de communication (RS232 ou GPIB)</a:t>
            </a:r>
          </a:p>
          <a:p>
            <a:pPr lvl="1">
              <a:buFont typeface="Arial" pitchFamily="34" charset="0"/>
              <a:buChar char="•"/>
            </a:pPr>
            <a:r>
              <a:rPr lang="fr-FR" sz="1400" dirty="0" smtClean="0">
                <a:solidFill>
                  <a:srgbClr val="002060"/>
                </a:solidFill>
              </a:rPr>
              <a:t> Définir les paramètres GPIB de l'équipement</a:t>
            </a:r>
          </a:p>
          <a:p>
            <a:pPr lvl="1">
              <a:buFont typeface="Arial" pitchFamily="34" charset="0"/>
              <a:buChar char="•"/>
            </a:pPr>
            <a:r>
              <a:rPr lang="fr-FR" sz="1400" dirty="0" smtClean="0">
                <a:solidFill>
                  <a:srgbClr val="002060"/>
                </a:solidFill>
              </a:rPr>
              <a:t> Définir la procédure de modification des paramètres GPIB</a:t>
            </a:r>
          </a:p>
          <a:p>
            <a:pPr lvl="1">
              <a:buFont typeface="Arial" pitchFamily="34" charset="0"/>
              <a:buChar char="•"/>
            </a:pPr>
            <a:r>
              <a:rPr lang="fr-FR" sz="1400" dirty="0" smtClean="0">
                <a:solidFill>
                  <a:srgbClr val="002060"/>
                </a:solidFill>
              </a:rPr>
              <a:t> Définir les logiciels pour vérifier la connexion de l'appareil sur le bus GPIB</a:t>
            </a:r>
            <a:endParaRPr lang="fr-FR" sz="1400" dirty="0">
              <a:solidFill>
                <a:srgbClr val="002060"/>
              </a:solidFill>
            </a:endParaRPr>
          </a:p>
        </p:txBody>
      </p:sp>
      <p:pic>
        <p:nvPicPr>
          <p:cNvPr id="4098" name="Picture 2"/>
          <p:cNvPicPr>
            <a:picLocks noChangeAspect="1" noChangeArrowheads="1"/>
          </p:cNvPicPr>
          <p:nvPr/>
        </p:nvPicPr>
        <p:blipFill>
          <a:blip r:embed="rId2" cstate="print"/>
          <a:srcRect/>
          <a:stretch>
            <a:fillRect/>
          </a:stretch>
        </p:blipFill>
        <p:spPr bwMode="auto">
          <a:xfrm>
            <a:off x="1835696" y="3356992"/>
            <a:ext cx="1770271" cy="122413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83568" y="4725144"/>
            <a:ext cx="2008187" cy="1296987"/>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779912" y="4725144"/>
            <a:ext cx="1532300" cy="110991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5652120" y="3212976"/>
            <a:ext cx="3257550" cy="2101850"/>
          </a:xfrm>
          <a:prstGeom prst="rect">
            <a:avLst/>
          </a:prstGeom>
          <a:noFill/>
          <a:ln w="9525">
            <a:noFill/>
            <a:miter lim="800000"/>
            <a:headEnd/>
            <a:tailEnd/>
          </a:ln>
        </p:spPr>
      </p:pic>
      <p:sp>
        <p:nvSpPr>
          <p:cNvPr id="11" name="Rectangle à coins arrondis 10"/>
          <p:cNvSpPr/>
          <p:nvPr/>
        </p:nvSpPr>
        <p:spPr>
          <a:xfrm>
            <a:off x="323528" y="3645024"/>
            <a:ext cx="1440160" cy="936104"/>
          </a:xfrm>
          <a:prstGeom prst="wedgeRoundRectCallout">
            <a:avLst>
              <a:gd name="adj1" fmla="val 43546"/>
              <a:gd name="adj2" fmla="val 138510"/>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sz="1000" dirty="0" smtClean="0"/>
              <a:t>Sélection de l'interface</a:t>
            </a:r>
          </a:p>
          <a:p>
            <a:pPr algn="ctr"/>
            <a:r>
              <a:rPr lang="fr-FR" sz="1000" dirty="0" smtClean="0"/>
              <a:t>de communication et</a:t>
            </a:r>
          </a:p>
          <a:p>
            <a:pPr algn="ctr"/>
            <a:r>
              <a:rPr lang="fr-FR" sz="1000" dirty="0" smtClean="0"/>
              <a:t>définition de l'adresse</a:t>
            </a:r>
          </a:p>
          <a:p>
            <a:pPr algn="ctr"/>
            <a:r>
              <a:rPr lang="fr-FR" sz="1000" dirty="0" smtClean="0"/>
              <a:t>GPIB depuis la face avant de l'appareil</a:t>
            </a:r>
            <a:endParaRPr lang="fr-FR" sz="1000" dirty="0"/>
          </a:p>
        </p:txBody>
      </p:sp>
      <p:cxnSp>
        <p:nvCxnSpPr>
          <p:cNvPr id="13" name="Connecteur droit avec flèche 12"/>
          <p:cNvCxnSpPr>
            <a:stCxn id="4099" idx="3"/>
            <a:endCxn id="4100" idx="1"/>
          </p:cNvCxnSpPr>
          <p:nvPr/>
        </p:nvCxnSpPr>
        <p:spPr>
          <a:xfrm flipV="1">
            <a:off x="2691755" y="5280099"/>
            <a:ext cx="1088157" cy="93539"/>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4100" idx="0"/>
            <a:endCxn id="4098" idx="3"/>
          </p:cNvCxnSpPr>
          <p:nvPr/>
        </p:nvCxnSpPr>
        <p:spPr>
          <a:xfrm flipH="1" flipV="1">
            <a:off x="3605967" y="3969060"/>
            <a:ext cx="940095" cy="75608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516216" y="2852936"/>
            <a:ext cx="2016224" cy="307777"/>
          </a:xfrm>
          <a:prstGeom prst="rect">
            <a:avLst/>
          </a:prstGeom>
          <a:noFill/>
        </p:spPr>
        <p:txBody>
          <a:bodyPr wrap="square" rtlCol="0">
            <a:spAutoFit/>
          </a:bodyPr>
          <a:lstStyle/>
          <a:p>
            <a:r>
              <a:rPr lang="fr-FR" sz="1400" i="1" dirty="0" err="1" smtClean="0">
                <a:solidFill>
                  <a:srgbClr val="002060"/>
                </a:solidFill>
              </a:rPr>
              <a:t>Agilent</a:t>
            </a:r>
            <a:r>
              <a:rPr lang="fr-FR" sz="1400" i="1" dirty="0" smtClean="0">
                <a:solidFill>
                  <a:srgbClr val="002060"/>
                </a:solidFill>
              </a:rPr>
              <a:t> </a:t>
            </a:r>
            <a:r>
              <a:rPr lang="fr-FR" sz="1400" i="1" dirty="0" err="1" smtClean="0">
                <a:solidFill>
                  <a:srgbClr val="002060"/>
                </a:solidFill>
              </a:rPr>
              <a:t>Connextion</a:t>
            </a:r>
            <a:r>
              <a:rPr lang="fr-FR" sz="1400" i="1" dirty="0" smtClean="0">
                <a:solidFill>
                  <a:srgbClr val="002060"/>
                </a:solidFill>
              </a:rPr>
              <a:t> Expert</a:t>
            </a:r>
            <a:endParaRPr lang="fr-FR" sz="1400" i="1" dirty="0">
              <a:solidFill>
                <a:srgbClr val="002060"/>
              </a:solidFill>
            </a:endParaRPr>
          </a:p>
        </p:txBody>
      </p:sp>
      <p:sp>
        <p:nvSpPr>
          <p:cNvPr id="12" name="Flèche gauche 11"/>
          <p:cNvSpPr/>
          <p:nvPr/>
        </p:nvSpPr>
        <p:spPr>
          <a:xfrm rot="-300000">
            <a:off x="2766768" y="3486346"/>
            <a:ext cx="2984075" cy="360040"/>
          </a:xfrm>
          <a:prstGeom prst="lef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611560" y="1340768"/>
            <a:ext cx="8352928" cy="5184576"/>
          </a:xfrm>
          <a:prstGeom prst="ellipse">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6" cstate="print"/>
          <a:srcRect/>
          <a:stretch>
            <a:fillRect/>
          </a:stretch>
        </p:blipFill>
        <p:spPr bwMode="auto">
          <a:xfrm>
            <a:off x="1547664" y="2348880"/>
            <a:ext cx="3670596" cy="3168352"/>
          </a:xfrm>
          <a:prstGeom prst="rect">
            <a:avLst/>
          </a:prstGeom>
          <a:noFill/>
          <a:ln w="9525">
            <a:noFill/>
            <a:miter lim="800000"/>
            <a:headEnd/>
            <a:tailEnd/>
          </a:ln>
        </p:spPr>
      </p:pic>
      <p:sp>
        <p:nvSpPr>
          <p:cNvPr id="25" name="ZoneTexte 24"/>
          <p:cNvSpPr txBox="1"/>
          <p:nvPr/>
        </p:nvSpPr>
        <p:spPr>
          <a:xfrm>
            <a:off x="3851920" y="1484784"/>
            <a:ext cx="1944216" cy="400110"/>
          </a:xfrm>
          <a:prstGeom prst="rect">
            <a:avLst/>
          </a:prstGeom>
          <a:noFill/>
        </p:spPr>
        <p:txBody>
          <a:bodyPr wrap="square" rtlCol="0">
            <a:spAutoFit/>
          </a:bodyPr>
          <a:lstStyle/>
          <a:p>
            <a:r>
              <a:rPr lang="fr-FR" sz="2000" b="1" dirty="0" smtClean="0">
                <a:solidFill>
                  <a:srgbClr val="002060"/>
                </a:solidFill>
              </a:rPr>
              <a:t>Evaluation C5.1</a:t>
            </a:r>
            <a:endParaRPr lang="fr-FR" sz="2000" b="1" dirty="0">
              <a:solidFill>
                <a:srgbClr val="002060"/>
              </a:solidFill>
            </a:endParaRPr>
          </a:p>
        </p:txBody>
      </p:sp>
      <p:sp>
        <p:nvSpPr>
          <p:cNvPr id="26" name="Rectangle 25"/>
          <p:cNvSpPr/>
          <p:nvPr/>
        </p:nvSpPr>
        <p:spPr>
          <a:xfrm>
            <a:off x="5004048" y="2564904"/>
            <a:ext cx="3312368" cy="2016224"/>
          </a:xfrm>
          <a:prstGeom prst="wedgeRectCallout">
            <a:avLst>
              <a:gd name="adj1" fmla="val -80950"/>
              <a:gd name="adj2" fmla="val -4107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3203848" y="4797152"/>
            <a:ext cx="3672408" cy="936104"/>
          </a:xfrm>
          <a:prstGeom prst="wedgeRectCallout">
            <a:avLst>
              <a:gd name="adj1" fmla="val -31411"/>
              <a:gd name="adj2" fmla="val -23978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5148064" y="2636912"/>
            <a:ext cx="3096344" cy="1846659"/>
          </a:xfrm>
          <a:prstGeom prst="rect">
            <a:avLst/>
          </a:prstGeom>
          <a:noFill/>
        </p:spPr>
        <p:txBody>
          <a:bodyPr wrap="square" rtlCol="0">
            <a:spAutoFit/>
          </a:bodyPr>
          <a:lstStyle/>
          <a:p>
            <a:pPr>
              <a:buFont typeface="Arial" pitchFamily="34" charset="0"/>
              <a:buChar char="•"/>
            </a:pPr>
            <a:r>
              <a:rPr lang="fr-FR" sz="1600" dirty="0" smtClean="0"/>
              <a:t> </a:t>
            </a:r>
            <a:r>
              <a:rPr lang="fr-FR" sz="1400" dirty="0" smtClean="0">
                <a:solidFill>
                  <a:srgbClr val="002060"/>
                </a:solidFill>
              </a:rPr>
              <a:t>Définition correcte du paramétrage réseau des équipements et les logiciels nécessaires à la configuration</a:t>
            </a:r>
          </a:p>
          <a:p>
            <a:pPr>
              <a:buFont typeface="Arial" pitchFamily="34" charset="0"/>
              <a:buChar char="•"/>
            </a:pPr>
            <a:r>
              <a:rPr lang="fr-FR" sz="1400" dirty="0" smtClean="0">
                <a:solidFill>
                  <a:srgbClr val="002060"/>
                </a:solidFill>
              </a:rPr>
              <a:t> Définition correcte des paramètres GPIB des équipements et les logiciels nécessaires à la configuration</a:t>
            </a:r>
          </a:p>
          <a:p>
            <a:pPr>
              <a:buFont typeface="Arial" pitchFamily="34" charset="0"/>
              <a:buChar char="•"/>
            </a:pPr>
            <a:r>
              <a:rPr lang="fr-FR" sz="1400" dirty="0" smtClean="0">
                <a:solidFill>
                  <a:srgbClr val="002060"/>
                </a:solidFill>
              </a:rPr>
              <a:t> Définition des logiciels à installer et du déploiement sur les différentes cibles</a:t>
            </a:r>
          </a:p>
        </p:txBody>
      </p:sp>
      <p:sp>
        <p:nvSpPr>
          <p:cNvPr id="30" name="ZoneTexte 29"/>
          <p:cNvSpPr txBox="1"/>
          <p:nvPr/>
        </p:nvSpPr>
        <p:spPr>
          <a:xfrm>
            <a:off x="3275856" y="4869160"/>
            <a:ext cx="3528392" cy="769441"/>
          </a:xfrm>
          <a:prstGeom prst="rect">
            <a:avLst/>
          </a:prstGeom>
          <a:noFill/>
        </p:spPr>
        <p:txBody>
          <a:bodyPr wrap="square" rtlCol="0">
            <a:spAutoFit/>
          </a:bodyPr>
          <a:lstStyle/>
          <a:p>
            <a:pPr>
              <a:buFont typeface="Arial" pitchFamily="34" charset="0"/>
              <a:buChar char="•"/>
            </a:pPr>
            <a:r>
              <a:rPr lang="fr-FR" sz="1600" dirty="0" smtClean="0"/>
              <a:t> </a:t>
            </a:r>
            <a:r>
              <a:rPr lang="fr-FR" sz="1400" dirty="0" smtClean="0">
                <a:solidFill>
                  <a:srgbClr val="002060"/>
                </a:solidFill>
              </a:rPr>
              <a:t>Planification prévue des tâches de configuration à réaliser chez le prestataire du service, des tâches à réaliser chez le client.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animBg="1"/>
      <p:bldP spid="28"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400" b="1" dirty="0" smtClean="0">
                <a:solidFill>
                  <a:srgbClr val="002060"/>
                </a:solidFill>
              </a:rPr>
              <a:t>Compétence C5.1 : préparer la solution et le plan d’action</a:t>
            </a:r>
            <a:br>
              <a:rPr lang="fr-FR" sz="2400" b="1" dirty="0" smtClean="0">
                <a:solidFill>
                  <a:srgbClr val="002060"/>
                </a:solidFill>
              </a:rPr>
            </a:br>
            <a:r>
              <a:rPr lang="fr-FR" sz="2400" dirty="0" smtClean="0">
                <a:solidFill>
                  <a:srgbClr val="002060"/>
                </a:solidFill>
              </a:rPr>
              <a:t>Test du matériel </a:t>
            </a:r>
            <a:endParaRPr lang="fr-FR" sz="2400" dirty="0"/>
          </a:p>
        </p:txBody>
      </p:sp>
      <p:pic>
        <p:nvPicPr>
          <p:cNvPr id="3" name="Picture 2"/>
          <p:cNvPicPr>
            <a:picLocks noChangeAspect="1" noChangeArrowheads="1"/>
          </p:cNvPicPr>
          <p:nvPr/>
        </p:nvPicPr>
        <p:blipFill>
          <a:blip r:embed="rId2" cstate="print"/>
          <a:srcRect/>
          <a:stretch>
            <a:fillRect/>
          </a:stretch>
        </p:blipFill>
        <p:spPr bwMode="auto">
          <a:xfrm>
            <a:off x="4788024" y="4581128"/>
            <a:ext cx="1770271" cy="1224136"/>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683568" y="3501008"/>
            <a:ext cx="724765" cy="787847"/>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2051720" y="3789040"/>
            <a:ext cx="655108" cy="549151"/>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2051720" y="4725144"/>
            <a:ext cx="720080" cy="914997"/>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3419872" y="4365104"/>
            <a:ext cx="900972" cy="945828"/>
          </a:xfrm>
          <a:prstGeom prst="rect">
            <a:avLst/>
          </a:prstGeom>
          <a:noFill/>
          <a:ln w="9525">
            <a:noFill/>
            <a:miter lim="800000"/>
            <a:headEnd/>
            <a:tailEnd/>
          </a:ln>
        </p:spPr>
      </p:pic>
      <p:cxnSp>
        <p:nvCxnSpPr>
          <p:cNvPr id="8" name="Connecteur droit avec flèche 7"/>
          <p:cNvCxnSpPr>
            <a:stCxn id="4" idx="3"/>
            <a:endCxn id="5" idx="1"/>
          </p:cNvCxnSpPr>
          <p:nvPr/>
        </p:nvCxnSpPr>
        <p:spPr>
          <a:xfrm>
            <a:off x="1408333" y="3894932"/>
            <a:ext cx="643387" cy="168684"/>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stCxn id="5" idx="3"/>
            <a:endCxn id="7" idx="1"/>
          </p:cNvCxnSpPr>
          <p:nvPr/>
        </p:nvCxnSpPr>
        <p:spPr>
          <a:xfrm>
            <a:off x="2706828" y="4063616"/>
            <a:ext cx="713044" cy="77440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6" idx="3"/>
            <a:endCxn id="7" idx="1"/>
          </p:cNvCxnSpPr>
          <p:nvPr/>
        </p:nvCxnSpPr>
        <p:spPr>
          <a:xfrm flipV="1">
            <a:off x="2771800" y="4838018"/>
            <a:ext cx="648072" cy="34462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7" idx="3"/>
            <a:endCxn id="3" idx="1"/>
          </p:cNvCxnSpPr>
          <p:nvPr/>
        </p:nvCxnSpPr>
        <p:spPr>
          <a:xfrm>
            <a:off x="4320844" y="4838018"/>
            <a:ext cx="467180" cy="3551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131840" y="5301208"/>
            <a:ext cx="1656184" cy="523220"/>
          </a:xfrm>
          <a:prstGeom prst="rect">
            <a:avLst/>
          </a:prstGeom>
          <a:noFill/>
        </p:spPr>
        <p:txBody>
          <a:bodyPr wrap="square" rtlCol="0">
            <a:spAutoFit/>
          </a:bodyPr>
          <a:lstStyle/>
          <a:p>
            <a:r>
              <a:rPr lang="fr-FR" sz="1400" dirty="0" smtClean="0"/>
              <a:t>Module d'acquisition NI-USB 6009</a:t>
            </a:r>
            <a:endParaRPr lang="fr-FR" sz="1400" dirty="0"/>
          </a:p>
        </p:txBody>
      </p:sp>
      <p:sp>
        <p:nvSpPr>
          <p:cNvPr id="13" name="ZoneTexte 12"/>
          <p:cNvSpPr txBox="1"/>
          <p:nvPr/>
        </p:nvSpPr>
        <p:spPr>
          <a:xfrm>
            <a:off x="179512" y="4293096"/>
            <a:ext cx="1872208" cy="523220"/>
          </a:xfrm>
          <a:prstGeom prst="rect">
            <a:avLst/>
          </a:prstGeom>
          <a:noFill/>
        </p:spPr>
        <p:txBody>
          <a:bodyPr wrap="square" rtlCol="0">
            <a:spAutoFit/>
          </a:bodyPr>
          <a:lstStyle/>
          <a:p>
            <a:r>
              <a:rPr lang="fr-FR" sz="1400" dirty="0" smtClean="0"/>
              <a:t>Accéléromètre </a:t>
            </a:r>
            <a:r>
              <a:rPr lang="fr-FR" sz="1400" dirty="0" err="1" smtClean="0"/>
              <a:t>Monitran</a:t>
            </a:r>
            <a:r>
              <a:rPr lang="fr-FR" sz="1400" dirty="0" smtClean="0"/>
              <a:t> MNT/1100</a:t>
            </a:r>
            <a:endParaRPr lang="fr-FR" sz="1400" dirty="0"/>
          </a:p>
        </p:txBody>
      </p:sp>
      <p:sp>
        <p:nvSpPr>
          <p:cNvPr id="14" name="ZoneTexte 13"/>
          <p:cNvSpPr txBox="1"/>
          <p:nvPr/>
        </p:nvSpPr>
        <p:spPr>
          <a:xfrm>
            <a:off x="1187624" y="5589240"/>
            <a:ext cx="1944216" cy="461665"/>
          </a:xfrm>
          <a:prstGeom prst="rect">
            <a:avLst/>
          </a:prstGeom>
          <a:noFill/>
        </p:spPr>
        <p:txBody>
          <a:bodyPr wrap="square" rtlCol="0">
            <a:spAutoFit/>
          </a:bodyPr>
          <a:lstStyle/>
          <a:p>
            <a:r>
              <a:rPr lang="pt-BR" sz="1200" dirty="0" smtClean="0"/>
              <a:t>Dual-axis accelerometer ADXL203 (Analog Devices)</a:t>
            </a:r>
            <a:endParaRPr lang="fr-FR" sz="1200" dirty="0"/>
          </a:p>
        </p:txBody>
      </p:sp>
      <p:sp>
        <p:nvSpPr>
          <p:cNvPr id="15" name="ZoneTexte 14"/>
          <p:cNvSpPr txBox="1"/>
          <p:nvPr/>
        </p:nvSpPr>
        <p:spPr>
          <a:xfrm>
            <a:off x="1547664" y="3429000"/>
            <a:ext cx="1944216" cy="461665"/>
          </a:xfrm>
          <a:prstGeom prst="rect">
            <a:avLst/>
          </a:prstGeom>
          <a:noFill/>
        </p:spPr>
        <p:txBody>
          <a:bodyPr wrap="square" rtlCol="0">
            <a:spAutoFit/>
          </a:bodyPr>
          <a:lstStyle/>
          <a:p>
            <a:r>
              <a:rPr lang="fr-FR" sz="1200" dirty="0" smtClean="0"/>
              <a:t>Carte de conditionnement du signal</a:t>
            </a:r>
            <a:endParaRPr lang="fr-FR" sz="1200" dirty="0"/>
          </a:p>
        </p:txBody>
      </p:sp>
      <p:pic>
        <p:nvPicPr>
          <p:cNvPr id="1026" name="Picture 2"/>
          <p:cNvPicPr>
            <a:picLocks noChangeAspect="1" noChangeArrowheads="1"/>
          </p:cNvPicPr>
          <p:nvPr/>
        </p:nvPicPr>
        <p:blipFill>
          <a:blip r:embed="rId7" cstate="print"/>
          <a:srcRect/>
          <a:stretch>
            <a:fillRect/>
          </a:stretch>
        </p:blipFill>
        <p:spPr bwMode="auto">
          <a:xfrm>
            <a:off x="5867128" y="2204864"/>
            <a:ext cx="3276872" cy="2041309"/>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7308304" y="3429000"/>
            <a:ext cx="1602215" cy="2345060"/>
          </a:xfrm>
          <a:prstGeom prst="rect">
            <a:avLst/>
          </a:prstGeom>
          <a:noFill/>
          <a:ln w="9525">
            <a:noFill/>
            <a:miter lim="800000"/>
            <a:headEnd/>
            <a:tailEnd/>
          </a:ln>
        </p:spPr>
      </p:pic>
      <p:sp>
        <p:nvSpPr>
          <p:cNvPr id="18" name="Flèche gauche 17"/>
          <p:cNvSpPr/>
          <p:nvPr/>
        </p:nvSpPr>
        <p:spPr>
          <a:xfrm rot="-2700000">
            <a:off x="5420808" y="4068180"/>
            <a:ext cx="1957009" cy="360040"/>
          </a:xfrm>
          <a:prstGeom prst="lef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79512" y="1628800"/>
            <a:ext cx="5760640" cy="1323439"/>
          </a:xfrm>
          <a:prstGeom prst="rect">
            <a:avLst/>
          </a:prstGeom>
        </p:spPr>
        <p:txBody>
          <a:bodyPr wrap="square">
            <a:spAutoFit/>
          </a:bodyPr>
          <a:lstStyle/>
          <a:p>
            <a:r>
              <a:rPr lang="fr-FR" sz="1600" dirty="0" smtClean="0">
                <a:solidFill>
                  <a:srgbClr val="002060"/>
                </a:solidFill>
              </a:rPr>
              <a:t>Mettre en service des équipements qui disposent d’une ou des application(s) de configuration et tests afin de :</a:t>
            </a:r>
          </a:p>
          <a:p>
            <a:pPr lvl="1">
              <a:buFont typeface="Arial" pitchFamily="34" charset="0"/>
              <a:buChar char="•"/>
            </a:pPr>
            <a:r>
              <a:rPr lang="fr-FR" sz="1600" dirty="0" smtClean="0">
                <a:solidFill>
                  <a:srgbClr val="002060"/>
                </a:solidFill>
              </a:rPr>
              <a:t> Relever les numéros de série</a:t>
            </a:r>
          </a:p>
          <a:p>
            <a:pPr lvl="1">
              <a:buFont typeface="Arial" pitchFamily="34" charset="0"/>
              <a:buChar char="•"/>
            </a:pPr>
            <a:r>
              <a:rPr lang="fr-FR" sz="1600" dirty="0" smtClean="0">
                <a:solidFill>
                  <a:srgbClr val="002060"/>
                </a:solidFill>
              </a:rPr>
              <a:t> Relever les versions logicielles installées dans les équipements</a:t>
            </a:r>
          </a:p>
          <a:p>
            <a:pPr lvl="1">
              <a:buFont typeface="Arial" pitchFamily="34" charset="0"/>
              <a:buChar char="•"/>
            </a:pPr>
            <a:r>
              <a:rPr lang="fr-FR" sz="1600" dirty="0" smtClean="0">
                <a:solidFill>
                  <a:srgbClr val="002060"/>
                </a:solidFill>
              </a:rPr>
              <a:t> Effectuer des tests intermédiaires sur la chaîne d’acquisition</a:t>
            </a:r>
            <a:endParaRPr lang="fr-FR" sz="1600" dirty="0">
              <a:solidFill>
                <a:srgbClr val="002060"/>
              </a:solidFill>
            </a:endParaRPr>
          </a:p>
        </p:txBody>
      </p:sp>
      <p:sp>
        <p:nvSpPr>
          <p:cNvPr id="20" name="ZoneTexte 19"/>
          <p:cNvSpPr txBox="1"/>
          <p:nvPr/>
        </p:nvSpPr>
        <p:spPr>
          <a:xfrm>
            <a:off x="6084168" y="2348880"/>
            <a:ext cx="2843808" cy="307777"/>
          </a:xfrm>
          <a:prstGeom prst="rect">
            <a:avLst/>
          </a:prstGeom>
          <a:solidFill>
            <a:schemeClr val="bg1"/>
          </a:solidFill>
        </p:spPr>
        <p:txBody>
          <a:bodyPr wrap="square" rtlCol="0">
            <a:spAutoFit/>
          </a:bodyPr>
          <a:lstStyle/>
          <a:p>
            <a:r>
              <a:rPr lang="fr-FR" sz="1400" i="1" dirty="0" err="1" smtClean="0">
                <a:solidFill>
                  <a:srgbClr val="002060"/>
                </a:solidFill>
              </a:rPr>
              <a:t>Measurement</a:t>
            </a:r>
            <a:r>
              <a:rPr lang="fr-FR" sz="1400" i="1" dirty="0" smtClean="0">
                <a:solidFill>
                  <a:srgbClr val="002060"/>
                </a:solidFill>
              </a:rPr>
              <a:t> &amp; Automation Explorer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131840" y="3356992"/>
            <a:ext cx="1770271" cy="1224136"/>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67544" y="4437112"/>
            <a:ext cx="2008187" cy="1296987"/>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3845" t="13276" r="5768" b="15931"/>
          <a:stretch>
            <a:fillRect/>
          </a:stretch>
        </p:blipFill>
        <p:spPr bwMode="auto">
          <a:xfrm>
            <a:off x="3059832" y="4869160"/>
            <a:ext cx="1384990" cy="78572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t="27484" b="29775"/>
          <a:stretch>
            <a:fillRect/>
          </a:stretch>
        </p:blipFill>
        <p:spPr bwMode="auto">
          <a:xfrm>
            <a:off x="251520" y="3501008"/>
            <a:ext cx="1735137" cy="677071"/>
          </a:xfrm>
          <a:prstGeom prst="rect">
            <a:avLst/>
          </a:prstGeom>
          <a:noFill/>
          <a:ln w="9525">
            <a:noFill/>
            <a:miter lim="800000"/>
            <a:headEnd/>
            <a:tailEnd/>
          </a:ln>
        </p:spPr>
      </p:pic>
      <p:cxnSp>
        <p:nvCxnSpPr>
          <p:cNvPr id="8" name="Connecteur droit avec flèche 7"/>
          <p:cNvCxnSpPr>
            <a:stCxn id="7" idx="2"/>
            <a:endCxn id="5" idx="0"/>
          </p:cNvCxnSpPr>
          <p:nvPr/>
        </p:nvCxnSpPr>
        <p:spPr>
          <a:xfrm>
            <a:off x="1119089" y="4178079"/>
            <a:ext cx="352549" cy="259033"/>
          </a:xfrm>
          <a:prstGeom prst="straightConnector1">
            <a:avLst/>
          </a:prstGeom>
          <a:ln>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9" name="Connecteur droit avec flèche 8"/>
          <p:cNvCxnSpPr>
            <a:stCxn id="5" idx="3"/>
            <a:endCxn id="6" idx="1"/>
          </p:cNvCxnSpPr>
          <p:nvPr/>
        </p:nvCxnSpPr>
        <p:spPr>
          <a:xfrm>
            <a:off x="2475731" y="5085606"/>
            <a:ext cx="584101" cy="17641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6" idx="0"/>
            <a:endCxn id="4" idx="2"/>
          </p:cNvCxnSpPr>
          <p:nvPr/>
        </p:nvCxnSpPr>
        <p:spPr>
          <a:xfrm flipV="1">
            <a:off x="3752327" y="4581128"/>
            <a:ext cx="264649" cy="28803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3212976"/>
            <a:ext cx="2520280" cy="307777"/>
          </a:xfrm>
          <a:prstGeom prst="rect">
            <a:avLst/>
          </a:prstGeom>
          <a:noFill/>
        </p:spPr>
        <p:txBody>
          <a:bodyPr wrap="square" rtlCol="0">
            <a:spAutoFit/>
          </a:bodyPr>
          <a:lstStyle/>
          <a:p>
            <a:r>
              <a:rPr lang="fr-FR" sz="1400" dirty="0" smtClean="0"/>
              <a:t>34901A 20 Channel Multiplexer</a:t>
            </a:r>
            <a:endParaRPr lang="fr-FR" sz="1400" dirty="0"/>
          </a:p>
        </p:txBody>
      </p:sp>
      <p:sp>
        <p:nvSpPr>
          <p:cNvPr id="12" name="ZoneTexte 11"/>
          <p:cNvSpPr txBox="1"/>
          <p:nvPr/>
        </p:nvSpPr>
        <p:spPr>
          <a:xfrm>
            <a:off x="179512" y="5733256"/>
            <a:ext cx="2664296" cy="307777"/>
          </a:xfrm>
          <a:prstGeom prst="rect">
            <a:avLst/>
          </a:prstGeom>
          <a:noFill/>
        </p:spPr>
        <p:txBody>
          <a:bodyPr wrap="square" rtlCol="0">
            <a:spAutoFit/>
          </a:bodyPr>
          <a:lstStyle/>
          <a:p>
            <a:r>
              <a:rPr lang="fr-FR" sz="1400" dirty="0" smtClean="0"/>
              <a:t>Centrale d'acquisition HP 34970A</a:t>
            </a:r>
            <a:endParaRPr lang="fr-FR" sz="1400" dirty="0"/>
          </a:p>
        </p:txBody>
      </p:sp>
      <p:sp>
        <p:nvSpPr>
          <p:cNvPr id="13" name="ZoneTexte 12"/>
          <p:cNvSpPr txBox="1"/>
          <p:nvPr/>
        </p:nvSpPr>
        <p:spPr>
          <a:xfrm>
            <a:off x="2915816" y="5661248"/>
            <a:ext cx="2304256" cy="307777"/>
          </a:xfrm>
          <a:prstGeom prst="rect">
            <a:avLst/>
          </a:prstGeom>
          <a:noFill/>
        </p:spPr>
        <p:txBody>
          <a:bodyPr wrap="square" rtlCol="0">
            <a:spAutoFit/>
          </a:bodyPr>
          <a:lstStyle/>
          <a:p>
            <a:r>
              <a:rPr lang="fr-FR" sz="1400" dirty="0" smtClean="0"/>
              <a:t>82357A USB/GPIB Interface</a:t>
            </a:r>
            <a:endParaRPr lang="fr-FR" sz="1400" dirty="0"/>
          </a:p>
        </p:txBody>
      </p:sp>
      <p:cxnSp>
        <p:nvCxnSpPr>
          <p:cNvPr id="16" name="Connecteur droit avec flèche 15"/>
          <p:cNvCxnSpPr>
            <a:stCxn id="22" idx="2"/>
            <a:endCxn id="7" idx="0"/>
          </p:cNvCxnSpPr>
          <p:nvPr/>
        </p:nvCxnSpPr>
        <p:spPr>
          <a:xfrm flipH="1">
            <a:off x="1119089" y="3054751"/>
            <a:ext cx="93038" cy="446257"/>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7"/>
          <p:cNvPicPr>
            <a:picLocks noChangeAspect="1" noChangeArrowheads="1"/>
          </p:cNvPicPr>
          <p:nvPr/>
        </p:nvPicPr>
        <p:blipFill>
          <a:blip r:embed="rId6" cstate="print"/>
          <a:srcRect/>
          <a:stretch>
            <a:fillRect/>
          </a:stretch>
        </p:blipFill>
        <p:spPr bwMode="auto">
          <a:xfrm rot="65924">
            <a:off x="539552" y="2708920"/>
            <a:ext cx="1351781" cy="345863"/>
          </a:xfrm>
          <a:prstGeom prst="rect">
            <a:avLst/>
          </a:prstGeom>
          <a:noFill/>
          <a:ln w="9525">
            <a:noFill/>
            <a:miter lim="800000"/>
            <a:headEnd/>
            <a:tailEnd/>
          </a:ln>
        </p:spPr>
      </p:pic>
      <p:sp>
        <p:nvSpPr>
          <p:cNvPr id="23" name="ZoneTexte 22"/>
          <p:cNvSpPr txBox="1"/>
          <p:nvPr/>
        </p:nvSpPr>
        <p:spPr>
          <a:xfrm>
            <a:off x="1979712" y="2852936"/>
            <a:ext cx="1224136" cy="307777"/>
          </a:xfrm>
          <a:prstGeom prst="rect">
            <a:avLst/>
          </a:prstGeom>
          <a:noFill/>
        </p:spPr>
        <p:txBody>
          <a:bodyPr wrap="square" rtlCol="0">
            <a:spAutoFit/>
          </a:bodyPr>
          <a:lstStyle/>
          <a:p>
            <a:r>
              <a:rPr lang="fr-FR" sz="1400" i="1" dirty="0" smtClean="0"/>
              <a:t>Thermocouples</a:t>
            </a:r>
            <a:endParaRPr lang="fr-FR" sz="1400" i="1" dirty="0"/>
          </a:p>
        </p:txBody>
      </p:sp>
      <p:sp>
        <p:nvSpPr>
          <p:cNvPr id="27" name="Rectangle 26"/>
          <p:cNvSpPr/>
          <p:nvPr/>
        </p:nvSpPr>
        <p:spPr>
          <a:xfrm>
            <a:off x="179512" y="1556792"/>
            <a:ext cx="8964488" cy="1077218"/>
          </a:xfrm>
          <a:prstGeom prst="rect">
            <a:avLst/>
          </a:prstGeom>
        </p:spPr>
        <p:txBody>
          <a:bodyPr wrap="square">
            <a:spAutoFit/>
          </a:bodyPr>
          <a:lstStyle/>
          <a:p>
            <a:r>
              <a:rPr lang="fr-FR" sz="1600" dirty="0" smtClean="0">
                <a:solidFill>
                  <a:srgbClr val="002060"/>
                </a:solidFill>
              </a:rPr>
              <a:t>Mettre en service des équipements qui disposent d’une ou des application(s) de configuration et tests pour :</a:t>
            </a:r>
          </a:p>
          <a:p>
            <a:pPr lvl="1">
              <a:buFont typeface="Arial" pitchFamily="34" charset="0"/>
              <a:buChar char="•"/>
            </a:pPr>
            <a:r>
              <a:rPr lang="fr-FR" sz="1600" dirty="0" smtClean="0">
                <a:solidFill>
                  <a:srgbClr val="002060"/>
                </a:solidFill>
              </a:rPr>
              <a:t> Relever les numéros de série</a:t>
            </a:r>
          </a:p>
          <a:p>
            <a:pPr lvl="1">
              <a:buFont typeface="Arial" pitchFamily="34" charset="0"/>
              <a:buChar char="•"/>
            </a:pPr>
            <a:r>
              <a:rPr lang="fr-FR" sz="1600" dirty="0" smtClean="0">
                <a:solidFill>
                  <a:srgbClr val="002060"/>
                </a:solidFill>
              </a:rPr>
              <a:t> Relever les versions logicielles installées dans les équipements</a:t>
            </a:r>
          </a:p>
          <a:p>
            <a:pPr lvl="1">
              <a:buFont typeface="Arial" pitchFamily="34" charset="0"/>
              <a:buChar char="•"/>
            </a:pPr>
            <a:r>
              <a:rPr lang="fr-FR" sz="1600" dirty="0" smtClean="0">
                <a:solidFill>
                  <a:srgbClr val="002060"/>
                </a:solidFill>
              </a:rPr>
              <a:t> Effectuer des tests intermédiaires sur la chaîne d’acquisition</a:t>
            </a:r>
            <a:endParaRPr lang="fr-FR" sz="1600" dirty="0">
              <a:solidFill>
                <a:srgbClr val="002060"/>
              </a:solidFill>
            </a:endParaRPr>
          </a:p>
        </p:txBody>
      </p:sp>
      <p:sp>
        <p:nvSpPr>
          <p:cNvPr id="38" name="Titre 1"/>
          <p:cNvSpPr>
            <a:spLocks noGrp="1"/>
          </p:cNvSpPr>
          <p:nvPr>
            <p:ph type="title"/>
          </p:nvPr>
        </p:nvSpPr>
        <p:spPr>
          <a:xfrm>
            <a:off x="1547664" y="228600"/>
            <a:ext cx="7218384" cy="990600"/>
          </a:xfrm>
        </p:spPr>
        <p:txBody>
          <a:bodyPr>
            <a:normAutofit fontScale="90000"/>
          </a:bodyPr>
          <a:lstStyle/>
          <a:p>
            <a:pPr algn="ctr"/>
            <a:r>
              <a:rPr lang="fr-FR" sz="2400" b="1" dirty="0" smtClean="0">
                <a:solidFill>
                  <a:srgbClr val="002060"/>
                </a:solidFill>
              </a:rPr>
              <a:t>Compétence C5.1 : préparer la solution et le plan d’action</a:t>
            </a:r>
            <a:br>
              <a:rPr lang="fr-FR" sz="2400" b="1" dirty="0" smtClean="0">
                <a:solidFill>
                  <a:srgbClr val="002060"/>
                </a:solidFill>
              </a:rPr>
            </a:br>
            <a:r>
              <a:rPr lang="fr-FR" sz="2400" dirty="0" smtClean="0">
                <a:solidFill>
                  <a:srgbClr val="002060"/>
                </a:solidFill>
              </a:rPr>
              <a:t>Test du matériel </a:t>
            </a:r>
            <a:endParaRPr lang="fr-FR" sz="2400" dirty="0"/>
          </a:p>
        </p:txBody>
      </p:sp>
      <p:pic>
        <p:nvPicPr>
          <p:cNvPr id="39" name="Image 38" descr="Capture1.jpeg"/>
          <p:cNvPicPr>
            <a:picLocks noChangeAspect="1"/>
          </p:cNvPicPr>
          <p:nvPr/>
        </p:nvPicPr>
        <p:blipFill>
          <a:blip r:embed="rId7" cstate="print"/>
          <a:stretch>
            <a:fillRect/>
          </a:stretch>
        </p:blipFill>
        <p:spPr>
          <a:xfrm>
            <a:off x="6372200" y="2348880"/>
            <a:ext cx="2208246" cy="1656184"/>
          </a:xfrm>
          <a:prstGeom prst="rect">
            <a:avLst/>
          </a:prstGeom>
        </p:spPr>
      </p:pic>
      <p:pic>
        <p:nvPicPr>
          <p:cNvPr id="40" name="Image 39" descr="Capture2.jpeg"/>
          <p:cNvPicPr>
            <a:picLocks noChangeAspect="1"/>
          </p:cNvPicPr>
          <p:nvPr/>
        </p:nvPicPr>
        <p:blipFill>
          <a:blip r:embed="rId8" cstate="print"/>
          <a:stretch>
            <a:fillRect/>
          </a:stretch>
        </p:blipFill>
        <p:spPr>
          <a:xfrm>
            <a:off x="6444208" y="4221088"/>
            <a:ext cx="2201821" cy="1651366"/>
          </a:xfrm>
          <a:prstGeom prst="rect">
            <a:avLst/>
          </a:prstGeom>
        </p:spPr>
      </p:pic>
      <p:sp>
        <p:nvSpPr>
          <p:cNvPr id="41" name="Flèche gauche 40"/>
          <p:cNvSpPr/>
          <p:nvPr/>
        </p:nvSpPr>
        <p:spPr>
          <a:xfrm rot="20814233">
            <a:off x="3966671" y="3248794"/>
            <a:ext cx="2707622" cy="360040"/>
          </a:xfrm>
          <a:prstGeom prst="lef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gauche 41"/>
          <p:cNvSpPr/>
          <p:nvPr/>
        </p:nvSpPr>
        <p:spPr>
          <a:xfrm rot="1430206">
            <a:off x="4025216" y="4320804"/>
            <a:ext cx="2707622" cy="360040"/>
          </a:xfrm>
          <a:prstGeom prst="lef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Image 45" descr="Capture3.jpeg"/>
          <p:cNvPicPr>
            <a:picLocks noChangeAspect="1"/>
          </p:cNvPicPr>
          <p:nvPr/>
        </p:nvPicPr>
        <p:blipFill>
          <a:blip r:embed="rId9" cstate="print"/>
          <a:stretch>
            <a:fillRect/>
          </a:stretch>
        </p:blipFill>
        <p:spPr>
          <a:xfrm>
            <a:off x="6948264" y="2276872"/>
            <a:ext cx="1979712" cy="1101215"/>
          </a:xfrm>
          <a:prstGeom prst="rect">
            <a:avLst/>
          </a:prstGeom>
        </p:spPr>
      </p:pic>
      <p:sp>
        <p:nvSpPr>
          <p:cNvPr id="47" name="ZoneTexte 46"/>
          <p:cNvSpPr txBox="1"/>
          <p:nvPr/>
        </p:nvSpPr>
        <p:spPr>
          <a:xfrm>
            <a:off x="7308304" y="1988840"/>
            <a:ext cx="1368152" cy="338554"/>
          </a:xfrm>
          <a:prstGeom prst="rect">
            <a:avLst/>
          </a:prstGeom>
          <a:noFill/>
        </p:spPr>
        <p:txBody>
          <a:bodyPr wrap="square" rtlCol="0">
            <a:spAutoFit/>
          </a:bodyPr>
          <a:lstStyle/>
          <a:p>
            <a:r>
              <a:rPr lang="fr-FR" sz="1600" i="1" dirty="0" smtClean="0">
                <a:solidFill>
                  <a:srgbClr val="002060"/>
                </a:solidFill>
              </a:rPr>
              <a:t>Console SCPI</a:t>
            </a:r>
            <a:endParaRPr lang="fr-FR" sz="1600" i="1" dirty="0">
              <a:solidFill>
                <a:srgbClr val="002060"/>
              </a:solidFill>
            </a:endParaRPr>
          </a:p>
        </p:txBody>
      </p:sp>
      <p:sp>
        <p:nvSpPr>
          <p:cNvPr id="57" name="Ellipse 56"/>
          <p:cNvSpPr/>
          <p:nvPr/>
        </p:nvSpPr>
        <p:spPr>
          <a:xfrm>
            <a:off x="611560" y="1340768"/>
            <a:ext cx="8352928" cy="5184576"/>
          </a:xfrm>
          <a:prstGeom prst="ellipse">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Picture 2"/>
          <p:cNvPicPr>
            <a:picLocks noChangeAspect="1" noChangeArrowheads="1"/>
          </p:cNvPicPr>
          <p:nvPr/>
        </p:nvPicPr>
        <p:blipFill>
          <a:blip r:embed="rId10" cstate="print"/>
          <a:srcRect/>
          <a:stretch>
            <a:fillRect/>
          </a:stretch>
        </p:blipFill>
        <p:spPr bwMode="auto">
          <a:xfrm>
            <a:off x="1547664" y="2348880"/>
            <a:ext cx="3670596" cy="3168352"/>
          </a:xfrm>
          <a:prstGeom prst="rect">
            <a:avLst/>
          </a:prstGeom>
          <a:noFill/>
          <a:ln w="9525">
            <a:noFill/>
            <a:miter lim="800000"/>
            <a:headEnd/>
            <a:tailEnd/>
          </a:ln>
        </p:spPr>
      </p:pic>
      <p:sp>
        <p:nvSpPr>
          <p:cNvPr id="59" name="ZoneTexte 58"/>
          <p:cNvSpPr txBox="1"/>
          <p:nvPr/>
        </p:nvSpPr>
        <p:spPr>
          <a:xfrm>
            <a:off x="3851920" y="1484784"/>
            <a:ext cx="1944216" cy="400110"/>
          </a:xfrm>
          <a:prstGeom prst="rect">
            <a:avLst/>
          </a:prstGeom>
          <a:noFill/>
        </p:spPr>
        <p:txBody>
          <a:bodyPr wrap="square" rtlCol="0">
            <a:spAutoFit/>
          </a:bodyPr>
          <a:lstStyle/>
          <a:p>
            <a:r>
              <a:rPr lang="fr-FR" sz="2000" b="1" dirty="0" smtClean="0">
                <a:solidFill>
                  <a:srgbClr val="002060"/>
                </a:solidFill>
              </a:rPr>
              <a:t>Evaluation C5.1</a:t>
            </a:r>
            <a:endParaRPr lang="fr-FR" sz="2000" b="1" dirty="0">
              <a:solidFill>
                <a:srgbClr val="002060"/>
              </a:solidFill>
            </a:endParaRPr>
          </a:p>
        </p:txBody>
      </p:sp>
      <p:sp>
        <p:nvSpPr>
          <p:cNvPr id="60" name="Rectangle 59"/>
          <p:cNvSpPr/>
          <p:nvPr/>
        </p:nvSpPr>
        <p:spPr>
          <a:xfrm>
            <a:off x="5004048" y="2564904"/>
            <a:ext cx="3384376" cy="1584176"/>
          </a:xfrm>
          <a:prstGeom prst="wedgeRectCallout">
            <a:avLst>
              <a:gd name="adj1" fmla="val -80950"/>
              <a:gd name="adj2" fmla="val -4107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3203848" y="4797152"/>
            <a:ext cx="3744416" cy="1080120"/>
          </a:xfrm>
          <a:prstGeom prst="wedgeRectCallout">
            <a:avLst>
              <a:gd name="adj1" fmla="val -37432"/>
              <a:gd name="adj2" fmla="val -21658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5148064" y="2636912"/>
            <a:ext cx="3096344" cy="1415772"/>
          </a:xfrm>
          <a:prstGeom prst="rect">
            <a:avLst/>
          </a:prstGeom>
          <a:noFill/>
        </p:spPr>
        <p:txBody>
          <a:bodyPr wrap="square" rtlCol="0">
            <a:spAutoFit/>
          </a:bodyPr>
          <a:lstStyle/>
          <a:p>
            <a:pPr>
              <a:buFont typeface="Arial" pitchFamily="34" charset="0"/>
              <a:buChar char="•"/>
            </a:pPr>
            <a:r>
              <a:rPr lang="fr-FR" sz="1600" dirty="0" smtClean="0"/>
              <a:t> </a:t>
            </a:r>
            <a:r>
              <a:rPr lang="fr-FR" sz="1400" dirty="0" smtClean="0">
                <a:solidFill>
                  <a:srgbClr val="002060"/>
                </a:solidFill>
              </a:rPr>
              <a:t>Définition d’une liste de paramètres  d’identification matériel et logiciel à relever et de l’utilitaire à utiliser.</a:t>
            </a:r>
          </a:p>
          <a:p>
            <a:pPr>
              <a:buFont typeface="Arial" pitchFamily="34" charset="0"/>
              <a:buChar char="•"/>
            </a:pPr>
            <a:r>
              <a:rPr lang="fr-FR" sz="1400" dirty="0" smtClean="0">
                <a:solidFill>
                  <a:srgbClr val="002060"/>
                </a:solidFill>
              </a:rPr>
              <a:t> Définition d’une liste de tests intermédiaires à réaliser et les applications nécessaires aux tests.</a:t>
            </a:r>
          </a:p>
        </p:txBody>
      </p:sp>
      <p:sp>
        <p:nvSpPr>
          <p:cNvPr id="63" name="ZoneTexte 62"/>
          <p:cNvSpPr txBox="1"/>
          <p:nvPr/>
        </p:nvSpPr>
        <p:spPr>
          <a:xfrm>
            <a:off x="3275856" y="4869160"/>
            <a:ext cx="3528392" cy="984885"/>
          </a:xfrm>
          <a:prstGeom prst="rect">
            <a:avLst/>
          </a:prstGeom>
          <a:noFill/>
        </p:spPr>
        <p:txBody>
          <a:bodyPr wrap="square" rtlCol="0">
            <a:spAutoFit/>
          </a:bodyPr>
          <a:lstStyle/>
          <a:p>
            <a:pPr>
              <a:buFont typeface="Arial" pitchFamily="34" charset="0"/>
              <a:buChar char="•"/>
            </a:pPr>
            <a:r>
              <a:rPr lang="fr-FR" sz="1600" dirty="0" smtClean="0"/>
              <a:t> </a:t>
            </a:r>
            <a:r>
              <a:rPr lang="fr-FR" sz="1400" dirty="0" smtClean="0">
                <a:solidFill>
                  <a:srgbClr val="002060"/>
                </a:solidFill>
              </a:rPr>
              <a:t>Planification prévue des tâches de relevés de configurations et de tests intermédiaires à réaliser (Chez le prestataire du service ou chez le client).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down)">
                                      <p:cBhvr>
                                        <p:cTn id="10" dur="500"/>
                                        <p:tgtEl>
                                          <p:spTgt spid="59"/>
                                        </p:tgtEl>
                                      </p:cBhvr>
                                    </p:animEffect>
                                  </p:childTnLst>
                                </p:cTn>
                              </p:par>
                              <p:par>
                                <p:cTn id="11" presetID="22" presetClass="entr" presetSubtype="4"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down)">
                                      <p:cBhvr>
                                        <p:cTn id="13" dur="500"/>
                                        <p:tgtEl>
                                          <p:spTgt spid="5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down)">
                                      <p:cBhvr>
                                        <p:cTn id="19" dur="500"/>
                                        <p:tgtEl>
                                          <p:spTgt spid="6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down)">
                                      <p:cBhvr>
                                        <p:cTn id="22" dur="500"/>
                                        <p:tgtEl>
                                          <p:spTgt spid="6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down)">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p:bldP spid="60" grpId="0" animBg="1"/>
      <p:bldP spid="61" grpId="0" animBg="1"/>
      <p:bldP spid="62"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7"/>
          <p:cNvCxnSpPr/>
          <p:nvPr/>
        </p:nvCxnSpPr>
        <p:spPr>
          <a:xfrm>
            <a:off x="6519689" y="5258199"/>
            <a:ext cx="352549" cy="259033"/>
          </a:xfrm>
          <a:prstGeom prst="straightConnector1">
            <a:avLst/>
          </a:prstGeom>
          <a:ln>
            <a:solidFill>
              <a:srgbClr val="0070C0"/>
            </a:solidFill>
            <a:tailEnd type="arrow"/>
          </a:ln>
        </p:spPr>
        <p:style>
          <a:lnRef idx="1">
            <a:schemeClr val="dk1"/>
          </a:lnRef>
          <a:fillRef idx="0">
            <a:schemeClr val="dk1"/>
          </a:fillRef>
          <a:effectRef idx="0">
            <a:schemeClr val="dk1"/>
          </a:effectRef>
          <a:fontRef idx="minor">
            <a:schemeClr val="tx1"/>
          </a:fontRef>
        </p:style>
      </p:cxnSp>
      <p:sp>
        <p:nvSpPr>
          <p:cNvPr id="38" name="Titre 1"/>
          <p:cNvSpPr>
            <a:spLocks noGrp="1"/>
          </p:cNvSpPr>
          <p:nvPr>
            <p:ph type="title"/>
          </p:nvPr>
        </p:nvSpPr>
        <p:spPr/>
        <p:txBody>
          <a:bodyPr>
            <a:normAutofit/>
          </a:bodyPr>
          <a:lstStyle/>
          <a:p>
            <a:pPr algn="ctr"/>
            <a:r>
              <a:rPr lang="fr-FR" sz="2400" b="1" dirty="0" smtClean="0">
                <a:solidFill>
                  <a:srgbClr val="002060"/>
                </a:solidFill>
              </a:rPr>
              <a:t>Compétence C5.1 : préparer la solution et le plan d’action</a:t>
            </a:r>
            <a:br>
              <a:rPr lang="fr-FR" sz="2400" b="1" dirty="0" smtClean="0">
                <a:solidFill>
                  <a:srgbClr val="002060"/>
                </a:solidFill>
              </a:rPr>
            </a:br>
            <a:r>
              <a:rPr lang="fr-FR" sz="2400" dirty="0" smtClean="0">
                <a:solidFill>
                  <a:srgbClr val="002060"/>
                </a:solidFill>
              </a:rPr>
              <a:t>Valider le plan d’action</a:t>
            </a:r>
            <a:endParaRPr lang="fr-FR" sz="2400" dirty="0"/>
          </a:p>
        </p:txBody>
      </p:sp>
      <p:sp>
        <p:nvSpPr>
          <p:cNvPr id="57" name="Ellipse 56"/>
          <p:cNvSpPr/>
          <p:nvPr/>
        </p:nvSpPr>
        <p:spPr>
          <a:xfrm>
            <a:off x="395536" y="1268760"/>
            <a:ext cx="8352928" cy="5184576"/>
          </a:xfrm>
          <a:prstGeom prst="ellipse">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Picture 2"/>
          <p:cNvPicPr>
            <a:picLocks noChangeAspect="1" noChangeArrowheads="1"/>
          </p:cNvPicPr>
          <p:nvPr/>
        </p:nvPicPr>
        <p:blipFill>
          <a:blip r:embed="rId2" cstate="print"/>
          <a:srcRect/>
          <a:stretch>
            <a:fillRect/>
          </a:stretch>
        </p:blipFill>
        <p:spPr bwMode="auto">
          <a:xfrm>
            <a:off x="1547664" y="2132856"/>
            <a:ext cx="3670596" cy="3168352"/>
          </a:xfrm>
          <a:prstGeom prst="rect">
            <a:avLst/>
          </a:prstGeom>
          <a:noFill/>
          <a:ln w="9525">
            <a:noFill/>
            <a:miter lim="800000"/>
            <a:headEnd/>
            <a:tailEnd/>
          </a:ln>
        </p:spPr>
      </p:pic>
      <p:sp>
        <p:nvSpPr>
          <p:cNvPr id="59" name="ZoneTexte 58"/>
          <p:cNvSpPr txBox="1"/>
          <p:nvPr/>
        </p:nvSpPr>
        <p:spPr>
          <a:xfrm>
            <a:off x="3491880" y="1556792"/>
            <a:ext cx="1944216" cy="400110"/>
          </a:xfrm>
          <a:prstGeom prst="rect">
            <a:avLst/>
          </a:prstGeom>
          <a:noFill/>
        </p:spPr>
        <p:txBody>
          <a:bodyPr wrap="square" rtlCol="0">
            <a:spAutoFit/>
          </a:bodyPr>
          <a:lstStyle/>
          <a:p>
            <a:r>
              <a:rPr lang="fr-FR" sz="2000" b="1" dirty="0" smtClean="0">
                <a:solidFill>
                  <a:srgbClr val="002060"/>
                </a:solidFill>
              </a:rPr>
              <a:t>Evaluation C5.1</a:t>
            </a:r>
            <a:endParaRPr lang="fr-FR" sz="2000" b="1" dirty="0">
              <a:solidFill>
                <a:srgbClr val="002060"/>
              </a:solidFill>
            </a:endParaRPr>
          </a:p>
        </p:txBody>
      </p:sp>
      <p:sp>
        <p:nvSpPr>
          <p:cNvPr id="60" name="Rectangle 59"/>
          <p:cNvSpPr/>
          <p:nvPr/>
        </p:nvSpPr>
        <p:spPr>
          <a:xfrm>
            <a:off x="5076056" y="4077072"/>
            <a:ext cx="3168352" cy="864096"/>
          </a:xfrm>
          <a:prstGeom prst="wedgeRectCallout">
            <a:avLst>
              <a:gd name="adj1" fmla="val -89390"/>
              <a:gd name="adj2" fmla="val -14689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2915816" y="5301208"/>
            <a:ext cx="3744416" cy="648072"/>
          </a:xfrm>
          <a:prstGeom prst="wedgeRectCallout">
            <a:avLst>
              <a:gd name="adj1" fmla="val -42961"/>
              <a:gd name="adj2" fmla="val -33372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5148064" y="4221088"/>
            <a:ext cx="3096344" cy="553998"/>
          </a:xfrm>
          <a:prstGeom prst="rect">
            <a:avLst/>
          </a:prstGeom>
          <a:noFill/>
        </p:spPr>
        <p:txBody>
          <a:bodyPr wrap="square" rtlCol="0">
            <a:spAutoFit/>
          </a:bodyPr>
          <a:lstStyle/>
          <a:p>
            <a:pPr>
              <a:buFont typeface="Arial" pitchFamily="34" charset="0"/>
              <a:buChar char="•"/>
            </a:pPr>
            <a:r>
              <a:rPr lang="fr-FR" sz="1600" dirty="0" smtClean="0"/>
              <a:t> </a:t>
            </a:r>
            <a:r>
              <a:rPr lang="fr-FR" sz="1400" dirty="0" smtClean="0">
                <a:solidFill>
                  <a:srgbClr val="002060"/>
                </a:solidFill>
              </a:rPr>
              <a:t>Valider les commandes ou demandes d’approvisionnement réalisées</a:t>
            </a:r>
          </a:p>
        </p:txBody>
      </p:sp>
      <p:sp>
        <p:nvSpPr>
          <p:cNvPr id="63" name="ZoneTexte 62"/>
          <p:cNvSpPr txBox="1"/>
          <p:nvPr/>
        </p:nvSpPr>
        <p:spPr>
          <a:xfrm>
            <a:off x="3096344" y="5301208"/>
            <a:ext cx="3528392" cy="553998"/>
          </a:xfrm>
          <a:prstGeom prst="rect">
            <a:avLst/>
          </a:prstGeom>
          <a:noFill/>
        </p:spPr>
        <p:txBody>
          <a:bodyPr wrap="square" rtlCol="0">
            <a:spAutoFit/>
          </a:bodyPr>
          <a:lstStyle/>
          <a:p>
            <a:pPr>
              <a:buFont typeface="Arial" pitchFamily="34" charset="0"/>
              <a:buChar char="•"/>
            </a:pPr>
            <a:r>
              <a:rPr lang="fr-FR" sz="1600" dirty="0" smtClean="0"/>
              <a:t> </a:t>
            </a:r>
            <a:r>
              <a:rPr lang="fr-FR" sz="1400" dirty="0" smtClean="0">
                <a:solidFill>
                  <a:srgbClr val="002060"/>
                </a:solidFill>
              </a:rPr>
              <a:t>Valider le matériel préparé en vue de l’intervention.</a:t>
            </a:r>
          </a:p>
        </p:txBody>
      </p:sp>
      <p:sp>
        <p:nvSpPr>
          <p:cNvPr id="30" name="Rectangle 29"/>
          <p:cNvSpPr/>
          <p:nvPr/>
        </p:nvSpPr>
        <p:spPr>
          <a:xfrm>
            <a:off x="5292080" y="2708920"/>
            <a:ext cx="2808312" cy="864096"/>
          </a:xfrm>
          <a:prstGeom prst="wedgeRectCallout">
            <a:avLst>
              <a:gd name="adj1" fmla="val -98375"/>
              <a:gd name="adj2" fmla="val -513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5364088" y="2852936"/>
            <a:ext cx="2952328" cy="553998"/>
          </a:xfrm>
          <a:prstGeom prst="rect">
            <a:avLst/>
          </a:prstGeom>
          <a:noFill/>
        </p:spPr>
        <p:txBody>
          <a:bodyPr wrap="square" rtlCol="0">
            <a:spAutoFit/>
          </a:bodyPr>
          <a:lstStyle/>
          <a:p>
            <a:pPr>
              <a:buFont typeface="Arial" pitchFamily="34" charset="0"/>
              <a:buChar char="•"/>
            </a:pPr>
            <a:r>
              <a:rPr lang="fr-FR" sz="1600" dirty="0" smtClean="0"/>
              <a:t> </a:t>
            </a:r>
            <a:r>
              <a:rPr lang="fr-FR" sz="1400" dirty="0" smtClean="0">
                <a:solidFill>
                  <a:srgbClr val="002060"/>
                </a:solidFill>
              </a:rPr>
              <a:t>Valider les documents de recette envoyé au client.</a:t>
            </a:r>
          </a:p>
        </p:txBody>
      </p:sp>
      <p:sp>
        <p:nvSpPr>
          <p:cNvPr id="32" name="Rectangle 31"/>
          <p:cNvSpPr/>
          <p:nvPr/>
        </p:nvSpPr>
        <p:spPr>
          <a:xfrm>
            <a:off x="5436096" y="1196752"/>
            <a:ext cx="3168352" cy="864096"/>
          </a:xfrm>
          <a:prstGeom prst="wedgeRectCallout">
            <a:avLst>
              <a:gd name="adj1" fmla="val -108994"/>
              <a:gd name="adj2" fmla="val 1516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5508104" y="1340768"/>
            <a:ext cx="3096344" cy="553998"/>
          </a:xfrm>
          <a:prstGeom prst="rect">
            <a:avLst/>
          </a:prstGeom>
          <a:noFill/>
        </p:spPr>
        <p:txBody>
          <a:bodyPr wrap="square" rtlCol="0">
            <a:spAutoFit/>
          </a:bodyPr>
          <a:lstStyle/>
          <a:p>
            <a:pPr>
              <a:buFont typeface="Arial" pitchFamily="34" charset="0"/>
              <a:buChar char="•"/>
            </a:pPr>
            <a:r>
              <a:rPr lang="fr-FR" sz="1600" dirty="0" smtClean="0"/>
              <a:t> </a:t>
            </a:r>
            <a:r>
              <a:rPr lang="fr-FR" sz="1400" dirty="0" smtClean="0">
                <a:solidFill>
                  <a:srgbClr val="002060"/>
                </a:solidFill>
              </a:rPr>
              <a:t>Valider les fiches d’intervention des deux techniciens.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28600"/>
            <a:ext cx="8640960" cy="990600"/>
          </a:xfrm>
        </p:spPr>
        <p:txBody>
          <a:bodyPr>
            <a:normAutofit/>
          </a:bodyPr>
          <a:lstStyle/>
          <a:p>
            <a:pPr algn="ctr"/>
            <a:r>
              <a:rPr lang="fr-FR" sz="2400" b="1" dirty="0" smtClean="0">
                <a:solidFill>
                  <a:srgbClr val="002060"/>
                </a:solidFill>
              </a:rPr>
              <a:t>Compétence C5.2 : Mettre en œuvre une solution matérielle/logicielle en situation</a:t>
            </a:r>
            <a:endParaRPr lang="fr-FR" sz="2400" b="1" dirty="0">
              <a:solidFill>
                <a:srgbClr val="002060"/>
              </a:solidFill>
            </a:endParaRPr>
          </a:p>
        </p:txBody>
      </p:sp>
      <p:cxnSp>
        <p:nvCxnSpPr>
          <p:cNvPr id="4" name="Connecteur droit avec flèche 3"/>
          <p:cNvCxnSpPr/>
          <p:nvPr/>
        </p:nvCxnSpPr>
        <p:spPr>
          <a:xfrm>
            <a:off x="6519689" y="5258199"/>
            <a:ext cx="352549" cy="259033"/>
          </a:xfrm>
          <a:prstGeom prst="straightConnector1">
            <a:avLst/>
          </a:prstGeom>
          <a:ln>
            <a:solidFill>
              <a:srgbClr val="0070C0"/>
            </a:solidFill>
            <a:tailEnd type="arrow"/>
          </a:ln>
        </p:spPr>
        <p:style>
          <a:lnRef idx="1">
            <a:schemeClr val="dk1"/>
          </a:lnRef>
          <a:fillRef idx="0">
            <a:schemeClr val="dk1"/>
          </a:fillRef>
          <a:effectRef idx="0">
            <a:schemeClr val="dk1"/>
          </a:effectRef>
          <a:fontRef idx="minor">
            <a:schemeClr val="tx1"/>
          </a:fontRef>
        </p:style>
      </p:cxnSp>
      <p:sp>
        <p:nvSpPr>
          <p:cNvPr id="5" name="Ellipse 4"/>
          <p:cNvSpPr/>
          <p:nvPr/>
        </p:nvSpPr>
        <p:spPr>
          <a:xfrm>
            <a:off x="395536" y="1268760"/>
            <a:ext cx="8352928" cy="5184576"/>
          </a:xfrm>
          <a:prstGeom prst="ellipse">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p:cNvPicPr>
            <a:picLocks noChangeAspect="1" noChangeArrowheads="1"/>
          </p:cNvPicPr>
          <p:nvPr/>
        </p:nvPicPr>
        <p:blipFill>
          <a:blip r:embed="rId2" cstate="print"/>
          <a:srcRect/>
          <a:stretch>
            <a:fillRect/>
          </a:stretch>
        </p:blipFill>
        <p:spPr bwMode="auto">
          <a:xfrm>
            <a:off x="1547664" y="2132856"/>
            <a:ext cx="3670596" cy="3168352"/>
          </a:xfrm>
          <a:prstGeom prst="rect">
            <a:avLst/>
          </a:prstGeom>
          <a:noFill/>
          <a:ln w="9525">
            <a:noFill/>
            <a:miter lim="800000"/>
            <a:headEnd/>
            <a:tailEnd/>
          </a:ln>
        </p:spPr>
      </p:pic>
      <p:sp>
        <p:nvSpPr>
          <p:cNvPr id="7" name="ZoneTexte 6"/>
          <p:cNvSpPr txBox="1"/>
          <p:nvPr/>
        </p:nvSpPr>
        <p:spPr>
          <a:xfrm>
            <a:off x="3059832" y="1412776"/>
            <a:ext cx="2880320" cy="615553"/>
          </a:xfrm>
          <a:prstGeom prst="rect">
            <a:avLst/>
          </a:prstGeom>
          <a:noFill/>
        </p:spPr>
        <p:txBody>
          <a:bodyPr wrap="square" rtlCol="0">
            <a:spAutoFit/>
          </a:bodyPr>
          <a:lstStyle/>
          <a:p>
            <a:pPr algn="ctr"/>
            <a:r>
              <a:rPr lang="fr-FR" sz="2000" b="1" dirty="0" smtClean="0">
                <a:solidFill>
                  <a:srgbClr val="002060"/>
                </a:solidFill>
              </a:rPr>
              <a:t>Evaluation C5.2</a:t>
            </a:r>
          </a:p>
          <a:p>
            <a:pPr algn="ctr"/>
            <a:r>
              <a:rPr lang="fr-FR" sz="1400" dirty="0" smtClean="0">
                <a:solidFill>
                  <a:srgbClr val="002060"/>
                </a:solidFill>
              </a:rPr>
              <a:t>(au cours des 4 heures d’intervention) </a:t>
            </a:r>
            <a:endParaRPr lang="fr-FR" sz="1400" dirty="0">
              <a:solidFill>
                <a:srgbClr val="002060"/>
              </a:solidFill>
            </a:endParaRPr>
          </a:p>
        </p:txBody>
      </p:sp>
      <p:sp>
        <p:nvSpPr>
          <p:cNvPr id="8" name="Rectangle 7"/>
          <p:cNvSpPr/>
          <p:nvPr/>
        </p:nvSpPr>
        <p:spPr>
          <a:xfrm>
            <a:off x="5292080" y="3573016"/>
            <a:ext cx="3600400" cy="1152128"/>
          </a:xfrm>
          <a:prstGeom prst="wedgeRectCallout">
            <a:avLst>
              <a:gd name="adj1" fmla="val -92864"/>
              <a:gd name="adj2" fmla="val -653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915816" y="5301208"/>
            <a:ext cx="5184576" cy="720080"/>
          </a:xfrm>
          <a:prstGeom prst="wedgeRectCallout">
            <a:avLst>
              <a:gd name="adj1" fmla="val -42020"/>
              <a:gd name="adj2" fmla="val -19356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364088" y="3645024"/>
            <a:ext cx="3528392" cy="984885"/>
          </a:xfrm>
          <a:prstGeom prst="rect">
            <a:avLst/>
          </a:prstGeom>
          <a:noFill/>
        </p:spPr>
        <p:txBody>
          <a:bodyPr wrap="square" rtlCol="0">
            <a:spAutoFit/>
          </a:bodyPr>
          <a:lstStyle/>
          <a:p>
            <a:pPr>
              <a:buFont typeface="Arial" pitchFamily="34" charset="0"/>
              <a:buChar char="•"/>
            </a:pPr>
            <a:r>
              <a:rPr lang="fr-FR" sz="1600" dirty="0" smtClean="0"/>
              <a:t> </a:t>
            </a:r>
            <a:r>
              <a:rPr lang="fr-FR" sz="1400" dirty="0" smtClean="0">
                <a:solidFill>
                  <a:srgbClr val="002060"/>
                </a:solidFill>
              </a:rPr>
              <a:t>Vérifier que les tests prévus dans les fiches d’intervention sont réalisés et les résultats correctement interprétés.</a:t>
            </a:r>
          </a:p>
          <a:p>
            <a:pPr>
              <a:buFont typeface="Arial" pitchFamily="34" charset="0"/>
              <a:buChar char="•"/>
            </a:pPr>
            <a:r>
              <a:rPr lang="fr-FR" sz="1400" dirty="0" smtClean="0">
                <a:solidFill>
                  <a:srgbClr val="002060"/>
                </a:solidFill>
              </a:rPr>
              <a:t> Valider la rédaction des fiches d’intervention.</a:t>
            </a:r>
          </a:p>
        </p:txBody>
      </p:sp>
      <p:sp>
        <p:nvSpPr>
          <p:cNvPr id="11" name="ZoneTexte 10"/>
          <p:cNvSpPr txBox="1"/>
          <p:nvPr/>
        </p:nvSpPr>
        <p:spPr>
          <a:xfrm>
            <a:off x="3059832" y="5301208"/>
            <a:ext cx="4968552" cy="738664"/>
          </a:xfrm>
          <a:prstGeom prst="rect">
            <a:avLst/>
          </a:prstGeom>
          <a:noFill/>
        </p:spPr>
        <p:txBody>
          <a:bodyPr wrap="square" rtlCol="0">
            <a:spAutoFit/>
          </a:bodyPr>
          <a:lstStyle/>
          <a:p>
            <a:pPr>
              <a:buFont typeface="Arial" pitchFamily="34" charset="0"/>
              <a:buChar char="•"/>
            </a:pPr>
            <a:r>
              <a:rPr lang="fr-FR" sz="1400" dirty="0" smtClean="0">
                <a:solidFill>
                  <a:srgbClr val="002060"/>
                </a:solidFill>
              </a:rPr>
              <a:t> Vérifier que le technicien interprète correctement les résultats des tests finaux pour valider le cahier des charges.</a:t>
            </a:r>
          </a:p>
          <a:p>
            <a:pPr>
              <a:buFont typeface="Arial" pitchFamily="34" charset="0"/>
              <a:buChar char="•"/>
            </a:pPr>
            <a:r>
              <a:rPr lang="fr-FR" sz="1400" dirty="0" smtClean="0">
                <a:solidFill>
                  <a:srgbClr val="002060"/>
                </a:solidFill>
              </a:rPr>
              <a:t> Valider la rédaction des fiches d’intervention.</a:t>
            </a:r>
          </a:p>
        </p:txBody>
      </p:sp>
      <p:sp>
        <p:nvSpPr>
          <p:cNvPr id="14" name="Rectangle 13"/>
          <p:cNvSpPr/>
          <p:nvPr/>
        </p:nvSpPr>
        <p:spPr>
          <a:xfrm>
            <a:off x="5292080" y="1916832"/>
            <a:ext cx="3600400" cy="1224136"/>
          </a:xfrm>
          <a:prstGeom prst="wedgeRectCallout">
            <a:avLst>
              <a:gd name="adj1" fmla="val -104718"/>
              <a:gd name="adj2" fmla="val 9137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5364088" y="1988840"/>
            <a:ext cx="3456384" cy="984885"/>
          </a:xfrm>
          <a:prstGeom prst="rect">
            <a:avLst/>
          </a:prstGeom>
          <a:noFill/>
        </p:spPr>
        <p:txBody>
          <a:bodyPr wrap="square" rtlCol="0">
            <a:spAutoFit/>
          </a:bodyPr>
          <a:lstStyle/>
          <a:p>
            <a:pPr>
              <a:buFont typeface="Arial" pitchFamily="34" charset="0"/>
              <a:buChar char="•"/>
            </a:pPr>
            <a:r>
              <a:rPr lang="fr-FR" sz="1600" dirty="0" smtClean="0"/>
              <a:t> </a:t>
            </a:r>
            <a:r>
              <a:rPr lang="fr-FR" sz="1400" dirty="0" smtClean="0">
                <a:solidFill>
                  <a:srgbClr val="002060"/>
                </a:solidFill>
              </a:rPr>
              <a:t>Vérifier que les règles de l’habilitation électrique sont respectées. </a:t>
            </a:r>
          </a:p>
          <a:p>
            <a:pPr>
              <a:buFont typeface="Arial" pitchFamily="34" charset="0"/>
              <a:buChar char="•"/>
            </a:pPr>
            <a:r>
              <a:rPr lang="fr-FR" sz="1400" dirty="0" smtClean="0">
                <a:solidFill>
                  <a:srgbClr val="002060"/>
                </a:solidFill>
              </a:rPr>
              <a:t> Vérifier que les règles de l’administrateur des réseaux informatiques sont respectées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228600"/>
            <a:ext cx="7344816" cy="990600"/>
          </a:xfrm>
        </p:spPr>
        <p:txBody>
          <a:bodyPr>
            <a:normAutofit/>
          </a:bodyPr>
          <a:lstStyle/>
          <a:p>
            <a:pPr algn="ctr"/>
            <a:r>
              <a:rPr lang="fr-FR" sz="2400" b="1" dirty="0" smtClean="0">
                <a:solidFill>
                  <a:srgbClr val="002060"/>
                </a:solidFill>
              </a:rPr>
              <a:t>Compétence C5.3 : Effectuer la recette d’un produit avec le client</a:t>
            </a:r>
            <a:endParaRPr lang="fr-FR" sz="2400" b="1" dirty="0">
              <a:solidFill>
                <a:srgbClr val="002060"/>
              </a:solidFill>
            </a:endParaRPr>
          </a:p>
        </p:txBody>
      </p:sp>
      <p:cxnSp>
        <p:nvCxnSpPr>
          <p:cNvPr id="4" name="Connecteur droit avec flèche 3"/>
          <p:cNvCxnSpPr/>
          <p:nvPr/>
        </p:nvCxnSpPr>
        <p:spPr>
          <a:xfrm>
            <a:off x="6519689" y="5258199"/>
            <a:ext cx="352549" cy="259033"/>
          </a:xfrm>
          <a:prstGeom prst="straightConnector1">
            <a:avLst/>
          </a:prstGeom>
          <a:ln>
            <a:solidFill>
              <a:srgbClr val="0070C0"/>
            </a:solidFill>
            <a:tailEnd type="arrow"/>
          </a:ln>
        </p:spPr>
        <p:style>
          <a:lnRef idx="1">
            <a:schemeClr val="dk1"/>
          </a:lnRef>
          <a:fillRef idx="0">
            <a:schemeClr val="dk1"/>
          </a:fillRef>
          <a:effectRef idx="0">
            <a:schemeClr val="dk1"/>
          </a:effectRef>
          <a:fontRef idx="minor">
            <a:schemeClr val="tx1"/>
          </a:fontRef>
        </p:style>
      </p:cxnSp>
      <p:sp>
        <p:nvSpPr>
          <p:cNvPr id="5" name="Ellipse 4"/>
          <p:cNvSpPr/>
          <p:nvPr/>
        </p:nvSpPr>
        <p:spPr>
          <a:xfrm>
            <a:off x="395536" y="1268760"/>
            <a:ext cx="8352928" cy="5184576"/>
          </a:xfrm>
          <a:prstGeom prst="ellipse">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p:cNvPicPr>
            <a:picLocks noChangeAspect="1" noChangeArrowheads="1"/>
          </p:cNvPicPr>
          <p:nvPr/>
        </p:nvPicPr>
        <p:blipFill>
          <a:blip r:embed="rId2" cstate="print"/>
          <a:srcRect/>
          <a:stretch>
            <a:fillRect/>
          </a:stretch>
        </p:blipFill>
        <p:spPr bwMode="auto">
          <a:xfrm>
            <a:off x="1547664" y="2132856"/>
            <a:ext cx="3670596" cy="3168352"/>
          </a:xfrm>
          <a:prstGeom prst="rect">
            <a:avLst/>
          </a:prstGeom>
          <a:noFill/>
          <a:ln w="9525">
            <a:noFill/>
            <a:miter lim="800000"/>
            <a:headEnd/>
            <a:tailEnd/>
          </a:ln>
        </p:spPr>
      </p:pic>
      <p:sp>
        <p:nvSpPr>
          <p:cNvPr id="7" name="ZoneTexte 6"/>
          <p:cNvSpPr txBox="1"/>
          <p:nvPr/>
        </p:nvSpPr>
        <p:spPr>
          <a:xfrm>
            <a:off x="3059832" y="1412776"/>
            <a:ext cx="2880320" cy="400110"/>
          </a:xfrm>
          <a:prstGeom prst="rect">
            <a:avLst/>
          </a:prstGeom>
          <a:noFill/>
        </p:spPr>
        <p:txBody>
          <a:bodyPr wrap="square" rtlCol="0">
            <a:spAutoFit/>
          </a:bodyPr>
          <a:lstStyle/>
          <a:p>
            <a:pPr algn="ctr"/>
            <a:r>
              <a:rPr lang="fr-FR" sz="2000" b="1" dirty="0" smtClean="0">
                <a:solidFill>
                  <a:srgbClr val="002060"/>
                </a:solidFill>
              </a:rPr>
              <a:t>Evaluation C5.3</a:t>
            </a:r>
          </a:p>
        </p:txBody>
      </p:sp>
      <p:sp>
        <p:nvSpPr>
          <p:cNvPr id="8" name="Rectangle 7"/>
          <p:cNvSpPr/>
          <p:nvPr/>
        </p:nvSpPr>
        <p:spPr>
          <a:xfrm>
            <a:off x="5436096" y="2060848"/>
            <a:ext cx="3168352" cy="864096"/>
          </a:xfrm>
          <a:prstGeom prst="wedgeRectCallout">
            <a:avLst>
              <a:gd name="adj1" fmla="val -103879"/>
              <a:gd name="adj2" fmla="val 24003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987824" y="5301208"/>
            <a:ext cx="5400600" cy="360040"/>
          </a:xfrm>
          <a:prstGeom prst="wedgeRectCallout">
            <a:avLst>
              <a:gd name="adj1" fmla="val -36794"/>
              <a:gd name="adj2" fmla="val -12067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508104" y="2060848"/>
            <a:ext cx="3528392" cy="769441"/>
          </a:xfrm>
          <a:prstGeom prst="rect">
            <a:avLst/>
          </a:prstGeom>
          <a:noFill/>
        </p:spPr>
        <p:txBody>
          <a:bodyPr wrap="square" rtlCol="0">
            <a:spAutoFit/>
          </a:bodyPr>
          <a:lstStyle/>
          <a:p>
            <a:pPr>
              <a:buFont typeface="Arial" pitchFamily="34" charset="0"/>
              <a:buChar char="•"/>
            </a:pPr>
            <a:r>
              <a:rPr lang="fr-FR" sz="1600" dirty="0" smtClean="0"/>
              <a:t> </a:t>
            </a:r>
            <a:r>
              <a:rPr lang="fr-FR" sz="1400" dirty="0" smtClean="0">
                <a:solidFill>
                  <a:srgbClr val="002060"/>
                </a:solidFill>
              </a:rPr>
              <a:t>Valider l’exploitation des fiches d’intervention pour garantir l’installation conforme au cahier des charges.</a:t>
            </a:r>
          </a:p>
        </p:txBody>
      </p:sp>
      <p:sp>
        <p:nvSpPr>
          <p:cNvPr id="11" name="ZoneTexte 10"/>
          <p:cNvSpPr txBox="1"/>
          <p:nvPr/>
        </p:nvSpPr>
        <p:spPr>
          <a:xfrm>
            <a:off x="3059832" y="5301208"/>
            <a:ext cx="5256584" cy="307777"/>
          </a:xfrm>
          <a:prstGeom prst="rect">
            <a:avLst/>
          </a:prstGeom>
          <a:noFill/>
        </p:spPr>
        <p:txBody>
          <a:bodyPr wrap="square" rtlCol="0">
            <a:spAutoFit/>
          </a:bodyPr>
          <a:lstStyle/>
          <a:p>
            <a:pPr>
              <a:buFont typeface="Arial" pitchFamily="34" charset="0"/>
              <a:buChar char="•"/>
            </a:pPr>
            <a:r>
              <a:rPr lang="fr-FR" sz="1400" dirty="0" smtClean="0">
                <a:solidFill>
                  <a:srgbClr val="002060"/>
                </a:solidFill>
              </a:rPr>
              <a:t> Valider la rédaction des documents de recette par le chef d’équipe.</a:t>
            </a:r>
          </a:p>
        </p:txBody>
      </p:sp>
      <p:sp>
        <p:nvSpPr>
          <p:cNvPr id="14" name="Rectangle 13"/>
          <p:cNvSpPr/>
          <p:nvPr/>
        </p:nvSpPr>
        <p:spPr>
          <a:xfrm>
            <a:off x="5364088" y="3717032"/>
            <a:ext cx="3600400" cy="1152128"/>
          </a:xfrm>
          <a:prstGeom prst="wedgeRectCallout">
            <a:avLst>
              <a:gd name="adj1" fmla="val -102837"/>
              <a:gd name="adj2" fmla="val 4723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5436096" y="3789040"/>
            <a:ext cx="3456384" cy="984885"/>
          </a:xfrm>
          <a:prstGeom prst="rect">
            <a:avLst/>
          </a:prstGeom>
          <a:noFill/>
        </p:spPr>
        <p:txBody>
          <a:bodyPr wrap="square" rtlCol="0">
            <a:spAutoFit/>
          </a:bodyPr>
          <a:lstStyle/>
          <a:p>
            <a:pPr>
              <a:buFont typeface="Arial" pitchFamily="34" charset="0"/>
              <a:buChar char="•"/>
            </a:pPr>
            <a:r>
              <a:rPr lang="fr-FR" sz="1600" dirty="0" smtClean="0"/>
              <a:t> </a:t>
            </a:r>
            <a:r>
              <a:rPr lang="fr-FR" sz="1400" dirty="0" smtClean="0">
                <a:solidFill>
                  <a:srgbClr val="002060"/>
                </a:solidFill>
              </a:rPr>
              <a:t>Vérifier que le chef maitrise toutes les procédures d’utilisation du système pour répondre à toute demande du client pendant la phase de recette.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7016" y="1"/>
            <a:ext cx="8677472" cy="1200329"/>
          </a:xfrm>
          <a:prstGeom prst="rect">
            <a:avLst/>
          </a:prstGeom>
          <a:noFill/>
        </p:spPr>
        <p:txBody>
          <a:bodyPr wrap="square" rtlCol="0">
            <a:spAutoFit/>
          </a:bodyPr>
          <a:lstStyle/>
          <a:p>
            <a:pPr algn="ctr"/>
            <a:r>
              <a:rPr lang="fr-FR" sz="2400" b="1" dirty="0" smtClean="0">
                <a:solidFill>
                  <a:srgbClr val="002060"/>
                </a:solidFill>
              </a:rPr>
              <a:t>Épreuve E5 option EC du BTSSN</a:t>
            </a:r>
          </a:p>
          <a:p>
            <a:pPr algn="ctr"/>
            <a:r>
              <a:rPr lang="fr-FR" sz="2400" b="1" dirty="0" smtClean="0">
                <a:solidFill>
                  <a:srgbClr val="002060"/>
                </a:solidFill>
              </a:rPr>
              <a:t>Surveillance en température et vibrations </a:t>
            </a:r>
            <a:endParaRPr lang="fr-FR" sz="2400" b="1" dirty="0" smtClean="0">
              <a:solidFill>
                <a:srgbClr val="002060"/>
              </a:solidFill>
            </a:endParaRPr>
          </a:p>
          <a:p>
            <a:pPr algn="ctr"/>
            <a:r>
              <a:rPr lang="fr-FR" sz="2400" b="1" dirty="0" smtClean="0">
                <a:solidFill>
                  <a:srgbClr val="002060"/>
                </a:solidFill>
              </a:rPr>
              <a:t>du </a:t>
            </a:r>
            <a:r>
              <a:rPr lang="fr-FR" sz="2400" b="1" dirty="0" smtClean="0">
                <a:solidFill>
                  <a:srgbClr val="002060"/>
                </a:solidFill>
              </a:rPr>
              <a:t>moteur thermique d'un groupe électrogène</a:t>
            </a:r>
            <a:endParaRPr lang="fr-FR" sz="2400" b="1" dirty="0">
              <a:solidFill>
                <a:srgbClr val="002060"/>
              </a:solidFill>
            </a:endParaRPr>
          </a:p>
        </p:txBody>
      </p:sp>
      <p:pic>
        <p:nvPicPr>
          <p:cNvPr id="1026" name="Picture 2"/>
          <p:cNvPicPr>
            <a:picLocks noChangeAspect="1" noChangeArrowheads="1"/>
          </p:cNvPicPr>
          <p:nvPr/>
        </p:nvPicPr>
        <p:blipFill>
          <a:blip r:embed="rId2" cstate="print"/>
          <a:srcRect/>
          <a:stretch>
            <a:fillRect/>
          </a:stretch>
        </p:blipFill>
        <p:spPr bwMode="auto">
          <a:xfrm>
            <a:off x="827584" y="2636912"/>
            <a:ext cx="7405187" cy="3397573"/>
          </a:xfrm>
          <a:prstGeom prst="rect">
            <a:avLst/>
          </a:prstGeom>
          <a:noFill/>
          <a:ln w="9525">
            <a:noFill/>
            <a:miter lim="800000"/>
            <a:headEnd/>
            <a:tailEnd/>
          </a:ln>
          <a:effectLst/>
        </p:spPr>
      </p:pic>
      <p:sp>
        <p:nvSpPr>
          <p:cNvPr id="5" name="ZoneTexte 4"/>
          <p:cNvSpPr txBox="1"/>
          <p:nvPr/>
        </p:nvSpPr>
        <p:spPr>
          <a:xfrm>
            <a:off x="0" y="1628800"/>
            <a:ext cx="9144000" cy="830997"/>
          </a:xfrm>
          <a:prstGeom prst="rect">
            <a:avLst/>
          </a:prstGeom>
          <a:solidFill>
            <a:schemeClr val="tx2"/>
          </a:solidFill>
        </p:spPr>
        <p:txBody>
          <a:bodyPr wrap="square" rtlCol="0">
            <a:spAutoFit/>
          </a:bodyPr>
          <a:lstStyle/>
          <a:p>
            <a:r>
              <a:rPr lang="fr-FR" sz="1600" b="1" dirty="0" smtClean="0"/>
              <a:t>Objet de l'intervention de l'épreuve E5 :</a:t>
            </a:r>
          </a:p>
          <a:p>
            <a:r>
              <a:rPr lang="fr-FR" sz="1600" dirty="0" smtClean="0"/>
              <a:t>	Surveillance des paramètres températures et vibrations d'un groupe électrogène d'un centre hospitalier sur une période d'une semaine.</a:t>
            </a:r>
            <a:endParaRPr lang="fr-FR" sz="1600" dirty="0"/>
          </a:p>
        </p:txBody>
      </p:sp>
      <p:grpSp>
        <p:nvGrpSpPr>
          <p:cNvPr id="10" name="Groupe 9"/>
          <p:cNvGrpSpPr/>
          <p:nvPr/>
        </p:nvGrpSpPr>
        <p:grpSpPr>
          <a:xfrm>
            <a:off x="5508104" y="1124744"/>
            <a:ext cx="3384376" cy="4392488"/>
            <a:chOff x="5580112" y="548680"/>
            <a:chExt cx="3384376" cy="4392488"/>
          </a:xfrm>
        </p:grpSpPr>
        <p:sp>
          <p:nvSpPr>
            <p:cNvPr id="6" name="Rectangle à coins arrondis 5"/>
            <p:cNvSpPr/>
            <p:nvPr/>
          </p:nvSpPr>
          <p:spPr>
            <a:xfrm>
              <a:off x="5580112" y="548680"/>
              <a:ext cx="3384376" cy="4392488"/>
            </a:xfrm>
            <a:prstGeom prst="wedgeRoundRectCallout">
              <a:avLst>
                <a:gd name="adj1" fmla="val -111143"/>
                <a:gd name="adj2" fmla="val 22165"/>
                <a:gd name="adj3" fmla="val 16667"/>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0070C0"/>
                  </a:solidFill>
                </a:rPr>
                <a:t>Contexte de l'intervention proposée </a:t>
              </a:r>
            </a:p>
            <a:p>
              <a:r>
                <a:rPr lang="fr-FR" dirty="0" smtClean="0">
                  <a:solidFill>
                    <a:srgbClr val="0070C0"/>
                  </a:solidFill>
                </a:rPr>
                <a:t>	Instrumenter le moteur thermique diesel pour surveiller vibrations et températures pendant une période de fonctionnement prolongée</a:t>
              </a:r>
            </a:p>
            <a:p>
              <a:pPr algn="ctr"/>
              <a:endParaRPr lang="fr-FR" dirty="0"/>
            </a:p>
          </p:txBody>
        </p:sp>
        <p:pic>
          <p:nvPicPr>
            <p:cNvPr id="1027" name="Picture 3"/>
            <p:cNvPicPr>
              <a:picLocks noChangeAspect="1" noChangeArrowheads="1"/>
            </p:cNvPicPr>
            <p:nvPr/>
          </p:nvPicPr>
          <p:blipFill>
            <a:blip r:embed="rId3" cstate="print"/>
            <a:srcRect/>
            <a:stretch>
              <a:fillRect/>
            </a:stretch>
          </p:blipFill>
          <p:spPr bwMode="auto">
            <a:xfrm>
              <a:off x="5940152" y="3789040"/>
              <a:ext cx="884237" cy="82708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812360" y="3717032"/>
              <a:ext cx="857250" cy="931863"/>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6588224" y="764704"/>
              <a:ext cx="1677987" cy="482600"/>
            </a:xfrm>
            <a:prstGeom prst="rect">
              <a:avLst/>
            </a:prstGeom>
            <a:noFill/>
            <a:ln w="9525">
              <a:noFill/>
              <a:miter lim="800000"/>
              <a:headEnd/>
              <a:tailEnd/>
            </a:ln>
            <a:effectLst/>
          </p:spPr>
        </p:pic>
      </p:grpSp>
    </p:spTree>
    <p:extLst>
      <p:ext uri="{BB962C8B-B14F-4D97-AF65-F5344CB8AC3E}">
        <p14:creationId xmlns:p14="http://schemas.microsoft.com/office/powerpoint/2010/main" xmlns="" val="65741933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64088" y="1700808"/>
            <a:ext cx="3312368" cy="1938992"/>
          </a:xfrm>
          <a:prstGeom prst="rect">
            <a:avLst/>
          </a:prstGeom>
          <a:noFill/>
        </p:spPr>
        <p:txBody>
          <a:bodyPr wrap="square" rtlCol="0">
            <a:spAutoFit/>
          </a:bodyPr>
          <a:lstStyle/>
          <a:p>
            <a:pPr algn="ctr"/>
            <a:r>
              <a:rPr lang="fr-FR" sz="4000" b="1" dirty="0" smtClean="0">
                <a:solidFill>
                  <a:schemeClr val="bg1"/>
                </a:solidFill>
              </a:rPr>
              <a:t>Merci de </a:t>
            </a:r>
            <a:r>
              <a:rPr lang="fr-FR" sz="4000" b="1" dirty="0" smtClean="0">
                <a:solidFill>
                  <a:schemeClr val="bg1"/>
                </a:solidFill>
              </a:rPr>
              <a:t>votre </a:t>
            </a:r>
            <a:r>
              <a:rPr lang="fr-FR" sz="4000" b="1" dirty="0" smtClean="0">
                <a:solidFill>
                  <a:schemeClr val="bg1"/>
                </a:solidFill>
              </a:rPr>
              <a:t>attention !</a:t>
            </a:r>
          </a:p>
          <a:p>
            <a:endParaRPr lang="fr-FR" sz="4000" dirty="0">
              <a:solidFill>
                <a:schemeClr val="bg1"/>
              </a:solidFill>
            </a:endParaRPr>
          </a:p>
        </p:txBody>
      </p:sp>
      <p:sp>
        <p:nvSpPr>
          <p:cNvPr id="5" name="ZoneTexte 4"/>
          <p:cNvSpPr txBox="1"/>
          <p:nvPr/>
        </p:nvSpPr>
        <p:spPr>
          <a:xfrm>
            <a:off x="287016" y="1"/>
            <a:ext cx="8677472" cy="1200329"/>
          </a:xfrm>
          <a:prstGeom prst="rect">
            <a:avLst/>
          </a:prstGeom>
          <a:noFill/>
        </p:spPr>
        <p:txBody>
          <a:bodyPr wrap="square" rtlCol="0">
            <a:spAutoFit/>
          </a:bodyPr>
          <a:lstStyle/>
          <a:p>
            <a:pPr algn="ctr"/>
            <a:r>
              <a:rPr lang="fr-FR" sz="2400" b="1" dirty="0" smtClean="0">
                <a:solidFill>
                  <a:srgbClr val="002060"/>
                </a:solidFill>
              </a:rPr>
              <a:t>Épreuve E5 option EC du BTSSN</a:t>
            </a:r>
          </a:p>
          <a:p>
            <a:pPr algn="ctr"/>
            <a:r>
              <a:rPr lang="fr-FR" sz="2400" b="1" dirty="0" smtClean="0">
                <a:solidFill>
                  <a:srgbClr val="002060"/>
                </a:solidFill>
              </a:rPr>
              <a:t>Surveillance en température et vibrations du moteur thermique d'un groupe électrogène</a:t>
            </a:r>
            <a:endParaRPr lang="fr-FR" sz="2400" b="1"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3140968"/>
            <a:ext cx="4391025" cy="3014663"/>
          </a:xfrm>
          <a:prstGeom prst="rect">
            <a:avLst/>
          </a:prstGeom>
          <a:noFill/>
          <a:ln w="9525">
            <a:solidFill>
              <a:srgbClr val="002060"/>
            </a:solid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6592887" y="4509120"/>
            <a:ext cx="2551113" cy="1665287"/>
          </a:xfrm>
          <a:prstGeom prst="rect">
            <a:avLst/>
          </a:prstGeom>
          <a:noFill/>
          <a:ln w="9525">
            <a:solidFill>
              <a:srgbClr val="002060"/>
            </a:solid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3563888" y="2492896"/>
            <a:ext cx="2205037" cy="2058987"/>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cstate="print"/>
          <a:srcRect/>
          <a:stretch>
            <a:fillRect/>
          </a:stretch>
        </p:blipFill>
        <p:spPr bwMode="auto">
          <a:xfrm>
            <a:off x="899592" y="2132856"/>
            <a:ext cx="4032448" cy="1390240"/>
          </a:xfrm>
          <a:prstGeom prst="rect">
            <a:avLst/>
          </a:prstGeom>
          <a:noFill/>
          <a:ln w="9525">
            <a:noFill/>
            <a:miter lim="800000"/>
            <a:headEnd/>
            <a:tailEnd/>
          </a:ln>
          <a:effectLst/>
        </p:spPr>
      </p:pic>
      <p:pic>
        <p:nvPicPr>
          <p:cNvPr id="1033" name="Picture 9"/>
          <p:cNvPicPr>
            <a:picLocks noChangeAspect="1" noChangeArrowheads="1"/>
          </p:cNvPicPr>
          <p:nvPr/>
        </p:nvPicPr>
        <p:blipFill>
          <a:blip r:embed="rId6" cstate="print"/>
          <a:srcRect/>
          <a:stretch>
            <a:fillRect/>
          </a:stretch>
        </p:blipFill>
        <p:spPr bwMode="auto">
          <a:xfrm>
            <a:off x="5652120" y="3861048"/>
            <a:ext cx="1981663" cy="2088231"/>
          </a:xfrm>
          <a:prstGeom prst="rect">
            <a:avLst/>
          </a:prstGeom>
          <a:noFill/>
          <a:ln w="9525">
            <a:noFill/>
            <a:miter lim="800000"/>
            <a:headEnd/>
            <a:tailEnd/>
          </a:ln>
          <a:effectLst/>
        </p:spPr>
      </p:pic>
      <p:pic>
        <p:nvPicPr>
          <p:cNvPr id="1034" name="Picture 10"/>
          <p:cNvPicPr>
            <a:picLocks noChangeAspect="1" noChangeArrowheads="1"/>
          </p:cNvPicPr>
          <p:nvPr/>
        </p:nvPicPr>
        <p:blipFill>
          <a:blip r:embed="rId7" cstate="print"/>
          <a:srcRect/>
          <a:stretch>
            <a:fillRect/>
          </a:stretch>
        </p:blipFill>
        <p:spPr bwMode="auto">
          <a:xfrm>
            <a:off x="7236296" y="3088342"/>
            <a:ext cx="1440160" cy="2860938"/>
          </a:xfrm>
          <a:prstGeom prst="rect">
            <a:avLst/>
          </a:prstGeom>
          <a:noFill/>
          <a:ln w="9525">
            <a:noFill/>
            <a:miter lim="800000"/>
            <a:headEnd/>
            <a:tailEnd/>
          </a:ln>
          <a:effectLst/>
        </p:spPr>
      </p:pic>
      <p:pic>
        <p:nvPicPr>
          <p:cNvPr id="1035" name="Picture 11"/>
          <p:cNvPicPr>
            <a:picLocks noChangeAspect="1" noChangeArrowheads="1"/>
          </p:cNvPicPr>
          <p:nvPr/>
        </p:nvPicPr>
        <p:blipFill>
          <a:blip r:embed="rId8" cstate="print"/>
          <a:srcRect/>
          <a:stretch>
            <a:fillRect/>
          </a:stretch>
        </p:blipFill>
        <p:spPr bwMode="auto">
          <a:xfrm>
            <a:off x="5796136" y="1412776"/>
            <a:ext cx="2879725" cy="1439863"/>
          </a:xfrm>
          <a:prstGeom prst="rect">
            <a:avLst/>
          </a:prstGeom>
          <a:noFill/>
          <a:ln w="9525">
            <a:noFill/>
            <a:miter lim="800000"/>
            <a:headEnd/>
            <a:tailEnd/>
          </a:ln>
          <a:effectLst>
            <a:innerShdw blurRad="63500" dist="50800" dir="2700000">
              <a:prstClr val="black">
                <a:alpha val="50000"/>
              </a:prstClr>
            </a:innerShdw>
          </a:effectLst>
          <a:scene3d>
            <a:camera prst="orthographicFront"/>
            <a:lightRig rig="threePt" dir="t"/>
          </a:scene3d>
          <a:sp3d>
            <a:bevelT/>
          </a:sp3d>
        </p:spPr>
      </p:pic>
      <p:sp>
        <p:nvSpPr>
          <p:cNvPr id="16" name="Virage 15"/>
          <p:cNvSpPr/>
          <p:nvPr/>
        </p:nvSpPr>
        <p:spPr>
          <a:xfrm>
            <a:off x="3203848" y="1628800"/>
            <a:ext cx="2592288" cy="504056"/>
          </a:xfrm>
          <a:prstGeom prst="bentArrow">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37" name="Picture 13"/>
          <p:cNvPicPr>
            <a:picLocks noChangeAspect="1" noChangeArrowheads="1"/>
          </p:cNvPicPr>
          <p:nvPr/>
        </p:nvPicPr>
        <p:blipFill>
          <a:blip r:embed="rId9" cstate="print"/>
          <a:srcRect/>
          <a:stretch>
            <a:fillRect/>
          </a:stretch>
        </p:blipFill>
        <p:spPr bwMode="auto">
          <a:xfrm>
            <a:off x="323528" y="692696"/>
            <a:ext cx="3240087" cy="1336675"/>
          </a:xfrm>
          <a:prstGeom prst="rect">
            <a:avLst/>
          </a:prstGeom>
          <a:noFill/>
          <a:ln w="9525">
            <a:noFill/>
            <a:miter lim="800000"/>
            <a:headEnd/>
            <a:tailEnd/>
          </a:ln>
          <a:effectLst/>
        </p:spPr>
      </p:pic>
      <p:sp>
        <p:nvSpPr>
          <p:cNvPr id="18" name="Virage 17"/>
          <p:cNvSpPr/>
          <p:nvPr/>
        </p:nvSpPr>
        <p:spPr>
          <a:xfrm flipV="1">
            <a:off x="6732240" y="2852936"/>
            <a:ext cx="648072" cy="724664"/>
          </a:xfrm>
          <a:prstGeom prst="bentArrow">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ZoneTexte 18"/>
          <p:cNvSpPr txBox="1"/>
          <p:nvPr/>
        </p:nvSpPr>
        <p:spPr>
          <a:xfrm>
            <a:off x="179512" y="5733256"/>
            <a:ext cx="1979712" cy="369332"/>
          </a:xfrm>
          <a:prstGeom prst="rect">
            <a:avLst/>
          </a:prstGeom>
          <a:noFill/>
        </p:spPr>
        <p:txBody>
          <a:bodyPr wrap="square" rtlCol="0">
            <a:spAutoFit/>
          </a:bodyPr>
          <a:lstStyle/>
          <a:p>
            <a:r>
              <a:rPr lang="fr-FR" dirty="0" smtClean="0">
                <a:solidFill>
                  <a:srgbClr val="002060"/>
                </a:solidFill>
              </a:rPr>
              <a:t>Centre Hospitalier</a:t>
            </a:r>
            <a:endParaRPr lang="fr-FR" dirty="0"/>
          </a:p>
        </p:txBody>
      </p:sp>
      <p:sp>
        <p:nvSpPr>
          <p:cNvPr id="20" name="ZoneTexte 19"/>
          <p:cNvSpPr txBox="1"/>
          <p:nvPr/>
        </p:nvSpPr>
        <p:spPr>
          <a:xfrm>
            <a:off x="6911752" y="5589240"/>
            <a:ext cx="2232248" cy="584775"/>
          </a:xfrm>
          <a:prstGeom prst="rect">
            <a:avLst/>
          </a:prstGeom>
          <a:noFill/>
        </p:spPr>
        <p:txBody>
          <a:bodyPr wrap="square" rtlCol="0">
            <a:spAutoFit/>
          </a:bodyPr>
          <a:lstStyle/>
          <a:p>
            <a:r>
              <a:rPr lang="fr-FR" sz="1600" dirty="0" smtClean="0">
                <a:solidFill>
                  <a:srgbClr val="002060"/>
                </a:solidFill>
              </a:rPr>
              <a:t>Locaux professionnels du prestataire du service</a:t>
            </a:r>
            <a:endParaRPr lang="fr-FR" sz="1600" dirty="0">
              <a:solidFill>
                <a:srgbClr val="002060"/>
              </a:solidFill>
            </a:endParaRPr>
          </a:p>
        </p:txBody>
      </p:sp>
      <p:sp>
        <p:nvSpPr>
          <p:cNvPr id="2" name="Titre 1"/>
          <p:cNvSpPr>
            <a:spLocks noGrp="1"/>
          </p:cNvSpPr>
          <p:nvPr>
            <p:ph type="title"/>
          </p:nvPr>
        </p:nvSpPr>
        <p:spPr>
          <a:xfrm>
            <a:off x="2267744" y="116632"/>
            <a:ext cx="6768752" cy="990600"/>
          </a:xfrm>
        </p:spPr>
        <p:txBody>
          <a:bodyPr>
            <a:noAutofit/>
          </a:bodyPr>
          <a:lstStyle/>
          <a:p>
            <a:pPr algn="ctr"/>
            <a:r>
              <a:rPr lang="fr-FR" sz="2400" b="1" dirty="0" smtClean="0">
                <a:solidFill>
                  <a:srgbClr val="002060"/>
                </a:solidFill>
              </a:rPr>
              <a:t>Organisation géographique des équipements </a:t>
            </a:r>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communicants </a:t>
            </a:r>
            <a:r>
              <a:rPr lang="fr-FR" sz="2400" b="1" dirty="0" smtClean="0">
                <a:solidFill>
                  <a:srgbClr val="002060"/>
                </a:solidFill>
              </a:rPr>
              <a:t>et d'instrumentation virtuelle du système</a:t>
            </a:r>
            <a:endParaRPr lang="fr-FR"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wipe(down)">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wipe(down)">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wipe(down)">
                                      <p:cBhvr>
                                        <p:cTn id="17" dur="500"/>
                                        <p:tgtEl>
                                          <p:spTgt spid="10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33"/>
                                        </p:tgtEl>
                                        <p:attrNameLst>
                                          <p:attrName>style.visibility</p:attrName>
                                        </p:attrNameLst>
                                      </p:cBhvr>
                                      <p:to>
                                        <p:strVal val="visible"/>
                                      </p:to>
                                    </p:set>
                                    <p:animEffect transition="in" filter="wipe(down)">
                                      <p:cBhvr>
                                        <p:cTn id="22" dur="500"/>
                                        <p:tgtEl>
                                          <p:spTgt spid="10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35"/>
                                        </p:tgtEl>
                                        <p:attrNameLst>
                                          <p:attrName>style.visibility</p:attrName>
                                        </p:attrNameLst>
                                      </p:cBhvr>
                                      <p:to>
                                        <p:strVal val="visible"/>
                                      </p:to>
                                    </p:set>
                                    <p:animEffect transition="in" filter="wipe(down)">
                                      <p:cBhvr>
                                        <p:cTn id="27" dur="500"/>
                                        <p:tgtEl>
                                          <p:spTgt spid="10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7"/>
                                        </p:tgtEl>
                                        <p:attrNameLst>
                                          <p:attrName>style.visibility</p:attrName>
                                        </p:attrNameLst>
                                      </p:cBhvr>
                                      <p:to>
                                        <p:strVal val="visible"/>
                                      </p:to>
                                    </p:set>
                                    <p:animEffect transition="in" filter="fade">
                                      <p:cBhvr>
                                        <p:cTn id="42" dur="2000"/>
                                        <p:tgtEl>
                                          <p:spTgt spid="1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228600"/>
            <a:ext cx="7218384" cy="990600"/>
          </a:xfrm>
        </p:spPr>
        <p:txBody>
          <a:bodyPr>
            <a:normAutofit/>
          </a:bodyPr>
          <a:lstStyle/>
          <a:p>
            <a:pPr algn="ctr"/>
            <a:r>
              <a:rPr lang="fr-FR" sz="2400" b="1" dirty="0" smtClean="0">
                <a:solidFill>
                  <a:srgbClr val="002060"/>
                </a:solidFill>
              </a:rPr>
              <a:t>Organisation des équipements sur le plateau BTSSN</a:t>
            </a:r>
            <a:endParaRPr lang="fr-FR" sz="2400" b="1" dirty="0">
              <a:solidFill>
                <a:srgbClr val="002060"/>
              </a:solidFill>
            </a:endParaRPr>
          </a:p>
        </p:txBody>
      </p:sp>
      <p:pic>
        <p:nvPicPr>
          <p:cNvPr id="2050" name="Picture 2"/>
          <p:cNvPicPr>
            <a:picLocks noChangeAspect="1" noChangeArrowheads="1"/>
          </p:cNvPicPr>
          <p:nvPr/>
        </p:nvPicPr>
        <p:blipFill>
          <a:blip r:embed="rId2" cstate="print"/>
          <a:srcRect/>
          <a:stretch>
            <a:fillRect/>
          </a:stretch>
        </p:blipFill>
        <p:spPr bwMode="auto">
          <a:xfrm>
            <a:off x="683568" y="1628800"/>
            <a:ext cx="7920880" cy="4360803"/>
          </a:xfrm>
          <a:prstGeom prst="rect">
            <a:avLst/>
          </a:prstGeom>
          <a:noFill/>
          <a:ln w="9525">
            <a:noFill/>
            <a:miter lim="800000"/>
            <a:headEnd/>
            <a:tailEnd/>
          </a:ln>
          <a:effectLst/>
        </p:spPr>
      </p:pic>
    </p:spTree>
    <p:extLst>
      <p:ext uri="{BB962C8B-B14F-4D97-AF65-F5344CB8AC3E}">
        <p14:creationId xmlns:p14="http://schemas.microsoft.com/office/powerpoint/2010/main" xmlns="" val="3676354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pPr algn="ctr"/>
            <a:r>
              <a:rPr lang="fr-FR" sz="2000" b="1" dirty="0" smtClean="0">
                <a:solidFill>
                  <a:srgbClr val="002060"/>
                </a:solidFill>
              </a:rPr>
              <a:t>Organisation des équipements sur le plateau BTSSN</a:t>
            </a:r>
            <a:endParaRPr lang="fr-FR" sz="2000" b="1" dirty="0">
              <a:solidFill>
                <a:srgbClr val="002060"/>
              </a:solidFill>
            </a:endParaRPr>
          </a:p>
        </p:txBody>
      </p:sp>
      <p:pic>
        <p:nvPicPr>
          <p:cNvPr id="3074" name="Picture 2"/>
          <p:cNvPicPr>
            <a:picLocks noChangeAspect="1" noChangeArrowheads="1"/>
          </p:cNvPicPr>
          <p:nvPr/>
        </p:nvPicPr>
        <p:blipFill>
          <a:blip r:embed="rId2" cstate="print"/>
          <a:srcRect/>
          <a:stretch>
            <a:fillRect/>
          </a:stretch>
        </p:blipFill>
        <p:spPr bwMode="auto">
          <a:xfrm>
            <a:off x="827584" y="1628800"/>
            <a:ext cx="7632848" cy="43833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228600"/>
            <a:ext cx="7218384" cy="990600"/>
          </a:xfrm>
        </p:spPr>
        <p:txBody>
          <a:bodyPr>
            <a:normAutofit/>
          </a:bodyPr>
          <a:lstStyle/>
          <a:p>
            <a:pPr algn="ctr"/>
            <a:r>
              <a:rPr lang="fr-FR" sz="2000" b="1" dirty="0" smtClean="0">
                <a:solidFill>
                  <a:srgbClr val="002060"/>
                </a:solidFill>
              </a:rPr>
              <a:t>Instrumentation déployée autour </a:t>
            </a:r>
            <a:r>
              <a:rPr lang="fr-FR" sz="2000" b="1" dirty="0" smtClean="0">
                <a:solidFill>
                  <a:srgbClr val="002060"/>
                </a:solidFill>
              </a:rPr>
              <a:t/>
            </a:r>
            <a:br>
              <a:rPr lang="fr-FR" sz="2000" b="1" dirty="0" smtClean="0">
                <a:solidFill>
                  <a:srgbClr val="002060"/>
                </a:solidFill>
              </a:rPr>
            </a:br>
            <a:r>
              <a:rPr lang="fr-FR" sz="2000" b="1" dirty="0" smtClean="0">
                <a:solidFill>
                  <a:srgbClr val="002060"/>
                </a:solidFill>
              </a:rPr>
              <a:t>du </a:t>
            </a:r>
            <a:r>
              <a:rPr lang="fr-FR" sz="2000" b="1" dirty="0" smtClean="0">
                <a:solidFill>
                  <a:srgbClr val="002060"/>
                </a:solidFill>
              </a:rPr>
              <a:t>groupe électrogène </a:t>
            </a:r>
            <a:r>
              <a:rPr lang="fr-FR" sz="2000" dirty="0" smtClean="0">
                <a:solidFill>
                  <a:srgbClr val="002060"/>
                </a:solidFill>
              </a:rPr>
              <a:t>(Option n°1)</a:t>
            </a:r>
            <a:endParaRPr lang="fr-FR" sz="2000" dirty="0">
              <a:solidFill>
                <a:srgbClr val="002060"/>
              </a:solidFill>
            </a:endParaRPr>
          </a:p>
        </p:txBody>
      </p:sp>
      <p:pic>
        <p:nvPicPr>
          <p:cNvPr id="1026" name="Picture 2"/>
          <p:cNvPicPr>
            <a:picLocks noChangeAspect="1" noChangeArrowheads="1"/>
          </p:cNvPicPr>
          <p:nvPr/>
        </p:nvPicPr>
        <p:blipFill>
          <a:blip r:embed="rId2" cstate="print"/>
          <a:srcRect l="3077" t="21357" r="3846" b="27182"/>
          <a:stretch>
            <a:fillRect/>
          </a:stretch>
        </p:blipFill>
        <p:spPr bwMode="auto">
          <a:xfrm>
            <a:off x="5364088" y="2924944"/>
            <a:ext cx="3563888" cy="1035136"/>
          </a:xfrm>
          <a:prstGeom prst="rect">
            <a:avLst/>
          </a:prstGeom>
          <a:noFill/>
          <a:ln w="9525">
            <a:noFill/>
            <a:miter lim="800000"/>
            <a:headEnd/>
            <a:tailEnd/>
          </a:ln>
          <a:effectLst/>
        </p:spPr>
      </p:pic>
      <p:sp>
        <p:nvSpPr>
          <p:cNvPr id="5" name="ZoneTexte 4"/>
          <p:cNvSpPr txBox="1"/>
          <p:nvPr/>
        </p:nvSpPr>
        <p:spPr>
          <a:xfrm>
            <a:off x="5364088" y="4005064"/>
            <a:ext cx="3528392" cy="738664"/>
          </a:xfrm>
          <a:prstGeom prst="rect">
            <a:avLst/>
          </a:prstGeom>
          <a:noFill/>
        </p:spPr>
        <p:txBody>
          <a:bodyPr wrap="square" rtlCol="0">
            <a:spAutoFit/>
          </a:bodyPr>
          <a:lstStyle/>
          <a:p>
            <a:r>
              <a:rPr lang="en-US" sz="1400" dirty="0" err="1" smtClean="0"/>
              <a:t>CompactRIO</a:t>
            </a:r>
            <a:r>
              <a:rPr lang="en-US" sz="1400" dirty="0" smtClean="0"/>
              <a:t> Integrated Systems with Real-Time Controller and Reconfigurable Chassis NI cRIO-9074</a:t>
            </a:r>
            <a:endParaRPr lang="fr-FR" sz="1400" dirty="0"/>
          </a:p>
        </p:txBody>
      </p:sp>
      <p:pic>
        <p:nvPicPr>
          <p:cNvPr id="1027" name="Picture 3"/>
          <p:cNvPicPr>
            <a:picLocks noChangeAspect="1" noChangeArrowheads="1"/>
          </p:cNvPicPr>
          <p:nvPr/>
        </p:nvPicPr>
        <p:blipFill>
          <a:blip r:embed="rId3" cstate="print"/>
          <a:srcRect l="19124" r="19124"/>
          <a:stretch>
            <a:fillRect/>
          </a:stretch>
        </p:blipFill>
        <p:spPr bwMode="auto">
          <a:xfrm>
            <a:off x="3131840" y="1628800"/>
            <a:ext cx="864096" cy="1440160"/>
          </a:xfrm>
          <a:prstGeom prst="rect">
            <a:avLst/>
          </a:prstGeom>
          <a:noFill/>
          <a:ln w="9525">
            <a:noFill/>
            <a:miter lim="800000"/>
            <a:headEnd/>
            <a:tailEnd/>
          </a:ln>
          <a:effectLst/>
        </p:spPr>
      </p:pic>
      <p:sp>
        <p:nvSpPr>
          <p:cNvPr id="7" name="ZoneTexte 6"/>
          <p:cNvSpPr txBox="1"/>
          <p:nvPr/>
        </p:nvSpPr>
        <p:spPr>
          <a:xfrm>
            <a:off x="2627784" y="3068960"/>
            <a:ext cx="1944216" cy="738664"/>
          </a:xfrm>
          <a:prstGeom prst="rect">
            <a:avLst/>
          </a:prstGeom>
          <a:noFill/>
        </p:spPr>
        <p:txBody>
          <a:bodyPr wrap="square" rtlCol="0">
            <a:spAutoFit/>
          </a:bodyPr>
          <a:lstStyle/>
          <a:p>
            <a:pPr algn="ctr"/>
            <a:r>
              <a:rPr lang="fr-FR" sz="1400" dirty="0" smtClean="0"/>
              <a:t>NI 9213 </a:t>
            </a:r>
          </a:p>
          <a:p>
            <a:pPr algn="ctr"/>
            <a:r>
              <a:rPr lang="fr-FR" sz="1400" dirty="0" smtClean="0"/>
              <a:t>Module d'entrée pour thermocouple 16 voies </a:t>
            </a:r>
            <a:endParaRPr lang="fr-FR" sz="1400" dirty="0"/>
          </a:p>
        </p:txBody>
      </p:sp>
      <p:cxnSp>
        <p:nvCxnSpPr>
          <p:cNvPr id="9" name="Connecteur droit avec flèche 8"/>
          <p:cNvCxnSpPr>
            <a:stCxn id="1027" idx="3"/>
            <a:endCxn id="1026" idx="0"/>
          </p:cNvCxnSpPr>
          <p:nvPr/>
        </p:nvCxnSpPr>
        <p:spPr>
          <a:xfrm>
            <a:off x="3995936" y="2348880"/>
            <a:ext cx="3150096" cy="5760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cstate="print"/>
          <a:srcRect l="15704" t="12698" r="5235" b="6349"/>
          <a:stretch>
            <a:fillRect/>
          </a:stretch>
        </p:blipFill>
        <p:spPr bwMode="auto">
          <a:xfrm>
            <a:off x="899592" y="1628800"/>
            <a:ext cx="1086912" cy="917585"/>
          </a:xfrm>
          <a:prstGeom prst="rect">
            <a:avLst/>
          </a:prstGeom>
          <a:noFill/>
          <a:ln w="9525">
            <a:noFill/>
            <a:miter lim="800000"/>
            <a:headEnd/>
            <a:tailEnd/>
          </a:ln>
          <a:effectLst/>
        </p:spPr>
      </p:pic>
      <p:cxnSp>
        <p:nvCxnSpPr>
          <p:cNvPr id="12" name="Connecteur droit avec flèche 11"/>
          <p:cNvCxnSpPr>
            <a:stCxn id="1028" idx="3"/>
            <a:endCxn id="1027" idx="1"/>
          </p:cNvCxnSpPr>
          <p:nvPr/>
        </p:nvCxnSpPr>
        <p:spPr>
          <a:xfrm>
            <a:off x="1986504" y="2087593"/>
            <a:ext cx="1145336" cy="261287"/>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79512" y="2564904"/>
            <a:ext cx="2808312" cy="523220"/>
          </a:xfrm>
          <a:prstGeom prst="rect">
            <a:avLst/>
          </a:prstGeom>
          <a:noFill/>
        </p:spPr>
        <p:txBody>
          <a:bodyPr wrap="square" rtlCol="0">
            <a:spAutoFit/>
          </a:bodyPr>
          <a:lstStyle/>
          <a:p>
            <a:r>
              <a:rPr lang="en-US" sz="1400" dirty="0" smtClean="0"/>
              <a:t>E-Type Fiberglass Thermocouple, 2m – 745690-E002</a:t>
            </a:r>
            <a:endParaRPr lang="fr-FR" sz="1400" dirty="0"/>
          </a:p>
        </p:txBody>
      </p:sp>
      <p:sp>
        <p:nvSpPr>
          <p:cNvPr id="15" name="ZoneTexte 14"/>
          <p:cNvSpPr txBox="1"/>
          <p:nvPr/>
        </p:nvSpPr>
        <p:spPr>
          <a:xfrm>
            <a:off x="4535488" y="1772816"/>
            <a:ext cx="4608512" cy="584775"/>
          </a:xfrm>
          <a:prstGeom prst="rect">
            <a:avLst/>
          </a:prstGeom>
          <a:noFill/>
        </p:spPr>
        <p:txBody>
          <a:bodyPr wrap="square" rtlCol="0">
            <a:spAutoFit/>
          </a:bodyPr>
          <a:lstStyle/>
          <a:p>
            <a:r>
              <a:rPr lang="fr-FR" sz="1600" dirty="0" smtClean="0"/>
              <a:t>Équipements de mesure de température (Option n°1) : châssis </a:t>
            </a:r>
            <a:r>
              <a:rPr lang="fr-FR" sz="1600" dirty="0" err="1" smtClean="0"/>
              <a:t>cRIO</a:t>
            </a:r>
            <a:r>
              <a:rPr lang="fr-FR" sz="1600" dirty="0" smtClean="0"/>
              <a:t>-9074 et module NI 9213</a:t>
            </a:r>
            <a:endParaRPr lang="fr-FR" sz="1600" dirty="0"/>
          </a:p>
        </p:txBody>
      </p:sp>
      <p:pic>
        <p:nvPicPr>
          <p:cNvPr id="1029" name="Picture 5"/>
          <p:cNvPicPr>
            <a:picLocks noChangeAspect="1" noChangeArrowheads="1"/>
          </p:cNvPicPr>
          <p:nvPr/>
        </p:nvPicPr>
        <p:blipFill>
          <a:blip r:embed="rId5" cstate="print"/>
          <a:srcRect l="20042" t="3820" r="15588" b="5731"/>
          <a:stretch>
            <a:fillRect/>
          </a:stretch>
        </p:blipFill>
        <p:spPr bwMode="auto">
          <a:xfrm>
            <a:off x="3275856" y="4293096"/>
            <a:ext cx="1040284" cy="1512168"/>
          </a:xfrm>
          <a:prstGeom prst="rect">
            <a:avLst/>
          </a:prstGeom>
          <a:noFill/>
          <a:ln w="9525">
            <a:noFill/>
            <a:miter lim="800000"/>
            <a:headEnd/>
            <a:tailEnd/>
          </a:ln>
          <a:effectLst/>
        </p:spPr>
      </p:pic>
      <p:sp>
        <p:nvSpPr>
          <p:cNvPr id="17" name="ZoneTexte 16"/>
          <p:cNvSpPr txBox="1"/>
          <p:nvPr/>
        </p:nvSpPr>
        <p:spPr>
          <a:xfrm>
            <a:off x="3347864" y="5805264"/>
            <a:ext cx="1368152" cy="307777"/>
          </a:xfrm>
          <a:prstGeom prst="rect">
            <a:avLst/>
          </a:prstGeom>
          <a:noFill/>
        </p:spPr>
        <p:txBody>
          <a:bodyPr wrap="square" rtlCol="0">
            <a:spAutoFit/>
          </a:bodyPr>
          <a:lstStyle/>
          <a:p>
            <a:r>
              <a:rPr lang="fr-FR" sz="1400" dirty="0" smtClean="0"/>
              <a:t>Module NI9215</a:t>
            </a:r>
          </a:p>
        </p:txBody>
      </p:sp>
      <p:cxnSp>
        <p:nvCxnSpPr>
          <p:cNvPr id="19" name="Connecteur droit avec flèche 18"/>
          <p:cNvCxnSpPr>
            <a:stCxn id="1029" idx="3"/>
            <a:endCxn id="1026" idx="1"/>
          </p:cNvCxnSpPr>
          <p:nvPr/>
        </p:nvCxnSpPr>
        <p:spPr>
          <a:xfrm flipV="1">
            <a:off x="4316140" y="3442512"/>
            <a:ext cx="1047948" cy="16066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cstate="print"/>
          <a:srcRect/>
          <a:stretch>
            <a:fillRect/>
          </a:stretch>
        </p:blipFill>
        <p:spPr bwMode="auto">
          <a:xfrm>
            <a:off x="1331640" y="3573016"/>
            <a:ext cx="848544" cy="1078235"/>
          </a:xfrm>
          <a:prstGeom prst="rect">
            <a:avLst/>
          </a:prstGeom>
          <a:noFill/>
          <a:ln w="9525">
            <a:noFill/>
            <a:miter lim="800000"/>
            <a:headEnd/>
            <a:tailEnd/>
          </a:ln>
          <a:effectLst/>
        </p:spPr>
      </p:pic>
      <p:sp>
        <p:nvSpPr>
          <p:cNvPr id="21" name="ZoneTexte 20"/>
          <p:cNvSpPr txBox="1"/>
          <p:nvPr/>
        </p:nvSpPr>
        <p:spPr>
          <a:xfrm>
            <a:off x="0" y="3284984"/>
            <a:ext cx="2627784" cy="523220"/>
          </a:xfrm>
          <a:prstGeom prst="rect">
            <a:avLst/>
          </a:prstGeom>
          <a:noFill/>
        </p:spPr>
        <p:txBody>
          <a:bodyPr wrap="square" rtlCol="0">
            <a:spAutoFit/>
          </a:bodyPr>
          <a:lstStyle/>
          <a:p>
            <a:r>
              <a:rPr lang="pt-BR" sz="1400" dirty="0" smtClean="0"/>
              <a:t>Dual-axis accelerometer ADXL203</a:t>
            </a:r>
          </a:p>
          <a:p>
            <a:r>
              <a:rPr lang="pt-BR" sz="1400" dirty="0" smtClean="0"/>
              <a:t>(Analog Devices)</a:t>
            </a:r>
            <a:endParaRPr lang="fr-FR" sz="1400" dirty="0"/>
          </a:p>
        </p:txBody>
      </p:sp>
      <p:cxnSp>
        <p:nvCxnSpPr>
          <p:cNvPr id="23" name="Connecteur droit avec flèche 22"/>
          <p:cNvCxnSpPr>
            <a:stCxn id="1030" idx="3"/>
            <a:endCxn id="1029" idx="1"/>
          </p:cNvCxnSpPr>
          <p:nvPr/>
        </p:nvCxnSpPr>
        <p:spPr>
          <a:xfrm>
            <a:off x="2180184" y="4112134"/>
            <a:ext cx="1095672" cy="93704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7" cstate="print"/>
          <a:srcRect/>
          <a:stretch>
            <a:fillRect/>
          </a:stretch>
        </p:blipFill>
        <p:spPr bwMode="auto">
          <a:xfrm>
            <a:off x="179512" y="4725144"/>
            <a:ext cx="857250" cy="933450"/>
          </a:xfrm>
          <a:prstGeom prst="rect">
            <a:avLst/>
          </a:prstGeom>
          <a:noFill/>
          <a:ln w="9525">
            <a:noFill/>
            <a:miter lim="800000"/>
            <a:headEnd/>
            <a:tailEnd/>
          </a:ln>
          <a:effectLst/>
        </p:spPr>
      </p:pic>
      <p:sp>
        <p:nvSpPr>
          <p:cNvPr id="26" name="ZoneTexte 25"/>
          <p:cNvSpPr txBox="1"/>
          <p:nvPr/>
        </p:nvSpPr>
        <p:spPr>
          <a:xfrm>
            <a:off x="0" y="5589240"/>
            <a:ext cx="1584176" cy="461665"/>
          </a:xfrm>
          <a:prstGeom prst="rect">
            <a:avLst/>
          </a:prstGeom>
          <a:noFill/>
        </p:spPr>
        <p:txBody>
          <a:bodyPr wrap="square" rtlCol="0">
            <a:spAutoFit/>
          </a:bodyPr>
          <a:lstStyle/>
          <a:p>
            <a:r>
              <a:rPr lang="fr-FR" sz="1200" dirty="0" smtClean="0"/>
              <a:t>Accéléromètre </a:t>
            </a:r>
            <a:r>
              <a:rPr lang="fr-FR" sz="1200" dirty="0" err="1" smtClean="0"/>
              <a:t>Monitran</a:t>
            </a:r>
            <a:r>
              <a:rPr lang="fr-FR" sz="1200" dirty="0" smtClean="0"/>
              <a:t> MNT/1100</a:t>
            </a:r>
            <a:endParaRPr lang="fr-FR" sz="1200" dirty="0"/>
          </a:p>
        </p:txBody>
      </p:sp>
      <p:pic>
        <p:nvPicPr>
          <p:cNvPr id="1032" name="Picture 8"/>
          <p:cNvPicPr>
            <a:picLocks noChangeAspect="1" noChangeArrowheads="1"/>
          </p:cNvPicPr>
          <p:nvPr/>
        </p:nvPicPr>
        <p:blipFill>
          <a:blip r:embed="rId8" cstate="print"/>
          <a:srcRect/>
          <a:stretch>
            <a:fillRect/>
          </a:stretch>
        </p:blipFill>
        <p:spPr bwMode="auto">
          <a:xfrm>
            <a:off x="1475656" y="4797152"/>
            <a:ext cx="912813" cy="765175"/>
          </a:xfrm>
          <a:prstGeom prst="rect">
            <a:avLst/>
          </a:prstGeom>
          <a:noFill/>
          <a:ln w="9525">
            <a:noFill/>
            <a:miter lim="800000"/>
            <a:headEnd/>
            <a:tailEnd/>
          </a:ln>
          <a:effectLst/>
        </p:spPr>
      </p:pic>
      <p:cxnSp>
        <p:nvCxnSpPr>
          <p:cNvPr id="30" name="Connecteur droit avec flèche 29"/>
          <p:cNvCxnSpPr>
            <a:stCxn id="1031" idx="3"/>
            <a:endCxn id="1032" idx="1"/>
          </p:cNvCxnSpPr>
          <p:nvPr/>
        </p:nvCxnSpPr>
        <p:spPr>
          <a:xfrm flipV="1">
            <a:off x="1036762" y="5179740"/>
            <a:ext cx="438894" cy="12129"/>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endCxn id="1029" idx="1"/>
          </p:cNvCxnSpPr>
          <p:nvPr/>
        </p:nvCxnSpPr>
        <p:spPr>
          <a:xfrm flipV="1">
            <a:off x="2411760" y="5049180"/>
            <a:ext cx="864096" cy="10801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1403648" y="5517232"/>
            <a:ext cx="1872208" cy="461665"/>
          </a:xfrm>
          <a:prstGeom prst="rect">
            <a:avLst/>
          </a:prstGeom>
          <a:noFill/>
        </p:spPr>
        <p:txBody>
          <a:bodyPr wrap="square" rtlCol="0">
            <a:spAutoFit/>
          </a:bodyPr>
          <a:lstStyle/>
          <a:p>
            <a:r>
              <a:rPr lang="fr-FR" sz="1200" dirty="0" smtClean="0"/>
              <a:t>Carte de conditionnement du signal</a:t>
            </a:r>
            <a:endParaRPr lang="fr-FR" sz="1200" dirty="0"/>
          </a:p>
        </p:txBody>
      </p:sp>
      <p:sp>
        <p:nvSpPr>
          <p:cNvPr id="34" name="ZoneTexte 33"/>
          <p:cNvSpPr txBox="1"/>
          <p:nvPr/>
        </p:nvSpPr>
        <p:spPr>
          <a:xfrm>
            <a:off x="4572000" y="5157192"/>
            <a:ext cx="4392488" cy="584775"/>
          </a:xfrm>
          <a:prstGeom prst="rect">
            <a:avLst/>
          </a:prstGeom>
          <a:noFill/>
        </p:spPr>
        <p:txBody>
          <a:bodyPr wrap="square" rtlCol="0">
            <a:spAutoFit/>
          </a:bodyPr>
          <a:lstStyle/>
          <a:p>
            <a:r>
              <a:rPr lang="fr-FR" sz="1600" dirty="0" smtClean="0"/>
              <a:t>Équipements de mesure de vibrations (Option n°1) : châssis </a:t>
            </a:r>
            <a:r>
              <a:rPr lang="fr-FR" sz="1600" dirty="0" err="1" smtClean="0"/>
              <a:t>cRIO</a:t>
            </a:r>
            <a:r>
              <a:rPr lang="fr-FR" sz="1600" dirty="0" smtClean="0"/>
              <a:t>-9074 et module NI 9215</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ppt_x"/>
                                          </p:val>
                                        </p:tav>
                                        <p:tav tm="100000">
                                          <p:val>
                                            <p:strVal val="#ppt_x"/>
                                          </p:val>
                                        </p:tav>
                                      </p:tavLst>
                                    </p:anim>
                                    <p:anim calcmode="lin" valueType="num">
                                      <p:cBhvr additive="base">
                                        <p:cTn id="16" dur="500" fill="hold"/>
                                        <p:tgtEl>
                                          <p:spTgt spid="10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anim calcmode="lin" valueType="num">
                                      <p:cBhvr additive="base">
                                        <p:cTn id="41" dur="500" fill="hold"/>
                                        <p:tgtEl>
                                          <p:spTgt spid="1030"/>
                                        </p:tgtEl>
                                        <p:attrNameLst>
                                          <p:attrName>ppt_x</p:attrName>
                                        </p:attrNameLst>
                                      </p:cBhvr>
                                      <p:tavLst>
                                        <p:tav tm="0">
                                          <p:val>
                                            <p:strVal val="#ppt_x"/>
                                          </p:val>
                                        </p:tav>
                                        <p:tav tm="100000">
                                          <p:val>
                                            <p:strVal val="#ppt_x"/>
                                          </p:val>
                                        </p:tav>
                                      </p:tavLst>
                                    </p:anim>
                                    <p:anim calcmode="lin" valueType="num">
                                      <p:cBhvr additive="base">
                                        <p:cTn id="42" dur="500" fill="hold"/>
                                        <p:tgtEl>
                                          <p:spTgt spid="103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31"/>
                                        </p:tgtEl>
                                        <p:attrNameLst>
                                          <p:attrName>style.visibility</p:attrName>
                                        </p:attrNameLst>
                                      </p:cBhvr>
                                      <p:to>
                                        <p:strVal val="visible"/>
                                      </p:to>
                                    </p:set>
                                    <p:anim calcmode="lin" valueType="num">
                                      <p:cBhvr additive="base">
                                        <p:cTn id="45" dur="500" fill="hold"/>
                                        <p:tgtEl>
                                          <p:spTgt spid="1031"/>
                                        </p:tgtEl>
                                        <p:attrNameLst>
                                          <p:attrName>ppt_x</p:attrName>
                                        </p:attrNameLst>
                                      </p:cBhvr>
                                      <p:tavLst>
                                        <p:tav tm="0">
                                          <p:val>
                                            <p:strVal val="#ppt_x"/>
                                          </p:val>
                                        </p:tav>
                                        <p:tav tm="100000">
                                          <p:val>
                                            <p:strVal val="#ppt_x"/>
                                          </p:val>
                                        </p:tav>
                                      </p:tavLst>
                                    </p:anim>
                                    <p:anim calcmode="lin" valueType="num">
                                      <p:cBhvr additive="base">
                                        <p:cTn id="46" dur="500" fill="hold"/>
                                        <p:tgtEl>
                                          <p:spTgt spid="103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32"/>
                                        </p:tgtEl>
                                        <p:attrNameLst>
                                          <p:attrName>style.visibility</p:attrName>
                                        </p:attrNameLst>
                                      </p:cBhvr>
                                      <p:to>
                                        <p:strVal val="visible"/>
                                      </p:to>
                                    </p:set>
                                    <p:anim calcmode="lin" valueType="num">
                                      <p:cBhvr additive="base">
                                        <p:cTn id="49" dur="500" fill="hold"/>
                                        <p:tgtEl>
                                          <p:spTgt spid="1032"/>
                                        </p:tgtEl>
                                        <p:attrNameLst>
                                          <p:attrName>ppt_x</p:attrName>
                                        </p:attrNameLst>
                                      </p:cBhvr>
                                      <p:tavLst>
                                        <p:tav tm="0">
                                          <p:val>
                                            <p:strVal val="#ppt_x"/>
                                          </p:val>
                                        </p:tav>
                                        <p:tav tm="100000">
                                          <p:val>
                                            <p:strVal val="#ppt_x"/>
                                          </p:val>
                                        </p:tav>
                                      </p:tavLst>
                                    </p:anim>
                                    <p:anim calcmode="lin" valueType="num">
                                      <p:cBhvr additive="base">
                                        <p:cTn id="50" dur="500" fill="hold"/>
                                        <p:tgtEl>
                                          <p:spTgt spid="103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029"/>
                                        </p:tgtEl>
                                        <p:attrNameLst>
                                          <p:attrName>style.visibility</p:attrName>
                                        </p:attrNameLst>
                                      </p:cBhvr>
                                      <p:to>
                                        <p:strVal val="visible"/>
                                      </p:to>
                                    </p:set>
                                    <p:anim calcmode="lin" valueType="num">
                                      <p:cBhvr additive="base">
                                        <p:cTn id="73" dur="500" fill="hold"/>
                                        <p:tgtEl>
                                          <p:spTgt spid="1029"/>
                                        </p:tgtEl>
                                        <p:attrNameLst>
                                          <p:attrName>ppt_x</p:attrName>
                                        </p:attrNameLst>
                                      </p:cBhvr>
                                      <p:tavLst>
                                        <p:tav tm="0">
                                          <p:val>
                                            <p:strVal val="#ppt_x"/>
                                          </p:val>
                                        </p:tav>
                                        <p:tav tm="100000">
                                          <p:val>
                                            <p:strVal val="#ppt_x"/>
                                          </p:val>
                                        </p:tav>
                                      </p:tavLst>
                                    </p:anim>
                                    <p:anim calcmode="lin" valueType="num">
                                      <p:cBhvr additive="base">
                                        <p:cTn id="74" dur="500" fill="hold"/>
                                        <p:tgtEl>
                                          <p:spTgt spid="102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7" grpId="0"/>
      <p:bldP spid="21" grpId="0"/>
      <p:bldP spid="26"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228600"/>
            <a:ext cx="7218384" cy="990600"/>
          </a:xfrm>
        </p:spPr>
        <p:txBody>
          <a:bodyPr>
            <a:normAutofit/>
          </a:bodyPr>
          <a:lstStyle/>
          <a:p>
            <a:pPr algn="ctr"/>
            <a:r>
              <a:rPr lang="fr-FR" sz="2000" b="1" dirty="0" smtClean="0">
                <a:solidFill>
                  <a:srgbClr val="002060"/>
                </a:solidFill>
              </a:rPr>
              <a:t>Instrumentation déployée </a:t>
            </a:r>
            <a:r>
              <a:rPr lang="fr-FR" sz="2000" b="1" dirty="0" smtClean="0">
                <a:solidFill>
                  <a:srgbClr val="002060"/>
                </a:solidFill>
              </a:rPr>
              <a:t>autour</a:t>
            </a:r>
            <a:br>
              <a:rPr lang="fr-FR" sz="2000" b="1" dirty="0" smtClean="0">
                <a:solidFill>
                  <a:srgbClr val="002060"/>
                </a:solidFill>
              </a:rPr>
            </a:br>
            <a:r>
              <a:rPr lang="fr-FR" sz="2000" b="1" dirty="0" smtClean="0">
                <a:solidFill>
                  <a:srgbClr val="002060"/>
                </a:solidFill>
              </a:rPr>
              <a:t> </a:t>
            </a:r>
            <a:r>
              <a:rPr lang="fr-FR" sz="2000" b="1" dirty="0" smtClean="0">
                <a:solidFill>
                  <a:srgbClr val="002060"/>
                </a:solidFill>
              </a:rPr>
              <a:t>du groupe électrogène </a:t>
            </a:r>
            <a:r>
              <a:rPr lang="fr-FR" sz="2000" dirty="0" smtClean="0">
                <a:solidFill>
                  <a:srgbClr val="002060"/>
                </a:solidFill>
              </a:rPr>
              <a:t>(Option n°2)</a:t>
            </a:r>
            <a:endParaRPr lang="fr-FR" sz="2000" dirty="0">
              <a:solidFill>
                <a:srgbClr val="002060"/>
              </a:solidFill>
            </a:endParaRPr>
          </a:p>
        </p:txBody>
      </p:sp>
      <p:pic>
        <p:nvPicPr>
          <p:cNvPr id="4" name="Picture 2"/>
          <p:cNvPicPr>
            <a:picLocks noChangeAspect="1" noChangeArrowheads="1"/>
          </p:cNvPicPr>
          <p:nvPr/>
        </p:nvPicPr>
        <p:blipFill>
          <a:blip r:embed="rId2" cstate="print"/>
          <a:srcRect/>
          <a:stretch>
            <a:fillRect/>
          </a:stretch>
        </p:blipFill>
        <p:spPr bwMode="auto">
          <a:xfrm>
            <a:off x="6516216" y="2852936"/>
            <a:ext cx="1770271" cy="1224136"/>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67544" y="4437112"/>
            <a:ext cx="2008187" cy="1296987"/>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3845" t="13276" r="5768" b="15931"/>
          <a:stretch>
            <a:fillRect/>
          </a:stretch>
        </p:blipFill>
        <p:spPr bwMode="auto">
          <a:xfrm>
            <a:off x="3419872" y="4797152"/>
            <a:ext cx="1384990" cy="78572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t="27484" b="29775"/>
          <a:stretch>
            <a:fillRect/>
          </a:stretch>
        </p:blipFill>
        <p:spPr bwMode="auto">
          <a:xfrm>
            <a:off x="251520" y="3501008"/>
            <a:ext cx="1735137" cy="677071"/>
          </a:xfrm>
          <a:prstGeom prst="rect">
            <a:avLst/>
          </a:prstGeom>
          <a:noFill/>
          <a:ln w="9525">
            <a:noFill/>
            <a:miter lim="800000"/>
            <a:headEnd/>
            <a:tailEnd/>
          </a:ln>
        </p:spPr>
      </p:pic>
      <p:cxnSp>
        <p:nvCxnSpPr>
          <p:cNvPr id="8" name="Connecteur droit avec flèche 7"/>
          <p:cNvCxnSpPr>
            <a:stCxn id="7" idx="2"/>
            <a:endCxn id="5" idx="0"/>
          </p:cNvCxnSpPr>
          <p:nvPr/>
        </p:nvCxnSpPr>
        <p:spPr>
          <a:xfrm>
            <a:off x="1119089" y="4178079"/>
            <a:ext cx="352549" cy="259033"/>
          </a:xfrm>
          <a:prstGeom prst="straightConnector1">
            <a:avLst/>
          </a:prstGeom>
          <a:ln>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9" name="Connecteur droit avec flèche 8"/>
          <p:cNvCxnSpPr>
            <a:stCxn id="5" idx="3"/>
            <a:endCxn id="6" idx="1"/>
          </p:cNvCxnSpPr>
          <p:nvPr/>
        </p:nvCxnSpPr>
        <p:spPr>
          <a:xfrm>
            <a:off x="2475731" y="5085606"/>
            <a:ext cx="944141" cy="10441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6" idx="0"/>
            <a:endCxn id="4" idx="2"/>
          </p:cNvCxnSpPr>
          <p:nvPr/>
        </p:nvCxnSpPr>
        <p:spPr>
          <a:xfrm flipV="1">
            <a:off x="4112367" y="4077072"/>
            <a:ext cx="3288985" cy="72008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3212976"/>
            <a:ext cx="2520280" cy="307777"/>
          </a:xfrm>
          <a:prstGeom prst="rect">
            <a:avLst/>
          </a:prstGeom>
          <a:noFill/>
        </p:spPr>
        <p:txBody>
          <a:bodyPr wrap="square" rtlCol="0">
            <a:spAutoFit/>
          </a:bodyPr>
          <a:lstStyle/>
          <a:p>
            <a:r>
              <a:rPr lang="fr-FR" sz="1400" dirty="0" smtClean="0"/>
              <a:t>34901A 20 Channel Multiplexer</a:t>
            </a:r>
            <a:endParaRPr lang="fr-FR" sz="1400" dirty="0"/>
          </a:p>
        </p:txBody>
      </p:sp>
      <p:sp>
        <p:nvSpPr>
          <p:cNvPr id="12" name="ZoneTexte 11"/>
          <p:cNvSpPr txBox="1"/>
          <p:nvPr/>
        </p:nvSpPr>
        <p:spPr>
          <a:xfrm>
            <a:off x="179512" y="5733256"/>
            <a:ext cx="2664296" cy="307777"/>
          </a:xfrm>
          <a:prstGeom prst="rect">
            <a:avLst/>
          </a:prstGeom>
          <a:noFill/>
        </p:spPr>
        <p:txBody>
          <a:bodyPr wrap="square" rtlCol="0">
            <a:spAutoFit/>
          </a:bodyPr>
          <a:lstStyle/>
          <a:p>
            <a:r>
              <a:rPr lang="fr-FR" sz="1400" dirty="0" smtClean="0"/>
              <a:t>Centrale d'acquisition HP 34970A</a:t>
            </a:r>
            <a:endParaRPr lang="fr-FR" sz="1400" dirty="0"/>
          </a:p>
        </p:txBody>
      </p:sp>
      <p:sp>
        <p:nvSpPr>
          <p:cNvPr id="13" name="ZoneTexte 12"/>
          <p:cNvSpPr txBox="1"/>
          <p:nvPr/>
        </p:nvSpPr>
        <p:spPr>
          <a:xfrm>
            <a:off x="2843808" y="5589240"/>
            <a:ext cx="2304256" cy="307777"/>
          </a:xfrm>
          <a:prstGeom prst="rect">
            <a:avLst/>
          </a:prstGeom>
          <a:noFill/>
        </p:spPr>
        <p:txBody>
          <a:bodyPr wrap="square" rtlCol="0">
            <a:spAutoFit/>
          </a:bodyPr>
          <a:lstStyle/>
          <a:p>
            <a:r>
              <a:rPr lang="fr-FR" sz="1400" dirty="0" smtClean="0"/>
              <a:t>82357A USB/GPIB Interface</a:t>
            </a:r>
            <a:endParaRPr lang="fr-FR" sz="1400" dirty="0"/>
          </a:p>
        </p:txBody>
      </p:sp>
      <p:sp>
        <p:nvSpPr>
          <p:cNvPr id="23" name="ZoneTexte 22"/>
          <p:cNvSpPr txBox="1"/>
          <p:nvPr/>
        </p:nvSpPr>
        <p:spPr>
          <a:xfrm>
            <a:off x="5148064" y="5013176"/>
            <a:ext cx="3672408" cy="954107"/>
          </a:xfrm>
          <a:prstGeom prst="rect">
            <a:avLst/>
          </a:prstGeom>
          <a:noFill/>
        </p:spPr>
        <p:txBody>
          <a:bodyPr wrap="square" rtlCol="0">
            <a:spAutoFit/>
          </a:bodyPr>
          <a:lstStyle/>
          <a:p>
            <a:r>
              <a:rPr lang="fr-FR" sz="1400" dirty="0" smtClean="0"/>
              <a:t>Équipements de mesure de températures (Option n°2) : Centrale d'acquisition </a:t>
            </a:r>
            <a:r>
              <a:rPr lang="fr-FR" sz="1400" dirty="0" err="1" smtClean="0"/>
              <a:t>Agilent</a:t>
            </a:r>
            <a:r>
              <a:rPr lang="fr-FR" sz="1400" dirty="0" smtClean="0"/>
              <a:t> 34970A commandée par bus GPIB, Instrument virtuel exécuté sur ordinateur portable.</a:t>
            </a:r>
            <a:endParaRPr lang="fr-FR" sz="1400" dirty="0"/>
          </a:p>
        </p:txBody>
      </p:sp>
      <p:sp>
        <p:nvSpPr>
          <p:cNvPr id="24" name="ZoneTexte 23"/>
          <p:cNvSpPr txBox="1"/>
          <p:nvPr/>
        </p:nvSpPr>
        <p:spPr>
          <a:xfrm>
            <a:off x="5364088" y="1628800"/>
            <a:ext cx="3672408" cy="738664"/>
          </a:xfrm>
          <a:prstGeom prst="rect">
            <a:avLst/>
          </a:prstGeom>
          <a:noFill/>
        </p:spPr>
        <p:txBody>
          <a:bodyPr wrap="square" rtlCol="0">
            <a:spAutoFit/>
          </a:bodyPr>
          <a:lstStyle/>
          <a:p>
            <a:r>
              <a:rPr lang="fr-FR" sz="1400" dirty="0" smtClean="0"/>
              <a:t>Équipements de mesure de vibrations : chaîne d'acquisition des vibrations et instrument virtuel exécuté sur ordinateur portable</a:t>
            </a:r>
            <a:endParaRPr lang="fr-FR" sz="1400" dirty="0"/>
          </a:p>
        </p:txBody>
      </p:sp>
      <p:pic>
        <p:nvPicPr>
          <p:cNvPr id="1026" name="Picture 2"/>
          <p:cNvPicPr>
            <a:picLocks noChangeAspect="1" noChangeArrowheads="1"/>
          </p:cNvPicPr>
          <p:nvPr/>
        </p:nvPicPr>
        <p:blipFill>
          <a:blip r:embed="rId6" cstate="print"/>
          <a:srcRect/>
          <a:stretch>
            <a:fillRect/>
          </a:stretch>
        </p:blipFill>
        <p:spPr bwMode="auto">
          <a:xfrm>
            <a:off x="2411760" y="1772816"/>
            <a:ext cx="724765" cy="787847"/>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3779912" y="2060848"/>
            <a:ext cx="655108" cy="549151"/>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3779912" y="2996952"/>
            <a:ext cx="720080" cy="914997"/>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5148064" y="2636912"/>
            <a:ext cx="900972" cy="945828"/>
          </a:xfrm>
          <a:prstGeom prst="rect">
            <a:avLst/>
          </a:prstGeom>
          <a:noFill/>
          <a:ln w="9525">
            <a:noFill/>
            <a:miter lim="800000"/>
            <a:headEnd/>
            <a:tailEnd/>
          </a:ln>
        </p:spPr>
      </p:pic>
      <p:pic>
        <p:nvPicPr>
          <p:cNvPr id="1031" name="Picture 7"/>
          <p:cNvPicPr>
            <a:picLocks noChangeAspect="1" noChangeArrowheads="1"/>
          </p:cNvPicPr>
          <p:nvPr/>
        </p:nvPicPr>
        <p:blipFill>
          <a:blip r:embed="rId10" cstate="print"/>
          <a:srcRect/>
          <a:stretch>
            <a:fillRect/>
          </a:stretch>
        </p:blipFill>
        <p:spPr bwMode="auto">
          <a:xfrm>
            <a:off x="179512" y="2564904"/>
            <a:ext cx="1351781" cy="345863"/>
          </a:xfrm>
          <a:prstGeom prst="rect">
            <a:avLst/>
          </a:prstGeom>
          <a:noFill/>
          <a:ln w="9525">
            <a:noFill/>
            <a:miter lim="800000"/>
            <a:headEnd/>
            <a:tailEnd/>
          </a:ln>
        </p:spPr>
      </p:pic>
      <p:cxnSp>
        <p:nvCxnSpPr>
          <p:cNvPr id="37" name="Connecteur droit avec flèche 36"/>
          <p:cNvCxnSpPr>
            <a:stCxn id="1031" idx="2"/>
            <a:endCxn id="7" idx="0"/>
          </p:cNvCxnSpPr>
          <p:nvPr/>
        </p:nvCxnSpPr>
        <p:spPr>
          <a:xfrm>
            <a:off x="855403" y="2910767"/>
            <a:ext cx="263686" cy="59024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251520" y="2204864"/>
            <a:ext cx="1224136" cy="307777"/>
          </a:xfrm>
          <a:prstGeom prst="rect">
            <a:avLst/>
          </a:prstGeom>
          <a:noFill/>
        </p:spPr>
        <p:txBody>
          <a:bodyPr wrap="square" rtlCol="0">
            <a:spAutoFit/>
          </a:bodyPr>
          <a:lstStyle/>
          <a:p>
            <a:r>
              <a:rPr lang="fr-FR" sz="1400" i="1" dirty="0" smtClean="0"/>
              <a:t>Thermocouples</a:t>
            </a:r>
            <a:endParaRPr lang="fr-FR" sz="1400" i="1" dirty="0"/>
          </a:p>
        </p:txBody>
      </p:sp>
      <p:cxnSp>
        <p:nvCxnSpPr>
          <p:cNvPr id="41" name="Connecteur droit avec flèche 40"/>
          <p:cNvCxnSpPr>
            <a:stCxn id="1026" idx="3"/>
            <a:endCxn id="1027" idx="1"/>
          </p:cNvCxnSpPr>
          <p:nvPr/>
        </p:nvCxnSpPr>
        <p:spPr>
          <a:xfrm>
            <a:off x="3136525" y="2166740"/>
            <a:ext cx="643387" cy="168684"/>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a:stCxn id="1027" idx="3"/>
            <a:endCxn id="1029" idx="1"/>
          </p:cNvCxnSpPr>
          <p:nvPr/>
        </p:nvCxnSpPr>
        <p:spPr>
          <a:xfrm>
            <a:off x="4435020" y="2335424"/>
            <a:ext cx="713044" cy="77440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1028" idx="3"/>
            <a:endCxn id="1029" idx="1"/>
          </p:cNvCxnSpPr>
          <p:nvPr/>
        </p:nvCxnSpPr>
        <p:spPr>
          <a:xfrm flipV="1">
            <a:off x="4499992" y="3109826"/>
            <a:ext cx="648072" cy="34462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a:stCxn id="1029" idx="3"/>
            <a:endCxn id="4" idx="1"/>
          </p:cNvCxnSpPr>
          <p:nvPr/>
        </p:nvCxnSpPr>
        <p:spPr>
          <a:xfrm>
            <a:off x="6049036" y="3109826"/>
            <a:ext cx="467180" cy="3551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860032" y="3573016"/>
            <a:ext cx="1656184" cy="523220"/>
          </a:xfrm>
          <a:prstGeom prst="rect">
            <a:avLst/>
          </a:prstGeom>
          <a:noFill/>
        </p:spPr>
        <p:txBody>
          <a:bodyPr wrap="square" rtlCol="0">
            <a:spAutoFit/>
          </a:bodyPr>
          <a:lstStyle/>
          <a:p>
            <a:r>
              <a:rPr lang="fr-FR" sz="1400" dirty="0" smtClean="0"/>
              <a:t>Module d'acquisition NI-USB 6009</a:t>
            </a:r>
            <a:endParaRPr lang="fr-FR" sz="1400" dirty="0"/>
          </a:p>
        </p:txBody>
      </p:sp>
      <p:sp>
        <p:nvSpPr>
          <p:cNvPr id="27" name="ZoneTexte 26"/>
          <p:cNvSpPr txBox="1"/>
          <p:nvPr/>
        </p:nvSpPr>
        <p:spPr>
          <a:xfrm>
            <a:off x="1907704" y="2564904"/>
            <a:ext cx="1872208" cy="523220"/>
          </a:xfrm>
          <a:prstGeom prst="rect">
            <a:avLst/>
          </a:prstGeom>
          <a:noFill/>
        </p:spPr>
        <p:txBody>
          <a:bodyPr wrap="square" rtlCol="0">
            <a:spAutoFit/>
          </a:bodyPr>
          <a:lstStyle/>
          <a:p>
            <a:r>
              <a:rPr lang="fr-FR" sz="1400" dirty="0" smtClean="0"/>
              <a:t>Accéléromètre </a:t>
            </a:r>
            <a:r>
              <a:rPr lang="fr-FR" sz="1400" dirty="0" err="1" smtClean="0"/>
              <a:t>Monitran</a:t>
            </a:r>
            <a:r>
              <a:rPr lang="fr-FR" sz="1400" dirty="0" smtClean="0"/>
              <a:t> MNT/1100</a:t>
            </a:r>
            <a:endParaRPr lang="fr-FR" sz="1400" dirty="0"/>
          </a:p>
        </p:txBody>
      </p:sp>
      <p:sp>
        <p:nvSpPr>
          <p:cNvPr id="28" name="ZoneTexte 27"/>
          <p:cNvSpPr txBox="1"/>
          <p:nvPr/>
        </p:nvSpPr>
        <p:spPr>
          <a:xfrm>
            <a:off x="2915816" y="3861048"/>
            <a:ext cx="1944216" cy="461665"/>
          </a:xfrm>
          <a:prstGeom prst="rect">
            <a:avLst/>
          </a:prstGeom>
          <a:noFill/>
        </p:spPr>
        <p:txBody>
          <a:bodyPr wrap="square" rtlCol="0">
            <a:spAutoFit/>
          </a:bodyPr>
          <a:lstStyle/>
          <a:p>
            <a:r>
              <a:rPr lang="pt-BR" sz="1200" dirty="0" smtClean="0"/>
              <a:t>Dual-axis accelerometer ADXL203 (Analog Devices)</a:t>
            </a:r>
            <a:endParaRPr lang="fr-FR" sz="1200" dirty="0"/>
          </a:p>
        </p:txBody>
      </p:sp>
      <p:sp>
        <p:nvSpPr>
          <p:cNvPr id="33" name="ZoneTexte 32"/>
          <p:cNvSpPr txBox="1"/>
          <p:nvPr/>
        </p:nvSpPr>
        <p:spPr>
          <a:xfrm>
            <a:off x="3275856" y="1700808"/>
            <a:ext cx="1944216" cy="461665"/>
          </a:xfrm>
          <a:prstGeom prst="rect">
            <a:avLst/>
          </a:prstGeom>
          <a:noFill/>
        </p:spPr>
        <p:txBody>
          <a:bodyPr wrap="square" rtlCol="0">
            <a:spAutoFit/>
          </a:bodyPr>
          <a:lstStyle/>
          <a:p>
            <a:r>
              <a:rPr lang="fr-FR" sz="1200" dirty="0" smtClean="0"/>
              <a:t>Carte de conditionnement du signal</a:t>
            </a:r>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500" fill="hold"/>
                                        <p:tgtEl>
                                          <p:spTgt spid="1028"/>
                                        </p:tgtEl>
                                        <p:attrNameLst>
                                          <p:attrName>ppt_x</p:attrName>
                                        </p:attrNameLst>
                                      </p:cBhvr>
                                      <p:tavLst>
                                        <p:tav tm="0">
                                          <p:val>
                                            <p:strVal val="#ppt_x"/>
                                          </p:val>
                                        </p:tav>
                                        <p:tav tm="100000">
                                          <p:val>
                                            <p:strVal val="#ppt_x"/>
                                          </p:val>
                                        </p:tav>
                                      </p:tavLst>
                                    </p:anim>
                                    <p:anim calcmode="lin" valueType="num">
                                      <p:cBhvr additive="base">
                                        <p:cTn id="28" dur="500" fill="hold"/>
                                        <p:tgtEl>
                                          <p:spTgt spid="10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9"/>
                                        </p:tgtEl>
                                        <p:attrNameLst>
                                          <p:attrName>style.visibility</p:attrName>
                                        </p:attrNameLst>
                                      </p:cBhvr>
                                      <p:to>
                                        <p:strVal val="visible"/>
                                      </p:to>
                                    </p:set>
                                    <p:anim calcmode="lin" valueType="num">
                                      <p:cBhvr additive="base">
                                        <p:cTn id="35" dur="500" fill="hold"/>
                                        <p:tgtEl>
                                          <p:spTgt spid="1029"/>
                                        </p:tgtEl>
                                        <p:attrNameLst>
                                          <p:attrName>ppt_x</p:attrName>
                                        </p:attrNameLst>
                                      </p:cBhvr>
                                      <p:tavLst>
                                        <p:tav tm="0">
                                          <p:val>
                                            <p:strVal val="#ppt_x"/>
                                          </p:val>
                                        </p:tav>
                                        <p:tav tm="100000">
                                          <p:val>
                                            <p:strVal val="#ppt_x"/>
                                          </p:val>
                                        </p:tav>
                                      </p:tavLst>
                                    </p:anim>
                                    <p:anim calcmode="lin" valueType="num">
                                      <p:cBhvr additive="base">
                                        <p:cTn id="36" dur="500" fill="hold"/>
                                        <p:tgtEl>
                                          <p:spTgt spid="10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31"/>
                                        </p:tgtEl>
                                        <p:attrNameLst>
                                          <p:attrName>style.visibility</p:attrName>
                                        </p:attrNameLst>
                                      </p:cBhvr>
                                      <p:to>
                                        <p:strVal val="visible"/>
                                      </p:to>
                                    </p:set>
                                    <p:anim calcmode="lin" valueType="num">
                                      <p:cBhvr additive="base">
                                        <p:cTn id="61" dur="500" fill="hold"/>
                                        <p:tgtEl>
                                          <p:spTgt spid="1031"/>
                                        </p:tgtEl>
                                        <p:attrNameLst>
                                          <p:attrName>ppt_x</p:attrName>
                                        </p:attrNameLst>
                                      </p:cBhvr>
                                      <p:tavLst>
                                        <p:tav tm="0">
                                          <p:val>
                                            <p:strVal val="#ppt_x"/>
                                          </p:val>
                                        </p:tav>
                                        <p:tav tm="100000">
                                          <p:val>
                                            <p:strVal val="#ppt_x"/>
                                          </p:val>
                                        </p:tav>
                                      </p:tavLst>
                                    </p:anim>
                                    <p:anim calcmode="lin" valueType="num">
                                      <p:cBhvr additive="base">
                                        <p:cTn id="62" dur="500" fill="hold"/>
                                        <p:tgtEl>
                                          <p:spTgt spid="103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500" fill="hold"/>
                                        <p:tgtEl>
                                          <p:spTgt spid="37"/>
                                        </p:tgtEl>
                                        <p:attrNameLst>
                                          <p:attrName>ppt_x</p:attrName>
                                        </p:attrNameLst>
                                      </p:cBhvr>
                                      <p:tavLst>
                                        <p:tav tm="0">
                                          <p:val>
                                            <p:strVal val="#ppt_x"/>
                                          </p:val>
                                        </p:tav>
                                        <p:tav tm="100000">
                                          <p:val>
                                            <p:strVal val="#ppt_x"/>
                                          </p:val>
                                        </p:tav>
                                      </p:tavLst>
                                    </p:anim>
                                    <p:anim calcmode="lin" valueType="num">
                                      <p:cBhvr additive="base">
                                        <p:cTn id="82" dur="500" fill="hold"/>
                                        <p:tgtEl>
                                          <p:spTgt spid="37"/>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ppt_x"/>
                                          </p:val>
                                        </p:tav>
                                        <p:tav tm="100000">
                                          <p:val>
                                            <p:strVal val="#ppt_x"/>
                                          </p:val>
                                        </p:tav>
                                      </p:tavLst>
                                    </p:anim>
                                    <p:anim calcmode="lin" valueType="num">
                                      <p:cBhvr additive="base">
                                        <p:cTn id="90" dur="500" fill="hold"/>
                                        <p:tgtEl>
                                          <p:spTgt spid="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500" fill="hold"/>
                                        <p:tgtEl>
                                          <p:spTgt spid="13"/>
                                        </p:tgtEl>
                                        <p:attrNameLst>
                                          <p:attrName>ppt_x</p:attrName>
                                        </p:attrNameLst>
                                      </p:cBhvr>
                                      <p:tavLst>
                                        <p:tav tm="0">
                                          <p:val>
                                            <p:strVal val="#ppt_x"/>
                                          </p:val>
                                        </p:tav>
                                        <p:tav tm="100000">
                                          <p:val>
                                            <p:strVal val="#ppt_x"/>
                                          </p:val>
                                        </p:tav>
                                      </p:tavLst>
                                    </p:anim>
                                    <p:anim calcmode="lin" valueType="num">
                                      <p:cBhvr additive="base">
                                        <p:cTn id="94" dur="500" fill="hold"/>
                                        <p:tgtEl>
                                          <p:spTgt spid="1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500" fill="hold"/>
                                        <p:tgtEl>
                                          <p:spTgt spid="12"/>
                                        </p:tgtEl>
                                        <p:attrNameLst>
                                          <p:attrName>ppt_x</p:attrName>
                                        </p:attrNameLst>
                                      </p:cBhvr>
                                      <p:tavLst>
                                        <p:tav tm="0">
                                          <p:val>
                                            <p:strVal val="#ppt_x"/>
                                          </p:val>
                                        </p:tav>
                                        <p:tav tm="100000">
                                          <p:val>
                                            <p:strVal val="#ppt_x"/>
                                          </p:val>
                                        </p:tav>
                                      </p:tavLst>
                                    </p:anim>
                                    <p:anim calcmode="lin" valueType="num">
                                      <p:cBhvr additive="base">
                                        <p:cTn id="98" dur="500" fill="hold"/>
                                        <p:tgtEl>
                                          <p:spTgt spid="1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500" fill="hold"/>
                                        <p:tgtEl>
                                          <p:spTgt spid="23"/>
                                        </p:tgtEl>
                                        <p:attrNameLst>
                                          <p:attrName>ppt_x</p:attrName>
                                        </p:attrNameLst>
                                      </p:cBhvr>
                                      <p:tavLst>
                                        <p:tav tm="0">
                                          <p:val>
                                            <p:strVal val="#ppt_x"/>
                                          </p:val>
                                        </p:tav>
                                        <p:tav tm="100000">
                                          <p:val>
                                            <p:strVal val="#ppt_x"/>
                                          </p:val>
                                        </p:tav>
                                      </p:tavLst>
                                    </p:anim>
                                    <p:anim calcmode="lin" valueType="num">
                                      <p:cBhvr additive="base">
                                        <p:cTn id="102" dur="500" fill="hold"/>
                                        <p:tgtEl>
                                          <p:spTgt spid="23"/>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10"/>
                                        </p:tgtEl>
                                        <p:attrNameLst>
                                          <p:attrName>style.visibility</p:attrName>
                                        </p:attrNameLst>
                                      </p:cBhvr>
                                      <p:to>
                                        <p:strVal val="visible"/>
                                      </p:to>
                                    </p:set>
                                    <p:anim calcmode="lin" valueType="num">
                                      <p:cBhvr additive="base">
                                        <p:cTn id="105" dur="500" fill="hold"/>
                                        <p:tgtEl>
                                          <p:spTgt spid="10"/>
                                        </p:tgtEl>
                                        <p:attrNameLst>
                                          <p:attrName>ppt_x</p:attrName>
                                        </p:attrNameLst>
                                      </p:cBhvr>
                                      <p:tavLst>
                                        <p:tav tm="0">
                                          <p:val>
                                            <p:strVal val="#ppt_x"/>
                                          </p:val>
                                        </p:tav>
                                        <p:tav tm="100000">
                                          <p:val>
                                            <p:strVal val="#ppt_x"/>
                                          </p:val>
                                        </p:tav>
                                      </p:tavLst>
                                    </p:anim>
                                    <p:anim calcmode="lin" valueType="num">
                                      <p:cBhvr additive="base">
                                        <p:cTn id="10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3" grpId="0"/>
      <p:bldP spid="24" grpId="0"/>
      <p:bldP spid="38" grpId="0"/>
      <p:bldP spid="26" grpId="0"/>
      <p:bldP spid="27" grpId="0"/>
      <p:bldP spid="28"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228600"/>
            <a:ext cx="7290392" cy="990600"/>
          </a:xfrm>
        </p:spPr>
        <p:txBody>
          <a:bodyPr>
            <a:normAutofit/>
          </a:bodyPr>
          <a:lstStyle/>
          <a:p>
            <a:r>
              <a:rPr lang="fr-FR" sz="2400" b="1" dirty="0" smtClean="0">
                <a:solidFill>
                  <a:srgbClr val="002060"/>
                </a:solidFill>
              </a:rPr>
              <a:t>Découpage des activités de techniciens sur le système de surveillance du moteur thermique </a:t>
            </a:r>
            <a:r>
              <a:rPr lang="fr-FR" sz="2400" dirty="0" smtClean="0">
                <a:solidFill>
                  <a:srgbClr val="002060"/>
                </a:solidFill>
              </a:rPr>
              <a:t>(Option EC)</a:t>
            </a:r>
            <a:endParaRPr lang="fr-FR" sz="2400" dirty="0">
              <a:solidFill>
                <a:srgbClr val="002060"/>
              </a:solidFill>
            </a:endParaRPr>
          </a:p>
        </p:txBody>
      </p:sp>
      <p:pic>
        <p:nvPicPr>
          <p:cNvPr id="4098" name="Picture 2"/>
          <p:cNvPicPr>
            <a:picLocks noGrp="1" noChangeAspect="1" noChangeArrowheads="1"/>
          </p:cNvPicPr>
          <p:nvPr>
            <p:ph sz="quarter" idx="1"/>
          </p:nvPr>
        </p:nvPicPr>
        <p:blipFill>
          <a:blip r:embed="rId2" cstate="print"/>
          <a:stretch>
            <a:fillRect/>
          </a:stretch>
        </p:blipFill>
        <p:spPr bwMode="auto">
          <a:xfrm>
            <a:off x="612775" y="3104821"/>
            <a:ext cx="8153400" cy="1486557"/>
          </a:xfrm>
          <a:prstGeom prst="rect">
            <a:avLst/>
          </a:prstGeom>
          <a:noFill/>
          <a:ln w="9525">
            <a:noFill/>
            <a:miter lim="800000"/>
            <a:headEnd/>
            <a:tailEnd/>
          </a:ln>
          <a:effectLst/>
        </p:spPr>
      </p:pic>
      <p:sp>
        <p:nvSpPr>
          <p:cNvPr id="6" name="Bulle ronde 5"/>
          <p:cNvSpPr/>
          <p:nvPr/>
        </p:nvSpPr>
        <p:spPr>
          <a:xfrm>
            <a:off x="467544" y="1628800"/>
            <a:ext cx="2304256" cy="1368152"/>
          </a:xfrm>
          <a:prstGeom prst="wedgeEllipseCallout">
            <a:avLst>
              <a:gd name="adj1" fmla="val -29651"/>
              <a:gd name="adj2" fmla="val 109532"/>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0" name="Picture 4"/>
          <p:cNvPicPr>
            <a:picLocks noChangeAspect="1" noChangeArrowheads="1"/>
          </p:cNvPicPr>
          <p:nvPr/>
        </p:nvPicPr>
        <p:blipFill>
          <a:blip r:embed="rId3" cstate="print"/>
          <a:srcRect/>
          <a:stretch>
            <a:fillRect/>
          </a:stretch>
        </p:blipFill>
        <p:spPr bwMode="auto">
          <a:xfrm>
            <a:off x="1043608" y="1772816"/>
            <a:ext cx="1195152" cy="1059879"/>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1835696" y="1052736"/>
            <a:ext cx="4130675" cy="1363663"/>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cstate="print"/>
          <a:srcRect/>
          <a:stretch>
            <a:fillRect/>
          </a:stretch>
        </p:blipFill>
        <p:spPr bwMode="auto">
          <a:xfrm>
            <a:off x="1835696" y="2420888"/>
            <a:ext cx="4921250" cy="1260475"/>
          </a:xfrm>
          <a:prstGeom prst="rect">
            <a:avLst/>
          </a:prstGeom>
          <a:noFill/>
          <a:ln w="9525">
            <a:noFill/>
            <a:miter lim="800000"/>
            <a:headEnd/>
            <a:tailEnd/>
          </a:ln>
          <a:effectLst/>
        </p:spPr>
      </p:pic>
      <p:pic>
        <p:nvPicPr>
          <p:cNvPr id="4103" name="Picture 7"/>
          <p:cNvPicPr>
            <a:picLocks noChangeAspect="1" noChangeArrowheads="1"/>
          </p:cNvPicPr>
          <p:nvPr/>
        </p:nvPicPr>
        <p:blipFill>
          <a:blip r:embed="rId6" cstate="print"/>
          <a:srcRect/>
          <a:stretch>
            <a:fillRect/>
          </a:stretch>
        </p:blipFill>
        <p:spPr bwMode="auto">
          <a:xfrm>
            <a:off x="3131840" y="4653136"/>
            <a:ext cx="3937620" cy="1407699"/>
          </a:xfrm>
          <a:prstGeom prst="rect">
            <a:avLst/>
          </a:prstGeom>
          <a:noFill/>
          <a:ln w="9525">
            <a:noFill/>
            <a:miter lim="800000"/>
            <a:headEnd/>
            <a:tailEnd/>
          </a:ln>
          <a:effectLst/>
        </p:spPr>
      </p:pic>
      <p:pic>
        <p:nvPicPr>
          <p:cNvPr id="4104" name="Picture 8"/>
          <p:cNvPicPr>
            <a:picLocks noChangeAspect="1" noChangeArrowheads="1"/>
          </p:cNvPicPr>
          <p:nvPr/>
        </p:nvPicPr>
        <p:blipFill>
          <a:blip r:embed="rId7" cstate="print"/>
          <a:srcRect/>
          <a:stretch>
            <a:fillRect/>
          </a:stretch>
        </p:blipFill>
        <p:spPr bwMode="auto">
          <a:xfrm>
            <a:off x="827584" y="5157192"/>
            <a:ext cx="2249487" cy="777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 calcmode="lin" valueType="num">
                                      <p:cBhvr additive="base">
                                        <p:cTn id="23" dur="500" fill="hold"/>
                                        <p:tgtEl>
                                          <p:spTgt spid="4102"/>
                                        </p:tgtEl>
                                        <p:attrNameLst>
                                          <p:attrName>ppt_x</p:attrName>
                                        </p:attrNameLst>
                                      </p:cBhvr>
                                      <p:tavLst>
                                        <p:tav tm="0">
                                          <p:val>
                                            <p:strVal val="#ppt_x"/>
                                          </p:val>
                                        </p:tav>
                                        <p:tav tm="100000">
                                          <p:val>
                                            <p:strVal val="#ppt_x"/>
                                          </p:val>
                                        </p:tav>
                                      </p:tavLst>
                                    </p:anim>
                                    <p:anim calcmode="lin" valueType="num">
                                      <p:cBhvr additive="base">
                                        <p:cTn id="24"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104"/>
                                        </p:tgtEl>
                                        <p:attrNameLst>
                                          <p:attrName>style.visibility</p:attrName>
                                        </p:attrNameLst>
                                      </p:cBhvr>
                                      <p:to>
                                        <p:strVal val="visible"/>
                                      </p:to>
                                    </p:set>
                                    <p:anim calcmode="lin" valueType="num">
                                      <p:cBhvr additive="base">
                                        <p:cTn id="29" dur="500" fill="hold"/>
                                        <p:tgtEl>
                                          <p:spTgt spid="4104"/>
                                        </p:tgtEl>
                                        <p:attrNameLst>
                                          <p:attrName>ppt_x</p:attrName>
                                        </p:attrNameLst>
                                      </p:cBhvr>
                                      <p:tavLst>
                                        <p:tav tm="0">
                                          <p:val>
                                            <p:strVal val="#ppt_x"/>
                                          </p:val>
                                        </p:tav>
                                        <p:tav tm="100000">
                                          <p:val>
                                            <p:strVal val="#ppt_x"/>
                                          </p:val>
                                        </p:tav>
                                      </p:tavLst>
                                    </p:anim>
                                    <p:anim calcmode="lin" valueType="num">
                                      <p:cBhvr additive="base">
                                        <p:cTn id="30" dur="500" fill="hold"/>
                                        <p:tgtEl>
                                          <p:spTgt spid="410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103"/>
                                        </p:tgtEl>
                                        <p:attrNameLst>
                                          <p:attrName>style.visibility</p:attrName>
                                        </p:attrNameLst>
                                      </p:cBhvr>
                                      <p:to>
                                        <p:strVal val="visible"/>
                                      </p:to>
                                    </p:set>
                                    <p:anim calcmode="lin" valueType="num">
                                      <p:cBhvr additive="base">
                                        <p:cTn id="33" dur="500" fill="hold"/>
                                        <p:tgtEl>
                                          <p:spTgt spid="4103"/>
                                        </p:tgtEl>
                                        <p:attrNameLst>
                                          <p:attrName>ppt_x</p:attrName>
                                        </p:attrNameLst>
                                      </p:cBhvr>
                                      <p:tavLst>
                                        <p:tav tm="0">
                                          <p:val>
                                            <p:strVal val="#ppt_x"/>
                                          </p:val>
                                        </p:tav>
                                        <p:tav tm="100000">
                                          <p:val>
                                            <p:strVal val="#ppt_x"/>
                                          </p:val>
                                        </p:tav>
                                      </p:tavLst>
                                    </p:anim>
                                    <p:anim calcmode="lin" valueType="num">
                                      <p:cBhvr additive="base">
                                        <p:cTn id="34"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228600"/>
            <a:ext cx="7218384" cy="990600"/>
          </a:xfrm>
        </p:spPr>
        <p:txBody>
          <a:bodyPr>
            <a:normAutofit/>
          </a:bodyPr>
          <a:lstStyle/>
          <a:p>
            <a:pPr algn="ctr"/>
            <a:r>
              <a:rPr lang="fr-FR" sz="2400" b="1" dirty="0" smtClean="0">
                <a:solidFill>
                  <a:srgbClr val="002060"/>
                </a:solidFill>
              </a:rPr>
              <a:t>Découpage d'une séquence de CCF sur le système et évaluation des compétences</a:t>
            </a:r>
            <a:endParaRPr lang="fr-FR" sz="2400" b="1" dirty="0">
              <a:solidFill>
                <a:srgbClr val="002060"/>
              </a:solidFill>
            </a:endParaRPr>
          </a:p>
        </p:txBody>
      </p:sp>
      <p:pic>
        <p:nvPicPr>
          <p:cNvPr id="5122" name="Picture 2"/>
          <p:cNvPicPr>
            <a:picLocks noChangeAspect="1" noChangeArrowheads="1"/>
          </p:cNvPicPr>
          <p:nvPr/>
        </p:nvPicPr>
        <p:blipFill>
          <a:blip r:embed="rId2" cstate="print"/>
          <a:srcRect/>
          <a:stretch>
            <a:fillRect/>
          </a:stretch>
        </p:blipFill>
        <p:spPr bwMode="auto">
          <a:xfrm>
            <a:off x="179512" y="2492896"/>
            <a:ext cx="8816032" cy="2532053"/>
          </a:xfrm>
          <a:prstGeom prst="rect">
            <a:avLst/>
          </a:prstGeom>
          <a:solidFill>
            <a:schemeClr val="bg1"/>
          </a:solid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1547664" y="1340768"/>
            <a:ext cx="1845973" cy="1883544"/>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683568" y="3356992"/>
            <a:ext cx="1671257" cy="252028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2699792" y="4725144"/>
            <a:ext cx="1746051" cy="1296144"/>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cstate="print"/>
          <a:srcRect/>
          <a:stretch>
            <a:fillRect/>
          </a:stretch>
        </p:blipFill>
        <p:spPr bwMode="auto">
          <a:xfrm>
            <a:off x="3347864" y="1844824"/>
            <a:ext cx="2617267" cy="24875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ppt_x"/>
                                          </p:val>
                                        </p:tav>
                                        <p:tav tm="100000">
                                          <p:val>
                                            <p:strVal val="#ppt_x"/>
                                          </p:val>
                                        </p:tav>
                                      </p:tavLst>
                                    </p:anim>
                                    <p:anim calcmode="lin" valueType="num">
                                      <p:cBhvr additive="base">
                                        <p:cTn id="20"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ppt_x"/>
                                          </p:val>
                                        </p:tav>
                                        <p:tav tm="100000">
                                          <p:val>
                                            <p:strVal val="#ppt_x"/>
                                          </p:val>
                                        </p:tav>
                                      </p:tavLst>
                                    </p:anim>
                                    <p:anim calcmode="lin" valueType="num">
                                      <p:cBhvr additive="base">
                                        <p:cTn id="26"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édian">
  <a:themeElements>
    <a:clrScheme name="Personnalisé 2">
      <a:dk1>
        <a:sysClr val="windowText" lastClr="000000"/>
      </a:dk1>
      <a:lt1>
        <a:sysClr val="window" lastClr="FFFFFF"/>
      </a:lt1>
      <a:dk2>
        <a:srgbClr val="FFFFFF"/>
      </a:dk2>
      <a:lt2>
        <a:srgbClr val="546D79"/>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1441</TotalTime>
  <Words>1048</Words>
  <Application>Microsoft Office PowerPoint</Application>
  <PresentationFormat>Affichage à l'écran (4:3)</PresentationFormat>
  <Paragraphs>144</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1_Médian</vt:lpstr>
      <vt:lpstr>L’orgaNISATION PEDAGOGIQUE</vt:lpstr>
      <vt:lpstr>Diapositive 2</vt:lpstr>
      <vt:lpstr>Organisation géographique des équipements  communicants et d'instrumentation virtuelle du système</vt:lpstr>
      <vt:lpstr>Organisation des équipements sur le plateau BTSSN</vt:lpstr>
      <vt:lpstr>Organisation des équipements sur le plateau BTSSN</vt:lpstr>
      <vt:lpstr>Instrumentation déployée autour  du groupe électrogène (Option n°1)</vt:lpstr>
      <vt:lpstr>Instrumentation déployée autour  du groupe électrogène (Option n°2)</vt:lpstr>
      <vt:lpstr>Découpage des activités de techniciens sur le système de surveillance du moteur thermique (Option EC)</vt:lpstr>
      <vt:lpstr>Découpage d'une séquence de CCF sur le système et évaluation des compétences</vt:lpstr>
      <vt:lpstr>Compétence C5.1 : préparer la solution et le plan d’action Choix du matériel </vt:lpstr>
      <vt:lpstr>Cahier des charges : Accéléromètres sur cylindres n°1, 2 et 4, dynamique de mesure +/-50g, bande passante [5Hz:10kHz], précision 1%</vt:lpstr>
      <vt:lpstr>Diapositive 12</vt:lpstr>
      <vt:lpstr>Diapositive 13</vt:lpstr>
      <vt:lpstr>Compétence C5.1 : préparer la solution et le plan d’action Configuration du matériel  </vt:lpstr>
      <vt:lpstr>Compétence C5.1 : préparer la solution et le plan d’action Test du matériel </vt:lpstr>
      <vt:lpstr>Compétence C5.1 : préparer la solution et le plan d’action Test du matériel </vt:lpstr>
      <vt:lpstr>Compétence C5.1 : préparer la solution et le plan d’action Valider le plan d’action</vt:lpstr>
      <vt:lpstr>Compétence C5.2 : Mettre en œuvre une solution matérielle/logicielle en situation</vt:lpstr>
      <vt:lpstr>Compétence C5.3 : Effectuer la recette d’un produit avec le client</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Certification</dc:title>
  <dc:creator>utilisateur</dc:creator>
  <cp:lastModifiedBy>Administrateur</cp:lastModifiedBy>
  <cp:revision>118</cp:revision>
  <dcterms:created xsi:type="dcterms:W3CDTF">2014-06-05T20:00:54Z</dcterms:created>
  <dcterms:modified xsi:type="dcterms:W3CDTF">2014-06-25T15:28:02Z</dcterms:modified>
</cp:coreProperties>
</file>