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77" r:id="rId2"/>
    <p:sldId id="274" r:id="rId3"/>
    <p:sldId id="276" r:id="rId4"/>
    <p:sldId id="275" r:id="rId5"/>
    <p:sldId id="278"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B94B"/>
    <a:srgbClr val="D1A6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04" y="3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ascalecosta:Documents:PASCALE:IGEN:GROUPE%20STI:NIVEAU:BTS:Syst&#232;mes%20num&#233;riques:chiffres%20BTS%20SE%20IRIS%20SI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ascalecosta:Documents:PASCALE:IGEN:GROUPE%20STI:NIVEAU:BTS:Syst&#232;mes%20num&#233;riques:chiffres%20BTS%20SE%20IRIS%20SIO.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pascalecosta:Documents:PASCALE:IGEN:GROUPE%20STI:NIVEAU:BTS:Syst&#232;mes%20num&#233;riques:chiffres%20BTS%20SE%20IRIS%20SIO.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pascalecosta:Documents:PASCALE:IGEN:GROUPE%20STI:NIVEAU:BTS:Syst&#232;mes%20num&#233;riques:chiffres%20BTS%20SE%20IRIS%20SI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fr-FR" dirty="0" smtClean="0"/>
              <a:t>En </a:t>
            </a:r>
            <a:r>
              <a:rPr lang="fr-FR" dirty="0"/>
              <a:t>métropole</a:t>
            </a:r>
          </a:p>
        </c:rich>
      </c:tx>
      <c:layout/>
      <c:overlay val="0"/>
    </c:title>
    <c:autoTitleDeleted val="0"/>
    <c:plotArea>
      <c:layout/>
      <c:lineChart>
        <c:grouping val="standard"/>
        <c:varyColors val="0"/>
        <c:ser>
          <c:idx val="0"/>
          <c:order val="0"/>
          <c:tx>
            <c:strRef>
              <c:f>Feuil1!$A$10</c:f>
              <c:strCache>
                <c:ptCount val="1"/>
                <c:pt idx="0">
                  <c:v>BTS SE</c:v>
                </c:pt>
              </c:strCache>
            </c:strRef>
          </c:tx>
          <c:cat>
            <c:numRef>
              <c:f>Feuil1!$B$9:$I$9</c:f>
              <c:numCache>
                <c:formatCode>General</c:formatCode>
                <c:ptCount val="8"/>
                <c:pt idx="0">
                  <c:v>2013.0</c:v>
                </c:pt>
                <c:pt idx="1">
                  <c:v>2012.0</c:v>
                </c:pt>
                <c:pt idx="2">
                  <c:v>2011.0</c:v>
                </c:pt>
                <c:pt idx="3">
                  <c:v>2010.0</c:v>
                </c:pt>
                <c:pt idx="4">
                  <c:v>2009.0</c:v>
                </c:pt>
                <c:pt idx="5">
                  <c:v>2008.0</c:v>
                </c:pt>
                <c:pt idx="6">
                  <c:v>2007.0</c:v>
                </c:pt>
                <c:pt idx="7">
                  <c:v>2006.0</c:v>
                </c:pt>
              </c:numCache>
            </c:numRef>
          </c:cat>
          <c:val>
            <c:numRef>
              <c:f>Feuil1!$B$10:$I$10</c:f>
              <c:numCache>
                <c:formatCode>General</c:formatCode>
                <c:ptCount val="8"/>
                <c:pt idx="0">
                  <c:v>1688.0</c:v>
                </c:pt>
                <c:pt idx="1">
                  <c:v>1656.0</c:v>
                </c:pt>
                <c:pt idx="2">
                  <c:v>1704.0</c:v>
                </c:pt>
                <c:pt idx="3">
                  <c:v>1740.0</c:v>
                </c:pt>
                <c:pt idx="4">
                  <c:v>1833.0</c:v>
                </c:pt>
                <c:pt idx="5">
                  <c:v>1917.0</c:v>
                </c:pt>
                <c:pt idx="6">
                  <c:v>2064.0</c:v>
                </c:pt>
                <c:pt idx="7">
                  <c:v>2356.0</c:v>
                </c:pt>
              </c:numCache>
            </c:numRef>
          </c:val>
          <c:smooth val="0"/>
        </c:ser>
        <c:ser>
          <c:idx val="1"/>
          <c:order val="1"/>
          <c:tx>
            <c:strRef>
              <c:f>Feuil1!$A$11</c:f>
              <c:strCache>
                <c:ptCount val="1"/>
                <c:pt idx="0">
                  <c:v>BTS IRIS</c:v>
                </c:pt>
              </c:strCache>
            </c:strRef>
          </c:tx>
          <c:cat>
            <c:numRef>
              <c:f>Feuil1!$B$9:$I$9</c:f>
              <c:numCache>
                <c:formatCode>General</c:formatCode>
                <c:ptCount val="8"/>
                <c:pt idx="0">
                  <c:v>2013.0</c:v>
                </c:pt>
                <c:pt idx="1">
                  <c:v>2012.0</c:v>
                </c:pt>
                <c:pt idx="2">
                  <c:v>2011.0</c:v>
                </c:pt>
                <c:pt idx="3">
                  <c:v>2010.0</c:v>
                </c:pt>
                <c:pt idx="4">
                  <c:v>2009.0</c:v>
                </c:pt>
                <c:pt idx="5">
                  <c:v>2008.0</c:v>
                </c:pt>
                <c:pt idx="6">
                  <c:v>2007.0</c:v>
                </c:pt>
                <c:pt idx="7">
                  <c:v>2006.0</c:v>
                </c:pt>
              </c:numCache>
            </c:numRef>
          </c:cat>
          <c:val>
            <c:numRef>
              <c:f>Feuil1!$B$11:$I$11</c:f>
              <c:numCache>
                <c:formatCode>General</c:formatCode>
                <c:ptCount val="8"/>
                <c:pt idx="0">
                  <c:v>2097.0</c:v>
                </c:pt>
                <c:pt idx="1">
                  <c:v>1930.0</c:v>
                </c:pt>
                <c:pt idx="2">
                  <c:v>1891.0</c:v>
                </c:pt>
                <c:pt idx="3">
                  <c:v>2001.0</c:v>
                </c:pt>
                <c:pt idx="4">
                  <c:v>1979.0</c:v>
                </c:pt>
                <c:pt idx="5">
                  <c:v>1938.0</c:v>
                </c:pt>
                <c:pt idx="6">
                  <c:v>1961.0</c:v>
                </c:pt>
                <c:pt idx="7">
                  <c:v>2021.0</c:v>
                </c:pt>
              </c:numCache>
            </c:numRef>
          </c:val>
          <c:smooth val="0"/>
        </c:ser>
        <c:dLbls>
          <c:showLegendKey val="0"/>
          <c:showVal val="0"/>
          <c:showCatName val="0"/>
          <c:showSerName val="0"/>
          <c:showPercent val="0"/>
          <c:showBubbleSize val="0"/>
        </c:dLbls>
        <c:marker val="1"/>
        <c:smooth val="0"/>
        <c:axId val="-2109959368"/>
        <c:axId val="-2053016456"/>
      </c:lineChart>
      <c:catAx>
        <c:axId val="-2109959368"/>
        <c:scaling>
          <c:orientation val="minMax"/>
        </c:scaling>
        <c:delete val="0"/>
        <c:axPos val="b"/>
        <c:numFmt formatCode="General" sourceLinked="1"/>
        <c:majorTickMark val="none"/>
        <c:minorTickMark val="none"/>
        <c:tickLblPos val="nextTo"/>
        <c:crossAx val="-2053016456"/>
        <c:crosses val="autoZero"/>
        <c:auto val="1"/>
        <c:lblAlgn val="ctr"/>
        <c:lblOffset val="100"/>
        <c:noMultiLvlLbl val="0"/>
      </c:catAx>
      <c:valAx>
        <c:axId val="-2053016456"/>
        <c:scaling>
          <c:orientation val="minMax"/>
        </c:scaling>
        <c:delete val="0"/>
        <c:axPos val="l"/>
        <c:majorGridlines/>
        <c:numFmt formatCode="General" sourceLinked="1"/>
        <c:majorTickMark val="none"/>
        <c:minorTickMark val="none"/>
        <c:tickLblPos val="nextTo"/>
        <c:crossAx val="-2109959368"/>
        <c:crosses val="autoZero"/>
        <c:crossBetween val="between"/>
      </c:valAx>
      <c:dTable>
        <c:showHorzBorder val="1"/>
        <c:showVertBorder val="1"/>
        <c:showOutline val="1"/>
        <c:showKeys val="1"/>
      </c:dTable>
    </c:plotArea>
    <c:plotVisOnly val="1"/>
    <c:dispBlanksAs val="gap"/>
    <c:showDLblsOverMax val="0"/>
  </c:chart>
  <c:txPr>
    <a:bodyPr/>
    <a:lstStyle/>
    <a:p>
      <a:pPr>
        <a:defRPr b="1" i="0">
          <a:latin typeface="Aria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fr-FR" dirty="0" smtClean="0"/>
              <a:t>Dans</a:t>
            </a:r>
            <a:r>
              <a:rPr lang="fr-FR" baseline="0" dirty="0" smtClean="0"/>
              <a:t> </a:t>
            </a:r>
            <a:r>
              <a:rPr lang="fr-FR" dirty="0" smtClean="0"/>
              <a:t>l'académie </a:t>
            </a:r>
            <a:r>
              <a:rPr lang="fr-FR" dirty="0"/>
              <a:t>de Lille</a:t>
            </a:r>
          </a:p>
        </c:rich>
      </c:tx>
      <c:layout/>
      <c:overlay val="0"/>
    </c:title>
    <c:autoTitleDeleted val="0"/>
    <c:plotArea>
      <c:layout/>
      <c:lineChart>
        <c:grouping val="standard"/>
        <c:varyColors val="0"/>
        <c:ser>
          <c:idx val="0"/>
          <c:order val="0"/>
          <c:tx>
            <c:strRef>
              <c:f>Feuil1!$A$18</c:f>
              <c:strCache>
                <c:ptCount val="1"/>
                <c:pt idx="0">
                  <c:v>BTS SE</c:v>
                </c:pt>
              </c:strCache>
            </c:strRef>
          </c:tx>
          <c:cat>
            <c:numRef>
              <c:f>Feuil1!$B$17:$I$17</c:f>
              <c:numCache>
                <c:formatCode>General</c:formatCode>
                <c:ptCount val="8"/>
                <c:pt idx="0">
                  <c:v>2013.0</c:v>
                </c:pt>
                <c:pt idx="1">
                  <c:v>2012.0</c:v>
                </c:pt>
                <c:pt idx="2">
                  <c:v>2011.0</c:v>
                </c:pt>
                <c:pt idx="3">
                  <c:v>2010.0</c:v>
                </c:pt>
                <c:pt idx="4">
                  <c:v>2009.0</c:v>
                </c:pt>
                <c:pt idx="5">
                  <c:v>2008.0</c:v>
                </c:pt>
                <c:pt idx="6">
                  <c:v>2007.0</c:v>
                </c:pt>
                <c:pt idx="7">
                  <c:v>2006.0</c:v>
                </c:pt>
              </c:numCache>
            </c:numRef>
          </c:cat>
          <c:val>
            <c:numRef>
              <c:f>Feuil1!$B$18:$I$18</c:f>
              <c:numCache>
                <c:formatCode>General</c:formatCode>
                <c:ptCount val="8"/>
                <c:pt idx="0">
                  <c:v>77.0</c:v>
                </c:pt>
                <c:pt idx="1">
                  <c:v>99.0</c:v>
                </c:pt>
                <c:pt idx="2">
                  <c:v>102.0</c:v>
                </c:pt>
                <c:pt idx="3">
                  <c:v>114.0</c:v>
                </c:pt>
                <c:pt idx="4">
                  <c:v>121.0</c:v>
                </c:pt>
                <c:pt idx="5">
                  <c:v>135.0</c:v>
                </c:pt>
                <c:pt idx="6">
                  <c:v>143.0</c:v>
                </c:pt>
                <c:pt idx="7">
                  <c:v>157.0</c:v>
                </c:pt>
              </c:numCache>
            </c:numRef>
          </c:val>
          <c:smooth val="0"/>
        </c:ser>
        <c:ser>
          <c:idx val="1"/>
          <c:order val="1"/>
          <c:tx>
            <c:strRef>
              <c:f>Feuil1!$A$19</c:f>
              <c:strCache>
                <c:ptCount val="1"/>
                <c:pt idx="0">
                  <c:v>BTS IRIS</c:v>
                </c:pt>
              </c:strCache>
            </c:strRef>
          </c:tx>
          <c:cat>
            <c:numRef>
              <c:f>Feuil1!$B$17:$I$17</c:f>
              <c:numCache>
                <c:formatCode>General</c:formatCode>
                <c:ptCount val="8"/>
                <c:pt idx="0">
                  <c:v>2013.0</c:v>
                </c:pt>
                <c:pt idx="1">
                  <c:v>2012.0</c:v>
                </c:pt>
                <c:pt idx="2">
                  <c:v>2011.0</c:v>
                </c:pt>
                <c:pt idx="3">
                  <c:v>2010.0</c:v>
                </c:pt>
                <c:pt idx="4">
                  <c:v>2009.0</c:v>
                </c:pt>
                <c:pt idx="5">
                  <c:v>2008.0</c:v>
                </c:pt>
                <c:pt idx="6">
                  <c:v>2007.0</c:v>
                </c:pt>
                <c:pt idx="7">
                  <c:v>2006.0</c:v>
                </c:pt>
              </c:numCache>
            </c:numRef>
          </c:cat>
          <c:val>
            <c:numRef>
              <c:f>Feuil1!$B$19:$I$19</c:f>
              <c:numCache>
                <c:formatCode>General</c:formatCode>
                <c:ptCount val="8"/>
                <c:pt idx="0">
                  <c:v>175.0</c:v>
                </c:pt>
                <c:pt idx="1">
                  <c:v>152.0</c:v>
                </c:pt>
                <c:pt idx="2">
                  <c:v>129.0</c:v>
                </c:pt>
                <c:pt idx="3">
                  <c:v>118.0</c:v>
                </c:pt>
                <c:pt idx="4">
                  <c:v>122.0</c:v>
                </c:pt>
                <c:pt idx="5">
                  <c:v>128.0</c:v>
                </c:pt>
                <c:pt idx="6">
                  <c:v>114.0</c:v>
                </c:pt>
                <c:pt idx="7">
                  <c:v>122.0</c:v>
                </c:pt>
              </c:numCache>
            </c:numRef>
          </c:val>
          <c:smooth val="0"/>
        </c:ser>
        <c:dLbls>
          <c:showLegendKey val="0"/>
          <c:showVal val="0"/>
          <c:showCatName val="0"/>
          <c:showSerName val="0"/>
          <c:showPercent val="0"/>
          <c:showBubbleSize val="0"/>
        </c:dLbls>
        <c:marker val="1"/>
        <c:smooth val="0"/>
        <c:axId val="2145316152"/>
        <c:axId val="-2054283368"/>
      </c:lineChart>
      <c:catAx>
        <c:axId val="2145316152"/>
        <c:scaling>
          <c:orientation val="minMax"/>
        </c:scaling>
        <c:delete val="0"/>
        <c:axPos val="b"/>
        <c:numFmt formatCode="General" sourceLinked="1"/>
        <c:majorTickMark val="none"/>
        <c:minorTickMark val="none"/>
        <c:tickLblPos val="nextTo"/>
        <c:crossAx val="-2054283368"/>
        <c:crosses val="autoZero"/>
        <c:auto val="1"/>
        <c:lblAlgn val="ctr"/>
        <c:lblOffset val="100"/>
        <c:noMultiLvlLbl val="0"/>
      </c:catAx>
      <c:valAx>
        <c:axId val="-2054283368"/>
        <c:scaling>
          <c:orientation val="minMax"/>
        </c:scaling>
        <c:delete val="0"/>
        <c:axPos val="l"/>
        <c:majorGridlines/>
        <c:numFmt formatCode="General" sourceLinked="1"/>
        <c:majorTickMark val="none"/>
        <c:minorTickMark val="none"/>
        <c:tickLblPos val="nextTo"/>
        <c:crossAx val="2145316152"/>
        <c:crosses val="autoZero"/>
        <c:crossBetween val="between"/>
      </c:valAx>
      <c:dTable>
        <c:showHorzBorder val="1"/>
        <c:showVertBorder val="1"/>
        <c:showOutline val="1"/>
        <c:showKeys val="1"/>
      </c:dTable>
    </c:plotArea>
    <c:plotVisOnly val="1"/>
    <c:dispBlanksAs val="gap"/>
    <c:showDLblsOverMax val="0"/>
  </c:chart>
  <c:txPr>
    <a:bodyPr/>
    <a:lstStyle/>
    <a:p>
      <a:pPr>
        <a:defRPr b="1" i="0">
          <a:latin typeface="Arial"/>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096098533510833"/>
          <c:y val="0.053217405668376"/>
          <c:w val="0.787643733504907"/>
          <c:h val="0.754326273688888"/>
        </c:manualLayout>
      </c:layout>
      <c:pie3DChart>
        <c:varyColors val="1"/>
        <c:ser>
          <c:idx val="0"/>
          <c:order val="0"/>
          <c:dLbls>
            <c:dLbl>
              <c:idx val="2"/>
              <c:layout>
                <c:manualLayout>
                  <c:x val="0.208275748218477"/>
                  <c:y val="-0.101134230699513"/>
                </c:manualLayout>
              </c:layout>
              <c:tx>
                <c:rich>
                  <a:bodyPr/>
                  <a:lstStyle/>
                  <a:p>
                    <a:r>
                      <a:rPr lang="fr-FR" dirty="0"/>
                      <a:t>BTS </a:t>
                    </a:r>
                    <a:r>
                      <a:rPr lang="fr-FR" dirty="0" smtClean="0"/>
                      <a:t>SIO, </a:t>
                    </a:r>
                    <a:r>
                      <a:rPr lang="fr-FR" dirty="0"/>
                      <a:t>5812</a:t>
                    </a:r>
                  </a:p>
                </c:rich>
              </c:tx>
              <c:showLegendKey val="0"/>
              <c:showVal val="1"/>
              <c:showCatName val="1"/>
              <c:showSerName val="0"/>
              <c:showPercent val="0"/>
              <c:showBubbleSize val="0"/>
            </c:dLbl>
            <c:showLegendKey val="0"/>
            <c:showVal val="1"/>
            <c:showCatName val="1"/>
            <c:showSerName val="0"/>
            <c:showPercent val="0"/>
            <c:showBubbleSize val="0"/>
            <c:showLeaderLines val="1"/>
          </c:dLbls>
          <c:cat>
            <c:strRef>
              <c:f>(Feuil1!$A$10:$A$11;Feuil1!$A$14)</c:f>
              <c:strCache>
                <c:ptCount val="3"/>
                <c:pt idx="0">
                  <c:v>BTS SE</c:v>
                </c:pt>
                <c:pt idx="1">
                  <c:v>BTS IRIS</c:v>
                </c:pt>
                <c:pt idx="2">
                  <c:v>BTS IG</c:v>
                </c:pt>
              </c:strCache>
            </c:strRef>
          </c:cat>
          <c:val>
            <c:numRef>
              <c:f>(Feuil1!$B$10:$B$11;Feuil1!$B$14)</c:f>
              <c:numCache>
                <c:formatCode>General</c:formatCode>
                <c:ptCount val="3"/>
                <c:pt idx="0">
                  <c:v>1688.0</c:v>
                </c:pt>
                <c:pt idx="1">
                  <c:v>2097.0</c:v>
                </c:pt>
                <c:pt idx="2">
                  <c:v>5812.0</c:v>
                </c:pt>
              </c:numCache>
            </c:numRef>
          </c:val>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200" b="1" i="0"/>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dLbl>
              <c:idx val="2"/>
              <c:layout/>
              <c:tx>
                <c:rich>
                  <a:bodyPr/>
                  <a:lstStyle/>
                  <a:p>
                    <a:r>
                      <a:rPr lang="fr-FR"/>
                      <a:t>BTS </a:t>
                    </a:r>
                    <a:r>
                      <a:rPr lang="fr-FR" smtClean="0"/>
                      <a:t>SIO, </a:t>
                    </a:r>
                    <a:r>
                      <a:rPr lang="fr-FR"/>
                      <a:t>298</a:t>
                    </a:r>
                  </a:p>
                </c:rich>
              </c:tx>
              <c:showLegendKey val="0"/>
              <c:showVal val="1"/>
              <c:showCatName val="1"/>
              <c:showSerName val="0"/>
              <c:showPercent val="0"/>
              <c:showBubbleSize val="0"/>
            </c:dLbl>
            <c:showLegendKey val="0"/>
            <c:showVal val="1"/>
            <c:showCatName val="1"/>
            <c:showSerName val="0"/>
            <c:showPercent val="0"/>
            <c:showBubbleSize val="0"/>
            <c:showLeaderLines val="1"/>
          </c:dLbls>
          <c:cat>
            <c:strRef>
              <c:f>(Feuil1!$A$18:$A$19;Feuil1!$A$22)</c:f>
              <c:strCache>
                <c:ptCount val="3"/>
                <c:pt idx="0">
                  <c:v>BTS SE</c:v>
                </c:pt>
                <c:pt idx="1">
                  <c:v>BTS IRIS</c:v>
                </c:pt>
                <c:pt idx="2">
                  <c:v>BTS IG</c:v>
                </c:pt>
              </c:strCache>
            </c:strRef>
          </c:cat>
          <c:val>
            <c:numRef>
              <c:f>(Feuil1!$B$18:$B$19;Feuil1!$B$22)</c:f>
              <c:numCache>
                <c:formatCode>General</c:formatCode>
                <c:ptCount val="3"/>
                <c:pt idx="0">
                  <c:v>77.0</c:v>
                </c:pt>
                <c:pt idx="1">
                  <c:v>175.0</c:v>
                </c:pt>
                <c:pt idx="2">
                  <c:v>298.0</c:v>
                </c:pt>
              </c:numCache>
            </c:numRef>
          </c:val>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200" b="1" i="0"/>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096EB2-3B19-415B-93DC-C8E01BF1CA0D}" type="datetimeFigureOut">
              <a:rPr lang="fr-FR" smtClean="0"/>
              <a:pPr/>
              <a:t>26/06/14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2115F4-720D-4FC7-8A6F-AEE6A5C75DF1}" type="slidenum">
              <a:rPr lang="fr-FR" smtClean="0"/>
              <a:pPr/>
              <a:t>‹#›</a:t>
            </a:fld>
            <a:endParaRPr lang="fr-FR"/>
          </a:p>
        </p:txBody>
      </p:sp>
    </p:spTree>
    <p:extLst>
      <p:ext uri="{BB962C8B-B14F-4D97-AF65-F5344CB8AC3E}">
        <p14:creationId xmlns:p14="http://schemas.microsoft.com/office/powerpoint/2010/main" val="1661489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l’informatique de gestion et de service à l’usager est couverte par le BTS SIO ; l’informatique scientifique, industrielle et embarquée (contraintes du temps réel et de la mobilité) sont le fait du nouveau BTS SN.</a:t>
            </a:r>
          </a:p>
          <a:p>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4</a:t>
            </a:fld>
            <a:endParaRPr lang="fr-FR"/>
          </a:p>
        </p:txBody>
      </p:sp>
    </p:spTree>
    <p:extLst>
      <p:ext uri="{BB962C8B-B14F-4D97-AF65-F5344CB8AC3E}">
        <p14:creationId xmlns:p14="http://schemas.microsoft.com/office/powerpoint/2010/main" val="4284424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Arial" charset="0"/>
              </a:rPr>
              <a:t>Voir l’enquête présentée au séminaire nationale sur</a:t>
            </a:r>
            <a:r>
              <a:rPr lang="fr-FR" sz="1200" baseline="0" dirty="0" smtClean="0">
                <a:latin typeface="Arial" charset="0"/>
              </a:rPr>
              <a:t> les origines des étudiants.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smtClean="0">
                <a:latin typeface="Arial" charset="0"/>
              </a:rPr>
              <a:t>Installer des dispositifs spécifiques de type « passerelle », inscrit dans les projets d’établissement, qui planifient l’actions des équipes de professeurs pluri disciplinaires et pluri catégorielles capables d’assurer la continuité des enseignements en travaillant simultanément sur les niveaux LP de la voie professionnelle et la première année de STS.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charset="0"/>
            </a:endParaRPr>
          </a:p>
          <a:p>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5</a:t>
            </a:fld>
            <a:endParaRPr lang="fr-FR"/>
          </a:p>
        </p:txBody>
      </p:sp>
    </p:spTree>
    <p:extLst>
      <p:ext uri="{BB962C8B-B14F-4D97-AF65-F5344CB8AC3E}">
        <p14:creationId xmlns:p14="http://schemas.microsoft.com/office/powerpoint/2010/main" val="749123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 Id="rId3" Type="http://schemas.openxmlformats.org/officeDocument/2006/relationships/image" Target="../media/image6.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dirty="0" smtClean="0"/>
              <a:t>Cliquez pour modifier le style du titre</a:t>
            </a:r>
            <a:endParaRPr kumimoji="0" lang="en-US" dirty="0"/>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4586656B-D7B8-4D07-BA1E-F424903E443B}" type="slidenum">
              <a:rPr lang="fr-FR" smtClean="0"/>
              <a:pPr/>
              <a:t>‹#›</a:t>
            </a:fld>
            <a:endParaRPr lang="fr-FR"/>
          </a:p>
        </p:txBody>
      </p:sp>
      <p:pic>
        <p:nvPicPr>
          <p:cNvPr id="5" name="Image 4" descr="bts_sn_info15587_cci_p.jpg"/>
          <p:cNvPicPr>
            <a:picLocks noChangeAspect="1"/>
          </p:cNvPicPr>
          <p:nvPr userDrawn="1"/>
        </p:nvPicPr>
        <p:blipFill>
          <a:blip r:embed="rId2" cstate="print"/>
          <a:stretch>
            <a:fillRect/>
          </a:stretch>
        </p:blipFill>
        <p:spPr>
          <a:xfrm>
            <a:off x="683568" y="1628800"/>
            <a:ext cx="7992888" cy="475252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dirty="0" smtClean="0"/>
              <a:t>Cliquez pour modifier le style du titre</a:t>
            </a:r>
            <a:endParaRPr kumimoji="0" lang="en-US" dirty="0"/>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4586656B-D7B8-4D07-BA1E-F424903E443B}" type="slidenum">
              <a:rPr lang="fr-FR" smtClean="0"/>
              <a:pPr/>
              <a:t>‹#›</a:t>
            </a:fld>
            <a:endParaRPr lang="fr-FR"/>
          </a:p>
        </p:txBody>
      </p:sp>
      <p:sp>
        <p:nvSpPr>
          <p:cNvPr id="8" name="Espace réservé du contenu 7"/>
          <p:cNvSpPr>
            <a:spLocks noGrp="1"/>
          </p:cNvSpPr>
          <p:nvPr>
            <p:ph sz="quarter" idx="1"/>
          </p:nvPr>
        </p:nvSpPr>
        <p:spPr>
          <a:xfrm>
            <a:off x="612648" y="1600200"/>
            <a:ext cx="8153400" cy="4495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pic>
        <p:nvPicPr>
          <p:cNvPr id="7" name="Image 6" descr="bts_sn_info15587_cci_p.jpg"/>
          <p:cNvPicPr>
            <a:picLocks noChangeAspect="1"/>
          </p:cNvPicPr>
          <p:nvPr userDrawn="1"/>
        </p:nvPicPr>
        <p:blipFill>
          <a:blip r:embed="rId2" cstate="print">
            <a:lum/>
          </a:blip>
          <a:stretch>
            <a:fillRect/>
          </a:stretch>
        </p:blipFill>
        <p:spPr>
          <a:xfrm>
            <a:off x="179512" y="188639"/>
            <a:ext cx="1296144" cy="950505"/>
          </a:xfrm>
          <a:prstGeom prst="rect">
            <a:avLst/>
          </a:prstGeom>
          <a:blipFill dpi="0" rotWithShape="1">
            <a:blip r:embed="rId3" cstate="print">
              <a:alphaModFix amt="37000"/>
              <a:lum/>
            </a:blip>
            <a:srcRect/>
            <a:tile tx="0" ty="0" sx="100000" sy="100000" flip="none" algn="tl"/>
          </a:blipFill>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dirty="0" smtClean="0"/>
              <a:t>Cliquez pour modifier le style du titre</a:t>
            </a:r>
            <a:endParaRPr kumimoji="0" lang="en-US" dirty="0"/>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F8EB90-D38D-4207-AA9E-33005B2F32B2}" type="datetimeFigureOut">
              <a:rPr lang="fr-FR" smtClean="0"/>
              <a:pPr/>
              <a:t>26/06/14</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586656B-D7B8-4D07-BA1E-F424903E443B}" type="slidenum">
              <a:rPr lang="fr-FR" smtClean="0"/>
              <a:pPr/>
              <a:t>‹#›</a:t>
            </a:fld>
            <a:endParaRPr lang="fr-FR"/>
          </a:p>
        </p:txBody>
      </p:sp>
      <p:sp>
        <p:nvSpPr>
          <p:cNvPr id="10" name="Rectangle 9"/>
          <p:cNvSpPr/>
          <p:nvPr userDrawn="1"/>
        </p:nvSpPr>
        <p:spPr>
          <a:xfrm>
            <a:off x="0" y="6453336"/>
            <a:ext cx="539552" cy="40466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userDrawn="1"/>
        </p:nvSpPr>
        <p:spPr>
          <a:xfrm>
            <a:off x="2368296" y="6453336"/>
            <a:ext cx="6784848" cy="40466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2" name="Picture 2" descr="acad_lille.png"/>
          <p:cNvPicPr preferRelativeResize="0">
            <a:picLocks noChangeArrowheads="1"/>
          </p:cNvPicPr>
          <p:nvPr userDrawn="1"/>
        </p:nvPicPr>
        <p:blipFill>
          <a:blip r:embed="rId4" cstate="print"/>
          <a:srcRect/>
          <a:stretch>
            <a:fillRect/>
          </a:stretch>
        </p:blipFill>
        <p:spPr bwMode="auto">
          <a:xfrm>
            <a:off x="1475656" y="6453336"/>
            <a:ext cx="792088" cy="404664"/>
          </a:xfrm>
          <a:prstGeom prst="rect">
            <a:avLst/>
          </a:prstGeom>
          <a:noFill/>
          <a:ln w="9525">
            <a:noFill/>
            <a:miter lim="800000"/>
            <a:headEnd/>
            <a:tailEnd/>
          </a:ln>
        </p:spPr>
      </p:pic>
      <p:pic>
        <p:nvPicPr>
          <p:cNvPr id="15" name="Image 14"/>
          <p:cNvPicPr>
            <a:picLocks noChangeAspect="1"/>
          </p:cNvPicPr>
          <p:nvPr userDrawn="1"/>
        </p:nvPicPr>
        <p:blipFill>
          <a:blip r:embed="rId5" cstate="print"/>
          <a:stretch>
            <a:fillRect/>
          </a:stretch>
        </p:blipFill>
        <p:spPr>
          <a:xfrm>
            <a:off x="611560" y="6453336"/>
            <a:ext cx="755577" cy="404664"/>
          </a:xfrm>
          <a:prstGeom prst="rect">
            <a:avLst/>
          </a:prstGeom>
        </p:spPr>
      </p:pic>
      <p:sp>
        <p:nvSpPr>
          <p:cNvPr id="16" name="Sous-titre 8"/>
          <p:cNvSpPr txBox="1">
            <a:spLocks/>
          </p:cNvSpPr>
          <p:nvPr userDrawn="1"/>
        </p:nvSpPr>
        <p:spPr>
          <a:xfrm>
            <a:off x="2371344" y="6453336"/>
            <a:ext cx="6705600" cy="383084"/>
          </a:xfrm>
          <a:prstGeom prst="rect">
            <a:avLst/>
          </a:prstGeom>
        </p:spPr>
        <p:txBody>
          <a:bodyPr vert="horz"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lvl="0" indent="0" algn="r" defTabSz="914400" rtl="0" eaLnBrk="1" fontAlgn="auto" latinLnBrk="0" hangingPunct="1">
              <a:lnSpc>
                <a:spcPct val="100000"/>
              </a:lnSpc>
              <a:spcBef>
                <a:spcPts val="0"/>
              </a:spcBef>
              <a:spcAft>
                <a:spcPts val="0"/>
              </a:spcAft>
              <a:buClr>
                <a:schemeClr val="accent2"/>
              </a:buClr>
              <a:buSzPct val="60000"/>
              <a:buFont typeface="Wingdings"/>
              <a:buNone/>
              <a:tabLst/>
              <a:defRPr/>
            </a:pP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ZoneTexte 16"/>
          <p:cNvSpPr txBox="1"/>
          <p:nvPr userDrawn="1"/>
        </p:nvSpPr>
        <p:spPr>
          <a:xfrm>
            <a:off x="539552" y="1268760"/>
            <a:ext cx="5544616" cy="400110"/>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
                <a:schemeClr val="accent2"/>
              </a:buClr>
              <a:buSzPct val="60000"/>
              <a:buFont typeface="Wingdings"/>
              <a:buNone/>
              <a:tabLst/>
              <a:defRPr/>
            </a:pPr>
            <a:r>
              <a:rPr kumimoji="0" lang="fr-FR" sz="1000" b="1" i="0" u="none" strike="noStrike" kern="1200" cap="none" spc="0" normalizeH="0" baseline="0" noProof="0" dirty="0" smtClean="0">
                <a:ln>
                  <a:noFill/>
                </a:ln>
                <a:solidFill>
                  <a:schemeClr val="bg1"/>
                </a:solidFill>
                <a:effectLst/>
                <a:uLnTx/>
                <a:uFillTx/>
                <a:latin typeface="+mn-lt"/>
                <a:ea typeface="+mn-ea"/>
                <a:cs typeface="+mn-cs"/>
              </a:rPr>
              <a:t>Séminaire Inter-académique BTS Systèmes Numériques, Armentières le 27 Juin 2014</a:t>
            </a:r>
          </a:p>
          <a:p>
            <a:pPr algn="l"/>
            <a:endParaRPr lang="fr-FR" sz="10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116632"/>
            <a:ext cx="7917160" cy="864096"/>
          </a:xfrm>
        </p:spPr>
        <p:txBody>
          <a:bodyPr>
            <a:normAutofit/>
          </a:bodyPr>
          <a:lstStyle/>
          <a:p>
            <a:pPr algn="ctr"/>
            <a:r>
              <a:rPr lang="fr-FR" b="1" dirty="0" smtClean="0">
                <a:solidFill>
                  <a:schemeClr val="bg2"/>
                </a:solidFill>
              </a:rPr>
              <a:t>Introduction</a:t>
            </a:r>
          </a:p>
        </p:txBody>
      </p:sp>
      <p:sp>
        <p:nvSpPr>
          <p:cNvPr id="3" name="ZoneTexte 2"/>
          <p:cNvSpPr txBox="1"/>
          <p:nvPr/>
        </p:nvSpPr>
        <p:spPr>
          <a:xfrm>
            <a:off x="6623720" y="6442501"/>
            <a:ext cx="2520280" cy="830997"/>
          </a:xfrm>
          <a:prstGeom prst="rect">
            <a:avLst/>
          </a:prstGeom>
          <a:noFill/>
        </p:spPr>
        <p:txBody>
          <a:bodyPr wrap="square" rtlCol="0">
            <a:spAutoFit/>
          </a:bodyPr>
          <a:lstStyle/>
          <a:p>
            <a:pPr algn="r"/>
            <a:r>
              <a:rPr lang="fr-FR" sz="1200" dirty="0" smtClean="0">
                <a:solidFill>
                  <a:schemeClr val="bg1"/>
                </a:solidFill>
              </a:rPr>
              <a:t>Nom (s) </a:t>
            </a:r>
            <a:r>
              <a:rPr lang="fr-FR" sz="1200" dirty="0" err="1" smtClean="0">
                <a:solidFill>
                  <a:schemeClr val="bg1"/>
                </a:solidFill>
              </a:rPr>
              <a:t>intevenant</a:t>
            </a:r>
            <a:r>
              <a:rPr lang="fr-FR" sz="1200" dirty="0" smtClean="0">
                <a:solidFill>
                  <a:schemeClr val="bg1"/>
                </a:solidFill>
              </a:rPr>
              <a:t>(s)1 , qualité</a:t>
            </a:r>
          </a:p>
          <a:p>
            <a:pPr algn="r"/>
            <a:r>
              <a:rPr lang="fr-FR" sz="1200" dirty="0" smtClean="0">
                <a:solidFill>
                  <a:schemeClr val="bg1"/>
                </a:solidFill>
              </a:rPr>
              <a:t>Nom (s) </a:t>
            </a:r>
            <a:r>
              <a:rPr lang="fr-FR" sz="1200" dirty="0" err="1" smtClean="0">
                <a:solidFill>
                  <a:schemeClr val="bg1"/>
                </a:solidFill>
              </a:rPr>
              <a:t>intevenant</a:t>
            </a:r>
            <a:r>
              <a:rPr lang="fr-FR" sz="1200" dirty="0" smtClean="0">
                <a:solidFill>
                  <a:schemeClr val="bg1"/>
                </a:solidFill>
              </a:rPr>
              <a:t>(s)2 , qualité</a:t>
            </a:r>
          </a:p>
          <a:p>
            <a:pPr algn="r"/>
            <a:endParaRPr lang="fr-FR" sz="1200" dirty="0" smtClean="0">
              <a:solidFill>
                <a:schemeClr val="bg1"/>
              </a:solidFill>
            </a:endParaRPr>
          </a:p>
          <a:p>
            <a:pPr algn="r"/>
            <a:endParaRPr lang="fr-FR" sz="12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4" name="Grouper 33"/>
          <p:cNvGrpSpPr/>
          <p:nvPr/>
        </p:nvGrpSpPr>
        <p:grpSpPr>
          <a:xfrm>
            <a:off x="144574" y="3501008"/>
            <a:ext cx="4067386" cy="2376264"/>
            <a:chOff x="144574" y="3501008"/>
            <a:chExt cx="4067386" cy="2376264"/>
          </a:xfrm>
        </p:grpSpPr>
        <p:cxnSp>
          <p:nvCxnSpPr>
            <p:cNvPr id="76" name="Connecteur droit 75"/>
            <p:cNvCxnSpPr/>
            <p:nvPr/>
          </p:nvCxnSpPr>
          <p:spPr>
            <a:xfrm>
              <a:off x="539552" y="3501008"/>
              <a:ext cx="0" cy="1440160"/>
            </a:xfrm>
            <a:prstGeom prst="line">
              <a:avLst/>
            </a:prstGeom>
            <a:ln w="76200" cmpd="sng">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75" name="Connecteur droit 74"/>
            <p:cNvCxnSpPr/>
            <p:nvPr/>
          </p:nvCxnSpPr>
          <p:spPr>
            <a:xfrm>
              <a:off x="2843808" y="3501008"/>
              <a:ext cx="0" cy="1440160"/>
            </a:xfrm>
            <a:prstGeom prst="line">
              <a:avLst/>
            </a:prstGeom>
            <a:ln w="76200" cmpd="sng">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73" name="Connecteur droit 72"/>
            <p:cNvCxnSpPr/>
            <p:nvPr/>
          </p:nvCxnSpPr>
          <p:spPr>
            <a:xfrm flipH="1">
              <a:off x="3779912" y="3501008"/>
              <a:ext cx="432048" cy="1440160"/>
            </a:xfrm>
            <a:prstGeom prst="line">
              <a:avLst/>
            </a:prstGeom>
            <a:ln w="76200" cmpd="sng">
              <a:solidFill>
                <a:schemeClr val="accent1"/>
              </a:solidFill>
            </a:ln>
          </p:spPr>
          <p:style>
            <a:lnRef idx="2">
              <a:schemeClr val="accent1"/>
            </a:lnRef>
            <a:fillRef idx="0">
              <a:schemeClr val="accent1"/>
            </a:fillRef>
            <a:effectRef idx="1">
              <a:schemeClr val="accent1"/>
            </a:effectRef>
            <a:fontRef idx="minor">
              <a:schemeClr val="tx1"/>
            </a:fontRef>
          </p:style>
        </p:cxnSp>
        <p:sp>
          <p:nvSpPr>
            <p:cNvPr id="14" name="Rectangle à coins arrondis 13"/>
            <p:cNvSpPr/>
            <p:nvPr/>
          </p:nvSpPr>
          <p:spPr>
            <a:xfrm>
              <a:off x="144574" y="4941168"/>
              <a:ext cx="3923370" cy="936104"/>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sz="1400" dirty="0" smtClean="0">
                <a:latin typeface="Arial"/>
                <a:cs typeface="Arial"/>
              </a:endParaRPr>
            </a:p>
            <a:p>
              <a:pPr algn="ctr"/>
              <a:endParaRPr lang="fr-FR" sz="1400" dirty="0">
                <a:latin typeface="Arial"/>
                <a:cs typeface="Arial"/>
              </a:endParaRPr>
            </a:p>
          </p:txBody>
        </p:sp>
        <p:sp>
          <p:nvSpPr>
            <p:cNvPr id="15" name="Rectangle 14"/>
            <p:cNvSpPr/>
            <p:nvPr/>
          </p:nvSpPr>
          <p:spPr>
            <a:xfrm>
              <a:off x="1043608" y="5013176"/>
              <a:ext cx="2286000" cy="861774"/>
            </a:xfrm>
            <a:prstGeom prst="rect">
              <a:avLst/>
            </a:prstGeom>
          </p:spPr>
          <p:txBody>
            <a:bodyPr wrap="square">
              <a:spAutoFit/>
            </a:bodyPr>
            <a:lstStyle/>
            <a:p>
              <a:pPr algn="ctr"/>
              <a:r>
                <a:rPr lang="fr-FR" sz="1400" b="1" dirty="0">
                  <a:latin typeface="Arial"/>
                  <a:cs typeface="Arial"/>
                </a:rPr>
                <a:t>BTS électronique </a:t>
              </a:r>
              <a:endParaRPr lang="fr-FR" sz="1400" b="1" dirty="0" smtClean="0">
                <a:latin typeface="Arial"/>
                <a:cs typeface="Arial"/>
              </a:endParaRPr>
            </a:p>
            <a:p>
              <a:pPr algn="ctr"/>
              <a:r>
                <a:rPr lang="fr-FR" sz="1200" dirty="0" smtClean="0">
                  <a:latin typeface="Arial"/>
                  <a:cs typeface="Arial"/>
                </a:rPr>
                <a:t>Arrêtés du </a:t>
              </a:r>
              <a:r>
                <a:rPr lang="fr-FR" sz="1200" dirty="0">
                  <a:latin typeface="Arial"/>
                  <a:cs typeface="Arial"/>
                </a:rPr>
                <a:t>27 février </a:t>
              </a:r>
              <a:r>
                <a:rPr lang="fr-FR" sz="1200" dirty="0" smtClean="0">
                  <a:latin typeface="Arial"/>
                  <a:cs typeface="Arial"/>
                </a:rPr>
                <a:t>1985</a:t>
              </a:r>
            </a:p>
            <a:p>
              <a:pPr algn="ctr"/>
              <a:r>
                <a:rPr lang="fr-FR" sz="1200" dirty="0" smtClean="0">
                  <a:latin typeface="Arial"/>
                  <a:cs typeface="Arial"/>
                </a:rPr>
                <a:t>du 23 </a:t>
              </a:r>
              <a:r>
                <a:rPr lang="fr-FR" sz="1200" dirty="0">
                  <a:latin typeface="Arial"/>
                  <a:cs typeface="Arial"/>
                </a:rPr>
                <a:t>Aout 1993 </a:t>
              </a:r>
              <a:endParaRPr lang="fr-FR" sz="1200" dirty="0" smtClean="0">
                <a:latin typeface="Arial"/>
                <a:cs typeface="Arial"/>
              </a:endParaRPr>
            </a:p>
            <a:p>
              <a:pPr algn="ctr"/>
              <a:r>
                <a:rPr lang="fr-FR" sz="1200" dirty="0">
                  <a:latin typeface="Arial"/>
                  <a:cs typeface="Arial"/>
                </a:rPr>
                <a:t>d</a:t>
              </a:r>
              <a:r>
                <a:rPr lang="fr-FR" sz="1200" dirty="0" smtClean="0">
                  <a:latin typeface="Arial"/>
                  <a:cs typeface="Arial"/>
                </a:rPr>
                <a:t>u 3 </a:t>
              </a:r>
              <a:r>
                <a:rPr lang="fr-FR" sz="1200" dirty="0">
                  <a:latin typeface="Arial"/>
                  <a:cs typeface="Arial"/>
                </a:rPr>
                <a:t>septembre </a:t>
              </a:r>
              <a:r>
                <a:rPr lang="fr-FR" sz="1200" dirty="0" smtClean="0">
                  <a:latin typeface="Arial"/>
                  <a:cs typeface="Arial"/>
                </a:rPr>
                <a:t>1997</a:t>
              </a:r>
            </a:p>
          </p:txBody>
        </p:sp>
      </p:grpSp>
      <p:grpSp>
        <p:nvGrpSpPr>
          <p:cNvPr id="36" name="Grouper 35"/>
          <p:cNvGrpSpPr/>
          <p:nvPr/>
        </p:nvGrpSpPr>
        <p:grpSpPr>
          <a:xfrm>
            <a:off x="4139952" y="3501008"/>
            <a:ext cx="2282142" cy="2376264"/>
            <a:chOff x="4139952" y="3501008"/>
            <a:chExt cx="2282142" cy="2376264"/>
          </a:xfrm>
        </p:grpSpPr>
        <p:grpSp>
          <p:nvGrpSpPr>
            <p:cNvPr id="35" name="Grouper 34"/>
            <p:cNvGrpSpPr/>
            <p:nvPr/>
          </p:nvGrpSpPr>
          <p:grpSpPr>
            <a:xfrm>
              <a:off x="4211960" y="3501008"/>
              <a:ext cx="2160239" cy="2376264"/>
              <a:chOff x="4211960" y="3501008"/>
              <a:chExt cx="2160239" cy="2376264"/>
            </a:xfrm>
          </p:grpSpPr>
          <p:cxnSp>
            <p:nvCxnSpPr>
              <p:cNvPr id="68" name="Connecteur droit 67"/>
              <p:cNvCxnSpPr/>
              <p:nvPr/>
            </p:nvCxnSpPr>
            <p:spPr>
              <a:xfrm>
                <a:off x="5796136" y="3501008"/>
                <a:ext cx="0" cy="1440160"/>
              </a:xfrm>
              <a:prstGeom prst="line">
                <a:avLst/>
              </a:prstGeom>
              <a:ln w="76200" cmpd="sng">
                <a:solidFill>
                  <a:schemeClr val="accent1"/>
                </a:solidFill>
              </a:ln>
            </p:spPr>
            <p:style>
              <a:lnRef idx="2">
                <a:schemeClr val="accent1"/>
              </a:lnRef>
              <a:fillRef idx="0">
                <a:schemeClr val="accent1"/>
              </a:fillRef>
              <a:effectRef idx="1">
                <a:schemeClr val="accent1"/>
              </a:effectRef>
              <a:fontRef idx="minor">
                <a:schemeClr val="tx1"/>
              </a:fontRef>
            </p:style>
          </p:cxnSp>
          <p:sp>
            <p:nvSpPr>
              <p:cNvPr id="17" name="Rectangle à coins arrondis 16"/>
              <p:cNvSpPr/>
              <p:nvPr/>
            </p:nvSpPr>
            <p:spPr>
              <a:xfrm>
                <a:off x="4211960" y="4941168"/>
                <a:ext cx="2160239" cy="936104"/>
              </a:xfrm>
              <a:prstGeom prst="round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400" dirty="0" smtClean="0">
                  <a:latin typeface="Arial"/>
                  <a:cs typeface="Arial"/>
                </a:endParaRPr>
              </a:p>
              <a:p>
                <a:pPr algn="ctr"/>
                <a:endParaRPr lang="fr-FR" sz="1400" dirty="0">
                  <a:latin typeface="Arial"/>
                  <a:cs typeface="Arial"/>
                </a:endParaRPr>
              </a:p>
            </p:txBody>
          </p:sp>
        </p:grpSp>
        <p:sp>
          <p:nvSpPr>
            <p:cNvPr id="18" name="ZoneTexte 17"/>
            <p:cNvSpPr txBox="1"/>
            <p:nvPr/>
          </p:nvSpPr>
          <p:spPr>
            <a:xfrm>
              <a:off x="4139952" y="5013176"/>
              <a:ext cx="2282142" cy="707886"/>
            </a:xfrm>
            <a:prstGeom prst="rect">
              <a:avLst/>
            </a:prstGeom>
            <a:noFill/>
          </p:spPr>
          <p:txBody>
            <a:bodyPr wrap="square" rtlCol="0">
              <a:spAutoFit/>
            </a:bodyPr>
            <a:lstStyle/>
            <a:p>
              <a:pPr algn="ctr"/>
              <a:r>
                <a:rPr lang="fr-FR" sz="1400" b="1" dirty="0">
                  <a:latin typeface="Arial"/>
                  <a:cs typeface="Arial"/>
                </a:rPr>
                <a:t>BTS systèmes </a:t>
              </a:r>
              <a:r>
                <a:rPr lang="fr-FR" sz="1400" b="1" dirty="0" smtClean="0">
                  <a:latin typeface="Arial"/>
                  <a:cs typeface="Arial"/>
                </a:rPr>
                <a:t>électroniques</a:t>
              </a:r>
            </a:p>
            <a:p>
              <a:pPr algn="ctr"/>
              <a:r>
                <a:rPr lang="fr-FR" sz="1200" dirty="0" smtClean="0">
                  <a:latin typeface="Arial"/>
                  <a:cs typeface="Arial"/>
                </a:rPr>
                <a:t>   Arrêté </a:t>
              </a:r>
              <a:r>
                <a:rPr lang="fr-FR" sz="1200" dirty="0">
                  <a:latin typeface="Arial"/>
                  <a:cs typeface="Arial"/>
                </a:rPr>
                <a:t>du 23 septembre 2003 </a:t>
              </a:r>
            </a:p>
          </p:txBody>
        </p:sp>
      </p:grpSp>
      <p:grpSp>
        <p:nvGrpSpPr>
          <p:cNvPr id="33" name="Grouper 32"/>
          <p:cNvGrpSpPr/>
          <p:nvPr/>
        </p:nvGrpSpPr>
        <p:grpSpPr>
          <a:xfrm>
            <a:off x="6516216" y="3501008"/>
            <a:ext cx="2736304" cy="2304256"/>
            <a:chOff x="6516216" y="3501008"/>
            <a:chExt cx="2736304" cy="2304256"/>
          </a:xfrm>
        </p:grpSpPr>
        <p:cxnSp>
          <p:nvCxnSpPr>
            <p:cNvPr id="67" name="Connecteur droit 66"/>
            <p:cNvCxnSpPr/>
            <p:nvPr/>
          </p:nvCxnSpPr>
          <p:spPr>
            <a:xfrm>
              <a:off x="8460432" y="3501008"/>
              <a:ext cx="0" cy="432048"/>
            </a:xfrm>
            <a:prstGeom prst="line">
              <a:avLst/>
            </a:prstGeom>
            <a:ln w="76200" cmpd="sng">
              <a:solidFill>
                <a:schemeClr val="accent6"/>
              </a:solidFill>
            </a:ln>
          </p:spPr>
          <p:style>
            <a:lnRef idx="2">
              <a:schemeClr val="accent1"/>
            </a:lnRef>
            <a:fillRef idx="0">
              <a:schemeClr val="accent1"/>
            </a:fillRef>
            <a:effectRef idx="1">
              <a:schemeClr val="accent1"/>
            </a:effectRef>
            <a:fontRef idx="minor">
              <a:schemeClr val="tx1"/>
            </a:fontRef>
          </p:style>
        </p:cxnSp>
        <p:sp>
          <p:nvSpPr>
            <p:cNvPr id="24" name="Rectangle à coins arrondis 23"/>
            <p:cNvSpPr/>
            <p:nvPr/>
          </p:nvSpPr>
          <p:spPr>
            <a:xfrm>
              <a:off x="6516216" y="3789040"/>
              <a:ext cx="2592288" cy="201622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1400" dirty="0" smtClean="0">
                <a:latin typeface="Arial"/>
                <a:cs typeface="Arial"/>
              </a:endParaRPr>
            </a:p>
            <a:p>
              <a:pPr algn="ctr"/>
              <a:endParaRPr lang="fr-FR" sz="1400" dirty="0">
                <a:latin typeface="Arial"/>
                <a:cs typeface="Arial"/>
              </a:endParaRPr>
            </a:p>
          </p:txBody>
        </p:sp>
        <p:sp>
          <p:nvSpPr>
            <p:cNvPr id="25" name="Rectangle 24"/>
            <p:cNvSpPr/>
            <p:nvPr/>
          </p:nvSpPr>
          <p:spPr>
            <a:xfrm>
              <a:off x="6588224" y="4221088"/>
              <a:ext cx="2664296" cy="1138773"/>
            </a:xfrm>
            <a:prstGeom prst="rect">
              <a:avLst/>
            </a:prstGeom>
          </p:spPr>
          <p:txBody>
            <a:bodyPr wrap="square">
              <a:spAutoFit/>
            </a:bodyPr>
            <a:lstStyle/>
            <a:p>
              <a:pPr algn="ctr"/>
              <a:r>
                <a:rPr lang="fr-FR" sz="1400" b="1" dirty="0">
                  <a:latin typeface="Arial"/>
                  <a:cs typeface="Arial"/>
                </a:rPr>
                <a:t>BTS </a:t>
              </a:r>
              <a:r>
                <a:rPr lang="fr-FR" sz="1400" b="1" dirty="0" smtClean="0">
                  <a:latin typeface="Arial"/>
                  <a:cs typeface="Arial"/>
                </a:rPr>
                <a:t>systèmes numériques</a:t>
              </a:r>
            </a:p>
            <a:p>
              <a:pPr algn="ctr"/>
              <a:r>
                <a:rPr lang="fr-FR" sz="1400" b="1" dirty="0" smtClean="0">
                  <a:latin typeface="Arial"/>
                  <a:cs typeface="Arial"/>
                </a:rPr>
                <a:t>- Informatique </a:t>
              </a:r>
              <a:r>
                <a:rPr lang="fr-FR" sz="1400" b="1" dirty="0">
                  <a:latin typeface="Arial"/>
                  <a:cs typeface="Arial"/>
                </a:rPr>
                <a:t>et réseaux </a:t>
              </a:r>
            </a:p>
            <a:p>
              <a:pPr algn="ctr"/>
              <a:r>
                <a:rPr lang="fr-FR" sz="1400" b="1" dirty="0" smtClean="0">
                  <a:latin typeface="Arial"/>
                  <a:cs typeface="Arial"/>
                </a:rPr>
                <a:t>- Electronique </a:t>
              </a:r>
              <a:r>
                <a:rPr lang="fr-FR" sz="1400" b="1" dirty="0">
                  <a:latin typeface="Arial"/>
                  <a:cs typeface="Arial"/>
                </a:rPr>
                <a:t>et communications </a:t>
              </a:r>
            </a:p>
            <a:p>
              <a:pPr algn="ctr"/>
              <a:r>
                <a:rPr lang="fr-FR" sz="1200" dirty="0" smtClean="0">
                  <a:latin typeface="Arial"/>
                  <a:cs typeface="Arial"/>
                </a:rPr>
                <a:t>Arrêté du 15 </a:t>
              </a:r>
              <a:r>
                <a:rPr lang="fr-FR" sz="1200" dirty="0">
                  <a:latin typeface="Arial"/>
                  <a:cs typeface="Arial"/>
                </a:rPr>
                <a:t>novembre 2013</a:t>
              </a:r>
            </a:p>
          </p:txBody>
        </p:sp>
      </p:grpSp>
      <p:grpSp>
        <p:nvGrpSpPr>
          <p:cNvPr id="6" name="Grouper 5"/>
          <p:cNvGrpSpPr/>
          <p:nvPr/>
        </p:nvGrpSpPr>
        <p:grpSpPr>
          <a:xfrm>
            <a:off x="35496" y="2060848"/>
            <a:ext cx="2016224" cy="1368152"/>
            <a:chOff x="35496" y="2060848"/>
            <a:chExt cx="2016224" cy="1368152"/>
          </a:xfrm>
        </p:grpSpPr>
        <p:sp>
          <p:nvSpPr>
            <p:cNvPr id="8" name="Rectangle à coins arrondis 7"/>
            <p:cNvSpPr/>
            <p:nvPr/>
          </p:nvSpPr>
          <p:spPr>
            <a:xfrm>
              <a:off x="107504" y="2060848"/>
              <a:ext cx="1944216" cy="93610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sz="1400" dirty="0">
                <a:latin typeface="Arial"/>
                <a:cs typeface="Arial"/>
              </a:endParaRPr>
            </a:p>
          </p:txBody>
        </p:sp>
        <p:sp>
          <p:nvSpPr>
            <p:cNvPr id="9" name="Rectangle 8"/>
            <p:cNvSpPr/>
            <p:nvPr/>
          </p:nvSpPr>
          <p:spPr>
            <a:xfrm>
              <a:off x="35496" y="2132856"/>
              <a:ext cx="2016224" cy="707886"/>
            </a:xfrm>
            <a:prstGeom prst="rect">
              <a:avLst/>
            </a:prstGeom>
          </p:spPr>
          <p:txBody>
            <a:bodyPr wrap="square">
              <a:spAutoFit/>
            </a:bodyPr>
            <a:lstStyle/>
            <a:p>
              <a:pPr algn="ctr"/>
              <a:r>
                <a:rPr lang="fr-FR" sz="1400" b="1" dirty="0">
                  <a:latin typeface="Arial"/>
                  <a:cs typeface="Arial"/>
                </a:rPr>
                <a:t>BTS </a:t>
              </a:r>
              <a:r>
                <a:rPr lang="fr-FR" sz="1400" b="1" dirty="0" smtClean="0">
                  <a:latin typeface="Arial"/>
                  <a:cs typeface="Arial"/>
                </a:rPr>
                <a:t>Informatique </a:t>
              </a:r>
            </a:p>
            <a:p>
              <a:pPr algn="ctr"/>
              <a:r>
                <a:rPr lang="fr-FR" sz="1400" b="1" dirty="0" smtClean="0">
                  <a:latin typeface="Arial"/>
                  <a:cs typeface="Arial"/>
                </a:rPr>
                <a:t>de gestion </a:t>
              </a:r>
            </a:p>
            <a:p>
              <a:pPr algn="ctr"/>
              <a:r>
                <a:rPr lang="fr-FR" sz="1200" dirty="0" smtClean="0">
                  <a:latin typeface="Arial"/>
                  <a:cs typeface="Arial"/>
                </a:rPr>
                <a:t>arrêté </a:t>
              </a:r>
              <a:r>
                <a:rPr lang="fr-FR" sz="1200" dirty="0">
                  <a:latin typeface="Arial"/>
                  <a:cs typeface="Arial"/>
                </a:rPr>
                <a:t>du 6 avril 1987 </a:t>
              </a:r>
            </a:p>
          </p:txBody>
        </p:sp>
        <p:cxnSp>
          <p:nvCxnSpPr>
            <p:cNvPr id="47" name="Connecteur droit 46"/>
            <p:cNvCxnSpPr/>
            <p:nvPr/>
          </p:nvCxnSpPr>
          <p:spPr>
            <a:xfrm>
              <a:off x="827584" y="2996952"/>
              <a:ext cx="0" cy="432048"/>
            </a:xfrm>
            <a:prstGeom prst="line">
              <a:avLst/>
            </a:prstGeom>
            <a:ln w="76200" cmpd="sng">
              <a:solidFill>
                <a:schemeClr val="accent3"/>
              </a:solidFill>
            </a:ln>
          </p:spPr>
          <p:style>
            <a:lnRef idx="2">
              <a:schemeClr val="accent1"/>
            </a:lnRef>
            <a:fillRef idx="0">
              <a:schemeClr val="accent1"/>
            </a:fillRef>
            <a:effectRef idx="1">
              <a:schemeClr val="accent1"/>
            </a:effectRef>
            <a:fontRef idx="minor">
              <a:schemeClr val="tx1"/>
            </a:fontRef>
          </p:style>
        </p:cxnSp>
      </p:grpSp>
      <p:grpSp>
        <p:nvGrpSpPr>
          <p:cNvPr id="7" name="Grouper 6"/>
          <p:cNvGrpSpPr/>
          <p:nvPr/>
        </p:nvGrpSpPr>
        <p:grpSpPr>
          <a:xfrm>
            <a:off x="2123728" y="1772816"/>
            <a:ext cx="2952328" cy="1656184"/>
            <a:chOff x="2123728" y="1772816"/>
            <a:chExt cx="2952328" cy="1656184"/>
          </a:xfrm>
        </p:grpSpPr>
        <p:sp>
          <p:nvSpPr>
            <p:cNvPr id="10" name="Rectangle à coins arrondis 9"/>
            <p:cNvSpPr/>
            <p:nvPr/>
          </p:nvSpPr>
          <p:spPr>
            <a:xfrm>
              <a:off x="2123728" y="1772816"/>
              <a:ext cx="2808312" cy="122413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
          <p:nvSpPr>
            <p:cNvPr id="11" name="Rectangle 10"/>
            <p:cNvSpPr/>
            <p:nvPr/>
          </p:nvSpPr>
          <p:spPr>
            <a:xfrm>
              <a:off x="2267744" y="1916832"/>
              <a:ext cx="2808312" cy="954107"/>
            </a:xfrm>
            <a:prstGeom prst="rect">
              <a:avLst/>
            </a:prstGeom>
          </p:spPr>
          <p:txBody>
            <a:bodyPr wrap="square">
              <a:spAutoFit/>
            </a:bodyPr>
            <a:lstStyle/>
            <a:p>
              <a:r>
                <a:rPr lang="fr-FR" sz="1400" b="1" dirty="0">
                  <a:latin typeface="Arial"/>
                  <a:cs typeface="Arial"/>
                </a:rPr>
                <a:t>BTS Informatique de </a:t>
              </a:r>
              <a:r>
                <a:rPr lang="fr-FR" sz="1400" b="1" dirty="0" smtClean="0">
                  <a:latin typeface="Arial"/>
                  <a:cs typeface="Arial"/>
                </a:rPr>
                <a:t>gestion</a:t>
              </a:r>
            </a:p>
            <a:p>
              <a:r>
                <a:rPr lang="fr-FR" sz="1400" b="1" dirty="0" smtClean="0">
                  <a:latin typeface="Arial"/>
                  <a:cs typeface="Arial"/>
                </a:rPr>
                <a:t>- Développeur </a:t>
              </a:r>
              <a:r>
                <a:rPr lang="fr-FR" sz="1400" b="1" dirty="0">
                  <a:latin typeface="Arial"/>
                  <a:cs typeface="Arial"/>
                </a:rPr>
                <a:t>d’applications </a:t>
              </a:r>
            </a:p>
            <a:p>
              <a:r>
                <a:rPr lang="fr-FR" sz="1400" b="1" dirty="0" smtClean="0">
                  <a:latin typeface="Arial"/>
                  <a:cs typeface="Arial"/>
                </a:rPr>
                <a:t>- Administrateur </a:t>
              </a:r>
              <a:r>
                <a:rPr lang="fr-FR" sz="1400" b="1" dirty="0">
                  <a:latin typeface="Arial"/>
                  <a:cs typeface="Arial"/>
                </a:rPr>
                <a:t>de réseaux </a:t>
              </a:r>
            </a:p>
            <a:p>
              <a:pPr algn="ctr"/>
              <a:r>
                <a:rPr lang="fr-FR" sz="1200" dirty="0" smtClean="0">
                  <a:latin typeface="Arial"/>
                  <a:cs typeface="Arial"/>
                </a:rPr>
                <a:t>Arrêté du 31 </a:t>
              </a:r>
              <a:r>
                <a:rPr lang="fr-FR" sz="1200" dirty="0">
                  <a:latin typeface="Arial"/>
                  <a:cs typeface="Arial"/>
                </a:rPr>
                <a:t>juillet </a:t>
              </a:r>
              <a:r>
                <a:rPr lang="fr-FR" sz="1200" dirty="0" smtClean="0">
                  <a:latin typeface="Arial"/>
                  <a:cs typeface="Arial"/>
                </a:rPr>
                <a:t>1996</a:t>
              </a:r>
              <a:endParaRPr lang="fr-FR" sz="1200" dirty="0">
                <a:latin typeface="Arial"/>
                <a:cs typeface="Arial"/>
              </a:endParaRPr>
            </a:p>
          </p:txBody>
        </p:sp>
        <p:cxnSp>
          <p:nvCxnSpPr>
            <p:cNvPr id="49" name="Connecteur droit 48"/>
            <p:cNvCxnSpPr/>
            <p:nvPr/>
          </p:nvCxnSpPr>
          <p:spPr>
            <a:xfrm>
              <a:off x="3779912" y="2996952"/>
              <a:ext cx="0" cy="432048"/>
            </a:xfrm>
            <a:prstGeom prst="line">
              <a:avLst/>
            </a:prstGeom>
            <a:ln w="76200" cmpd="sng">
              <a:solidFill>
                <a:schemeClr val="accent3"/>
              </a:solidFill>
            </a:ln>
          </p:spPr>
          <p:style>
            <a:lnRef idx="2">
              <a:schemeClr val="accent1"/>
            </a:lnRef>
            <a:fillRef idx="0">
              <a:schemeClr val="accent1"/>
            </a:fillRef>
            <a:effectRef idx="1">
              <a:schemeClr val="accent1"/>
            </a:effectRef>
            <a:fontRef idx="minor">
              <a:schemeClr val="tx1"/>
            </a:fontRef>
          </p:style>
        </p:cxnSp>
      </p:grpSp>
      <p:grpSp>
        <p:nvGrpSpPr>
          <p:cNvPr id="16" name="Grouper 15"/>
          <p:cNvGrpSpPr/>
          <p:nvPr/>
        </p:nvGrpSpPr>
        <p:grpSpPr>
          <a:xfrm>
            <a:off x="5004048" y="1772816"/>
            <a:ext cx="4139952" cy="1656184"/>
            <a:chOff x="5004048" y="1772816"/>
            <a:chExt cx="4139952" cy="1656184"/>
          </a:xfrm>
        </p:grpSpPr>
        <p:sp>
          <p:nvSpPr>
            <p:cNvPr id="12" name="Rectangle à coins arrondis 11"/>
            <p:cNvSpPr/>
            <p:nvPr/>
          </p:nvSpPr>
          <p:spPr>
            <a:xfrm>
              <a:off x="5004048" y="1772816"/>
              <a:ext cx="4067944" cy="122413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
          <p:nvSpPr>
            <p:cNvPr id="13" name="ZoneTexte 12"/>
            <p:cNvSpPr txBox="1"/>
            <p:nvPr/>
          </p:nvSpPr>
          <p:spPr>
            <a:xfrm>
              <a:off x="5004048" y="1853243"/>
              <a:ext cx="4139952" cy="1184940"/>
            </a:xfrm>
            <a:prstGeom prst="rect">
              <a:avLst/>
            </a:prstGeom>
            <a:noFill/>
          </p:spPr>
          <p:txBody>
            <a:bodyPr wrap="square" rtlCol="0">
              <a:spAutoFit/>
            </a:bodyPr>
            <a:lstStyle/>
            <a:p>
              <a:pPr algn="ctr"/>
              <a:r>
                <a:rPr lang="fr-FR" sz="1400" b="1" dirty="0">
                  <a:latin typeface="Arial"/>
                  <a:cs typeface="Arial"/>
                </a:rPr>
                <a:t>BTS </a:t>
              </a:r>
              <a:r>
                <a:rPr lang="fr-FR" sz="1400" b="1" dirty="0" smtClean="0">
                  <a:latin typeface="Arial"/>
                  <a:cs typeface="Arial"/>
                </a:rPr>
                <a:t>services </a:t>
              </a:r>
              <a:r>
                <a:rPr lang="fr-FR" sz="1400" b="1" dirty="0">
                  <a:latin typeface="Arial"/>
                  <a:cs typeface="Arial"/>
                </a:rPr>
                <a:t>informatiques aux </a:t>
              </a:r>
              <a:r>
                <a:rPr lang="fr-FR" sz="1400" b="1" dirty="0" smtClean="0">
                  <a:latin typeface="Arial"/>
                  <a:cs typeface="Arial"/>
                </a:rPr>
                <a:t>organisations (deux spécialités : solutions </a:t>
              </a:r>
              <a:r>
                <a:rPr lang="fr-FR" sz="1400" b="1" dirty="0">
                  <a:latin typeface="Arial"/>
                  <a:cs typeface="Arial"/>
                </a:rPr>
                <a:t>l</a:t>
              </a:r>
              <a:r>
                <a:rPr lang="fr-FR" sz="1400" b="1" dirty="0" smtClean="0">
                  <a:latin typeface="Arial"/>
                  <a:cs typeface="Arial"/>
                </a:rPr>
                <a:t>ogicielles </a:t>
              </a:r>
              <a:r>
                <a:rPr lang="fr-FR" sz="1400" b="1" dirty="0">
                  <a:latin typeface="Arial"/>
                  <a:cs typeface="Arial"/>
                </a:rPr>
                <a:t>et a</a:t>
              </a:r>
              <a:r>
                <a:rPr lang="fr-FR" sz="1400" b="1" dirty="0" smtClean="0">
                  <a:latin typeface="Arial"/>
                  <a:cs typeface="Arial"/>
                </a:rPr>
                <a:t>pplications </a:t>
              </a:r>
              <a:r>
                <a:rPr lang="fr-FR" sz="1400" b="1" dirty="0">
                  <a:latin typeface="Arial"/>
                  <a:cs typeface="Arial"/>
                </a:rPr>
                <a:t>m</a:t>
              </a:r>
              <a:r>
                <a:rPr lang="fr-FR" sz="1400" b="1" dirty="0" smtClean="0">
                  <a:latin typeface="Arial"/>
                  <a:cs typeface="Arial"/>
                </a:rPr>
                <a:t>étier et </a:t>
              </a:r>
              <a:r>
                <a:rPr lang="fr-FR" sz="1400" b="1" dirty="0">
                  <a:latin typeface="Arial"/>
                  <a:cs typeface="Arial"/>
                </a:rPr>
                <a:t>s</a:t>
              </a:r>
              <a:r>
                <a:rPr lang="fr-FR" sz="1400" b="1" dirty="0" smtClean="0">
                  <a:latin typeface="Arial"/>
                  <a:cs typeface="Arial"/>
                </a:rPr>
                <a:t>olutions d’infrastructure, systèmes et réseaux)</a:t>
              </a:r>
            </a:p>
            <a:p>
              <a:pPr algn="ctr"/>
              <a:r>
                <a:rPr lang="fr-FR" sz="1500" dirty="0" smtClean="0">
                  <a:latin typeface="Arial"/>
                  <a:cs typeface="Arial"/>
                </a:rPr>
                <a:t>A</a:t>
              </a:r>
              <a:r>
                <a:rPr lang="fr-FR" sz="1200" dirty="0" smtClean="0">
                  <a:latin typeface="Arial"/>
                  <a:cs typeface="Arial"/>
                </a:rPr>
                <a:t>rrêté du 26 avril 2011 </a:t>
              </a:r>
              <a:endParaRPr lang="fr-FR" sz="1200" dirty="0">
                <a:latin typeface="Arial"/>
                <a:cs typeface="Arial"/>
              </a:endParaRPr>
            </a:p>
          </p:txBody>
        </p:sp>
        <p:cxnSp>
          <p:nvCxnSpPr>
            <p:cNvPr id="50" name="Connecteur droit 49"/>
            <p:cNvCxnSpPr/>
            <p:nvPr/>
          </p:nvCxnSpPr>
          <p:spPr>
            <a:xfrm>
              <a:off x="8028384" y="2996952"/>
              <a:ext cx="0" cy="432048"/>
            </a:xfrm>
            <a:prstGeom prst="line">
              <a:avLst/>
            </a:prstGeom>
            <a:ln w="76200" cmpd="sng">
              <a:solidFill>
                <a:schemeClr val="accent3"/>
              </a:solidFill>
            </a:ln>
          </p:spPr>
          <p:style>
            <a:lnRef idx="2">
              <a:schemeClr val="accent1"/>
            </a:lnRef>
            <a:fillRef idx="0">
              <a:schemeClr val="accent1"/>
            </a:fillRef>
            <a:effectRef idx="1">
              <a:schemeClr val="accent1"/>
            </a:effectRef>
            <a:fontRef idx="minor">
              <a:schemeClr val="tx1"/>
            </a:fontRef>
          </p:style>
        </p:cxnSp>
      </p:grpSp>
      <p:grpSp>
        <p:nvGrpSpPr>
          <p:cNvPr id="20" name="Grouper 19"/>
          <p:cNvGrpSpPr/>
          <p:nvPr/>
        </p:nvGrpSpPr>
        <p:grpSpPr>
          <a:xfrm>
            <a:off x="107504" y="3140968"/>
            <a:ext cx="4176464" cy="1656184"/>
            <a:chOff x="107504" y="3140968"/>
            <a:chExt cx="4176464" cy="1656184"/>
          </a:xfrm>
        </p:grpSpPr>
        <p:cxnSp>
          <p:nvCxnSpPr>
            <p:cNvPr id="57" name="Connecteur droit 56"/>
            <p:cNvCxnSpPr/>
            <p:nvPr/>
          </p:nvCxnSpPr>
          <p:spPr>
            <a:xfrm flipH="1">
              <a:off x="3635896" y="3501008"/>
              <a:ext cx="648072" cy="432048"/>
            </a:xfrm>
            <a:prstGeom prst="line">
              <a:avLst/>
            </a:prstGeom>
            <a:ln w="7620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51" name="Connecteur droit 50"/>
            <p:cNvCxnSpPr/>
            <p:nvPr/>
          </p:nvCxnSpPr>
          <p:spPr>
            <a:xfrm>
              <a:off x="395536" y="3140968"/>
              <a:ext cx="0" cy="648072"/>
            </a:xfrm>
            <a:prstGeom prst="line">
              <a:avLst/>
            </a:prstGeom>
            <a:ln w="7620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53" name="Connecteur droit 52"/>
            <p:cNvCxnSpPr/>
            <p:nvPr/>
          </p:nvCxnSpPr>
          <p:spPr>
            <a:xfrm>
              <a:off x="1691680" y="3140968"/>
              <a:ext cx="0" cy="648072"/>
            </a:xfrm>
            <a:prstGeom prst="line">
              <a:avLst/>
            </a:prstGeom>
            <a:ln w="76200" cmpd="sng">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54" name="Connecteur droit 53"/>
            <p:cNvCxnSpPr/>
            <p:nvPr/>
          </p:nvCxnSpPr>
          <p:spPr>
            <a:xfrm>
              <a:off x="2771800" y="3140968"/>
              <a:ext cx="0" cy="648072"/>
            </a:xfrm>
            <a:prstGeom prst="line">
              <a:avLst/>
            </a:prstGeom>
            <a:ln w="76200" cmpd="sng">
              <a:solidFill>
                <a:schemeClr val="accent2"/>
              </a:solidFill>
            </a:ln>
          </p:spPr>
          <p:style>
            <a:lnRef idx="2">
              <a:schemeClr val="accent1"/>
            </a:lnRef>
            <a:fillRef idx="0">
              <a:schemeClr val="accent1"/>
            </a:fillRef>
            <a:effectRef idx="1">
              <a:schemeClr val="accent1"/>
            </a:effectRef>
            <a:fontRef idx="minor">
              <a:schemeClr val="tx1"/>
            </a:fontRef>
          </p:style>
        </p:cxnSp>
        <p:sp>
          <p:nvSpPr>
            <p:cNvPr id="19" name="Rectangle à coins arrondis 18"/>
            <p:cNvSpPr/>
            <p:nvPr/>
          </p:nvSpPr>
          <p:spPr>
            <a:xfrm>
              <a:off x="107504" y="3789040"/>
              <a:ext cx="3600400" cy="100811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sz="1400" dirty="0" smtClean="0">
                <a:latin typeface="Arial"/>
                <a:cs typeface="Arial"/>
              </a:endParaRPr>
            </a:p>
            <a:p>
              <a:pPr algn="ctr"/>
              <a:endParaRPr lang="fr-FR" sz="1400" dirty="0">
                <a:latin typeface="Arial"/>
                <a:cs typeface="Arial"/>
              </a:endParaRPr>
            </a:p>
          </p:txBody>
        </p:sp>
        <p:sp>
          <p:nvSpPr>
            <p:cNvPr id="21" name="Rectangle 20"/>
            <p:cNvSpPr/>
            <p:nvPr/>
          </p:nvSpPr>
          <p:spPr>
            <a:xfrm>
              <a:off x="455464" y="3750712"/>
              <a:ext cx="2892400" cy="1046440"/>
            </a:xfrm>
            <a:prstGeom prst="rect">
              <a:avLst/>
            </a:prstGeom>
          </p:spPr>
          <p:txBody>
            <a:bodyPr wrap="square">
              <a:spAutoFit/>
            </a:bodyPr>
            <a:lstStyle/>
            <a:p>
              <a:r>
                <a:rPr lang="fr-FR" sz="1400" b="1" dirty="0">
                  <a:latin typeface="Arial"/>
                  <a:cs typeface="Arial"/>
                </a:rPr>
                <a:t>BTS Informatique industrielle </a:t>
              </a:r>
              <a:endParaRPr lang="fr-FR" sz="1400" b="1" dirty="0" smtClean="0">
                <a:latin typeface="Arial"/>
                <a:cs typeface="Arial"/>
              </a:endParaRPr>
            </a:p>
            <a:p>
              <a:pPr algn="ctr"/>
              <a:r>
                <a:rPr lang="fr-FR" sz="1200" dirty="0" smtClean="0">
                  <a:latin typeface="Arial"/>
                  <a:cs typeface="Arial"/>
                </a:rPr>
                <a:t>Arrêtés du </a:t>
              </a:r>
              <a:r>
                <a:rPr lang="fr-FR" sz="1200" dirty="0">
                  <a:latin typeface="Arial"/>
                  <a:cs typeface="Arial"/>
                </a:rPr>
                <a:t>4 juin </a:t>
              </a:r>
              <a:r>
                <a:rPr lang="fr-FR" sz="1200" dirty="0" smtClean="0">
                  <a:latin typeface="Arial"/>
                  <a:cs typeface="Arial"/>
                </a:rPr>
                <a:t>1984</a:t>
              </a:r>
            </a:p>
            <a:p>
              <a:pPr algn="ctr"/>
              <a:r>
                <a:rPr lang="fr-FR" sz="1200" dirty="0" smtClean="0">
                  <a:latin typeface="Arial"/>
                  <a:cs typeface="Arial"/>
                </a:rPr>
                <a:t>du </a:t>
              </a:r>
              <a:r>
                <a:rPr lang="fr-FR" sz="1200" dirty="0">
                  <a:latin typeface="Arial"/>
                  <a:cs typeface="Arial"/>
                </a:rPr>
                <a:t>11 janvier </a:t>
              </a:r>
              <a:r>
                <a:rPr lang="fr-FR" sz="1200" dirty="0" smtClean="0">
                  <a:latin typeface="Arial"/>
                  <a:cs typeface="Arial"/>
                </a:rPr>
                <a:t>1988</a:t>
              </a:r>
              <a:endParaRPr lang="fr-FR" sz="1200" dirty="0">
                <a:latin typeface="Arial"/>
                <a:cs typeface="Arial"/>
              </a:endParaRPr>
            </a:p>
            <a:p>
              <a:pPr algn="ctr"/>
              <a:r>
                <a:rPr lang="fr-FR" sz="1200" dirty="0" smtClean="0">
                  <a:latin typeface="Arial"/>
                  <a:cs typeface="Arial"/>
                </a:rPr>
                <a:t>du </a:t>
              </a:r>
              <a:r>
                <a:rPr lang="fr-FR" sz="1200" dirty="0">
                  <a:latin typeface="Arial"/>
                  <a:cs typeface="Arial"/>
                </a:rPr>
                <a:t>5 aout </a:t>
              </a:r>
              <a:r>
                <a:rPr lang="fr-FR" sz="1200" dirty="0" smtClean="0">
                  <a:latin typeface="Arial"/>
                  <a:cs typeface="Arial"/>
                </a:rPr>
                <a:t>1993</a:t>
              </a:r>
            </a:p>
            <a:p>
              <a:pPr algn="ctr"/>
              <a:r>
                <a:rPr lang="fr-FR" sz="1200" dirty="0" smtClean="0">
                  <a:latin typeface="Arial"/>
                  <a:cs typeface="Arial"/>
                </a:rPr>
                <a:t>du </a:t>
              </a:r>
              <a:r>
                <a:rPr lang="fr-FR" sz="1200" dirty="0">
                  <a:latin typeface="Arial"/>
                  <a:cs typeface="Arial"/>
                </a:rPr>
                <a:t>3 septembre 1997 </a:t>
              </a:r>
            </a:p>
          </p:txBody>
        </p:sp>
      </p:grpSp>
      <p:grpSp>
        <p:nvGrpSpPr>
          <p:cNvPr id="26" name="Grouper 25"/>
          <p:cNvGrpSpPr/>
          <p:nvPr/>
        </p:nvGrpSpPr>
        <p:grpSpPr>
          <a:xfrm>
            <a:off x="3851920" y="3501008"/>
            <a:ext cx="2592288" cy="1296144"/>
            <a:chOff x="3851920" y="3501008"/>
            <a:chExt cx="2592288" cy="1296144"/>
          </a:xfrm>
        </p:grpSpPr>
        <p:cxnSp>
          <p:nvCxnSpPr>
            <p:cNvPr id="65" name="Connecteur droit 64"/>
            <p:cNvCxnSpPr/>
            <p:nvPr/>
          </p:nvCxnSpPr>
          <p:spPr>
            <a:xfrm>
              <a:off x="5508104" y="3501008"/>
              <a:ext cx="0" cy="432048"/>
            </a:xfrm>
            <a:prstGeom prst="line">
              <a:avLst/>
            </a:prstGeom>
            <a:ln w="76200" cmpd="sng">
              <a:solidFill>
                <a:schemeClr val="accent2"/>
              </a:solidFill>
            </a:ln>
          </p:spPr>
          <p:style>
            <a:lnRef idx="2">
              <a:schemeClr val="accent1"/>
            </a:lnRef>
            <a:fillRef idx="0">
              <a:schemeClr val="accent1"/>
            </a:fillRef>
            <a:effectRef idx="1">
              <a:schemeClr val="accent1"/>
            </a:effectRef>
            <a:fontRef idx="minor">
              <a:schemeClr val="tx1"/>
            </a:fontRef>
          </p:style>
        </p:cxnSp>
        <p:sp>
          <p:nvSpPr>
            <p:cNvPr id="23" name="Rectangle à coins arrondis 22"/>
            <p:cNvSpPr/>
            <p:nvPr/>
          </p:nvSpPr>
          <p:spPr>
            <a:xfrm>
              <a:off x="3851920" y="3789040"/>
              <a:ext cx="2592288" cy="100811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sz="1400" dirty="0" smtClean="0">
                <a:latin typeface="Arial"/>
                <a:cs typeface="Arial"/>
              </a:endParaRPr>
            </a:p>
            <a:p>
              <a:pPr algn="ctr"/>
              <a:endParaRPr lang="fr-FR" sz="1400" dirty="0">
                <a:latin typeface="Arial"/>
                <a:cs typeface="Arial"/>
              </a:endParaRPr>
            </a:p>
          </p:txBody>
        </p:sp>
        <p:sp>
          <p:nvSpPr>
            <p:cNvPr id="22" name="ZoneTexte 21"/>
            <p:cNvSpPr txBox="1"/>
            <p:nvPr/>
          </p:nvSpPr>
          <p:spPr>
            <a:xfrm>
              <a:off x="3923928" y="3789040"/>
              <a:ext cx="2520280" cy="954107"/>
            </a:xfrm>
            <a:prstGeom prst="rect">
              <a:avLst/>
            </a:prstGeom>
            <a:noFill/>
          </p:spPr>
          <p:txBody>
            <a:bodyPr wrap="square" rtlCol="0">
              <a:spAutoFit/>
            </a:bodyPr>
            <a:lstStyle/>
            <a:p>
              <a:r>
                <a:rPr lang="fr-FR" sz="1400" b="1" dirty="0">
                  <a:latin typeface="Arial"/>
                  <a:cs typeface="Arial"/>
                </a:rPr>
                <a:t>BTS I</a:t>
              </a:r>
              <a:r>
                <a:rPr lang="fr-FR" sz="1400" b="1" dirty="0" smtClean="0">
                  <a:latin typeface="Arial"/>
                  <a:cs typeface="Arial"/>
                </a:rPr>
                <a:t>nformatique </a:t>
              </a:r>
              <a:r>
                <a:rPr lang="fr-FR" sz="1400" b="1" dirty="0">
                  <a:latin typeface="Arial"/>
                  <a:cs typeface="Arial"/>
                </a:rPr>
                <a:t>et réseaux pour l'industrie et les services </a:t>
              </a:r>
              <a:r>
                <a:rPr lang="fr-FR" sz="1400" b="1" dirty="0" smtClean="0">
                  <a:latin typeface="Arial"/>
                  <a:cs typeface="Arial"/>
                </a:rPr>
                <a:t>techniques</a:t>
              </a:r>
            </a:p>
            <a:p>
              <a:pPr algn="ctr"/>
              <a:r>
                <a:rPr lang="fr-FR" sz="1400" dirty="0" smtClean="0">
                  <a:latin typeface="Arial"/>
                  <a:cs typeface="Arial"/>
                </a:rPr>
                <a:t> </a:t>
              </a:r>
              <a:r>
                <a:rPr lang="fr-FR" sz="1200" dirty="0" smtClean="0">
                  <a:latin typeface="Arial"/>
                  <a:cs typeface="Arial"/>
                </a:rPr>
                <a:t>Arrêté </a:t>
              </a:r>
              <a:r>
                <a:rPr lang="fr-FR" sz="1200" dirty="0">
                  <a:latin typeface="Arial"/>
                  <a:cs typeface="Arial"/>
                </a:rPr>
                <a:t>du 19 juillet </a:t>
              </a:r>
              <a:r>
                <a:rPr lang="fr-FR" sz="1200" dirty="0" smtClean="0">
                  <a:latin typeface="Arial"/>
                  <a:cs typeface="Arial"/>
                </a:rPr>
                <a:t>2002</a:t>
              </a:r>
              <a:endParaRPr lang="fr-FR" sz="1200" dirty="0">
                <a:latin typeface="Arial"/>
                <a:cs typeface="Arial"/>
              </a:endParaRPr>
            </a:p>
          </p:txBody>
        </p:sp>
      </p:grpSp>
      <p:sp>
        <p:nvSpPr>
          <p:cNvPr id="78" name="Titre 1"/>
          <p:cNvSpPr>
            <a:spLocks noGrp="1"/>
          </p:cNvSpPr>
          <p:nvPr>
            <p:ph type="title"/>
          </p:nvPr>
        </p:nvSpPr>
        <p:spPr>
          <a:xfrm>
            <a:off x="1547664" y="228600"/>
            <a:ext cx="7596336" cy="990600"/>
          </a:xfrm>
        </p:spPr>
        <p:txBody>
          <a:bodyPr>
            <a:noAutofit/>
          </a:bodyPr>
          <a:lstStyle/>
          <a:p>
            <a:pPr algn="ctr"/>
            <a:r>
              <a:rPr lang="fr-FR" sz="2800" b="1" cap="all" dirty="0" smtClean="0">
                <a:solidFill>
                  <a:schemeClr val="bg2"/>
                </a:solidFill>
              </a:rPr>
              <a:t>Évolution de la filière « informatique »</a:t>
            </a:r>
            <a:endParaRPr lang="fr-FR" sz="2800" b="1" cap="all" dirty="0">
              <a:solidFill>
                <a:schemeClr val="bg2"/>
              </a:solidFill>
            </a:endParaRPr>
          </a:p>
        </p:txBody>
      </p:sp>
      <p:grpSp>
        <p:nvGrpSpPr>
          <p:cNvPr id="5" name="Grouper 4"/>
          <p:cNvGrpSpPr/>
          <p:nvPr/>
        </p:nvGrpSpPr>
        <p:grpSpPr>
          <a:xfrm>
            <a:off x="179512" y="2996952"/>
            <a:ext cx="8964488" cy="801380"/>
            <a:chOff x="179512" y="2996952"/>
            <a:chExt cx="8964488" cy="801380"/>
          </a:xfrm>
        </p:grpSpPr>
        <p:sp>
          <p:nvSpPr>
            <p:cNvPr id="30" name="ZoneTexte 29"/>
            <p:cNvSpPr txBox="1"/>
            <p:nvPr/>
          </p:nvSpPr>
          <p:spPr>
            <a:xfrm>
              <a:off x="1730524" y="3429000"/>
              <a:ext cx="694120" cy="369332"/>
            </a:xfrm>
            <a:prstGeom prst="rect">
              <a:avLst/>
            </a:prstGeom>
            <a:noFill/>
          </p:spPr>
          <p:txBody>
            <a:bodyPr wrap="none" rtlCol="0">
              <a:spAutoFit/>
            </a:bodyPr>
            <a:lstStyle/>
            <a:p>
              <a:r>
                <a:rPr lang="fr-FR" dirty="0" smtClean="0"/>
                <a:t>1990</a:t>
              </a:r>
              <a:endParaRPr lang="fr-FR" dirty="0"/>
            </a:p>
          </p:txBody>
        </p:sp>
        <p:sp>
          <p:nvSpPr>
            <p:cNvPr id="32" name="ZoneTexte 31"/>
            <p:cNvSpPr txBox="1"/>
            <p:nvPr/>
          </p:nvSpPr>
          <p:spPr>
            <a:xfrm>
              <a:off x="3229808" y="3429000"/>
              <a:ext cx="694120" cy="369332"/>
            </a:xfrm>
            <a:prstGeom prst="rect">
              <a:avLst/>
            </a:prstGeom>
            <a:noFill/>
          </p:spPr>
          <p:txBody>
            <a:bodyPr wrap="none" rtlCol="0">
              <a:spAutoFit/>
            </a:bodyPr>
            <a:lstStyle/>
            <a:p>
              <a:r>
                <a:rPr lang="fr-FR" dirty="0" smtClean="0"/>
                <a:t>1995</a:t>
              </a:r>
              <a:endParaRPr lang="fr-FR" dirty="0"/>
            </a:p>
          </p:txBody>
        </p:sp>
        <p:sp>
          <p:nvSpPr>
            <p:cNvPr id="38" name="ZoneTexte 37"/>
            <p:cNvSpPr txBox="1"/>
            <p:nvPr/>
          </p:nvSpPr>
          <p:spPr>
            <a:xfrm>
              <a:off x="4682852" y="3429000"/>
              <a:ext cx="694120" cy="369332"/>
            </a:xfrm>
            <a:prstGeom prst="rect">
              <a:avLst/>
            </a:prstGeom>
            <a:noFill/>
          </p:spPr>
          <p:txBody>
            <a:bodyPr wrap="none" rtlCol="0">
              <a:spAutoFit/>
            </a:bodyPr>
            <a:lstStyle/>
            <a:p>
              <a:r>
                <a:rPr lang="fr-FR" dirty="0" smtClean="0"/>
                <a:t>2000</a:t>
              </a:r>
              <a:endParaRPr lang="fr-FR" dirty="0"/>
            </a:p>
          </p:txBody>
        </p:sp>
        <p:sp>
          <p:nvSpPr>
            <p:cNvPr id="45" name="ZoneTexte 44"/>
            <p:cNvSpPr txBox="1"/>
            <p:nvPr/>
          </p:nvSpPr>
          <p:spPr>
            <a:xfrm>
              <a:off x="6156176" y="3429000"/>
              <a:ext cx="694120" cy="369332"/>
            </a:xfrm>
            <a:prstGeom prst="rect">
              <a:avLst/>
            </a:prstGeom>
            <a:noFill/>
          </p:spPr>
          <p:txBody>
            <a:bodyPr wrap="none" rtlCol="0">
              <a:spAutoFit/>
            </a:bodyPr>
            <a:lstStyle/>
            <a:p>
              <a:r>
                <a:rPr lang="fr-FR" dirty="0" smtClean="0"/>
                <a:t>2005</a:t>
              </a:r>
              <a:endParaRPr lang="fr-FR" dirty="0"/>
            </a:p>
          </p:txBody>
        </p:sp>
        <p:sp>
          <p:nvSpPr>
            <p:cNvPr id="46" name="ZoneTexte 45"/>
            <p:cNvSpPr txBox="1"/>
            <p:nvPr/>
          </p:nvSpPr>
          <p:spPr>
            <a:xfrm>
              <a:off x="7550288" y="3429000"/>
              <a:ext cx="694120" cy="369332"/>
            </a:xfrm>
            <a:prstGeom prst="rect">
              <a:avLst/>
            </a:prstGeom>
            <a:noFill/>
          </p:spPr>
          <p:txBody>
            <a:bodyPr wrap="none" rtlCol="0">
              <a:spAutoFit/>
            </a:bodyPr>
            <a:lstStyle/>
            <a:p>
              <a:r>
                <a:rPr lang="fr-FR" dirty="0" smtClean="0"/>
                <a:t>2010</a:t>
              </a:r>
              <a:endParaRPr lang="fr-FR" dirty="0"/>
            </a:p>
          </p:txBody>
        </p:sp>
        <p:sp>
          <p:nvSpPr>
            <p:cNvPr id="28" name="ZoneTexte 27"/>
            <p:cNvSpPr txBox="1"/>
            <p:nvPr/>
          </p:nvSpPr>
          <p:spPr>
            <a:xfrm>
              <a:off x="218356" y="3429000"/>
              <a:ext cx="694120" cy="369332"/>
            </a:xfrm>
            <a:prstGeom prst="rect">
              <a:avLst/>
            </a:prstGeom>
            <a:noFill/>
          </p:spPr>
          <p:txBody>
            <a:bodyPr wrap="none" rtlCol="0">
              <a:spAutoFit/>
            </a:bodyPr>
            <a:lstStyle/>
            <a:p>
              <a:r>
                <a:rPr lang="fr-FR" dirty="0" smtClean="0"/>
                <a:t>1985</a:t>
              </a:r>
              <a:endParaRPr lang="fr-FR" dirty="0"/>
            </a:p>
          </p:txBody>
        </p:sp>
        <p:sp>
          <p:nvSpPr>
            <p:cNvPr id="4" name="Flèche vers la droite 3"/>
            <p:cNvSpPr/>
            <p:nvPr/>
          </p:nvSpPr>
          <p:spPr>
            <a:xfrm>
              <a:off x="179512" y="2996952"/>
              <a:ext cx="8964488" cy="64807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fr-FR">
                <a:solidFill>
                  <a:schemeClr val="accent6"/>
                </a:solidFill>
              </a:endParaRPr>
            </a:p>
          </p:txBody>
        </p:sp>
        <p:cxnSp>
          <p:nvCxnSpPr>
            <p:cNvPr id="27" name="Connecteur droit 26"/>
            <p:cNvCxnSpPr/>
            <p:nvPr/>
          </p:nvCxnSpPr>
          <p:spPr>
            <a:xfrm>
              <a:off x="539552" y="3140968"/>
              <a:ext cx="0" cy="36004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Connecteur droit 28"/>
            <p:cNvCxnSpPr/>
            <p:nvPr/>
          </p:nvCxnSpPr>
          <p:spPr>
            <a:xfrm>
              <a:off x="2051720" y="3140968"/>
              <a:ext cx="0" cy="36004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Connecteur droit 30"/>
            <p:cNvCxnSpPr/>
            <p:nvPr/>
          </p:nvCxnSpPr>
          <p:spPr>
            <a:xfrm>
              <a:off x="3551004" y="3140968"/>
              <a:ext cx="0" cy="36004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Connecteur droit 36"/>
            <p:cNvCxnSpPr/>
            <p:nvPr/>
          </p:nvCxnSpPr>
          <p:spPr>
            <a:xfrm>
              <a:off x="5004048" y="3140968"/>
              <a:ext cx="0" cy="36004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Connecteur droit 40"/>
            <p:cNvCxnSpPr/>
            <p:nvPr/>
          </p:nvCxnSpPr>
          <p:spPr>
            <a:xfrm>
              <a:off x="6444208" y="3140968"/>
              <a:ext cx="0" cy="36004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Connecteur droit 41"/>
            <p:cNvCxnSpPr/>
            <p:nvPr/>
          </p:nvCxnSpPr>
          <p:spPr>
            <a:xfrm>
              <a:off x="6431324" y="3140968"/>
              <a:ext cx="0" cy="36004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Connecteur droit 43"/>
            <p:cNvCxnSpPr/>
            <p:nvPr/>
          </p:nvCxnSpPr>
          <p:spPr>
            <a:xfrm>
              <a:off x="7884368" y="3140968"/>
              <a:ext cx="0" cy="360040"/>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phique 3"/>
          <p:cNvGraphicFramePr>
            <a:graphicFrameLocks/>
          </p:cNvGraphicFramePr>
          <p:nvPr>
            <p:extLst>
              <p:ext uri="{D42A27DB-BD31-4B8C-83A1-F6EECF244321}">
                <p14:modId xmlns:p14="http://schemas.microsoft.com/office/powerpoint/2010/main" val="3027183563"/>
              </p:ext>
            </p:extLst>
          </p:nvPr>
        </p:nvGraphicFramePr>
        <p:xfrm>
          <a:off x="-36512" y="1916832"/>
          <a:ext cx="4752528" cy="38164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phique 4"/>
          <p:cNvGraphicFramePr>
            <a:graphicFrameLocks/>
          </p:cNvGraphicFramePr>
          <p:nvPr>
            <p:extLst>
              <p:ext uri="{D42A27DB-BD31-4B8C-83A1-F6EECF244321}">
                <p14:modId xmlns:p14="http://schemas.microsoft.com/office/powerpoint/2010/main" val="761211618"/>
              </p:ext>
            </p:extLst>
          </p:nvPr>
        </p:nvGraphicFramePr>
        <p:xfrm>
          <a:off x="4595044" y="1556792"/>
          <a:ext cx="4512444" cy="4222626"/>
        </p:xfrm>
        <a:graphic>
          <a:graphicData uri="http://schemas.openxmlformats.org/drawingml/2006/chart">
            <c:chart xmlns:c="http://schemas.openxmlformats.org/drawingml/2006/chart" xmlns:r="http://schemas.openxmlformats.org/officeDocument/2006/relationships" r:id="rId3"/>
          </a:graphicData>
        </a:graphic>
      </p:graphicFrame>
      <p:pic>
        <p:nvPicPr>
          <p:cNvPr id="6" name="Image 5"/>
          <p:cNvPicPr>
            <a:picLocks noChangeAspect="1"/>
          </p:cNvPicPr>
          <p:nvPr/>
        </p:nvPicPr>
        <p:blipFill>
          <a:blip r:embed="rId4"/>
          <a:stretch>
            <a:fillRect/>
          </a:stretch>
        </p:blipFill>
        <p:spPr>
          <a:xfrm>
            <a:off x="7529440" y="5805264"/>
            <a:ext cx="1287504" cy="648072"/>
          </a:xfrm>
          <a:prstGeom prst="rect">
            <a:avLst/>
          </a:prstGeom>
        </p:spPr>
      </p:pic>
      <p:sp>
        <p:nvSpPr>
          <p:cNvPr id="7" name="ZoneTexte 6"/>
          <p:cNvSpPr txBox="1"/>
          <p:nvPr/>
        </p:nvSpPr>
        <p:spPr>
          <a:xfrm>
            <a:off x="8100392" y="5733256"/>
            <a:ext cx="797702" cy="369332"/>
          </a:xfrm>
          <a:prstGeom prst="rect">
            <a:avLst/>
          </a:prstGeom>
          <a:noFill/>
        </p:spPr>
        <p:txBody>
          <a:bodyPr wrap="none" rtlCol="0">
            <a:spAutoFit/>
          </a:bodyPr>
          <a:lstStyle/>
          <a:p>
            <a:r>
              <a:rPr lang="fr-FR" dirty="0" smtClean="0"/>
              <a:t>Source</a:t>
            </a:r>
            <a:endParaRPr lang="fr-FR" dirty="0"/>
          </a:p>
        </p:txBody>
      </p:sp>
      <p:sp>
        <p:nvSpPr>
          <p:cNvPr id="8" name="Titre 1"/>
          <p:cNvSpPr>
            <a:spLocks noGrp="1"/>
          </p:cNvSpPr>
          <p:nvPr>
            <p:ph type="title"/>
          </p:nvPr>
        </p:nvSpPr>
        <p:spPr>
          <a:xfrm>
            <a:off x="1547664" y="228600"/>
            <a:ext cx="7596336" cy="990600"/>
          </a:xfrm>
        </p:spPr>
        <p:txBody>
          <a:bodyPr>
            <a:noAutofit/>
          </a:bodyPr>
          <a:lstStyle/>
          <a:p>
            <a:pPr algn="ctr"/>
            <a:r>
              <a:rPr lang="fr-FR" sz="2600" b="1" cap="all" dirty="0" smtClean="0">
                <a:solidFill>
                  <a:schemeClr val="bg2"/>
                </a:solidFill>
              </a:rPr>
              <a:t>nombre d’élèves présents aux </a:t>
            </a:r>
            <a:r>
              <a:rPr lang="fr-FR" sz="2600" b="1" cap="all" dirty="0" err="1" smtClean="0">
                <a:solidFill>
                  <a:schemeClr val="bg2"/>
                </a:solidFill>
              </a:rPr>
              <a:t>bts</a:t>
            </a:r>
            <a:r>
              <a:rPr lang="fr-FR" sz="2600" b="1" cap="all" dirty="0" smtClean="0">
                <a:solidFill>
                  <a:schemeClr val="bg2"/>
                </a:solidFill>
              </a:rPr>
              <a:t> SE et iris</a:t>
            </a:r>
            <a:br>
              <a:rPr lang="fr-FR" sz="2600" b="1" cap="all" dirty="0" smtClean="0">
                <a:solidFill>
                  <a:schemeClr val="bg2"/>
                </a:solidFill>
              </a:rPr>
            </a:br>
            <a:r>
              <a:rPr lang="fr-FR" sz="2600" b="1" cap="all" dirty="0" smtClean="0">
                <a:solidFill>
                  <a:schemeClr val="bg2"/>
                </a:solidFill>
              </a:rPr>
              <a:t>(2006-2013)</a:t>
            </a:r>
            <a:endParaRPr lang="fr-FR" sz="2600" b="1" cap="all" dirty="0">
              <a:solidFill>
                <a:schemeClr val="bg2"/>
              </a:solidFill>
            </a:endParaRPr>
          </a:p>
        </p:txBody>
      </p:sp>
    </p:spTree>
    <p:extLst>
      <p:ext uri="{BB962C8B-B14F-4D97-AF65-F5344CB8AC3E}">
        <p14:creationId xmlns:p14="http://schemas.microsoft.com/office/powerpoint/2010/main" val="36763549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phique 2"/>
          <p:cNvGraphicFramePr>
            <a:graphicFrameLocks/>
          </p:cNvGraphicFramePr>
          <p:nvPr>
            <p:extLst>
              <p:ext uri="{D42A27DB-BD31-4B8C-83A1-F6EECF244321}">
                <p14:modId xmlns:p14="http://schemas.microsoft.com/office/powerpoint/2010/main" val="1332853683"/>
              </p:ext>
            </p:extLst>
          </p:nvPr>
        </p:nvGraphicFramePr>
        <p:xfrm>
          <a:off x="107504" y="1556792"/>
          <a:ext cx="4032448" cy="29523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Graphique 3"/>
          <p:cNvGraphicFramePr>
            <a:graphicFrameLocks/>
          </p:cNvGraphicFramePr>
          <p:nvPr>
            <p:extLst>
              <p:ext uri="{D42A27DB-BD31-4B8C-83A1-F6EECF244321}">
                <p14:modId xmlns:p14="http://schemas.microsoft.com/office/powerpoint/2010/main" val="2136560506"/>
              </p:ext>
            </p:extLst>
          </p:nvPr>
        </p:nvGraphicFramePr>
        <p:xfrm>
          <a:off x="4716016" y="1484784"/>
          <a:ext cx="3975224" cy="2592288"/>
        </p:xfrm>
        <a:graphic>
          <a:graphicData uri="http://schemas.openxmlformats.org/drawingml/2006/chart">
            <c:chart xmlns:c="http://schemas.openxmlformats.org/drawingml/2006/chart" xmlns:r="http://schemas.openxmlformats.org/officeDocument/2006/relationships" r:id="rId4"/>
          </a:graphicData>
        </a:graphic>
      </p:graphicFrame>
      <p:pic>
        <p:nvPicPr>
          <p:cNvPr id="9" name="Image 8"/>
          <p:cNvPicPr>
            <a:picLocks noChangeAspect="1"/>
          </p:cNvPicPr>
          <p:nvPr/>
        </p:nvPicPr>
        <p:blipFill>
          <a:blip r:embed="rId5"/>
          <a:stretch>
            <a:fillRect/>
          </a:stretch>
        </p:blipFill>
        <p:spPr>
          <a:xfrm>
            <a:off x="3563888" y="3068960"/>
            <a:ext cx="1287504" cy="648072"/>
          </a:xfrm>
          <a:prstGeom prst="rect">
            <a:avLst/>
          </a:prstGeom>
        </p:spPr>
      </p:pic>
      <p:sp>
        <p:nvSpPr>
          <p:cNvPr id="10" name="ZoneTexte 9"/>
          <p:cNvSpPr txBox="1"/>
          <p:nvPr/>
        </p:nvSpPr>
        <p:spPr>
          <a:xfrm>
            <a:off x="4134840" y="2996952"/>
            <a:ext cx="797702" cy="369332"/>
          </a:xfrm>
          <a:prstGeom prst="rect">
            <a:avLst/>
          </a:prstGeom>
          <a:noFill/>
        </p:spPr>
        <p:txBody>
          <a:bodyPr wrap="none" rtlCol="0">
            <a:spAutoFit/>
          </a:bodyPr>
          <a:lstStyle/>
          <a:p>
            <a:r>
              <a:rPr lang="fr-FR" dirty="0" smtClean="0"/>
              <a:t>Source</a:t>
            </a:r>
            <a:endParaRPr lang="fr-FR" dirty="0"/>
          </a:p>
        </p:txBody>
      </p:sp>
      <p:sp>
        <p:nvSpPr>
          <p:cNvPr id="11" name="Titre 1"/>
          <p:cNvSpPr>
            <a:spLocks noGrp="1"/>
          </p:cNvSpPr>
          <p:nvPr>
            <p:ph type="title"/>
          </p:nvPr>
        </p:nvSpPr>
        <p:spPr>
          <a:xfrm>
            <a:off x="1547664" y="228600"/>
            <a:ext cx="7596336" cy="990600"/>
          </a:xfrm>
        </p:spPr>
        <p:txBody>
          <a:bodyPr>
            <a:noAutofit/>
          </a:bodyPr>
          <a:lstStyle/>
          <a:p>
            <a:pPr algn="ctr"/>
            <a:r>
              <a:rPr lang="fr-FR" sz="2600" b="1" cap="all" dirty="0" smtClean="0">
                <a:solidFill>
                  <a:schemeClr val="bg2"/>
                </a:solidFill>
              </a:rPr>
              <a:t>Positionnement des BTS « informatique »</a:t>
            </a:r>
            <a:endParaRPr lang="fr-FR" sz="2600" b="1" cap="all" dirty="0">
              <a:solidFill>
                <a:schemeClr val="bg2"/>
              </a:solidFill>
            </a:endParaRPr>
          </a:p>
        </p:txBody>
      </p:sp>
      <p:sp>
        <p:nvSpPr>
          <p:cNvPr id="12" name="ZoneTexte 11"/>
          <p:cNvSpPr txBox="1"/>
          <p:nvPr/>
        </p:nvSpPr>
        <p:spPr>
          <a:xfrm>
            <a:off x="467544" y="4653136"/>
            <a:ext cx="8096572" cy="132343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fr-FR" dirty="0">
                <a:solidFill>
                  <a:schemeClr val="tx1"/>
                </a:solidFill>
                <a:latin typeface="Arial"/>
                <a:cs typeface="Arial"/>
              </a:rPr>
              <a:t>Il </a:t>
            </a:r>
            <a:r>
              <a:rPr lang="fr-FR" dirty="0" smtClean="0">
                <a:solidFill>
                  <a:schemeClr val="tx1"/>
                </a:solidFill>
                <a:latin typeface="Arial"/>
                <a:cs typeface="Arial"/>
              </a:rPr>
              <a:t>était </a:t>
            </a:r>
            <a:r>
              <a:rPr lang="fr-FR" dirty="0">
                <a:solidFill>
                  <a:schemeClr val="tx1"/>
                </a:solidFill>
                <a:latin typeface="Arial"/>
                <a:cs typeface="Arial"/>
              </a:rPr>
              <a:t>indispensable de positionner les BTS IRIS, SE et SIO. </a:t>
            </a:r>
            <a:endParaRPr lang="fr-FR" dirty="0" smtClean="0">
              <a:solidFill>
                <a:schemeClr val="tx1"/>
              </a:solidFill>
              <a:latin typeface="Arial"/>
              <a:cs typeface="Arial"/>
            </a:endParaRPr>
          </a:p>
          <a:p>
            <a:pPr algn="just"/>
            <a:endParaRPr lang="fr-FR" sz="800" dirty="0" smtClean="0">
              <a:solidFill>
                <a:schemeClr val="tx1"/>
              </a:solidFill>
              <a:latin typeface="Arial"/>
              <a:cs typeface="Arial"/>
            </a:endParaRPr>
          </a:p>
          <a:p>
            <a:pPr algn="just"/>
            <a:r>
              <a:rPr lang="fr-FR" dirty="0" smtClean="0">
                <a:solidFill>
                  <a:schemeClr val="tx1"/>
                </a:solidFill>
                <a:latin typeface="Arial"/>
                <a:cs typeface="Arial"/>
              </a:rPr>
              <a:t>Le </a:t>
            </a:r>
            <a:r>
              <a:rPr lang="fr-FR" dirty="0">
                <a:solidFill>
                  <a:schemeClr val="tx1"/>
                </a:solidFill>
                <a:latin typeface="Arial"/>
                <a:cs typeface="Arial"/>
              </a:rPr>
              <a:t>BTS Systèmes Numériques (SN) propose un enseignement conséquent en sciences physiques, notamment en électronique, discipline qui n’est pas enseignée </a:t>
            </a:r>
            <a:r>
              <a:rPr lang="fr-FR" dirty="0" smtClean="0">
                <a:solidFill>
                  <a:schemeClr val="tx1"/>
                </a:solidFill>
                <a:latin typeface="Arial"/>
                <a:cs typeface="Arial"/>
              </a:rPr>
              <a:t>en BTS SIO </a:t>
            </a:r>
            <a:r>
              <a:rPr lang="fr-FR" dirty="0" smtClean="0">
                <a:solidFill>
                  <a:srgbClr val="000000"/>
                </a:solidFill>
                <a:latin typeface="Arial"/>
                <a:cs typeface="Arial"/>
              </a:rPr>
              <a:t>et </a:t>
            </a:r>
            <a:r>
              <a:rPr lang="fr-FR" dirty="0">
                <a:solidFill>
                  <a:srgbClr val="000000"/>
                </a:solidFill>
                <a:latin typeface="Arial"/>
                <a:cs typeface="Arial"/>
              </a:rPr>
              <a:t>dans la plupart des </a:t>
            </a:r>
            <a:r>
              <a:rPr lang="fr-FR" dirty="0" smtClean="0">
                <a:solidFill>
                  <a:srgbClr val="000000"/>
                </a:solidFill>
                <a:latin typeface="Arial"/>
                <a:cs typeface="Arial"/>
              </a:rPr>
              <a:t>DUT de l’informatique.</a:t>
            </a:r>
          </a:p>
        </p:txBody>
      </p:sp>
      <p:sp>
        <p:nvSpPr>
          <p:cNvPr id="13" name="ZoneTexte 12"/>
          <p:cNvSpPr txBox="1"/>
          <p:nvPr/>
        </p:nvSpPr>
        <p:spPr>
          <a:xfrm>
            <a:off x="4788024" y="3645024"/>
            <a:ext cx="4122553" cy="523220"/>
          </a:xfrm>
          <a:prstGeom prst="rect">
            <a:avLst/>
          </a:prstGeom>
          <a:noFill/>
        </p:spPr>
        <p:txBody>
          <a:bodyPr wrap="square" rtlCol="0">
            <a:spAutoFit/>
          </a:bodyPr>
          <a:lstStyle/>
          <a:p>
            <a:pPr algn="ctr"/>
            <a:r>
              <a:rPr lang="fr-FR" sz="1400" dirty="0">
                <a:latin typeface="Arial"/>
                <a:cs typeface="Arial"/>
              </a:rPr>
              <a:t>Répartition des élèves présents aux BTS </a:t>
            </a:r>
            <a:endParaRPr lang="fr-FR" sz="1400" dirty="0" smtClean="0">
              <a:latin typeface="Arial"/>
              <a:cs typeface="Arial"/>
            </a:endParaRPr>
          </a:p>
          <a:p>
            <a:pPr algn="ctr"/>
            <a:r>
              <a:rPr lang="fr-FR" sz="1400" b="1" dirty="0" smtClean="0">
                <a:latin typeface="Arial"/>
                <a:cs typeface="Arial"/>
              </a:rPr>
              <a:t>dans </a:t>
            </a:r>
            <a:r>
              <a:rPr lang="fr-FR" sz="1400" b="1" dirty="0">
                <a:latin typeface="Arial"/>
                <a:cs typeface="Arial"/>
              </a:rPr>
              <a:t>l’académie de Lille en </a:t>
            </a:r>
            <a:r>
              <a:rPr lang="fr-FR" sz="1400" b="1" dirty="0" smtClean="0">
                <a:latin typeface="Arial"/>
                <a:cs typeface="Arial"/>
              </a:rPr>
              <a:t>2013</a:t>
            </a:r>
            <a:endParaRPr lang="fr-FR" sz="1400" b="1" dirty="0">
              <a:latin typeface="Arial"/>
              <a:cs typeface="Arial"/>
            </a:endParaRPr>
          </a:p>
        </p:txBody>
      </p:sp>
      <p:sp>
        <p:nvSpPr>
          <p:cNvPr id="16" name="ZoneTexte 15"/>
          <p:cNvSpPr txBox="1"/>
          <p:nvPr/>
        </p:nvSpPr>
        <p:spPr>
          <a:xfrm>
            <a:off x="-36512" y="3645024"/>
            <a:ext cx="4122553" cy="523220"/>
          </a:xfrm>
          <a:prstGeom prst="rect">
            <a:avLst/>
          </a:prstGeom>
          <a:noFill/>
        </p:spPr>
        <p:txBody>
          <a:bodyPr wrap="square" rtlCol="0">
            <a:spAutoFit/>
          </a:bodyPr>
          <a:lstStyle/>
          <a:p>
            <a:pPr algn="ctr"/>
            <a:r>
              <a:rPr lang="fr-FR" sz="1400" dirty="0">
                <a:latin typeface="Arial"/>
                <a:cs typeface="Arial"/>
              </a:rPr>
              <a:t>Répartition des élèves présents aux BTS </a:t>
            </a:r>
            <a:endParaRPr lang="fr-FR" sz="1400" dirty="0" smtClean="0">
              <a:latin typeface="Arial"/>
              <a:cs typeface="Arial"/>
            </a:endParaRPr>
          </a:p>
          <a:p>
            <a:pPr algn="ctr"/>
            <a:r>
              <a:rPr lang="fr-FR" sz="1400" b="1" dirty="0">
                <a:latin typeface="Arial"/>
                <a:cs typeface="Arial"/>
              </a:rPr>
              <a:t>e</a:t>
            </a:r>
            <a:r>
              <a:rPr lang="fr-FR" sz="1400" b="1" dirty="0" smtClean="0">
                <a:latin typeface="Arial"/>
                <a:cs typeface="Arial"/>
              </a:rPr>
              <a:t>n métropole en 2013</a:t>
            </a:r>
            <a:endParaRPr lang="fr-FR" sz="1400" b="1" dirty="0">
              <a:latin typeface="Arial"/>
              <a:cs typeface="Arial"/>
            </a:endParaRPr>
          </a:p>
        </p:txBody>
      </p:sp>
      <p:sp>
        <p:nvSpPr>
          <p:cNvPr id="17" name="Rectangle à coins arrondis 16"/>
          <p:cNvSpPr/>
          <p:nvPr/>
        </p:nvSpPr>
        <p:spPr>
          <a:xfrm>
            <a:off x="323528" y="4509120"/>
            <a:ext cx="8352928" cy="1584176"/>
          </a:xfrm>
          <a:prstGeom prst="roundRect">
            <a:avLst/>
          </a:prstGeom>
          <a:noFill/>
          <a:ln w="38100" cmpd="sng">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6574193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12" grpId="0" animBg="1"/>
      <p:bldP spid="13" grpId="0"/>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seminaire elec07"/>
          <p:cNvPicPr>
            <a:picLocks noChangeAspect="1" noChangeArrowheads="1"/>
          </p:cNvPicPr>
          <p:nvPr/>
        </p:nvPicPr>
        <p:blipFill>
          <a:blip r:embed="rId3"/>
          <a:srcRect/>
          <a:stretch>
            <a:fillRect/>
          </a:stretch>
        </p:blipFill>
        <p:spPr bwMode="auto">
          <a:xfrm>
            <a:off x="251520" y="1700808"/>
            <a:ext cx="5256212" cy="2752725"/>
          </a:xfrm>
          <a:prstGeom prst="rect">
            <a:avLst/>
          </a:prstGeom>
          <a:noFill/>
          <a:ln w="9525">
            <a:noFill/>
            <a:miter lim="800000"/>
            <a:headEnd/>
            <a:tailEnd/>
          </a:ln>
        </p:spPr>
      </p:pic>
      <p:sp>
        <p:nvSpPr>
          <p:cNvPr id="7" name="Titre 1"/>
          <p:cNvSpPr>
            <a:spLocks noGrp="1"/>
          </p:cNvSpPr>
          <p:nvPr>
            <p:ph type="title"/>
          </p:nvPr>
        </p:nvSpPr>
        <p:spPr>
          <a:xfrm>
            <a:off x="1547664" y="228600"/>
            <a:ext cx="7596336" cy="990600"/>
          </a:xfrm>
        </p:spPr>
        <p:txBody>
          <a:bodyPr>
            <a:noAutofit/>
          </a:bodyPr>
          <a:lstStyle/>
          <a:p>
            <a:pPr algn="ctr"/>
            <a:r>
              <a:rPr lang="fr-FR" sz="2600" b="1" cap="all" dirty="0" smtClean="0">
                <a:solidFill>
                  <a:schemeClr val="bg2"/>
                </a:solidFill>
              </a:rPr>
              <a:t>Accueillir et faire réussir un public varié</a:t>
            </a:r>
            <a:endParaRPr lang="fr-FR" sz="2600" b="1" cap="all" dirty="0">
              <a:solidFill>
                <a:schemeClr val="bg2"/>
              </a:solidFill>
            </a:endParaRPr>
          </a:p>
        </p:txBody>
      </p:sp>
      <p:sp>
        <p:nvSpPr>
          <p:cNvPr id="8" name="ZoneTexte 7"/>
          <p:cNvSpPr txBox="1"/>
          <p:nvPr/>
        </p:nvSpPr>
        <p:spPr>
          <a:xfrm>
            <a:off x="5724128" y="1916832"/>
            <a:ext cx="3240360" cy="1815882"/>
          </a:xfrm>
          <a:prstGeom prst="rect">
            <a:avLst/>
          </a:prstGeom>
          <a:noFill/>
        </p:spPr>
        <p:txBody>
          <a:bodyPr wrap="square" rtlCol="0">
            <a:spAutoFit/>
          </a:bodyPr>
          <a:lstStyle/>
          <a:p>
            <a:pPr>
              <a:defRPr/>
            </a:pPr>
            <a:r>
              <a:rPr lang="fr-FR" sz="1400" dirty="0">
                <a:latin typeface="Arial" charset="0"/>
              </a:rPr>
              <a:t>Depuis environ 10 ans, le nombre d’étudiants en STS a faiblement augmenté dans le secteur de la production.</a:t>
            </a:r>
          </a:p>
          <a:p>
            <a:pPr>
              <a:defRPr/>
            </a:pPr>
            <a:r>
              <a:rPr lang="fr-FR" sz="1400" dirty="0">
                <a:latin typeface="Arial" charset="0"/>
              </a:rPr>
              <a:t>Pour la première fois en 2013, il y avait plus de bacheliers professionnels en STS que de bacheliers </a:t>
            </a:r>
            <a:r>
              <a:rPr lang="fr-FR" sz="1400" dirty="0" smtClean="0">
                <a:latin typeface="Arial" charset="0"/>
              </a:rPr>
              <a:t>technologiques</a:t>
            </a:r>
            <a:r>
              <a:rPr lang="fr-FR" sz="1400" dirty="0" smtClean="0"/>
              <a:t>.</a:t>
            </a:r>
            <a:endParaRPr lang="fr-FR" sz="1400" dirty="0">
              <a:latin typeface="Arial" charset="0"/>
            </a:endParaRPr>
          </a:p>
        </p:txBody>
      </p:sp>
      <p:sp>
        <p:nvSpPr>
          <p:cNvPr id="9" name="ZoneTexte 8"/>
          <p:cNvSpPr txBox="1"/>
          <p:nvPr/>
        </p:nvSpPr>
        <p:spPr>
          <a:xfrm>
            <a:off x="395536" y="4653136"/>
            <a:ext cx="8496944" cy="1477328"/>
          </a:xfrm>
          <a:prstGeom prst="rect">
            <a:avLst/>
          </a:prstGeom>
          <a:noFill/>
        </p:spPr>
        <p:txBody>
          <a:bodyPr wrap="square" rtlCol="0">
            <a:spAutoFit/>
          </a:bodyPr>
          <a:lstStyle/>
          <a:p>
            <a:r>
              <a:rPr lang="fr-FR" dirty="0" smtClean="0">
                <a:latin typeface="Arial"/>
                <a:cs typeface="Arial"/>
              </a:rPr>
              <a:t>Créer les conditions d’un continuum de formation :</a:t>
            </a:r>
          </a:p>
          <a:p>
            <a:pPr marL="285750" indent="-285750">
              <a:buClr>
                <a:schemeClr val="accent2"/>
              </a:buClr>
              <a:buFont typeface="Wingdings" charset="2"/>
              <a:buChar char="ü"/>
            </a:pPr>
            <a:r>
              <a:rPr lang="fr-FR" dirty="0">
                <a:latin typeface="Arial"/>
                <a:cs typeface="Arial"/>
              </a:rPr>
              <a:t>a</a:t>
            </a:r>
            <a:r>
              <a:rPr lang="fr-FR" dirty="0" smtClean="0">
                <a:latin typeface="Arial"/>
                <a:cs typeface="Arial"/>
              </a:rPr>
              <a:t>nticiper l’orientation, expliquer clairement le dispositif APB ;</a:t>
            </a:r>
          </a:p>
          <a:p>
            <a:pPr marL="285750" indent="-285750">
              <a:buClr>
                <a:schemeClr val="accent2"/>
              </a:buClr>
              <a:buFont typeface="Wingdings" charset="2"/>
              <a:buChar char="ü"/>
            </a:pPr>
            <a:r>
              <a:rPr lang="fr-FR" dirty="0">
                <a:latin typeface="Arial"/>
                <a:cs typeface="Arial"/>
              </a:rPr>
              <a:t>c</a:t>
            </a:r>
            <a:r>
              <a:rPr lang="fr-FR" dirty="0" smtClean="0">
                <a:latin typeface="Arial"/>
                <a:cs typeface="Arial"/>
              </a:rPr>
              <a:t>réer des passerelles entre les établissements, des cordées de la réussites ;</a:t>
            </a:r>
          </a:p>
          <a:p>
            <a:pPr marL="285750" indent="-285750">
              <a:buClr>
                <a:schemeClr val="accent2"/>
              </a:buClr>
              <a:buFont typeface="Wingdings" charset="2"/>
              <a:buChar char="ü"/>
            </a:pPr>
            <a:r>
              <a:rPr lang="fr-FR" dirty="0">
                <a:latin typeface="Arial"/>
                <a:cs typeface="Arial"/>
              </a:rPr>
              <a:t>é</a:t>
            </a:r>
            <a:r>
              <a:rPr lang="fr-FR" dirty="0" smtClean="0">
                <a:latin typeface="Arial"/>
                <a:cs typeface="Arial"/>
              </a:rPr>
              <a:t>laborer une ingénierie pédagogique et de soutien (2h d’accompagnement personnalisé)…</a:t>
            </a:r>
          </a:p>
        </p:txBody>
      </p:sp>
    </p:spTree>
    <p:extLst>
      <p:ext uri="{BB962C8B-B14F-4D97-AF65-F5344CB8AC3E}">
        <p14:creationId xmlns:p14="http://schemas.microsoft.com/office/powerpoint/2010/main" val="34174575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édian">
  <a:themeElements>
    <a:clrScheme name="Personnalisé 2">
      <a:dk1>
        <a:sysClr val="windowText" lastClr="000000"/>
      </a:dk1>
      <a:lt1>
        <a:sysClr val="window" lastClr="FFFFFF"/>
      </a:lt1>
      <a:dk2>
        <a:srgbClr val="FFFFFF"/>
      </a:dk2>
      <a:lt2>
        <a:srgbClr val="546D79"/>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2018</TotalTime>
  <Words>387</Words>
  <Application>Microsoft Macintosh PowerPoint</Application>
  <PresentationFormat>Présentation à l'écran (4:3)</PresentationFormat>
  <Paragraphs>63</Paragraphs>
  <Slides>5</Slides>
  <Notes>2</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Médian</vt:lpstr>
      <vt:lpstr>Introduction</vt:lpstr>
      <vt:lpstr>Évolution de la filière « informatique »</vt:lpstr>
      <vt:lpstr>nombre d’élèves présents aux bts SE et iris (2006-2013)</vt:lpstr>
      <vt:lpstr>Positionnement des BTS « informatique »</vt:lpstr>
      <vt:lpstr>Accueillir et faire réussir un public varié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Certification</dc:title>
  <dc:creator>utilisateur</dc:creator>
  <cp:lastModifiedBy>Pascale Costa</cp:lastModifiedBy>
  <cp:revision>76</cp:revision>
  <dcterms:created xsi:type="dcterms:W3CDTF">2014-06-05T20:00:54Z</dcterms:created>
  <dcterms:modified xsi:type="dcterms:W3CDTF">2014-06-26T16:35:12Z</dcterms:modified>
</cp:coreProperties>
</file>