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7" r:id="rId13"/>
    <p:sldId id="266" r:id="rId14"/>
    <p:sldId id="265" r:id="rId15"/>
    <p:sldId id="258" r:id="rId16"/>
    <p:sldId id="259" r:id="rId17"/>
    <p:sldId id="262" r:id="rId18"/>
    <p:sldId id="260" r:id="rId19"/>
    <p:sldId id="263" r:id="rId20"/>
    <p:sldId id="277" r:id="rId21"/>
    <p:sldId id="278" r:id="rId22"/>
    <p:sldId id="279" r:id="rId23"/>
    <p:sldId id="280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000066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/>
      <dgm:spPr>
        <a:xfrm>
          <a:off x="132226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7D8FFE0-50FA-4C85-8D57-C6D10FE100D2}">
      <dgm:prSet phldrT="[Texte]"/>
      <dgm:spPr>
        <a:xfrm>
          <a:off x="592502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FE1C48D-587B-4CC5-A2B5-C7A4C0F7D1B2}" type="parTrans" cxnId="{B034090C-7B14-4F6A-AC6E-FD93A96EFA58}">
      <dgm:prSet/>
      <dgm:spPr/>
      <dgm:t>
        <a:bodyPr/>
        <a:lstStyle/>
        <a:p>
          <a:endParaRPr lang="fr-FR"/>
        </a:p>
      </dgm:t>
    </dgm:pt>
    <dgm:pt modelId="{1D5E2AC7-B488-4994-BFC8-E329D698242F}" type="sibTrans" cxnId="{B034090C-7B14-4F6A-AC6E-FD93A96EFA58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/>
      <dgm:spPr>
        <a:xfrm>
          <a:off x="132226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S6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4AB04706-5992-4114-A2BE-97768DF1B48F}">
      <dgm:prSet phldrT="[Texte]"/>
      <dgm:spPr>
        <a:xfrm>
          <a:off x="592502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S7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3682750-CF77-441E-B8BA-2910A73506AE}" type="parTrans" cxnId="{623C0D8B-FBF5-4BF9-9110-01DEAECA0EAA}">
      <dgm:prSet/>
      <dgm:spPr/>
      <dgm:t>
        <a:bodyPr/>
        <a:lstStyle/>
        <a:p>
          <a:endParaRPr lang="fr-FR"/>
        </a:p>
      </dgm:t>
    </dgm:pt>
    <dgm:pt modelId="{5E2793AE-A884-49EA-8350-6E782EB342C8}" type="sibTrans" cxnId="{623C0D8B-FBF5-4BF9-9110-01DEAECA0EAA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</dgm:ptLst>
  <dgm:cxnLst>
    <dgm:cxn modelId="{4FE5AA29-C6A1-48F1-B6FD-235F4CAA3735}" type="presOf" srcId="{58898816-01CD-4AE2-9033-31F965B49CA3}" destId="{9EEB8A8C-84DE-4F2D-9D8B-4002F1CFF4E9}" srcOrd="0" destOrd="0" presId="urn:microsoft.com/office/officeart/2005/8/layout/matrix3"/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4198BFB1-EA0F-405F-8132-C42CAB4F1298}" type="presOf" srcId="{4ECF41F9-9B07-44A8-8051-066B958BF685}" destId="{4DE9606D-6B1C-4C06-9D98-57BEDD45573F}" srcOrd="0" destOrd="0" presId="urn:microsoft.com/office/officeart/2005/8/layout/matrix3"/>
    <dgm:cxn modelId="{B034090C-7B14-4F6A-AC6E-FD93A96EFA58}" srcId="{58898816-01CD-4AE2-9033-31F965B49CA3}" destId="{A7D8FFE0-50FA-4C85-8D57-C6D10FE100D2}" srcOrd="1" destOrd="0" parTransId="{2FE1C48D-587B-4CC5-A2B5-C7A4C0F7D1B2}" sibTransId="{1D5E2AC7-B488-4994-BFC8-E329D698242F}"/>
    <dgm:cxn modelId="{470EFC66-6D00-48AE-BEDC-52CEC9910945}" type="presOf" srcId="{4AB04706-5992-4114-A2BE-97768DF1B48F}" destId="{7E7A3F08-0D5C-4334-B11D-E69A77560FD4}" srcOrd="0" destOrd="0" presId="urn:microsoft.com/office/officeart/2005/8/layout/matrix3"/>
    <dgm:cxn modelId="{2DDE224E-08F2-482B-980D-C01A312F55FC}" type="presOf" srcId="{A4513A06-70C5-4A59-8BBD-60BE8683027C}" destId="{EC48B3C3-30F4-4E0E-A689-B147B254C282}" srcOrd="0" destOrd="0" presId="urn:microsoft.com/office/officeart/2005/8/layout/matrix3"/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DFA44F23-F031-4CFD-A5F4-C6D3E204B6EE}" type="presOf" srcId="{A7D8FFE0-50FA-4C85-8D57-C6D10FE100D2}" destId="{A4D697D9-C125-4381-9032-232093020023}" srcOrd="0" destOrd="0" presId="urn:microsoft.com/office/officeart/2005/8/layout/matrix3"/>
    <dgm:cxn modelId="{623C0D8B-FBF5-4BF9-9110-01DEAECA0EAA}" srcId="{58898816-01CD-4AE2-9033-31F965B49CA3}" destId="{4AB04706-5992-4114-A2BE-97768DF1B48F}" srcOrd="3" destOrd="0" parTransId="{B3682750-CF77-441E-B8BA-2910A73506AE}" sibTransId="{5E2793AE-A884-49EA-8350-6E782EB342C8}"/>
    <dgm:cxn modelId="{599A4060-07C7-4999-9024-C708C7996D33}" type="presParOf" srcId="{9EEB8A8C-84DE-4F2D-9D8B-4002F1CFF4E9}" destId="{759C8632-3E81-4352-8BF2-D9454F303229}" srcOrd="0" destOrd="0" presId="urn:microsoft.com/office/officeart/2005/8/layout/matrix3"/>
    <dgm:cxn modelId="{3EED4A29-73B8-4278-A2B4-BFB78E88A482}" type="presParOf" srcId="{9EEB8A8C-84DE-4F2D-9D8B-4002F1CFF4E9}" destId="{4DE9606D-6B1C-4C06-9D98-57BEDD45573F}" srcOrd="1" destOrd="0" presId="urn:microsoft.com/office/officeart/2005/8/layout/matrix3"/>
    <dgm:cxn modelId="{D5FB775C-E2D7-41FF-AFAF-578623784317}" type="presParOf" srcId="{9EEB8A8C-84DE-4F2D-9D8B-4002F1CFF4E9}" destId="{A4D697D9-C125-4381-9032-232093020023}" srcOrd="2" destOrd="0" presId="urn:microsoft.com/office/officeart/2005/8/layout/matrix3"/>
    <dgm:cxn modelId="{7F0D6FD8-AA3F-473A-8387-13430E3B1169}" type="presParOf" srcId="{9EEB8A8C-84DE-4F2D-9D8B-4002F1CFF4E9}" destId="{EC48B3C3-30F4-4E0E-A689-B147B254C282}" srcOrd="3" destOrd="0" presId="urn:microsoft.com/office/officeart/2005/8/layout/matrix3"/>
    <dgm:cxn modelId="{C8741273-D79F-4CF9-AD20-D50A12DED68B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 custT="1"/>
      <dgm:spPr>
        <a:xfrm>
          <a:off x="132226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 w="50800" cmpd="sng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S8</a:t>
          </a:r>
          <a:endParaRPr lang="fr-FR" sz="17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 custT="1"/>
      <dgm:spPr>
        <a:xfrm>
          <a:off x="132226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4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S10</a:t>
          </a:r>
          <a:endParaRPr lang="fr-FR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751FC799-435A-4719-8679-9D68050CC3EE}">
      <dgm:prSet phldrT="[Texte]" custT="1"/>
      <dgm:spPr>
        <a:xfrm>
          <a:off x="592502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S9</a:t>
          </a:r>
          <a:endParaRPr lang="fr-FR" sz="17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28D3E27-B86F-4D6A-BB9C-212EFA5DB7FD}" type="parTrans" cxnId="{DA48B14D-5EB8-4970-8D5D-22D240C8D5A5}">
      <dgm:prSet/>
      <dgm:spPr/>
      <dgm:t>
        <a:bodyPr/>
        <a:lstStyle/>
        <a:p>
          <a:endParaRPr lang="fr-FR"/>
        </a:p>
      </dgm:t>
    </dgm:pt>
    <dgm:pt modelId="{A00380A1-2B8E-4305-B9C0-87C4748C52AF}" type="sibTrans" cxnId="{DA48B14D-5EB8-4970-8D5D-22D240C8D5A5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fr-FR"/>
        </a:p>
      </dgm:t>
    </dgm:pt>
  </dgm:ptLst>
  <dgm:cxnLst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FDDD85B4-1A6E-4011-8315-0B316ED4480B}" type="presOf" srcId="{58898816-01CD-4AE2-9033-31F965B49CA3}" destId="{9EEB8A8C-84DE-4F2D-9D8B-4002F1CFF4E9}" srcOrd="0" destOrd="0" presId="urn:microsoft.com/office/officeart/2005/8/layout/matrix3"/>
    <dgm:cxn modelId="{574BD114-4AC1-4E7B-B101-D8E09A9E191E}" type="presOf" srcId="{751FC799-435A-4719-8679-9D68050CC3EE}" destId="{A4D697D9-C125-4381-9032-232093020023}" srcOrd="0" destOrd="0" presId="urn:microsoft.com/office/officeart/2005/8/layout/matrix3"/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DA48B14D-5EB8-4970-8D5D-22D240C8D5A5}" srcId="{58898816-01CD-4AE2-9033-31F965B49CA3}" destId="{751FC799-435A-4719-8679-9D68050CC3EE}" srcOrd="1" destOrd="0" parTransId="{F28D3E27-B86F-4D6A-BB9C-212EFA5DB7FD}" sibTransId="{A00380A1-2B8E-4305-B9C0-87C4748C52AF}"/>
    <dgm:cxn modelId="{2037F1A9-5924-4F21-8EFA-9BD8D9AF99E9}" type="presOf" srcId="{A4513A06-70C5-4A59-8BBD-60BE8683027C}" destId="{EC48B3C3-30F4-4E0E-A689-B147B254C282}" srcOrd="0" destOrd="0" presId="urn:microsoft.com/office/officeart/2005/8/layout/matrix3"/>
    <dgm:cxn modelId="{0130CC92-AD16-4515-B918-C61A5BCF383E}" type="presOf" srcId="{4ECF41F9-9B07-44A8-8051-066B958BF685}" destId="{4DE9606D-6B1C-4C06-9D98-57BEDD45573F}" srcOrd="0" destOrd="0" presId="urn:microsoft.com/office/officeart/2005/8/layout/matrix3"/>
    <dgm:cxn modelId="{335250F2-98B8-4B7F-99C5-5C57611070A4}" type="presParOf" srcId="{9EEB8A8C-84DE-4F2D-9D8B-4002F1CFF4E9}" destId="{759C8632-3E81-4352-8BF2-D9454F303229}" srcOrd="0" destOrd="0" presId="urn:microsoft.com/office/officeart/2005/8/layout/matrix3"/>
    <dgm:cxn modelId="{09DE701B-AB12-46F6-B198-6700FB056523}" type="presParOf" srcId="{9EEB8A8C-84DE-4F2D-9D8B-4002F1CFF4E9}" destId="{4DE9606D-6B1C-4C06-9D98-57BEDD45573F}" srcOrd="1" destOrd="0" presId="urn:microsoft.com/office/officeart/2005/8/layout/matrix3"/>
    <dgm:cxn modelId="{4BD09891-8843-46A9-A107-645AE04D5E8D}" type="presParOf" srcId="{9EEB8A8C-84DE-4F2D-9D8B-4002F1CFF4E9}" destId="{A4D697D9-C125-4381-9032-232093020023}" srcOrd="2" destOrd="0" presId="urn:microsoft.com/office/officeart/2005/8/layout/matrix3"/>
    <dgm:cxn modelId="{B70964EC-8981-4E80-8712-B7CFE3734AA0}" type="presParOf" srcId="{9EEB8A8C-84DE-4F2D-9D8B-4002F1CFF4E9}" destId="{EC48B3C3-30F4-4E0E-A689-B147B254C282}" srcOrd="3" destOrd="0" presId="urn:microsoft.com/office/officeart/2005/8/layout/matrix3"/>
    <dgm:cxn modelId="{BA6ED387-83AD-4BDD-A377-0D78D4023E97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/>
      <dgm:spPr>
        <a:xfrm>
          <a:off x="132225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7D8FFE0-50FA-4C85-8D57-C6D10FE100D2}">
      <dgm:prSet phldrT="[Texte]"/>
      <dgm:spPr>
        <a:xfrm>
          <a:off x="592501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 w="762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FE1C48D-587B-4CC5-A2B5-C7A4C0F7D1B2}" type="parTrans" cxnId="{B034090C-7B14-4F6A-AC6E-FD93A96EFA58}">
      <dgm:prSet/>
      <dgm:spPr/>
      <dgm:t>
        <a:bodyPr/>
        <a:lstStyle/>
        <a:p>
          <a:endParaRPr lang="fr-FR"/>
        </a:p>
      </dgm:t>
    </dgm:pt>
    <dgm:pt modelId="{1D5E2AC7-B488-4994-BFC8-E329D698242F}" type="sibTrans" cxnId="{B034090C-7B14-4F6A-AC6E-FD93A96EFA58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/>
      <dgm:spPr>
        <a:xfrm>
          <a:off x="132225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4AB04706-5992-4114-A2BE-97768DF1B48F}">
      <dgm:prSet phldrT="[Texte]"/>
      <dgm:spPr>
        <a:xfrm>
          <a:off x="592501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3682750-CF77-441E-B8BA-2910A73506AE}" type="parTrans" cxnId="{623C0D8B-FBF5-4BF9-9110-01DEAECA0EAA}">
      <dgm:prSet/>
      <dgm:spPr/>
      <dgm:t>
        <a:bodyPr/>
        <a:lstStyle/>
        <a:p>
          <a:endParaRPr lang="fr-FR"/>
        </a:p>
      </dgm:t>
    </dgm:pt>
    <dgm:pt modelId="{5E2793AE-A884-49EA-8350-6E782EB342C8}" type="sibTrans" cxnId="{623C0D8B-FBF5-4BF9-9110-01DEAECA0EAA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5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</dgm:ptLst>
  <dgm:cxnLst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CE7E06D7-0FAB-4C6A-B208-A0150B354591}" type="presOf" srcId="{4ECF41F9-9B07-44A8-8051-066B958BF685}" destId="{4DE9606D-6B1C-4C06-9D98-57BEDD45573F}" srcOrd="0" destOrd="0" presId="urn:microsoft.com/office/officeart/2005/8/layout/matrix3"/>
    <dgm:cxn modelId="{EDC54F27-B22C-4868-84A8-8DF0355E349F}" type="presOf" srcId="{A4513A06-70C5-4A59-8BBD-60BE8683027C}" destId="{EC48B3C3-30F4-4E0E-A689-B147B254C282}" srcOrd="0" destOrd="0" presId="urn:microsoft.com/office/officeart/2005/8/layout/matrix3"/>
    <dgm:cxn modelId="{D79EA13D-9D9F-455E-B172-D2F52A2F997F}" type="presOf" srcId="{4AB04706-5992-4114-A2BE-97768DF1B48F}" destId="{7E7A3F08-0D5C-4334-B11D-E69A77560FD4}" srcOrd="0" destOrd="0" presId="urn:microsoft.com/office/officeart/2005/8/layout/matrix3"/>
    <dgm:cxn modelId="{2B7B73C4-0F74-4BFA-BAD1-E7C6E5820348}" type="presOf" srcId="{A7D8FFE0-50FA-4C85-8D57-C6D10FE100D2}" destId="{A4D697D9-C125-4381-9032-232093020023}" srcOrd="0" destOrd="0" presId="urn:microsoft.com/office/officeart/2005/8/layout/matrix3"/>
    <dgm:cxn modelId="{A1FEBB7E-69CA-4070-9747-33D775ADA057}" type="presOf" srcId="{58898816-01CD-4AE2-9033-31F965B49CA3}" destId="{9EEB8A8C-84DE-4F2D-9D8B-4002F1CFF4E9}" srcOrd="0" destOrd="0" presId="urn:microsoft.com/office/officeart/2005/8/layout/matrix3"/>
    <dgm:cxn modelId="{B034090C-7B14-4F6A-AC6E-FD93A96EFA58}" srcId="{58898816-01CD-4AE2-9033-31F965B49CA3}" destId="{A7D8FFE0-50FA-4C85-8D57-C6D10FE100D2}" srcOrd="1" destOrd="0" parTransId="{2FE1C48D-587B-4CC5-A2B5-C7A4C0F7D1B2}" sibTransId="{1D5E2AC7-B488-4994-BFC8-E329D698242F}"/>
    <dgm:cxn modelId="{623C0D8B-FBF5-4BF9-9110-01DEAECA0EAA}" srcId="{58898816-01CD-4AE2-9033-31F965B49CA3}" destId="{4AB04706-5992-4114-A2BE-97768DF1B48F}" srcOrd="3" destOrd="0" parTransId="{B3682750-CF77-441E-B8BA-2910A73506AE}" sibTransId="{5E2793AE-A884-49EA-8350-6E782EB342C8}"/>
    <dgm:cxn modelId="{B0D7C36E-D7A5-42B2-8513-3A04580D13C5}" type="presParOf" srcId="{9EEB8A8C-84DE-4F2D-9D8B-4002F1CFF4E9}" destId="{759C8632-3E81-4352-8BF2-D9454F303229}" srcOrd="0" destOrd="0" presId="urn:microsoft.com/office/officeart/2005/8/layout/matrix3"/>
    <dgm:cxn modelId="{823BE02E-73B4-4BFA-A8F3-37F0ABEE13D6}" type="presParOf" srcId="{9EEB8A8C-84DE-4F2D-9D8B-4002F1CFF4E9}" destId="{4DE9606D-6B1C-4C06-9D98-57BEDD45573F}" srcOrd="1" destOrd="0" presId="urn:microsoft.com/office/officeart/2005/8/layout/matrix3"/>
    <dgm:cxn modelId="{F0EDCD2E-D589-489C-8E14-8C20FB7DDCF4}" type="presParOf" srcId="{9EEB8A8C-84DE-4F2D-9D8B-4002F1CFF4E9}" destId="{A4D697D9-C125-4381-9032-232093020023}" srcOrd="2" destOrd="0" presId="urn:microsoft.com/office/officeart/2005/8/layout/matrix3"/>
    <dgm:cxn modelId="{40C5480D-7C7B-4DA6-A8B5-1D735B8124F4}" type="presParOf" srcId="{9EEB8A8C-84DE-4F2D-9D8B-4002F1CFF4E9}" destId="{EC48B3C3-30F4-4E0E-A689-B147B254C282}" srcOrd="3" destOrd="0" presId="urn:microsoft.com/office/officeart/2005/8/layout/matrix3"/>
    <dgm:cxn modelId="{1F15099E-3C57-4D03-85F6-8E85E469CCBF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6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S4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2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S5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6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S6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S7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585250"/>
        <a:ext cx="385671" cy="385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6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50800" cmpd="sng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S8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2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S9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6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S10</a:t>
          </a:r>
          <a:endParaRPr lang="fr-FR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5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5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89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1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762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S2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5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5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S3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89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1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5" y="585250"/>
        <a:ext cx="385671" cy="385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05F79E6-5521-42FD-8799-AE68BB7CAC47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E3B2DE-DC6C-4043-961F-CC451190AC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086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0C36C2-A758-47FA-872F-557A6FCF556B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044F08-AEE7-45E6-AC95-D600C52274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559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A2E21E-9B69-4667-AB90-B947BD1AE0E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4A0BE2-4336-4561-AEB3-B9BB70F615A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334EDB-9015-40E4-ACA5-5BFA41AFC90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FD526C-F530-4B7F-BC5E-4C4436D96AC1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035DF4-26CC-4C42-A5EF-5CB7805EAB3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7C547D-3F04-48A1-89A0-FCF41626884C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4A0BE2-4336-4561-AEB3-B9BB70F615A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92D9B2-5533-4DB9-BDA7-AB011CC29CF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4A0BE2-4336-4561-AEB3-B9BB70F615A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4A0BE2-4336-4561-AEB3-B9BB70F615AB}" type="slidenum">
              <a:rPr lang="fr-FR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7C0D1-0F9E-400E-8201-4F2E2EAACAE7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7EDD5-F60E-4D5C-B43D-E8FBF83F56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6D4B-07DA-4064-95B8-31FFA6BFA2FA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A424-037B-4686-9D72-89F91DA6C5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BCB2-5E90-4CB9-9FB1-3DA85BCDA3DD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5295-96AE-42FA-AA90-F4E83253D2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C6615-5482-4BA5-B131-927EF2029A86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F1E73-E433-4A84-A8B6-3D030A8D7D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F561D-0ED1-4CC7-B2C2-9DDB09D788F1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A4D96-DB4C-4275-9529-B18466327D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8BC75-3A0F-4B6E-956A-B20007F7CBE5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B5BC-65DB-4B48-85B0-779EC4FAA1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73A18-FE66-4E4F-831C-A251588EC927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B6A2F-03C5-4DBA-8562-60CE811B32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6EF43-5951-4A40-8553-63B82117D916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2702-9E54-41DA-9C54-13547B29345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E0CA-3D90-42D6-B202-9D2181BAEFBF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5CC5-548D-449C-8E02-E0C3B70F8F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D064F-A67E-4914-993B-FB59F842E5BD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C0AEA-868B-4793-B059-646597B918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4BF35-9B7B-4196-9144-E403A81671E3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82336-ED2B-4D38-BF1A-90B101295F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18"/>
          <p:cNvGrpSpPr>
            <a:grpSpLocks/>
          </p:cNvGrpSpPr>
          <p:nvPr/>
        </p:nvGrpSpPr>
        <p:grpSpPr bwMode="auto">
          <a:xfrm>
            <a:off x="6557963" y="66675"/>
            <a:ext cx="2574925" cy="6796088"/>
            <a:chOff x="6558164" y="66319"/>
            <a:chExt cx="2575511" cy="6797067"/>
          </a:xfrm>
        </p:grpSpPr>
        <p:grpSp>
          <p:nvGrpSpPr>
            <p:cNvPr id="1032" name="Group 62"/>
            <p:cNvGrpSpPr>
              <a:grpSpLocks/>
            </p:cNvGrpSpPr>
            <p:nvPr/>
          </p:nvGrpSpPr>
          <p:grpSpPr bwMode="auto"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1040" name="Group 44"/>
              <p:cNvGrpSpPr>
                <a:grpSpLocks/>
              </p:cNvGrpSpPr>
              <p:nvPr/>
            </p:nvGrpSpPr>
            <p:grpSpPr bwMode="auto"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41" name="Group 50"/>
              <p:cNvGrpSpPr>
                <a:grpSpLocks/>
              </p:cNvGrpSpPr>
              <p:nvPr/>
            </p:nvGrpSpPr>
            <p:grpSpPr bwMode="auto"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5453" y="3308461"/>
                  <a:ext cx="492237" cy="560469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4480" y="887175"/>
                  <a:ext cx="384263" cy="439800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42" name="Group 56"/>
              <p:cNvGrpSpPr>
                <a:grpSpLocks/>
              </p:cNvGrpSpPr>
              <p:nvPr/>
            </p:nvGrpSpPr>
            <p:grpSpPr bwMode="auto"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3118" y="4921594"/>
                  <a:ext cx="1032110" cy="1181270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868" y="155232"/>
                  <a:ext cx="722477" cy="825619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738" y="3830825"/>
                  <a:ext cx="639908" cy="728767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8524" y="1798532"/>
                  <a:ext cx="765349" cy="870075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971" y="6307681"/>
              <a:ext cx="976534" cy="5509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285051-386A-4C80-9D6E-492FA067DC32}" type="datetimeFigureOut">
              <a:rPr lang="fr-FR"/>
              <a:pPr>
                <a:defRPr/>
              </a:pPr>
              <a:t>02/03/2015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24233A-305C-4BBE-9DEC-5FD9446B40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ransition spd="slow">
    <p:blinds dir="vert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26634" y="715345"/>
            <a:ext cx="9144000" cy="6098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49617" y="0"/>
            <a:ext cx="6794383" cy="96715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600" dirty="0" smtClean="0">
                <a:cs typeface="Arial" panose="020B0604020202020204" pitchFamily="34" charset="0"/>
              </a:rPr>
              <a:t>Introduction de l’apprentissage de la langue anglaise lors d’une séquence d’intervention</a:t>
            </a:r>
            <a:endParaRPr lang="fr-FR" sz="2600" dirty="0"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09073" y="5998406"/>
            <a:ext cx="6664325" cy="771525"/>
          </a:xfrm>
          <a:solidFill>
            <a:srgbClr val="00B0F0">
              <a:alpha val="29019"/>
            </a:srgbClr>
          </a:solidFill>
        </p:spPr>
        <p:txBody>
          <a:bodyPr/>
          <a:lstStyle/>
          <a:p>
            <a:pPr eaLnBrk="1" hangingPunct="1"/>
            <a:r>
              <a:rPr lang="fr-FR" sz="1800" b="1" u="sng" dirty="0" smtClean="0">
                <a:solidFill>
                  <a:schemeClr val="tx1"/>
                </a:solidFill>
                <a:cs typeface="Arial" charset="0"/>
              </a:rPr>
              <a:t>Activité support</a:t>
            </a:r>
            <a:r>
              <a:rPr lang="fr-FR" sz="1800" dirty="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fr-FR" sz="1800" dirty="0" smtClean="0">
                <a:solidFill>
                  <a:schemeClr val="tx1"/>
                </a:solidFill>
                <a:cs typeface="Arial" charset="0"/>
              </a:rPr>
              <a:t>: Maintenance préventive prévisionnelle</a:t>
            </a:r>
          </a:p>
          <a:p>
            <a:pPr eaLnBrk="1" hangingPunct="1"/>
            <a:r>
              <a:rPr lang="fr-FR" sz="1800" b="1" u="sng" dirty="0" smtClean="0">
                <a:solidFill>
                  <a:schemeClr val="tx1"/>
                </a:solidFill>
                <a:cs typeface="Arial" charset="0"/>
              </a:rPr>
              <a:t>Support technique</a:t>
            </a:r>
            <a:r>
              <a:rPr lang="fr-FR" sz="1800" dirty="0" smtClean="0">
                <a:solidFill>
                  <a:schemeClr val="tx1"/>
                </a:solidFill>
                <a:cs typeface="Arial" charset="0"/>
              </a:rPr>
              <a:t> : Banc pompe MP100</a:t>
            </a:r>
          </a:p>
        </p:txBody>
      </p:sp>
      <p:sp>
        <p:nvSpPr>
          <p:cNvPr id="6" name="Rectangle 5"/>
          <p:cNvSpPr/>
          <p:nvPr/>
        </p:nvSpPr>
        <p:spPr>
          <a:xfrm>
            <a:off x="-26634" y="0"/>
            <a:ext cx="2473557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11" name="Picture 4" descr="http://cache.media.education.gouv.fr/image/Logo/83/5/logo_academie_lille_web_3378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9475" y="985174"/>
            <a:ext cx="19145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62144" y="5060272"/>
            <a:ext cx="2192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BTS MAINTENANCE DES SYSTEMES</a:t>
            </a:r>
          </a:p>
          <a:p>
            <a:r>
              <a:rPr lang="fr-FR" sz="1400" dirty="0" smtClean="0"/>
              <a:t>26 mars 2015</a:t>
            </a:r>
          </a:p>
          <a:p>
            <a:r>
              <a:rPr lang="fr-FR" sz="1400" dirty="0" smtClean="0"/>
              <a:t>Lycée Kastler à Denain</a:t>
            </a:r>
            <a:endParaRPr lang="fr-FR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2143" y="168676"/>
            <a:ext cx="23492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Véronique De La </a:t>
            </a:r>
            <a:r>
              <a:rPr lang="fr-FR" sz="1400" dirty="0" err="1" smtClean="0"/>
              <a:t>Iglésia</a:t>
            </a:r>
            <a:endParaRPr lang="fr-FR" sz="1400" dirty="0" smtClean="0"/>
          </a:p>
          <a:p>
            <a:r>
              <a:rPr lang="fr-FR" sz="1400" dirty="0" smtClean="0"/>
              <a:t>Jean-Yves </a:t>
            </a:r>
            <a:r>
              <a:rPr lang="fr-FR" sz="1400" dirty="0" err="1" smtClean="0"/>
              <a:t>Demeester</a:t>
            </a:r>
            <a:endParaRPr lang="fr-FR" sz="1400" dirty="0" smtClean="0"/>
          </a:p>
          <a:p>
            <a:r>
              <a:rPr lang="fr-FR" sz="1400" dirty="0" smtClean="0"/>
              <a:t>Philippe Delannoy</a:t>
            </a:r>
          </a:p>
          <a:p>
            <a:endParaRPr lang="fr-FR" sz="1400" dirty="0"/>
          </a:p>
          <a:p>
            <a:r>
              <a:rPr lang="fr-FR" sz="1400" dirty="0" smtClean="0"/>
              <a:t>Lycée Colbert (Tourcoing)</a:t>
            </a:r>
            <a:endParaRPr lang="fr-FR" sz="1400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3479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 smtClean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3)Pistes </a:t>
            </a:r>
            <a:r>
              <a:rPr lang="fr-FR" dirty="0">
                <a:solidFill>
                  <a:srgbClr val="FFFF00"/>
                </a:solidFill>
              </a:rPr>
              <a:t>et amorces de solutions</a:t>
            </a:r>
          </a:p>
          <a:p>
            <a:pPr marL="107950"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Au </a:t>
            </a:r>
            <a:r>
              <a:rPr lang="fr-FR" altLang="fr-FR" sz="1600" dirty="0">
                <a:latin typeface="+mn-lt"/>
                <a:cs typeface="KodchiangUPC" charset="-34"/>
              </a:rPr>
              <a:t>CDI : abonnement à une ou deux revues technologiques</a:t>
            </a:r>
            <a:r>
              <a:rPr lang="fr-FR" altLang="fr-FR" sz="1600" dirty="0" smtClean="0">
                <a:latin typeface="+mn-lt"/>
                <a:cs typeface="KodchiangUPC" charset="-34"/>
              </a:rPr>
              <a:t>.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Encourager </a:t>
            </a:r>
            <a:r>
              <a:rPr lang="fr-FR" altLang="fr-FR" sz="1600" dirty="0">
                <a:latin typeface="+mn-lt"/>
                <a:cs typeface="KodchiangUPC" charset="-34"/>
              </a:rPr>
              <a:t>les étudiants à consulter les sites internet spécialisés, à s'abonner </a:t>
            </a:r>
            <a:r>
              <a:rPr lang="fr-FR" altLang="fr-FR" sz="1600" dirty="0" smtClean="0">
                <a:latin typeface="+mn-lt"/>
                <a:cs typeface="KodchiangUPC" charset="-34"/>
              </a:rPr>
              <a:t>aux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newsletters (gratuites</a:t>
            </a:r>
            <a:r>
              <a:rPr lang="fr-FR" altLang="fr-FR" sz="1600" dirty="0" smtClean="0">
                <a:latin typeface="+mn-lt"/>
                <a:cs typeface="KodchiangUPC" charset="-34"/>
              </a:rPr>
              <a:t>)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Présence </a:t>
            </a:r>
            <a:r>
              <a:rPr lang="fr-FR" altLang="fr-FR" sz="1600" dirty="0">
                <a:latin typeface="+mn-lt"/>
                <a:cs typeface="KodchiangUPC" charset="-34"/>
              </a:rPr>
              <a:t>d'ouvrages de référence (glossaires, dictionnaires spécialisés) dans les </a:t>
            </a:r>
            <a:r>
              <a:rPr lang="fr-FR" altLang="fr-FR" sz="1600" dirty="0" smtClean="0">
                <a:latin typeface="+mn-lt"/>
                <a:cs typeface="KodchiangUPC" charset="-34"/>
              </a:rPr>
              <a:t>ateliers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Encourager </a:t>
            </a:r>
            <a:r>
              <a:rPr lang="fr-FR" altLang="fr-FR" sz="1600" dirty="0">
                <a:latin typeface="+mn-lt"/>
                <a:cs typeface="KodchiangUPC" charset="-34"/>
              </a:rPr>
              <a:t>leur autonomie et leur esprit d'initiative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 smtClean="0">
              <a:latin typeface="+mn-lt"/>
              <a:cs typeface="KodchiangUPC" charset="-34"/>
            </a:endParaRP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0221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8367713" cy="43088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/>
            <a:endParaRPr lang="fr-FR" dirty="0">
              <a:solidFill>
                <a:srgbClr val="FFFF00"/>
              </a:solidFill>
            </a:endParaRPr>
          </a:p>
          <a:p>
            <a:pPr lvl="1" algn="ctr"/>
            <a:r>
              <a:rPr lang="fr-FR" sz="2000" dirty="0"/>
              <a:t>Description de </a:t>
            </a:r>
            <a:r>
              <a:rPr lang="fr-FR" sz="2000" dirty="0" smtClean="0"/>
              <a:t>l’activité</a:t>
            </a:r>
          </a:p>
          <a:p>
            <a:pPr lvl="1" algn="ctr"/>
            <a:endParaRPr lang="fr-FR" sz="2400" dirty="0"/>
          </a:p>
          <a:p>
            <a:pPr lvl="1"/>
            <a:r>
              <a:rPr lang="fr-FR" u="sng" dirty="0"/>
              <a:t>Situation de la séquence de formation en termes :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D’activités et de tâches associées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 savoirs et compétences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 parcours de formation</a:t>
            </a:r>
          </a:p>
          <a:p>
            <a:pPr lvl="1"/>
            <a:endParaRPr lang="fr-FR" sz="2400" u="sng" dirty="0"/>
          </a:p>
          <a:p>
            <a:pPr lvl="1"/>
            <a:r>
              <a:rPr lang="fr-FR" u="sng" dirty="0"/>
              <a:t>Contenu de la séquence :</a:t>
            </a:r>
            <a:endParaRPr lang="fr-FR" dirty="0">
              <a:solidFill>
                <a:srgbClr val="FFFF00"/>
              </a:solidFill>
            </a:endParaRP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Scénario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Description du support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Tests et essais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Travail demandé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Introduction de la langue anglaise</a:t>
            </a:r>
          </a:p>
        </p:txBody>
      </p:sp>
      <p:pic>
        <p:nvPicPr>
          <p:cNvPr id="1027" name="Picture 3" descr="DCP_0550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693435" y="3995558"/>
            <a:ext cx="3365268" cy="2556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204679124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28588" y="727075"/>
            <a:ext cx="79629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Situation de la séquence de formation en termes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</a:p>
          <a:p>
            <a:pPr lvl="1"/>
            <a:endParaRPr lang="fr-FR" sz="2000" u="sng" dirty="0">
              <a:solidFill>
                <a:prstClr val="white"/>
              </a:solidFill>
            </a:endParaRP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D’activités et de tâches associées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graphicFrame>
        <p:nvGraphicFramePr>
          <p:cNvPr id="23" name="Tableau 22"/>
          <p:cNvGraphicFramePr>
            <a:graphicFrameLocks noGrp="1"/>
          </p:cNvGraphicFramePr>
          <p:nvPr/>
        </p:nvGraphicFramePr>
        <p:xfrm>
          <a:off x="909638" y="93663"/>
          <a:ext cx="7121677" cy="2387030"/>
        </p:xfrm>
        <a:graphic>
          <a:graphicData uri="http://schemas.openxmlformats.org/drawingml/2006/table">
            <a:tbl>
              <a:tblPr/>
              <a:tblGrid>
                <a:gridCol w="290770"/>
                <a:gridCol w="1511019"/>
                <a:gridCol w="484533"/>
                <a:gridCol w="4835355"/>
              </a:tblGrid>
              <a:tr h="893510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 </a:t>
                      </a:r>
                      <a:r>
                        <a:rPr lang="fr-FR" sz="2000" b="1" dirty="0" smtClean="0">
                          <a:effectLst/>
                        </a:rPr>
                        <a:t> 7 activités</a:t>
                      </a: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 17 tâches associés</a:t>
                      </a: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92075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A1</a:t>
                      </a:r>
                      <a:endParaRPr lang="fr-FR" sz="14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MAINTENANCE CORRECTIVE</a:t>
                      </a:r>
                      <a:endParaRPr lang="fr-FR" sz="14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1.1.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Diagnostique</a:t>
                      </a:r>
                      <a:r>
                        <a:rPr lang="fr-FR" sz="1400" dirty="0">
                          <a:effectLst/>
                        </a:rPr>
                        <a:t>r les pannes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920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1.2.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Préparer</a:t>
                      </a:r>
                      <a:r>
                        <a:rPr lang="fr-FR" sz="1400" dirty="0">
                          <a:effectLst/>
                        </a:rPr>
                        <a:t> les interventions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920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1.3.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Effectuer</a:t>
                      </a:r>
                      <a:r>
                        <a:rPr lang="fr-FR" sz="1400" dirty="0">
                          <a:effectLst/>
                        </a:rPr>
                        <a:t> les actions correctives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920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1.4.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Remettre</a:t>
                      </a:r>
                      <a:r>
                        <a:rPr lang="fr-FR" sz="1400" dirty="0">
                          <a:effectLst/>
                        </a:rPr>
                        <a:t> en service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0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cap="all" dirty="0">
                          <a:solidFill>
                            <a:schemeClr val="tx1"/>
                          </a:solidFill>
                          <a:effectLst/>
                        </a:rPr>
                        <a:t>A2</a:t>
                      </a:r>
                      <a:endParaRPr lang="fr-FR" sz="1400" b="1" cap="all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1400" b="1" cap="all" dirty="0">
                          <a:solidFill>
                            <a:schemeClr val="tx1"/>
                          </a:solidFill>
                          <a:effectLst/>
                        </a:rPr>
                        <a:t>maintenance</a:t>
                      </a:r>
                      <a:r>
                        <a:rPr lang="fr-FR" sz="1400" b="1" cap="all" dirty="0">
                          <a:effectLst/>
                        </a:rPr>
                        <a:t> </a:t>
                      </a:r>
                      <a:r>
                        <a:rPr lang="fr-FR" sz="1400" b="1" cap="all" dirty="0" smtClean="0">
                          <a:solidFill>
                            <a:schemeClr val="tx1"/>
                          </a:solidFill>
                          <a:effectLst/>
                        </a:rPr>
                        <a:t>préventive</a:t>
                      </a:r>
                      <a:endParaRPr lang="fr-FR" sz="1400" b="1" cap="all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2.1.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Définir et/ou planifier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la maintenance préventive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2.2.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Mettre en œuvre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le plan de maintenance préventive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2.3.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Exploiter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 les informations recueillies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Group 103"/>
          <p:cNvGraphicFramePr>
            <a:graphicFrameLocks noGrp="1"/>
          </p:cNvGraphicFramePr>
          <p:nvPr/>
        </p:nvGraphicFramePr>
        <p:xfrm>
          <a:off x="903288" y="2498725"/>
          <a:ext cx="7129463" cy="3126105"/>
        </p:xfrm>
        <a:graphic>
          <a:graphicData uri="http://schemas.openxmlformats.org/drawingml/2006/table">
            <a:tbl>
              <a:tblPr/>
              <a:tblGrid>
                <a:gridCol w="287338"/>
                <a:gridCol w="1512540"/>
                <a:gridCol w="503585"/>
                <a:gridCol w="4826000"/>
              </a:tblGrid>
              <a:tr h="352425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A3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AMÉLIORATION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Proposer ou définir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 axes d’amélioration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33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Proposer et/ou concevoir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 solutions d’amélioration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3.3.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Mettre en œuvre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les solutions d’amélioration, assurer le suivi des travaux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0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A4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INTÉGRATION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4.1.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Contribuer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à la prise en compte des contraintes de maintenance lors de l’évolution de l’installation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9368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4.2.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Préparer et participer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à la réception et à la mise en service des nouveaux biens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49225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A5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ORGANISATION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5.1.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Définir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la stratégie de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5.2.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Mettre en place et/ou optimiser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l’organisation des activités de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82575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A6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COMMUNICATION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Assurer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 communication interne et externe au service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587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Animer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une réunion de travail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Group 104"/>
          <p:cNvGraphicFramePr>
            <a:graphicFrameLocks noGrp="1"/>
          </p:cNvGraphicFramePr>
          <p:nvPr/>
        </p:nvGraphicFramePr>
        <p:xfrm>
          <a:off x="903288" y="5632450"/>
          <a:ext cx="7129463" cy="855980"/>
        </p:xfrm>
        <a:graphic>
          <a:graphicData uri="http://schemas.openxmlformats.org/drawingml/2006/table">
            <a:tbl>
              <a:tblPr/>
              <a:tblGrid>
                <a:gridCol w="287338"/>
                <a:gridCol w="1512540"/>
                <a:gridCol w="503585"/>
                <a:gridCol w="4826000"/>
              </a:tblGrid>
              <a:tr h="215900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A7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CONDUITE D’UNE INSTALLATION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Effectuer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 mise en fonctionnement et l’arrêt du bien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Effectuer</a:t>
                      </a: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les réglages et les paramétrages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60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7.3.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Assurer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la conduite en mode dégradé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7.4.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Surveiller et contrôler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le fonctionnement du bien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accel="20000" decel="2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ZoneTexte 49"/>
          <p:cNvSpPr txBox="1">
            <a:spLocks noChangeArrowheads="1"/>
          </p:cNvSpPr>
          <p:nvPr/>
        </p:nvSpPr>
        <p:spPr bwMode="auto">
          <a:xfrm>
            <a:off x="128588" y="727075"/>
            <a:ext cx="79629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Situation de la séquence de formation en termes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u="sng" dirty="0">
              <a:solidFill>
                <a:prstClr val="white"/>
              </a:solidFill>
            </a:endParaRPr>
          </a:p>
          <a:p>
            <a:pPr lvl="1"/>
            <a:r>
              <a:rPr lang="fr-FR" dirty="0">
                <a:solidFill>
                  <a:srgbClr val="FFFF00"/>
                </a:solidFill>
              </a:rPr>
              <a:t>2) De savoirs et compétences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59887"/>
              </p:ext>
            </p:extLst>
          </p:nvPr>
        </p:nvGraphicFramePr>
        <p:xfrm>
          <a:off x="215900" y="17019"/>
          <a:ext cx="4959782" cy="61529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96334"/>
                <a:gridCol w="4463448"/>
              </a:tblGrid>
              <a:tr h="1794349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228600" algn="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6 Savoirs technologiques associés 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  <a:sym typeface="Wingdings"/>
                        </a:rPr>
                        <a:t></a:t>
                      </a: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457200"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18 Compétences professionnelles</a:t>
                      </a:r>
                    </a:p>
                    <a:p>
                      <a:pPr marL="457200" indent="-457200"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      </a:t>
                      </a: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sym typeface="Wingdings"/>
                        </a:rPr>
                        <a:t></a:t>
                      </a:r>
                      <a:endParaRPr lang="fr-FR" sz="16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0000" marR="360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 11</a:t>
                      </a:r>
                      <a:endParaRPr lang="fr-FR" sz="105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Diagnostiquer </a:t>
                      </a:r>
                      <a:r>
                        <a:rPr lang="fr-FR" sz="1050" b="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les pannes</a:t>
                      </a:r>
                      <a:endParaRPr lang="fr-FR" sz="1050" b="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12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Réparer, dépanner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et éventuellement </a:t>
                      </a: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remettre en service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13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 des opérations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surveillance et d’inspection et/ou de maintenance préventive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14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 des travaux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d’amélioration, réceptionner un nouveau bien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15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les risques pour les personnes ou l’environnement, définir et respecter les mesures de prévention adaptées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21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Analyser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fiabilité, la maintenabilité et la sécurité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56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22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Analyser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l'organisation fonctionnelle, structurelle et temporelle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23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 et caractériser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chaîne d’énergie 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24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 et caractériser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chaîne d’information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31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Organiser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la stratégie et la logistique de maintenance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32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Préparer les interventions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maintenance corrective et préventive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33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Préparer les travaux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d’amélioration ou d’intégration d’un nouveau bien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41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Proposer et/ou concevoir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 solutions </a:t>
                      </a:r>
                      <a:r>
                        <a:rPr lang="fr-FR" sz="1050" b="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pluri-techniques d’amélioration</a:t>
                      </a:r>
                      <a:endParaRPr lang="fr-FR" sz="1050" b="0" kern="12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49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51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Rédiger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des comptes rendus et </a:t>
                      </a: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renseigner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les outils de maintenance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52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Présenter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une activité de maintenance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53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Exposer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oralement une solution technique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275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indent="-474663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449580" algn="l"/>
                        </a:tabLst>
                        <a:defRPr/>
                      </a:pPr>
                      <a:r>
                        <a:rPr lang="fr-FR" sz="1050" b="1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61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Assurer 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mise en service et l’arrêt </a:t>
                      </a: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5570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62</a:t>
                      </a:r>
                    </a:p>
                  </a:txBody>
                  <a:tcPr marL="17617" marR="17617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449580" algn="l"/>
                        </a:tabLst>
                        <a:defRPr/>
                      </a:pPr>
                      <a:r>
                        <a:rPr lang="fr-FR" sz="105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</a:t>
                      </a:r>
                      <a:r>
                        <a:rPr lang="fr-FR" sz="105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la </a:t>
                      </a:r>
                      <a:r>
                        <a:rPr lang="fr-FR" sz="1050" b="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conduite</a:t>
                      </a:r>
                      <a:endParaRPr lang="fr-FR" sz="1050" b="1" kern="1200" dirty="0" smtClean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7617" marR="7200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333918"/>
              </p:ext>
            </p:extLst>
          </p:nvPr>
        </p:nvGraphicFramePr>
        <p:xfrm>
          <a:off x="5169751" y="4"/>
          <a:ext cx="3844854" cy="617739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0809"/>
                <a:gridCol w="640809"/>
                <a:gridCol w="640809"/>
                <a:gridCol w="640809"/>
                <a:gridCol w="640809"/>
                <a:gridCol w="640809"/>
              </a:tblGrid>
              <a:tr h="192385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Arial"/>
                        </a:rPr>
                        <a:t>S5 : Analyse systémique et fonctionnelle</a:t>
                      </a:r>
                      <a:endParaRPr lang="fr-FR" sz="1200" b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S6 : Chaîne d’énergie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S7 : Chaîne d’information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S8 : Santé - sécurité - Environnement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S9 : Stratégie et organisation de la maintenance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S10</a:t>
                      </a: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 : Techniques de maintenance et de conduite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3047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3662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303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921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21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3227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321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40" name="Connecteur droit 39"/>
          <p:cNvCxnSpPr/>
          <p:nvPr/>
        </p:nvCxnSpPr>
        <p:spPr>
          <a:xfrm>
            <a:off x="-36513" y="6449119"/>
            <a:ext cx="7561263" cy="14288"/>
          </a:xfrm>
          <a:prstGeom prst="line">
            <a:avLst/>
          </a:prstGeom>
          <a:noFill/>
          <a:ln w="76200" cap="flat" cmpd="sng" algn="ctr">
            <a:solidFill>
              <a:srgbClr val="4BACC6">
                <a:lumMod val="60000"/>
                <a:lumOff val="40000"/>
              </a:srgbClr>
            </a:solidFill>
            <a:prstDash val="solid"/>
          </a:ln>
          <a:effectLst/>
        </p:spPr>
      </p:cxnSp>
      <p:graphicFrame>
        <p:nvGraphicFramePr>
          <p:cNvPr id="41" name="Diagramme 40"/>
          <p:cNvGraphicFramePr/>
          <p:nvPr>
            <p:extLst>
              <p:ext uri="{D42A27DB-BD31-4B8C-83A1-F6EECF244321}">
                <p14:modId xmlns:p14="http://schemas.microsoft.com/office/powerpoint/2010/main" val="2635531568"/>
              </p:ext>
            </p:extLst>
          </p:nvPr>
        </p:nvGraphicFramePr>
        <p:xfrm>
          <a:off x="5868144" y="5797616"/>
          <a:ext cx="1152128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2" name="Diagramme 41"/>
          <p:cNvGraphicFramePr/>
          <p:nvPr>
            <p:extLst>
              <p:ext uri="{D42A27DB-BD31-4B8C-83A1-F6EECF244321}">
                <p14:modId xmlns:p14="http://schemas.microsoft.com/office/powerpoint/2010/main" val="1370472948"/>
              </p:ext>
            </p:extLst>
          </p:nvPr>
        </p:nvGraphicFramePr>
        <p:xfrm>
          <a:off x="7020272" y="5797616"/>
          <a:ext cx="1152128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3" name="Diagramme 42"/>
          <p:cNvGraphicFramePr/>
          <p:nvPr>
            <p:extLst>
              <p:ext uri="{D42A27DB-BD31-4B8C-83A1-F6EECF244321}">
                <p14:modId xmlns:p14="http://schemas.microsoft.com/office/powerpoint/2010/main" val="102827798"/>
              </p:ext>
            </p:extLst>
          </p:nvPr>
        </p:nvGraphicFramePr>
        <p:xfrm>
          <a:off x="4722367" y="5791266"/>
          <a:ext cx="1152127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4" name="Hexagone 43"/>
          <p:cNvSpPr/>
          <p:nvPr/>
        </p:nvSpPr>
        <p:spPr>
          <a:xfrm>
            <a:off x="251520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C1</a:t>
            </a:r>
          </a:p>
        </p:txBody>
      </p:sp>
      <p:sp>
        <p:nvSpPr>
          <p:cNvPr id="45" name="Hexagone 44"/>
          <p:cNvSpPr/>
          <p:nvPr/>
        </p:nvSpPr>
        <p:spPr>
          <a:xfrm>
            <a:off x="928168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C2</a:t>
            </a:r>
          </a:p>
        </p:txBody>
      </p:sp>
      <p:sp>
        <p:nvSpPr>
          <p:cNvPr id="46" name="Hexagone 45"/>
          <p:cNvSpPr/>
          <p:nvPr/>
        </p:nvSpPr>
        <p:spPr>
          <a:xfrm>
            <a:off x="1619672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C3</a:t>
            </a:r>
          </a:p>
        </p:txBody>
      </p:sp>
      <p:sp>
        <p:nvSpPr>
          <p:cNvPr id="47" name="Hexagone 46"/>
          <p:cNvSpPr/>
          <p:nvPr/>
        </p:nvSpPr>
        <p:spPr>
          <a:xfrm>
            <a:off x="2296888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C4</a:t>
            </a:r>
          </a:p>
        </p:txBody>
      </p:sp>
      <p:sp>
        <p:nvSpPr>
          <p:cNvPr id="48" name="Hexagone 47"/>
          <p:cNvSpPr/>
          <p:nvPr/>
        </p:nvSpPr>
        <p:spPr>
          <a:xfrm>
            <a:off x="2960384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C5</a:t>
            </a:r>
          </a:p>
        </p:txBody>
      </p:sp>
      <p:sp>
        <p:nvSpPr>
          <p:cNvPr id="49" name="Hexagone 48"/>
          <p:cNvSpPr/>
          <p:nvPr/>
        </p:nvSpPr>
        <p:spPr>
          <a:xfrm>
            <a:off x="3652456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C6</a:t>
            </a:r>
          </a:p>
        </p:txBody>
      </p:sp>
      <p:sp>
        <p:nvSpPr>
          <p:cNvPr id="16" name="Hexagone 15"/>
          <p:cNvSpPr/>
          <p:nvPr/>
        </p:nvSpPr>
        <p:spPr>
          <a:xfrm>
            <a:off x="251520" y="6185095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C1</a:t>
            </a:r>
          </a:p>
        </p:txBody>
      </p:sp>
      <p:grpSp>
        <p:nvGrpSpPr>
          <p:cNvPr id="24" name="Diagram group"/>
          <p:cNvGrpSpPr/>
          <p:nvPr/>
        </p:nvGrpSpPr>
        <p:grpSpPr>
          <a:xfrm>
            <a:off x="7199260" y="5945108"/>
            <a:ext cx="427399" cy="427399"/>
            <a:chOff x="132226" y="104110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25" name="Groupe 24"/>
            <p:cNvGrpSpPr/>
            <p:nvPr/>
          </p:nvGrpSpPr>
          <p:grpSpPr>
            <a:xfrm>
              <a:off x="132226" y="104110"/>
              <a:ext cx="427399" cy="427399"/>
              <a:chOff x="132226" y="104110"/>
              <a:chExt cx="427399" cy="427399"/>
            </a:xfrm>
          </p:grpSpPr>
          <p:sp>
            <p:nvSpPr>
              <p:cNvPr id="26" name="Rectangle à coins arrondis 25"/>
              <p:cNvSpPr/>
              <p:nvPr/>
            </p:nvSpPr>
            <p:spPr>
              <a:xfrm>
                <a:off x="132226" y="104110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 cmpd="sng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7" name="Rectangle 26"/>
              <p:cNvSpPr/>
              <p:nvPr/>
            </p:nvSpPr>
            <p:spPr>
              <a:xfrm>
                <a:off x="153090" y="124974"/>
                <a:ext cx="385671" cy="38567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4770" tIns="64770" rIns="64770" bIns="6477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1700" kern="1200" dirty="0" smtClean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rPr>
                  <a:t>S8</a:t>
                </a:r>
                <a:endParaRPr lang="fr-FR" sz="17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2" name="Diagram group"/>
          <p:cNvGrpSpPr/>
          <p:nvPr/>
        </p:nvGrpSpPr>
        <p:grpSpPr>
          <a:xfrm>
            <a:off x="7662171" y="5950878"/>
            <a:ext cx="427399" cy="427399"/>
            <a:chOff x="592502" y="104110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33" name="Groupe 32"/>
            <p:cNvGrpSpPr/>
            <p:nvPr/>
          </p:nvGrpSpPr>
          <p:grpSpPr>
            <a:xfrm>
              <a:off x="592502" y="104110"/>
              <a:ext cx="427399" cy="427399"/>
              <a:chOff x="592502" y="104110"/>
              <a:chExt cx="427399" cy="427399"/>
            </a:xfrm>
          </p:grpSpPr>
          <p:sp>
            <p:nvSpPr>
              <p:cNvPr id="34" name="Rectangle à coins arrondis 33"/>
              <p:cNvSpPr/>
              <p:nvPr/>
            </p:nvSpPr>
            <p:spPr>
              <a:xfrm>
                <a:off x="592502" y="104110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5" name="Rectangle 34"/>
              <p:cNvSpPr/>
              <p:nvPr/>
            </p:nvSpPr>
            <p:spPr>
              <a:xfrm>
                <a:off x="613366" y="124974"/>
                <a:ext cx="385671" cy="385671"/>
              </a:xfrm>
              <a:prstGeom prst="rect">
                <a:avLst/>
              </a:prstGeom>
              <a:ln w="50800"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4770" tIns="64770" rIns="64770" bIns="6477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1700" kern="1200" dirty="0" smtClean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rPr>
                  <a:t>S9</a:t>
                </a:r>
                <a:endParaRPr lang="fr-FR" sz="17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6" name="Diagram group"/>
          <p:cNvGrpSpPr/>
          <p:nvPr/>
        </p:nvGrpSpPr>
        <p:grpSpPr>
          <a:xfrm>
            <a:off x="7178396" y="6333887"/>
            <a:ext cx="427399" cy="427399"/>
            <a:chOff x="132226" y="564386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37" name="Groupe 36"/>
            <p:cNvGrpSpPr/>
            <p:nvPr/>
          </p:nvGrpSpPr>
          <p:grpSpPr>
            <a:xfrm>
              <a:off x="132226" y="564386"/>
              <a:ext cx="427399" cy="427399"/>
              <a:chOff x="132226" y="564386"/>
              <a:chExt cx="427399" cy="427399"/>
            </a:xfrm>
          </p:grpSpPr>
          <p:sp>
            <p:nvSpPr>
              <p:cNvPr id="38" name="Rectangle à coins arrondis 37"/>
              <p:cNvSpPr/>
              <p:nvPr/>
            </p:nvSpPr>
            <p:spPr>
              <a:xfrm>
                <a:off x="132226" y="564386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9" name="Rectangle 38"/>
              <p:cNvSpPr/>
              <p:nvPr/>
            </p:nvSpPr>
            <p:spPr>
              <a:xfrm>
                <a:off x="153090" y="585250"/>
                <a:ext cx="385671" cy="385671"/>
              </a:xfrm>
              <a:prstGeom prst="rect">
                <a:avLst/>
              </a:prstGeom>
              <a:ln w="50800"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1400" kern="1200" dirty="0" smtClean="0">
                    <a:solidFill>
                      <a:sysClr val="window" lastClr="FFFFFF"/>
                    </a:solidFill>
                    <a:latin typeface="Calibri"/>
                    <a:ea typeface="+mn-ea"/>
                    <a:cs typeface="+mn-cs"/>
                  </a:rPr>
                  <a:t>S10</a:t>
                </a:r>
                <a:endParaRPr lang="fr-FR" sz="1400" kern="1200" dirty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51" name="Hexagone 50"/>
          <p:cNvSpPr/>
          <p:nvPr/>
        </p:nvSpPr>
        <p:spPr>
          <a:xfrm>
            <a:off x="1640379" y="6187075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C3</a:t>
            </a:r>
          </a:p>
        </p:txBody>
      </p:sp>
      <p:sp>
        <p:nvSpPr>
          <p:cNvPr id="52" name="Hexagone 51"/>
          <p:cNvSpPr/>
          <p:nvPr/>
        </p:nvSpPr>
        <p:spPr>
          <a:xfrm>
            <a:off x="2972994" y="6176681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C5</a:t>
            </a:r>
          </a:p>
        </p:txBody>
      </p:sp>
      <p:sp>
        <p:nvSpPr>
          <p:cNvPr id="53" name="Hexagone 52"/>
          <p:cNvSpPr/>
          <p:nvPr/>
        </p:nvSpPr>
        <p:spPr>
          <a:xfrm>
            <a:off x="3671686" y="6184534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C6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uiExpand="1" build="p"/>
      <p:bldGraphic spid="41" grpId="0">
        <p:bldAsOne/>
      </p:bldGraphic>
      <p:bldGraphic spid="42" grpId="0">
        <p:bldAsOne/>
      </p:bldGraphic>
      <p:bldGraphic spid="43" grpId="0">
        <p:bldAsOne/>
      </p:bldGraphic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16" grpId="0" animBg="1"/>
      <p:bldP spid="51" grpId="0" animBg="1"/>
      <p:bldP spid="52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128588" y="727075"/>
            <a:ext cx="79629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Situation de la séquence de formation en termes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u="sng" dirty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3)De </a:t>
            </a:r>
            <a:r>
              <a:rPr lang="fr-FR" dirty="0">
                <a:solidFill>
                  <a:srgbClr val="FFFF00"/>
                </a:solidFill>
              </a:rPr>
              <a:t>parcours de formation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2052" name="Picture 4" descr="C:\Users\delannoy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325438"/>
            <a:ext cx="9126537" cy="6316662"/>
          </a:xfrm>
          <a:prstGeom prst="rect">
            <a:avLst/>
          </a:prstGeom>
          <a:solidFill>
            <a:schemeClr val="accent1">
              <a:alpha val="36862"/>
            </a:schemeClr>
          </a:solidFill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4811713" y="2490788"/>
            <a:ext cx="2309812" cy="614362"/>
            <a:chOff x="4811697" y="2491518"/>
            <a:chExt cx="2309674" cy="614039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4811697" y="2491518"/>
              <a:ext cx="2309674" cy="614039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50800">
              <a:solidFill>
                <a:schemeClr val="tx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pic>
          <p:nvPicPr>
            <p:cNvPr id="21518" name="Diagramme 7997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80528" y="2595924"/>
              <a:ext cx="218757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1411288" y="381000"/>
            <a:ext cx="3302000" cy="779463"/>
            <a:chOff x="1411550" y="381592"/>
            <a:chExt cx="3302493" cy="77827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411550" y="381592"/>
              <a:ext cx="3302493" cy="778276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50800">
              <a:solidFill>
                <a:schemeClr val="tx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pic>
          <p:nvPicPr>
            <p:cNvPr id="21516" name="Diagramme 7996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06855" y="404218"/>
              <a:ext cx="2856032" cy="75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ZoneTexte 8"/>
          <p:cNvSpPr txBox="1"/>
          <p:nvPr/>
        </p:nvSpPr>
        <p:spPr>
          <a:xfrm>
            <a:off x="33499" y="6478441"/>
            <a:ext cx="9074989" cy="369332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Séminaire BTS Maintenance des Systèmes de production                Mars 2015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3499" y="6478441"/>
            <a:ext cx="9074989" cy="369332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Séminaire BTS Maintenance des Systèmes de production                Mars 2015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128588" y="727075"/>
            <a:ext cx="79629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 sz="2800" dirty="0"/>
              <a:t>    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Contenu de la séquence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dirty="0">
              <a:solidFill>
                <a:srgbClr val="FFFF00"/>
              </a:solidFill>
            </a:endParaRPr>
          </a:p>
          <a:p>
            <a:pPr lvl="1">
              <a:buFontTx/>
              <a:buAutoNum type="arabicParenR"/>
            </a:pPr>
            <a:r>
              <a:rPr lang="fr-FR" dirty="0" smtClean="0">
                <a:solidFill>
                  <a:srgbClr val="FFFF00"/>
                </a:solidFill>
              </a:rPr>
              <a:t> Scénario</a:t>
            </a:r>
            <a:endParaRPr lang="fr-FR" dirty="0">
              <a:solidFill>
                <a:srgbClr val="FFFF00"/>
              </a:solidFill>
            </a:endParaRPr>
          </a:p>
          <a:p>
            <a:pPr lvl="2" algn="just"/>
            <a:r>
              <a:rPr lang="fr-FR" sz="1600" dirty="0" smtClean="0"/>
              <a:t>Une </a:t>
            </a:r>
            <a:r>
              <a:rPr lang="fr-FR" sz="1600" dirty="0"/>
              <a:t>société  Française, située à Tourcoing, spécialisée dans la télémaintenance a en charge la surveillance des systèmes de pompage d’une société anglaise.</a:t>
            </a:r>
          </a:p>
          <a:p>
            <a:pPr lvl="2" algn="just"/>
            <a:endParaRPr lang="fr-FR" sz="1600" dirty="0"/>
          </a:p>
          <a:p>
            <a:pPr lvl="2" algn="just"/>
            <a:r>
              <a:rPr lang="fr-FR" sz="1600" dirty="0"/>
              <a:t>Lors du dernier contrôle, le seuil d’alerte d’un paramètre de surveillance a été franchi, une extrapolation de la courbe de suivi du paramètre montre que le seuil d’alarme risque  d’être atteint avant la prochaine intervention.</a:t>
            </a:r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pic>
        <p:nvPicPr>
          <p:cNvPr id="2050" name="Picture 2" descr="C:\Users\delannoy\Desktop\télémaintenance\Large_SECT-EAU-POTABLE-Pompage-Jambes-1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264459" y="4301569"/>
            <a:ext cx="3844030" cy="2556431"/>
          </a:xfrm>
          <a:prstGeom prst="rect">
            <a:avLst/>
          </a:prstGeom>
          <a:ln w="1905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7962900" cy="19082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000" dirty="0">
                <a:solidFill>
                  <a:prstClr val="white"/>
                </a:solidFill>
              </a:rPr>
              <a:t> 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Contenu de la séquence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dirty="0">
              <a:solidFill>
                <a:srgbClr val="FFFF00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2) Description </a:t>
            </a:r>
            <a:r>
              <a:rPr lang="fr-FR" dirty="0">
                <a:solidFill>
                  <a:srgbClr val="FFFF00"/>
                </a:solidFill>
              </a:rPr>
              <a:t>du support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-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Etat initial du support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7" name="Picture 3" descr="DCP_0550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622089" y="2615359"/>
            <a:ext cx="4785064" cy="36344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8453437" cy="52937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Contenu de la séquence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dirty="0">
              <a:solidFill>
                <a:srgbClr val="FFFF00"/>
              </a:solidFill>
            </a:endParaRPr>
          </a:p>
          <a:p>
            <a:pPr lvl="1"/>
            <a:r>
              <a:rPr lang="fr-FR" dirty="0">
                <a:solidFill>
                  <a:srgbClr val="FFFF00"/>
                </a:solidFill>
              </a:rPr>
              <a:t>2</a:t>
            </a:r>
            <a:r>
              <a:rPr lang="fr-FR" dirty="0" smtClean="0">
                <a:solidFill>
                  <a:srgbClr val="FFFF00"/>
                </a:solidFill>
              </a:rPr>
              <a:t>) Description </a:t>
            </a:r>
            <a:r>
              <a:rPr lang="fr-FR" dirty="0">
                <a:solidFill>
                  <a:srgbClr val="FFFF00"/>
                </a:solidFill>
              </a:rPr>
              <a:t>du support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Contrôles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et configurations à distance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Mise en marche du groupe motopompe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Réglage de la fréquence de rotation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à surveiller :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Température des bobinages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de la 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du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Intensité du courant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Débit de la pompe</a:t>
            </a: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Matériels supplémentaires 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Moteur avec sonde intégrée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Capteurs de vibrations et module de mise en forme du signal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 smtClean="0">
                <a:latin typeface="+mn-lt"/>
                <a:cs typeface="+mn-cs"/>
              </a:rPr>
              <a:t>Modules </a:t>
            </a:r>
            <a:r>
              <a:rPr lang="fr-FR" sz="1400" dirty="0">
                <a:latin typeface="+mn-lt"/>
                <a:cs typeface="+mn-cs"/>
              </a:rPr>
              <a:t>de communication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1027" name="Picture 3" descr="C:\Users\delannoy\Desktop\télémaintenance\m2m-analyse-comportement-machines1.pn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069349" y="1083943"/>
            <a:ext cx="3857015" cy="1233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pic>
        <p:nvPicPr>
          <p:cNvPr id="7" name="Picture 3" descr="DCP_0550"/>
          <p:cNvPicPr>
            <a:picLocks noChangeAspect="1" noChangeArrowheads="1"/>
          </p:cNvPicPr>
          <p:nvPr/>
        </p:nvPicPr>
        <p:blipFill rotWithShape="1">
          <a:blip r:embed="rId4" cstate="print">
            <a:extLst/>
          </a:blip>
          <a:srcRect b="34777"/>
          <a:stretch/>
        </p:blipFill>
        <p:spPr bwMode="auto">
          <a:xfrm>
            <a:off x="5263390" y="3124934"/>
            <a:ext cx="3796139" cy="1880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2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7962900" cy="48013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u="sng" dirty="0">
                <a:solidFill>
                  <a:prstClr val="white"/>
                </a:solidFill>
              </a:rPr>
              <a:t>Contenu de la séquence </a:t>
            </a:r>
            <a:r>
              <a:rPr lang="fr-FR" u="sng" dirty="0" smtClean="0">
                <a:solidFill>
                  <a:prstClr val="white"/>
                </a:solidFill>
              </a:rPr>
              <a:t>:</a:t>
            </a:r>
            <a:endParaRPr lang="fr-FR" sz="2000" dirty="0">
              <a:solidFill>
                <a:srgbClr val="FFFF00"/>
              </a:solidFill>
            </a:endParaRPr>
          </a:p>
          <a:p>
            <a:pPr lvl="1"/>
            <a:r>
              <a:rPr lang="fr-FR" dirty="0">
                <a:solidFill>
                  <a:srgbClr val="FFFF00"/>
                </a:solidFill>
              </a:rPr>
              <a:t>2</a:t>
            </a:r>
            <a:r>
              <a:rPr lang="fr-FR" dirty="0" smtClean="0">
                <a:solidFill>
                  <a:srgbClr val="FFFF00"/>
                </a:solidFill>
              </a:rPr>
              <a:t>) Description </a:t>
            </a:r>
            <a:r>
              <a:rPr lang="fr-FR" dirty="0">
                <a:solidFill>
                  <a:srgbClr val="FFFF00"/>
                </a:solidFill>
              </a:rPr>
              <a:t>du </a:t>
            </a:r>
            <a:r>
              <a:rPr lang="fr-FR" dirty="0" smtClean="0">
                <a:solidFill>
                  <a:srgbClr val="FFFF00"/>
                </a:solidFill>
              </a:rPr>
              <a:t>support</a:t>
            </a:r>
            <a:endParaRPr lang="fr-FR" sz="2400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Mise en service de la caméra de surveillance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Contrôles et configurations à distance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Mise en marche du groupe motopompe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Réglage de la fréquence de rotation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Relevé des valeurs des paramètres surveillés :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Température des bobinages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de la 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du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Intensité du courant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Débit pompe</a:t>
            </a:r>
            <a:r>
              <a:rPr lang="fr-FR" dirty="0">
                <a:latin typeface="+mn-lt"/>
                <a:cs typeface="+mn-cs"/>
              </a:rPr>
              <a:t>			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7962900" cy="51090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surveillés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	</a:t>
            </a:r>
            <a:r>
              <a:rPr lang="fr-FR" sz="1600" dirty="0">
                <a:latin typeface="+mn-lt"/>
                <a:cs typeface="+mn-cs"/>
              </a:rPr>
              <a:t>	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Exploiter les mesures</a:t>
            </a:r>
            <a:endParaRPr lang="fr-FR" sz="1600" dirty="0">
              <a:latin typeface="+mn-lt"/>
              <a:cs typeface="+mn-cs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Rédiger un Email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1600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Préparer l’intervention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Correspondre par visioconférence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Planifier </a:t>
            </a:r>
            <a:r>
              <a:rPr lang="fr-FR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 l’intervention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endParaRPr lang="fr-FR" sz="16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8367713" cy="51090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000" dirty="0" smtClean="0"/>
              <a:t>Co-enseignement </a:t>
            </a:r>
            <a:r>
              <a:rPr lang="fr-FR" sz="2000" dirty="0"/>
              <a:t>en langue </a:t>
            </a:r>
            <a:r>
              <a:rPr lang="fr-FR" sz="2000" dirty="0" smtClean="0"/>
              <a:t>anglaise</a:t>
            </a:r>
          </a:p>
          <a:p>
            <a:pPr lvl="1" algn="ctr"/>
            <a:endParaRPr lang="fr-FR" sz="2000" dirty="0"/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Les défis et difficultés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Pistes et amorces de solutions</a:t>
            </a:r>
          </a:p>
          <a:p>
            <a:pPr lvl="1"/>
            <a:endParaRPr lang="fr-FR" dirty="0">
              <a:solidFill>
                <a:srgbClr val="FFFF00"/>
              </a:solidFill>
            </a:endParaRPr>
          </a:p>
          <a:p>
            <a:pPr lvl="1" algn="ctr"/>
            <a:r>
              <a:rPr lang="fr-FR" sz="2000" dirty="0"/>
              <a:t>Description de </a:t>
            </a:r>
            <a:r>
              <a:rPr lang="fr-FR" sz="2000" dirty="0" smtClean="0"/>
              <a:t>l’activité</a:t>
            </a:r>
          </a:p>
          <a:p>
            <a:pPr lvl="1" algn="ctr"/>
            <a:endParaRPr lang="fr-FR" sz="2400" dirty="0"/>
          </a:p>
          <a:p>
            <a:pPr lvl="1"/>
            <a:r>
              <a:rPr lang="fr-FR" u="sng" dirty="0"/>
              <a:t>Situation de la séquence de formation en termes </a:t>
            </a:r>
            <a:r>
              <a:rPr lang="fr-FR" sz="2000" u="sng" dirty="0"/>
              <a:t>: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D’activités et de tâches associées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 savoirs et compétences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 parcours de formation</a:t>
            </a:r>
          </a:p>
          <a:p>
            <a:pPr lvl="1"/>
            <a:endParaRPr lang="fr-FR" sz="2400" u="sng" dirty="0"/>
          </a:p>
          <a:p>
            <a:pPr lvl="1"/>
            <a:r>
              <a:rPr lang="fr-FR" u="sng" dirty="0"/>
              <a:t>Contenu de la séquence :</a:t>
            </a:r>
            <a:endParaRPr lang="fr-FR" dirty="0">
              <a:solidFill>
                <a:srgbClr val="FFFF00"/>
              </a:solidFill>
            </a:endParaRP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Scénario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Description du support</a:t>
            </a:r>
          </a:p>
          <a:p>
            <a:pPr lvl="1">
              <a:buFontTx/>
              <a:buAutoNum type="arabicParenR"/>
            </a:pPr>
            <a:r>
              <a:rPr lang="fr-FR" dirty="0" smtClean="0">
                <a:solidFill>
                  <a:srgbClr val="FFFF00"/>
                </a:solidFill>
              </a:rPr>
              <a:t>Travail demandé</a:t>
            </a:r>
            <a:endParaRPr lang="fr-FR" dirty="0">
              <a:solidFill>
                <a:srgbClr val="FFFF00"/>
              </a:solidFill>
            </a:endParaRPr>
          </a:p>
        </p:txBody>
      </p:sp>
      <p:pic>
        <p:nvPicPr>
          <p:cNvPr id="1027" name="Picture 3" descr="DCP_0550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693435" y="3995558"/>
            <a:ext cx="3365268" cy="2556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89799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- </a:t>
            </a:r>
            <a:r>
              <a:rPr lang="fr-FR" sz="1400" dirty="0" smtClean="0"/>
              <a:t>Mettre </a:t>
            </a:r>
            <a:r>
              <a:rPr lang="fr-FR" sz="1400" dirty="0"/>
              <a:t>le système en fonctionnement à partir de la console </a:t>
            </a:r>
            <a:r>
              <a:rPr lang="fr-FR" sz="1400" dirty="0" smtClean="0"/>
              <a:t>LABVIEW</a:t>
            </a: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  <a:cs typeface="+mn-cs"/>
              </a:rPr>
              <a:t>	</a:t>
            </a:r>
            <a:r>
              <a:rPr lang="fr-FR" sz="1400" dirty="0" smtClean="0">
                <a:latin typeface="+mn-lt"/>
                <a:cs typeface="+mn-cs"/>
              </a:rPr>
              <a:t>- </a:t>
            </a:r>
            <a:r>
              <a:rPr lang="fr-FR" sz="1400" dirty="0"/>
              <a:t>Régler le (les) paramètre(s) de fonctionnement.</a:t>
            </a:r>
            <a:endParaRPr lang="fr-FR" sz="1400" dirty="0">
              <a:latin typeface="+mn-lt"/>
              <a:cs typeface="+mn-cs"/>
            </a:endParaRPr>
          </a:p>
        </p:txBody>
      </p:sp>
      <p:pic>
        <p:nvPicPr>
          <p:cNvPr id="1026" name="Picture 2" descr="J:\télémaintenance1\telemaintenancev8\pages\medias\13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990" y="3208059"/>
            <a:ext cx="6103100" cy="328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64370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789219"/>
            <a:ext cx="89799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Identifier les paramètres de dégradation à contrôler à partir du document </a:t>
            </a:r>
            <a:r>
              <a:rPr lang="fr-FR" sz="1400" dirty="0" smtClean="0"/>
              <a:t>ressources </a:t>
            </a:r>
            <a:endParaRPr lang="fr-FR" sz="1400" dirty="0"/>
          </a:p>
          <a:p>
            <a:r>
              <a:rPr lang="fr-FR" dirty="0"/>
              <a:t>            </a:t>
            </a:r>
            <a:r>
              <a:rPr lang="fr-FR" sz="1400" dirty="0"/>
              <a:t> </a:t>
            </a:r>
            <a:r>
              <a:rPr lang="fr-FR" sz="1400" dirty="0" smtClean="0"/>
              <a:t>                        (</a:t>
            </a:r>
            <a:r>
              <a:rPr lang="fr-FR" sz="1400" dirty="0"/>
              <a:t>plan de maintenance / télémaintenance 6000 h).</a:t>
            </a:r>
          </a:p>
        </p:txBody>
      </p:sp>
      <p:pic>
        <p:nvPicPr>
          <p:cNvPr id="2050" name="Picture 2" descr="J:\télémaintenance1\plan maintena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40" y="2766383"/>
            <a:ext cx="7804379" cy="409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6658252" y="3862512"/>
            <a:ext cx="674703" cy="566715"/>
          </a:xfrm>
          <a:prstGeom prst="straightConnector1">
            <a:avLst/>
          </a:prstGeom>
          <a:ln w="34925" cmpd="sng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2955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Identifier les paramètres de dégradation à contrôler à partir du document </a:t>
            </a:r>
            <a:r>
              <a:rPr lang="fr-FR" sz="1400" dirty="0" smtClean="0"/>
              <a:t>ressources </a:t>
            </a:r>
            <a:endParaRPr lang="fr-FR" sz="1400" dirty="0"/>
          </a:p>
          <a:p>
            <a:r>
              <a:rPr lang="fr-FR" dirty="0"/>
              <a:t>            </a:t>
            </a:r>
            <a:r>
              <a:rPr lang="fr-FR" sz="1400" dirty="0"/>
              <a:t> </a:t>
            </a:r>
            <a:r>
              <a:rPr lang="fr-FR" sz="1400" dirty="0" smtClean="0"/>
              <a:t>                        (</a:t>
            </a:r>
            <a:r>
              <a:rPr lang="fr-FR" sz="1400" dirty="0"/>
              <a:t>plan de maintenance / télémaintenance 6000 h</a:t>
            </a:r>
            <a:r>
              <a:rPr lang="fr-FR" sz="1400" dirty="0" smtClean="0"/>
              <a:t>).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3075" name="Picture 3" descr="J:\télémaintenance1\Microsoft Excel - ressourses exemple.xls  [Mode de compatibilité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38" y="789219"/>
            <a:ext cx="8078680" cy="607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49740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Compléter le tableau d'évolution des paramètres </a:t>
            </a:r>
            <a:r>
              <a:rPr lang="fr-FR" sz="1400" dirty="0" smtClean="0"/>
              <a:t>de dégradation à partir du plan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                                      de maintenance puis de vos mesures.</a:t>
            </a: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4099" name="Picture 3" descr="J:\télémaintenance1\presentation 11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14" y="8879"/>
            <a:ext cx="72457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299318" y="1109707"/>
            <a:ext cx="683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2500tr/min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35477" y="2238651"/>
            <a:ext cx="249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Niveau vibration moteur palier avant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35477" y="2373295"/>
            <a:ext cx="249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Niveau vibration pompe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28074" y="2516911"/>
            <a:ext cx="249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Niveau température bobinage moteur(°)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228074" y="2651267"/>
            <a:ext cx="249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Intensité du courant moteur (A)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235477" y="2798648"/>
            <a:ext cx="249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Débit pompe (m³/h)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808523" y="2238651"/>
            <a:ext cx="4012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5         7                                    3,4       3,5    3,3     4        4,1 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809997" y="2373295"/>
            <a:ext cx="4012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5         7                                    3,8       3,6    4       3,9      4,3 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809997" y="2515343"/>
            <a:ext cx="4012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70       80                                    52      53    63      66       69 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818875" y="2648513"/>
            <a:ext cx="4012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1,7     1,8                                   1,3     1,2    1,3     1,4     1,4 </a:t>
            </a:r>
            <a:endParaRPr lang="fr-FR" sz="800" dirty="0">
              <a:solidFill>
                <a:schemeClr val="bg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836631" y="2781683"/>
            <a:ext cx="40127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7         6                                    8         8,1    8        7,9    7,9</a:t>
            </a:r>
            <a:endParaRPr lang="fr-FR" sz="800" dirty="0">
              <a:solidFill>
                <a:schemeClr val="bg2"/>
              </a:solidFill>
            </a:endParaRPr>
          </a:p>
        </p:txBody>
      </p:sp>
      <p:pic>
        <p:nvPicPr>
          <p:cNvPr id="4100" name="Picture 4" descr="J:\télémaintenance1\Microsoft Excel - compte rendu exemple.xls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50" y="4031728"/>
            <a:ext cx="6868027" cy="18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73704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3)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Compléter le tableau d'évolution des paramètres </a:t>
            </a:r>
            <a:r>
              <a:rPr lang="fr-FR" sz="1400" dirty="0" smtClean="0"/>
              <a:t>de dégradation à partir du plan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                                      de maintenance puis de vos mesures.</a:t>
            </a: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299318" y="1109707"/>
            <a:ext cx="6835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2"/>
                </a:solidFill>
              </a:rPr>
              <a:t>2500tr/min</a:t>
            </a:r>
            <a:endParaRPr lang="fr-FR" sz="800" dirty="0">
              <a:solidFill>
                <a:schemeClr val="bg2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710214" y="8879"/>
            <a:ext cx="7245701" cy="6858000"/>
            <a:chOff x="710214" y="8879"/>
            <a:chExt cx="7245701" cy="6858000"/>
          </a:xfrm>
        </p:grpSpPr>
        <p:pic>
          <p:nvPicPr>
            <p:cNvPr id="4099" name="Picture 3" descr="J:\télémaintenance1\presentation 11.pptx - Microsoft PowerPoin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214" y="8879"/>
              <a:ext cx="724570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ZoneTexte 9"/>
            <p:cNvSpPr txBox="1"/>
            <p:nvPr/>
          </p:nvSpPr>
          <p:spPr>
            <a:xfrm>
              <a:off x="1235477" y="2238651"/>
              <a:ext cx="2493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Niveau vibration moteur palier avant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235477" y="2373295"/>
              <a:ext cx="2493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Niveau vibration pompe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228074" y="2516911"/>
              <a:ext cx="2493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Niveau température bobinage moteur(°)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228074" y="2651267"/>
              <a:ext cx="2493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Intensité du courant moteur (A)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1235477" y="2798648"/>
              <a:ext cx="2493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Débit pompe (m³/h)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808523" y="2238651"/>
              <a:ext cx="40127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5         7                                    3,4       3,5    3,3     4        4,1    </a:t>
              </a:r>
              <a:r>
                <a:rPr lang="fr-FR" sz="800" b="1" dirty="0" smtClean="0">
                  <a:solidFill>
                    <a:srgbClr val="FF0000"/>
                  </a:solidFill>
                </a:rPr>
                <a:t>4,23</a:t>
              </a:r>
              <a:r>
                <a:rPr lang="fr-FR" sz="800" dirty="0" smtClean="0">
                  <a:solidFill>
                    <a:schemeClr val="bg2"/>
                  </a:solidFill>
                </a:rPr>
                <a:t> 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809997" y="2373295"/>
              <a:ext cx="40127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5         7                                    3,8       3,6    4       3,9      4,3    </a:t>
              </a:r>
              <a:r>
                <a:rPr lang="fr-FR" sz="800" b="1" dirty="0" smtClean="0">
                  <a:solidFill>
                    <a:srgbClr val="FF0000"/>
                  </a:solidFill>
                </a:rPr>
                <a:t>4,31</a:t>
              </a:r>
              <a:r>
                <a:rPr lang="fr-FR" sz="800" dirty="0" smtClean="0">
                  <a:solidFill>
                    <a:schemeClr val="bg2"/>
                  </a:solidFill>
                </a:rPr>
                <a:t> 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809997" y="2515343"/>
              <a:ext cx="40127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70       80                                    52      53    63      66       69     </a:t>
              </a:r>
              <a:r>
                <a:rPr lang="fr-FR" sz="800" b="1" dirty="0" smtClean="0">
                  <a:solidFill>
                    <a:srgbClr val="FF0000"/>
                  </a:solidFill>
                </a:rPr>
                <a:t>76</a:t>
              </a:r>
              <a:r>
                <a:rPr lang="fr-FR" sz="800" dirty="0" smtClean="0">
                  <a:solidFill>
                    <a:schemeClr val="bg2"/>
                  </a:solidFill>
                </a:rPr>
                <a:t> 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818875" y="2648513"/>
              <a:ext cx="40127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1,7     1,8                                   1,3     1,2    1,3     1,4     1,4    </a:t>
              </a:r>
              <a:r>
                <a:rPr lang="fr-FR" sz="800" b="1" dirty="0" smtClean="0">
                  <a:solidFill>
                    <a:srgbClr val="FF0000"/>
                  </a:solidFill>
                </a:rPr>
                <a:t>1,44</a:t>
              </a:r>
              <a:r>
                <a:rPr lang="fr-FR" sz="800" dirty="0" smtClean="0">
                  <a:solidFill>
                    <a:schemeClr val="bg2"/>
                  </a:solidFill>
                </a:rPr>
                <a:t> </a:t>
              </a:r>
              <a:endParaRPr lang="fr-FR" sz="800" dirty="0">
                <a:solidFill>
                  <a:schemeClr val="bg2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836631" y="2798648"/>
              <a:ext cx="40127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chemeClr val="bg2"/>
                  </a:solidFill>
                </a:rPr>
                <a:t>7         6                                    8         8,1    8        7,9    7,9    </a:t>
              </a:r>
              <a:r>
                <a:rPr lang="fr-FR" sz="800" b="1" dirty="0" smtClean="0">
                  <a:solidFill>
                    <a:srgbClr val="FF0000"/>
                  </a:solidFill>
                </a:rPr>
                <a:t> 7,86</a:t>
              </a:r>
              <a:endParaRPr lang="fr-FR" sz="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100" name="Picture 4" descr="J:\télémaintenance1\Microsoft Excel - compte rendu exemple.xls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50" y="4031728"/>
            <a:ext cx="6868027" cy="18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J:\télémaintenance1\Microsoft Exc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50" y="3995029"/>
            <a:ext cx="6868027" cy="185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948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Procéder à l'extrapolation des courbes.</a:t>
            </a:r>
          </a:p>
          <a:p>
            <a:r>
              <a:rPr lang="fr-FR" sz="1400" dirty="0" smtClean="0"/>
              <a:t>		- Déterminer </a:t>
            </a:r>
            <a:r>
              <a:rPr lang="fr-FR" sz="1400" dirty="0"/>
              <a:t>le moment probable où le ou les seuil(s) d'alarme(s) seront atteints.</a:t>
            </a:r>
          </a:p>
        </p:txBody>
      </p:sp>
      <p:pic>
        <p:nvPicPr>
          <p:cNvPr id="6146" name="Picture 2" descr="J:\télémaintenance1\Microsoft Exce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08" y="789219"/>
            <a:ext cx="7534275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J:\télémaintenance1\mico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33" y="789219"/>
            <a:ext cx="752475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5805994" y="5478247"/>
            <a:ext cx="674703" cy="566715"/>
          </a:xfrm>
          <a:prstGeom prst="straightConnector1">
            <a:avLst/>
          </a:prstGeom>
          <a:ln w="34925" cmpd="sng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25894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es </a:t>
            </a: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</a:t>
            </a:r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- </a:t>
            </a:r>
            <a:r>
              <a:rPr lang="fr-FR" sz="1400" dirty="0"/>
              <a:t>Procéder à l'extrapolation des courbes.</a:t>
            </a:r>
          </a:p>
          <a:p>
            <a:r>
              <a:rPr lang="fr-FR" sz="1400" dirty="0" smtClean="0"/>
              <a:t>		- Déterminer </a:t>
            </a:r>
            <a:r>
              <a:rPr lang="fr-FR" sz="1400" dirty="0"/>
              <a:t>le moment probable où le ou les seuil(s) d'alarme(s) seront atteints.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6148" name="Picture 4" descr="J:\télémaintenance1\presentation 22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33" y="2543545"/>
            <a:ext cx="6702504" cy="438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691570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ysClr val="windowText" lastClr="0000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</a:rPr>
              <a:t>Rédiger un Email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/>
              <a:t>Objet : Alerter la société anglaise et proposer un rendez- vous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/>
              <a:t>                                   par </a:t>
            </a:r>
            <a:r>
              <a:rPr lang="fr-FR" sz="1400" dirty="0" smtClean="0"/>
              <a:t>visioconférence.</a:t>
            </a:r>
            <a:endParaRPr lang="fr-FR" sz="1400" dirty="0"/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 smtClean="0">
                <a:solidFill>
                  <a:srgbClr val="F79646">
                    <a:lumMod val="40000"/>
                    <a:lumOff val="60000"/>
                  </a:srgbClr>
                </a:solidFill>
              </a:rPr>
              <a:t>Préparer l’intervention</a:t>
            </a:r>
          </a:p>
          <a:p>
            <a:pPr lvl="3"/>
            <a:r>
              <a:rPr lang="fr-FR" sz="1400" dirty="0" smtClean="0"/>
              <a:t>	- Compléter</a:t>
            </a:r>
            <a:r>
              <a:rPr lang="fr-FR" sz="1400" dirty="0"/>
              <a:t> la fiche de procédures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7170" name="Picture 2" descr="J:\télémaintenance1\procedure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74" y="1672635"/>
            <a:ext cx="9166473" cy="401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5693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</a:rPr>
              <a:t>Correspondre par visioconférence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/>
              <a:t>Objet : Répondre aux questions posées par un </a:t>
            </a:r>
            <a:r>
              <a:rPr lang="fr-FR" sz="1400" dirty="0" smtClean="0"/>
              <a:t>interlocuteur anglais.</a:t>
            </a:r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endParaRPr lang="fr-FR" sz="1400" dirty="0"/>
          </a:p>
          <a:p>
            <a:endParaRPr lang="fr-FR" sz="1400" dirty="0" smtClean="0"/>
          </a:p>
          <a:p>
            <a:r>
              <a:rPr lang="fr-FR" sz="1400" dirty="0" smtClean="0"/>
              <a:t>		Enregistrez</a:t>
            </a:r>
            <a:r>
              <a:rPr lang="fr-FR" sz="1400" dirty="0"/>
              <a:t> votre réponse</a:t>
            </a:r>
          </a:p>
          <a:p>
            <a:endParaRPr lang="fr-FR" sz="1400" dirty="0"/>
          </a:p>
          <a:p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8194" name="Picture 2" descr="J:\télémaintenance1\viso1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5" y="2838737"/>
            <a:ext cx="8886825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J:\télémaintenance1\visio2- Microsoft PowerPoin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9" t="8942"/>
          <a:stretch/>
        </p:blipFill>
        <p:spPr bwMode="auto">
          <a:xfrm>
            <a:off x="4307780" y="3800016"/>
            <a:ext cx="612914" cy="66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24720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9219"/>
            <a:ext cx="897990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/>
            <a:endParaRPr lang="fr-FR" sz="2400" u="sng" dirty="0">
              <a:solidFill>
                <a:prstClr val="white"/>
              </a:solidFill>
            </a:endParaRPr>
          </a:p>
          <a:p>
            <a:pPr lvl="1"/>
            <a:r>
              <a:rPr lang="fr-FR" sz="2000" u="sng" dirty="0">
                <a:solidFill>
                  <a:prstClr val="white"/>
                </a:solidFill>
              </a:rPr>
              <a:t>Contenu de la séquence </a:t>
            </a:r>
            <a:r>
              <a:rPr lang="fr-FR" sz="2000" u="sng" dirty="0" smtClean="0">
                <a:solidFill>
                  <a:prstClr val="white"/>
                </a:solidFill>
              </a:rPr>
              <a:t>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) </a:t>
            </a: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Travail </a:t>
            </a:r>
            <a:r>
              <a:rPr lang="fr-FR" dirty="0" smtClean="0">
                <a:solidFill>
                  <a:srgbClr val="FFFF00"/>
                </a:solidFill>
                <a:latin typeface="+mn-lt"/>
                <a:cs typeface="+mn-cs"/>
              </a:rPr>
              <a:t>demandé</a:t>
            </a:r>
            <a:endParaRPr lang="fr-FR" dirty="0" smtClean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</a:rPr>
              <a:t>Planifier  l’intervention</a:t>
            </a:r>
          </a:p>
          <a:p>
            <a:r>
              <a:rPr lang="fr-FR" sz="1400" dirty="0" smtClean="0"/>
              <a:t>		- </a:t>
            </a:r>
            <a:r>
              <a:rPr lang="fr-FR" sz="1400" dirty="0"/>
              <a:t>Mettre à jour les plannings.</a:t>
            </a:r>
          </a:p>
          <a:p>
            <a:endParaRPr lang="fr-FR" sz="1400" dirty="0"/>
          </a:p>
          <a:p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9218" name="Picture 2" descr="J:\télémaintenance1\plannig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9217"/>
            <a:ext cx="13849466" cy="606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35675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8367713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/>
            <a:r>
              <a:rPr lang="fr-FR" sz="2000" dirty="0" smtClean="0"/>
              <a:t>Co-enseignement </a:t>
            </a:r>
            <a:r>
              <a:rPr lang="fr-FR" sz="2000" dirty="0"/>
              <a:t>en langue </a:t>
            </a:r>
            <a:r>
              <a:rPr lang="fr-FR" sz="2000" dirty="0" smtClean="0"/>
              <a:t>anglaise</a:t>
            </a:r>
          </a:p>
          <a:p>
            <a:pPr lvl="1" algn="ctr"/>
            <a:endParaRPr lang="fr-FR" sz="2400" dirty="0"/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Les défis et difficultés</a:t>
            </a: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Pistes et amorces de solutions</a:t>
            </a: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3004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>
              <a:buFontTx/>
              <a:buAutoNum type="arabicParenR"/>
            </a:pPr>
            <a:r>
              <a:rPr lang="fr-FR" dirty="0">
                <a:solidFill>
                  <a:srgbClr val="FFFF00"/>
                </a:solidFill>
              </a:rPr>
              <a:t>Rappel de l'épreuve (objectif, nature, modalités </a:t>
            </a:r>
            <a:r>
              <a:rPr lang="fr-FR" dirty="0" smtClean="0">
                <a:solidFill>
                  <a:srgbClr val="FFFF00"/>
                </a:solidFill>
              </a:rPr>
              <a:t>d'évaluation)</a:t>
            </a:r>
          </a:p>
          <a:p>
            <a:pPr lvl="1"/>
            <a:endParaRPr lang="fr-FR" altLang="fr-FR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/>
            <a:r>
              <a:rPr lang="fr-FR" alt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Épreuve </a:t>
            </a:r>
            <a:r>
              <a:rPr lang="fr-FR" alt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E6, sous-épreuve U61 </a:t>
            </a:r>
            <a:r>
              <a:rPr lang="fr-FR" alt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:</a:t>
            </a:r>
          </a:p>
          <a:p>
            <a:pPr lvl="1"/>
            <a:endParaRPr lang="fr-FR" altLang="fr-FR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lvl="1"/>
            <a:r>
              <a:rPr lang="fr-FR" altLang="fr-FR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 </a:t>
            </a:r>
            <a:r>
              <a:rPr lang="fr-FR" altLang="fr-FR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    </a:t>
            </a:r>
            <a:r>
              <a:rPr lang="fr-FR" altLang="fr-FR" sz="1600" dirty="0" smtClean="0">
                <a:latin typeface="+mn-lt"/>
                <a:cs typeface="KodchiangUPC" charset="-34"/>
              </a:rPr>
              <a:t>Objectif</a:t>
            </a:r>
            <a:r>
              <a:rPr lang="fr-FR" altLang="fr-FR" sz="1600" dirty="0">
                <a:latin typeface="+mn-lt"/>
                <a:cs typeface="KodchiangUPC" charset="-34"/>
              </a:rPr>
              <a:t> : </a:t>
            </a:r>
            <a:endParaRPr lang="fr-FR" altLang="fr-FR" sz="1600" dirty="0" smtClean="0">
              <a:latin typeface="+mn-lt"/>
              <a:cs typeface="KodchiangUPC" charset="-34"/>
            </a:endParaRPr>
          </a:p>
          <a:p>
            <a:pPr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</a:t>
            </a:r>
            <a:r>
              <a:rPr lang="fr-FR" altLang="fr-FR" sz="1600" dirty="0" smtClean="0">
                <a:latin typeface="+mn-lt"/>
                <a:cs typeface="KodchiangUPC" charset="-34"/>
              </a:rPr>
              <a:t>	- </a:t>
            </a:r>
            <a:r>
              <a:rPr lang="fr-FR" altLang="fr-FR" sz="1400" dirty="0">
                <a:latin typeface="+mn-lt"/>
                <a:cs typeface="KodchiangUPC" charset="-34"/>
              </a:rPr>
              <a:t>restituer et expliciter toutes les méthodes et procédures exigées dans l’entreprise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dans </a:t>
            </a:r>
            <a:r>
              <a:rPr lang="fr-FR" altLang="fr-FR" sz="1400" dirty="0">
                <a:latin typeface="+mn-lt"/>
                <a:cs typeface="KodchiangUPC" charset="-34"/>
              </a:rPr>
              <a:t>un rapport et devant un auditoire, y compris en langue </a:t>
            </a:r>
            <a:r>
              <a:rPr lang="fr-FR" altLang="fr-FR" sz="1400" dirty="0" smtClean="0">
                <a:latin typeface="+mn-lt"/>
                <a:cs typeface="KodchiangUPC" charset="-34"/>
              </a:rPr>
              <a:t>anglaise.</a:t>
            </a:r>
          </a:p>
          <a:p>
            <a:pPr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 smtClean="0">
              <a:latin typeface="+mn-lt"/>
              <a:cs typeface="KodchiangUPC" charset="-34"/>
            </a:endParaRPr>
          </a:p>
          <a:p>
            <a:pPr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b="1" dirty="0" smtClean="0">
                <a:latin typeface="+mn-lt"/>
                <a:cs typeface="KodchiangUPC" charset="-34"/>
              </a:rPr>
              <a:t>	</a:t>
            </a:r>
            <a:r>
              <a:rPr lang="fr-FR" altLang="fr-FR" sz="1600" dirty="0" smtClean="0">
                <a:latin typeface="+mn-lt"/>
                <a:cs typeface="KodchiangUPC" charset="-34"/>
              </a:rPr>
              <a:t>Nature</a:t>
            </a:r>
            <a:r>
              <a:rPr lang="fr-FR" altLang="fr-FR" sz="1600" dirty="0">
                <a:latin typeface="+mn-lt"/>
                <a:cs typeface="KodchiangUPC" charset="-34"/>
              </a:rPr>
              <a:t> : </a:t>
            </a:r>
            <a:endParaRPr lang="fr-FR" altLang="fr-FR" sz="1600" dirty="0" smtClean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</a:t>
            </a:r>
            <a:r>
              <a:rPr lang="fr-FR" altLang="fr-FR" sz="1600" dirty="0" smtClean="0">
                <a:latin typeface="+mn-lt"/>
                <a:cs typeface="KodchiangUPC" charset="-34"/>
              </a:rPr>
              <a:t>	</a:t>
            </a:r>
            <a:r>
              <a:rPr lang="fr-FR" altLang="fr-FR" sz="1400" dirty="0" smtClean="0">
                <a:latin typeface="+mn-lt"/>
                <a:cs typeface="KodchiangUPC" charset="-34"/>
              </a:rPr>
              <a:t>- </a:t>
            </a:r>
            <a:r>
              <a:rPr lang="fr-FR" altLang="fr-FR" sz="1400" dirty="0">
                <a:latin typeface="+mn-lt"/>
                <a:cs typeface="KodchiangUPC" charset="-34"/>
              </a:rPr>
              <a:t>un résumé d’une page en langue anglaise d’une activité de maintenance </a:t>
            </a:r>
            <a:r>
              <a:rPr lang="fr-FR" altLang="fr-FR" sz="1400" dirty="0" smtClean="0">
                <a:latin typeface="+mn-lt"/>
                <a:cs typeface="KodchiangUPC" charset="-34"/>
              </a:rPr>
              <a:t>réalisé 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  au </a:t>
            </a:r>
            <a:r>
              <a:rPr lang="fr-FR" altLang="fr-FR" sz="1400" dirty="0">
                <a:latin typeface="+mn-lt"/>
                <a:cs typeface="KodchiangUPC" charset="-34"/>
              </a:rPr>
              <a:t>sein </a:t>
            </a:r>
            <a:r>
              <a:rPr lang="fr-FR" altLang="fr-FR" sz="1400" dirty="0" smtClean="0">
                <a:latin typeface="+mn-lt"/>
                <a:cs typeface="KodchiangUPC" charset="-34"/>
              </a:rPr>
              <a:t> de </a:t>
            </a:r>
            <a:r>
              <a:rPr lang="fr-FR" altLang="fr-FR" sz="1400" dirty="0">
                <a:latin typeface="+mn-lt"/>
                <a:cs typeface="KodchiangUPC" charset="-34"/>
              </a:rPr>
              <a:t>l’entreprise (dans le rapport d'activités en entreprise de 20 à 25 pages)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   </a:t>
            </a:r>
            <a:r>
              <a:rPr lang="fr-FR" altLang="fr-FR" sz="1600" dirty="0" smtClean="0">
                <a:latin typeface="+mn-lt"/>
                <a:cs typeface="KodchiangUPC" charset="-34"/>
              </a:rPr>
              <a:t>			</a:t>
            </a:r>
            <a:r>
              <a:rPr lang="fr-FR" altLang="fr-FR" sz="1400" dirty="0" smtClean="0">
                <a:latin typeface="+mn-lt"/>
                <a:cs typeface="KodchiangUPC" charset="-34"/>
              </a:rPr>
              <a:t>- </a:t>
            </a:r>
            <a:r>
              <a:rPr lang="fr-FR" altLang="fr-FR" sz="1400" dirty="0">
                <a:latin typeface="+mn-lt"/>
                <a:cs typeface="KodchiangUPC" charset="-34"/>
              </a:rPr>
              <a:t>présentation structurée à l'aide d'un support numérique, du rapport de stage</a:t>
            </a:r>
            <a:r>
              <a:rPr lang="fr-FR" altLang="fr-FR" sz="1400" dirty="0" smtClean="0">
                <a:latin typeface="+mn-lt"/>
                <a:cs typeface="KodchiangUPC" charset="-34"/>
              </a:rPr>
              <a:t>, </a:t>
            </a:r>
            <a:endParaRPr lang="fr-FR" altLang="fr-FR" sz="1400" dirty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     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15 mn en  tout, 10 mn en français, 5 mn en anglais. 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    </a:t>
            </a:r>
            <a:r>
              <a:rPr lang="fr-FR" altLang="fr-FR" sz="1600" dirty="0" smtClean="0">
                <a:latin typeface="+mn-lt"/>
                <a:cs typeface="KodchiangUPC" charset="-34"/>
              </a:rPr>
              <a:t>			</a:t>
            </a:r>
            <a:r>
              <a:rPr lang="fr-FR" altLang="fr-FR" sz="1400" dirty="0" smtClean="0">
                <a:latin typeface="+mn-lt"/>
                <a:cs typeface="KodchiangUPC" charset="-34"/>
              </a:rPr>
              <a:t>- </a:t>
            </a:r>
            <a:r>
              <a:rPr lang="fr-FR" altLang="fr-FR" sz="1400" dirty="0">
                <a:latin typeface="+mn-lt"/>
                <a:cs typeface="KodchiangUPC" charset="-34"/>
              </a:rPr>
              <a:t>entretien de 10 mn avec le jury, dont 5 mn en </a:t>
            </a:r>
            <a:r>
              <a:rPr lang="fr-FR" altLang="fr-FR" sz="1400" dirty="0" smtClean="0">
                <a:latin typeface="+mn-lt"/>
                <a:cs typeface="KodchiangUPC" charset="-34"/>
              </a:rPr>
              <a:t>anglais.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 smtClean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>
                <a:latin typeface="+mn-lt"/>
                <a:cs typeface="KodchiangUPC" charset="-34"/>
              </a:rPr>
              <a:t>    </a:t>
            </a:r>
            <a:r>
              <a:rPr lang="fr-FR" altLang="fr-FR" sz="1400" dirty="0" smtClean="0">
                <a:latin typeface="+mn-lt"/>
                <a:cs typeface="KodchiangUPC" charset="-34"/>
              </a:rPr>
              <a:t>		               </a:t>
            </a:r>
            <a:r>
              <a:rPr lang="fr-FR" altLang="fr-FR" sz="1400" dirty="0">
                <a:latin typeface="+mn-lt"/>
                <a:cs typeface="KodchiangUPC" charset="-34"/>
              </a:rPr>
              <a:t>- présentation d' une seconde tâche de maintenance préventive réalisée, en  anglais, </a:t>
            </a:r>
            <a:r>
              <a:rPr lang="fr-FR" altLang="fr-FR" sz="1400" dirty="0" smtClean="0">
                <a:latin typeface="+mn-lt"/>
                <a:cs typeface="KodchiangUPC" charset="-34"/>
              </a:rPr>
              <a:t>en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   </a:t>
            </a:r>
            <a:r>
              <a:rPr lang="fr-FR" altLang="fr-FR" sz="1400" dirty="0">
                <a:latin typeface="+mn-lt"/>
                <a:cs typeface="KodchiangUPC" charset="-34"/>
              </a:rPr>
              <a:t>développant les techniques, les moyens, les stratégies, et la logistique </a:t>
            </a:r>
            <a:r>
              <a:rPr lang="fr-FR" altLang="fr-FR" sz="1400" dirty="0" smtClean="0">
                <a:latin typeface="+mn-lt"/>
                <a:cs typeface="KodchiangUPC" charset="-34"/>
              </a:rPr>
              <a:t>retenus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    </a:t>
            </a:r>
            <a:r>
              <a:rPr lang="fr-FR" altLang="fr-FR" sz="1400" dirty="0">
                <a:latin typeface="+mn-lt"/>
                <a:cs typeface="KodchiangUPC" charset="-34"/>
              </a:rPr>
              <a:t>pour </a:t>
            </a:r>
            <a:r>
              <a:rPr lang="fr-FR" altLang="fr-FR" sz="1400" dirty="0" smtClean="0">
                <a:latin typeface="+mn-lt"/>
                <a:cs typeface="KodchiangUPC" charset="-34"/>
              </a:rPr>
              <a:t>résoudre la </a:t>
            </a:r>
            <a:r>
              <a:rPr lang="fr-FR" altLang="fr-FR" sz="1400" dirty="0">
                <a:latin typeface="+mn-lt"/>
                <a:cs typeface="KodchiangUPC" charset="-34"/>
              </a:rPr>
              <a:t>problématique de l’intervention </a:t>
            </a:r>
            <a:r>
              <a:rPr lang="fr-FR" altLang="fr-FR" sz="1400" dirty="0" smtClean="0">
                <a:latin typeface="+mn-lt"/>
                <a:cs typeface="KodchiangUPC" charset="-34"/>
              </a:rPr>
              <a:t>réalisée.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400" dirty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b="1" dirty="0" smtClean="0">
                <a:latin typeface="+mn-lt"/>
                <a:cs typeface="KodchiangUPC" charset="-34"/>
              </a:rPr>
              <a:t>		</a:t>
            </a:r>
            <a:r>
              <a:rPr lang="fr-FR" altLang="fr-FR" sz="1600" dirty="0" smtClean="0">
                <a:latin typeface="+mn-lt"/>
                <a:cs typeface="KodchiangUPC" charset="-34"/>
              </a:rPr>
              <a:t>Modalités</a:t>
            </a:r>
            <a:r>
              <a:rPr lang="fr-FR" altLang="fr-FR" sz="1600" dirty="0">
                <a:latin typeface="+mn-lt"/>
                <a:cs typeface="KodchiangUPC" charset="-34"/>
              </a:rPr>
              <a:t> de l'évaluation </a:t>
            </a:r>
            <a:r>
              <a:rPr lang="fr-FR" altLang="fr-FR" sz="1400" dirty="0">
                <a:latin typeface="+mn-lt"/>
                <a:cs typeface="KodchiangUPC" charset="-34"/>
              </a:rPr>
              <a:t>: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>
                <a:latin typeface="+mn-lt"/>
                <a:cs typeface="KodchiangUPC" charset="-34"/>
              </a:rPr>
              <a:t>			- présence </a:t>
            </a:r>
            <a:r>
              <a:rPr lang="fr-FR" altLang="fr-FR" sz="1400" dirty="0">
                <a:latin typeface="+mn-lt"/>
                <a:cs typeface="KodchiangUPC" charset="-34"/>
              </a:rPr>
              <a:t>de l'enseignant d'anglais dans le jury, mais pas de consignes claires quant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  </a:t>
            </a:r>
            <a:r>
              <a:rPr lang="fr-FR" altLang="fr-FR" sz="1400" dirty="0" smtClean="0">
                <a:latin typeface="+mn-lt"/>
                <a:cs typeface="KodchiangUPC" charset="-34"/>
              </a:rPr>
              <a:t>à la notation</a:t>
            </a:r>
            <a:r>
              <a:rPr lang="fr-FR" altLang="fr-FR" sz="1400" dirty="0">
                <a:latin typeface="+mn-lt"/>
                <a:cs typeface="KodchiangUPC" charset="-34"/>
              </a:rPr>
              <a:t>.</a:t>
            </a: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176726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2)Les </a:t>
            </a:r>
            <a:r>
              <a:rPr lang="fr-FR" dirty="0">
                <a:solidFill>
                  <a:srgbClr val="FFFF00"/>
                </a:solidFill>
              </a:rPr>
              <a:t>défis et difficultés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Obstacles </a:t>
            </a:r>
            <a:r>
              <a:rPr lang="fr-FR" altLang="fr-FR" sz="1600" dirty="0">
                <a:latin typeface="+mn-lt"/>
                <a:cs typeface="KodchiangUPC" charset="-34"/>
              </a:rPr>
              <a:t>linguistiques et techniques :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Niveau </a:t>
            </a:r>
            <a:r>
              <a:rPr lang="fr-FR" altLang="fr-FR" sz="1600" dirty="0">
                <a:latin typeface="+mn-lt"/>
                <a:cs typeface="KodchiangUPC" charset="-34"/>
              </a:rPr>
              <a:t>des étudiants, très bas pour certains et motivation très faible (comment </a:t>
            </a:r>
            <a:r>
              <a:rPr lang="fr-FR" altLang="fr-FR" sz="1600" dirty="0" smtClean="0">
                <a:latin typeface="+mn-lt"/>
                <a:cs typeface="KodchiangUPC" charset="-34"/>
              </a:rPr>
              <a:t>tenter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de combler autant de lacunes et </a:t>
            </a:r>
            <a:r>
              <a:rPr lang="fr-FR" altLang="fr-FR" sz="1600" dirty="0" err="1">
                <a:latin typeface="+mn-lt"/>
                <a:cs typeface="KodchiangUPC" charset="-34"/>
              </a:rPr>
              <a:t>re-motiver</a:t>
            </a:r>
            <a:r>
              <a:rPr lang="fr-FR" altLang="fr-FR" sz="1600" dirty="0">
                <a:latin typeface="+mn-lt"/>
                <a:cs typeface="KodchiangUPC" charset="-34"/>
              </a:rPr>
              <a:t>)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Niveau </a:t>
            </a:r>
            <a:r>
              <a:rPr lang="fr-FR" altLang="fr-FR" sz="1600" dirty="0">
                <a:latin typeface="+mn-lt"/>
                <a:cs typeface="KodchiangUPC" charset="-34"/>
              </a:rPr>
              <a:t>des enseignants de spécialité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Maîtrise </a:t>
            </a:r>
            <a:r>
              <a:rPr lang="fr-FR" altLang="fr-FR" sz="1600" dirty="0">
                <a:latin typeface="+mn-lt"/>
                <a:cs typeface="KodchiangUPC" charset="-34"/>
              </a:rPr>
              <a:t>de notions techniques complexes par l'enseignant d'anglais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Problème </a:t>
            </a:r>
            <a:r>
              <a:rPr lang="fr-FR" altLang="fr-FR" sz="1600" dirty="0">
                <a:latin typeface="+mn-lt"/>
                <a:cs typeface="KodchiangUPC" charset="-34"/>
              </a:rPr>
              <a:t>du vocabulaire technique spécialisé (recherche, vérification)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Continuer </a:t>
            </a:r>
            <a:r>
              <a:rPr lang="fr-FR" altLang="fr-FR" sz="1600" dirty="0">
                <a:latin typeface="+mn-lt"/>
                <a:cs typeface="KodchiangUPC" charset="-34"/>
              </a:rPr>
              <a:t>à développer les compétences langagières classiques (comprendre </a:t>
            </a:r>
            <a:r>
              <a:rPr lang="fr-FR" altLang="fr-FR" sz="1600" dirty="0" smtClean="0">
                <a:latin typeface="+mn-lt"/>
                <a:cs typeface="KodchiangUPC" charset="-34"/>
              </a:rPr>
              <a:t>l'écrit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et l'oral, s'exprimer à l'écrit et l'oral, interagir) dans le cadre de l'épreuve E6</a:t>
            </a:r>
          </a:p>
          <a:p>
            <a:pPr lvl="1"/>
            <a:endParaRPr lang="fr-FR" sz="16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238271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2)Les </a:t>
            </a:r>
            <a:r>
              <a:rPr lang="fr-FR" dirty="0">
                <a:solidFill>
                  <a:srgbClr val="FFFF00"/>
                </a:solidFill>
              </a:rPr>
              <a:t>défis et difficultés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b="1" dirty="0" smtClean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Trouver </a:t>
            </a:r>
            <a:r>
              <a:rPr lang="fr-FR" altLang="fr-FR" sz="1600" dirty="0">
                <a:latin typeface="+mn-lt"/>
                <a:cs typeface="KodchiangUPC" charset="-34"/>
              </a:rPr>
              <a:t>une continuité avec :</a:t>
            </a: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		</a:t>
            </a:r>
            <a:r>
              <a:rPr lang="fr-FR" altLang="fr-FR" sz="1400" dirty="0" smtClean="0">
                <a:latin typeface="+mn-lt"/>
                <a:cs typeface="KodchiangUPC" charset="-34"/>
              </a:rPr>
              <a:t>- </a:t>
            </a:r>
            <a:r>
              <a:rPr lang="fr-FR" altLang="fr-FR" sz="1400" dirty="0">
                <a:latin typeface="+mn-lt"/>
                <a:cs typeface="KodchiangUPC" charset="-34"/>
              </a:rPr>
              <a:t>les cours d'enseignement technologique en LV de 1ère et  terminale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(</a:t>
            </a:r>
            <a:r>
              <a:rPr lang="fr-FR" altLang="fr-FR" sz="1400" dirty="0">
                <a:latin typeface="+mn-lt"/>
                <a:cs typeface="KodchiangUPC" charset="-34"/>
              </a:rPr>
              <a:t>matière à part entière</a:t>
            </a:r>
            <a:r>
              <a:rPr lang="fr-FR" altLang="fr-FR" sz="1400" dirty="0" smtClean="0">
                <a:latin typeface="+mn-lt"/>
                <a:cs typeface="KodchiangUPC" charset="-34"/>
              </a:rPr>
              <a:t>)</a:t>
            </a: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>
              <a:latin typeface="+mn-lt"/>
              <a:cs typeface="KodchiangUPC" charset="-34"/>
            </a:endParaRP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>
                <a:latin typeface="+mn-lt"/>
                <a:cs typeface="KodchiangUPC" charset="-34"/>
              </a:rPr>
              <a:t>			- </a:t>
            </a:r>
            <a:r>
              <a:rPr lang="fr-FR" altLang="fr-FR" sz="1400" dirty="0">
                <a:latin typeface="+mn-lt"/>
                <a:cs typeface="KodchiangUPC" charset="-34"/>
              </a:rPr>
              <a:t>les cours de LV (recommandations officielles : documents </a:t>
            </a:r>
            <a:r>
              <a:rPr lang="fr-FR" altLang="fr-FR" sz="1400" dirty="0" smtClean="0">
                <a:latin typeface="+mn-lt"/>
                <a:cs typeface="KodchiangUPC" charset="-34"/>
              </a:rPr>
              <a:t>susceptibles</a:t>
            </a: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>
                <a:latin typeface="+mn-lt"/>
                <a:cs typeface="KodchiangUPC" charset="-34"/>
              </a:rPr>
              <a:t> </a:t>
            </a:r>
            <a:r>
              <a:rPr lang="fr-FR" altLang="fr-FR" sz="1400" dirty="0" smtClean="0">
                <a:latin typeface="+mn-lt"/>
                <a:cs typeface="KodchiangUPC" charset="-34"/>
              </a:rPr>
              <a:t>                          </a:t>
            </a:r>
            <a:r>
              <a:rPr lang="fr-FR" altLang="fr-FR" sz="1400" dirty="0">
                <a:latin typeface="+mn-lt"/>
                <a:cs typeface="KodchiangUPC" charset="-34"/>
              </a:rPr>
              <a:t>d'intéresser des étudiants de BTS, mais sans technicité excessive</a:t>
            </a:r>
            <a:r>
              <a:rPr lang="fr-FR" altLang="fr-FR" sz="1400" dirty="0" smtClean="0">
                <a:latin typeface="+mn-lt"/>
                <a:cs typeface="KodchiangUPC" charset="-34"/>
              </a:rPr>
              <a:t>)</a:t>
            </a: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>
              <a:latin typeface="+mn-lt"/>
              <a:cs typeface="KodchiangUPC" charset="-34"/>
            </a:endParaRP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>
                <a:latin typeface="+mn-lt"/>
                <a:cs typeface="KodchiangUPC" charset="-34"/>
              </a:rPr>
              <a:t>			- </a:t>
            </a:r>
            <a:r>
              <a:rPr lang="fr-FR" altLang="fr-FR" sz="1400" dirty="0">
                <a:latin typeface="+mn-lt"/>
                <a:cs typeface="KodchiangUPC" charset="-34"/>
              </a:rPr>
              <a:t>intégrer les étudiants de bac pro qui n'ont pas suivi l'ETLV </a:t>
            </a:r>
            <a:endParaRPr lang="fr-FR" altLang="fr-FR" sz="1400" dirty="0" smtClean="0">
              <a:latin typeface="+mn-lt"/>
              <a:cs typeface="KodchiangUPC" charset="-34"/>
            </a:endParaRP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 smtClean="0">
              <a:latin typeface="+mn-lt"/>
              <a:cs typeface="KodchiangUPC" charset="-34"/>
            </a:endParaRP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 smtClean="0">
              <a:latin typeface="+mn-lt"/>
              <a:cs typeface="KodchiangUPC" charset="-34"/>
            </a:endParaRP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/>
              <a:t>	Comment </a:t>
            </a:r>
            <a:r>
              <a:rPr lang="fr-FR" altLang="fr-FR" sz="1600" dirty="0"/>
              <a:t>faire prendre conscience aux étudiants de l'importance de l'anglais dans la </a:t>
            </a:r>
            <a:r>
              <a:rPr lang="fr-FR" altLang="fr-FR" sz="1600" dirty="0" smtClean="0"/>
              <a:t>vie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/>
              <a:t> </a:t>
            </a:r>
            <a:r>
              <a:rPr lang="fr-FR" altLang="fr-FR" sz="1600" dirty="0" smtClean="0"/>
              <a:t>          </a:t>
            </a:r>
            <a:r>
              <a:rPr lang="fr-FR" altLang="fr-FR" sz="1600" dirty="0"/>
              <a:t>professionnelle (ce n'est pas qu'une matière scolaire, souvent négligée</a:t>
            </a:r>
            <a:r>
              <a:rPr lang="fr-FR" altLang="fr-FR" sz="1600" dirty="0" smtClean="0"/>
              <a:t>)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 smtClean="0"/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/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/>
              <a:t>	Comment </a:t>
            </a:r>
            <a:r>
              <a:rPr lang="fr-FR" altLang="fr-FR" sz="1600" dirty="0"/>
              <a:t>concevoir des activités  :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/>
              <a:t>		- </a:t>
            </a:r>
            <a:r>
              <a:rPr lang="fr-FR" altLang="fr-FR" sz="1400" dirty="0"/>
              <a:t>qui préparent les étudiants au mieux à </a:t>
            </a:r>
            <a:r>
              <a:rPr lang="fr-FR" altLang="fr-FR" sz="1400" dirty="0" smtClean="0"/>
              <a:t>l'examen</a:t>
            </a:r>
          </a:p>
          <a:p>
            <a:pPr marL="10795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800" dirty="0"/>
          </a:p>
          <a:p>
            <a:pPr marL="43180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400" dirty="0" smtClean="0"/>
              <a:t>			- </a:t>
            </a:r>
            <a:r>
              <a:rPr lang="fr-FR" altLang="fr-FR" sz="1400" dirty="0"/>
              <a:t>qui fassent sens, qui s'intègrent le plus naturellement possible dans la séquence technique</a:t>
            </a:r>
          </a:p>
          <a:p>
            <a:pPr marL="107950" indent="-323850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400" dirty="0">
              <a:latin typeface="+mn-lt"/>
              <a:cs typeface="KodchiangUPC" charset="-34"/>
            </a:endParaRPr>
          </a:p>
          <a:p>
            <a:pPr lvl="1"/>
            <a:endParaRPr lang="fr-FR" sz="16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3885548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>
              <a:solidFill>
                <a:prstClr val="white"/>
              </a:solidFill>
            </a:endParaRPr>
          </a:p>
          <a:p>
            <a:pPr lvl="1"/>
            <a:r>
              <a:rPr lang="fr-FR" dirty="0">
                <a:solidFill>
                  <a:srgbClr val="FFFF00"/>
                </a:solidFill>
              </a:rPr>
              <a:t>2)Les défis et difficultés</a:t>
            </a:r>
          </a:p>
          <a:p>
            <a:pPr lvl="1"/>
            <a:endParaRPr lang="fr-FR" altLang="fr-FR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/>
            <a:r>
              <a:rPr lang="fr-FR" alt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Questions </a:t>
            </a:r>
            <a:r>
              <a:rPr lang="fr-FR" alt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pratiques </a:t>
            </a:r>
            <a:r>
              <a:rPr lang="fr-FR" alt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:</a:t>
            </a:r>
          </a:p>
          <a:p>
            <a:pPr lvl="1"/>
            <a:endParaRPr lang="fr-FR" altLang="fr-FR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lvl="1"/>
            <a:r>
              <a:rPr lang="fr-FR" altLang="fr-FR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	</a:t>
            </a:r>
            <a:r>
              <a:rPr lang="fr-FR" altLang="fr-FR" sz="1600" dirty="0" smtClean="0">
                <a:latin typeface="+mn-lt"/>
                <a:cs typeface="KodchiangUPC" charset="-34"/>
              </a:rPr>
              <a:t>L'enseignement </a:t>
            </a:r>
            <a:r>
              <a:rPr lang="fr-FR" altLang="fr-FR" sz="1600" dirty="0">
                <a:latin typeface="+mn-lt"/>
                <a:cs typeface="KodchiangUPC" charset="-34"/>
              </a:rPr>
              <a:t>ne commence qu'en 2nde année (année raccourcie par la période </a:t>
            </a:r>
            <a:r>
              <a:rPr lang="fr-FR" altLang="fr-FR" sz="1600" dirty="0" smtClean="0">
                <a:latin typeface="+mn-lt"/>
                <a:cs typeface="KodchiangUPC" charset="-34"/>
              </a:rPr>
              <a:t>de</a:t>
            </a:r>
          </a:p>
          <a:p>
            <a:pPr lvl="1"/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</a:t>
            </a:r>
            <a:r>
              <a:rPr lang="fr-FR" altLang="fr-FR" sz="1600" dirty="0">
                <a:latin typeface="+mn-lt"/>
                <a:cs typeface="KodchiangUPC" charset="-34"/>
              </a:rPr>
              <a:t>stage de plus), on ne se trouve pas dans une dynamique commencée un an auparavant</a:t>
            </a:r>
            <a:r>
              <a:rPr lang="fr-FR" altLang="fr-FR" sz="1600" dirty="0" smtClean="0">
                <a:latin typeface="+mn-lt"/>
                <a:cs typeface="KodchiangUPC" charset="-34"/>
              </a:rPr>
              <a:t>.</a:t>
            </a:r>
          </a:p>
          <a:p>
            <a:pPr lvl="1"/>
            <a:endParaRPr lang="fr-FR" altLang="fr-FR" sz="800" dirty="0">
              <a:latin typeface="+mn-lt"/>
              <a:cs typeface="KodchiangUPC" charset="-34"/>
            </a:endParaRPr>
          </a:p>
          <a:p>
            <a:pPr lvl="1"/>
            <a:r>
              <a:rPr lang="fr-FR" altLang="fr-FR" sz="1600" dirty="0" smtClean="0">
                <a:latin typeface="+mn-lt"/>
                <a:cs typeface="KodchiangUPC" charset="-34"/>
              </a:rPr>
              <a:t>	Comment </a:t>
            </a:r>
            <a:r>
              <a:rPr lang="fr-FR" altLang="fr-FR" sz="1600" dirty="0">
                <a:latin typeface="+mn-lt"/>
                <a:cs typeface="KodchiangUPC" charset="-34"/>
              </a:rPr>
              <a:t>organiser concrètement l'enseignement à 2, sur une heure hebdomadaire </a:t>
            </a:r>
            <a:r>
              <a:rPr lang="fr-FR" altLang="fr-FR" sz="1600" dirty="0" smtClean="0">
                <a:latin typeface="+mn-lt"/>
                <a:cs typeface="KodchiangUPC" charset="-34"/>
              </a:rPr>
              <a:t>?</a:t>
            </a:r>
          </a:p>
          <a:p>
            <a:pPr lvl="1"/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</a:t>
            </a:r>
            <a:r>
              <a:rPr lang="fr-FR" altLang="fr-FR" sz="1600" dirty="0">
                <a:latin typeface="+mn-lt"/>
                <a:cs typeface="KodchiangUPC" charset="-34"/>
              </a:rPr>
              <a:t>(ou 2h quinzaine?)</a:t>
            </a: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9594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5327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 smtClean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3)Pistes </a:t>
            </a:r>
            <a:r>
              <a:rPr lang="fr-FR" dirty="0">
                <a:solidFill>
                  <a:srgbClr val="FFFF00"/>
                </a:solidFill>
              </a:rPr>
              <a:t>et amorces de solutions</a:t>
            </a:r>
          </a:p>
          <a:p>
            <a:pPr marL="107950"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Le même enseignant en LV et </a:t>
            </a:r>
            <a:r>
              <a:rPr lang="fr-FR" altLang="fr-FR" sz="1600" dirty="0" err="1">
                <a:latin typeface="+mn-lt"/>
                <a:cs typeface="KodchiangUPC" charset="-34"/>
              </a:rPr>
              <a:t>co</a:t>
            </a:r>
            <a:r>
              <a:rPr lang="fr-FR" altLang="fr-FR" sz="1600" dirty="0">
                <a:latin typeface="+mn-lt"/>
                <a:cs typeface="KodchiangUPC" charset="-34"/>
              </a:rPr>
              <a:t>-enseignement 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Utilisation de l'AP en 1ère année et intervention de l'assistant pour développer des activités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          plus variées que celles demandées à l'examen (jeu de rôles, rédaction de modes d'emploi 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          illustrés, de publicités, ...)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Si c'est possible, les enseignants de spécialité peuvent faire une partie du cours en anglais.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L'enseignant d'anglais doit assister à quelques  cours de spécialité pour comprendre </a:t>
            </a:r>
            <a:r>
              <a:rPr lang="fr-FR" altLang="fr-FR" sz="1600" dirty="0" smtClean="0">
                <a:latin typeface="+mn-lt"/>
                <a:cs typeface="KodchiangUPC" charset="-34"/>
              </a:rPr>
              <a:t>les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enjeux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Travail en étroite collaboration indispensable (conception, préparation)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Établir une séparation claire des tâches, donner un calendrier précis avec des </a:t>
            </a:r>
            <a:r>
              <a:rPr lang="fr-FR" altLang="fr-FR" sz="1600" dirty="0" smtClean="0">
                <a:latin typeface="+mn-lt"/>
                <a:cs typeface="KodchiangUPC" charset="-34"/>
              </a:rPr>
              <a:t>objectifs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précis pour chaque heure.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Création d'un forum académique pour échanger entre équipes disciplinaires : idées </a:t>
            </a:r>
            <a:endParaRPr lang="fr-FR" altLang="fr-FR" sz="1600" dirty="0" smtClean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d'activités</a:t>
            </a:r>
            <a:r>
              <a:rPr lang="fr-FR" altLang="fr-FR" sz="1600" dirty="0">
                <a:latin typeface="+mn-lt"/>
                <a:cs typeface="KodchiangUPC" charset="-34"/>
              </a:rPr>
              <a:t>, problèmes, solutions, .....</a:t>
            </a: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07837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9144000" cy="50969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FR" sz="2000" dirty="0" smtClean="0">
                <a:solidFill>
                  <a:prstClr val="white"/>
                </a:solidFill>
              </a:rPr>
              <a:t>Co-enseignement </a:t>
            </a:r>
            <a:r>
              <a:rPr lang="fr-FR" sz="2000" dirty="0">
                <a:solidFill>
                  <a:prstClr val="white"/>
                </a:solidFill>
              </a:rPr>
              <a:t>en langue </a:t>
            </a:r>
            <a:r>
              <a:rPr lang="fr-FR" sz="2000" dirty="0" smtClean="0">
                <a:solidFill>
                  <a:prstClr val="white"/>
                </a:solidFill>
              </a:rPr>
              <a:t>anglaise</a:t>
            </a:r>
          </a:p>
          <a:p>
            <a:pPr lvl="1" algn="ctr"/>
            <a:endParaRPr lang="fr-FR" sz="2400" dirty="0" smtClean="0">
              <a:solidFill>
                <a:prstClr val="white"/>
              </a:solidFill>
            </a:endParaRP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3)Pistes </a:t>
            </a:r>
            <a:r>
              <a:rPr lang="fr-FR" dirty="0">
                <a:solidFill>
                  <a:srgbClr val="FFFF00"/>
                </a:solidFill>
              </a:rPr>
              <a:t>et amorces de solutions</a:t>
            </a:r>
          </a:p>
          <a:p>
            <a:pPr marL="107950" lvl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Organiser </a:t>
            </a:r>
            <a:r>
              <a:rPr lang="fr-FR" altLang="fr-FR" sz="1600" dirty="0">
                <a:latin typeface="+mn-lt"/>
                <a:cs typeface="KodchiangUPC" charset="-34"/>
              </a:rPr>
              <a:t>des interventions de professionnels pour souligner l'importance </a:t>
            </a:r>
            <a:r>
              <a:rPr lang="fr-FR" altLang="fr-FR" sz="1600" dirty="0" smtClean="0">
                <a:latin typeface="+mn-lt"/>
                <a:cs typeface="KodchiangUPC" charset="-34"/>
              </a:rPr>
              <a:t>de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 </a:t>
            </a:r>
            <a:r>
              <a:rPr lang="fr-FR" altLang="fr-FR" sz="1600" dirty="0">
                <a:latin typeface="+mn-lt"/>
                <a:cs typeface="KodchiangUPC" charset="-34"/>
              </a:rPr>
              <a:t>l'anglais dans le monde du travail,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Favoriser </a:t>
            </a:r>
            <a:r>
              <a:rPr lang="fr-FR" altLang="fr-FR" sz="1600" dirty="0">
                <a:latin typeface="+mn-lt"/>
                <a:cs typeface="KodchiangUPC" charset="-34"/>
              </a:rPr>
              <a:t>et développer la recherche de stages à l'étranger. 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Inclure </a:t>
            </a:r>
            <a:r>
              <a:rPr lang="fr-FR" altLang="fr-FR" sz="1600" dirty="0">
                <a:latin typeface="+mn-lt"/>
                <a:cs typeface="KodchiangUPC" charset="-34"/>
              </a:rPr>
              <a:t>dans les stages des tâches nécessitant la maîtrise de l'anglais (contacts écrit </a:t>
            </a:r>
            <a:r>
              <a:rPr lang="fr-FR" altLang="fr-FR" sz="1600" dirty="0" smtClean="0">
                <a:latin typeface="+mn-lt"/>
                <a:cs typeface="KodchiangUPC" charset="-34"/>
              </a:rPr>
              <a:t>ou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</a:t>
            </a:r>
            <a:r>
              <a:rPr lang="fr-FR" altLang="fr-FR" sz="1600" dirty="0">
                <a:latin typeface="+mn-lt"/>
                <a:cs typeface="KodchiangUPC" charset="-34"/>
              </a:rPr>
              <a:t>oral avec un fournisseur, un client, lecture de notices techniques, </a:t>
            </a:r>
            <a:r>
              <a:rPr lang="fr-FR" altLang="fr-FR" sz="1600" dirty="0" smtClean="0">
                <a:latin typeface="+mn-lt"/>
                <a:cs typeface="KodchiangUPC" charset="-34"/>
              </a:rPr>
              <a:t>....)</a:t>
            </a: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Donner une partie des consignes des TP en </a:t>
            </a:r>
            <a:r>
              <a:rPr lang="fr-FR" altLang="fr-FR" sz="1600" dirty="0" smtClean="0">
                <a:latin typeface="+mn-lt"/>
                <a:cs typeface="KodchiangUPC" charset="-34"/>
              </a:rPr>
              <a:t>anglais</a:t>
            </a: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Utilisation </a:t>
            </a:r>
            <a:r>
              <a:rPr lang="fr-FR" altLang="fr-FR" sz="1600" dirty="0">
                <a:latin typeface="+mn-lt"/>
                <a:cs typeface="KodchiangUPC" charset="-34"/>
              </a:rPr>
              <a:t>de logiciels en </a:t>
            </a:r>
            <a:r>
              <a:rPr lang="fr-FR" altLang="fr-FR" sz="1600" dirty="0" smtClean="0">
                <a:latin typeface="+mn-lt"/>
                <a:cs typeface="KodchiangUPC" charset="-34"/>
              </a:rPr>
              <a:t>anglais</a:t>
            </a:r>
          </a:p>
          <a:p>
            <a:pPr marL="107950" lvl="1" indent="-323850">
              <a:lnSpc>
                <a:spcPct val="73000"/>
              </a:lnSpc>
              <a:spcBef>
                <a:spcPts val="200"/>
              </a:spcBef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 smtClean="0">
              <a:latin typeface="+mn-lt"/>
              <a:cs typeface="KodchiangUPC" charset="-34"/>
            </a:endParaRP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	</a:t>
            </a:r>
            <a:r>
              <a:rPr lang="fr-FR" altLang="fr-FR" sz="1600" dirty="0" smtClean="0">
                <a:latin typeface="+mn-lt"/>
                <a:cs typeface="KodchiangUPC" charset="-34"/>
              </a:rPr>
              <a:t>Travaux </a:t>
            </a:r>
            <a:r>
              <a:rPr lang="fr-FR" altLang="fr-FR" sz="1600" dirty="0">
                <a:latin typeface="+mn-lt"/>
                <a:cs typeface="KodchiangUPC" charset="-34"/>
              </a:rPr>
              <a:t>écrits à rendre régulièrement (</a:t>
            </a:r>
            <a:r>
              <a:rPr lang="fr-FR" altLang="fr-FR" sz="1600" dirty="0" err="1">
                <a:latin typeface="+mn-lt"/>
                <a:cs typeface="KodchiangUPC" charset="-34"/>
              </a:rPr>
              <a:t>compte-rendus</a:t>
            </a:r>
            <a:r>
              <a:rPr lang="fr-FR" altLang="fr-FR" sz="1600" dirty="0" smtClean="0">
                <a:latin typeface="+mn-lt"/>
                <a:cs typeface="KodchiangUPC" charset="-34"/>
              </a:rPr>
              <a:t>,...)</a:t>
            </a: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>
              <a:latin typeface="+mn-lt"/>
              <a:cs typeface="KodchiangUPC" charset="-34"/>
            </a:endParaRP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 smtClean="0">
                <a:latin typeface="+mn-lt"/>
                <a:cs typeface="KodchiangUPC" charset="-34"/>
              </a:rPr>
              <a:t>	Prise </a:t>
            </a:r>
            <a:r>
              <a:rPr lang="fr-FR" altLang="fr-FR" sz="1600" dirty="0">
                <a:latin typeface="+mn-lt"/>
                <a:cs typeface="KodchiangUPC" charset="-34"/>
              </a:rPr>
              <a:t>de parole en anglais (par ex. être capable d'expliquer une démarche </a:t>
            </a:r>
            <a:r>
              <a:rPr lang="fr-FR" altLang="fr-FR" sz="1600" dirty="0" smtClean="0">
                <a:latin typeface="+mn-lt"/>
                <a:cs typeface="KodchiangUPC" charset="-34"/>
              </a:rPr>
              <a:t>au</a:t>
            </a:r>
          </a:p>
          <a:p>
            <a:pPr marL="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fr-FR" altLang="fr-FR" sz="1600" dirty="0">
                <a:latin typeface="+mn-lt"/>
                <a:cs typeface="KodchiangUPC" charset="-34"/>
              </a:rPr>
              <a:t> </a:t>
            </a:r>
            <a:r>
              <a:rPr lang="fr-FR" altLang="fr-FR" sz="1600" dirty="0" smtClean="0">
                <a:latin typeface="+mn-lt"/>
                <a:cs typeface="KodchiangUPC" charset="-34"/>
              </a:rPr>
              <a:t>            </a:t>
            </a:r>
            <a:r>
              <a:rPr lang="fr-FR" altLang="fr-FR" sz="1600" dirty="0">
                <a:latin typeface="+mn-lt"/>
                <a:cs typeface="KodchiangUPC" charset="-34"/>
              </a:rPr>
              <a:t>professeur d'anglais ou aux autres étudiants) pendant le TP</a:t>
            </a:r>
          </a:p>
          <a:p>
            <a:pPr marL="107950" lvl="1">
              <a:lnSpc>
                <a:spcPct val="73000"/>
              </a:lnSpc>
              <a:spcBef>
                <a:spcPts val="200"/>
              </a:spcBef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fr-FR" altLang="fr-FR" sz="1600" dirty="0" smtClean="0">
              <a:latin typeface="+mn-lt"/>
              <a:cs typeface="KodchiangUPC" charset="-34"/>
            </a:endParaRPr>
          </a:p>
          <a:p>
            <a:pPr lvl="1"/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795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n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TC102455519[[fn=Hiver]]</Template>
  <TotalTime>1692</TotalTime>
  <Words>1650</Words>
  <Application>Microsoft Office PowerPoint</Application>
  <PresentationFormat>Affichage à l'écran (4:3)</PresentationFormat>
  <Paragraphs>536</Paragraphs>
  <Slides>29</Slides>
  <Notes>26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Winter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Présentation PowerPoint</vt:lpstr>
      <vt:lpstr>Présentation PowerPoint</vt:lpstr>
      <vt:lpstr>Présentation PowerPoint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  <vt:lpstr>Introduction de l’apprentissage de la langue anglaise lors d’une séquence d’intervention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delannoy</dc:creator>
  <cp:lastModifiedBy>delannoy</cp:lastModifiedBy>
  <cp:revision>146</cp:revision>
  <dcterms:created xsi:type="dcterms:W3CDTF">2014-12-10T14:45:48Z</dcterms:created>
  <dcterms:modified xsi:type="dcterms:W3CDTF">2015-03-02T17:39:21Z</dcterms:modified>
</cp:coreProperties>
</file>