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6"/>
  </p:notesMasterIdLst>
  <p:sldIdLst>
    <p:sldId id="257" r:id="rId2"/>
    <p:sldId id="349" r:id="rId3"/>
    <p:sldId id="258" r:id="rId4"/>
    <p:sldId id="259" r:id="rId5"/>
    <p:sldId id="260" r:id="rId6"/>
    <p:sldId id="375" r:id="rId7"/>
    <p:sldId id="376" r:id="rId8"/>
    <p:sldId id="377" r:id="rId9"/>
    <p:sldId id="378" r:id="rId10"/>
    <p:sldId id="329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330" r:id="rId27"/>
    <p:sldId id="279" r:id="rId28"/>
    <p:sldId id="280" r:id="rId29"/>
    <p:sldId id="281" r:id="rId30"/>
    <p:sldId id="282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374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31" r:id="rId49"/>
    <p:sldId id="416" r:id="rId50"/>
    <p:sldId id="417" r:id="rId51"/>
    <p:sldId id="418" r:id="rId52"/>
    <p:sldId id="419" r:id="rId53"/>
    <p:sldId id="420" r:id="rId54"/>
    <p:sldId id="421" r:id="rId55"/>
    <p:sldId id="422" r:id="rId56"/>
    <p:sldId id="423" r:id="rId57"/>
    <p:sldId id="424" r:id="rId58"/>
    <p:sldId id="425" r:id="rId59"/>
    <p:sldId id="426" r:id="rId60"/>
    <p:sldId id="427" r:id="rId61"/>
    <p:sldId id="428" r:id="rId62"/>
    <p:sldId id="429" r:id="rId63"/>
    <p:sldId id="430" r:id="rId64"/>
    <p:sldId id="431" r:id="rId65"/>
    <p:sldId id="432" r:id="rId66"/>
    <p:sldId id="433" r:id="rId67"/>
    <p:sldId id="434" r:id="rId68"/>
    <p:sldId id="435" r:id="rId69"/>
    <p:sldId id="436" r:id="rId70"/>
    <p:sldId id="437" r:id="rId71"/>
    <p:sldId id="438" r:id="rId72"/>
    <p:sldId id="439" r:id="rId73"/>
    <p:sldId id="440" r:id="rId74"/>
    <p:sldId id="441" r:id="rId75"/>
    <p:sldId id="442" r:id="rId76"/>
    <p:sldId id="443" r:id="rId77"/>
    <p:sldId id="444" r:id="rId78"/>
    <p:sldId id="445" r:id="rId79"/>
    <p:sldId id="446" r:id="rId80"/>
    <p:sldId id="447" r:id="rId81"/>
    <p:sldId id="448" r:id="rId82"/>
    <p:sldId id="449" r:id="rId83"/>
    <p:sldId id="450" r:id="rId84"/>
    <p:sldId id="451" r:id="rId85"/>
    <p:sldId id="452" r:id="rId86"/>
    <p:sldId id="332" r:id="rId87"/>
    <p:sldId id="315" r:id="rId88"/>
    <p:sldId id="316" r:id="rId89"/>
    <p:sldId id="317" r:id="rId90"/>
    <p:sldId id="318" r:id="rId91"/>
    <p:sldId id="319" r:id="rId92"/>
    <p:sldId id="320" r:id="rId93"/>
    <p:sldId id="321" r:id="rId94"/>
    <p:sldId id="322" r:id="rId95"/>
    <p:sldId id="323" r:id="rId96"/>
    <p:sldId id="324" r:id="rId97"/>
    <p:sldId id="325" r:id="rId98"/>
    <p:sldId id="326" r:id="rId99"/>
    <p:sldId id="333" r:id="rId100"/>
    <p:sldId id="327" r:id="rId101"/>
    <p:sldId id="379" r:id="rId102"/>
    <p:sldId id="334" r:id="rId103"/>
    <p:sldId id="328" r:id="rId104"/>
    <p:sldId id="335" r:id="rId10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3" autoAdjust="0"/>
    <p:restoredTop sz="94660"/>
  </p:normalViewPr>
  <p:slideViewPr>
    <p:cSldViewPr>
      <p:cViewPr>
        <p:scale>
          <a:sx n="70" d="100"/>
          <a:sy n="70" d="100"/>
        </p:scale>
        <p:origin x="-1152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3D259F-4530-4798-A3A4-127A07A37338}" type="doc">
      <dgm:prSet loTypeId="urn:microsoft.com/office/officeart/2005/8/layout/hProcess11" loCatId="process" qsTypeId="urn:microsoft.com/office/officeart/2005/8/quickstyle/simple2" qsCatId="simple" csTypeId="urn:microsoft.com/office/officeart/2005/8/colors/accent1_1" csCatId="accent1" phldr="1"/>
      <dgm:spPr/>
    </dgm:pt>
    <dgm:pt modelId="{C0096B01-ACC3-4E43-A0F6-AA44A9E727D4}">
      <dgm:prSet phldrT="[Texte]" custT="1"/>
      <dgm:spPr/>
      <dgm:t>
        <a:bodyPr/>
        <a:lstStyle/>
        <a:p>
          <a:endParaRPr lang="fr-FR" sz="1200" b="1" dirty="0" smtClean="0"/>
        </a:p>
        <a:p>
          <a:endParaRPr lang="fr-FR" sz="1200" b="1" dirty="0" smtClean="0"/>
        </a:p>
      </dgm:t>
    </dgm:pt>
    <dgm:pt modelId="{24E73B99-E87E-4FBF-A467-0AD465779AB5}" type="parTrans" cxnId="{458DF4ED-60D7-4A4B-B99A-85C5590D750E}">
      <dgm:prSet/>
      <dgm:spPr/>
      <dgm:t>
        <a:bodyPr/>
        <a:lstStyle/>
        <a:p>
          <a:endParaRPr lang="fr-FR"/>
        </a:p>
      </dgm:t>
    </dgm:pt>
    <dgm:pt modelId="{B03DB0EE-6EB2-462E-8B1D-82D9C47CBCA4}" type="sibTrans" cxnId="{458DF4ED-60D7-4A4B-B99A-85C5590D750E}">
      <dgm:prSet/>
      <dgm:spPr/>
      <dgm:t>
        <a:bodyPr/>
        <a:lstStyle/>
        <a:p>
          <a:endParaRPr lang="fr-FR"/>
        </a:p>
      </dgm:t>
    </dgm:pt>
    <dgm:pt modelId="{DEB5698D-0E0F-4E72-94FE-070AE5D44248}">
      <dgm:prSet phldrT="[Texte]" custT="1"/>
      <dgm:spPr/>
      <dgm:t>
        <a:bodyPr/>
        <a:lstStyle/>
        <a:p>
          <a:endParaRPr lang="fr-FR" sz="1200" b="1" i="0" cap="all" baseline="0" dirty="0">
            <a:solidFill>
              <a:sysClr val="windowText" lastClr="000000"/>
            </a:solidFill>
          </a:endParaRPr>
        </a:p>
      </dgm:t>
    </dgm:pt>
    <dgm:pt modelId="{19B61636-0003-446C-A90F-837285AA353A}" type="parTrans" cxnId="{6B9BA6E9-DACC-42EC-A3C9-6F02AF64CE11}">
      <dgm:prSet/>
      <dgm:spPr/>
      <dgm:t>
        <a:bodyPr/>
        <a:lstStyle/>
        <a:p>
          <a:endParaRPr lang="fr-FR"/>
        </a:p>
      </dgm:t>
    </dgm:pt>
    <dgm:pt modelId="{D0ABADEC-F147-44BE-BB07-8EC110131E16}" type="sibTrans" cxnId="{6B9BA6E9-DACC-42EC-A3C9-6F02AF64CE11}">
      <dgm:prSet/>
      <dgm:spPr/>
      <dgm:t>
        <a:bodyPr/>
        <a:lstStyle/>
        <a:p>
          <a:endParaRPr lang="fr-FR"/>
        </a:p>
      </dgm:t>
    </dgm:pt>
    <dgm:pt modelId="{D15E708D-9951-4EDA-A926-B64BE020F7F6}">
      <dgm:prSet phldrT="[Texte]" custT="1"/>
      <dgm:spPr/>
      <dgm:t>
        <a:bodyPr/>
        <a:lstStyle/>
        <a:p>
          <a:endParaRPr lang="fr-FR" sz="1200" b="1" i="0" cap="all" baseline="0" dirty="0" smtClean="0">
            <a:solidFill>
              <a:sysClr val="windowText" lastClr="000000"/>
            </a:solidFill>
          </a:endParaRPr>
        </a:p>
      </dgm:t>
    </dgm:pt>
    <dgm:pt modelId="{7CC87B51-5643-4DB5-AAAB-15B1067A2378}" type="parTrans" cxnId="{8482298D-1C2D-4E59-95A5-93F6EC283B9C}">
      <dgm:prSet/>
      <dgm:spPr/>
      <dgm:t>
        <a:bodyPr/>
        <a:lstStyle/>
        <a:p>
          <a:endParaRPr lang="fr-FR"/>
        </a:p>
      </dgm:t>
    </dgm:pt>
    <dgm:pt modelId="{E71B13ED-04A1-44C1-9B58-3710E68C6CC1}" type="sibTrans" cxnId="{8482298D-1C2D-4E59-95A5-93F6EC283B9C}">
      <dgm:prSet/>
      <dgm:spPr/>
      <dgm:t>
        <a:bodyPr/>
        <a:lstStyle/>
        <a:p>
          <a:endParaRPr lang="fr-FR"/>
        </a:p>
      </dgm:t>
    </dgm:pt>
    <dgm:pt modelId="{E3565925-5647-4CFB-8CAB-969F3D51DD58}">
      <dgm:prSet phldrT="[Texte]" custT="1"/>
      <dgm:spPr/>
      <dgm:t>
        <a:bodyPr/>
        <a:lstStyle/>
        <a:p>
          <a:endParaRPr lang="fr-FR" sz="1200" b="1" i="0" dirty="0">
            <a:solidFill>
              <a:sysClr val="windowText" lastClr="000000"/>
            </a:solidFill>
          </a:endParaRPr>
        </a:p>
      </dgm:t>
    </dgm:pt>
    <dgm:pt modelId="{CE70B82E-A964-46E2-A594-DF49ED8BED60}" type="sibTrans" cxnId="{8DAD6619-9C53-428A-A993-667D2F6E3CCF}">
      <dgm:prSet/>
      <dgm:spPr/>
      <dgm:t>
        <a:bodyPr/>
        <a:lstStyle/>
        <a:p>
          <a:endParaRPr lang="fr-FR"/>
        </a:p>
      </dgm:t>
    </dgm:pt>
    <dgm:pt modelId="{0C2A960A-5E6B-45AD-B51A-045B58B84B41}" type="parTrans" cxnId="{8DAD6619-9C53-428A-A993-667D2F6E3CCF}">
      <dgm:prSet/>
      <dgm:spPr/>
      <dgm:t>
        <a:bodyPr/>
        <a:lstStyle/>
        <a:p>
          <a:endParaRPr lang="fr-FR"/>
        </a:p>
      </dgm:t>
    </dgm:pt>
    <dgm:pt modelId="{630D37CC-D291-4E80-BD4A-348781CF1211}" type="pres">
      <dgm:prSet presAssocID="{7A3D259F-4530-4798-A3A4-127A07A37338}" presName="Name0" presStyleCnt="0">
        <dgm:presLayoutVars>
          <dgm:dir/>
          <dgm:resizeHandles val="exact"/>
        </dgm:presLayoutVars>
      </dgm:prSet>
      <dgm:spPr/>
    </dgm:pt>
    <dgm:pt modelId="{2F0D6D68-5DBE-4EE3-BBE6-93227F7187F2}" type="pres">
      <dgm:prSet presAssocID="{7A3D259F-4530-4798-A3A4-127A07A37338}" presName="arrow" presStyleLbl="bgShp" presStyleIdx="0" presStyleCnt="1"/>
      <dgm:spPr>
        <a:solidFill>
          <a:srgbClr val="AB98C2"/>
        </a:solidFill>
      </dgm:spPr>
      <dgm:t>
        <a:bodyPr/>
        <a:lstStyle/>
        <a:p>
          <a:endParaRPr lang="fr-FR"/>
        </a:p>
      </dgm:t>
    </dgm:pt>
    <dgm:pt modelId="{0DCD9513-D60A-4E27-81E7-92B174FC6ABF}" type="pres">
      <dgm:prSet presAssocID="{7A3D259F-4530-4798-A3A4-127A07A37338}" presName="points" presStyleCnt="0"/>
      <dgm:spPr/>
    </dgm:pt>
    <dgm:pt modelId="{EC4F78A2-7167-48DE-9499-8BDA005AD179}" type="pres">
      <dgm:prSet presAssocID="{E3565925-5647-4CFB-8CAB-969F3D51DD58}" presName="compositeA" presStyleCnt="0"/>
      <dgm:spPr/>
    </dgm:pt>
    <dgm:pt modelId="{E6F75B13-B241-4AF1-A313-7559A5A06FC9}" type="pres">
      <dgm:prSet presAssocID="{E3565925-5647-4CFB-8CAB-969F3D51DD58}" presName="textA" presStyleLbl="revTx" presStyleIdx="0" presStyleCnt="4" custLinFactNeighborY="-304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04802A6-CFC6-4763-A773-B62276254815}" type="pres">
      <dgm:prSet presAssocID="{E3565925-5647-4CFB-8CAB-969F3D51DD58}" presName="circleA" presStyleLbl="node1" presStyleIdx="0" presStyleCnt="4"/>
      <dgm:spPr/>
    </dgm:pt>
    <dgm:pt modelId="{BD48EF43-2F49-44F0-91C0-290B8421533E}" type="pres">
      <dgm:prSet presAssocID="{E3565925-5647-4CFB-8CAB-969F3D51DD58}" presName="spaceA" presStyleCnt="0"/>
      <dgm:spPr/>
    </dgm:pt>
    <dgm:pt modelId="{79711869-CE35-48B3-82AD-544E35E79C11}" type="pres">
      <dgm:prSet presAssocID="{CE70B82E-A964-46E2-A594-DF49ED8BED60}" presName="space" presStyleCnt="0"/>
      <dgm:spPr/>
    </dgm:pt>
    <dgm:pt modelId="{D31805A7-57FA-46E2-8B30-8A57D17172B2}" type="pres">
      <dgm:prSet presAssocID="{C0096B01-ACC3-4E43-A0F6-AA44A9E727D4}" presName="compositeB" presStyleCnt="0"/>
      <dgm:spPr/>
    </dgm:pt>
    <dgm:pt modelId="{A0494C58-5D73-4F30-B194-93AA0E186FB6}" type="pres">
      <dgm:prSet presAssocID="{C0096B01-ACC3-4E43-A0F6-AA44A9E727D4}" presName="textB" presStyleLbl="revTx" presStyleIdx="1" presStyleCnt="4" custLinFactY="-50000" custLinFactNeighborX="5436" custLinFactNeighborY="-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474B08F-509A-463F-BFD5-1F9C6A892B71}" type="pres">
      <dgm:prSet presAssocID="{C0096B01-ACC3-4E43-A0F6-AA44A9E727D4}" presName="circleB" presStyleLbl="node1" presStyleIdx="1" presStyleCnt="4"/>
      <dgm:spPr/>
    </dgm:pt>
    <dgm:pt modelId="{82FBE498-39B4-4CFF-B0A5-009019D7672D}" type="pres">
      <dgm:prSet presAssocID="{C0096B01-ACC3-4E43-A0F6-AA44A9E727D4}" presName="spaceB" presStyleCnt="0"/>
      <dgm:spPr/>
    </dgm:pt>
    <dgm:pt modelId="{9C84ED0C-6ABC-4B1F-943E-A32860659826}" type="pres">
      <dgm:prSet presAssocID="{B03DB0EE-6EB2-462E-8B1D-82D9C47CBCA4}" presName="space" presStyleCnt="0"/>
      <dgm:spPr/>
    </dgm:pt>
    <dgm:pt modelId="{51561321-9421-49C9-87A3-25944A56E4C0}" type="pres">
      <dgm:prSet presAssocID="{DEB5698D-0E0F-4E72-94FE-070AE5D44248}" presName="compositeA" presStyleCnt="0"/>
      <dgm:spPr/>
    </dgm:pt>
    <dgm:pt modelId="{9B4EF5DA-3402-4B68-9DAE-FA3A79D79C11}" type="pres">
      <dgm:prSet presAssocID="{DEB5698D-0E0F-4E72-94FE-070AE5D44248}" presName="textA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4655BC7-EC9A-41BB-82E9-8332B36AE878}" type="pres">
      <dgm:prSet presAssocID="{DEB5698D-0E0F-4E72-94FE-070AE5D44248}" presName="circleA" presStyleLbl="node1" presStyleIdx="2" presStyleCnt="4"/>
      <dgm:spPr/>
    </dgm:pt>
    <dgm:pt modelId="{7080CC83-89C9-41FC-8444-80EC1F3C7622}" type="pres">
      <dgm:prSet presAssocID="{DEB5698D-0E0F-4E72-94FE-070AE5D44248}" presName="spaceA" presStyleCnt="0"/>
      <dgm:spPr/>
    </dgm:pt>
    <dgm:pt modelId="{9FAC6E17-F465-4669-A4EE-E132B5E24288}" type="pres">
      <dgm:prSet presAssocID="{D0ABADEC-F147-44BE-BB07-8EC110131E16}" presName="space" presStyleCnt="0"/>
      <dgm:spPr/>
    </dgm:pt>
    <dgm:pt modelId="{5E510061-7FAA-41E8-B0F5-2CE7945D3D44}" type="pres">
      <dgm:prSet presAssocID="{D15E708D-9951-4EDA-A926-B64BE020F7F6}" presName="compositeB" presStyleCnt="0"/>
      <dgm:spPr/>
    </dgm:pt>
    <dgm:pt modelId="{8E154E5B-FECE-4E25-9373-5AFBC04CCC17}" type="pres">
      <dgm:prSet presAssocID="{D15E708D-9951-4EDA-A926-B64BE020F7F6}" presName="textB" presStyleLbl="revTx" presStyleIdx="3" presStyleCnt="4" custScaleX="124911" custLinFactY="-40244" custLinFactNeighborX="-96" custLinFactNeighborY="-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E51BEB3-DC33-42FC-BC17-1FEC4BD369D2}" type="pres">
      <dgm:prSet presAssocID="{D15E708D-9951-4EDA-A926-B64BE020F7F6}" presName="circleB" presStyleLbl="node1" presStyleIdx="3" presStyleCnt="4"/>
      <dgm:spPr/>
    </dgm:pt>
    <dgm:pt modelId="{CD39E0DF-58F2-4296-A7D7-B3E61269F7FA}" type="pres">
      <dgm:prSet presAssocID="{D15E708D-9951-4EDA-A926-B64BE020F7F6}" presName="spaceB" presStyleCnt="0"/>
      <dgm:spPr/>
    </dgm:pt>
  </dgm:ptLst>
  <dgm:cxnLst>
    <dgm:cxn modelId="{8482298D-1C2D-4E59-95A5-93F6EC283B9C}" srcId="{7A3D259F-4530-4798-A3A4-127A07A37338}" destId="{D15E708D-9951-4EDA-A926-B64BE020F7F6}" srcOrd="3" destOrd="0" parTransId="{7CC87B51-5643-4DB5-AAAB-15B1067A2378}" sibTransId="{E71B13ED-04A1-44C1-9B58-3710E68C6CC1}"/>
    <dgm:cxn modelId="{458DF4ED-60D7-4A4B-B99A-85C5590D750E}" srcId="{7A3D259F-4530-4798-A3A4-127A07A37338}" destId="{C0096B01-ACC3-4E43-A0F6-AA44A9E727D4}" srcOrd="1" destOrd="0" parTransId="{24E73B99-E87E-4FBF-A467-0AD465779AB5}" sibTransId="{B03DB0EE-6EB2-462E-8B1D-82D9C47CBCA4}"/>
    <dgm:cxn modelId="{85CB0BB6-9531-4B4C-9B2F-DD33719E393F}" type="presOf" srcId="{7A3D259F-4530-4798-A3A4-127A07A37338}" destId="{630D37CC-D291-4E80-BD4A-348781CF1211}" srcOrd="0" destOrd="0" presId="urn:microsoft.com/office/officeart/2005/8/layout/hProcess11"/>
    <dgm:cxn modelId="{D3465DBE-E05A-4F4C-88FD-32FE380A71C8}" type="presOf" srcId="{C0096B01-ACC3-4E43-A0F6-AA44A9E727D4}" destId="{A0494C58-5D73-4F30-B194-93AA0E186FB6}" srcOrd="0" destOrd="0" presId="urn:microsoft.com/office/officeart/2005/8/layout/hProcess11"/>
    <dgm:cxn modelId="{8DAD6619-9C53-428A-A993-667D2F6E3CCF}" srcId="{7A3D259F-4530-4798-A3A4-127A07A37338}" destId="{E3565925-5647-4CFB-8CAB-969F3D51DD58}" srcOrd="0" destOrd="0" parTransId="{0C2A960A-5E6B-45AD-B51A-045B58B84B41}" sibTransId="{CE70B82E-A964-46E2-A594-DF49ED8BED60}"/>
    <dgm:cxn modelId="{31415600-390A-428C-B38A-863C92FDB8B6}" type="presOf" srcId="{D15E708D-9951-4EDA-A926-B64BE020F7F6}" destId="{8E154E5B-FECE-4E25-9373-5AFBC04CCC17}" srcOrd="0" destOrd="0" presId="urn:microsoft.com/office/officeart/2005/8/layout/hProcess11"/>
    <dgm:cxn modelId="{6A42761A-FE8F-4624-9497-CA7CD20A68CA}" type="presOf" srcId="{DEB5698D-0E0F-4E72-94FE-070AE5D44248}" destId="{9B4EF5DA-3402-4B68-9DAE-FA3A79D79C11}" srcOrd="0" destOrd="0" presId="urn:microsoft.com/office/officeart/2005/8/layout/hProcess11"/>
    <dgm:cxn modelId="{C8A3AFE1-8FB1-4DAA-B867-7CEAFF89B73D}" type="presOf" srcId="{E3565925-5647-4CFB-8CAB-969F3D51DD58}" destId="{E6F75B13-B241-4AF1-A313-7559A5A06FC9}" srcOrd="0" destOrd="0" presId="urn:microsoft.com/office/officeart/2005/8/layout/hProcess11"/>
    <dgm:cxn modelId="{6B9BA6E9-DACC-42EC-A3C9-6F02AF64CE11}" srcId="{7A3D259F-4530-4798-A3A4-127A07A37338}" destId="{DEB5698D-0E0F-4E72-94FE-070AE5D44248}" srcOrd="2" destOrd="0" parTransId="{19B61636-0003-446C-A90F-837285AA353A}" sibTransId="{D0ABADEC-F147-44BE-BB07-8EC110131E16}"/>
    <dgm:cxn modelId="{9CB8F16B-B038-452A-9EFB-A250238153BE}" type="presParOf" srcId="{630D37CC-D291-4E80-BD4A-348781CF1211}" destId="{2F0D6D68-5DBE-4EE3-BBE6-93227F7187F2}" srcOrd="0" destOrd="0" presId="urn:microsoft.com/office/officeart/2005/8/layout/hProcess11"/>
    <dgm:cxn modelId="{5F8CD2D2-8E72-4D0A-8501-F710D1BF2269}" type="presParOf" srcId="{630D37CC-D291-4E80-BD4A-348781CF1211}" destId="{0DCD9513-D60A-4E27-81E7-92B174FC6ABF}" srcOrd="1" destOrd="0" presId="urn:microsoft.com/office/officeart/2005/8/layout/hProcess11"/>
    <dgm:cxn modelId="{B1DBFE2B-F690-4A6C-82BF-03F7CBD19B6B}" type="presParOf" srcId="{0DCD9513-D60A-4E27-81E7-92B174FC6ABF}" destId="{EC4F78A2-7167-48DE-9499-8BDA005AD179}" srcOrd="0" destOrd="0" presId="urn:microsoft.com/office/officeart/2005/8/layout/hProcess11"/>
    <dgm:cxn modelId="{E0977CE8-7DE2-49EE-920D-1959620D1F99}" type="presParOf" srcId="{EC4F78A2-7167-48DE-9499-8BDA005AD179}" destId="{E6F75B13-B241-4AF1-A313-7559A5A06FC9}" srcOrd="0" destOrd="0" presId="urn:microsoft.com/office/officeart/2005/8/layout/hProcess11"/>
    <dgm:cxn modelId="{608E9D65-FC08-415C-8ECE-0DFCF847555C}" type="presParOf" srcId="{EC4F78A2-7167-48DE-9499-8BDA005AD179}" destId="{804802A6-CFC6-4763-A773-B62276254815}" srcOrd="1" destOrd="0" presId="urn:microsoft.com/office/officeart/2005/8/layout/hProcess11"/>
    <dgm:cxn modelId="{F82DA79A-EF59-4CB7-B837-FD675FE0879C}" type="presParOf" srcId="{EC4F78A2-7167-48DE-9499-8BDA005AD179}" destId="{BD48EF43-2F49-44F0-91C0-290B8421533E}" srcOrd="2" destOrd="0" presId="urn:microsoft.com/office/officeart/2005/8/layout/hProcess11"/>
    <dgm:cxn modelId="{1534C11C-7153-4A07-AA18-70BBBBF751E0}" type="presParOf" srcId="{0DCD9513-D60A-4E27-81E7-92B174FC6ABF}" destId="{79711869-CE35-48B3-82AD-544E35E79C11}" srcOrd="1" destOrd="0" presId="urn:microsoft.com/office/officeart/2005/8/layout/hProcess11"/>
    <dgm:cxn modelId="{86DDD3D0-323A-4C9C-9F06-EB46FADE6F5B}" type="presParOf" srcId="{0DCD9513-D60A-4E27-81E7-92B174FC6ABF}" destId="{D31805A7-57FA-46E2-8B30-8A57D17172B2}" srcOrd="2" destOrd="0" presId="urn:microsoft.com/office/officeart/2005/8/layout/hProcess11"/>
    <dgm:cxn modelId="{C1A7EA4F-3B27-40A1-8916-3EDABD2DC314}" type="presParOf" srcId="{D31805A7-57FA-46E2-8B30-8A57D17172B2}" destId="{A0494C58-5D73-4F30-B194-93AA0E186FB6}" srcOrd="0" destOrd="0" presId="urn:microsoft.com/office/officeart/2005/8/layout/hProcess11"/>
    <dgm:cxn modelId="{843F0162-460C-4DEC-9488-91A0C8FEFA35}" type="presParOf" srcId="{D31805A7-57FA-46E2-8B30-8A57D17172B2}" destId="{C474B08F-509A-463F-BFD5-1F9C6A892B71}" srcOrd="1" destOrd="0" presId="urn:microsoft.com/office/officeart/2005/8/layout/hProcess11"/>
    <dgm:cxn modelId="{0AAEF75A-E0D1-4970-B9BB-DE71DADC6674}" type="presParOf" srcId="{D31805A7-57FA-46E2-8B30-8A57D17172B2}" destId="{82FBE498-39B4-4CFF-B0A5-009019D7672D}" srcOrd="2" destOrd="0" presId="urn:microsoft.com/office/officeart/2005/8/layout/hProcess11"/>
    <dgm:cxn modelId="{8D544235-3A61-40D7-86E8-83C6E54C14CC}" type="presParOf" srcId="{0DCD9513-D60A-4E27-81E7-92B174FC6ABF}" destId="{9C84ED0C-6ABC-4B1F-943E-A32860659826}" srcOrd="3" destOrd="0" presId="urn:microsoft.com/office/officeart/2005/8/layout/hProcess11"/>
    <dgm:cxn modelId="{D81A59C1-14A8-4634-8D26-A0A9C3E0B2B9}" type="presParOf" srcId="{0DCD9513-D60A-4E27-81E7-92B174FC6ABF}" destId="{51561321-9421-49C9-87A3-25944A56E4C0}" srcOrd="4" destOrd="0" presId="urn:microsoft.com/office/officeart/2005/8/layout/hProcess11"/>
    <dgm:cxn modelId="{000EF870-1DC4-43F3-83FE-6421C77B5E18}" type="presParOf" srcId="{51561321-9421-49C9-87A3-25944A56E4C0}" destId="{9B4EF5DA-3402-4B68-9DAE-FA3A79D79C11}" srcOrd="0" destOrd="0" presId="urn:microsoft.com/office/officeart/2005/8/layout/hProcess11"/>
    <dgm:cxn modelId="{FC1DB78E-26E2-4D0C-A912-8623D380EC2C}" type="presParOf" srcId="{51561321-9421-49C9-87A3-25944A56E4C0}" destId="{04655BC7-EC9A-41BB-82E9-8332B36AE878}" srcOrd="1" destOrd="0" presId="urn:microsoft.com/office/officeart/2005/8/layout/hProcess11"/>
    <dgm:cxn modelId="{E8E52BC7-EA3D-4EC4-9227-63F7DA466CBF}" type="presParOf" srcId="{51561321-9421-49C9-87A3-25944A56E4C0}" destId="{7080CC83-89C9-41FC-8444-80EC1F3C7622}" srcOrd="2" destOrd="0" presId="urn:microsoft.com/office/officeart/2005/8/layout/hProcess11"/>
    <dgm:cxn modelId="{5EA4A42D-D8B1-4752-B088-6FCBDEA00C9E}" type="presParOf" srcId="{0DCD9513-D60A-4E27-81E7-92B174FC6ABF}" destId="{9FAC6E17-F465-4669-A4EE-E132B5E24288}" srcOrd="5" destOrd="0" presId="urn:microsoft.com/office/officeart/2005/8/layout/hProcess11"/>
    <dgm:cxn modelId="{40740186-5B24-4D6E-91D7-4D06A1CC98FC}" type="presParOf" srcId="{0DCD9513-D60A-4E27-81E7-92B174FC6ABF}" destId="{5E510061-7FAA-41E8-B0F5-2CE7945D3D44}" srcOrd="6" destOrd="0" presId="urn:microsoft.com/office/officeart/2005/8/layout/hProcess11"/>
    <dgm:cxn modelId="{C8A88ED6-285E-4985-AEDF-BC14A8AC1C72}" type="presParOf" srcId="{5E510061-7FAA-41E8-B0F5-2CE7945D3D44}" destId="{8E154E5B-FECE-4E25-9373-5AFBC04CCC17}" srcOrd="0" destOrd="0" presId="urn:microsoft.com/office/officeart/2005/8/layout/hProcess11"/>
    <dgm:cxn modelId="{F4848280-7D12-4F27-85FB-48D9852B9531}" type="presParOf" srcId="{5E510061-7FAA-41E8-B0F5-2CE7945D3D44}" destId="{BE51BEB3-DC33-42FC-BC17-1FEC4BD369D2}" srcOrd="1" destOrd="0" presId="urn:microsoft.com/office/officeart/2005/8/layout/hProcess11"/>
    <dgm:cxn modelId="{4EFC50EF-3463-438D-8578-9FBF8B149C20}" type="presParOf" srcId="{5E510061-7FAA-41E8-B0F5-2CE7945D3D44}" destId="{CD39E0DF-58F2-4296-A7D7-B3E61269F7FA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F0D6D68-5DBE-4EE3-BBE6-93227F7187F2}">
      <dsp:nvSpPr>
        <dsp:cNvPr id="0" name=""/>
        <dsp:cNvSpPr/>
      </dsp:nvSpPr>
      <dsp:spPr>
        <a:xfrm>
          <a:off x="0" y="885698"/>
          <a:ext cx="7704856" cy="1180931"/>
        </a:xfrm>
        <a:prstGeom prst="notchedRightArrow">
          <a:avLst/>
        </a:prstGeom>
        <a:solidFill>
          <a:srgbClr val="AB98C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F75B13-B241-4AF1-A313-7559A5A06FC9}">
      <dsp:nvSpPr>
        <dsp:cNvPr id="0" name=""/>
        <dsp:cNvSpPr/>
      </dsp:nvSpPr>
      <dsp:spPr>
        <a:xfrm>
          <a:off x="362" y="0"/>
          <a:ext cx="1576147" cy="11809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200" b="1" i="0" kern="1200" dirty="0">
            <a:solidFill>
              <a:sysClr val="windowText" lastClr="000000"/>
            </a:solidFill>
          </a:endParaRPr>
        </a:p>
      </dsp:txBody>
      <dsp:txXfrm>
        <a:off x="362" y="0"/>
        <a:ext cx="1576147" cy="1180931"/>
      </dsp:txXfrm>
    </dsp:sp>
    <dsp:sp modelId="{804802A6-CFC6-4763-A773-B62276254815}">
      <dsp:nvSpPr>
        <dsp:cNvPr id="0" name=""/>
        <dsp:cNvSpPr/>
      </dsp:nvSpPr>
      <dsp:spPr>
        <a:xfrm>
          <a:off x="640819" y="1328547"/>
          <a:ext cx="295232" cy="2952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0494C58-5D73-4F30-B194-93AA0E186FB6}">
      <dsp:nvSpPr>
        <dsp:cNvPr id="0" name=""/>
        <dsp:cNvSpPr/>
      </dsp:nvSpPr>
      <dsp:spPr>
        <a:xfrm>
          <a:off x="1740996" y="0"/>
          <a:ext cx="1576147" cy="11809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200" b="1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200" b="1" kern="1200" dirty="0" smtClean="0"/>
        </a:p>
      </dsp:txBody>
      <dsp:txXfrm>
        <a:off x="1740996" y="0"/>
        <a:ext cx="1576147" cy="1180931"/>
      </dsp:txXfrm>
    </dsp:sp>
    <dsp:sp modelId="{C474B08F-509A-463F-BFD5-1F9C6A892B71}">
      <dsp:nvSpPr>
        <dsp:cNvPr id="0" name=""/>
        <dsp:cNvSpPr/>
      </dsp:nvSpPr>
      <dsp:spPr>
        <a:xfrm>
          <a:off x="2295774" y="1328547"/>
          <a:ext cx="295232" cy="2952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B4EF5DA-3402-4B68-9DAE-FA3A79D79C11}">
      <dsp:nvSpPr>
        <dsp:cNvPr id="0" name=""/>
        <dsp:cNvSpPr/>
      </dsp:nvSpPr>
      <dsp:spPr>
        <a:xfrm>
          <a:off x="3310271" y="0"/>
          <a:ext cx="1576147" cy="11809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200" b="1" i="0" kern="1200" cap="all" baseline="0" dirty="0">
            <a:solidFill>
              <a:sysClr val="windowText" lastClr="000000"/>
            </a:solidFill>
          </a:endParaRPr>
        </a:p>
      </dsp:txBody>
      <dsp:txXfrm>
        <a:off x="3310271" y="0"/>
        <a:ext cx="1576147" cy="1180931"/>
      </dsp:txXfrm>
    </dsp:sp>
    <dsp:sp modelId="{04655BC7-EC9A-41BB-82E9-8332B36AE878}">
      <dsp:nvSpPr>
        <dsp:cNvPr id="0" name=""/>
        <dsp:cNvSpPr/>
      </dsp:nvSpPr>
      <dsp:spPr>
        <a:xfrm>
          <a:off x="3950729" y="1328547"/>
          <a:ext cx="295232" cy="2952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E154E5B-FECE-4E25-9373-5AFBC04CCC17}">
      <dsp:nvSpPr>
        <dsp:cNvPr id="0" name=""/>
        <dsp:cNvSpPr/>
      </dsp:nvSpPr>
      <dsp:spPr>
        <a:xfrm>
          <a:off x="4963713" y="115211"/>
          <a:ext cx="1968781" cy="11809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200" b="1" i="0" kern="1200" cap="all" baseline="0" dirty="0" smtClean="0">
            <a:solidFill>
              <a:sysClr val="windowText" lastClr="000000"/>
            </a:solidFill>
          </a:endParaRPr>
        </a:p>
      </dsp:txBody>
      <dsp:txXfrm>
        <a:off x="4963713" y="115211"/>
        <a:ext cx="1968781" cy="1180931"/>
      </dsp:txXfrm>
    </dsp:sp>
    <dsp:sp modelId="{BE51BEB3-DC33-42FC-BC17-1FEC4BD369D2}">
      <dsp:nvSpPr>
        <dsp:cNvPr id="0" name=""/>
        <dsp:cNvSpPr/>
      </dsp:nvSpPr>
      <dsp:spPr>
        <a:xfrm>
          <a:off x="5802000" y="1328547"/>
          <a:ext cx="295232" cy="2952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288BE3-5D74-4C01-A388-C119B1F81CCB}" type="datetimeFigureOut">
              <a:rPr lang="fr-FR" smtClean="0"/>
              <a:pPr/>
              <a:t>25/03/2015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C92148-BC5C-4664-9E48-00CDA1D4A0C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160D8-91DB-4FD6-8D10-B099CBD55AFF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92148-BC5C-4664-9E48-00CDA1D4A0CF}" type="slidenum">
              <a:rPr lang="fr-FR" smtClean="0"/>
              <a:pPr/>
              <a:t>104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Mobilisation</a:t>
            </a:r>
            <a:r>
              <a:rPr lang="fr-FR" baseline="0" dirty="0" smtClean="0"/>
              <a:t> des savoirs avec les compétences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160D8-91DB-4FD6-8D10-B099CBD55AFF}" type="slidenum">
              <a:rPr lang="fr-FR" smtClean="0"/>
              <a:pPr/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92148-BC5C-4664-9E48-00CDA1D4A0CF}" type="slidenum">
              <a:rPr lang="fr-FR" smtClean="0"/>
              <a:pPr/>
              <a:t>16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B9A3D7-62BA-4013-B119-89F79A04FA97}" type="slidenum">
              <a:rPr lang="fr-FR" smtClean="0"/>
              <a:pPr/>
              <a:t>42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B9A3D7-62BA-4013-B119-89F79A04FA97}" type="slidenum">
              <a:rPr lang="fr-FR" smtClean="0"/>
              <a:pPr/>
              <a:t>43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B9A3D7-62BA-4013-B119-89F79A04FA97}" type="slidenum">
              <a:rPr lang="fr-FR" smtClean="0"/>
              <a:pPr/>
              <a:t>44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B9A3D7-62BA-4013-B119-89F79A04FA97}" type="slidenum">
              <a:rPr lang="fr-FR" smtClean="0"/>
              <a:pPr/>
              <a:t>45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B9A3D7-62BA-4013-B119-89F79A04FA97}" type="slidenum">
              <a:rPr lang="fr-FR" smtClean="0"/>
              <a:pPr/>
              <a:t>47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8D9E2F-0883-4595-9B71-9DED535CFE86}" type="slidenum">
              <a:rPr lang="fr-FR" smtClean="0"/>
              <a:pPr>
                <a:defRPr/>
              </a:pPr>
              <a:t>51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A122C-AEDF-44C4-81DD-56798AE13CF3}" type="datetimeFigureOut">
              <a:rPr lang="fr-FR" smtClean="0"/>
              <a:pPr/>
              <a:t>25/03/2015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97321-C365-48F0-810F-2A0319A5506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A122C-AEDF-44C4-81DD-56798AE13CF3}" type="datetimeFigureOut">
              <a:rPr lang="fr-FR" smtClean="0"/>
              <a:pPr/>
              <a:t>25/03/2015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97321-C365-48F0-810F-2A0319A5506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A122C-AEDF-44C4-81DD-56798AE13CF3}" type="datetimeFigureOut">
              <a:rPr lang="fr-FR" smtClean="0"/>
              <a:pPr/>
              <a:t>25/03/2015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97321-C365-48F0-810F-2A0319A5506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A122C-AEDF-44C4-81DD-56798AE13CF3}" type="datetimeFigureOut">
              <a:rPr lang="fr-FR" smtClean="0"/>
              <a:pPr/>
              <a:t>25/03/2015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97321-C365-48F0-810F-2A0319A5506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A122C-AEDF-44C4-81DD-56798AE13CF3}" type="datetimeFigureOut">
              <a:rPr lang="fr-FR" smtClean="0"/>
              <a:pPr/>
              <a:t>25/03/2015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97321-C365-48F0-810F-2A0319A5506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A122C-AEDF-44C4-81DD-56798AE13CF3}" type="datetimeFigureOut">
              <a:rPr lang="fr-FR" smtClean="0"/>
              <a:pPr/>
              <a:t>25/03/2015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97321-C365-48F0-810F-2A0319A5506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A122C-AEDF-44C4-81DD-56798AE13CF3}" type="datetimeFigureOut">
              <a:rPr lang="fr-FR" smtClean="0"/>
              <a:pPr/>
              <a:t>25/03/2015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97321-C365-48F0-810F-2A0319A5506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A122C-AEDF-44C4-81DD-56798AE13CF3}" type="datetimeFigureOut">
              <a:rPr lang="fr-FR" smtClean="0"/>
              <a:pPr/>
              <a:t>25/03/2015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97321-C365-48F0-810F-2A0319A5506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A122C-AEDF-44C4-81DD-56798AE13CF3}" type="datetimeFigureOut">
              <a:rPr lang="fr-FR" smtClean="0"/>
              <a:pPr/>
              <a:t>25/03/2015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97321-C365-48F0-810F-2A0319A5506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A122C-AEDF-44C4-81DD-56798AE13CF3}" type="datetimeFigureOut">
              <a:rPr lang="fr-FR" smtClean="0"/>
              <a:pPr/>
              <a:t>25/03/2015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97321-C365-48F0-810F-2A0319A5506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A122C-AEDF-44C4-81DD-56798AE13CF3}" type="datetimeFigureOut">
              <a:rPr lang="fr-FR" smtClean="0"/>
              <a:pPr/>
              <a:t>25/03/2015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97321-C365-48F0-810F-2A0319A5506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A122C-AEDF-44C4-81DD-56798AE13CF3}" type="datetimeFigureOut">
              <a:rPr lang="fr-FR" smtClean="0"/>
              <a:pPr/>
              <a:t>25/03/2015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97321-C365-48F0-810F-2A0319A5506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2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4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image" Target="../media/image115.png"/><Relationship Id="rId2" Type="http://schemas.openxmlformats.org/officeDocument/2006/relationships/hyperlink" Target="Liens%20Diapo%20s&#233;minaire%20du%2026_03_2015%20&#224;%20denain/Pince%20MVI_0171.MOV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Liens%20Diapo%20s&#233;minaire%20du%2026_03_2015%20&#224;%20denain/ENSEMBLE%20PINCE.MOV" TargetMode="External"/><Relationship Id="rId5" Type="http://schemas.openxmlformats.org/officeDocument/2006/relationships/image" Target="../media/image36.png"/><Relationship Id="rId4" Type="http://schemas.openxmlformats.org/officeDocument/2006/relationships/hyperlink" Target="Liens%20Diapo%20s&#233;minaire%20du%2026_03_2015%20&#224;%20denain/intercalaire%20palettiseur_boites.mpg" TargetMode="Externa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CCF%20E51%20OT%20diagnostic.doc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slide" Target="slide27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CCF%20E51%20OT%20diagnostic.doc" TargetMode="External"/><Relationship Id="rId2" Type="http://schemas.openxmlformats.org/officeDocument/2006/relationships/slide" Target="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Ordre_de_travail_v2.pdf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file:///M:\Dropbox\MI\S&#233;minaire%20BTS%20MS\TP%20Pilotage%20Paletticc\Diaporama_conduite_Paletticc\FS_Paletticc.pdf" TargetMode="External"/><Relationship Id="rId2" Type="http://schemas.openxmlformats.org/officeDocument/2006/relationships/hyperlink" Target="file:///M:\Dropbox\MI\S&#233;minaire%20BTS%20MS\TP%20Pilotage%20Paletticc\Diaporama_conduite_Paletticc\Fiche_de_poste_Paletticc.pdf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hyperlink" Target="CCF%20E51%20OT%20diagnostic.doc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Oscillation_palettic_avec_carton.avi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Liens%20Diapo%20s&#233;minaire%20du%2026_03_2015%20&#224;%20denain/Pince%20MVI_0171.MOV" TargetMode="External"/><Relationship Id="rId5" Type="http://schemas.openxmlformats.org/officeDocument/2006/relationships/image" Target="../media/image29.png"/><Relationship Id="rId4" Type="http://schemas.openxmlformats.org/officeDocument/2006/relationships/hyperlink" Target="Oscillation_avec_ejection_cartons.MOV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Liens%20Diapo%20s&#233;minaire%20du%2026_03_2015%20&#224;%20denain/Pince%20MVI_0171.MOV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Liens%20Diapo%20s&#233;minaire%20du%2026_03_2015%20&#224;%20denain/intercalaire%20palettiseur_boites.mpg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CREPIN\Desktop\diaporama%20Christophe\ACppt.avi" TargetMode="External"/><Relationship Id="rId5" Type="http://schemas.openxmlformats.org/officeDocument/2006/relationships/hyperlink" Target="Liens%20Diapo%20s&#233;minaire%20du%2026_03_2015%20&#224;%20denain/temblement_terre_AC_4.AVI" TargetMode="External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CREPIN\Desktop\diaporama%20Christophe\H21ppt.avi" TargetMode="External"/><Relationship Id="rId6" Type="http://schemas.openxmlformats.org/officeDocument/2006/relationships/hyperlink" Target="Liens%20Diapo%20s&#233;minaire%20du%2026_03_2015%20&#224;%20denain/H21_3.avi" TargetMode="Externa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image" Target="../media/image70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" Target="slide21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92.jpeg"/><Relationship Id="rId3" Type="http://schemas.openxmlformats.org/officeDocument/2006/relationships/image" Target="../media/image72.png"/><Relationship Id="rId7" Type="http://schemas.openxmlformats.org/officeDocument/2006/relationships/image" Target="../media/image89.png"/><Relationship Id="rId12" Type="http://schemas.openxmlformats.org/officeDocument/2006/relationships/image" Target="../media/image91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0.jpeg"/><Relationship Id="rId5" Type="http://schemas.openxmlformats.org/officeDocument/2006/relationships/image" Target="../media/image87.png"/><Relationship Id="rId10" Type="http://schemas.openxmlformats.org/officeDocument/2006/relationships/image" Target="../media/image75.png"/><Relationship Id="rId4" Type="http://schemas.openxmlformats.org/officeDocument/2006/relationships/image" Target="../media/image86.png"/><Relationship Id="rId9" Type="http://schemas.openxmlformats.org/officeDocument/2006/relationships/image" Target="../media/image7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86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88.png"/><Relationship Id="rId4" Type="http://schemas.openxmlformats.org/officeDocument/2006/relationships/image" Target="../media/image72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slide" Target="slide21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93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w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9.png"/><Relationship Id="rId4" Type="http://schemas.openxmlformats.org/officeDocument/2006/relationships/image" Target="../media/image97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93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101.png"/><Relationship Id="rId4" Type="http://schemas.openxmlformats.org/officeDocument/2006/relationships/image" Target="../media/image97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Liens%20Diapo%20s&#233;minaire%20du%2026_03_2015%20&#224;%20denain/Pince%20MVI_0171.MOV" TargetMode="External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hyperlink" Target="defaillance/ressources_paletticc.docx" TargetMode="External"/><Relationship Id="rId5" Type="http://schemas.openxmlformats.org/officeDocument/2006/relationships/image" Target="../media/image105.jpeg"/><Relationship Id="rId4" Type="http://schemas.openxmlformats.org/officeDocument/2006/relationships/hyperlink" Target="defaillance/22_01_15_Palettic-rotation_pince_corrige.doc" TargetMode="Externa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hyperlink" Target="Liens%20Diapo%20s&#233;minaire%20du%2026_03_2015%20&#224;%20denain/11_03%20diapo%20strat&#233;gie%20et%20organisation%20de%20maintenance.pptx" TargetMode="Externa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2626042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0" y="5286388"/>
            <a:ext cx="2714612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BTS MAINTENANCE</a:t>
            </a:r>
          </a:p>
          <a:p>
            <a:r>
              <a:rPr lang="fr-FR" sz="2400" b="1" dirty="0" smtClean="0"/>
              <a:t>DES SYSTEMES</a:t>
            </a:r>
          </a:p>
          <a:p>
            <a:r>
              <a:rPr lang="fr-FR" b="1" dirty="0" smtClean="0"/>
              <a:t>26 mars 2015</a:t>
            </a:r>
          </a:p>
          <a:p>
            <a:r>
              <a:rPr lang="fr-FR" b="1" dirty="0" smtClean="0"/>
              <a:t>Lycée Kastler à Denain</a:t>
            </a:r>
            <a:endParaRPr lang="fr-FR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0" y="0"/>
            <a:ext cx="24117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Christophe </a:t>
            </a:r>
            <a:r>
              <a:rPr lang="fr-FR" b="1" dirty="0" err="1" smtClean="0"/>
              <a:t>Bourel</a:t>
            </a:r>
            <a:endParaRPr lang="fr-FR" b="1" dirty="0" smtClean="0"/>
          </a:p>
          <a:p>
            <a:r>
              <a:rPr lang="fr-FR" b="1" dirty="0" smtClean="0"/>
              <a:t>Philippe Crépin</a:t>
            </a:r>
          </a:p>
          <a:p>
            <a:r>
              <a:rPr lang="fr-FR" b="1" dirty="0" smtClean="0"/>
              <a:t>Serge Dumont</a:t>
            </a:r>
          </a:p>
          <a:p>
            <a:r>
              <a:rPr lang="fr-FR" b="1" dirty="0" smtClean="0"/>
              <a:t>Gervais </a:t>
            </a:r>
            <a:r>
              <a:rPr lang="fr-FR" b="1" dirty="0" err="1" smtClean="0"/>
              <a:t>Lombart</a:t>
            </a:r>
            <a:endParaRPr lang="fr-FR" b="1" dirty="0" smtClean="0"/>
          </a:p>
          <a:p>
            <a:r>
              <a:rPr lang="fr-FR" b="1" dirty="0" smtClean="0"/>
              <a:t>Serge Milon</a:t>
            </a:r>
          </a:p>
          <a:p>
            <a:endParaRPr lang="fr-FR" b="1" dirty="0" smtClean="0">
              <a:solidFill>
                <a:schemeClr val="bg1"/>
              </a:solidFill>
            </a:endParaRPr>
          </a:p>
          <a:p>
            <a:r>
              <a:rPr lang="fr-FR" b="1" dirty="0" smtClean="0"/>
              <a:t>Lycée Léonard de Vinci CALAIS</a:t>
            </a:r>
            <a:endParaRPr lang="fr-FR" b="1" dirty="0"/>
          </a:p>
        </p:txBody>
      </p:sp>
      <p:pic>
        <p:nvPicPr>
          <p:cNvPr id="14" name="Picture 4" descr="http://cache.media.education.gouv.fr/image/Logo/83/5/logo_academie_lille_web_3378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30" y="0"/>
            <a:ext cx="1914334" cy="8640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2915816" y="1844824"/>
            <a:ext cx="57606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smtClean="0">
                <a:latin typeface="BTS MS P - Exemples d’activités coordonnées et/ou co-construites en physique-chimie et sciences industrielles"/>
              </a:rPr>
              <a:t>ARTICULATION DES ENSEIGNEMENTS PHYSIQUE ET S2I</a:t>
            </a:r>
            <a:endParaRPr lang="fr-FR" sz="4400" b="1" dirty="0">
              <a:latin typeface="BTS MS P - Exemples d’activités coordonnées et/ou co-construites en physique-chimie et sciences industriell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2F578E-1F57-4AB0-8E09-034D7BF86F2E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  <p:graphicFrame>
        <p:nvGraphicFramePr>
          <p:cNvPr id="3" name="Espace réservé du contenu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937829230"/>
              </p:ext>
            </p:extLst>
          </p:nvPr>
        </p:nvGraphicFramePr>
        <p:xfrm>
          <a:off x="214283" y="322515"/>
          <a:ext cx="8859378" cy="61270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1569"/>
                <a:gridCol w="1189872"/>
                <a:gridCol w="1629952"/>
                <a:gridCol w="1705089"/>
                <a:gridCol w="1667521"/>
                <a:gridCol w="1595375"/>
              </a:tblGrid>
              <a:tr h="5741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  <a:r>
                        <a:rPr lang="fr-FR" sz="1100" dirty="0" smtClean="0">
                          <a:effectLst/>
                        </a:rPr>
                        <a:t>Période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Enseignant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Septembre </a:t>
                      </a:r>
                      <a:r>
                        <a:rPr lang="fr-FR" sz="1600" dirty="0" smtClean="0">
                          <a:effectLst/>
                        </a:rPr>
                        <a:t> </a:t>
                      </a:r>
                      <a:r>
                        <a:rPr lang="fr-FR" sz="1600" dirty="0">
                          <a:effectLst/>
                        </a:rPr>
                        <a:t>Octobre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Novembre Décembre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Janvier </a:t>
                      </a:r>
                      <a:endParaRPr lang="fr-FR" sz="16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Février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Mars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Avril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Mai </a:t>
                      </a:r>
                      <a:endParaRPr lang="fr-FR" sz="16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 </a:t>
                      </a:r>
                      <a:r>
                        <a:rPr lang="fr-FR" sz="1600" dirty="0">
                          <a:effectLst/>
                        </a:rPr>
                        <a:t>Juin (stage)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</a:tr>
              <a:tr h="10516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Activités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</a:tr>
              <a:tr h="10888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effectLst/>
                        </a:rPr>
                        <a:t>Etude pluri -technologique des systèmes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</a:tr>
              <a:tr h="10641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Technique de maintenance, conduite, prévention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</a:tr>
              <a:tr h="10821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Organisation de la maintenance</a:t>
                      </a: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</a:tr>
              <a:tr h="12526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effectLst/>
                        </a:rPr>
                        <a:t>Physique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effectLst/>
                        </a:rPr>
                        <a:t>et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effectLst/>
                        </a:rPr>
                        <a:t>Chimie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351319" y="957910"/>
            <a:ext cx="1678075" cy="947057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1200" b="1" dirty="0" smtClean="0">
                <a:solidFill>
                  <a:srgbClr val="FF0000"/>
                </a:solidFill>
                <a:ea typeface="Calibri"/>
                <a:cs typeface="Times New Roman"/>
              </a:rPr>
              <a:t>A2 Maintenance préventive</a:t>
            </a:r>
          </a:p>
        </p:txBody>
      </p:sp>
      <p:sp>
        <p:nvSpPr>
          <p:cNvPr id="5" name="Rectangle 4"/>
          <p:cNvSpPr/>
          <p:nvPr/>
        </p:nvSpPr>
        <p:spPr>
          <a:xfrm>
            <a:off x="1366580" y="947024"/>
            <a:ext cx="874206" cy="947057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1200" b="1" dirty="0" smtClean="0">
                <a:solidFill>
                  <a:srgbClr val="FF0000"/>
                </a:solidFill>
                <a:ea typeface="Calibri"/>
                <a:cs typeface="Times New Roman"/>
              </a:rPr>
              <a:t>A7 Conduite</a:t>
            </a:r>
          </a:p>
        </p:txBody>
      </p:sp>
      <p:sp>
        <p:nvSpPr>
          <p:cNvPr id="6" name="Rectangle 5"/>
          <p:cNvSpPr/>
          <p:nvPr/>
        </p:nvSpPr>
        <p:spPr>
          <a:xfrm>
            <a:off x="4170074" y="957910"/>
            <a:ext cx="2572384" cy="94705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1200" b="1" dirty="0" smtClean="0">
                <a:solidFill>
                  <a:srgbClr val="FF0000"/>
                </a:solidFill>
                <a:ea typeface="Calibri"/>
                <a:cs typeface="Times New Roman"/>
              </a:rPr>
              <a:t>A1 Maintenance corrective</a:t>
            </a:r>
          </a:p>
        </p:txBody>
      </p:sp>
      <p:sp>
        <p:nvSpPr>
          <p:cNvPr id="7" name="Rectangle 6"/>
          <p:cNvSpPr/>
          <p:nvPr/>
        </p:nvSpPr>
        <p:spPr>
          <a:xfrm>
            <a:off x="6852985" y="968796"/>
            <a:ext cx="1024930" cy="94705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1200" b="1" dirty="0" smtClean="0">
                <a:solidFill>
                  <a:srgbClr val="FF0000"/>
                </a:solidFill>
                <a:ea typeface="Calibri"/>
                <a:cs typeface="Times New Roman"/>
              </a:rPr>
              <a:t>A3 Amélioration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7998497" y="957910"/>
            <a:ext cx="1024932" cy="94705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1200" b="1" dirty="0" smtClean="0">
                <a:solidFill>
                  <a:srgbClr val="FF0000"/>
                </a:solidFill>
                <a:cs typeface="Arial" pitchFamily="34" charset="0"/>
              </a:rPr>
              <a:t>STAGE d'ACTIVIT</a:t>
            </a:r>
            <a:r>
              <a:rPr lang="fr-FR" sz="1200" b="1" dirty="0" smtClean="0">
                <a:solidFill>
                  <a:srgbClr val="FF0000"/>
                </a:solidFill>
                <a:cs typeface="Arial"/>
              </a:rPr>
              <a:t>É</a:t>
            </a:r>
            <a:r>
              <a:rPr lang="fr-FR" sz="1200" b="1" dirty="0" smtClean="0">
                <a:solidFill>
                  <a:srgbClr val="FF0000"/>
                </a:solidFill>
                <a:cs typeface="Arial" pitchFamily="34" charset="0"/>
              </a:rPr>
              <a:t>S EN ENTREPRISE </a:t>
            </a:r>
            <a:endParaRPr lang="fr-FR" sz="12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grpSp>
        <p:nvGrpSpPr>
          <p:cNvPr id="35" name="Groupe 34"/>
          <p:cNvGrpSpPr/>
          <p:nvPr/>
        </p:nvGrpSpPr>
        <p:grpSpPr>
          <a:xfrm>
            <a:off x="285720" y="928670"/>
            <a:ext cx="2015353" cy="3099046"/>
            <a:chOff x="285720" y="928670"/>
            <a:chExt cx="2015353" cy="3099046"/>
          </a:xfrm>
        </p:grpSpPr>
        <p:grpSp>
          <p:nvGrpSpPr>
            <p:cNvPr id="11" name="Groupe 35"/>
            <p:cNvGrpSpPr/>
            <p:nvPr/>
          </p:nvGrpSpPr>
          <p:grpSpPr>
            <a:xfrm>
              <a:off x="285720" y="3000372"/>
              <a:ext cx="2015353" cy="1027344"/>
              <a:chOff x="285720" y="3000372"/>
              <a:chExt cx="2015353" cy="1027344"/>
            </a:xfrm>
          </p:grpSpPr>
          <p:sp>
            <p:nvSpPr>
              <p:cNvPr id="26" name="Rectangle à coins arrondis 25"/>
              <p:cNvSpPr/>
              <p:nvPr/>
            </p:nvSpPr>
            <p:spPr>
              <a:xfrm>
                <a:off x="1366579" y="3135087"/>
                <a:ext cx="934494" cy="892629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200" b="1" dirty="0" smtClean="0">
                    <a:solidFill>
                      <a:schemeClr val="bg1"/>
                    </a:solidFill>
                  </a:rPr>
                  <a:t>TP Conduite </a:t>
                </a:r>
                <a:r>
                  <a:rPr lang="fr-FR" sz="1200" b="1" dirty="0" err="1" smtClean="0">
                    <a:solidFill>
                      <a:schemeClr val="bg1"/>
                    </a:solidFill>
                  </a:rPr>
                  <a:t>Paletticc</a:t>
                </a:r>
                <a:endParaRPr lang="fr-FR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285720" y="3000372"/>
                <a:ext cx="928694" cy="1000132"/>
              </a:xfrm>
              <a:prstGeom prst="rect">
                <a:avLst/>
              </a:prstGeom>
              <a:noFill/>
              <a:ln w="571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4" name="Rectangle 33"/>
            <p:cNvSpPr/>
            <p:nvPr/>
          </p:nvSpPr>
          <p:spPr>
            <a:xfrm>
              <a:off x="1357290" y="928670"/>
              <a:ext cx="928694" cy="1000132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642910" y="727038"/>
          <a:ext cx="7762954" cy="5316190"/>
        </p:xfrm>
        <a:graphic>
          <a:graphicData uri="http://schemas.openxmlformats.org/drawingml/2006/table">
            <a:tbl>
              <a:tblPr/>
              <a:tblGrid>
                <a:gridCol w="589748"/>
                <a:gridCol w="278162"/>
                <a:gridCol w="346675"/>
                <a:gridCol w="4525375"/>
                <a:gridCol w="531036"/>
                <a:gridCol w="531036"/>
                <a:gridCol w="480461"/>
                <a:gridCol w="480461"/>
              </a:tblGrid>
              <a:tr h="3617171">
                <a:tc rowSpan="2" gridSpan="4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b="1" dirty="0">
                          <a:latin typeface="Calibri"/>
                          <a:ea typeface="Calibri"/>
                          <a:cs typeface="Times New Roman"/>
                        </a:rPr>
                        <a:t>                                                                                                              </a:t>
                      </a:r>
                      <a:r>
                        <a:rPr lang="fr-FR" sz="900" b="1" dirty="0" smtClean="0">
                          <a:latin typeface="Calibri"/>
                          <a:ea typeface="Calibri"/>
                          <a:cs typeface="Times New Roman"/>
                        </a:rPr>
                        <a:t>                                                                                                                      COMPETENCES</a:t>
                      </a:r>
                      <a:endParaRPr lang="fr-FR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b="1" dirty="0">
                          <a:latin typeface="Calibri"/>
                          <a:ea typeface="Calibri"/>
                          <a:cs typeface="Times New Roman"/>
                        </a:rPr>
                        <a:t>                                                                                                            </a:t>
                      </a:r>
                      <a:r>
                        <a:rPr lang="fr-FR" sz="900" b="1" dirty="0" smtClean="0">
                          <a:latin typeface="Calibri"/>
                          <a:ea typeface="Calibri"/>
                          <a:cs typeface="Times New Roman"/>
                        </a:rPr>
                        <a:t>                                                                                             </a:t>
                      </a:r>
                      <a:r>
                        <a:rPr lang="fr-FR" sz="900" b="1" dirty="0">
                          <a:latin typeface="Calibri"/>
                          <a:ea typeface="Calibri"/>
                          <a:cs typeface="Times New Roman"/>
                        </a:rPr>
                        <a:t>PROFESSIONNELLES</a:t>
                      </a:r>
                      <a:endParaRPr lang="fr-FR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latin typeface="Calibri"/>
                          <a:ea typeface="Calibri"/>
                          <a:cs typeface="Times New Roman"/>
                        </a:rPr>
                        <a:t>                                                                           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latin typeface="Calibri"/>
                          <a:ea typeface="Calibri"/>
                          <a:cs typeface="Times New Roman"/>
                        </a:rPr>
                        <a:t>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b="1" dirty="0">
                          <a:latin typeface="Calibri"/>
                          <a:ea typeface="Calibri"/>
                          <a:cs typeface="Times New Roman"/>
                        </a:rPr>
                        <a:t>               </a:t>
                      </a:r>
                      <a:r>
                        <a:rPr lang="fr-FR" sz="900" b="1" dirty="0" smtClean="0">
                          <a:latin typeface="Calibri"/>
                          <a:ea typeface="Calibri"/>
                          <a:cs typeface="Times New Roman"/>
                        </a:rPr>
                        <a:t>                                                                                                          </a:t>
                      </a:r>
                      <a:endParaRPr lang="fr-FR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b="1" dirty="0">
                          <a:latin typeface="Calibri"/>
                          <a:ea typeface="Calibri"/>
                          <a:cs typeface="Times New Roman"/>
                        </a:rPr>
                        <a:t>            </a:t>
                      </a:r>
                      <a:r>
                        <a:rPr lang="fr-FR" sz="900" b="1" dirty="0" smtClean="0">
                          <a:latin typeface="Calibri"/>
                          <a:ea typeface="Calibri"/>
                          <a:cs typeface="Times New Roman"/>
                        </a:rPr>
                        <a:t>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  <a:endParaRPr lang="fr-FR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b="1" dirty="0">
                          <a:latin typeface="Calibri"/>
                          <a:ea typeface="Calibri"/>
                          <a:cs typeface="Times New Roman"/>
                        </a:rPr>
                        <a:t>           </a:t>
                      </a:r>
                      <a:endParaRPr lang="fr-FR" sz="9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fr-FR" sz="9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fr-FR" sz="9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fr-FR" sz="9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b="1" dirty="0" smtClean="0">
                          <a:latin typeface="Calibri"/>
                          <a:ea typeface="Calibri"/>
                          <a:cs typeface="Times New Roman"/>
                        </a:rPr>
                        <a:t>                                                                                                           </a:t>
                      </a:r>
                      <a:endParaRPr lang="fr-FR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b="1" dirty="0">
                          <a:latin typeface="Calibri"/>
                          <a:ea typeface="Calibri"/>
                          <a:cs typeface="Times New Roman"/>
                        </a:rPr>
                        <a:t>ACTIVITES ET TÂCHES</a:t>
                      </a:r>
                      <a:endParaRPr lang="fr-FR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b="1" dirty="0" smtClean="0">
                          <a:latin typeface="Calibri"/>
                          <a:ea typeface="Calibri"/>
                          <a:cs typeface="Times New Roman"/>
                        </a:rPr>
                        <a:t>PROFESSIONNELLES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fr-FR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63" marR="24063" marT="75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050" b="1" i="1" dirty="0">
                          <a:latin typeface="+mn-lt"/>
                          <a:ea typeface="Calibri"/>
                          <a:cs typeface="Times New Roman"/>
                        </a:rPr>
                        <a:t>Réaliser des travaux d’amélioration, réceptionner un nouveau bien.</a:t>
                      </a:r>
                      <a:endParaRPr lang="fr-FR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063" marR="24063" marT="752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36195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fr-FR" sz="1050" b="1" i="1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Analyser l'organisation fonctionnelle, structurelle et temporelle</a:t>
                      </a:r>
                    </a:p>
                  </a:txBody>
                  <a:tcPr marL="30440" marR="3044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050" b="1" i="1" dirty="0">
                          <a:latin typeface="+mn-lt"/>
                          <a:ea typeface="Calibri"/>
                          <a:cs typeface="Times New Roman"/>
                        </a:rPr>
                        <a:t>Organiser la stratégie et la logistique de maintenance</a:t>
                      </a:r>
                      <a:endParaRPr lang="fr-FR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063" marR="24063" marT="752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1050" b="1" i="1" dirty="0" smtClean="0">
                          <a:latin typeface="+mn-lt"/>
                          <a:ea typeface="Times New Roman"/>
                        </a:rPr>
                        <a:t>Préparer </a:t>
                      </a:r>
                      <a:r>
                        <a:rPr lang="fr-FR" sz="1050" b="1" i="1" dirty="0">
                          <a:latin typeface="+mn-lt"/>
                          <a:ea typeface="Times New Roman"/>
                        </a:rPr>
                        <a:t>les travaux d’amélioration ou d’intégration d’un nouveau bien.</a:t>
                      </a:r>
                      <a:r>
                        <a:rPr lang="fr-FR" sz="1050" dirty="0">
                          <a:latin typeface="+mn-lt"/>
                          <a:ea typeface="Times New Roman"/>
                        </a:rPr>
                        <a:t> </a:t>
                      </a:r>
                    </a:p>
                  </a:txBody>
                  <a:tcPr marL="24063" marR="24063" marT="752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752">
                <a:tc gridSpan="4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b="1" dirty="0">
                          <a:latin typeface="+mn-lt"/>
                          <a:ea typeface="Calibri"/>
                          <a:cs typeface="Times New Roman"/>
                        </a:rPr>
                        <a:t>C14</a:t>
                      </a:r>
                      <a:endParaRPr lang="fr-FR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063" marR="24063" marT="75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 dirty="0">
                          <a:latin typeface="+mn-lt"/>
                          <a:ea typeface="Times New Roman"/>
                          <a:cs typeface="Times New Roman"/>
                        </a:rPr>
                        <a:t>C22</a:t>
                      </a:r>
                      <a:endParaRPr lang="fr-FR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0440" marR="304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b="1" dirty="0">
                          <a:latin typeface="+mn-lt"/>
                          <a:ea typeface="Calibri"/>
                          <a:cs typeface="Times New Roman"/>
                        </a:rPr>
                        <a:t>C31</a:t>
                      </a:r>
                      <a:endParaRPr lang="fr-FR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063" marR="24063" marT="75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b="1" dirty="0">
                          <a:latin typeface="+mn-lt"/>
                          <a:ea typeface="Calibri"/>
                          <a:cs typeface="Times New Roman"/>
                        </a:rPr>
                        <a:t>C33</a:t>
                      </a:r>
                      <a:endParaRPr lang="fr-FR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063" marR="24063" marT="75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990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b="1" dirty="0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A3</a:t>
                      </a:r>
                      <a:endParaRPr lang="fr-FR" sz="1400" dirty="0">
                        <a:solidFill>
                          <a:srgbClr val="FFFF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63" marR="24063" marT="75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b="1" dirty="0">
                          <a:latin typeface="Calibri"/>
                          <a:ea typeface="Calibri"/>
                          <a:cs typeface="Times New Roman"/>
                        </a:rPr>
                        <a:t>AMELIORATION</a:t>
                      </a:r>
                      <a:endParaRPr lang="fr-F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63" marR="24063" marT="752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b="1" dirty="0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Times New Roman"/>
                        </a:rPr>
                        <a:t>T 3.1</a:t>
                      </a:r>
                      <a:endParaRPr lang="fr-FR" sz="1200" dirty="0">
                        <a:solidFill>
                          <a:srgbClr val="FFFF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6" marR="6016" marT="75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b="1" dirty="0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Proposer ou définir des axes d’amélioration</a:t>
                      </a:r>
                    </a:p>
                  </a:txBody>
                  <a:tcPr marL="12533" marR="12533" marT="75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fr-FR" sz="900" dirty="0">
                        <a:latin typeface="Calibri"/>
                        <a:ea typeface="Times New Roman"/>
                      </a:endParaRPr>
                    </a:p>
                  </a:txBody>
                  <a:tcPr marL="24063" marR="24063" marT="75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fr-FR" sz="900" dirty="0">
                        <a:latin typeface="Calibri"/>
                        <a:ea typeface="Times New Roman"/>
                      </a:endParaRPr>
                    </a:p>
                  </a:txBody>
                  <a:tcPr marL="24063" marR="24063" marT="75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fr-FR" sz="900">
                        <a:latin typeface="Calibri"/>
                        <a:ea typeface="Times New Roman"/>
                      </a:endParaRPr>
                    </a:p>
                  </a:txBody>
                  <a:tcPr marL="24063" marR="24063" marT="75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fr-FR" sz="900" dirty="0">
                        <a:latin typeface="Calibri"/>
                        <a:ea typeface="Times New Roman"/>
                      </a:endParaRPr>
                    </a:p>
                  </a:txBody>
                  <a:tcPr marL="24063" marR="24063" marT="75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46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T 3.2</a:t>
                      </a:r>
                      <a:endParaRPr lang="fr-FR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6" marR="6016" marT="75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b="1" dirty="0">
                          <a:latin typeface="Calibri"/>
                          <a:ea typeface="Calibri"/>
                          <a:cs typeface="Times New Roman"/>
                        </a:rPr>
                        <a:t>Proposer et/ou concevoir des solutions d’amélioration</a:t>
                      </a:r>
                    </a:p>
                  </a:txBody>
                  <a:tcPr marL="12533" marR="12533" marT="75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fr-FR" sz="900" dirty="0">
                        <a:latin typeface="Calibri"/>
                        <a:ea typeface="Times New Roman"/>
                      </a:endParaRPr>
                    </a:p>
                  </a:txBody>
                  <a:tcPr marL="24063" marR="24063" marT="75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fr-FR" sz="900" dirty="0">
                        <a:latin typeface="Calibri"/>
                        <a:ea typeface="Times New Roman"/>
                      </a:endParaRPr>
                    </a:p>
                  </a:txBody>
                  <a:tcPr marL="24063" marR="24063" marT="75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fr-FR" sz="900">
                        <a:latin typeface="Calibri"/>
                        <a:ea typeface="Times New Roman"/>
                      </a:endParaRPr>
                    </a:p>
                  </a:txBody>
                  <a:tcPr marL="6016" marR="6016" marT="75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fr-FR" sz="900" dirty="0">
                        <a:latin typeface="Calibri"/>
                        <a:ea typeface="Times New Roman"/>
                      </a:endParaRPr>
                    </a:p>
                  </a:txBody>
                  <a:tcPr marL="6016" marR="6016" marT="75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46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b="1" dirty="0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Times New Roman"/>
                        </a:rPr>
                        <a:t>T 3.3</a:t>
                      </a:r>
                      <a:endParaRPr lang="fr-FR" sz="1200" dirty="0">
                        <a:solidFill>
                          <a:srgbClr val="FFFF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6" marR="6016" marT="75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b="1" dirty="0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Mettre en œuvre les solutions d’amélioration, assurer le suivi des travaux</a:t>
                      </a:r>
                    </a:p>
                  </a:txBody>
                  <a:tcPr marL="12533" marR="12533" marT="75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fr-FR" sz="900" dirty="0">
                        <a:latin typeface="Calibri"/>
                        <a:ea typeface="Times New Roman"/>
                      </a:endParaRPr>
                    </a:p>
                  </a:txBody>
                  <a:tcPr marL="24063" marR="24063" marT="75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fr-FR" sz="900" dirty="0">
                        <a:latin typeface="Calibri"/>
                        <a:ea typeface="Times New Roman"/>
                      </a:endParaRPr>
                    </a:p>
                  </a:txBody>
                  <a:tcPr marL="24063" marR="24063" marT="75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fr-FR" sz="900">
                        <a:latin typeface="Calibri"/>
                        <a:ea typeface="Times New Roman"/>
                      </a:endParaRPr>
                    </a:p>
                  </a:txBody>
                  <a:tcPr marL="6016" marR="6016" marT="75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fr-FR" sz="900" dirty="0">
                        <a:latin typeface="Calibri"/>
                        <a:ea typeface="Times New Roman"/>
                      </a:endParaRPr>
                    </a:p>
                  </a:txBody>
                  <a:tcPr marL="6016" marR="6016" marT="75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7418411" y="4924437"/>
            <a:ext cx="511175" cy="21907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6357950" y="5572140"/>
            <a:ext cx="547687" cy="5000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7929587" y="5572140"/>
            <a:ext cx="500066" cy="5000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4342" name="ZoneTexte 11"/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solidFill>
            <a:srgbClr val="FF99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400" b="1"/>
              <a:t>COMPETENCES EVALUEES POUR L’ACTIVITE A3</a:t>
            </a:r>
          </a:p>
        </p:txBody>
      </p:sp>
      <p:grpSp>
        <p:nvGrpSpPr>
          <p:cNvPr id="12" name="Groupe 11"/>
          <p:cNvGrpSpPr/>
          <p:nvPr/>
        </p:nvGrpSpPr>
        <p:grpSpPr>
          <a:xfrm>
            <a:off x="6929454" y="4929198"/>
            <a:ext cx="511175" cy="1143008"/>
            <a:chOff x="6929454" y="4929198"/>
            <a:chExt cx="511175" cy="1143008"/>
          </a:xfrm>
        </p:grpSpPr>
        <p:sp>
          <p:nvSpPr>
            <p:cNvPr id="7" name="Rectangle 6"/>
            <p:cNvSpPr/>
            <p:nvPr/>
          </p:nvSpPr>
          <p:spPr>
            <a:xfrm>
              <a:off x="6929454" y="4929198"/>
              <a:ext cx="511175" cy="21907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929454" y="5572140"/>
              <a:ext cx="500066" cy="50006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 l="47769" t="74868" r="34049" b="16931"/>
          <a:stretch>
            <a:fillRect/>
          </a:stretch>
        </p:blipFill>
        <p:spPr bwMode="auto">
          <a:xfrm>
            <a:off x="214282" y="2786058"/>
            <a:ext cx="328614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ZoneTexte 37"/>
          <p:cNvSpPr txBox="1"/>
          <p:nvPr/>
        </p:nvSpPr>
        <p:spPr>
          <a:xfrm>
            <a:off x="142844" y="142852"/>
            <a:ext cx="3428992" cy="954107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Compétences/Savoirs associés</a:t>
            </a:r>
            <a:endParaRPr lang="fr-FR" sz="2800" b="1" dirty="0"/>
          </a:p>
        </p:txBody>
      </p:sp>
      <p:grpSp>
        <p:nvGrpSpPr>
          <p:cNvPr id="43" name="Groupe 42"/>
          <p:cNvGrpSpPr/>
          <p:nvPr/>
        </p:nvGrpSpPr>
        <p:grpSpPr>
          <a:xfrm>
            <a:off x="3500430" y="142852"/>
            <a:ext cx="4786346" cy="6624703"/>
            <a:chOff x="3500430" y="142852"/>
            <a:chExt cx="4786346" cy="6624703"/>
          </a:xfrm>
        </p:grpSpPr>
        <p:sp>
          <p:nvSpPr>
            <p:cNvPr id="3" name="Organigramme : Alternative 2"/>
            <p:cNvSpPr/>
            <p:nvPr/>
          </p:nvSpPr>
          <p:spPr>
            <a:xfrm>
              <a:off x="5286380" y="142852"/>
              <a:ext cx="2143140" cy="642942"/>
            </a:xfrm>
            <a:prstGeom prst="flowChartAlternateProcess">
              <a:avLst/>
            </a:prstGeom>
            <a:solidFill>
              <a:srgbClr val="FF99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b="1" dirty="0" smtClean="0">
                  <a:solidFill>
                    <a:schemeClr val="tx1"/>
                  </a:solidFill>
                </a:rPr>
                <a:t>S5 ANALYSE SYSTEMIQUE ET FONCTIONELLE</a:t>
              </a:r>
              <a:endParaRPr lang="fr-FR" sz="1400" b="1" dirty="0">
                <a:solidFill>
                  <a:schemeClr val="tx1"/>
                </a:solidFill>
              </a:endParaRPr>
            </a:p>
          </p:txBody>
        </p:sp>
        <p:pic>
          <p:nvPicPr>
            <p:cNvPr id="4" name="Image 3"/>
            <p:cNvPicPr/>
            <p:nvPr/>
          </p:nvPicPr>
          <p:blipFill>
            <a:blip r:embed="rId3" cstate="print"/>
            <a:srcRect l="76694" t="37037" r="7934" b="40212"/>
            <a:stretch>
              <a:fillRect/>
            </a:stretch>
          </p:blipFill>
          <p:spPr bwMode="auto">
            <a:xfrm>
              <a:off x="5286380" y="928670"/>
              <a:ext cx="2286016" cy="2357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Organigramme : Alternative 4"/>
            <p:cNvSpPr/>
            <p:nvPr/>
          </p:nvSpPr>
          <p:spPr>
            <a:xfrm>
              <a:off x="5286380" y="3357562"/>
              <a:ext cx="2143140" cy="500066"/>
            </a:xfrm>
            <a:prstGeom prst="flowChartAlternateProcess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b="1" dirty="0" smtClean="0">
                  <a:solidFill>
                    <a:schemeClr val="tx1"/>
                  </a:solidFill>
                </a:rPr>
                <a:t>S7 CHAINE D’INFORMATION</a:t>
              </a:r>
              <a:endParaRPr lang="fr-FR" sz="1400" b="1" dirty="0">
                <a:solidFill>
                  <a:schemeClr val="tx1"/>
                </a:solidFill>
              </a:endParaRPr>
            </a:p>
          </p:txBody>
        </p:sp>
        <p:pic>
          <p:nvPicPr>
            <p:cNvPr id="6" name="Image 5"/>
            <p:cNvPicPr/>
            <p:nvPr/>
          </p:nvPicPr>
          <p:blipFill>
            <a:blip r:embed="rId4" cstate="print"/>
            <a:srcRect l="76364" t="60611" r="9289" b="34127"/>
            <a:stretch>
              <a:fillRect/>
            </a:stretch>
          </p:blipFill>
          <p:spPr bwMode="auto">
            <a:xfrm>
              <a:off x="5286380" y="3929066"/>
              <a:ext cx="2286016" cy="557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Image 6"/>
            <p:cNvPicPr/>
            <p:nvPr/>
          </p:nvPicPr>
          <p:blipFill>
            <a:blip r:embed="rId5" cstate="print"/>
            <a:srcRect l="76305" t="60847" r="7273" b="33862"/>
            <a:stretch>
              <a:fillRect/>
            </a:stretch>
          </p:blipFill>
          <p:spPr bwMode="auto">
            <a:xfrm>
              <a:off x="5214942" y="4500570"/>
              <a:ext cx="2500330" cy="500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Image 7"/>
            <p:cNvPicPr/>
            <p:nvPr/>
          </p:nvPicPr>
          <p:blipFill>
            <a:blip r:embed="rId6" cstate="print"/>
            <a:srcRect l="70413" t="43704" r="13554" b="50794"/>
            <a:stretch>
              <a:fillRect/>
            </a:stretch>
          </p:blipFill>
          <p:spPr bwMode="auto">
            <a:xfrm>
              <a:off x="5214942" y="5000636"/>
              <a:ext cx="3071834" cy="642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Connecteur droit avec flèche 11"/>
            <p:cNvCxnSpPr>
              <a:endCxn id="5" idx="1"/>
            </p:cNvCxnSpPr>
            <p:nvPr/>
          </p:nvCxnSpPr>
          <p:spPr>
            <a:xfrm>
              <a:off x="3500430" y="3286126"/>
              <a:ext cx="1785950" cy="32146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avec flèche 12"/>
            <p:cNvCxnSpPr/>
            <p:nvPr/>
          </p:nvCxnSpPr>
          <p:spPr>
            <a:xfrm flipV="1">
              <a:off x="3500430" y="3071810"/>
              <a:ext cx="1785950" cy="21431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/>
            <p:cNvCxnSpPr/>
            <p:nvPr/>
          </p:nvCxnSpPr>
          <p:spPr>
            <a:xfrm flipV="1">
              <a:off x="3500430" y="2786058"/>
              <a:ext cx="1785950" cy="50006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/>
            <p:cNvCxnSpPr/>
            <p:nvPr/>
          </p:nvCxnSpPr>
          <p:spPr>
            <a:xfrm flipV="1">
              <a:off x="3500430" y="2285992"/>
              <a:ext cx="1785950" cy="100013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avec flèche 15"/>
            <p:cNvCxnSpPr/>
            <p:nvPr/>
          </p:nvCxnSpPr>
          <p:spPr>
            <a:xfrm flipV="1">
              <a:off x="3500430" y="1857364"/>
              <a:ext cx="1785950" cy="142876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/>
            <p:cNvCxnSpPr/>
            <p:nvPr/>
          </p:nvCxnSpPr>
          <p:spPr>
            <a:xfrm rot="5400000" flipH="1" flipV="1">
              <a:off x="3500429" y="1500175"/>
              <a:ext cx="1785952" cy="178595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/>
            <p:cNvCxnSpPr/>
            <p:nvPr/>
          </p:nvCxnSpPr>
          <p:spPr>
            <a:xfrm rot="5400000" flipH="1" flipV="1">
              <a:off x="3286115" y="1285861"/>
              <a:ext cx="2214580" cy="178595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>
              <a:endCxn id="3" idx="1"/>
            </p:cNvCxnSpPr>
            <p:nvPr/>
          </p:nvCxnSpPr>
          <p:spPr>
            <a:xfrm rot="5400000" flipH="1" flipV="1">
              <a:off x="2982504" y="982250"/>
              <a:ext cx="2821803" cy="178595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/>
            <p:cNvCxnSpPr>
              <a:endCxn id="41" idx="1"/>
            </p:cNvCxnSpPr>
            <p:nvPr/>
          </p:nvCxnSpPr>
          <p:spPr>
            <a:xfrm rot="16200000" flipH="1">
              <a:off x="2755089" y="4031466"/>
              <a:ext cx="3205194" cy="171451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/>
            <p:cNvCxnSpPr>
              <a:endCxn id="6" idx="1"/>
            </p:cNvCxnSpPr>
            <p:nvPr/>
          </p:nvCxnSpPr>
          <p:spPr>
            <a:xfrm>
              <a:off x="3500430" y="3286126"/>
              <a:ext cx="1785950" cy="92154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/>
            <p:cNvCxnSpPr>
              <a:endCxn id="10" idx="1"/>
            </p:cNvCxnSpPr>
            <p:nvPr/>
          </p:nvCxnSpPr>
          <p:spPr>
            <a:xfrm rot="16200000" flipH="1">
              <a:off x="3080735" y="3705821"/>
              <a:ext cx="2553902" cy="171451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/>
            <p:cNvCxnSpPr>
              <a:endCxn id="8" idx="1"/>
            </p:cNvCxnSpPr>
            <p:nvPr/>
          </p:nvCxnSpPr>
          <p:spPr>
            <a:xfrm rot="16200000" flipH="1">
              <a:off x="3339696" y="3446860"/>
              <a:ext cx="2035981" cy="171451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/>
            <p:cNvCxnSpPr>
              <a:endCxn id="7" idx="1"/>
            </p:cNvCxnSpPr>
            <p:nvPr/>
          </p:nvCxnSpPr>
          <p:spPr>
            <a:xfrm>
              <a:off x="3500430" y="3286126"/>
              <a:ext cx="1714512" cy="146447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" name="Image 39"/>
            <p:cNvPicPr/>
            <p:nvPr/>
          </p:nvPicPr>
          <p:blipFill>
            <a:blip r:embed="rId7" cstate="print"/>
            <a:srcRect l="77591" t="46263" r="11868" b="48677"/>
            <a:stretch>
              <a:fillRect/>
            </a:stretch>
          </p:blipFill>
          <p:spPr bwMode="auto">
            <a:xfrm>
              <a:off x="5214942" y="5572140"/>
              <a:ext cx="2357454" cy="642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Image 40"/>
            <p:cNvPicPr/>
            <p:nvPr/>
          </p:nvPicPr>
          <p:blipFill>
            <a:blip r:embed="rId7" cstate="print"/>
            <a:srcRect l="77471" t="51587" r="10744" b="43387"/>
            <a:stretch>
              <a:fillRect/>
            </a:stretch>
          </p:blipFill>
          <p:spPr bwMode="auto">
            <a:xfrm>
              <a:off x="5214942" y="6215082"/>
              <a:ext cx="2357454" cy="5524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/>
          <p:nvPr/>
        </p:nvPicPr>
        <p:blipFill>
          <a:blip r:embed="rId2" cstate="print"/>
          <a:srcRect l="61653" t="61376" r="21983" b="32539"/>
          <a:stretch>
            <a:fillRect/>
          </a:stretch>
        </p:blipFill>
        <p:spPr bwMode="auto">
          <a:xfrm>
            <a:off x="142844" y="785794"/>
            <a:ext cx="3786214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3"/>
          <p:cNvPicPr/>
          <p:nvPr/>
        </p:nvPicPr>
        <p:blipFill>
          <a:blip r:embed="rId3" cstate="print"/>
          <a:srcRect l="47603" t="65079" r="34711" b="25133"/>
          <a:stretch>
            <a:fillRect/>
          </a:stretch>
        </p:blipFill>
        <p:spPr bwMode="auto">
          <a:xfrm>
            <a:off x="285720" y="3143248"/>
            <a:ext cx="3714776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11"/>
          <p:cNvPicPr/>
          <p:nvPr/>
        </p:nvPicPr>
        <p:blipFill>
          <a:blip r:embed="rId4" cstate="print"/>
          <a:srcRect l="70413" t="42328" r="13554" b="50794"/>
          <a:stretch>
            <a:fillRect/>
          </a:stretch>
        </p:blipFill>
        <p:spPr bwMode="auto">
          <a:xfrm>
            <a:off x="4857752" y="3192705"/>
            <a:ext cx="3500462" cy="95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Connecteur droit avec flèche 22"/>
          <p:cNvCxnSpPr>
            <a:stCxn id="4" idx="3"/>
            <a:endCxn id="12" idx="1"/>
          </p:cNvCxnSpPr>
          <p:nvPr/>
        </p:nvCxnSpPr>
        <p:spPr>
          <a:xfrm flipV="1">
            <a:off x="4000496" y="3668043"/>
            <a:ext cx="857256" cy="4670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/>
          <p:nvPr/>
        </p:nvPicPr>
        <p:blipFill>
          <a:blip r:embed="rId4" cstate="print"/>
          <a:srcRect l="70413" t="42328" r="13554" b="50794"/>
          <a:stretch>
            <a:fillRect/>
          </a:stretch>
        </p:blipFill>
        <p:spPr bwMode="auto">
          <a:xfrm>
            <a:off x="4643438" y="825799"/>
            <a:ext cx="3643338" cy="960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Connecteur droit avec flèche 23"/>
          <p:cNvCxnSpPr>
            <a:stCxn id="3" idx="3"/>
            <a:endCxn id="11" idx="1"/>
          </p:cNvCxnSpPr>
          <p:nvPr/>
        </p:nvCxnSpPr>
        <p:spPr>
          <a:xfrm flipV="1">
            <a:off x="3929058" y="1305863"/>
            <a:ext cx="714380" cy="157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>
            <a:off x="5572132" y="5643578"/>
            <a:ext cx="3428992" cy="954107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Compétences/Savoirs associés</a:t>
            </a:r>
            <a:endParaRPr lang="fr-FR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oneTexte 1"/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solidFill>
            <a:srgbClr val="FF99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800" b="1"/>
              <a:t>ORGANISATION</a:t>
            </a:r>
          </a:p>
        </p:txBody>
      </p:sp>
      <p:graphicFrame>
        <p:nvGraphicFramePr>
          <p:cNvPr id="3" name="Tableau 2"/>
          <p:cNvGraphicFramePr>
            <a:graphicFrameLocks noGrp="1"/>
          </p:cNvGraphicFramePr>
          <p:nvPr/>
        </p:nvGraphicFramePr>
        <p:xfrm>
          <a:off x="373063" y="909638"/>
          <a:ext cx="7996347" cy="3725964"/>
        </p:xfrm>
        <a:graphic>
          <a:graphicData uri="http://schemas.openxmlformats.org/drawingml/2006/table">
            <a:tbl>
              <a:tblPr/>
              <a:tblGrid>
                <a:gridCol w="1424062"/>
                <a:gridCol w="1603341"/>
                <a:gridCol w="1280977"/>
                <a:gridCol w="3687967"/>
              </a:tblGrid>
              <a:tr h="219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 smtClean="0">
                          <a:latin typeface="Calibri"/>
                          <a:ea typeface="Calibri"/>
                          <a:cs typeface="Times New Roman"/>
                        </a:rPr>
                        <a:t>GROUPES</a:t>
                      </a:r>
                      <a:endParaRPr lang="fr-FR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64" marR="46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 smtClean="0">
                          <a:latin typeface="Calibri"/>
                          <a:ea typeface="Calibri"/>
                          <a:cs typeface="Times New Roman"/>
                        </a:rPr>
                        <a:t>SYSTEMES</a:t>
                      </a:r>
                      <a:endParaRPr lang="fr-FR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64" marR="46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 smtClean="0">
                          <a:latin typeface="Calibri"/>
                          <a:ea typeface="Calibri"/>
                          <a:cs typeface="Times New Roman"/>
                        </a:rPr>
                        <a:t>VIDEOS</a:t>
                      </a:r>
                      <a:endParaRPr lang="fr-FR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64" marR="46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 smtClean="0">
                          <a:latin typeface="Calibri"/>
                          <a:ea typeface="Calibri"/>
                          <a:cs typeface="Times New Roman"/>
                        </a:rPr>
                        <a:t>PROBLEMATIQUES</a:t>
                      </a:r>
                      <a:endParaRPr lang="fr-FR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64" marR="46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13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7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7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50" dirty="0" smtClean="0">
                          <a:latin typeface="Calibri"/>
                          <a:ea typeface="Calibri"/>
                          <a:cs typeface="Times New Roman"/>
                        </a:rPr>
                        <a:t>Groupe1 (5 étudiants)</a:t>
                      </a:r>
                      <a:endParaRPr lang="fr-FR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64" marR="46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5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50" dirty="0" smtClean="0">
                          <a:latin typeface="Calibri"/>
                          <a:ea typeface="Calibri"/>
                          <a:cs typeface="Times New Roman"/>
                        </a:rPr>
                        <a:t>PALETTICC 1</a:t>
                      </a:r>
                      <a:endParaRPr lang="fr-FR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64" marR="46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64" marR="46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5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50" dirty="0" smtClean="0">
                          <a:latin typeface="Calibri"/>
                          <a:ea typeface="Calibri"/>
                          <a:cs typeface="Times New Roman"/>
                        </a:rPr>
                        <a:t>Les </a:t>
                      </a:r>
                      <a:r>
                        <a:rPr lang="fr-FR" sz="1050" dirty="0">
                          <a:latin typeface="Calibri"/>
                          <a:ea typeface="Calibri"/>
                          <a:cs typeface="Times New Roman"/>
                        </a:rPr>
                        <a:t>cartons sont éjectés de la pince.</a:t>
                      </a:r>
                    </a:p>
                  </a:txBody>
                  <a:tcPr marL="46564" marR="46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27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5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5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5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50" dirty="0" smtClean="0">
                          <a:latin typeface="Calibri"/>
                          <a:ea typeface="Calibri"/>
                          <a:cs typeface="Times New Roman"/>
                        </a:rPr>
                        <a:t>Groupe2 </a:t>
                      </a:r>
                      <a:r>
                        <a:rPr lang="fr-FR" sz="1050" dirty="0">
                          <a:latin typeface="Calibri"/>
                          <a:ea typeface="Calibri"/>
                          <a:cs typeface="Times New Roman"/>
                        </a:rPr>
                        <a:t>(5 étudiants)</a:t>
                      </a:r>
                    </a:p>
                  </a:txBody>
                  <a:tcPr marL="46564" marR="46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5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5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5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50" dirty="0" smtClean="0">
                          <a:latin typeface="Calibri"/>
                          <a:ea typeface="Calibri"/>
                          <a:cs typeface="Times New Roman"/>
                        </a:rPr>
                        <a:t>PALETTICC </a:t>
                      </a:r>
                      <a:r>
                        <a:rPr lang="fr-FR" sz="1050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46564" marR="46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64" marR="46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5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5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50" dirty="0" smtClean="0">
                          <a:latin typeface="Calibri"/>
                          <a:ea typeface="Calibri"/>
                          <a:cs typeface="Times New Roman"/>
                        </a:rPr>
                        <a:t>A </a:t>
                      </a:r>
                      <a:r>
                        <a:rPr lang="fr-FR" sz="1050" dirty="0">
                          <a:latin typeface="Calibri"/>
                          <a:ea typeface="Calibri"/>
                          <a:cs typeface="Times New Roman"/>
                        </a:rPr>
                        <a:t>la mise en marche du </a:t>
                      </a:r>
                      <a:r>
                        <a:rPr lang="fr-FR" sz="1050" dirty="0" err="1">
                          <a:latin typeface="Calibri"/>
                          <a:ea typeface="Calibri"/>
                          <a:cs typeface="Times New Roman"/>
                        </a:rPr>
                        <a:t>paletticc</a:t>
                      </a:r>
                      <a:r>
                        <a:rPr lang="fr-FR" sz="1050" dirty="0">
                          <a:latin typeface="Calibri"/>
                          <a:ea typeface="Calibri"/>
                          <a:cs typeface="Times New Roman"/>
                        </a:rPr>
                        <a:t>, l’ensemble « Transfert horizontal » se déplace </a:t>
                      </a:r>
                      <a:r>
                        <a:rPr lang="fr-FR" sz="1050">
                          <a:latin typeface="Calibri"/>
                          <a:ea typeface="Calibri"/>
                          <a:cs typeface="Times New Roman"/>
                        </a:rPr>
                        <a:t>anormalement </a:t>
                      </a:r>
                      <a:r>
                        <a:rPr lang="fr-FR" sz="1050" smtClean="0">
                          <a:latin typeface="Calibri"/>
                          <a:ea typeface="Calibri"/>
                          <a:cs typeface="Times New Roman"/>
                        </a:rPr>
                        <a:t>voire </a:t>
                      </a:r>
                      <a:r>
                        <a:rPr lang="fr-FR" sz="1050" dirty="0">
                          <a:latin typeface="Calibri"/>
                          <a:ea typeface="Calibri"/>
                          <a:cs typeface="Times New Roman"/>
                        </a:rPr>
                        <a:t>vient taper sur la structure. </a:t>
                      </a:r>
                    </a:p>
                  </a:txBody>
                  <a:tcPr marL="46564" marR="46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27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5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5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5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50" dirty="0" smtClean="0">
                          <a:latin typeface="Calibri"/>
                          <a:ea typeface="Calibri"/>
                          <a:cs typeface="Times New Roman"/>
                        </a:rPr>
                        <a:t>Groupe3 </a:t>
                      </a:r>
                      <a:r>
                        <a:rPr lang="fr-FR" sz="1050" dirty="0">
                          <a:latin typeface="Calibri"/>
                          <a:ea typeface="Calibri"/>
                          <a:cs typeface="Times New Roman"/>
                        </a:rPr>
                        <a:t>(5 étudiants)</a:t>
                      </a:r>
                    </a:p>
                  </a:txBody>
                  <a:tcPr marL="46564" marR="46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5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5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5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50" dirty="0" smtClean="0">
                          <a:latin typeface="Calibri"/>
                          <a:ea typeface="Calibri"/>
                          <a:cs typeface="Times New Roman"/>
                        </a:rPr>
                        <a:t>PALETTISEUR </a:t>
                      </a:r>
                      <a:r>
                        <a:rPr lang="fr-FR" sz="1050" dirty="0">
                          <a:latin typeface="Calibri"/>
                          <a:ea typeface="Calibri"/>
                          <a:cs typeface="Times New Roman"/>
                        </a:rPr>
                        <a:t>DE BOITES</a:t>
                      </a:r>
                    </a:p>
                  </a:txBody>
                  <a:tcPr marL="46564" marR="46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64" marR="46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5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5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50" dirty="0" smtClean="0">
                          <a:latin typeface="Calibri"/>
                          <a:ea typeface="Calibri"/>
                          <a:cs typeface="Times New Roman"/>
                        </a:rPr>
                        <a:t>Lors </a:t>
                      </a:r>
                      <a:r>
                        <a:rPr lang="fr-FR" sz="1050" dirty="0">
                          <a:latin typeface="Calibri"/>
                          <a:ea typeface="Calibri"/>
                          <a:cs typeface="Times New Roman"/>
                        </a:rPr>
                        <a:t>du déplacement des intercalaires, celles-ci  se positionnent de travers ce qui occasionne une mauvaise position sur la palette.</a:t>
                      </a:r>
                    </a:p>
                  </a:txBody>
                  <a:tcPr marL="46564" marR="46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5390" name="Image 1" descr="IMG_017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2675" y="1165225"/>
            <a:ext cx="839788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91" name="ZoneTexte 4"/>
          <p:cNvSpPr txBox="1">
            <a:spLocks noChangeArrowheads="1"/>
          </p:cNvSpPr>
          <p:nvPr/>
        </p:nvSpPr>
        <p:spPr bwMode="auto">
          <a:xfrm>
            <a:off x="519113" y="4889500"/>
            <a:ext cx="7923212" cy="461963"/>
          </a:xfrm>
          <a:prstGeom prst="rect">
            <a:avLst/>
          </a:prstGeom>
          <a:solidFill>
            <a:srgbClr val="FF99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400" b="1" dirty="0"/>
              <a:t>Cette activité sera réalisée </a:t>
            </a:r>
            <a:r>
              <a:rPr lang="fr-FR" sz="2400" b="1" dirty="0" smtClean="0"/>
              <a:t>sous forme de </a:t>
            </a:r>
            <a:r>
              <a:rPr lang="fr-FR" sz="2400" b="1" dirty="0"/>
              <a:t>mini-projet</a:t>
            </a:r>
          </a:p>
        </p:txBody>
      </p:sp>
      <p:pic>
        <p:nvPicPr>
          <p:cNvPr id="2050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 l="-1411" t="4048" r="38475" b="24871"/>
          <a:stretch>
            <a:fillRect/>
          </a:stretch>
        </p:blipFill>
        <p:spPr bwMode="auto">
          <a:xfrm>
            <a:off x="3428992" y="3429000"/>
            <a:ext cx="1214446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 cstate="print"/>
          <a:srcRect l="17241" t="5172" r="50431" b="43104"/>
          <a:stretch>
            <a:fillRect/>
          </a:stretch>
        </p:blipFill>
        <p:spPr bwMode="auto">
          <a:xfrm>
            <a:off x="3428992" y="1928802"/>
            <a:ext cx="121444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928794" y="1857364"/>
            <a:ext cx="550072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dirty="0" smtClean="0">
                <a:solidFill>
                  <a:srgbClr val="FF0000"/>
                </a:solidFill>
              </a:rPr>
              <a:t>MERCI DE VOTRE ATTENTION</a:t>
            </a:r>
            <a:endParaRPr lang="fr-FR" sz="6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necteur droit 12"/>
          <p:cNvCxnSpPr/>
          <p:nvPr/>
        </p:nvCxnSpPr>
        <p:spPr>
          <a:xfrm>
            <a:off x="-36512" y="6381328"/>
            <a:ext cx="7560840" cy="14856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72008" y="-243408"/>
            <a:ext cx="7772400" cy="1152128"/>
          </a:xfrm>
        </p:spPr>
        <p:txBody>
          <a:bodyPr/>
          <a:lstStyle/>
          <a:p>
            <a:r>
              <a:rPr lang="fr-FR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Activité professionnelle A7</a:t>
            </a:r>
            <a:endParaRPr lang="fr-FR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0" y="764704"/>
            <a:ext cx="7560840" cy="14856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1"/>
          <p:cNvSpPr txBox="1">
            <a:spLocks/>
          </p:cNvSpPr>
          <p:nvPr/>
        </p:nvSpPr>
        <p:spPr bwMode="auto">
          <a:xfrm>
            <a:off x="228600" y="2384884"/>
            <a:ext cx="8915400" cy="126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ctr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 lvl="0">
              <a:buSzPct val="45000"/>
              <a:buFont typeface="StarSymbol"/>
              <a:buNone/>
              <a:defRPr/>
            </a:defPPr>
            <a:lvl1pPr lvl="0" algn="ctr" rtl="0" eaLnBrk="1" fontAlgn="base" hangingPunct="1">
              <a:spcBef>
                <a:spcPct val="0"/>
              </a:spcBef>
              <a:spcAft>
                <a:spcPct val="0"/>
              </a:spcAft>
              <a:buSzPct val="45000"/>
              <a:buFont typeface="StarSymbol"/>
              <a:buChar char="●"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 eaLnBrk="1" fontAlgn="base" hangingPunct="1">
              <a:spcBef>
                <a:spcPct val="0"/>
              </a:spcBef>
              <a:spcAft>
                <a:spcPct val="0"/>
              </a:spcAft>
              <a:buSzPct val="45000"/>
              <a:buFont typeface="StarSymbol"/>
              <a:buChar char="●"/>
              <a:defRPr sz="4600">
                <a:solidFill>
                  <a:schemeClr val="tx1"/>
                </a:solidFill>
                <a:latin typeface="Calibri" pitchFamily="34" charset="0"/>
              </a:defRPr>
            </a:lvl2pPr>
            <a:lvl3pPr lvl="2" algn="ctr" rtl="0" eaLnBrk="1" fontAlgn="base" hangingPunct="1">
              <a:spcBef>
                <a:spcPct val="0"/>
              </a:spcBef>
              <a:spcAft>
                <a:spcPct val="0"/>
              </a:spcAft>
              <a:buSzPct val="45000"/>
              <a:buFont typeface="StarSymbol"/>
              <a:buChar char="●"/>
              <a:defRPr sz="4600">
                <a:solidFill>
                  <a:schemeClr val="tx1"/>
                </a:solidFill>
                <a:latin typeface="Calibri" pitchFamily="34" charset="0"/>
              </a:defRPr>
            </a:lvl3pPr>
            <a:lvl4pPr lvl="3" algn="ctr" rtl="0" eaLnBrk="1" fontAlgn="base" hangingPunct="1">
              <a:spcBef>
                <a:spcPct val="0"/>
              </a:spcBef>
              <a:spcAft>
                <a:spcPct val="0"/>
              </a:spcAft>
              <a:buSzPct val="45000"/>
              <a:buFont typeface="StarSymbol"/>
              <a:buChar char="●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lvl="4" algn="ctr" rtl="0" eaLnBrk="1" fontAlgn="base" hangingPunct="1">
              <a:spcBef>
                <a:spcPct val="0"/>
              </a:spcBef>
              <a:spcAft>
                <a:spcPct val="0"/>
              </a:spcAft>
              <a:buSzPct val="45000"/>
              <a:buFont typeface="StarSymbol"/>
              <a:buChar char="●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481066" lvl="5" algn="ctr" rtl="0" eaLnBrk="1" fontAlgn="base" hangingPunct="1">
              <a:spcBef>
                <a:spcPct val="0"/>
              </a:spcBef>
              <a:spcAft>
                <a:spcPct val="0"/>
              </a:spcAft>
              <a:buSzPct val="45000"/>
              <a:buFont typeface="StarSymbol"/>
              <a:buChar char="●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962132" lvl="6" algn="ctr" rtl="0" eaLnBrk="1" fontAlgn="base" hangingPunct="1">
              <a:spcBef>
                <a:spcPct val="0"/>
              </a:spcBef>
              <a:spcAft>
                <a:spcPct val="0"/>
              </a:spcAft>
              <a:buSzPct val="45000"/>
              <a:buFont typeface="StarSymbol"/>
              <a:buChar char="●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1443198" lvl="7" algn="ctr" rtl="0" eaLnBrk="1" fontAlgn="base" hangingPunct="1">
              <a:spcBef>
                <a:spcPct val="0"/>
              </a:spcBef>
              <a:spcAft>
                <a:spcPct val="0"/>
              </a:spcAft>
              <a:buSzPct val="45000"/>
              <a:buFont typeface="StarSymbol"/>
              <a:buChar char="●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1924263" lvl="8" algn="ctr" rtl="0" eaLnBrk="1" fontAlgn="base" hangingPunct="1">
              <a:spcBef>
                <a:spcPct val="0"/>
              </a:spcBef>
              <a:spcAft>
                <a:spcPct val="0"/>
              </a:spcAft>
              <a:buSzPct val="45000"/>
              <a:buFont typeface="StarSymbol"/>
              <a:buChar char="●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StarSymbol"/>
              <a:buNone/>
              <a:defRPr/>
            </a:pPr>
            <a:endParaRPr lang="fr-FR" sz="3800" b="1" dirty="0" smtClean="0">
              <a:ln w="11430"/>
              <a:solidFill>
                <a:schemeClr val="accent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>
              <a:buFont typeface="StarSymbol"/>
              <a:buNone/>
              <a:defRPr/>
            </a:pPr>
            <a:r>
              <a:rPr lang="fr-FR" sz="38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Conduite d’un bien</a:t>
            </a:r>
            <a:endParaRPr lang="fr-FR" sz="3800" b="1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Rectangle à coins arrondis 25"/>
          <p:cNvSpPr>
            <a:spLocks noChangeAspect="1" noChangeArrowheads="1"/>
          </p:cNvSpPr>
          <p:nvPr/>
        </p:nvSpPr>
        <p:spPr bwMode="auto">
          <a:xfrm>
            <a:off x="55712" y="224644"/>
            <a:ext cx="9088288" cy="6203257"/>
          </a:xfrm>
          <a:prstGeom prst="roundRect">
            <a:avLst>
              <a:gd name="adj" fmla="val 2282"/>
            </a:avLst>
          </a:prstGeom>
          <a:solidFill>
            <a:srgbClr val="FFFFFF"/>
          </a:solidFill>
          <a:ln w="25400">
            <a:solidFill>
              <a:srgbClr val="243F60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77" name="Rectangle avec flèche vers la droite 29"/>
          <p:cNvSpPr>
            <a:spLocks noChangeAspect="1" noChangeArrowheads="1"/>
          </p:cNvSpPr>
          <p:nvPr/>
        </p:nvSpPr>
        <p:spPr bwMode="auto">
          <a:xfrm>
            <a:off x="64329" y="521737"/>
            <a:ext cx="875040" cy="1285125"/>
          </a:xfrm>
          <a:prstGeom prst="rightArrowCallout">
            <a:avLst>
              <a:gd name="adj1" fmla="val 44141"/>
              <a:gd name="adj2" fmla="val 35316"/>
              <a:gd name="adj3" fmla="val 25000"/>
              <a:gd name="adj4" fmla="val 64977"/>
            </a:avLst>
          </a:prstGeom>
          <a:solidFill>
            <a:srgbClr val="5F497A"/>
          </a:solidFill>
          <a:ln w="25400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9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Organisation de la maintenance (1+2+0)</a:t>
            </a:r>
            <a:endParaRPr kumimoji="0" lang="fr-FR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2078" name="Rectangle avec flèche vers la droite 30"/>
          <p:cNvSpPr>
            <a:spLocks noChangeAspect="1" noChangeArrowheads="1"/>
          </p:cNvSpPr>
          <p:nvPr/>
        </p:nvSpPr>
        <p:spPr bwMode="auto">
          <a:xfrm>
            <a:off x="67218" y="1877615"/>
            <a:ext cx="875040" cy="4158608"/>
          </a:xfrm>
          <a:prstGeom prst="rightArrowCallout">
            <a:avLst>
              <a:gd name="adj1" fmla="val 75028"/>
              <a:gd name="adj2" fmla="val 54411"/>
              <a:gd name="adj3" fmla="val 25000"/>
              <a:gd name="adj4" fmla="val 64977"/>
            </a:avLst>
          </a:prstGeom>
          <a:solidFill>
            <a:srgbClr val="938953"/>
          </a:solidFill>
          <a:ln w="25400">
            <a:noFill/>
            <a:miter lim="800000"/>
            <a:headEnd/>
            <a:tailEnd/>
          </a:ln>
          <a:effectLst>
            <a:outerShdw dist="27940" dir="5400000" algn="ctr" rotWithShape="0">
              <a:srgbClr val="000000">
                <a:alpha val="31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</a:rPr>
              <a:t>Techniques de maintenance, conduite, prévention (1+0+5)</a:t>
            </a:r>
            <a:endParaRPr kumimoji="0" lang="fr-F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9" name="Rectangle avec flèche vers le haut 31"/>
          <p:cNvSpPr>
            <a:spLocks noChangeAspect="1" noChangeArrowheads="1"/>
          </p:cNvSpPr>
          <p:nvPr/>
        </p:nvSpPr>
        <p:spPr bwMode="auto">
          <a:xfrm>
            <a:off x="728552" y="5854287"/>
            <a:ext cx="5212698" cy="657003"/>
          </a:xfrm>
          <a:prstGeom prst="upArrowCallout">
            <a:avLst>
              <a:gd name="adj1" fmla="val 74125"/>
              <a:gd name="adj2" fmla="val 58991"/>
              <a:gd name="adj3" fmla="val 25000"/>
              <a:gd name="adj4" fmla="val 64977"/>
            </a:avLst>
          </a:prstGeom>
          <a:solidFill>
            <a:srgbClr val="548DD4"/>
          </a:solidFill>
          <a:ln w="25400">
            <a:noFill/>
            <a:miter lim="800000"/>
            <a:headEnd/>
            <a:tailEnd/>
          </a:ln>
          <a:effectLst>
            <a:outerShdw dist="27940" dir="5400000" algn="ctr" rotWithShape="0">
              <a:srgbClr val="000000">
                <a:alpha val="31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</a:rPr>
              <a:t>Études pluritechnologiques des systèmes (2+3+5)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80" name="Rectangle avec flèche vers le haut 32"/>
          <p:cNvSpPr>
            <a:spLocks noChangeAspect="1" noChangeArrowheads="1"/>
          </p:cNvSpPr>
          <p:nvPr/>
        </p:nvSpPr>
        <p:spPr bwMode="auto">
          <a:xfrm>
            <a:off x="5996119" y="5854285"/>
            <a:ext cx="3040981" cy="655558"/>
          </a:xfrm>
          <a:prstGeom prst="upArrowCallout">
            <a:avLst>
              <a:gd name="adj1" fmla="val 60991"/>
              <a:gd name="adj2" fmla="val 49631"/>
              <a:gd name="adj3" fmla="val 25000"/>
              <a:gd name="adj4" fmla="val 64977"/>
            </a:avLst>
          </a:prstGeom>
          <a:solidFill>
            <a:srgbClr val="E36C0A"/>
          </a:solidFill>
          <a:ln w="25400">
            <a:noFill/>
            <a:miter lim="800000"/>
            <a:headEnd/>
            <a:tailEnd/>
          </a:ln>
          <a:effectLst>
            <a:outerShdw dist="27940" dir="5400000" algn="ctr" rotWithShape="0">
              <a:srgbClr val="000000">
                <a:alpha val="31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</a:rPr>
              <a:t>Physique et  Chimie (2+0+2)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2081" name="Connecteur droit avec flèche 36"/>
          <p:cNvCxnSpPr>
            <a:cxnSpLocks noChangeAspect="1" noChangeShapeType="1"/>
          </p:cNvCxnSpPr>
          <p:nvPr/>
        </p:nvCxnSpPr>
        <p:spPr bwMode="auto">
          <a:xfrm>
            <a:off x="1098206" y="1161409"/>
            <a:ext cx="4121866" cy="0"/>
          </a:xfrm>
          <a:prstGeom prst="straightConnector1">
            <a:avLst/>
          </a:prstGeom>
          <a:noFill/>
          <a:ln w="114300">
            <a:solidFill>
              <a:srgbClr val="5F497A"/>
            </a:solidFill>
            <a:prstDash val="sysDash"/>
            <a:round/>
            <a:headEnd/>
            <a:tailEnd type="triangle" w="med" len="sm"/>
          </a:ln>
        </p:spPr>
      </p:cxnSp>
      <p:sp>
        <p:nvSpPr>
          <p:cNvPr id="2082" name="Flèche droite à entaille 44"/>
          <p:cNvSpPr>
            <a:spLocks noChangeAspect="1" noChangeArrowheads="1"/>
          </p:cNvSpPr>
          <p:nvPr/>
        </p:nvSpPr>
        <p:spPr bwMode="auto">
          <a:xfrm rot="19261055">
            <a:off x="84546" y="3610368"/>
            <a:ext cx="6866032" cy="366766"/>
          </a:xfrm>
          <a:prstGeom prst="notchedRightArrow">
            <a:avLst>
              <a:gd name="adj1" fmla="val 50000"/>
              <a:gd name="adj2" fmla="val 50181"/>
            </a:avLst>
          </a:prstGeom>
          <a:solidFill>
            <a:srgbClr val="5F497A"/>
          </a:solidFill>
          <a:ln w="25400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10" name="Groupe 50"/>
          <p:cNvGrpSpPr>
            <a:grpSpLocks noChangeAspect="1"/>
          </p:cNvGrpSpPr>
          <p:nvPr/>
        </p:nvGrpSpPr>
        <p:grpSpPr bwMode="auto">
          <a:xfrm rot="2093387">
            <a:off x="420990" y="5854287"/>
            <a:ext cx="620903" cy="563145"/>
            <a:chOff x="0" y="0"/>
            <a:chExt cx="6826" cy="6193"/>
          </a:xfrm>
        </p:grpSpPr>
        <p:sp>
          <p:nvSpPr>
            <p:cNvPr id="2" name="Flèche courbée vers le haut 45"/>
            <p:cNvSpPr>
              <a:spLocks noChangeAspect="1"/>
            </p:cNvSpPr>
            <p:nvPr/>
          </p:nvSpPr>
          <p:spPr bwMode="auto">
            <a:xfrm>
              <a:off x="241" y="3209"/>
              <a:ext cx="6585" cy="2984"/>
            </a:xfrm>
            <a:prstGeom prst="curvedUpArrow">
              <a:avLst>
                <a:gd name="adj1" fmla="val 25000"/>
                <a:gd name="adj2" fmla="val 50010"/>
                <a:gd name="adj3" fmla="val 2500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" name="Flèche courbée vers le bas 49"/>
            <p:cNvSpPr>
              <a:spLocks noChangeAspect="1"/>
            </p:cNvSpPr>
            <p:nvPr/>
          </p:nvSpPr>
          <p:spPr bwMode="auto">
            <a:xfrm flipH="1">
              <a:off x="0" y="0"/>
              <a:ext cx="6407" cy="2838"/>
            </a:xfrm>
            <a:prstGeom prst="curvedDownArrow">
              <a:avLst>
                <a:gd name="adj1" fmla="val 25011"/>
                <a:gd name="adj2" fmla="val 50012"/>
                <a:gd name="adj3" fmla="val 2500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1" name="Groupe 51"/>
          <p:cNvGrpSpPr>
            <a:grpSpLocks noChangeAspect="1"/>
          </p:cNvGrpSpPr>
          <p:nvPr/>
        </p:nvGrpSpPr>
        <p:grpSpPr bwMode="auto">
          <a:xfrm rot="2093387">
            <a:off x="5653902" y="5906268"/>
            <a:ext cx="620903" cy="563145"/>
            <a:chOff x="0" y="0"/>
            <a:chExt cx="6826" cy="6193"/>
          </a:xfrm>
        </p:grpSpPr>
        <p:sp>
          <p:nvSpPr>
            <p:cNvPr id="4" name="Flèche courbée vers le haut 52"/>
            <p:cNvSpPr>
              <a:spLocks noChangeAspect="1"/>
            </p:cNvSpPr>
            <p:nvPr/>
          </p:nvSpPr>
          <p:spPr bwMode="auto">
            <a:xfrm>
              <a:off x="241" y="3209"/>
              <a:ext cx="6585" cy="2984"/>
            </a:xfrm>
            <a:prstGeom prst="curvedUpArrow">
              <a:avLst>
                <a:gd name="adj1" fmla="val 25000"/>
                <a:gd name="adj2" fmla="val 50010"/>
                <a:gd name="adj3" fmla="val 2500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" name="Flèche courbée vers le bas 53"/>
            <p:cNvSpPr>
              <a:spLocks noChangeAspect="1"/>
            </p:cNvSpPr>
            <p:nvPr/>
          </p:nvSpPr>
          <p:spPr bwMode="auto">
            <a:xfrm flipH="1">
              <a:off x="0" y="0"/>
              <a:ext cx="6407" cy="2838"/>
            </a:xfrm>
            <a:prstGeom prst="curvedDownArrow">
              <a:avLst>
                <a:gd name="adj1" fmla="val 25011"/>
                <a:gd name="adj2" fmla="val 50012"/>
                <a:gd name="adj3" fmla="val 2500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2" name="Groupe 54"/>
          <p:cNvGrpSpPr>
            <a:grpSpLocks noChangeAspect="1"/>
          </p:cNvGrpSpPr>
          <p:nvPr/>
        </p:nvGrpSpPr>
        <p:grpSpPr bwMode="auto">
          <a:xfrm rot="2093387">
            <a:off x="373339" y="1575827"/>
            <a:ext cx="620903" cy="563145"/>
            <a:chOff x="0" y="0"/>
            <a:chExt cx="6826" cy="6193"/>
          </a:xfrm>
        </p:grpSpPr>
        <p:sp>
          <p:nvSpPr>
            <p:cNvPr id="6" name="Flèche courbée vers le haut 55"/>
            <p:cNvSpPr>
              <a:spLocks noChangeAspect="1"/>
            </p:cNvSpPr>
            <p:nvPr/>
          </p:nvSpPr>
          <p:spPr bwMode="auto">
            <a:xfrm>
              <a:off x="241" y="3209"/>
              <a:ext cx="6585" cy="2984"/>
            </a:xfrm>
            <a:prstGeom prst="curvedUpArrow">
              <a:avLst>
                <a:gd name="adj1" fmla="val 25000"/>
                <a:gd name="adj2" fmla="val 50010"/>
                <a:gd name="adj3" fmla="val 2500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" name="Flèche courbée vers le bas 56"/>
            <p:cNvSpPr>
              <a:spLocks noChangeAspect="1"/>
            </p:cNvSpPr>
            <p:nvPr/>
          </p:nvSpPr>
          <p:spPr bwMode="auto">
            <a:xfrm flipH="1">
              <a:off x="0" y="0"/>
              <a:ext cx="6407" cy="2838"/>
            </a:xfrm>
            <a:prstGeom prst="curvedDownArrow">
              <a:avLst>
                <a:gd name="adj1" fmla="val 25011"/>
                <a:gd name="adj2" fmla="val 50012"/>
                <a:gd name="adj3" fmla="val 2500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092" name="Arrondir un rectangle avec un coin diagonal 57"/>
          <p:cNvSpPr>
            <a:spLocks noChangeAspect="1"/>
          </p:cNvSpPr>
          <p:nvPr/>
        </p:nvSpPr>
        <p:spPr bwMode="auto">
          <a:xfrm>
            <a:off x="6501505" y="4014679"/>
            <a:ext cx="2602018" cy="1784737"/>
          </a:xfrm>
          <a:custGeom>
            <a:avLst/>
            <a:gdLst>
              <a:gd name="T0" fmla="*/ 327032 w 2861310"/>
              <a:gd name="T1" fmla="*/ 0 h 1962150"/>
              <a:gd name="T2" fmla="*/ 2861310 w 2861310"/>
              <a:gd name="T3" fmla="*/ 0 h 1962150"/>
              <a:gd name="T4" fmla="*/ 2861310 w 2861310"/>
              <a:gd name="T5" fmla="*/ 0 h 1962150"/>
              <a:gd name="T6" fmla="*/ 2861310 w 2861310"/>
              <a:gd name="T7" fmla="*/ 1635118 h 1962150"/>
              <a:gd name="T8" fmla="*/ 2534278 w 2861310"/>
              <a:gd name="T9" fmla="*/ 1962150 h 1962150"/>
              <a:gd name="T10" fmla="*/ 0 w 2861310"/>
              <a:gd name="T11" fmla="*/ 1962150 h 1962150"/>
              <a:gd name="T12" fmla="*/ 0 w 2861310"/>
              <a:gd name="T13" fmla="*/ 1962150 h 1962150"/>
              <a:gd name="T14" fmla="*/ 0 w 2861310"/>
              <a:gd name="T15" fmla="*/ 327032 h 1962150"/>
              <a:gd name="T16" fmla="*/ 327032 w 2861310"/>
              <a:gd name="T17" fmla="*/ 0 h 196215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861310"/>
              <a:gd name="T28" fmla="*/ 0 h 1962150"/>
              <a:gd name="T29" fmla="*/ 2861310 w 2861310"/>
              <a:gd name="T30" fmla="*/ 1962150 h 196215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861310" h="1962150">
                <a:moveTo>
                  <a:pt x="327032" y="0"/>
                </a:moveTo>
                <a:lnTo>
                  <a:pt x="2861310" y="0"/>
                </a:lnTo>
                <a:lnTo>
                  <a:pt x="2861310" y="1635118"/>
                </a:lnTo>
                <a:cubicBezTo>
                  <a:pt x="2861310" y="1815733"/>
                  <a:pt x="2714893" y="1962150"/>
                  <a:pt x="2534278" y="1962150"/>
                </a:cubicBezTo>
                <a:lnTo>
                  <a:pt x="0" y="1962150"/>
                </a:lnTo>
                <a:lnTo>
                  <a:pt x="0" y="327032"/>
                </a:lnTo>
                <a:cubicBezTo>
                  <a:pt x="0" y="146417"/>
                  <a:pt x="146417" y="0"/>
                  <a:pt x="327032" y="0"/>
                </a:cubicBezTo>
                <a:close/>
              </a:path>
            </a:pathLst>
          </a:custGeom>
          <a:noFill/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Parcours commun de formation aux 3 options pour la 1ere année du BTS MS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96" name="Légende encadrée 3 18"/>
          <p:cNvSpPr>
            <a:spLocks noChangeAspect="1"/>
          </p:cNvSpPr>
          <p:nvPr/>
        </p:nvSpPr>
        <p:spPr bwMode="auto">
          <a:xfrm>
            <a:off x="1859174" y="2081215"/>
            <a:ext cx="1913247" cy="339675"/>
          </a:xfrm>
          <a:prstGeom prst="borderCallout3">
            <a:avLst>
              <a:gd name="adj1" fmla="val 66542"/>
              <a:gd name="adj2" fmla="val -2815"/>
              <a:gd name="adj3" fmla="val 65569"/>
              <a:gd name="adj4" fmla="val -6213"/>
              <a:gd name="adj5" fmla="val 1120"/>
              <a:gd name="adj6" fmla="val -6199"/>
              <a:gd name="adj7" fmla="val -94878"/>
              <a:gd name="adj8" fmla="val 2547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 type="triangle" w="med" len="med"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 vert="horz" wrap="square" lIns="36000" tIns="0" rIns="3600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Enseignement sur toute l’année</a:t>
            </a:r>
            <a:endParaRPr kumimoji="0" lang="fr-FR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3" name="Groupe 63"/>
          <p:cNvGrpSpPr>
            <a:grpSpLocks noChangeAspect="1"/>
          </p:cNvGrpSpPr>
          <p:nvPr/>
        </p:nvGrpSpPr>
        <p:grpSpPr bwMode="auto">
          <a:xfrm rot="2093387">
            <a:off x="4459746" y="3581490"/>
            <a:ext cx="862045" cy="799955"/>
            <a:chOff x="0" y="0"/>
            <a:chExt cx="6826" cy="6193"/>
          </a:xfrm>
        </p:grpSpPr>
        <p:sp>
          <p:nvSpPr>
            <p:cNvPr id="8" name="Flèche courbée vers le haut 288"/>
            <p:cNvSpPr>
              <a:spLocks noChangeAspect="1"/>
            </p:cNvSpPr>
            <p:nvPr/>
          </p:nvSpPr>
          <p:spPr bwMode="auto">
            <a:xfrm>
              <a:off x="241" y="3209"/>
              <a:ext cx="6585" cy="2984"/>
            </a:xfrm>
            <a:prstGeom prst="curvedUpArrow">
              <a:avLst>
                <a:gd name="adj1" fmla="val 25000"/>
                <a:gd name="adj2" fmla="val 50010"/>
                <a:gd name="adj3" fmla="val 2500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lèche courbée vers le bas 289"/>
            <p:cNvSpPr>
              <a:spLocks noChangeAspect="1"/>
            </p:cNvSpPr>
            <p:nvPr/>
          </p:nvSpPr>
          <p:spPr bwMode="auto">
            <a:xfrm flipH="1">
              <a:off x="0" y="0"/>
              <a:ext cx="6407" cy="2838"/>
            </a:xfrm>
            <a:prstGeom prst="curvedDownArrow">
              <a:avLst>
                <a:gd name="adj1" fmla="val 25011"/>
                <a:gd name="adj2" fmla="val 50012"/>
                <a:gd name="adj3" fmla="val 2500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101" name="Rectangle 79987"/>
          <p:cNvSpPr>
            <a:spLocks noChangeAspect="1" noChangeArrowheads="1"/>
          </p:cNvSpPr>
          <p:nvPr/>
        </p:nvSpPr>
        <p:spPr bwMode="auto">
          <a:xfrm>
            <a:off x="8028385" y="3068960"/>
            <a:ext cx="848825" cy="1262516"/>
          </a:xfrm>
          <a:prstGeom prst="wedgeRectCallout">
            <a:avLst>
              <a:gd name="adj1" fmla="val 27622"/>
              <a:gd name="adj2" fmla="val -153158"/>
            </a:avLst>
          </a:prstGeom>
          <a:solidFill>
            <a:srgbClr val="FFFFFF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</a:rPr>
              <a:t>La compétence C13 n’est pas évaluée pour l’option Systèmes Eoliens</a:t>
            </a:r>
            <a:endParaRPr kumimoji="0" lang="fr-FR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1" name="Forme libre 110"/>
          <p:cNvSpPr/>
          <p:nvPr/>
        </p:nvSpPr>
        <p:spPr>
          <a:xfrm>
            <a:off x="2483769" y="736611"/>
            <a:ext cx="437829" cy="91440"/>
          </a:xfrm>
          <a:custGeom>
            <a:avLst/>
            <a:gdLst>
              <a:gd name="connsiteX0" fmla="*/ 0 w 437829"/>
              <a:gd name="connsiteY0" fmla="*/ 45720 h 91440"/>
              <a:gd name="connsiteX1" fmla="*/ 218914 w 437829"/>
              <a:gd name="connsiteY1" fmla="*/ 45720 h 91440"/>
              <a:gd name="connsiteX2" fmla="*/ 218914 w 437829"/>
              <a:gd name="connsiteY2" fmla="*/ 49653 h 91440"/>
              <a:gd name="connsiteX3" fmla="*/ 437829 w 437829"/>
              <a:gd name="connsiteY3" fmla="*/ 49653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829" h="91440">
                <a:moveTo>
                  <a:pt x="0" y="45720"/>
                </a:moveTo>
                <a:lnTo>
                  <a:pt x="218914" y="45720"/>
                </a:lnTo>
                <a:lnTo>
                  <a:pt x="218914" y="49653"/>
                </a:lnTo>
                <a:lnTo>
                  <a:pt x="437829" y="49653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0669" tIns="34774" rIns="220668" bIns="34774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800" kern="1200">
              <a:solidFill>
                <a:srgbClr val="002060"/>
              </a:solidFill>
            </a:endParaRPr>
          </a:p>
        </p:txBody>
      </p:sp>
      <p:sp>
        <p:nvSpPr>
          <p:cNvPr id="112" name="Forme libre 111"/>
          <p:cNvSpPr/>
          <p:nvPr/>
        </p:nvSpPr>
        <p:spPr>
          <a:xfrm>
            <a:off x="1403648" y="627919"/>
            <a:ext cx="1366667" cy="424819"/>
          </a:xfrm>
          <a:custGeom>
            <a:avLst/>
            <a:gdLst>
              <a:gd name="connsiteX0" fmla="*/ 0 w 976585"/>
              <a:gd name="connsiteY0" fmla="*/ 51472 h 308827"/>
              <a:gd name="connsiteX1" fmla="*/ 15076 w 976585"/>
              <a:gd name="connsiteY1" fmla="*/ 15076 h 308827"/>
              <a:gd name="connsiteX2" fmla="*/ 51472 w 976585"/>
              <a:gd name="connsiteY2" fmla="*/ 0 h 308827"/>
              <a:gd name="connsiteX3" fmla="*/ 925113 w 976585"/>
              <a:gd name="connsiteY3" fmla="*/ 0 h 308827"/>
              <a:gd name="connsiteX4" fmla="*/ 961509 w 976585"/>
              <a:gd name="connsiteY4" fmla="*/ 15076 h 308827"/>
              <a:gd name="connsiteX5" fmla="*/ 976585 w 976585"/>
              <a:gd name="connsiteY5" fmla="*/ 51472 h 308827"/>
              <a:gd name="connsiteX6" fmla="*/ 976585 w 976585"/>
              <a:gd name="connsiteY6" fmla="*/ 257355 h 308827"/>
              <a:gd name="connsiteX7" fmla="*/ 961509 w 976585"/>
              <a:gd name="connsiteY7" fmla="*/ 293751 h 308827"/>
              <a:gd name="connsiteX8" fmla="*/ 925113 w 976585"/>
              <a:gd name="connsiteY8" fmla="*/ 308827 h 308827"/>
              <a:gd name="connsiteX9" fmla="*/ 51472 w 976585"/>
              <a:gd name="connsiteY9" fmla="*/ 308827 h 308827"/>
              <a:gd name="connsiteX10" fmla="*/ 15076 w 976585"/>
              <a:gd name="connsiteY10" fmla="*/ 293751 h 308827"/>
              <a:gd name="connsiteX11" fmla="*/ 0 w 976585"/>
              <a:gd name="connsiteY11" fmla="*/ 257355 h 308827"/>
              <a:gd name="connsiteX12" fmla="*/ 0 w 976585"/>
              <a:gd name="connsiteY12" fmla="*/ 51472 h 308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76585" h="308827">
                <a:moveTo>
                  <a:pt x="0" y="51472"/>
                </a:moveTo>
                <a:cubicBezTo>
                  <a:pt x="0" y="37821"/>
                  <a:pt x="5423" y="24729"/>
                  <a:pt x="15076" y="15076"/>
                </a:cubicBezTo>
                <a:cubicBezTo>
                  <a:pt x="24729" y="5423"/>
                  <a:pt x="37821" y="0"/>
                  <a:pt x="51472" y="0"/>
                </a:cubicBezTo>
                <a:lnTo>
                  <a:pt x="925113" y="0"/>
                </a:lnTo>
                <a:cubicBezTo>
                  <a:pt x="938764" y="0"/>
                  <a:pt x="951856" y="5423"/>
                  <a:pt x="961509" y="15076"/>
                </a:cubicBezTo>
                <a:cubicBezTo>
                  <a:pt x="971162" y="24729"/>
                  <a:pt x="976585" y="37821"/>
                  <a:pt x="976585" y="51472"/>
                </a:cubicBezTo>
                <a:lnTo>
                  <a:pt x="976585" y="257355"/>
                </a:lnTo>
                <a:cubicBezTo>
                  <a:pt x="976585" y="271006"/>
                  <a:pt x="971162" y="284098"/>
                  <a:pt x="961509" y="293751"/>
                </a:cubicBezTo>
                <a:cubicBezTo>
                  <a:pt x="951856" y="303404"/>
                  <a:pt x="938764" y="308827"/>
                  <a:pt x="925113" y="308827"/>
                </a:cubicBezTo>
                <a:lnTo>
                  <a:pt x="51472" y="308827"/>
                </a:lnTo>
                <a:cubicBezTo>
                  <a:pt x="37821" y="308827"/>
                  <a:pt x="24729" y="303404"/>
                  <a:pt x="15076" y="293751"/>
                </a:cubicBezTo>
                <a:cubicBezTo>
                  <a:pt x="5423" y="284098"/>
                  <a:pt x="0" y="271006"/>
                  <a:pt x="0" y="257355"/>
                </a:cubicBezTo>
                <a:lnTo>
                  <a:pt x="0" y="51472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076" tIns="20156" rIns="15076" bIns="20156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200" b="1" kern="1200" dirty="0">
                <a:solidFill>
                  <a:schemeClr val="bg1"/>
                </a:solidFill>
                <a:latin typeface="+mn-lt"/>
                <a:cs typeface="Arial" pitchFamily="34" charset="0"/>
              </a:rPr>
              <a:t>A6 COMMUNICATION</a:t>
            </a:r>
          </a:p>
        </p:txBody>
      </p:sp>
      <p:sp>
        <p:nvSpPr>
          <p:cNvPr id="113" name="Forme libre 112"/>
          <p:cNvSpPr/>
          <p:nvPr/>
        </p:nvSpPr>
        <p:spPr>
          <a:xfrm>
            <a:off x="2915816" y="608607"/>
            <a:ext cx="1985766" cy="444131"/>
          </a:xfrm>
          <a:custGeom>
            <a:avLst/>
            <a:gdLst>
              <a:gd name="connsiteX0" fmla="*/ 0 w 1650621"/>
              <a:gd name="connsiteY0" fmla="*/ 59221 h 355319"/>
              <a:gd name="connsiteX1" fmla="*/ 17345 w 1650621"/>
              <a:gd name="connsiteY1" fmla="*/ 17345 h 355319"/>
              <a:gd name="connsiteX2" fmla="*/ 59221 w 1650621"/>
              <a:gd name="connsiteY2" fmla="*/ 0 h 355319"/>
              <a:gd name="connsiteX3" fmla="*/ 1591400 w 1650621"/>
              <a:gd name="connsiteY3" fmla="*/ 0 h 355319"/>
              <a:gd name="connsiteX4" fmla="*/ 1633276 w 1650621"/>
              <a:gd name="connsiteY4" fmla="*/ 17345 h 355319"/>
              <a:gd name="connsiteX5" fmla="*/ 1650621 w 1650621"/>
              <a:gd name="connsiteY5" fmla="*/ 59221 h 355319"/>
              <a:gd name="connsiteX6" fmla="*/ 1650621 w 1650621"/>
              <a:gd name="connsiteY6" fmla="*/ 296098 h 355319"/>
              <a:gd name="connsiteX7" fmla="*/ 1633276 w 1650621"/>
              <a:gd name="connsiteY7" fmla="*/ 337974 h 355319"/>
              <a:gd name="connsiteX8" fmla="*/ 1591400 w 1650621"/>
              <a:gd name="connsiteY8" fmla="*/ 355319 h 355319"/>
              <a:gd name="connsiteX9" fmla="*/ 59221 w 1650621"/>
              <a:gd name="connsiteY9" fmla="*/ 355319 h 355319"/>
              <a:gd name="connsiteX10" fmla="*/ 17345 w 1650621"/>
              <a:gd name="connsiteY10" fmla="*/ 337974 h 355319"/>
              <a:gd name="connsiteX11" fmla="*/ 0 w 1650621"/>
              <a:gd name="connsiteY11" fmla="*/ 296098 h 355319"/>
              <a:gd name="connsiteX12" fmla="*/ 0 w 1650621"/>
              <a:gd name="connsiteY12" fmla="*/ 59221 h 355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50621" h="355319">
                <a:moveTo>
                  <a:pt x="0" y="59221"/>
                </a:moveTo>
                <a:cubicBezTo>
                  <a:pt x="0" y="43515"/>
                  <a:pt x="6239" y="28452"/>
                  <a:pt x="17345" y="17345"/>
                </a:cubicBezTo>
                <a:cubicBezTo>
                  <a:pt x="28451" y="6239"/>
                  <a:pt x="43514" y="0"/>
                  <a:pt x="59221" y="0"/>
                </a:cubicBezTo>
                <a:lnTo>
                  <a:pt x="1591400" y="0"/>
                </a:lnTo>
                <a:cubicBezTo>
                  <a:pt x="1607106" y="0"/>
                  <a:pt x="1622169" y="6239"/>
                  <a:pt x="1633276" y="17345"/>
                </a:cubicBezTo>
                <a:cubicBezTo>
                  <a:pt x="1644382" y="28451"/>
                  <a:pt x="1650621" y="43514"/>
                  <a:pt x="1650621" y="59221"/>
                </a:cubicBezTo>
                <a:lnTo>
                  <a:pt x="1650621" y="296098"/>
                </a:lnTo>
                <a:cubicBezTo>
                  <a:pt x="1650621" y="311804"/>
                  <a:pt x="1644382" y="326867"/>
                  <a:pt x="1633276" y="337974"/>
                </a:cubicBezTo>
                <a:cubicBezTo>
                  <a:pt x="1622170" y="349080"/>
                  <a:pt x="1607107" y="355319"/>
                  <a:pt x="1591400" y="355319"/>
                </a:cubicBezTo>
                <a:lnTo>
                  <a:pt x="59221" y="355319"/>
                </a:lnTo>
                <a:cubicBezTo>
                  <a:pt x="43515" y="355319"/>
                  <a:pt x="28452" y="349080"/>
                  <a:pt x="17345" y="337974"/>
                </a:cubicBezTo>
                <a:cubicBezTo>
                  <a:pt x="6239" y="326868"/>
                  <a:pt x="0" y="311805"/>
                  <a:pt x="0" y="296098"/>
                </a:cubicBezTo>
                <a:lnTo>
                  <a:pt x="0" y="59221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425" tIns="22425" rIns="22425" bIns="22425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000" b="0" kern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 6.1 Assurer la communication interne et externe du service maintenance</a:t>
            </a:r>
          </a:p>
        </p:txBody>
      </p:sp>
      <p:sp>
        <p:nvSpPr>
          <p:cNvPr id="105" name="Forme libre 104"/>
          <p:cNvSpPr/>
          <p:nvPr/>
        </p:nvSpPr>
        <p:spPr>
          <a:xfrm>
            <a:off x="2542062" y="1534812"/>
            <a:ext cx="384259" cy="183444"/>
          </a:xfrm>
          <a:custGeom>
            <a:avLst/>
            <a:gdLst>
              <a:gd name="connsiteX0" fmla="*/ 0 w 384259"/>
              <a:gd name="connsiteY0" fmla="*/ 0 h 183444"/>
              <a:gd name="connsiteX1" fmla="*/ 192129 w 384259"/>
              <a:gd name="connsiteY1" fmla="*/ 0 h 183444"/>
              <a:gd name="connsiteX2" fmla="*/ 192129 w 384259"/>
              <a:gd name="connsiteY2" fmla="*/ 183444 h 183444"/>
              <a:gd name="connsiteX3" fmla="*/ 384259 w 384259"/>
              <a:gd name="connsiteY3" fmla="*/ 183444 h 18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4259" h="183444">
                <a:moveTo>
                  <a:pt x="0" y="0"/>
                </a:moveTo>
                <a:lnTo>
                  <a:pt x="192129" y="0"/>
                </a:lnTo>
                <a:lnTo>
                  <a:pt x="192129" y="183444"/>
                </a:lnTo>
                <a:lnTo>
                  <a:pt x="384259" y="183444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4185" tIns="81077" rIns="194184" bIns="81077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800" kern="1200">
              <a:solidFill>
                <a:srgbClr val="002060"/>
              </a:solidFill>
            </a:endParaRPr>
          </a:p>
        </p:txBody>
      </p:sp>
      <p:sp>
        <p:nvSpPr>
          <p:cNvPr id="106" name="Forme libre 105"/>
          <p:cNvSpPr/>
          <p:nvPr/>
        </p:nvSpPr>
        <p:spPr>
          <a:xfrm>
            <a:off x="2542062" y="1354282"/>
            <a:ext cx="381575" cy="180531"/>
          </a:xfrm>
          <a:custGeom>
            <a:avLst/>
            <a:gdLst>
              <a:gd name="connsiteX0" fmla="*/ 0 w 381575"/>
              <a:gd name="connsiteY0" fmla="*/ 180531 h 180531"/>
              <a:gd name="connsiteX1" fmla="*/ 190787 w 381575"/>
              <a:gd name="connsiteY1" fmla="*/ 180531 h 180531"/>
              <a:gd name="connsiteX2" fmla="*/ 190787 w 381575"/>
              <a:gd name="connsiteY2" fmla="*/ 0 h 180531"/>
              <a:gd name="connsiteX3" fmla="*/ 381575 w 381575"/>
              <a:gd name="connsiteY3" fmla="*/ 0 h 18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575" h="180531">
                <a:moveTo>
                  <a:pt x="0" y="180531"/>
                </a:moveTo>
                <a:lnTo>
                  <a:pt x="190787" y="180531"/>
                </a:lnTo>
                <a:lnTo>
                  <a:pt x="190787" y="0"/>
                </a:lnTo>
                <a:lnTo>
                  <a:pt x="381575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2935" tIns="79713" rIns="192934" bIns="79712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800" kern="1200">
              <a:solidFill>
                <a:srgbClr val="002060"/>
              </a:solidFill>
            </a:endParaRPr>
          </a:p>
        </p:txBody>
      </p:sp>
      <p:sp>
        <p:nvSpPr>
          <p:cNvPr id="107" name="Forme libre 106"/>
          <p:cNvSpPr/>
          <p:nvPr/>
        </p:nvSpPr>
        <p:spPr>
          <a:xfrm>
            <a:off x="1763689" y="1388022"/>
            <a:ext cx="1097390" cy="384794"/>
          </a:xfrm>
          <a:custGeom>
            <a:avLst/>
            <a:gdLst>
              <a:gd name="connsiteX0" fmla="*/ 0 w 931613"/>
              <a:gd name="connsiteY0" fmla="*/ 48931 h 293578"/>
              <a:gd name="connsiteX1" fmla="*/ 14332 w 931613"/>
              <a:gd name="connsiteY1" fmla="*/ 14332 h 293578"/>
              <a:gd name="connsiteX2" fmla="*/ 48931 w 931613"/>
              <a:gd name="connsiteY2" fmla="*/ 0 h 293578"/>
              <a:gd name="connsiteX3" fmla="*/ 882682 w 931613"/>
              <a:gd name="connsiteY3" fmla="*/ 0 h 293578"/>
              <a:gd name="connsiteX4" fmla="*/ 917281 w 931613"/>
              <a:gd name="connsiteY4" fmla="*/ 14332 h 293578"/>
              <a:gd name="connsiteX5" fmla="*/ 931613 w 931613"/>
              <a:gd name="connsiteY5" fmla="*/ 48931 h 293578"/>
              <a:gd name="connsiteX6" fmla="*/ 931613 w 931613"/>
              <a:gd name="connsiteY6" fmla="*/ 244647 h 293578"/>
              <a:gd name="connsiteX7" fmla="*/ 917281 w 931613"/>
              <a:gd name="connsiteY7" fmla="*/ 279246 h 293578"/>
              <a:gd name="connsiteX8" fmla="*/ 882682 w 931613"/>
              <a:gd name="connsiteY8" fmla="*/ 293578 h 293578"/>
              <a:gd name="connsiteX9" fmla="*/ 48931 w 931613"/>
              <a:gd name="connsiteY9" fmla="*/ 293578 h 293578"/>
              <a:gd name="connsiteX10" fmla="*/ 14332 w 931613"/>
              <a:gd name="connsiteY10" fmla="*/ 279246 h 293578"/>
              <a:gd name="connsiteX11" fmla="*/ 0 w 931613"/>
              <a:gd name="connsiteY11" fmla="*/ 244647 h 293578"/>
              <a:gd name="connsiteX12" fmla="*/ 0 w 931613"/>
              <a:gd name="connsiteY12" fmla="*/ 48931 h 29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31613" h="293578">
                <a:moveTo>
                  <a:pt x="0" y="48931"/>
                </a:moveTo>
                <a:cubicBezTo>
                  <a:pt x="0" y="35954"/>
                  <a:pt x="5155" y="23508"/>
                  <a:pt x="14332" y="14332"/>
                </a:cubicBezTo>
                <a:cubicBezTo>
                  <a:pt x="23508" y="5156"/>
                  <a:pt x="35954" y="0"/>
                  <a:pt x="48931" y="0"/>
                </a:cubicBezTo>
                <a:lnTo>
                  <a:pt x="882682" y="0"/>
                </a:lnTo>
                <a:cubicBezTo>
                  <a:pt x="895659" y="0"/>
                  <a:pt x="908105" y="5155"/>
                  <a:pt x="917281" y="14332"/>
                </a:cubicBezTo>
                <a:cubicBezTo>
                  <a:pt x="926457" y="23508"/>
                  <a:pt x="931613" y="35954"/>
                  <a:pt x="931613" y="48931"/>
                </a:cubicBezTo>
                <a:lnTo>
                  <a:pt x="931613" y="244647"/>
                </a:lnTo>
                <a:cubicBezTo>
                  <a:pt x="931613" y="257624"/>
                  <a:pt x="926458" y="270070"/>
                  <a:pt x="917281" y="279246"/>
                </a:cubicBezTo>
                <a:cubicBezTo>
                  <a:pt x="908105" y="288422"/>
                  <a:pt x="895659" y="293578"/>
                  <a:pt x="882682" y="293578"/>
                </a:cubicBezTo>
                <a:lnTo>
                  <a:pt x="48931" y="293578"/>
                </a:lnTo>
                <a:cubicBezTo>
                  <a:pt x="35954" y="293578"/>
                  <a:pt x="23508" y="288423"/>
                  <a:pt x="14332" y="279246"/>
                </a:cubicBezTo>
                <a:cubicBezTo>
                  <a:pt x="5156" y="270070"/>
                  <a:pt x="0" y="257624"/>
                  <a:pt x="0" y="244647"/>
                </a:cubicBezTo>
                <a:lnTo>
                  <a:pt x="0" y="48931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411" tIns="19411" rIns="19411" bIns="19411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200" b="1" kern="1200">
                <a:solidFill>
                  <a:schemeClr val="bg1"/>
                </a:solidFill>
                <a:latin typeface="+mn-lt"/>
                <a:cs typeface="Arial" pitchFamily="34" charset="0"/>
              </a:rPr>
              <a:t>A5 ORGANISATION</a:t>
            </a:r>
          </a:p>
        </p:txBody>
      </p:sp>
      <p:sp>
        <p:nvSpPr>
          <p:cNvPr id="108" name="Forme libre 107"/>
          <p:cNvSpPr/>
          <p:nvPr/>
        </p:nvSpPr>
        <p:spPr>
          <a:xfrm>
            <a:off x="2923637" y="1124744"/>
            <a:ext cx="1648363" cy="359250"/>
          </a:xfrm>
          <a:custGeom>
            <a:avLst/>
            <a:gdLst>
              <a:gd name="connsiteX0" fmla="*/ 0 w 1459282"/>
              <a:gd name="connsiteY0" fmla="*/ 43239 h 259428"/>
              <a:gd name="connsiteX1" fmla="*/ 12664 w 1459282"/>
              <a:gd name="connsiteY1" fmla="*/ 12664 h 259428"/>
              <a:gd name="connsiteX2" fmla="*/ 43239 w 1459282"/>
              <a:gd name="connsiteY2" fmla="*/ 0 h 259428"/>
              <a:gd name="connsiteX3" fmla="*/ 1416043 w 1459282"/>
              <a:gd name="connsiteY3" fmla="*/ 0 h 259428"/>
              <a:gd name="connsiteX4" fmla="*/ 1446618 w 1459282"/>
              <a:gd name="connsiteY4" fmla="*/ 12664 h 259428"/>
              <a:gd name="connsiteX5" fmla="*/ 1459282 w 1459282"/>
              <a:gd name="connsiteY5" fmla="*/ 43239 h 259428"/>
              <a:gd name="connsiteX6" fmla="*/ 1459282 w 1459282"/>
              <a:gd name="connsiteY6" fmla="*/ 216189 h 259428"/>
              <a:gd name="connsiteX7" fmla="*/ 1446618 w 1459282"/>
              <a:gd name="connsiteY7" fmla="*/ 246764 h 259428"/>
              <a:gd name="connsiteX8" fmla="*/ 1416043 w 1459282"/>
              <a:gd name="connsiteY8" fmla="*/ 259428 h 259428"/>
              <a:gd name="connsiteX9" fmla="*/ 43239 w 1459282"/>
              <a:gd name="connsiteY9" fmla="*/ 259428 h 259428"/>
              <a:gd name="connsiteX10" fmla="*/ 12664 w 1459282"/>
              <a:gd name="connsiteY10" fmla="*/ 246764 h 259428"/>
              <a:gd name="connsiteX11" fmla="*/ 0 w 1459282"/>
              <a:gd name="connsiteY11" fmla="*/ 216189 h 259428"/>
              <a:gd name="connsiteX12" fmla="*/ 0 w 1459282"/>
              <a:gd name="connsiteY12" fmla="*/ 43239 h 259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59282" h="259428">
                <a:moveTo>
                  <a:pt x="0" y="43239"/>
                </a:moveTo>
                <a:cubicBezTo>
                  <a:pt x="0" y="31771"/>
                  <a:pt x="4556" y="20773"/>
                  <a:pt x="12664" y="12664"/>
                </a:cubicBezTo>
                <a:cubicBezTo>
                  <a:pt x="20773" y="4555"/>
                  <a:pt x="31771" y="0"/>
                  <a:pt x="43239" y="0"/>
                </a:cubicBezTo>
                <a:lnTo>
                  <a:pt x="1416043" y="0"/>
                </a:lnTo>
                <a:cubicBezTo>
                  <a:pt x="1427511" y="0"/>
                  <a:pt x="1438509" y="4556"/>
                  <a:pt x="1446618" y="12664"/>
                </a:cubicBezTo>
                <a:cubicBezTo>
                  <a:pt x="1454727" y="20773"/>
                  <a:pt x="1459282" y="31771"/>
                  <a:pt x="1459282" y="43239"/>
                </a:cubicBezTo>
                <a:lnTo>
                  <a:pt x="1459282" y="216189"/>
                </a:lnTo>
                <a:cubicBezTo>
                  <a:pt x="1459282" y="227657"/>
                  <a:pt x="1454726" y="238655"/>
                  <a:pt x="1446618" y="246764"/>
                </a:cubicBezTo>
                <a:cubicBezTo>
                  <a:pt x="1438509" y="254873"/>
                  <a:pt x="1427511" y="259428"/>
                  <a:pt x="1416043" y="259428"/>
                </a:cubicBezTo>
                <a:lnTo>
                  <a:pt x="43239" y="259428"/>
                </a:lnTo>
                <a:cubicBezTo>
                  <a:pt x="31771" y="259428"/>
                  <a:pt x="20773" y="254872"/>
                  <a:pt x="12664" y="246764"/>
                </a:cubicBezTo>
                <a:cubicBezTo>
                  <a:pt x="4555" y="238655"/>
                  <a:pt x="0" y="227657"/>
                  <a:pt x="0" y="216189"/>
                </a:cubicBezTo>
                <a:lnTo>
                  <a:pt x="0" y="43239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744" tIns="17744" rIns="17744" bIns="17744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000" b="0" kern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 5.1 Définir la stratégie de maintenance</a:t>
            </a:r>
          </a:p>
        </p:txBody>
      </p:sp>
      <p:sp>
        <p:nvSpPr>
          <p:cNvPr id="109" name="Forme libre 108"/>
          <p:cNvSpPr/>
          <p:nvPr/>
        </p:nvSpPr>
        <p:spPr>
          <a:xfrm>
            <a:off x="2926320" y="1523686"/>
            <a:ext cx="1645680" cy="465154"/>
          </a:xfrm>
          <a:custGeom>
            <a:avLst/>
            <a:gdLst>
              <a:gd name="connsiteX0" fmla="*/ 0 w 1459282"/>
              <a:gd name="connsiteY0" fmla="*/ 64858 h 389141"/>
              <a:gd name="connsiteX1" fmla="*/ 18997 w 1459282"/>
              <a:gd name="connsiteY1" fmla="*/ 18996 h 389141"/>
              <a:gd name="connsiteX2" fmla="*/ 64859 w 1459282"/>
              <a:gd name="connsiteY2" fmla="*/ 0 h 389141"/>
              <a:gd name="connsiteX3" fmla="*/ 1394424 w 1459282"/>
              <a:gd name="connsiteY3" fmla="*/ 0 h 389141"/>
              <a:gd name="connsiteX4" fmla="*/ 1440286 w 1459282"/>
              <a:gd name="connsiteY4" fmla="*/ 18997 h 389141"/>
              <a:gd name="connsiteX5" fmla="*/ 1459282 w 1459282"/>
              <a:gd name="connsiteY5" fmla="*/ 64859 h 389141"/>
              <a:gd name="connsiteX6" fmla="*/ 1459282 w 1459282"/>
              <a:gd name="connsiteY6" fmla="*/ 324283 h 389141"/>
              <a:gd name="connsiteX7" fmla="*/ 1440286 w 1459282"/>
              <a:gd name="connsiteY7" fmla="*/ 370145 h 389141"/>
              <a:gd name="connsiteX8" fmla="*/ 1394424 w 1459282"/>
              <a:gd name="connsiteY8" fmla="*/ 389141 h 389141"/>
              <a:gd name="connsiteX9" fmla="*/ 64858 w 1459282"/>
              <a:gd name="connsiteY9" fmla="*/ 389141 h 389141"/>
              <a:gd name="connsiteX10" fmla="*/ 18996 w 1459282"/>
              <a:gd name="connsiteY10" fmla="*/ 370144 h 389141"/>
              <a:gd name="connsiteX11" fmla="*/ 0 w 1459282"/>
              <a:gd name="connsiteY11" fmla="*/ 324282 h 389141"/>
              <a:gd name="connsiteX12" fmla="*/ 0 w 1459282"/>
              <a:gd name="connsiteY12" fmla="*/ 64858 h 389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59282" h="389141">
                <a:moveTo>
                  <a:pt x="0" y="64858"/>
                </a:moveTo>
                <a:cubicBezTo>
                  <a:pt x="0" y="47657"/>
                  <a:pt x="6833" y="31160"/>
                  <a:pt x="18997" y="18996"/>
                </a:cubicBezTo>
                <a:cubicBezTo>
                  <a:pt x="31160" y="6833"/>
                  <a:pt x="47657" y="0"/>
                  <a:pt x="64859" y="0"/>
                </a:cubicBezTo>
                <a:lnTo>
                  <a:pt x="1394424" y="0"/>
                </a:lnTo>
                <a:cubicBezTo>
                  <a:pt x="1411625" y="0"/>
                  <a:pt x="1428122" y="6833"/>
                  <a:pt x="1440286" y="18997"/>
                </a:cubicBezTo>
                <a:cubicBezTo>
                  <a:pt x="1452449" y="31160"/>
                  <a:pt x="1459282" y="47657"/>
                  <a:pt x="1459282" y="64859"/>
                </a:cubicBezTo>
                <a:lnTo>
                  <a:pt x="1459282" y="324283"/>
                </a:lnTo>
                <a:cubicBezTo>
                  <a:pt x="1459282" y="341484"/>
                  <a:pt x="1452449" y="357981"/>
                  <a:pt x="1440286" y="370145"/>
                </a:cubicBezTo>
                <a:cubicBezTo>
                  <a:pt x="1428123" y="382308"/>
                  <a:pt x="1411626" y="389141"/>
                  <a:pt x="1394424" y="389141"/>
                </a:cubicBezTo>
                <a:lnTo>
                  <a:pt x="64858" y="389141"/>
                </a:lnTo>
                <a:cubicBezTo>
                  <a:pt x="47657" y="389141"/>
                  <a:pt x="31160" y="382308"/>
                  <a:pt x="18996" y="370144"/>
                </a:cubicBezTo>
                <a:cubicBezTo>
                  <a:pt x="6833" y="357981"/>
                  <a:pt x="0" y="341484"/>
                  <a:pt x="0" y="324282"/>
                </a:cubicBezTo>
                <a:lnTo>
                  <a:pt x="0" y="64858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4076" tIns="24076" rIns="24076" bIns="24076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000" b="0" kern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 5.2 Mettre en place et/ou optimiser l'organisation des activités de maintenance</a:t>
            </a:r>
          </a:p>
        </p:txBody>
      </p:sp>
      <p:sp>
        <p:nvSpPr>
          <p:cNvPr id="93" name="Forme libre 92"/>
          <p:cNvSpPr/>
          <p:nvPr/>
        </p:nvSpPr>
        <p:spPr>
          <a:xfrm>
            <a:off x="5996879" y="2297325"/>
            <a:ext cx="401642" cy="211397"/>
          </a:xfrm>
          <a:custGeom>
            <a:avLst/>
            <a:gdLst>
              <a:gd name="connsiteX0" fmla="*/ 0 w 401642"/>
              <a:gd name="connsiteY0" fmla="*/ 0 h 211397"/>
              <a:gd name="connsiteX1" fmla="*/ 200821 w 401642"/>
              <a:gd name="connsiteY1" fmla="*/ 0 h 211397"/>
              <a:gd name="connsiteX2" fmla="*/ 200821 w 401642"/>
              <a:gd name="connsiteY2" fmla="*/ 211397 h 211397"/>
              <a:gd name="connsiteX3" fmla="*/ 401642 w 401642"/>
              <a:gd name="connsiteY3" fmla="*/ 211397 h 21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642" h="211397">
                <a:moveTo>
                  <a:pt x="0" y="0"/>
                </a:moveTo>
                <a:lnTo>
                  <a:pt x="200821" y="0"/>
                </a:lnTo>
                <a:lnTo>
                  <a:pt x="200821" y="211397"/>
                </a:lnTo>
                <a:lnTo>
                  <a:pt x="401642" y="211397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2174" tIns="94352" rIns="202175" bIns="94352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800" kern="1200">
              <a:solidFill>
                <a:srgbClr val="002060"/>
              </a:solidFill>
            </a:endParaRPr>
          </a:p>
        </p:txBody>
      </p:sp>
      <p:sp>
        <p:nvSpPr>
          <p:cNvPr id="94" name="Forme libre 93"/>
          <p:cNvSpPr/>
          <p:nvPr/>
        </p:nvSpPr>
        <p:spPr>
          <a:xfrm>
            <a:off x="5996879" y="2004643"/>
            <a:ext cx="398963" cy="200223"/>
          </a:xfrm>
          <a:custGeom>
            <a:avLst/>
            <a:gdLst>
              <a:gd name="connsiteX0" fmla="*/ 0 w 398963"/>
              <a:gd name="connsiteY0" fmla="*/ 200223 h 200223"/>
              <a:gd name="connsiteX1" fmla="*/ 199481 w 398963"/>
              <a:gd name="connsiteY1" fmla="*/ 200223 h 200223"/>
              <a:gd name="connsiteX2" fmla="*/ 199481 w 398963"/>
              <a:gd name="connsiteY2" fmla="*/ 0 h 200223"/>
              <a:gd name="connsiteX3" fmla="*/ 398963 w 398963"/>
              <a:gd name="connsiteY3" fmla="*/ 0 h 20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963" h="200223">
                <a:moveTo>
                  <a:pt x="0" y="200223"/>
                </a:moveTo>
                <a:lnTo>
                  <a:pt x="199481" y="200223"/>
                </a:lnTo>
                <a:lnTo>
                  <a:pt x="199481" y="0"/>
                </a:lnTo>
                <a:lnTo>
                  <a:pt x="398963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1022" tIns="88952" rIns="201022" bIns="88952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800" kern="1200">
              <a:solidFill>
                <a:srgbClr val="002060"/>
              </a:solidFill>
            </a:endParaRPr>
          </a:p>
        </p:txBody>
      </p:sp>
      <p:sp>
        <p:nvSpPr>
          <p:cNvPr id="95" name="Forme libre 94"/>
          <p:cNvSpPr/>
          <p:nvPr/>
        </p:nvSpPr>
        <p:spPr>
          <a:xfrm>
            <a:off x="5004048" y="2060848"/>
            <a:ext cx="1315689" cy="504056"/>
          </a:xfrm>
          <a:custGeom>
            <a:avLst/>
            <a:gdLst>
              <a:gd name="connsiteX0" fmla="*/ 0 w 976585"/>
              <a:gd name="connsiteY0" fmla="*/ 55146 h 330868"/>
              <a:gd name="connsiteX1" fmla="*/ 16152 w 976585"/>
              <a:gd name="connsiteY1" fmla="*/ 16152 h 330868"/>
              <a:gd name="connsiteX2" fmla="*/ 55146 w 976585"/>
              <a:gd name="connsiteY2" fmla="*/ 0 h 330868"/>
              <a:gd name="connsiteX3" fmla="*/ 921439 w 976585"/>
              <a:gd name="connsiteY3" fmla="*/ 0 h 330868"/>
              <a:gd name="connsiteX4" fmla="*/ 960433 w 976585"/>
              <a:gd name="connsiteY4" fmla="*/ 16152 h 330868"/>
              <a:gd name="connsiteX5" fmla="*/ 976585 w 976585"/>
              <a:gd name="connsiteY5" fmla="*/ 55146 h 330868"/>
              <a:gd name="connsiteX6" fmla="*/ 976585 w 976585"/>
              <a:gd name="connsiteY6" fmla="*/ 275722 h 330868"/>
              <a:gd name="connsiteX7" fmla="*/ 960433 w 976585"/>
              <a:gd name="connsiteY7" fmla="*/ 314716 h 330868"/>
              <a:gd name="connsiteX8" fmla="*/ 921439 w 976585"/>
              <a:gd name="connsiteY8" fmla="*/ 330868 h 330868"/>
              <a:gd name="connsiteX9" fmla="*/ 55146 w 976585"/>
              <a:gd name="connsiteY9" fmla="*/ 330868 h 330868"/>
              <a:gd name="connsiteX10" fmla="*/ 16152 w 976585"/>
              <a:gd name="connsiteY10" fmla="*/ 314716 h 330868"/>
              <a:gd name="connsiteX11" fmla="*/ 0 w 976585"/>
              <a:gd name="connsiteY11" fmla="*/ 275722 h 330868"/>
              <a:gd name="connsiteX12" fmla="*/ 0 w 976585"/>
              <a:gd name="connsiteY12" fmla="*/ 55146 h 330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76585" h="330868">
                <a:moveTo>
                  <a:pt x="0" y="55146"/>
                </a:moveTo>
                <a:cubicBezTo>
                  <a:pt x="0" y="40520"/>
                  <a:pt x="5810" y="26494"/>
                  <a:pt x="16152" y="16152"/>
                </a:cubicBezTo>
                <a:cubicBezTo>
                  <a:pt x="26494" y="5810"/>
                  <a:pt x="40521" y="0"/>
                  <a:pt x="55146" y="0"/>
                </a:cubicBezTo>
                <a:lnTo>
                  <a:pt x="921439" y="0"/>
                </a:lnTo>
                <a:cubicBezTo>
                  <a:pt x="936065" y="0"/>
                  <a:pt x="950091" y="5810"/>
                  <a:pt x="960433" y="16152"/>
                </a:cubicBezTo>
                <a:cubicBezTo>
                  <a:pt x="970775" y="26494"/>
                  <a:pt x="976585" y="40521"/>
                  <a:pt x="976585" y="55146"/>
                </a:cubicBezTo>
                <a:lnTo>
                  <a:pt x="976585" y="275722"/>
                </a:lnTo>
                <a:cubicBezTo>
                  <a:pt x="976585" y="290348"/>
                  <a:pt x="970775" y="304374"/>
                  <a:pt x="960433" y="314716"/>
                </a:cubicBezTo>
                <a:cubicBezTo>
                  <a:pt x="950091" y="325058"/>
                  <a:pt x="936065" y="330868"/>
                  <a:pt x="921439" y="330868"/>
                </a:cubicBezTo>
                <a:lnTo>
                  <a:pt x="55146" y="330868"/>
                </a:lnTo>
                <a:cubicBezTo>
                  <a:pt x="40520" y="330868"/>
                  <a:pt x="26494" y="325058"/>
                  <a:pt x="16152" y="314716"/>
                </a:cubicBezTo>
                <a:cubicBezTo>
                  <a:pt x="5810" y="304374"/>
                  <a:pt x="0" y="290347"/>
                  <a:pt x="0" y="275722"/>
                </a:cubicBezTo>
                <a:lnTo>
                  <a:pt x="0" y="5514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1232" tIns="21232" rIns="21232" bIns="21232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400" b="1" kern="1200" dirty="0">
                <a:solidFill>
                  <a:srgbClr val="002060"/>
                </a:solidFill>
                <a:latin typeface="+mn-lt"/>
                <a:cs typeface="Arial" pitchFamily="34" charset="0"/>
              </a:rPr>
              <a:t>A3 AM</a:t>
            </a:r>
            <a:r>
              <a:rPr lang="fr-FR" sz="1400" b="1" kern="1200" dirty="0">
                <a:solidFill>
                  <a:srgbClr val="002060"/>
                </a:solidFill>
                <a:latin typeface="+mn-lt"/>
                <a:cs typeface="Arial"/>
              </a:rPr>
              <a:t>É</a:t>
            </a:r>
            <a:r>
              <a:rPr lang="fr-FR" sz="1400" b="1" kern="1200" dirty="0">
                <a:solidFill>
                  <a:srgbClr val="002060"/>
                </a:solidFill>
                <a:latin typeface="+mn-lt"/>
                <a:cs typeface="Arial" pitchFamily="34" charset="0"/>
              </a:rPr>
              <a:t>LIORATION</a:t>
            </a:r>
          </a:p>
        </p:txBody>
      </p:sp>
      <p:sp>
        <p:nvSpPr>
          <p:cNvPr id="96" name="Forme libre 95"/>
          <p:cNvSpPr/>
          <p:nvPr/>
        </p:nvSpPr>
        <p:spPr>
          <a:xfrm>
            <a:off x="6395842" y="1844824"/>
            <a:ext cx="1920574" cy="325852"/>
          </a:xfrm>
          <a:custGeom>
            <a:avLst/>
            <a:gdLst>
              <a:gd name="connsiteX0" fmla="*/ 0 w 1617608"/>
              <a:gd name="connsiteY0" fmla="*/ 48529 h 291169"/>
              <a:gd name="connsiteX1" fmla="*/ 14214 w 1617608"/>
              <a:gd name="connsiteY1" fmla="*/ 14214 h 291169"/>
              <a:gd name="connsiteX2" fmla="*/ 48529 w 1617608"/>
              <a:gd name="connsiteY2" fmla="*/ 0 h 291169"/>
              <a:gd name="connsiteX3" fmla="*/ 1569079 w 1617608"/>
              <a:gd name="connsiteY3" fmla="*/ 0 h 291169"/>
              <a:gd name="connsiteX4" fmla="*/ 1603394 w 1617608"/>
              <a:gd name="connsiteY4" fmla="*/ 14214 h 291169"/>
              <a:gd name="connsiteX5" fmla="*/ 1617608 w 1617608"/>
              <a:gd name="connsiteY5" fmla="*/ 48529 h 291169"/>
              <a:gd name="connsiteX6" fmla="*/ 1617608 w 1617608"/>
              <a:gd name="connsiteY6" fmla="*/ 242640 h 291169"/>
              <a:gd name="connsiteX7" fmla="*/ 1603394 w 1617608"/>
              <a:gd name="connsiteY7" fmla="*/ 276955 h 291169"/>
              <a:gd name="connsiteX8" fmla="*/ 1569079 w 1617608"/>
              <a:gd name="connsiteY8" fmla="*/ 291169 h 291169"/>
              <a:gd name="connsiteX9" fmla="*/ 48529 w 1617608"/>
              <a:gd name="connsiteY9" fmla="*/ 291169 h 291169"/>
              <a:gd name="connsiteX10" fmla="*/ 14214 w 1617608"/>
              <a:gd name="connsiteY10" fmla="*/ 276955 h 291169"/>
              <a:gd name="connsiteX11" fmla="*/ 0 w 1617608"/>
              <a:gd name="connsiteY11" fmla="*/ 242640 h 291169"/>
              <a:gd name="connsiteX12" fmla="*/ 0 w 1617608"/>
              <a:gd name="connsiteY12" fmla="*/ 48529 h 291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17608" h="291169">
                <a:moveTo>
                  <a:pt x="0" y="48529"/>
                </a:moveTo>
                <a:cubicBezTo>
                  <a:pt x="0" y="35658"/>
                  <a:pt x="5113" y="23315"/>
                  <a:pt x="14214" y="14214"/>
                </a:cubicBezTo>
                <a:cubicBezTo>
                  <a:pt x="23315" y="5113"/>
                  <a:pt x="35659" y="0"/>
                  <a:pt x="48529" y="0"/>
                </a:cubicBezTo>
                <a:lnTo>
                  <a:pt x="1569079" y="0"/>
                </a:lnTo>
                <a:cubicBezTo>
                  <a:pt x="1581950" y="0"/>
                  <a:pt x="1594293" y="5113"/>
                  <a:pt x="1603394" y="14214"/>
                </a:cubicBezTo>
                <a:cubicBezTo>
                  <a:pt x="1612495" y="23315"/>
                  <a:pt x="1617608" y="35659"/>
                  <a:pt x="1617608" y="48529"/>
                </a:cubicBezTo>
                <a:lnTo>
                  <a:pt x="1617608" y="242640"/>
                </a:lnTo>
                <a:cubicBezTo>
                  <a:pt x="1617608" y="255511"/>
                  <a:pt x="1612495" y="267854"/>
                  <a:pt x="1603394" y="276955"/>
                </a:cubicBezTo>
                <a:cubicBezTo>
                  <a:pt x="1594293" y="286056"/>
                  <a:pt x="1581949" y="291169"/>
                  <a:pt x="1569079" y="291169"/>
                </a:cubicBezTo>
                <a:lnTo>
                  <a:pt x="48529" y="291169"/>
                </a:lnTo>
                <a:cubicBezTo>
                  <a:pt x="35658" y="291169"/>
                  <a:pt x="23315" y="286056"/>
                  <a:pt x="14214" y="276955"/>
                </a:cubicBezTo>
                <a:cubicBezTo>
                  <a:pt x="5113" y="267854"/>
                  <a:pt x="0" y="255510"/>
                  <a:pt x="0" y="242640"/>
                </a:cubicBezTo>
                <a:lnTo>
                  <a:pt x="0" y="4852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294" tIns="19294" rIns="19294" bIns="19294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000" b="0" kern="1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 3.1 Proposer ou définir des axes d'amélioration</a:t>
            </a:r>
          </a:p>
        </p:txBody>
      </p:sp>
      <p:sp>
        <p:nvSpPr>
          <p:cNvPr id="97" name="Forme libre 96"/>
          <p:cNvSpPr/>
          <p:nvPr/>
        </p:nvSpPr>
        <p:spPr>
          <a:xfrm>
            <a:off x="6398520" y="2276874"/>
            <a:ext cx="1917895" cy="421077"/>
          </a:xfrm>
          <a:custGeom>
            <a:avLst/>
            <a:gdLst>
              <a:gd name="connsiteX0" fmla="*/ 0 w 1617608"/>
              <a:gd name="connsiteY0" fmla="*/ 63078 h 378458"/>
              <a:gd name="connsiteX1" fmla="*/ 18475 w 1617608"/>
              <a:gd name="connsiteY1" fmla="*/ 18475 h 378458"/>
              <a:gd name="connsiteX2" fmla="*/ 63078 w 1617608"/>
              <a:gd name="connsiteY2" fmla="*/ 0 h 378458"/>
              <a:gd name="connsiteX3" fmla="*/ 1554530 w 1617608"/>
              <a:gd name="connsiteY3" fmla="*/ 0 h 378458"/>
              <a:gd name="connsiteX4" fmla="*/ 1599133 w 1617608"/>
              <a:gd name="connsiteY4" fmla="*/ 18475 h 378458"/>
              <a:gd name="connsiteX5" fmla="*/ 1617608 w 1617608"/>
              <a:gd name="connsiteY5" fmla="*/ 63078 h 378458"/>
              <a:gd name="connsiteX6" fmla="*/ 1617608 w 1617608"/>
              <a:gd name="connsiteY6" fmla="*/ 315380 h 378458"/>
              <a:gd name="connsiteX7" fmla="*/ 1599133 w 1617608"/>
              <a:gd name="connsiteY7" fmla="*/ 359983 h 378458"/>
              <a:gd name="connsiteX8" fmla="*/ 1554530 w 1617608"/>
              <a:gd name="connsiteY8" fmla="*/ 378458 h 378458"/>
              <a:gd name="connsiteX9" fmla="*/ 63078 w 1617608"/>
              <a:gd name="connsiteY9" fmla="*/ 378458 h 378458"/>
              <a:gd name="connsiteX10" fmla="*/ 18475 w 1617608"/>
              <a:gd name="connsiteY10" fmla="*/ 359983 h 378458"/>
              <a:gd name="connsiteX11" fmla="*/ 0 w 1617608"/>
              <a:gd name="connsiteY11" fmla="*/ 315380 h 378458"/>
              <a:gd name="connsiteX12" fmla="*/ 0 w 1617608"/>
              <a:gd name="connsiteY12" fmla="*/ 63078 h 378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17608" h="378458">
                <a:moveTo>
                  <a:pt x="0" y="63078"/>
                </a:moveTo>
                <a:cubicBezTo>
                  <a:pt x="0" y="46349"/>
                  <a:pt x="6646" y="30305"/>
                  <a:pt x="18475" y="18475"/>
                </a:cubicBezTo>
                <a:cubicBezTo>
                  <a:pt x="30304" y="6646"/>
                  <a:pt x="46349" y="0"/>
                  <a:pt x="63078" y="0"/>
                </a:cubicBezTo>
                <a:lnTo>
                  <a:pt x="1554530" y="0"/>
                </a:lnTo>
                <a:cubicBezTo>
                  <a:pt x="1571259" y="0"/>
                  <a:pt x="1587303" y="6646"/>
                  <a:pt x="1599133" y="18475"/>
                </a:cubicBezTo>
                <a:cubicBezTo>
                  <a:pt x="1610962" y="30304"/>
                  <a:pt x="1617608" y="46349"/>
                  <a:pt x="1617608" y="63078"/>
                </a:cubicBezTo>
                <a:lnTo>
                  <a:pt x="1617608" y="315380"/>
                </a:lnTo>
                <a:cubicBezTo>
                  <a:pt x="1617608" y="332109"/>
                  <a:pt x="1610962" y="348153"/>
                  <a:pt x="1599133" y="359983"/>
                </a:cubicBezTo>
                <a:cubicBezTo>
                  <a:pt x="1587304" y="371812"/>
                  <a:pt x="1571259" y="378458"/>
                  <a:pt x="1554530" y="378458"/>
                </a:cubicBezTo>
                <a:lnTo>
                  <a:pt x="63078" y="378458"/>
                </a:lnTo>
                <a:cubicBezTo>
                  <a:pt x="46349" y="378458"/>
                  <a:pt x="30305" y="371812"/>
                  <a:pt x="18475" y="359983"/>
                </a:cubicBezTo>
                <a:cubicBezTo>
                  <a:pt x="6646" y="348154"/>
                  <a:pt x="0" y="332109"/>
                  <a:pt x="0" y="315380"/>
                </a:cubicBezTo>
                <a:lnTo>
                  <a:pt x="0" y="6307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3555" tIns="23555" rIns="23555" bIns="23555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000" b="0" kern="1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 3.3 Mettre en </a:t>
            </a:r>
            <a:r>
              <a:rPr lang="fr-FR" sz="1000" b="0" kern="1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œuvre </a:t>
            </a:r>
            <a:r>
              <a:rPr lang="fr-FR" sz="1000" b="0" kern="1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des solutions d'amélioration, assurer le suivi des travaux</a:t>
            </a:r>
          </a:p>
        </p:txBody>
      </p:sp>
      <p:sp>
        <p:nvSpPr>
          <p:cNvPr id="83" name="Forme libre 82"/>
          <p:cNvSpPr/>
          <p:nvPr/>
        </p:nvSpPr>
        <p:spPr>
          <a:xfrm>
            <a:off x="4758362" y="3388128"/>
            <a:ext cx="365303" cy="491277"/>
          </a:xfrm>
          <a:custGeom>
            <a:avLst/>
            <a:gdLst>
              <a:gd name="connsiteX0" fmla="*/ 0 w 365303"/>
              <a:gd name="connsiteY0" fmla="*/ 0 h 491277"/>
              <a:gd name="connsiteX1" fmla="*/ 182651 w 365303"/>
              <a:gd name="connsiteY1" fmla="*/ 0 h 491277"/>
              <a:gd name="connsiteX2" fmla="*/ 182651 w 365303"/>
              <a:gd name="connsiteY2" fmla="*/ 491277 h 491277"/>
              <a:gd name="connsiteX3" fmla="*/ 365303 w 365303"/>
              <a:gd name="connsiteY3" fmla="*/ 491277 h 49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03" h="491277">
                <a:moveTo>
                  <a:pt x="0" y="0"/>
                </a:moveTo>
                <a:lnTo>
                  <a:pt x="182651" y="0"/>
                </a:lnTo>
                <a:lnTo>
                  <a:pt x="182651" y="491277"/>
                </a:lnTo>
                <a:lnTo>
                  <a:pt x="365303" y="491277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0046" tIns="230334" rIns="180047" bIns="230333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800" kern="1200"/>
          </a:p>
        </p:txBody>
      </p:sp>
      <p:sp>
        <p:nvSpPr>
          <p:cNvPr id="84" name="Forme libre 83"/>
          <p:cNvSpPr/>
          <p:nvPr/>
        </p:nvSpPr>
        <p:spPr>
          <a:xfrm>
            <a:off x="4758362" y="3388126"/>
            <a:ext cx="369368" cy="189538"/>
          </a:xfrm>
          <a:custGeom>
            <a:avLst/>
            <a:gdLst>
              <a:gd name="connsiteX0" fmla="*/ 0 w 369368"/>
              <a:gd name="connsiteY0" fmla="*/ 0 h 189538"/>
              <a:gd name="connsiteX1" fmla="*/ 184684 w 369368"/>
              <a:gd name="connsiteY1" fmla="*/ 0 h 189538"/>
              <a:gd name="connsiteX2" fmla="*/ 184684 w 369368"/>
              <a:gd name="connsiteY2" fmla="*/ 189538 h 189538"/>
              <a:gd name="connsiteX3" fmla="*/ 369368 w 369368"/>
              <a:gd name="connsiteY3" fmla="*/ 189538 h 189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368" h="189538">
                <a:moveTo>
                  <a:pt x="0" y="0"/>
                </a:moveTo>
                <a:lnTo>
                  <a:pt x="184684" y="0"/>
                </a:lnTo>
                <a:lnTo>
                  <a:pt x="184684" y="189538"/>
                </a:lnTo>
                <a:lnTo>
                  <a:pt x="369368" y="189538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7005" tIns="84390" rIns="187006" bIns="84391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800" kern="1200"/>
          </a:p>
        </p:txBody>
      </p:sp>
      <p:sp>
        <p:nvSpPr>
          <p:cNvPr id="85" name="Forme libre 84"/>
          <p:cNvSpPr/>
          <p:nvPr/>
        </p:nvSpPr>
        <p:spPr>
          <a:xfrm>
            <a:off x="4758362" y="3260651"/>
            <a:ext cx="373083" cy="127474"/>
          </a:xfrm>
          <a:custGeom>
            <a:avLst/>
            <a:gdLst>
              <a:gd name="connsiteX0" fmla="*/ 0 w 373083"/>
              <a:gd name="connsiteY0" fmla="*/ 127474 h 127474"/>
              <a:gd name="connsiteX1" fmla="*/ 186541 w 373083"/>
              <a:gd name="connsiteY1" fmla="*/ 127474 h 127474"/>
              <a:gd name="connsiteX2" fmla="*/ 186541 w 373083"/>
              <a:gd name="connsiteY2" fmla="*/ 0 h 127474"/>
              <a:gd name="connsiteX3" fmla="*/ 373083 w 373083"/>
              <a:gd name="connsiteY3" fmla="*/ 0 h 127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083" h="127474">
                <a:moveTo>
                  <a:pt x="0" y="127474"/>
                </a:moveTo>
                <a:lnTo>
                  <a:pt x="186541" y="127474"/>
                </a:lnTo>
                <a:lnTo>
                  <a:pt x="186541" y="0"/>
                </a:lnTo>
                <a:lnTo>
                  <a:pt x="373083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9385" tIns="53881" rIns="189385" bIns="53880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800" kern="1200">
              <a:solidFill>
                <a:srgbClr val="002060"/>
              </a:solidFill>
            </a:endParaRPr>
          </a:p>
        </p:txBody>
      </p:sp>
      <p:sp>
        <p:nvSpPr>
          <p:cNvPr id="86" name="Forme libre 85"/>
          <p:cNvSpPr/>
          <p:nvPr/>
        </p:nvSpPr>
        <p:spPr>
          <a:xfrm>
            <a:off x="4758361" y="2949089"/>
            <a:ext cx="371586" cy="439036"/>
          </a:xfrm>
          <a:custGeom>
            <a:avLst/>
            <a:gdLst>
              <a:gd name="connsiteX0" fmla="*/ 0 w 371586"/>
              <a:gd name="connsiteY0" fmla="*/ 439036 h 439036"/>
              <a:gd name="connsiteX1" fmla="*/ 185793 w 371586"/>
              <a:gd name="connsiteY1" fmla="*/ 439036 h 439036"/>
              <a:gd name="connsiteX2" fmla="*/ 185793 w 371586"/>
              <a:gd name="connsiteY2" fmla="*/ 0 h 439036"/>
              <a:gd name="connsiteX3" fmla="*/ 371586 w 371586"/>
              <a:gd name="connsiteY3" fmla="*/ 0 h 439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1586" h="439036">
                <a:moveTo>
                  <a:pt x="0" y="439036"/>
                </a:moveTo>
                <a:lnTo>
                  <a:pt x="185793" y="439036"/>
                </a:lnTo>
                <a:lnTo>
                  <a:pt x="185793" y="0"/>
                </a:lnTo>
                <a:lnTo>
                  <a:pt x="371586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4113" tIns="205139" rIns="184115" bIns="205139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800" kern="1200">
              <a:solidFill>
                <a:srgbClr val="002060"/>
              </a:solidFill>
            </a:endParaRPr>
          </a:p>
        </p:txBody>
      </p:sp>
      <p:sp>
        <p:nvSpPr>
          <p:cNvPr id="87" name="Forme libre 86"/>
          <p:cNvSpPr/>
          <p:nvPr/>
        </p:nvSpPr>
        <p:spPr>
          <a:xfrm>
            <a:off x="3707905" y="3091093"/>
            <a:ext cx="1381653" cy="594066"/>
          </a:xfrm>
          <a:custGeom>
            <a:avLst/>
            <a:gdLst>
              <a:gd name="connsiteX0" fmla="*/ 0 w 1256457"/>
              <a:gd name="connsiteY0" fmla="*/ 99013 h 594066"/>
              <a:gd name="connsiteX1" fmla="*/ 29000 w 1256457"/>
              <a:gd name="connsiteY1" fmla="*/ 29000 h 594066"/>
              <a:gd name="connsiteX2" fmla="*/ 99013 w 1256457"/>
              <a:gd name="connsiteY2" fmla="*/ 0 h 594066"/>
              <a:gd name="connsiteX3" fmla="*/ 1157444 w 1256457"/>
              <a:gd name="connsiteY3" fmla="*/ 0 h 594066"/>
              <a:gd name="connsiteX4" fmla="*/ 1227457 w 1256457"/>
              <a:gd name="connsiteY4" fmla="*/ 29000 h 594066"/>
              <a:gd name="connsiteX5" fmla="*/ 1256457 w 1256457"/>
              <a:gd name="connsiteY5" fmla="*/ 99013 h 594066"/>
              <a:gd name="connsiteX6" fmla="*/ 1256457 w 1256457"/>
              <a:gd name="connsiteY6" fmla="*/ 495053 h 594066"/>
              <a:gd name="connsiteX7" fmla="*/ 1227457 w 1256457"/>
              <a:gd name="connsiteY7" fmla="*/ 565066 h 594066"/>
              <a:gd name="connsiteX8" fmla="*/ 1157444 w 1256457"/>
              <a:gd name="connsiteY8" fmla="*/ 594066 h 594066"/>
              <a:gd name="connsiteX9" fmla="*/ 99013 w 1256457"/>
              <a:gd name="connsiteY9" fmla="*/ 594066 h 594066"/>
              <a:gd name="connsiteX10" fmla="*/ 29000 w 1256457"/>
              <a:gd name="connsiteY10" fmla="*/ 565066 h 594066"/>
              <a:gd name="connsiteX11" fmla="*/ 0 w 1256457"/>
              <a:gd name="connsiteY11" fmla="*/ 495053 h 594066"/>
              <a:gd name="connsiteX12" fmla="*/ 0 w 1256457"/>
              <a:gd name="connsiteY12" fmla="*/ 99013 h 594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56457" h="594066">
                <a:moveTo>
                  <a:pt x="0" y="99013"/>
                </a:moveTo>
                <a:cubicBezTo>
                  <a:pt x="0" y="72753"/>
                  <a:pt x="10432" y="47569"/>
                  <a:pt x="29000" y="29000"/>
                </a:cubicBezTo>
                <a:cubicBezTo>
                  <a:pt x="47569" y="10431"/>
                  <a:pt x="72753" y="0"/>
                  <a:pt x="99013" y="0"/>
                </a:cubicBezTo>
                <a:lnTo>
                  <a:pt x="1157444" y="0"/>
                </a:lnTo>
                <a:cubicBezTo>
                  <a:pt x="1183704" y="0"/>
                  <a:pt x="1208888" y="10432"/>
                  <a:pt x="1227457" y="29000"/>
                </a:cubicBezTo>
                <a:cubicBezTo>
                  <a:pt x="1246026" y="47569"/>
                  <a:pt x="1256457" y="72753"/>
                  <a:pt x="1256457" y="99013"/>
                </a:cubicBezTo>
                <a:lnTo>
                  <a:pt x="1256457" y="495053"/>
                </a:lnTo>
                <a:cubicBezTo>
                  <a:pt x="1256457" y="521313"/>
                  <a:pt x="1246025" y="546497"/>
                  <a:pt x="1227457" y="565066"/>
                </a:cubicBezTo>
                <a:cubicBezTo>
                  <a:pt x="1208888" y="583635"/>
                  <a:pt x="1183704" y="594066"/>
                  <a:pt x="1157444" y="594066"/>
                </a:cubicBezTo>
                <a:lnTo>
                  <a:pt x="99013" y="594066"/>
                </a:lnTo>
                <a:cubicBezTo>
                  <a:pt x="72753" y="594066"/>
                  <a:pt x="47569" y="583634"/>
                  <a:pt x="29000" y="565066"/>
                </a:cubicBezTo>
                <a:cubicBezTo>
                  <a:pt x="10431" y="546497"/>
                  <a:pt x="0" y="521313"/>
                  <a:pt x="0" y="495053"/>
                </a:cubicBezTo>
                <a:lnTo>
                  <a:pt x="0" y="99013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000" tIns="34080" rIns="29000" bIns="34080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400" b="1" kern="1200" dirty="0">
                <a:solidFill>
                  <a:srgbClr val="002060"/>
                </a:solidFill>
                <a:latin typeface="+mn-lt"/>
                <a:cs typeface="Arial" pitchFamily="34" charset="0"/>
              </a:rPr>
              <a:t>A1 MAINTENANCE CORRECTIVE</a:t>
            </a:r>
          </a:p>
        </p:txBody>
      </p:sp>
      <p:sp>
        <p:nvSpPr>
          <p:cNvPr id="88" name="Forme libre 87"/>
          <p:cNvSpPr/>
          <p:nvPr/>
        </p:nvSpPr>
        <p:spPr>
          <a:xfrm>
            <a:off x="5129946" y="2818855"/>
            <a:ext cx="1890325" cy="260473"/>
          </a:xfrm>
          <a:custGeom>
            <a:avLst/>
            <a:gdLst>
              <a:gd name="connsiteX0" fmla="*/ 0 w 1432604"/>
              <a:gd name="connsiteY0" fmla="*/ 43413 h 260473"/>
              <a:gd name="connsiteX1" fmla="*/ 12715 w 1432604"/>
              <a:gd name="connsiteY1" fmla="*/ 12715 h 260473"/>
              <a:gd name="connsiteX2" fmla="*/ 43413 w 1432604"/>
              <a:gd name="connsiteY2" fmla="*/ 0 h 260473"/>
              <a:gd name="connsiteX3" fmla="*/ 1389191 w 1432604"/>
              <a:gd name="connsiteY3" fmla="*/ 0 h 260473"/>
              <a:gd name="connsiteX4" fmla="*/ 1419889 w 1432604"/>
              <a:gd name="connsiteY4" fmla="*/ 12715 h 260473"/>
              <a:gd name="connsiteX5" fmla="*/ 1432604 w 1432604"/>
              <a:gd name="connsiteY5" fmla="*/ 43413 h 260473"/>
              <a:gd name="connsiteX6" fmla="*/ 1432604 w 1432604"/>
              <a:gd name="connsiteY6" fmla="*/ 217060 h 260473"/>
              <a:gd name="connsiteX7" fmla="*/ 1419889 w 1432604"/>
              <a:gd name="connsiteY7" fmla="*/ 247758 h 260473"/>
              <a:gd name="connsiteX8" fmla="*/ 1389191 w 1432604"/>
              <a:gd name="connsiteY8" fmla="*/ 260473 h 260473"/>
              <a:gd name="connsiteX9" fmla="*/ 43413 w 1432604"/>
              <a:gd name="connsiteY9" fmla="*/ 260473 h 260473"/>
              <a:gd name="connsiteX10" fmla="*/ 12715 w 1432604"/>
              <a:gd name="connsiteY10" fmla="*/ 247758 h 260473"/>
              <a:gd name="connsiteX11" fmla="*/ 0 w 1432604"/>
              <a:gd name="connsiteY11" fmla="*/ 217060 h 260473"/>
              <a:gd name="connsiteX12" fmla="*/ 0 w 1432604"/>
              <a:gd name="connsiteY12" fmla="*/ 43413 h 26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32604" h="260473">
                <a:moveTo>
                  <a:pt x="0" y="43413"/>
                </a:moveTo>
                <a:cubicBezTo>
                  <a:pt x="0" y="31899"/>
                  <a:pt x="4574" y="20857"/>
                  <a:pt x="12715" y="12715"/>
                </a:cubicBezTo>
                <a:cubicBezTo>
                  <a:pt x="20857" y="4573"/>
                  <a:pt x="31899" y="0"/>
                  <a:pt x="43413" y="0"/>
                </a:cubicBezTo>
                <a:lnTo>
                  <a:pt x="1389191" y="0"/>
                </a:lnTo>
                <a:cubicBezTo>
                  <a:pt x="1400705" y="0"/>
                  <a:pt x="1411747" y="4574"/>
                  <a:pt x="1419889" y="12715"/>
                </a:cubicBezTo>
                <a:cubicBezTo>
                  <a:pt x="1428031" y="20857"/>
                  <a:pt x="1432604" y="31899"/>
                  <a:pt x="1432604" y="43413"/>
                </a:cubicBezTo>
                <a:lnTo>
                  <a:pt x="1432604" y="217060"/>
                </a:lnTo>
                <a:cubicBezTo>
                  <a:pt x="1432604" y="228574"/>
                  <a:pt x="1428030" y="239616"/>
                  <a:pt x="1419889" y="247758"/>
                </a:cubicBezTo>
                <a:cubicBezTo>
                  <a:pt x="1411747" y="255900"/>
                  <a:pt x="1400705" y="260473"/>
                  <a:pt x="1389191" y="260473"/>
                </a:cubicBezTo>
                <a:lnTo>
                  <a:pt x="43413" y="260473"/>
                </a:lnTo>
                <a:cubicBezTo>
                  <a:pt x="31899" y="260473"/>
                  <a:pt x="20857" y="255899"/>
                  <a:pt x="12715" y="247758"/>
                </a:cubicBezTo>
                <a:cubicBezTo>
                  <a:pt x="4573" y="239616"/>
                  <a:pt x="0" y="228574"/>
                  <a:pt x="0" y="217060"/>
                </a:cubicBezTo>
                <a:lnTo>
                  <a:pt x="0" y="43413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795" tIns="48715" rIns="17795" bIns="17795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000" b="0" kern="1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 1.1 Diagnostiquer les pannes</a:t>
            </a:r>
          </a:p>
        </p:txBody>
      </p:sp>
      <p:sp>
        <p:nvSpPr>
          <p:cNvPr id="89" name="Forme libre 88"/>
          <p:cNvSpPr/>
          <p:nvPr/>
        </p:nvSpPr>
        <p:spPr>
          <a:xfrm>
            <a:off x="5131444" y="3130417"/>
            <a:ext cx="1888828" cy="260473"/>
          </a:xfrm>
          <a:custGeom>
            <a:avLst/>
            <a:gdLst>
              <a:gd name="connsiteX0" fmla="*/ 0 w 1432604"/>
              <a:gd name="connsiteY0" fmla="*/ 43413 h 260473"/>
              <a:gd name="connsiteX1" fmla="*/ 12715 w 1432604"/>
              <a:gd name="connsiteY1" fmla="*/ 12715 h 260473"/>
              <a:gd name="connsiteX2" fmla="*/ 43413 w 1432604"/>
              <a:gd name="connsiteY2" fmla="*/ 0 h 260473"/>
              <a:gd name="connsiteX3" fmla="*/ 1389191 w 1432604"/>
              <a:gd name="connsiteY3" fmla="*/ 0 h 260473"/>
              <a:gd name="connsiteX4" fmla="*/ 1419889 w 1432604"/>
              <a:gd name="connsiteY4" fmla="*/ 12715 h 260473"/>
              <a:gd name="connsiteX5" fmla="*/ 1432604 w 1432604"/>
              <a:gd name="connsiteY5" fmla="*/ 43413 h 260473"/>
              <a:gd name="connsiteX6" fmla="*/ 1432604 w 1432604"/>
              <a:gd name="connsiteY6" fmla="*/ 217060 h 260473"/>
              <a:gd name="connsiteX7" fmla="*/ 1419889 w 1432604"/>
              <a:gd name="connsiteY7" fmla="*/ 247758 h 260473"/>
              <a:gd name="connsiteX8" fmla="*/ 1389191 w 1432604"/>
              <a:gd name="connsiteY8" fmla="*/ 260473 h 260473"/>
              <a:gd name="connsiteX9" fmla="*/ 43413 w 1432604"/>
              <a:gd name="connsiteY9" fmla="*/ 260473 h 260473"/>
              <a:gd name="connsiteX10" fmla="*/ 12715 w 1432604"/>
              <a:gd name="connsiteY10" fmla="*/ 247758 h 260473"/>
              <a:gd name="connsiteX11" fmla="*/ 0 w 1432604"/>
              <a:gd name="connsiteY11" fmla="*/ 217060 h 260473"/>
              <a:gd name="connsiteX12" fmla="*/ 0 w 1432604"/>
              <a:gd name="connsiteY12" fmla="*/ 43413 h 26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32604" h="260473">
                <a:moveTo>
                  <a:pt x="0" y="43413"/>
                </a:moveTo>
                <a:cubicBezTo>
                  <a:pt x="0" y="31899"/>
                  <a:pt x="4574" y="20857"/>
                  <a:pt x="12715" y="12715"/>
                </a:cubicBezTo>
                <a:cubicBezTo>
                  <a:pt x="20857" y="4573"/>
                  <a:pt x="31899" y="0"/>
                  <a:pt x="43413" y="0"/>
                </a:cubicBezTo>
                <a:lnTo>
                  <a:pt x="1389191" y="0"/>
                </a:lnTo>
                <a:cubicBezTo>
                  <a:pt x="1400705" y="0"/>
                  <a:pt x="1411747" y="4574"/>
                  <a:pt x="1419889" y="12715"/>
                </a:cubicBezTo>
                <a:cubicBezTo>
                  <a:pt x="1428031" y="20857"/>
                  <a:pt x="1432604" y="31899"/>
                  <a:pt x="1432604" y="43413"/>
                </a:cubicBezTo>
                <a:lnTo>
                  <a:pt x="1432604" y="217060"/>
                </a:lnTo>
                <a:cubicBezTo>
                  <a:pt x="1432604" y="228574"/>
                  <a:pt x="1428030" y="239616"/>
                  <a:pt x="1419889" y="247758"/>
                </a:cubicBezTo>
                <a:cubicBezTo>
                  <a:pt x="1411747" y="255900"/>
                  <a:pt x="1400705" y="260473"/>
                  <a:pt x="1389191" y="260473"/>
                </a:cubicBezTo>
                <a:lnTo>
                  <a:pt x="43413" y="260473"/>
                </a:lnTo>
                <a:cubicBezTo>
                  <a:pt x="31899" y="260473"/>
                  <a:pt x="20857" y="255899"/>
                  <a:pt x="12715" y="247758"/>
                </a:cubicBezTo>
                <a:cubicBezTo>
                  <a:pt x="4573" y="239616"/>
                  <a:pt x="0" y="228574"/>
                  <a:pt x="0" y="217060"/>
                </a:cubicBezTo>
                <a:lnTo>
                  <a:pt x="0" y="43413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795" tIns="48715" rIns="17795" bIns="17795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000" b="0" kern="1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 1.2 Préparer les interventions</a:t>
            </a:r>
          </a:p>
        </p:txBody>
      </p:sp>
      <p:sp>
        <p:nvSpPr>
          <p:cNvPr id="90" name="Forme libre 89"/>
          <p:cNvSpPr/>
          <p:nvPr/>
        </p:nvSpPr>
        <p:spPr>
          <a:xfrm>
            <a:off x="5127729" y="3447430"/>
            <a:ext cx="1892543" cy="260473"/>
          </a:xfrm>
          <a:custGeom>
            <a:avLst/>
            <a:gdLst>
              <a:gd name="connsiteX0" fmla="*/ 0 w 1432604"/>
              <a:gd name="connsiteY0" fmla="*/ 43413 h 260473"/>
              <a:gd name="connsiteX1" fmla="*/ 12715 w 1432604"/>
              <a:gd name="connsiteY1" fmla="*/ 12715 h 260473"/>
              <a:gd name="connsiteX2" fmla="*/ 43413 w 1432604"/>
              <a:gd name="connsiteY2" fmla="*/ 0 h 260473"/>
              <a:gd name="connsiteX3" fmla="*/ 1389191 w 1432604"/>
              <a:gd name="connsiteY3" fmla="*/ 0 h 260473"/>
              <a:gd name="connsiteX4" fmla="*/ 1419889 w 1432604"/>
              <a:gd name="connsiteY4" fmla="*/ 12715 h 260473"/>
              <a:gd name="connsiteX5" fmla="*/ 1432604 w 1432604"/>
              <a:gd name="connsiteY5" fmla="*/ 43413 h 260473"/>
              <a:gd name="connsiteX6" fmla="*/ 1432604 w 1432604"/>
              <a:gd name="connsiteY6" fmla="*/ 217060 h 260473"/>
              <a:gd name="connsiteX7" fmla="*/ 1419889 w 1432604"/>
              <a:gd name="connsiteY7" fmla="*/ 247758 h 260473"/>
              <a:gd name="connsiteX8" fmla="*/ 1389191 w 1432604"/>
              <a:gd name="connsiteY8" fmla="*/ 260473 h 260473"/>
              <a:gd name="connsiteX9" fmla="*/ 43413 w 1432604"/>
              <a:gd name="connsiteY9" fmla="*/ 260473 h 260473"/>
              <a:gd name="connsiteX10" fmla="*/ 12715 w 1432604"/>
              <a:gd name="connsiteY10" fmla="*/ 247758 h 260473"/>
              <a:gd name="connsiteX11" fmla="*/ 0 w 1432604"/>
              <a:gd name="connsiteY11" fmla="*/ 217060 h 260473"/>
              <a:gd name="connsiteX12" fmla="*/ 0 w 1432604"/>
              <a:gd name="connsiteY12" fmla="*/ 43413 h 26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32604" h="260473">
                <a:moveTo>
                  <a:pt x="0" y="43413"/>
                </a:moveTo>
                <a:cubicBezTo>
                  <a:pt x="0" y="31899"/>
                  <a:pt x="4574" y="20857"/>
                  <a:pt x="12715" y="12715"/>
                </a:cubicBezTo>
                <a:cubicBezTo>
                  <a:pt x="20857" y="4573"/>
                  <a:pt x="31899" y="0"/>
                  <a:pt x="43413" y="0"/>
                </a:cubicBezTo>
                <a:lnTo>
                  <a:pt x="1389191" y="0"/>
                </a:lnTo>
                <a:cubicBezTo>
                  <a:pt x="1400705" y="0"/>
                  <a:pt x="1411747" y="4574"/>
                  <a:pt x="1419889" y="12715"/>
                </a:cubicBezTo>
                <a:cubicBezTo>
                  <a:pt x="1428031" y="20857"/>
                  <a:pt x="1432604" y="31899"/>
                  <a:pt x="1432604" y="43413"/>
                </a:cubicBezTo>
                <a:lnTo>
                  <a:pt x="1432604" y="217060"/>
                </a:lnTo>
                <a:cubicBezTo>
                  <a:pt x="1432604" y="228574"/>
                  <a:pt x="1428030" y="239616"/>
                  <a:pt x="1419889" y="247758"/>
                </a:cubicBezTo>
                <a:cubicBezTo>
                  <a:pt x="1411747" y="255900"/>
                  <a:pt x="1400705" y="260473"/>
                  <a:pt x="1389191" y="260473"/>
                </a:cubicBezTo>
                <a:lnTo>
                  <a:pt x="43413" y="260473"/>
                </a:lnTo>
                <a:cubicBezTo>
                  <a:pt x="31899" y="260473"/>
                  <a:pt x="20857" y="255899"/>
                  <a:pt x="12715" y="247758"/>
                </a:cubicBezTo>
                <a:cubicBezTo>
                  <a:pt x="4573" y="239616"/>
                  <a:pt x="0" y="228574"/>
                  <a:pt x="0" y="217060"/>
                </a:cubicBezTo>
                <a:lnTo>
                  <a:pt x="0" y="43413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795" tIns="48715" rIns="17795" bIns="17795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000" b="0" kern="1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 1.3 Effectuer les actions correctives</a:t>
            </a:r>
          </a:p>
        </p:txBody>
      </p:sp>
      <p:sp>
        <p:nvSpPr>
          <p:cNvPr id="91" name="Forme libre 90"/>
          <p:cNvSpPr/>
          <p:nvPr/>
        </p:nvSpPr>
        <p:spPr>
          <a:xfrm>
            <a:off x="5123665" y="3765447"/>
            <a:ext cx="1896608" cy="227913"/>
          </a:xfrm>
          <a:custGeom>
            <a:avLst/>
            <a:gdLst>
              <a:gd name="connsiteX0" fmla="*/ 0 w 1432604"/>
              <a:gd name="connsiteY0" fmla="*/ 37986 h 227913"/>
              <a:gd name="connsiteX1" fmla="*/ 11126 w 1432604"/>
              <a:gd name="connsiteY1" fmla="*/ 11126 h 227913"/>
              <a:gd name="connsiteX2" fmla="*/ 37986 w 1432604"/>
              <a:gd name="connsiteY2" fmla="*/ 0 h 227913"/>
              <a:gd name="connsiteX3" fmla="*/ 1394618 w 1432604"/>
              <a:gd name="connsiteY3" fmla="*/ 0 h 227913"/>
              <a:gd name="connsiteX4" fmla="*/ 1421478 w 1432604"/>
              <a:gd name="connsiteY4" fmla="*/ 11126 h 227913"/>
              <a:gd name="connsiteX5" fmla="*/ 1432604 w 1432604"/>
              <a:gd name="connsiteY5" fmla="*/ 37986 h 227913"/>
              <a:gd name="connsiteX6" fmla="*/ 1432604 w 1432604"/>
              <a:gd name="connsiteY6" fmla="*/ 189927 h 227913"/>
              <a:gd name="connsiteX7" fmla="*/ 1421478 w 1432604"/>
              <a:gd name="connsiteY7" fmla="*/ 216787 h 227913"/>
              <a:gd name="connsiteX8" fmla="*/ 1394618 w 1432604"/>
              <a:gd name="connsiteY8" fmla="*/ 227913 h 227913"/>
              <a:gd name="connsiteX9" fmla="*/ 37986 w 1432604"/>
              <a:gd name="connsiteY9" fmla="*/ 227913 h 227913"/>
              <a:gd name="connsiteX10" fmla="*/ 11126 w 1432604"/>
              <a:gd name="connsiteY10" fmla="*/ 216787 h 227913"/>
              <a:gd name="connsiteX11" fmla="*/ 0 w 1432604"/>
              <a:gd name="connsiteY11" fmla="*/ 189927 h 227913"/>
              <a:gd name="connsiteX12" fmla="*/ 0 w 1432604"/>
              <a:gd name="connsiteY12" fmla="*/ 37986 h 22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32604" h="227913">
                <a:moveTo>
                  <a:pt x="0" y="37986"/>
                </a:moveTo>
                <a:cubicBezTo>
                  <a:pt x="0" y="27911"/>
                  <a:pt x="4002" y="18250"/>
                  <a:pt x="11126" y="11126"/>
                </a:cubicBezTo>
                <a:cubicBezTo>
                  <a:pt x="18250" y="4002"/>
                  <a:pt x="27912" y="0"/>
                  <a:pt x="37986" y="0"/>
                </a:cubicBezTo>
                <a:lnTo>
                  <a:pt x="1394618" y="0"/>
                </a:lnTo>
                <a:cubicBezTo>
                  <a:pt x="1404693" y="0"/>
                  <a:pt x="1414354" y="4002"/>
                  <a:pt x="1421478" y="11126"/>
                </a:cubicBezTo>
                <a:cubicBezTo>
                  <a:pt x="1428602" y="18250"/>
                  <a:pt x="1432604" y="27912"/>
                  <a:pt x="1432604" y="37986"/>
                </a:cubicBezTo>
                <a:lnTo>
                  <a:pt x="1432604" y="189927"/>
                </a:lnTo>
                <a:cubicBezTo>
                  <a:pt x="1432604" y="200002"/>
                  <a:pt x="1428602" y="209663"/>
                  <a:pt x="1421478" y="216787"/>
                </a:cubicBezTo>
                <a:cubicBezTo>
                  <a:pt x="1414354" y="223911"/>
                  <a:pt x="1404692" y="227913"/>
                  <a:pt x="1394618" y="227913"/>
                </a:cubicBezTo>
                <a:lnTo>
                  <a:pt x="37986" y="227913"/>
                </a:lnTo>
                <a:cubicBezTo>
                  <a:pt x="27911" y="227913"/>
                  <a:pt x="18250" y="223911"/>
                  <a:pt x="11126" y="216787"/>
                </a:cubicBezTo>
                <a:cubicBezTo>
                  <a:pt x="4002" y="209663"/>
                  <a:pt x="0" y="200001"/>
                  <a:pt x="0" y="189927"/>
                </a:cubicBezTo>
                <a:lnTo>
                  <a:pt x="0" y="37986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206" tIns="47126" rIns="16206" bIns="16206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000" b="0" kern="12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 1.4 Remettre en service</a:t>
            </a:r>
          </a:p>
        </p:txBody>
      </p:sp>
      <p:sp>
        <p:nvSpPr>
          <p:cNvPr id="77" name="Forme libre 76"/>
          <p:cNvSpPr/>
          <p:nvPr/>
        </p:nvSpPr>
        <p:spPr>
          <a:xfrm>
            <a:off x="3059833" y="4626267"/>
            <a:ext cx="323179" cy="227679"/>
          </a:xfrm>
          <a:custGeom>
            <a:avLst/>
            <a:gdLst>
              <a:gd name="connsiteX0" fmla="*/ 0 w 323179"/>
              <a:gd name="connsiteY0" fmla="*/ 0 h 227679"/>
              <a:gd name="connsiteX1" fmla="*/ 161589 w 323179"/>
              <a:gd name="connsiteY1" fmla="*/ 0 h 227679"/>
              <a:gd name="connsiteX2" fmla="*/ 161589 w 323179"/>
              <a:gd name="connsiteY2" fmla="*/ 227679 h 227679"/>
              <a:gd name="connsiteX3" fmla="*/ 323179 w 323179"/>
              <a:gd name="connsiteY3" fmla="*/ 227679 h 227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179" h="227679">
                <a:moveTo>
                  <a:pt x="0" y="0"/>
                </a:moveTo>
                <a:lnTo>
                  <a:pt x="161589" y="0"/>
                </a:lnTo>
                <a:lnTo>
                  <a:pt x="161589" y="227679"/>
                </a:lnTo>
                <a:lnTo>
                  <a:pt x="323179" y="227679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4407" tIns="103957" rIns="164406" bIns="103956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500" kern="1200">
              <a:solidFill>
                <a:srgbClr val="002060"/>
              </a:solidFill>
            </a:endParaRPr>
          </a:p>
        </p:txBody>
      </p:sp>
      <p:sp>
        <p:nvSpPr>
          <p:cNvPr id="78" name="Forme libre 77"/>
          <p:cNvSpPr/>
          <p:nvPr/>
        </p:nvSpPr>
        <p:spPr>
          <a:xfrm>
            <a:off x="3059833" y="4426736"/>
            <a:ext cx="319897" cy="199531"/>
          </a:xfrm>
          <a:custGeom>
            <a:avLst/>
            <a:gdLst>
              <a:gd name="connsiteX0" fmla="*/ 0 w 319897"/>
              <a:gd name="connsiteY0" fmla="*/ 199531 h 199531"/>
              <a:gd name="connsiteX1" fmla="*/ 159948 w 319897"/>
              <a:gd name="connsiteY1" fmla="*/ 199531 h 199531"/>
              <a:gd name="connsiteX2" fmla="*/ 159948 w 319897"/>
              <a:gd name="connsiteY2" fmla="*/ 0 h 199531"/>
              <a:gd name="connsiteX3" fmla="*/ 319897 w 319897"/>
              <a:gd name="connsiteY3" fmla="*/ 0 h 19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897" h="199531">
                <a:moveTo>
                  <a:pt x="0" y="199531"/>
                </a:moveTo>
                <a:lnTo>
                  <a:pt x="159948" y="199531"/>
                </a:lnTo>
                <a:lnTo>
                  <a:pt x="159948" y="0"/>
                </a:lnTo>
                <a:lnTo>
                  <a:pt x="319897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3224" tIns="90340" rIns="163222" bIns="90340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500" kern="1200">
              <a:solidFill>
                <a:srgbClr val="002060"/>
              </a:solidFill>
            </a:endParaRPr>
          </a:p>
        </p:txBody>
      </p:sp>
      <p:sp>
        <p:nvSpPr>
          <p:cNvPr id="79" name="Forme libre 78"/>
          <p:cNvSpPr/>
          <p:nvPr/>
        </p:nvSpPr>
        <p:spPr>
          <a:xfrm>
            <a:off x="1907705" y="4336017"/>
            <a:ext cx="1345235" cy="605153"/>
          </a:xfrm>
          <a:custGeom>
            <a:avLst/>
            <a:gdLst>
              <a:gd name="connsiteX0" fmla="*/ 0 w 1196318"/>
              <a:gd name="connsiteY0" fmla="*/ 100861 h 605153"/>
              <a:gd name="connsiteX1" fmla="*/ 29542 w 1196318"/>
              <a:gd name="connsiteY1" fmla="*/ 29542 h 605153"/>
              <a:gd name="connsiteX2" fmla="*/ 100862 w 1196318"/>
              <a:gd name="connsiteY2" fmla="*/ 1 h 605153"/>
              <a:gd name="connsiteX3" fmla="*/ 1095457 w 1196318"/>
              <a:gd name="connsiteY3" fmla="*/ 0 h 605153"/>
              <a:gd name="connsiteX4" fmla="*/ 1166776 w 1196318"/>
              <a:gd name="connsiteY4" fmla="*/ 29542 h 605153"/>
              <a:gd name="connsiteX5" fmla="*/ 1196317 w 1196318"/>
              <a:gd name="connsiteY5" fmla="*/ 100862 h 605153"/>
              <a:gd name="connsiteX6" fmla="*/ 1196318 w 1196318"/>
              <a:gd name="connsiteY6" fmla="*/ 504292 h 605153"/>
              <a:gd name="connsiteX7" fmla="*/ 1166776 w 1196318"/>
              <a:gd name="connsiteY7" fmla="*/ 575612 h 605153"/>
              <a:gd name="connsiteX8" fmla="*/ 1095456 w 1196318"/>
              <a:gd name="connsiteY8" fmla="*/ 605153 h 605153"/>
              <a:gd name="connsiteX9" fmla="*/ 100861 w 1196318"/>
              <a:gd name="connsiteY9" fmla="*/ 605153 h 605153"/>
              <a:gd name="connsiteX10" fmla="*/ 29541 w 1196318"/>
              <a:gd name="connsiteY10" fmla="*/ 575611 h 605153"/>
              <a:gd name="connsiteX11" fmla="*/ 0 w 1196318"/>
              <a:gd name="connsiteY11" fmla="*/ 504291 h 605153"/>
              <a:gd name="connsiteX12" fmla="*/ 0 w 1196318"/>
              <a:gd name="connsiteY12" fmla="*/ 100861 h 605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96318" h="605153">
                <a:moveTo>
                  <a:pt x="0" y="100861"/>
                </a:moveTo>
                <a:cubicBezTo>
                  <a:pt x="0" y="74111"/>
                  <a:pt x="10626" y="48457"/>
                  <a:pt x="29542" y="29542"/>
                </a:cubicBezTo>
                <a:cubicBezTo>
                  <a:pt x="48457" y="10627"/>
                  <a:pt x="74112" y="1"/>
                  <a:pt x="100862" y="1"/>
                </a:cubicBezTo>
                <a:lnTo>
                  <a:pt x="1095457" y="0"/>
                </a:lnTo>
                <a:cubicBezTo>
                  <a:pt x="1122207" y="0"/>
                  <a:pt x="1147861" y="10626"/>
                  <a:pt x="1166776" y="29542"/>
                </a:cubicBezTo>
                <a:cubicBezTo>
                  <a:pt x="1185691" y="48457"/>
                  <a:pt x="1196317" y="74112"/>
                  <a:pt x="1196317" y="100862"/>
                </a:cubicBezTo>
                <a:cubicBezTo>
                  <a:pt x="1196317" y="235339"/>
                  <a:pt x="1196318" y="369815"/>
                  <a:pt x="1196318" y="504292"/>
                </a:cubicBezTo>
                <a:cubicBezTo>
                  <a:pt x="1196318" y="531042"/>
                  <a:pt x="1185692" y="556696"/>
                  <a:pt x="1166776" y="575612"/>
                </a:cubicBezTo>
                <a:cubicBezTo>
                  <a:pt x="1147861" y="594527"/>
                  <a:pt x="1122206" y="605153"/>
                  <a:pt x="1095456" y="605153"/>
                </a:cubicBezTo>
                <a:lnTo>
                  <a:pt x="100861" y="605153"/>
                </a:lnTo>
                <a:cubicBezTo>
                  <a:pt x="74111" y="605153"/>
                  <a:pt x="48457" y="594527"/>
                  <a:pt x="29541" y="575611"/>
                </a:cubicBezTo>
                <a:cubicBezTo>
                  <a:pt x="10626" y="556696"/>
                  <a:pt x="0" y="531041"/>
                  <a:pt x="0" y="504291"/>
                </a:cubicBezTo>
                <a:lnTo>
                  <a:pt x="0" y="100861"/>
                </a:lnTo>
                <a:close/>
              </a:path>
            </a:pathLst>
          </a:custGeom>
          <a:solidFill>
            <a:srgbClr val="FF9900"/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431" tIns="38431" rIns="38431" bIns="384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400" b="1" kern="1200" dirty="0">
                <a:solidFill>
                  <a:srgbClr val="002060"/>
                </a:solidFill>
                <a:latin typeface="+mn-lt"/>
                <a:cs typeface="Arial" pitchFamily="34" charset="0"/>
              </a:rPr>
              <a:t>A2 MAINTENANCE PREVENTIVE</a:t>
            </a:r>
          </a:p>
        </p:txBody>
      </p:sp>
      <p:sp>
        <p:nvSpPr>
          <p:cNvPr id="80" name="Forme libre 79"/>
          <p:cNvSpPr/>
          <p:nvPr/>
        </p:nvSpPr>
        <p:spPr>
          <a:xfrm>
            <a:off x="3349262" y="4229386"/>
            <a:ext cx="1798802" cy="394699"/>
          </a:xfrm>
          <a:custGeom>
            <a:avLst/>
            <a:gdLst>
              <a:gd name="connsiteX0" fmla="*/ 0 w 1426325"/>
              <a:gd name="connsiteY0" fmla="*/ 65784 h 394699"/>
              <a:gd name="connsiteX1" fmla="*/ 19268 w 1426325"/>
              <a:gd name="connsiteY1" fmla="*/ 19268 h 394699"/>
              <a:gd name="connsiteX2" fmla="*/ 65784 w 1426325"/>
              <a:gd name="connsiteY2" fmla="*/ 0 h 394699"/>
              <a:gd name="connsiteX3" fmla="*/ 1360541 w 1426325"/>
              <a:gd name="connsiteY3" fmla="*/ 0 h 394699"/>
              <a:gd name="connsiteX4" fmla="*/ 1407057 w 1426325"/>
              <a:gd name="connsiteY4" fmla="*/ 19268 h 394699"/>
              <a:gd name="connsiteX5" fmla="*/ 1426325 w 1426325"/>
              <a:gd name="connsiteY5" fmla="*/ 65784 h 394699"/>
              <a:gd name="connsiteX6" fmla="*/ 1426325 w 1426325"/>
              <a:gd name="connsiteY6" fmla="*/ 328915 h 394699"/>
              <a:gd name="connsiteX7" fmla="*/ 1407057 w 1426325"/>
              <a:gd name="connsiteY7" fmla="*/ 375431 h 394699"/>
              <a:gd name="connsiteX8" fmla="*/ 1360541 w 1426325"/>
              <a:gd name="connsiteY8" fmla="*/ 394699 h 394699"/>
              <a:gd name="connsiteX9" fmla="*/ 65784 w 1426325"/>
              <a:gd name="connsiteY9" fmla="*/ 394699 h 394699"/>
              <a:gd name="connsiteX10" fmla="*/ 19268 w 1426325"/>
              <a:gd name="connsiteY10" fmla="*/ 375431 h 394699"/>
              <a:gd name="connsiteX11" fmla="*/ 0 w 1426325"/>
              <a:gd name="connsiteY11" fmla="*/ 328915 h 394699"/>
              <a:gd name="connsiteX12" fmla="*/ 0 w 1426325"/>
              <a:gd name="connsiteY12" fmla="*/ 65784 h 394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26325" h="394699">
                <a:moveTo>
                  <a:pt x="0" y="65784"/>
                </a:moveTo>
                <a:cubicBezTo>
                  <a:pt x="0" y="48337"/>
                  <a:pt x="6931" y="31605"/>
                  <a:pt x="19268" y="19268"/>
                </a:cubicBezTo>
                <a:cubicBezTo>
                  <a:pt x="31605" y="6931"/>
                  <a:pt x="48337" y="0"/>
                  <a:pt x="65784" y="0"/>
                </a:cubicBezTo>
                <a:lnTo>
                  <a:pt x="1360541" y="0"/>
                </a:lnTo>
                <a:cubicBezTo>
                  <a:pt x="1377988" y="0"/>
                  <a:pt x="1394720" y="6931"/>
                  <a:pt x="1407057" y="19268"/>
                </a:cubicBezTo>
                <a:cubicBezTo>
                  <a:pt x="1419394" y="31605"/>
                  <a:pt x="1426325" y="48337"/>
                  <a:pt x="1426325" y="65784"/>
                </a:cubicBezTo>
                <a:lnTo>
                  <a:pt x="1426325" y="328915"/>
                </a:lnTo>
                <a:cubicBezTo>
                  <a:pt x="1426325" y="346362"/>
                  <a:pt x="1419394" y="363094"/>
                  <a:pt x="1407057" y="375431"/>
                </a:cubicBezTo>
                <a:cubicBezTo>
                  <a:pt x="1394720" y="387768"/>
                  <a:pt x="1377988" y="394699"/>
                  <a:pt x="1360541" y="394699"/>
                </a:cubicBezTo>
                <a:lnTo>
                  <a:pt x="65784" y="394699"/>
                </a:lnTo>
                <a:cubicBezTo>
                  <a:pt x="48337" y="394699"/>
                  <a:pt x="31605" y="387768"/>
                  <a:pt x="19268" y="375431"/>
                </a:cubicBezTo>
                <a:cubicBezTo>
                  <a:pt x="6931" y="363094"/>
                  <a:pt x="0" y="346362"/>
                  <a:pt x="0" y="328915"/>
                </a:cubicBezTo>
                <a:lnTo>
                  <a:pt x="0" y="65784"/>
                </a:lnTo>
                <a:close/>
              </a:path>
            </a:pathLst>
          </a:custGeom>
          <a:solidFill>
            <a:srgbClr val="FF9900"/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5618" tIns="25618" rIns="25618" bIns="25618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000" b="0" kern="1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 2.2 Mettre en </a:t>
            </a:r>
            <a:r>
              <a:rPr lang="fr-FR" sz="1000" b="0" kern="1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œuvre </a:t>
            </a:r>
            <a:r>
              <a:rPr lang="fr-FR" sz="1000" b="0" kern="1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le plan de maintenance préventive</a:t>
            </a:r>
          </a:p>
        </p:txBody>
      </p:sp>
      <p:sp>
        <p:nvSpPr>
          <p:cNvPr id="81" name="Forme libre 80"/>
          <p:cNvSpPr/>
          <p:nvPr/>
        </p:nvSpPr>
        <p:spPr>
          <a:xfrm>
            <a:off x="3347865" y="4689486"/>
            <a:ext cx="1795520" cy="395698"/>
          </a:xfrm>
          <a:custGeom>
            <a:avLst/>
            <a:gdLst>
              <a:gd name="connsiteX0" fmla="*/ 0 w 1426325"/>
              <a:gd name="connsiteY0" fmla="*/ 54820 h 328916"/>
              <a:gd name="connsiteX1" fmla="*/ 16056 w 1426325"/>
              <a:gd name="connsiteY1" fmla="*/ 16056 h 328916"/>
              <a:gd name="connsiteX2" fmla="*/ 54820 w 1426325"/>
              <a:gd name="connsiteY2" fmla="*/ 0 h 328916"/>
              <a:gd name="connsiteX3" fmla="*/ 1371505 w 1426325"/>
              <a:gd name="connsiteY3" fmla="*/ 0 h 328916"/>
              <a:gd name="connsiteX4" fmla="*/ 1410269 w 1426325"/>
              <a:gd name="connsiteY4" fmla="*/ 16056 h 328916"/>
              <a:gd name="connsiteX5" fmla="*/ 1426325 w 1426325"/>
              <a:gd name="connsiteY5" fmla="*/ 54820 h 328916"/>
              <a:gd name="connsiteX6" fmla="*/ 1426325 w 1426325"/>
              <a:gd name="connsiteY6" fmla="*/ 274096 h 328916"/>
              <a:gd name="connsiteX7" fmla="*/ 1410269 w 1426325"/>
              <a:gd name="connsiteY7" fmla="*/ 312860 h 328916"/>
              <a:gd name="connsiteX8" fmla="*/ 1371505 w 1426325"/>
              <a:gd name="connsiteY8" fmla="*/ 328916 h 328916"/>
              <a:gd name="connsiteX9" fmla="*/ 54820 w 1426325"/>
              <a:gd name="connsiteY9" fmla="*/ 328916 h 328916"/>
              <a:gd name="connsiteX10" fmla="*/ 16056 w 1426325"/>
              <a:gd name="connsiteY10" fmla="*/ 312860 h 328916"/>
              <a:gd name="connsiteX11" fmla="*/ 0 w 1426325"/>
              <a:gd name="connsiteY11" fmla="*/ 274096 h 328916"/>
              <a:gd name="connsiteX12" fmla="*/ 0 w 1426325"/>
              <a:gd name="connsiteY12" fmla="*/ 54820 h 328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26325" h="328916">
                <a:moveTo>
                  <a:pt x="0" y="54820"/>
                </a:moveTo>
                <a:cubicBezTo>
                  <a:pt x="0" y="40281"/>
                  <a:pt x="5776" y="26337"/>
                  <a:pt x="16056" y="16056"/>
                </a:cubicBezTo>
                <a:cubicBezTo>
                  <a:pt x="26337" y="5775"/>
                  <a:pt x="40280" y="0"/>
                  <a:pt x="54820" y="0"/>
                </a:cubicBezTo>
                <a:lnTo>
                  <a:pt x="1371505" y="0"/>
                </a:lnTo>
                <a:cubicBezTo>
                  <a:pt x="1386044" y="0"/>
                  <a:pt x="1399988" y="5776"/>
                  <a:pt x="1410269" y="16056"/>
                </a:cubicBezTo>
                <a:cubicBezTo>
                  <a:pt x="1420550" y="26337"/>
                  <a:pt x="1426325" y="40280"/>
                  <a:pt x="1426325" y="54820"/>
                </a:cubicBezTo>
                <a:lnTo>
                  <a:pt x="1426325" y="274096"/>
                </a:lnTo>
                <a:cubicBezTo>
                  <a:pt x="1426325" y="288635"/>
                  <a:pt x="1420549" y="302579"/>
                  <a:pt x="1410269" y="312860"/>
                </a:cubicBezTo>
                <a:cubicBezTo>
                  <a:pt x="1399988" y="323141"/>
                  <a:pt x="1386045" y="328916"/>
                  <a:pt x="1371505" y="328916"/>
                </a:cubicBezTo>
                <a:lnTo>
                  <a:pt x="54820" y="328916"/>
                </a:lnTo>
                <a:cubicBezTo>
                  <a:pt x="40281" y="328916"/>
                  <a:pt x="26337" y="323140"/>
                  <a:pt x="16056" y="312860"/>
                </a:cubicBezTo>
                <a:cubicBezTo>
                  <a:pt x="5775" y="302579"/>
                  <a:pt x="0" y="288636"/>
                  <a:pt x="0" y="274096"/>
                </a:cubicBezTo>
                <a:lnTo>
                  <a:pt x="0" y="54820"/>
                </a:lnTo>
                <a:close/>
              </a:path>
            </a:pathLst>
          </a:custGeom>
          <a:solidFill>
            <a:srgbClr val="FF9900"/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406" tIns="22406" rIns="22406" bIns="22406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000" b="0" kern="1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 2.3 Exploiter les informations recueillies</a:t>
            </a:r>
          </a:p>
        </p:txBody>
      </p:sp>
      <p:sp>
        <p:nvSpPr>
          <p:cNvPr id="99" name="Forme libre 98"/>
          <p:cNvSpPr/>
          <p:nvPr/>
        </p:nvSpPr>
        <p:spPr>
          <a:xfrm>
            <a:off x="1500382" y="5625700"/>
            <a:ext cx="335628" cy="219903"/>
          </a:xfrm>
          <a:custGeom>
            <a:avLst/>
            <a:gdLst>
              <a:gd name="connsiteX0" fmla="*/ 0 w 335628"/>
              <a:gd name="connsiteY0" fmla="*/ 0 h 219903"/>
              <a:gd name="connsiteX1" fmla="*/ 167814 w 335628"/>
              <a:gd name="connsiteY1" fmla="*/ 0 h 219903"/>
              <a:gd name="connsiteX2" fmla="*/ 167814 w 335628"/>
              <a:gd name="connsiteY2" fmla="*/ 219903 h 219903"/>
              <a:gd name="connsiteX3" fmla="*/ 335628 w 335628"/>
              <a:gd name="connsiteY3" fmla="*/ 219903 h 219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628" h="219903">
                <a:moveTo>
                  <a:pt x="0" y="0"/>
                </a:moveTo>
                <a:lnTo>
                  <a:pt x="167814" y="0"/>
                </a:lnTo>
                <a:lnTo>
                  <a:pt x="167814" y="219903"/>
                </a:lnTo>
                <a:lnTo>
                  <a:pt x="335628" y="219903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483" tIns="99921" rIns="170483" bIns="99920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800" kern="1200">
              <a:solidFill>
                <a:srgbClr val="002060"/>
              </a:solidFill>
            </a:endParaRPr>
          </a:p>
        </p:txBody>
      </p:sp>
      <p:sp>
        <p:nvSpPr>
          <p:cNvPr id="100" name="Forme libre 99"/>
          <p:cNvSpPr/>
          <p:nvPr/>
        </p:nvSpPr>
        <p:spPr>
          <a:xfrm>
            <a:off x="1500382" y="5429419"/>
            <a:ext cx="332925" cy="196281"/>
          </a:xfrm>
          <a:custGeom>
            <a:avLst/>
            <a:gdLst>
              <a:gd name="connsiteX0" fmla="*/ 0 w 332925"/>
              <a:gd name="connsiteY0" fmla="*/ 196281 h 196281"/>
              <a:gd name="connsiteX1" fmla="*/ 166462 w 332925"/>
              <a:gd name="connsiteY1" fmla="*/ 196281 h 196281"/>
              <a:gd name="connsiteX2" fmla="*/ 166462 w 332925"/>
              <a:gd name="connsiteY2" fmla="*/ 0 h 196281"/>
              <a:gd name="connsiteX3" fmla="*/ 332925 w 332925"/>
              <a:gd name="connsiteY3" fmla="*/ 0 h 196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2925" h="196281">
                <a:moveTo>
                  <a:pt x="0" y="196281"/>
                </a:moveTo>
                <a:lnTo>
                  <a:pt x="166462" y="196281"/>
                </a:lnTo>
                <a:lnTo>
                  <a:pt x="166462" y="0"/>
                </a:lnTo>
                <a:lnTo>
                  <a:pt x="332925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9500" tIns="88479" rIns="169502" bIns="88479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800" kern="1200">
              <a:solidFill>
                <a:srgbClr val="002060"/>
              </a:solidFill>
            </a:endParaRPr>
          </a:p>
        </p:txBody>
      </p:sp>
      <p:sp>
        <p:nvSpPr>
          <p:cNvPr id="101" name="Forme libre 100"/>
          <p:cNvSpPr/>
          <p:nvPr/>
        </p:nvSpPr>
        <p:spPr>
          <a:xfrm>
            <a:off x="870577" y="5443585"/>
            <a:ext cx="895379" cy="364229"/>
          </a:xfrm>
          <a:custGeom>
            <a:avLst/>
            <a:gdLst>
              <a:gd name="connsiteX0" fmla="*/ 0 w 895379"/>
              <a:gd name="connsiteY0" fmla="*/ 60706 h 364229"/>
              <a:gd name="connsiteX1" fmla="*/ 17780 w 895379"/>
              <a:gd name="connsiteY1" fmla="*/ 17780 h 364229"/>
              <a:gd name="connsiteX2" fmla="*/ 60706 w 895379"/>
              <a:gd name="connsiteY2" fmla="*/ 0 h 364229"/>
              <a:gd name="connsiteX3" fmla="*/ 834673 w 895379"/>
              <a:gd name="connsiteY3" fmla="*/ 0 h 364229"/>
              <a:gd name="connsiteX4" fmla="*/ 877599 w 895379"/>
              <a:gd name="connsiteY4" fmla="*/ 17780 h 364229"/>
              <a:gd name="connsiteX5" fmla="*/ 895379 w 895379"/>
              <a:gd name="connsiteY5" fmla="*/ 60706 h 364229"/>
              <a:gd name="connsiteX6" fmla="*/ 895379 w 895379"/>
              <a:gd name="connsiteY6" fmla="*/ 303523 h 364229"/>
              <a:gd name="connsiteX7" fmla="*/ 877599 w 895379"/>
              <a:gd name="connsiteY7" fmla="*/ 346449 h 364229"/>
              <a:gd name="connsiteX8" fmla="*/ 834673 w 895379"/>
              <a:gd name="connsiteY8" fmla="*/ 364229 h 364229"/>
              <a:gd name="connsiteX9" fmla="*/ 60706 w 895379"/>
              <a:gd name="connsiteY9" fmla="*/ 364229 h 364229"/>
              <a:gd name="connsiteX10" fmla="*/ 17780 w 895379"/>
              <a:gd name="connsiteY10" fmla="*/ 346449 h 364229"/>
              <a:gd name="connsiteX11" fmla="*/ 0 w 895379"/>
              <a:gd name="connsiteY11" fmla="*/ 303523 h 364229"/>
              <a:gd name="connsiteX12" fmla="*/ 0 w 895379"/>
              <a:gd name="connsiteY12" fmla="*/ 60706 h 364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95379" h="364229">
                <a:moveTo>
                  <a:pt x="0" y="60706"/>
                </a:moveTo>
                <a:cubicBezTo>
                  <a:pt x="0" y="44606"/>
                  <a:pt x="6396" y="29165"/>
                  <a:pt x="17780" y="17780"/>
                </a:cubicBezTo>
                <a:cubicBezTo>
                  <a:pt x="29165" y="6395"/>
                  <a:pt x="44605" y="0"/>
                  <a:pt x="60706" y="0"/>
                </a:cubicBezTo>
                <a:lnTo>
                  <a:pt x="834673" y="0"/>
                </a:lnTo>
                <a:cubicBezTo>
                  <a:pt x="850773" y="0"/>
                  <a:pt x="866214" y="6396"/>
                  <a:pt x="877599" y="17780"/>
                </a:cubicBezTo>
                <a:cubicBezTo>
                  <a:pt x="888984" y="29165"/>
                  <a:pt x="895379" y="44605"/>
                  <a:pt x="895379" y="60706"/>
                </a:cubicBezTo>
                <a:lnTo>
                  <a:pt x="895379" y="303523"/>
                </a:lnTo>
                <a:cubicBezTo>
                  <a:pt x="895379" y="319623"/>
                  <a:pt x="888983" y="335064"/>
                  <a:pt x="877599" y="346449"/>
                </a:cubicBezTo>
                <a:cubicBezTo>
                  <a:pt x="866214" y="357834"/>
                  <a:pt x="850774" y="364229"/>
                  <a:pt x="834673" y="364229"/>
                </a:cubicBezTo>
                <a:lnTo>
                  <a:pt x="60706" y="364229"/>
                </a:lnTo>
                <a:cubicBezTo>
                  <a:pt x="44606" y="364229"/>
                  <a:pt x="29165" y="357833"/>
                  <a:pt x="17780" y="346449"/>
                </a:cubicBezTo>
                <a:cubicBezTo>
                  <a:pt x="6395" y="335064"/>
                  <a:pt x="0" y="319624"/>
                  <a:pt x="0" y="303523"/>
                </a:cubicBezTo>
                <a:lnTo>
                  <a:pt x="0" y="60706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200" b="1" kern="1200" dirty="0">
                <a:solidFill>
                  <a:srgbClr val="002060"/>
                </a:solidFill>
                <a:latin typeface="+mn-lt"/>
                <a:cs typeface="Arial" pitchFamily="34" charset="0"/>
              </a:rPr>
              <a:t>A7 CONDUITE</a:t>
            </a:r>
          </a:p>
        </p:txBody>
      </p:sp>
      <p:sp>
        <p:nvSpPr>
          <p:cNvPr id="102" name="Forme libre 101"/>
          <p:cNvSpPr/>
          <p:nvPr/>
        </p:nvSpPr>
        <p:spPr>
          <a:xfrm>
            <a:off x="1833306" y="5238437"/>
            <a:ext cx="1658574" cy="381965"/>
          </a:xfrm>
          <a:custGeom>
            <a:avLst/>
            <a:gdLst>
              <a:gd name="connsiteX0" fmla="*/ 0 w 1156591"/>
              <a:gd name="connsiteY0" fmla="*/ 63662 h 381965"/>
              <a:gd name="connsiteX1" fmla="*/ 18646 w 1156591"/>
              <a:gd name="connsiteY1" fmla="*/ 18646 h 381965"/>
              <a:gd name="connsiteX2" fmla="*/ 63662 w 1156591"/>
              <a:gd name="connsiteY2" fmla="*/ 0 h 381965"/>
              <a:gd name="connsiteX3" fmla="*/ 1092929 w 1156591"/>
              <a:gd name="connsiteY3" fmla="*/ 0 h 381965"/>
              <a:gd name="connsiteX4" fmla="*/ 1137945 w 1156591"/>
              <a:gd name="connsiteY4" fmla="*/ 18646 h 381965"/>
              <a:gd name="connsiteX5" fmla="*/ 1156591 w 1156591"/>
              <a:gd name="connsiteY5" fmla="*/ 63662 h 381965"/>
              <a:gd name="connsiteX6" fmla="*/ 1156591 w 1156591"/>
              <a:gd name="connsiteY6" fmla="*/ 318303 h 381965"/>
              <a:gd name="connsiteX7" fmla="*/ 1137945 w 1156591"/>
              <a:gd name="connsiteY7" fmla="*/ 363319 h 381965"/>
              <a:gd name="connsiteX8" fmla="*/ 1092929 w 1156591"/>
              <a:gd name="connsiteY8" fmla="*/ 381965 h 381965"/>
              <a:gd name="connsiteX9" fmla="*/ 63662 w 1156591"/>
              <a:gd name="connsiteY9" fmla="*/ 381965 h 381965"/>
              <a:gd name="connsiteX10" fmla="*/ 18646 w 1156591"/>
              <a:gd name="connsiteY10" fmla="*/ 363319 h 381965"/>
              <a:gd name="connsiteX11" fmla="*/ 0 w 1156591"/>
              <a:gd name="connsiteY11" fmla="*/ 318303 h 381965"/>
              <a:gd name="connsiteX12" fmla="*/ 0 w 1156591"/>
              <a:gd name="connsiteY12" fmla="*/ 63662 h 381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6591" h="381965">
                <a:moveTo>
                  <a:pt x="0" y="63662"/>
                </a:moveTo>
                <a:cubicBezTo>
                  <a:pt x="0" y="46778"/>
                  <a:pt x="6707" y="30585"/>
                  <a:pt x="18646" y="18646"/>
                </a:cubicBezTo>
                <a:cubicBezTo>
                  <a:pt x="30585" y="6707"/>
                  <a:pt x="46778" y="0"/>
                  <a:pt x="63662" y="0"/>
                </a:cubicBezTo>
                <a:lnTo>
                  <a:pt x="1092929" y="0"/>
                </a:lnTo>
                <a:cubicBezTo>
                  <a:pt x="1109813" y="0"/>
                  <a:pt x="1126006" y="6707"/>
                  <a:pt x="1137945" y="18646"/>
                </a:cubicBezTo>
                <a:cubicBezTo>
                  <a:pt x="1149884" y="30585"/>
                  <a:pt x="1156591" y="46778"/>
                  <a:pt x="1156591" y="63662"/>
                </a:cubicBezTo>
                <a:lnTo>
                  <a:pt x="1156591" y="318303"/>
                </a:lnTo>
                <a:cubicBezTo>
                  <a:pt x="1156591" y="335187"/>
                  <a:pt x="1149884" y="351380"/>
                  <a:pt x="1137945" y="363319"/>
                </a:cubicBezTo>
                <a:cubicBezTo>
                  <a:pt x="1126006" y="375258"/>
                  <a:pt x="1109813" y="381965"/>
                  <a:pt x="1092929" y="381965"/>
                </a:cubicBezTo>
                <a:lnTo>
                  <a:pt x="63662" y="381965"/>
                </a:lnTo>
                <a:cubicBezTo>
                  <a:pt x="46778" y="381965"/>
                  <a:pt x="30585" y="375258"/>
                  <a:pt x="18646" y="363319"/>
                </a:cubicBezTo>
                <a:cubicBezTo>
                  <a:pt x="6707" y="351380"/>
                  <a:pt x="0" y="335187"/>
                  <a:pt x="0" y="318303"/>
                </a:cubicBezTo>
                <a:lnTo>
                  <a:pt x="0" y="6366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3726" tIns="23726" rIns="23726" bIns="23726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tabLst>
                <a:tab pos="0" algn="l"/>
              </a:tabLst>
            </a:pPr>
            <a:r>
              <a:rPr lang="fr-FR" sz="1000" b="0" kern="1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T7.1 Effectuer la mise en fonctionnement et l’arrêt</a:t>
            </a:r>
          </a:p>
        </p:txBody>
      </p:sp>
      <p:sp>
        <p:nvSpPr>
          <p:cNvPr id="103" name="Forme libre 102"/>
          <p:cNvSpPr/>
          <p:nvPr/>
        </p:nvSpPr>
        <p:spPr>
          <a:xfrm>
            <a:off x="1836011" y="5654621"/>
            <a:ext cx="1655870" cy="381965"/>
          </a:xfrm>
          <a:custGeom>
            <a:avLst/>
            <a:gdLst>
              <a:gd name="connsiteX0" fmla="*/ 0 w 1156591"/>
              <a:gd name="connsiteY0" fmla="*/ 63662 h 381965"/>
              <a:gd name="connsiteX1" fmla="*/ 18646 w 1156591"/>
              <a:gd name="connsiteY1" fmla="*/ 18646 h 381965"/>
              <a:gd name="connsiteX2" fmla="*/ 63662 w 1156591"/>
              <a:gd name="connsiteY2" fmla="*/ 0 h 381965"/>
              <a:gd name="connsiteX3" fmla="*/ 1092929 w 1156591"/>
              <a:gd name="connsiteY3" fmla="*/ 0 h 381965"/>
              <a:gd name="connsiteX4" fmla="*/ 1137945 w 1156591"/>
              <a:gd name="connsiteY4" fmla="*/ 18646 h 381965"/>
              <a:gd name="connsiteX5" fmla="*/ 1156591 w 1156591"/>
              <a:gd name="connsiteY5" fmla="*/ 63662 h 381965"/>
              <a:gd name="connsiteX6" fmla="*/ 1156591 w 1156591"/>
              <a:gd name="connsiteY6" fmla="*/ 318303 h 381965"/>
              <a:gd name="connsiteX7" fmla="*/ 1137945 w 1156591"/>
              <a:gd name="connsiteY7" fmla="*/ 363319 h 381965"/>
              <a:gd name="connsiteX8" fmla="*/ 1092929 w 1156591"/>
              <a:gd name="connsiteY8" fmla="*/ 381965 h 381965"/>
              <a:gd name="connsiteX9" fmla="*/ 63662 w 1156591"/>
              <a:gd name="connsiteY9" fmla="*/ 381965 h 381965"/>
              <a:gd name="connsiteX10" fmla="*/ 18646 w 1156591"/>
              <a:gd name="connsiteY10" fmla="*/ 363319 h 381965"/>
              <a:gd name="connsiteX11" fmla="*/ 0 w 1156591"/>
              <a:gd name="connsiteY11" fmla="*/ 318303 h 381965"/>
              <a:gd name="connsiteX12" fmla="*/ 0 w 1156591"/>
              <a:gd name="connsiteY12" fmla="*/ 63662 h 381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6591" h="381965">
                <a:moveTo>
                  <a:pt x="0" y="63662"/>
                </a:moveTo>
                <a:cubicBezTo>
                  <a:pt x="0" y="46778"/>
                  <a:pt x="6707" y="30585"/>
                  <a:pt x="18646" y="18646"/>
                </a:cubicBezTo>
                <a:cubicBezTo>
                  <a:pt x="30585" y="6707"/>
                  <a:pt x="46778" y="0"/>
                  <a:pt x="63662" y="0"/>
                </a:cubicBezTo>
                <a:lnTo>
                  <a:pt x="1092929" y="0"/>
                </a:lnTo>
                <a:cubicBezTo>
                  <a:pt x="1109813" y="0"/>
                  <a:pt x="1126006" y="6707"/>
                  <a:pt x="1137945" y="18646"/>
                </a:cubicBezTo>
                <a:cubicBezTo>
                  <a:pt x="1149884" y="30585"/>
                  <a:pt x="1156591" y="46778"/>
                  <a:pt x="1156591" y="63662"/>
                </a:cubicBezTo>
                <a:lnTo>
                  <a:pt x="1156591" y="318303"/>
                </a:lnTo>
                <a:cubicBezTo>
                  <a:pt x="1156591" y="335187"/>
                  <a:pt x="1149884" y="351380"/>
                  <a:pt x="1137945" y="363319"/>
                </a:cubicBezTo>
                <a:cubicBezTo>
                  <a:pt x="1126006" y="375258"/>
                  <a:pt x="1109813" y="381965"/>
                  <a:pt x="1092929" y="381965"/>
                </a:cubicBezTo>
                <a:lnTo>
                  <a:pt x="63662" y="381965"/>
                </a:lnTo>
                <a:cubicBezTo>
                  <a:pt x="46778" y="381965"/>
                  <a:pt x="30585" y="375258"/>
                  <a:pt x="18646" y="363319"/>
                </a:cubicBezTo>
                <a:cubicBezTo>
                  <a:pt x="6707" y="351380"/>
                  <a:pt x="0" y="335187"/>
                  <a:pt x="0" y="318303"/>
                </a:cubicBezTo>
                <a:lnTo>
                  <a:pt x="0" y="6366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3726" tIns="23726" rIns="23726" bIns="23726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000" b="0" kern="12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 7.4 Surveiller et contrôler le fonctionnement</a:t>
            </a:r>
          </a:p>
        </p:txBody>
      </p:sp>
      <p:sp>
        <p:nvSpPr>
          <p:cNvPr id="115" name="Forme libre 114"/>
          <p:cNvSpPr/>
          <p:nvPr/>
        </p:nvSpPr>
        <p:spPr>
          <a:xfrm>
            <a:off x="7308305" y="1415722"/>
            <a:ext cx="361831" cy="141070"/>
          </a:xfrm>
          <a:custGeom>
            <a:avLst/>
            <a:gdLst>
              <a:gd name="connsiteX0" fmla="*/ 45720 w 91440"/>
              <a:gd name="connsiteY0" fmla="*/ 45720 h 91440"/>
              <a:gd name="connsiteX1" fmla="*/ 59951 w 91440"/>
              <a:gd name="connsiteY1" fmla="*/ 45720 h 91440"/>
              <a:gd name="connsiteX2" fmla="*/ 59951 w 91440"/>
              <a:gd name="connsiteY2" fmla="*/ 46087 h 91440"/>
              <a:gd name="connsiteX3" fmla="*/ 74183 w 91440"/>
              <a:gd name="connsiteY3" fmla="*/ 46087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" h="91440">
                <a:moveTo>
                  <a:pt x="45720" y="45720"/>
                </a:moveTo>
                <a:lnTo>
                  <a:pt x="59951" y="45720"/>
                </a:lnTo>
                <a:lnTo>
                  <a:pt x="59951" y="46087"/>
                </a:lnTo>
                <a:lnTo>
                  <a:pt x="74183" y="46087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4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7708" tIns="45008" rIns="57709" bIns="45009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800" kern="1200"/>
          </a:p>
        </p:txBody>
      </p:sp>
      <p:sp>
        <p:nvSpPr>
          <p:cNvPr id="116" name="Forme libre 115"/>
          <p:cNvSpPr/>
          <p:nvPr/>
        </p:nvSpPr>
        <p:spPr>
          <a:xfrm>
            <a:off x="6111787" y="1106402"/>
            <a:ext cx="91582" cy="355041"/>
          </a:xfrm>
          <a:custGeom>
            <a:avLst/>
            <a:gdLst>
              <a:gd name="connsiteX0" fmla="*/ 0 w 91582"/>
              <a:gd name="connsiteY0" fmla="*/ 0 h 355041"/>
              <a:gd name="connsiteX1" fmla="*/ 45791 w 91582"/>
              <a:gd name="connsiteY1" fmla="*/ 0 h 355041"/>
              <a:gd name="connsiteX2" fmla="*/ 45791 w 91582"/>
              <a:gd name="connsiteY2" fmla="*/ 355041 h 355041"/>
              <a:gd name="connsiteX3" fmla="*/ 91582 w 91582"/>
              <a:gd name="connsiteY3" fmla="*/ 355041 h 355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82" h="355041">
                <a:moveTo>
                  <a:pt x="0" y="0"/>
                </a:moveTo>
                <a:lnTo>
                  <a:pt x="45791" y="0"/>
                </a:lnTo>
                <a:lnTo>
                  <a:pt x="45791" y="355041"/>
                </a:lnTo>
                <a:lnTo>
                  <a:pt x="91582" y="355041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324" tIns="168354" rIns="49325" bIns="168354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800" kern="1200"/>
          </a:p>
        </p:txBody>
      </p:sp>
      <p:sp>
        <p:nvSpPr>
          <p:cNvPr id="117" name="Forme libre 116"/>
          <p:cNvSpPr/>
          <p:nvPr/>
        </p:nvSpPr>
        <p:spPr>
          <a:xfrm>
            <a:off x="7308305" y="1052736"/>
            <a:ext cx="360040" cy="72008"/>
          </a:xfrm>
          <a:custGeom>
            <a:avLst/>
            <a:gdLst>
              <a:gd name="connsiteX0" fmla="*/ 45720 w 91440"/>
              <a:gd name="connsiteY0" fmla="*/ 45720 h 91440"/>
              <a:gd name="connsiteX1" fmla="*/ 76360 w 91440"/>
              <a:gd name="connsiteY1" fmla="*/ 45720 h 91440"/>
              <a:gd name="connsiteX2" fmla="*/ 76360 w 91440"/>
              <a:gd name="connsiteY2" fmla="*/ 45986 h 91440"/>
              <a:gd name="connsiteX3" fmla="*/ 107001 w 91440"/>
              <a:gd name="connsiteY3" fmla="*/ 45986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" h="91440">
                <a:moveTo>
                  <a:pt x="45720" y="45720"/>
                </a:moveTo>
                <a:lnTo>
                  <a:pt x="76360" y="45720"/>
                </a:lnTo>
                <a:lnTo>
                  <a:pt x="76360" y="45986"/>
                </a:lnTo>
                <a:lnTo>
                  <a:pt x="107001" y="45986"/>
                </a:lnTo>
              </a:path>
            </a:pathLst>
          </a:custGeom>
          <a:noFill/>
          <a:ln w="12700"/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4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6888" tIns="44188" rIns="56888" bIns="44188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800" kern="1200"/>
          </a:p>
        </p:txBody>
      </p:sp>
      <p:sp>
        <p:nvSpPr>
          <p:cNvPr id="118" name="Forme libre 117"/>
          <p:cNvSpPr/>
          <p:nvPr/>
        </p:nvSpPr>
        <p:spPr>
          <a:xfrm>
            <a:off x="5940152" y="836714"/>
            <a:ext cx="216024" cy="270433"/>
          </a:xfrm>
          <a:custGeom>
            <a:avLst/>
            <a:gdLst>
              <a:gd name="connsiteX0" fmla="*/ 45720 w 91440"/>
              <a:gd name="connsiteY0" fmla="*/ 90695 h 91440"/>
              <a:gd name="connsiteX1" fmla="*/ 88387 w 91440"/>
              <a:gd name="connsiteY1" fmla="*/ 90695 h 91440"/>
              <a:gd name="connsiteX2" fmla="*/ 88387 w 91440"/>
              <a:gd name="connsiteY2" fmla="*/ 45720 h 91440"/>
              <a:gd name="connsiteX3" fmla="*/ 131054 w 91440"/>
              <a:gd name="connsiteY3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" h="91440">
                <a:moveTo>
                  <a:pt x="45720" y="90695"/>
                </a:moveTo>
                <a:lnTo>
                  <a:pt x="88387" y="90695"/>
                </a:lnTo>
                <a:lnTo>
                  <a:pt x="88387" y="45720"/>
                </a:lnTo>
                <a:lnTo>
                  <a:pt x="131054" y="4572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6008" tIns="43308" rIns="56009" bIns="43309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800" kern="1200">
              <a:solidFill>
                <a:srgbClr val="002060"/>
              </a:solidFill>
            </a:endParaRPr>
          </a:p>
        </p:txBody>
      </p:sp>
      <p:sp>
        <p:nvSpPr>
          <p:cNvPr id="119" name="Forme libre 118"/>
          <p:cNvSpPr/>
          <p:nvPr/>
        </p:nvSpPr>
        <p:spPr>
          <a:xfrm>
            <a:off x="7380312" y="633633"/>
            <a:ext cx="210535" cy="59065"/>
          </a:xfrm>
          <a:custGeom>
            <a:avLst/>
            <a:gdLst>
              <a:gd name="connsiteX0" fmla="*/ 45720 w 91440"/>
              <a:gd name="connsiteY0" fmla="*/ 47233 h 91440"/>
              <a:gd name="connsiteX1" fmla="*/ 78827 w 91440"/>
              <a:gd name="connsiteY1" fmla="*/ 47233 h 91440"/>
              <a:gd name="connsiteX2" fmla="*/ 78827 w 91440"/>
              <a:gd name="connsiteY2" fmla="*/ 45720 h 91440"/>
              <a:gd name="connsiteX3" fmla="*/ 111935 w 91440"/>
              <a:gd name="connsiteY3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" h="91440">
                <a:moveTo>
                  <a:pt x="45720" y="47233"/>
                </a:moveTo>
                <a:lnTo>
                  <a:pt x="78827" y="47233"/>
                </a:lnTo>
                <a:lnTo>
                  <a:pt x="78827" y="45720"/>
                </a:lnTo>
                <a:lnTo>
                  <a:pt x="111935" y="45720"/>
                </a:lnTo>
              </a:path>
            </a:pathLst>
          </a:custGeom>
          <a:noFill/>
          <a:ln w="12700"/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4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6764" tIns="44064" rIns="56765" bIns="44065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800" kern="1200"/>
          </a:p>
        </p:txBody>
      </p:sp>
      <p:sp>
        <p:nvSpPr>
          <p:cNvPr id="120" name="Forme libre 119"/>
          <p:cNvSpPr/>
          <p:nvPr/>
        </p:nvSpPr>
        <p:spPr>
          <a:xfrm>
            <a:off x="6064736" y="680866"/>
            <a:ext cx="91440" cy="425535"/>
          </a:xfrm>
          <a:custGeom>
            <a:avLst/>
            <a:gdLst>
              <a:gd name="connsiteX0" fmla="*/ 45720 w 91440"/>
              <a:gd name="connsiteY0" fmla="*/ 425535 h 425535"/>
              <a:gd name="connsiteX1" fmla="*/ 85301 w 91440"/>
              <a:gd name="connsiteY1" fmla="*/ 425535 h 425535"/>
              <a:gd name="connsiteX2" fmla="*/ 85301 w 91440"/>
              <a:gd name="connsiteY2" fmla="*/ 0 h 425535"/>
              <a:gd name="connsiteX3" fmla="*/ 124883 w 91440"/>
              <a:gd name="connsiteY3" fmla="*/ 0 h 425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" h="425535">
                <a:moveTo>
                  <a:pt x="45720" y="425535"/>
                </a:moveTo>
                <a:lnTo>
                  <a:pt x="85301" y="425535"/>
                </a:lnTo>
                <a:lnTo>
                  <a:pt x="85301" y="0"/>
                </a:lnTo>
                <a:lnTo>
                  <a:pt x="124883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7599" tIns="201947" rIns="47600" bIns="201947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800" kern="1200">
              <a:solidFill>
                <a:srgbClr val="002060"/>
              </a:solidFill>
            </a:endParaRPr>
          </a:p>
        </p:txBody>
      </p:sp>
      <p:sp>
        <p:nvSpPr>
          <p:cNvPr id="121" name="Forme libre 120"/>
          <p:cNvSpPr/>
          <p:nvPr/>
        </p:nvSpPr>
        <p:spPr>
          <a:xfrm>
            <a:off x="5220072" y="712629"/>
            <a:ext cx="818294" cy="787545"/>
          </a:xfrm>
          <a:custGeom>
            <a:avLst/>
            <a:gdLst>
              <a:gd name="connsiteX0" fmla="*/ 0 w 818294"/>
              <a:gd name="connsiteY0" fmla="*/ 131260 h 787545"/>
              <a:gd name="connsiteX1" fmla="*/ 38445 w 818294"/>
              <a:gd name="connsiteY1" fmla="*/ 38445 h 787545"/>
              <a:gd name="connsiteX2" fmla="*/ 131260 w 818294"/>
              <a:gd name="connsiteY2" fmla="*/ 0 h 787545"/>
              <a:gd name="connsiteX3" fmla="*/ 687034 w 818294"/>
              <a:gd name="connsiteY3" fmla="*/ 0 h 787545"/>
              <a:gd name="connsiteX4" fmla="*/ 779849 w 818294"/>
              <a:gd name="connsiteY4" fmla="*/ 38445 h 787545"/>
              <a:gd name="connsiteX5" fmla="*/ 818294 w 818294"/>
              <a:gd name="connsiteY5" fmla="*/ 131260 h 787545"/>
              <a:gd name="connsiteX6" fmla="*/ 818294 w 818294"/>
              <a:gd name="connsiteY6" fmla="*/ 656285 h 787545"/>
              <a:gd name="connsiteX7" fmla="*/ 779849 w 818294"/>
              <a:gd name="connsiteY7" fmla="*/ 749100 h 787545"/>
              <a:gd name="connsiteX8" fmla="*/ 687034 w 818294"/>
              <a:gd name="connsiteY8" fmla="*/ 787545 h 787545"/>
              <a:gd name="connsiteX9" fmla="*/ 131260 w 818294"/>
              <a:gd name="connsiteY9" fmla="*/ 787545 h 787545"/>
              <a:gd name="connsiteX10" fmla="*/ 38445 w 818294"/>
              <a:gd name="connsiteY10" fmla="*/ 749100 h 787545"/>
              <a:gd name="connsiteX11" fmla="*/ 0 w 818294"/>
              <a:gd name="connsiteY11" fmla="*/ 656285 h 787545"/>
              <a:gd name="connsiteX12" fmla="*/ 0 w 818294"/>
              <a:gd name="connsiteY12" fmla="*/ 131260 h 78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18294" h="787545">
                <a:moveTo>
                  <a:pt x="0" y="131260"/>
                </a:moveTo>
                <a:cubicBezTo>
                  <a:pt x="0" y="96448"/>
                  <a:pt x="13829" y="63061"/>
                  <a:pt x="38445" y="38445"/>
                </a:cubicBezTo>
                <a:cubicBezTo>
                  <a:pt x="63061" y="13829"/>
                  <a:pt x="96448" y="0"/>
                  <a:pt x="131260" y="0"/>
                </a:cubicBezTo>
                <a:lnTo>
                  <a:pt x="687034" y="0"/>
                </a:lnTo>
                <a:cubicBezTo>
                  <a:pt x="721846" y="0"/>
                  <a:pt x="755233" y="13829"/>
                  <a:pt x="779849" y="38445"/>
                </a:cubicBezTo>
                <a:cubicBezTo>
                  <a:pt x="804465" y="63061"/>
                  <a:pt x="818294" y="96448"/>
                  <a:pt x="818294" y="131260"/>
                </a:cubicBezTo>
                <a:lnTo>
                  <a:pt x="818294" y="656285"/>
                </a:lnTo>
                <a:cubicBezTo>
                  <a:pt x="818294" y="691097"/>
                  <a:pt x="804465" y="724484"/>
                  <a:pt x="779849" y="749100"/>
                </a:cubicBezTo>
                <a:cubicBezTo>
                  <a:pt x="755233" y="773716"/>
                  <a:pt x="721846" y="787545"/>
                  <a:pt x="687034" y="787545"/>
                </a:cubicBezTo>
                <a:lnTo>
                  <a:pt x="131260" y="787545"/>
                </a:lnTo>
                <a:cubicBezTo>
                  <a:pt x="96448" y="787545"/>
                  <a:pt x="63061" y="773716"/>
                  <a:pt x="38445" y="749100"/>
                </a:cubicBezTo>
                <a:cubicBezTo>
                  <a:pt x="13829" y="724484"/>
                  <a:pt x="0" y="691097"/>
                  <a:pt x="0" y="656285"/>
                </a:cubicBezTo>
                <a:lnTo>
                  <a:pt x="0" y="131260"/>
                </a:lnTo>
                <a:close/>
              </a:path>
            </a:pathLst>
          </a:custGeom>
          <a:solidFill>
            <a:srgbClr val="00B0F0"/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525" tIns="43525" rIns="43525" bIns="43525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000" b="1" kern="1200" dirty="0">
                <a:solidFill>
                  <a:schemeClr val="bg1"/>
                </a:solidFill>
                <a:latin typeface="+mn-lt"/>
                <a:cs typeface="Arial" pitchFamily="34" charset="0"/>
              </a:rPr>
              <a:t>STAGE d'ACTIVIT</a:t>
            </a:r>
            <a:r>
              <a:rPr lang="fr-FR" sz="1000" b="1" kern="1200" dirty="0">
                <a:solidFill>
                  <a:schemeClr val="bg1"/>
                </a:solidFill>
                <a:latin typeface="+mn-lt"/>
                <a:cs typeface="Arial"/>
              </a:rPr>
              <a:t>É</a:t>
            </a:r>
            <a:r>
              <a:rPr lang="fr-FR" sz="1000" b="1" kern="1200" dirty="0">
                <a:solidFill>
                  <a:schemeClr val="bg1"/>
                </a:solidFill>
                <a:latin typeface="+mn-lt"/>
                <a:cs typeface="Arial" pitchFamily="34" charset="0"/>
              </a:rPr>
              <a:t>S EN ENTREPRISE </a:t>
            </a:r>
            <a:r>
              <a:rPr lang="fr-FR" sz="1000" b="1" kern="1200" dirty="0">
                <a:solidFill>
                  <a:sysClr val="windowText" lastClr="000000"/>
                </a:solidFill>
                <a:latin typeface="+mn-lt"/>
                <a:cs typeface="Arial" pitchFamily="34" charset="0"/>
              </a:rPr>
              <a:t>4 semaines</a:t>
            </a:r>
          </a:p>
        </p:txBody>
      </p:sp>
      <p:sp>
        <p:nvSpPr>
          <p:cNvPr id="122" name="Forme libre 121"/>
          <p:cNvSpPr/>
          <p:nvPr/>
        </p:nvSpPr>
        <p:spPr>
          <a:xfrm>
            <a:off x="6190951" y="404665"/>
            <a:ext cx="1312579" cy="461332"/>
          </a:xfrm>
          <a:custGeom>
            <a:avLst/>
            <a:gdLst>
              <a:gd name="connsiteX0" fmla="*/ 0 w 1312579"/>
              <a:gd name="connsiteY0" fmla="*/ 61712 h 370263"/>
              <a:gd name="connsiteX1" fmla="*/ 18075 w 1312579"/>
              <a:gd name="connsiteY1" fmla="*/ 18075 h 370263"/>
              <a:gd name="connsiteX2" fmla="*/ 61712 w 1312579"/>
              <a:gd name="connsiteY2" fmla="*/ 0 h 370263"/>
              <a:gd name="connsiteX3" fmla="*/ 1250867 w 1312579"/>
              <a:gd name="connsiteY3" fmla="*/ 0 h 370263"/>
              <a:gd name="connsiteX4" fmla="*/ 1294504 w 1312579"/>
              <a:gd name="connsiteY4" fmla="*/ 18075 h 370263"/>
              <a:gd name="connsiteX5" fmla="*/ 1312579 w 1312579"/>
              <a:gd name="connsiteY5" fmla="*/ 61712 h 370263"/>
              <a:gd name="connsiteX6" fmla="*/ 1312579 w 1312579"/>
              <a:gd name="connsiteY6" fmla="*/ 308551 h 370263"/>
              <a:gd name="connsiteX7" fmla="*/ 1294504 w 1312579"/>
              <a:gd name="connsiteY7" fmla="*/ 352188 h 370263"/>
              <a:gd name="connsiteX8" fmla="*/ 1250867 w 1312579"/>
              <a:gd name="connsiteY8" fmla="*/ 370263 h 370263"/>
              <a:gd name="connsiteX9" fmla="*/ 61712 w 1312579"/>
              <a:gd name="connsiteY9" fmla="*/ 370263 h 370263"/>
              <a:gd name="connsiteX10" fmla="*/ 18075 w 1312579"/>
              <a:gd name="connsiteY10" fmla="*/ 352188 h 370263"/>
              <a:gd name="connsiteX11" fmla="*/ 0 w 1312579"/>
              <a:gd name="connsiteY11" fmla="*/ 308551 h 370263"/>
              <a:gd name="connsiteX12" fmla="*/ 0 w 1312579"/>
              <a:gd name="connsiteY12" fmla="*/ 61712 h 37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12579" h="370263">
                <a:moveTo>
                  <a:pt x="0" y="61712"/>
                </a:moveTo>
                <a:cubicBezTo>
                  <a:pt x="0" y="45345"/>
                  <a:pt x="6502" y="29648"/>
                  <a:pt x="18075" y="18075"/>
                </a:cubicBezTo>
                <a:cubicBezTo>
                  <a:pt x="29648" y="6502"/>
                  <a:pt x="45345" y="0"/>
                  <a:pt x="61712" y="0"/>
                </a:cubicBezTo>
                <a:lnTo>
                  <a:pt x="1250867" y="0"/>
                </a:lnTo>
                <a:cubicBezTo>
                  <a:pt x="1267234" y="0"/>
                  <a:pt x="1282931" y="6502"/>
                  <a:pt x="1294504" y="18075"/>
                </a:cubicBezTo>
                <a:cubicBezTo>
                  <a:pt x="1306077" y="29648"/>
                  <a:pt x="1312579" y="45345"/>
                  <a:pt x="1312579" y="61712"/>
                </a:cubicBezTo>
                <a:lnTo>
                  <a:pt x="1312579" y="308551"/>
                </a:lnTo>
                <a:cubicBezTo>
                  <a:pt x="1312579" y="324918"/>
                  <a:pt x="1306077" y="340615"/>
                  <a:pt x="1294504" y="352188"/>
                </a:cubicBezTo>
                <a:cubicBezTo>
                  <a:pt x="1282931" y="363761"/>
                  <a:pt x="1267234" y="370263"/>
                  <a:pt x="1250867" y="370263"/>
                </a:cubicBezTo>
                <a:lnTo>
                  <a:pt x="61712" y="370263"/>
                </a:lnTo>
                <a:cubicBezTo>
                  <a:pt x="45345" y="370263"/>
                  <a:pt x="29648" y="363761"/>
                  <a:pt x="18075" y="352188"/>
                </a:cubicBezTo>
                <a:cubicBezTo>
                  <a:pt x="6502" y="340615"/>
                  <a:pt x="0" y="324918"/>
                  <a:pt x="0" y="308551"/>
                </a:cubicBezTo>
                <a:lnTo>
                  <a:pt x="0" y="61712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8075" tIns="23155" rIns="18075" bIns="23155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800" b="0" kern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 6.1 Assurer la communication interne et externe du service maintenance</a:t>
            </a:r>
            <a:endParaRPr lang="fr-FR" sz="800" b="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3" name="Forme libre 122"/>
          <p:cNvSpPr/>
          <p:nvPr/>
        </p:nvSpPr>
        <p:spPr>
          <a:xfrm>
            <a:off x="7590371" y="464197"/>
            <a:ext cx="1302110" cy="430306"/>
          </a:xfrm>
          <a:custGeom>
            <a:avLst/>
            <a:gdLst>
              <a:gd name="connsiteX0" fmla="*/ 0 w 1302110"/>
              <a:gd name="connsiteY0" fmla="*/ 71719 h 430306"/>
              <a:gd name="connsiteX1" fmla="*/ 21006 w 1302110"/>
              <a:gd name="connsiteY1" fmla="*/ 21006 h 430306"/>
              <a:gd name="connsiteX2" fmla="*/ 71719 w 1302110"/>
              <a:gd name="connsiteY2" fmla="*/ 0 h 430306"/>
              <a:gd name="connsiteX3" fmla="*/ 1230391 w 1302110"/>
              <a:gd name="connsiteY3" fmla="*/ 0 h 430306"/>
              <a:gd name="connsiteX4" fmla="*/ 1281104 w 1302110"/>
              <a:gd name="connsiteY4" fmla="*/ 21006 h 430306"/>
              <a:gd name="connsiteX5" fmla="*/ 1302110 w 1302110"/>
              <a:gd name="connsiteY5" fmla="*/ 71719 h 430306"/>
              <a:gd name="connsiteX6" fmla="*/ 1302110 w 1302110"/>
              <a:gd name="connsiteY6" fmla="*/ 358587 h 430306"/>
              <a:gd name="connsiteX7" fmla="*/ 1281104 w 1302110"/>
              <a:gd name="connsiteY7" fmla="*/ 409300 h 430306"/>
              <a:gd name="connsiteX8" fmla="*/ 1230391 w 1302110"/>
              <a:gd name="connsiteY8" fmla="*/ 430306 h 430306"/>
              <a:gd name="connsiteX9" fmla="*/ 71719 w 1302110"/>
              <a:gd name="connsiteY9" fmla="*/ 430306 h 430306"/>
              <a:gd name="connsiteX10" fmla="*/ 21006 w 1302110"/>
              <a:gd name="connsiteY10" fmla="*/ 409300 h 430306"/>
              <a:gd name="connsiteX11" fmla="*/ 0 w 1302110"/>
              <a:gd name="connsiteY11" fmla="*/ 358587 h 430306"/>
              <a:gd name="connsiteX12" fmla="*/ 0 w 1302110"/>
              <a:gd name="connsiteY12" fmla="*/ 71719 h 43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02110" h="430306">
                <a:moveTo>
                  <a:pt x="0" y="71719"/>
                </a:moveTo>
                <a:cubicBezTo>
                  <a:pt x="0" y="52698"/>
                  <a:pt x="7556" y="34456"/>
                  <a:pt x="21006" y="21006"/>
                </a:cubicBezTo>
                <a:cubicBezTo>
                  <a:pt x="34456" y="7556"/>
                  <a:pt x="52698" y="0"/>
                  <a:pt x="71719" y="0"/>
                </a:cubicBezTo>
                <a:lnTo>
                  <a:pt x="1230391" y="0"/>
                </a:lnTo>
                <a:cubicBezTo>
                  <a:pt x="1249412" y="0"/>
                  <a:pt x="1267654" y="7556"/>
                  <a:pt x="1281104" y="21006"/>
                </a:cubicBezTo>
                <a:cubicBezTo>
                  <a:pt x="1294554" y="34456"/>
                  <a:pt x="1302110" y="52698"/>
                  <a:pt x="1302110" y="71719"/>
                </a:cubicBezTo>
                <a:lnTo>
                  <a:pt x="1302110" y="358587"/>
                </a:lnTo>
                <a:cubicBezTo>
                  <a:pt x="1302110" y="377608"/>
                  <a:pt x="1294554" y="395850"/>
                  <a:pt x="1281104" y="409300"/>
                </a:cubicBezTo>
                <a:cubicBezTo>
                  <a:pt x="1267654" y="422750"/>
                  <a:pt x="1249412" y="430306"/>
                  <a:pt x="1230391" y="430306"/>
                </a:cubicBezTo>
                <a:lnTo>
                  <a:pt x="71719" y="430306"/>
                </a:lnTo>
                <a:cubicBezTo>
                  <a:pt x="52698" y="430306"/>
                  <a:pt x="34456" y="422750"/>
                  <a:pt x="21006" y="409300"/>
                </a:cubicBezTo>
                <a:cubicBezTo>
                  <a:pt x="7556" y="395850"/>
                  <a:pt x="0" y="377608"/>
                  <a:pt x="0" y="358587"/>
                </a:cubicBezTo>
                <a:lnTo>
                  <a:pt x="0" y="71719"/>
                </a:lnTo>
                <a:close/>
              </a:path>
            </a:pathLst>
          </a:custGeom>
          <a:solidFill>
            <a:srgbClr val="FF0000"/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6086" tIns="26086" rIns="26086" bIns="26086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800" b="1" kern="1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C51 Rédiger des comptes-rendus et renseigner les outils de maintenance</a:t>
            </a:r>
          </a:p>
        </p:txBody>
      </p:sp>
      <p:sp>
        <p:nvSpPr>
          <p:cNvPr id="124" name="Forme libre 123"/>
          <p:cNvSpPr/>
          <p:nvPr/>
        </p:nvSpPr>
        <p:spPr>
          <a:xfrm>
            <a:off x="6197122" y="907150"/>
            <a:ext cx="1325203" cy="308553"/>
          </a:xfrm>
          <a:custGeom>
            <a:avLst/>
            <a:gdLst>
              <a:gd name="connsiteX0" fmla="*/ 0 w 1325203"/>
              <a:gd name="connsiteY0" fmla="*/ 51427 h 308553"/>
              <a:gd name="connsiteX1" fmla="*/ 15063 w 1325203"/>
              <a:gd name="connsiteY1" fmla="*/ 15063 h 308553"/>
              <a:gd name="connsiteX2" fmla="*/ 51427 w 1325203"/>
              <a:gd name="connsiteY2" fmla="*/ 0 h 308553"/>
              <a:gd name="connsiteX3" fmla="*/ 1273776 w 1325203"/>
              <a:gd name="connsiteY3" fmla="*/ 0 h 308553"/>
              <a:gd name="connsiteX4" fmla="*/ 1310140 w 1325203"/>
              <a:gd name="connsiteY4" fmla="*/ 15063 h 308553"/>
              <a:gd name="connsiteX5" fmla="*/ 1325203 w 1325203"/>
              <a:gd name="connsiteY5" fmla="*/ 51427 h 308553"/>
              <a:gd name="connsiteX6" fmla="*/ 1325203 w 1325203"/>
              <a:gd name="connsiteY6" fmla="*/ 257126 h 308553"/>
              <a:gd name="connsiteX7" fmla="*/ 1310140 w 1325203"/>
              <a:gd name="connsiteY7" fmla="*/ 293490 h 308553"/>
              <a:gd name="connsiteX8" fmla="*/ 1273776 w 1325203"/>
              <a:gd name="connsiteY8" fmla="*/ 308553 h 308553"/>
              <a:gd name="connsiteX9" fmla="*/ 51427 w 1325203"/>
              <a:gd name="connsiteY9" fmla="*/ 308553 h 308553"/>
              <a:gd name="connsiteX10" fmla="*/ 15063 w 1325203"/>
              <a:gd name="connsiteY10" fmla="*/ 293490 h 308553"/>
              <a:gd name="connsiteX11" fmla="*/ 0 w 1325203"/>
              <a:gd name="connsiteY11" fmla="*/ 257126 h 308553"/>
              <a:gd name="connsiteX12" fmla="*/ 0 w 1325203"/>
              <a:gd name="connsiteY12" fmla="*/ 51427 h 308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25203" h="308553">
                <a:moveTo>
                  <a:pt x="0" y="51427"/>
                </a:moveTo>
                <a:cubicBezTo>
                  <a:pt x="0" y="37788"/>
                  <a:pt x="5418" y="24707"/>
                  <a:pt x="15063" y="15063"/>
                </a:cubicBezTo>
                <a:cubicBezTo>
                  <a:pt x="24707" y="5419"/>
                  <a:pt x="37788" y="0"/>
                  <a:pt x="51427" y="0"/>
                </a:cubicBezTo>
                <a:lnTo>
                  <a:pt x="1273776" y="0"/>
                </a:lnTo>
                <a:cubicBezTo>
                  <a:pt x="1287415" y="0"/>
                  <a:pt x="1300496" y="5418"/>
                  <a:pt x="1310140" y="15063"/>
                </a:cubicBezTo>
                <a:cubicBezTo>
                  <a:pt x="1319784" y="24707"/>
                  <a:pt x="1325203" y="37788"/>
                  <a:pt x="1325203" y="51427"/>
                </a:cubicBezTo>
                <a:lnTo>
                  <a:pt x="1325203" y="257126"/>
                </a:lnTo>
                <a:cubicBezTo>
                  <a:pt x="1325203" y="270765"/>
                  <a:pt x="1319785" y="283846"/>
                  <a:pt x="1310140" y="293490"/>
                </a:cubicBezTo>
                <a:cubicBezTo>
                  <a:pt x="1300496" y="303134"/>
                  <a:pt x="1287415" y="308553"/>
                  <a:pt x="1273776" y="308553"/>
                </a:cubicBezTo>
                <a:lnTo>
                  <a:pt x="51427" y="308553"/>
                </a:lnTo>
                <a:cubicBezTo>
                  <a:pt x="37788" y="308553"/>
                  <a:pt x="24707" y="303135"/>
                  <a:pt x="15063" y="293490"/>
                </a:cubicBezTo>
                <a:cubicBezTo>
                  <a:pt x="5419" y="283846"/>
                  <a:pt x="0" y="270765"/>
                  <a:pt x="0" y="257126"/>
                </a:cubicBezTo>
                <a:lnTo>
                  <a:pt x="0" y="51427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0142" tIns="20142" rIns="20142" bIns="20142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800" b="0" kern="1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 6.2 Participer à une réunion de progrès</a:t>
            </a:r>
          </a:p>
        </p:txBody>
      </p:sp>
      <p:sp>
        <p:nvSpPr>
          <p:cNvPr id="125" name="Forme libre 124"/>
          <p:cNvSpPr/>
          <p:nvPr/>
        </p:nvSpPr>
        <p:spPr>
          <a:xfrm>
            <a:off x="7662379" y="934656"/>
            <a:ext cx="1302110" cy="254070"/>
          </a:xfrm>
          <a:custGeom>
            <a:avLst/>
            <a:gdLst>
              <a:gd name="connsiteX0" fmla="*/ 0 w 1302110"/>
              <a:gd name="connsiteY0" fmla="*/ 42346 h 254070"/>
              <a:gd name="connsiteX1" fmla="*/ 12403 w 1302110"/>
              <a:gd name="connsiteY1" fmla="*/ 12403 h 254070"/>
              <a:gd name="connsiteX2" fmla="*/ 42346 w 1302110"/>
              <a:gd name="connsiteY2" fmla="*/ 0 h 254070"/>
              <a:gd name="connsiteX3" fmla="*/ 1259764 w 1302110"/>
              <a:gd name="connsiteY3" fmla="*/ 0 h 254070"/>
              <a:gd name="connsiteX4" fmla="*/ 1289707 w 1302110"/>
              <a:gd name="connsiteY4" fmla="*/ 12403 h 254070"/>
              <a:gd name="connsiteX5" fmla="*/ 1302110 w 1302110"/>
              <a:gd name="connsiteY5" fmla="*/ 42346 h 254070"/>
              <a:gd name="connsiteX6" fmla="*/ 1302110 w 1302110"/>
              <a:gd name="connsiteY6" fmla="*/ 211724 h 254070"/>
              <a:gd name="connsiteX7" fmla="*/ 1289707 w 1302110"/>
              <a:gd name="connsiteY7" fmla="*/ 241667 h 254070"/>
              <a:gd name="connsiteX8" fmla="*/ 1259764 w 1302110"/>
              <a:gd name="connsiteY8" fmla="*/ 254070 h 254070"/>
              <a:gd name="connsiteX9" fmla="*/ 42346 w 1302110"/>
              <a:gd name="connsiteY9" fmla="*/ 254070 h 254070"/>
              <a:gd name="connsiteX10" fmla="*/ 12403 w 1302110"/>
              <a:gd name="connsiteY10" fmla="*/ 241667 h 254070"/>
              <a:gd name="connsiteX11" fmla="*/ 0 w 1302110"/>
              <a:gd name="connsiteY11" fmla="*/ 211724 h 254070"/>
              <a:gd name="connsiteX12" fmla="*/ 0 w 1302110"/>
              <a:gd name="connsiteY12" fmla="*/ 42346 h 254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02110" h="254070">
                <a:moveTo>
                  <a:pt x="0" y="42346"/>
                </a:moveTo>
                <a:cubicBezTo>
                  <a:pt x="0" y="31115"/>
                  <a:pt x="4461" y="20344"/>
                  <a:pt x="12403" y="12403"/>
                </a:cubicBezTo>
                <a:cubicBezTo>
                  <a:pt x="20344" y="4462"/>
                  <a:pt x="31115" y="0"/>
                  <a:pt x="42346" y="0"/>
                </a:cubicBezTo>
                <a:lnTo>
                  <a:pt x="1259764" y="0"/>
                </a:lnTo>
                <a:cubicBezTo>
                  <a:pt x="1270995" y="0"/>
                  <a:pt x="1281766" y="4461"/>
                  <a:pt x="1289707" y="12403"/>
                </a:cubicBezTo>
                <a:cubicBezTo>
                  <a:pt x="1297648" y="20344"/>
                  <a:pt x="1302110" y="31115"/>
                  <a:pt x="1302110" y="42346"/>
                </a:cubicBezTo>
                <a:lnTo>
                  <a:pt x="1302110" y="211724"/>
                </a:lnTo>
                <a:cubicBezTo>
                  <a:pt x="1302110" y="222955"/>
                  <a:pt x="1297649" y="233726"/>
                  <a:pt x="1289707" y="241667"/>
                </a:cubicBezTo>
                <a:cubicBezTo>
                  <a:pt x="1281766" y="249608"/>
                  <a:pt x="1270995" y="254070"/>
                  <a:pt x="1259764" y="254070"/>
                </a:cubicBezTo>
                <a:lnTo>
                  <a:pt x="42346" y="254070"/>
                </a:lnTo>
                <a:cubicBezTo>
                  <a:pt x="31115" y="254070"/>
                  <a:pt x="20344" y="249609"/>
                  <a:pt x="12403" y="241667"/>
                </a:cubicBezTo>
                <a:cubicBezTo>
                  <a:pt x="4462" y="233726"/>
                  <a:pt x="0" y="222955"/>
                  <a:pt x="0" y="211724"/>
                </a:cubicBezTo>
                <a:lnTo>
                  <a:pt x="0" y="42346"/>
                </a:lnTo>
                <a:close/>
              </a:path>
            </a:pathLst>
          </a:custGeom>
          <a:solidFill>
            <a:srgbClr val="FF0000"/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483" tIns="17483" rIns="17483" bIns="17483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800" b="1" kern="12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C52 Présenter une activité de maintenance</a:t>
            </a:r>
          </a:p>
        </p:txBody>
      </p:sp>
      <p:sp>
        <p:nvSpPr>
          <p:cNvPr id="126" name="Forme libre 125"/>
          <p:cNvSpPr/>
          <p:nvPr/>
        </p:nvSpPr>
        <p:spPr>
          <a:xfrm>
            <a:off x="6203370" y="1283671"/>
            <a:ext cx="1292879" cy="355542"/>
          </a:xfrm>
          <a:custGeom>
            <a:avLst/>
            <a:gdLst>
              <a:gd name="connsiteX0" fmla="*/ 0 w 1292879"/>
              <a:gd name="connsiteY0" fmla="*/ 59258 h 355542"/>
              <a:gd name="connsiteX1" fmla="*/ 17356 w 1292879"/>
              <a:gd name="connsiteY1" fmla="*/ 17356 h 355542"/>
              <a:gd name="connsiteX2" fmla="*/ 59258 w 1292879"/>
              <a:gd name="connsiteY2" fmla="*/ 0 h 355542"/>
              <a:gd name="connsiteX3" fmla="*/ 1233621 w 1292879"/>
              <a:gd name="connsiteY3" fmla="*/ 0 h 355542"/>
              <a:gd name="connsiteX4" fmla="*/ 1275523 w 1292879"/>
              <a:gd name="connsiteY4" fmla="*/ 17356 h 355542"/>
              <a:gd name="connsiteX5" fmla="*/ 1292879 w 1292879"/>
              <a:gd name="connsiteY5" fmla="*/ 59258 h 355542"/>
              <a:gd name="connsiteX6" fmla="*/ 1292879 w 1292879"/>
              <a:gd name="connsiteY6" fmla="*/ 296284 h 355542"/>
              <a:gd name="connsiteX7" fmla="*/ 1275523 w 1292879"/>
              <a:gd name="connsiteY7" fmla="*/ 338186 h 355542"/>
              <a:gd name="connsiteX8" fmla="*/ 1233621 w 1292879"/>
              <a:gd name="connsiteY8" fmla="*/ 355542 h 355542"/>
              <a:gd name="connsiteX9" fmla="*/ 59258 w 1292879"/>
              <a:gd name="connsiteY9" fmla="*/ 355542 h 355542"/>
              <a:gd name="connsiteX10" fmla="*/ 17356 w 1292879"/>
              <a:gd name="connsiteY10" fmla="*/ 338186 h 355542"/>
              <a:gd name="connsiteX11" fmla="*/ 0 w 1292879"/>
              <a:gd name="connsiteY11" fmla="*/ 296284 h 355542"/>
              <a:gd name="connsiteX12" fmla="*/ 0 w 1292879"/>
              <a:gd name="connsiteY12" fmla="*/ 59258 h 355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92879" h="355542">
                <a:moveTo>
                  <a:pt x="0" y="59258"/>
                </a:moveTo>
                <a:cubicBezTo>
                  <a:pt x="0" y="43542"/>
                  <a:pt x="6243" y="28469"/>
                  <a:pt x="17356" y="17356"/>
                </a:cubicBezTo>
                <a:cubicBezTo>
                  <a:pt x="28469" y="6243"/>
                  <a:pt x="43542" y="0"/>
                  <a:pt x="59258" y="0"/>
                </a:cubicBezTo>
                <a:lnTo>
                  <a:pt x="1233621" y="0"/>
                </a:lnTo>
                <a:cubicBezTo>
                  <a:pt x="1249337" y="0"/>
                  <a:pt x="1264410" y="6243"/>
                  <a:pt x="1275523" y="17356"/>
                </a:cubicBezTo>
                <a:cubicBezTo>
                  <a:pt x="1286636" y="28469"/>
                  <a:pt x="1292879" y="43542"/>
                  <a:pt x="1292879" y="59258"/>
                </a:cubicBezTo>
                <a:lnTo>
                  <a:pt x="1292879" y="296284"/>
                </a:lnTo>
                <a:cubicBezTo>
                  <a:pt x="1292879" y="312000"/>
                  <a:pt x="1286636" y="327073"/>
                  <a:pt x="1275523" y="338186"/>
                </a:cubicBezTo>
                <a:cubicBezTo>
                  <a:pt x="1264410" y="349299"/>
                  <a:pt x="1249337" y="355542"/>
                  <a:pt x="1233621" y="355542"/>
                </a:cubicBezTo>
                <a:lnTo>
                  <a:pt x="59258" y="355542"/>
                </a:lnTo>
                <a:cubicBezTo>
                  <a:pt x="43542" y="355542"/>
                  <a:pt x="28469" y="349299"/>
                  <a:pt x="17356" y="338186"/>
                </a:cubicBezTo>
                <a:cubicBezTo>
                  <a:pt x="6243" y="327073"/>
                  <a:pt x="0" y="312000"/>
                  <a:pt x="0" y="296284"/>
                </a:cubicBezTo>
                <a:lnTo>
                  <a:pt x="0" y="59258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436" tIns="22436" rIns="22436" bIns="22436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800" b="0" kern="12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 2.2 Mettre en oeuvre le plan de maintenance préventive</a:t>
            </a:r>
          </a:p>
        </p:txBody>
      </p:sp>
      <p:sp>
        <p:nvSpPr>
          <p:cNvPr id="127" name="Forme libre 126"/>
          <p:cNvSpPr/>
          <p:nvPr/>
        </p:nvSpPr>
        <p:spPr>
          <a:xfrm>
            <a:off x="7559691" y="1285137"/>
            <a:ext cx="1404798" cy="487681"/>
          </a:xfrm>
          <a:custGeom>
            <a:avLst/>
            <a:gdLst>
              <a:gd name="connsiteX0" fmla="*/ 0 w 1404798"/>
              <a:gd name="connsiteY0" fmla="*/ 81282 h 487681"/>
              <a:gd name="connsiteX1" fmla="*/ 23807 w 1404798"/>
              <a:gd name="connsiteY1" fmla="*/ 23807 h 487681"/>
              <a:gd name="connsiteX2" fmla="*/ 81282 w 1404798"/>
              <a:gd name="connsiteY2" fmla="*/ 0 h 487681"/>
              <a:gd name="connsiteX3" fmla="*/ 1323516 w 1404798"/>
              <a:gd name="connsiteY3" fmla="*/ 0 h 487681"/>
              <a:gd name="connsiteX4" fmla="*/ 1380991 w 1404798"/>
              <a:gd name="connsiteY4" fmla="*/ 23807 h 487681"/>
              <a:gd name="connsiteX5" fmla="*/ 1404798 w 1404798"/>
              <a:gd name="connsiteY5" fmla="*/ 81282 h 487681"/>
              <a:gd name="connsiteX6" fmla="*/ 1404798 w 1404798"/>
              <a:gd name="connsiteY6" fmla="*/ 406399 h 487681"/>
              <a:gd name="connsiteX7" fmla="*/ 1380991 w 1404798"/>
              <a:gd name="connsiteY7" fmla="*/ 463874 h 487681"/>
              <a:gd name="connsiteX8" fmla="*/ 1323516 w 1404798"/>
              <a:gd name="connsiteY8" fmla="*/ 487681 h 487681"/>
              <a:gd name="connsiteX9" fmla="*/ 81282 w 1404798"/>
              <a:gd name="connsiteY9" fmla="*/ 487681 h 487681"/>
              <a:gd name="connsiteX10" fmla="*/ 23807 w 1404798"/>
              <a:gd name="connsiteY10" fmla="*/ 463874 h 487681"/>
              <a:gd name="connsiteX11" fmla="*/ 0 w 1404798"/>
              <a:gd name="connsiteY11" fmla="*/ 406399 h 487681"/>
              <a:gd name="connsiteX12" fmla="*/ 0 w 1404798"/>
              <a:gd name="connsiteY12" fmla="*/ 81282 h 487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04798" h="487681">
                <a:moveTo>
                  <a:pt x="0" y="81282"/>
                </a:moveTo>
                <a:cubicBezTo>
                  <a:pt x="0" y="59725"/>
                  <a:pt x="8564" y="39050"/>
                  <a:pt x="23807" y="23807"/>
                </a:cubicBezTo>
                <a:cubicBezTo>
                  <a:pt x="39050" y="8564"/>
                  <a:pt x="59725" y="0"/>
                  <a:pt x="81282" y="0"/>
                </a:cubicBezTo>
                <a:lnTo>
                  <a:pt x="1323516" y="0"/>
                </a:lnTo>
                <a:cubicBezTo>
                  <a:pt x="1345073" y="0"/>
                  <a:pt x="1365748" y="8564"/>
                  <a:pt x="1380991" y="23807"/>
                </a:cubicBezTo>
                <a:cubicBezTo>
                  <a:pt x="1396234" y="39050"/>
                  <a:pt x="1404798" y="59725"/>
                  <a:pt x="1404798" y="81282"/>
                </a:cubicBezTo>
                <a:lnTo>
                  <a:pt x="1404798" y="406399"/>
                </a:lnTo>
                <a:cubicBezTo>
                  <a:pt x="1404798" y="427956"/>
                  <a:pt x="1396234" y="448631"/>
                  <a:pt x="1380991" y="463874"/>
                </a:cubicBezTo>
                <a:cubicBezTo>
                  <a:pt x="1365748" y="479117"/>
                  <a:pt x="1345073" y="487681"/>
                  <a:pt x="1323516" y="487681"/>
                </a:cubicBezTo>
                <a:lnTo>
                  <a:pt x="81282" y="487681"/>
                </a:lnTo>
                <a:cubicBezTo>
                  <a:pt x="59725" y="487681"/>
                  <a:pt x="39050" y="479117"/>
                  <a:pt x="23807" y="463874"/>
                </a:cubicBezTo>
                <a:cubicBezTo>
                  <a:pt x="8564" y="448631"/>
                  <a:pt x="0" y="427956"/>
                  <a:pt x="0" y="406399"/>
                </a:cubicBezTo>
                <a:lnTo>
                  <a:pt x="0" y="81282"/>
                </a:lnTo>
                <a:close/>
              </a:path>
            </a:pathLst>
          </a:custGeom>
          <a:solidFill>
            <a:srgbClr val="FF0000"/>
          </a:solidFill>
          <a:ln w="12700">
            <a:noFill/>
            <a:prstDash val="lg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8887" tIns="28887" rIns="28887" bIns="28887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800" b="1" kern="1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C13 Réaliser les opérations de surveillance et d'inspection et/ou de maintenance préventive</a:t>
            </a:r>
          </a:p>
        </p:txBody>
      </p:sp>
      <p:sp>
        <p:nvSpPr>
          <p:cNvPr id="75" name="Rectangle 74"/>
          <p:cNvSpPr/>
          <p:nvPr/>
        </p:nvSpPr>
        <p:spPr>
          <a:xfrm>
            <a:off x="1215851" y="2708920"/>
            <a:ext cx="1446963" cy="1044116"/>
          </a:xfrm>
          <a:prstGeom prst="wedgeRectCallout">
            <a:avLst>
              <a:gd name="adj1" fmla="val 188647"/>
              <a:gd name="adj2" fmla="val -46828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6600"/>
                </a:solidFill>
              </a:rPr>
              <a:t>SII-Travail préparatoire au module A3</a:t>
            </a:r>
            <a:endParaRPr lang="fr-FR" sz="1200" dirty="0">
              <a:solidFill>
                <a:srgbClr val="006600"/>
              </a:solidFill>
            </a:endParaRPr>
          </a:p>
        </p:txBody>
      </p:sp>
      <p:sp>
        <p:nvSpPr>
          <p:cNvPr id="71" name="Ellipse 70"/>
          <p:cNvSpPr/>
          <p:nvPr/>
        </p:nvSpPr>
        <p:spPr>
          <a:xfrm>
            <a:off x="683568" y="5013176"/>
            <a:ext cx="3348372" cy="1188132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Rectangle 71"/>
          <p:cNvSpPr/>
          <p:nvPr/>
        </p:nvSpPr>
        <p:spPr>
          <a:xfrm>
            <a:off x="5148064" y="5049180"/>
            <a:ext cx="2232248" cy="859972"/>
          </a:xfrm>
          <a:prstGeom prst="wedgeRectCallout">
            <a:avLst>
              <a:gd name="adj1" fmla="val -104015"/>
              <a:gd name="adj2" fmla="val -821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b="1" dirty="0" smtClean="0">
                <a:solidFill>
                  <a:schemeClr val="tx2"/>
                </a:solidFill>
              </a:rPr>
              <a:t>Techniques de maintenance, conduite, prévention</a:t>
            </a:r>
            <a:endParaRPr lang="fr-FR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518210" y="4435286"/>
            <a:ext cx="4340888" cy="3592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" name="Tableau 2"/>
          <p:cNvGraphicFramePr>
            <a:graphicFrameLocks noGrp="1"/>
          </p:cNvGraphicFramePr>
          <p:nvPr/>
        </p:nvGraphicFramePr>
        <p:xfrm>
          <a:off x="373005" y="754792"/>
          <a:ext cx="8440307" cy="5111083"/>
        </p:xfrm>
        <a:graphic>
          <a:graphicData uri="http://schemas.openxmlformats.org/drawingml/2006/table">
            <a:tbl>
              <a:tblPr/>
              <a:tblGrid>
                <a:gridCol w="711421"/>
                <a:gridCol w="422525"/>
                <a:gridCol w="697330"/>
                <a:gridCol w="3663023"/>
                <a:gridCol w="800166"/>
                <a:gridCol w="704814"/>
                <a:gridCol w="720514"/>
                <a:gridCol w="720514"/>
              </a:tblGrid>
              <a:tr h="3277753">
                <a:tc rowSpan="2" gridSpan="4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fr-FR" sz="12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fr-FR" sz="12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0440" marR="304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36195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1000" b="1" i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Identifier les risques pour les personnes ou l’environnement, </a:t>
                      </a:r>
                      <a:r>
                        <a:rPr lang="fr-FR" sz="1000" b="1" i="1" kern="12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définir et respecter les mesures de prévention adaptées</a:t>
                      </a:r>
                    </a:p>
                  </a:txBody>
                  <a:tcPr marL="30440" marR="3044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0148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36195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fr-FR" sz="1000" b="1" i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Arial"/>
                        </a:rPr>
                        <a:t>Analyser l'organisation fonctionnelle, structurelle et temporelle</a:t>
                      </a:r>
                    </a:p>
                  </a:txBody>
                  <a:tcPr marL="30440" marR="3044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marR="36195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fr-FR" sz="1000" b="1" i="1" kern="12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Assurer la mise en service et l’arrêt</a:t>
                      </a:r>
                    </a:p>
                  </a:txBody>
                  <a:tcPr marL="30440" marR="3044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200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36195">
                        <a:spcAft>
                          <a:spcPts val="0"/>
                        </a:spcAft>
                      </a:pPr>
                      <a:r>
                        <a:rPr lang="fr-FR" sz="1000" b="1" i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Réaliser la conduite</a:t>
                      </a:r>
                      <a:endParaRPr lang="fr-FR" sz="1000" b="1" dirty="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0440" marR="3044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229C"/>
                    </a:solidFill>
                  </a:tcPr>
                </a:tc>
              </a:tr>
              <a:tr h="393330">
                <a:tc gridSpan="4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1400" b="1" dirty="0">
                          <a:solidFill>
                            <a:schemeClr val="bg1"/>
                          </a:solidFill>
                          <a:latin typeface="Arial Narrow"/>
                          <a:ea typeface="Times New Roman"/>
                          <a:cs typeface="Times New Roman"/>
                        </a:rPr>
                        <a:t>C15</a:t>
                      </a:r>
                      <a:endParaRPr lang="fr-FR" sz="1400" dirty="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0440" marR="304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014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 dirty="0">
                          <a:latin typeface="Arial Narrow"/>
                          <a:ea typeface="Times New Roman"/>
                          <a:cs typeface="Times New Roman"/>
                        </a:rPr>
                        <a:t>C22</a:t>
                      </a:r>
                      <a:endParaRPr lang="fr-FR" sz="1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0440" marR="304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bg1"/>
                          </a:solidFill>
                          <a:latin typeface="Arial Narrow"/>
                          <a:ea typeface="Times New Roman"/>
                          <a:cs typeface="Times New Roman"/>
                        </a:rPr>
                        <a:t>C61</a:t>
                      </a:r>
                      <a:endParaRPr lang="fr-FR" sz="1400" dirty="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0440" marR="304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2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bg1"/>
                          </a:solidFill>
                          <a:latin typeface="Arial Narrow"/>
                          <a:ea typeface="Times New Roman"/>
                          <a:cs typeface="Times New Roman"/>
                        </a:rPr>
                        <a:t>C62</a:t>
                      </a:r>
                      <a:endParaRPr lang="fr-FR" sz="1400" dirty="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0440" marR="304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229C"/>
                    </a:solidFill>
                  </a:tcPr>
                </a:tc>
              </a:tr>
              <a:tr h="360000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fr-FR" sz="1600" b="1" dirty="0">
                          <a:latin typeface="Arial Narrow"/>
                          <a:ea typeface="Times New Roman"/>
                          <a:cs typeface="Arial"/>
                        </a:rPr>
                        <a:t>A7</a:t>
                      </a:r>
                      <a:endParaRPr lang="fr-FR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0440" marR="304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252095" marR="71755" indent="-288290"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457200" algn="l"/>
                        </a:tabLst>
                      </a:pPr>
                      <a:r>
                        <a:rPr lang="fr-FR" sz="1000" b="1" dirty="0">
                          <a:latin typeface="Arial"/>
                          <a:ea typeface="Times New Roman"/>
                          <a:cs typeface="Arial"/>
                        </a:rPr>
                        <a:t>CONDUITE</a:t>
                      </a:r>
                      <a:endParaRPr lang="fr-FR" sz="10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0440" marR="3044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05765" algn="l"/>
                        </a:tabLst>
                      </a:pPr>
                      <a:r>
                        <a:rPr lang="fr-FR" sz="1400" b="1" dirty="0">
                          <a:latin typeface="Arial Narrow"/>
                          <a:ea typeface="Times New Roman"/>
                          <a:cs typeface="Arial"/>
                        </a:rPr>
                        <a:t>T 7.1</a:t>
                      </a:r>
                      <a:endParaRPr lang="fr-FR" sz="1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7892" marR="78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405765" algn="l"/>
                        </a:tabLst>
                      </a:pPr>
                      <a:r>
                        <a:rPr lang="fr-FR" sz="1000" dirty="0">
                          <a:latin typeface="Arial"/>
                          <a:ea typeface="Times New Roman"/>
                          <a:cs typeface="Arial"/>
                        </a:rPr>
                        <a:t>Effectuer la mise en fonctionnement et l’arrêt</a:t>
                      </a:r>
                      <a:endParaRPr lang="fr-FR" sz="10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6065" marR="1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405765" algn="l"/>
                        </a:tabLst>
                      </a:pPr>
                      <a:endParaRPr lang="fr-FR" sz="400" dirty="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30440" marR="304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405765" algn="l"/>
                        </a:tabLst>
                      </a:pPr>
                      <a:endParaRPr lang="fr-FR" sz="400" dirty="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30440" marR="304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405765" algn="l"/>
                        </a:tabLst>
                      </a:pPr>
                      <a:endParaRPr lang="fr-FR" sz="400" dirty="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30440" marR="304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405765" algn="l"/>
                        </a:tabLst>
                      </a:pPr>
                      <a:endParaRPr lang="fr-FR" sz="400" dirty="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30440" marR="304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05765" algn="l"/>
                        </a:tabLst>
                      </a:pPr>
                      <a:r>
                        <a:rPr lang="fr-FR" sz="1400" b="1" dirty="0">
                          <a:latin typeface="Arial Narrow"/>
                          <a:ea typeface="Times New Roman"/>
                          <a:cs typeface="Arial"/>
                        </a:rPr>
                        <a:t>T7.2</a:t>
                      </a:r>
                      <a:endParaRPr lang="fr-FR" sz="1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7892" marR="78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405765" algn="l"/>
                        </a:tabLst>
                      </a:pPr>
                      <a:r>
                        <a:rPr lang="fr-FR" sz="1000" dirty="0">
                          <a:latin typeface="Arial"/>
                          <a:ea typeface="Times New Roman"/>
                          <a:cs typeface="Arial"/>
                        </a:rPr>
                        <a:t>Effectuer les réglages et les paramétrages</a:t>
                      </a:r>
                      <a:endParaRPr lang="fr-FR" sz="10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6065" marR="1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405765" algn="l"/>
                        </a:tabLst>
                      </a:pPr>
                      <a:endParaRPr lang="fr-FR" sz="400" dirty="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30440" marR="304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405765" algn="l"/>
                        </a:tabLst>
                      </a:pPr>
                      <a:endParaRPr lang="fr-FR" sz="400" dirty="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30440" marR="304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405765" algn="l"/>
                        </a:tabLst>
                      </a:pPr>
                      <a:endParaRPr lang="fr-FR" sz="400" dirty="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30440" marR="304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405765" algn="l"/>
                        </a:tabLst>
                      </a:pPr>
                      <a:endParaRPr lang="fr-FR" sz="400" dirty="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30440" marR="304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05765" algn="l"/>
                        </a:tabLst>
                      </a:pPr>
                      <a:r>
                        <a:rPr lang="fr-FR" sz="1400" b="1" dirty="0">
                          <a:latin typeface="Arial Narrow"/>
                          <a:ea typeface="Times New Roman"/>
                          <a:cs typeface="Arial"/>
                        </a:rPr>
                        <a:t>T 7.3</a:t>
                      </a:r>
                      <a:endParaRPr lang="fr-FR" sz="1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7892" marR="78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405765" algn="l"/>
                        </a:tabLst>
                      </a:pPr>
                      <a:r>
                        <a:rPr lang="fr-FR" sz="1000" dirty="0">
                          <a:latin typeface="Arial"/>
                          <a:ea typeface="Times New Roman"/>
                          <a:cs typeface="Arial"/>
                        </a:rPr>
                        <a:t>Assurer la conduite en mode dégradé</a:t>
                      </a:r>
                      <a:endParaRPr lang="fr-FR" sz="10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6065" marR="1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405765" algn="l"/>
                        </a:tabLst>
                      </a:pPr>
                      <a:endParaRPr lang="fr-FR" sz="400" dirty="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30440" marR="304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405765" algn="l"/>
                        </a:tabLst>
                      </a:pPr>
                      <a:endParaRPr lang="fr-FR" sz="400" dirty="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30440" marR="304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405765" algn="l"/>
                        </a:tabLst>
                      </a:pPr>
                      <a:endParaRPr lang="fr-FR" sz="400" dirty="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30440" marR="304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405765" algn="l"/>
                        </a:tabLst>
                      </a:pPr>
                      <a:endParaRPr lang="fr-FR" sz="400" dirty="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30440" marR="304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3600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05765" algn="l"/>
                        </a:tabLst>
                      </a:pPr>
                      <a:r>
                        <a:rPr lang="fr-FR" sz="1400" b="1" dirty="0">
                          <a:latin typeface="Arial Narrow"/>
                          <a:ea typeface="Times New Roman"/>
                          <a:cs typeface="Arial"/>
                        </a:rPr>
                        <a:t>T 7.4</a:t>
                      </a:r>
                      <a:endParaRPr lang="fr-FR" sz="1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7892" marR="78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405765" algn="l"/>
                        </a:tabLst>
                      </a:pPr>
                      <a:r>
                        <a:rPr lang="fr-FR" sz="1000" dirty="0">
                          <a:latin typeface="Arial"/>
                          <a:ea typeface="Times New Roman"/>
                          <a:cs typeface="Arial"/>
                        </a:rPr>
                        <a:t>Surveiller et contrôler le fonctionnement</a:t>
                      </a:r>
                      <a:endParaRPr lang="fr-FR" sz="10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6065" marR="1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405765" algn="l"/>
                        </a:tabLst>
                      </a:pPr>
                      <a:endParaRPr lang="fr-FR" sz="400" dirty="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30440" marR="304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405765" algn="l"/>
                        </a:tabLst>
                      </a:pPr>
                      <a:endParaRPr lang="fr-FR" sz="400" dirty="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30440" marR="304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405765" algn="l"/>
                        </a:tabLst>
                      </a:pPr>
                      <a:endParaRPr lang="fr-FR" sz="400" dirty="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30440" marR="304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405765" algn="l"/>
                        </a:tabLst>
                      </a:pPr>
                      <a:endParaRPr lang="fr-FR" sz="400" dirty="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30440" marR="304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13" name="Ellipse 12"/>
          <p:cNvSpPr/>
          <p:nvPr/>
        </p:nvSpPr>
        <p:spPr>
          <a:xfrm>
            <a:off x="2076064" y="2779067"/>
            <a:ext cx="1656000" cy="1080120"/>
          </a:xfrm>
          <a:prstGeom prst="ellipse">
            <a:avLst/>
          </a:prstGeom>
          <a:solidFill>
            <a:srgbClr val="9322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S10 </a:t>
            </a:r>
          </a:p>
          <a:p>
            <a:pPr algn="ctr"/>
            <a:r>
              <a:rPr lang="fr-FR" sz="1200" b="1" dirty="0" smtClean="0"/>
              <a:t>Technique de maintenance et de conduite</a:t>
            </a:r>
            <a:endParaRPr lang="fr-FR" b="1" dirty="0"/>
          </a:p>
        </p:txBody>
      </p:sp>
      <p:sp>
        <p:nvSpPr>
          <p:cNvPr id="10" name="Rectangle 9"/>
          <p:cNvSpPr>
            <a:spLocks noChangeAspect="1"/>
          </p:cNvSpPr>
          <p:nvPr/>
        </p:nvSpPr>
        <p:spPr>
          <a:xfrm>
            <a:off x="7368652" y="4435251"/>
            <a:ext cx="720080" cy="360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>
            <a:spLocks noChangeAspect="1"/>
          </p:cNvSpPr>
          <p:nvPr/>
        </p:nvSpPr>
        <p:spPr>
          <a:xfrm>
            <a:off x="8088732" y="5515371"/>
            <a:ext cx="720080" cy="360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599900" y="3175111"/>
            <a:ext cx="1656184" cy="1080120"/>
          </a:xfrm>
          <a:prstGeom prst="ellipse">
            <a:avLst/>
          </a:prstGeom>
          <a:solidFill>
            <a:srgbClr val="00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S8</a:t>
            </a:r>
          </a:p>
          <a:p>
            <a:pPr algn="ctr"/>
            <a:r>
              <a:rPr lang="fr-FR" sz="1200" b="1" dirty="0" smtClean="0"/>
              <a:t>Santé-sécurité-Environnement</a:t>
            </a:r>
            <a:endParaRPr lang="fr-FR" sz="1200" b="1" dirty="0"/>
          </a:p>
        </p:txBody>
      </p:sp>
      <p:sp>
        <p:nvSpPr>
          <p:cNvPr id="27" name="ZoneTexte 26"/>
          <p:cNvSpPr txBox="1"/>
          <p:nvPr/>
        </p:nvSpPr>
        <p:spPr>
          <a:xfrm>
            <a:off x="383876" y="1957362"/>
            <a:ext cx="1904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fr-FR" sz="1200" b="1" dirty="0" smtClean="0">
                <a:latin typeface="Arial"/>
                <a:ea typeface="Times New Roman"/>
                <a:cs typeface="Times New Roman"/>
              </a:rPr>
              <a:t>ACTIVIT</a:t>
            </a:r>
            <a:r>
              <a:rPr lang="fr-FR" sz="1200" b="1" dirty="0" smtClean="0">
                <a:latin typeface="Arial"/>
                <a:ea typeface="Times New Roman"/>
                <a:cs typeface="Arial"/>
              </a:rPr>
              <a:t>É</a:t>
            </a:r>
            <a:r>
              <a:rPr lang="fr-FR" sz="1200" b="1" dirty="0" smtClean="0">
                <a:latin typeface="Arial"/>
                <a:ea typeface="Times New Roman"/>
                <a:cs typeface="Times New Roman"/>
              </a:rPr>
              <a:t>S ET T</a:t>
            </a:r>
            <a:r>
              <a:rPr lang="fr-FR" sz="1200" b="1" dirty="0" smtClean="0">
                <a:latin typeface="Arial"/>
                <a:ea typeface="Times New Roman"/>
                <a:cs typeface="Arial"/>
              </a:rPr>
              <a:t>Â</a:t>
            </a:r>
            <a:r>
              <a:rPr lang="fr-FR" sz="1200" b="1" dirty="0" smtClean="0">
                <a:latin typeface="Arial"/>
                <a:ea typeface="Times New Roman"/>
                <a:cs typeface="Times New Roman"/>
              </a:rPr>
              <a:t>CHES</a:t>
            </a:r>
            <a:endParaRPr lang="fr-FR" sz="1200" dirty="0" smtClean="0">
              <a:latin typeface="Arial"/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fr-FR" sz="1200" b="1" dirty="0" smtClean="0">
                <a:latin typeface="Arial"/>
                <a:ea typeface="Times New Roman"/>
                <a:cs typeface="Times New Roman"/>
              </a:rPr>
              <a:t>PROFESSIONNELLES</a:t>
            </a:r>
            <a:endParaRPr lang="fr-FR" dirty="0"/>
          </a:p>
        </p:txBody>
      </p:sp>
      <p:sp>
        <p:nvSpPr>
          <p:cNvPr id="28" name="Rectangle 27"/>
          <p:cNvSpPr>
            <a:spLocks/>
          </p:cNvSpPr>
          <p:nvPr/>
        </p:nvSpPr>
        <p:spPr>
          <a:xfrm>
            <a:off x="5856484" y="4435251"/>
            <a:ext cx="828000" cy="360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>
            <a:off x="3987799" y="1950975"/>
            <a:ext cx="1832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fr-FR" sz="1200" b="1" dirty="0" smtClean="0">
                <a:latin typeface="Arial"/>
                <a:ea typeface="Times New Roman"/>
                <a:cs typeface="Times New Roman"/>
              </a:rPr>
              <a:t>COMP</a:t>
            </a:r>
            <a:r>
              <a:rPr lang="fr-FR" sz="1200" b="1" dirty="0" smtClean="0">
                <a:latin typeface="Arial"/>
                <a:ea typeface="Times New Roman"/>
                <a:cs typeface="Arial"/>
              </a:rPr>
              <a:t>É</a:t>
            </a:r>
            <a:r>
              <a:rPr lang="fr-FR" sz="1200" b="1" dirty="0" smtClean="0">
                <a:latin typeface="Arial"/>
                <a:ea typeface="Times New Roman"/>
                <a:cs typeface="Times New Roman"/>
              </a:rPr>
              <a:t>TENCES</a:t>
            </a:r>
            <a:endParaRPr lang="fr-FR" sz="1200" dirty="0" smtClean="0">
              <a:latin typeface="Arial"/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fr-FR" sz="1200" b="1" dirty="0" smtClean="0">
                <a:latin typeface="Arial"/>
                <a:ea typeface="Times New Roman"/>
                <a:cs typeface="Times New Roman"/>
              </a:rPr>
              <a:t>PROFESSIONNELLES</a:t>
            </a:r>
            <a:endParaRPr lang="fr-FR" dirty="0"/>
          </a:p>
        </p:txBody>
      </p:sp>
      <p:sp>
        <p:nvSpPr>
          <p:cNvPr id="14" name="Ellipse 13"/>
          <p:cNvSpPr/>
          <p:nvPr/>
        </p:nvSpPr>
        <p:spPr>
          <a:xfrm>
            <a:off x="3357554" y="3357562"/>
            <a:ext cx="1656184" cy="108012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S7</a:t>
            </a:r>
          </a:p>
          <a:p>
            <a:pPr algn="ctr"/>
            <a:r>
              <a:rPr lang="fr-FR" sz="1200" b="1" dirty="0" smtClean="0"/>
              <a:t>Chaîne d’informations</a:t>
            </a:r>
            <a:endParaRPr lang="fr-FR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 animBg="1"/>
      <p:bldP spid="10" grpId="0" animBg="1"/>
      <p:bldP spid="12" grpId="0" animBg="1"/>
      <p:bldP spid="26" grpId="0" build="allAtOnce" animBg="1"/>
      <p:bldP spid="28" grpId="0" animBg="1"/>
      <p:bldP spid="14" grpId="0" build="allAtOnce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necteur droit 12"/>
          <p:cNvCxnSpPr/>
          <p:nvPr/>
        </p:nvCxnSpPr>
        <p:spPr>
          <a:xfrm>
            <a:off x="-36512" y="6381328"/>
            <a:ext cx="7560840" cy="14856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6024" y="-243408"/>
            <a:ext cx="7772400" cy="1152128"/>
          </a:xfrm>
        </p:spPr>
        <p:txBody>
          <a:bodyPr>
            <a:normAutofit/>
          </a:bodyPr>
          <a:lstStyle/>
          <a:p>
            <a:r>
              <a:rPr lang="fr-FR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Conduite d’un bien</a:t>
            </a:r>
            <a:endParaRPr lang="fr-FR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0" y="620688"/>
            <a:ext cx="7560840" cy="14856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12A13009-2F95-4680-9DBC-E7DD6010E3D3}" type="slidenum">
              <a:rPr lang="fr-FR"/>
              <a:pPr>
                <a:defRPr/>
              </a:pPr>
              <a:t>14</a:t>
            </a:fld>
            <a:endParaRPr lang="fr-FR"/>
          </a:p>
        </p:txBody>
      </p:sp>
      <p:sp>
        <p:nvSpPr>
          <p:cNvPr id="16" name="Titre 1"/>
          <p:cNvSpPr txBox="1">
            <a:spLocks/>
          </p:cNvSpPr>
          <p:nvPr/>
        </p:nvSpPr>
        <p:spPr bwMode="auto">
          <a:xfrm>
            <a:off x="611560" y="764704"/>
            <a:ext cx="8042969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Organisation de la séquence</a:t>
            </a:r>
            <a:endParaRPr lang="fr-FR" sz="2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23528" y="1318522"/>
            <a:ext cx="8604956" cy="1282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25392" rIns="91440" bIns="2539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2000" b="1" i="1" u="sng" dirty="0" smtClean="0">
                <a:solidFill>
                  <a:schemeClr val="accent2">
                    <a:lumMod val="75000"/>
                  </a:schemeClr>
                </a:solidFill>
              </a:rPr>
              <a:t>Problématique de maintenance </a:t>
            </a:r>
            <a:r>
              <a:rPr lang="fr-FR" sz="2000" b="1" i="1" dirty="0" smtClean="0">
                <a:solidFill>
                  <a:schemeClr val="accent2">
                    <a:lumMod val="75000"/>
                  </a:schemeClr>
                </a:solidFill>
              </a:rPr>
              <a:t>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2000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2000" b="1" i="1" dirty="0" smtClean="0">
                <a:solidFill>
                  <a:schemeClr val="accent2">
                    <a:lumMod val="75000"/>
                  </a:schemeClr>
                </a:solidFill>
              </a:rPr>
              <a:t>Effectuer la </a:t>
            </a:r>
            <a:r>
              <a:rPr lang="fr-FR" sz="20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conduite</a:t>
            </a:r>
            <a:r>
              <a:rPr lang="fr-FR" sz="2000" b="1" i="1" dirty="0" smtClean="0">
                <a:solidFill>
                  <a:schemeClr val="accent2">
                    <a:lumMod val="75000"/>
                  </a:schemeClr>
                </a:solidFill>
              </a:rPr>
              <a:t> d’un système et observer  un </a:t>
            </a:r>
            <a:r>
              <a:rPr lang="fr-FR" sz="20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dysfonctionnement répétitif  ou critique en vue d’une amélioration.</a:t>
            </a:r>
            <a:endParaRPr lang="fr-FR" sz="2000" b="1" i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hlinkClick r:id="rId2" action="ppaction://hlinkfile"/>
            </a:endParaRPr>
          </a:p>
        </p:txBody>
      </p:sp>
      <p:graphicFrame>
        <p:nvGraphicFramePr>
          <p:cNvPr id="30" name="Tableau 2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53264546"/>
              </p:ext>
            </p:extLst>
          </p:nvPr>
        </p:nvGraphicFramePr>
        <p:xfrm>
          <a:off x="323528" y="2571744"/>
          <a:ext cx="8532948" cy="3485548"/>
        </p:xfrm>
        <a:graphic>
          <a:graphicData uri="http://schemas.openxmlformats.org/drawingml/2006/table">
            <a:tbl>
              <a:tblPr firstRow="1" firstCol="1" bandRow="1"/>
              <a:tblGrid>
                <a:gridCol w="1512168"/>
                <a:gridCol w="7020780"/>
              </a:tblGrid>
              <a:tr h="34855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cap="all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ORGANISATION</a:t>
                      </a:r>
                      <a:endParaRPr lang="fr-FR" sz="1600" b="1" cap="all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9933">
                            <a:tint val="66000"/>
                            <a:satMod val="160000"/>
                          </a:srgbClr>
                        </a:gs>
                        <a:gs pos="50000">
                          <a:srgbClr val="FF9933">
                            <a:tint val="44500"/>
                            <a:satMod val="160000"/>
                          </a:srgbClr>
                        </a:gs>
                        <a:gs pos="100000">
                          <a:srgbClr val="FF9933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fontAlgn="ctr">
                        <a:lnSpc>
                          <a:spcPct val="115000"/>
                        </a:lnSpc>
                      </a:pPr>
                      <a:r>
                        <a:rPr lang="fr-FR" sz="1800" b="1" dirty="0" smtClean="0">
                          <a:solidFill>
                            <a:schemeClr val="tx1"/>
                          </a:solidFill>
                          <a:ea typeface="Calibri"/>
                          <a:cs typeface="Times New Roman"/>
                        </a:rPr>
                        <a:t/>
                      </a:r>
                      <a:br>
                        <a:rPr lang="fr-FR" sz="1800" b="1" dirty="0" smtClean="0">
                          <a:solidFill>
                            <a:schemeClr val="tx1"/>
                          </a:solidFill>
                          <a:ea typeface="Calibri"/>
                          <a:cs typeface="Times New Roman"/>
                        </a:rPr>
                      </a:br>
                      <a:r>
                        <a:rPr lang="fr-FR" sz="1800" b="1" dirty="0" smtClean="0">
                          <a:solidFill>
                            <a:schemeClr val="tx1"/>
                          </a:solidFill>
                          <a:ea typeface="Calibri"/>
                          <a:cs typeface="Times New Roman"/>
                        </a:rPr>
                        <a:t> </a:t>
                      </a:r>
                      <a:br>
                        <a:rPr lang="fr-FR" sz="1800" b="1" dirty="0" smtClean="0">
                          <a:solidFill>
                            <a:schemeClr val="tx1"/>
                          </a:solidFill>
                          <a:ea typeface="Calibri"/>
                          <a:cs typeface="Times New Roman"/>
                        </a:rPr>
                      </a:br>
                      <a:endParaRPr lang="fr-FR" sz="1800" b="1" dirty="0" smtClean="0">
                        <a:solidFill>
                          <a:schemeClr val="tx1"/>
                        </a:solidFill>
                        <a:ea typeface="Calibri"/>
                        <a:cs typeface="Times New Roman"/>
                      </a:endParaRPr>
                    </a:p>
                    <a:p>
                      <a:pPr fontAlgn="ctr">
                        <a:lnSpc>
                          <a:spcPct val="115000"/>
                        </a:lnSpc>
                      </a:pPr>
                      <a:r>
                        <a:rPr lang="fr-FR" sz="1800" b="1" dirty="0" smtClean="0">
                          <a:solidFill>
                            <a:schemeClr val="tx1"/>
                          </a:solidFill>
                          <a:ea typeface="Calibri"/>
                          <a:cs typeface="Times New Roman"/>
                        </a:rPr>
                        <a:t/>
                      </a:r>
                      <a:br>
                        <a:rPr lang="fr-FR" sz="1800" b="1" dirty="0" smtClean="0">
                          <a:solidFill>
                            <a:schemeClr val="tx1"/>
                          </a:solidFill>
                          <a:ea typeface="Calibri"/>
                          <a:cs typeface="Times New Roman"/>
                        </a:rPr>
                      </a:br>
                      <a:endParaRPr lang="fr-F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1835696" y="2571744"/>
            <a:ext cx="2103461" cy="72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ctr">
              <a:lnSpc>
                <a:spcPct val="115000"/>
              </a:lnSpc>
            </a:pPr>
            <a:r>
              <a:rPr lang="fr-FR" b="1" dirty="0" smtClean="0">
                <a:ea typeface="Calibri"/>
                <a:cs typeface="Times New Roman"/>
              </a:rPr>
              <a:t>- Une demi-division.</a:t>
            </a:r>
          </a:p>
          <a:p>
            <a:pPr fontAlgn="ctr">
              <a:lnSpc>
                <a:spcPct val="115000"/>
              </a:lnSpc>
            </a:pPr>
            <a:r>
              <a:rPr lang="fr-FR" b="1" dirty="0" smtClean="0">
                <a:ea typeface="Calibri"/>
                <a:cs typeface="Times New Roman"/>
              </a:rPr>
              <a:t>- Cinq trinômes.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1835696" y="3214686"/>
            <a:ext cx="4572000" cy="41088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ctr">
              <a:lnSpc>
                <a:spcPct val="115000"/>
              </a:lnSpc>
            </a:pPr>
            <a:r>
              <a:rPr lang="fr-FR" b="1" dirty="0" smtClean="0">
                <a:ea typeface="Calibri"/>
                <a:cs typeface="Times New Roman"/>
              </a:rPr>
              <a:t>- Deux séances d'activité de 5H chacune.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1835696" y="3571876"/>
            <a:ext cx="7020780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115000"/>
              </a:lnSpc>
            </a:pPr>
            <a:r>
              <a:rPr lang="fr-FR" b="1" dirty="0" smtClean="0">
                <a:ea typeface="Calibri"/>
                <a:cs typeface="Times New Roman"/>
              </a:rPr>
              <a:t>- Chaque séance est composée de  5 TP de conduite de système avec analyse des mouvements , leurs représentations temporelles et éventuellement une préparation  du diaporama de restitution.</a:t>
            </a:r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>
            <a:off x="1837500" y="4500570"/>
            <a:ext cx="702078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115000"/>
              </a:lnSpc>
            </a:pPr>
            <a:r>
              <a:rPr lang="fr-FR" b="1" dirty="0" smtClean="0">
                <a:ea typeface="Calibri"/>
                <a:cs typeface="Times New Roman"/>
              </a:rPr>
              <a:t>- La troisième séance sera  consacrée à une remédiation  éventuelle sur la conduite et à la préparation du diaporama.</a:t>
            </a:r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1835696" y="5143512"/>
            <a:ext cx="702078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115000"/>
              </a:lnSpc>
            </a:pPr>
            <a:r>
              <a:rPr lang="fr-FR" b="1" dirty="0" smtClean="0">
                <a:ea typeface="Calibri"/>
                <a:cs typeface="Times New Roman"/>
              </a:rPr>
              <a:t>- La quatrième séance sera consacrée à la restitution  pour chaque trinôme et à la synthèse.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 build="allAtOnce"/>
      <p:bldP spid="9" grpId="0" build="allAtOnce"/>
      <p:bldP spid="11" grpId="0" build="allAtOnce"/>
      <p:bldP spid="12" grpId="0" build="allAtOnce"/>
      <p:bldP spid="15" grpId="0" build="allAtOnce"/>
      <p:bldP spid="17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necteur droit 12"/>
          <p:cNvCxnSpPr/>
          <p:nvPr/>
        </p:nvCxnSpPr>
        <p:spPr>
          <a:xfrm>
            <a:off x="-36512" y="6381328"/>
            <a:ext cx="7560840" cy="14856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72008" y="-243408"/>
            <a:ext cx="7772400" cy="1152128"/>
          </a:xfrm>
        </p:spPr>
        <p:txBody>
          <a:bodyPr/>
          <a:lstStyle/>
          <a:p>
            <a:r>
              <a:rPr lang="fr-FR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Conduite du système Paletticc</a:t>
            </a:r>
            <a:endParaRPr lang="fr-FR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0" y="764704"/>
            <a:ext cx="7560840" cy="14856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12A13009-2F95-4680-9DBC-E7DD6010E3D3}" type="slidenum">
              <a:rPr lang="fr-FR"/>
              <a:pPr>
                <a:defRPr/>
              </a:pPr>
              <a:t>15</a:t>
            </a:fld>
            <a:endParaRPr lang="fr-FR"/>
          </a:p>
        </p:txBody>
      </p:sp>
      <p:sp>
        <p:nvSpPr>
          <p:cNvPr id="16" name="Titre 1"/>
          <p:cNvSpPr txBox="1">
            <a:spLocks/>
          </p:cNvSpPr>
          <p:nvPr/>
        </p:nvSpPr>
        <p:spPr bwMode="auto">
          <a:xfrm>
            <a:off x="778876" y="764704"/>
            <a:ext cx="8042969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Déroulement de l’activité</a:t>
            </a:r>
            <a:endParaRPr lang="fr-FR" sz="2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9" name="Diagramme 8"/>
          <p:cNvGraphicFramePr/>
          <p:nvPr/>
        </p:nvGraphicFramePr>
        <p:xfrm>
          <a:off x="935596" y="2384884"/>
          <a:ext cx="7704856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Forme libre 18"/>
          <p:cNvSpPr/>
          <p:nvPr/>
        </p:nvSpPr>
        <p:spPr>
          <a:xfrm>
            <a:off x="719572" y="2920755"/>
            <a:ext cx="2016224" cy="472241"/>
          </a:xfrm>
          <a:custGeom>
            <a:avLst/>
            <a:gdLst>
              <a:gd name="connsiteX0" fmla="*/ 0 w 895379"/>
              <a:gd name="connsiteY0" fmla="*/ 60706 h 364229"/>
              <a:gd name="connsiteX1" fmla="*/ 17780 w 895379"/>
              <a:gd name="connsiteY1" fmla="*/ 17780 h 364229"/>
              <a:gd name="connsiteX2" fmla="*/ 60706 w 895379"/>
              <a:gd name="connsiteY2" fmla="*/ 0 h 364229"/>
              <a:gd name="connsiteX3" fmla="*/ 834673 w 895379"/>
              <a:gd name="connsiteY3" fmla="*/ 0 h 364229"/>
              <a:gd name="connsiteX4" fmla="*/ 877599 w 895379"/>
              <a:gd name="connsiteY4" fmla="*/ 17780 h 364229"/>
              <a:gd name="connsiteX5" fmla="*/ 895379 w 895379"/>
              <a:gd name="connsiteY5" fmla="*/ 60706 h 364229"/>
              <a:gd name="connsiteX6" fmla="*/ 895379 w 895379"/>
              <a:gd name="connsiteY6" fmla="*/ 303523 h 364229"/>
              <a:gd name="connsiteX7" fmla="*/ 877599 w 895379"/>
              <a:gd name="connsiteY7" fmla="*/ 346449 h 364229"/>
              <a:gd name="connsiteX8" fmla="*/ 834673 w 895379"/>
              <a:gd name="connsiteY8" fmla="*/ 364229 h 364229"/>
              <a:gd name="connsiteX9" fmla="*/ 60706 w 895379"/>
              <a:gd name="connsiteY9" fmla="*/ 364229 h 364229"/>
              <a:gd name="connsiteX10" fmla="*/ 17780 w 895379"/>
              <a:gd name="connsiteY10" fmla="*/ 346449 h 364229"/>
              <a:gd name="connsiteX11" fmla="*/ 0 w 895379"/>
              <a:gd name="connsiteY11" fmla="*/ 303523 h 364229"/>
              <a:gd name="connsiteX12" fmla="*/ 0 w 895379"/>
              <a:gd name="connsiteY12" fmla="*/ 60706 h 364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95379" h="364229">
                <a:moveTo>
                  <a:pt x="0" y="60706"/>
                </a:moveTo>
                <a:cubicBezTo>
                  <a:pt x="0" y="44606"/>
                  <a:pt x="6396" y="29165"/>
                  <a:pt x="17780" y="17780"/>
                </a:cubicBezTo>
                <a:cubicBezTo>
                  <a:pt x="29165" y="6395"/>
                  <a:pt x="44605" y="0"/>
                  <a:pt x="60706" y="0"/>
                </a:cubicBezTo>
                <a:lnTo>
                  <a:pt x="834673" y="0"/>
                </a:lnTo>
                <a:cubicBezTo>
                  <a:pt x="850773" y="0"/>
                  <a:pt x="866214" y="6396"/>
                  <a:pt x="877599" y="17780"/>
                </a:cubicBezTo>
                <a:cubicBezTo>
                  <a:pt x="888984" y="29165"/>
                  <a:pt x="895379" y="44605"/>
                  <a:pt x="895379" y="60706"/>
                </a:cubicBezTo>
                <a:lnTo>
                  <a:pt x="895379" y="303523"/>
                </a:lnTo>
                <a:cubicBezTo>
                  <a:pt x="895379" y="319623"/>
                  <a:pt x="888983" y="335064"/>
                  <a:pt x="877599" y="346449"/>
                </a:cubicBezTo>
                <a:cubicBezTo>
                  <a:pt x="866214" y="357834"/>
                  <a:pt x="850774" y="364229"/>
                  <a:pt x="834673" y="364229"/>
                </a:cubicBezTo>
                <a:lnTo>
                  <a:pt x="60706" y="364229"/>
                </a:lnTo>
                <a:cubicBezTo>
                  <a:pt x="44606" y="364229"/>
                  <a:pt x="29165" y="357833"/>
                  <a:pt x="17780" y="346449"/>
                </a:cubicBezTo>
                <a:cubicBezTo>
                  <a:pt x="6395" y="335064"/>
                  <a:pt x="0" y="319624"/>
                  <a:pt x="0" y="303523"/>
                </a:cubicBezTo>
                <a:lnTo>
                  <a:pt x="0" y="60706"/>
                </a:lnTo>
                <a:close/>
              </a:path>
            </a:pathLst>
          </a:custGeom>
          <a:solidFill>
            <a:srgbClr val="002060"/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600" b="1" kern="12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Conduite du Paletticc</a:t>
            </a:r>
            <a:endParaRPr lang="fr-FR" sz="1600" b="1" kern="1200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20" name="Forme libre 19"/>
          <p:cNvSpPr/>
          <p:nvPr/>
        </p:nvSpPr>
        <p:spPr>
          <a:xfrm>
            <a:off x="2627784" y="4329100"/>
            <a:ext cx="1512168" cy="724269"/>
          </a:xfrm>
          <a:custGeom>
            <a:avLst/>
            <a:gdLst>
              <a:gd name="connsiteX0" fmla="*/ 0 w 895379"/>
              <a:gd name="connsiteY0" fmla="*/ 60706 h 364229"/>
              <a:gd name="connsiteX1" fmla="*/ 17780 w 895379"/>
              <a:gd name="connsiteY1" fmla="*/ 17780 h 364229"/>
              <a:gd name="connsiteX2" fmla="*/ 60706 w 895379"/>
              <a:gd name="connsiteY2" fmla="*/ 0 h 364229"/>
              <a:gd name="connsiteX3" fmla="*/ 834673 w 895379"/>
              <a:gd name="connsiteY3" fmla="*/ 0 h 364229"/>
              <a:gd name="connsiteX4" fmla="*/ 877599 w 895379"/>
              <a:gd name="connsiteY4" fmla="*/ 17780 h 364229"/>
              <a:gd name="connsiteX5" fmla="*/ 895379 w 895379"/>
              <a:gd name="connsiteY5" fmla="*/ 60706 h 364229"/>
              <a:gd name="connsiteX6" fmla="*/ 895379 w 895379"/>
              <a:gd name="connsiteY6" fmla="*/ 303523 h 364229"/>
              <a:gd name="connsiteX7" fmla="*/ 877599 w 895379"/>
              <a:gd name="connsiteY7" fmla="*/ 346449 h 364229"/>
              <a:gd name="connsiteX8" fmla="*/ 834673 w 895379"/>
              <a:gd name="connsiteY8" fmla="*/ 364229 h 364229"/>
              <a:gd name="connsiteX9" fmla="*/ 60706 w 895379"/>
              <a:gd name="connsiteY9" fmla="*/ 364229 h 364229"/>
              <a:gd name="connsiteX10" fmla="*/ 17780 w 895379"/>
              <a:gd name="connsiteY10" fmla="*/ 346449 h 364229"/>
              <a:gd name="connsiteX11" fmla="*/ 0 w 895379"/>
              <a:gd name="connsiteY11" fmla="*/ 303523 h 364229"/>
              <a:gd name="connsiteX12" fmla="*/ 0 w 895379"/>
              <a:gd name="connsiteY12" fmla="*/ 60706 h 364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95379" h="364229">
                <a:moveTo>
                  <a:pt x="0" y="60706"/>
                </a:moveTo>
                <a:cubicBezTo>
                  <a:pt x="0" y="44606"/>
                  <a:pt x="6396" y="29165"/>
                  <a:pt x="17780" y="17780"/>
                </a:cubicBezTo>
                <a:cubicBezTo>
                  <a:pt x="29165" y="6395"/>
                  <a:pt x="44605" y="0"/>
                  <a:pt x="60706" y="0"/>
                </a:cubicBezTo>
                <a:lnTo>
                  <a:pt x="834673" y="0"/>
                </a:lnTo>
                <a:cubicBezTo>
                  <a:pt x="850773" y="0"/>
                  <a:pt x="866214" y="6396"/>
                  <a:pt x="877599" y="17780"/>
                </a:cubicBezTo>
                <a:cubicBezTo>
                  <a:pt x="888984" y="29165"/>
                  <a:pt x="895379" y="44605"/>
                  <a:pt x="895379" y="60706"/>
                </a:cubicBezTo>
                <a:lnTo>
                  <a:pt x="895379" y="303523"/>
                </a:lnTo>
                <a:cubicBezTo>
                  <a:pt x="895379" y="319623"/>
                  <a:pt x="888983" y="335064"/>
                  <a:pt x="877599" y="346449"/>
                </a:cubicBezTo>
                <a:cubicBezTo>
                  <a:pt x="866214" y="357834"/>
                  <a:pt x="850774" y="364229"/>
                  <a:pt x="834673" y="364229"/>
                </a:cubicBezTo>
                <a:lnTo>
                  <a:pt x="60706" y="364229"/>
                </a:lnTo>
                <a:cubicBezTo>
                  <a:pt x="44606" y="364229"/>
                  <a:pt x="29165" y="357833"/>
                  <a:pt x="17780" y="346449"/>
                </a:cubicBezTo>
                <a:cubicBezTo>
                  <a:pt x="6395" y="335064"/>
                  <a:pt x="0" y="319624"/>
                  <a:pt x="0" y="303523"/>
                </a:cubicBezTo>
                <a:lnTo>
                  <a:pt x="0" y="60706"/>
                </a:lnTo>
                <a:close/>
              </a:path>
            </a:pathLst>
          </a:custGeom>
          <a:solidFill>
            <a:srgbClr val="002060"/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600" b="1" dirty="0" smtClean="0">
                <a:solidFill>
                  <a:schemeClr val="bg1"/>
                </a:solidFill>
                <a:cs typeface="Arial" pitchFamily="34" charset="0"/>
              </a:rPr>
              <a:t>Analyse des différents mouvements</a:t>
            </a:r>
          </a:p>
        </p:txBody>
      </p:sp>
      <p:sp>
        <p:nvSpPr>
          <p:cNvPr id="21" name="Forme libre 20">
            <a:hlinkClick r:id="rId7" action="ppaction://hlinksldjump"/>
          </p:cNvPr>
          <p:cNvSpPr/>
          <p:nvPr/>
        </p:nvSpPr>
        <p:spPr>
          <a:xfrm>
            <a:off x="6120172" y="4329100"/>
            <a:ext cx="1512168" cy="724269"/>
          </a:xfrm>
          <a:custGeom>
            <a:avLst/>
            <a:gdLst>
              <a:gd name="connsiteX0" fmla="*/ 0 w 895379"/>
              <a:gd name="connsiteY0" fmla="*/ 60706 h 364229"/>
              <a:gd name="connsiteX1" fmla="*/ 17780 w 895379"/>
              <a:gd name="connsiteY1" fmla="*/ 17780 h 364229"/>
              <a:gd name="connsiteX2" fmla="*/ 60706 w 895379"/>
              <a:gd name="connsiteY2" fmla="*/ 0 h 364229"/>
              <a:gd name="connsiteX3" fmla="*/ 834673 w 895379"/>
              <a:gd name="connsiteY3" fmla="*/ 0 h 364229"/>
              <a:gd name="connsiteX4" fmla="*/ 877599 w 895379"/>
              <a:gd name="connsiteY4" fmla="*/ 17780 h 364229"/>
              <a:gd name="connsiteX5" fmla="*/ 895379 w 895379"/>
              <a:gd name="connsiteY5" fmla="*/ 60706 h 364229"/>
              <a:gd name="connsiteX6" fmla="*/ 895379 w 895379"/>
              <a:gd name="connsiteY6" fmla="*/ 303523 h 364229"/>
              <a:gd name="connsiteX7" fmla="*/ 877599 w 895379"/>
              <a:gd name="connsiteY7" fmla="*/ 346449 h 364229"/>
              <a:gd name="connsiteX8" fmla="*/ 834673 w 895379"/>
              <a:gd name="connsiteY8" fmla="*/ 364229 h 364229"/>
              <a:gd name="connsiteX9" fmla="*/ 60706 w 895379"/>
              <a:gd name="connsiteY9" fmla="*/ 364229 h 364229"/>
              <a:gd name="connsiteX10" fmla="*/ 17780 w 895379"/>
              <a:gd name="connsiteY10" fmla="*/ 346449 h 364229"/>
              <a:gd name="connsiteX11" fmla="*/ 0 w 895379"/>
              <a:gd name="connsiteY11" fmla="*/ 303523 h 364229"/>
              <a:gd name="connsiteX12" fmla="*/ 0 w 895379"/>
              <a:gd name="connsiteY12" fmla="*/ 60706 h 364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95379" h="364229">
                <a:moveTo>
                  <a:pt x="0" y="60706"/>
                </a:moveTo>
                <a:cubicBezTo>
                  <a:pt x="0" y="44606"/>
                  <a:pt x="6396" y="29165"/>
                  <a:pt x="17780" y="17780"/>
                </a:cubicBezTo>
                <a:cubicBezTo>
                  <a:pt x="29165" y="6395"/>
                  <a:pt x="44605" y="0"/>
                  <a:pt x="60706" y="0"/>
                </a:cubicBezTo>
                <a:lnTo>
                  <a:pt x="834673" y="0"/>
                </a:lnTo>
                <a:cubicBezTo>
                  <a:pt x="850773" y="0"/>
                  <a:pt x="866214" y="6396"/>
                  <a:pt x="877599" y="17780"/>
                </a:cubicBezTo>
                <a:cubicBezTo>
                  <a:pt x="888984" y="29165"/>
                  <a:pt x="895379" y="44605"/>
                  <a:pt x="895379" y="60706"/>
                </a:cubicBezTo>
                <a:lnTo>
                  <a:pt x="895379" y="303523"/>
                </a:lnTo>
                <a:cubicBezTo>
                  <a:pt x="895379" y="319623"/>
                  <a:pt x="888983" y="335064"/>
                  <a:pt x="877599" y="346449"/>
                </a:cubicBezTo>
                <a:cubicBezTo>
                  <a:pt x="866214" y="357834"/>
                  <a:pt x="850774" y="364229"/>
                  <a:pt x="834673" y="364229"/>
                </a:cubicBezTo>
                <a:lnTo>
                  <a:pt x="60706" y="364229"/>
                </a:lnTo>
                <a:cubicBezTo>
                  <a:pt x="44606" y="364229"/>
                  <a:pt x="29165" y="357833"/>
                  <a:pt x="17780" y="346449"/>
                </a:cubicBezTo>
                <a:cubicBezTo>
                  <a:pt x="6395" y="335064"/>
                  <a:pt x="0" y="319624"/>
                  <a:pt x="0" y="303523"/>
                </a:cubicBezTo>
                <a:lnTo>
                  <a:pt x="0" y="60706"/>
                </a:lnTo>
                <a:close/>
              </a:path>
            </a:pathLst>
          </a:custGeom>
          <a:solidFill>
            <a:srgbClr val="002060"/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600" b="1" dirty="0" smtClean="0">
                <a:solidFill>
                  <a:schemeClr val="bg1"/>
                </a:solidFill>
                <a:cs typeface="Arial" pitchFamily="34" charset="0"/>
              </a:rPr>
              <a:t>Représentation temporelle des mouvements</a:t>
            </a:r>
          </a:p>
        </p:txBody>
      </p:sp>
      <p:sp>
        <p:nvSpPr>
          <p:cNvPr id="22" name="Forme libre 21"/>
          <p:cNvSpPr/>
          <p:nvPr/>
        </p:nvSpPr>
        <p:spPr>
          <a:xfrm>
            <a:off x="3923928" y="2420888"/>
            <a:ext cx="2052228" cy="976297"/>
          </a:xfrm>
          <a:custGeom>
            <a:avLst/>
            <a:gdLst>
              <a:gd name="connsiteX0" fmla="*/ 0 w 895379"/>
              <a:gd name="connsiteY0" fmla="*/ 60706 h 364229"/>
              <a:gd name="connsiteX1" fmla="*/ 17780 w 895379"/>
              <a:gd name="connsiteY1" fmla="*/ 17780 h 364229"/>
              <a:gd name="connsiteX2" fmla="*/ 60706 w 895379"/>
              <a:gd name="connsiteY2" fmla="*/ 0 h 364229"/>
              <a:gd name="connsiteX3" fmla="*/ 834673 w 895379"/>
              <a:gd name="connsiteY3" fmla="*/ 0 h 364229"/>
              <a:gd name="connsiteX4" fmla="*/ 877599 w 895379"/>
              <a:gd name="connsiteY4" fmla="*/ 17780 h 364229"/>
              <a:gd name="connsiteX5" fmla="*/ 895379 w 895379"/>
              <a:gd name="connsiteY5" fmla="*/ 60706 h 364229"/>
              <a:gd name="connsiteX6" fmla="*/ 895379 w 895379"/>
              <a:gd name="connsiteY6" fmla="*/ 303523 h 364229"/>
              <a:gd name="connsiteX7" fmla="*/ 877599 w 895379"/>
              <a:gd name="connsiteY7" fmla="*/ 346449 h 364229"/>
              <a:gd name="connsiteX8" fmla="*/ 834673 w 895379"/>
              <a:gd name="connsiteY8" fmla="*/ 364229 h 364229"/>
              <a:gd name="connsiteX9" fmla="*/ 60706 w 895379"/>
              <a:gd name="connsiteY9" fmla="*/ 364229 h 364229"/>
              <a:gd name="connsiteX10" fmla="*/ 17780 w 895379"/>
              <a:gd name="connsiteY10" fmla="*/ 346449 h 364229"/>
              <a:gd name="connsiteX11" fmla="*/ 0 w 895379"/>
              <a:gd name="connsiteY11" fmla="*/ 303523 h 364229"/>
              <a:gd name="connsiteX12" fmla="*/ 0 w 895379"/>
              <a:gd name="connsiteY12" fmla="*/ 60706 h 364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95379" h="364229">
                <a:moveTo>
                  <a:pt x="0" y="60706"/>
                </a:moveTo>
                <a:cubicBezTo>
                  <a:pt x="0" y="44606"/>
                  <a:pt x="6396" y="29165"/>
                  <a:pt x="17780" y="17780"/>
                </a:cubicBezTo>
                <a:cubicBezTo>
                  <a:pt x="29165" y="6395"/>
                  <a:pt x="44605" y="0"/>
                  <a:pt x="60706" y="0"/>
                </a:cubicBezTo>
                <a:lnTo>
                  <a:pt x="834673" y="0"/>
                </a:lnTo>
                <a:cubicBezTo>
                  <a:pt x="850773" y="0"/>
                  <a:pt x="866214" y="6396"/>
                  <a:pt x="877599" y="17780"/>
                </a:cubicBezTo>
                <a:cubicBezTo>
                  <a:pt x="888984" y="29165"/>
                  <a:pt x="895379" y="44605"/>
                  <a:pt x="895379" y="60706"/>
                </a:cubicBezTo>
                <a:lnTo>
                  <a:pt x="895379" y="303523"/>
                </a:lnTo>
                <a:cubicBezTo>
                  <a:pt x="895379" y="319623"/>
                  <a:pt x="888983" y="335064"/>
                  <a:pt x="877599" y="346449"/>
                </a:cubicBezTo>
                <a:cubicBezTo>
                  <a:pt x="866214" y="357834"/>
                  <a:pt x="850774" y="364229"/>
                  <a:pt x="834673" y="364229"/>
                </a:cubicBezTo>
                <a:lnTo>
                  <a:pt x="60706" y="364229"/>
                </a:lnTo>
                <a:cubicBezTo>
                  <a:pt x="44606" y="364229"/>
                  <a:pt x="29165" y="357833"/>
                  <a:pt x="17780" y="346449"/>
                </a:cubicBezTo>
                <a:cubicBezTo>
                  <a:pt x="6395" y="335064"/>
                  <a:pt x="0" y="319624"/>
                  <a:pt x="0" y="303523"/>
                </a:cubicBezTo>
                <a:lnTo>
                  <a:pt x="0" y="60706"/>
                </a:lnTo>
                <a:close/>
              </a:path>
            </a:pathLst>
          </a:custGeom>
          <a:solidFill>
            <a:srgbClr val="002060"/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600" b="1" dirty="0" smtClean="0">
                <a:solidFill>
                  <a:schemeClr val="bg1"/>
                </a:solidFill>
                <a:cs typeface="Arial" pitchFamily="34" charset="0"/>
              </a:rPr>
              <a:t>Observation d’un  dysfonctionnement répétitif  ou critique sur le système</a:t>
            </a:r>
          </a:p>
        </p:txBody>
      </p:sp>
      <p:sp>
        <p:nvSpPr>
          <p:cNvPr id="24" name="Forme libre 23"/>
          <p:cNvSpPr/>
          <p:nvPr/>
        </p:nvSpPr>
        <p:spPr>
          <a:xfrm>
            <a:off x="791580" y="1592796"/>
            <a:ext cx="7488832" cy="472241"/>
          </a:xfrm>
          <a:custGeom>
            <a:avLst/>
            <a:gdLst>
              <a:gd name="connsiteX0" fmla="*/ 0 w 895379"/>
              <a:gd name="connsiteY0" fmla="*/ 60706 h 364229"/>
              <a:gd name="connsiteX1" fmla="*/ 17780 w 895379"/>
              <a:gd name="connsiteY1" fmla="*/ 17780 h 364229"/>
              <a:gd name="connsiteX2" fmla="*/ 60706 w 895379"/>
              <a:gd name="connsiteY2" fmla="*/ 0 h 364229"/>
              <a:gd name="connsiteX3" fmla="*/ 834673 w 895379"/>
              <a:gd name="connsiteY3" fmla="*/ 0 h 364229"/>
              <a:gd name="connsiteX4" fmla="*/ 877599 w 895379"/>
              <a:gd name="connsiteY4" fmla="*/ 17780 h 364229"/>
              <a:gd name="connsiteX5" fmla="*/ 895379 w 895379"/>
              <a:gd name="connsiteY5" fmla="*/ 60706 h 364229"/>
              <a:gd name="connsiteX6" fmla="*/ 895379 w 895379"/>
              <a:gd name="connsiteY6" fmla="*/ 303523 h 364229"/>
              <a:gd name="connsiteX7" fmla="*/ 877599 w 895379"/>
              <a:gd name="connsiteY7" fmla="*/ 346449 h 364229"/>
              <a:gd name="connsiteX8" fmla="*/ 834673 w 895379"/>
              <a:gd name="connsiteY8" fmla="*/ 364229 h 364229"/>
              <a:gd name="connsiteX9" fmla="*/ 60706 w 895379"/>
              <a:gd name="connsiteY9" fmla="*/ 364229 h 364229"/>
              <a:gd name="connsiteX10" fmla="*/ 17780 w 895379"/>
              <a:gd name="connsiteY10" fmla="*/ 346449 h 364229"/>
              <a:gd name="connsiteX11" fmla="*/ 0 w 895379"/>
              <a:gd name="connsiteY11" fmla="*/ 303523 h 364229"/>
              <a:gd name="connsiteX12" fmla="*/ 0 w 895379"/>
              <a:gd name="connsiteY12" fmla="*/ 60706 h 364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95379" h="364229">
                <a:moveTo>
                  <a:pt x="0" y="60706"/>
                </a:moveTo>
                <a:cubicBezTo>
                  <a:pt x="0" y="44606"/>
                  <a:pt x="6396" y="29165"/>
                  <a:pt x="17780" y="17780"/>
                </a:cubicBezTo>
                <a:cubicBezTo>
                  <a:pt x="29165" y="6395"/>
                  <a:pt x="44605" y="0"/>
                  <a:pt x="60706" y="0"/>
                </a:cubicBezTo>
                <a:lnTo>
                  <a:pt x="834673" y="0"/>
                </a:lnTo>
                <a:cubicBezTo>
                  <a:pt x="850773" y="0"/>
                  <a:pt x="866214" y="6396"/>
                  <a:pt x="877599" y="17780"/>
                </a:cubicBezTo>
                <a:cubicBezTo>
                  <a:pt x="888984" y="29165"/>
                  <a:pt x="895379" y="44605"/>
                  <a:pt x="895379" y="60706"/>
                </a:cubicBezTo>
                <a:lnTo>
                  <a:pt x="895379" y="303523"/>
                </a:lnTo>
                <a:cubicBezTo>
                  <a:pt x="895379" y="319623"/>
                  <a:pt x="888983" y="335064"/>
                  <a:pt x="877599" y="346449"/>
                </a:cubicBezTo>
                <a:cubicBezTo>
                  <a:pt x="866214" y="357834"/>
                  <a:pt x="850774" y="364229"/>
                  <a:pt x="834673" y="364229"/>
                </a:cubicBezTo>
                <a:lnTo>
                  <a:pt x="60706" y="364229"/>
                </a:lnTo>
                <a:cubicBezTo>
                  <a:pt x="44606" y="364229"/>
                  <a:pt x="29165" y="357833"/>
                  <a:pt x="17780" y="346449"/>
                </a:cubicBezTo>
                <a:cubicBezTo>
                  <a:pt x="6395" y="335064"/>
                  <a:pt x="0" y="319624"/>
                  <a:pt x="0" y="303523"/>
                </a:cubicBezTo>
                <a:lnTo>
                  <a:pt x="0" y="60706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algn="ctr"/>
            <a:r>
              <a:rPr lang="fr-FR" sz="1600" b="1" dirty="0" smtClean="0">
                <a:solidFill>
                  <a:srgbClr val="002060"/>
                </a:solidFill>
              </a:rPr>
              <a:t>Techniques de maintenance, conduite, prévention</a:t>
            </a:r>
            <a:endParaRPr lang="fr-FR" sz="1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necteur droit 12"/>
          <p:cNvCxnSpPr/>
          <p:nvPr/>
        </p:nvCxnSpPr>
        <p:spPr>
          <a:xfrm>
            <a:off x="-36512" y="6381328"/>
            <a:ext cx="7560840" cy="14856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6024" y="-243408"/>
            <a:ext cx="7772400" cy="1152128"/>
          </a:xfrm>
        </p:spPr>
        <p:txBody>
          <a:bodyPr>
            <a:normAutofit/>
          </a:bodyPr>
          <a:lstStyle/>
          <a:p>
            <a:r>
              <a:rPr lang="fr-FR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Conduite d’un bien</a:t>
            </a:r>
            <a:endParaRPr lang="fr-FR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0" y="764704"/>
            <a:ext cx="7560840" cy="14856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12A13009-2F95-4680-9DBC-E7DD6010E3D3}" type="slidenum">
              <a:rPr lang="fr-FR"/>
              <a:pPr>
                <a:defRPr/>
              </a:pPr>
              <a:t>16</a:t>
            </a:fld>
            <a:endParaRPr lang="fr-FR" dirty="0"/>
          </a:p>
        </p:txBody>
      </p:sp>
      <p:sp>
        <p:nvSpPr>
          <p:cNvPr id="16" name="Titre 1"/>
          <p:cNvSpPr txBox="1">
            <a:spLocks/>
          </p:cNvSpPr>
          <p:nvPr/>
        </p:nvSpPr>
        <p:spPr bwMode="auto">
          <a:xfrm>
            <a:off x="611560" y="764704"/>
            <a:ext cx="8042969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Organisation de la séquence</a:t>
            </a:r>
            <a:endParaRPr lang="fr-FR" sz="2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53264546"/>
              </p:ext>
            </p:extLst>
          </p:nvPr>
        </p:nvGraphicFramePr>
        <p:xfrm>
          <a:off x="215516" y="1571612"/>
          <a:ext cx="8769120" cy="4286280"/>
        </p:xfrm>
        <a:graphic>
          <a:graphicData uri="http://schemas.openxmlformats.org/drawingml/2006/table">
            <a:tbl>
              <a:tblPr firstRow="1" firstCol="1" bandRow="1"/>
              <a:tblGrid>
                <a:gridCol w="1352296"/>
                <a:gridCol w="2103979"/>
                <a:gridCol w="1388409"/>
                <a:gridCol w="1154874"/>
                <a:gridCol w="1285884"/>
                <a:gridCol w="714380"/>
                <a:gridCol w="769298"/>
              </a:tblGrid>
              <a:tr h="4601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cap="all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Type d’activité</a:t>
                      </a:r>
                      <a:endParaRPr lang="fr-FR" sz="1400" cap="all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9933">
                            <a:tint val="66000"/>
                            <a:satMod val="160000"/>
                          </a:srgbClr>
                        </a:gs>
                        <a:gs pos="50000">
                          <a:srgbClr val="FF9933">
                            <a:tint val="44500"/>
                            <a:satMod val="160000"/>
                          </a:srgbClr>
                        </a:gs>
                        <a:gs pos="100000">
                          <a:srgbClr val="FF9933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cap="all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Brève description</a:t>
                      </a:r>
                      <a:endParaRPr lang="fr-FR" sz="1400" cap="all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71755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kern="1200" cap="all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SYSTEMES</a:t>
                      </a:r>
                      <a:endParaRPr lang="fr-FR" sz="1400" kern="1200" cap="all" baseline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9933">
                            <a:tint val="66000"/>
                            <a:satMod val="160000"/>
                          </a:srgbClr>
                        </a:gs>
                        <a:gs pos="50000">
                          <a:srgbClr val="FF9933">
                            <a:tint val="44500"/>
                            <a:satMod val="160000"/>
                          </a:srgbClr>
                        </a:gs>
                        <a:gs pos="100000">
                          <a:srgbClr val="FF9933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NOMBRE DE POSTES</a:t>
                      </a:r>
                      <a:endParaRPr lang="fr-F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cap="all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Nombre</a:t>
                      </a:r>
                      <a:r>
                        <a:rPr lang="fr-FR" sz="1400" cap="all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cap="all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d’étudiants</a:t>
                      </a:r>
                      <a:endParaRPr lang="fr-FR" sz="1400" cap="all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9933">
                            <a:tint val="66000"/>
                            <a:satMod val="160000"/>
                          </a:srgbClr>
                        </a:gs>
                        <a:gs pos="50000">
                          <a:srgbClr val="FF9933">
                            <a:tint val="44500"/>
                            <a:satMod val="160000"/>
                          </a:srgbClr>
                        </a:gs>
                        <a:gs pos="100000">
                          <a:srgbClr val="FF9933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cap="all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Durée </a:t>
                      </a:r>
                      <a:endParaRPr lang="fr-FR" sz="1400" cap="all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LIEU</a:t>
                      </a:r>
                      <a:endParaRPr lang="fr-F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9933">
                            <a:tint val="66000"/>
                            <a:satMod val="160000"/>
                          </a:srgbClr>
                        </a:gs>
                        <a:gs pos="50000">
                          <a:srgbClr val="FF9933">
                            <a:tint val="44500"/>
                            <a:satMod val="160000"/>
                          </a:srgbClr>
                        </a:gs>
                        <a:gs pos="100000">
                          <a:srgbClr val="FF9933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140833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9933">
                            <a:tint val="66000"/>
                            <a:satMod val="160000"/>
                          </a:srgbClr>
                        </a:gs>
                        <a:gs pos="50000">
                          <a:srgbClr val="FF9933">
                            <a:tint val="44500"/>
                            <a:satMod val="160000"/>
                          </a:srgbClr>
                        </a:gs>
                        <a:gs pos="100000">
                          <a:srgbClr val="FF9933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0" i="0" u="none" strike="noStrike" baseline="0" dirty="0" smtClean="0">
                        <a:solidFill>
                          <a:srgbClr val="000000"/>
                        </a:solidFill>
                        <a:latin typeface="Calibri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0" i="0" u="none" strike="noStrike" baseline="0" dirty="0" smtClean="0">
                        <a:solidFill>
                          <a:srgbClr val="000000"/>
                        </a:solidFill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 row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9933">
                            <a:tint val="66000"/>
                            <a:satMod val="160000"/>
                          </a:srgbClr>
                        </a:gs>
                        <a:gs pos="50000">
                          <a:srgbClr val="FF9933">
                            <a:tint val="44500"/>
                            <a:satMod val="160000"/>
                          </a:srgbClr>
                        </a:gs>
                        <a:gs pos="100000">
                          <a:srgbClr val="FF9933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9933">
                            <a:tint val="66000"/>
                            <a:satMod val="160000"/>
                          </a:srgbClr>
                        </a:gs>
                        <a:gs pos="50000">
                          <a:srgbClr val="FF9933">
                            <a:tint val="44500"/>
                            <a:satMod val="160000"/>
                          </a:srgbClr>
                        </a:gs>
                        <a:gs pos="100000">
                          <a:srgbClr val="FF9933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9933">
                            <a:tint val="66000"/>
                            <a:satMod val="160000"/>
                          </a:srgbClr>
                        </a:gs>
                        <a:gs pos="50000">
                          <a:srgbClr val="FF9933">
                            <a:tint val="44500"/>
                            <a:satMod val="160000"/>
                          </a:srgbClr>
                        </a:gs>
                        <a:gs pos="100000">
                          <a:srgbClr val="FF9933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8116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400" cap="none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9933">
                            <a:tint val="66000"/>
                            <a:satMod val="160000"/>
                          </a:srgbClr>
                        </a:gs>
                        <a:gs pos="50000">
                          <a:srgbClr val="FF9933">
                            <a:tint val="44500"/>
                            <a:satMod val="160000"/>
                          </a:srgbClr>
                        </a:gs>
                        <a:gs pos="100000">
                          <a:srgbClr val="FF9933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9933">
                            <a:tint val="66000"/>
                            <a:satMod val="160000"/>
                          </a:srgbClr>
                        </a:gs>
                        <a:gs pos="50000">
                          <a:srgbClr val="FF9933">
                            <a:tint val="44500"/>
                            <a:satMod val="160000"/>
                          </a:srgbClr>
                        </a:gs>
                        <a:gs pos="100000">
                          <a:srgbClr val="FF9933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9933">
                            <a:tint val="66000"/>
                            <a:satMod val="160000"/>
                          </a:srgbClr>
                        </a:gs>
                        <a:gs pos="50000">
                          <a:srgbClr val="FF9933">
                            <a:tint val="44500"/>
                            <a:satMod val="160000"/>
                          </a:srgbClr>
                        </a:gs>
                        <a:gs pos="100000">
                          <a:srgbClr val="FF9933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9933">
                            <a:tint val="66000"/>
                            <a:satMod val="160000"/>
                          </a:srgbClr>
                        </a:gs>
                        <a:gs pos="50000">
                          <a:srgbClr val="FF9933">
                            <a:tint val="44500"/>
                            <a:satMod val="160000"/>
                          </a:srgbClr>
                        </a:gs>
                        <a:gs pos="100000">
                          <a:srgbClr val="FF9933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632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400" cap="none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9933">
                            <a:tint val="66000"/>
                            <a:satMod val="160000"/>
                          </a:srgbClr>
                        </a:gs>
                        <a:gs pos="50000">
                          <a:srgbClr val="FF9933">
                            <a:tint val="44500"/>
                            <a:satMod val="160000"/>
                          </a:srgbClr>
                        </a:gs>
                        <a:gs pos="100000">
                          <a:srgbClr val="FF9933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8161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9933">
                            <a:tint val="66000"/>
                            <a:satMod val="160000"/>
                          </a:srgbClr>
                        </a:gs>
                        <a:gs pos="50000">
                          <a:srgbClr val="FF9933">
                            <a:tint val="44500"/>
                            <a:satMod val="160000"/>
                          </a:srgbClr>
                        </a:gs>
                        <a:gs pos="100000">
                          <a:srgbClr val="FF9933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9933">
                            <a:tint val="66000"/>
                            <a:satMod val="160000"/>
                          </a:srgbClr>
                        </a:gs>
                        <a:gs pos="50000">
                          <a:srgbClr val="FF9933">
                            <a:tint val="44500"/>
                            <a:satMod val="160000"/>
                          </a:srgbClr>
                        </a:gs>
                        <a:gs pos="100000">
                          <a:srgbClr val="FF9933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9933">
                            <a:tint val="66000"/>
                            <a:satMod val="160000"/>
                          </a:srgbClr>
                        </a:gs>
                        <a:gs pos="50000">
                          <a:srgbClr val="FF9933">
                            <a:tint val="44500"/>
                            <a:satMod val="160000"/>
                          </a:srgbClr>
                        </a:gs>
                        <a:gs pos="100000">
                          <a:srgbClr val="FF9933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9933">
                            <a:tint val="66000"/>
                            <a:satMod val="160000"/>
                          </a:srgbClr>
                        </a:gs>
                        <a:gs pos="50000">
                          <a:srgbClr val="FF9933">
                            <a:tint val="44500"/>
                            <a:satMod val="160000"/>
                          </a:srgbClr>
                        </a:gs>
                        <a:gs pos="100000">
                          <a:srgbClr val="FF9933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8572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9933">
                            <a:tint val="66000"/>
                            <a:satMod val="160000"/>
                          </a:srgbClr>
                        </a:gs>
                        <a:gs pos="50000">
                          <a:srgbClr val="FF9933">
                            <a:tint val="44500"/>
                            <a:satMod val="160000"/>
                          </a:srgbClr>
                        </a:gs>
                        <a:gs pos="100000">
                          <a:srgbClr val="FF9933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9933">
                            <a:tint val="66000"/>
                            <a:satMod val="160000"/>
                          </a:srgbClr>
                        </a:gs>
                        <a:gs pos="50000">
                          <a:srgbClr val="FF9933">
                            <a:tint val="44500"/>
                            <a:satMod val="160000"/>
                          </a:srgbClr>
                        </a:gs>
                        <a:gs pos="100000">
                          <a:srgbClr val="FF9933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9933">
                            <a:tint val="66000"/>
                            <a:satMod val="160000"/>
                          </a:srgbClr>
                        </a:gs>
                        <a:gs pos="50000">
                          <a:srgbClr val="FF9933">
                            <a:tint val="44500"/>
                            <a:satMod val="160000"/>
                          </a:srgbClr>
                        </a:gs>
                        <a:gs pos="100000">
                          <a:srgbClr val="FF9933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9933">
                            <a:tint val="66000"/>
                            <a:satMod val="160000"/>
                          </a:srgbClr>
                        </a:gs>
                        <a:gs pos="50000">
                          <a:srgbClr val="FF9933">
                            <a:tint val="44500"/>
                            <a:satMod val="160000"/>
                          </a:srgbClr>
                        </a:gs>
                        <a:gs pos="100000">
                          <a:srgbClr val="FF9933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5" name="ZoneTexte 14"/>
          <p:cNvSpPr txBox="1"/>
          <p:nvPr/>
        </p:nvSpPr>
        <p:spPr>
          <a:xfrm>
            <a:off x="287524" y="6050181"/>
            <a:ext cx="60186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(1) La 1</a:t>
            </a:r>
            <a:r>
              <a:rPr lang="fr-FR" sz="1400" baseline="30000" dirty="0" smtClean="0"/>
              <a:t>ere</a:t>
            </a:r>
            <a:r>
              <a:rPr lang="fr-FR" sz="1400" dirty="0" smtClean="0"/>
              <a:t> semaine, l’enseignant fait un apport de cours sur les chronogrammes.</a:t>
            </a:r>
            <a:endParaRPr lang="fr-FR" sz="1400" dirty="0"/>
          </a:p>
        </p:txBody>
      </p:sp>
      <p:grpSp>
        <p:nvGrpSpPr>
          <p:cNvPr id="41" name="Groupe 40"/>
          <p:cNvGrpSpPr/>
          <p:nvPr/>
        </p:nvGrpSpPr>
        <p:grpSpPr>
          <a:xfrm>
            <a:off x="1583668" y="2023607"/>
            <a:ext cx="2088232" cy="1528225"/>
            <a:chOff x="1583668" y="2023607"/>
            <a:chExt cx="2088232" cy="1528225"/>
          </a:xfrm>
        </p:grpSpPr>
        <p:sp>
          <p:nvSpPr>
            <p:cNvPr id="17" name="ZoneTexte 16"/>
            <p:cNvSpPr txBox="1"/>
            <p:nvPr/>
          </p:nvSpPr>
          <p:spPr>
            <a:xfrm>
              <a:off x="1583668" y="2023607"/>
              <a:ext cx="2088232" cy="340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5000"/>
                </a:lnSpc>
                <a:defRPr/>
              </a:pPr>
              <a:r>
                <a:rPr lang="fr-FR" sz="1400" dirty="0" smtClean="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Conduite d’un système</a:t>
              </a: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1583668" y="2255688"/>
              <a:ext cx="2088232" cy="573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5000"/>
                </a:lnSpc>
                <a:defRPr/>
              </a:pPr>
              <a:r>
                <a:rPr lang="fr-FR" sz="1400" dirty="0" smtClean="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Analyse des différents mouvements</a:t>
              </a: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1583668" y="2730773"/>
              <a:ext cx="2088232" cy="82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5000"/>
                </a:lnSpc>
                <a:defRPr/>
              </a:pPr>
              <a:r>
                <a:rPr lang="fr-FR" sz="1400" dirty="0" smtClean="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Observation d’un dysfonctionnement répétitif ou critique</a:t>
              </a:r>
              <a:endParaRPr lang="fr-FR" sz="1400" dirty="0">
                <a:ea typeface="Calibri"/>
                <a:cs typeface="Times New Roman"/>
              </a:endParaRPr>
            </a:p>
          </p:txBody>
        </p:sp>
      </p:grpSp>
      <p:sp>
        <p:nvSpPr>
          <p:cNvPr id="20" name="ZoneTexte 19"/>
          <p:cNvSpPr txBox="1"/>
          <p:nvPr/>
        </p:nvSpPr>
        <p:spPr>
          <a:xfrm>
            <a:off x="1583668" y="3551832"/>
            <a:ext cx="2088232" cy="573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1400" dirty="0" smtClean="0">
                <a:ea typeface="Calibri"/>
                <a:cs typeface="Times New Roman"/>
              </a:rPr>
              <a:t>Analyse chronologique des mouvements (1)</a:t>
            </a:r>
            <a:endParaRPr lang="fr-FR" sz="1400" dirty="0">
              <a:ea typeface="Calibri"/>
              <a:cs typeface="Times New Roman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1511904" y="4188115"/>
            <a:ext cx="2196000" cy="835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FR" sz="1400" dirty="0" smtClean="0">
                <a:ea typeface="Calibri"/>
                <a:cs typeface="Times New Roman"/>
              </a:rPr>
              <a:t>Conduite supplémentaire, préparation du diaporama. </a:t>
            </a:r>
          </a:p>
          <a:p>
            <a:pPr algn="ctr">
              <a:lnSpc>
                <a:spcPct val="115000"/>
              </a:lnSpc>
              <a:defRPr/>
            </a:pPr>
            <a:r>
              <a:rPr lang="fr-FR" sz="1400" dirty="0" smtClean="0">
                <a:ea typeface="Calibri"/>
                <a:cs typeface="Times New Roman"/>
              </a:rPr>
              <a:t>(Un trinôme par système)</a:t>
            </a:r>
            <a:endParaRPr lang="fr-FR" sz="1400" dirty="0">
              <a:ea typeface="Calibri"/>
              <a:cs typeface="Times New Roman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528072" y="2291692"/>
            <a:ext cx="1692000" cy="2322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FR" sz="1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Paletticc, </a:t>
            </a:r>
          </a:p>
          <a:p>
            <a:pPr algn="ctr">
              <a:lnSpc>
                <a:spcPct val="115000"/>
              </a:lnSpc>
              <a:defRPr/>
            </a:pPr>
            <a:r>
              <a:rPr lang="fr-FR" sz="1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palettiseur de boîtes, </a:t>
            </a:r>
          </a:p>
          <a:p>
            <a:pPr algn="ctr">
              <a:lnSpc>
                <a:spcPct val="115000"/>
              </a:lnSpc>
              <a:defRPr/>
            </a:pPr>
            <a:r>
              <a:rPr lang="fr-FR" sz="1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machine à savon, pilulier, </a:t>
            </a:r>
          </a:p>
          <a:p>
            <a:pPr algn="ctr">
              <a:lnSpc>
                <a:spcPct val="115000"/>
              </a:lnSpc>
              <a:defRPr/>
            </a:pPr>
            <a:r>
              <a:rPr lang="fr-FR" sz="1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changeur d’outils, </a:t>
            </a:r>
          </a:p>
          <a:p>
            <a:pPr algn="ctr">
              <a:lnSpc>
                <a:spcPct val="115000"/>
              </a:lnSpc>
              <a:defRPr/>
            </a:pPr>
            <a:r>
              <a:rPr lang="fr-FR" sz="1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traitement </a:t>
            </a:r>
          </a:p>
          <a:p>
            <a:pPr algn="ctr">
              <a:lnSpc>
                <a:spcPct val="115000"/>
              </a:lnSpc>
              <a:defRPr/>
            </a:pPr>
            <a:r>
              <a:rPr lang="fr-FR" sz="1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de surface.</a:t>
            </a:r>
          </a:p>
          <a:p>
            <a:pPr algn="ctr">
              <a:lnSpc>
                <a:spcPct val="115000"/>
              </a:lnSpc>
              <a:defRPr/>
            </a:pPr>
            <a:r>
              <a:rPr lang="fr-FR" sz="1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</a:t>
            </a:r>
            <a:endParaRPr lang="fr-FR" sz="1400" dirty="0"/>
          </a:p>
        </p:txBody>
      </p:sp>
      <p:sp>
        <p:nvSpPr>
          <p:cNvPr id="24" name="ZoneTexte 23"/>
          <p:cNvSpPr txBox="1"/>
          <p:nvPr/>
        </p:nvSpPr>
        <p:spPr>
          <a:xfrm>
            <a:off x="5400120" y="2615768"/>
            <a:ext cx="25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ea typeface="Calibri"/>
                <a:cs typeface="Times New Roman"/>
              </a:rPr>
              <a:t>5</a:t>
            </a:r>
          </a:p>
          <a:p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6748892" y="2615768"/>
            <a:ext cx="25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ea typeface="Calibri"/>
                <a:cs typeface="Times New Roman"/>
              </a:rPr>
              <a:t>3</a:t>
            </a:r>
          </a:p>
          <a:p>
            <a:endParaRPr lang="fr-FR" dirty="0"/>
          </a:p>
        </p:txBody>
      </p:sp>
      <p:sp>
        <p:nvSpPr>
          <p:cNvPr id="26" name="ZoneTexte 25"/>
          <p:cNvSpPr txBox="1"/>
          <p:nvPr/>
        </p:nvSpPr>
        <p:spPr>
          <a:xfrm>
            <a:off x="6349520" y="3659844"/>
            <a:ext cx="1080000" cy="325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755" marR="71755" algn="ctr">
              <a:lnSpc>
                <a:spcPct val="115000"/>
              </a:lnSpc>
              <a:spcAft>
                <a:spcPts val="0"/>
              </a:spcAft>
            </a:pPr>
            <a:r>
              <a:rPr lang="fr-FR" sz="1400" dirty="0" smtClean="0">
                <a:ea typeface="Calibri"/>
                <a:cs typeface="Times New Roman"/>
              </a:rPr>
              <a:t>½ division</a:t>
            </a:r>
            <a:endParaRPr lang="fr-FR" sz="1400" dirty="0">
              <a:ea typeface="Calibri"/>
              <a:cs typeface="Times New Roman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6349520" y="4306414"/>
            <a:ext cx="1080000" cy="325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755" marR="71755" algn="ctr">
              <a:lnSpc>
                <a:spcPct val="115000"/>
              </a:lnSpc>
              <a:spcAft>
                <a:spcPts val="0"/>
              </a:spcAft>
            </a:pPr>
            <a:r>
              <a:rPr lang="fr-FR" sz="1400" dirty="0" smtClean="0">
                <a:ea typeface="Calibri"/>
                <a:cs typeface="Times New Roman"/>
              </a:rPr>
              <a:t>½ division</a:t>
            </a:r>
            <a:endParaRPr lang="fr-FR" sz="1400" dirty="0">
              <a:ea typeface="Calibri"/>
              <a:cs typeface="Times New Roman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7676462" y="2615728"/>
            <a:ext cx="396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ea typeface="Calibri"/>
                <a:cs typeface="Times New Roman"/>
              </a:rPr>
              <a:t>3H</a:t>
            </a:r>
          </a:p>
          <a:p>
            <a:endParaRPr lang="fr-FR" dirty="0"/>
          </a:p>
        </p:txBody>
      </p:sp>
      <p:sp>
        <p:nvSpPr>
          <p:cNvPr id="29" name="ZoneTexte 28"/>
          <p:cNvSpPr txBox="1"/>
          <p:nvPr/>
        </p:nvSpPr>
        <p:spPr>
          <a:xfrm>
            <a:off x="7676462" y="3695889"/>
            <a:ext cx="396000" cy="32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ea typeface="Calibri"/>
                <a:cs typeface="Times New Roman"/>
              </a:rPr>
              <a:t>1H</a:t>
            </a:r>
          </a:p>
          <a:p>
            <a:endParaRPr lang="fr-FR" dirty="0"/>
          </a:p>
        </p:txBody>
      </p:sp>
      <p:sp>
        <p:nvSpPr>
          <p:cNvPr id="30" name="ZoneTexte 29"/>
          <p:cNvSpPr txBox="1"/>
          <p:nvPr/>
        </p:nvSpPr>
        <p:spPr>
          <a:xfrm>
            <a:off x="7676462" y="4343956"/>
            <a:ext cx="396000" cy="32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ea typeface="Calibri"/>
                <a:cs typeface="Times New Roman"/>
              </a:rPr>
              <a:t>1H</a:t>
            </a:r>
          </a:p>
          <a:p>
            <a:endParaRPr lang="fr-FR" dirty="0"/>
          </a:p>
        </p:txBody>
      </p:sp>
      <p:sp>
        <p:nvSpPr>
          <p:cNvPr id="32" name="ZoneTexte 31"/>
          <p:cNvSpPr txBox="1"/>
          <p:nvPr/>
        </p:nvSpPr>
        <p:spPr>
          <a:xfrm>
            <a:off x="503548" y="2615764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a typeface="Calibri"/>
                <a:cs typeface="Times New Roman"/>
              </a:rPr>
              <a:t>TP</a:t>
            </a:r>
          </a:p>
          <a:p>
            <a:endParaRPr lang="fr-FR" dirty="0"/>
          </a:p>
        </p:txBody>
      </p:sp>
      <p:sp>
        <p:nvSpPr>
          <p:cNvPr id="33" name="ZoneTexte 32"/>
          <p:cNvSpPr txBox="1"/>
          <p:nvPr/>
        </p:nvSpPr>
        <p:spPr>
          <a:xfrm>
            <a:off x="323528" y="3587896"/>
            <a:ext cx="1152000" cy="864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1400" dirty="0" smtClean="0">
                <a:ea typeface="Calibri"/>
                <a:cs typeface="Times New Roman"/>
              </a:rPr>
              <a:t>Evaluation formative</a:t>
            </a:r>
          </a:p>
          <a:p>
            <a:endParaRPr lang="fr-FR" dirty="0"/>
          </a:p>
        </p:txBody>
      </p:sp>
      <p:sp>
        <p:nvSpPr>
          <p:cNvPr id="35" name="ZoneTexte 34"/>
          <p:cNvSpPr txBox="1"/>
          <p:nvPr/>
        </p:nvSpPr>
        <p:spPr>
          <a:xfrm>
            <a:off x="8136594" y="2507780"/>
            <a:ext cx="936000" cy="57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a typeface="Calibri"/>
                <a:cs typeface="Times New Roman"/>
              </a:rPr>
              <a:t>Plateau technique</a:t>
            </a:r>
          </a:p>
          <a:p>
            <a:endParaRPr lang="fr-FR" dirty="0"/>
          </a:p>
        </p:txBody>
      </p:sp>
      <p:sp>
        <p:nvSpPr>
          <p:cNvPr id="36" name="ZoneTexte 35"/>
          <p:cNvSpPr txBox="1"/>
          <p:nvPr/>
        </p:nvSpPr>
        <p:spPr>
          <a:xfrm>
            <a:off x="8172594" y="3515828"/>
            <a:ext cx="900000" cy="57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755" marR="71755" algn="ctr">
              <a:lnSpc>
                <a:spcPct val="115000"/>
              </a:lnSpc>
              <a:spcAft>
                <a:spcPts val="0"/>
              </a:spcAft>
            </a:pPr>
            <a:r>
              <a:rPr lang="fr-FR" sz="1400" dirty="0" smtClean="0">
                <a:ea typeface="Calibri"/>
                <a:cs typeface="Times New Roman"/>
              </a:rPr>
              <a:t>Salle de classe</a:t>
            </a:r>
          </a:p>
          <a:p>
            <a:endParaRPr lang="fr-FR" dirty="0"/>
          </a:p>
        </p:txBody>
      </p:sp>
      <p:sp>
        <p:nvSpPr>
          <p:cNvPr id="37" name="ZoneTexte 36"/>
          <p:cNvSpPr txBox="1"/>
          <p:nvPr/>
        </p:nvSpPr>
        <p:spPr>
          <a:xfrm>
            <a:off x="8172594" y="4163900"/>
            <a:ext cx="900000" cy="57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755" marR="71755" algn="ctr">
              <a:lnSpc>
                <a:spcPct val="115000"/>
              </a:lnSpc>
              <a:spcAft>
                <a:spcPts val="0"/>
              </a:spcAft>
            </a:pPr>
            <a:r>
              <a:rPr lang="fr-FR" sz="1400" dirty="0" smtClean="0">
                <a:ea typeface="Calibri"/>
                <a:cs typeface="Times New Roman"/>
              </a:rPr>
              <a:t>Salle de classe</a:t>
            </a:r>
          </a:p>
          <a:p>
            <a:endParaRPr lang="fr-FR" dirty="0"/>
          </a:p>
        </p:txBody>
      </p:sp>
      <p:sp>
        <p:nvSpPr>
          <p:cNvPr id="31" name="ZoneTexte 30"/>
          <p:cNvSpPr txBox="1"/>
          <p:nvPr/>
        </p:nvSpPr>
        <p:spPr>
          <a:xfrm>
            <a:off x="357158" y="5064478"/>
            <a:ext cx="1143008" cy="864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1400" dirty="0" smtClean="0">
                <a:ea typeface="Calibri"/>
                <a:cs typeface="Times New Roman"/>
              </a:rPr>
              <a:t>Restitution et synthèse</a:t>
            </a:r>
          </a:p>
          <a:p>
            <a:endParaRPr lang="fr-FR" dirty="0"/>
          </a:p>
        </p:txBody>
      </p:sp>
      <p:sp>
        <p:nvSpPr>
          <p:cNvPr id="38" name="ZoneTexte 37"/>
          <p:cNvSpPr txBox="1"/>
          <p:nvPr/>
        </p:nvSpPr>
        <p:spPr>
          <a:xfrm>
            <a:off x="214282" y="4214818"/>
            <a:ext cx="1285884" cy="864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1400" dirty="0" smtClean="0">
                <a:ea typeface="Calibri"/>
                <a:cs typeface="Times New Roman"/>
              </a:rPr>
              <a:t>Remédiation et préparation</a:t>
            </a:r>
          </a:p>
          <a:p>
            <a:endParaRPr lang="fr-FR" dirty="0"/>
          </a:p>
        </p:txBody>
      </p:sp>
      <p:sp>
        <p:nvSpPr>
          <p:cNvPr id="39" name="ZoneTexte 38"/>
          <p:cNvSpPr txBox="1"/>
          <p:nvPr/>
        </p:nvSpPr>
        <p:spPr>
          <a:xfrm>
            <a:off x="8143900" y="5072074"/>
            <a:ext cx="900000" cy="57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755" marR="71755" algn="ctr">
              <a:lnSpc>
                <a:spcPct val="115000"/>
              </a:lnSpc>
              <a:spcAft>
                <a:spcPts val="0"/>
              </a:spcAft>
            </a:pPr>
            <a:r>
              <a:rPr lang="fr-FR" sz="1400" dirty="0" smtClean="0">
                <a:ea typeface="Calibri"/>
                <a:cs typeface="Times New Roman"/>
              </a:rPr>
              <a:t>Salle de classe</a:t>
            </a:r>
          </a:p>
          <a:p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6357950" y="5214950"/>
            <a:ext cx="1080000" cy="325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755" marR="71755" algn="ctr">
              <a:lnSpc>
                <a:spcPct val="115000"/>
              </a:lnSpc>
              <a:spcAft>
                <a:spcPts val="0"/>
              </a:spcAft>
            </a:pPr>
            <a:r>
              <a:rPr lang="fr-FR" sz="1400" dirty="0" smtClean="0">
                <a:ea typeface="Calibri"/>
                <a:cs typeface="Times New Roman"/>
              </a:rPr>
              <a:t>½ division</a:t>
            </a:r>
            <a:endParaRPr lang="fr-FR" sz="1400" dirty="0">
              <a:ea typeface="Calibri"/>
              <a:cs typeface="Times New Roman"/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1500166" y="5000636"/>
            <a:ext cx="2286016" cy="821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FR" sz="1400" dirty="0" smtClean="0"/>
              <a:t>La dernière semaine, chaque trinôme restitue pendant 15mn</a:t>
            </a:r>
            <a:endParaRPr lang="fr-FR" sz="1400" dirty="0">
              <a:ea typeface="Calibri"/>
              <a:cs typeface="Times New Roman"/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7715272" y="5286388"/>
            <a:ext cx="500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5H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2" grpId="0"/>
      <p:bldP spid="33" grpId="0"/>
      <p:bldP spid="35" grpId="0"/>
      <p:bldP spid="36" grpId="0"/>
      <p:bldP spid="37" grpId="0"/>
      <p:bldP spid="31" grpId="0"/>
      <p:bldP spid="38" grpId="0"/>
      <p:bldP spid="39" grpId="0"/>
      <p:bldP spid="40" grpId="0"/>
      <p:bldP spid="43" grpId="0"/>
      <p:bldP spid="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necteur droit 12"/>
          <p:cNvCxnSpPr/>
          <p:nvPr/>
        </p:nvCxnSpPr>
        <p:spPr>
          <a:xfrm>
            <a:off x="-36512" y="6381328"/>
            <a:ext cx="7560840" cy="14856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72008" y="-243408"/>
            <a:ext cx="7772400" cy="1152128"/>
          </a:xfrm>
        </p:spPr>
        <p:txBody>
          <a:bodyPr/>
          <a:lstStyle/>
          <a:p>
            <a:r>
              <a:rPr lang="fr-FR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Conduite du système Paletticc</a:t>
            </a:r>
            <a:endParaRPr lang="fr-FR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0" y="764704"/>
            <a:ext cx="7560840" cy="14856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1"/>
          <p:cNvSpPr txBox="1">
            <a:spLocks/>
          </p:cNvSpPr>
          <p:nvPr/>
        </p:nvSpPr>
        <p:spPr bwMode="auto">
          <a:xfrm>
            <a:off x="611560" y="764704"/>
            <a:ext cx="8042969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Déroulement du TP</a:t>
            </a:r>
            <a:endParaRPr lang="fr-FR" sz="2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5556" y="1376772"/>
            <a:ext cx="75165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i="1" u="sng" dirty="0" smtClean="0">
                <a:solidFill>
                  <a:schemeClr val="accent2">
                    <a:lumMod val="75000"/>
                  </a:schemeClr>
                </a:solidFill>
              </a:rPr>
              <a:t>On donne :</a:t>
            </a:r>
            <a:endParaRPr lang="fr-FR" sz="2000" b="1" i="1" u="sng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Rectangle 13">
            <a:hlinkClick r:id="rId2" action="ppaction://hlinksldjump"/>
          </p:cNvPr>
          <p:cNvSpPr/>
          <p:nvPr/>
        </p:nvSpPr>
        <p:spPr>
          <a:xfrm>
            <a:off x="575556" y="1808820"/>
            <a:ext cx="82379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000" b="1" i="1" dirty="0" smtClean="0">
                <a:solidFill>
                  <a:schemeClr val="accent2">
                    <a:lumMod val="75000"/>
                  </a:schemeClr>
                </a:solidFill>
              </a:rPr>
              <a:t>Le système Paletticc en</a:t>
            </a:r>
            <a:r>
              <a:rPr lang="fr-FR" sz="20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2000" b="1" i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état de fonctionnement</a:t>
            </a:r>
            <a:endParaRPr lang="fr-FR" sz="2000" b="1" i="1" dirty="0" smtClean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hlinkClick r:id="rId3" action="ppaction://hlinkfile"/>
            </a:endParaRPr>
          </a:p>
        </p:txBody>
      </p:sp>
      <p:pic>
        <p:nvPicPr>
          <p:cNvPr id="15" name="Image 14" descr="P:\Dropbox\MI\Séminaire BTS MS\Paletticc photos\IMG_0179.JPG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358031" y="2420888"/>
            <a:ext cx="3050173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323528" y="2643299"/>
            <a:ext cx="32161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Palettiseur de cartons</a:t>
            </a:r>
            <a:endParaRPr lang="fr-FR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" name="Image 26"/>
          <p:cNvPicPr/>
          <p:nvPr/>
        </p:nvPicPr>
        <p:blipFill>
          <a:blip r:embed="rId5" cstate="print">
            <a:lum contrast="40000"/>
          </a:blip>
          <a:srcRect/>
          <a:stretch>
            <a:fillRect/>
          </a:stretch>
        </p:blipFill>
        <p:spPr bwMode="auto">
          <a:xfrm>
            <a:off x="6120172" y="3943323"/>
            <a:ext cx="1908212" cy="1069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Image 27"/>
          <p:cNvPicPr/>
          <p:nvPr/>
        </p:nvPicPr>
        <p:blipFill>
          <a:blip r:embed="rId6" cstate="screen">
            <a:lum contrast="40000"/>
          </a:blip>
          <a:srcRect/>
          <a:stretch>
            <a:fillRect/>
          </a:stretch>
        </p:blipFill>
        <p:spPr bwMode="auto">
          <a:xfrm>
            <a:off x="6336196" y="2943677"/>
            <a:ext cx="1440160" cy="917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6480212" y="2232157"/>
            <a:ext cx="22322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fr-FR" altLang="fr-FR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Pupitres</a:t>
            </a:r>
            <a:r>
              <a:rPr lang="fr-FR" altLang="fr-FR" sz="1200" dirty="0" smtClean="0"/>
              <a:t> </a:t>
            </a:r>
            <a:r>
              <a:rPr lang="fr-FR" altLang="fr-FR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assurant</a:t>
            </a:r>
            <a:r>
              <a:rPr lang="fr-FR" altLang="fr-FR" sz="1200" dirty="0" smtClean="0"/>
              <a:t> </a:t>
            </a:r>
            <a:r>
              <a:rPr lang="fr-FR" altLang="fr-FR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conduite du système.</a:t>
            </a:r>
            <a:endParaRPr lang="fr-FR" altLang="fr-FR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necteur droit 12"/>
          <p:cNvCxnSpPr/>
          <p:nvPr/>
        </p:nvCxnSpPr>
        <p:spPr>
          <a:xfrm>
            <a:off x="-36512" y="6381328"/>
            <a:ext cx="7560840" cy="14856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72008" y="-243408"/>
            <a:ext cx="7772400" cy="1152128"/>
          </a:xfrm>
        </p:spPr>
        <p:txBody>
          <a:bodyPr/>
          <a:lstStyle/>
          <a:p>
            <a:r>
              <a:rPr lang="fr-FR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Conduite du système Paletticc</a:t>
            </a:r>
            <a:endParaRPr lang="fr-FR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0" y="764704"/>
            <a:ext cx="7560840" cy="14856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39552" y="2024844"/>
            <a:ext cx="40324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i="1" dirty="0" smtClean="0">
                <a:solidFill>
                  <a:schemeClr val="accent2">
                    <a:lumMod val="75000"/>
                  </a:schemeClr>
                </a:solidFill>
              </a:rPr>
              <a:t>Un</a:t>
            </a:r>
            <a:r>
              <a:rPr lang="fr-FR" sz="20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20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2" action="ppaction://hlinkfile"/>
              </a:rPr>
              <a:t>ordre de travail </a:t>
            </a:r>
            <a:r>
              <a:rPr lang="fr-FR" sz="2000" b="1" i="1" dirty="0" smtClean="0">
                <a:solidFill>
                  <a:schemeClr val="accent2">
                    <a:lumMod val="75000"/>
                  </a:schemeClr>
                </a:solidFill>
              </a:rPr>
              <a:t>précisant la problématique de conduite</a:t>
            </a:r>
            <a:endParaRPr lang="fr-FR" sz="20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itre 1"/>
          <p:cNvSpPr txBox="1">
            <a:spLocks/>
          </p:cNvSpPr>
          <p:nvPr/>
        </p:nvSpPr>
        <p:spPr bwMode="auto">
          <a:xfrm>
            <a:off x="611560" y="764704"/>
            <a:ext cx="8042969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Déroulement du TP</a:t>
            </a:r>
            <a:endParaRPr lang="fr-FR" sz="2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5556" y="1376772"/>
            <a:ext cx="75165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i="1" u="sng" dirty="0" smtClean="0">
                <a:solidFill>
                  <a:schemeClr val="accent2">
                    <a:lumMod val="75000"/>
                  </a:schemeClr>
                </a:solidFill>
              </a:rPr>
              <a:t>On donne :</a:t>
            </a:r>
            <a:endParaRPr lang="fr-FR" sz="2000" b="1" i="1" u="sng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4" name="Image 13" descr="Ordre_de_travail_v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07299" y="188640"/>
            <a:ext cx="4225141" cy="651810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5" name="Image 14" descr="Problematique_ordre_de_travai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564" y="3176972"/>
            <a:ext cx="6819048" cy="1895238"/>
          </a:xfrm>
          <a:prstGeom prst="rect">
            <a:avLst/>
          </a:prstGeom>
          <a:ln>
            <a:solidFill>
              <a:srgbClr val="0066FF"/>
            </a:solidFill>
          </a:ln>
        </p:spPr>
      </p:pic>
      <p:sp>
        <p:nvSpPr>
          <p:cNvPr id="16" name="Ellipse 15"/>
          <p:cNvSpPr/>
          <p:nvPr/>
        </p:nvSpPr>
        <p:spPr>
          <a:xfrm>
            <a:off x="4175956" y="1880828"/>
            <a:ext cx="3960440" cy="792088"/>
          </a:xfrm>
          <a:prstGeom prst="ellipse">
            <a:avLst/>
          </a:prstGeom>
          <a:noFill/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28575"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72008" y="-243408"/>
            <a:ext cx="7772400" cy="1152128"/>
          </a:xfrm>
        </p:spPr>
        <p:txBody>
          <a:bodyPr/>
          <a:lstStyle/>
          <a:p>
            <a:r>
              <a:rPr lang="fr-FR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Conduite du système Paletticc</a:t>
            </a:r>
            <a:endParaRPr lang="fr-FR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0" y="764704"/>
            <a:ext cx="7560840" cy="14856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67544" y="1556792"/>
            <a:ext cx="49325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fr-FR" sz="2000" b="1" i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/>
            <a:r>
              <a:rPr lang="fr-FR" sz="2000" b="1" i="1" dirty="0" smtClean="0">
                <a:solidFill>
                  <a:schemeClr val="accent2">
                    <a:lumMod val="75000"/>
                  </a:schemeClr>
                </a:solidFill>
              </a:rPr>
              <a:t>Les</a:t>
            </a:r>
            <a:r>
              <a:rPr lang="fr-FR" sz="20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20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2" action="ppaction://hlinkfile"/>
              </a:rPr>
              <a:t>fiches de poste </a:t>
            </a:r>
            <a:r>
              <a:rPr lang="fr-FR" sz="2000" b="1" i="1" dirty="0" smtClean="0">
                <a:solidFill>
                  <a:schemeClr val="accent2">
                    <a:lumMod val="75000"/>
                  </a:schemeClr>
                </a:solidFill>
              </a:rPr>
              <a:t>et de </a:t>
            </a:r>
            <a:r>
              <a:rPr lang="fr-FR" sz="20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3" action="ppaction://hlinkfile"/>
              </a:rPr>
              <a:t>sécurité </a:t>
            </a:r>
            <a:r>
              <a:rPr lang="fr-FR" sz="2000" b="1" i="1" dirty="0" smtClean="0">
                <a:solidFill>
                  <a:schemeClr val="accent2">
                    <a:lumMod val="75000"/>
                  </a:schemeClr>
                </a:solidFill>
              </a:rPr>
              <a:t>du</a:t>
            </a:r>
            <a:r>
              <a:rPr lang="fr-FR" sz="20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2000" b="1" i="1" dirty="0" smtClean="0">
                <a:solidFill>
                  <a:schemeClr val="accent2">
                    <a:lumMod val="75000"/>
                  </a:schemeClr>
                </a:solidFill>
              </a:rPr>
              <a:t>système</a:t>
            </a:r>
            <a:r>
              <a:rPr lang="fr-FR" sz="2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algn="just"/>
            <a:endParaRPr lang="fr-FR" sz="2000" dirty="0" smtClean="0">
              <a:hlinkClick r:id="rId4" action="ppaction://hlinkfile"/>
            </a:endParaRPr>
          </a:p>
        </p:txBody>
      </p:sp>
      <p:sp>
        <p:nvSpPr>
          <p:cNvPr id="11" name="Titre 1"/>
          <p:cNvSpPr txBox="1">
            <a:spLocks/>
          </p:cNvSpPr>
          <p:nvPr/>
        </p:nvSpPr>
        <p:spPr bwMode="auto">
          <a:xfrm>
            <a:off x="611560" y="764704"/>
            <a:ext cx="8042969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Déroulement du TP</a:t>
            </a:r>
            <a:endParaRPr lang="fr-FR" sz="2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7564" y="1376772"/>
            <a:ext cx="75165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b="1" i="1" u="sng" dirty="0" smtClean="0">
                <a:solidFill>
                  <a:schemeClr val="accent2">
                    <a:lumMod val="75000"/>
                  </a:schemeClr>
                </a:solidFill>
              </a:rPr>
              <a:t>On donne :</a:t>
            </a:r>
            <a:endParaRPr lang="fr-FR" sz="2000" b="1" i="1" u="sng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4" name="Image 13" descr="Fiche_de_poste_Palettic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84068" y="1480705"/>
            <a:ext cx="3470003" cy="493662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5" name="Image 14" descr="Fiche de securite paletticc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9572" y="1880828"/>
            <a:ext cx="3384352" cy="478176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5286348" y="571480"/>
            <a:ext cx="38576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SALLE  JOUXTANT LE PLATEAU TECHNIQUE</a:t>
            </a:r>
            <a:endParaRPr lang="fr-FR" sz="32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714348" y="714356"/>
            <a:ext cx="4214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PLATEAU TECHNIQUE</a:t>
            </a:r>
            <a:endParaRPr lang="fr-FR" sz="3200" b="1" dirty="0"/>
          </a:p>
        </p:txBody>
      </p:sp>
      <p:pic>
        <p:nvPicPr>
          <p:cNvPr id="5" name="Image 4" descr="IMG_0170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571612"/>
            <a:ext cx="5319538" cy="450057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6" name="Image 5" descr="IMG_0173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3636" y="2285992"/>
            <a:ext cx="2786083" cy="208956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72008" y="-243408"/>
            <a:ext cx="7772400" cy="1152128"/>
          </a:xfrm>
        </p:spPr>
        <p:txBody>
          <a:bodyPr/>
          <a:lstStyle/>
          <a:p>
            <a:r>
              <a:rPr lang="fr-FR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Conduite du système Paletticc</a:t>
            </a:r>
            <a:endParaRPr lang="fr-FR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0" y="764704"/>
            <a:ext cx="7560840" cy="14856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95536" y="1880828"/>
            <a:ext cx="82379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400" b="1" i="1" dirty="0" smtClean="0">
                <a:solidFill>
                  <a:schemeClr val="accent2">
                    <a:lumMod val="75000"/>
                  </a:schemeClr>
                </a:solidFill>
              </a:rPr>
              <a:t>Le diagramme de mission principale en </a:t>
            </a:r>
            <a:r>
              <a:rPr lang="fr-FR" sz="2400" b="1" i="1" dirty="0" err="1" smtClean="0">
                <a:solidFill>
                  <a:schemeClr val="accent2">
                    <a:lumMod val="75000"/>
                  </a:schemeClr>
                </a:solidFill>
              </a:rPr>
              <a:t>SysMl</a:t>
            </a:r>
            <a:r>
              <a:rPr lang="fr-FR" sz="24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fr-FR" sz="2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itre 1"/>
          <p:cNvSpPr txBox="1">
            <a:spLocks/>
          </p:cNvSpPr>
          <p:nvPr/>
        </p:nvSpPr>
        <p:spPr bwMode="auto">
          <a:xfrm>
            <a:off x="611560" y="764704"/>
            <a:ext cx="8042969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Déroulement du TP</a:t>
            </a:r>
            <a:endParaRPr lang="fr-FR" sz="2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5556" y="1376772"/>
            <a:ext cx="75165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b="1" i="1" u="sng" dirty="0" smtClean="0">
                <a:solidFill>
                  <a:schemeClr val="accent2">
                    <a:lumMod val="75000"/>
                  </a:schemeClr>
                </a:solidFill>
              </a:rPr>
              <a:t>On donne :</a:t>
            </a:r>
          </a:p>
        </p:txBody>
      </p:sp>
      <p:pic>
        <p:nvPicPr>
          <p:cNvPr id="14" name="Image 13" descr="Mission du systèm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1620" y="2384884"/>
            <a:ext cx="6768752" cy="363640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necteur droit 12"/>
          <p:cNvCxnSpPr/>
          <p:nvPr/>
        </p:nvCxnSpPr>
        <p:spPr>
          <a:xfrm>
            <a:off x="-36512" y="6381328"/>
            <a:ext cx="7560840" cy="14856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72008" y="-243408"/>
            <a:ext cx="7772400" cy="1152128"/>
          </a:xfrm>
        </p:spPr>
        <p:txBody>
          <a:bodyPr/>
          <a:lstStyle/>
          <a:p>
            <a:r>
              <a:rPr lang="fr-FR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Conduite du système Paletticc</a:t>
            </a:r>
            <a:endParaRPr lang="fr-FR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0" y="764704"/>
            <a:ext cx="7560840" cy="14856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539552" y="172752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fr-FR" sz="2400" b="1" i="1" dirty="0" smtClean="0">
                <a:solidFill>
                  <a:schemeClr val="accent2">
                    <a:lumMod val="75000"/>
                  </a:schemeClr>
                </a:solidFill>
              </a:rPr>
              <a:t>D’effectuer la conduite du système Paletticc</a:t>
            </a:r>
          </a:p>
        </p:txBody>
      </p:sp>
      <p:sp>
        <p:nvSpPr>
          <p:cNvPr id="6" name="Rectangle 5"/>
          <p:cNvSpPr/>
          <p:nvPr/>
        </p:nvSpPr>
        <p:spPr>
          <a:xfrm>
            <a:off x="322346" y="1232756"/>
            <a:ext cx="19704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fr-FR" sz="2400" b="1" i="1" u="sng" dirty="0" smtClean="0">
                <a:solidFill>
                  <a:schemeClr val="accent2">
                    <a:lumMod val="75000"/>
                  </a:schemeClr>
                </a:solidFill>
              </a:rPr>
              <a:t>On demande :</a:t>
            </a:r>
          </a:p>
        </p:txBody>
      </p:sp>
      <p:pic>
        <p:nvPicPr>
          <p:cNvPr id="16" name="Image 15" descr="Conduite_carte_menta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3708" y="2204864"/>
            <a:ext cx="5229955" cy="3839111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/>
        </p:nvSpPr>
        <p:spPr bwMode="auto">
          <a:xfrm>
            <a:off x="611560" y="764704"/>
            <a:ext cx="8042969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Déroulement du TP</a:t>
            </a:r>
            <a:endParaRPr lang="fr-FR" sz="2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necteur droit 12"/>
          <p:cNvCxnSpPr/>
          <p:nvPr/>
        </p:nvCxnSpPr>
        <p:spPr>
          <a:xfrm>
            <a:off x="-36512" y="6381328"/>
            <a:ext cx="7560840" cy="14856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72008" y="-243408"/>
            <a:ext cx="7772400" cy="1152128"/>
          </a:xfrm>
        </p:spPr>
        <p:txBody>
          <a:bodyPr/>
          <a:lstStyle/>
          <a:p>
            <a:r>
              <a:rPr lang="fr-FR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Conduite du système Paletticc</a:t>
            </a:r>
            <a:endParaRPr lang="fr-FR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0" y="764704"/>
            <a:ext cx="7560840" cy="14856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467544" y="1556792"/>
            <a:ext cx="85329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u="sng" dirty="0" smtClean="0"/>
          </a:p>
          <a:p>
            <a:pPr lvl="0" algn="just"/>
            <a:r>
              <a:rPr lang="fr-FR" sz="2400" b="1" i="1" dirty="0" smtClean="0">
                <a:solidFill>
                  <a:schemeClr val="accent2">
                    <a:lumMod val="75000"/>
                  </a:schemeClr>
                </a:solidFill>
              </a:rPr>
              <a:t>De compléter le diagramme de contexte en </a:t>
            </a:r>
            <a:r>
              <a:rPr lang="fr-FR" sz="2400" b="1" i="1" dirty="0" err="1" smtClean="0">
                <a:solidFill>
                  <a:schemeClr val="accent2">
                    <a:lumMod val="75000"/>
                  </a:schemeClr>
                </a:solidFill>
              </a:rPr>
              <a:t>SysMl</a:t>
            </a:r>
            <a:endParaRPr lang="fr-FR" sz="2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Image 5" descr="C:\Documents and Settings\milon.serge\Bureau\Phase d'exploitation.jpg"/>
          <p:cNvPicPr/>
          <p:nvPr/>
        </p:nvPicPr>
        <p:blipFill>
          <a:blip r:embed="rId2" cstate="print"/>
          <a:srcRect r="1836" b="2501"/>
          <a:stretch>
            <a:fillRect/>
          </a:stretch>
        </p:blipFill>
        <p:spPr bwMode="auto">
          <a:xfrm>
            <a:off x="1619672" y="2348880"/>
            <a:ext cx="5868651" cy="3852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22346" y="1232756"/>
            <a:ext cx="19704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fr-FR" sz="2400" b="1" i="1" u="sng" dirty="0" smtClean="0">
                <a:solidFill>
                  <a:schemeClr val="accent2">
                    <a:lumMod val="75000"/>
                  </a:schemeClr>
                </a:solidFill>
              </a:rPr>
              <a:t>On demande :</a:t>
            </a:r>
          </a:p>
        </p:txBody>
      </p:sp>
      <p:sp>
        <p:nvSpPr>
          <p:cNvPr id="8" name="Ellipse 7"/>
          <p:cNvSpPr/>
          <p:nvPr/>
        </p:nvSpPr>
        <p:spPr>
          <a:xfrm>
            <a:off x="3599892" y="5769260"/>
            <a:ext cx="900100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4572000" y="5769260"/>
            <a:ext cx="900100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3788296" y="4149080"/>
            <a:ext cx="1503784" cy="4680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2015716" y="3717032"/>
            <a:ext cx="864096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2015716" y="4509120"/>
            <a:ext cx="864096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6336196" y="4221088"/>
            <a:ext cx="864096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itre 1"/>
          <p:cNvSpPr txBox="1">
            <a:spLocks/>
          </p:cNvSpPr>
          <p:nvPr/>
        </p:nvSpPr>
        <p:spPr bwMode="auto">
          <a:xfrm>
            <a:off x="611560" y="764704"/>
            <a:ext cx="8042969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Déroulement du TP sur le plateau technique</a:t>
            </a:r>
            <a:endParaRPr lang="fr-FR" sz="2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necteur droit 12"/>
          <p:cNvCxnSpPr/>
          <p:nvPr/>
        </p:nvCxnSpPr>
        <p:spPr>
          <a:xfrm>
            <a:off x="-36512" y="6381328"/>
            <a:ext cx="7560840" cy="14856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72008" y="-243408"/>
            <a:ext cx="7772400" cy="1152128"/>
          </a:xfrm>
        </p:spPr>
        <p:txBody>
          <a:bodyPr/>
          <a:lstStyle/>
          <a:p>
            <a:r>
              <a:rPr lang="fr-FR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Conduite du système Paletticc</a:t>
            </a:r>
            <a:endParaRPr lang="fr-FR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0" y="764704"/>
            <a:ext cx="7560840" cy="14856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22346" y="1232756"/>
            <a:ext cx="19704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fr-FR" sz="2400" b="1" i="1" u="sng" dirty="0" smtClean="0">
                <a:solidFill>
                  <a:schemeClr val="accent2">
                    <a:lumMod val="75000"/>
                  </a:schemeClr>
                </a:solidFill>
              </a:rPr>
              <a:t>On demande :</a:t>
            </a:r>
          </a:p>
        </p:txBody>
      </p:sp>
      <p:pic>
        <p:nvPicPr>
          <p:cNvPr id="12" name="Image 11" descr="Diagramme des mouvements co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71900" y="512676"/>
            <a:ext cx="4827337" cy="574809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4" name="Titre 1"/>
          <p:cNvSpPr txBox="1">
            <a:spLocks/>
          </p:cNvSpPr>
          <p:nvPr/>
        </p:nvSpPr>
        <p:spPr bwMode="auto">
          <a:xfrm>
            <a:off x="611560" y="764704"/>
            <a:ext cx="8042969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Déroulement du TP sur le plateau technique</a:t>
            </a:r>
            <a:endParaRPr lang="fr-FR" sz="2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15516" y="1456908"/>
            <a:ext cx="38164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u="sng" dirty="0" smtClean="0"/>
          </a:p>
          <a:p>
            <a:pPr lvl="0"/>
            <a:r>
              <a:rPr lang="fr-FR" sz="2400" b="1" i="1" dirty="0" smtClean="0">
                <a:solidFill>
                  <a:schemeClr val="accent2">
                    <a:lumMod val="75000"/>
                  </a:schemeClr>
                </a:solidFill>
              </a:rPr>
              <a:t>De compléter le diagramme des mouvements</a:t>
            </a:r>
            <a:endParaRPr lang="fr-FR" sz="2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7" name="Image 16"/>
          <p:cNvPicPr/>
          <p:nvPr/>
        </p:nvPicPr>
        <p:blipFill>
          <a:blip r:embed="rId3" cstate="print"/>
          <a:srcRect l="29346" t="13490" r="29187" b="17559"/>
          <a:stretch>
            <a:fillRect/>
          </a:stretch>
        </p:blipFill>
        <p:spPr bwMode="auto">
          <a:xfrm>
            <a:off x="857224" y="2928934"/>
            <a:ext cx="257176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necteur droit 12"/>
          <p:cNvCxnSpPr/>
          <p:nvPr/>
        </p:nvCxnSpPr>
        <p:spPr>
          <a:xfrm>
            <a:off x="-36512" y="6381328"/>
            <a:ext cx="7560840" cy="14856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72008" y="-243408"/>
            <a:ext cx="7772400" cy="1152128"/>
          </a:xfrm>
        </p:spPr>
        <p:txBody>
          <a:bodyPr/>
          <a:lstStyle/>
          <a:p>
            <a:r>
              <a:rPr lang="fr-FR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Conduite du système Paletticc</a:t>
            </a:r>
            <a:endParaRPr lang="fr-FR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0" y="764704"/>
            <a:ext cx="7560840" cy="14856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22346" y="1232756"/>
            <a:ext cx="19704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fr-FR" sz="2400" b="1" i="1" u="sng" dirty="0" smtClean="0">
                <a:solidFill>
                  <a:schemeClr val="accent2">
                    <a:lumMod val="75000"/>
                  </a:schemeClr>
                </a:solidFill>
              </a:rPr>
              <a:t>On demande :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67544" y="1484784"/>
            <a:ext cx="82809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u="sng" dirty="0" smtClean="0"/>
          </a:p>
          <a:p>
            <a:pPr lvl="0" algn="just"/>
            <a:r>
              <a:rPr lang="fr-FR" sz="2400" b="1" i="1" dirty="0" smtClean="0">
                <a:solidFill>
                  <a:schemeClr val="accent2">
                    <a:lumMod val="75000"/>
                  </a:schemeClr>
                </a:solidFill>
              </a:rPr>
              <a:t>De compléter le chronogramme de fonctionnement</a:t>
            </a:r>
            <a:endParaRPr lang="fr-FR" sz="2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Image 7" descr="chronogramme_paletticc_co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27684" y="1340768"/>
            <a:ext cx="5580620" cy="529425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9" name="Titre 1"/>
          <p:cNvSpPr txBox="1">
            <a:spLocks/>
          </p:cNvSpPr>
          <p:nvPr/>
        </p:nvSpPr>
        <p:spPr bwMode="auto">
          <a:xfrm>
            <a:off x="409518" y="800708"/>
            <a:ext cx="838902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Déroulement de l’activité en salle (aide individualisée)</a:t>
            </a:r>
            <a:endParaRPr lang="fr-FR" sz="2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necteur droit 12"/>
          <p:cNvCxnSpPr/>
          <p:nvPr/>
        </p:nvCxnSpPr>
        <p:spPr>
          <a:xfrm>
            <a:off x="-36512" y="6381328"/>
            <a:ext cx="7560840" cy="14856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72008" y="-243408"/>
            <a:ext cx="7772400" cy="1152128"/>
          </a:xfrm>
        </p:spPr>
        <p:txBody>
          <a:bodyPr/>
          <a:lstStyle/>
          <a:p>
            <a:r>
              <a:rPr lang="fr-FR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Conduite du système Paletticc</a:t>
            </a:r>
            <a:endParaRPr lang="fr-FR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0" y="764704"/>
            <a:ext cx="7560840" cy="14856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539552" y="1232756"/>
            <a:ext cx="19495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i="1" u="sng" dirty="0" smtClean="0">
                <a:solidFill>
                  <a:schemeClr val="accent2">
                    <a:lumMod val="75000"/>
                  </a:schemeClr>
                </a:solidFill>
              </a:rPr>
              <a:t>On demande </a:t>
            </a:r>
            <a:r>
              <a:rPr lang="fr-FR" b="1" u="sng" dirty="0" smtClean="0"/>
              <a:t>: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67544" y="1592796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2400" b="1" i="1" dirty="0" smtClean="0">
                <a:solidFill>
                  <a:schemeClr val="accent2">
                    <a:lumMod val="75000"/>
                  </a:schemeClr>
                </a:solidFill>
              </a:rPr>
              <a:t>D’observer le phénomène de rebonds et d’oscillations de l’ensemble pince lors de sa rotation, voire d’éjection des cartons.</a:t>
            </a: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395536" y="4973449"/>
            <a:ext cx="8496944" cy="64633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1" i="1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- Le phénomène d’oscillations sera traité en </a:t>
            </a:r>
            <a:r>
              <a:rPr kumimoji="0" lang="fr-FR" b="1" i="1" u="sng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Physique et Chimie </a:t>
            </a:r>
            <a:r>
              <a:rPr kumimoji="0" lang="fr-FR" b="1" i="1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au début du 2</a:t>
            </a:r>
            <a:r>
              <a:rPr kumimoji="0" lang="fr-FR" b="1" i="1" strike="noStrike" cap="none" normalizeH="0" baseline="30000" dirty="0" smtClean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ième</a:t>
            </a:r>
            <a:r>
              <a:rPr kumimoji="0" lang="fr-FR" b="1" i="1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semestre. </a:t>
            </a:r>
            <a:endParaRPr kumimoji="0" lang="fr-FR" b="1" i="0" strike="noStrike" cap="none" normalizeH="0" baseline="0" dirty="0" smtClean="0">
              <a:ln>
                <a:noFill/>
              </a:ln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8" name="Image 7" descr="Oscillation_palettic_avec_carton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2811053"/>
            <a:ext cx="2819973" cy="2114980"/>
          </a:xfrm>
          <a:prstGeom prst="rect">
            <a:avLst/>
          </a:prstGeom>
        </p:spPr>
      </p:pic>
      <p:sp>
        <p:nvSpPr>
          <p:cNvPr id="14" name="Titre 1"/>
          <p:cNvSpPr txBox="1">
            <a:spLocks/>
          </p:cNvSpPr>
          <p:nvPr/>
        </p:nvSpPr>
        <p:spPr bwMode="auto">
          <a:xfrm>
            <a:off x="611560" y="764704"/>
            <a:ext cx="8042969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Déroulement du TP sur le plateau technique</a:t>
            </a:r>
            <a:endParaRPr lang="fr-FR" sz="2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95536" y="5630683"/>
            <a:ext cx="8496944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1" i="1" u="none" cap="none" normalizeH="0" baseline="0" dirty="0" smtClean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- Les améliorations possibles seront étudiées en </a:t>
            </a:r>
            <a:r>
              <a:rPr kumimoji="0" lang="fr-FR" b="1" i="1" u="sng" cap="none" normalizeH="0" baseline="0" dirty="0" smtClean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analyse </a:t>
            </a:r>
            <a:r>
              <a:rPr kumimoji="0" lang="fr-FR" b="1" i="1" u="sng" cap="none" normalizeH="0" baseline="0" dirty="0" err="1" smtClean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pluritechnique</a:t>
            </a:r>
            <a:r>
              <a:rPr kumimoji="0" lang="fr-FR" b="1" i="1" u="sng" cap="none" normalizeH="0" baseline="0" dirty="0" smtClean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b="1" i="1" u="none" cap="none" normalizeH="0" baseline="0" dirty="0" smtClean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en vue de leur mise en œuvre en technique de maintenance et de conduite durant le second semestre.</a:t>
            </a:r>
            <a:endParaRPr kumimoji="0" lang="fr-FR" b="1" i="0" u="none" cap="none" normalizeH="0" baseline="0" dirty="0" smtClean="0">
              <a:ln>
                <a:noFill/>
              </a:ln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4283968" y="2500306"/>
            <a:ext cx="3816424" cy="2462240"/>
            <a:chOff x="4283968" y="2500306"/>
            <a:chExt cx="3816424" cy="2462240"/>
          </a:xfrm>
        </p:grpSpPr>
        <p:pic>
          <p:nvPicPr>
            <p:cNvPr id="9" name="Image 8" descr="Oscillation_avec_ejection_cartons.png">
              <a:hlinkClick r:id="rId4" action="ppaction://hlinkfile"/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83968" y="2815807"/>
              <a:ext cx="3816424" cy="2146739"/>
            </a:xfrm>
            <a:prstGeom prst="rect">
              <a:avLst/>
            </a:prstGeom>
          </p:spPr>
        </p:pic>
        <p:sp>
          <p:nvSpPr>
            <p:cNvPr id="15" name="ZoneTexte 14"/>
            <p:cNvSpPr txBox="1"/>
            <p:nvPr/>
          </p:nvSpPr>
          <p:spPr>
            <a:xfrm>
              <a:off x="5572132" y="2500306"/>
              <a:ext cx="785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hlinkClick r:id="rId6" action="ppaction://hlinkfile"/>
                </a:rPr>
                <a:t>Vidéo</a:t>
              </a:r>
              <a:endParaRPr lang="fr-FR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145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2F578E-1F57-4AB0-8E09-034D7BF86F2E}" type="slidenum">
              <a:rPr lang="fr-FR" smtClean="0"/>
              <a:pPr>
                <a:defRPr/>
              </a:pPr>
              <a:t>26</a:t>
            </a:fld>
            <a:endParaRPr lang="fr-FR"/>
          </a:p>
        </p:txBody>
      </p:sp>
      <p:graphicFrame>
        <p:nvGraphicFramePr>
          <p:cNvPr id="3" name="Espace réservé du contenu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937829230"/>
              </p:ext>
            </p:extLst>
          </p:nvPr>
        </p:nvGraphicFramePr>
        <p:xfrm>
          <a:off x="214283" y="322515"/>
          <a:ext cx="8859378" cy="61270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1569"/>
                <a:gridCol w="1189872"/>
                <a:gridCol w="1629952"/>
                <a:gridCol w="1705089"/>
                <a:gridCol w="1667521"/>
                <a:gridCol w="1595375"/>
              </a:tblGrid>
              <a:tr h="5741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  <a:r>
                        <a:rPr lang="fr-FR" sz="1100" dirty="0" smtClean="0">
                          <a:effectLst/>
                        </a:rPr>
                        <a:t>Période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Enseignant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Septembre </a:t>
                      </a:r>
                      <a:r>
                        <a:rPr lang="fr-FR" sz="1600" dirty="0" smtClean="0">
                          <a:effectLst/>
                        </a:rPr>
                        <a:t> </a:t>
                      </a:r>
                      <a:r>
                        <a:rPr lang="fr-FR" sz="1600" dirty="0">
                          <a:effectLst/>
                        </a:rPr>
                        <a:t>Octobre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Novembre Décembre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Janvier </a:t>
                      </a:r>
                      <a:endParaRPr lang="fr-FR" sz="16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Février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Mars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Avril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Mai </a:t>
                      </a:r>
                      <a:endParaRPr lang="fr-FR" sz="16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 </a:t>
                      </a:r>
                      <a:r>
                        <a:rPr lang="fr-FR" sz="1600" dirty="0">
                          <a:effectLst/>
                        </a:rPr>
                        <a:t>Juin (stage)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</a:tr>
              <a:tr h="10516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Activités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</a:tr>
              <a:tr h="10888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effectLst/>
                        </a:rPr>
                        <a:t>Etude pluri -technologique des systèmes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</a:tr>
              <a:tr h="10641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Technique de maintenance, conduite, prévention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</a:tr>
              <a:tr h="10821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Organisation de la maintenance</a:t>
                      </a: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</a:tr>
              <a:tr h="12526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effectLst/>
                        </a:rPr>
                        <a:t>Physique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effectLst/>
                        </a:rPr>
                        <a:t>et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effectLst/>
                        </a:rPr>
                        <a:t>Chimie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351319" y="957910"/>
            <a:ext cx="1678075" cy="947057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1200" b="1" dirty="0" smtClean="0">
                <a:solidFill>
                  <a:srgbClr val="FF0000"/>
                </a:solidFill>
                <a:ea typeface="Calibri"/>
                <a:cs typeface="Times New Roman"/>
              </a:rPr>
              <a:t>A2 Maintenance préventive</a:t>
            </a:r>
          </a:p>
        </p:txBody>
      </p:sp>
      <p:sp>
        <p:nvSpPr>
          <p:cNvPr id="5" name="Rectangle 4"/>
          <p:cNvSpPr/>
          <p:nvPr/>
        </p:nvSpPr>
        <p:spPr>
          <a:xfrm>
            <a:off x="1366580" y="947024"/>
            <a:ext cx="874206" cy="947057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1200" b="1" dirty="0" smtClean="0">
                <a:solidFill>
                  <a:srgbClr val="FF0000"/>
                </a:solidFill>
                <a:ea typeface="Calibri"/>
                <a:cs typeface="Times New Roman"/>
              </a:rPr>
              <a:t>A7 Conduite</a:t>
            </a:r>
          </a:p>
        </p:txBody>
      </p:sp>
      <p:sp>
        <p:nvSpPr>
          <p:cNvPr id="6" name="Rectangle 5"/>
          <p:cNvSpPr/>
          <p:nvPr/>
        </p:nvSpPr>
        <p:spPr>
          <a:xfrm>
            <a:off x="4170074" y="957910"/>
            <a:ext cx="2572384" cy="94705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1200" b="1" dirty="0" smtClean="0">
                <a:solidFill>
                  <a:srgbClr val="FF0000"/>
                </a:solidFill>
                <a:ea typeface="Calibri"/>
                <a:cs typeface="Times New Roman"/>
              </a:rPr>
              <a:t>A1 Maintenance corrective</a:t>
            </a:r>
          </a:p>
        </p:txBody>
      </p:sp>
      <p:sp>
        <p:nvSpPr>
          <p:cNvPr id="7" name="Rectangle 6"/>
          <p:cNvSpPr/>
          <p:nvPr/>
        </p:nvSpPr>
        <p:spPr>
          <a:xfrm>
            <a:off x="6852985" y="968796"/>
            <a:ext cx="1024930" cy="94705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1200" b="1" dirty="0" smtClean="0">
                <a:solidFill>
                  <a:srgbClr val="FF0000"/>
                </a:solidFill>
                <a:ea typeface="Calibri"/>
                <a:cs typeface="Times New Roman"/>
              </a:rPr>
              <a:t>A3 Amélioration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7998497" y="957910"/>
            <a:ext cx="1024932" cy="94705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1200" b="1" dirty="0" smtClean="0">
                <a:solidFill>
                  <a:srgbClr val="FF0000"/>
                </a:solidFill>
                <a:cs typeface="Arial" pitchFamily="34" charset="0"/>
              </a:rPr>
              <a:t>STAGE d'ACTIVIT</a:t>
            </a:r>
            <a:r>
              <a:rPr lang="fr-FR" sz="1200" b="1" dirty="0" smtClean="0">
                <a:solidFill>
                  <a:srgbClr val="FF0000"/>
                </a:solidFill>
                <a:cs typeface="Arial"/>
              </a:rPr>
              <a:t>É</a:t>
            </a:r>
            <a:r>
              <a:rPr lang="fr-FR" sz="1200" b="1" dirty="0" smtClean="0">
                <a:solidFill>
                  <a:srgbClr val="FF0000"/>
                </a:solidFill>
                <a:cs typeface="Arial" pitchFamily="34" charset="0"/>
              </a:rPr>
              <a:t>S EN ENTREPRISE </a:t>
            </a:r>
            <a:endParaRPr lang="fr-FR" sz="12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28" name="Rectangle à coins arrondis 27"/>
          <p:cNvSpPr/>
          <p:nvPr/>
        </p:nvSpPr>
        <p:spPr>
          <a:xfrm>
            <a:off x="6858016" y="3071810"/>
            <a:ext cx="1209437" cy="94705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>
                <a:solidFill>
                  <a:schemeClr val="bg1"/>
                </a:solidFill>
              </a:rPr>
              <a:t>TP Amélioration </a:t>
            </a:r>
            <a:r>
              <a:rPr lang="fr-FR" sz="1200" b="1" dirty="0" err="1" smtClean="0">
                <a:solidFill>
                  <a:schemeClr val="bg1"/>
                </a:solidFill>
              </a:rPr>
              <a:t>Paletticc</a:t>
            </a:r>
            <a:endParaRPr lang="fr-FR" sz="1200" b="1" dirty="0">
              <a:solidFill>
                <a:schemeClr val="bg1"/>
              </a:solidFill>
            </a:endParaRPr>
          </a:p>
        </p:txBody>
      </p:sp>
      <p:cxnSp>
        <p:nvCxnSpPr>
          <p:cNvPr id="19" name="Connecteur droit avec flèche 18"/>
          <p:cNvCxnSpPr>
            <a:stCxn id="12" idx="0"/>
          </p:cNvCxnSpPr>
          <p:nvPr/>
        </p:nvCxnSpPr>
        <p:spPr>
          <a:xfrm rot="5400000" flipH="1" flipV="1">
            <a:off x="5294199" y="3681735"/>
            <a:ext cx="1387924" cy="2025462"/>
          </a:xfrm>
          <a:prstGeom prst="straightConnector1">
            <a:avLst/>
          </a:prstGeom>
          <a:ln w="38100">
            <a:solidFill>
              <a:srgbClr val="CC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35"/>
          <p:cNvGrpSpPr/>
          <p:nvPr/>
        </p:nvGrpSpPr>
        <p:grpSpPr>
          <a:xfrm>
            <a:off x="285720" y="3000372"/>
            <a:ext cx="2015353" cy="1027344"/>
            <a:chOff x="285720" y="3000372"/>
            <a:chExt cx="2015353" cy="1027344"/>
          </a:xfrm>
        </p:grpSpPr>
        <p:sp>
          <p:nvSpPr>
            <p:cNvPr id="26" name="Rectangle à coins arrondis 25"/>
            <p:cNvSpPr/>
            <p:nvPr/>
          </p:nvSpPr>
          <p:spPr>
            <a:xfrm>
              <a:off x="1366579" y="3135087"/>
              <a:ext cx="934494" cy="89262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 smtClean="0">
                  <a:solidFill>
                    <a:schemeClr val="bg1"/>
                  </a:solidFill>
                </a:rPr>
                <a:t>TP Conduite </a:t>
              </a:r>
              <a:r>
                <a:rPr lang="fr-FR" sz="1200" b="1" dirty="0" err="1" smtClean="0">
                  <a:solidFill>
                    <a:schemeClr val="bg1"/>
                  </a:solidFill>
                </a:rPr>
                <a:t>Paletticc</a:t>
              </a:r>
              <a:endParaRPr lang="fr-FR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85720" y="3000372"/>
              <a:ext cx="928694" cy="1000132"/>
            </a:xfrm>
            <a:prstGeom prst="rect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7" name="Groupe 26"/>
          <p:cNvGrpSpPr/>
          <p:nvPr/>
        </p:nvGrpSpPr>
        <p:grpSpPr>
          <a:xfrm>
            <a:off x="285720" y="4000504"/>
            <a:ext cx="5429288" cy="2422068"/>
            <a:chOff x="285720" y="4000504"/>
            <a:chExt cx="5429288" cy="2422068"/>
          </a:xfrm>
        </p:grpSpPr>
        <p:cxnSp>
          <p:nvCxnSpPr>
            <p:cNvPr id="14" name="Connecteur droit avec flèche 13"/>
            <p:cNvCxnSpPr>
              <a:endCxn id="12" idx="0"/>
            </p:cNvCxnSpPr>
            <p:nvPr/>
          </p:nvCxnSpPr>
          <p:spPr>
            <a:xfrm>
              <a:off x="2214546" y="4000504"/>
              <a:ext cx="2760884" cy="1387924"/>
            </a:xfrm>
            <a:prstGeom prst="straightConnector1">
              <a:avLst/>
            </a:prstGeom>
            <a:ln w="38100">
              <a:solidFill>
                <a:srgbClr val="CC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e 24"/>
            <p:cNvGrpSpPr/>
            <p:nvPr/>
          </p:nvGrpSpPr>
          <p:grpSpPr>
            <a:xfrm>
              <a:off x="285720" y="5214950"/>
              <a:ext cx="5429288" cy="1207622"/>
              <a:chOff x="285720" y="5214950"/>
              <a:chExt cx="5429288" cy="1207622"/>
            </a:xfrm>
          </p:grpSpPr>
          <p:sp>
            <p:nvSpPr>
              <p:cNvPr id="12" name="Ellipse 11"/>
              <p:cNvSpPr/>
              <p:nvPr/>
            </p:nvSpPr>
            <p:spPr>
              <a:xfrm>
                <a:off x="4235851" y="5388428"/>
                <a:ext cx="1479157" cy="1034144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200" dirty="0" smtClean="0">
                    <a:solidFill>
                      <a:srgbClr val="006600"/>
                    </a:solidFill>
                  </a:rPr>
                  <a:t>Travail préparatoire à l’activité A3</a:t>
                </a:r>
                <a:endParaRPr lang="fr-FR" sz="1000" dirty="0">
                  <a:solidFill>
                    <a:srgbClr val="006600"/>
                  </a:solidFill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285720" y="5214950"/>
                <a:ext cx="928694" cy="1000132"/>
              </a:xfrm>
              <a:prstGeom prst="rect">
                <a:avLst/>
              </a:prstGeom>
              <a:noFill/>
              <a:ln w="571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20" name="Ellipse 19"/>
          <p:cNvSpPr/>
          <p:nvPr/>
        </p:nvSpPr>
        <p:spPr>
          <a:xfrm>
            <a:off x="2714612" y="5395252"/>
            <a:ext cx="1479157" cy="103414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rgbClr val="006600"/>
                </a:solidFill>
              </a:rPr>
              <a:t>Distribution de l’énergie</a:t>
            </a:r>
            <a:endParaRPr lang="fr-FR" sz="1000" dirty="0">
              <a:solidFill>
                <a:srgbClr val="006600"/>
              </a:solidFill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1214414" y="5395252"/>
            <a:ext cx="1479157" cy="103414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rgbClr val="006600"/>
                </a:solidFill>
              </a:rPr>
              <a:t>Energie puissance</a:t>
            </a:r>
            <a:endParaRPr lang="fr-FR" sz="1000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teacher-facing-board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7356" y="3000372"/>
            <a:ext cx="5357850" cy="3663274"/>
          </a:xfrm>
          <a:prstGeom prst="rect">
            <a:avLst/>
          </a:prstGeom>
        </p:spPr>
      </p:pic>
      <p:sp>
        <p:nvSpPr>
          <p:cNvPr id="6" name="Pensées 5"/>
          <p:cNvSpPr/>
          <p:nvPr/>
        </p:nvSpPr>
        <p:spPr>
          <a:xfrm>
            <a:off x="357158" y="0"/>
            <a:ext cx="8143932" cy="2928934"/>
          </a:xfrm>
          <a:prstGeom prst="cloudCallout">
            <a:avLst>
              <a:gd name="adj1" fmla="val -4327"/>
              <a:gd name="adj2" fmla="val 76726"/>
            </a:avLst>
          </a:prstGeom>
          <a:solidFill>
            <a:schemeClr val="bg1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1357290" y="500042"/>
            <a:ext cx="65722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Comment organiser l’enseignement de la </a:t>
            </a:r>
            <a:r>
              <a:rPr lang="fr-FR" sz="2800" i="1" dirty="0" smtClean="0"/>
              <a:t>physique et chimie</a:t>
            </a:r>
            <a:r>
              <a:rPr lang="fr-FR" sz="2800" dirty="0" smtClean="0"/>
              <a:t> en STS Maintenance des systèmes (option Maintenance des systèmes de production)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technici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44258" y="3000372"/>
            <a:ext cx="2899742" cy="341787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5804" y="274638"/>
            <a:ext cx="8229600" cy="1143000"/>
          </a:xfrm>
        </p:spPr>
        <p:txBody>
          <a:bodyPr/>
          <a:lstStyle/>
          <a:p>
            <a:r>
              <a:rPr lang="fr-FR" dirty="0" smtClean="0"/>
              <a:t>Ce que dit le référentiel: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6758006" cy="4525963"/>
          </a:xfrm>
        </p:spPr>
        <p:txBody>
          <a:bodyPr/>
          <a:lstStyle/>
          <a:p>
            <a:pPr>
              <a:buNone/>
            </a:pPr>
            <a:r>
              <a:rPr lang="fr-FR" dirty="0" smtClean="0"/>
              <a:t>	« </a:t>
            </a:r>
            <a:r>
              <a:rPr lang="fr-FR" i="1" dirty="0" smtClean="0"/>
              <a:t>Cet enseignement vise l’acquisition ou le renforcement chez les futurs techniciens supérieurs des connaissances des modèles physiques et des capacités à les mobiliser </a:t>
            </a:r>
            <a:r>
              <a:rPr lang="fr-FR" i="1" u="sng" dirty="0" smtClean="0"/>
              <a:t>dans le cadre de leur exercice professionnel</a:t>
            </a:r>
            <a:r>
              <a:rPr lang="fr-FR" i="1" dirty="0" smtClean="0"/>
              <a:t>.</a:t>
            </a:r>
            <a:r>
              <a:rPr lang="fr-FR" dirty="0" smtClean="0"/>
              <a:t> »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483245"/>
          </a:xfrm>
        </p:spPr>
        <p:txBody>
          <a:bodyPr>
            <a:normAutofit/>
          </a:bodyPr>
          <a:lstStyle/>
          <a:p>
            <a:r>
              <a:rPr lang="fr-FR" sz="4000" dirty="0" smtClean="0"/>
              <a:t>Quels notions et contenus ?</a:t>
            </a:r>
          </a:p>
          <a:p>
            <a:r>
              <a:rPr lang="fr-FR" sz="4000" dirty="0" smtClean="0"/>
              <a:t>À quel moment de la formation ?</a:t>
            </a:r>
          </a:p>
          <a:p>
            <a:r>
              <a:rPr lang="fr-FR" sz="4000" dirty="0" smtClean="0"/>
              <a:t>Avec quels outils pédagogiques ?</a:t>
            </a:r>
          </a:p>
        </p:txBody>
      </p:sp>
      <p:pic>
        <p:nvPicPr>
          <p:cNvPr id="4" name="Image 3" descr="teacher-facing-board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8860" y="2928934"/>
            <a:ext cx="3643338" cy="249102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857356" y="5929330"/>
            <a:ext cx="7286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/>
              <a:t>Voici</a:t>
            </a:r>
            <a:r>
              <a:rPr lang="fr-FR" dirty="0" smtClean="0"/>
              <a:t> </a:t>
            </a:r>
            <a:r>
              <a:rPr lang="fr-FR" sz="4000" dirty="0" smtClean="0"/>
              <a:t>quelques</a:t>
            </a:r>
            <a:r>
              <a:rPr lang="fr-FR" dirty="0" smtClean="0"/>
              <a:t> </a:t>
            </a:r>
            <a:r>
              <a:rPr lang="fr-FR" sz="4000" dirty="0" smtClean="0"/>
              <a:t>pistes de </a:t>
            </a:r>
            <a:r>
              <a:rPr lang="fr-FR" sz="4000" dirty="0" err="1" smtClean="0"/>
              <a:t>reflexion</a:t>
            </a:r>
            <a:r>
              <a:rPr lang="fr-FR" sz="4000" dirty="0" smtClean="0"/>
              <a:t> </a:t>
            </a:r>
            <a:r>
              <a:rPr lang="fr-FR" dirty="0" smtClean="0"/>
              <a:t>…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Rectangle à coins arrondis 25"/>
          <p:cNvSpPr>
            <a:spLocks noChangeAspect="1" noChangeArrowheads="1"/>
          </p:cNvSpPr>
          <p:nvPr/>
        </p:nvSpPr>
        <p:spPr bwMode="auto">
          <a:xfrm>
            <a:off x="35496" y="260650"/>
            <a:ext cx="9088288" cy="6203257"/>
          </a:xfrm>
          <a:prstGeom prst="roundRect">
            <a:avLst>
              <a:gd name="adj" fmla="val 2282"/>
            </a:avLst>
          </a:prstGeom>
          <a:solidFill>
            <a:srgbClr val="FFFFFF"/>
          </a:solidFill>
          <a:ln w="25400">
            <a:solidFill>
              <a:srgbClr val="243F60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77" name="Rectangle avec flèche vers la droite 29"/>
          <p:cNvSpPr>
            <a:spLocks noChangeAspect="1" noChangeArrowheads="1"/>
          </p:cNvSpPr>
          <p:nvPr/>
        </p:nvSpPr>
        <p:spPr bwMode="auto">
          <a:xfrm>
            <a:off x="64329" y="521737"/>
            <a:ext cx="875040" cy="1285125"/>
          </a:xfrm>
          <a:prstGeom prst="rightArrowCallout">
            <a:avLst>
              <a:gd name="adj1" fmla="val 44141"/>
              <a:gd name="adj2" fmla="val 35316"/>
              <a:gd name="adj3" fmla="val 25000"/>
              <a:gd name="adj4" fmla="val 64977"/>
            </a:avLst>
          </a:prstGeom>
          <a:solidFill>
            <a:srgbClr val="5F497A"/>
          </a:solidFill>
          <a:ln w="25400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</a:rPr>
              <a:t>Organisation de la maintenance (1+2+0)</a:t>
            </a:r>
            <a:endParaRPr kumimoji="0" lang="fr-FR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8" name="Rectangle avec flèche vers la droite 30"/>
          <p:cNvSpPr>
            <a:spLocks noChangeAspect="1" noChangeArrowheads="1"/>
          </p:cNvSpPr>
          <p:nvPr/>
        </p:nvSpPr>
        <p:spPr bwMode="auto">
          <a:xfrm>
            <a:off x="67218" y="1877615"/>
            <a:ext cx="875040" cy="4158608"/>
          </a:xfrm>
          <a:prstGeom prst="rightArrowCallout">
            <a:avLst>
              <a:gd name="adj1" fmla="val 75028"/>
              <a:gd name="adj2" fmla="val 54411"/>
              <a:gd name="adj3" fmla="val 25000"/>
              <a:gd name="adj4" fmla="val 64977"/>
            </a:avLst>
          </a:prstGeom>
          <a:solidFill>
            <a:srgbClr val="938953"/>
          </a:solidFill>
          <a:ln w="25400">
            <a:noFill/>
            <a:miter lim="800000"/>
            <a:headEnd/>
            <a:tailEnd/>
          </a:ln>
          <a:effectLst>
            <a:outerShdw dist="27940" dir="5400000" algn="ctr" rotWithShape="0">
              <a:srgbClr val="000000">
                <a:alpha val="31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</a:rPr>
              <a:t>Techniques de maintenance, conduite, prévention (1+0+5)</a:t>
            </a:r>
            <a:endParaRPr kumimoji="0" lang="fr-F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9" name="Rectangle avec flèche vers le haut 31"/>
          <p:cNvSpPr>
            <a:spLocks noChangeAspect="1" noChangeArrowheads="1"/>
          </p:cNvSpPr>
          <p:nvPr/>
        </p:nvSpPr>
        <p:spPr bwMode="auto">
          <a:xfrm>
            <a:off x="728552" y="5854287"/>
            <a:ext cx="5212698" cy="657003"/>
          </a:xfrm>
          <a:prstGeom prst="upArrowCallout">
            <a:avLst>
              <a:gd name="adj1" fmla="val 74125"/>
              <a:gd name="adj2" fmla="val 58991"/>
              <a:gd name="adj3" fmla="val 25000"/>
              <a:gd name="adj4" fmla="val 64977"/>
            </a:avLst>
          </a:prstGeom>
          <a:solidFill>
            <a:srgbClr val="548DD4"/>
          </a:solidFill>
          <a:ln w="25400">
            <a:noFill/>
            <a:miter lim="800000"/>
            <a:headEnd/>
            <a:tailEnd/>
          </a:ln>
          <a:effectLst>
            <a:outerShdw dist="27940" dir="5400000" algn="ctr" rotWithShape="0">
              <a:srgbClr val="000000">
                <a:alpha val="31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</a:rPr>
              <a:t>Études pluritechnologiques des systèmes (2+3+5)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80" name="Rectangle avec flèche vers le haut 32"/>
          <p:cNvSpPr>
            <a:spLocks noChangeAspect="1" noChangeArrowheads="1"/>
          </p:cNvSpPr>
          <p:nvPr/>
        </p:nvSpPr>
        <p:spPr bwMode="auto">
          <a:xfrm>
            <a:off x="5996119" y="5854285"/>
            <a:ext cx="3040981" cy="655558"/>
          </a:xfrm>
          <a:prstGeom prst="upArrowCallout">
            <a:avLst>
              <a:gd name="adj1" fmla="val 60991"/>
              <a:gd name="adj2" fmla="val 49631"/>
              <a:gd name="adj3" fmla="val 25000"/>
              <a:gd name="adj4" fmla="val 64977"/>
            </a:avLst>
          </a:prstGeom>
          <a:solidFill>
            <a:srgbClr val="E36C0A"/>
          </a:solidFill>
          <a:ln w="25400">
            <a:noFill/>
            <a:miter lim="800000"/>
            <a:headEnd/>
            <a:tailEnd/>
          </a:ln>
          <a:effectLst>
            <a:outerShdw dist="27940" dir="5400000" algn="ctr" rotWithShape="0">
              <a:srgbClr val="000000">
                <a:alpha val="31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</a:rPr>
              <a:t>Physique et  Chimie (2+0+2)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2081" name="Connecteur droit avec flèche 36"/>
          <p:cNvCxnSpPr>
            <a:cxnSpLocks noChangeAspect="1" noChangeShapeType="1"/>
          </p:cNvCxnSpPr>
          <p:nvPr/>
        </p:nvCxnSpPr>
        <p:spPr bwMode="auto">
          <a:xfrm>
            <a:off x="1098206" y="1161409"/>
            <a:ext cx="4121866" cy="0"/>
          </a:xfrm>
          <a:prstGeom prst="straightConnector1">
            <a:avLst/>
          </a:prstGeom>
          <a:noFill/>
          <a:ln w="114300">
            <a:solidFill>
              <a:srgbClr val="5F497A"/>
            </a:solidFill>
            <a:prstDash val="sysDash"/>
            <a:round/>
            <a:headEnd/>
            <a:tailEnd type="triangle" w="med" len="sm"/>
          </a:ln>
        </p:spPr>
      </p:cxnSp>
      <p:sp>
        <p:nvSpPr>
          <p:cNvPr id="2082" name="Flèche droite à entaille 44"/>
          <p:cNvSpPr>
            <a:spLocks noChangeAspect="1" noChangeArrowheads="1"/>
          </p:cNvSpPr>
          <p:nvPr/>
        </p:nvSpPr>
        <p:spPr bwMode="auto">
          <a:xfrm rot="19261055">
            <a:off x="84546" y="3610368"/>
            <a:ext cx="6866032" cy="366766"/>
          </a:xfrm>
          <a:prstGeom prst="notchedRightArrow">
            <a:avLst>
              <a:gd name="adj1" fmla="val 50000"/>
              <a:gd name="adj2" fmla="val 50181"/>
            </a:avLst>
          </a:prstGeom>
          <a:solidFill>
            <a:srgbClr val="5F497A"/>
          </a:solidFill>
          <a:ln w="25400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10" name="Groupe 50"/>
          <p:cNvGrpSpPr>
            <a:grpSpLocks noChangeAspect="1"/>
          </p:cNvGrpSpPr>
          <p:nvPr/>
        </p:nvGrpSpPr>
        <p:grpSpPr bwMode="auto">
          <a:xfrm rot="2093387">
            <a:off x="420990" y="5854287"/>
            <a:ext cx="620903" cy="563145"/>
            <a:chOff x="0" y="0"/>
            <a:chExt cx="6826" cy="6193"/>
          </a:xfrm>
        </p:grpSpPr>
        <p:sp>
          <p:nvSpPr>
            <p:cNvPr id="2" name="Flèche courbée vers le haut 45"/>
            <p:cNvSpPr>
              <a:spLocks noChangeAspect="1"/>
            </p:cNvSpPr>
            <p:nvPr/>
          </p:nvSpPr>
          <p:spPr bwMode="auto">
            <a:xfrm>
              <a:off x="241" y="3209"/>
              <a:ext cx="6585" cy="2984"/>
            </a:xfrm>
            <a:prstGeom prst="curvedUpArrow">
              <a:avLst>
                <a:gd name="adj1" fmla="val 25000"/>
                <a:gd name="adj2" fmla="val 50010"/>
                <a:gd name="adj3" fmla="val 2500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" name="Flèche courbée vers le bas 49"/>
            <p:cNvSpPr>
              <a:spLocks noChangeAspect="1"/>
            </p:cNvSpPr>
            <p:nvPr/>
          </p:nvSpPr>
          <p:spPr bwMode="auto">
            <a:xfrm flipH="1">
              <a:off x="0" y="0"/>
              <a:ext cx="6407" cy="2838"/>
            </a:xfrm>
            <a:prstGeom prst="curvedDownArrow">
              <a:avLst>
                <a:gd name="adj1" fmla="val 25011"/>
                <a:gd name="adj2" fmla="val 50012"/>
                <a:gd name="adj3" fmla="val 2500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1" name="Groupe 51"/>
          <p:cNvGrpSpPr>
            <a:grpSpLocks noChangeAspect="1"/>
          </p:cNvGrpSpPr>
          <p:nvPr/>
        </p:nvGrpSpPr>
        <p:grpSpPr bwMode="auto">
          <a:xfrm rot="2093387">
            <a:off x="5653902" y="5906268"/>
            <a:ext cx="620903" cy="563145"/>
            <a:chOff x="0" y="0"/>
            <a:chExt cx="6826" cy="6193"/>
          </a:xfrm>
        </p:grpSpPr>
        <p:sp>
          <p:nvSpPr>
            <p:cNvPr id="4" name="Flèche courbée vers le haut 52"/>
            <p:cNvSpPr>
              <a:spLocks noChangeAspect="1"/>
            </p:cNvSpPr>
            <p:nvPr/>
          </p:nvSpPr>
          <p:spPr bwMode="auto">
            <a:xfrm>
              <a:off x="241" y="3209"/>
              <a:ext cx="6585" cy="2984"/>
            </a:xfrm>
            <a:prstGeom prst="curvedUpArrow">
              <a:avLst>
                <a:gd name="adj1" fmla="val 25000"/>
                <a:gd name="adj2" fmla="val 50010"/>
                <a:gd name="adj3" fmla="val 2500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" name="Flèche courbée vers le bas 53"/>
            <p:cNvSpPr>
              <a:spLocks noChangeAspect="1"/>
            </p:cNvSpPr>
            <p:nvPr/>
          </p:nvSpPr>
          <p:spPr bwMode="auto">
            <a:xfrm flipH="1">
              <a:off x="0" y="0"/>
              <a:ext cx="6407" cy="2838"/>
            </a:xfrm>
            <a:prstGeom prst="curvedDownArrow">
              <a:avLst>
                <a:gd name="adj1" fmla="val 25011"/>
                <a:gd name="adj2" fmla="val 50012"/>
                <a:gd name="adj3" fmla="val 2500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2" name="Groupe 54"/>
          <p:cNvGrpSpPr>
            <a:grpSpLocks noChangeAspect="1"/>
          </p:cNvGrpSpPr>
          <p:nvPr/>
        </p:nvGrpSpPr>
        <p:grpSpPr bwMode="auto">
          <a:xfrm rot="2093387">
            <a:off x="373339" y="1575827"/>
            <a:ext cx="620903" cy="563145"/>
            <a:chOff x="0" y="0"/>
            <a:chExt cx="6826" cy="6193"/>
          </a:xfrm>
        </p:grpSpPr>
        <p:sp>
          <p:nvSpPr>
            <p:cNvPr id="6" name="Flèche courbée vers le haut 55"/>
            <p:cNvSpPr>
              <a:spLocks noChangeAspect="1"/>
            </p:cNvSpPr>
            <p:nvPr/>
          </p:nvSpPr>
          <p:spPr bwMode="auto">
            <a:xfrm>
              <a:off x="241" y="3209"/>
              <a:ext cx="6585" cy="2984"/>
            </a:xfrm>
            <a:prstGeom prst="curvedUpArrow">
              <a:avLst>
                <a:gd name="adj1" fmla="val 25000"/>
                <a:gd name="adj2" fmla="val 50010"/>
                <a:gd name="adj3" fmla="val 2500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" name="Flèche courbée vers le bas 56"/>
            <p:cNvSpPr>
              <a:spLocks noChangeAspect="1"/>
            </p:cNvSpPr>
            <p:nvPr/>
          </p:nvSpPr>
          <p:spPr bwMode="auto">
            <a:xfrm flipH="1">
              <a:off x="0" y="0"/>
              <a:ext cx="6407" cy="2838"/>
            </a:xfrm>
            <a:prstGeom prst="curvedDownArrow">
              <a:avLst>
                <a:gd name="adj1" fmla="val 25011"/>
                <a:gd name="adj2" fmla="val 50012"/>
                <a:gd name="adj3" fmla="val 2500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092" name="Arrondir un rectangle avec un coin diagonal 57"/>
          <p:cNvSpPr>
            <a:spLocks noChangeAspect="1"/>
          </p:cNvSpPr>
          <p:nvPr/>
        </p:nvSpPr>
        <p:spPr bwMode="auto">
          <a:xfrm>
            <a:off x="6501505" y="4014679"/>
            <a:ext cx="2602018" cy="1784737"/>
          </a:xfrm>
          <a:custGeom>
            <a:avLst/>
            <a:gdLst>
              <a:gd name="T0" fmla="*/ 327032 w 2861310"/>
              <a:gd name="T1" fmla="*/ 0 h 1962150"/>
              <a:gd name="T2" fmla="*/ 2861310 w 2861310"/>
              <a:gd name="T3" fmla="*/ 0 h 1962150"/>
              <a:gd name="T4" fmla="*/ 2861310 w 2861310"/>
              <a:gd name="T5" fmla="*/ 0 h 1962150"/>
              <a:gd name="T6" fmla="*/ 2861310 w 2861310"/>
              <a:gd name="T7" fmla="*/ 1635118 h 1962150"/>
              <a:gd name="T8" fmla="*/ 2534278 w 2861310"/>
              <a:gd name="T9" fmla="*/ 1962150 h 1962150"/>
              <a:gd name="T10" fmla="*/ 0 w 2861310"/>
              <a:gd name="T11" fmla="*/ 1962150 h 1962150"/>
              <a:gd name="T12" fmla="*/ 0 w 2861310"/>
              <a:gd name="T13" fmla="*/ 1962150 h 1962150"/>
              <a:gd name="T14" fmla="*/ 0 w 2861310"/>
              <a:gd name="T15" fmla="*/ 327032 h 1962150"/>
              <a:gd name="T16" fmla="*/ 327032 w 2861310"/>
              <a:gd name="T17" fmla="*/ 0 h 196215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861310"/>
              <a:gd name="T28" fmla="*/ 0 h 1962150"/>
              <a:gd name="T29" fmla="*/ 2861310 w 2861310"/>
              <a:gd name="T30" fmla="*/ 1962150 h 196215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861310" h="1962150">
                <a:moveTo>
                  <a:pt x="327032" y="0"/>
                </a:moveTo>
                <a:lnTo>
                  <a:pt x="2861310" y="0"/>
                </a:lnTo>
                <a:lnTo>
                  <a:pt x="2861310" y="1635118"/>
                </a:lnTo>
                <a:cubicBezTo>
                  <a:pt x="2861310" y="1815733"/>
                  <a:pt x="2714893" y="1962150"/>
                  <a:pt x="2534278" y="1962150"/>
                </a:cubicBezTo>
                <a:lnTo>
                  <a:pt x="0" y="1962150"/>
                </a:lnTo>
                <a:lnTo>
                  <a:pt x="0" y="327032"/>
                </a:lnTo>
                <a:cubicBezTo>
                  <a:pt x="0" y="146417"/>
                  <a:pt x="146417" y="0"/>
                  <a:pt x="327032" y="0"/>
                </a:cubicBezTo>
                <a:close/>
              </a:path>
            </a:pathLst>
          </a:custGeom>
          <a:noFill/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Parcours commun de formation aux 3 options pour la 1ere année du BTS MS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96" name="Légende encadrée 3 18"/>
          <p:cNvSpPr>
            <a:spLocks noChangeAspect="1"/>
          </p:cNvSpPr>
          <p:nvPr/>
        </p:nvSpPr>
        <p:spPr bwMode="auto">
          <a:xfrm>
            <a:off x="1859174" y="2081215"/>
            <a:ext cx="1913247" cy="339675"/>
          </a:xfrm>
          <a:prstGeom prst="borderCallout3">
            <a:avLst>
              <a:gd name="adj1" fmla="val 66542"/>
              <a:gd name="adj2" fmla="val -2815"/>
              <a:gd name="adj3" fmla="val 65569"/>
              <a:gd name="adj4" fmla="val -6213"/>
              <a:gd name="adj5" fmla="val 1120"/>
              <a:gd name="adj6" fmla="val -6199"/>
              <a:gd name="adj7" fmla="val -94878"/>
              <a:gd name="adj8" fmla="val 2547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 type="triangle" w="med" len="med"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 vert="horz" wrap="square" lIns="36000" tIns="0" rIns="3600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Enseignement sur toute l’année</a:t>
            </a:r>
            <a:endParaRPr kumimoji="0" lang="fr-FR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3" name="Groupe 63"/>
          <p:cNvGrpSpPr>
            <a:grpSpLocks noChangeAspect="1"/>
          </p:cNvGrpSpPr>
          <p:nvPr/>
        </p:nvGrpSpPr>
        <p:grpSpPr bwMode="auto">
          <a:xfrm rot="2093387">
            <a:off x="4459746" y="3581490"/>
            <a:ext cx="862045" cy="799955"/>
            <a:chOff x="0" y="0"/>
            <a:chExt cx="6826" cy="6193"/>
          </a:xfrm>
        </p:grpSpPr>
        <p:sp>
          <p:nvSpPr>
            <p:cNvPr id="8" name="Flèche courbée vers le haut 288"/>
            <p:cNvSpPr>
              <a:spLocks noChangeAspect="1"/>
            </p:cNvSpPr>
            <p:nvPr/>
          </p:nvSpPr>
          <p:spPr bwMode="auto">
            <a:xfrm>
              <a:off x="241" y="3209"/>
              <a:ext cx="6585" cy="2984"/>
            </a:xfrm>
            <a:prstGeom prst="curvedUpArrow">
              <a:avLst>
                <a:gd name="adj1" fmla="val 25000"/>
                <a:gd name="adj2" fmla="val 50010"/>
                <a:gd name="adj3" fmla="val 2500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lèche courbée vers le bas 289"/>
            <p:cNvSpPr>
              <a:spLocks noChangeAspect="1"/>
            </p:cNvSpPr>
            <p:nvPr/>
          </p:nvSpPr>
          <p:spPr bwMode="auto">
            <a:xfrm flipH="1">
              <a:off x="0" y="0"/>
              <a:ext cx="6407" cy="2838"/>
            </a:xfrm>
            <a:prstGeom prst="curvedDownArrow">
              <a:avLst>
                <a:gd name="adj1" fmla="val 25011"/>
                <a:gd name="adj2" fmla="val 50012"/>
                <a:gd name="adj3" fmla="val 2500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101" name="Rectangle 79987"/>
          <p:cNvSpPr>
            <a:spLocks noChangeAspect="1" noChangeArrowheads="1"/>
          </p:cNvSpPr>
          <p:nvPr/>
        </p:nvSpPr>
        <p:spPr bwMode="auto">
          <a:xfrm>
            <a:off x="8028385" y="3068960"/>
            <a:ext cx="848825" cy="1262516"/>
          </a:xfrm>
          <a:prstGeom prst="wedgeRectCallout">
            <a:avLst>
              <a:gd name="adj1" fmla="val 27622"/>
              <a:gd name="adj2" fmla="val -153158"/>
            </a:avLst>
          </a:prstGeom>
          <a:solidFill>
            <a:srgbClr val="FFFFFF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</a:rPr>
              <a:t>La compétence C13 n’est pas évaluée pour l’option Systèmes Eoliens</a:t>
            </a:r>
            <a:endParaRPr kumimoji="0" lang="fr-FR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1" name="Forme libre 110"/>
          <p:cNvSpPr/>
          <p:nvPr/>
        </p:nvSpPr>
        <p:spPr>
          <a:xfrm>
            <a:off x="2483769" y="736611"/>
            <a:ext cx="437829" cy="91440"/>
          </a:xfrm>
          <a:custGeom>
            <a:avLst/>
            <a:gdLst>
              <a:gd name="connsiteX0" fmla="*/ 0 w 437829"/>
              <a:gd name="connsiteY0" fmla="*/ 45720 h 91440"/>
              <a:gd name="connsiteX1" fmla="*/ 218914 w 437829"/>
              <a:gd name="connsiteY1" fmla="*/ 45720 h 91440"/>
              <a:gd name="connsiteX2" fmla="*/ 218914 w 437829"/>
              <a:gd name="connsiteY2" fmla="*/ 49653 h 91440"/>
              <a:gd name="connsiteX3" fmla="*/ 437829 w 437829"/>
              <a:gd name="connsiteY3" fmla="*/ 49653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829" h="91440">
                <a:moveTo>
                  <a:pt x="0" y="45720"/>
                </a:moveTo>
                <a:lnTo>
                  <a:pt x="218914" y="45720"/>
                </a:lnTo>
                <a:lnTo>
                  <a:pt x="218914" y="49653"/>
                </a:lnTo>
                <a:lnTo>
                  <a:pt x="437829" y="49653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0669" tIns="34774" rIns="220668" bIns="34774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800" kern="1200">
              <a:solidFill>
                <a:srgbClr val="002060"/>
              </a:solidFill>
            </a:endParaRPr>
          </a:p>
        </p:txBody>
      </p:sp>
      <p:sp>
        <p:nvSpPr>
          <p:cNvPr id="112" name="Forme libre 111"/>
          <p:cNvSpPr/>
          <p:nvPr/>
        </p:nvSpPr>
        <p:spPr>
          <a:xfrm>
            <a:off x="1403648" y="627919"/>
            <a:ext cx="1366667" cy="424819"/>
          </a:xfrm>
          <a:custGeom>
            <a:avLst/>
            <a:gdLst>
              <a:gd name="connsiteX0" fmla="*/ 0 w 976585"/>
              <a:gd name="connsiteY0" fmla="*/ 51472 h 308827"/>
              <a:gd name="connsiteX1" fmla="*/ 15076 w 976585"/>
              <a:gd name="connsiteY1" fmla="*/ 15076 h 308827"/>
              <a:gd name="connsiteX2" fmla="*/ 51472 w 976585"/>
              <a:gd name="connsiteY2" fmla="*/ 0 h 308827"/>
              <a:gd name="connsiteX3" fmla="*/ 925113 w 976585"/>
              <a:gd name="connsiteY3" fmla="*/ 0 h 308827"/>
              <a:gd name="connsiteX4" fmla="*/ 961509 w 976585"/>
              <a:gd name="connsiteY4" fmla="*/ 15076 h 308827"/>
              <a:gd name="connsiteX5" fmla="*/ 976585 w 976585"/>
              <a:gd name="connsiteY5" fmla="*/ 51472 h 308827"/>
              <a:gd name="connsiteX6" fmla="*/ 976585 w 976585"/>
              <a:gd name="connsiteY6" fmla="*/ 257355 h 308827"/>
              <a:gd name="connsiteX7" fmla="*/ 961509 w 976585"/>
              <a:gd name="connsiteY7" fmla="*/ 293751 h 308827"/>
              <a:gd name="connsiteX8" fmla="*/ 925113 w 976585"/>
              <a:gd name="connsiteY8" fmla="*/ 308827 h 308827"/>
              <a:gd name="connsiteX9" fmla="*/ 51472 w 976585"/>
              <a:gd name="connsiteY9" fmla="*/ 308827 h 308827"/>
              <a:gd name="connsiteX10" fmla="*/ 15076 w 976585"/>
              <a:gd name="connsiteY10" fmla="*/ 293751 h 308827"/>
              <a:gd name="connsiteX11" fmla="*/ 0 w 976585"/>
              <a:gd name="connsiteY11" fmla="*/ 257355 h 308827"/>
              <a:gd name="connsiteX12" fmla="*/ 0 w 976585"/>
              <a:gd name="connsiteY12" fmla="*/ 51472 h 308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76585" h="308827">
                <a:moveTo>
                  <a:pt x="0" y="51472"/>
                </a:moveTo>
                <a:cubicBezTo>
                  <a:pt x="0" y="37821"/>
                  <a:pt x="5423" y="24729"/>
                  <a:pt x="15076" y="15076"/>
                </a:cubicBezTo>
                <a:cubicBezTo>
                  <a:pt x="24729" y="5423"/>
                  <a:pt x="37821" y="0"/>
                  <a:pt x="51472" y="0"/>
                </a:cubicBezTo>
                <a:lnTo>
                  <a:pt x="925113" y="0"/>
                </a:lnTo>
                <a:cubicBezTo>
                  <a:pt x="938764" y="0"/>
                  <a:pt x="951856" y="5423"/>
                  <a:pt x="961509" y="15076"/>
                </a:cubicBezTo>
                <a:cubicBezTo>
                  <a:pt x="971162" y="24729"/>
                  <a:pt x="976585" y="37821"/>
                  <a:pt x="976585" y="51472"/>
                </a:cubicBezTo>
                <a:lnTo>
                  <a:pt x="976585" y="257355"/>
                </a:lnTo>
                <a:cubicBezTo>
                  <a:pt x="976585" y="271006"/>
                  <a:pt x="971162" y="284098"/>
                  <a:pt x="961509" y="293751"/>
                </a:cubicBezTo>
                <a:cubicBezTo>
                  <a:pt x="951856" y="303404"/>
                  <a:pt x="938764" y="308827"/>
                  <a:pt x="925113" y="308827"/>
                </a:cubicBezTo>
                <a:lnTo>
                  <a:pt x="51472" y="308827"/>
                </a:lnTo>
                <a:cubicBezTo>
                  <a:pt x="37821" y="308827"/>
                  <a:pt x="24729" y="303404"/>
                  <a:pt x="15076" y="293751"/>
                </a:cubicBezTo>
                <a:cubicBezTo>
                  <a:pt x="5423" y="284098"/>
                  <a:pt x="0" y="271006"/>
                  <a:pt x="0" y="257355"/>
                </a:cubicBezTo>
                <a:lnTo>
                  <a:pt x="0" y="51472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076" tIns="20156" rIns="15076" bIns="20156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200" b="1" kern="1200" dirty="0">
                <a:solidFill>
                  <a:schemeClr val="bg1"/>
                </a:solidFill>
                <a:latin typeface="+mn-lt"/>
                <a:cs typeface="Arial" pitchFamily="34" charset="0"/>
              </a:rPr>
              <a:t>A6 COMMUNICATION</a:t>
            </a:r>
          </a:p>
        </p:txBody>
      </p:sp>
      <p:sp>
        <p:nvSpPr>
          <p:cNvPr id="113" name="Forme libre 112"/>
          <p:cNvSpPr/>
          <p:nvPr/>
        </p:nvSpPr>
        <p:spPr>
          <a:xfrm>
            <a:off x="2915816" y="608607"/>
            <a:ext cx="1985766" cy="444131"/>
          </a:xfrm>
          <a:custGeom>
            <a:avLst/>
            <a:gdLst>
              <a:gd name="connsiteX0" fmla="*/ 0 w 1650621"/>
              <a:gd name="connsiteY0" fmla="*/ 59221 h 355319"/>
              <a:gd name="connsiteX1" fmla="*/ 17345 w 1650621"/>
              <a:gd name="connsiteY1" fmla="*/ 17345 h 355319"/>
              <a:gd name="connsiteX2" fmla="*/ 59221 w 1650621"/>
              <a:gd name="connsiteY2" fmla="*/ 0 h 355319"/>
              <a:gd name="connsiteX3" fmla="*/ 1591400 w 1650621"/>
              <a:gd name="connsiteY3" fmla="*/ 0 h 355319"/>
              <a:gd name="connsiteX4" fmla="*/ 1633276 w 1650621"/>
              <a:gd name="connsiteY4" fmla="*/ 17345 h 355319"/>
              <a:gd name="connsiteX5" fmla="*/ 1650621 w 1650621"/>
              <a:gd name="connsiteY5" fmla="*/ 59221 h 355319"/>
              <a:gd name="connsiteX6" fmla="*/ 1650621 w 1650621"/>
              <a:gd name="connsiteY6" fmla="*/ 296098 h 355319"/>
              <a:gd name="connsiteX7" fmla="*/ 1633276 w 1650621"/>
              <a:gd name="connsiteY7" fmla="*/ 337974 h 355319"/>
              <a:gd name="connsiteX8" fmla="*/ 1591400 w 1650621"/>
              <a:gd name="connsiteY8" fmla="*/ 355319 h 355319"/>
              <a:gd name="connsiteX9" fmla="*/ 59221 w 1650621"/>
              <a:gd name="connsiteY9" fmla="*/ 355319 h 355319"/>
              <a:gd name="connsiteX10" fmla="*/ 17345 w 1650621"/>
              <a:gd name="connsiteY10" fmla="*/ 337974 h 355319"/>
              <a:gd name="connsiteX11" fmla="*/ 0 w 1650621"/>
              <a:gd name="connsiteY11" fmla="*/ 296098 h 355319"/>
              <a:gd name="connsiteX12" fmla="*/ 0 w 1650621"/>
              <a:gd name="connsiteY12" fmla="*/ 59221 h 355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50621" h="355319">
                <a:moveTo>
                  <a:pt x="0" y="59221"/>
                </a:moveTo>
                <a:cubicBezTo>
                  <a:pt x="0" y="43515"/>
                  <a:pt x="6239" y="28452"/>
                  <a:pt x="17345" y="17345"/>
                </a:cubicBezTo>
                <a:cubicBezTo>
                  <a:pt x="28451" y="6239"/>
                  <a:pt x="43514" y="0"/>
                  <a:pt x="59221" y="0"/>
                </a:cubicBezTo>
                <a:lnTo>
                  <a:pt x="1591400" y="0"/>
                </a:lnTo>
                <a:cubicBezTo>
                  <a:pt x="1607106" y="0"/>
                  <a:pt x="1622169" y="6239"/>
                  <a:pt x="1633276" y="17345"/>
                </a:cubicBezTo>
                <a:cubicBezTo>
                  <a:pt x="1644382" y="28451"/>
                  <a:pt x="1650621" y="43514"/>
                  <a:pt x="1650621" y="59221"/>
                </a:cubicBezTo>
                <a:lnTo>
                  <a:pt x="1650621" y="296098"/>
                </a:lnTo>
                <a:cubicBezTo>
                  <a:pt x="1650621" y="311804"/>
                  <a:pt x="1644382" y="326867"/>
                  <a:pt x="1633276" y="337974"/>
                </a:cubicBezTo>
                <a:cubicBezTo>
                  <a:pt x="1622170" y="349080"/>
                  <a:pt x="1607107" y="355319"/>
                  <a:pt x="1591400" y="355319"/>
                </a:cubicBezTo>
                <a:lnTo>
                  <a:pt x="59221" y="355319"/>
                </a:lnTo>
                <a:cubicBezTo>
                  <a:pt x="43515" y="355319"/>
                  <a:pt x="28452" y="349080"/>
                  <a:pt x="17345" y="337974"/>
                </a:cubicBezTo>
                <a:cubicBezTo>
                  <a:pt x="6239" y="326868"/>
                  <a:pt x="0" y="311805"/>
                  <a:pt x="0" y="296098"/>
                </a:cubicBezTo>
                <a:lnTo>
                  <a:pt x="0" y="59221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425" tIns="22425" rIns="22425" bIns="22425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000" b="0" kern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 6.1 Assurer la communication interne et externe du service maintenance</a:t>
            </a:r>
          </a:p>
        </p:txBody>
      </p:sp>
      <p:sp>
        <p:nvSpPr>
          <p:cNvPr id="105" name="Forme libre 104"/>
          <p:cNvSpPr/>
          <p:nvPr/>
        </p:nvSpPr>
        <p:spPr>
          <a:xfrm>
            <a:off x="2542062" y="1534812"/>
            <a:ext cx="384259" cy="183444"/>
          </a:xfrm>
          <a:custGeom>
            <a:avLst/>
            <a:gdLst>
              <a:gd name="connsiteX0" fmla="*/ 0 w 384259"/>
              <a:gd name="connsiteY0" fmla="*/ 0 h 183444"/>
              <a:gd name="connsiteX1" fmla="*/ 192129 w 384259"/>
              <a:gd name="connsiteY1" fmla="*/ 0 h 183444"/>
              <a:gd name="connsiteX2" fmla="*/ 192129 w 384259"/>
              <a:gd name="connsiteY2" fmla="*/ 183444 h 183444"/>
              <a:gd name="connsiteX3" fmla="*/ 384259 w 384259"/>
              <a:gd name="connsiteY3" fmla="*/ 183444 h 18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4259" h="183444">
                <a:moveTo>
                  <a:pt x="0" y="0"/>
                </a:moveTo>
                <a:lnTo>
                  <a:pt x="192129" y="0"/>
                </a:lnTo>
                <a:lnTo>
                  <a:pt x="192129" y="183444"/>
                </a:lnTo>
                <a:lnTo>
                  <a:pt x="384259" y="183444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4185" tIns="81077" rIns="194184" bIns="81077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800" kern="1200">
              <a:solidFill>
                <a:srgbClr val="002060"/>
              </a:solidFill>
            </a:endParaRPr>
          </a:p>
        </p:txBody>
      </p:sp>
      <p:sp>
        <p:nvSpPr>
          <p:cNvPr id="106" name="Forme libre 105"/>
          <p:cNvSpPr/>
          <p:nvPr/>
        </p:nvSpPr>
        <p:spPr>
          <a:xfrm>
            <a:off x="2542062" y="1354282"/>
            <a:ext cx="381575" cy="180531"/>
          </a:xfrm>
          <a:custGeom>
            <a:avLst/>
            <a:gdLst>
              <a:gd name="connsiteX0" fmla="*/ 0 w 381575"/>
              <a:gd name="connsiteY0" fmla="*/ 180531 h 180531"/>
              <a:gd name="connsiteX1" fmla="*/ 190787 w 381575"/>
              <a:gd name="connsiteY1" fmla="*/ 180531 h 180531"/>
              <a:gd name="connsiteX2" fmla="*/ 190787 w 381575"/>
              <a:gd name="connsiteY2" fmla="*/ 0 h 180531"/>
              <a:gd name="connsiteX3" fmla="*/ 381575 w 381575"/>
              <a:gd name="connsiteY3" fmla="*/ 0 h 18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575" h="180531">
                <a:moveTo>
                  <a:pt x="0" y="180531"/>
                </a:moveTo>
                <a:lnTo>
                  <a:pt x="190787" y="180531"/>
                </a:lnTo>
                <a:lnTo>
                  <a:pt x="190787" y="0"/>
                </a:lnTo>
                <a:lnTo>
                  <a:pt x="381575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2935" tIns="79713" rIns="192934" bIns="79712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800" kern="1200">
              <a:solidFill>
                <a:srgbClr val="002060"/>
              </a:solidFill>
            </a:endParaRPr>
          </a:p>
        </p:txBody>
      </p:sp>
      <p:sp>
        <p:nvSpPr>
          <p:cNvPr id="107" name="Forme libre 106"/>
          <p:cNvSpPr/>
          <p:nvPr/>
        </p:nvSpPr>
        <p:spPr>
          <a:xfrm>
            <a:off x="1763689" y="1388022"/>
            <a:ext cx="1097390" cy="384794"/>
          </a:xfrm>
          <a:custGeom>
            <a:avLst/>
            <a:gdLst>
              <a:gd name="connsiteX0" fmla="*/ 0 w 931613"/>
              <a:gd name="connsiteY0" fmla="*/ 48931 h 293578"/>
              <a:gd name="connsiteX1" fmla="*/ 14332 w 931613"/>
              <a:gd name="connsiteY1" fmla="*/ 14332 h 293578"/>
              <a:gd name="connsiteX2" fmla="*/ 48931 w 931613"/>
              <a:gd name="connsiteY2" fmla="*/ 0 h 293578"/>
              <a:gd name="connsiteX3" fmla="*/ 882682 w 931613"/>
              <a:gd name="connsiteY3" fmla="*/ 0 h 293578"/>
              <a:gd name="connsiteX4" fmla="*/ 917281 w 931613"/>
              <a:gd name="connsiteY4" fmla="*/ 14332 h 293578"/>
              <a:gd name="connsiteX5" fmla="*/ 931613 w 931613"/>
              <a:gd name="connsiteY5" fmla="*/ 48931 h 293578"/>
              <a:gd name="connsiteX6" fmla="*/ 931613 w 931613"/>
              <a:gd name="connsiteY6" fmla="*/ 244647 h 293578"/>
              <a:gd name="connsiteX7" fmla="*/ 917281 w 931613"/>
              <a:gd name="connsiteY7" fmla="*/ 279246 h 293578"/>
              <a:gd name="connsiteX8" fmla="*/ 882682 w 931613"/>
              <a:gd name="connsiteY8" fmla="*/ 293578 h 293578"/>
              <a:gd name="connsiteX9" fmla="*/ 48931 w 931613"/>
              <a:gd name="connsiteY9" fmla="*/ 293578 h 293578"/>
              <a:gd name="connsiteX10" fmla="*/ 14332 w 931613"/>
              <a:gd name="connsiteY10" fmla="*/ 279246 h 293578"/>
              <a:gd name="connsiteX11" fmla="*/ 0 w 931613"/>
              <a:gd name="connsiteY11" fmla="*/ 244647 h 293578"/>
              <a:gd name="connsiteX12" fmla="*/ 0 w 931613"/>
              <a:gd name="connsiteY12" fmla="*/ 48931 h 29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31613" h="293578">
                <a:moveTo>
                  <a:pt x="0" y="48931"/>
                </a:moveTo>
                <a:cubicBezTo>
                  <a:pt x="0" y="35954"/>
                  <a:pt x="5155" y="23508"/>
                  <a:pt x="14332" y="14332"/>
                </a:cubicBezTo>
                <a:cubicBezTo>
                  <a:pt x="23508" y="5156"/>
                  <a:pt x="35954" y="0"/>
                  <a:pt x="48931" y="0"/>
                </a:cubicBezTo>
                <a:lnTo>
                  <a:pt x="882682" y="0"/>
                </a:lnTo>
                <a:cubicBezTo>
                  <a:pt x="895659" y="0"/>
                  <a:pt x="908105" y="5155"/>
                  <a:pt x="917281" y="14332"/>
                </a:cubicBezTo>
                <a:cubicBezTo>
                  <a:pt x="926457" y="23508"/>
                  <a:pt x="931613" y="35954"/>
                  <a:pt x="931613" y="48931"/>
                </a:cubicBezTo>
                <a:lnTo>
                  <a:pt x="931613" y="244647"/>
                </a:lnTo>
                <a:cubicBezTo>
                  <a:pt x="931613" y="257624"/>
                  <a:pt x="926458" y="270070"/>
                  <a:pt x="917281" y="279246"/>
                </a:cubicBezTo>
                <a:cubicBezTo>
                  <a:pt x="908105" y="288422"/>
                  <a:pt x="895659" y="293578"/>
                  <a:pt x="882682" y="293578"/>
                </a:cubicBezTo>
                <a:lnTo>
                  <a:pt x="48931" y="293578"/>
                </a:lnTo>
                <a:cubicBezTo>
                  <a:pt x="35954" y="293578"/>
                  <a:pt x="23508" y="288423"/>
                  <a:pt x="14332" y="279246"/>
                </a:cubicBezTo>
                <a:cubicBezTo>
                  <a:pt x="5156" y="270070"/>
                  <a:pt x="0" y="257624"/>
                  <a:pt x="0" y="244647"/>
                </a:cubicBezTo>
                <a:lnTo>
                  <a:pt x="0" y="48931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411" tIns="19411" rIns="19411" bIns="19411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200" b="1" kern="1200">
                <a:solidFill>
                  <a:schemeClr val="bg1"/>
                </a:solidFill>
                <a:latin typeface="+mn-lt"/>
                <a:cs typeface="Arial" pitchFamily="34" charset="0"/>
              </a:rPr>
              <a:t>A5 ORGANISATION</a:t>
            </a:r>
          </a:p>
        </p:txBody>
      </p:sp>
      <p:sp>
        <p:nvSpPr>
          <p:cNvPr id="108" name="Forme libre 107"/>
          <p:cNvSpPr/>
          <p:nvPr/>
        </p:nvSpPr>
        <p:spPr>
          <a:xfrm>
            <a:off x="2923637" y="1124744"/>
            <a:ext cx="1648363" cy="359250"/>
          </a:xfrm>
          <a:custGeom>
            <a:avLst/>
            <a:gdLst>
              <a:gd name="connsiteX0" fmla="*/ 0 w 1459282"/>
              <a:gd name="connsiteY0" fmla="*/ 43239 h 259428"/>
              <a:gd name="connsiteX1" fmla="*/ 12664 w 1459282"/>
              <a:gd name="connsiteY1" fmla="*/ 12664 h 259428"/>
              <a:gd name="connsiteX2" fmla="*/ 43239 w 1459282"/>
              <a:gd name="connsiteY2" fmla="*/ 0 h 259428"/>
              <a:gd name="connsiteX3" fmla="*/ 1416043 w 1459282"/>
              <a:gd name="connsiteY3" fmla="*/ 0 h 259428"/>
              <a:gd name="connsiteX4" fmla="*/ 1446618 w 1459282"/>
              <a:gd name="connsiteY4" fmla="*/ 12664 h 259428"/>
              <a:gd name="connsiteX5" fmla="*/ 1459282 w 1459282"/>
              <a:gd name="connsiteY5" fmla="*/ 43239 h 259428"/>
              <a:gd name="connsiteX6" fmla="*/ 1459282 w 1459282"/>
              <a:gd name="connsiteY6" fmla="*/ 216189 h 259428"/>
              <a:gd name="connsiteX7" fmla="*/ 1446618 w 1459282"/>
              <a:gd name="connsiteY7" fmla="*/ 246764 h 259428"/>
              <a:gd name="connsiteX8" fmla="*/ 1416043 w 1459282"/>
              <a:gd name="connsiteY8" fmla="*/ 259428 h 259428"/>
              <a:gd name="connsiteX9" fmla="*/ 43239 w 1459282"/>
              <a:gd name="connsiteY9" fmla="*/ 259428 h 259428"/>
              <a:gd name="connsiteX10" fmla="*/ 12664 w 1459282"/>
              <a:gd name="connsiteY10" fmla="*/ 246764 h 259428"/>
              <a:gd name="connsiteX11" fmla="*/ 0 w 1459282"/>
              <a:gd name="connsiteY11" fmla="*/ 216189 h 259428"/>
              <a:gd name="connsiteX12" fmla="*/ 0 w 1459282"/>
              <a:gd name="connsiteY12" fmla="*/ 43239 h 259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59282" h="259428">
                <a:moveTo>
                  <a:pt x="0" y="43239"/>
                </a:moveTo>
                <a:cubicBezTo>
                  <a:pt x="0" y="31771"/>
                  <a:pt x="4556" y="20773"/>
                  <a:pt x="12664" y="12664"/>
                </a:cubicBezTo>
                <a:cubicBezTo>
                  <a:pt x="20773" y="4555"/>
                  <a:pt x="31771" y="0"/>
                  <a:pt x="43239" y="0"/>
                </a:cubicBezTo>
                <a:lnTo>
                  <a:pt x="1416043" y="0"/>
                </a:lnTo>
                <a:cubicBezTo>
                  <a:pt x="1427511" y="0"/>
                  <a:pt x="1438509" y="4556"/>
                  <a:pt x="1446618" y="12664"/>
                </a:cubicBezTo>
                <a:cubicBezTo>
                  <a:pt x="1454727" y="20773"/>
                  <a:pt x="1459282" y="31771"/>
                  <a:pt x="1459282" y="43239"/>
                </a:cubicBezTo>
                <a:lnTo>
                  <a:pt x="1459282" y="216189"/>
                </a:lnTo>
                <a:cubicBezTo>
                  <a:pt x="1459282" y="227657"/>
                  <a:pt x="1454726" y="238655"/>
                  <a:pt x="1446618" y="246764"/>
                </a:cubicBezTo>
                <a:cubicBezTo>
                  <a:pt x="1438509" y="254873"/>
                  <a:pt x="1427511" y="259428"/>
                  <a:pt x="1416043" y="259428"/>
                </a:cubicBezTo>
                <a:lnTo>
                  <a:pt x="43239" y="259428"/>
                </a:lnTo>
                <a:cubicBezTo>
                  <a:pt x="31771" y="259428"/>
                  <a:pt x="20773" y="254872"/>
                  <a:pt x="12664" y="246764"/>
                </a:cubicBezTo>
                <a:cubicBezTo>
                  <a:pt x="4555" y="238655"/>
                  <a:pt x="0" y="227657"/>
                  <a:pt x="0" y="216189"/>
                </a:cubicBezTo>
                <a:lnTo>
                  <a:pt x="0" y="43239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744" tIns="17744" rIns="17744" bIns="17744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000" b="0" kern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 5.1 Définir la stratégie de maintenance</a:t>
            </a:r>
          </a:p>
        </p:txBody>
      </p:sp>
      <p:sp>
        <p:nvSpPr>
          <p:cNvPr id="109" name="Forme libre 108"/>
          <p:cNvSpPr/>
          <p:nvPr/>
        </p:nvSpPr>
        <p:spPr>
          <a:xfrm>
            <a:off x="2926320" y="1523686"/>
            <a:ext cx="1645680" cy="465154"/>
          </a:xfrm>
          <a:custGeom>
            <a:avLst/>
            <a:gdLst>
              <a:gd name="connsiteX0" fmla="*/ 0 w 1459282"/>
              <a:gd name="connsiteY0" fmla="*/ 64858 h 389141"/>
              <a:gd name="connsiteX1" fmla="*/ 18997 w 1459282"/>
              <a:gd name="connsiteY1" fmla="*/ 18996 h 389141"/>
              <a:gd name="connsiteX2" fmla="*/ 64859 w 1459282"/>
              <a:gd name="connsiteY2" fmla="*/ 0 h 389141"/>
              <a:gd name="connsiteX3" fmla="*/ 1394424 w 1459282"/>
              <a:gd name="connsiteY3" fmla="*/ 0 h 389141"/>
              <a:gd name="connsiteX4" fmla="*/ 1440286 w 1459282"/>
              <a:gd name="connsiteY4" fmla="*/ 18997 h 389141"/>
              <a:gd name="connsiteX5" fmla="*/ 1459282 w 1459282"/>
              <a:gd name="connsiteY5" fmla="*/ 64859 h 389141"/>
              <a:gd name="connsiteX6" fmla="*/ 1459282 w 1459282"/>
              <a:gd name="connsiteY6" fmla="*/ 324283 h 389141"/>
              <a:gd name="connsiteX7" fmla="*/ 1440286 w 1459282"/>
              <a:gd name="connsiteY7" fmla="*/ 370145 h 389141"/>
              <a:gd name="connsiteX8" fmla="*/ 1394424 w 1459282"/>
              <a:gd name="connsiteY8" fmla="*/ 389141 h 389141"/>
              <a:gd name="connsiteX9" fmla="*/ 64858 w 1459282"/>
              <a:gd name="connsiteY9" fmla="*/ 389141 h 389141"/>
              <a:gd name="connsiteX10" fmla="*/ 18996 w 1459282"/>
              <a:gd name="connsiteY10" fmla="*/ 370144 h 389141"/>
              <a:gd name="connsiteX11" fmla="*/ 0 w 1459282"/>
              <a:gd name="connsiteY11" fmla="*/ 324282 h 389141"/>
              <a:gd name="connsiteX12" fmla="*/ 0 w 1459282"/>
              <a:gd name="connsiteY12" fmla="*/ 64858 h 389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59282" h="389141">
                <a:moveTo>
                  <a:pt x="0" y="64858"/>
                </a:moveTo>
                <a:cubicBezTo>
                  <a:pt x="0" y="47657"/>
                  <a:pt x="6833" y="31160"/>
                  <a:pt x="18997" y="18996"/>
                </a:cubicBezTo>
                <a:cubicBezTo>
                  <a:pt x="31160" y="6833"/>
                  <a:pt x="47657" y="0"/>
                  <a:pt x="64859" y="0"/>
                </a:cubicBezTo>
                <a:lnTo>
                  <a:pt x="1394424" y="0"/>
                </a:lnTo>
                <a:cubicBezTo>
                  <a:pt x="1411625" y="0"/>
                  <a:pt x="1428122" y="6833"/>
                  <a:pt x="1440286" y="18997"/>
                </a:cubicBezTo>
                <a:cubicBezTo>
                  <a:pt x="1452449" y="31160"/>
                  <a:pt x="1459282" y="47657"/>
                  <a:pt x="1459282" y="64859"/>
                </a:cubicBezTo>
                <a:lnTo>
                  <a:pt x="1459282" y="324283"/>
                </a:lnTo>
                <a:cubicBezTo>
                  <a:pt x="1459282" y="341484"/>
                  <a:pt x="1452449" y="357981"/>
                  <a:pt x="1440286" y="370145"/>
                </a:cubicBezTo>
                <a:cubicBezTo>
                  <a:pt x="1428123" y="382308"/>
                  <a:pt x="1411626" y="389141"/>
                  <a:pt x="1394424" y="389141"/>
                </a:cubicBezTo>
                <a:lnTo>
                  <a:pt x="64858" y="389141"/>
                </a:lnTo>
                <a:cubicBezTo>
                  <a:pt x="47657" y="389141"/>
                  <a:pt x="31160" y="382308"/>
                  <a:pt x="18996" y="370144"/>
                </a:cubicBezTo>
                <a:cubicBezTo>
                  <a:pt x="6833" y="357981"/>
                  <a:pt x="0" y="341484"/>
                  <a:pt x="0" y="324282"/>
                </a:cubicBezTo>
                <a:lnTo>
                  <a:pt x="0" y="64858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4076" tIns="24076" rIns="24076" bIns="24076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000" b="0" kern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 5.2 Mettre en place et/ou optimiser l'organisation des activités de maintenance</a:t>
            </a:r>
          </a:p>
        </p:txBody>
      </p:sp>
      <p:sp>
        <p:nvSpPr>
          <p:cNvPr id="93" name="Forme libre 92"/>
          <p:cNvSpPr/>
          <p:nvPr/>
        </p:nvSpPr>
        <p:spPr>
          <a:xfrm>
            <a:off x="5996879" y="2297325"/>
            <a:ext cx="401642" cy="211397"/>
          </a:xfrm>
          <a:custGeom>
            <a:avLst/>
            <a:gdLst>
              <a:gd name="connsiteX0" fmla="*/ 0 w 401642"/>
              <a:gd name="connsiteY0" fmla="*/ 0 h 211397"/>
              <a:gd name="connsiteX1" fmla="*/ 200821 w 401642"/>
              <a:gd name="connsiteY1" fmla="*/ 0 h 211397"/>
              <a:gd name="connsiteX2" fmla="*/ 200821 w 401642"/>
              <a:gd name="connsiteY2" fmla="*/ 211397 h 211397"/>
              <a:gd name="connsiteX3" fmla="*/ 401642 w 401642"/>
              <a:gd name="connsiteY3" fmla="*/ 211397 h 21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642" h="211397">
                <a:moveTo>
                  <a:pt x="0" y="0"/>
                </a:moveTo>
                <a:lnTo>
                  <a:pt x="200821" y="0"/>
                </a:lnTo>
                <a:lnTo>
                  <a:pt x="200821" y="211397"/>
                </a:lnTo>
                <a:lnTo>
                  <a:pt x="401642" y="211397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2174" tIns="94352" rIns="202175" bIns="94352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800" kern="1200">
              <a:solidFill>
                <a:srgbClr val="002060"/>
              </a:solidFill>
            </a:endParaRPr>
          </a:p>
        </p:txBody>
      </p:sp>
      <p:sp>
        <p:nvSpPr>
          <p:cNvPr id="94" name="Forme libre 93"/>
          <p:cNvSpPr/>
          <p:nvPr/>
        </p:nvSpPr>
        <p:spPr>
          <a:xfrm>
            <a:off x="5996879" y="2004643"/>
            <a:ext cx="398963" cy="200223"/>
          </a:xfrm>
          <a:custGeom>
            <a:avLst/>
            <a:gdLst>
              <a:gd name="connsiteX0" fmla="*/ 0 w 398963"/>
              <a:gd name="connsiteY0" fmla="*/ 200223 h 200223"/>
              <a:gd name="connsiteX1" fmla="*/ 199481 w 398963"/>
              <a:gd name="connsiteY1" fmla="*/ 200223 h 200223"/>
              <a:gd name="connsiteX2" fmla="*/ 199481 w 398963"/>
              <a:gd name="connsiteY2" fmla="*/ 0 h 200223"/>
              <a:gd name="connsiteX3" fmla="*/ 398963 w 398963"/>
              <a:gd name="connsiteY3" fmla="*/ 0 h 20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963" h="200223">
                <a:moveTo>
                  <a:pt x="0" y="200223"/>
                </a:moveTo>
                <a:lnTo>
                  <a:pt x="199481" y="200223"/>
                </a:lnTo>
                <a:lnTo>
                  <a:pt x="199481" y="0"/>
                </a:lnTo>
                <a:lnTo>
                  <a:pt x="398963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1022" tIns="88952" rIns="201022" bIns="88952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800" kern="1200">
              <a:solidFill>
                <a:srgbClr val="002060"/>
              </a:solidFill>
            </a:endParaRPr>
          </a:p>
        </p:txBody>
      </p:sp>
      <p:sp>
        <p:nvSpPr>
          <p:cNvPr id="95" name="Forme libre 94"/>
          <p:cNvSpPr/>
          <p:nvPr/>
        </p:nvSpPr>
        <p:spPr>
          <a:xfrm>
            <a:off x="5004048" y="2060848"/>
            <a:ext cx="1315689" cy="504056"/>
          </a:xfrm>
          <a:custGeom>
            <a:avLst/>
            <a:gdLst>
              <a:gd name="connsiteX0" fmla="*/ 0 w 976585"/>
              <a:gd name="connsiteY0" fmla="*/ 55146 h 330868"/>
              <a:gd name="connsiteX1" fmla="*/ 16152 w 976585"/>
              <a:gd name="connsiteY1" fmla="*/ 16152 h 330868"/>
              <a:gd name="connsiteX2" fmla="*/ 55146 w 976585"/>
              <a:gd name="connsiteY2" fmla="*/ 0 h 330868"/>
              <a:gd name="connsiteX3" fmla="*/ 921439 w 976585"/>
              <a:gd name="connsiteY3" fmla="*/ 0 h 330868"/>
              <a:gd name="connsiteX4" fmla="*/ 960433 w 976585"/>
              <a:gd name="connsiteY4" fmla="*/ 16152 h 330868"/>
              <a:gd name="connsiteX5" fmla="*/ 976585 w 976585"/>
              <a:gd name="connsiteY5" fmla="*/ 55146 h 330868"/>
              <a:gd name="connsiteX6" fmla="*/ 976585 w 976585"/>
              <a:gd name="connsiteY6" fmla="*/ 275722 h 330868"/>
              <a:gd name="connsiteX7" fmla="*/ 960433 w 976585"/>
              <a:gd name="connsiteY7" fmla="*/ 314716 h 330868"/>
              <a:gd name="connsiteX8" fmla="*/ 921439 w 976585"/>
              <a:gd name="connsiteY8" fmla="*/ 330868 h 330868"/>
              <a:gd name="connsiteX9" fmla="*/ 55146 w 976585"/>
              <a:gd name="connsiteY9" fmla="*/ 330868 h 330868"/>
              <a:gd name="connsiteX10" fmla="*/ 16152 w 976585"/>
              <a:gd name="connsiteY10" fmla="*/ 314716 h 330868"/>
              <a:gd name="connsiteX11" fmla="*/ 0 w 976585"/>
              <a:gd name="connsiteY11" fmla="*/ 275722 h 330868"/>
              <a:gd name="connsiteX12" fmla="*/ 0 w 976585"/>
              <a:gd name="connsiteY12" fmla="*/ 55146 h 330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76585" h="330868">
                <a:moveTo>
                  <a:pt x="0" y="55146"/>
                </a:moveTo>
                <a:cubicBezTo>
                  <a:pt x="0" y="40520"/>
                  <a:pt x="5810" y="26494"/>
                  <a:pt x="16152" y="16152"/>
                </a:cubicBezTo>
                <a:cubicBezTo>
                  <a:pt x="26494" y="5810"/>
                  <a:pt x="40521" y="0"/>
                  <a:pt x="55146" y="0"/>
                </a:cubicBezTo>
                <a:lnTo>
                  <a:pt x="921439" y="0"/>
                </a:lnTo>
                <a:cubicBezTo>
                  <a:pt x="936065" y="0"/>
                  <a:pt x="950091" y="5810"/>
                  <a:pt x="960433" y="16152"/>
                </a:cubicBezTo>
                <a:cubicBezTo>
                  <a:pt x="970775" y="26494"/>
                  <a:pt x="976585" y="40521"/>
                  <a:pt x="976585" y="55146"/>
                </a:cubicBezTo>
                <a:lnTo>
                  <a:pt x="976585" y="275722"/>
                </a:lnTo>
                <a:cubicBezTo>
                  <a:pt x="976585" y="290348"/>
                  <a:pt x="970775" y="304374"/>
                  <a:pt x="960433" y="314716"/>
                </a:cubicBezTo>
                <a:cubicBezTo>
                  <a:pt x="950091" y="325058"/>
                  <a:pt x="936065" y="330868"/>
                  <a:pt x="921439" y="330868"/>
                </a:cubicBezTo>
                <a:lnTo>
                  <a:pt x="55146" y="330868"/>
                </a:lnTo>
                <a:cubicBezTo>
                  <a:pt x="40520" y="330868"/>
                  <a:pt x="26494" y="325058"/>
                  <a:pt x="16152" y="314716"/>
                </a:cubicBezTo>
                <a:cubicBezTo>
                  <a:pt x="5810" y="304374"/>
                  <a:pt x="0" y="290347"/>
                  <a:pt x="0" y="275722"/>
                </a:cubicBezTo>
                <a:lnTo>
                  <a:pt x="0" y="5514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1232" tIns="21232" rIns="21232" bIns="21232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400" b="1" kern="1200" dirty="0">
                <a:solidFill>
                  <a:srgbClr val="002060"/>
                </a:solidFill>
                <a:latin typeface="+mn-lt"/>
                <a:cs typeface="Arial" pitchFamily="34" charset="0"/>
              </a:rPr>
              <a:t>A3 AM</a:t>
            </a:r>
            <a:r>
              <a:rPr lang="fr-FR" sz="1400" b="1" kern="1200" dirty="0">
                <a:solidFill>
                  <a:srgbClr val="002060"/>
                </a:solidFill>
                <a:latin typeface="+mn-lt"/>
                <a:cs typeface="Arial"/>
              </a:rPr>
              <a:t>É</a:t>
            </a:r>
            <a:r>
              <a:rPr lang="fr-FR" sz="1400" b="1" kern="1200" dirty="0">
                <a:solidFill>
                  <a:srgbClr val="002060"/>
                </a:solidFill>
                <a:latin typeface="+mn-lt"/>
                <a:cs typeface="Arial" pitchFamily="34" charset="0"/>
              </a:rPr>
              <a:t>LIORATION</a:t>
            </a:r>
          </a:p>
        </p:txBody>
      </p:sp>
      <p:sp>
        <p:nvSpPr>
          <p:cNvPr id="96" name="Forme libre 95"/>
          <p:cNvSpPr/>
          <p:nvPr/>
        </p:nvSpPr>
        <p:spPr>
          <a:xfrm>
            <a:off x="6395842" y="1844824"/>
            <a:ext cx="1920574" cy="325852"/>
          </a:xfrm>
          <a:custGeom>
            <a:avLst/>
            <a:gdLst>
              <a:gd name="connsiteX0" fmla="*/ 0 w 1617608"/>
              <a:gd name="connsiteY0" fmla="*/ 48529 h 291169"/>
              <a:gd name="connsiteX1" fmla="*/ 14214 w 1617608"/>
              <a:gd name="connsiteY1" fmla="*/ 14214 h 291169"/>
              <a:gd name="connsiteX2" fmla="*/ 48529 w 1617608"/>
              <a:gd name="connsiteY2" fmla="*/ 0 h 291169"/>
              <a:gd name="connsiteX3" fmla="*/ 1569079 w 1617608"/>
              <a:gd name="connsiteY3" fmla="*/ 0 h 291169"/>
              <a:gd name="connsiteX4" fmla="*/ 1603394 w 1617608"/>
              <a:gd name="connsiteY4" fmla="*/ 14214 h 291169"/>
              <a:gd name="connsiteX5" fmla="*/ 1617608 w 1617608"/>
              <a:gd name="connsiteY5" fmla="*/ 48529 h 291169"/>
              <a:gd name="connsiteX6" fmla="*/ 1617608 w 1617608"/>
              <a:gd name="connsiteY6" fmla="*/ 242640 h 291169"/>
              <a:gd name="connsiteX7" fmla="*/ 1603394 w 1617608"/>
              <a:gd name="connsiteY7" fmla="*/ 276955 h 291169"/>
              <a:gd name="connsiteX8" fmla="*/ 1569079 w 1617608"/>
              <a:gd name="connsiteY8" fmla="*/ 291169 h 291169"/>
              <a:gd name="connsiteX9" fmla="*/ 48529 w 1617608"/>
              <a:gd name="connsiteY9" fmla="*/ 291169 h 291169"/>
              <a:gd name="connsiteX10" fmla="*/ 14214 w 1617608"/>
              <a:gd name="connsiteY10" fmla="*/ 276955 h 291169"/>
              <a:gd name="connsiteX11" fmla="*/ 0 w 1617608"/>
              <a:gd name="connsiteY11" fmla="*/ 242640 h 291169"/>
              <a:gd name="connsiteX12" fmla="*/ 0 w 1617608"/>
              <a:gd name="connsiteY12" fmla="*/ 48529 h 291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17608" h="291169">
                <a:moveTo>
                  <a:pt x="0" y="48529"/>
                </a:moveTo>
                <a:cubicBezTo>
                  <a:pt x="0" y="35658"/>
                  <a:pt x="5113" y="23315"/>
                  <a:pt x="14214" y="14214"/>
                </a:cubicBezTo>
                <a:cubicBezTo>
                  <a:pt x="23315" y="5113"/>
                  <a:pt x="35659" y="0"/>
                  <a:pt x="48529" y="0"/>
                </a:cubicBezTo>
                <a:lnTo>
                  <a:pt x="1569079" y="0"/>
                </a:lnTo>
                <a:cubicBezTo>
                  <a:pt x="1581950" y="0"/>
                  <a:pt x="1594293" y="5113"/>
                  <a:pt x="1603394" y="14214"/>
                </a:cubicBezTo>
                <a:cubicBezTo>
                  <a:pt x="1612495" y="23315"/>
                  <a:pt x="1617608" y="35659"/>
                  <a:pt x="1617608" y="48529"/>
                </a:cubicBezTo>
                <a:lnTo>
                  <a:pt x="1617608" y="242640"/>
                </a:lnTo>
                <a:cubicBezTo>
                  <a:pt x="1617608" y="255511"/>
                  <a:pt x="1612495" y="267854"/>
                  <a:pt x="1603394" y="276955"/>
                </a:cubicBezTo>
                <a:cubicBezTo>
                  <a:pt x="1594293" y="286056"/>
                  <a:pt x="1581949" y="291169"/>
                  <a:pt x="1569079" y="291169"/>
                </a:cubicBezTo>
                <a:lnTo>
                  <a:pt x="48529" y="291169"/>
                </a:lnTo>
                <a:cubicBezTo>
                  <a:pt x="35658" y="291169"/>
                  <a:pt x="23315" y="286056"/>
                  <a:pt x="14214" y="276955"/>
                </a:cubicBezTo>
                <a:cubicBezTo>
                  <a:pt x="5113" y="267854"/>
                  <a:pt x="0" y="255510"/>
                  <a:pt x="0" y="242640"/>
                </a:cubicBezTo>
                <a:lnTo>
                  <a:pt x="0" y="4852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294" tIns="19294" rIns="19294" bIns="19294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000" b="0" kern="1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 3.1 Proposer ou définir des axes d'amélioration</a:t>
            </a:r>
          </a:p>
        </p:txBody>
      </p:sp>
      <p:sp>
        <p:nvSpPr>
          <p:cNvPr id="97" name="Forme libre 96"/>
          <p:cNvSpPr/>
          <p:nvPr/>
        </p:nvSpPr>
        <p:spPr>
          <a:xfrm>
            <a:off x="6398520" y="2276874"/>
            <a:ext cx="1917895" cy="421077"/>
          </a:xfrm>
          <a:custGeom>
            <a:avLst/>
            <a:gdLst>
              <a:gd name="connsiteX0" fmla="*/ 0 w 1617608"/>
              <a:gd name="connsiteY0" fmla="*/ 63078 h 378458"/>
              <a:gd name="connsiteX1" fmla="*/ 18475 w 1617608"/>
              <a:gd name="connsiteY1" fmla="*/ 18475 h 378458"/>
              <a:gd name="connsiteX2" fmla="*/ 63078 w 1617608"/>
              <a:gd name="connsiteY2" fmla="*/ 0 h 378458"/>
              <a:gd name="connsiteX3" fmla="*/ 1554530 w 1617608"/>
              <a:gd name="connsiteY3" fmla="*/ 0 h 378458"/>
              <a:gd name="connsiteX4" fmla="*/ 1599133 w 1617608"/>
              <a:gd name="connsiteY4" fmla="*/ 18475 h 378458"/>
              <a:gd name="connsiteX5" fmla="*/ 1617608 w 1617608"/>
              <a:gd name="connsiteY5" fmla="*/ 63078 h 378458"/>
              <a:gd name="connsiteX6" fmla="*/ 1617608 w 1617608"/>
              <a:gd name="connsiteY6" fmla="*/ 315380 h 378458"/>
              <a:gd name="connsiteX7" fmla="*/ 1599133 w 1617608"/>
              <a:gd name="connsiteY7" fmla="*/ 359983 h 378458"/>
              <a:gd name="connsiteX8" fmla="*/ 1554530 w 1617608"/>
              <a:gd name="connsiteY8" fmla="*/ 378458 h 378458"/>
              <a:gd name="connsiteX9" fmla="*/ 63078 w 1617608"/>
              <a:gd name="connsiteY9" fmla="*/ 378458 h 378458"/>
              <a:gd name="connsiteX10" fmla="*/ 18475 w 1617608"/>
              <a:gd name="connsiteY10" fmla="*/ 359983 h 378458"/>
              <a:gd name="connsiteX11" fmla="*/ 0 w 1617608"/>
              <a:gd name="connsiteY11" fmla="*/ 315380 h 378458"/>
              <a:gd name="connsiteX12" fmla="*/ 0 w 1617608"/>
              <a:gd name="connsiteY12" fmla="*/ 63078 h 378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17608" h="378458">
                <a:moveTo>
                  <a:pt x="0" y="63078"/>
                </a:moveTo>
                <a:cubicBezTo>
                  <a:pt x="0" y="46349"/>
                  <a:pt x="6646" y="30305"/>
                  <a:pt x="18475" y="18475"/>
                </a:cubicBezTo>
                <a:cubicBezTo>
                  <a:pt x="30304" y="6646"/>
                  <a:pt x="46349" y="0"/>
                  <a:pt x="63078" y="0"/>
                </a:cubicBezTo>
                <a:lnTo>
                  <a:pt x="1554530" y="0"/>
                </a:lnTo>
                <a:cubicBezTo>
                  <a:pt x="1571259" y="0"/>
                  <a:pt x="1587303" y="6646"/>
                  <a:pt x="1599133" y="18475"/>
                </a:cubicBezTo>
                <a:cubicBezTo>
                  <a:pt x="1610962" y="30304"/>
                  <a:pt x="1617608" y="46349"/>
                  <a:pt x="1617608" y="63078"/>
                </a:cubicBezTo>
                <a:lnTo>
                  <a:pt x="1617608" y="315380"/>
                </a:lnTo>
                <a:cubicBezTo>
                  <a:pt x="1617608" y="332109"/>
                  <a:pt x="1610962" y="348153"/>
                  <a:pt x="1599133" y="359983"/>
                </a:cubicBezTo>
                <a:cubicBezTo>
                  <a:pt x="1587304" y="371812"/>
                  <a:pt x="1571259" y="378458"/>
                  <a:pt x="1554530" y="378458"/>
                </a:cubicBezTo>
                <a:lnTo>
                  <a:pt x="63078" y="378458"/>
                </a:lnTo>
                <a:cubicBezTo>
                  <a:pt x="46349" y="378458"/>
                  <a:pt x="30305" y="371812"/>
                  <a:pt x="18475" y="359983"/>
                </a:cubicBezTo>
                <a:cubicBezTo>
                  <a:pt x="6646" y="348154"/>
                  <a:pt x="0" y="332109"/>
                  <a:pt x="0" y="315380"/>
                </a:cubicBezTo>
                <a:lnTo>
                  <a:pt x="0" y="6307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3555" tIns="23555" rIns="23555" bIns="23555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000" b="0" kern="1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 3.3 Mettre en </a:t>
            </a:r>
            <a:r>
              <a:rPr lang="fr-FR" sz="1000" b="0" kern="1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œuvre </a:t>
            </a:r>
            <a:r>
              <a:rPr lang="fr-FR" sz="1000" b="0" kern="1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des solutions d'amélioration, assurer le suivi des travaux</a:t>
            </a:r>
          </a:p>
        </p:txBody>
      </p:sp>
      <p:sp>
        <p:nvSpPr>
          <p:cNvPr id="83" name="Forme libre 82"/>
          <p:cNvSpPr/>
          <p:nvPr/>
        </p:nvSpPr>
        <p:spPr>
          <a:xfrm>
            <a:off x="4758362" y="3388128"/>
            <a:ext cx="365303" cy="491277"/>
          </a:xfrm>
          <a:custGeom>
            <a:avLst/>
            <a:gdLst>
              <a:gd name="connsiteX0" fmla="*/ 0 w 365303"/>
              <a:gd name="connsiteY0" fmla="*/ 0 h 491277"/>
              <a:gd name="connsiteX1" fmla="*/ 182651 w 365303"/>
              <a:gd name="connsiteY1" fmla="*/ 0 h 491277"/>
              <a:gd name="connsiteX2" fmla="*/ 182651 w 365303"/>
              <a:gd name="connsiteY2" fmla="*/ 491277 h 491277"/>
              <a:gd name="connsiteX3" fmla="*/ 365303 w 365303"/>
              <a:gd name="connsiteY3" fmla="*/ 491277 h 49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03" h="491277">
                <a:moveTo>
                  <a:pt x="0" y="0"/>
                </a:moveTo>
                <a:lnTo>
                  <a:pt x="182651" y="0"/>
                </a:lnTo>
                <a:lnTo>
                  <a:pt x="182651" y="491277"/>
                </a:lnTo>
                <a:lnTo>
                  <a:pt x="365303" y="491277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0046" tIns="230334" rIns="180047" bIns="230333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800" kern="1200"/>
          </a:p>
        </p:txBody>
      </p:sp>
      <p:sp>
        <p:nvSpPr>
          <p:cNvPr id="84" name="Forme libre 83"/>
          <p:cNvSpPr/>
          <p:nvPr/>
        </p:nvSpPr>
        <p:spPr>
          <a:xfrm>
            <a:off x="4758362" y="3388126"/>
            <a:ext cx="369368" cy="189538"/>
          </a:xfrm>
          <a:custGeom>
            <a:avLst/>
            <a:gdLst>
              <a:gd name="connsiteX0" fmla="*/ 0 w 369368"/>
              <a:gd name="connsiteY0" fmla="*/ 0 h 189538"/>
              <a:gd name="connsiteX1" fmla="*/ 184684 w 369368"/>
              <a:gd name="connsiteY1" fmla="*/ 0 h 189538"/>
              <a:gd name="connsiteX2" fmla="*/ 184684 w 369368"/>
              <a:gd name="connsiteY2" fmla="*/ 189538 h 189538"/>
              <a:gd name="connsiteX3" fmla="*/ 369368 w 369368"/>
              <a:gd name="connsiteY3" fmla="*/ 189538 h 189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368" h="189538">
                <a:moveTo>
                  <a:pt x="0" y="0"/>
                </a:moveTo>
                <a:lnTo>
                  <a:pt x="184684" y="0"/>
                </a:lnTo>
                <a:lnTo>
                  <a:pt x="184684" y="189538"/>
                </a:lnTo>
                <a:lnTo>
                  <a:pt x="369368" y="189538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7005" tIns="84390" rIns="187006" bIns="84391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800" kern="1200"/>
          </a:p>
        </p:txBody>
      </p:sp>
      <p:sp>
        <p:nvSpPr>
          <p:cNvPr id="85" name="Forme libre 84"/>
          <p:cNvSpPr/>
          <p:nvPr/>
        </p:nvSpPr>
        <p:spPr>
          <a:xfrm>
            <a:off x="4758362" y="3260651"/>
            <a:ext cx="373083" cy="127474"/>
          </a:xfrm>
          <a:custGeom>
            <a:avLst/>
            <a:gdLst>
              <a:gd name="connsiteX0" fmla="*/ 0 w 373083"/>
              <a:gd name="connsiteY0" fmla="*/ 127474 h 127474"/>
              <a:gd name="connsiteX1" fmla="*/ 186541 w 373083"/>
              <a:gd name="connsiteY1" fmla="*/ 127474 h 127474"/>
              <a:gd name="connsiteX2" fmla="*/ 186541 w 373083"/>
              <a:gd name="connsiteY2" fmla="*/ 0 h 127474"/>
              <a:gd name="connsiteX3" fmla="*/ 373083 w 373083"/>
              <a:gd name="connsiteY3" fmla="*/ 0 h 127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083" h="127474">
                <a:moveTo>
                  <a:pt x="0" y="127474"/>
                </a:moveTo>
                <a:lnTo>
                  <a:pt x="186541" y="127474"/>
                </a:lnTo>
                <a:lnTo>
                  <a:pt x="186541" y="0"/>
                </a:lnTo>
                <a:lnTo>
                  <a:pt x="373083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9385" tIns="53881" rIns="189385" bIns="53880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800" kern="1200">
              <a:solidFill>
                <a:srgbClr val="002060"/>
              </a:solidFill>
            </a:endParaRPr>
          </a:p>
        </p:txBody>
      </p:sp>
      <p:sp>
        <p:nvSpPr>
          <p:cNvPr id="86" name="Forme libre 85"/>
          <p:cNvSpPr/>
          <p:nvPr/>
        </p:nvSpPr>
        <p:spPr>
          <a:xfrm>
            <a:off x="4758361" y="2949089"/>
            <a:ext cx="371586" cy="439036"/>
          </a:xfrm>
          <a:custGeom>
            <a:avLst/>
            <a:gdLst>
              <a:gd name="connsiteX0" fmla="*/ 0 w 371586"/>
              <a:gd name="connsiteY0" fmla="*/ 439036 h 439036"/>
              <a:gd name="connsiteX1" fmla="*/ 185793 w 371586"/>
              <a:gd name="connsiteY1" fmla="*/ 439036 h 439036"/>
              <a:gd name="connsiteX2" fmla="*/ 185793 w 371586"/>
              <a:gd name="connsiteY2" fmla="*/ 0 h 439036"/>
              <a:gd name="connsiteX3" fmla="*/ 371586 w 371586"/>
              <a:gd name="connsiteY3" fmla="*/ 0 h 439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1586" h="439036">
                <a:moveTo>
                  <a:pt x="0" y="439036"/>
                </a:moveTo>
                <a:lnTo>
                  <a:pt x="185793" y="439036"/>
                </a:lnTo>
                <a:lnTo>
                  <a:pt x="185793" y="0"/>
                </a:lnTo>
                <a:lnTo>
                  <a:pt x="371586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4113" tIns="205139" rIns="184115" bIns="205139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800" kern="1200">
              <a:solidFill>
                <a:srgbClr val="002060"/>
              </a:solidFill>
            </a:endParaRPr>
          </a:p>
        </p:txBody>
      </p:sp>
      <p:sp>
        <p:nvSpPr>
          <p:cNvPr id="87" name="Forme libre 86"/>
          <p:cNvSpPr/>
          <p:nvPr/>
        </p:nvSpPr>
        <p:spPr>
          <a:xfrm>
            <a:off x="3707905" y="3091093"/>
            <a:ext cx="1381653" cy="594066"/>
          </a:xfrm>
          <a:custGeom>
            <a:avLst/>
            <a:gdLst>
              <a:gd name="connsiteX0" fmla="*/ 0 w 1256457"/>
              <a:gd name="connsiteY0" fmla="*/ 99013 h 594066"/>
              <a:gd name="connsiteX1" fmla="*/ 29000 w 1256457"/>
              <a:gd name="connsiteY1" fmla="*/ 29000 h 594066"/>
              <a:gd name="connsiteX2" fmla="*/ 99013 w 1256457"/>
              <a:gd name="connsiteY2" fmla="*/ 0 h 594066"/>
              <a:gd name="connsiteX3" fmla="*/ 1157444 w 1256457"/>
              <a:gd name="connsiteY3" fmla="*/ 0 h 594066"/>
              <a:gd name="connsiteX4" fmla="*/ 1227457 w 1256457"/>
              <a:gd name="connsiteY4" fmla="*/ 29000 h 594066"/>
              <a:gd name="connsiteX5" fmla="*/ 1256457 w 1256457"/>
              <a:gd name="connsiteY5" fmla="*/ 99013 h 594066"/>
              <a:gd name="connsiteX6" fmla="*/ 1256457 w 1256457"/>
              <a:gd name="connsiteY6" fmla="*/ 495053 h 594066"/>
              <a:gd name="connsiteX7" fmla="*/ 1227457 w 1256457"/>
              <a:gd name="connsiteY7" fmla="*/ 565066 h 594066"/>
              <a:gd name="connsiteX8" fmla="*/ 1157444 w 1256457"/>
              <a:gd name="connsiteY8" fmla="*/ 594066 h 594066"/>
              <a:gd name="connsiteX9" fmla="*/ 99013 w 1256457"/>
              <a:gd name="connsiteY9" fmla="*/ 594066 h 594066"/>
              <a:gd name="connsiteX10" fmla="*/ 29000 w 1256457"/>
              <a:gd name="connsiteY10" fmla="*/ 565066 h 594066"/>
              <a:gd name="connsiteX11" fmla="*/ 0 w 1256457"/>
              <a:gd name="connsiteY11" fmla="*/ 495053 h 594066"/>
              <a:gd name="connsiteX12" fmla="*/ 0 w 1256457"/>
              <a:gd name="connsiteY12" fmla="*/ 99013 h 594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56457" h="594066">
                <a:moveTo>
                  <a:pt x="0" y="99013"/>
                </a:moveTo>
                <a:cubicBezTo>
                  <a:pt x="0" y="72753"/>
                  <a:pt x="10432" y="47569"/>
                  <a:pt x="29000" y="29000"/>
                </a:cubicBezTo>
                <a:cubicBezTo>
                  <a:pt x="47569" y="10431"/>
                  <a:pt x="72753" y="0"/>
                  <a:pt x="99013" y="0"/>
                </a:cubicBezTo>
                <a:lnTo>
                  <a:pt x="1157444" y="0"/>
                </a:lnTo>
                <a:cubicBezTo>
                  <a:pt x="1183704" y="0"/>
                  <a:pt x="1208888" y="10432"/>
                  <a:pt x="1227457" y="29000"/>
                </a:cubicBezTo>
                <a:cubicBezTo>
                  <a:pt x="1246026" y="47569"/>
                  <a:pt x="1256457" y="72753"/>
                  <a:pt x="1256457" y="99013"/>
                </a:cubicBezTo>
                <a:lnTo>
                  <a:pt x="1256457" y="495053"/>
                </a:lnTo>
                <a:cubicBezTo>
                  <a:pt x="1256457" y="521313"/>
                  <a:pt x="1246025" y="546497"/>
                  <a:pt x="1227457" y="565066"/>
                </a:cubicBezTo>
                <a:cubicBezTo>
                  <a:pt x="1208888" y="583635"/>
                  <a:pt x="1183704" y="594066"/>
                  <a:pt x="1157444" y="594066"/>
                </a:cubicBezTo>
                <a:lnTo>
                  <a:pt x="99013" y="594066"/>
                </a:lnTo>
                <a:cubicBezTo>
                  <a:pt x="72753" y="594066"/>
                  <a:pt x="47569" y="583634"/>
                  <a:pt x="29000" y="565066"/>
                </a:cubicBezTo>
                <a:cubicBezTo>
                  <a:pt x="10431" y="546497"/>
                  <a:pt x="0" y="521313"/>
                  <a:pt x="0" y="495053"/>
                </a:cubicBezTo>
                <a:lnTo>
                  <a:pt x="0" y="99013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000" tIns="34080" rIns="29000" bIns="34080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400" b="1" kern="1200" dirty="0">
                <a:solidFill>
                  <a:srgbClr val="002060"/>
                </a:solidFill>
                <a:latin typeface="+mn-lt"/>
                <a:cs typeface="Arial" pitchFamily="34" charset="0"/>
              </a:rPr>
              <a:t>A1 MAINTENANCE CORRECTIVE</a:t>
            </a:r>
          </a:p>
        </p:txBody>
      </p:sp>
      <p:sp>
        <p:nvSpPr>
          <p:cNvPr id="88" name="Forme libre 87"/>
          <p:cNvSpPr/>
          <p:nvPr/>
        </p:nvSpPr>
        <p:spPr>
          <a:xfrm>
            <a:off x="5129946" y="2818855"/>
            <a:ext cx="1890325" cy="260473"/>
          </a:xfrm>
          <a:custGeom>
            <a:avLst/>
            <a:gdLst>
              <a:gd name="connsiteX0" fmla="*/ 0 w 1432604"/>
              <a:gd name="connsiteY0" fmla="*/ 43413 h 260473"/>
              <a:gd name="connsiteX1" fmla="*/ 12715 w 1432604"/>
              <a:gd name="connsiteY1" fmla="*/ 12715 h 260473"/>
              <a:gd name="connsiteX2" fmla="*/ 43413 w 1432604"/>
              <a:gd name="connsiteY2" fmla="*/ 0 h 260473"/>
              <a:gd name="connsiteX3" fmla="*/ 1389191 w 1432604"/>
              <a:gd name="connsiteY3" fmla="*/ 0 h 260473"/>
              <a:gd name="connsiteX4" fmla="*/ 1419889 w 1432604"/>
              <a:gd name="connsiteY4" fmla="*/ 12715 h 260473"/>
              <a:gd name="connsiteX5" fmla="*/ 1432604 w 1432604"/>
              <a:gd name="connsiteY5" fmla="*/ 43413 h 260473"/>
              <a:gd name="connsiteX6" fmla="*/ 1432604 w 1432604"/>
              <a:gd name="connsiteY6" fmla="*/ 217060 h 260473"/>
              <a:gd name="connsiteX7" fmla="*/ 1419889 w 1432604"/>
              <a:gd name="connsiteY7" fmla="*/ 247758 h 260473"/>
              <a:gd name="connsiteX8" fmla="*/ 1389191 w 1432604"/>
              <a:gd name="connsiteY8" fmla="*/ 260473 h 260473"/>
              <a:gd name="connsiteX9" fmla="*/ 43413 w 1432604"/>
              <a:gd name="connsiteY9" fmla="*/ 260473 h 260473"/>
              <a:gd name="connsiteX10" fmla="*/ 12715 w 1432604"/>
              <a:gd name="connsiteY10" fmla="*/ 247758 h 260473"/>
              <a:gd name="connsiteX11" fmla="*/ 0 w 1432604"/>
              <a:gd name="connsiteY11" fmla="*/ 217060 h 260473"/>
              <a:gd name="connsiteX12" fmla="*/ 0 w 1432604"/>
              <a:gd name="connsiteY12" fmla="*/ 43413 h 26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32604" h="260473">
                <a:moveTo>
                  <a:pt x="0" y="43413"/>
                </a:moveTo>
                <a:cubicBezTo>
                  <a:pt x="0" y="31899"/>
                  <a:pt x="4574" y="20857"/>
                  <a:pt x="12715" y="12715"/>
                </a:cubicBezTo>
                <a:cubicBezTo>
                  <a:pt x="20857" y="4573"/>
                  <a:pt x="31899" y="0"/>
                  <a:pt x="43413" y="0"/>
                </a:cubicBezTo>
                <a:lnTo>
                  <a:pt x="1389191" y="0"/>
                </a:lnTo>
                <a:cubicBezTo>
                  <a:pt x="1400705" y="0"/>
                  <a:pt x="1411747" y="4574"/>
                  <a:pt x="1419889" y="12715"/>
                </a:cubicBezTo>
                <a:cubicBezTo>
                  <a:pt x="1428031" y="20857"/>
                  <a:pt x="1432604" y="31899"/>
                  <a:pt x="1432604" y="43413"/>
                </a:cubicBezTo>
                <a:lnTo>
                  <a:pt x="1432604" y="217060"/>
                </a:lnTo>
                <a:cubicBezTo>
                  <a:pt x="1432604" y="228574"/>
                  <a:pt x="1428030" y="239616"/>
                  <a:pt x="1419889" y="247758"/>
                </a:cubicBezTo>
                <a:cubicBezTo>
                  <a:pt x="1411747" y="255900"/>
                  <a:pt x="1400705" y="260473"/>
                  <a:pt x="1389191" y="260473"/>
                </a:cubicBezTo>
                <a:lnTo>
                  <a:pt x="43413" y="260473"/>
                </a:lnTo>
                <a:cubicBezTo>
                  <a:pt x="31899" y="260473"/>
                  <a:pt x="20857" y="255899"/>
                  <a:pt x="12715" y="247758"/>
                </a:cubicBezTo>
                <a:cubicBezTo>
                  <a:pt x="4573" y="239616"/>
                  <a:pt x="0" y="228574"/>
                  <a:pt x="0" y="217060"/>
                </a:cubicBezTo>
                <a:lnTo>
                  <a:pt x="0" y="43413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795" tIns="48715" rIns="17795" bIns="17795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000" b="0" kern="1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 1.1 Diagnostiquer les pannes</a:t>
            </a:r>
          </a:p>
        </p:txBody>
      </p:sp>
      <p:sp>
        <p:nvSpPr>
          <p:cNvPr id="89" name="Forme libre 88"/>
          <p:cNvSpPr/>
          <p:nvPr/>
        </p:nvSpPr>
        <p:spPr>
          <a:xfrm>
            <a:off x="5131444" y="3130417"/>
            <a:ext cx="1888828" cy="260473"/>
          </a:xfrm>
          <a:custGeom>
            <a:avLst/>
            <a:gdLst>
              <a:gd name="connsiteX0" fmla="*/ 0 w 1432604"/>
              <a:gd name="connsiteY0" fmla="*/ 43413 h 260473"/>
              <a:gd name="connsiteX1" fmla="*/ 12715 w 1432604"/>
              <a:gd name="connsiteY1" fmla="*/ 12715 h 260473"/>
              <a:gd name="connsiteX2" fmla="*/ 43413 w 1432604"/>
              <a:gd name="connsiteY2" fmla="*/ 0 h 260473"/>
              <a:gd name="connsiteX3" fmla="*/ 1389191 w 1432604"/>
              <a:gd name="connsiteY3" fmla="*/ 0 h 260473"/>
              <a:gd name="connsiteX4" fmla="*/ 1419889 w 1432604"/>
              <a:gd name="connsiteY4" fmla="*/ 12715 h 260473"/>
              <a:gd name="connsiteX5" fmla="*/ 1432604 w 1432604"/>
              <a:gd name="connsiteY5" fmla="*/ 43413 h 260473"/>
              <a:gd name="connsiteX6" fmla="*/ 1432604 w 1432604"/>
              <a:gd name="connsiteY6" fmla="*/ 217060 h 260473"/>
              <a:gd name="connsiteX7" fmla="*/ 1419889 w 1432604"/>
              <a:gd name="connsiteY7" fmla="*/ 247758 h 260473"/>
              <a:gd name="connsiteX8" fmla="*/ 1389191 w 1432604"/>
              <a:gd name="connsiteY8" fmla="*/ 260473 h 260473"/>
              <a:gd name="connsiteX9" fmla="*/ 43413 w 1432604"/>
              <a:gd name="connsiteY9" fmla="*/ 260473 h 260473"/>
              <a:gd name="connsiteX10" fmla="*/ 12715 w 1432604"/>
              <a:gd name="connsiteY10" fmla="*/ 247758 h 260473"/>
              <a:gd name="connsiteX11" fmla="*/ 0 w 1432604"/>
              <a:gd name="connsiteY11" fmla="*/ 217060 h 260473"/>
              <a:gd name="connsiteX12" fmla="*/ 0 w 1432604"/>
              <a:gd name="connsiteY12" fmla="*/ 43413 h 26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32604" h="260473">
                <a:moveTo>
                  <a:pt x="0" y="43413"/>
                </a:moveTo>
                <a:cubicBezTo>
                  <a:pt x="0" y="31899"/>
                  <a:pt x="4574" y="20857"/>
                  <a:pt x="12715" y="12715"/>
                </a:cubicBezTo>
                <a:cubicBezTo>
                  <a:pt x="20857" y="4573"/>
                  <a:pt x="31899" y="0"/>
                  <a:pt x="43413" y="0"/>
                </a:cubicBezTo>
                <a:lnTo>
                  <a:pt x="1389191" y="0"/>
                </a:lnTo>
                <a:cubicBezTo>
                  <a:pt x="1400705" y="0"/>
                  <a:pt x="1411747" y="4574"/>
                  <a:pt x="1419889" y="12715"/>
                </a:cubicBezTo>
                <a:cubicBezTo>
                  <a:pt x="1428031" y="20857"/>
                  <a:pt x="1432604" y="31899"/>
                  <a:pt x="1432604" y="43413"/>
                </a:cubicBezTo>
                <a:lnTo>
                  <a:pt x="1432604" y="217060"/>
                </a:lnTo>
                <a:cubicBezTo>
                  <a:pt x="1432604" y="228574"/>
                  <a:pt x="1428030" y="239616"/>
                  <a:pt x="1419889" y="247758"/>
                </a:cubicBezTo>
                <a:cubicBezTo>
                  <a:pt x="1411747" y="255900"/>
                  <a:pt x="1400705" y="260473"/>
                  <a:pt x="1389191" y="260473"/>
                </a:cubicBezTo>
                <a:lnTo>
                  <a:pt x="43413" y="260473"/>
                </a:lnTo>
                <a:cubicBezTo>
                  <a:pt x="31899" y="260473"/>
                  <a:pt x="20857" y="255899"/>
                  <a:pt x="12715" y="247758"/>
                </a:cubicBezTo>
                <a:cubicBezTo>
                  <a:pt x="4573" y="239616"/>
                  <a:pt x="0" y="228574"/>
                  <a:pt x="0" y="217060"/>
                </a:cubicBezTo>
                <a:lnTo>
                  <a:pt x="0" y="43413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795" tIns="48715" rIns="17795" bIns="17795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000" b="0" kern="1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 1.2 Préparer les interventions</a:t>
            </a:r>
          </a:p>
        </p:txBody>
      </p:sp>
      <p:sp>
        <p:nvSpPr>
          <p:cNvPr id="90" name="Forme libre 89"/>
          <p:cNvSpPr/>
          <p:nvPr/>
        </p:nvSpPr>
        <p:spPr>
          <a:xfrm>
            <a:off x="5127729" y="3447430"/>
            <a:ext cx="1892543" cy="260473"/>
          </a:xfrm>
          <a:custGeom>
            <a:avLst/>
            <a:gdLst>
              <a:gd name="connsiteX0" fmla="*/ 0 w 1432604"/>
              <a:gd name="connsiteY0" fmla="*/ 43413 h 260473"/>
              <a:gd name="connsiteX1" fmla="*/ 12715 w 1432604"/>
              <a:gd name="connsiteY1" fmla="*/ 12715 h 260473"/>
              <a:gd name="connsiteX2" fmla="*/ 43413 w 1432604"/>
              <a:gd name="connsiteY2" fmla="*/ 0 h 260473"/>
              <a:gd name="connsiteX3" fmla="*/ 1389191 w 1432604"/>
              <a:gd name="connsiteY3" fmla="*/ 0 h 260473"/>
              <a:gd name="connsiteX4" fmla="*/ 1419889 w 1432604"/>
              <a:gd name="connsiteY4" fmla="*/ 12715 h 260473"/>
              <a:gd name="connsiteX5" fmla="*/ 1432604 w 1432604"/>
              <a:gd name="connsiteY5" fmla="*/ 43413 h 260473"/>
              <a:gd name="connsiteX6" fmla="*/ 1432604 w 1432604"/>
              <a:gd name="connsiteY6" fmla="*/ 217060 h 260473"/>
              <a:gd name="connsiteX7" fmla="*/ 1419889 w 1432604"/>
              <a:gd name="connsiteY7" fmla="*/ 247758 h 260473"/>
              <a:gd name="connsiteX8" fmla="*/ 1389191 w 1432604"/>
              <a:gd name="connsiteY8" fmla="*/ 260473 h 260473"/>
              <a:gd name="connsiteX9" fmla="*/ 43413 w 1432604"/>
              <a:gd name="connsiteY9" fmla="*/ 260473 h 260473"/>
              <a:gd name="connsiteX10" fmla="*/ 12715 w 1432604"/>
              <a:gd name="connsiteY10" fmla="*/ 247758 h 260473"/>
              <a:gd name="connsiteX11" fmla="*/ 0 w 1432604"/>
              <a:gd name="connsiteY11" fmla="*/ 217060 h 260473"/>
              <a:gd name="connsiteX12" fmla="*/ 0 w 1432604"/>
              <a:gd name="connsiteY12" fmla="*/ 43413 h 26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32604" h="260473">
                <a:moveTo>
                  <a:pt x="0" y="43413"/>
                </a:moveTo>
                <a:cubicBezTo>
                  <a:pt x="0" y="31899"/>
                  <a:pt x="4574" y="20857"/>
                  <a:pt x="12715" y="12715"/>
                </a:cubicBezTo>
                <a:cubicBezTo>
                  <a:pt x="20857" y="4573"/>
                  <a:pt x="31899" y="0"/>
                  <a:pt x="43413" y="0"/>
                </a:cubicBezTo>
                <a:lnTo>
                  <a:pt x="1389191" y="0"/>
                </a:lnTo>
                <a:cubicBezTo>
                  <a:pt x="1400705" y="0"/>
                  <a:pt x="1411747" y="4574"/>
                  <a:pt x="1419889" y="12715"/>
                </a:cubicBezTo>
                <a:cubicBezTo>
                  <a:pt x="1428031" y="20857"/>
                  <a:pt x="1432604" y="31899"/>
                  <a:pt x="1432604" y="43413"/>
                </a:cubicBezTo>
                <a:lnTo>
                  <a:pt x="1432604" y="217060"/>
                </a:lnTo>
                <a:cubicBezTo>
                  <a:pt x="1432604" y="228574"/>
                  <a:pt x="1428030" y="239616"/>
                  <a:pt x="1419889" y="247758"/>
                </a:cubicBezTo>
                <a:cubicBezTo>
                  <a:pt x="1411747" y="255900"/>
                  <a:pt x="1400705" y="260473"/>
                  <a:pt x="1389191" y="260473"/>
                </a:cubicBezTo>
                <a:lnTo>
                  <a:pt x="43413" y="260473"/>
                </a:lnTo>
                <a:cubicBezTo>
                  <a:pt x="31899" y="260473"/>
                  <a:pt x="20857" y="255899"/>
                  <a:pt x="12715" y="247758"/>
                </a:cubicBezTo>
                <a:cubicBezTo>
                  <a:pt x="4573" y="239616"/>
                  <a:pt x="0" y="228574"/>
                  <a:pt x="0" y="217060"/>
                </a:cubicBezTo>
                <a:lnTo>
                  <a:pt x="0" y="43413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795" tIns="48715" rIns="17795" bIns="17795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000" b="0" kern="1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 1.3 Effectuer les actions correctives</a:t>
            </a:r>
          </a:p>
        </p:txBody>
      </p:sp>
      <p:sp>
        <p:nvSpPr>
          <p:cNvPr id="91" name="Forme libre 90"/>
          <p:cNvSpPr/>
          <p:nvPr/>
        </p:nvSpPr>
        <p:spPr>
          <a:xfrm>
            <a:off x="5123665" y="3765447"/>
            <a:ext cx="1896608" cy="227913"/>
          </a:xfrm>
          <a:custGeom>
            <a:avLst/>
            <a:gdLst>
              <a:gd name="connsiteX0" fmla="*/ 0 w 1432604"/>
              <a:gd name="connsiteY0" fmla="*/ 37986 h 227913"/>
              <a:gd name="connsiteX1" fmla="*/ 11126 w 1432604"/>
              <a:gd name="connsiteY1" fmla="*/ 11126 h 227913"/>
              <a:gd name="connsiteX2" fmla="*/ 37986 w 1432604"/>
              <a:gd name="connsiteY2" fmla="*/ 0 h 227913"/>
              <a:gd name="connsiteX3" fmla="*/ 1394618 w 1432604"/>
              <a:gd name="connsiteY3" fmla="*/ 0 h 227913"/>
              <a:gd name="connsiteX4" fmla="*/ 1421478 w 1432604"/>
              <a:gd name="connsiteY4" fmla="*/ 11126 h 227913"/>
              <a:gd name="connsiteX5" fmla="*/ 1432604 w 1432604"/>
              <a:gd name="connsiteY5" fmla="*/ 37986 h 227913"/>
              <a:gd name="connsiteX6" fmla="*/ 1432604 w 1432604"/>
              <a:gd name="connsiteY6" fmla="*/ 189927 h 227913"/>
              <a:gd name="connsiteX7" fmla="*/ 1421478 w 1432604"/>
              <a:gd name="connsiteY7" fmla="*/ 216787 h 227913"/>
              <a:gd name="connsiteX8" fmla="*/ 1394618 w 1432604"/>
              <a:gd name="connsiteY8" fmla="*/ 227913 h 227913"/>
              <a:gd name="connsiteX9" fmla="*/ 37986 w 1432604"/>
              <a:gd name="connsiteY9" fmla="*/ 227913 h 227913"/>
              <a:gd name="connsiteX10" fmla="*/ 11126 w 1432604"/>
              <a:gd name="connsiteY10" fmla="*/ 216787 h 227913"/>
              <a:gd name="connsiteX11" fmla="*/ 0 w 1432604"/>
              <a:gd name="connsiteY11" fmla="*/ 189927 h 227913"/>
              <a:gd name="connsiteX12" fmla="*/ 0 w 1432604"/>
              <a:gd name="connsiteY12" fmla="*/ 37986 h 22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32604" h="227913">
                <a:moveTo>
                  <a:pt x="0" y="37986"/>
                </a:moveTo>
                <a:cubicBezTo>
                  <a:pt x="0" y="27911"/>
                  <a:pt x="4002" y="18250"/>
                  <a:pt x="11126" y="11126"/>
                </a:cubicBezTo>
                <a:cubicBezTo>
                  <a:pt x="18250" y="4002"/>
                  <a:pt x="27912" y="0"/>
                  <a:pt x="37986" y="0"/>
                </a:cubicBezTo>
                <a:lnTo>
                  <a:pt x="1394618" y="0"/>
                </a:lnTo>
                <a:cubicBezTo>
                  <a:pt x="1404693" y="0"/>
                  <a:pt x="1414354" y="4002"/>
                  <a:pt x="1421478" y="11126"/>
                </a:cubicBezTo>
                <a:cubicBezTo>
                  <a:pt x="1428602" y="18250"/>
                  <a:pt x="1432604" y="27912"/>
                  <a:pt x="1432604" y="37986"/>
                </a:cubicBezTo>
                <a:lnTo>
                  <a:pt x="1432604" y="189927"/>
                </a:lnTo>
                <a:cubicBezTo>
                  <a:pt x="1432604" y="200002"/>
                  <a:pt x="1428602" y="209663"/>
                  <a:pt x="1421478" y="216787"/>
                </a:cubicBezTo>
                <a:cubicBezTo>
                  <a:pt x="1414354" y="223911"/>
                  <a:pt x="1404692" y="227913"/>
                  <a:pt x="1394618" y="227913"/>
                </a:cubicBezTo>
                <a:lnTo>
                  <a:pt x="37986" y="227913"/>
                </a:lnTo>
                <a:cubicBezTo>
                  <a:pt x="27911" y="227913"/>
                  <a:pt x="18250" y="223911"/>
                  <a:pt x="11126" y="216787"/>
                </a:cubicBezTo>
                <a:cubicBezTo>
                  <a:pt x="4002" y="209663"/>
                  <a:pt x="0" y="200001"/>
                  <a:pt x="0" y="189927"/>
                </a:cubicBezTo>
                <a:lnTo>
                  <a:pt x="0" y="37986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206" tIns="47126" rIns="16206" bIns="16206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000" b="0" kern="12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 1.4 Remettre en service</a:t>
            </a:r>
          </a:p>
        </p:txBody>
      </p:sp>
      <p:sp>
        <p:nvSpPr>
          <p:cNvPr id="77" name="Forme libre 76"/>
          <p:cNvSpPr/>
          <p:nvPr/>
        </p:nvSpPr>
        <p:spPr>
          <a:xfrm>
            <a:off x="3059833" y="4626267"/>
            <a:ext cx="323179" cy="227679"/>
          </a:xfrm>
          <a:custGeom>
            <a:avLst/>
            <a:gdLst>
              <a:gd name="connsiteX0" fmla="*/ 0 w 323179"/>
              <a:gd name="connsiteY0" fmla="*/ 0 h 227679"/>
              <a:gd name="connsiteX1" fmla="*/ 161589 w 323179"/>
              <a:gd name="connsiteY1" fmla="*/ 0 h 227679"/>
              <a:gd name="connsiteX2" fmla="*/ 161589 w 323179"/>
              <a:gd name="connsiteY2" fmla="*/ 227679 h 227679"/>
              <a:gd name="connsiteX3" fmla="*/ 323179 w 323179"/>
              <a:gd name="connsiteY3" fmla="*/ 227679 h 227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179" h="227679">
                <a:moveTo>
                  <a:pt x="0" y="0"/>
                </a:moveTo>
                <a:lnTo>
                  <a:pt x="161589" y="0"/>
                </a:lnTo>
                <a:lnTo>
                  <a:pt x="161589" y="227679"/>
                </a:lnTo>
                <a:lnTo>
                  <a:pt x="323179" y="227679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4407" tIns="103957" rIns="164406" bIns="103956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500" kern="1200">
              <a:solidFill>
                <a:srgbClr val="002060"/>
              </a:solidFill>
            </a:endParaRPr>
          </a:p>
        </p:txBody>
      </p:sp>
      <p:sp>
        <p:nvSpPr>
          <p:cNvPr id="78" name="Forme libre 77"/>
          <p:cNvSpPr/>
          <p:nvPr/>
        </p:nvSpPr>
        <p:spPr>
          <a:xfrm>
            <a:off x="3059833" y="4426736"/>
            <a:ext cx="319897" cy="199531"/>
          </a:xfrm>
          <a:custGeom>
            <a:avLst/>
            <a:gdLst>
              <a:gd name="connsiteX0" fmla="*/ 0 w 319897"/>
              <a:gd name="connsiteY0" fmla="*/ 199531 h 199531"/>
              <a:gd name="connsiteX1" fmla="*/ 159948 w 319897"/>
              <a:gd name="connsiteY1" fmla="*/ 199531 h 199531"/>
              <a:gd name="connsiteX2" fmla="*/ 159948 w 319897"/>
              <a:gd name="connsiteY2" fmla="*/ 0 h 199531"/>
              <a:gd name="connsiteX3" fmla="*/ 319897 w 319897"/>
              <a:gd name="connsiteY3" fmla="*/ 0 h 19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897" h="199531">
                <a:moveTo>
                  <a:pt x="0" y="199531"/>
                </a:moveTo>
                <a:lnTo>
                  <a:pt x="159948" y="199531"/>
                </a:lnTo>
                <a:lnTo>
                  <a:pt x="159948" y="0"/>
                </a:lnTo>
                <a:lnTo>
                  <a:pt x="319897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3224" tIns="90340" rIns="163222" bIns="90340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500" kern="1200">
              <a:solidFill>
                <a:srgbClr val="002060"/>
              </a:solidFill>
            </a:endParaRPr>
          </a:p>
        </p:txBody>
      </p:sp>
      <p:sp>
        <p:nvSpPr>
          <p:cNvPr id="79" name="Forme libre 78"/>
          <p:cNvSpPr/>
          <p:nvPr/>
        </p:nvSpPr>
        <p:spPr>
          <a:xfrm>
            <a:off x="1907705" y="4336017"/>
            <a:ext cx="1345235" cy="605153"/>
          </a:xfrm>
          <a:custGeom>
            <a:avLst/>
            <a:gdLst>
              <a:gd name="connsiteX0" fmla="*/ 0 w 1196318"/>
              <a:gd name="connsiteY0" fmla="*/ 100861 h 605153"/>
              <a:gd name="connsiteX1" fmla="*/ 29542 w 1196318"/>
              <a:gd name="connsiteY1" fmla="*/ 29542 h 605153"/>
              <a:gd name="connsiteX2" fmla="*/ 100862 w 1196318"/>
              <a:gd name="connsiteY2" fmla="*/ 1 h 605153"/>
              <a:gd name="connsiteX3" fmla="*/ 1095457 w 1196318"/>
              <a:gd name="connsiteY3" fmla="*/ 0 h 605153"/>
              <a:gd name="connsiteX4" fmla="*/ 1166776 w 1196318"/>
              <a:gd name="connsiteY4" fmla="*/ 29542 h 605153"/>
              <a:gd name="connsiteX5" fmla="*/ 1196317 w 1196318"/>
              <a:gd name="connsiteY5" fmla="*/ 100862 h 605153"/>
              <a:gd name="connsiteX6" fmla="*/ 1196318 w 1196318"/>
              <a:gd name="connsiteY6" fmla="*/ 504292 h 605153"/>
              <a:gd name="connsiteX7" fmla="*/ 1166776 w 1196318"/>
              <a:gd name="connsiteY7" fmla="*/ 575612 h 605153"/>
              <a:gd name="connsiteX8" fmla="*/ 1095456 w 1196318"/>
              <a:gd name="connsiteY8" fmla="*/ 605153 h 605153"/>
              <a:gd name="connsiteX9" fmla="*/ 100861 w 1196318"/>
              <a:gd name="connsiteY9" fmla="*/ 605153 h 605153"/>
              <a:gd name="connsiteX10" fmla="*/ 29541 w 1196318"/>
              <a:gd name="connsiteY10" fmla="*/ 575611 h 605153"/>
              <a:gd name="connsiteX11" fmla="*/ 0 w 1196318"/>
              <a:gd name="connsiteY11" fmla="*/ 504291 h 605153"/>
              <a:gd name="connsiteX12" fmla="*/ 0 w 1196318"/>
              <a:gd name="connsiteY12" fmla="*/ 100861 h 605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96318" h="605153">
                <a:moveTo>
                  <a:pt x="0" y="100861"/>
                </a:moveTo>
                <a:cubicBezTo>
                  <a:pt x="0" y="74111"/>
                  <a:pt x="10626" y="48457"/>
                  <a:pt x="29542" y="29542"/>
                </a:cubicBezTo>
                <a:cubicBezTo>
                  <a:pt x="48457" y="10627"/>
                  <a:pt x="74112" y="1"/>
                  <a:pt x="100862" y="1"/>
                </a:cubicBezTo>
                <a:lnTo>
                  <a:pt x="1095457" y="0"/>
                </a:lnTo>
                <a:cubicBezTo>
                  <a:pt x="1122207" y="0"/>
                  <a:pt x="1147861" y="10626"/>
                  <a:pt x="1166776" y="29542"/>
                </a:cubicBezTo>
                <a:cubicBezTo>
                  <a:pt x="1185691" y="48457"/>
                  <a:pt x="1196317" y="74112"/>
                  <a:pt x="1196317" y="100862"/>
                </a:cubicBezTo>
                <a:cubicBezTo>
                  <a:pt x="1196317" y="235339"/>
                  <a:pt x="1196318" y="369815"/>
                  <a:pt x="1196318" y="504292"/>
                </a:cubicBezTo>
                <a:cubicBezTo>
                  <a:pt x="1196318" y="531042"/>
                  <a:pt x="1185692" y="556696"/>
                  <a:pt x="1166776" y="575612"/>
                </a:cubicBezTo>
                <a:cubicBezTo>
                  <a:pt x="1147861" y="594527"/>
                  <a:pt x="1122206" y="605153"/>
                  <a:pt x="1095456" y="605153"/>
                </a:cubicBezTo>
                <a:lnTo>
                  <a:pt x="100861" y="605153"/>
                </a:lnTo>
                <a:cubicBezTo>
                  <a:pt x="74111" y="605153"/>
                  <a:pt x="48457" y="594527"/>
                  <a:pt x="29541" y="575611"/>
                </a:cubicBezTo>
                <a:cubicBezTo>
                  <a:pt x="10626" y="556696"/>
                  <a:pt x="0" y="531041"/>
                  <a:pt x="0" y="504291"/>
                </a:cubicBezTo>
                <a:lnTo>
                  <a:pt x="0" y="100861"/>
                </a:lnTo>
                <a:close/>
              </a:path>
            </a:pathLst>
          </a:custGeom>
          <a:solidFill>
            <a:srgbClr val="FF9900"/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431" tIns="38431" rIns="38431" bIns="384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400" b="1" kern="1200" dirty="0">
                <a:solidFill>
                  <a:srgbClr val="002060"/>
                </a:solidFill>
                <a:latin typeface="+mn-lt"/>
                <a:cs typeface="Arial" pitchFamily="34" charset="0"/>
              </a:rPr>
              <a:t>A2 MAINTENANCE PREVENTIVE</a:t>
            </a:r>
          </a:p>
        </p:txBody>
      </p:sp>
      <p:sp>
        <p:nvSpPr>
          <p:cNvPr id="80" name="Forme libre 79"/>
          <p:cNvSpPr/>
          <p:nvPr/>
        </p:nvSpPr>
        <p:spPr>
          <a:xfrm>
            <a:off x="3349262" y="4229386"/>
            <a:ext cx="1798802" cy="394699"/>
          </a:xfrm>
          <a:custGeom>
            <a:avLst/>
            <a:gdLst>
              <a:gd name="connsiteX0" fmla="*/ 0 w 1426325"/>
              <a:gd name="connsiteY0" fmla="*/ 65784 h 394699"/>
              <a:gd name="connsiteX1" fmla="*/ 19268 w 1426325"/>
              <a:gd name="connsiteY1" fmla="*/ 19268 h 394699"/>
              <a:gd name="connsiteX2" fmla="*/ 65784 w 1426325"/>
              <a:gd name="connsiteY2" fmla="*/ 0 h 394699"/>
              <a:gd name="connsiteX3" fmla="*/ 1360541 w 1426325"/>
              <a:gd name="connsiteY3" fmla="*/ 0 h 394699"/>
              <a:gd name="connsiteX4" fmla="*/ 1407057 w 1426325"/>
              <a:gd name="connsiteY4" fmla="*/ 19268 h 394699"/>
              <a:gd name="connsiteX5" fmla="*/ 1426325 w 1426325"/>
              <a:gd name="connsiteY5" fmla="*/ 65784 h 394699"/>
              <a:gd name="connsiteX6" fmla="*/ 1426325 w 1426325"/>
              <a:gd name="connsiteY6" fmla="*/ 328915 h 394699"/>
              <a:gd name="connsiteX7" fmla="*/ 1407057 w 1426325"/>
              <a:gd name="connsiteY7" fmla="*/ 375431 h 394699"/>
              <a:gd name="connsiteX8" fmla="*/ 1360541 w 1426325"/>
              <a:gd name="connsiteY8" fmla="*/ 394699 h 394699"/>
              <a:gd name="connsiteX9" fmla="*/ 65784 w 1426325"/>
              <a:gd name="connsiteY9" fmla="*/ 394699 h 394699"/>
              <a:gd name="connsiteX10" fmla="*/ 19268 w 1426325"/>
              <a:gd name="connsiteY10" fmla="*/ 375431 h 394699"/>
              <a:gd name="connsiteX11" fmla="*/ 0 w 1426325"/>
              <a:gd name="connsiteY11" fmla="*/ 328915 h 394699"/>
              <a:gd name="connsiteX12" fmla="*/ 0 w 1426325"/>
              <a:gd name="connsiteY12" fmla="*/ 65784 h 394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26325" h="394699">
                <a:moveTo>
                  <a:pt x="0" y="65784"/>
                </a:moveTo>
                <a:cubicBezTo>
                  <a:pt x="0" y="48337"/>
                  <a:pt x="6931" y="31605"/>
                  <a:pt x="19268" y="19268"/>
                </a:cubicBezTo>
                <a:cubicBezTo>
                  <a:pt x="31605" y="6931"/>
                  <a:pt x="48337" y="0"/>
                  <a:pt x="65784" y="0"/>
                </a:cubicBezTo>
                <a:lnTo>
                  <a:pt x="1360541" y="0"/>
                </a:lnTo>
                <a:cubicBezTo>
                  <a:pt x="1377988" y="0"/>
                  <a:pt x="1394720" y="6931"/>
                  <a:pt x="1407057" y="19268"/>
                </a:cubicBezTo>
                <a:cubicBezTo>
                  <a:pt x="1419394" y="31605"/>
                  <a:pt x="1426325" y="48337"/>
                  <a:pt x="1426325" y="65784"/>
                </a:cubicBezTo>
                <a:lnTo>
                  <a:pt x="1426325" y="328915"/>
                </a:lnTo>
                <a:cubicBezTo>
                  <a:pt x="1426325" y="346362"/>
                  <a:pt x="1419394" y="363094"/>
                  <a:pt x="1407057" y="375431"/>
                </a:cubicBezTo>
                <a:cubicBezTo>
                  <a:pt x="1394720" y="387768"/>
                  <a:pt x="1377988" y="394699"/>
                  <a:pt x="1360541" y="394699"/>
                </a:cubicBezTo>
                <a:lnTo>
                  <a:pt x="65784" y="394699"/>
                </a:lnTo>
                <a:cubicBezTo>
                  <a:pt x="48337" y="394699"/>
                  <a:pt x="31605" y="387768"/>
                  <a:pt x="19268" y="375431"/>
                </a:cubicBezTo>
                <a:cubicBezTo>
                  <a:pt x="6931" y="363094"/>
                  <a:pt x="0" y="346362"/>
                  <a:pt x="0" y="328915"/>
                </a:cubicBezTo>
                <a:lnTo>
                  <a:pt x="0" y="65784"/>
                </a:lnTo>
                <a:close/>
              </a:path>
            </a:pathLst>
          </a:custGeom>
          <a:solidFill>
            <a:srgbClr val="FF9900"/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5618" tIns="25618" rIns="25618" bIns="25618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000" b="0" kern="1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 2.2 Mettre en </a:t>
            </a:r>
            <a:r>
              <a:rPr lang="fr-FR" sz="1000" b="0" kern="1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œuvre </a:t>
            </a:r>
            <a:r>
              <a:rPr lang="fr-FR" sz="1000" b="0" kern="1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le plan de maintenance préventive</a:t>
            </a:r>
          </a:p>
        </p:txBody>
      </p:sp>
      <p:sp>
        <p:nvSpPr>
          <p:cNvPr id="81" name="Forme libre 80"/>
          <p:cNvSpPr/>
          <p:nvPr/>
        </p:nvSpPr>
        <p:spPr>
          <a:xfrm>
            <a:off x="3347865" y="4689486"/>
            <a:ext cx="1795520" cy="395698"/>
          </a:xfrm>
          <a:custGeom>
            <a:avLst/>
            <a:gdLst>
              <a:gd name="connsiteX0" fmla="*/ 0 w 1426325"/>
              <a:gd name="connsiteY0" fmla="*/ 54820 h 328916"/>
              <a:gd name="connsiteX1" fmla="*/ 16056 w 1426325"/>
              <a:gd name="connsiteY1" fmla="*/ 16056 h 328916"/>
              <a:gd name="connsiteX2" fmla="*/ 54820 w 1426325"/>
              <a:gd name="connsiteY2" fmla="*/ 0 h 328916"/>
              <a:gd name="connsiteX3" fmla="*/ 1371505 w 1426325"/>
              <a:gd name="connsiteY3" fmla="*/ 0 h 328916"/>
              <a:gd name="connsiteX4" fmla="*/ 1410269 w 1426325"/>
              <a:gd name="connsiteY4" fmla="*/ 16056 h 328916"/>
              <a:gd name="connsiteX5" fmla="*/ 1426325 w 1426325"/>
              <a:gd name="connsiteY5" fmla="*/ 54820 h 328916"/>
              <a:gd name="connsiteX6" fmla="*/ 1426325 w 1426325"/>
              <a:gd name="connsiteY6" fmla="*/ 274096 h 328916"/>
              <a:gd name="connsiteX7" fmla="*/ 1410269 w 1426325"/>
              <a:gd name="connsiteY7" fmla="*/ 312860 h 328916"/>
              <a:gd name="connsiteX8" fmla="*/ 1371505 w 1426325"/>
              <a:gd name="connsiteY8" fmla="*/ 328916 h 328916"/>
              <a:gd name="connsiteX9" fmla="*/ 54820 w 1426325"/>
              <a:gd name="connsiteY9" fmla="*/ 328916 h 328916"/>
              <a:gd name="connsiteX10" fmla="*/ 16056 w 1426325"/>
              <a:gd name="connsiteY10" fmla="*/ 312860 h 328916"/>
              <a:gd name="connsiteX11" fmla="*/ 0 w 1426325"/>
              <a:gd name="connsiteY11" fmla="*/ 274096 h 328916"/>
              <a:gd name="connsiteX12" fmla="*/ 0 w 1426325"/>
              <a:gd name="connsiteY12" fmla="*/ 54820 h 328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26325" h="328916">
                <a:moveTo>
                  <a:pt x="0" y="54820"/>
                </a:moveTo>
                <a:cubicBezTo>
                  <a:pt x="0" y="40281"/>
                  <a:pt x="5776" y="26337"/>
                  <a:pt x="16056" y="16056"/>
                </a:cubicBezTo>
                <a:cubicBezTo>
                  <a:pt x="26337" y="5775"/>
                  <a:pt x="40280" y="0"/>
                  <a:pt x="54820" y="0"/>
                </a:cubicBezTo>
                <a:lnTo>
                  <a:pt x="1371505" y="0"/>
                </a:lnTo>
                <a:cubicBezTo>
                  <a:pt x="1386044" y="0"/>
                  <a:pt x="1399988" y="5776"/>
                  <a:pt x="1410269" y="16056"/>
                </a:cubicBezTo>
                <a:cubicBezTo>
                  <a:pt x="1420550" y="26337"/>
                  <a:pt x="1426325" y="40280"/>
                  <a:pt x="1426325" y="54820"/>
                </a:cubicBezTo>
                <a:lnTo>
                  <a:pt x="1426325" y="274096"/>
                </a:lnTo>
                <a:cubicBezTo>
                  <a:pt x="1426325" y="288635"/>
                  <a:pt x="1420549" y="302579"/>
                  <a:pt x="1410269" y="312860"/>
                </a:cubicBezTo>
                <a:cubicBezTo>
                  <a:pt x="1399988" y="323141"/>
                  <a:pt x="1386045" y="328916"/>
                  <a:pt x="1371505" y="328916"/>
                </a:cubicBezTo>
                <a:lnTo>
                  <a:pt x="54820" y="328916"/>
                </a:lnTo>
                <a:cubicBezTo>
                  <a:pt x="40281" y="328916"/>
                  <a:pt x="26337" y="323140"/>
                  <a:pt x="16056" y="312860"/>
                </a:cubicBezTo>
                <a:cubicBezTo>
                  <a:pt x="5775" y="302579"/>
                  <a:pt x="0" y="288636"/>
                  <a:pt x="0" y="274096"/>
                </a:cubicBezTo>
                <a:lnTo>
                  <a:pt x="0" y="54820"/>
                </a:lnTo>
                <a:close/>
              </a:path>
            </a:pathLst>
          </a:custGeom>
          <a:solidFill>
            <a:srgbClr val="FF9900"/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406" tIns="22406" rIns="22406" bIns="22406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000" b="0" kern="1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 2.3 Exploiter les informations recueillies</a:t>
            </a:r>
          </a:p>
        </p:txBody>
      </p:sp>
      <p:sp>
        <p:nvSpPr>
          <p:cNvPr id="99" name="Forme libre 98"/>
          <p:cNvSpPr/>
          <p:nvPr/>
        </p:nvSpPr>
        <p:spPr>
          <a:xfrm>
            <a:off x="1500382" y="5625700"/>
            <a:ext cx="335628" cy="219903"/>
          </a:xfrm>
          <a:custGeom>
            <a:avLst/>
            <a:gdLst>
              <a:gd name="connsiteX0" fmla="*/ 0 w 335628"/>
              <a:gd name="connsiteY0" fmla="*/ 0 h 219903"/>
              <a:gd name="connsiteX1" fmla="*/ 167814 w 335628"/>
              <a:gd name="connsiteY1" fmla="*/ 0 h 219903"/>
              <a:gd name="connsiteX2" fmla="*/ 167814 w 335628"/>
              <a:gd name="connsiteY2" fmla="*/ 219903 h 219903"/>
              <a:gd name="connsiteX3" fmla="*/ 335628 w 335628"/>
              <a:gd name="connsiteY3" fmla="*/ 219903 h 219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628" h="219903">
                <a:moveTo>
                  <a:pt x="0" y="0"/>
                </a:moveTo>
                <a:lnTo>
                  <a:pt x="167814" y="0"/>
                </a:lnTo>
                <a:lnTo>
                  <a:pt x="167814" y="219903"/>
                </a:lnTo>
                <a:lnTo>
                  <a:pt x="335628" y="219903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483" tIns="99921" rIns="170483" bIns="99920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800" kern="1200">
              <a:solidFill>
                <a:srgbClr val="002060"/>
              </a:solidFill>
            </a:endParaRPr>
          </a:p>
        </p:txBody>
      </p:sp>
      <p:sp>
        <p:nvSpPr>
          <p:cNvPr id="100" name="Forme libre 99"/>
          <p:cNvSpPr/>
          <p:nvPr/>
        </p:nvSpPr>
        <p:spPr>
          <a:xfrm>
            <a:off x="1500382" y="5429419"/>
            <a:ext cx="332925" cy="196281"/>
          </a:xfrm>
          <a:custGeom>
            <a:avLst/>
            <a:gdLst>
              <a:gd name="connsiteX0" fmla="*/ 0 w 332925"/>
              <a:gd name="connsiteY0" fmla="*/ 196281 h 196281"/>
              <a:gd name="connsiteX1" fmla="*/ 166462 w 332925"/>
              <a:gd name="connsiteY1" fmla="*/ 196281 h 196281"/>
              <a:gd name="connsiteX2" fmla="*/ 166462 w 332925"/>
              <a:gd name="connsiteY2" fmla="*/ 0 h 196281"/>
              <a:gd name="connsiteX3" fmla="*/ 332925 w 332925"/>
              <a:gd name="connsiteY3" fmla="*/ 0 h 196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2925" h="196281">
                <a:moveTo>
                  <a:pt x="0" y="196281"/>
                </a:moveTo>
                <a:lnTo>
                  <a:pt x="166462" y="196281"/>
                </a:lnTo>
                <a:lnTo>
                  <a:pt x="166462" y="0"/>
                </a:lnTo>
                <a:lnTo>
                  <a:pt x="332925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9500" tIns="88479" rIns="169502" bIns="88479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800" kern="1200">
              <a:solidFill>
                <a:srgbClr val="002060"/>
              </a:solidFill>
            </a:endParaRPr>
          </a:p>
        </p:txBody>
      </p:sp>
      <p:sp>
        <p:nvSpPr>
          <p:cNvPr id="101" name="Forme libre 100"/>
          <p:cNvSpPr/>
          <p:nvPr/>
        </p:nvSpPr>
        <p:spPr>
          <a:xfrm>
            <a:off x="870577" y="5443585"/>
            <a:ext cx="895379" cy="364229"/>
          </a:xfrm>
          <a:custGeom>
            <a:avLst/>
            <a:gdLst>
              <a:gd name="connsiteX0" fmla="*/ 0 w 895379"/>
              <a:gd name="connsiteY0" fmla="*/ 60706 h 364229"/>
              <a:gd name="connsiteX1" fmla="*/ 17780 w 895379"/>
              <a:gd name="connsiteY1" fmla="*/ 17780 h 364229"/>
              <a:gd name="connsiteX2" fmla="*/ 60706 w 895379"/>
              <a:gd name="connsiteY2" fmla="*/ 0 h 364229"/>
              <a:gd name="connsiteX3" fmla="*/ 834673 w 895379"/>
              <a:gd name="connsiteY3" fmla="*/ 0 h 364229"/>
              <a:gd name="connsiteX4" fmla="*/ 877599 w 895379"/>
              <a:gd name="connsiteY4" fmla="*/ 17780 h 364229"/>
              <a:gd name="connsiteX5" fmla="*/ 895379 w 895379"/>
              <a:gd name="connsiteY5" fmla="*/ 60706 h 364229"/>
              <a:gd name="connsiteX6" fmla="*/ 895379 w 895379"/>
              <a:gd name="connsiteY6" fmla="*/ 303523 h 364229"/>
              <a:gd name="connsiteX7" fmla="*/ 877599 w 895379"/>
              <a:gd name="connsiteY7" fmla="*/ 346449 h 364229"/>
              <a:gd name="connsiteX8" fmla="*/ 834673 w 895379"/>
              <a:gd name="connsiteY8" fmla="*/ 364229 h 364229"/>
              <a:gd name="connsiteX9" fmla="*/ 60706 w 895379"/>
              <a:gd name="connsiteY9" fmla="*/ 364229 h 364229"/>
              <a:gd name="connsiteX10" fmla="*/ 17780 w 895379"/>
              <a:gd name="connsiteY10" fmla="*/ 346449 h 364229"/>
              <a:gd name="connsiteX11" fmla="*/ 0 w 895379"/>
              <a:gd name="connsiteY11" fmla="*/ 303523 h 364229"/>
              <a:gd name="connsiteX12" fmla="*/ 0 w 895379"/>
              <a:gd name="connsiteY12" fmla="*/ 60706 h 364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95379" h="364229">
                <a:moveTo>
                  <a:pt x="0" y="60706"/>
                </a:moveTo>
                <a:cubicBezTo>
                  <a:pt x="0" y="44606"/>
                  <a:pt x="6396" y="29165"/>
                  <a:pt x="17780" y="17780"/>
                </a:cubicBezTo>
                <a:cubicBezTo>
                  <a:pt x="29165" y="6395"/>
                  <a:pt x="44605" y="0"/>
                  <a:pt x="60706" y="0"/>
                </a:cubicBezTo>
                <a:lnTo>
                  <a:pt x="834673" y="0"/>
                </a:lnTo>
                <a:cubicBezTo>
                  <a:pt x="850773" y="0"/>
                  <a:pt x="866214" y="6396"/>
                  <a:pt x="877599" y="17780"/>
                </a:cubicBezTo>
                <a:cubicBezTo>
                  <a:pt x="888984" y="29165"/>
                  <a:pt x="895379" y="44605"/>
                  <a:pt x="895379" y="60706"/>
                </a:cubicBezTo>
                <a:lnTo>
                  <a:pt x="895379" y="303523"/>
                </a:lnTo>
                <a:cubicBezTo>
                  <a:pt x="895379" y="319623"/>
                  <a:pt x="888983" y="335064"/>
                  <a:pt x="877599" y="346449"/>
                </a:cubicBezTo>
                <a:cubicBezTo>
                  <a:pt x="866214" y="357834"/>
                  <a:pt x="850774" y="364229"/>
                  <a:pt x="834673" y="364229"/>
                </a:cubicBezTo>
                <a:lnTo>
                  <a:pt x="60706" y="364229"/>
                </a:lnTo>
                <a:cubicBezTo>
                  <a:pt x="44606" y="364229"/>
                  <a:pt x="29165" y="357833"/>
                  <a:pt x="17780" y="346449"/>
                </a:cubicBezTo>
                <a:cubicBezTo>
                  <a:pt x="6395" y="335064"/>
                  <a:pt x="0" y="319624"/>
                  <a:pt x="0" y="303523"/>
                </a:cubicBezTo>
                <a:lnTo>
                  <a:pt x="0" y="60706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200" b="1" kern="1200" dirty="0">
                <a:solidFill>
                  <a:srgbClr val="002060"/>
                </a:solidFill>
                <a:latin typeface="+mn-lt"/>
                <a:cs typeface="Arial" pitchFamily="34" charset="0"/>
              </a:rPr>
              <a:t>A7 CONDUITE</a:t>
            </a:r>
          </a:p>
        </p:txBody>
      </p:sp>
      <p:sp>
        <p:nvSpPr>
          <p:cNvPr id="102" name="Forme libre 101"/>
          <p:cNvSpPr/>
          <p:nvPr/>
        </p:nvSpPr>
        <p:spPr>
          <a:xfrm>
            <a:off x="1833306" y="5238437"/>
            <a:ext cx="1658574" cy="381965"/>
          </a:xfrm>
          <a:custGeom>
            <a:avLst/>
            <a:gdLst>
              <a:gd name="connsiteX0" fmla="*/ 0 w 1156591"/>
              <a:gd name="connsiteY0" fmla="*/ 63662 h 381965"/>
              <a:gd name="connsiteX1" fmla="*/ 18646 w 1156591"/>
              <a:gd name="connsiteY1" fmla="*/ 18646 h 381965"/>
              <a:gd name="connsiteX2" fmla="*/ 63662 w 1156591"/>
              <a:gd name="connsiteY2" fmla="*/ 0 h 381965"/>
              <a:gd name="connsiteX3" fmla="*/ 1092929 w 1156591"/>
              <a:gd name="connsiteY3" fmla="*/ 0 h 381965"/>
              <a:gd name="connsiteX4" fmla="*/ 1137945 w 1156591"/>
              <a:gd name="connsiteY4" fmla="*/ 18646 h 381965"/>
              <a:gd name="connsiteX5" fmla="*/ 1156591 w 1156591"/>
              <a:gd name="connsiteY5" fmla="*/ 63662 h 381965"/>
              <a:gd name="connsiteX6" fmla="*/ 1156591 w 1156591"/>
              <a:gd name="connsiteY6" fmla="*/ 318303 h 381965"/>
              <a:gd name="connsiteX7" fmla="*/ 1137945 w 1156591"/>
              <a:gd name="connsiteY7" fmla="*/ 363319 h 381965"/>
              <a:gd name="connsiteX8" fmla="*/ 1092929 w 1156591"/>
              <a:gd name="connsiteY8" fmla="*/ 381965 h 381965"/>
              <a:gd name="connsiteX9" fmla="*/ 63662 w 1156591"/>
              <a:gd name="connsiteY9" fmla="*/ 381965 h 381965"/>
              <a:gd name="connsiteX10" fmla="*/ 18646 w 1156591"/>
              <a:gd name="connsiteY10" fmla="*/ 363319 h 381965"/>
              <a:gd name="connsiteX11" fmla="*/ 0 w 1156591"/>
              <a:gd name="connsiteY11" fmla="*/ 318303 h 381965"/>
              <a:gd name="connsiteX12" fmla="*/ 0 w 1156591"/>
              <a:gd name="connsiteY12" fmla="*/ 63662 h 381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6591" h="381965">
                <a:moveTo>
                  <a:pt x="0" y="63662"/>
                </a:moveTo>
                <a:cubicBezTo>
                  <a:pt x="0" y="46778"/>
                  <a:pt x="6707" y="30585"/>
                  <a:pt x="18646" y="18646"/>
                </a:cubicBezTo>
                <a:cubicBezTo>
                  <a:pt x="30585" y="6707"/>
                  <a:pt x="46778" y="0"/>
                  <a:pt x="63662" y="0"/>
                </a:cubicBezTo>
                <a:lnTo>
                  <a:pt x="1092929" y="0"/>
                </a:lnTo>
                <a:cubicBezTo>
                  <a:pt x="1109813" y="0"/>
                  <a:pt x="1126006" y="6707"/>
                  <a:pt x="1137945" y="18646"/>
                </a:cubicBezTo>
                <a:cubicBezTo>
                  <a:pt x="1149884" y="30585"/>
                  <a:pt x="1156591" y="46778"/>
                  <a:pt x="1156591" y="63662"/>
                </a:cubicBezTo>
                <a:lnTo>
                  <a:pt x="1156591" y="318303"/>
                </a:lnTo>
                <a:cubicBezTo>
                  <a:pt x="1156591" y="335187"/>
                  <a:pt x="1149884" y="351380"/>
                  <a:pt x="1137945" y="363319"/>
                </a:cubicBezTo>
                <a:cubicBezTo>
                  <a:pt x="1126006" y="375258"/>
                  <a:pt x="1109813" y="381965"/>
                  <a:pt x="1092929" y="381965"/>
                </a:cubicBezTo>
                <a:lnTo>
                  <a:pt x="63662" y="381965"/>
                </a:lnTo>
                <a:cubicBezTo>
                  <a:pt x="46778" y="381965"/>
                  <a:pt x="30585" y="375258"/>
                  <a:pt x="18646" y="363319"/>
                </a:cubicBezTo>
                <a:cubicBezTo>
                  <a:pt x="6707" y="351380"/>
                  <a:pt x="0" y="335187"/>
                  <a:pt x="0" y="318303"/>
                </a:cubicBezTo>
                <a:lnTo>
                  <a:pt x="0" y="6366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3726" tIns="23726" rIns="23726" bIns="23726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tabLst>
                <a:tab pos="0" algn="l"/>
              </a:tabLst>
            </a:pPr>
            <a:r>
              <a:rPr lang="fr-FR" sz="1000" b="0" kern="1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T7.1 Effectuer la mise en fonctionnement et l’arrêt</a:t>
            </a:r>
          </a:p>
        </p:txBody>
      </p:sp>
      <p:sp>
        <p:nvSpPr>
          <p:cNvPr id="103" name="Forme libre 102"/>
          <p:cNvSpPr/>
          <p:nvPr/>
        </p:nvSpPr>
        <p:spPr>
          <a:xfrm>
            <a:off x="1836011" y="5654621"/>
            <a:ext cx="1655870" cy="381965"/>
          </a:xfrm>
          <a:custGeom>
            <a:avLst/>
            <a:gdLst>
              <a:gd name="connsiteX0" fmla="*/ 0 w 1156591"/>
              <a:gd name="connsiteY0" fmla="*/ 63662 h 381965"/>
              <a:gd name="connsiteX1" fmla="*/ 18646 w 1156591"/>
              <a:gd name="connsiteY1" fmla="*/ 18646 h 381965"/>
              <a:gd name="connsiteX2" fmla="*/ 63662 w 1156591"/>
              <a:gd name="connsiteY2" fmla="*/ 0 h 381965"/>
              <a:gd name="connsiteX3" fmla="*/ 1092929 w 1156591"/>
              <a:gd name="connsiteY3" fmla="*/ 0 h 381965"/>
              <a:gd name="connsiteX4" fmla="*/ 1137945 w 1156591"/>
              <a:gd name="connsiteY4" fmla="*/ 18646 h 381965"/>
              <a:gd name="connsiteX5" fmla="*/ 1156591 w 1156591"/>
              <a:gd name="connsiteY5" fmla="*/ 63662 h 381965"/>
              <a:gd name="connsiteX6" fmla="*/ 1156591 w 1156591"/>
              <a:gd name="connsiteY6" fmla="*/ 318303 h 381965"/>
              <a:gd name="connsiteX7" fmla="*/ 1137945 w 1156591"/>
              <a:gd name="connsiteY7" fmla="*/ 363319 h 381965"/>
              <a:gd name="connsiteX8" fmla="*/ 1092929 w 1156591"/>
              <a:gd name="connsiteY8" fmla="*/ 381965 h 381965"/>
              <a:gd name="connsiteX9" fmla="*/ 63662 w 1156591"/>
              <a:gd name="connsiteY9" fmla="*/ 381965 h 381965"/>
              <a:gd name="connsiteX10" fmla="*/ 18646 w 1156591"/>
              <a:gd name="connsiteY10" fmla="*/ 363319 h 381965"/>
              <a:gd name="connsiteX11" fmla="*/ 0 w 1156591"/>
              <a:gd name="connsiteY11" fmla="*/ 318303 h 381965"/>
              <a:gd name="connsiteX12" fmla="*/ 0 w 1156591"/>
              <a:gd name="connsiteY12" fmla="*/ 63662 h 381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6591" h="381965">
                <a:moveTo>
                  <a:pt x="0" y="63662"/>
                </a:moveTo>
                <a:cubicBezTo>
                  <a:pt x="0" y="46778"/>
                  <a:pt x="6707" y="30585"/>
                  <a:pt x="18646" y="18646"/>
                </a:cubicBezTo>
                <a:cubicBezTo>
                  <a:pt x="30585" y="6707"/>
                  <a:pt x="46778" y="0"/>
                  <a:pt x="63662" y="0"/>
                </a:cubicBezTo>
                <a:lnTo>
                  <a:pt x="1092929" y="0"/>
                </a:lnTo>
                <a:cubicBezTo>
                  <a:pt x="1109813" y="0"/>
                  <a:pt x="1126006" y="6707"/>
                  <a:pt x="1137945" y="18646"/>
                </a:cubicBezTo>
                <a:cubicBezTo>
                  <a:pt x="1149884" y="30585"/>
                  <a:pt x="1156591" y="46778"/>
                  <a:pt x="1156591" y="63662"/>
                </a:cubicBezTo>
                <a:lnTo>
                  <a:pt x="1156591" y="318303"/>
                </a:lnTo>
                <a:cubicBezTo>
                  <a:pt x="1156591" y="335187"/>
                  <a:pt x="1149884" y="351380"/>
                  <a:pt x="1137945" y="363319"/>
                </a:cubicBezTo>
                <a:cubicBezTo>
                  <a:pt x="1126006" y="375258"/>
                  <a:pt x="1109813" y="381965"/>
                  <a:pt x="1092929" y="381965"/>
                </a:cubicBezTo>
                <a:lnTo>
                  <a:pt x="63662" y="381965"/>
                </a:lnTo>
                <a:cubicBezTo>
                  <a:pt x="46778" y="381965"/>
                  <a:pt x="30585" y="375258"/>
                  <a:pt x="18646" y="363319"/>
                </a:cubicBezTo>
                <a:cubicBezTo>
                  <a:pt x="6707" y="351380"/>
                  <a:pt x="0" y="335187"/>
                  <a:pt x="0" y="318303"/>
                </a:cubicBezTo>
                <a:lnTo>
                  <a:pt x="0" y="6366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3726" tIns="23726" rIns="23726" bIns="23726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000" b="0" kern="12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 7.4 Surveiller et contrôler le fonctionnement</a:t>
            </a:r>
          </a:p>
        </p:txBody>
      </p:sp>
      <p:sp>
        <p:nvSpPr>
          <p:cNvPr id="115" name="Forme libre 114"/>
          <p:cNvSpPr/>
          <p:nvPr/>
        </p:nvSpPr>
        <p:spPr>
          <a:xfrm>
            <a:off x="7308305" y="1415722"/>
            <a:ext cx="361831" cy="141070"/>
          </a:xfrm>
          <a:custGeom>
            <a:avLst/>
            <a:gdLst>
              <a:gd name="connsiteX0" fmla="*/ 45720 w 91440"/>
              <a:gd name="connsiteY0" fmla="*/ 45720 h 91440"/>
              <a:gd name="connsiteX1" fmla="*/ 59951 w 91440"/>
              <a:gd name="connsiteY1" fmla="*/ 45720 h 91440"/>
              <a:gd name="connsiteX2" fmla="*/ 59951 w 91440"/>
              <a:gd name="connsiteY2" fmla="*/ 46087 h 91440"/>
              <a:gd name="connsiteX3" fmla="*/ 74183 w 91440"/>
              <a:gd name="connsiteY3" fmla="*/ 46087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" h="91440">
                <a:moveTo>
                  <a:pt x="45720" y="45720"/>
                </a:moveTo>
                <a:lnTo>
                  <a:pt x="59951" y="45720"/>
                </a:lnTo>
                <a:lnTo>
                  <a:pt x="59951" y="46087"/>
                </a:lnTo>
                <a:lnTo>
                  <a:pt x="74183" y="46087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4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7708" tIns="45008" rIns="57709" bIns="45009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800" kern="1200"/>
          </a:p>
        </p:txBody>
      </p:sp>
      <p:sp>
        <p:nvSpPr>
          <p:cNvPr id="116" name="Forme libre 115"/>
          <p:cNvSpPr/>
          <p:nvPr/>
        </p:nvSpPr>
        <p:spPr>
          <a:xfrm>
            <a:off x="6111787" y="1106402"/>
            <a:ext cx="91582" cy="355041"/>
          </a:xfrm>
          <a:custGeom>
            <a:avLst/>
            <a:gdLst>
              <a:gd name="connsiteX0" fmla="*/ 0 w 91582"/>
              <a:gd name="connsiteY0" fmla="*/ 0 h 355041"/>
              <a:gd name="connsiteX1" fmla="*/ 45791 w 91582"/>
              <a:gd name="connsiteY1" fmla="*/ 0 h 355041"/>
              <a:gd name="connsiteX2" fmla="*/ 45791 w 91582"/>
              <a:gd name="connsiteY2" fmla="*/ 355041 h 355041"/>
              <a:gd name="connsiteX3" fmla="*/ 91582 w 91582"/>
              <a:gd name="connsiteY3" fmla="*/ 355041 h 355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82" h="355041">
                <a:moveTo>
                  <a:pt x="0" y="0"/>
                </a:moveTo>
                <a:lnTo>
                  <a:pt x="45791" y="0"/>
                </a:lnTo>
                <a:lnTo>
                  <a:pt x="45791" y="355041"/>
                </a:lnTo>
                <a:lnTo>
                  <a:pt x="91582" y="355041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324" tIns="168354" rIns="49325" bIns="168354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800" kern="1200"/>
          </a:p>
        </p:txBody>
      </p:sp>
      <p:sp>
        <p:nvSpPr>
          <p:cNvPr id="117" name="Forme libre 116"/>
          <p:cNvSpPr/>
          <p:nvPr/>
        </p:nvSpPr>
        <p:spPr>
          <a:xfrm>
            <a:off x="7308305" y="1052736"/>
            <a:ext cx="360040" cy="72008"/>
          </a:xfrm>
          <a:custGeom>
            <a:avLst/>
            <a:gdLst>
              <a:gd name="connsiteX0" fmla="*/ 45720 w 91440"/>
              <a:gd name="connsiteY0" fmla="*/ 45720 h 91440"/>
              <a:gd name="connsiteX1" fmla="*/ 76360 w 91440"/>
              <a:gd name="connsiteY1" fmla="*/ 45720 h 91440"/>
              <a:gd name="connsiteX2" fmla="*/ 76360 w 91440"/>
              <a:gd name="connsiteY2" fmla="*/ 45986 h 91440"/>
              <a:gd name="connsiteX3" fmla="*/ 107001 w 91440"/>
              <a:gd name="connsiteY3" fmla="*/ 45986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" h="91440">
                <a:moveTo>
                  <a:pt x="45720" y="45720"/>
                </a:moveTo>
                <a:lnTo>
                  <a:pt x="76360" y="45720"/>
                </a:lnTo>
                <a:lnTo>
                  <a:pt x="76360" y="45986"/>
                </a:lnTo>
                <a:lnTo>
                  <a:pt x="107001" y="45986"/>
                </a:lnTo>
              </a:path>
            </a:pathLst>
          </a:custGeom>
          <a:noFill/>
          <a:ln w="12700"/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4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6888" tIns="44188" rIns="56888" bIns="44188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800" kern="1200"/>
          </a:p>
        </p:txBody>
      </p:sp>
      <p:sp>
        <p:nvSpPr>
          <p:cNvPr id="118" name="Forme libre 117"/>
          <p:cNvSpPr/>
          <p:nvPr/>
        </p:nvSpPr>
        <p:spPr>
          <a:xfrm>
            <a:off x="5940152" y="836714"/>
            <a:ext cx="216024" cy="270433"/>
          </a:xfrm>
          <a:custGeom>
            <a:avLst/>
            <a:gdLst>
              <a:gd name="connsiteX0" fmla="*/ 45720 w 91440"/>
              <a:gd name="connsiteY0" fmla="*/ 90695 h 91440"/>
              <a:gd name="connsiteX1" fmla="*/ 88387 w 91440"/>
              <a:gd name="connsiteY1" fmla="*/ 90695 h 91440"/>
              <a:gd name="connsiteX2" fmla="*/ 88387 w 91440"/>
              <a:gd name="connsiteY2" fmla="*/ 45720 h 91440"/>
              <a:gd name="connsiteX3" fmla="*/ 131054 w 91440"/>
              <a:gd name="connsiteY3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" h="91440">
                <a:moveTo>
                  <a:pt x="45720" y="90695"/>
                </a:moveTo>
                <a:lnTo>
                  <a:pt x="88387" y="90695"/>
                </a:lnTo>
                <a:lnTo>
                  <a:pt x="88387" y="45720"/>
                </a:lnTo>
                <a:lnTo>
                  <a:pt x="131054" y="4572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6008" tIns="43308" rIns="56009" bIns="43309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800" kern="1200">
              <a:solidFill>
                <a:srgbClr val="002060"/>
              </a:solidFill>
            </a:endParaRPr>
          </a:p>
        </p:txBody>
      </p:sp>
      <p:sp>
        <p:nvSpPr>
          <p:cNvPr id="119" name="Forme libre 118"/>
          <p:cNvSpPr/>
          <p:nvPr/>
        </p:nvSpPr>
        <p:spPr>
          <a:xfrm>
            <a:off x="7380312" y="633633"/>
            <a:ext cx="210535" cy="59065"/>
          </a:xfrm>
          <a:custGeom>
            <a:avLst/>
            <a:gdLst>
              <a:gd name="connsiteX0" fmla="*/ 45720 w 91440"/>
              <a:gd name="connsiteY0" fmla="*/ 47233 h 91440"/>
              <a:gd name="connsiteX1" fmla="*/ 78827 w 91440"/>
              <a:gd name="connsiteY1" fmla="*/ 47233 h 91440"/>
              <a:gd name="connsiteX2" fmla="*/ 78827 w 91440"/>
              <a:gd name="connsiteY2" fmla="*/ 45720 h 91440"/>
              <a:gd name="connsiteX3" fmla="*/ 111935 w 91440"/>
              <a:gd name="connsiteY3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" h="91440">
                <a:moveTo>
                  <a:pt x="45720" y="47233"/>
                </a:moveTo>
                <a:lnTo>
                  <a:pt x="78827" y="47233"/>
                </a:lnTo>
                <a:lnTo>
                  <a:pt x="78827" y="45720"/>
                </a:lnTo>
                <a:lnTo>
                  <a:pt x="111935" y="45720"/>
                </a:lnTo>
              </a:path>
            </a:pathLst>
          </a:custGeom>
          <a:noFill/>
          <a:ln w="12700"/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4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6764" tIns="44064" rIns="56765" bIns="44065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800" kern="1200"/>
          </a:p>
        </p:txBody>
      </p:sp>
      <p:sp>
        <p:nvSpPr>
          <p:cNvPr id="120" name="Forme libre 119"/>
          <p:cNvSpPr/>
          <p:nvPr/>
        </p:nvSpPr>
        <p:spPr>
          <a:xfrm>
            <a:off x="6064736" y="680866"/>
            <a:ext cx="91440" cy="425535"/>
          </a:xfrm>
          <a:custGeom>
            <a:avLst/>
            <a:gdLst>
              <a:gd name="connsiteX0" fmla="*/ 45720 w 91440"/>
              <a:gd name="connsiteY0" fmla="*/ 425535 h 425535"/>
              <a:gd name="connsiteX1" fmla="*/ 85301 w 91440"/>
              <a:gd name="connsiteY1" fmla="*/ 425535 h 425535"/>
              <a:gd name="connsiteX2" fmla="*/ 85301 w 91440"/>
              <a:gd name="connsiteY2" fmla="*/ 0 h 425535"/>
              <a:gd name="connsiteX3" fmla="*/ 124883 w 91440"/>
              <a:gd name="connsiteY3" fmla="*/ 0 h 425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" h="425535">
                <a:moveTo>
                  <a:pt x="45720" y="425535"/>
                </a:moveTo>
                <a:lnTo>
                  <a:pt x="85301" y="425535"/>
                </a:lnTo>
                <a:lnTo>
                  <a:pt x="85301" y="0"/>
                </a:lnTo>
                <a:lnTo>
                  <a:pt x="124883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7599" tIns="201947" rIns="47600" bIns="201947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800" kern="1200">
              <a:solidFill>
                <a:srgbClr val="002060"/>
              </a:solidFill>
            </a:endParaRPr>
          </a:p>
        </p:txBody>
      </p:sp>
      <p:sp>
        <p:nvSpPr>
          <p:cNvPr id="121" name="Forme libre 120"/>
          <p:cNvSpPr/>
          <p:nvPr/>
        </p:nvSpPr>
        <p:spPr>
          <a:xfrm>
            <a:off x="5220072" y="712629"/>
            <a:ext cx="818294" cy="787545"/>
          </a:xfrm>
          <a:custGeom>
            <a:avLst/>
            <a:gdLst>
              <a:gd name="connsiteX0" fmla="*/ 0 w 818294"/>
              <a:gd name="connsiteY0" fmla="*/ 131260 h 787545"/>
              <a:gd name="connsiteX1" fmla="*/ 38445 w 818294"/>
              <a:gd name="connsiteY1" fmla="*/ 38445 h 787545"/>
              <a:gd name="connsiteX2" fmla="*/ 131260 w 818294"/>
              <a:gd name="connsiteY2" fmla="*/ 0 h 787545"/>
              <a:gd name="connsiteX3" fmla="*/ 687034 w 818294"/>
              <a:gd name="connsiteY3" fmla="*/ 0 h 787545"/>
              <a:gd name="connsiteX4" fmla="*/ 779849 w 818294"/>
              <a:gd name="connsiteY4" fmla="*/ 38445 h 787545"/>
              <a:gd name="connsiteX5" fmla="*/ 818294 w 818294"/>
              <a:gd name="connsiteY5" fmla="*/ 131260 h 787545"/>
              <a:gd name="connsiteX6" fmla="*/ 818294 w 818294"/>
              <a:gd name="connsiteY6" fmla="*/ 656285 h 787545"/>
              <a:gd name="connsiteX7" fmla="*/ 779849 w 818294"/>
              <a:gd name="connsiteY7" fmla="*/ 749100 h 787545"/>
              <a:gd name="connsiteX8" fmla="*/ 687034 w 818294"/>
              <a:gd name="connsiteY8" fmla="*/ 787545 h 787545"/>
              <a:gd name="connsiteX9" fmla="*/ 131260 w 818294"/>
              <a:gd name="connsiteY9" fmla="*/ 787545 h 787545"/>
              <a:gd name="connsiteX10" fmla="*/ 38445 w 818294"/>
              <a:gd name="connsiteY10" fmla="*/ 749100 h 787545"/>
              <a:gd name="connsiteX11" fmla="*/ 0 w 818294"/>
              <a:gd name="connsiteY11" fmla="*/ 656285 h 787545"/>
              <a:gd name="connsiteX12" fmla="*/ 0 w 818294"/>
              <a:gd name="connsiteY12" fmla="*/ 131260 h 78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18294" h="787545">
                <a:moveTo>
                  <a:pt x="0" y="131260"/>
                </a:moveTo>
                <a:cubicBezTo>
                  <a:pt x="0" y="96448"/>
                  <a:pt x="13829" y="63061"/>
                  <a:pt x="38445" y="38445"/>
                </a:cubicBezTo>
                <a:cubicBezTo>
                  <a:pt x="63061" y="13829"/>
                  <a:pt x="96448" y="0"/>
                  <a:pt x="131260" y="0"/>
                </a:cubicBezTo>
                <a:lnTo>
                  <a:pt x="687034" y="0"/>
                </a:lnTo>
                <a:cubicBezTo>
                  <a:pt x="721846" y="0"/>
                  <a:pt x="755233" y="13829"/>
                  <a:pt x="779849" y="38445"/>
                </a:cubicBezTo>
                <a:cubicBezTo>
                  <a:pt x="804465" y="63061"/>
                  <a:pt x="818294" y="96448"/>
                  <a:pt x="818294" y="131260"/>
                </a:cubicBezTo>
                <a:lnTo>
                  <a:pt x="818294" y="656285"/>
                </a:lnTo>
                <a:cubicBezTo>
                  <a:pt x="818294" y="691097"/>
                  <a:pt x="804465" y="724484"/>
                  <a:pt x="779849" y="749100"/>
                </a:cubicBezTo>
                <a:cubicBezTo>
                  <a:pt x="755233" y="773716"/>
                  <a:pt x="721846" y="787545"/>
                  <a:pt x="687034" y="787545"/>
                </a:cubicBezTo>
                <a:lnTo>
                  <a:pt x="131260" y="787545"/>
                </a:lnTo>
                <a:cubicBezTo>
                  <a:pt x="96448" y="787545"/>
                  <a:pt x="63061" y="773716"/>
                  <a:pt x="38445" y="749100"/>
                </a:cubicBezTo>
                <a:cubicBezTo>
                  <a:pt x="13829" y="724484"/>
                  <a:pt x="0" y="691097"/>
                  <a:pt x="0" y="656285"/>
                </a:cubicBezTo>
                <a:lnTo>
                  <a:pt x="0" y="131260"/>
                </a:lnTo>
                <a:close/>
              </a:path>
            </a:pathLst>
          </a:custGeom>
          <a:solidFill>
            <a:srgbClr val="00B0F0"/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525" tIns="43525" rIns="43525" bIns="43525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000" b="1" kern="1200" dirty="0">
                <a:solidFill>
                  <a:schemeClr val="bg1"/>
                </a:solidFill>
                <a:latin typeface="+mn-lt"/>
                <a:cs typeface="Arial" pitchFamily="34" charset="0"/>
              </a:rPr>
              <a:t>STAGE d'ACTIVIT</a:t>
            </a:r>
            <a:r>
              <a:rPr lang="fr-FR" sz="1000" b="1" kern="1200" dirty="0">
                <a:solidFill>
                  <a:schemeClr val="bg1"/>
                </a:solidFill>
                <a:latin typeface="+mn-lt"/>
                <a:cs typeface="Arial"/>
              </a:rPr>
              <a:t>É</a:t>
            </a:r>
            <a:r>
              <a:rPr lang="fr-FR" sz="1000" b="1" kern="1200" dirty="0">
                <a:solidFill>
                  <a:schemeClr val="bg1"/>
                </a:solidFill>
                <a:latin typeface="+mn-lt"/>
                <a:cs typeface="Arial" pitchFamily="34" charset="0"/>
              </a:rPr>
              <a:t>S EN ENTREPRISE </a:t>
            </a:r>
            <a:r>
              <a:rPr lang="fr-FR" sz="1000" b="1" kern="1200" dirty="0">
                <a:solidFill>
                  <a:sysClr val="windowText" lastClr="000000"/>
                </a:solidFill>
                <a:latin typeface="+mn-lt"/>
                <a:cs typeface="Arial" pitchFamily="34" charset="0"/>
              </a:rPr>
              <a:t>4 semaines</a:t>
            </a:r>
          </a:p>
        </p:txBody>
      </p:sp>
      <p:sp>
        <p:nvSpPr>
          <p:cNvPr id="122" name="Forme libre 121"/>
          <p:cNvSpPr/>
          <p:nvPr/>
        </p:nvSpPr>
        <p:spPr>
          <a:xfrm>
            <a:off x="6190951" y="404665"/>
            <a:ext cx="1312579" cy="461332"/>
          </a:xfrm>
          <a:custGeom>
            <a:avLst/>
            <a:gdLst>
              <a:gd name="connsiteX0" fmla="*/ 0 w 1312579"/>
              <a:gd name="connsiteY0" fmla="*/ 61712 h 370263"/>
              <a:gd name="connsiteX1" fmla="*/ 18075 w 1312579"/>
              <a:gd name="connsiteY1" fmla="*/ 18075 h 370263"/>
              <a:gd name="connsiteX2" fmla="*/ 61712 w 1312579"/>
              <a:gd name="connsiteY2" fmla="*/ 0 h 370263"/>
              <a:gd name="connsiteX3" fmla="*/ 1250867 w 1312579"/>
              <a:gd name="connsiteY3" fmla="*/ 0 h 370263"/>
              <a:gd name="connsiteX4" fmla="*/ 1294504 w 1312579"/>
              <a:gd name="connsiteY4" fmla="*/ 18075 h 370263"/>
              <a:gd name="connsiteX5" fmla="*/ 1312579 w 1312579"/>
              <a:gd name="connsiteY5" fmla="*/ 61712 h 370263"/>
              <a:gd name="connsiteX6" fmla="*/ 1312579 w 1312579"/>
              <a:gd name="connsiteY6" fmla="*/ 308551 h 370263"/>
              <a:gd name="connsiteX7" fmla="*/ 1294504 w 1312579"/>
              <a:gd name="connsiteY7" fmla="*/ 352188 h 370263"/>
              <a:gd name="connsiteX8" fmla="*/ 1250867 w 1312579"/>
              <a:gd name="connsiteY8" fmla="*/ 370263 h 370263"/>
              <a:gd name="connsiteX9" fmla="*/ 61712 w 1312579"/>
              <a:gd name="connsiteY9" fmla="*/ 370263 h 370263"/>
              <a:gd name="connsiteX10" fmla="*/ 18075 w 1312579"/>
              <a:gd name="connsiteY10" fmla="*/ 352188 h 370263"/>
              <a:gd name="connsiteX11" fmla="*/ 0 w 1312579"/>
              <a:gd name="connsiteY11" fmla="*/ 308551 h 370263"/>
              <a:gd name="connsiteX12" fmla="*/ 0 w 1312579"/>
              <a:gd name="connsiteY12" fmla="*/ 61712 h 37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12579" h="370263">
                <a:moveTo>
                  <a:pt x="0" y="61712"/>
                </a:moveTo>
                <a:cubicBezTo>
                  <a:pt x="0" y="45345"/>
                  <a:pt x="6502" y="29648"/>
                  <a:pt x="18075" y="18075"/>
                </a:cubicBezTo>
                <a:cubicBezTo>
                  <a:pt x="29648" y="6502"/>
                  <a:pt x="45345" y="0"/>
                  <a:pt x="61712" y="0"/>
                </a:cubicBezTo>
                <a:lnTo>
                  <a:pt x="1250867" y="0"/>
                </a:lnTo>
                <a:cubicBezTo>
                  <a:pt x="1267234" y="0"/>
                  <a:pt x="1282931" y="6502"/>
                  <a:pt x="1294504" y="18075"/>
                </a:cubicBezTo>
                <a:cubicBezTo>
                  <a:pt x="1306077" y="29648"/>
                  <a:pt x="1312579" y="45345"/>
                  <a:pt x="1312579" y="61712"/>
                </a:cubicBezTo>
                <a:lnTo>
                  <a:pt x="1312579" y="308551"/>
                </a:lnTo>
                <a:cubicBezTo>
                  <a:pt x="1312579" y="324918"/>
                  <a:pt x="1306077" y="340615"/>
                  <a:pt x="1294504" y="352188"/>
                </a:cubicBezTo>
                <a:cubicBezTo>
                  <a:pt x="1282931" y="363761"/>
                  <a:pt x="1267234" y="370263"/>
                  <a:pt x="1250867" y="370263"/>
                </a:cubicBezTo>
                <a:lnTo>
                  <a:pt x="61712" y="370263"/>
                </a:lnTo>
                <a:cubicBezTo>
                  <a:pt x="45345" y="370263"/>
                  <a:pt x="29648" y="363761"/>
                  <a:pt x="18075" y="352188"/>
                </a:cubicBezTo>
                <a:cubicBezTo>
                  <a:pt x="6502" y="340615"/>
                  <a:pt x="0" y="324918"/>
                  <a:pt x="0" y="308551"/>
                </a:cubicBezTo>
                <a:lnTo>
                  <a:pt x="0" y="61712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8075" tIns="23155" rIns="18075" bIns="23155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800" b="0" kern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 6.1 Assurer la communication interne et externe du service maintenance</a:t>
            </a:r>
            <a:endParaRPr lang="fr-FR" sz="800" b="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3" name="Forme libre 122"/>
          <p:cNvSpPr/>
          <p:nvPr/>
        </p:nvSpPr>
        <p:spPr>
          <a:xfrm>
            <a:off x="7590371" y="464197"/>
            <a:ext cx="1302110" cy="430306"/>
          </a:xfrm>
          <a:custGeom>
            <a:avLst/>
            <a:gdLst>
              <a:gd name="connsiteX0" fmla="*/ 0 w 1302110"/>
              <a:gd name="connsiteY0" fmla="*/ 71719 h 430306"/>
              <a:gd name="connsiteX1" fmla="*/ 21006 w 1302110"/>
              <a:gd name="connsiteY1" fmla="*/ 21006 h 430306"/>
              <a:gd name="connsiteX2" fmla="*/ 71719 w 1302110"/>
              <a:gd name="connsiteY2" fmla="*/ 0 h 430306"/>
              <a:gd name="connsiteX3" fmla="*/ 1230391 w 1302110"/>
              <a:gd name="connsiteY3" fmla="*/ 0 h 430306"/>
              <a:gd name="connsiteX4" fmla="*/ 1281104 w 1302110"/>
              <a:gd name="connsiteY4" fmla="*/ 21006 h 430306"/>
              <a:gd name="connsiteX5" fmla="*/ 1302110 w 1302110"/>
              <a:gd name="connsiteY5" fmla="*/ 71719 h 430306"/>
              <a:gd name="connsiteX6" fmla="*/ 1302110 w 1302110"/>
              <a:gd name="connsiteY6" fmla="*/ 358587 h 430306"/>
              <a:gd name="connsiteX7" fmla="*/ 1281104 w 1302110"/>
              <a:gd name="connsiteY7" fmla="*/ 409300 h 430306"/>
              <a:gd name="connsiteX8" fmla="*/ 1230391 w 1302110"/>
              <a:gd name="connsiteY8" fmla="*/ 430306 h 430306"/>
              <a:gd name="connsiteX9" fmla="*/ 71719 w 1302110"/>
              <a:gd name="connsiteY9" fmla="*/ 430306 h 430306"/>
              <a:gd name="connsiteX10" fmla="*/ 21006 w 1302110"/>
              <a:gd name="connsiteY10" fmla="*/ 409300 h 430306"/>
              <a:gd name="connsiteX11" fmla="*/ 0 w 1302110"/>
              <a:gd name="connsiteY11" fmla="*/ 358587 h 430306"/>
              <a:gd name="connsiteX12" fmla="*/ 0 w 1302110"/>
              <a:gd name="connsiteY12" fmla="*/ 71719 h 43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02110" h="430306">
                <a:moveTo>
                  <a:pt x="0" y="71719"/>
                </a:moveTo>
                <a:cubicBezTo>
                  <a:pt x="0" y="52698"/>
                  <a:pt x="7556" y="34456"/>
                  <a:pt x="21006" y="21006"/>
                </a:cubicBezTo>
                <a:cubicBezTo>
                  <a:pt x="34456" y="7556"/>
                  <a:pt x="52698" y="0"/>
                  <a:pt x="71719" y="0"/>
                </a:cubicBezTo>
                <a:lnTo>
                  <a:pt x="1230391" y="0"/>
                </a:lnTo>
                <a:cubicBezTo>
                  <a:pt x="1249412" y="0"/>
                  <a:pt x="1267654" y="7556"/>
                  <a:pt x="1281104" y="21006"/>
                </a:cubicBezTo>
                <a:cubicBezTo>
                  <a:pt x="1294554" y="34456"/>
                  <a:pt x="1302110" y="52698"/>
                  <a:pt x="1302110" y="71719"/>
                </a:cubicBezTo>
                <a:lnTo>
                  <a:pt x="1302110" y="358587"/>
                </a:lnTo>
                <a:cubicBezTo>
                  <a:pt x="1302110" y="377608"/>
                  <a:pt x="1294554" y="395850"/>
                  <a:pt x="1281104" y="409300"/>
                </a:cubicBezTo>
                <a:cubicBezTo>
                  <a:pt x="1267654" y="422750"/>
                  <a:pt x="1249412" y="430306"/>
                  <a:pt x="1230391" y="430306"/>
                </a:cubicBezTo>
                <a:lnTo>
                  <a:pt x="71719" y="430306"/>
                </a:lnTo>
                <a:cubicBezTo>
                  <a:pt x="52698" y="430306"/>
                  <a:pt x="34456" y="422750"/>
                  <a:pt x="21006" y="409300"/>
                </a:cubicBezTo>
                <a:cubicBezTo>
                  <a:pt x="7556" y="395850"/>
                  <a:pt x="0" y="377608"/>
                  <a:pt x="0" y="358587"/>
                </a:cubicBezTo>
                <a:lnTo>
                  <a:pt x="0" y="71719"/>
                </a:lnTo>
                <a:close/>
              </a:path>
            </a:pathLst>
          </a:custGeom>
          <a:solidFill>
            <a:srgbClr val="FF0000"/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6086" tIns="26086" rIns="26086" bIns="26086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800" b="1" kern="1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C51 Rédiger des comptes-rendus et renseigner les outils de maintenance</a:t>
            </a:r>
          </a:p>
        </p:txBody>
      </p:sp>
      <p:sp>
        <p:nvSpPr>
          <p:cNvPr id="124" name="Forme libre 123"/>
          <p:cNvSpPr/>
          <p:nvPr/>
        </p:nvSpPr>
        <p:spPr>
          <a:xfrm>
            <a:off x="6197122" y="907150"/>
            <a:ext cx="1325203" cy="308553"/>
          </a:xfrm>
          <a:custGeom>
            <a:avLst/>
            <a:gdLst>
              <a:gd name="connsiteX0" fmla="*/ 0 w 1325203"/>
              <a:gd name="connsiteY0" fmla="*/ 51427 h 308553"/>
              <a:gd name="connsiteX1" fmla="*/ 15063 w 1325203"/>
              <a:gd name="connsiteY1" fmla="*/ 15063 h 308553"/>
              <a:gd name="connsiteX2" fmla="*/ 51427 w 1325203"/>
              <a:gd name="connsiteY2" fmla="*/ 0 h 308553"/>
              <a:gd name="connsiteX3" fmla="*/ 1273776 w 1325203"/>
              <a:gd name="connsiteY3" fmla="*/ 0 h 308553"/>
              <a:gd name="connsiteX4" fmla="*/ 1310140 w 1325203"/>
              <a:gd name="connsiteY4" fmla="*/ 15063 h 308553"/>
              <a:gd name="connsiteX5" fmla="*/ 1325203 w 1325203"/>
              <a:gd name="connsiteY5" fmla="*/ 51427 h 308553"/>
              <a:gd name="connsiteX6" fmla="*/ 1325203 w 1325203"/>
              <a:gd name="connsiteY6" fmla="*/ 257126 h 308553"/>
              <a:gd name="connsiteX7" fmla="*/ 1310140 w 1325203"/>
              <a:gd name="connsiteY7" fmla="*/ 293490 h 308553"/>
              <a:gd name="connsiteX8" fmla="*/ 1273776 w 1325203"/>
              <a:gd name="connsiteY8" fmla="*/ 308553 h 308553"/>
              <a:gd name="connsiteX9" fmla="*/ 51427 w 1325203"/>
              <a:gd name="connsiteY9" fmla="*/ 308553 h 308553"/>
              <a:gd name="connsiteX10" fmla="*/ 15063 w 1325203"/>
              <a:gd name="connsiteY10" fmla="*/ 293490 h 308553"/>
              <a:gd name="connsiteX11" fmla="*/ 0 w 1325203"/>
              <a:gd name="connsiteY11" fmla="*/ 257126 h 308553"/>
              <a:gd name="connsiteX12" fmla="*/ 0 w 1325203"/>
              <a:gd name="connsiteY12" fmla="*/ 51427 h 308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25203" h="308553">
                <a:moveTo>
                  <a:pt x="0" y="51427"/>
                </a:moveTo>
                <a:cubicBezTo>
                  <a:pt x="0" y="37788"/>
                  <a:pt x="5418" y="24707"/>
                  <a:pt x="15063" y="15063"/>
                </a:cubicBezTo>
                <a:cubicBezTo>
                  <a:pt x="24707" y="5419"/>
                  <a:pt x="37788" y="0"/>
                  <a:pt x="51427" y="0"/>
                </a:cubicBezTo>
                <a:lnTo>
                  <a:pt x="1273776" y="0"/>
                </a:lnTo>
                <a:cubicBezTo>
                  <a:pt x="1287415" y="0"/>
                  <a:pt x="1300496" y="5418"/>
                  <a:pt x="1310140" y="15063"/>
                </a:cubicBezTo>
                <a:cubicBezTo>
                  <a:pt x="1319784" y="24707"/>
                  <a:pt x="1325203" y="37788"/>
                  <a:pt x="1325203" y="51427"/>
                </a:cubicBezTo>
                <a:lnTo>
                  <a:pt x="1325203" y="257126"/>
                </a:lnTo>
                <a:cubicBezTo>
                  <a:pt x="1325203" y="270765"/>
                  <a:pt x="1319785" y="283846"/>
                  <a:pt x="1310140" y="293490"/>
                </a:cubicBezTo>
                <a:cubicBezTo>
                  <a:pt x="1300496" y="303134"/>
                  <a:pt x="1287415" y="308553"/>
                  <a:pt x="1273776" y="308553"/>
                </a:cubicBezTo>
                <a:lnTo>
                  <a:pt x="51427" y="308553"/>
                </a:lnTo>
                <a:cubicBezTo>
                  <a:pt x="37788" y="308553"/>
                  <a:pt x="24707" y="303135"/>
                  <a:pt x="15063" y="293490"/>
                </a:cubicBezTo>
                <a:cubicBezTo>
                  <a:pt x="5419" y="283846"/>
                  <a:pt x="0" y="270765"/>
                  <a:pt x="0" y="257126"/>
                </a:cubicBezTo>
                <a:lnTo>
                  <a:pt x="0" y="51427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0142" tIns="20142" rIns="20142" bIns="20142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800" b="0" kern="1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 6.2 Participer à une réunion de progrès</a:t>
            </a:r>
          </a:p>
        </p:txBody>
      </p:sp>
      <p:sp>
        <p:nvSpPr>
          <p:cNvPr id="125" name="Forme libre 124"/>
          <p:cNvSpPr/>
          <p:nvPr/>
        </p:nvSpPr>
        <p:spPr>
          <a:xfrm>
            <a:off x="7662379" y="934656"/>
            <a:ext cx="1302110" cy="254070"/>
          </a:xfrm>
          <a:custGeom>
            <a:avLst/>
            <a:gdLst>
              <a:gd name="connsiteX0" fmla="*/ 0 w 1302110"/>
              <a:gd name="connsiteY0" fmla="*/ 42346 h 254070"/>
              <a:gd name="connsiteX1" fmla="*/ 12403 w 1302110"/>
              <a:gd name="connsiteY1" fmla="*/ 12403 h 254070"/>
              <a:gd name="connsiteX2" fmla="*/ 42346 w 1302110"/>
              <a:gd name="connsiteY2" fmla="*/ 0 h 254070"/>
              <a:gd name="connsiteX3" fmla="*/ 1259764 w 1302110"/>
              <a:gd name="connsiteY3" fmla="*/ 0 h 254070"/>
              <a:gd name="connsiteX4" fmla="*/ 1289707 w 1302110"/>
              <a:gd name="connsiteY4" fmla="*/ 12403 h 254070"/>
              <a:gd name="connsiteX5" fmla="*/ 1302110 w 1302110"/>
              <a:gd name="connsiteY5" fmla="*/ 42346 h 254070"/>
              <a:gd name="connsiteX6" fmla="*/ 1302110 w 1302110"/>
              <a:gd name="connsiteY6" fmla="*/ 211724 h 254070"/>
              <a:gd name="connsiteX7" fmla="*/ 1289707 w 1302110"/>
              <a:gd name="connsiteY7" fmla="*/ 241667 h 254070"/>
              <a:gd name="connsiteX8" fmla="*/ 1259764 w 1302110"/>
              <a:gd name="connsiteY8" fmla="*/ 254070 h 254070"/>
              <a:gd name="connsiteX9" fmla="*/ 42346 w 1302110"/>
              <a:gd name="connsiteY9" fmla="*/ 254070 h 254070"/>
              <a:gd name="connsiteX10" fmla="*/ 12403 w 1302110"/>
              <a:gd name="connsiteY10" fmla="*/ 241667 h 254070"/>
              <a:gd name="connsiteX11" fmla="*/ 0 w 1302110"/>
              <a:gd name="connsiteY11" fmla="*/ 211724 h 254070"/>
              <a:gd name="connsiteX12" fmla="*/ 0 w 1302110"/>
              <a:gd name="connsiteY12" fmla="*/ 42346 h 254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02110" h="254070">
                <a:moveTo>
                  <a:pt x="0" y="42346"/>
                </a:moveTo>
                <a:cubicBezTo>
                  <a:pt x="0" y="31115"/>
                  <a:pt x="4461" y="20344"/>
                  <a:pt x="12403" y="12403"/>
                </a:cubicBezTo>
                <a:cubicBezTo>
                  <a:pt x="20344" y="4462"/>
                  <a:pt x="31115" y="0"/>
                  <a:pt x="42346" y="0"/>
                </a:cubicBezTo>
                <a:lnTo>
                  <a:pt x="1259764" y="0"/>
                </a:lnTo>
                <a:cubicBezTo>
                  <a:pt x="1270995" y="0"/>
                  <a:pt x="1281766" y="4461"/>
                  <a:pt x="1289707" y="12403"/>
                </a:cubicBezTo>
                <a:cubicBezTo>
                  <a:pt x="1297648" y="20344"/>
                  <a:pt x="1302110" y="31115"/>
                  <a:pt x="1302110" y="42346"/>
                </a:cubicBezTo>
                <a:lnTo>
                  <a:pt x="1302110" y="211724"/>
                </a:lnTo>
                <a:cubicBezTo>
                  <a:pt x="1302110" y="222955"/>
                  <a:pt x="1297649" y="233726"/>
                  <a:pt x="1289707" y="241667"/>
                </a:cubicBezTo>
                <a:cubicBezTo>
                  <a:pt x="1281766" y="249608"/>
                  <a:pt x="1270995" y="254070"/>
                  <a:pt x="1259764" y="254070"/>
                </a:cubicBezTo>
                <a:lnTo>
                  <a:pt x="42346" y="254070"/>
                </a:lnTo>
                <a:cubicBezTo>
                  <a:pt x="31115" y="254070"/>
                  <a:pt x="20344" y="249609"/>
                  <a:pt x="12403" y="241667"/>
                </a:cubicBezTo>
                <a:cubicBezTo>
                  <a:pt x="4462" y="233726"/>
                  <a:pt x="0" y="222955"/>
                  <a:pt x="0" y="211724"/>
                </a:cubicBezTo>
                <a:lnTo>
                  <a:pt x="0" y="42346"/>
                </a:lnTo>
                <a:close/>
              </a:path>
            </a:pathLst>
          </a:custGeom>
          <a:solidFill>
            <a:srgbClr val="FF0000"/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483" tIns="17483" rIns="17483" bIns="17483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800" b="1" kern="12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C52 Présenter une activité de maintenance</a:t>
            </a:r>
          </a:p>
        </p:txBody>
      </p:sp>
      <p:sp>
        <p:nvSpPr>
          <p:cNvPr id="126" name="Forme libre 125"/>
          <p:cNvSpPr/>
          <p:nvPr/>
        </p:nvSpPr>
        <p:spPr>
          <a:xfrm>
            <a:off x="6203370" y="1283671"/>
            <a:ext cx="1292879" cy="355542"/>
          </a:xfrm>
          <a:custGeom>
            <a:avLst/>
            <a:gdLst>
              <a:gd name="connsiteX0" fmla="*/ 0 w 1292879"/>
              <a:gd name="connsiteY0" fmla="*/ 59258 h 355542"/>
              <a:gd name="connsiteX1" fmla="*/ 17356 w 1292879"/>
              <a:gd name="connsiteY1" fmla="*/ 17356 h 355542"/>
              <a:gd name="connsiteX2" fmla="*/ 59258 w 1292879"/>
              <a:gd name="connsiteY2" fmla="*/ 0 h 355542"/>
              <a:gd name="connsiteX3" fmla="*/ 1233621 w 1292879"/>
              <a:gd name="connsiteY3" fmla="*/ 0 h 355542"/>
              <a:gd name="connsiteX4" fmla="*/ 1275523 w 1292879"/>
              <a:gd name="connsiteY4" fmla="*/ 17356 h 355542"/>
              <a:gd name="connsiteX5" fmla="*/ 1292879 w 1292879"/>
              <a:gd name="connsiteY5" fmla="*/ 59258 h 355542"/>
              <a:gd name="connsiteX6" fmla="*/ 1292879 w 1292879"/>
              <a:gd name="connsiteY6" fmla="*/ 296284 h 355542"/>
              <a:gd name="connsiteX7" fmla="*/ 1275523 w 1292879"/>
              <a:gd name="connsiteY7" fmla="*/ 338186 h 355542"/>
              <a:gd name="connsiteX8" fmla="*/ 1233621 w 1292879"/>
              <a:gd name="connsiteY8" fmla="*/ 355542 h 355542"/>
              <a:gd name="connsiteX9" fmla="*/ 59258 w 1292879"/>
              <a:gd name="connsiteY9" fmla="*/ 355542 h 355542"/>
              <a:gd name="connsiteX10" fmla="*/ 17356 w 1292879"/>
              <a:gd name="connsiteY10" fmla="*/ 338186 h 355542"/>
              <a:gd name="connsiteX11" fmla="*/ 0 w 1292879"/>
              <a:gd name="connsiteY11" fmla="*/ 296284 h 355542"/>
              <a:gd name="connsiteX12" fmla="*/ 0 w 1292879"/>
              <a:gd name="connsiteY12" fmla="*/ 59258 h 355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92879" h="355542">
                <a:moveTo>
                  <a:pt x="0" y="59258"/>
                </a:moveTo>
                <a:cubicBezTo>
                  <a:pt x="0" y="43542"/>
                  <a:pt x="6243" y="28469"/>
                  <a:pt x="17356" y="17356"/>
                </a:cubicBezTo>
                <a:cubicBezTo>
                  <a:pt x="28469" y="6243"/>
                  <a:pt x="43542" y="0"/>
                  <a:pt x="59258" y="0"/>
                </a:cubicBezTo>
                <a:lnTo>
                  <a:pt x="1233621" y="0"/>
                </a:lnTo>
                <a:cubicBezTo>
                  <a:pt x="1249337" y="0"/>
                  <a:pt x="1264410" y="6243"/>
                  <a:pt x="1275523" y="17356"/>
                </a:cubicBezTo>
                <a:cubicBezTo>
                  <a:pt x="1286636" y="28469"/>
                  <a:pt x="1292879" y="43542"/>
                  <a:pt x="1292879" y="59258"/>
                </a:cubicBezTo>
                <a:lnTo>
                  <a:pt x="1292879" y="296284"/>
                </a:lnTo>
                <a:cubicBezTo>
                  <a:pt x="1292879" y="312000"/>
                  <a:pt x="1286636" y="327073"/>
                  <a:pt x="1275523" y="338186"/>
                </a:cubicBezTo>
                <a:cubicBezTo>
                  <a:pt x="1264410" y="349299"/>
                  <a:pt x="1249337" y="355542"/>
                  <a:pt x="1233621" y="355542"/>
                </a:cubicBezTo>
                <a:lnTo>
                  <a:pt x="59258" y="355542"/>
                </a:lnTo>
                <a:cubicBezTo>
                  <a:pt x="43542" y="355542"/>
                  <a:pt x="28469" y="349299"/>
                  <a:pt x="17356" y="338186"/>
                </a:cubicBezTo>
                <a:cubicBezTo>
                  <a:pt x="6243" y="327073"/>
                  <a:pt x="0" y="312000"/>
                  <a:pt x="0" y="296284"/>
                </a:cubicBezTo>
                <a:lnTo>
                  <a:pt x="0" y="59258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436" tIns="22436" rIns="22436" bIns="22436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800" b="0" kern="12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 2.2 Mettre en oeuvre le plan de maintenance préventive</a:t>
            </a:r>
          </a:p>
        </p:txBody>
      </p:sp>
      <p:sp>
        <p:nvSpPr>
          <p:cNvPr id="127" name="Forme libre 126"/>
          <p:cNvSpPr/>
          <p:nvPr/>
        </p:nvSpPr>
        <p:spPr>
          <a:xfrm>
            <a:off x="7559691" y="1285137"/>
            <a:ext cx="1404798" cy="487681"/>
          </a:xfrm>
          <a:custGeom>
            <a:avLst/>
            <a:gdLst>
              <a:gd name="connsiteX0" fmla="*/ 0 w 1404798"/>
              <a:gd name="connsiteY0" fmla="*/ 81282 h 487681"/>
              <a:gd name="connsiteX1" fmla="*/ 23807 w 1404798"/>
              <a:gd name="connsiteY1" fmla="*/ 23807 h 487681"/>
              <a:gd name="connsiteX2" fmla="*/ 81282 w 1404798"/>
              <a:gd name="connsiteY2" fmla="*/ 0 h 487681"/>
              <a:gd name="connsiteX3" fmla="*/ 1323516 w 1404798"/>
              <a:gd name="connsiteY3" fmla="*/ 0 h 487681"/>
              <a:gd name="connsiteX4" fmla="*/ 1380991 w 1404798"/>
              <a:gd name="connsiteY4" fmla="*/ 23807 h 487681"/>
              <a:gd name="connsiteX5" fmla="*/ 1404798 w 1404798"/>
              <a:gd name="connsiteY5" fmla="*/ 81282 h 487681"/>
              <a:gd name="connsiteX6" fmla="*/ 1404798 w 1404798"/>
              <a:gd name="connsiteY6" fmla="*/ 406399 h 487681"/>
              <a:gd name="connsiteX7" fmla="*/ 1380991 w 1404798"/>
              <a:gd name="connsiteY7" fmla="*/ 463874 h 487681"/>
              <a:gd name="connsiteX8" fmla="*/ 1323516 w 1404798"/>
              <a:gd name="connsiteY8" fmla="*/ 487681 h 487681"/>
              <a:gd name="connsiteX9" fmla="*/ 81282 w 1404798"/>
              <a:gd name="connsiteY9" fmla="*/ 487681 h 487681"/>
              <a:gd name="connsiteX10" fmla="*/ 23807 w 1404798"/>
              <a:gd name="connsiteY10" fmla="*/ 463874 h 487681"/>
              <a:gd name="connsiteX11" fmla="*/ 0 w 1404798"/>
              <a:gd name="connsiteY11" fmla="*/ 406399 h 487681"/>
              <a:gd name="connsiteX12" fmla="*/ 0 w 1404798"/>
              <a:gd name="connsiteY12" fmla="*/ 81282 h 487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04798" h="487681">
                <a:moveTo>
                  <a:pt x="0" y="81282"/>
                </a:moveTo>
                <a:cubicBezTo>
                  <a:pt x="0" y="59725"/>
                  <a:pt x="8564" y="39050"/>
                  <a:pt x="23807" y="23807"/>
                </a:cubicBezTo>
                <a:cubicBezTo>
                  <a:pt x="39050" y="8564"/>
                  <a:pt x="59725" y="0"/>
                  <a:pt x="81282" y="0"/>
                </a:cubicBezTo>
                <a:lnTo>
                  <a:pt x="1323516" y="0"/>
                </a:lnTo>
                <a:cubicBezTo>
                  <a:pt x="1345073" y="0"/>
                  <a:pt x="1365748" y="8564"/>
                  <a:pt x="1380991" y="23807"/>
                </a:cubicBezTo>
                <a:cubicBezTo>
                  <a:pt x="1396234" y="39050"/>
                  <a:pt x="1404798" y="59725"/>
                  <a:pt x="1404798" y="81282"/>
                </a:cubicBezTo>
                <a:lnTo>
                  <a:pt x="1404798" y="406399"/>
                </a:lnTo>
                <a:cubicBezTo>
                  <a:pt x="1404798" y="427956"/>
                  <a:pt x="1396234" y="448631"/>
                  <a:pt x="1380991" y="463874"/>
                </a:cubicBezTo>
                <a:cubicBezTo>
                  <a:pt x="1365748" y="479117"/>
                  <a:pt x="1345073" y="487681"/>
                  <a:pt x="1323516" y="487681"/>
                </a:cubicBezTo>
                <a:lnTo>
                  <a:pt x="81282" y="487681"/>
                </a:lnTo>
                <a:cubicBezTo>
                  <a:pt x="59725" y="487681"/>
                  <a:pt x="39050" y="479117"/>
                  <a:pt x="23807" y="463874"/>
                </a:cubicBezTo>
                <a:cubicBezTo>
                  <a:pt x="8564" y="448631"/>
                  <a:pt x="0" y="427956"/>
                  <a:pt x="0" y="406399"/>
                </a:cubicBezTo>
                <a:lnTo>
                  <a:pt x="0" y="81282"/>
                </a:lnTo>
                <a:close/>
              </a:path>
            </a:pathLst>
          </a:custGeom>
          <a:solidFill>
            <a:srgbClr val="FF0000"/>
          </a:solidFill>
          <a:ln w="12700">
            <a:noFill/>
            <a:prstDash val="lg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8887" tIns="28887" rIns="28887" bIns="28887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800" b="1" kern="1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C13 Réaliser les opérations de surveillance et d'inspection et/ou de maintenance préventive</a:t>
            </a:r>
          </a:p>
        </p:txBody>
      </p:sp>
      <p:sp>
        <p:nvSpPr>
          <p:cNvPr id="70" name="Rectangle 69"/>
          <p:cNvSpPr/>
          <p:nvPr/>
        </p:nvSpPr>
        <p:spPr>
          <a:xfrm>
            <a:off x="8143900" y="4714884"/>
            <a:ext cx="857256" cy="35719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00034" y="285728"/>
            <a:ext cx="8286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Le site </a:t>
            </a:r>
            <a:r>
              <a:rPr lang="fr-FR" sz="3200" b="1" dirty="0" err="1" smtClean="0"/>
              <a:t>éduscol</a:t>
            </a:r>
            <a:r>
              <a:rPr lang="fr-FR" sz="3200" dirty="0" smtClean="0"/>
              <a:t>  propose un document:</a:t>
            </a:r>
          </a:p>
          <a:p>
            <a:r>
              <a:rPr lang="fr-FR" sz="3200" dirty="0" smtClean="0"/>
              <a:t> </a:t>
            </a:r>
            <a:r>
              <a:rPr lang="fr-FR" sz="3200" i="1" dirty="0" smtClean="0"/>
              <a:t>Repères pour la formation du BTS Maintenance des systèmes.</a:t>
            </a:r>
            <a:endParaRPr lang="fr-FR" sz="3200" dirty="0"/>
          </a:p>
        </p:txBody>
      </p:sp>
      <p:pic>
        <p:nvPicPr>
          <p:cNvPr id="6" name="Image 5" descr="edusco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2071678"/>
            <a:ext cx="7429552" cy="4463815"/>
          </a:xfrm>
          <a:prstGeom prst="rect">
            <a:avLst/>
          </a:prstGeom>
          <a:effectLst>
            <a:outerShdw blurRad="4064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 descr="reper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1500174"/>
            <a:ext cx="4105071" cy="5143536"/>
          </a:xfrm>
          <a:prstGeom prst="rect">
            <a:avLst/>
          </a:prstGeom>
          <a:effectLst>
            <a:outerShdw blurRad="406400" dist="381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arcours1_low_ful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357166"/>
            <a:ext cx="9144001" cy="6253496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357158" y="4572008"/>
            <a:ext cx="3071834" cy="1928826"/>
          </a:xfrm>
          <a:prstGeom prst="ellipse">
            <a:avLst/>
          </a:prstGeom>
          <a:noFill/>
          <a:ln w="133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928662" y="357166"/>
            <a:ext cx="4286280" cy="2857520"/>
          </a:xfrm>
          <a:prstGeom prst="rect">
            <a:avLst/>
          </a:prstGeom>
          <a:solidFill>
            <a:schemeClr val="bg1"/>
          </a:solidFill>
          <a:ln w="1270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/>
              <a:t>En début de première année, les étudiants découvrent les systèmes sur lesquels ils vont travailler.  </a:t>
            </a:r>
            <a:endParaRPr lang="fr-FR" sz="3600" dirty="0"/>
          </a:p>
        </p:txBody>
      </p:sp>
      <p:cxnSp>
        <p:nvCxnSpPr>
          <p:cNvPr id="10" name="Connecteur droit 9"/>
          <p:cNvCxnSpPr>
            <a:stCxn id="5" idx="0"/>
          </p:cNvCxnSpPr>
          <p:nvPr/>
        </p:nvCxnSpPr>
        <p:spPr>
          <a:xfrm rot="5400000" flipH="1" flipV="1">
            <a:off x="1232274" y="3875487"/>
            <a:ext cx="1357322" cy="35721"/>
          </a:xfrm>
          <a:prstGeom prst="line">
            <a:avLst/>
          </a:prstGeom>
          <a:ln w="1270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4643438" y="3786190"/>
            <a:ext cx="4286280" cy="1754326"/>
          </a:xfrm>
          <a:prstGeom prst="rect">
            <a:avLst/>
          </a:prstGeom>
          <a:solidFill>
            <a:schemeClr val="bg1"/>
          </a:solidFill>
          <a:ln w="1270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/>
              <a:t>À cette occasion, ils vont observer des problèmes…  </a:t>
            </a:r>
            <a:endParaRPr lang="fr-FR" sz="3600" dirty="0"/>
          </a:p>
        </p:txBody>
      </p:sp>
      <p:cxnSp>
        <p:nvCxnSpPr>
          <p:cNvPr id="15" name="Connecteur droit 14"/>
          <p:cNvCxnSpPr/>
          <p:nvPr/>
        </p:nvCxnSpPr>
        <p:spPr>
          <a:xfrm rot="16200000" flipH="1">
            <a:off x="5000628" y="2143116"/>
            <a:ext cx="1857391" cy="1428762"/>
          </a:xfrm>
          <a:prstGeom prst="line">
            <a:avLst/>
          </a:prstGeom>
          <a:ln w="1270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2928926" y="214290"/>
            <a:ext cx="4429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/>
              <a:t>Système: </a:t>
            </a:r>
            <a:r>
              <a:rPr lang="fr-FR" sz="3600" dirty="0" err="1" smtClean="0"/>
              <a:t>Paletticc</a:t>
            </a:r>
            <a:endParaRPr lang="fr-FR" sz="3600" dirty="0"/>
          </a:p>
        </p:txBody>
      </p:sp>
      <p:sp>
        <p:nvSpPr>
          <p:cNvPr id="8" name="ZoneTexte 7"/>
          <p:cNvSpPr txBox="1"/>
          <p:nvPr/>
        </p:nvSpPr>
        <p:spPr>
          <a:xfrm>
            <a:off x="1214414" y="5072074"/>
            <a:ext cx="7358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/>
              <a:t>Des oscillations entraînent la chute d’une caisse… </a:t>
            </a:r>
            <a:endParaRPr lang="fr-FR" sz="3600" dirty="0"/>
          </a:p>
        </p:txBody>
      </p:sp>
      <p:pic>
        <p:nvPicPr>
          <p:cNvPr id="9" name="Image 8" descr="technici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43570" y="1285860"/>
            <a:ext cx="2874166" cy="3387732"/>
          </a:xfrm>
          <a:prstGeom prst="rect">
            <a:avLst/>
          </a:prstGeom>
        </p:spPr>
      </p:pic>
      <p:pic>
        <p:nvPicPr>
          <p:cNvPr id="7" name="Picture 9" descr="E:\DCIM\102___02\IMG_01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357298"/>
            <a:ext cx="3992563" cy="299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2786050" y="4357694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hlinkClick r:id="rId4" action="ppaction://hlinkfile"/>
              </a:rPr>
              <a:t>VIDEO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857356" y="214290"/>
            <a:ext cx="6143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/>
              <a:t>Système: Palettiseur de boites</a:t>
            </a:r>
            <a:endParaRPr lang="fr-FR" sz="3600" dirty="0"/>
          </a:p>
        </p:txBody>
      </p:sp>
      <p:sp>
        <p:nvSpPr>
          <p:cNvPr id="8" name="ZoneTexte 7"/>
          <p:cNvSpPr txBox="1"/>
          <p:nvPr/>
        </p:nvSpPr>
        <p:spPr>
          <a:xfrm>
            <a:off x="714348" y="5286388"/>
            <a:ext cx="81439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L’intercalaire se place mal; ses coins oscillent et risquent d’accrocher un élément du système … </a:t>
            </a:r>
            <a:endParaRPr lang="fr-FR" sz="3200" dirty="0"/>
          </a:p>
        </p:txBody>
      </p:sp>
      <p:pic>
        <p:nvPicPr>
          <p:cNvPr id="9" name="Image 8" descr="technici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43570" y="1285860"/>
            <a:ext cx="2874166" cy="3387732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-1411" t="4048" r="38475" b="24871"/>
          <a:stretch>
            <a:fillRect/>
          </a:stretch>
        </p:blipFill>
        <p:spPr bwMode="auto">
          <a:xfrm>
            <a:off x="1285851" y="1142984"/>
            <a:ext cx="4250561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ZoneTexte 9"/>
          <p:cNvSpPr txBox="1"/>
          <p:nvPr/>
        </p:nvSpPr>
        <p:spPr>
          <a:xfrm>
            <a:off x="3071802" y="4643446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hlinkClick r:id="rId4" action="ppaction://hlinkfile"/>
              </a:rPr>
              <a:t>VIDEO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arcours1_low_ful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85728"/>
            <a:ext cx="9144001" cy="6253496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5143504" y="1357322"/>
            <a:ext cx="3357586" cy="1571612"/>
          </a:xfrm>
          <a:prstGeom prst="ellipse">
            <a:avLst/>
          </a:prstGeom>
          <a:noFill/>
          <a:ln w="133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857224" y="3714752"/>
            <a:ext cx="3857652" cy="2862322"/>
          </a:xfrm>
          <a:prstGeom prst="rect">
            <a:avLst/>
          </a:prstGeom>
          <a:solidFill>
            <a:schemeClr val="bg1"/>
          </a:solidFill>
          <a:ln w="1270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/>
              <a:t>Avant de partir en stage, les étudiants vont travailler sur l’amélioration des systèmes.  </a:t>
            </a:r>
            <a:endParaRPr lang="fr-FR" sz="3600" dirty="0"/>
          </a:p>
        </p:txBody>
      </p:sp>
      <p:cxnSp>
        <p:nvCxnSpPr>
          <p:cNvPr id="10" name="Connecteur droit 9"/>
          <p:cNvCxnSpPr>
            <a:stCxn id="5" idx="4"/>
            <a:endCxn id="8" idx="3"/>
          </p:cNvCxnSpPr>
          <p:nvPr/>
        </p:nvCxnSpPr>
        <p:spPr>
          <a:xfrm rot="5400000">
            <a:off x="4660098" y="2983713"/>
            <a:ext cx="2216979" cy="2107421"/>
          </a:xfrm>
          <a:prstGeom prst="line">
            <a:avLst/>
          </a:prstGeom>
          <a:ln w="1270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1071538" y="428604"/>
            <a:ext cx="3429024" cy="2308324"/>
          </a:xfrm>
          <a:prstGeom prst="rect">
            <a:avLst/>
          </a:prstGeom>
          <a:solidFill>
            <a:schemeClr val="bg1"/>
          </a:solidFill>
          <a:ln w="1270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/>
              <a:t>L’étude des </a:t>
            </a:r>
            <a:r>
              <a:rPr lang="fr-FR" sz="3600" b="1" dirty="0" smtClean="0"/>
              <a:t>oscillations mécaniques </a:t>
            </a:r>
            <a:r>
              <a:rPr lang="fr-FR" sz="3600" dirty="0" smtClean="0"/>
              <a:t>peut  les y aider !  </a:t>
            </a:r>
            <a:endParaRPr lang="fr-FR" sz="3600" dirty="0"/>
          </a:p>
        </p:txBody>
      </p:sp>
      <p:cxnSp>
        <p:nvCxnSpPr>
          <p:cNvPr id="38" name="Connecteur droit 37"/>
          <p:cNvCxnSpPr>
            <a:stCxn id="33" idx="2"/>
            <a:endCxn id="8" idx="0"/>
          </p:cNvCxnSpPr>
          <p:nvPr/>
        </p:nvCxnSpPr>
        <p:spPr>
          <a:xfrm rot="5400000">
            <a:off x="2297138" y="3225840"/>
            <a:ext cx="977824" cy="1588"/>
          </a:xfrm>
          <a:prstGeom prst="line">
            <a:avLst/>
          </a:prstGeom>
          <a:ln w="1270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3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sées 7"/>
          <p:cNvSpPr/>
          <p:nvPr/>
        </p:nvSpPr>
        <p:spPr>
          <a:xfrm>
            <a:off x="1643042" y="1785926"/>
            <a:ext cx="6572296" cy="1571636"/>
          </a:xfrm>
          <a:prstGeom prst="cloudCallout">
            <a:avLst>
              <a:gd name="adj1" fmla="val 1228"/>
              <a:gd name="adj2" fmla="val 73960"/>
            </a:avLst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teacher-facing-board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71802" y="4366973"/>
            <a:ext cx="3643338" cy="24910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71736" y="2143116"/>
            <a:ext cx="48243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 smtClean="0"/>
              <a:t>Quels notions et contenus ?</a:t>
            </a:r>
          </a:p>
        </p:txBody>
      </p:sp>
      <p:pic>
        <p:nvPicPr>
          <p:cNvPr id="6" name="Espace réservé du contenu 5" descr="s46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21467" cy="307183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sées 7"/>
          <p:cNvSpPr/>
          <p:nvPr/>
        </p:nvSpPr>
        <p:spPr>
          <a:xfrm>
            <a:off x="1643042" y="857232"/>
            <a:ext cx="6572296" cy="2500330"/>
          </a:xfrm>
          <a:prstGeom prst="cloudCallout">
            <a:avLst>
              <a:gd name="adj1" fmla="val 1445"/>
              <a:gd name="adj2" fmla="val 82531"/>
            </a:avLst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teacher-facing-board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71802" y="4366973"/>
            <a:ext cx="3643338" cy="24910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28860" y="1357298"/>
            <a:ext cx="498348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dirty="0" smtClean="0"/>
              <a:t>Oui, mais je vais avoir besoin</a:t>
            </a:r>
          </a:p>
          <a:p>
            <a:pPr algn="ctr"/>
            <a:r>
              <a:rPr lang="fr-FR" sz="3200" dirty="0" smtClean="0"/>
              <a:t>des notions d’énergies</a:t>
            </a:r>
          </a:p>
          <a:p>
            <a:pPr algn="ctr"/>
            <a:r>
              <a:rPr lang="fr-FR" sz="3200" dirty="0" smtClean="0"/>
              <a:t> cinétique et potentielle… </a:t>
            </a:r>
          </a:p>
        </p:txBody>
      </p:sp>
      <p:pic>
        <p:nvPicPr>
          <p:cNvPr id="12" name="Image 11" descr="s4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4465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arcours1_low_ful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285728"/>
            <a:ext cx="9144001" cy="6253496"/>
          </a:xfrm>
          <a:prstGeom prst="rect">
            <a:avLst/>
          </a:prstGeom>
        </p:spPr>
      </p:pic>
      <p:sp>
        <p:nvSpPr>
          <p:cNvPr id="6" name="Double flèche horizontale 5"/>
          <p:cNvSpPr/>
          <p:nvPr/>
        </p:nvSpPr>
        <p:spPr>
          <a:xfrm rot="-2400000">
            <a:off x="1652162" y="2902415"/>
            <a:ext cx="4016284" cy="1490186"/>
          </a:xfrm>
          <a:prstGeom prst="leftRightArrow">
            <a:avLst>
              <a:gd name="adj1" fmla="val 50000"/>
              <a:gd name="adj2" fmla="val 4745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s4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2928934"/>
            <a:ext cx="4666797" cy="1571636"/>
          </a:xfrm>
          <a:prstGeom prst="rect">
            <a:avLst/>
          </a:prstGeom>
        </p:spPr>
      </p:pic>
      <p:pic>
        <p:nvPicPr>
          <p:cNvPr id="5" name="Image 4" descr="s4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86182" y="4714884"/>
            <a:ext cx="4143372" cy="180425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429256" y="1071546"/>
            <a:ext cx="3357586" cy="1200329"/>
          </a:xfrm>
          <a:prstGeom prst="rect">
            <a:avLst/>
          </a:prstGeom>
          <a:solidFill>
            <a:schemeClr val="bg1"/>
          </a:solidFill>
          <a:ln w="1270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3600" dirty="0" smtClean="0"/>
              <a:t>Quels notions et contenus ?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071538" y="928670"/>
            <a:ext cx="3357586" cy="1200329"/>
          </a:xfrm>
          <a:prstGeom prst="rect">
            <a:avLst/>
          </a:prstGeom>
          <a:solidFill>
            <a:schemeClr val="bg1"/>
          </a:solidFill>
          <a:ln w="1270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3600" dirty="0" smtClean="0"/>
              <a:t>À quel moment de la formation ?</a:t>
            </a:r>
            <a:endParaRPr lang="fr-FR" dirty="0"/>
          </a:p>
        </p:txBody>
      </p:sp>
      <p:cxnSp>
        <p:nvCxnSpPr>
          <p:cNvPr id="11" name="Connecteur droit 10"/>
          <p:cNvCxnSpPr>
            <a:endCxn id="7" idx="0"/>
          </p:cNvCxnSpPr>
          <p:nvPr/>
        </p:nvCxnSpPr>
        <p:spPr>
          <a:xfrm rot="16200000" flipH="1">
            <a:off x="6274485" y="2583772"/>
            <a:ext cx="642940" cy="47383"/>
          </a:xfrm>
          <a:prstGeom prst="line">
            <a:avLst/>
          </a:prstGeom>
          <a:ln w="1270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rot="5400000">
            <a:off x="6394463" y="3464719"/>
            <a:ext cx="2356660" cy="794"/>
          </a:xfrm>
          <a:prstGeom prst="line">
            <a:avLst/>
          </a:prstGeom>
          <a:ln w="1270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>
            <a:stCxn id="9" idx="2"/>
          </p:cNvCxnSpPr>
          <p:nvPr/>
        </p:nvCxnSpPr>
        <p:spPr>
          <a:xfrm rot="16200000" flipH="1">
            <a:off x="2914809" y="1964521"/>
            <a:ext cx="885490" cy="1214446"/>
          </a:xfrm>
          <a:prstGeom prst="straightConnector1">
            <a:avLst/>
          </a:prstGeom>
          <a:ln w="1270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>
            <a:stCxn id="9" idx="2"/>
          </p:cNvCxnSpPr>
          <p:nvPr/>
        </p:nvCxnSpPr>
        <p:spPr>
          <a:xfrm rot="16200000" flipH="1">
            <a:off x="2236147" y="2643183"/>
            <a:ext cx="1447472" cy="419104"/>
          </a:xfrm>
          <a:prstGeom prst="straightConnector1">
            <a:avLst/>
          </a:prstGeom>
          <a:ln w="1270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230" t="27297" r="17062" b="11769"/>
          <a:stretch/>
        </p:blipFill>
        <p:spPr bwMode="auto">
          <a:xfrm>
            <a:off x="157402" y="714356"/>
            <a:ext cx="8986598" cy="52259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4282" y="3286124"/>
            <a:ext cx="2928958" cy="2143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2428860" y="714356"/>
            <a:ext cx="714380" cy="27860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sées 7"/>
          <p:cNvSpPr/>
          <p:nvPr/>
        </p:nvSpPr>
        <p:spPr>
          <a:xfrm>
            <a:off x="1643042" y="1500174"/>
            <a:ext cx="6858048" cy="2143140"/>
          </a:xfrm>
          <a:prstGeom prst="cloudCallout">
            <a:avLst>
              <a:gd name="adj1" fmla="val 1445"/>
              <a:gd name="adj2" fmla="val 82531"/>
            </a:avLst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teacher-facing-board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71802" y="4366973"/>
            <a:ext cx="3643338" cy="24910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57422" y="2214554"/>
            <a:ext cx="51397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dirty="0" smtClean="0"/>
              <a:t>Bon, ben y’a plus qu’à créer…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2F578E-1F57-4AB0-8E09-034D7BF86F2E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  <p:graphicFrame>
        <p:nvGraphicFramePr>
          <p:cNvPr id="3" name="Espace réservé du contenu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937829230"/>
              </p:ext>
            </p:extLst>
          </p:nvPr>
        </p:nvGraphicFramePr>
        <p:xfrm>
          <a:off x="214283" y="322515"/>
          <a:ext cx="8859378" cy="61270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1569"/>
                <a:gridCol w="1189872"/>
                <a:gridCol w="1629952"/>
                <a:gridCol w="1705089"/>
                <a:gridCol w="1667521"/>
                <a:gridCol w="1595375"/>
              </a:tblGrid>
              <a:tr h="5741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  <a:r>
                        <a:rPr lang="fr-FR" sz="1100" dirty="0" smtClean="0">
                          <a:effectLst/>
                        </a:rPr>
                        <a:t>Période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Enseignant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Septembre </a:t>
                      </a:r>
                      <a:r>
                        <a:rPr lang="fr-FR" sz="1600" dirty="0" smtClean="0">
                          <a:effectLst/>
                        </a:rPr>
                        <a:t> </a:t>
                      </a:r>
                      <a:r>
                        <a:rPr lang="fr-FR" sz="1600" dirty="0">
                          <a:effectLst/>
                        </a:rPr>
                        <a:t>Octobre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Novembre Décembre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Janvier </a:t>
                      </a:r>
                      <a:endParaRPr lang="fr-FR" sz="16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Février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Mars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Avril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Mai </a:t>
                      </a:r>
                      <a:endParaRPr lang="fr-FR" sz="16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 </a:t>
                      </a:r>
                      <a:r>
                        <a:rPr lang="fr-FR" sz="1600" dirty="0">
                          <a:effectLst/>
                        </a:rPr>
                        <a:t>Juin (stage)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</a:tr>
              <a:tr h="10516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Activités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</a:tr>
              <a:tr h="10888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effectLst/>
                        </a:rPr>
                        <a:t>Etude pluri -technologique des systèmes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</a:tr>
              <a:tr h="10641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Technique de maintenance, conduite, prévention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</a:tr>
              <a:tr h="10821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Organisation de la maintenance</a:t>
                      </a: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</a:tr>
              <a:tr h="12526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effectLst/>
                        </a:rPr>
                        <a:t>Physique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effectLst/>
                        </a:rPr>
                        <a:t>et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effectLst/>
                        </a:rPr>
                        <a:t>Chimie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351319" y="957910"/>
            <a:ext cx="1678075" cy="947057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1200" b="1" dirty="0" smtClean="0">
                <a:solidFill>
                  <a:srgbClr val="FF0000"/>
                </a:solidFill>
                <a:ea typeface="Calibri"/>
                <a:cs typeface="Times New Roman"/>
              </a:rPr>
              <a:t>A2 Maintenance préventive</a:t>
            </a:r>
          </a:p>
        </p:txBody>
      </p:sp>
      <p:sp>
        <p:nvSpPr>
          <p:cNvPr id="5" name="Rectangle 4"/>
          <p:cNvSpPr/>
          <p:nvPr/>
        </p:nvSpPr>
        <p:spPr>
          <a:xfrm>
            <a:off x="1366580" y="947024"/>
            <a:ext cx="874206" cy="947057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1200" b="1" dirty="0" smtClean="0">
                <a:solidFill>
                  <a:srgbClr val="FF0000"/>
                </a:solidFill>
                <a:ea typeface="Calibri"/>
                <a:cs typeface="Times New Roman"/>
              </a:rPr>
              <a:t>A7 Conduite</a:t>
            </a:r>
          </a:p>
        </p:txBody>
      </p:sp>
      <p:sp>
        <p:nvSpPr>
          <p:cNvPr id="6" name="Rectangle 5"/>
          <p:cNvSpPr/>
          <p:nvPr/>
        </p:nvSpPr>
        <p:spPr>
          <a:xfrm>
            <a:off x="4170074" y="957910"/>
            <a:ext cx="2572384" cy="94705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1200" b="1" dirty="0" smtClean="0">
                <a:solidFill>
                  <a:srgbClr val="FF0000"/>
                </a:solidFill>
                <a:ea typeface="Calibri"/>
                <a:cs typeface="Times New Roman"/>
              </a:rPr>
              <a:t>A1 Maintenance corrective</a:t>
            </a:r>
          </a:p>
        </p:txBody>
      </p:sp>
      <p:sp>
        <p:nvSpPr>
          <p:cNvPr id="7" name="Rectangle 6"/>
          <p:cNvSpPr/>
          <p:nvPr/>
        </p:nvSpPr>
        <p:spPr>
          <a:xfrm>
            <a:off x="6852985" y="968796"/>
            <a:ext cx="1024930" cy="94705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1200" b="1" dirty="0" smtClean="0">
                <a:solidFill>
                  <a:srgbClr val="FF0000"/>
                </a:solidFill>
                <a:ea typeface="Calibri"/>
                <a:cs typeface="Times New Roman"/>
              </a:rPr>
              <a:t>A3 Amélioration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7998497" y="957910"/>
            <a:ext cx="1024932" cy="94705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1200" b="1" dirty="0" smtClean="0">
                <a:solidFill>
                  <a:srgbClr val="FF0000"/>
                </a:solidFill>
                <a:cs typeface="Arial" pitchFamily="34" charset="0"/>
              </a:rPr>
              <a:t>STAGE d'ACTIVIT</a:t>
            </a:r>
            <a:r>
              <a:rPr lang="fr-FR" sz="1200" b="1" dirty="0" smtClean="0">
                <a:solidFill>
                  <a:srgbClr val="FF0000"/>
                </a:solidFill>
                <a:cs typeface="Arial"/>
              </a:rPr>
              <a:t>É</a:t>
            </a:r>
            <a:r>
              <a:rPr lang="fr-FR" sz="1200" b="1" dirty="0" smtClean="0">
                <a:solidFill>
                  <a:srgbClr val="FF0000"/>
                </a:solidFill>
                <a:cs typeface="Arial" pitchFamily="34" charset="0"/>
              </a:rPr>
              <a:t>S EN ENTREPRISE </a:t>
            </a:r>
            <a:endParaRPr lang="fr-FR" sz="12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cxnSp>
        <p:nvCxnSpPr>
          <p:cNvPr id="14" name="Connecteur droit avec flèche 13"/>
          <p:cNvCxnSpPr>
            <a:endCxn id="12" idx="1"/>
          </p:cNvCxnSpPr>
          <p:nvPr/>
        </p:nvCxnSpPr>
        <p:spPr>
          <a:xfrm rot="16200000" flipH="1">
            <a:off x="1453836" y="4761214"/>
            <a:ext cx="1539371" cy="17950"/>
          </a:xfrm>
          <a:prstGeom prst="straightConnector1">
            <a:avLst/>
          </a:prstGeom>
          <a:ln w="38100">
            <a:solidFill>
              <a:srgbClr val="CC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à coins arrondis 27"/>
          <p:cNvSpPr/>
          <p:nvPr/>
        </p:nvSpPr>
        <p:spPr>
          <a:xfrm>
            <a:off x="6863024" y="3167744"/>
            <a:ext cx="1209437" cy="94705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>
                <a:solidFill>
                  <a:schemeClr val="tx1"/>
                </a:solidFill>
              </a:rPr>
              <a:t>TP Amélioration </a:t>
            </a:r>
            <a:r>
              <a:rPr lang="fr-FR" sz="1200" b="1" dirty="0" err="1" smtClean="0">
                <a:solidFill>
                  <a:schemeClr val="tx1"/>
                </a:solidFill>
              </a:rPr>
              <a:t>Paletticc</a:t>
            </a:r>
            <a:endParaRPr lang="fr-FR" sz="1200" b="1" dirty="0">
              <a:solidFill>
                <a:schemeClr val="tx1"/>
              </a:solidFill>
            </a:endParaRPr>
          </a:p>
        </p:txBody>
      </p:sp>
      <p:cxnSp>
        <p:nvCxnSpPr>
          <p:cNvPr id="16" name="Connecteur droit avec flèche 15"/>
          <p:cNvCxnSpPr/>
          <p:nvPr/>
        </p:nvCxnSpPr>
        <p:spPr>
          <a:xfrm flipV="1">
            <a:off x="2285984" y="3000372"/>
            <a:ext cx="1821668" cy="314326"/>
          </a:xfrm>
          <a:prstGeom prst="straightConnector1">
            <a:avLst/>
          </a:prstGeom>
          <a:ln w="38100">
            <a:solidFill>
              <a:srgbClr val="CC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>
            <a:stCxn id="26" idx="3"/>
            <a:endCxn id="23" idx="1"/>
          </p:cNvCxnSpPr>
          <p:nvPr/>
        </p:nvCxnSpPr>
        <p:spPr>
          <a:xfrm>
            <a:off x="2301073" y="3581402"/>
            <a:ext cx="2301073" cy="1104898"/>
          </a:xfrm>
          <a:prstGeom prst="straightConnector1">
            <a:avLst/>
          </a:prstGeom>
          <a:ln w="38100">
            <a:solidFill>
              <a:srgbClr val="CC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e 46"/>
          <p:cNvGrpSpPr/>
          <p:nvPr/>
        </p:nvGrpSpPr>
        <p:grpSpPr>
          <a:xfrm>
            <a:off x="5715008" y="2500306"/>
            <a:ext cx="1214447" cy="3008946"/>
            <a:chOff x="5715008" y="2530929"/>
            <a:chExt cx="1214447" cy="3008946"/>
          </a:xfrm>
        </p:grpSpPr>
        <p:cxnSp>
          <p:nvCxnSpPr>
            <p:cNvPr id="22" name="Connecteur droit avec flèche 21"/>
            <p:cNvCxnSpPr>
              <a:stCxn id="27" idx="3"/>
            </p:cNvCxnSpPr>
            <p:nvPr/>
          </p:nvCxnSpPr>
          <p:spPr>
            <a:xfrm>
              <a:off x="6572264" y="2530929"/>
              <a:ext cx="285752" cy="755195"/>
            </a:xfrm>
            <a:prstGeom prst="straightConnector1">
              <a:avLst/>
            </a:prstGeom>
            <a:ln w="38100">
              <a:solidFill>
                <a:srgbClr val="CC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>
              <a:stCxn id="12" idx="7"/>
            </p:cNvCxnSpPr>
            <p:nvPr/>
          </p:nvCxnSpPr>
          <p:spPr>
            <a:xfrm rot="5400000" flipH="1" flipV="1">
              <a:off x="5615009" y="4225430"/>
              <a:ext cx="1467933" cy="1160958"/>
            </a:xfrm>
            <a:prstGeom prst="straightConnector1">
              <a:avLst/>
            </a:prstGeom>
            <a:ln w="38100">
              <a:solidFill>
                <a:srgbClr val="CC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/>
            <p:cNvCxnSpPr>
              <a:endCxn id="28" idx="1"/>
            </p:cNvCxnSpPr>
            <p:nvPr/>
          </p:nvCxnSpPr>
          <p:spPr>
            <a:xfrm flipV="1">
              <a:off x="5715008" y="3641273"/>
              <a:ext cx="1148016" cy="644983"/>
            </a:xfrm>
            <a:prstGeom prst="straightConnector1">
              <a:avLst/>
            </a:prstGeom>
            <a:ln w="38100">
              <a:solidFill>
                <a:srgbClr val="CC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1357290" y="928670"/>
            <a:ext cx="928694" cy="10001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6858016" y="928670"/>
            <a:ext cx="1000132" cy="10001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3" name="Groupe 42"/>
          <p:cNvGrpSpPr/>
          <p:nvPr/>
        </p:nvGrpSpPr>
        <p:grpSpPr>
          <a:xfrm>
            <a:off x="285720" y="1928802"/>
            <a:ext cx="6286544" cy="1042998"/>
            <a:chOff x="285720" y="1928802"/>
            <a:chExt cx="6286544" cy="1042998"/>
          </a:xfrm>
        </p:grpSpPr>
        <p:sp>
          <p:nvSpPr>
            <p:cNvPr id="27" name="Rectangle à coins arrondis 26"/>
            <p:cNvSpPr/>
            <p:nvPr/>
          </p:nvSpPr>
          <p:spPr>
            <a:xfrm>
              <a:off x="1643042" y="2090057"/>
              <a:ext cx="4929222" cy="881743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 smtClean="0">
                  <a:solidFill>
                    <a:schemeClr val="tx1"/>
                  </a:solidFill>
                </a:rPr>
                <a:t>Travail préparatoire à l’activité A3</a:t>
              </a:r>
              <a:endParaRPr lang="fr-FR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85720" y="1928802"/>
              <a:ext cx="928694" cy="1000132"/>
            </a:xfrm>
            <a:prstGeom prst="rect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1" name="Groupe 35"/>
          <p:cNvGrpSpPr/>
          <p:nvPr/>
        </p:nvGrpSpPr>
        <p:grpSpPr>
          <a:xfrm>
            <a:off x="285720" y="3000372"/>
            <a:ext cx="2015353" cy="1027344"/>
            <a:chOff x="285720" y="3000372"/>
            <a:chExt cx="2015353" cy="1027344"/>
          </a:xfrm>
        </p:grpSpPr>
        <p:sp>
          <p:nvSpPr>
            <p:cNvPr id="26" name="Rectangle à coins arrondis 25"/>
            <p:cNvSpPr/>
            <p:nvPr/>
          </p:nvSpPr>
          <p:spPr>
            <a:xfrm>
              <a:off x="1366579" y="3135087"/>
              <a:ext cx="934494" cy="89262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 smtClean="0">
                  <a:solidFill>
                    <a:schemeClr val="tx1"/>
                  </a:solidFill>
                </a:rPr>
                <a:t>TP Conduite </a:t>
              </a:r>
              <a:r>
                <a:rPr lang="fr-FR" sz="1200" b="1" dirty="0" err="1" smtClean="0">
                  <a:solidFill>
                    <a:schemeClr val="tx1"/>
                  </a:solidFill>
                </a:rPr>
                <a:t>Paletticc</a:t>
              </a:r>
              <a:endParaRPr lang="fr-FR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85720" y="3000372"/>
              <a:ext cx="928694" cy="1000132"/>
            </a:xfrm>
            <a:prstGeom prst="rect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3" name="Groupe 36"/>
          <p:cNvGrpSpPr/>
          <p:nvPr/>
        </p:nvGrpSpPr>
        <p:grpSpPr>
          <a:xfrm>
            <a:off x="285720" y="4071942"/>
            <a:ext cx="5500726" cy="1055229"/>
            <a:chOff x="285720" y="4071942"/>
            <a:chExt cx="5500726" cy="1055229"/>
          </a:xfrm>
        </p:grpSpPr>
        <p:sp>
          <p:nvSpPr>
            <p:cNvPr id="23" name="Rectangle à coins arrondis 22"/>
            <p:cNvSpPr/>
            <p:nvPr/>
          </p:nvSpPr>
          <p:spPr>
            <a:xfrm>
              <a:off x="4602146" y="4245428"/>
              <a:ext cx="1184300" cy="881743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 smtClean="0">
                  <a:solidFill>
                    <a:schemeClr val="tx1"/>
                  </a:solidFill>
                </a:rPr>
                <a:t>Travail préparatoire à l’activité A3</a:t>
              </a:r>
              <a:endParaRPr lang="fr-FR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85720" y="4071942"/>
              <a:ext cx="928694" cy="1000132"/>
            </a:xfrm>
            <a:prstGeom prst="rect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8" name="Groupe 47"/>
          <p:cNvGrpSpPr/>
          <p:nvPr/>
        </p:nvGrpSpPr>
        <p:grpSpPr>
          <a:xfrm>
            <a:off x="285720" y="5214950"/>
            <a:ext cx="6215106" cy="1207622"/>
            <a:chOff x="285720" y="5214950"/>
            <a:chExt cx="6215106" cy="1207622"/>
          </a:xfrm>
        </p:grpSpPr>
        <p:sp>
          <p:nvSpPr>
            <p:cNvPr id="12" name="Ellipse 11"/>
            <p:cNvSpPr/>
            <p:nvPr/>
          </p:nvSpPr>
          <p:spPr>
            <a:xfrm>
              <a:off x="1500166" y="5388428"/>
              <a:ext cx="5000660" cy="103414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>
                  <a:solidFill>
                    <a:schemeClr val="tx1"/>
                  </a:solidFill>
                </a:rPr>
                <a:t>Travail préparatoire à l’activité A3</a:t>
              </a:r>
              <a:endParaRPr lang="fr-FR" sz="1000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85720" y="5214950"/>
              <a:ext cx="928694" cy="1000132"/>
            </a:xfrm>
            <a:prstGeom prst="rect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28" grpId="0" animBg="1"/>
      <p:bldP spid="20" grpId="0" animBg="1"/>
      <p:bldP spid="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5804" y="274638"/>
            <a:ext cx="8229600" cy="1143000"/>
          </a:xfrm>
        </p:spPr>
        <p:txBody>
          <a:bodyPr/>
          <a:lstStyle/>
          <a:p>
            <a:r>
              <a:rPr lang="fr-FR" dirty="0" smtClean="0"/>
              <a:t>Ce que dit le référentiel: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158" y="1428736"/>
            <a:ext cx="6758006" cy="45259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fr-FR" dirty="0" smtClean="0"/>
              <a:t>	« </a:t>
            </a:r>
            <a:r>
              <a:rPr lang="fr-FR" i="1" dirty="0" smtClean="0"/>
              <a:t>Le professeur doit organiser son enseignement en respectant quatre grands principes directeurs </a:t>
            </a:r>
            <a:r>
              <a:rPr lang="fr-FR" dirty="0" smtClean="0"/>
              <a:t>: </a:t>
            </a:r>
          </a:p>
          <a:p>
            <a:pPr>
              <a:buNone/>
            </a:pPr>
            <a:endParaRPr lang="fr-FR" dirty="0" smtClean="0"/>
          </a:p>
          <a:p>
            <a:r>
              <a:rPr lang="fr-FR" dirty="0" smtClean="0"/>
              <a:t>la mise en activité des élèves ;</a:t>
            </a:r>
          </a:p>
          <a:p>
            <a:r>
              <a:rPr lang="fr-FR" dirty="0" smtClean="0"/>
              <a:t>la mise en contexte des connaissances et des capacités ;</a:t>
            </a:r>
          </a:p>
          <a:p>
            <a:r>
              <a:rPr lang="fr-FR" dirty="0" smtClean="0"/>
              <a:t>une adaptation aux besoins des étudiants ;</a:t>
            </a:r>
          </a:p>
          <a:p>
            <a:r>
              <a:rPr lang="fr-FR" dirty="0" smtClean="0"/>
              <a:t>une nécessaire mise en cohérence des différents enseignements scientifiques et technologiques. »</a:t>
            </a:r>
            <a:endParaRPr lang="fr-FR" dirty="0"/>
          </a:p>
        </p:txBody>
      </p:sp>
      <p:pic>
        <p:nvPicPr>
          <p:cNvPr id="5" name="Image 4" descr="smart_guy_teaching_hb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15140" y="4238606"/>
            <a:ext cx="2619394" cy="26193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page6_lo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00760" y="2406703"/>
            <a:ext cx="3143240" cy="4451297"/>
          </a:xfrm>
          <a:prstGeom prst="rect">
            <a:avLst/>
          </a:prstGeom>
          <a:effectLst>
            <a:outerShdw blurRad="6604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 descr="page5_lo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1643050"/>
            <a:ext cx="3178051" cy="4500594"/>
          </a:xfrm>
          <a:prstGeom prst="rect">
            <a:avLst/>
          </a:prstGeom>
          <a:effectLst>
            <a:outerShdw blurRad="6604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 descr="page4_lo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71934" y="1071546"/>
            <a:ext cx="3143240" cy="4451297"/>
          </a:xfrm>
          <a:prstGeom prst="rect">
            <a:avLst/>
          </a:prstGeom>
          <a:effectLst>
            <a:outerShdw blurRad="6604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 descr="page2_low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488" y="857232"/>
            <a:ext cx="3178050" cy="4500594"/>
          </a:xfrm>
          <a:prstGeom prst="rect">
            <a:avLst/>
          </a:prstGeom>
          <a:effectLst>
            <a:outerShdw blurRad="6604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 descr="page3_low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71538" y="1500174"/>
            <a:ext cx="3143240" cy="4451297"/>
          </a:xfrm>
          <a:prstGeom prst="rect">
            <a:avLst/>
          </a:prstGeom>
          <a:effectLst>
            <a:outerShdw blurRad="6604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 descr="page1_low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2357430"/>
            <a:ext cx="3178033" cy="4500570"/>
          </a:xfrm>
          <a:prstGeom prst="rect">
            <a:avLst/>
          </a:prstGeom>
          <a:effectLst>
            <a:outerShdw blurRad="6604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ZoneTexte 12"/>
          <p:cNvSpPr txBox="1"/>
          <p:nvPr/>
        </p:nvSpPr>
        <p:spPr>
          <a:xfrm>
            <a:off x="500034" y="214290"/>
            <a:ext cx="7358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Proposition d’activités: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500034" y="4929198"/>
            <a:ext cx="8501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Des vidéos réalisées dans les ateliers de Maintenance permettent la </a:t>
            </a:r>
            <a:r>
              <a:rPr lang="fr-FR" sz="2400" i="1" dirty="0" smtClean="0"/>
              <a:t>mise en contexte des connaissances et des capacités</a:t>
            </a:r>
            <a:r>
              <a:rPr lang="fr-FR" sz="2400" dirty="0" smtClean="0"/>
              <a:t>.</a:t>
            </a:r>
            <a:endParaRPr lang="fr-FR" sz="2400" dirty="0"/>
          </a:p>
        </p:txBody>
      </p:sp>
      <p:grpSp>
        <p:nvGrpSpPr>
          <p:cNvPr id="5" name="Groupe 4"/>
          <p:cNvGrpSpPr/>
          <p:nvPr/>
        </p:nvGrpSpPr>
        <p:grpSpPr>
          <a:xfrm>
            <a:off x="1071538" y="928670"/>
            <a:ext cx="6000760" cy="3304766"/>
            <a:chOff x="1071538" y="928670"/>
            <a:chExt cx="6000760" cy="3304766"/>
          </a:xfrm>
        </p:grpSpPr>
        <p:pic>
          <p:nvPicPr>
            <p:cNvPr id="7" name="Image 6" descr="page1a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1538" y="928670"/>
              <a:ext cx="6000760" cy="3304766"/>
            </a:xfrm>
            <a:prstGeom prst="rect">
              <a:avLst/>
            </a:prstGeom>
            <a:effectLst>
              <a:outerShdw blurRad="660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4" name="Picture 9" descr="E:\DCIM\102___02\IMG_017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28794" y="1714488"/>
              <a:ext cx="1571636" cy="1232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5000628" y="285728"/>
            <a:ext cx="4143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Des expériences réelles pour confronter ses représentations avec la réalité...</a:t>
            </a:r>
            <a:endParaRPr lang="fr-FR" sz="2400" dirty="0"/>
          </a:p>
        </p:txBody>
      </p:sp>
      <p:pic>
        <p:nvPicPr>
          <p:cNvPr id="4" name="Image 3" descr="page4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14290"/>
            <a:ext cx="3538534" cy="2683110"/>
          </a:xfrm>
          <a:prstGeom prst="rect">
            <a:avLst/>
          </a:prstGeom>
          <a:effectLst>
            <a:outerShdw blurRad="660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Image 4" descr="masse_resssor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728" y="2500306"/>
            <a:ext cx="3071834" cy="4090514"/>
          </a:xfrm>
          <a:prstGeom prst="rect">
            <a:avLst/>
          </a:prstGeom>
          <a:effectLst>
            <a:outerShdw blurRad="6604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 descr="maquette_low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14942" y="1714488"/>
            <a:ext cx="3332700" cy="4822175"/>
          </a:xfrm>
          <a:prstGeom prst="rect">
            <a:avLst/>
          </a:prstGeom>
          <a:effectLst>
            <a:outerShdw blurRad="6604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500034" y="5643578"/>
            <a:ext cx="8501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Des simulations permettent  la </a:t>
            </a:r>
            <a:r>
              <a:rPr lang="fr-FR" sz="2400" i="1" dirty="0" smtClean="0"/>
              <a:t>mise en activité des élèves</a:t>
            </a:r>
            <a:r>
              <a:rPr lang="fr-FR" sz="2400" dirty="0" smtClean="0"/>
              <a:t>...</a:t>
            </a:r>
            <a:endParaRPr lang="fr-FR" sz="2400" dirty="0"/>
          </a:p>
        </p:txBody>
      </p:sp>
      <p:pic>
        <p:nvPicPr>
          <p:cNvPr id="6" name="Image 5" descr="mass_spr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500042"/>
            <a:ext cx="5180601" cy="3648611"/>
          </a:xfrm>
          <a:prstGeom prst="rect">
            <a:avLst/>
          </a:prstGeom>
          <a:effectLst>
            <a:outerShdw blurRad="6604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 descr="resonance_phe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4744" y="1714488"/>
            <a:ext cx="4925010" cy="3714752"/>
          </a:xfrm>
          <a:prstGeom prst="rect">
            <a:avLst/>
          </a:prstGeom>
          <a:effectLst>
            <a:outerShdw blurRad="6604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285720" y="5786454"/>
            <a:ext cx="8501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Une progressivité dans la difficulté des questions posées pour </a:t>
            </a:r>
            <a:r>
              <a:rPr lang="fr-FR" sz="2400" i="1" dirty="0" smtClean="0"/>
              <a:t>s’adapter aux besoins des étudiants</a:t>
            </a:r>
            <a:r>
              <a:rPr lang="fr-FR" sz="2400" dirty="0" smtClean="0"/>
              <a:t> ...</a:t>
            </a:r>
            <a:endParaRPr lang="fr-FR" sz="2400" dirty="0"/>
          </a:p>
        </p:txBody>
      </p:sp>
      <p:pic>
        <p:nvPicPr>
          <p:cNvPr id="4" name="Image 3" descr="osc_h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6047" y="428604"/>
            <a:ext cx="5476633" cy="3929090"/>
          </a:xfrm>
          <a:prstGeom prst="rect">
            <a:avLst/>
          </a:prstGeom>
          <a:effectLst>
            <a:outerShdw blurRad="6604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 descr="osc_v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86050" y="1571612"/>
            <a:ext cx="6072198" cy="4084483"/>
          </a:xfrm>
          <a:prstGeom prst="rect">
            <a:avLst/>
          </a:prstGeom>
          <a:effectLst>
            <a:outerShdw blurRad="6604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uette_A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928670"/>
            <a:ext cx="3497945" cy="4643470"/>
          </a:xfrm>
          <a:prstGeom prst="rect">
            <a:avLst/>
          </a:prstGeom>
          <a:effectLst>
            <a:outerShdw blurRad="6604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ACppt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714876" y="357166"/>
            <a:ext cx="4024341" cy="3018256"/>
          </a:xfrm>
          <a:prstGeom prst="rect">
            <a:avLst/>
          </a:prstGeom>
          <a:effectLst>
            <a:outerShdw blurRad="6604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ZoneTexte 5"/>
          <p:cNvSpPr txBox="1"/>
          <p:nvPr/>
        </p:nvSpPr>
        <p:spPr>
          <a:xfrm>
            <a:off x="4357686" y="3500438"/>
            <a:ext cx="45720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Une exploitation des ressources matérielles de l’établissement:</a:t>
            </a:r>
          </a:p>
          <a:p>
            <a:endParaRPr lang="fr-FR" sz="2400" dirty="0" smtClean="0"/>
          </a:p>
          <a:p>
            <a:r>
              <a:rPr lang="fr-FR" sz="2400" b="1" dirty="0" smtClean="0"/>
              <a:t>Exemple: </a:t>
            </a:r>
            <a:r>
              <a:rPr lang="fr-FR" sz="2400" i="1" dirty="0" smtClean="0"/>
              <a:t>résonanc</a:t>
            </a:r>
            <a:r>
              <a:rPr lang="fr-FR" sz="2400" dirty="0" smtClean="0"/>
              <a:t>e sur une maquette permettant de simuler l’effet d’un tremblement de Terre sur une construction (laboratoire STI2D AC)</a:t>
            </a:r>
            <a:endParaRPr lang="fr-FR" sz="2400" dirty="0"/>
          </a:p>
        </p:txBody>
      </p:sp>
      <p:sp>
        <p:nvSpPr>
          <p:cNvPr id="7" name="ZoneTexte 6"/>
          <p:cNvSpPr txBox="1"/>
          <p:nvPr/>
        </p:nvSpPr>
        <p:spPr>
          <a:xfrm>
            <a:off x="1785918" y="5572140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hlinkClick r:id="rId5" action="ppaction://hlinkfile"/>
              </a:rPr>
              <a:t>VIDEO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H2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14290"/>
            <a:ext cx="4000528" cy="3000396"/>
          </a:xfrm>
          <a:prstGeom prst="rect">
            <a:avLst/>
          </a:prstGeom>
          <a:effectLst>
            <a:outerShdw blurRad="6604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H21ppt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929190" y="214290"/>
            <a:ext cx="4000528" cy="3000397"/>
          </a:xfrm>
          <a:prstGeom prst="rect">
            <a:avLst/>
          </a:prstGeom>
          <a:effectLst>
            <a:outerShdw blurRad="6604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ZoneTexte 11"/>
          <p:cNvSpPr txBox="1"/>
          <p:nvPr/>
        </p:nvSpPr>
        <p:spPr>
          <a:xfrm>
            <a:off x="214282" y="3357562"/>
            <a:ext cx="87154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Une exploitation des ressources matérielles de l’établissement:</a:t>
            </a:r>
          </a:p>
          <a:p>
            <a:endParaRPr lang="fr-FR" sz="2400" dirty="0" smtClean="0"/>
          </a:p>
          <a:p>
            <a:r>
              <a:rPr lang="fr-FR" sz="2400" b="1" dirty="0" smtClean="0"/>
              <a:t>Exemple: </a:t>
            </a:r>
            <a:r>
              <a:rPr lang="fr-FR" sz="2400" dirty="0" smtClean="0"/>
              <a:t>ce dispositif peut être utilisé en physique chimie pour illustrer le phénomène de </a:t>
            </a:r>
            <a:r>
              <a:rPr lang="fr-FR" sz="2400" i="1" dirty="0" smtClean="0"/>
              <a:t>résonance</a:t>
            </a:r>
            <a:r>
              <a:rPr lang="fr-FR" sz="2400" dirty="0" smtClean="0"/>
              <a:t> mais aussi comme support </a:t>
            </a:r>
            <a:r>
              <a:rPr lang="fr-FR" sz="2400" i="1" dirty="0" smtClean="0"/>
              <a:t>d’analyse vibratoire </a:t>
            </a:r>
            <a:r>
              <a:rPr lang="fr-FR" sz="2400" dirty="0" smtClean="0"/>
              <a:t>en enseignement technologique.</a:t>
            </a:r>
            <a:endParaRPr lang="fr-FR" sz="2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214282" y="5357826"/>
            <a:ext cx="8572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Ces activités ont pour but de </a:t>
            </a:r>
            <a:r>
              <a:rPr lang="fr-FR" sz="3200" i="1" dirty="0" smtClean="0"/>
              <a:t>mettre en cohérence les enseignements technologiques et scientifiques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7" name="ZoneTexte 6"/>
          <p:cNvSpPr txBox="1"/>
          <p:nvPr/>
        </p:nvSpPr>
        <p:spPr>
          <a:xfrm>
            <a:off x="1857356" y="3143248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hlinkClick r:id="rId6" action="ppaction://hlinkfile"/>
              </a:rPr>
              <a:t>VIDEO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2F578E-1F57-4AB0-8E09-034D7BF86F2E}" type="slidenum">
              <a:rPr lang="fr-FR" smtClean="0"/>
              <a:pPr>
                <a:defRPr/>
              </a:pPr>
              <a:t>48</a:t>
            </a:fld>
            <a:endParaRPr lang="fr-FR"/>
          </a:p>
        </p:txBody>
      </p:sp>
      <p:graphicFrame>
        <p:nvGraphicFramePr>
          <p:cNvPr id="3" name="Espace réservé du contenu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937829230"/>
              </p:ext>
            </p:extLst>
          </p:nvPr>
        </p:nvGraphicFramePr>
        <p:xfrm>
          <a:off x="214283" y="322515"/>
          <a:ext cx="8859378" cy="61270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1569"/>
                <a:gridCol w="1189872"/>
                <a:gridCol w="1629952"/>
                <a:gridCol w="1705089"/>
                <a:gridCol w="1667521"/>
                <a:gridCol w="1595375"/>
              </a:tblGrid>
              <a:tr h="5741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  <a:r>
                        <a:rPr lang="fr-FR" sz="1100" dirty="0" smtClean="0">
                          <a:effectLst/>
                        </a:rPr>
                        <a:t>Période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Enseignant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Septembre </a:t>
                      </a:r>
                      <a:r>
                        <a:rPr lang="fr-FR" sz="1600" dirty="0" smtClean="0">
                          <a:effectLst/>
                        </a:rPr>
                        <a:t> </a:t>
                      </a:r>
                      <a:r>
                        <a:rPr lang="fr-FR" sz="1600" dirty="0">
                          <a:effectLst/>
                        </a:rPr>
                        <a:t>Octobre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Novembre Décembre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Janvier </a:t>
                      </a:r>
                      <a:endParaRPr lang="fr-FR" sz="16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Février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Mars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Avril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Mai </a:t>
                      </a:r>
                      <a:endParaRPr lang="fr-FR" sz="16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 </a:t>
                      </a:r>
                      <a:r>
                        <a:rPr lang="fr-FR" sz="1600" dirty="0">
                          <a:effectLst/>
                        </a:rPr>
                        <a:t>Juin (stage)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</a:tr>
              <a:tr h="10516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Activités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</a:tr>
              <a:tr h="10888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effectLst/>
                        </a:rPr>
                        <a:t>Etude pluri -technologique des systèmes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</a:tr>
              <a:tr h="10641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Technique de maintenance, conduite, prévention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</a:tr>
              <a:tr h="10821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Organisation de la maintenance</a:t>
                      </a: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</a:tr>
              <a:tr h="12526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effectLst/>
                        </a:rPr>
                        <a:t>Physique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effectLst/>
                        </a:rPr>
                        <a:t>et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effectLst/>
                        </a:rPr>
                        <a:t>Chimie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351319" y="957910"/>
            <a:ext cx="1678075" cy="947057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1200" b="1" dirty="0" smtClean="0">
                <a:solidFill>
                  <a:srgbClr val="FF0000"/>
                </a:solidFill>
                <a:ea typeface="Calibri"/>
                <a:cs typeface="Times New Roman"/>
              </a:rPr>
              <a:t>A2 Maintenance préventive</a:t>
            </a:r>
          </a:p>
        </p:txBody>
      </p:sp>
      <p:sp>
        <p:nvSpPr>
          <p:cNvPr id="5" name="Rectangle 4"/>
          <p:cNvSpPr/>
          <p:nvPr/>
        </p:nvSpPr>
        <p:spPr>
          <a:xfrm>
            <a:off x="1366580" y="947024"/>
            <a:ext cx="874206" cy="947057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1200" b="1" dirty="0" smtClean="0">
                <a:solidFill>
                  <a:srgbClr val="FF0000"/>
                </a:solidFill>
                <a:ea typeface="Calibri"/>
                <a:cs typeface="Times New Roman"/>
              </a:rPr>
              <a:t>A7 Conduite</a:t>
            </a:r>
          </a:p>
        </p:txBody>
      </p:sp>
      <p:sp>
        <p:nvSpPr>
          <p:cNvPr id="6" name="Rectangle 5"/>
          <p:cNvSpPr/>
          <p:nvPr/>
        </p:nvSpPr>
        <p:spPr>
          <a:xfrm>
            <a:off x="4170074" y="957910"/>
            <a:ext cx="2572384" cy="94705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1200" b="1" dirty="0" smtClean="0">
                <a:solidFill>
                  <a:srgbClr val="FF0000"/>
                </a:solidFill>
                <a:ea typeface="Calibri"/>
                <a:cs typeface="Times New Roman"/>
              </a:rPr>
              <a:t>A1 Maintenance corrective</a:t>
            </a:r>
          </a:p>
        </p:txBody>
      </p:sp>
      <p:sp>
        <p:nvSpPr>
          <p:cNvPr id="7" name="Rectangle 6"/>
          <p:cNvSpPr/>
          <p:nvPr/>
        </p:nvSpPr>
        <p:spPr>
          <a:xfrm>
            <a:off x="6852985" y="968796"/>
            <a:ext cx="1024930" cy="94705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1200" b="1" dirty="0" smtClean="0">
                <a:solidFill>
                  <a:srgbClr val="FF0000"/>
                </a:solidFill>
                <a:ea typeface="Calibri"/>
                <a:cs typeface="Times New Roman"/>
              </a:rPr>
              <a:t>A3 Amélioration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7998497" y="957910"/>
            <a:ext cx="1024932" cy="94705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1200" b="1" dirty="0" smtClean="0">
                <a:solidFill>
                  <a:srgbClr val="FF0000"/>
                </a:solidFill>
                <a:cs typeface="Arial" pitchFamily="34" charset="0"/>
              </a:rPr>
              <a:t>STAGE d'ACTIVIT</a:t>
            </a:r>
            <a:r>
              <a:rPr lang="fr-FR" sz="1200" b="1" dirty="0" smtClean="0">
                <a:solidFill>
                  <a:srgbClr val="FF0000"/>
                </a:solidFill>
                <a:cs typeface="Arial"/>
              </a:rPr>
              <a:t>É</a:t>
            </a:r>
            <a:r>
              <a:rPr lang="fr-FR" sz="1200" b="1" dirty="0" smtClean="0">
                <a:solidFill>
                  <a:srgbClr val="FF0000"/>
                </a:solidFill>
                <a:cs typeface="Arial" pitchFamily="34" charset="0"/>
              </a:rPr>
              <a:t>S EN ENTREPRISE </a:t>
            </a:r>
            <a:endParaRPr lang="fr-FR" sz="12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cxnSp>
        <p:nvCxnSpPr>
          <p:cNvPr id="14" name="Connecteur droit avec flèche 13"/>
          <p:cNvCxnSpPr>
            <a:endCxn id="12" idx="1"/>
          </p:cNvCxnSpPr>
          <p:nvPr/>
        </p:nvCxnSpPr>
        <p:spPr>
          <a:xfrm rot="5400000">
            <a:off x="1432913" y="4758240"/>
            <a:ext cx="1539371" cy="23898"/>
          </a:xfrm>
          <a:prstGeom prst="straightConnector1">
            <a:avLst/>
          </a:prstGeom>
          <a:ln w="38100">
            <a:solidFill>
              <a:srgbClr val="CC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2285984" y="2928934"/>
            <a:ext cx="500066" cy="428629"/>
          </a:xfrm>
          <a:prstGeom prst="straightConnector1">
            <a:avLst/>
          </a:prstGeom>
          <a:ln w="38100">
            <a:solidFill>
              <a:srgbClr val="CC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/>
          <p:cNvGrpSpPr/>
          <p:nvPr/>
        </p:nvGrpSpPr>
        <p:grpSpPr>
          <a:xfrm>
            <a:off x="6357950" y="2530929"/>
            <a:ext cx="1714511" cy="1583872"/>
            <a:chOff x="6357950" y="2560971"/>
            <a:chExt cx="1714511" cy="1553830"/>
          </a:xfrm>
        </p:grpSpPr>
        <p:sp>
          <p:nvSpPr>
            <p:cNvPr id="28" name="Rectangle à coins arrondis 27"/>
            <p:cNvSpPr/>
            <p:nvPr/>
          </p:nvSpPr>
          <p:spPr>
            <a:xfrm>
              <a:off x="6863024" y="3167744"/>
              <a:ext cx="1209437" cy="947057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 smtClean="0">
                  <a:solidFill>
                    <a:schemeClr val="bg1"/>
                  </a:solidFill>
                </a:rPr>
                <a:t>TP Amélioration </a:t>
              </a:r>
              <a:r>
                <a:rPr lang="fr-FR" sz="1200" b="1" dirty="0" err="1" smtClean="0">
                  <a:solidFill>
                    <a:schemeClr val="bg1"/>
                  </a:solidFill>
                </a:rPr>
                <a:t>Paletticc</a:t>
              </a:r>
              <a:endParaRPr lang="fr-FR" sz="1200" b="1" dirty="0">
                <a:solidFill>
                  <a:schemeClr val="bg1"/>
                </a:solidFill>
              </a:endParaRPr>
            </a:p>
          </p:txBody>
        </p:sp>
        <p:cxnSp>
          <p:nvCxnSpPr>
            <p:cNvPr id="22" name="Connecteur droit avec flèche 21"/>
            <p:cNvCxnSpPr>
              <a:stCxn id="27" idx="3"/>
            </p:cNvCxnSpPr>
            <p:nvPr/>
          </p:nvCxnSpPr>
          <p:spPr>
            <a:xfrm>
              <a:off x="6357950" y="2560971"/>
              <a:ext cx="571504" cy="653715"/>
            </a:xfrm>
            <a:prstGeom prst="straightConnector1">
              <a:avLst/>
            </a:prstGeom>
            <a:ln w="38100">
              <a:solidFill>
                <a:srgbClr val="CC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Connecteur droit avec flèche 18"/>
          <p:cNvCxnSpPr>
            <a:stCxn id="12" idx="6"/>
          </p:cNvCxnSpPr>
          <p:nvPr/>
        </p:nvCxnSpPr>
        <p:spPr>
          <a:xfrm flipV="1">
            <a:off x="6215074" y="4071942"/>
            <a:ext cx="714380" cy="1833558"/>
          </a:xfrm>
          <a:prstGeom prst="straightConnector1">
            <a:avLst/>
          </a:prstGeom>
          <a:ln w="38100">
            <a:solidFill>
              <a:srgbClr val="CC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e 22"/>
          <p:cNvGrpSpPr/>
          <p:nvPr/>
        </p:nvGrpSpPr>
        <p:grpSpPr>
          <a:xfrm>
            <a:off x="285721" y="1928802"/>
            <a:ext cx="6072229" cy="1042998"/>
            <a:chOff x="285721" y="1928802"/>
            <a:chExt cx="6072229" cy="1042998"/>
          </a:xfrm>
        </p:grpSpPr>
        <p:sp>
          <p:nvSpPr>
            <p:cNvPr id="27" name="Rectangle à coins arrondis 26"/>
            <p:cNvSpPr/>
            <p:nvPr/>
          </p:nvSpPr>
          <p:spPr>
            <a:xfrm>
              <a:off x="1568585" y="2090057"/>
              <a:ext cx="4789365" cy="881743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 smtClean="0">
                  <a:solidFill>
                    <a:schemeClr val="bg1"/>
                  </a:solidFill>
                </a:rPr>
                <a:t>Travail préparatoire à l’activité A3</a:t>
              </a:r>
              <a:endParaRPr lang="fr-FR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85721" y="1928802"/>
              <a:ext cx="928694" cy="1000132"/>
            </a:xfrm>
            <a:prstGeom prst="rect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1" name="Groupe 35"/>
          <p:cNvGrpSpPr/>
          <p:nvPr/>
        </p:nvGrpSpPr>
        <p:grpSpPr>
          <a:xfrm>
            <a:off x="285720" y="3000372"/>
            <a:ext cx="2015353" cy="1027344"/>
            <a:chOff x="285720" y="3000372"/>
            <a:chExt cx="2015353" cy="1027344"/>
          </a:xfrm>
        </p:grpSpPr>
        <p:sp>
          <p:nvSpPr>
            <p:cNvPr id="26" name="Rectangle à coins arrondis 25"/>
            <p:cNvSpPr/>
            <p:nvPr/>
          </p:nvSpPr>
          <p:spPr>
            <a:xfrm>
              <a:off x="1366579" y="3135087"/>
              <a:ext cx="934494" cy="89262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 smtClean="0">
                  <a:solidFill>
                    <a:schemeClr val="bg1"/>
                  </a:solidFill>
                </a:rPr>
                <a:t>TP Conduite </a:t>
              </a:r>
              <a:r>
                <a:rPr lang="fr-FR" sz="1200" b="1" dirty="0" err="1" smtClean="0">
                  <a:solidFill>
                    <a:schemeClr val="bg1"/>
                  </a:solidFill>
                </a:rPr>
                <a:t>Paletticc</a:t>
              </a:r>
              <a:endParaRPr lang="fr-FR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85720" y="3000372"/>
              <a:ext cx="928694" cy="1000132"/>
            </a:xfrm>
            <a:prstGeom prst="rect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2" name="Ellipse 11"/>
          <p:cNvSpPr/>
          <p:nvPr/>
        </p:nvSpPr>
        <p:spPr>
          <a:xfrm>
            <a:off x="1500166" y="5388428"/>
            <a:ext cx="4714908" cy="103414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rgbClr val="006600"/>
                </a:solidFill>
              </a:rPr>
              <a:t>Travail préparatoire à l’activité A3</a:t>
            </a:r>
            <a:endParaRPr lang="fr-FR" sz="1000" dirty="0">
              <a:solidFill>
                <a:srgbClr val="0066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85720" y="5214950"/>
            <a:ext cx="928694" cy="100013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 bwMode="auto">
          <a:xfrm>
            <a:off x="759143" y="3249201"/>
            <a:ext cx="8229600" cy="126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ctr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 lvl="0">
              <a:buSzPct val="45000"/>
              <a:buFont typeface="StarSymbol"/>
              <a:buNone/>
              <a:defRPr/>
            </a:defPPr>
            <a:lvl1pPr lvl="0" algn="ctr" rtl="0" eaLnBrk="1" fontAlgn="base" hangingPunct="1">
              <a:spcBef>
                <a:spcPct val="0"/>
              </a:spcBef>
              <a:spcAft>
                <a:spcPct val="0"/>
              </a:spcAft>
              <a:buSzPct val="45000"/>
              <a:buFont typeface="StarSymbol"/>
              <a:buChar char="●"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 eaLnBrk="1" fontAlgn="base" hangingPunct="1">
              <a:spcBef>
                <a:spcPct val="0"/>
              </a:spcBef>
              <a:spcAft>
                <a:spcPct val="0"/>
              </a:spcAft>
              <a:buSzPct val="45000"/>
              <a:buFont typeface="StarSymbol"/>
              <a:buChar char="●"/>
              <a:defRPr sz="4600">
                <a:solidFill>
                  <a:schemeClr val="tx1"/>
                </a:solidFill>
                <a:latin typeface="Calibri" pitchFamily="34" charset="0"/>
              </a:defRPr>
            </a:lvl2pPr>
            <a:lvl3pPr lvl="2" algn="ctr" rtl="0" eaLnBrk="1" fontAlgn="base" hangingPunct="1">
              <a:spcBef>
                <a:spcPct val="0"/>
              </a:spcBef>
              <a:spcAft>
                <a:spcPct val="0"/>
              </a:spcAft>
              <a:buSzPct val="45000"/>
              <a:buFont typeface="StarSymbol"/>
              <a:buChar char="●"/>
              <a:defRPr sz="4600">
                <a:solidFill>
                  <a:schemeClr val="tx1"/>
                </a:solidFill>
                <a:latin typeface="Calibri" pitchFamily="34" charset="0"/>
              </a:defRPr>
            </a:lvl3pPr>
            <a:lvl4pPr lvl="3" algn="ctr" rtl="0" eaLnBrk="1" fontAlgn="base" hangingPunct="1">
              <a:spcBef>
                <a:spcPct val="0"/>
              </a:spcBef>
              <a:spcAft>
                <a:spcPct val="0"/>
              </a:spcAft>
              <a:buSzPct val="45000"/>
              <a:buFont typeface="StarSymbol"/>
              <a:buChar char="●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lvl="4" algn="ctr" rtl="0" eaLnBrk="1" fontAlgn="base" hangingPunct="1">
              <a:spcBef>
                <a:spcPct val="0"/>
              </a:spcBef>
              <a:spcAft>
                <a:spcPct val="0"/>
              </a:spcAft>
              <a:buSzPct val="45000"/>
              <a:buFont typeface="StarSymbol"/>
              <a:buChar char="●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481066" lvl="5" algn="ctr" rtl="0" eaLnBrk="1" fontAlgn="base" hangingPunct="1">
              <a:spcBef>
                <a:spcPct val="0"/>
              </a:spcBef>
              <a:spcAft>
                <a:spcPct val="0"/>
              </a:spcAft>
              <a:buSzPct val="45000"/>
              <a:buFont typeface="StarSymbol"/>
              <a:buChar char="●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962132" lvl="6" algn="ctr" rtl="0" eaLnBrk="1" fontAlgn="base" hangingPunct="1">
              <a:spcBef>
                <a:spcPct val="0"/>
              </a:spcBef>
              <a:spcAft>
                <a:spcPct val="0"/>
              </a:spcAft>
              <a:buSzPct val="45000"/>
              <a:buFont typeface="StarSymbol"/>
              <a:buChar char="●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1443198" lvl="7" algn="ctr" rtl="0" eaLnBrk="1" fontAlgn="base" hangingPunct="1">
              <a:spcBef>
                <a:spcPct val="0"/>
              </a:spcBef>
              <a:spcAft>
                <a:spcPct val="0"/>
              </a:spcAft>
              <a:buSzPct val="45000"/>
              <a:buFont typeface="StarSymbol"/>
              <a:buChar char="●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1924263" lvl="8" algn="ctr" rtl="0" eaLnBrk="1" fontAlgn="base" hangingPunct="1">
              <a:spcBef>
                <a:spcPct val="0"/>
              </a:spcBef>
              <a:spcAft>
                <a:spcPct val="0"/>
              </a:spcAft>
              <a:buSzPct val="45000"/>
              <a:buFont typeface="StarSymbol"/>
              <a:buChar char="●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StarSymbol"/>
              <a:buNone/>
              <a:defRPr/>
            </a:pPr>
            <a:r>
              <a:rPr lang="fr-FR" sz="38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Travail préparatoire à l’activité A3</a:t>
            </a:r>
          </a:p>
          <a:p>
            <a:pPr>
              <a:buFont typeface="StarSymbol"/>
              <a:buNone/>
              <a:defRPr/>
            </a:pPr>
            <a:r>
              <a:rPr lang="fr-FR" sz="38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- Amélioration-</a:t>
            </a:r>
            <a:endParaRPr lang="fr-FR" sz="3800" b="1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26020" y="1770064"/>
            <a:ext cx="1414096" cy="2365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695451" y="1422400"/>
            <a:ext cx="6166338" cy="1423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44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Etude pluri technologique des systèmes</a:t>
            </a:r>
          </a:p>
          <a:p>
            <a:pPr algn="ctr">
              <a:defRPr/>
            </a:pPr>
            <a:endParaRPr lang="fr-FR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785786" y="928669"/>
          <a:ext cx="7572428" cy="3951846"/>
        </p:xfrm>
        <a:graphic>
          <a:graphicData uri="http://schemas.openxmlformats.org/drawingml/2006/table">
            <a:tbl>
              <a:tblPr/>
              <a:tblGrid>
                <a:gridCol w="428628"/>
                <a:gridCol w="382543"/>
                <a:gridCol w="474713"/>
                <a:gridCol w="3714776"/>
                <a:gridCol w="642942"/>
                <a:gridCol w="642942"/>
                <a:gridCol w="642942"/>
                <a:gridCol w="642942"/>
              </a:tblGrid>
              <a:tr h="2839289">
                <a:tc rowSpan="2"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700" dirty="0" smtClean="0">
                          <a:latin typeface="Calibri"/>
                          <a:ea typeface="Calibri"/>
                          <a:cs typeface="Times New Roman"/>
                        </a:rPr>
                        <a:t>                                                                 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Times New Roman"/>
                        </a:rPr>
                        <a:t>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 smtClean="0">
                          <a:latin typeface="Calibri"/>
                          <a:ea typeface="Calibri"/>
                          <a:cs typeface="Times New Roman"/>
                        </a:rPr>
                        <a:t>                                                                                                                          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 smtClean="0">
                          <a:latin typeface="Calibri"/>
                          <a:ea typeface="Calibri"/>
                          <a:cs typeface="Times New Roman"/>
                        </a:rPr>
                        <a:t>                                                                                                                      COMPETENCES                                                                                                                                           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 smtClean="0">
                          <a:latin typeface="Calibri"/>
                          <a:ea typeface="Calibri"/>
                          <a:cs typeface="Times New Roman"/>
                        </a:rPr>
                        <a:t>                                                                                                                      </a:t>
                      </a:r>
                      <a:r>
                        <a:rPr lang="fr-FR" sz="1100" b="1" dirty="0" smtClean="0">
                          <a:latin typeface="+mn-lt"/>
                          <a:ea typeface="Calibri"/>
                          <a:cs typeface="Times New Roman"/>
                        </a:rPr>
                        <a:t>PROFESSIONNELLES</a:t>
                      </a:r>
                      <a:endParaRPr lang="fr-FR" sz="11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 smtClean="0">
                          <a:latin typeface="Calibri"/>
                          <a:ea typeface="Calibri"/>
                          <a:cs typeface="Times New Roman"/>
                        </a:rPr>
                        <a:t>                                                                                                                             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 smtClean="0">
                          <a:latin typeface="Calibri"/>
                          <a:ea typeface="Calibri"/>
                          <a:cs typeface="Times New Roman"/>
                        </a:rPr>
                        <a:t>                                                                                                                      </a:t>
                      </a:r>
                      <a:endParaRPr lang="fr-FR" sz="7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7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7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7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7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7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7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7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7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7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7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 smtClean="0">
                          <a:latin typeface="Calibri"/>
                          <a:ea typeface="Calibri"/>
                          <a:cs typeface="Times New Roman"/>
                        </a:rPr>
                        <a:t>ACTIVITES ET TÂCHES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 smtClean="0">
                          <a:latin typeface="Calibri"/>
                          <a:ea typeface="Calibri"/>
                          <a:cs typeface="Times New Roman"/>
                        </a:rPr>
                        <a:t>PROFESSIONNELLES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7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7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36" marR="420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i="1" dirty="0">
                          <a:latin typeface="Calibri"/>
                          <a:ea typeface="Calibri"/>
                          <a:cs typeface="Times New Roman"/>
                        </a:rPr>
                        <a:t>Identifier</a:t>
                      </a:r>
                      <a:r>
                        <a:rPr lang="fr-FR" sz="1000" i="1" dirty="0">
                          <a:latin typeface="Calibri"/>
                          <a:ea typeface="Calibri"/>
                          <a:cs typeface="Times New Roman"/>
                        </a:rPr>
                        <a:t> les risques pour les personnes ou l’environnement, </a:t>
                      </a:r>
                      <a:r>
                        <a:rPr lang="fr-FR" sz="1000" b="1" i="1" dirty="0">
                          <a:latin typeface="Calibri"/>
                          <a:ea typeface="Calibri"/>
                          <a:cs typeface="Times New Roman"/>
                        </a:rPr>
                        <a:t>définir et respecter les mesures de prévention adaptées</a:t>
                      </a:r>
                      <a:endParaRPr lang="fr-FR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36" marR="42036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1" i="1" dirty="0">
                          <a:latin typeface="Calibri"/>
                          <a:ea typeface="Calibri"/>
                          <a:cs typeface="Times New Roman"/>
                        </a:rPr>
                        <a:t>Analyser l'organisation fonctionnelle, structurelle et temporelle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36" marR="42036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1" i="1" dirty="0">
                          <a:latin typeface="Calibri"/>
                          <a:ea typeface="Calibri"/>
                          <a:cs typeface="Times New Roman"/>
                        </a:rPr>
                        <a:t>Assurer</a:t>
                      </a:r>
                      <a:r>
                        <a:rPr lang="fr-FR" sz="1100" i="1" dirty="0">
                          <a:latin typeface="Calibri"/>
                          <a:ea typeface="Calibri"/>
                          <a:cs typeface="Times New Roman"/>
                        </a:rPr>
                        <a:t> la mise en service et l’arrêt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36" marR="42036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1" i="1" dirty="0">
                          <a:latin typeface="Calibri"/>
                          <a:ea typeface="Calibri"/>
                          <a:cs typeface="Times New Roman"/>
                        </a:rPr>
                        <a:t>Réaliser</a:t>
                      </a:r>
                      <a:r>
                        <a:rPr lang="fr-FR" sz="1100" i="1" dirty="0">
                          <a:latin typeface="Calibri"/>
                          <a:ea typeface="Calibri"/>
                          <a:cs typeface="Times New Roman"/>
                        </a:rPr>
                        <a:t> la conduite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36" marR="42036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673">
                <a:tc gridSpan="4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>
                          <a:latin typeface="Calibri"/>
                          <a:ea typeface="Calibri"/>
                          <a:cs typeface="Times New Roman"/>
                        </a:rPr>
                        <a:t>C15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36" marR="42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>
                          <a:latin typeface="Calibri"/>
                          <a:ea typeface="Calibri"/>
                          <a:cs typeface="Times New Roman"/>
                        </a:rPr>
                        <a:t>C22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36" marR="42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>
                          <a:latin typeface="Calibri"/>
                          <a:ea typeface="Calibri"/>
                          <a:cs typeface="Times New Roman"/>
                        </a:rPr>
                        <a:t>C61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36" marR="42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>
                          <a:latin typeface="Calibri"/>
                          <a:ea typeface="Calibri"/>
                          <a:cs typeface="Times New Roman"/>
                        </a:rPr>
                        <a:t>C62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36" marR="42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673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>
                          <a:latin typeface="Calibri"/>
                          <a:ea typeface="Calibri"/>
                          <a:cs typeface="Times New Roman"/>
                        </a:rPr>
                        <a:t>A7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36" marR="42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>
                          <a:latin typeface="Calibri"/>
                          <a:ea typeface="Calibri"/>
                          <a:cs typeface="Times New Roman"/>
                        </a:rPr>
                        <a:t>CONDUITE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36" marR="42036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>
                          <a:latin typeface="Calibri"/>
                          <a:ea typeface="Calibri"/>
                          <a:cs typeface="Times New Roman"/>
                        </a:rPr>
                        <a:t>T7.1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36" marR="42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>
                          <a:latin typeface="Calibri"/>
                          <a:ea typeface="Calibri"/>
                          <a:cs typeface="Times New Roman"/>
                        </a:rPr>
                        <a:t>Effectuer la mise en fonctionnement et l’arrêt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36" marR="42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36" marR="42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36" marR="42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36" marR="42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36" marR="42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67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>
                          <a:latin typeface="Calibri"/>
                          <a:ea typeface="Calibri"/>
                          <a:cs typeface="Times New Roman"/>
                        </a:rPr>
                        <a:t>T7.2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36" marR="42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>
                          <a:latin typeface="Calibri"/>
                          <a:ea typeface="Calibri"/>
                          <a:cs typeface="Times New Roman"/>
                        </a:rPr>
                        <a:t>Effectuer les réglages et les paramétrages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36" marR="42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36" marR="42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36" marR="42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36" marR="42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36" marR="42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67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1">
                          <a:latin typeface="Calibri"/>
                          <a:ea typeface="Calibri"/>
                          <a:cs typeface="Times New Roman"/>
                        </a:rPr>
                        <a:t>T7.3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36" marR="42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>
                          <a:latin typeface="Calibri"/>
                          <a:ea typeface="Calibri"/>
                          <a:cs typeface="Times New Roman"/>
                        </a:rPr>
                        <a:t>Assurer la conduite en mode dégradé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36" marR="42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36" marR="42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36" marR="42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36" marR="42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36" marR="42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</a:tr>
              <a:tr h="20367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1">
                          <a:latin typeface="Calibri"/>
                          <a:ea typeface="Calibri"/>
                          <a:cs typeface="Times New Roman"/>
                        </a:rPr>
                        <a:t>T7.4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36" marR="42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>
                          <a:latin typeface="Calibri"/>
                          <a:ea typeface="Calibri"/>
                          <a:cs typeface="Times New Roman"/>
                        </a:rPr>
                        <a:t>Surveiller et contrôler le fonctionnement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36" marR="42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36" marR="42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36" marR="42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36" marR="42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36" marR="42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5786446" y="4071942"/>
            <a:ext cx="642942" cy="2143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0"/>
          <p:cNvGrpSpPr/>
          <p:nvPr/>
        </p:nvGrpSpPr>
        <p:grpSpPr>
          <a:xfrm>
            <a:off x="6429388" y="4071942"/>
            <a:ext cx="642942" cy="785818"/>
            <a:chOff x="6429388" y="4071942"/>
            <a:chExt cx="642942" cy="785818"/>
          </a:xfrm>
        </p:grpSpPr>
        <p:sp>
          <p:nvSpPr>
            <p:cNvPr id="5" name="Rectangle 4"/>
            <p:cNvSpPr/>
            <p:nvPr/>
          </p:nvSpPr>
          <p:spPr>
            <a:xfrm>
              <a:off x="6429388" y="4071942"/>
              <a:ext cx="642942" cy="21431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429388" y="4643446"/>
              <a:ext cx="642942" cy="21431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" name="Rectangle 6"/>
          <p:cNvSpPr/>
          <p:nvPr/>
        </p:nvSpPr>
        <p:spPr>
          <a:xfrm>
            <a:off x="7072330" y="4071942"/>
            <a:ext cx="642942" cy="2143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7715272" y="4643446"/>
            <a:ext cx="642942" cy="2143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à coins arrondis 25"/>
          <p:cNvSpPr>
            <a:spLocks noChangeAspect="1" noChangeArrowheads="1"/>
          </p:cNvSpPr>
          <p:nvPr/>
        </p:nvSpPr>
        <p:spPr bwMode="auto">
          <a:xfrm>
            <a:off x="0" y="260648"/>
            <a:ext cx="9088315" cy="6203950"/>
          </a:xfrm>
          <a:prstGeom prst="roundRect">
            <a:avLst>
              <a:gd name="adj" fmla="val 2282"/>
            </a:avLst>
          </a:prstGeom>
          <a:solidFill>
            <a:srgbClr val="FFFFFF"/>
          </a:solidFill>
          <a:ln w="25400">
            <a:solidFill>
              <a:srgbClr val="243F60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2077" name="Rectangle avec flèche vers la droite 29"/>
          <p:cNvSpPr>
            <a:spLocks noChangeAspect="1" noChangeArrowheads="1"/>
          </p:cNvSpPr>
          <p:nvPr/>
        </p:nvSpPr>
        <p:spPr bwMode="auto">
          <a:xfrm>
            <a:off x="64477" y="522289"/>
            <a:ext cx="874835" cy="1284287"/>
          </a:xfrm>
          <a:prstGeom prst="rightArrowCallout">
            <a:avLst>
              <a:gd name="adj1" fmla="val 44141"/>
              <a:gd name="adj2" fmla="val 35316"/>
              <a:gd name="adj3" fmla="val 25000"/>
              <a:gd name="adj4" fmla="val 64977"/>
            </a:avLst>
          </a:prstGeom>
          <a:solidFill>
            <a:srgbClr val="5F497A"/>
          </a:solidFill>
          <a:ln w="25400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 anchor="b"/>
          <a:lstStyle/>
          <a:p>
            <a:pPr algn="ctr">
              <a:defRPr/>
            </a:pPr>
            <a:r>
              <a:rPr lang="fr-FR" sz="900">
                <a:solidFill>
                  <a:srgbClr val="000000"/>
                </a:solidFill>
                <a:latin typeface="Calibri" pitchFamily="34" charset="0"/>
              </a:rPr>
              <a:t>Organisation de la maintenance (1+2+0)</a:t>
            </a:r>
            <a:endParaRPr lang="fr-FR" sz="900">
              <a:latin typeface="Arial" pitchFamily="34" charset="0"/>
            </a:endParaRPr>
          </a:p>
        </p:txBody>
      </p:sp>
      <p:sp>
        <p:nvSpPr>
          <p:cNvPr id="2078" name="Rectangle avec flèche vers la droite 30"/>
          <p:cNvSpPr>
            <a:spLocks noChangeAspect="1" noChangeArrowheads="1"/>
          </p:cNvSpPr>
          <p:nvPr/>
        </p:nvSpPr>
        <p:spPr bwMode="auto">
          <a:xfrm>
            <a:off x="67408" y="1878013"/>
            <a:ext cx="874835" cy="4157662"/>
          </a:xfrm>
          <a:prstGeom prst="rightArrowCallout">
            <a:avLst>
              <a:gd name="adj1" fmla="val 75028"/>
              <a:gd name="adj2" fmla="val 54411"/>
              <a:gd name="adj3" fmla="val 25000"/>
              <a:gd name="adj4" fmla="val 64977"/>
            </a:avLst>
          </a:prstGeom>
          <a:solidFill>
            <a:srgbClr val="938953"/>
          </a:solidFill>
          <a:ln w="25400">
            <a:noFill/>
            <a:miter lim="800000"/>
            <a:headEnd/>
            <a:tailEnd/>
          </a:ln>
          <a:effectLst>
            <a:outerShdw dist="27940" dir="5400000" algn="ctr" rotWithShape="0">
              <a:srgbClr val="000000">
                <a:alpha val="31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fr-FR" sz="900" b="1" dirty="0">
                <a:solidFill>
                  <a:srgbClr val="000000"/>
                </a:solidFill>
                <a:latin typeface="Calibri" pitchFamily="34" charset="0"/>
              </a:rPr>
              <a:t>Techniques de maintenance, conduite, prévention (1+0+5)</a:t>
            </a:r>
            <a:endParaRPr lang="fr-FR" sz="900" dirty="0">
              <a:latin typeface="Arial" pitchFamily="34" charset="0"/>
            </a:endParaRPr>
          </a:p>
        </p:txBody>
      </p:sp>
      <p:sp>
        <p:nvSpPr>
          <p:cNvPr id="2079" name="Rectangle avec flèche vers le haut 31"/>
          <p:cNvSpPr>
            <a:spLocks noChangeAspect="1" noChangeArrowheads="1"/>
          </p:cNvSpPr>
          <p:nvPr/>
        </p:nvSpPr>
        <p:spPr bwMode="auto">
          <a:xfrm>
            <a:off x="728297" y="5854701"/>
            <a:ext cx="5212373" cy="657225"/>
          </a:xfrm>
          <a:prstGeom prst="upArrowCallout">
            <a:avLst>
              <a:gd name="adj1" fmla="val 74125"/>
              <a:gd name="adj2" fmla="val 58991"/>
              <a:gd name="adj3" fmla="val 25000"/>
              <a:gd name="adj4" fmla="val 64977"/>
            </a:avLst>
          </a:prstGeom>
          <a:solidFill>
            <a:srgbClr val="548DD4"/>
          </a:solidFill>
          <a:ln w="25400">
            <a:noFill/>
            <a:miter lim="800000"/>
            <a:headEnd/>
            <a:tailEnd/>
          </a:ln>
          <a:effectLst>
            <a:outerShdw dist="27940" dir="5400000" algn="ctr" rotWithShape="0">
              <a:srgbClr val="000000">
                <a:alpha val="31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fr-FR" sz="1400" b="1">
                <a:solidFill>
                  <a:srgbClr val="000000"/>
                </a:solidFill>
                <a:latin typeface="Calibri" pitchFamily="34" charset="0"/>
              </a:rPr>
              <a:t>Études pluritechnologiques des systèmes (2+3+5)</a:t>
            </a:r>
            <a:endParaRPr lang="fr-FR">
              <a:latin typeface="Arial" pitchFamily="34" charset="0"/>
            </a:endParaRPr>
          </a:p>
        </p:txBody>
      </p:sp>
      <p:sp>
        <p:nvSpPr>
          <p:cNvPr id="2080" name="Rectangle avec flèche vers le haut 32"/>
          <p:cNvSpPr>
            <a:spLocks noChangeAspect="1" noChangeArrowheads="1"/>
          </p:cNvSpPr>
          <p:nvPr/>
        </p:nvSpPr>
        <p:spPr bwMode="auto">
          <a:xfrm>
            <a:off x="5996354" y="5854700"/>
            <a:ext cx="3040674" cy="655638"/>
          </a:xfrm>
          <a:prstGeom prst="upArrowCallout">
            <a:avLst>
              <a:gd name="adj1" fmla="val 60991"/>
              <a:gd name="adj2" fmla="val 49631"/>
              <a:gd name="adj3" fmla="val 25000"/>
              <a:gd name="adj4" fmla="val 64977"/>
            </a:avLst>
          </a:prstGeom>
          <a:solidFill>
            <a:srgbClr val="E36C0A"/>
          </a:solidFill>
          <a:ln w="25400">
            <a:noFill/>
            <a:miter lim="800000"/>
            <a:headEnd/>
            <a:tailEnd/>
          </a:ln>
          <a:effectLst>
            <a:outerShdw dist="27940" dir="5400000" algn="ctr" rotWithShape="0">
              <a:srgbClr val="000000">
                <a:alpha val="31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fr-FR" sz="1400" b="1">
                <a:solidFill>
                  <a:srgbClr val="000000"/>
                </a:solidFill>
                <a:latin typeface="Calibri" pitchFamily="34" charset="0"/>
              </a:rPr>
              <a:t>Physique et  Chimie (2+0+2)</a:t>
            </a:r>
            <a:endParaRPr lang="fr-FR">
              <a:latin typeface="Arial" pitchFamily="34" charset="0"/>
            </a:endParaRPr>
          </a:p>
        </p:txBody>
      </p:sp>
      <p:sp>
        <p:nvSpPr>
          <p:cNvPr id="2082" name="Flèche droite à entaille 44"/>
          <p:cNvSpPr>
            <a:spLocks noChangeAspect="1" noChangeArrowheads="1"/>
          </p:cNvSpPr>
          <p:nvPr/>
        </p:nvSpPr>
        <p:spPr bwMode="auto">
          <a:xfrm rot="19261055">
            <a:off x="84993" y="3609976"/>
            <a:ext cx="6865327" cy="366713"/>
          </a:xfrm>
          <a:prstGeom prst="notchedRightArrow">
            <a:avLst>
              <a:gd name="adj1" fmla="val 50000"/>
              <a:gd name="adj2" fmla="val 50181"/>
            </a:avLst>
          </a:prstGeom>
          <a:solidFill>
            <a:srgbClr val="5F497A"/>
          </a:solidFill>
          <a:ln w="25400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fr-FR"/>
          </a:p>
        </p:txBody>
      </p:sp>
      <p:cxnSp>
        <p:nvCxnSpPr>
          <p:cNvPr id="3080" name="Connecteur droit avec flèche 36"/>
          <p:cNvCxnSpPr>
            <a:cxnSpLocks noChangeAspect="1" noChangeShapeType="1"/>
          </p:cNvCxnSpPr>
          <p:nvPr/>
        </p:nvCxnSpPr>
        <p:spPr bwMode="auto">
          <a:xfrm>
            <a:off x="1097574" y="1162050"/>
            <a:ext cx="4122126" cy="0"/>
          </a:xfrm>
          <a:prstGeom prst="straightConnector1">
            <a:avLst/>
          </a:prstGeom>
          <a:noFill/>
          <a:ln w="114300">
            <a:solidFill>
              <a:srgbClr val="5F497A"/>
            </a:solidFill>
            <a:prstDash val="sysDash"/>
            <a:round/>
            <a:headEnd/>
            <a:tailEnd type="triangle" w="med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3" name="Groupe 50"/>
          <p:cNvGrpSpPr>
            <a:grpSpLocks noChangeAspect="1"/>
          </p:cNvGrpSpPr>
          <p:nvPr/>
        </p:nvGrpSpPr>
        <p:grpSpPr bwMode="auto">
          <a:xfrm rot="2093387">
            <a:off x="420566" y="5854701"/>
            <a:ext cx="621323" cy="561975"/>
            <a:chOff x="0" y="0"/>
            <a:chExt cx="6826" cy="6193"/>
          </a:xfrm>
        </p:grpSpPr>
        <p:sp>
          <p:nvSpPr>
            <p:cNvPr id="3194" name="Flèche courbée vers le haut 45"/>
            <p:cNvSpPr>
              <a:spLocks noChangeAspect="1"/>
            </p:cNvSpPr>
            <p:nvPr/>
          </p:nvSpPr>
          <p:spPr bwMode="auto">
            <a:xfrm>
              <a:off x="241" y="3209"/>
              <a:ext cx="6585" cy="2984"/>
            </a:xfrm>
            <a:prstGeom prst="curvedUpArrow">
              <a:avLst>
                <a:gd name="adj1" fmla="val 25000"/>
                <a:gd name="adj2" fmla="val 50010"/>
                <a:gd name="adj3" fmla="val 2500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3195" name="Flèche courbée vers le bas 49"/>
            <p:cNvSpPr>
              <a:spLocks noChangeAspect="1"/>
            </p:cNvSpPr>
            <p:nvPr/>
          </p:nvSpPr>
          <p:spPr bwMode="auto">
            <a:xfrm flipH="1">
              <a:off x="0" y="0"/>
              <a:ext cx="6407" cy="2838"/>
            </a:xfrm>
            <a:prstGeom prst="curvedDownArrow">
              <a:avLst>
                <a:gd name="adj1" fmla="val 25011"/>
                <a:gd name="adj2" fmla="val 50012"/>
                <a:gd name="adj3" fmla="val 2500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</p:grpSp>
      <p:grpSp>
        <p:nvGrpSpPr>
          <p:cNvPr id="4" name="Groupe 51"/>
          <p:cNvGrpSpPr>
            <a:grpSpLocks noChangeAspect="1"/>
          </p:cNvGrpSpPr>
          <p:nvPr/>
        </p:nvGrpSpPr>
        <p:grpSpPr bwMode="auto">
          <a:xfrm rot="2093387">
            <a:off x="5653454" y="5905501"/>
            <a:ext cx="621323" cy="563563"/>
            <a:chOff x="0" y="0"/>
            <a:chExt cx="6826" cy="6193"/>
          </a:xfrm>
        </p:grpSpPr>
        <p:sp>
          <p:nvSpPr>
            <p:cNvPr id="3192" name="Flèche courbée vers le haut 52"/>
            <p:cNvSpPr>
              <a:spLocks noChangeAspect="1"/>
            </p:cNvSpPr>
            <p:nvPr/>
          </p:nvSpPr>
          <p:spPr bwMode="auto">
            <a:xfrm>
              <a:off x="241" y="3209"/>
              <a:ext cx="6585" cy="2984"/>
            </a:xfrm>
            <a:prstGeom prst="curvedUpArrow">
              <a:avLst>
                <a:gd name="adj1" fmla="val 25000"/>
                <a:gd name="adj2" fmla="val 50010"/>
                <a:gd name="adj3" fmla="val 2500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3193" name="Flèche courbée vers le bas 53"/>
            <p:cNvSpPr>
              <a:spLocks noChangeAspect="1"/>
            </p:cNvSpPr>
            <p:nvPr/>
          </p:nvSpPr>
          <p:spPr bwMode="auto">
            <a:xfrm flipH="1">
              <a:off x="0" y="0"/>
              <a:ext cx="6407" cy="2838"/>
            </a:xfrm>
            <a:prstGeom prst="curvedDownArrow">
              <a:avLst>
                <a:gd name="adj1" fmla="val 25011"/>
                <a:gd name="adj2" fmla="val 50012"/>
                <a:gd name="adj3" fmla="val 2500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</p:grpSp>
      <p:grpSp>
        <p:nvGrpSpPr>
          <p:cNvPr id="5" name="Groupe 54"/>
          <p:cNvGrpSpPr>
            <a:grpSpLocks noChangeAspect="1"/>
          </p:cNvGrpSpPr>
          <p:nvPr/>
        </p:nvGrpSpPr>
        <p:grpSpPr bwMode="auto">
          <a:xfrm rot="2093387">
            <a:off x="373674" y="1576389"/>
            <a:ext cx="619857" cy="561975"/>
            <a:chOff x="0" y="0"/>
            <a:chExt cx="6826" cy="6193"/>
          </a:xfrm>
        </p:grpSpPr>
        <p:sp>
          <p:nvSpPr>
            <p:cNvPr id="3190" name="Flèche courbée vers le haut 55"/>
            <p:cNvSpPr>
              <a:spLocks noChangeAspect="1"/>
            </p:cNvSpPr>
            <p:nvPr/>
          </p:nvSpPr>
          <p:spPr bwMode="auto">
            <a:xfrm>
              <a:off x="241" y="3209"/>
              <a:ext cx="6585" cy="2984"/>
            </a:xfrm>
            <a:prstGeom prst="curvedUpArrow">
              <a:avLst>
                <a:gd name="adj1" fmla="val 25000"/>
                <a:gd name="adj2" fmla="val 50010"/>
                <a:gd name="adj3" fmla="val 2500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3191" name="Flèche courbée vers le bas 56"/>
            <p:cNvSpPr>
              <a:spLocks noChangeAspect="1"/>
            </p:cNvSpPr>
            <p:nvPr/>
          </p:nvSpPr>
          <p:spPr bwMode="auto">
            <a:xfrm flipH="1">
              <a:off x="0" y="0"/>
              <a:ext cx="6407" cy="2838"/>
            </a:xfrm>
            <a:prstGeom prst="curvedDownArrow">
              <a:avLst>
                <a:gd name="adj1" fmla="val 25011"/>
                <a:gd name="adj2" fmla="val 50012"/>
                <a:gd name="adj3" fmla="val 2500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</p:grpSp>
      <p:sp>
        <p:nvSpPr>
          <p:cNvPr id="3084" name="Arrondir un rectangle avec un coin diagonal 57"/>
          <p:cNvSpPr>
            <a:spLocks noChangeAspect="1"/>
          </p:cNvSpPr>
          <p:nvPr/>
        </p:nvSpPr>
        <p:spPr bwMode="auto">
          <a:xfrm>
            <a:off x="6501912" y="4014788"/>
            <a:ext cx="2601057" cy="1784350"/>
          </a:xfrm>
          <a:custGeom>
            <a:avLst/>
            <a:gdLst>
              <a:gd name="T0" fmla="*/ 307708 w 2861310"/>
              <a:gd name="T1" fmla="*/ 0 h 1962150"/>
              <a:gd name="T2" fmla="*/ 2692237 w 2861310"/>
              <a:gd name="T3" fmla="*/ 0 h 1962150"/>
              <a:gd name="T4" fmla="*/ 2692237 w 2861310"/>
              <a:gd name="T5" fmla="*/ 0 h 1962150"/>
              <a:gd name="T6" fmla="*/ 2692237 w 2861310"/>
              <a:gd name="T7" fmla="*/ 1118497 h 1962150"/>
              <a:gd name="T8" fmla="*/ 2384531 w 2861310"/>
              <a:gd name="T9" fmla="*/ 1342202 h 1962150"/>
              <a:gd name="T10" fmla="*/ 0 w 2861310"/>
              <a:gd name="T11" fmla="*/ 1342202 h 1962150"/>
              <a:gd name="T12" fmla="*/ 0 w 2861310"/>
              <a:gd name="T13" fmla="*/ 1342202 h 1962150"/>
              <a:gd name="T14" fmla="*/ 0 w 2861310"/>
              <a:gd name="T15" fmla="*/ 223705 h 1962150"/>
              <a:gd name="T16" fmla="*/ 307708 w 2861310"/>
              <a:gd name="T17" fmla="*/ 0 h 196215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861310"/>
              <a:gd name="T28" fmla="*/ 0 h 1962150"/>
              <a:gd name="T29" fmla="*/ 2861310 w 2861310"/>
              <a:gd name="T30" fmla="*/ 1962150 h 196215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861310" h="1962150">
                <a:moveTo>
                  <a:pt x="327032" y="0"/>
                </a:moveTo>
                <a:lnTo>
                  <a:pt x="2861310" y="0"/>
                </a:lnTo>
                <a:lnTo>
                  <a:pt x="2861310" y="1635118"/>
                </a:lnTo>
                <a:cubicBezTo>
                  <a:pt x="2861310" y="1815733"/>
                  <a:pt x="2714893" y="1962150"/>
                  <a:pt x="2534278" y="1962150"/>
                </a:cubicBezTo>
                <a:lnTo>
                  <a:pt x="0" y="1962150"/>
                </a:lnTo>
                <a:lnTo>
                  <a:pt x="0" y="327032"/>
                </a:lnTo>
                <a:cubicBezTo>
                  <a:pt x="0" y="146417"/>
                  <a:pt x="146417" y="0"/>
                  <a:pt x="327032" y="0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fr-FR" altLang="fr-FR" sz="1400" b="1">
                <a:latin typeface="Calibri" pitchFamily="34" charset="0"/>
              </a:rPr>
              <a:t>Parcours commun de formation aux 3 options pour la 1ere année du BTS MS</a:t>
            </a:r>
            <a:endParaRPr lang="fr-FR" altLang="fr-FR"/>
          </a:p>
        </p:txBody>
      </p:sp>
      <p:sp>
        <p:nvSpPr>
          <p:cNvPr id="2096" name="Légende encadrée 3 18"/>
          <p:cNvSpPr>
            <a:spLocks noChangeAspect="1"/>
          </p:cNvSpPr>
          <p:nvPr/>
        </p:nvSpPr>
        <p:spPr bwMode="auto">
          <a:xfrm>
            <a:off x="1859574" y="2081214"/>
            <a:ext cx="1912326" cy="339725"/>
          </a:xfrm>
          <a:prstGeom prst="borderCallout3">
            <a:avLst>
              <a:gd name="adj1" fmla="val 66542"/>
              <a:gd name="adj2" fmla="val -2815"/>
              <a:gd name="adj3" fmla="val 65569"/>
              <a:gd name="adj4" fmla="val -6213"/>
              <a:gd name="adj5" fmla="val 1120"/>
              <a:gd name="adj6" fmla="val -6199"/>
              <a:gd name="adj7" fmla="val -94878"/>
              <a:gd name="adj8" fmla="val 2547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 type="triangle" w="med" len="med"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 lIns="36000" tIns="0" rIns="36000" bIns="0" anchor="ctr"/>
          <a:lstStyle/>
          <a:p>
            <a:pPr algn="ctr">
              <a:spcAft>
                <a:spcPts val="1000"/>
              </a:spcAft>
              <a:defRPr/>
            </a:pPr>
            <a:r>
              <a:rPr lang="fr-FR" sz="1000" b="1" dirty="0">
                <a:latin typeface="Calibri" pitchFamily="34" charset="0"/>
              </a:rPr>
              <a:t>Enseignement sur toute l’année</a:t>
            </a:r>
            <a:endParaRPr lang="fr-FR" sz="1000" dirty="0">
              <a:latin typeface="Arial" pitchFamily="34" charset="0"/>
            </a:endParaRPr>
          </a:p>
        </p:txBody>
      </p:sp>
      <p:grpSp>
        <p:nvGrpSpPr>
          <p:cNvPr id="6" name="Groupe 63"/>
          <p:cNvGrpSpPr>
            <a:grpSpLocks noChangeAspect="1"/>
          </p:cNvGrpSpPr>
          <p:nvPr/>
        </p:nvGrpSpPr>
        <p:grpSpPr bwMode="auto">
          <a:xfrm rot="2093387">
            <a:off x="4459166" y="3581400"/>
            <a:ext cx="863111" cy="800100"/>
            <a:chOff x="0" y="0"/>
            <a:chExt cx="6826" cy="6193"/>
          </a:xfrm>
        </p:grpSpPr>
        <p:sp>
          <p:nvSpPr>
            <p:cNvPr id="3188" name="Flèche courbée vers le haut 288"/>
            <p:cNvSpPr>
              <a:spLocks noChangeAspect="1"/>
            </p:cNvSpPr>
            <p:nvPr/>
          </p:nvSpPr>
          <p:spPr bwMode="auto">
            <a:xfrm>
              <a:off x="241" y="3209"/>
              <a:ext cx="6585" cy="2984"/>
            </a:xfrm>
            <a:prstGeom prst="curvedUpArrow">
              <a:avLst>
                <a:gd name="adj1" fmla="val 25000"/>
                <a:gd name="adj2" fmla="val 50010"/>
                <a:gd name="adj3" fmla="val 2500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3189" name="Flèche courbée vers le bas 289"/>
            <p:cNvSpPr>
              <a:spLocks noChangeAspect="1"/>
            </p:cNvSpPr>
            <p:nvPr/>
          </p:nvSpPr>
          <p:spPr bwMode="auto">
            <a:xfrm flipH="1">
              <a:off x="0" y="0"/>
              <a:ext cx="6407" cy="2838"/>
            </a:xfrm>
            <a:prstGeom prst="curvedDownArrow">
              <a:avLst>
                <a:gd name="adj1" fmla="val 25011"/>
                <a:gd name="adj2" fmla="val 50012"/>
                <a:gd name="adj3" fmla="val 2500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</p:grpSp>
      <p:sp>
        <p:nvSpPr>
          <p:cNvPr id="3087" name="Rectangle 79987"/>
          <p:cNvSpPr>
            <a:spLocks noChangeAspect="1" noChangeArrowheads="1"/>
          </p:cNvSpPr>
          <p:nvPr/>
        </p:nvSpPr>
        <p:spPr bwMode="auto">
          <a:xfrm>
            <a:off x="8028843" y="3068638"/>
            <a:ext cx="848457" cy="1262062"/>
          </a:xfrm>
          <a:prstGeom prst="wedgeRectCallout">
            <a:avLst>
              <a:gd name="adj1" fmla="val 27620"/>
              <a:gd name="adj2" fmla="val -153157"/>
            </a:avLst>
          </a:prstGeom>
          <a:solidFill>
            <a:srgbClr val="FFFFFF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sz="1000">
                <a:solidFill>
                  <a:srgbClr val="FF0000"/>
                </a:solidFill>
                <a:latin typeface="Calibri" pitchFamily="34" charset="0"/>
              </a:rPr>
              <a:t>La compétence C13 n’est pas évaluée pour l’option Systèmes Eoliens</a:t>
            </a:r>
            <a:endParaRPr lang="fr-FR" altLang="fr-FR" sz="1000"/>
          </a:p>
        </p:txBody>
      </p:sp>
      <p:sp>
        <p:nvSpPr>
          <p:cNvPr id="111" name="Forme libre 110"/>
          <p:cNvSpPr/>
          <p:nvPr/>
        </p:nvSpPr>
        <p:spPr>
          <a:xfrm>
            <a:off x="2483827" y="736601"/>
            <a:ext cx="438150" cy="92075"/>
          </a:xfrm>
          <a:custGeom>
            <a:avLst/>
            <a:gdLst>
              <a:gd name="connsiteX0" fmla="*/ 0 w 437829"/>
              <a:gd name="connsiteY0" fmla="*/ 45720 h 91440"/>
              <a:gd name="connsiteX1" fmla="*/ 218914 w 437829"/>
              <a:gd name="connsiteY1" fmla="*/ 45720 h 91440"/>
              <a:gd name="connsiteX2" fmla="*/ 218914 w 437829"/>
              <a:gd name="connsiteY2" fmla="*/ 49653 h 91440"/>
              <a:gd name="connsiteX3" fmla="*/ 437829 w 437829"/>
              <a:gd name="connsiteY3" fmla="*/ 49653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829" h="91440">
                <a:moveTo>
                  <a:pt x="0" y="45720"/>
                </a:moveTo>
                <a:lnTo>
                  <a:pt x="218914" y="45720"/>
                </a:lnTo>
                <a:lnTo>
                  <a:pt x="218914" y="49653"/>
                </a:lnTo>
                <a:lnTo>
                  <a:pt x="437829" y="49653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220669" tIns="34774" rIns="220668" bIns="34774" spcCol="1270" anchor="ctr"/>
          <a:lstStyle/>
          <a:p>
            <a:pPr algn="ctr" defTabSz="355600">
              <a:lnSpc>
                <a:spcPct val="90000"/>
              </a:lnSpc>
              <a:spcAft>
                <a:spcPct val="35000"/>
              </a:spcAft>
              <a:defRPr/>
            </a:pPr>
            <a:endParaRPr lang="fr-FR" sz="800">
              <a:solidFill>
                <a:srgbClr val="002060"/>
              </a:solidFill>
            </a:endParaRPr>
          </a:p>
        </p:txBody>
      </p:sp>
      <p:sp>
        <p:nvSpPr>
          <p:cNvPr id="112" name="Forme libre 111"/>
          <p:cNvSpPr/>
          <p:nvPr/>
        </p:nvSpPr>
        <p:spPr>
          <a:xfrm>
            <a:off x="1403648" y="627919"/>
            <a:ext cx="1366667" cy="424819"/>
          </a:xfrm>
          <a:custGeom>
            <a:avLst/>
            <a:gdLst>
              <a:gd name="connsiteX0" fmla="*/ 0 w 976585"/>
              <a:gd name="connsiteY0" fmla="*/ 51472 h 308827"/>
              <a:gd name="connsiteX1" fmla="*/ 15076 w 976585"/>
              <a:gd name="connsiteY1" fmla="*/ 15076 h 308827"/>
              <a:gd name="connsiteX2" fmla="*/ 51472 w 976585"/>
              <a:gd name="connsiteY2" fmla="*/ 0 h 308827"/>
              <a:gd name="connsiteX3" fmla="*/ 925113 w 976585"/>
              <a:gd name="connsiteY3" fmla="*/ 0 h 308827"/>
              <a:gd name="connsiteX4" fmla="*/ 961509 w 976585"/>
              <a:gd name="connsiteY4" fmla="*/ 15076 h 308827"/>
              <a:gd name="connsiteX5" fmla="*/ 976585 w 976585"/>
              <a:gd name="connsiteY5" fmla="*/ 51472 h 308827"/>
              <a:gd name="connsiteX6" fmla="*/ 976585 w 976585"/>
              <a:gd name="connsiteY6" fmla="*/ 257355 h 308827"/>
              <a:gd name="connsiteX7" fmla="*/ 961509 w 976585"/>
              <a:gd name="connsiteY7" fmla="*/ 293751 h 308827"/>
              <a:gd name="connsiteX8" fmla="*/ 925113 w 976585"/>
              <a:gd name="connsiteY8" fmla="*/ 308827 h 308827"/>
              <a:gd name="connsiteX9" fmla="*/ 51472 w 976585"/>
              <a:gd name="connsiteY9" fmla="*/ 308827 h 308827"/>
              <a:gd name="connsiteX10" fmla="*/ 15076 w 976585"/>
              <a:gd name="connsiteY10" fmla="*/ 293751 h 308827"/>
              <a:gd name="connsiteX11" fmla="*/ 0 w 976585"/>
              <a:gd name="connsiteY11" fmla="*/ 257355 h 308827"/>
              <a:gd name="connsiteX12" fmla="*/ 0 w 976585"/>
              <a:gd name="connsiteY12" fmla="*/ 51472 h 308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76585" h="308827">
                <a:moveTo>
                  <a:pt x="0" y="51472"/>
                </a:moveTo>
                <a:cubicBezTo>
                  <a:pt x="0" y="37821"/>
                  <a:pt x="5423" y="24729"/>
                  <a:pt x="15076" y="15076"/>
                </a:cubicBezTo>
                <a:cubicBezTo>
                  <a:pt x="24729" y="5423"/>
                  <a:pt x="37821" y="0"/>
                  <a:pt x="51472" y="0"/>
                </a:cubicBezTo>
                <a:lnTo>
                  <a:pt x="925113" y="0"/>
                </a:lnTo>
                <a:cubicBezTo>
                  <a:pt x="938764" y="0"/>
                  <a:pt x="951856" y="5423"/>
                  <a:pt x="961509" y="15076"/>
                </a:cubicBezTo>
                <a:cubicBezTo>
                  <a:pt x="971162" y="24729"/>
                  <a:pt x="976585" y="37821"/>
                  <a:pt x="976585" y="51472"/>
                </a:cubicBezTo>
                <a:lnTo>
                  <a:pt x="976585" y="257355"/>
                </a:lnTo>
                <a:cubicBezTo>
                  <a:pt x="976585" y="271006"/>
                  <a:pt x="971162" y="284098"/>
                  <a:pt x="961509" y="293751"/>
                </a:cubicBezTo>
                <a:cubicBezTo>
                  <a:pt x="951856" y="303404"/>
                  <a:pt x="938764" y="308827"/>
                  <a:pt x="925113" y="308827"/>
                </a:cubicBezTo>
                <a:lnTo>
                  <a:pt x="51472" y="308827"/>
                </a:lnTo>
                <a:cubicBezTo>
                  <a:pt x="37821" y="308827"/>
                  <a:pt x="24729" y="303404"/>
                  <a:pt x="15076" y="293751"/>
                </a:cubicBezTo>
                <a:cubicBezTo>
                  <a:pt x="5423" y="284098"/>
                  <a:pt x="0" y="271006"/>
                  <a:pt x="0" y="257355"/>
                </a:cubicBezTo>
                <a:lnTo>
                  <a:pt x="0" y="51472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5076" tIns="20156" rIns="15076" bIns="20156" spcCol="1270" anchor="ctr"/>
          <a:lstStyle/>
          <a:p>
            <a:pPr algn="ctr" defTabSz="355600">
              <a:lnSpc>
                <a:spcPct val="90000"/>
              </a:lnSpc>
              <a:spcAft>
                <a:spcPct val="35000"/>
              </a:spcAft>
              <a:defRPr/>
            </a:pPr>
            <a:r>
              <a:rPr lang="fr-FR" sz="1200" b="1" dirty="0">
                <a:solidFill>
                  <a:schemeClr val="bg1"/>
                </a:solidFill>
                <a:cs typeface="Arial" pitchFamily="34" charset="0"/>
              </a:rPr>
              <a:t>A6 COMMUNICATION</a:t>
            </a:r>
          </a:p>
        </p:txBody>
      </p:sp>
      <p:sp>
        <p:nvSpPr>
          <p:cNvPr id="113" name="Forme libre 112"/>
          <p:cNvSpPr/>
          <p:nvPr/>
        </p:nvSpPr>
        <p:spPr>
          <a:xfrm>
            <a:off x="2915816" y="608607"/>
            <a:ext cx="1985766" cy="444131"/>
          </a:xfrm>
          <a:custGeom>
            <a:avLst/>
            <a:gdLst>
              <a:gd name="connsiteX0" fmla="*/ 0 w 1650621"/>
              <a:gd name="connsiteY0" fmla="*/ 59221 h 355319"/>
              <a:gd name="connsiteX1" fmla="*/ 17345 w 1650621"/>
              <a:gd name="connsiteY1" fmla="*/ 17345 h 355319"/>
              <a:gd name="connsiteX2" fmla="*/ 59221 w 1650621"/>
              <a:gd name="connsiteY2" fmla="*/ 0 h 355319"/>
              <a:gd name="connsiteX3" fmla="*/ 1591400 w 1650621"/>
              <a:gd name="connsiteY3" fmla="*/ 0 h 355319"/>
              <a:gd name="connsiteX4" fmla="*/ 1633276 w 1650621"/>
              <a:gd name="connsiteY4" fmla="*/ 17345 h 355319"/>
              <a:gd name="connsiteX5" fmla="*/ 1650621 w 1650621"/>
              <a:gd name="connsiteY5" fmla="*/ 59221 h 355319"/>
              <a:gd name="connsiteX6" fmla="*/ 1650621 w 1650621"/>
              <a:gd name="connsiteY6" fmla="*/ 296098 h 355319"/>
              <a:gd name="connsiteX7" fmla="*/ 1633276 w 1650621"/>
              <a:gd name="connsiteY7" fmla="*/ 337974 h 355319"/>
              <a:gd name="connsiteX8" fmla="*/ 1591400 w 1650621"/>
              <a:gd name="connsiteY8" fmla="*/ 355319 h 355319"/>
              <a:gd name="connsiteX9" fmla="*/ 59221 w 1650621"/>
              <a:gd name="connsiteY9" fmla="*/ 355319 h 355319"/>
              <a:gd name="connsiteX10" fmla="*/ 17345 w 1650621"/>
              <a:gd name="connsiteY10" fmla="*/ 337974 h 355319"/>
              <a:gd name="connsiteX11" fmla="*/ 0 w 1650621"/>
              <a:gd name="connsiteY11" fmla="*/ 296098 h 355319"/>
              <a:gd name="connsiteX12" fmla="*/ 0 w 1650621"/>
              <a:gd name="connsiteY12" fmla="*/ 59221 h 355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50621" h="355319">
                <a:moveTo>
                  <a:pt x="0" y="59221"/>
                </a:moveTo>
                <a:cubicBezTo>
                  <a:pt x="0" y="43515"/>
                  <a:pt x="6239" y="28452"/>
                  <a:pt x="17345" y="17345"/>
                </a:cubicBezTo>
                <a:cubicBezTo>
                  <a:pt x="28451" y="6239"/>
                  <a:pt x="43514" y="0"/>
                  <a:pt x="59221" y="0"/>
                </a:cubicBezTo>
                <a:lnTo>
                  <a:pt x="1591400" y="0"/>
                </a:lnTo>
                <a:cubicBezTo>
                  <a:pt x="1607106" y="0"/>
                  <a:pt x="1622169" y="6239"/>
                  <a:pt x="1633276" y="17345"/>
                </a:cubicBezTo>
                <a:cubicBezTo>
                  <a:pt x="1644382" y="28451"/>
                  <a:pt x="1650621" y="43514"/>
                  <a:pt x="1650621" y="59221"/>
                </a:cubicBezTo>
                <a:lnTo>
                  <a:pt x="1650621" y="296098"/>
                </a:lnTo>
                <a:cubicBezTo>
                  <a:pt x="1650621" y="311804"/>
                  <a:pt x="1644382" y="326867"/>
                  <a:pt x="1633276" y="337974"/>
                </a:cubicBezTo>
                <a:cubicBezTo>
                  <a:pt x="1622170" y="349080"/>
                  <a:pt x="1607107" y="355319"/>
                  <a:pt x="1591400" y="355319"/>
                </a:cubicBezTo>
                <a:lnTo>
                  <a:pt x="59221" y="355319"/>
                </a:lnTo>
                <a:cubicBezTo>
                  <a:pt x="43515" y="355319"/>
                  <a:pt x="28452" y="349080"/>
                  <a:pt x="17345" y="337974"/>
                </a:cubicBezTo>
                <a:cubicBezTo>
                  <a:pt x="6239" y="326868"/>
                  <a:pt x="0" y="311805"/>
                  <a:pt x="0" y="296098"/>
                </a:cubicBezTo>
                <a:lnTo>
                  <a:pt x="0" y="59221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2425" tIns="22425" rIns="22425" bIns="22425" spcCol="1270" anchor="ctr"/>
          <a:lstStyle/>
          <a:p>
            <a:pPr algn="ctr" defTabSz="355600">
              <a:lnSpc>
                <a:spcPct val="90000"/>
              </a:lnSpc>
              <a:spcAft>
                <a:spcPct val="35000"/>
              </a:spcAft>
              <a:defRPr/>
            </a:pPr>
            <a:r>
              <a:rPr lang="fr-FR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 6.1 Assurer la communication interne et externe du service maintenance</a:t>
            </a:r>
          </a:p>
        </p:txBody>
      </p:sp>
      <p:sp>
        <p:nvSpPr>
          <p:cNvPr id="105" name="Forme libre 104"/>
          <p:cNvSpPr/>
          <p:nvPr/>
        </p:nvSpPr>
        <p:spPr>
          <a:xfrm>
            <a:off x="2542443" y="1535113"/>
            <a:ext cx="383931" cy="182562"/>
          </a:xfrm>
          <a:custGeom>
            <a:avLst/>
            <a:gdLst>
              <a:gd name="connsiteX0" fmla="*/ 0 w 384259"/>
              <a:gd name="connsiteY0" fmla="*/ 0 h 183444"/>
              <a:gd name="connsiteX1" fmla="*/ 192129 w 384259"/>
              <a:gd name="connsiteY1" fmla="*/ 0 h 183444"/>
              <a:gd name="connsiteX2" fmla="*/ 192129 w 384259"/>
              <a:gd name="connsiteY2" fmla="*/ 183444 h 183444"/>
              <a:gd name="connsiteX3" fmla="*/ 384259 w 384259"/>
              <a:gd name="connsiteY3" fmla="*/ 183444 h 18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4259" h="183444">
                <a:moveTo>
                  <a:pt x="0" y="0"/>
                </a:moveTo>
                <a:lnTo>
                  <a:pt x="192129" y="0"/>
                </a:lnTo>
                <a:lnTo>
                  <a:pt x="192129" y="183444"/>
                </a:lnTo>
                <a:lnTo>
                  <a:pt x="384259" y="183444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94185" tIns="81077" rIns="194184" bIns="81077" spcCol="1270" anchor="ctr"/>
          <a:lstStyle/>
          <a:p>
            <a:pPr algn="ctr" defTabSz="355600">
              <a:lnSpc>
                <a:spcPct val="90000"/>
              </a:lnSpc>
              <a:spcAft>
                <a:spcPct val="35000"/>
              </a:spcAft>
              <a:defRPr/>
            </a:pPr>
            <a:endParaRPr lang="fr-FR" sz="800">
              <a:solidFill>
                <a:srgbClr val="002060"/>
              </a:solidFill>
            </a:endParaRPr>
          </a:p>
        </p:txBody>
      </p:sp>
      <p:sp>
        <p:nvSpPr>
          <p:cNvPr id="106" name="Forme libre 105"/>
          <p:cNvSpPr/>
          <p:nvPr/>
        </p:nvSpPr>
        <p:spPr>
          <a:xfrm>
            <a:off x="2542443" y="1354139"/>
            <a:ext cx="381000" cy="180975"/>
          </a:xfrm>
          <a:custGeom>
            <a:avLst/>
            <a:gdLst>
              <a:gd name="connsiteX0" fmla="*/ 0 w 381575"/>
              <a:gd name="connsiteY0" fmla="*/ 180531 h 180531"/>
              <a:gd name="connsiteX1" fmla="*/ 190787 w 381575"/>
              <a:gd name="connsiteY1" fmla="*/ 180531 h 180531"/>
              <a:gd name="connsiteX2" fmla="*/ 190787 w 381575"/>
              <a:gd name="connsiteY2" fmla="*/ 0 h 180531"/>
              <a:gd name="connsiteX3" fmla="*/ 381575 w 381575"/>
              <a:gd name="connsiteY3" fmla="*/ 0 h 18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575" h="180531">
                <a:moveTo>
                  <a:pt x="0" y="180531"/>
                </a:moveTo>
                <a:lnTo>
                  <a:pt x="190787" y="180531"/>
                </a:lnTo>
                <a:lnTo>
                  <a:pt x="190787" y="0"/>
                </a:lnTo>
                <a:lnTo>
                  <a:pt x="381575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92935" tIns="79713" rIns="192934" bIns="79712" spcCol="1270" anchor="ctr"/>
          <a:lstStyle/>
          <a:p>
            <a:pPr algn="ctr" defTabSz="355600">
              <a:lnSpc>
                <a:spcPct val="90000"/>
              </a:lnSpc>
              <a:spcAft>
                <a:spcPct val="35000"/>
              </a:spcAft>
              <a:defRPr/>
            </a:pPr>
            <a:endParaRPr lang="fr-FR" sz="800">
              <a:solidFill>
                <a:srgbClr val="002060"/>
              </a:solidFill>
            </a:endParaRPr>
          </a:p>
        </p:txBody>
      </p:sp>
      <p:sp>
        <p:nvSpPr>
          <p:cNvPr id="107" name="Forme libre 106"/>
          <p:cNvSpPr/>
          <p:nvPr/>
        </p:nvSpPr>
        <p:spPr>
          <a:xfrm>
            <a:off x="1763689" y="1388022"/>
            <a:ext cx="1097390" cy="384794"/>
          </a:xfrm>
          <a:custGeom>
            <a:avLst/>
            <a:gdLst>
              <a:gd name="connsiteX0" fmla="*/ 0 w 931613"/>
              <a:gd name="connsiteY0" fmla="*/ 48931 h 293578"/>
              <a:gd name="connsiteX1" fmla="*/ 14332 w 931613"/>
              <a:gd name="connsiteY1" fmla="*/ 14332 h 293578"/>
              <a:gd name="connsiteX2" fmla="*/ 48931 w 931613"/>
              <a:gd name="connsiteY2" fmla="*/ 0 h 293578"/>
              <a:gd name="connsiteX3" fmla="*/ 882682 w 931613"/>
              <a:gd name="connsiteY3" fmla="*/ 0 h 293578"/>
              <a:gd name="connsiteX4" fmla="*/ 917281 w 931613"/>
              <a:gd name="connsiteY4" fmla="*/ 14332 h 293578"/>
              <a:gd name="connsiteX5" fmla="*/ 931613 w 931613"/>
              <a:gd name="connsiteY5" fmla="*/ 48931 h 293578"/>
              <a:gd name="connsiteX6" fmla="*/ 931613 w 931613"/>
              <a:gd name="connsiteY6" fmla="*/ 244647 h 293578"/>
              <a:gd name="connsiteX7" fmla="*/ 917281 w 931613"/>
              <a:gd name="connsiteY7" fmla="*/ 279246 h 293578"/>
              <a:gd name="connsiteX8" fmla="*/ 882682 w 931613"/>
              <a:gd name="connsiteY8" fmla="*/ 293578 h 293578"/>
              <a:gd name="connsiteX9" fmla="*/ 48931 w 931613"/>
              <a:gd name="connsiteY9" fmla="*/ 293578 h 293578"/>
              <a:gd name="connsiteX10" fmla="*/ 14332 w 931613"/>
              <a:gd name="connsiteY10" fmla="*/ 279246 h 293578"/>
              <a:gd name="connsiteX11" fmla="*/ 0 w 931613"/>
              <a:gd name="connsiteY11" fmla="*/ 244647 h 293578"/>
              <a:gd name="connsiteX12" fmla="*/ 0 w 931613"/>
              <a:gd name="connsiteY12" fmla="*/ 48931 h 29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31613" h="293578">
                <a:moveTo>
                  <a:pt x="0" y="48931"/>
                </a:moveTo>
                <a:cubicBezTo>
                  <a:pt x="0" y="35954"/>
                  <a:pt x="5155" y="23508"/>
                  <a:pt x="14332" y="14332"/>
                </a:cubicBezTo>
                <a:cubicBezTo>
                  <a:pt x="23508" y="5156"/>
                  <a:pt x="35954" y="0"/>
                  <a:pt x="48931" y="0"/>
                </a:cubicBezTo>
                <a:lnTo>
                  <a:pt x="882682" y="0"/>
                </a:lnTo>
                <a:cubicBezTo>
                  <a:pt x="895659" y="0"/>
                  <a:pt x="908105" y="5155"/>
                  <a:pt x="917281" y="14332"/>
                </a:cubicBezTo>
                <a:cubicBezTo>
                  <a:pt x="926457" y="23508"/>
                  <a:pt x="931613" y="35954"/>
                  <a:pt x="931613" y="48931"/>
                </a:cubicBezTo>
                <a:lnTo>
                  <a:pt x="931613" y="244647"/>
                </a:lnTo>
                <a:cubicBezTo>
                  <a:pt x="931613" y="257624"/>
                  <a:pt x="926458" y="270070"/>
                  <a:pt x="917281" y="279246"/>
                </a:cubicBezTo>
                <a:cubicBezTo>
                  <a:pt x="908105" y="288422"/>
                  <a:pt x="895659" y="293578"/>
                  <a:pt x="882682" y="293578"/>
                </a:cubicBezTo>
                <a:lnTo>
                  <a:pt x="48931" y="293578"/>
                </a:lnTo>
                <a:cubicBezTo>
                  <a:pt x="35954" y="293578"/>
                  <a:pt x="23508" y="288423"/>
                  <a:pt x="14332" y="279246"/>
                </a:cubicBezTo>
                <a:cubicBezTo>
                  <a:pt x="5156" y="270070"/>
                  <a:pt x="0" y="257624"/>
                  <a:pt x="0" y="244647"/>
                </a:cubicBezTo>
                <a:lnTo>
                  <a:pt x="0" y="48931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9411" tIns="19411" rIns="19411" bIns="19411" spcCol="1270" anchor="ctr"/>
          <a:lstStyle/>
          <a:p>
            <a:pPr algn="ctr" defTabSz="355600">
              <a:lnSpc>
                <a:spcPct val="90000"/>
              </a:lnSpc>
              <a:spcAft>
                <a:spcPct val="35000"/>
              </a:spcAft>
              <a:defRPr/>
            </a:pPr>
            <a:r>
              <a:rPr lang="fr-FR" sz="1200" b="1">
                <a:solidFill>
                  <a:schemeClr val="bg1"/>
                </a:solidFill>
                <a:cs typeface="Arial" pitchFamily="34" charset="0"/>
              </a:rPr>
              <a:t>A5 ORGANISATION</a:t>
            </a:r>
          </a:p>
        </p:txBody>
      </p:sp>
      <p:sp>
        <p:nvSpPr>
          <p:cNvPr id="108" name="Forme libre 107"/>
          <p:cNvSpPr/>
          <p:nvPr/>
        </p:nvSpPr>
        <p:spPr>
          <a:xfrm>
            <a:off x="2923637" y="1124744"/>
            <a:ext cx="1648363" cy="359250"/>
          </a:xfrm>
          <a:custGeom>
            <a:avLst/>
            <a:gdLst>
              <a:gd name="connsiteX0" fmla="*/ 0 w 1459282"/>
              <a:gd name="connsiteY0" fmla="*/ 43239 h 259428"/>
              <a:gd name="connsiteX1" fmla="*/ 12664 w 1459282"/>
              <a:gd name="connsiteY1" fmla="*/ 12664 h 259428"/>
              <a:gd name="connsiteX2" fmla="*/ 43239 w 1459282"/>
              <a:gd name="connsiteY2" fmla="*/ 0 h 259428"/>
              <a:gd name="connsiteX3" fmla="*/ 1416043 w 1459282"/>
              <a:gd name="connsiteY3" fmla="*/ 0 h 259428"/>
              <a:gd name="connsiteX4" fmla="*/ 1446618 w 1459282"/>
              <a:gd name="connsiteY4" fmla="*/ 12664 h 259428"/>
              <a:gd name="connsiteX5" fmla="*/ 1459282 w 1459282"/>
              <a:gd name="connsiteY5" fmla="*/ 43239 h 259428"/>
              <a:gd name="connsiteX6" fmla="*/ 1459282 w 1459282"/>
              <a:gd name="connsiteY6" fmla="*/ 216189 h 259428"/>
              <a:gd name="connsiteX7" fmla="*/ 1446618 w 1459282"/>
              <a:gd name="connsiteY7" fmla="*/ 246764 h 259428"/>
              <a:gd name="connsiteX8" fmla="*/ 1416043 w 1459282"/>
              <a:gd name="connsiteY8" fmla="*/ 259428 h 259428"/>
              <a:gd name="connsiteX9" fmla="*/ 43239 w 1459282"/>
              <a:gd name="connsiteY9" fmla="*/ 259428 h 259428"/>
              <a:gd name="connsiteX10" fmla="*/ 12664 w 1459282"/>
              <a:gd name="connsiteY10" fmla="*/ 246764 h 259428"/>
              <a:gd name="connsiteX11" fmla="*/ 0 w 1459282"/>
              <a:gd name="connsiteY11" fmla="*/ 216189 h 259428"/>
              <a:gd name="connsiteX12" fmla="*/ 0 w 1459282"/>
              <a:gd name="connsiteY12" fmla="*/ 43239 h 259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59282" h="259428">
                <a:moveTo>
                  <a:pt x="0" y="43239"/>
                </a:moveTo>
                <a:cubicBezTo>
                  <a:pt x="0" y="31771"/>
                  <a:pt x="4556" y="20773"/>
                  <a:pt x="12664" y="12664"/>
                </a:cubicBezTo>
                <a:cubicBezTo>
                  <a:pt x="20773" y="4555"/>
                  <a:pt x="31771" y="0"/>
                  <a:pt x="43239" y="0"/>
                </a:cubicBezTo>
                <a:lnTo>
                  <a:pt x="1416043" y="0"/>
                </a:lnTo>
                <a:cubicBezTo>
                  <a:pt x="1427511" y="0"/>
                  <a:pt x="1438509" y="4556"/>
                  <a:pt x="1446618" y="12664"/>
                </a:cubicBezTo>
                <a:cubicBezTo>
                  <a:pt x="1454727" y="20773"/>
                  <a:pt x="1459282" y="31771"/>
                  <a:pt x="1459282" y="43239"/>
                </a:cubicBezTo>
                <a:lnTo>
                  <a:pt x="1459282" y="216189"/>
                </a:lnTo>
                <a:cubicBezTo>
                  <a:pt x="1459282" y="227657"/>
                  <a:pt x="1454726" y="238655"/>
                  <a:pt x="1446618" y="246764"/>
                </a:cubicBezTo>
                <a:cubicBezTo>
                  <a:pt x="1438509" y="254873"/>
                  <a:pt x="1427511" y="259428"/>
                  <a:pt x="1416043" y="259428"/>
                </a:cubicBezTo>
                <a:lnTo>
                  <a:pt x="43239" y="259428"/>
                </a:lnTo>
                <a:cubicBezTo>
                  <a:pt x="31771" y="259428"/>
                  <a:pt x="20773" y="254872"/>
                  <a:pt x="12664" y="246764"/>
                </a:cubicBezTo>
                <a:cubicBezTo>
                  <a:pt x="4555" y="238655"/>
                  <a:pt x="0" y="227657"/>
                  <a:pt x="0" y="216189"/>
                </a:cubicBezTo>
                <a:lnTo>
                  <a:pt x="0" y="43239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7744" tIns="17744" rIns="17744" bIns="17744" spcCol="1270" anchor="ctr"/>
          <a:lstStyle/>
          <a:p>
            <a:pPr algn="ctr" defTabSz="355600">
              <a:lnSpc>
                <a:spcPct val="90000"/>
              </a:lnSpc>
              <a:spcAft>
                <a:spcPct val="35000"/>
              </a:spcAft>
              <a:defRPr/>
            </a:pPr>
            <a:r>
              <a:rPr lang="fr-FR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 5.1 Définir la stratégie de maintenance</a:t>
            </a:r>
          </a:p>
        </p:txBody>
      </p:sp>
      <p:sp>
        <p:nvSpPr>
          <p:cNvPr id="109" name="Forme libre 108"/>
          <p:cNvSpPr/>
          <p:nvPr/>
        </p:nvSpPr>
        <p:spPr>
          <a:xfrm>
            <a:off x="2926320" y="1523686"/>
            <a:ext cx="1645680" cy="465154"/>
          </a:xfrm>
          <a:custGeom>
            <a:avLst/>
            <a:gdLst>
              <a:gd name="connsiteX0" fmla="*/ 0 w 1459282"/>
              <a:gd name="connsiteY0" fmla="*/ 64858 h 389141"/>
              <a:gd name="connsiteX1" fmla="*/ 18997 w 1459282"/>
              <a:gd name="connsiteY1" fmla="*/ 18996 h 389141"/>
              <a:gd name="connsiteX2" fmla="*/ 64859 w 1459282"/>
              <a:gd name="connsiteY2" fmla="*/ 0 h 389141"/>
              <a:gd name="connsiteX3" fmla="*/ 1394424 w 1459282"/>
              <a:gd name="connsiteY3" fmla="*/ 0 h 389141"/>
              <a:gd name="connsiteX4" fmla="*/ 1440286 w 1459282"/>
              <a:gd name="connsiteY4" fmla="*/ 18997 h 389141"/>
              <a:gd name="connsiteX5" fmla="*/ 1459282 w 1459282"/>
              <a:gd name="connsiteY5" fmla="*/ 64859 h 389141"/>
              <a:gd name="connsiteX6" fmla="*/ 1459282 w 1459282"/>
              <a:gd name="connsiteY6" fmla="*/ 324283 h 389141"/>
              <a:gd name="connsiteX7" fmla="*/ 1440286 w 1459282"/>
              <a:gd name="connsiteY7" fmla="*/ 370145 h 389141"/>
              <a:gd name="connsiteX8" fmla="*/ 1394424 w 1459282"/>
              <a:gd name="connsiteY8" fmla="*/ 389141 h 389141"/>
              <a:gd name="connsiteX9" fmla="*/ 64858 w 1459282"/>
              <a:gd name="connsiteY9" fmla="*/ 389141 h 389141"/>
              <a:gd name="connsiteX10" fmla="*/ 18996 w 1459282"/>
              <a:gd name="connsiteY10" fmla="*/ 370144 h 389141"/>
              <a:gd name="connsiteX11" fmla="*/ 0 w 1459282"/>
              <a:gd name="connsiteY11" fmla="*/ 324282 h 389141"/>
              <a:gd name="connsiteX12" fmla="*/ 0 w 1459282"/>
              <a:gd name="connsiteY12" fmla="*/ 64858 h 389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59282" h="389141">
                <a:moveTo>
                  <a:pt x="0" y="64858"/>
                </a:moveTo>
                <a:cubicBezTo>
                  <a:pt x="0" y="47657"/>
                  <a:pt x="6833" y="31160"/>
                  <a:pt x="18997" y="18996"/>
                </a:cubicBezTo>
                <a:cubicBezTo>
                  <a:pt x="31160" y="6833"/>
                  <a:pt x="47657" y="0"/>
                  <a:pt x="64859" y="0"/>
                </a:cubicBezTo>
                <a:lnTo>
                  <a:pt x="1394424" y="0"/>
                </a:lnTo>
                <a:cubicBezTo>
                  <a:pt x="1411625" y="0"/>
                  <a:pt x="1428122" y="6833"/>
                  <a:pt x="1440286" y="18997"/>
                </a:cubicBezTo>
                <a:cubicBezTo>
                  <a:pt x="1452449" y="31160"/>
                  <a:pt x="1459282" y="47657"/>
                  <a:pt x="1459282" y="64859"/>
                </a:cubicBezTo>
                <a:lnTo>
                  <a:pt x="1459282" y="324283"/>
                </a:lnTo>
                <a:cubicBezTo>
                  <a:pt x="1459282" y="341484"/>
                  <a:pt x="1452449" y="357981"/>
                  <a:pt x="1440286" y="370145"/>
                </a:cubicBezTo>
                <a:cubicBezTo>
                  <a:pt x="1428123" y="382308"/>
                  <a:pt x="1411626" y="389141"/>
                  <a:pt x="1394424" y="389141"/>
                </a:cubicBezTo>
                <a:lnTo>
                  <a:pt x="64858" y="389141"/>
                </a:lnTo>
                <a:cubicBezTo>
                  <a:pt x="47657" y="389141"/>
                  <a:pt x="31160" y="382308"/>
                  <a:pt x="18996" y="370144"/>
                </a:cubicBezTo>
                <a:cubicBezTo>
                  <a:pt x="6833" y="357981"/>
                  <a:pt x="0" y="341484"/>
                  <a:pt x="0" y="324282"/>
                </a:cubicBezTo>
                <a:lnTo>
                  <a:pt x="0" y="64858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4076" tIns="24076" rIns="24076" bIns="24076" spcCol="1270" anchor="ctr"/>
          <a:lstStyle/>
          <a:p>
            <a:pPr algn="ctr" defTabSz="355600">
              <a:lnSpc>
                <a:spcPct val="90000"/>
              </a:lnSpc>
              <a:spcAft>
                <a:spcPct val="35000"/>
              </a:spcAft>
              <a:defRPr/>
            </a:pPr>
            <a:r>
              <a:rPr lang="fr-FR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 5.2 Mettre en place et/ou optimiser l'organisation des activités de maintenance</a:t>
            </a:r>
          </a:p>
        </p:txBody>
      </p:sp>
      <p:sp>
        <p:nvSpPr>
          <p:cNvPr id="93" name="Forme libre 92"/>
          <p:cNvSpPr/>
          <p:nvPr/>
        </p:nvSpPr>
        <p:spPr>
          <a:xfrm>
            <a:off x="5996354" y="2297114"/>
            <a:ext cx="401515" cy="211137"/>
          </a:xfrm>
          <a:custGeom>
            <a:avLst/>
            <a:gdLst>
              <a:gd name="connsiteX0" fmla="*/ 0 w 401642"/>
              <a:gd name="connsiteY0" fmla="*/ 0 h 211397"/>
              <a:gd name="connsiteX1" fmla="*/ 200821 w 401642"/>
              <a:gd name="connsiteY1" fmla="*/ 0 h 211397"/>
              <a:gd name="connsiteX2" fmla="*/ 200821 w 401642"/>
              <a:gd name="connsiteY2" fmla="*/ 211397 h 211397"/>
              <a:gd name="connsiteX3" fmla="*/ 401642 w 401642"/>
              <a:gd name="connsiteY3" fmla="*/ 211397 h 21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642" h="211397">
                <a:moveTo>
                  <a:pt x="0" y="0"/>
                </a:moveTo>
                <a:lnTo>
                  <a:pt x="200821" y="0"/>
                </a:lnTo>
                <a:lnTo>
                  <a:pt x="200821" y="211397"/>
                </a:lnTo>
                <a:lnTo>
                  <a:pt x="401642" y="211397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202174" tIns="94352" rIns="202175" bIns="94352" spcCol="1270" anchor="ctr"/>
          <a:lstStyle/>
          <a:p>
            <a:pPr algn="ctr" defTabSz="355600">
              <a:lnSpc>
                <a:spcPct val="90000"/>
              </a:lnSpc>
              <a:spcAft>
                <a:spcPct val="35000"/>
              </a:spcAft>
              <a:defRPr/>
            </a:pPr>
            <a:endParaRPr lang="fr-FR" sz="800">
              <a:solidFill>
                <a:srgbClr val="002060"/>
              </a:solidFill>
            </a:endParaRPr>
          </a:p>
        </p:txBody>
      </p:sp>
      <p:sp>
        <p:nvSpPr>
          <p:cNvPr id="94" name="Forme libre 93"/>
          <p:cNvSpPr/>
          <p:nvPr/>
        </p:nvSpPr>
        <p:spPr>
          <a:xfrm>
            <a:off x="5996354" y="2005014"/>
            <a:ext cx="400050" cy="200025"/>
          </a:xfrm>
          <a:custGeom>
            <a:avLst/>
            <a:gdLst>
              <a:gd name="connsiteX0" fmla="*/ 0 w 398963"/>
              <a:gd name="connsiteY0" fmla="*/ 200223 h 200223"/>
              <a:gd name="connsiteX1" fmla="*/ 199481 w 398963"/>
              <a:gd name="connsiteY1" fmla="*/ 200223 h 200223"/>
              <a:gd name="connsiteX2" fmla="*/ 199481 w 398963"/>
              <a:gd name="connsiteY2" fmla="*/ 0 h 200223"/>
              <a:gd name="connsiteX3" fmla="*/ 398963 w 398963"/>
              <a:gd name="connsiteY3" fmla="*/ 0 h 20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963" h="200223">
                <a:moveTo>
                  <a:pt x="0" y="200223"/>
                </a:moveTo>
                <a:lnTo>
                  <a:pt x="199481" y="200223"/>
                </a:lnTo>
                <a:lnTo>
                  <a:pt x="199481" y="0"/>
                </a:lnTo>
                <a:lnTo>
                  <a:pt x="398963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201022" tIns="88952" rIns="201022" bIns="88952" spcCol="1270" anchor="ctr"/>
          <a:lstStyle/>
          <a:p>
            <a:pPr algn="ctr" defTabSz="355600">
              <a:lnSpc>
                <a:spcPct val="90000"/>
              </a:lnSpc>
              <a:spcAft>
                <a:spcPct val="35000"/>
              </a:spcAft>
              <a:defRPr/>
            </a:pPr>
            <a:endParaRPr lang="fr-FR" sz="800">
              <a:solidFill>
                <a:srgbClr val="002060"/>
              </a:solidFill>
            </a:endParaRPr>
          </a:p>
        </p:txBody>
      </p:sp>
      <p:sp>
        <p:nvSpPr>
          <p:cNvPr id="95" name="Forme libre 94"/>
          <p:cNvSpPr/>
          <p:nvPr/>
        </p:nvSpPr>
        <p:spPr>
          <a:xfrm>
            <a:off x="5004048" y="2060848"/>
            <a:ext cx="1315689" cy="504056"/>
          </a:xfrm>
          <a:custGeom>
            <a:avLst/>
            <a:gdLst>
              <a:gd name="connsiteX0" fmla="*/ 0 w 976585"/>
              <a:gd name="connsiteY0" fmla="*/ 55146 h 330868"/>
              <a:gd name="connsiteX1" fmla="*/ 16152 w 976585"/>
              <a:gd name="connsiteY1" fmla="*/ 16152 h 330868"/>
              <a:gd name="connsiteX2" fmla="*/ 55146 w 976585"/>
              <a:gd name="connsiteY2" fmla="*/ 0 h 330868"/>
              <a:gd name="connsiteX3" fmla="*/ 921439 w 976585"/>
              <a:gd name="connsiteY3" fmla="*/ 0 h 330868"/>
              <a:gd name="connsiteX4" fmla="*/ 960433 w 976585"/>
              <a:gd name="connsiteY4" fmla="*/ 16152 h 330868"/>
              <a:gd name="connsiteX5" fmla="*/ 976585 w 976585"/>
              <a:gd name="connsiteY5" fmla="*/ 55146 h 330868"/>
              <a:gd name="connsiteX6" fmla="*/ 976585 w 976585"/>
              <a:gd name="connsiteY6" fmla="*/ 275722 h 330868"/>
              <a:gd name="connsiteX7" fmla="*/ 960433 w 976585"/>
              <a:gd name="connsiteY7" fmla="*/ 314716 h 330868"/>
              <a:gd name="connsiteX8" fmla="*/ 921439 w 976585"/>
              <a:gd name="connsiteY8" fmla="*/ 330868 h 330868"/>
              <a:gd name="connsiteX9" fmla="*/ 55146 w 976585"/>
              <a:gd name="connsiteY9" fmla="*/ 330868 h 330868"/>
              <a:gd name="connsiteX10" fmla="*/ 16152 w 976585"/>
              <a:gd name="connsiteY10" fmla="*/ 314716 h 330868"/>
              <a:gd name="connsiteX11" fmla="*/ 0 w 976585"/>
              <a:gd name="connsiteY11" fmla="*/ 275722 h 330868"/>
              <a:gd name="connsiteX12" fmla="*/ 0 w 976585"/>
              <a:gd name="connsiteY12" fmla="*/ 55146 h 330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76585" h="330868">
                <a:moveTo>
                  <a:pt x="0" y="55146"/>
                </a:moveTo>
                <a:cubicBezTo>
                  <a:pt x="0" y="40520"/>
                  <a:pt x="5810" y="26494"/>
                  <a:pt x="16152" y="16152"/>
                </a:cubicBezTo>
                <a:cubicBezTo>
                  <a:pt x="26494" y="5810"/>
                  <a:pt x="40521" y="0"/>
                  <a:pt x="55146" y="0"/>
                </a:cubicBezTo>
                <a:lnTo>
                  <a:pt x="921439" y="0"/>
                </a:lnTo>
                <a:cubicBezTo>
                  <a:pt x="936065" y="0"/>
                  <a:pt x="950091" y="5810"/>
                  <a:pt x="960433" y="16152"/>
                </a:cubicBezTo>
                <a:cubicBezTo>
                  <a:pt x="970775" y="26494"/>
                  <a:pt x="976585" y="40521"/>
                  <a:pt x="976585" y="55146"/>
                </a:cubicBezTo>
                <a:lnTo>
                  <a:pt x="976585" y="275722"/>
                </a:lnTo>
                <a:cubicBezTo>
                  <a:pt x="976585" y="290348"/>
                  <a:pt x="970775" y="304374"/>
                  <a:pt x="960433" y="314716"/>
                </a:cubicBezTo>
                <a:cubicBezTo>
                  <a:pt x="950091" y="325058"/>
                  <a:pt x="936065" y="330868"/>
                  <a:pt x="921439" y="330868"/>
                </a:cubicBezTo>
                <a:lnTo>
                  <a:pt x="55146" y="330868"/>
                </a:lnTo>
                <a:cubicBezTo>
                  <a:pt x="40520" y="330868"/>
                  <a:pt x="26494" y="325058"/>
                  <a:pt x="16152" y="314716"/>
                </a:cubicBezTo>
                <a:cubicBezTo>
                  <a:pt x="5810" y="304374"/>
                  <a:pt x="0" y="290347"/>
                  <a:pt x="0" y="275722"/>
                </a:cubicBezTo>
                <a:lnTo>
                  <a:pt x="0" y="5514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1232" tIns="21232" rIns="21232" bIns="21232" spcCol="1270" anchor="ctr"/>
          <a:lstStyle/>
          <a:p>
            <a:pPr algn="ctr" defTabSz="355600">
              <a:lnSpc>
                <a:spcPct val="90000"/>
              </a:lnSpc>
              <a:spcAft>
                <a:spcPct val="35000"/>
              </a:spcAft>
              <a:defRPr/>
            </a:pPr>
            <a:r>
              <a:rPr lang="fr-FR" sz="1400" b="1" dirty="0">
                <a:solidFill>
                  <a:srgbClr val="002060"/>
                </a:solidFill>
                <a:cs typeface="Arial" pitchFamily="34" charset="0"/>
              </a:rPr>
              <a:t>A3 AM</a:t>
            </a:r>
            <a:r>
              <a:rPr lang="fr-FR" sz="1400" b="1" dirty="0">
                <a:solidFill>
                  <a:srgbClr val="002060"/>
                </a:solidFill>
                <a:cs typeface="Arial"/>
              </a:rPr>
              <a:t>É</a:t>
            </a:r>
            <a:r>
              <a:rPr lang="fr-FR" sz="1400" b="1" dirty="0">
                <a:solidFill>
                  <a:srgbClr val="002060"/>
                </a:solidFill>
                <a:cs typeface="Arial" pitchFamily="34" charset="0"/>
              </a:rPr>
              <a:t>LIORATION</a:t>
            </a:r>
          </a:p>
        </p:txBody>
      </p:sp>
      <p:sp>
        <p:nvSpPr>
          <p:cNvPr id="96" name="Forme libre 95"/>
          <p:cNvSpPr/>
          <p:nvPr/>
        </p:nvSpPr>
        <p:spPr>
          <a:xfrm>
            <a:off x="6395842" y="1844824"/>
            <a:ext cx="1920574" cy="325852"/>
          </a:xfrm>
          <a:custGeom>
            <a:avLst/>
            <a:gdLst>
              <a:gd name="connsiteX0" fmla="*/ 0 w 1617608"/>
              <a:gd name="connsiteY0" fmla="*/ 48529 h 291169"/>
              <a:gd name="connsiteX1" fmla="*/ 14214 w 1617608"/>
              <a:gd name="connsiteY1" fmla="*/ 14214 h 291169"/>
              <a:gd name="connsiteX2" fmla="*/ 48529 w 1617608"/>
              <a:gd name="connsiteY2" fmla="*/ 0 h 291169"/>
              <a:gd name="connsiteX3" fmla="*/ 1569079 w 1617608"/>
              <a:gd name="connsiteY3" fmla="*/ 0 h 291169"/>
              <a:gd name="connsiteX4" fmla="*/ 1603394 w 1617608"/>
              <a:gd name="connsiteY4" fmla="*/ 14214 h 291169"/>
              <a:gd name="connsiteX5" fmla="*/ 1617608 w 1617608"/>
              <a:gd name="connsiteY5" fmla="*/ 48529 h 291169"/>
              <a:gd name="connsiteX6" fmla="*/ 1617608 w 1617608"/>
              <a:gd name="connsiteY6" fmla="*/ 242640 h 291169"/>
              <a:gd name="connsiteX7" fmla="*/ 1603394 w 1617608"/>
              <a:gd name="connsiteY7" fmla="*/ 276955 h 291169"/>
              <a:gd name="connsiteX8" fmla="*/ 1569079 w 1617608"/>
              <a:gd name="connsiteY8" fmla="*/ 291169 h 291169"/>
              <a:gd name="connsiteX9" fmla="*/ 48529 w 1617608"/>
              <a:gd name="connsiteY9" fmla="*/ 291169 h 291169"/>
              <a:gd name="connsiteX10" fmla="*/ 14214 w 1617608"/>
              <a:gd name="connsiteY10" fmla="*/ 276955 h 291169"/>
              <a:gd name="connsiteX11" fmla="*/ 0 w 1617608"/>
              <a:gd name="connsiteY11" fmla="*/ 242640 h 291169"/>
              <a:gd name="connsiteX12" fmla="*/ 0 w 1617608"/>
              <a:gd name="connsiteY12" fmla="*/ 48529 h 291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17608" h="291169">
                <a:moveTo>
                  <a:pt x="0" y="48529"/>
                </a:moveTo>
                <a:cubicBezTo>
                  <a:pt x="0" y="35658"/>
                  <a:pt x="5113" y="23315"/>
                  <a:pt x="14214" y="14214"/>
                </a:cubicBezTo>
                <a:cubicBezTo>
                  <a:pt x="23315" y="5113"/>
                  <a:pt x="35659" y="0"/>
                  <a:pt x="48529" y="0"/>
                </a:cubicBezTo>
                <a:lnTo>
                  <a:pt x="1569079" y="0"/>
                </a:lnTo>
                <a:cubicBezTo>
                  <a:pt x="1581950" y="0"/>
                  <a:pt x="1594293" y="5113"/>
                  <a:pt x="1603394" y="14214"/>
                </a:cubicBezTo>
                <a:cubicBezTo>
                  <a:pt x="1612495" y="23315"/>
                  <a:pt x="1617608" y="35659"/>
                  <a:pt x="1617608" y="48529"/>
                </a:cubicBezTo>
                <a:lnTo>
                  <a:pt x="1617608" y="242640"/>
                </a:lnTo>
                <a:cubicBezTo>
                  <a:pt x="1617608" y="255511"/>
                  <a:pt x="1612495" y="267854"/>
                  <a:pt x="1603394" y="276955"/>
                </a:cubicBezTo>
                <a:cubicBezTo>
                  <a:pt x="1594293" y="286056"/>
                  <a:pt x="1581949" y="291169"/>
                  <a:pt x="1569079" y="291169"/>
                </a:cubicBezTo>
                <a:lnTo>
                  <a:pt x="48529" y="291169"/>
                </a:lnTo>
                <a:cubicBezTo>
                  <a:pt x="35658" y="291169"/>
                  <a:pt x="23315" y="286056"/>
                  <a:pt x="14214" y="276955"/>
                </a:cubicBezTo>
                <a:cubicBezTo>
                  <a:pt x="5113" y="267854"/>
                  <a:pt x="0" y="255510"/>
                  <a:pt x="0" y="242640"/>
                </a:cubicBezTo>
                <a:lnTo>
                  <a:pt x="0" y="4852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9294" tIns="19294" rIns="19294" bIns="19294" spcCol="1270" anchor="ctr"/>
          <a:lstStyle/>
          <a:p>
            <a:pPr algn="ctr" defTabSz="355600">
              <a:lnSpc>
                <a:spcPct val="90000"/>
              </a:lnSpc>
              <a:spcAft>
                <a:spcPct val="35000"/>
              </a:spcAft>
              <a:defRPr/>
            </a:pPr>
            <a:r>
              <a:rPr lang="fr-FR" sz="1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 3.1 Proposer ou définir des axes d'amélioration</a:t>
            </a:r>
          </a:p>
        </p:txBody>
      </p:sp>
      <p:sp>
        <p:nvSpPr>
          <p:cNvPr id="97" name="Forme libre 96"/>
          <p:cNvSpPr/>
          <p:nvPr/>
        </p:nvSpPr>
        <p:spPr>
          <a:xfrm>
            <a:off x="6398520" y="2276874"/>
            <a:ext cx="1917895" cy="421077"/>
          </a:xfrm>
          <a:custGeom>
            <a:avLst/>
            <a:gdLst>
              <a:gd name="connsiteX0" fmla="*/ 0 w 1617608"/>
              <a:gd name="connsiteY0" fmla="*/ 63078 h 378458"/>
              <a:gd name="connsiteX1" fmla="*/ 18475 w 1617608"/>
              <a:gd name="connsiteY1" fmla="*/ 18475 h 378458"/>
              <a:gd name="connsiteX2" fmla="*/ 63078 w 1617608"/>
              <a:gd name="connsiteY2" fmla="*/ 0 h 378458"/>
              <a:gd name="connsiteX3" fmla="*/ 1554530 w 1617608"/>
              <a:gd name="connsiteY3" fmla="*/ 0 h 378458"/>
              <a:gd name="connsiteX4" fmla="*/ 1599133 w 1617608"/>
              <a:gd name="connsiteY4" fmla="*/ 18475 h 378458"/>
              <a:gd name="connsiteX5" fmla="*/ 1617608 w 1617608"/>
              <a:gd name="connsiteY5" fmla="*/ 63078 h 378458"/>
              <a:gd name="connsiteX6" fmla="*/ 1617608 w 1617608"/>
              <a:gd name="connsiteY6" fmla="*/ 315380 h 378458"/>
              <a:gd name="connsiteX7" fmla="*/ 1599133 w 1617608"/>
              <a:gd name="connsiteY7" fmla="*/ 359983 h 378458"/>
              <a:gd name="connsiteX8" fmla="*/ 1554530 w 1617608"/>
              <a:gd name="connsiteY8" fmla="*/ 378458 h 378458"/>
              <a:gd name="connsiteX9" fmla="*/ 63078 w 1617608"/>
              <a:gd name="connsiteY9" fmla="*/ 378458 h 378458"/>
              <a:gd name="connsiteX10" fmla="*/ 18475 w 1617608"/>
              <a:gd name="connsiteY10" fmla="*/ 359983 h 378458"/>
              <a:gd name="connsiteX11" fmla="*/ 0 w 1617608"/>
              <a:gd name="connsiteY11" fmla="*/ 315380 h 378458"/>
              <a:gd name="connsiteX12" fmla="*/ 0 w 1617608"/>
              <a:gd name="connsiteY12" fmla="*/ 63078 h 378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17608" h="378458">
                <a:moveTo>
                  <a:pt x="0" y="63078"/>
                </a:moveTo>
                <a:cubicBezTo>
                  <a:pt x="0" y="46349"/>
                  <a:pt x="6646" y="30305"/>
                  <a:pt x="18475" y="18475"/>
                </a:cubicBezTo>
                <a:cubicBezTo>
                  <a:pt x="30304" y="6646"/>
                  <a:pt x="46349" y="0"/>
                  <a:pt x="63078" y="0"/>
                </a:cubicBezTo>
                <a:lnTo>
                  <a:pt x="1554530" y="0"/>
                </a:lnTo>
                <a:cubicBezTo>
                  <a:pt x="1571259" y="0"/>
                  <a:pt x="1587303" y="6646"/>
                  <a:pt x="1599133" y="18475"/>
                </a:cubicBezTo>
                <a:cubicBezTo>
                  <a:pt x="1610962" y="30304"/>
                  <a:pt x="1617608" y="46349"/>
                  <a:pt x="1617608" y="63078"/>
                </a:cubicBezTo>
                <a:lnTo>
                  <a:pt x="1617608" y="315380"/>
                </a:lnTo>
                <a:cubicBezTo>
                  <a:pt x="1617608" y="332109"/>
                  <a:pt x="1610962" y="348153"/>
                  <a:pt x="1599133" y="359983"/>
                </a:cubicBezTo>
                <a:cubicBezTo>
                  <a:pt x="1587304" y="371812"/>
                  <a:pt x="1571259" y="378458"/>
                  <a:pt x="1554530" y="378458"/>
                </a:cubicBezTo>
                <a:lnTo>
                  <a:pt x="63078" y="378458"/>
                </a:lnTo>
                <a:cubicBezTo>
                  <a:pt x="46349" y="378458"/>
                  <a:pt x="30305" y="371812"/>
                  <a:pt x="18475" y="359983"/>
                </a:cubicBezTo>
                <a:cubicBezTo>
                  <a:pt x="6646" y="348154"/>
                  <a:pt x="0" y="332109"/>
                  <a:pt x="0" y="315380"/>
                </a:cubicBezTo>
                <a:lnTo>
                  <a:pt x="0" y="6307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3555" tIns="23555" rIns="23555" bIns="23555" spcCol="1270" anchor="ctr"/>
          <a:lstStyle/>
          <a:p>
            <a:pPr algn="ctr" defTabSz="355600">
              <a:lnSpc>
                <a:spcPct val="90000"/>
              </a:lnSpc>
              <a:spcAft>
                <a:spcPct val="35000"/>
              </a:spcAft>
              <a:defRPr/>
            </a:pPr>
            <a:r>
              <a:rPr lang="fr-FR" sz="1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 3.3 Mettre en œuvre des solutions d'amélioration, assurer le suivi des travaux</a:t>
            </a:r>
          </a:p>
        </p:txBody>
      </p:sp>
      <p:sp>
        <p:nvSpPr>
          <p:cNvPr id="83" name="Forme libre 82"/>
          <p:cNvSpPr/>
          <p:nvPr/>
        </p:nvSpPr>
        <p:spPr>
          <a:xfrm>
            <a:off x="4758105" y="3387726"/>
            <a:ext cx="364880" cy="492125"/>
          </a:xfrm>
          <a:custGeom>
            <a:avLst/>
            <a:gdLst>
              <a:gd name="connsiteX0" fmla="*/ 0 w 365303"/>
              <a:gd name="connsiteY0" fmla="*/ 0 h 491277"/>
              <a:gd name="connsiteX1" fmla="*/ 182651 w 365303"/>
              <a:gd name="connsiteY1" fmla="*/ 0 h 491277"/>
              <a:gd name="connsiteX2" fmla="*/ 182651 w 365303"/>
              <a:gd name="connsiteY2" fmla="*/ 491277 h 491277"/>
              <a:gd name="connsiteX3" fmla="*/ 365303 w 365303"/>
              <a:gd name="connsiteY3" fmla="*/ 491277 h 49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03" h="491277">
                <a:moveTo>
                  <a:pt x="0" y="0"/>
                </a:moveTo>
                <a:lnTo>
                  <a:pt x="182651" y="0"/>
                </a:lnTo>
                <a:lnTo>
                  <a:pt x="182651" y="491277"/>
                </a:lnTo>
                <a:lnTo>
                  <a:pt x="365303" y="491277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80046" tIns="230334" rIns="180047" bIns="230333" spcCol="1270" anchor="ctr"/>
          <a:lstStyle/>
          <a:p>
            <a:pPr algn="ctr" defTabSz="355600">
              <a:lnSpc>
                <a:spcPct val="90000"/>
              </a:lnSpc>
              <a:spcAft>
                <a:spcPct val="35000"/>
              </a:spcAft>
              <a:defRPr/>
            </a:pPr>
            <a:endParaRPr lang="fr-FR" sz="800"/>
          </a:p>
        </p:txBody>
      </p:sp>
      <p:sp>
        <p:nvSpPr>
          <p:cNvPr id="84" name="Forme libre 83"/>
          <p:cNvSpPr/>
          <p:nvPr/>
        </p:nvSpPr>
        <p:spPr>
          <a:xfrm>
            <a:off x="4758104" y="3387725"/>
            <a:ext cx="369277" cy="190500"/>
          </a:xfrm>
          <a:custGeom>
            <a:avLst/>
            <a:gdLst>
              <a:gd name="connsiteX0" fmla="*/ 0 w 369368"/>
              <a:gd name="connsiteY0" fmla="*/ 0 h 189538"/>
              <a:gd name="connsiteX1" fmla="*/ 184684 w 369368"/>
              <a:gd name="connsiteY1" fmla="*/ 0 h 189538"/>
              <a:gd name="connsiteX2" fmla="*/ 184684 w 369368"/>
              <a:gd name="connsiteY2" fmla="*/ 189538 h 189538"/>
              <a:gd name="connsiteX3" fmla="*/ 369368 w 369368"/>
              <a:gd name="connsiteY3" fmla="*/ 189538 h 189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368" h="189538">
                <a:moveTo>
                  <a:pt x="0" y="0"/>
                </a:moveTo>
                <a:lnTo>
                  <a:pt x="184684" y="0"/>
                </a:lnTo>
                <a:lnTo>
                  <a:pt x="184684" y="189538"/>
                </a:lnTo>
                <a:lnTo>
                  <a:pt x="369368" y="189538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87005" tIns="84390" rIns="187006" bIns="84391" spcCol="1270" anchor="ctr"/>
          <a:lstStyle/>
          <a:p>
            <a:pPr algn="ctr" defTabSz="355600">
              <a:lnSpc>
                <a:spcPct val="90000"/>
              </a:lnSpc>
              <a:spcAft>
                <a:spcPct val="35000"/>
              </a:spcAft>
              <a:defRPr/>
            </a:pPr>
            <a:endParaRPr lang="fr-FR" sz="800"/>
          </a:p>
        </p:txBody>
      </p:sp>
      <p:sp>
        <p:nvSpPr>
          <p:cNvPr id="85" name="Forme libre 84"/>
          <p:cNvSpPr/>
          <p:nvPr/>
        </p:nvSpPr>
        <p:spPr>
          <a:xfrm>
            <a:off x="4758104" y="3260725"/>
            <a:ext cx="373673" cy="127000"/>
          </a:xfrm>
          <a:custGeom>
            <a:avLst/>
            <a:gdLst>
              <a:gd name="connsiteX0" fmla="*/ 0 w 373083"/>
              <a:gd name="connsiteY0" fmla="*/ 127474 h 127474"/>
              <a:gd name="connsiteX1" fmla="*/ 186541 w 373083"/>
              <a:gd name="connsiteY1" fmla="*/ 127474 h 127474"/>
              <a:gd name="connsiteX2" fmla="*/ 186541 w 373083"/>
              <a:gd name="connsiteY2" fmla="*/ 0 h 127474"/>
              <a:gd name="connsiteX3" fmla="*/ 373083 w 373083"/>
              <a:gd name="connsiteY3" fmla="*/ 0 h 127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083" h="127474">
                <a:moveTo>
                  <a:pt x="0" y="127474"/>
                </a:moveTo>
                <a:lnTo>
                  <a:pt x="186541" y="127474"/>
                </a:lnTo>
                <a:lnTo>
                  <a:pt x="186541" y="0"/>
                </a:lnTo>
                <a:lnTo>
                  <a:pt x="373083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89385" tIns="53881" rIns="189385" bIns="53880" spcCol="1270" anchor="ctr"/>
          <a:lstStyle/>
          <a:p>
            <a:pPr algn="ctr" defTabSz="355600">
              <a:lnSpc>
                <a:spcPct val="90000"/>
              </a:lnSpc>
              <a:spcAft>
                <a:spcPct val="35000"/>
              </a:spcAft>
              <a:defRPr/>
            </a:pPr>
            <a:endParaRPr lang="fr-FR" sz="800">
              <a:solidFill>
                <a:srgbClr val="002060"/>
              </a:solidFill>
            </a:endParaRPr>
          </a:p>
        </p:txBody>
      </p:sp>
      <p:sp>
        <p:nvSpPr>
          <p:cNvPr id="86" name="Forme libre 85"/>
          <p:cNvSpPr/>
          <p:nvPr/>
        </p:nvSpPr>
        <p:spPr>
          <a:xfrm>
            <a:off x="4758105" y="2949575"/>
            <a:ext cx="372208" cy="438150"/>
          </a:xfrm>
          <a:custGeom>
            <a:avLst/>
            <a:gdLst>
              <a:gd name="connsiteX0" fmla="*/ 0 w 371586"/>
              <a:gd name="connsiteY0" fmla="*/ 439036 h 439036"/>
              <a:gd name="connsiteX1" fmla="*/ 185793 w 371586"/>
              <a:gd name="connsiteY1" fmla="*/ 439036 h 439036"/>
              <a:gd name="connsiteX2" fmla="*/ 185793 w 371586"/>
              <a:gd name="connsiteY2" fmla="*/ 0 h 439036"/>
              <a:gd name="connsiteX3" fmla="*/ 371586 w 371586"/>
              <a:gd name="connsiteY3" fmla="*/ 0 h 439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1586" h="439036">
                <a:moveTo>
                  <a:pt x="0" y="439036"/>
                </a:moveTo>
                <a:lnTo>
                  <a:pt x="185793" y="439036"/>
                </a:lnTo>
                <a:lnTo>
                  <a:pt x="185793" y="0"/>
                </a:lnTo>
                <a:lnTo>
                  <a:pt x="371586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84113" tIns="205139" rIns="184115" bIns="205139" spcCol="1270" anchor="ctr"/>
          <a:lstStyle/>
          <a:p>
            <a:pPr algn="ctr" defTabSz="355600">
              <a:lnSpc>
                <a:spcPct val="90000"/>
              </a:lnSpc>
              <a:spcAft>
                <a:spcPct val="35000"/>
              </a:spcAft>
              <a:defRPr/>
            </a:pPr>
            <a:endParaRPr lang="fr-FR" sz="800">
              <a:solidFill>
                <a:srgbClr val="002060"/>
              </a:solidFill>
            </a:endParaRPr>
          </a:p>
        </p:txBody>
      </p:sp>
      <p:sp>
        <p:nvSpPr>
          <p:cNvPr id="88" name="Forme libre 87"/>
          <p:cNvSpPr/>
          <p:nvPr/>
        </p:nvSpPr>
        <p:spPr>
          <a:xfrm>
            <a:off x="5129946" y="2818855"/>
            <a:ext cx="1890325" cy="260473"/>
          </a:xfrm>
          <a:custGeom>
            <a:avLst/>
            <a:gdLst>
              <a:gd name="connsiteX0" fmla="*/ 0 w 1432604"/>
              <a:gd name="connsiteY0" fmla="*/ 43413 h 260473"/>
              <a:gd name="connsiteX1" fmla="*/ 12715 w 1432604"/>
              <a:gd name="connsiteY1" fmla="*/ 12715 h 260473"/>
              <a:gd name="connsiteX2" fmla="*/ 43413 w 1432604"/>
              <a:gd name="connsiteY2" fmla="*/ 0 h 260473"/>
              <a:gd name="connsiteX3" fmla="*/ 1389191 w 1432604"/>
              <a:gd name="connsiteY3" fmla="*/ 0 h 260473"/>
              <a:gd name="connsiteX4" fmla="*/ 1419889 w 1432604"/>
              <a:gd name="connsiteY4" fmla="*/ 12715 h 260473"/>
              <a:gd name="connsiteX5" fmla="*/ 1432604 w 1432604"/>
              <a:gd name="connsiteY5" fmla="*/ 43413 h 260473"/>
              <a:gd name="connsiteX6" fmla="*/ 1432604 w 1432604"/>
              <a:gd name="connsiteY6" fmla="*/ 217060 h 260473"/>
              <a:gd name="connsiteX7" fmla="*/ 1419889 w 1432604"/>
              <a:gd name="connsiteY7" fmla="*/ 247758 h 260473"/>
              <a:gd name="connsiteX8" fmla="*/ 1389191 w 1432604"/>
              <a:gd name="connsiteY8" fmla="*/ 260473 h 260473"/>
              <a:gd name="connsiteX9" fmla="*/ 43413 w 1432604"/>
              <a:gd name="connsiteY9" fmla="*/ 260473 h 260473"/>
              <a:gd name="connsiteX10" fmla="*/ 12715 w 1432604"/>
              <a:gd name="connsiteY10" fmla="*/ 247758 h 260473"/>
              <a:gd name="connsiteX11" fmla="*/ 0 w 1432604"/>
              <a:gd name="connsiteY11" fmla="*/ 217060 h 260473"/>
              <a:gd name="connsiteX12" fmla="*/ 0 w 1432604"/>
              <a:gd name="connsiteY12" fmla="*/ 43413 h 26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32604" h="260473">
                <a:moveTo>
                  <a:pt x="0" y="43413"/>
                </a:moveTo>
                <a:cubicBezTo>
                  <a:pt x="0" y="31899"/>
                  <a:pt x="4574" y="20857"/>
                  <a:pt x="12715" y="12715"/>
                </a:cubicBezTo>
                <a:cubicBezTo>
                  <a:pt x="20857" y="4573"/>
                  <a:pt x="31899" y="0"/>
                  <a:pt x="43413" y="0"/>
                </a:cubicBezTo>
                <a:lnTo>
                  <a:pt x="1389191" y="0"/>
                </a:lnTo>
                <a:cubicBezTo>
                  <a:pt x="1400705" y="0"/>
                  <a:pt x="1411747" y="4574"/>
                  <a:pt x="1419889" y="12715"/>
                </a:cubicBezTo>
                <a:cubicBezTo>
                  <a:pt x="1428031" y="20857"/>
                  <a:pt x="1432604" y="31899"/>
                  <a:pt x="1432604" y="43413"/>
                </a:cubicBezTo>
                <a:lnTo>
                  <a:pt x="1432604" y="217060"/>
                </a:lnTo>
                <a:cubicBezTo>
                  <a:pt x="1432604" y="228574"/>
                  <a:pt x="1428030" y="239616"/>
                  <a:pt x="1419889" y="247758"/>
                </a:cubicBezTo>
                <a:cubicBezTo>
                  <a:pt x="1411747" y="255900"/>
                  <a:pt x="1400705" y="260473"/>
                  <a:pt x="1389191" y="260473"/>
                </a:cubicBezTo>
                <a:lnTo>
                  <a:pt x="43413" y="260473"/>
                </a:lnTo>
                <a:cubicBezTo>
                  <a:pt x="31899" y="260473"/>
                  <a:pt x="20857" y="255899"/>
                  <a:pt x="12715" y="247758"/>
                </a:cubicBezTo>
                <a:cubicBezTo>
                  <a:pt x="4573" y="239616"/>
                  <a:pt x="0" y="228574"/>
                  <a:pt x="0" y="217060"/>
                </a:cubicBezTo>
                <a:lnTo>
                  <a:pt x="0" y="43413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7795" tIns="48715" rIns="17795" bIns="17795" spcCol="1270" anchor="ctr"/>
          <a:lstStyle/>
          <a:p>
            <a:pPr algn="ctr" defTabSz="355600">
              <a:lnSpc>
                <a:spcPct val="90000"/>
              </a:lnSpc>
              <a:spcAft>
                <a:spcPct val="35000"/>
              </a:spcAft>
              <a:defRPr/>
            </a:pPr>
            <a:r>
              <a:rPr lang="fr-FR" sz="1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 1.1 Diagnostiquer les pannes</a:t>
            </a:r>
          </a:p>
        </p:txBody>
      </p:sp>
      <p:sp>
        <p:nvSpPr>
          <p:cNvPr id="89" name="Forme libre 88"/>
          <p:cNvSpPr/>
          <p:nvPr/>
        </p:nvSpPr>
        <p:spPr>
          <a:xfrm>
            <a:off x="5131444" y="3130417"/>
            <a:ext cx="1888828" cy="260473"/>
          </a:xfrm>
          <a:custGeom>
            <a:avLst/>
            <a:gdLst>
              <a:gd name="connsiteX0" fmla="*/ 0 w 1432604"/>
              <a:gd name="connsiteY0" fmla="*/ 43413 h 260473"/>
              <a:gd name="connsiteX1" fmla="*/ 12715 w 1432604"/>
              <a:gd name="connsiteY1" fmla="*/ 12715 h 260473"/>
              <a:gd name="connsiteX2" fmla="*/ 43413 w 1432604"/>
              <a:gd name="connsiteY2" fmla="*/ 0 h 260473"/>
              <a:gd name="connsiteX3" fmla="*/ 1389191 w 1432604"/>
              <a:gd name="connsiteY3" fmla="*/ 0 h 260473"/>
              <a:gd name="connsiteX4" fmla="*/ 1419889 w 1432604"/>
              <a:gd name="connsiteY4" fmla="*/ 12715 h 260473"/>
              <a:gd name="connsiteX5" fmla="*/ 1432604 w 1432604"/>
              <a:gd name="connsiteY5" fmla="*/ 43413 h 260473"/>
              <a:gd name="connsiteX6" fmla="*/ 1432604 w 1432604"/>
              <a:gd name="connsiteY6" fmla="*/ 217060 h 260473"/>
              <a:gd name="connsiteX7" fmla="*/ 1419889 w 1432604"/>
              <a:gd name="connsiteY7" fmla="*/ 247758 h 260473"/>
              <a:gd name="connsiteX8" fmla="*/ 1389191 w 1432604"/>
              <a:gd name="connsiteY8" fmla="*/ 260473 h 260473"/>
              <a:gd name="connsiteX9" fmla="*/ 43413 w 1432604"/>
              <a:gd name="connsiteY9" fmla="*/ 260473 h 260473"/>
              <a:gd name="connsiteX10" fmla="*/ 12715 w 1432604"/>
              <a:gd name="connsiteY10" fmla="*/ 247758 h 260473"/>
              <a:gd name="connsiteX11" fmla="*/ 0 w 1432604"/>
              <a:gd name="connsiteY11" fmla="*/ 217060 h 260473"/>
              <a:gd name="connsiteX12" fmla="*/ 0 w 1432604"/>
              <a:gd name="connsiteY12" fmla="*/ 43413 h 26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32604" h="260473">
                <a:moveTo>
                  <a:pt x="0" y="43413"/>
                </a:moveTo>
                <a:cubicBezTo>
                  <a:pt x="0" y="31899"/>
                  <a:pt x="4574" y="20857"/>
                  <a:pt x="12715" y="12715"/>
                </a:cubicBezTo>
                <a:cubicBezTo>
                  <a:pt x="20857" y="4573"/>
                  <a:pt x="31899" y="0"/>
                  <a:pt x="43413" y="0"/>
                </a:cubicBezTo>
                <a:lnTo>
                  <a:pt x="1389191" y="0"/>
                </a:lnTo>
                <a:cubicBezTo>
                  <a:pt x="1400705" y="0"/>
                  <a:pt x="1411747" y="4574"/>
                  <a:pt x="1419889" y="12715"/>
                </a:cubicBezTo>
                <a:cubicBezTo>
                  <a:pt x="1428031" y="20857"/>
                  <a:pt x="1432604" y="31899"/>
                  <a:pt x="1432604" y="43413"/>
                </a:cubicBezTo>
                <a:lnTo>
                  <a:pt x="1432604" y="217060"/>
                </a:lnTo>
                <a:cubicBezTo>
                  <a:pt x="1432604" y="228574"/>
                  <a:pt x="1428030" y="239616"/>
                  <a:pt x="1419889" y="247758"/>
                </a:cubicBezTo>
                <a:cubicBezTo>
                  <a:pt x="1411747" y="255900"/>
                  <a:pt x="1400705" y="260473"/>
                  <a:pt x="1389191" y="260473"/>
                </a:cubicBezTo>
                <a:lnTo>
                  <a:pt x="43413" y="260473"/>
                </a:lnTo>
                <a:cubicBezTo>
                  <a:pt x="31899" y="260473"/>
                  <a:pt x="20857" y="255899"/>
                  <a:pt x="12715" y="247758"/>
                </a:cubicBezTo>
                <a:cubicBezTo>
                  <a:pt x="4573" y="239616"/>
                  <a:pt x="0" y="228574"/>
                  <a:pt x="0" y="217060"/>
                </a:cubicBezTo>
                <a:lnTo>
                  <a:pt x="0" y="43413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7795" tIns="48715" rIns="17795" bIns="17795" spcCol="1270" anchor="ctr"/>
          <a:lstStyle/>
          <a:p>
            <a:pPr algn="ctr" defTabSz="355600">
              <a:lnSpc>
                <a:spcPct val="90000"/>
              </a:lnSpc>
              <a:spcAft>
                <a:spcPct val="35000"/>
              </a:spcAft>
              <a:defRPr/>
            </a:pPr>
            <a:r>
              <a:rPr lang="fr-FR" sz="1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 1.2 Préparer les interventions</a:t>
            </a:r>
          </a:p>
        </p:txBody>
      </p:sp>
      <p:sp>
        <p:nvSpPr>
          <p:cNvPr id="90" name="Forme libre 89"/>
          <p:cNvSpPr/>
          <p:nvPr/>
        </p:nvSpPr>
        <p:spPr>
          <a:xfrm>
            <a:off x="5127729" y="3447430"/>
            <a:ext cx="1892543" cy="260473"/>
          </a:xfrm>
          <a:custGeom>
            <a:avLst/>
            <a:gdLst>
              <a:gd name="connsiteX0" fmla="*/ 0 w 1432604"/>
              <a:gd name="connsiteY0" fmla="*/ 43413 h 260473"/>
              <a:gd name="connsiteX1" fmla="*/ 12715 w 1432604"/>
              <a:gd name="connsiteY1" fmla="*/ 12715 h 260473"/>
              <a:gd name="connsiteX2" fmla="*/ 43413 w 1432604"/>
              <a:gd name="connsiteY2" fmla="*/ 0 h 260473"/>
              <a:gd name="connsiteX3" fmla="*/ 1389191 w 1432604"/>
              <a:gd name="connsiteY3" fmla="*/ 0 h 260473"/>
              <a:gd name="connsiteX4" fmla="*/ 1419889 w 1432604"/>
              <a:gd name="connsiteY4" fmla="*/ 12715 h 260473"/>
              <a:gd name="connsiteX5" fmla="*/ 1432604 w 1432604"/>
              <a:gd name="connsiteY5" fmla="*/ 43413 h 260473"/>
              <a:gd name="connsiteX6" fmla="*/ 1432604 w 1432604"/>
              <a:gd name="connsiteY6" fmla="*/ 217060 h 260473"/>
              <a:gd name="connsiteX7" fmla="*/ 1419889 w 1432604"/>
              <a:gd name="connsiteY7" fmla="*/ 247758 h 260473"/>
              <a:gd name="connsiteX8" fmla="*/ 1389191 w 1432604"/>
              <a:gd name="connsiteY8" fmla="*/ 260473 h 260473"/>
              <a:gd name="connsiteX9" fmla="*/ 43413 w 1432604"/>
              <a:gd name="connsiteY9" fmla="*/ 260473 h 260473"/>
              <a:gd name="connsiteX10" fmla="*/ 12715 w 1432604"/>
              <a:gd name="connsiteY10" fmla="*/ 247758 h 260473"/>
              <a:gd name="connsiteX11" fmla="*/ 0 w 1432604"/>
              <a:gd name="connsiteY11" fmla="*/ 217060 h 260473"/>
              <a:gd name="connsiteX12" fmla="*/ 0 w 1432604"/>
              <a:gd name="connsiteY12" fmla="*/ 43413 h 26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32604" h="260473">
                <a:moveTo>
                  <a:pt x="0" y="43413"/>
                </a:moveTo>
                <a:cubicBezTo>
                  <a:pt x="0" y="31899"/>
                  <a:pt x="4574" y="20857"/>
                  <a:pt x="12715" y="12715"/>
                </a:cubicBezTo>
                <a:cubicBezTo>
                  <a:pt x="20857" y="4573"/>
                  <a:pt x="31899" y="0"/>
                  <a:pt x="43413" y="0"/>
                </a:cubicBezTo>
                <a:lnTo>
                  <a:pt x="1389191" y="0"/>
                </a:lnTo>
                <a:cubicBezTo>
                  <a:pt x="1400705" y="0"/>
                  <a:pt x="1411747" y="4574"/>
                  <a:pt x="1419889" y="12715"/>
                </a:cubicBezTo>
                <a:cubicBezTo>
                  <a:pt x="1428031" y="20857"/>
                  <a:pt x="1432604" y="31899"/>
                  <a:pt x="1432604" y="43413"/>
                </a:cubicBezTo>
                <a:lnTo>
                  <a:pt x="1432604" y="217060"/>
                </a:lnTo>
                <a:cubicBezTo>
                  <a:pt x="1432604" y="228574"/>
                  <a:pt x="1428030" y="239616"/>
                  <a:pt x="1419889" y="247758"/>
                </a:cubicBezTo>
                <a:cubicBezTo>
                  <a:pt x="1411747" y="255900"/>
                  <a:pt x="1400705" y="260473"/>
                  <a:pt x="1389191" y="260473"/>
                </a:cubicBezTo>
                <a:lnTo>
                  <a:pt x="43413" y="260473"/>
                </a:lnTo>
                <a:cubicBezTo>
                  <a:pt x="31899" y="260473"/>
                  <a:pt x="20857" y="255899"/>
                  <a:pt x="12715" y="247758"/>
                </a:cubicBezTo>
                <a:cubicBezTo>
                  <a:pt x="4573" y="239616"/>
                  <a:pt x="0" y="228574"/>
                  <a:pt x="0" y="217060"/>
                </a:cubicBezTo>
                <a:lnTo>
                  <a:pt x="0" y="43413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7795" tIns="48715" rIns="17795" bIns="17795" spcCol="1270" anchor="ctr"/>
          <a:lstStyle/>
          <a:p>
            <a:pPr algn="ctr" defTabSz="355600">
              <a:lnSpc>
                <a:spcPct val="90000"/>
              </a:lnSpc>
              <a:spcAft>
                <a:spcPct val="35000"/>
              </a:spcAft>
              <a:defRPr/>
            </a:pPr>
            <a:r>
              <a:rPr lang="fr-FR" sz="1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 1.3 Effectuer les actions correctives</a:t>
            </a:r>
          </a:p>
        </p:txBody>
      </p:sp>
      <p:sp>
        <p:nvSpPr>
          <p:cNvPr id="91" name="Forme libre 90"/>
          <p:cNvSpPr/>
          <p:nvPr/>
        </p:nvSpPr>
        <p:spPr>
          <a:xfrm>
            <a:off x="5123665" y="3765447"/>
            <a:ext cx="1896608" cy="227913"/>
          </a:xfrm>
          <a:custGeom>
            <a:avLst/>
            <a:gdLst>
              <a:gd name="connsiteX0" fmla="*/ 0 w 1432604"/>
              <a:gd name="connsiteY0" fmla="*/ 37986 h 227913"/>
              <a:gd name="connsiteX1" fmla="*/ 11126 w 1432604"/>
              <a:gd name="connsiteY1" fmla="*/ 11126 h 227913"/>
              <a:gd name="connsiteX2" fmla="*/ 37986 w 1432604"/>
              <a:gd name="connsiteY2" fmla="*/ 0 h 227913"/>
              <a:gd name="connsiteX3" fmla="*/ 1394618 w 1432604"/>
              <a:gd name="connsiteY3" fmla="*/ 0 h 227913"/>
              <a:gd name="connsiteX4" fmla="*/ 1421478 w 1432604"/>
              <a:gd name="connsiteY4" fmla="*/ 11126 h 227913"/>
              <a:gd name="connsiteX5" fmla="*/ 1432604 w 1432604"/>
              <a:gd name="connsiteY5" fmla="*/ 37986 h 227913"/>
              <a:gd name="connsiteX6" fmla="*/ 1432604 w 1432604"/>
              <a:gd name="connsiteY6" fmla="*/ 189927 h 227913"/>
              <a:gd name="connsiteX7" fmla="*/ 1421478 w 1432604"/>
              <a:gd name="connsiteY7" fmla="*/ 216787 h 227913"/>
              <a:gd name="connsiteX8" fmla="*/ 1394618 w 1432604"/>
              <a:gd name="connsiteY8" fmla="*/ 227913 h 227913"/>
              <a:gd name="connsiteX9" fmla="*/ 37986 w 1432604"/>
              <a:gd name="connsiteY9" fmla="*/ 227913 h 227913"/>
              <a:gd name="connsiteX10" fmla="*/ 11126 w 1432604"/>
              <a:gd name="connsiteY10" fmla="*/ 216787 h 227913"/>
              <a:gd name="connsiteX11" fmla="*/ 0 w 1432604"/>
              <a:gd name="connsiteY11" fmla="*/ 189927 h 227913"/>
              <a:gd name="connsiteX12" fmla="*/ 0 w 1432604"/>
              <a:gd name="connsiteY12" fmla="*/ 37986 h 22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32604" h="227913">
                <a:moveTo>
                  <a:pt x="0" y="37986"/>
                </a:moveTo>
                <a:cubicBezTo>
                  <a:pt x="0" y="27911"/>
                  <a:pt x="4002" y="18250"/>
                  <a:pt x="11126" y="11126"/>
                </a:cubicBezTo>
                <a:cubicBezTo>
                  <a:pt x="18250" y="4002"/>
                  <a:pt x="27912" y="0"/>
                  <a:pt x="37986" y="0"/>
                </a:cubicBezTo>
                <a:lnTo>
                  <a:pt x="1394618" y="0"/>
                </a:lnTo>
                <a:cubicBezTo>
                  <a:pt x="1404693" y="0"/>
                  <a:pt x="1414354" y="4002"/>
                  <a:pt x="1421478" y="11126"/>
                </a:cubicBezTo>
                <a:cubicBezTo>
                  <a:pt x="1428602" y="18250"/>
                  <a:pt x="1432604" y="27912"/>
                  <a:pt x="1432604" y="37986"/>
                </a:cubicBezTo>
                <a:lnTo>
                  <a:pt x="1432604" y="189927"/>
                </a:lnTo>
                <a:cubicBezTo>
                  <a:pt x="1432604" y="200002"/>
                  <a:pt x="1428602" y="209663"/>
                  <a:pt x="1421478" y="216787"/>
                </a:cubicBezTo>
                <a:cubicBezTo>
                  <a:pt x="1414354" y="223911"/>
                  <a:pt x="1404692" y="227913"/>
                  <a:pt x="1394618" y="227913"/>
                </a:cubicBezTo>
                <a:lnTo>
                  <a:pt x="37986" y="227913"/>
                </a:lnTo>
                <a:cubicBezTo>
                  <a:pt x="27911" y="227913"/>
                  <a:pt x="18250" y="223911"/>
                  <a:pt x="11126" y="216787"/>
                </a:cubicBezTo>
                <a:cubicBezTo>
                  <a:pt x="4002" y="209663"/>
                  <a:pt x="0" y="200001"/>
                  <a:pt x="0" y="189927"/>
                </a:cubicBezTo>
                <a:lnTo>
                  <a:pt x="0" y="37986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6206" tIns="47126" rIns="16206" bIns="16206" spcCol="1270" anchor="ctr"/>
          <a:lstStyle/>
          <a:p>
            <a:pPr algn="ctr" defTabSz="355600">
              <a:lnSpc>
                <a:spcPct val="90000"/>
              </a:lnSpc>
              <a:spcAft>
                <a:spcPct val="35000"/>
              </a:spcAft>
              <a:defRPr/>
            </a:pPr>
            <a:r>
              <a:rPr lang="fr-FR" sz="1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 1.4 Remettre en service</a:t>
            </a:r>
          </a:p>
        </p:txBody>
      </p:sp>
      <p:sp>
        <p:nvSpPr>
          <p:cNvPr id="77" name="Forme libre 76"/>
          <p:cNvSpPr/>
          <p:nvPr/>
        </p:nvSpPr>
        <p:spPr>
          <a:xfrm>
            <a:off x="3059723" y="4625975"/>
            <a:ext cx="323850" cy="228600"/>
          </a:xfrm>
          <a:custGeom>
            <a:avLst/>
            <a:gdLst>
              <a:gd name="connsiteX0" fmla="*/ 0 w 323179"/>
              <a:gd name="connsiteY0" fmla="*/ 0 h 227679"/>
              <a:gd name="connsiteX1" fmla="*/ 161589 w 323179"/>
              <a:gd name="connsiteY1" fmla="*/ 0 h 227679"/>
              <a:gd name="connsiteX2" fmla="*/ 161589 w 323179"/>
              <a:gd name="connsiteY2" fmla="*/ 227679 h 227679"/>
              <a:gd name="connsiteX3" fmla="*/ 323179 w 323179"/>
              <a:gd name="connsiteY3" fmla="*/ 227679 h 227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179" h="227679">
                <a:moveTo>
                  <a:pt x="0" y="0"/>
                </a:moveTo>
                <a:lnTo>
                  <a:pt x="161589" y="0"/>
                </a:lnTo>
                <a:lnTo>
                  <a:pt x="161589" y="227679"/>
                </a:lnTo>
                <a:lnTo>
                  <a:pt x="323179" y="227679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64407" tIns="103957" rIns="164406" bIns="103956" spcCol="1270" anchor="ctr"/>
          <a:lstStyle/>
          <a:p>
            <a:pPr algn="ctr" defTabSz="222250">
              <a:lnSpc>
                <a:spcPct val="90000"/>
              </a:lnSpc>
              <a:spcAft>
                <a:spcPct val="35000"/>
              </a:spcAft>
              <a:defRPr/>
            </a:pPr>
            <a:endParaRPr lang="fr-FR" sz="500">
              <a:solidFill>
                <a:srgbClr val="002060"/>
              </a:solidFill>
            </a:endParaRPr>
          </a:p>
        </p:txBody>
      </p:sp>
      <p:sp>
        <p:nvSpPr>
          <p:cNvPr id="78" name="Forme libre 77"/>
          <p:cNvSpPr/>
          <p:nvPr/>
        </p:nvSpPr>
        <p:spPr>
          <a:xfrm>
            <a:off x="3059723" y="4425951"/>
            <a:ext cx="319454" cy="200025"/>
          </a:xfrm>
          <a:custGeom>
            <a:avLst/>
            <a:gdLst>
              <a:gd name="connsiteX0" fmla="*/ 0 w 319897"/>
              <a:gd name="connsiteY0" fmla="*/ 199531 h 199531"/>
              <a:gd name="connsiteX1" fmla="*/ 159948 w 319897"/>
              <a:gd name="connsiteY1" fmla="*/ 199531 h 199531"/>
              <a:gd name="connsiteX2" fmla="*/ 159948 w 319897"/>
              <a:gd name="connsiteY2" fmla="*/ 0 h 199531"/>
              <a:gd name="connsiteX3" fmla="*/ 319897 w 319897"/>
              <a:gd name="connsiteY3" fmla="*/ 0 h 19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897" h="199531">
                <a:moveTo>
                  <a:pt x="0" y="199531"/>
                </a:moveTo>
                <a:lnTo>
                  <a:pt x="159948" y="199531"/>
                </a:lnTo>
                <a:lnTo>
                  <a:pt x="159948" y="0"/>
                </a:lnTo>
                <a:lnTo>
                  <a:pt x="319897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63224" tIns="90340" rIns="163222" bIns="90340" spcCol="1270" anchor="ctr"/>
          <a:lstStyle/>
          <a:p>
            <a:pPr algn="ctr" defTabSz="222250">
              <a:lnSpc>
                <a:spcPct val="90000"/>
              </a:lnSpc>
              <a:spcAft>
                <a:spcPct val="35000"/>
              </a:spcAft>
              <a:defRPr/>
            </a:pPr>
            <a:endParaRPr lang="fr-FR" sz="500">
              <a:solidFill>
                <a:srgbClr val="002060"/>
              </a:solidFill>
            </a:endParaRPr>
          </a:p>
        </p:txBody>
      </p:sp>
      <p:sp>
        <p:nvSpPr>
          <p:cNvPr id="80" name="Forme libre 79"/>
          <p:cNvSpPr/>
          <p:nvPr/>
        </p:nvSpPr>
        <p:spPr>
          <a:xfrm>
            <a:off x="3349262" y="4229386"/>
            <a:ext cx="1798802" cy="394699"/>
          </a:xfrm>
          <a:custGeom>
            <a:avLst/>
            <a:gdLst>
              <a:gd name="connsiteX0" fmla="*/ 0 w 1426325"/>
              <a:gd name="connsiteY0" fmla="*/ 65784 h 394699"/>
              <a:gd name="connsiteX1" fmla="*/ 19268 w 1426325"/>
              <a:gd name="connsiteY1" fmla="*/ 19268 h 394699"/>
              <a:gd name="connsiteX2" fmla="*/ 65784 w 1426325"/>
              <a:gd name="connsiteY2" fmla="*/ 0 h 394699"/>
              <a:gd name="connsiteX3" fmla="*/ 1360541 w 1426325"/>
              <a:gd name="connsiteY3" fmla="*/ 0 h 394699"/>
              <a:gd name="connsiteX4" fmla="*/ 1407057 w 1426325"/>
              <a:gd name="connsiteY4" fmla="*/ 19268 h 394699"/>
              <a:gd name="connsiteX5" fmla="*/ 1426325 w 1426325"/>
              <a:gd name="connsiteY5" fmla="*/ 65784 h 394699"/>
              <a:gd name="connsiteX6" fmla="*/ 1426325 w 1426325"/>
              <a:gd name="connsiteY6" fmla="*/ 328915 h 394699"/>
              <a:gd name="connsiteX7" fmla="*/ 1407057 w 1426325"/>
              <a:gd name="connsiteY7" fmla="*/ 375431 h 394699"/>
              <a:gd name="connsiteX8" fmla="*/ 1360541 w 1426325"/>
              <a:gd name="connsiteY8" fmla="*/ 394699 h 394699"/>
              <a:gd name="connsiteX9" fmla="*/ 65784 w 1426325"/>
              <a:gd name="connsiteY9" fmla="*/ 394699 h 394699"/>
              <a:gd name="connsiteX10" fmla="*/ 19268 w 1426325"/>
              <a:gd name="connsiteY10" fmla="*/ 375431 h 394699"/>
              <a:gd name="connsiteX11" fmla="*/ 0 w 1426325"/>
              <a:gd name="connsiteY11" fmla="*/ 328915 h 394699"/>
              <a:gd name="connsiteX12" fmla="*/ 0 w 1426325"/>
              <a:gd name="connsiteY12" fmla="*/ 65784 h 394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26325" h="394699">
                <a:moveTo>
                  <a:pt x="0" y="65784"/>
                </a:moveTo>
                <a:cubicBezTo>
                  <a:pt x="0" y="48337"/>
                  <a:pt x="6931" y="31605"/>
                  <a:pt x="19268" y="19268"/>
                </a:cubicBezTo>
                <a:cubicBezTo>
                  <a:pt x="31605" y="6931"/>
                  <a:pt x="48337" y="0"/>
                  <a:pt x="65784" y="0"/>
                </a:cubicBezTo>
                <a:lnTo>
                  <a:pt x="1360541" y="0"/>
                </a:lnTo>
                <a:cubicBezTo>
                  <a:pt x="1377988" y="0"/>
                  <a:pt x="1394720" y="6931"/>
                  <a:pt x="1407057" y="19268"/>
                </a:cubicBezTo>
                <a:cubicBezTo>
                  <a:pt x="1419394" y="31605"/>
                  <a:pt x="1426325" y="48337"/>
                  <a:pt x="1426325" y="65784"/>
                </a:cubicBezTo>
                <a:lnTo>
                  <a:pt x="1426325" y="328915"/>
                </a:lnTo>
                <a:cubicBezTo>
                  <a:pt x="1426325" y="346362"/>
                  <a:pt x="1419394" y="363094"/>
                  <a:pt x="1407057" y="375431"/>
                </a:cubicBezTo>
                <a:cubicBezTo>
                  <a:pt x="1394720" y="387768"/>
                  <a:pt x="1377988" y="394699"/>
                  <a:pt x="1360541" y="394699"/>
                </a:cubicBezTo>
                <a:lnTo>
                  <a:pt x="65784" y="394699"/>
                </a:lnTo>
                <a:cubicBezTo>
                  <a:pt x="48337" y="394699"/>
                  <a:pt x="31605" y="387768"/>
                  <a:pt x="19268" y="375431"/>
                </a:cubicBezTo>
                <a:cubicBezTo>
                  <a:pt x="6931" y="363094"/>
                  <a:pt x="0" y="346362"/>
                  <a:pt x="0" y="328915"/>
                </a:cubicBezTo>
                <a:lnTo>
                  <a:pt x="0" y="65784"/>
                </a:lnTo>
                <a:close/>
              </a:path>
            </a:pathLst>
          </a:custGeom>
          <a:solidFill>
            <a:srgbClr val="FF9900"/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5618" tIns="25618" rIns="25618" bIns="25618" spcCol="1270" anchor="ctr"/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  <a:defRPr/>
            </a:pPr>
            <a:r>
              <a:rPr lang="fr-FR" sz="1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 2.2 Mettre en œuvre le plan de maintenance préventive</a:t>
            </a:r>
          </a:p>
        </p:txBody>
      </p:sp>
      <p:sp>
        <p:nvSpPr>
          <p:cNvPr id="81" name="Forme libre 80"/>
          <p:cNvSpPr/>
          <p:nvPr/>
        </p:nvSpPr>
        <p:spPr>
          <a:xfrm>
            <a:off x="3347865" y="4689486"/>
            <a:ext cx="1795520" cy="395698"/>
          </a:xfrm>
          <a:custGeom>
            <a:avLst/>
            <a:gdLst>
              <a:gd name="connsiteX0" fmla="*/ 0 w 1426325"/>
              <a:gd name="connsiteY0" fmla="*/ 54820 h 328916"/>
              <a:gd name="connsiteX1" fmla="*/ 16056 w 1426325"/>
              <a:gd name="connsiteY1" fmla="*/ 16056 h 328916"/>
              <a:gd name="connsiteX2" fmla="*/ 54820 w 1426325"/>
              <a:gd name="connsiteY2" fmla="*/ 0 h 328916"/>
              <a:gd name="connsiteX3" fmla="*/ 1371505 w 1426325"/>
              <a:gd name="connsiteY3" fmla="*/ 0 h 328916"/>
              <a:gd name="connsiteX4" fmla="*/ 1410269 w 1426325"/>
              <a:gd name="connsiteY4" fmla="*/ 16056 h 328916"/>
              <a:gd name="connsiteX5" fmla="*/ 1426325 w 1426325"/>
              <a:gd name="connsiteY5" fmla="*/ 54820 h 328916"/>
              <a:gd name="connsiteX6" fmla="*/ 1426325 w 1426325"/>
              <a:gd name="connsiteY6" fmla="*/ 274096 h 328916"/>
              <a:gd name="connsiteX7" fmla="*/ 1410269 w 1426325"/>
              <a:gd name="connsiteY7" fmla="*/ 312860 h 328916"/>
              <a:gd name="connsiteX8" fmla="*/ 1371505 w 1426325"/>
              <a:gd name="connsiteY8" fmla="*/ 328916 h 328916"/>
              <a:gd name="connsiteX9" fmla="*/ 54820 w 1426325"/>
              <a:gd name="connsiteY9" fmla="*/ 328916 h 328916"/>
              <a:gd name="connsiteX10" fmla="*/ 16056 w 1426325"/>
              <a:gd name="connsiteY10" fmla="*/ 312860 h 328916"/>
              <a:gd name="connsiteX11" fmla="*/ 0 w 1426325"/>
              <a:gd name="connsiteY11" fmla="*/ 274096 h 328916"/>
              <a:gd name="connsiteX12" fmla="*/ 0 w 1426325"/>
              <a:gd name="connsiteY12" fmla="*/ 54820 h 328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26325" h="328916">
                <a:moveTo>
                  <a:pt x="0" y="54820"/>
                </a:moveTo>
                <a:cubicBezTo>
                  <a:pt x="0" y="40281"/>
                  <a:pt x="5776" y="26337"/>
                  <a:pt x="16056" y="16056"/>
                </a:cubicBezTo>
                <a:cubicBezTo>
                  <a:pt x="26337" y="5775"/>
                  <a:pt x="40280" y="0"/>
                  <a:pt x="54820" y="0"/>
                </a:cubicBezTo>
                <a:lnTo>
                  <a:pt x="1371505" y="0"/>
                </a:lnTo>
                <a:cubicBezTo>
                  <a:pt x="1386044" y="0"/>
                  <a:pt x="1399988" y="5776"/>
                  <a:pt x="1410269" y="16056"/>
                </a:cubicBezTo>
                <a:cubicBezTo>
                  <a:pt x="1420550" y="26337"/>
                  <a:pt x="1426325" y="40280"/>
                  <a:pt x="1426325" y="54820"/>
                </a:cubicBezTo>
                <a:lnTo>
                  <a:pt x="1426325" y="274096"/>
                </a:lnTo>
                <a:cubicBezTo>
                  <a:pt x="1426325" y="288635"/>
                  <a:pt x="1420549" y="302579"/>
                  <a:pt x="1410269" y="312860"/>
                </a:cubicBezTo>
                <a:cubicBezTo>
                  <a:pt x="1399988" y="323141"/>
                  <a:pt x="1386045" y="328916"/>
                  <a:pt x="1371505" y="328916"/>
                </a:cubicBezTo>
                <a:lnTo>
                  <a:pt x="54820" y="328916"/>
                </a:lnTo>
                <a:cubicBezTo>
                  <a:pt x="40281" y="328916"/>
                  <a:pt x="26337" y="323140"/>
                  <a:pt x="16056" y="312860"/>
                </a:cubicBezTo>
                <a:cubicBezTo>
                  <a:pt x="5775" y="302579"/>
                  <a:pt x="0" y="288636"/>
                  <a:pt x="0" y="274096"/>
                </a:cubicBezTo>
                <a:lnTo>
                  <a:pt x="0" y="54820"/>
                </a:lnTo>
                <a:close/>
              </a:path>
            </a:pathLst>
          </a:custGeom>
          <a:solidFill>
            <a:srgbClr val="FF9900"/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2406" tIns="22406" rIns="22406" bIns="22406" spcCol="1270" anchor="ctr"/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  <a:defRPr/>
            </a:pPr>
            <a:r>
              <a:rPr lang="fr-FR" sz="1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 2.3 Exploiter les informations recueillies</a:t>
            </a:r>
          </a:p>
        </p:txBody>
      </p:sp>
      <p:sp>
        <p:nvSpPr>
          <p:cNvPr id="99" name="Forme libre 98"/>
          <p:cNvSpPr/>
          <p:nvPr/>
        </p:nvSpPr>
        <p:spPr>
          <a:xfrm>
            <a:off x="1500554" y="5626101"/>
            <a:ext cx="335574" cy="219075"/>
          </a:xfrm>
          <a:custGeom>
            <a:avLst/>
            <a:gdLst>
              <a:gd name="connsiteX0" fmla="*/ 0 w 335628"/>
              <a:gd name="connsiteY0" fmla="*/ 0 h 219903"/>
              <a:gd name="connsiteX1" fmla="*/ 167814 w 335628"/>
              <a:gd name="connsiteY1" fmla="*/ 0 h 219903"/>
              <a:gd name="connsiteX2" fmla="*/ 167814 w 335628"/>
              <a:gd name="connsiteY2" fmla="*/ 219903 h 219903"/>
              <a:gd name="connsiteX3" fmla="*/ 335628 w 335628"/>
              <a:gd name="connsiteY3" fmla="*/ 219903 h 219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628" h="219903">
                <a:moveTo>
                  <a:pt x="0" y="0"/>
                </a:moveTo>
                <a:lnTo>
                  <a:pt x="167814" y="0"/>
                </a:lnTo>
                <a:lnTo>
                  <a:pt x="167814" y="219903"/>
                </a:lnTo>
                <a:lnTo>
                  <a:pt x="335628" y="219903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70483" tIns="99921" rIns="170483" bIns="99920" spcCol="1270" anchor="ctr"/>
          <a:lstStyle/>
          <a:p>
            <a:pPr algn="ctr" defTabSz="355600">
              <a:lnSpc>
                <a:spcPct val="90000"/>
              </a:lnSpc>
              <a:spcAft>
                <a:spcPct val="35000"/>
              </a:spcAft>
              <a:defRPr/>
            </a:pPr>
            <a:endParaRPr lang="fr-FR" sz="800">
              <a:solidFill>
                <a:srgbClr val="002060"/>
              </a:solidFill>
            </a:endParaRPr>
          </a:p>
        </p:txBody>
      </p:sp>
      <p:sp>
        <p:nvSpPr>
          <p:cNvPr id="100" name="Forme libre 99"/>
          <p:cNvSpPr/>
          <p:nvPr/>
        </p:nvSpPr>
        <p:spPr>
          <a:xfrm>
            <a:off x="1500554" y="5429250"/>
            <a:ext cx="332643" cy="196850"/>
          </a:xfrm>
          <a:custGeom>
            <a:avLst/>
            <a:gdLst>
              <a:gd name="connsiteX0" fmla="*/ 0 w 332925"/>
              <a:gd name="connsiteY0" fmla="*/ 196281 h 196281"/>
              <a:gd name="connsiteX1" fmla="*/ 166462 w 332925"/>
              <a:gd name="connsiteY1" fmla="*/ 196281 h 196281"/>
              <a:gd name="connsiteX2" fmla="*/ 166462 w 332925"/>
              <a:gd name="connsiteY2" fmla="*/ 0 h 196281"/>
              <a:gd name="connsiteX3" fmla="*/ 332925 w 332925"/>
              <a:gd name="connsiteY3" fmla="*/ 0 h 196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2925" h="196281">
                <a:moveTo>
                  <a:pt x="0" y="196281"/>
                </a:moveTo>
                <a:lnTo>
                  <a:pt x="166462" y="196281"/>
                </a:lnTo>
                <a:lnTo>
                  <a:pt x="166462" y="0"/>
                </a:lnTo>
                <a:lnTo>
                  <a:pt x="332925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69500" tIns="88479" rIns="169502" bIns="88479" spcCol="1270" anchor="ctr"/>
          <a:lstStyle/>
          <a:p>
            <a:pPr algn="ctr" defTabSz="355600">
              <a:lnSpc>
                <a:spcPct val="90000"/>
              </a:lnSpc>
              <a:spcAft>
                <a:spcPct val="35000"/>
              </a:spcAft>
              <a:defRPr/>
            </a:pPr>
            <a:endParaRPr lang="fr-FR" sz="800">
              <a:solidFill>
                <a:srgbClr val="002060"/>
              </a:solidFill>
            </a:endParaRPr>
          </a:p>
        </p:txBody>
      </p:sp>
      <p:sp>
        <p:nvSpPr>
          <p:cNvPr id="101" name="Forme libre 100"/>
          <p:cNvSpPr/>
          <p:nvPr/>
        </p:nvSpPr>
        <p:spPr>
          <a:xfrm>
            <a:off x="870577" y="5443585"/>
            <a:ext cx="895379" cy="364229"/>
          </a:xfrm>
          <a:custGeom>
            <a:avLst/>
            <a:gdLst>
              <a:gd name="connsiteX0" fmla="*/ 0 w 895379"/>
              <a:gd name="connsiteY0" fmla="*/ 60706 h 364229"/>
              <a:gd name="connsiteX1" fmla="*/ 17780 w 895379"/>
              <a:gd name="connsiteY1" fmla="*/ 17780 h 364229"/>
              <a:gd name="connsiteX2" fmla="*/ 60706 w 895379"/>
              <a:gd name="connsiteY2" fmla="*/ 0 h 364229"/>
              <a:gd name="connsiteX3" fmla="*/ 834673 w 895379"/>
              <a:gd name="connsiteY3" fmla="*/ 0 h 364229"/>
              <a:gd name="connsiteX4" fmla="*/ 877599 w 895379"/>
              <a:gd name="connsiteY4" fmla="*/ 17780 h 364229"/>
              <a:gd name="connsiteX5" fmla="*/ 895379 w 895379"/>
              <a:gd name="connsiteY5" fmla="*/ 60706 h 364229"/>
              <a:gd name="connsiteX6" fmla="*/ 895379 w 895379"/>
              <a:gd name="connsiteY6" fmla="*/ 303523 h 364229"/>
              <a:gd name="connsiteX7" fmla="*/ 877599 w 895379"/>
              <a:gd name="connsiteY7" fmla="*/ 346449 h 364229"/>
              <a:gd name="connsiteX8" fmla="*/ 834673 w 895379"/>
              <a:gd name="connsiteY8" fmla="*/ 364229 h 364229"/>
              <a:gd name="connsiteX9" fmla="*/ 60706 w 895379"/>
              <a:gd name="connsiteY9" fmla="*/ 364229 h 364229"/>
              <a:gd name="connsiteX10" fmla="*/ 17780 w 895379"/>
              <a:gd name="connsiteY10" fmla="*/ 346449 h 364229"/>
              <a:gd name="connsiteX11" fmla="*/ 0 w 895379"/>
              <a:gd name="connsiteY11" fmla="*/ 303523 h 364229"/>
              <a:gd name="connsiteX12" fmla="*/ 0 w 895379"/>
              <a:gd name="connsiteY12" fmla="*/ 60706 h 364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95379" h="364229">
                <a:moveTo>
                  <a:pt x="0" y="60706"/>
                </a:moveTo>
                <a:cubicBezTo>
                  <a:pt x="0" y="44606"/>
                  <a:pt x="6396" y="29165"/>
                  <a:pt x="17780" y="17780"/>
                </a:cubicBezTo>
                <a:cubicBezTo>
                  <a:pt x="29165" y="6395"/>
                  <a:pt x="44605" y="0"/>
                  <a:pt x="60706" y="0"/>
                </a:cubicBezTo>
                <a:lnTo>
                  <a:pt x="834673" y="0"/>
                </a:lnTo>
                <a:cubicBezTo>
                  <a:pt x="850773" y="0"/>
                  <a:pt x="866214" y="6396"/>
                  <a:pt x="877599" y="17780"/>
                </a:cubicBezTo>
                <a:cubicBezTo>
                  <a:pt x="888984" y="29165"/>
                  <a:pt x="895379" y="44605"/>
                  <a:pt x="895379" y="60706"/>
                </a:cubicBezTo>
                <a:lnTo>
                  <a:pt x="895379" y="303523"/>
                </a:lnTo>
                <a:cubicBezTo>
                  <a:pt x="895379" y="319623"/>
                  <a:pt x="888983" y="335064"/>
                  <a:pt x="877599" y="346449"/>
                </a:cubicBezTo>
                <a:cubicBezTo>
                  <a:pt x="866214" y="357834"/>
                  <a:pt x="850774" y="364229"/>
                  <a:pt x="834673" y="364229"/>
                </a:cubicBezTo>
                <a:lnTo>
                  <a:pt x="60706" y="364229"/>
                </a:lnTo>
                <a:cubicBezTo>
                  <a:pt x="44606" y="364229"/>
                  <a:pt x="29165" y="357833"/>
                  <a:pt x="17780" y="346449"/>
                </a:cubicBezTo>
                <a:cubicBezTo>
                  <a:pt x="6395" y="335064"/>
                  <a:pt x="0" y="319624"/>
                  <a:pt x="0" y="303523"/>
                </a:cubicBezTo>
                <a:lnTo>
                  <a:pt x="0" y="60706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2860" tIns="22860" rIns="22860" bIns="22860" spcCol="1270" anchor="ctr"/>
          <a:lstStyle/>
          <a:p>
            <a:pPr algn="ctr" defTabSz="355600">
              <a:lnSpc>
                <a:spcPct val="90000"/>
              </a:lnSpc>
              <a:spcAft>
                <a:spcPct val="35000"/>
              </a:spcAft>
              <a:defRPr/>
            </a:pPr>
            <a:r>
              <a:rPr lang="fr-FR" sz="1200" b="1" dirty="0">
                <a:solidFill>
                  <a:srgbClr val="002060"/>
                </a:solidFill>
                <a:cs typeface="Arial" pitchFamily="34" charset="0"/>
              </a:rPr>
              <a:t>A7 CONDUITE</a:t>
            </a:r>
          </a:p>
        </p:txBody>
      </p:sp>
      <p:sp>
        <p:nvSpPr>
          <p:cNvPr id="102" name="Forme libre 101"/>
          <p:cNvSpPr/>
          <p:nvPr/>
        </p:nvSpPr>
        <p:spPr>
          <a:xfrm>
            <a:off x="1833306" y="5238437"/>
            <a:ext cx="1658574" cy="381965"/>
          </a:xfrm>
          <a:custGeom>
            <a:avLst/>
            <a:gdLst>
              <a:gd name="connsiteX0" fmla="*/ 0 w 1156591"/>
              <a:gd name="connsiteY0" fmla="*/ 63662 h 381965"/>
              <a:gd name="connsiteX1" fmla="*/ 18646 w 1156591"/>
              <a:gd name="connsiteY1" fmla="*/ 18646 h 381965"/>
              <a:gd name="connsiteX2" fmla="*/ 63662 w 1156591"/>
              <a:gd name="connsiteY2" fmla="*/ 0 h 381965"/>
              <a:gd name="connsiteX3" fmla="*/ 1092929 w 1156591"/>
              <a:gd name="connsiteY3" fmla="*/ 0 h 381965"/>
              <a:gd name="connsiteX4" fmla="*/ 1137945 w 1156591"/>
              <a:gd name="connsiteY4" fmla="*/ 18646 h 381965"/>
              <a:gd name="connsiteX5" fmla="*/ 1156591 w 1156591"/>
              <a:gd name="connsiteY5" fmla="*/ 63662 h 381965"/>
              <a:gd name="connsiteX6" fmla="*/ 1156591 w 1156591"/>
              <a:gd name="connsiteY6" fmla="*/ 318303 h 381965"/>
              <a:gd name="connsiteX7" fmla="*/ 1137945 w 1156591"/>
              <a:gd name="connsiteY7" fmla="*/ 363319 h 381965"/>
              <a:gd name="connsiteX8" fmla="*/ 1092929 w 1156591"/>
              <a:gd name="connsiteY8" fmla="*/ 381965 h 381965"/>
              <a:gd name="connsiteX9" fmla="*/ 63662 w 1156591"/>
              <a:gd name="connsiteY9" fmla="*/ 381965 h 381965"/>
              <a:gd name="connsiteX10" fmla="*/ 18646 w 1156591"/>
              <a:gd name="connsiteY10" fmla="*/ 363319 h 381965"/>
              <a:gd name="connsiteX11" fmla="*/ 0 w 1156591"/>
              <a:gd name="connsiteY11" fmla="*/ 318303 h 381965"/>
              <a:gd name="connsiteX12" fmla="*/ 0 w 1156591"/>
              <a:gd name="connsiteY12" fmla="*/ 63662 h 381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6591" h="381965">
                <a:moveTo>
                  <a:pt x="0" y="63662"/>
                </a:moveTo>
                <a:cubicBezTo>
                  <a:pt x="0" y="46778"/>
                  <a:pt x="6707" y="30585"/>
                  <a:pt x="18646" y="18646"/>
                </a:cubicBezTo>
                <a:cubicBezTo>
                  <a:pt x="30585" y="6707"/>
                  <a:pt x="46778" y="0"/>
                  <a:pt x="63662" y="0"/>
                </a:cubicBezTo>
                <a:lnTo>
                  <a:pt x="1092929" y="0"/>
                </a:lnTo>
                <a:cubicBezTo>
                  <a:pt x="1109813" y="0"/>
                  <a:pt x="1126006" y="6707"/>
                  <a:pt x="1137945" y="18646"/>
                </a:cubicBezTo>
                <a:cubicBezTo>
                  <a:pt x="1149884" y="30585"/>
                  <a:pt x="1156591" y="46778"/>
                  <a:pt x="1156591" y="63662"/>
                </a:cubicBezTo>
                <a:lnTo>
                  <a:pt x="1156591" y="318303"/>
                </a:lnTo>
                <a:cubicBezTo>
                  <a:pt x="1156591" y="335187"/>
                  <a:pt x="1149884" y="351380"/>
                  <a:pt x="1137945" y="363319"/>
                </a:cubicBezTo>
                <a:cubicBezTo>
                  <a:pt x="1126006" y="375258"/>
                  <a:pt x="1109813" y="381965"/>
                  <a:pt x="1092929" y="381965"/>
                </a:cubicBezTo>
                <a:lnTo>
                  <a:pt x="63662" y="381965"/>
                </a:lnTo>
                <a:cubicBezTo>
                  <a:pt x="46778" y="381965"/>
                  <a:pt x="30585" y="375258"/>
                  <a:pt x="18646" y="363319"/>
                </a:cubicBezTo>
                <a:cubicBezTo>
                  <a:pt x="6707" y="351380"/>
                  <a:pt x="0" y="335187"/>
                  <a:pt x="0" y="318303"/>
                </a:cubicBezTo>
                <a:lnTo>
                  <a:pt x="0" y="6366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3726" tIns="23726" rIns="23726" bIns="23726" spcCol="1270" anchor="ctr"/>
          <a:lstStyle/>
          <a:p>
            <a:pPr algn="ctr" defTabSz="355600">
              <a:lnSpc>
                <a:spcPct val="90000"/>
              </a:lnSpc>
              <a:spcAft>
                <a:spcPct val="35000"/>
              </a:spcAft>
              <a:tabLst>
                <a:tab pos="0" algn="l"/>
              </a:tabLst>
              <a:defRPr/>
            </a:pPr>
            <a:r>
              <a:rPr lang="fr-FR" sz="1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T7.1 Effectuer la mise en fonctionnement et l’arrêt</a:t>
            </a:r>
          </a:p>
        </p:txBody>
      </p:sp>
      <p:sp>
        <p:nvSpPr>
          <p:cNvPr id="103" name="Forme libre 102"/>
          <p:cNvSpPr/>
          <p:nvPr/>
        </p:nvSpPr>
        <p:spPr>
          <a:xfrm>
            <a:off x="1836011" y="5654621"/>
            <a:ext cx="1655870" cy="381965"/>
          </a:xfrm>
          <a:custGeom>
            <a:avLst/>
            <a:gdLst>
              <a:gd name="connsiteX0" fmla="*/ 0 w 1156591"/>
              <a:gd name="connsiteY0" fmla="*/ 63662 h 381965"/>
              <a:gd name="connsiteX1" fmla="*/ 18646 w 1156591"/>
              <a:gd name="connsiteY1" fmla="*/ 18646 h 381965"/>
              <a:gd name="connsiteX2" fmla="*/ 63662 w 1156591"/>
              <a:gd name="connsiteY2" fmla="*/ 0 h 381965"/>
              <a:gd name="connsiteX3" fmla="*/ 1092929 w 1156591"/>
              <a:gd name="connsiteY3" fmla="*/ 0 h 381965"/>
              <a:gd name="connsiteX4" fmla="*/ 1137945 w 1156591"/>
              <a:gd name="connsiteY4" fmla="*/ 18646 h 381965"/>
              <a:gd name="connsiteX5" fmla="*/ 1156591 w 1156591"/>
              <a:gd name="connsiteY5" fmla="*/ 63662 h 381965"/>
              <a:gd name="connsiteX6" fmla="*/ 1156591 w 1156591"/>
              <a:gd name="connsiteY6" fmla="*/ 318303 h 381965"/>
              <a:gd name="connsiteX7" fmla="*/ 1137945 w 1156591"/>
              <a:gd name="connsiteY7" fmla="*/ 363319 h 381965"/>
              <a:gd name="connsiteX8" fmla="*/ 1092929 w 1156591"/>
              <a:gd name="connsiteY8" fmla="*/ 381965 h 381965"/>
              <a:gd name="connsiteX9" fmla="*/ 63662 w 1156591"/>
              <a:gd name="connsiteY9" fmla="*/ 381965 h 381965"/>
              <a:gd name="connsiteX10" fmla="*/ 18646 w 1156591"/>
              <a:gd name="connsiteY10" fmla="*/ 363319 h 381965"/>
              <a:gd name="connsiteX11" fmla="*/ 0 w 1156591"/>
              <a:gd name="connsiteY11" fmla="*/ 318303 h 381965"/>
              <a:gd name="connsiteX12" fmla="*/ 0 w 1156591"/>
              <a:gd name="connsiteY12" fmla="*/ 63662 h 381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6591" h="381965">
                <a:moveTo>
                  <a:pt x="0" y="63662"/>
                </a:moveTo>
                <a:cubicBezTo>
                  <a:pt x="0" y="46778"/>
                  <a:pt x="6707" y="30585"/>
                  <a:pt x="18646" y="18646"/>
                </a:cubicBezTo>
                <a:cubicBezTo>
                  <a:pt x="30585" y="6707"/>
                  <a:pt x="46778" y="0"/>
                  <a:pt x="63662" y="0"/>
                </a:cubicBezTo>
                <a:lnTo>
                  <a:pt x="1092929" y="0"/>
                </a:lnTo>
                <a:cubicBezTo>
                  <a:pt x="1109813" y="0"/>
                  <a:pt x="1126006" y="6707"/>
                  <a:pt x="1137945" y="18646"/>
                </a:cubicBezTo>
                <a:cubicBezTo>
                  <a:pt x="1149884" y="30585"/>
                  <a:pt x="1156591" y="46778"/>
                  <a:pt x="1156591" y="63662"/>
                </a:cubicBezTo>
                <a:lnTo>
                  <a:pt x="1156591" y="318303"/>
                </a:lnTo>
                <a:cubicBezTo>
                  <a:pt x="1156591" y="335187"/>
                  <a:pt x="1149884" y="351380"/>
                  <a:pt x="1137945" y="363319"/>
                </a:cubicBezTo>
                <a:cubicBezTo>
                  <a:pt x="1126006" y="375258"/>
                  <a:pt x="1109813" y="381965"/>
                  <a:pt x="1092929" y="381965"/>
                </a:cubicBezTo>
                <a:lnTo>
                  <a:pt x="63662" y="381965"/>
                </a:lnTo>
                <a:cubicBezTo>
                  <a:pt x="46778" y="381965"/>
                  <a:pt x="30585" y="375258"/>
                  <a:pt x="18646" y="363319"/>
                </a:cubicBezTo>
                <a:cubicBezTo>
                  <a:pt x="6707" y="351380"/>
                  <a:pt x="0" y="335187"/>
                  <a:pt x="0" y="318303"/>
                </a:cubicBezTo>
                <a:lnTo>
                  <a:pt x="0" y="6366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3726" tIns="23726" rIns="23726" bIns="23726" spcCol="1270" anchor="ctr"/>
          <a:lstStyle/>
          <a:p>
            <a:pPr algn="ctr" defTabSz="355600">
              <a:lnSpc>
                <a:spcPct val="90000"/>
              </a:lnSpc>
              <a:spcAft>
                <a:spcPct val="35000"/>
              </a:spcAft>
              <a:defRPr/>
            </a:pPr>
            <a:r>
              <a:rPr lang="fr-FR" sz="1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 7.4 Surveiller et contrôler le fonctionnement</a:t>
            </a:r>
          </a:p>
        </p:txBody>
      </p:sp>
      <p:sp>
        <p:nvSpPr>
          <p:cNvPr id="115" name="Forme libre 114"/>
          <p:cNvSpPr/>
          <p:nvPr/>
        </p:nvSpPr>
        <p:spPr>
          <a:xfrm>
            <a:off x="7307873" y="1416050"/>
            <a:ext cx="361950" cy="141288"/>
          </a:xfrm>
          <a:custGeom>
            <a:avLst/>
            <a:gdLst>
              <a:gd name="connsiteX0" fmla="*/ 45720 w 91440"/>
              <a:gd name="connsiteY0" fmla="*/ 45720 h 91440"/>
              <a:gd name="connsiteX1" fmla="*/ 59951 w 91440"/>
              <a:gd name="connsiteY1" fmla="*/ 45720 h 91440"/>
              <a:gd name="connsiteX2" fmla="*/ 59951 w 91440"/>
              <a:gd name="connsiteY2" fmla="*/ 46087 h 91440"/>
              <a:gd name="connsiteX3" fmla="*/ 74183 w 91440"/>
              <a:gd name="connsiteY3" fmla="*/ 46087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" h="91440">
                <a:moveTo>
                  <a:pt x="45720" y="45720"/>
                </a:moveTo>
                <a:lnTo>
                  <a:pt x="59951" y="45720"/>
                </a:lnTo>
                <a:lnTo>
                  <a:pt x="59951" y="46087"/>
                </a:lnTo>
                <a:lnTo>
                  <a:pt x="74183" y="46087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4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57708" tIns="45008" rIns="57709" bIns="45009" spcCol="1270" anchor="ctr"/>
          <a:lstStyle/>
          <a:p>
            <a:pPr algn="ctr" defTabSz="355600">
              <a:lnSpc>
                <a:spcPct val="90000"/>
              </a:lnSpc>
              <a:spcAft>
                <a:spcPct val="35000"/>
              </a:spcAft>
              <a:defRPr/>
            </a:pPr>
            <a:endParaRPr lang="fr-FR" sz="800"/>
          </a:p>
        </p:txBody>
      </p:sp>
      <p:sp>
        <p:nvSpPr>
          <p:cNvPr id="116" name="Forme libre 115"/>
          <p:cNvSpPr/>
          <p:nvPr/>
        </p:nvSpPr>
        <p:spPr>
          <a:xfrm>
            <a:off x="6112120" y="1106488"/>
            <a:ext cx="90854" cy="355600"/>
          </a:xfrm>
          <a:custGeom>
            <a:avLst/>
            <a:gdLst>
              <a:gd name="connsiteX0" fmla="*/ 0 w 91582"/>
              <a:gd name="connsiteY0" fmla="*/ 0 h 355041"/>
              <a:gd name="connsiteX1" fmla="*/ 45791 w 91582"/>
              <a:gd name="connsiteY1" fmla="*/ 0 h 355041"/>
              <a:gd name="connsiteX2" fmla="*/ 45791 w 91582"/>
              <a:gd name="connsiteY2" fmla="*/ 355041 h 355041"/>
              <a:gd name="connsiteX3" fmla="*/ 91582 w 91582"/>
              <a:gd name="connsiteY3" fmla="*/ 355041 h 355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82" h="355041">
                <a:moveTo>
                  <a:pt x="0" y="0"/>
                </a:moveTo>
                <a:lnTo>
                  <a:pt x="45791" y="0"/>
                </a:lnTo>
                <a:lnTo>
                  <a:pt x="45791" y="355041"/>
                </a:lnTo>
                <a:lnTo>
                  <a:pt x="91582" y="355041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49324" tIns="168354" rIns="49325" bIns="168354" spcCol="1270" anchor="ctr"/>
          <a:lstStyle/>
          <a:p>
            <a:pPr algn="ctr" defTabSz="355600">
              <a:lnSpc>
                <a:spcPct val="90000"/>
              </a:lnSpc>
              <a:spcAft>
                <a:spcPct val="35000"/>
              </a:spcAft>
              <a:defRPr/>
            </a:pPr>
            <a:endParaRPr lang="fr-FR" sz="800"/>
          </a:p>
        </p:txBody>
      </p:sp>
      <p:sp>
        <p:nvSpPr>
          <p:cNvPr id="117" name="Forme libre 116"/>
          <p:cNvSpPr/>
          <p:nvPr/>
        </p:nvSpPr>
        <p:spPr>
          <a:xfrm>
            <a:off x="7307874" y="1052514"/>
            <a:ext cx="360485" cy="73025"/>
          </a:xfrm>
          <a:custGeom>
            <a:avLst/>
            <a:gdLst>
              <a:gd name="connsiteX0" fmla="*/ 45720 w 91440"/>
              <a:gd name="connsiteY0" fmla="*/ 45720 h 91440"/>
              <a:gd name="connsiteX1" fmla="*/ 76360 w 91440"/>
              <a:gd name="connsiteY1" fmla="*/ 45720 h 91440"/>
              <a:gd name="connsiteX2" fmla="*/ 76360 w 91440"/>
              <a:gd name="connsiteY2" fmla="*/ 45986 h 91440"/>
              <a:gd name="connsiteX3" fmla="*/ 107001 w 91440"/>
              <a:gd name="connsiteY3" fmla="*/ 45986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" h="91440">
                <a:moveTo>
                  <a:pt x="45720" y="45720"/>
                </a:moveTo>
                <a:lnTo>
                  <a:pt x="76360" y="45720"/>
                </a:lnTo>
                <a:lnTo>
                  <a:pt x="76360" y="45986"/>
                </a:lnTo>
                <a:lnTo>
                  <a:pt x="107001" y="45986"/>
                </a:lnTo>
              </a:path>
            </a:pathLst>
          </a:custGeom>
          <a:noFill/>
          <a:ln w="12700"/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4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56888" tIns="44188" rIns="56888" bIns="44188" spcCol="1270" anchor="ctr"/>
          <a:lstStyle/>
          <a:p>
            <a:pPr algn="ctr" defTabSz="355600">
              <a:lnSpc>
                <a:spcPct val="90000"/>
              </a:lnSpc>
              <a:spcAft>
                <a:spcPct val="35000"/>
              </a:spcAft>
              <a:defRPr/>
            </a:pPr>
            <a:endParaRPr lang="fr-FR" sz="800"/>
          </a:p>
        </p:txBody>
      </p:sp>
      <p:sp>
        <p:nvSpPr>
          <p:cNvPr id="118" name="Forme libre 117"/>
          <p:cNvSpPr/>
          <p:nvPr/>
        </p:nvSpPr>
        <p:spPr>
          <a:xfrm>
            <a:off x="5940670" y="836614"/>
            <a:ext cx="215412" cy="269875"/>
          </a:xfrm>
          <a:custGeom>
            <a:avLst/>
            <a:gdLst>
              <a:gd name="connsiteX0" fmla="*/ 45720 w 91440"/>
              <a:gd name="connsiteY0" fmla="*/ 90695 h 91440"/>
              <a:gd name="connsiteX1" fmla="*/ 88387 w 91440"/>
              <a:gd name="connsiteY1" fmla="*/ 90695 h 91440"/>
              <a:gd name="connsiteX2" fmla="*/ 88387 w 91440"/>
              <a:gd name="connsiteY2" fmla="*/ 45720 h 91440"/>
              <a:gd name="connsiteX3" fmla="*/ 131054 w 91440"/>
              <a:gd name="connsiteY3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" h="91440">
                <a:moveTo>
                  <a:pt x="45720" y="90695"/>
                </a:moveTo>
                <a:lnTo>
                  <a:pt x="88387" y="90695"/>
                </a:lnTo>
                <a:lnTo>
                  <a:pt x="88387" y="45720"/>
                </a:lnTo>
                <a:lnTo>
                  <a:pt x="131054" y="4572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56008" tIns="43308" rIns="56009" bIns="43309" spcCol="1270" anchor="ctr"/>
          <a:lstStyle/>
          <a:p>
            <a:pPr algn="ctr" defTabSz="355600">
              <a:lnSpc>
                <a:spcPct val="90000"/>
              </a:lnSpc>
              <a:spcAft>
                <a:spcPct val="35000"/>
              </a:spcAft>
              <a:defRPr/>
            </a:pPr>
            <a:endParaRPr lang="fr-FR" sz="800">
              <a:solidFill>
                <a:srgbClr val="002060"/>
              </a:solidFill>
            </a:endParaRPr>
          </a:p>
        </p:txBody>
      </p:sp>
      <p:sp>
        <p:nvSpPr>
          <p:cNvPr id="119" name="Forme libre 118"/>
          <p:cNvSpPr/>
          <p:nvPr/>
        </p:nvSpPr>
        <p:spPr>
          <a:xfrm>
            <a:off x="7379677" y="633414"/>
            <a:ext cx="211015" cy="58737"/>
          </a:xfrm>
          <a:custGeom>
            <a:avLst/>
            <a:gdLst>
              <a:gd name="connsiteX0" fmla="*/ 45720 w 91440"/>
              <a:gd name="connsiteY0" fmla="*/ 47233 h 91440"/>
              <a:gd name="connsiteX1" fmla="*/ 78827 w 91440"/>
              <a:gd name="connsiteY1" fmla="*/ 47233 h 91440"/>
              <a:gd name="connsiteX2" fmla="*/ 78827 w 91440"/>
              <a:gd name="connsiteY2" fmla="*/ 45720 h 91440"/>
              <a:gd name="connsiteX3" fmla="*/ 111935 w 91440"/>
              <a:gd name="connsiteY3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" h="91440">
                <a:moveTo>
                  <a:pt x="45720" y="47233"/>
                </a:moveTo>
                <a:lnTo>
                  <a:pt x="78827" y="47233"/>
                </a:lnTo>
                <a:lnTo>
                  <a:pt x="78827" y="45720"/>
                </a:lnTo>
                <a:lnTo>
                  <a:pt x="111935" y="45720"/>
                </a:lnTo>
              </a:path>
            </a:pathLst>
          </a:custGeom>
          <a:noFill/>
          <a:ln w="12700"/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4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56764" tIns="44064" rIns="56765" bIns="44065" spcCol="1270" anchor="ctr"/>
          <a:lstStyle/>
          <a:p>
            <a:pPr algn="ctr" defTabSz="355600">
              <a:lnSpc>
                <a:spcPct val="90000"/>
              </a:lnSpc>
              <a:spcAft>
                <a:spcPct val="35000"/>
              </a:spcAft>
              <a:defRPr/>
            </a:pPr>
            <a:endParaRPr lang="fr-FR" sz="800"/>
          </a:p>
        </p:txBody>
      </p:sp>
      <p:sp>
        <p:nvSpPr>
          <p:cNvPr id="120" name="Forme libre 119"/>
          <p:cNvSpPr/>
          <p:nvPr/>
        </p:nvSpPr>
        <p:spPr>
          <a:xfrm>
            <a:off x="6065228" y="681038"/>
            <a:ext cx="90854" cy="425450"/>
          </a:xfrm>
          <a:custGeom>
            <a:avLst/>
            <a:gdLst>
              <a:gd name="connsiteX0" fmla="*/ 45720 w 91440"/>
              <a:gd name="connsiteY0" fmla="*/ 425535 h 425535"/>
              <a:gd name="connsiteX1" fmla="*/ 85301 w 91440"/>
              <a:gd name="connsiteY1" fmla="*/ 425535 h 425535"/>
              <a:gd name="connsiteX2" fmla="*/ 85301 w 91440"/>
              <a:gd name="connsiteY2" fmla="*/ 0 h 425535"/>
              <a:gd name="connsiteX3" fmla="*/ 124883 w 91440"/>
              <a:gd name="connsiteY3" fmla="*/ 0 h 425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" h="425535">
                <a:moveTo>
                  <a:pt x="45720" y="425535"/>
                </a:moveTo>
                <a:lnTo>
                  <a:pt x="85301" y="425535"/>
                </a:lnTo>
                <a:lnTo>
                  <a:pt x="85301" y="0"/>
                </a:lnTo>
                <a:lnTo>
                  <a:pt x="124883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47599" tIns="201947" rIns="47600" bIns="201947" spcCol="1270" anchor="ctr"/>
          <a:lstStyle/>
          <a:p>
            <a:pPr algn="ctr" defTabSz="355600">
              <a:lnSpc>
                <a:spcPct val="90000"/>
              </a:lnSpc>
              <a:spcAft>
                <a:spcPct val="35000"/>
              </a:spcAft>
              <a:defRPr/>
            </a:pPr>
            <a:endParaRPr lang="fr-FR" sz="800">
              <a:solidFill>
                <a:srgbClr val="002060"/>
              </a:solidFill>
            </a:endParaRPr>
          </a:p>
        </p:txBody>
      </p:sp>
      <p:sp>
        <p:nvSpPr>
          <p:cNvPr id="121" name="Forme libre 120"/>
          <p:cNvSpPr/>
          <p:nvPr/>
        </p:nvSpPr>
        <p:spPr>
          <a:xfrm>
            <a:off x="5220072" y="712629"/>
            <a:ext cx="818294" cy="787545"/>
          </a:xfrm>
          <a:custGeom>
            <a:avLst/>
            <a:gdLst>
              <a:gd name="connsiteX0" fmla="*/ 0 w 818294"/>
              <a:gd name="connsiteY0" fmla="*/ 131260 h 787545"/>
              <a:gd name="connsiteX1" fmla="*/ 38445 w 818294"/>
              <a:gd name="connsiteY1" fmla="*/ 38445 h 787545"/>
              <a:gd name="connsiteX2" fmla="*/ 131260 w 818294"/>
              <a:gd name="connsiteY2" fmla="*/ 0 h 787545"/>
              <a:gd name="connsiteX3" fmla="*/ 687034 w 818294"/>
              <a:gd name="connsiteY3" fmla="*/ 0 h 787545"/>
              <a:gd name="connsiteX4" fmla="*/ 779849 w 818294"/>
              <a:gd name="connsiteY4" fmla="*/ 38445 h 787545"/>
              <a:gd name="connsiteX5" fmla="*/ 818294 w 818294"/>
              <a:gd name="connsiteY5" fmla="*/ 131260 h 787545"/>
              <a:gd name="connsiteX6" fmla="*/ 818294 w 818294"/>
              <a:gd name="connsiteY6" fmla="*/ 656285 h 787545"/>
              <a:gd name="connsiteX7" fmla="*/ 779849 w 818294"/>
              <a:gd name="connsiteY7" fmla="*/ 749100 h 787545"/>
              <a:gd name="connsiteX8" fmla="*/ 687034 w 818294"/>
              <a:gd name="connsiteY8" fmla="*/ 787545 h 787545"/>
              <a:gd name="connsiteX9" fmla="*/ 131260 w 818294"/>
              <a:gd name="connsiteY9" fmla="*/ 787545 h 787545"/>
              <a:gd name="connsiteX10" fmla="*/ 38445 w 818294"/>
              <a:gd name="connsiteY10" fmla="*/ 749100 h 787545"/>
              <a:gd name="connsiteX11" fmla="*/ 0 w 818294"/>
              <a:gd name="connsiteY11" fmla="*/ 656285 h 787545"/>
              <a:gd name="connsiteX12" fmla="*/ 0 w 818294"/>
              <a:gd name="connsiteY12" fmla="*/ 131260 h 78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18294" h="787545">
                <a:moveTo>
                  <a:pt x="0" y="131260"/>
                </a:moveTo>
                <a:cubicBezTo>
                  <a:pt x="0" y="96448"/>
                  <a:pt x="13829" y="63061"/>
                  <a:pt x="38445" y="38445"/>
                </a:cubicBezTo>
                <a:cubicBezTo>
                  <a:pt x="63061" y="13829"/>
                  <a:pt x="96448" y="0"/>
                  <a:pt x="131260" y="0"/>
                </a:cubicBezTo>
                <a:lnTo>
                  <a:pt x="687034" y="0"/>
                </a:lnTo>
                <a:cubicBezTo>
                  <a:pt x="721846" y="0"/>
                  <a:pt x="755233" y="13829"/>
                  <a:pt x="779849" y="38445"/>
                </a:cubicBezTo>
                <a:cubicBezTo>
                  <a:pt x="804465" y="63061"/>
                  <a:pt x="818294" y="96448"/>
                  <a:pt x="818294" y="131260"/>
                </a:cubicBezTo>
                <a:lnTo>
                  <a:pt x="818294" y="656285"/>
                </a:lnTo>
                <a:cubicBezTo>
                  <a:pt x="818294" y="691097"/>
                  <a:pt x="804465" y="724484"/>
                  <a:pt x="779849" y="749100"/>
                </a:cubicBezTo>
                <a:cubicBezTo>
                  <a:pt x="755233" y="773716"/>
                  <a:pt x="721846" y="787545"/>
                  <a:pt x="687034" y="787545"/>
                </a:cubicBezTo>
                <a:lnTo>
                  <a:pt x="131260" y="787545"/>
                </a:lnTo>
                <a:cubicBezTo>
                  <a:pt x="96448" y="787545"/>
                  <a:pt x="63061" y="773716"/>
                  <a:pt x="38445" y="749100"/>
                </a:cubicBezTo>
                <a:cubicBezTo>
                  <a:pt x="13829" y="724484"/>
                  <a:pt x="0" y="691097"/>
                  <a:pt x="0" y="656285"/>
                </a:cubicBezTo>
                <a:lnTo>
                  <a:pt x="0" y="131260"/>
                </a:lnTo>
                <a:close/>
              </a:path>
            </a:pathLst>
          </a:custGeom>
          <a:solidFill>
            <a:srgbClr val="00B0F0"/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43525" tIns="43525" rIns="43525" bIns="43525" spcCol="1270" anchor="ctr"/>
          <a:lstStyle/>
          <a:p>
            <a:pPr algn="ctr" defTabSz="355600">
              <a:lnSpc>
                <a:spcPct val="90000"/>
              </a:lnSpc>
              <a:spcAft>
                <a:spcPct val="35000"/>
              </a:spcAft>
              <a:defRPr/>
            </a:pPr>
            <a:r>
              <a:rPr lang="fr-FR" sz="1000" b="1" dirty="0">
                <a:solidFill>
                  <a:schemeClr val="bg1"/>
                </a:solidFill>
                <a:cs typeface="Arial" pitchFamily="34" charset="0"/>
              </a:rPr>
              <a:t>STAGE d'ACTIVIT</a:t>
            </a:r>
            <a:r>
              <a:rPr lang="fr-FR" sz="1000" b="1" dirty="0">
                <a:solidFill>
                  <a:schemeClr val="bg1"/>
                </a:solidFill>
                <a:cs typeface="Arial"/>
              </a:rPr>
              <a:t>É</a:t>
            </a:r>
            <a:r>
              <a:rPr lang="fr-FR" sz="1000" b="1" dirty="0">
                <a:solidFill>
                  <a:schemeClr val="bg1"/>
                </a:solidFill>
                <a:cs typeface="Arial" pitchFamily="34" charset="0"/>
              </a:rPr>
              <a:t>S EN ENTREPRISE </a:t>
            </a:r>
            <a:r>
              <a:rPr lang="fr-FR" sz="1000" b="1" dirty="0">
                <a:solidFill>
                  <a:sysClr val="windowText" lastClr="000000"/>
                </a:solidFill>
                <a:cs typeface="Arial" pitchFamily="34" charset="0"/>
              </a:rPr>
              <a:t>4 semaines</a:t>
            </a:r>
          </a:p>
        </p:txBody>
      </p:sp>
      <p:sp>
        <p:nvSpPr>
          <p:cNvPr id="122" name="Forme libre 121"/>
          <p:cNvSpPr/>
          <p:nvPr/>
        </p:nvSpPr>
        <p:spPr>
          <a:xfrm>
            <a:off x="6190951" y="404665"/>
            <a:ext cx="1312579" cy="461332"/>
          </a:xfrm>
          <a:custGeom>
            <a:avLst/>
            <a:gdLst>
              <a:gd name="connsiteX0" fmla="*/ 0 w 1312579"/>
              <a:gd name="connsiteY0" fmla="*/ 61712 h 370263"/>
              <a:gd name="connsiteX1" fmla="*/ 18075 w 1312579"/>
              <a:gd name="connsiteY1" fmla="*/ 18075 h 370263"/>
              <a:gd name="connsiteX2" fmla="*/ 61712 w 1312579"/>
              <a:gd name="connsiteY2" fmla="*/ 0 h 370263"/>
              <a:gd name="connsiteX3" fmla="*/ 1250867 w 1312579"/>
              <a:gd name="connsiteY3" fmla="*/ 0 h 370263"/>
              <a:gd name="connsiteX4" fmla="*/ 1294504 w 1312579"/>
              <a:gd name="connsiteY4" fmla="*/ 18075 h 370263"/>
              <a:gd name="connsiteX5" fmla="*/ 1312579 w 1312579"/>
              <a:gd name="connsiteY5" fmla="*/ 61712 h 370263"/>
              <a:gd name="connsiteX6" fmla="*/ 1312579 w 1312579"/>
              <a:gd name="connsiteY6" fmla="*/ 308551 h 370263"/>
              <a:gd name="connsiteX7" fmla="*/ 1294504 w 1312579"/>
              <a:gd name="connsiteY7" fmla="*/ 352188 h 370263"/>
              <a:gd name="connsiteX8" fmla="*/ 1250867 w 1312579"/>
              <a:gd name="connsiteY8" fmla="*/ 370263 h 370263"/>
              <a:gd name="connsiteX9" fmla="*/ 61712 w 1312579"/>
              <a:gd name="connsiteY9" fmla="*/ 370263 h 370263"/>
              <a:gd name="connsiteX10" fmla="*/ 18075 w 1312579"/>
              <a:gd name="connsiteY10" fmla="*/ 352188 h 370263"/>
              <a:gd name="connsiteX11" fmla="*/ 0 w 1312579"/>
              <a:gd name="connsiteY11" fmla="*/ 308551 h 370263"/>
              <a:gd name="connsiteX12" fmla="*/ 0 w 1312579"/>
              <a:gd name="connsiteY12" fmla="*/ 61712 h 37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12579" h="370263">
                <a:moveTo>
                  <a:pt x="0" y="61712"/>
                </a:moveTo>
                <a:cubicBezTo>
                  <a:pt x="0" y="45345"/>
                  <a:pt x="6502" y="29648"/>
                  <a:pt x="18075" y="18075"/>
                </a:cubicBezTo>
                <a:cubicBezTo>
                  <a:pt x="29648" y="6502"/>
                  <a:pt x="45345" y="0"/>
                  <a:pt x="61712" y="0"/>
                </a:cubicBezTo>
                <a:lnTo>
                  <a:pt x="1250867" y="0"/>
                </a:lnTo>
                <a:cubicBezTo>
                  <a:pt x="1267234" y="0"/>
                  <a:pt x="1282931" y="6502"/>
                  <a:pt x="1294504" y="18075"/>
                </a:cubicBezTo>
                <a:cubicBezTo>
                  <a:pt x="1306077" y="29648"/>
                  <a:pt x="1312579" y="45345"/>
                  <a:pt x="1312579" y="61712"/>
                </a:cubicBezTo>
                <a:lnTo>
                  <a:pt x="1312579" y="308551"/>
                </a:lnTo>
                <a:cubicBezTo>
                  <a:pt x="1312579" y="324918"/>
                  <a:pt x="1306077" y="340615"/>
                  <a:pt x="1294504" y="352188"/>
                </a:cubicBezTo>
                <a:cubicBezTo>
                  <a:pt x="1282931" y="363761"/>
                  <a:pt x="1267234" y="370263"/>
                  <a:pt x="1250867" y="370263"/>
                </a:cubicBezTo>
                <a:lnTo>
                  <a:pt x="61712" y="370263"/>
                </a:lnTo>
                <a:cubicBezTo>
                  <a:pt x="45345" y="370263"/>
                  <a:pt x="29648" y="363761"/>
                  <a:pt x="18075" y="352188"/>
                </a:cubicBezTo>
                <a:cubicBezTo>
                  <a:pt x="6502" y="340615"/>
                  <a:pt x="0" y="324918"/>
                  <a:pt x="0" y="308551"/>
                </a:cubicBezTo>
                <a:lnTo>
                  <a:pt x="0" y="61712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8075" tIns="23155" rIns="18075" bIns="23155" spcCol="1270" anchor="ctr"/>
          <a:lstStyle/>
          <a:p>
            <a:pPr algn="ctr" defTabSz="355600">
              <a:lnSpc>
                <a:spcPct val="90000"/>
              </a:lnSpc>
              <a:spcAft>
                <a:spcPct val="35000"/>
              </a:spcAft>
              <a:defRPr/>
            </a:pPr>
            <a:r>
              <a:rPr lang="fr-FR" sz="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 6.1 Assurer la communication interne et externe du service maintenance</a:t>
            </a:r>
            <a:endParaRPr lang="fr-FR" sz="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3" name="Forme libre 122"/>
          <p:cNvSpPr/>
          <p:nvPr/>
        </p:nvSpPr>
        <p:spPr>
          <a:xfrm>
            <a:off x="7590371" y="464197"/>
            <a:ext cx="1302110" cy="430306"/>
          </a:xfrm>
          <a:custGeom>
            <a:avLst/>
            <a:gdLst>
              <a:gd name="connsiteX0" fmla="*/ 0 w 1302110"/>
              <a:gd name="connsiteY0" fmla="*/ 71719 h 430306"/>
              <a:gd name="connsiteX1" fmla="*/ 21006 w 1302110"/>
              <a:gd name="connsiteY1" fmla="*/ 21006 h 430306"/>
              <a:gd name="connsiteX2" fmla="*/ 71719 w 1302110"/>
              <a:gd name="connsiteY2" fmla="*/ 0 h 430306"/>
              <a:gd name="connsiteX3" fmla="*/ 1230391 w 1302110"/>
              <a:gd name="connsiteY3" fmla="*/ 0 h 430306"/>
              <a:gd name="connsiteX4" fmla="*/ 1281104 w 1302110"/>
              <a:gd name="connsiteY4" fmla="*/ 21006 h 430306"/>
              <a:gd name="connsiteX5" fmla="*/ 1302110 w 1302110"/>
              <a:gd name="connsiteY5" fmla="*/ 71719 h 430306"/>
              <a:gd name="connsiteX6" fmla="*/ 1302110 w 1302110"/>
              <a:gd name="connsiteY6" fmla="*/ 358587 h 430306"/>
              <a:gd name="connsiteX7" fmla="*/ 1281104 w 1302110"/>
              <a:gd name="connsiteY7" fmla="*/ 409300 h 430306"/>
              <a:gd name="connsiteX8" fmla="*/ 1230391 w 1302110"/>
              <a:gd name="connsiteY8" fmla="*/ 430306 h 430306"/>
              <a:gd name="connsiteX9" fmla="*/ 71719 w 1302110"/>
              <a:gd name="connsiteY9" fmla="*/ 430306 h 430306"/>
              <a:gd name="connsiteX10" fmla="*/ 21006 w 1302110"/>
              <a:gd name="connsiteY10" fmla="*/ 409300 h 430306"/>
              <a:gd name="connsiteX11" fmla="*/ 0 w 1302110"/>
              <a:gd name="connsiteY11" fmla="*/ 358587 h 430306"/>
              <a:gd name="connsiteX12" fmla="*/ 0 w 1302110"/>
              <a:gd name="connsiteY12" fmla="*/ 71719 h 43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02110" h="430306">
                <a:moveTo>
                  <a:pt x="0" y="71719"/>
                </a:moveTo>
                <a:cubicBezTo>
                  <a:pt x="0" y="52698"/>
                  <a:pt x="7556" y="34456"/>
                  <a:pt x="21006" y="21006"/>
                </a:cubicBezTo>
                <a:cubicBezTo>
                  <a:pt x="34456" y="7556"/>
                  <a:pt x="52698" y="0"/>
                  <a:pt x="71719" y="0"/>
                </a:cubicBezTo>
                <a:lnTo>
                  <a:pt x="1230391" y="0"/>
                </a:lnTo>
                <a:cubicBezTo>
                  <a:pt x="1249412" y="0"/>
                  <a:pt x="1267654" y="7556"/>
                  <a:pt x="1281104" y="21006"/>
                </a:cubicBezTo>
                <a:cubicBezTo>
                  <a:pt x="1294554" y="34456"/>
                  <a:pt x="1302110" y="52698"/>
                  <a:pt x="1302110" y="71719"/>
                </a:cubicBezTo>
                <a:lnTo>
                  <a:pt x="1302110" y="358587"/>
                </a:lnTo>
                <a:cubicBezTo>
                  <a:pt x="1302110" y="377608"/>
                  <a:pt x="1294554" y="395850"/>
                  <a:pt x="1281104" y="409300"/>
                </a:cubicBezTo>
                <a:cubicBezTo>
                  <a:pt x="1267654" y="422750"/>
                  <a:pt x="1249412" y="430306"/>
                  <a:pt x="1230391" y="430306"/>
                </a:cubicBezTo>
                <a:lnTo>
                  <a:pt x="71719" y="430306"/>
                </a:lnTo>
                <a:cubicBezTo>
                  <a:pt x="52698" y="430306"/>
                  <a:pt x="34456" y="422750"/>
                  <a:pt x="21006" y="409300"/>
                </a:cubicBezTo>
                <a:cubicBezTo>
                  <a:pt x="7556" y="395850"/>
                  <a:pt x="0" y="377608"/>
                  <a:pt x="0" y="358587"/>
                </a:cubicBezTo>
                <a:lnTo>
                  <a:pt x="0" y="71719"/>
                </a:lnTo>
                <a:close/>
              </a:path>
            </a:pathLst>
          </a:custGeom>
          <a:solidFill>
            <a:srgbClr val="FF0000"/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6086" tIns="26086" rIns="26086" bIns="26086" spcCol="1270" anchor="ctr"/>
          <a:lstStyle/>
          <a:p>
            <a:pPr algn="ctr" defTabSz="355600">
              <a:lnSpc>
                <a:spcPct val="90000"/>
              </a:lnSpc>
              <a:spcAft>
                <a:spcPct val="35000"/>
              </a:spcAft>
              <a:defRPr/>
            </a:pPr>
            <a:r>
              <a:rPr lang="fr-FR" sz="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C51 Rédiger des comptes-rendus et renseigner les outils de maintenance</a:t>
            </a:r>
          </a:p>
        </p:txBody>
      </p:sp>
      <p:sp>
        <p:nvSpPr>
          <p:cNvPr id="124" name="Forme libre 123"/>
          <p:cNvSpPr/>
          <p:nvPr/>
        </p:nvSpPr>
        <p:spPr>
          <a:xfrm>
            <a:off x="6197122" y="907150"/>
            <a:ext cx="1325203" cy="308553"/>
          </a:xfrm>
          <a:custGeom>
            <a:avLst/>
            <a:gdLst>
              <a:gd name="connsiteX0" fmla="*/ 0 w 1325203"/>
              <a:gd name="connsiteY0" fmla="*/ 51427 h 308553"/>
              <a:gd name="connsiteX1" fmla="*/ 15063 w 1325203"/>
              <a:gd name="connsiteY1" fmla="*/ 15063 h 308553"/>
              <a:gd name="connsiteX2" fmla="*/ 51427 w 1325203"/>
              <a:gd name="connsiteY2" fmla="*/ 0 h 308553"/>
              <a:gd name="connsiteX3" fmla="*/ 1273776 w 1325203"/>
              <a:gd name="connsiteY3" fmla="*/ 0 h 308553"/>
              <a:gd name="connsiteX4" fmla="*/ 1310140 w 1325203"/>
              <a:gd name="connsiteY4" fmla="*/ 15063 h 308553"/>
              <a:gd name="connsiteX5" fmla="*/ 1325203 w 1325203"/>
              <a:gd name="connsiteY5" fmla="*/ 51427 h 308553"/>
              <a:gd name="connsiteX6" fmla="*/ 1325203 w 1325203"/>
              <a:gd name="connsiteY6" fmla="*/ 257126 h 308553"/>
              <a:gd name="connsiteX7" fmla="*/ 1310140 w 1325203"/>
              <a:gd name="connsiteY7" fmla="*/ 293490 h 308553"/>
              <a:gd name="connsiteX8" fmla="*/ 1273776 w 1325203"/>
              <a:gd name="connsiteY8" fmla="*/ 308553 h 308553"/>
              <a:gd name="connsiteX9" fmla="*/ 51427 w 1325203"/>
              <a:gd name="connsiteY9" fmla="*/ 308553 h 308553"/>
              <a:gd name="connsiteX10" fmla="*/ 15063 w 1325203"/>
              <a:gd name="connsiteY10" fmla="*/ 293490 h 308553"/>
              <a:gd name="connsiteX11" fmla="*/ 0 w 1325203"/>
              <a:gd name="connsiteY11" fmla="*/ 257126 h 308553"/>
              <a:gd name="connsiteX12" fmla="*/ 0 w 1325203"/>
              <a:gd name="connsiteY12" fmla="*/ 51427 h 308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25203" h="308553">
                <a:moveTo>
                  <a:pt x="0" y="51427"/>
                </a:moveTo>
                <a:cubicBezTo>
                  <a:pt x="0" y="37788"/>
                  <a:pt x="5418" y="24707"/>
                  <a:pt x="15063" y="15063"/>
                </a:cubicBezTo>
                <a:cubicBezTo>
                  <a:pt x="24707" y="5419"/>
                  <a:pt x="37788" y="0"/>
                  <a:pt x="51427" y="0"/>
                </a:cubicBezTo>
                <a:lnTo>
                  <a:pt x="1273776" y="0"/>
                </a:lnTo>
                <a:cubicBezTo>
                  <a:pt x="1287415" y="0"/>
                  <a:pt x="1300496" y="5418"/>
                  <a:pt x="1310140" y="15063"/>
                </a:cubicBezTo>
                <a:cubicBezTo>
                  <a:pt x="1319784" y="24707"/>
                  <a:pt x="1325203" y="37788"/>
                  <a:pt x="1325203" y="51427"/>
                </a:cubicBezTo>
                <a:lnTo>
                  <a:pt x="1325203" y="257126"/>
                </a:lnTo>
                <a:cubicBezTo>
                  <a:pt x="1325203" y="270765"/>
                  <a:pt x="1319785" y="283846"/>
                  <a:pt x="1310140" y="293490"/>
                </a:cubicBezTo>
                <a:cubicBezTo>
                  <a:pt x="1300496" y="303134"/>
                  <a:pt x="1287415" y="308553"/>
                  <a:pt x="1273776" y="308553"/>
                </a:cubicBezTo>
                <a:lnTo>
                  <a:pt x="51427" y="308553"/>
                </a:lnTo>
                <a:cubicBezTo>
                  <a:pt x="37788" y="308553"/>
                  <a:pt x="24707" y="303135"/>
                  <a:pt x="15063" y="293490"/>
                </a:cubicBezTo>
                <a:cubicBezTo>
                  <a:pt x="5419" y="283846"/>
                  <a:pt x="0" y="270765"/>
                  <a:pt x="0" y="257126"/>
                </a:cubicBezTo>
                <a:lnTo>
                  <a:pt x="0" y="51427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0142" tIns="20142" rIns="20142" bIns="20142" spcCol="1270" anchor="ctr"/>
          <a:lstStyle/>
          <a:p>
            <a:pPr algn="ctr" defTabSz="355600">
              <a:lnSpc>
                <a:spcPct val="90000"/>
              </a:lnSpc>
              <a:spcAft>
                <a:spcPct val="35000"/>
              </a:spcAft>
              <a:defRPr/>
            </a:pPr>
            <a:r>
              <a:rPr lang="fr-FR" sz="8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 6.2 Participer à une réunion de progrès</a:t>
            </a:r>
          </a:p>
        </p:txBody>
      </p:sp>
      <p:sp>
        <p:nvSpPr>
          <p:cNvPr id="125" name="Forme libre 124"/>
          <p:cNvSpPr/>
          <p:nvPr/>
        </p:nvSpPr>
        <p:spPr>
          <a:xfrm>
            <a:off x="7662379" y="934656"/>
            <a:ext cx="1302110" cy="254070"/>
          </a:xfrm>
          <a:custGeom>
            <a:avLst/>
            <a:gdLst>
              <a:gd name="connsiteX0" fmla="*/ 0 w 1302110"/>
              <a:gd name="connsiteY0" fmla="*/ 42346 h 254070"/>
              <a:gd name="connsiteX1" fmla="*/ 12403 w 1302110"/>
              <a:gd name="connsiteY1" fmla="*/ 12403 h 254070"/>
              <a:gd name="connsiteX2" fmla="*/ 42346 w 1302110"/>
              <a:gd name="connsiteY2" fmla="*/ 0 h 254070"/>
              <a:gd name="connsiteX3" fmla="*/ 1259764 w 1302110"/>
              <a:gd name="connsiteY3" fmla="*/ 0 h 254070"/>
              <a:gd name="connsiteX4" fmla="*/ 1289707 w 1302110"/>
              <a:gd name="connsiteY4" fmla="*/ 12403 h 254070"/>
              <a:gd name="connsiteX5" fmla="*/ 1302110 w 1302110"/>
              <a:gd name="connsiteY5" fmla="*/ 42346 h 254070"/>
              <a:gd name="connsiteX6" fmla="*/ 1302110 w 1302110"/>
              <a:gd name="connsiteY6" fmla="*/ 211724 h 254070"/>
              <a:gd name="connsiteX7" fmla="*/ 1289707 w 1302110"/>
              <a:gd name="connsiteY7" fmla="*/ 241667 h 254070"/>
              <a:gd name="connsiteX8" fmla="*/ 1259764 w 1302110"/>
              <a:gd name="connsiteY8" fmla="*/ 254070 h 254070"/>
              <a:gd name="connsiteX9" fmla="*/ 42346 w 1302110"/>
              <a:gd name="connsiteY9" fmla="*/ 254070 h 254070"/>
              <a:gd name="connsiteX10" fmla="*/ 12403 w 1302110"/>
              <a:gd name="connsiteY10" fmla="*/ 241667 h 254070"/>
              <a:gd name="connsiteX11" fmla="*/ 0 w 1302110"/>
              <a:gd name="connsiteY11" fmla="*/ 211724 h 254070"/>
              <a:gd name="connsiteX12" fmla="*/ 0 w 1302110"/>
              <a:gd name="connsiteY12" fmla="*/ 42346 h 254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02110" h="254070">
                <a:moveTo>
                  <a:pt x="0" y="42346"/>
                </a:moveTo>
                <a:cubicBezTo>
                  <a:pt x="0" y="31115"/>
                  <a:pt x="4461" y="20344"/>
                  <a:pt x="12403" y="12403"/>
                </a:cubicBezTo>
                <a:cubicBezTo>
                  <a:pt x="20344" y="4462"/>
                  <a:pt x="31115" y="0"/>
                  <a:pt x="42346" y="0"/>
                </a:cubicBezTo>
                <a:lnTo>
                  <a:pt x="1259764" y="0"/>
                </a:lnTo>
                <a:cubicBezTo>
                  <a:pt x="1270995" y="0"/>
                  <a:pt x="1281766" y="4461"/>
                  <a:pt x="1289707" y="12403"/>
                </a:cubicBezTo>
                <a:cubicBezTo>
                  <a:pt x="1297648" y="20344"/>
                  <a:pt x="1302110" y="31115"/>
                  <a:pt x="1302110" y="42346"/>
                </a:cubicBezTo>
                <a:lnTo>
                  <a:pt x="1302110" y="211724"/>
                </a:lnTo>
                <a:cubicBezTo>
                  <a:pt x="1302110" y="222955"/>
                  <a:pt x="1297649" y="233726"/>
                  <a:pt x="1289707" y="241667"/>
                </a:cubicBezTo>
                <a:cubicBezTo>
                  <a:pt x="1281766" y="249608"/>
                  <a:pt x="1270995" y="254070"/>
                  <a:pt x="1259764" y="254070"/>
                </a:cubicBezTo>
                <a:lnTo>
                  <a:pt x="42346" y="254070"/>
                </a:lnTo>
                <a:cubicBezTo>
                  <a:pt x="31115" y="254070"/>
                  <a:pt x="20344" y="249609"/>
                  <a:pt x="12403" y="241667"/>
                </a:cubicBezTo>
                <a:cubicBezTo>
                  <a:pt x="4462" y="233726"/>
                  <a:pt x="0" y="222955"/>
                  <a:pt x="0" y="211724"/>
                </a:cubicBezTo>
                <a:lnTo>
                  <a:pt x="0" y="42346"/>
                </a:lnTo>
                <a:close/>
              </a:path>
            </a:pathLst>
          </a:custGeom>
          <a:solidFill>
            <a:srgbClr val="FF0000"/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7483" tIns="17483" rIns="17483" bIns="17483" spcCol="1270" anchor="ctr"/>
          <a:lstStyle/>
          <a:p>
            <a:pPr algn="ctr" defTabSz="355600">
              <a:lnSpc>
                <a:spcPct val="90000"/>
              </a:lnSpc>
              <a:spcAft>
                <a:spcPct val="35000"/>
              </a:spcAft>
              <a:defRPr/>
            </a:pPr>
            <a:r>
              <a:rPr lang="fr-FR" sz="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C52 Présenter une activité de maintenance</a:t>
            </a:r>
          </a:p>
        </p:txBody>
      </p:sp>
      <p:sp>
        <p:nvSpPr>
          <p:cNvPr id="126" name="Forme libre 125"/>
          <p:cNvSpPr/>
          <p:nvPr/>
        </p:nvSpPr>
        <p:spPr>
          <a:xfrm>
            <a:off x="6203370" y="1283671"/>
            <a:ext cx="1292879" cy="355542"/>
          </a:xfrm>
          <a:custGeom>
            <a:avLst/>
            <a:gdLst>
              <a:gd name="connsiteX0" fmla="*/ 0 w 1292879"/>
              <a:gd name="connsiteY0" fmla="*/ 59258 h 355542"/>
              <a:gd name="connsiteX1" fmla="*/ 17356 w 1292879"/>
              <a:gd name="connsiteY1" fmla="*/ 17356 h 355542"/>
              <a:gd name="connsiteX2" fmla="*/ 59258 w 1292879"/>
              <a:gd name="connsiteY2" fmla="*/ 0 h 355542"/>
              <a:gd name="connsiteX3" fmla="*/ 1233621 w 1292879"/>
              <a:gd name="connsiteY3" fmla="*/ 0 h 355542"/>
              <a:gd name="connsiteX4" fmla="*/ 1275523 w 1292879"/>
              <a:gd name="connsiteY4" fmla="*/ 17356 h 355542"/>
              <a:gd name="connsiteX5" fmla="*/ 1292879 w 1292879"/>
              <a:gd name="connsiteY5" fmla="*/ 59258 h 355542"/>
              <a:gd name="connsiteX6" fmla="*/ 1292879 w 1292879"/>
              <a:gd name="connsiteY6" fmla="*/ 296284 h 355542"/>
              <a:gd name="connsiteX7" fmla="*/ 1275523 w 1292879"/>
              <a:gd name="connsiteY7" fmla="*/ 338186 h 355542"/>
              <a:gd name="connsiteX8" fmla="*/ 1233621 w 1292879"/>
              <a:gd name="connsiteY8" fmla="*/ 355542 h 355542"/>
              <a:gd name="connsiteX9" fmla="*/ 59258 w 1292879"/>
              <a:gd name="connsiteY9" fmla="*/ 355542 h 355542"/>
              <a:gd name="connsiteX10" fmla="*/ 17356 w 1292879"/>
              <a:gd name="connsiteY10" fmla="*/ 338186 h 355542"/>
              <a:gd name="connsiteX11" fmla="*/ 0 w 1292879"/>
              <a:gd name="connsiteY11" fmla="*/ 296284 h 355542"/>
              <a:gd name="connsiteX12" fmla="*/ 0 w 1292879"/>
              <a:gd name="connsiteY12" fmla="*/ 59258 h 355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92879" h="355542">
                <a:moveTo>
                  <a:pt x="0" y="59258"/>
                </a:moveTo>
                <a:cubicBezTo>
                  <a:pt x="0" y="43542"/>
                  <a:pt x="6243" y="28469"/>
                  <a:pt x="17356" y="17356"/>
                </a:cubicBezTo>
                <a:cubicBezTo>
                  <a:pt x="28469" y="6243"/>
                  <a:pt x="43542" y="0"/>
                  <a:pt x="59258" y="0"/>
                </a:cubicBezTo>
                <a:lnTo>
                  <a:pt x="1233621" y="0"/>
                </a:lnTo>
                <a:cubicBezTo>
                  <a:pt x="1249337" y="0"/>
                  <a:pt x="1264410" y="6243"/>
                  <a:pt x="1275523" y="17356"/>
                </a:cubicBezTo>
                <a:cubicBezTo>
                  <a:pt x="1286636" y="28469"/>
                  <a:pt x="1292879" y="43542"/>
                  <a:pt x="1292879" y="59258"/>
                </a:cubicBezTo>
                <a:lnTo>
                  <a:pt x="1292879" y="296284"/>
                </a:lnTo>
                <a:cubicBezTo>
                  <a:pt x="1292879" y="312000"/>
                  <a:pt x="1286636" y="327073"/>
                  <a:pt x="1275523" y="338186"/>
                </a:cubicBezTo>
                <a:cubicBezTo>
                  <a:pt x="1264410" y="349299"/>
                  <a:pt x="1249337" y="355542"/>
                  <a:pt x="1233621" y="355542"/>
                </a:cubicBezTo>
                <a:lnTo>
                  <a:pt x="59258" y="355542"/>
                </a:lnTo>
                <a:cubicBezTo>
                  <a:pt x="43542" y="355542"/>
                  <a:pt x="28469" y="349299"/>
                  <a:pt x="17356" y="338186"/>
                </a:cubicBezTo>
                <a:cubicBezTo>
                  <a:pt x="6243" y="327073"/>
                  <a:pt x="0" y="312000"/>
                  <a:pt x="0" y="296284"/>
                </a:cubicBezTo>
                <a:lnTo>
                  <a:pt x="0" y="59258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2436" tIns="22436" rIns="22436" bIns="22436" spcCol="1270" anchor="ctr"/>
          <a:lstStyle/>
          <a:p>
            <a:pPr algn="ctr" defTabSz="355600">
              <a:lnSpc>
                <a:spcPct val="90000"/>
              </a:lnSpc>
              <a:spcAft>
                <a:spcPct val="35000"/>
              </a:spcAft>
              <a:defRPr/>
            </a:pPr>
            <a:r>
              <a:rPr lang="fr-FR" sz="8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 2.2 Mettre en oeuvre le plan de maintenance préventive</a:t>
            </a:r>
          </a:p>
        </p:txBody>
      </p:sp>
      <p:sp>
        <p:nvSpPr>
          <p:cNvPr id="127" name="Forme libre 126"/>
          <p:cNvSpPr/>
          <p:nvPr/>
        </p:nvSpPr>
        <p:spPr>
          <a:xfrm>
            <a:off x="7559691" y="1285137"/>
            <a:ext cx="1404798" cy="487681"/>
          </a:xfrm>
          <a:custGeom>
            <a:avLst/>
            <a:gdLst>
              <a:gd name="connsiteX0" fmla="*/ 0 w 1404798"/>
              <a:gd name="connsiteY0" fmla="*/ 81282 h 487681"/>
              <a:gd name="connsiteX1" fmla="*/ 23807 w 1404798"/>
              <a:gd name="connsiteY1" fmla="*/ 23807 h 487681"/>
              <a:gd name="connsiteX2" fmla="*/ 81282 w 1404798"/>
              <a:gd name="connsiteY2" fmla="*/ 0 h 487681"/>
              <a:gd name="connsiteX3" fmla="*/ 1323516 w 1404798"/>
              <a:gd name="connsiteY3" fmla="*/ 0 h 487681"/>
              <a:gd name="connsiteX4" fmla="*/ 1380991 w 1404798"/>
              <a:gd name="connsiteY4" fmla="*/ 23807 h 487681"/>
              <a:gd name="connsiteX5" fmla="*/ 1404798 w 1404798"/>
              <a:gd name="connsiteY5" fmla="*/ 81282 h 487681"/>
              <a:gd name="connsiteX6" fmla="*/ 1404798 w 1404798"/>
              <a:gd name="connsiteY6" fmla="*/ 406399 h 487681"/>
              <a:gd name="connsiteX7" fmla="*/ 1380991 w 1404798"/>
              <a:gd name="connsiteY7" fmla="*/ 463874 h 487681"/>
              <a:gd name="connsiteX8" fmla="*/ 1323516 w 1404798"/>
              <a:gd name="connsiteY8" fmla="*/ 487681 h 487681"/>
              <a:gd name="connsiteX9" fmla="*/ 81282 w 1404798"/>
              <a:gd name="connsiteY9" fmla="*/ 487681 h 487681"/>
              <a:gd name="connsiteX10" fmla="*/ 23807 w 1404798"/>
              <a:gd name="connsiteY10" fmla="*/ 463874 h 487681"/>
              <a:gd name="connsiteX11" fmla="*/ 0 w 1404798"/>
              <a:gd name="connsiteY11" fmla="*/ 406399 h 487681"/>
              <a:gd name="connsiteX12" fmla="*/ 0 w 1404798"/>
              <a:gd name="connsiteY12" fmla="*/ 81282 h 487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04798" h="487681">
                <a:moveTo>
                  <a:pt x="0" y="81282"/>
                </a:moveTo>
                <a:cubicBezTo>
                  <a:pt x="0" y="59725"/>
                  <a:pt x="8564" y="39050"/>
                  <a:pt x="23807" y="23807"/>
                </a:cubicBezTo>
                <a:cubicBezTo>
                  <a:pt x="39050" y="8564"/>
                  <a:pt x="59725" y="0"/>
                  <a:pt x="81282" y="0"/>
                </a:cubicBezTo>
                <a:lnTo>
                  <a:pt x="1323516" y="0"/>
                </a:lnTo>
                <a:cubicBezTo>
                  <a:pt x="1345073" y="0"/>
                  <a:pt x="1365748" y="8564"/>
                  <a:pt x="1380991" y="23807"/>
                </a:cubicBezTo>
                <a:cubicBezTo>
                  <a:pt x="1396234" y="39050"/>
                  <a:pt x="1404798" y="59725"/>
                  <a:pt x="1404798" y="81282"/>
                </a:cubicBezTo>
                <a:lnTo>
                  <a:pt x="1404798" y="406399"/>
                </a:lnTo>
                <a:cubicBezTo>
                  <a:pt x="1404798" y="427956"/>
                  <a:pt x="1396234" y="448631"/>
                  <a:pt x="1380991" y="463874"/>
                </a:cubicBezTo>
                <a:cubicBezTo>
                  <a:pt x="1365748" y="479117"/>
                  <a:pt x="1345073" y="487681"/>
                  <a:pt x="1323516" y="487681"/>
                </a:cubicBezTo>
                <a:lnTo>
                  <a:pt x="81282" y="487681"/>
                </a:lnTo>
                <a:cubicBezTo>
                  <a:pt x="59725" y="487681"/>
                  <a:pt x="39050" y="479117"/>
                  <a:pt x="23807" y="463874"/>
                </a:cubicBezTo>
                <a:cubicBezTo>
                  <a:pt x="8564" y="448631"/>
                  <a:pt x="0" y="427956"/>
                  <a:pt x="0" y="406399"/>
                </a:cubicBezTo>
                <a:lnTo>
                  <a:pt x="0" y="81282"/>
                </a:lnTo>
                <a:close/>
              </a:path>
            </a:pathLst>
          </a:custGeom>
          <a:solidFill>
            <a:srgbClr val="FF0000"/>
          </a:solidFill>
          <a:ln w="12700">
            <a:noFill/>
            <a:prstDash val="lg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8887" tIns="28887" rIns="28887" bIns="28887" spcCol="1270" anchor="ctr"/>
          <a:lstStyle/>
          <a:p>
            <a:pPr algn="ctr" defTabSz="355600">
              <a:lnSpc>
                <a:spcPct val="90000"/>
              </a:lnSpc>
              <a:spcAft>
                <a:spcPct val="35000"/>
              </a:spcAft>
              <a:defRPr/>
            </a:pPr>
            <a:r>
              <a:rPr lang="fr-FR" sz="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C13 Réaliser les opérations de surveillance et d'inspection et/ou de maintenance préventive</a:t>
            </a:r>
          </a:p>
        </p:txBody>
      </p:sp>
      <p:sp>
        <p:nvSpPr>
          <p:cNvPr id="75" name="Rectangle 74"/>
          <p:cNvSpPr/>
          <p:nvPr/>
        </p:nvSpPr>
        <p:spPr>
          <a:xfrm>
            <a:off x="1544515" y="2557464"/>
            <a:ext cx="1336431" cy="1044575"/>
          </a:xfrm>
          <a:prstGeom prst="wedgeRectCallout">
            <a:avLst>
              <a:gd name="adj1" fmla="val 30347"/>
              <a:gd name="adj2" fmla="val 79453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600" dirty="0">
                <a:solidFill>
                  <a:srgbClr val="006600"/>
                </a:solidFill>
              </a:rPr>
              <a:t>Travail préparatoire à l’activité A3</a:t>
            </a:r>
            <a:endParaRPr lang="fr-FR" sz="1100" dirty="0">
              <a:solidFill>
                <a:srgbClr val="006600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31884" y="2286000"/>
            <a:ext cx="1477108" cy="10350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600" dirty="0">
                <a:solidFill>
                  <a:srgbClr val="006600"/>
                </a:solidFill>
              </a:rPr>
              <a:t>Etude pluri technologique</a:t>
            </a:r>
          </a:p>
          <a:p>
            <a:pPr algn="ctr">
              <a:defRPr/>
            </a:pPr>
            <a:endParaRPr lang="fr-FR" dirty="0"/>
          </a:p>
        </p:txBody>
      </p:sp>
      <p:sp>
        <p:nvSpPr>
          <p:cNvPr id="2" name="Double flèche horizontale 1"/>
          <p:cNvSpPr/>
          <p:nvPr/>
        </p:nvSpPr>
        <p:spPr>
          <a:xfrm rot="19302531">
            <a:off x="890954" y="3451225"/>
            <a:ext cx="4551485" cy="452438"/>
          </a:xfrm>
          <a:prstGeom prst="left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87" name="Forme libre 86"/>
          <p:cNvSpPr/>
          <p:nvPr/>
        </p:nvSpPr>
        <p:spPr>
          <a:xfrm>
            <a:off x="3707905" y="3091093"/>
            <a:ext cx="1381653" cy="594066"/>
          </a:xfrm>
          <a:custGeom>
            <a:avLst/>
            <a:gdLst>
              <a:gd name="connsiteX0" fmla="*/ 0 w 1256457"/>
              <a:gd name="connsiteY0" fmla="*/ 99013 h 594066"/>
              <a:gd name="connsiteX1" fmla="*/ 29000 w 1256457"/>
              <a:gd name="connsiteY1" fmla="*/ 29000 h 594066"/>
              <a:gd name="connsiteX2" fmla="*/ 99013 w 1256457"/>
              <a:gd name="connsiteY2" fmla="*/ 0 h 594066"/>
              <a:gd name="connsiteX3" fmla="*/ 1157444 w 1256457"/>
              <a:gd name="connsiteY3" fmla="*/ 0 h 594066"/>
              <a:gd name="connsiteX4" fmla="*/ 1227457 w 1256457"/>
              <a:gd name="connsiteY4" fmla="*/ 29000 h 594066"/>
              <a:gd name="connsiteX5" fmla="*/ 1256457 w 1256457"/>
              <a:gd name="connsiteY5" fmla="*/ 99013 h 594066"/>
              <a:gd name="connsiteX6" fmla="*/ 1256457 w 1256457"/>
              <a:gd name="connsiteY6" fmla="*/ 495053 h 594066"/>
              <a:gd name="connsiteX7" fmla="*/ 1227457 w 1256457"/>
              <a:gd name="connsiteY7" fmla="*/ 565066 h 594066"/>
              <a:gd name="connsiteX8" fmla="*/ 1157444 w 1256457"/>
              <a:gd name="connsiteY8" fmla="*/ 594066 h 594066"/>
              <a:gd name="connsiteX9" fmla="*/ 99013 w 1256457"/>
              <a:gd name="connsiteY9" fmla="*/ 594066 h 594066"/>
              <a:gd name="connsiteX10" fmla="*/ 29000 w 1256457"/>
              <a:gd name="connsiteY10" fmla="*/ 565066 h 594066"/>
              <a:gd name="connsiteX11" fmla="*/ 0 w 1256457"/>
              <a:gd name="connsiteY11" fmla="*/ 495053 h 594066"/>
              <a:gd name="connsiteX12" fmla="*/ 0 w 1256457"/>
              <a:gd name="connsiteY12" fmla="*/ 99013 h 594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56457" h="594066">
                <a:moveTo>
                  <a:pt x="0" y="99013"/>
                </a:moveTo>
                <a:cubicBezTo>
                  <a:pt x="0" y="72753"/>
                  <a:pt x="10432" y="47569"/>
                  <a:pt x="29000" y="29000"/>
                </a:cubicBezTo>
                <a:cubicBezTo>
                  <a:pt x="47569" y="10431"/>
                  <a:pt x="72753" y="0"/>
                  <a:pt x="99013" y="0"/>
                </a:cubicBezTo>
                <a:lnTo>
                  <a:pt x="1157444" y="0"/>
                </a:lnTo>
                <a:cubicBezTo>
                  <a:pt x="1183704" y="0"/>
                  <a:pt x="1208888" y="10432"/>
                  <a:pt x="1227457" y="29000"/>
                </a:cubicBezTo>
                <a:cubicBezTo>
                  <a:pt x="1246026" y="47569"/>
                  <a:pt x="1256457" y="72753"/>
                  <a:pt x="1256457" y="99013"/>
                </a:cubicBezTo>
                <a:lnTo>
                  <a:pt x="1256457" y="495053"/>
                </a:lnTo>
                <a:cubicBezTo>
                  <a:pt x="1256457" y="521313"/>
                  <a:pt x="1246025" y="546497"/>
                  <a:pt x="1227457" y="565066"/>
                </a:cubicBezTo>
                <a:cubicBezTo>
                  <a:pt x="1208888" y="583635"/>
                  <a:pt x="1183704" y="594066"/>
                  <a:pt x="1157444" y="594066"/>
                </a:cubicBezTo>
                <a:lnTo>
                  <a:pt x="99013" y="594066"/>
                </a:lnTo>
                <a:cubicBezTo>
                  <a:pt x="72753" y="594066"/>
                  <a:pt x="47569" y="583634"/>
                  <a:pt x="29000" y="565066"/>
                </a:cubicBezTo>
                <a:cubicBezTo>
                  <a:pt x="10431" y="546497"/>
                  <a:pt x="0" y="521313"/>
                  <a:pt x="0" y="495053"/>
                </a:cubicBezTo>
                <a:lnTo>
                  <a:pt x="0" y="99013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9000" tIns="34080" rIns="29000" bIns="34080" spcCol="1270" anchor="ctr"/>
          <a:lstStyle/>
          <a:p>
            <a:pPr algn="ctr" defTabSz="355600">
              <a:lnSpc>
                <a:spcPct val="90000"/>
              </a:lnSpc>
              <a:spcAft>
                <a:spcPct val="35000"/>
              </a:spcAft>
              <a:defRPr/>
            </a:pPr>
            <a:r>
              <a:rPr lang="fr-FR" sz="1400" b="1" dirty="0">
                <a:solidFill>
                  <a:srgbClr val="002060"/>
                </a:solidFill>
                <a:cs typeface="Arial" pitchFamily="34" charset="0"/>
              </a:rPr>
              <a:t>A1 MAINTENANCE CORRECTIVE</a:t>
            </a:r>
          </a:p>
        </p:txBody>
      </p:sp>
      <p:sp>
        <p:nvSpPr>
          <p:cNvPr id="79" name="Forme libre 78"/>
          <p:cNvSpPr/>
          <p:nvPr/>
        </p:nvSpPr>
        <p:spPr>
          <a:xfrm>
            <a:off x="1907705" y="4336017"/>
            <a:ext cx="1345235" cy="605153"/>
          </a:xfrm>
          <a:custGeom>
            <a:avLst/>
            <a:gdLst>
              <a:gd name="connsiteX0" fmla="*/ 0 w 1196318"/>
              <a:gd name="connsiteY0" fmla="*/ 100861 h 605153"/>
              <a:gd name="connsiteX1" fmla="*/ 29542 w 1196318"/>
              <a:gd name="connsiteY1" fmla="*/ 29542 h 605153"/>
              <a:gd name="connsiteX2" fmla="*/ 100862 w 1196318"/>
              <a:gd name="connsiteY2" fmla="*/ 1 h 605153"/>
              <a:gd name="connsiteX3" fmla="*/ 1095457 w 1196318"/>
              <a:gd name="connsiteY3" fmla="*/ 0 h 605153"/>
              <a:gd name="connsiteX4" fmla="*/ 1166776 w 1196318"/>
              <a:gd name="connsiteY4" fmla="*/ 29542 h 605153"/>
              <a:gd name="connsiteX5" fmla="*/ 1196317 w 1196318"/>
              <a:gd name="connsiteY5" fmla="*/ 100862 h 605153"/>
              <a:gd name="connsiteX6" fmla="*/ 1196318 w 1196318"/>
              <a:gd name="connsiteY6" fmla="*/ 504292 h 605153"/>
              <a:gd name="connsiteX7" fmla="*/ 1166776 w 1196318"/>
              <a:gd name="connsiteY7" fmla="*/ 575612 h 605153"/>
              <a:gd name="connsiteX8" fmla="*/ 1095456 w 1196318"/>
              <a:gd name="connsiteY8" fmla="*/ 605153 h 605153"/>
              <a:gd name="connsiteX9" fmla="*/ 100861 w 1196318"/>
              <a:gd name="connsiteY9" fmla="*/ 605153 h 605153"/>
              <a:gd name="connsiteX10" fmla="*/ 29541 w 1196318"/>
              <a:gd name="connsiteY10" fmla="*/ 575611 h 605153"/>
              <a:gd name="connsiteX11" fmla="*/ 0 w 1196318"/>
              <a:gd name="connsiteY11" fmla="*/ 504291 h 605153"/>
              <a:gd name="connsiteX12" fmla="*/ 0 w 1196318"/>
              <a:gd name="connsiteY12" fmla="*/ 100861 h 605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96318" h="605153">
                <a:moveTo>
                  <a:pt x="0" y="100861"/>
                </a:moveTo>
                <a:cubicBezTo>
                  <a:pt x="0" y="74111"/>
                  <a:pt x="10626" y="48457"/>
                  <a:pt x="29542" y="29542"/>
                </a:cubicBezTo>
                <a:cubicBezTo>
                  <a:pt x="48457" y="10627"/>
                  <a:pt x="74112" y="1"/>
                  <a:pt x="100862" y="1"/>
                </a:cubicBezTo>
                <a:lnTo>
                  <a:pt x="1095457" y="0"/>
                </a:lnTo>
                <a:cubicBezTo>
                  <a:pt x="1122207" y="0"/>
                  <a:pt x="1147861" y="10626"/>
                  <a:pt x="1166776" y="29542"/>
                </a:cubicBezTo>
                <a:cubicBezTo>
                  <a:pt x="1185691" y="48457"/>
                  <a:pt x="1196317" y="74112"/>
                  <a:pt x="1196317" y="100862"/>
                </a:cubicBezTo>
                <a:cubicBezTo>
                  <a:pt x="1196317" y="235339"/>
                  <a:pt x="1196318" y="369815"/>
                  <a:pt x="1196318" y="504292"/>
                </a:cubicBezTo>
                <a:cubicBezTo>
                  <a:pt x="1196318" y="531042"/>
                  <a:pt x="1185692" y="556696"/>
                  <a:pt x="1166776" y="575612"/>
                </a:cubicBezTo>
                <a:cubicBezTo>
                  <a:pt x="1147861" y="594527"/>
                  <a:pt x="1122206" y="605153"/>
                  <a:pt x="1095456" y="605153"/>
                </a:cubicBezTo>
                <a:lnTo>
                  <a:pt x="100861" y="605153"/>
                </a:lnTo>
                <a:cubicBezTo>
                  <a:pt x="74111" y="605153"/>
                  <a:pt x="48457" y="594527"/>
                  <a:pt x="29541" y="575611"/>
                </a:cubicBezTo>
                <a:cubicBezTo>
                  <a:pt x="10626" y="556696"/>
                  <a:pt x="0" y="531041"/>
                  <a:pt x="0" y="504291"/>
                </a:cubicBezTo>
                <a:lnTo>
                  <a:pt x="0" y="100861"/>
                </a:lnTo>
                <a:close/>
              </a:path>
            </a:pathLst>
          </a:custGeom>
          <a:solidFill>
            <a:srgbClr val="FF9900"/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38431" tIns="38431" rIns="38431" bIns="38431" spcCol="1270" anchor="ctr"/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  <a:defRPr/>
            </a:pPr>
            <a:r>
              <a:rPr lang="fr-FR" sz="1400" b="1" dirty="0">
                <a:solidFill>
                  <a:srgbClr val="002060"/>
                </a:solidFill>
                <a:cs typeface="Arial" pitchFamily="34" charset="0"/>
              </a:rPr>
              <a:t>A2 MAINTENANCE PREVENTIVE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build="allAtOnce" animBg="1"/>
      <p:bldP spid="70" grpId="0" build="allAtOnce" animBg="1"/>
      <p:bldP spid="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638301" y="3897314"/>
            <a:ext cx="4340469" cy="358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aphicFrame>
        <p:nvGraphicFramePr>
          <p:cNvPr id="3" name="Tableau 2"/>
          <p:cNvGraphicFramePr>
            <a:graphicFrameLocks noGrp="1"/>
          </p:cNvGraphicFramePr>
          <p:nvPr/>
        </p:nvGraphicFramePr>
        <p:xfrm>
          <a:off x="492677" y="228601"/>
          <a:ext cx="8403069" cy="5096435"/>
        </p:xfrm>
        <a:graphic>
          <a:graphicData uri="http://schemas.openxmlformats.org/drawingml/2006/table">
            <a:tbl>
              <a:tblPr/>
              <a:tblGrid>
                <a:gridCol w="711421"/>
                <a:gridCol w="422525"/>
                <a:gridCol w="697330"/>
                <a:gridCol w="3663023"/>
                <a:gridCol w="800166"/>
                <a:gridCol w="704814"/>
                <a:gridCol w="720514"/>
                <a:gridCol w="683276"/>
              </a:tblGrid>
              <a:tr h="3277753">
                <a:tc rowSpan="2" gridSpan="4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1200" b="1" dirty="0">
                          <a:latin typeface="Arial"/>
                          <a:ea typeface="Times New Roman"/>
                          <a:cs typeface="Times New Roman"/>
                        </a:rPr>
                        <a:t>COMP</a:t>
                      </a:r>
                      <a:r>
                        <a:rPr lang="fr-FR" sz="1200" b="1" dirty="0">
                          <a:latin typeface="Arial"/>
                          <a:ea typeface="Times New Roman"/>
                          <a:cs typeface="Arial"/>
                        </a:rPr>
                        <a:t>É</a:t>
                      </a:r>
                      <a:r>
                        <a:rPr lang="fr-FR" sz="1200" b="1" dirty="0">
                          <a:latin typeface="Arial"/>
                          <a:ea typeface="Times New Roman"/>
                          <a:cs typeface="Times New Roman"/>
                        </a:rPr>
                        <a:t>TENCES</a:t>
                      </a:r>
                      <a:endParaRPr lang="fr-FR" sz="12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1200" b="1" dirty="0">
                          <a:latin typeface="Arial"/>
                          <a:ea typeface="Times New Roman"/>
                          <a:cs typeface="Times New Roman"/>
                        </a:rPr>
                        <a:t>PROFESSIONNELLES</a:t>
                      </a:r>
                      <a:endParaRPr lang="fr-FR" sz="12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 dirty="0">
                          <a:latin typeface="Arial"/>
                          <a:ea typeface="Times New Roman"/>
                          <a:cs typeface="Times New Roman"/>
                        </a:rPr>
                        <a:t>ACTIVIT</a:t>
                      </a:r>
                      <a:r>
                        <a:rPr lang="fr-FR" sz="1200" b="1" dirty="0">
                          <a:latin typeface="Arial"/>
                          <a:ea typeface="Times New Roman"/>
                          <a:cs typeface="Arial"/>
                        </a:rPr>
                        <a:t>É</a:t>
                      </a:r>
                      <a:r>
                        <a:rPr lang="fr-FR" sz="1200" b="1" dirty="0">
                          <a:latin typeface="Arial"/>
                          <a:ea typeface="Times New Roman"/>
                          <a:cs typeface="Times New Roman"/>
                        </a:rPr>
                        <a:t>S ET T</a:t>
                      </a:r>
                      <a:r>
                        <a:rPr lang="fr-FR" sz="1200" b="1" dirty="0">
                          <a:latin typeface="Arial"/>
                          <a:ea typeface="Times New Roman"/>
                          <a:cs typeface="Arial"/>
                        </a:rPr>
                        <a:t>Â</a:t>
                      </a:r>
                      <a:r>
                        <a:rPr lang="fr-FR" sz="1200" b="1" dirty="0">
                          <a:latin typeface="Arial"/>
                          <a:ea typeface="Times New Roman"/>
                          <a:cs typeface="Times New Roman"/>
                        </a:rPr>
                        <a:t>CHES</a:t>
                      </a:r>
                      <a:endParaRPr lang="fr-FR" sz="12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 dirty="0">
                          <a:latin typeface="Arial"/>
                          <a:ea typeface="Times New Roman"/>
                          <a:cs typeface="Times New Roman"/>
                        </a:rPr>
                        <a:t>PROFESSIONNELLES</a:t>
                      </a:r>
                      <a:endParaRPr lang="fr-FR" sz="12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0440" marR="304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36195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1000" b="1" i="1" dirty="0">
                          <a:latin typeface="Arial"/>
                          <a:ea typeface="Times New Roman"/>
                          <a:cs typeface="Arial"/>
                        </a:rPr>
                        <a:t>Identifier</a:t>
                      </a:r>
                      <a:r>
                        <a:rPr lang="fr-FR" sz="1000" i="1" dirty="0">
                          <a:latin typeface="Arial"/>
                          <a:ea typeface="Times New Roman"/>
                          <a:cs typeface="Arial"/>
                        </a:rPr>
                        <a:t> les risques pour les personnes ou l’environnement, </a:t>
                      </a:r>
                      <a:r>
                        <a:rPr lang="fr-FR" sz="1000" b="1" i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Arial"/>
                        </a:rPr>
                        <a:t>définir et respecter les mesures de prévention adaptées</a:t>
                      </a:r>
                    </a:p>
                  </a:txBody>
                  <a:tcPr marL="30440" marR="3044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36195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fr-FR" sz="1000" b="1" i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Arial"/>
                        </a:rPr>
                        <a:t>Analyser l'organisation fonctionnelle, structurelle et temporelle</a:t>
                      </a:r>
                    </a:p>
                  </a:txBody>
                  <a:tcPr marL="30440" marR="3044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36195">
                        <a:spcAft>
                          <a:spcPts val="0"/>
                        </a:spcAft>
                      </a:pPr>
                      <a:r>
                        <a:rPr lang="fr-FR" sz="1000" b="1" i="1" dirty="0">
                          <a:latin typeface="Arial"/>
                          <a:ea typeface="Times New Roman"/>
                          <a:cs typeface="Arial"/>
                        </a:rPr>
                        <a:t>Assurer</a:t>
                      </a:r>
                      <a:r>
                        <a:rPr lang="fr-FR" sz="1000" i="1" dirty="0">
                          <a:latin typeface="Arial"/>
                          <a:ea typeface="Times New Roman"/>
                          <a:cs typeface="Arial"/>
                        </a:rPr>
                        <a:t> la mise en service et l’arrêt</a:t>
                      </a:r>
                      <a:endParaRPr lang="fr-FR" sz="10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0440" marR="3044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36195">
                        <a:spcAft>
                          <a:spcPts val="0"/>
                        </a:spcAft>
                      </a:pPr>
                      <a:r>
                        <a:rPr lang="fr-FR" sz="1000" b="1" i="1" dirty="0">
                          <a:latin typeface="Arial"/>
                          <a:ea typeface="Times New Roman"/>
                          <a:cs typeface="Arial"/>
                        </a:rPr>
                        <a:t>Réaliser</a:t>
                      </a:r>
                      <a:r>
                        <a:rPr lang="fr-FR" sz="1000" i="1" dirty="0">
                          <a:latin typeface="Arial"/>
                          <a:ea typeface="Times New Roman"/>
                          <a:cs typeface="Arial"/>
                        </a:rPr>
                        <a:t> la conduite</a:t>
                      </a:r>
                      <a:endParaRPr lang="fr-FR" sz="10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0440" marR="3044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330">
                <a:tc gridSpan="4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1400" b="1" dirty="0">
                          <a:latin typeface="Arial Narrow"/>
                          <a:ea typeface="Times New Roman"/>
                          <a:cs typeface="Times New Roman"/>
                        </a:rPr>
                        <a:t>C15</a:t>
                      </a:r>
                      <a:endParaRPr lang="fr-FR" sz="1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0440" marR="304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 dirty="0">
                          <a:latin typeface="Arial Narrow"/>
                          <a:ea typeface="Times New Roman"/>
                          <a:cs typeface="Times New Roman"/>
                        </a:rPr>
                        <a:t>C22</a:t>
                      </a:r>
                      <a:endParaRPr lang="fr-FR" sz="1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0440" marR="304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 dirty="0">
                          <a:latin typeface="Arial Narrow"/>
                          <a:ea typeface="Times New Roman"/>
                          <a:cs typeface="Times New Roman"/>
                        </a:rPr>
                        <a:t>C61</a:t>
                      </a:r>
                      <a:endParaRPr lang="fr-FR" sz="1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0440" marR="304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 dirty="0">
                          <a:latin typeface="Arial Narrow"/>
                          <a:ea typeface="Times New Roman"/>
                          <a:cs typeface="Times New Roman"/>
                        </a:rPr>
                        <a:t>C62</a:t>
                      </a:r>
                      <a:endParaRPr lang="fr-FR" sz="1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0440" marR="304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fr-FR" sz="1600" b="1" dirty="0">
                          <a:latin typeface="Arial Narrow"/>
                          <a:ea typeface="Times New Roman"/>
                          <a:cs typeface="Arial"/>
                        </a:rPr>
                        <a:t>A7</a:t>
                      </a:r>
                      <a:endParaRPr lang="fr-FR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0440" marR="304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252095" marR="71755" indent="-288290"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457200" algn="l"/>
                        </a:tabLst>
                      </a:pPr>
                      <a:r>
                        <a:rPr lang="fr-FR" sz="1000" b="1" dirty="0">
                          <a:latin typeface="Arial"/>
                          <a:ea typeface="Times New Roman"/>
                          <a:cs typeface="Arial"/>
                        </a:rPr>
                        <a:t>CONDUITE</a:t>
                      </a:r>
                      <a:endParaRPr lang="fr-FR" sz="10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0440" marR="3044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05765" algn="l"/>
                        </a:tabLst>
                      </a:pPr>
                      <a:r>
                        <a:rPr lang="fr-FR" sz="1400" b="1" dirty="0">
                          <a:latin typeface="Arial Narrow"/>
                          <a:ea typeface="Times New Roman"/>
                          <a:cs typeface="Arial"/>
                        </a:rPr>
                        <a:t>T 7.1</a:t>
                      </a:r>
                      <a:endParaRPr lang="fr-FR" sz="1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7892" marR="78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405765" algn="l"/>
                        </a:tabLst>
                      </a:pPr>
                      <a:r>
                        <a:rPr lang="fr-FR" sz="1000" dirty="0">
                          <a:latin typeface="Arial"/>
                          <a:ea typeface="Times New Roman"/>
                          <a:cs typeface="Arial"/>
                        </a:rPr>
                        <a:t>Effectuer la mise en fonctionnement et l’arrêt</a:t>
                      </a:r>
                      <a:endParaRPr lang="fr-FR" sz="10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6065" marR="1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405765" algn="l"/>
                        </a:tabLst>
                      </a:pPr>
                      <a:endParaRPr lang="fr-FR" sz="400" dirty="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30440" marR="304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405765" algn="l"/>
                        </a:tabLst>
                      </a:pPr>
                      <a:endParaRPr lang="fr-FR" sz="400" dirty="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30440" marR="304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405765" algn="l"/>
                        </a:tabLst>
                      </a:pPr>
                      <a:endParaRPr lang="fr-FR" sz="400" dirty="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30440" marR="304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405765" algn="l"/>
                        </a:tabLst>
                      </a:pPr>
                      <a:endParaRPr lang="fr-FR" sz="400" dirty="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30440" marR="304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05765" algn="l"/>
                        </a:tabLst>
                      </a:pPr>
                      <a:r>
                        <a:rPr lang="fr-FR" sz="1400" b="1" dirty="0" smtClean="0">
                          <a:latin typeface="Arial Narrow"/>
                          <a:ea typeface="Times New Roman"/>
                          <a:cs typeface="Arial"/>
                        </a:rPr>
                        <a:t>T 7.2</a:t>
                      </a:r>
                      <a:endParaRPr lang="fr-FR" sz="1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7892" marR="78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405765" algn="l"/>
                        </a:tabLst>
                      </a:pPr>
                      <a:r>
                        <a:rPr lang="fr-FR" sz="1000" dirty="0">
                          <a:latin typeface="Arial"/>
                          <a:ea typeface="Times New Roman"/>
                          <a:cs typeface="Arial"/>
                        </a:rPr>
                        <a:t>Effectuer les réglages et les paramétrages</a:t>
                      </a:r>
                      <a:endParaRPr lang="fr-FR" sz="10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6065" marR="1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405765" algn="l"/>
                        </a:tabLst>
                      </a:pPr>
                      <a:endParaRPr lang="fr-FR" sz="400" dirty="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30440" marR="304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405765" algn="l"/>
                        </a:tabLst>
                      </a:pPr>
                      <a:endParaRPr lang="fr-FR" sz="400" dirty="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30440" marR="304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405765" algn="l"/>
                        </a:tabLst>
                      </a:pPr>
                      <a:endParaRPr lang="fr-FR" sz="400" dirty="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30440" marR="304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405765" algn="l"/>
                        </a:tabLst>
                      </a:pPr>
                      <a:endParaRPr lang="fr-FR" sz="400" dirty="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30440" marR="304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05765" algn="l"/>
                        </a:tabLst>
                      </a:pPr>
                      <a:r>
                        <a:rPr lang="fr-FR" sz="1400" b="1">
                          <a:latin typeface="Arial Narrow"/>
                          <a:ea typeface="Times New Roman"/>
                          <a:cs typeface="Arial"/>
                        </a:rPr>
                        <a:t>T 7.3</a:t>
                      </a:r>
                      <a:endParaRPr lang="fr-FR" sz="14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7892" marR="78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405765" algn="l"/>
                        </a:tabLst>
                      </a:pPr>
                      <a:r>
                        <a:rPr lang="fr-FR" sz="1000" dirty="0">
                          <a:latin typeface="Arial"/>
                          <a:ea typeface="Times New Roman"/>
                          <a:cs typeface="Arial"/>
                        </a:rPr>
                        <a:t>Assurer la conduite en mode dégradé</a:t>
                      </a:r>
                      <a:endParaRPr lang="fr-FR" sz="10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6065" marR="1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405765" algn="l"/>
                        </a:tabLst>
                      </a:pPr>
                      <a:endParaRPr lang="fr-FR" sz="400" dirty="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30440" marR="304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405765" algn="l"/>
                        </a:tabLst>
                      </a:pPr>
                      <a:endParaRPr lang="fr-FR" sz="400" dirty="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30440" marR="304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405765" algn="l"/>
                        </a:tabLst>
                      </a:pPr>
                      <a:endParaRPr lang="fr-FR" sz="40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30440" marR="304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405765" algn="l"/>
                        </a:tabLst>
                      </a:pPr>
                      <a:endParaRPr lang="fr-FR" sz="400" dirty="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30440" marR="304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34535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05765" algn="l"/>
                        </a:tabLst>
                      </a:pPr>
                      <a:r>
                        <a:rPr lang="fr-FR" sz="1400" b="1" dirty="0">
                          <a:latin typeface="Arial Narrow"/>
                          <a:ea typeface="Times New Roman"/>
                          <a:cs typeface="Arial"/>
                        </a:rPr>
                        <a:t>T 7.4</a:t>
                      </a:r>
                      <a:endParaRPr lang="fr-FR" sz="1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7892" marR="78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405765" algn="l"/>
                        </a:tabLst>
                      </a:pPr>
                      <a:r>
                        <a:rPr lang="fr-FR" sz="1000" dirty="0">
                          <a:latin typeface="Arial"/>
                          <a:ea typeface="Times New Roman"/>
                          <a:cs typeface="Arial"/>
                        </a:rPr>
                        <a:t>Surveiller et contrôler le fonctionnement</a:t>
                      </a:r>
                      <a:endParaRPr lang="fr-FR" sz="10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6065" marR="1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405765" algn="l"/>
                        </a:tabLst>
                      </a:pPr>
                      <a:endParaRPr lang="fr-FR" sz="400" dirty="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30440" marR="304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405765" algn="l"/>
                        </a:tabLst>
                      </a:pPr>
                      <a:endParaRPr lang="fr-FR" sz="400" dirty="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30440" marR="304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405765" algn="l"/>
                        </a:tabLst>
                      </a:pPr>
                      <a:endParaRPr lang="fr-FR" sz="400" dirty="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30440" marR="304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405765" algn="l"/>
                        </a:tabLst>
                      </a:pPr>
                      <a:endParaRPr lang="fr-FR" sz="400" dirty="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30440" marR="304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13" name="Ellipse 12"/>
          <p:cNvSpPr/>
          <p:nvPr/>
        </p:nvSpPr>
        <p:spPr>
          <a:xfrm>
            <a:off x="1255836" y="2373313"/>
            <a:ext cx="2693377" cy="12001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b="1" dirty="0"/>
              <a:t>Savoirs associés aux compétences professionnelle: </a:t>
            </a:r>
          </a:p>
          <a:p>
            <a:pPr algn="ctr">
              <a:defRPr/>
            </a:pPr>
            <a:r>
              <a:rPr lang="fr-FR" sz="2000" b="1" dirty="0"/>
              <a:t>S5</a:t>
            </a:r>
          </a:p>
        </p:txBody>
      </p:sp>
      <p:graphicFrame>
        <p:nvGraphicFramePr>
          <p:cNvPr id="17" name="Tableau 16"/>
          <p:cNvGraphicFramePr>
            <a:graphicFrameLocks noGrp="1"/>
          </p:cNvGraphicFramePr>
          <p:nvPr/>
        </p:nvGraphicFramePr>
        <p:xfrm>
          <a:off x="492368" y="5477435"/>
          <a:ext cx="8428204" cy="1192308"/>
        </p:xfrm>
        <a:graphic>
          <a:graphicData uri="http://schemas.openxmlformats.org/drawingml/2006/table">
            <a:tbl>
              <a:tblPr/>
              <a:tblGrid>
                <a:gridCol w="712857"/>
                <a:gridCol w="423378"/>
                <a:gridCol w="698740"/>
                <a:gridCol w="3670425"/>
                <a:gridCol w="801784"/>
                <a:gridCol w="706239"/>
                <a:gridCol w="721970"/>
                <a:gridCol w="692811"/>
              </a:tblGrid>
              <a:tr h="406462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1" dirty="0">
                          <a:latin typeface="Arial Narrow"/>
                          <a:ea typeface="Times New Roman"/>
                          <a:cs typeface="Arial"/>
                        </a:rPr>
                        <a:t>A3</a:t>
                      </a:r>
                      <a:endParaRPr lang="fr-FR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098" marR="28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71755" marR="71755" algn="ctr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fr-FR" sz="1000" b="1" dirty="0">
                          <a:latin typeface="Arial"/>
                          <a:ea typeface="Times New Roman"/>
                          <a:cs typeface="Arial"/>
                        </a:rPr>
                        <a:t>AMÉLIORATION</a:t>
                      </a:r>
                      <a:endParaRPr lang="fr-FR" sz="10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098" marR="28098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75640" algn="l"/>
                        </a:tabLst>
                      </a:pPr>
                      <a:r>
                        <a:rPr lang="fr-FR" sz="1400" b="1" dirty="0">
                          <a:latin typeface="Arial Narrow"/>
                          <a:ea typeface="Times New Roman"/>
                          <a:cs typeface="Arial"/>
                        </a:rPr>
                        <a:t>T 3.1</a:t>
                      </a:r>
                      <a:endParaRPr lang="fr-FR" sz="1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7285" marR="72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675640" algn="l"/>
                        </a:tabLst>
                      </a:pPr>
                      <a:r>
                        <a:rPr lang="fr-FR" sz="1000" dirty="0">
                          <a:latin typeface="Arial"/>
                          <a:ea typeface="Times New Roman"/>
                          <a:cs typeface="Arial"/>
                        </a:rPr>
                        <a:t>Proposer ou définir des axes d’amélioration</a:t>
                      </a:r>
                      <a:endParaRPr lang="fr-FR" sz="10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4829" marR="14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675640" algn="l"/>
                        </a:tabLst>
                      </a:pPr>
                      <a:endParaRPr lang="fr-FR" sz="400" dirty="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28098" marR="28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675640" algn="l"/>
                        </a:tabLst>
                      </a:pPr>
                      <a:endParaRPr lang="fr-FR" sz="400" dirty="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28098" marR="28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675640" algn="l"/>
                        </a:tabLst>
                      </a:pPr>
                      <a:endParaRPr lang="fr-FR" sz="400" dirty="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28098" marR="28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675640" algn="l"/>
                        </a:tabLst>
                      </a:pPr>
                      <a:endParaRPr lang="fr-FR" sz="400" dirty="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28098" marR="28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75640" algn="l"/>
                        </a:tabLst>
                      </a:pPr>
                      <a:r>
                        <a:rPr lang="fr-FR" sz="1400" b="1">
                          <a:latin typeface="Arial Narrow"/>
                          <a:ea typeface="Times New Roman"/>
                          <a:cs typeface="Arial"/>
                        </a:rPr>
                        <a:t>T 3.2</a:t>
                      </a:r>
                      <a:endParaRPr lang="fr-FR" sz="14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7285" marR="72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675640" algn="l"/>
                        </a:tabLst>
                      </a:pPr>
                      <a:r>
                        <a:rPr lang="fr-FR" sz="1000" dirty="0">
                          <a:latin typeface="Arial"/>
                          <a:ea typeface="Times New Roman"/>
                          <a:cs typeface="Arial"/>
                        </a:rPr>
                        <a:t>Proposer et/ou concevoir des solutions d’amélioration</a:t>
                      </a:r>
                      <a:endParaRPr lang="fr-FR" sz="10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4829" marR="14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675640" algn="l"/>
                        </a:tabLst>
                      </a:pPr>
                      <a:endParaRPr lang="fr-FR" sz="400" dirty="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28098" marR="28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675640" algn="l"/>
                        </a:tabLst>
                      </a:pPr>
                      <a:endParaRPr lang="fr-FR" sz="400" dirty="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28098" marR="28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675640" algn="l"/>
                        </a:tabLst>
                      </a:pPr>
                      <a:endParaRPr lang="fr-FR" sz="400" dirty="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28098" marR="28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675640" algn="l"/>
                        </a:tabLst>
                      </a:pPr>
                      <a:endParaRPr lang="fr-FR" sz="400" dirty="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28098" marR="28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84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75640" algn="l"/>
                        </a:tabLst>
                      </a:pPr>
                      <a:r>
                        <a:rPr lang="fr-FR" sz="1400" b="1" dirty="0">
                          <a:latin typeface="Arial Narrow"/>
                          <a:ea typeface="Times New Roman"/>
                          <a:cs typeface="Arial"/>
                        </a:rPr>
                        <a:t>T 3.3</a:t>
                      </a:r>
                      <a:endParaRPr lang="fr-FR" sz="1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7285" marR="72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675640" algn="l"/>
                        </a:tabLst>
                      </a:pPr>
                      <a:r>
                        <a:rPr lang="fr-FR" sz="1000" dirty="0">
                          <a:latin typeface="Arial"/>
                          <a:ea typeface="Times New Roman"/>
                          <a:cs typeface="Arial"/>
                        </a:rPr>
                        <a:t>Mettre en œuvre les solutions d’amélioration, assurer le suivi des travaux</a:t>
                      </a:r>
                      <a:endParaRPr lang="fr-FR" sz="10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4829" marR="14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675640" algn="l"/>
                        </a:tabLst>
                      </a:pPr>
                      <a:endParaRPr lang="fr-FR" sz="400" dirty="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28098" marR="28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675640" algn="l"/>
                        </a:tabLst>
                      </a:pPr>
                      <a:endParaRPr lang="fr-FR" sz="400" dirty="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28098" marR="28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675640" algn="l"/>
                        </a:tabLst>
                      </a:pPr>
                      <a:endParaRPr lang="fr-FR" sz="400" dirty="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28098" marR="28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675640" algn="l"/>
                        </a:tabLst>
                      </a:pPr>
                      <a:endParaRPr lang="fr-FR" sz="400" dirty="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28098" marR="28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6803782" y="5468939"/>
            <a:ext cx="693126" cy="42068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8" name="Rectangle à coins arrondis 7"/>
          <p:cNvSpPr/>
          <p:nvPr/>
        </p:nvSpPr>
        <p:spPr>
          <a:xfrm>
            <a:off x="612531" y="392113"/>
            <a:ext cx="2683120" cy="88106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400" b="1" dirty="0">
                <a:solidFill>
                  <a:schemeClr val="bg1"/>
                </a:solidFill>
              </a:rPr>
              <a:t>Travail préparatoire à l’activité A3</a:t>
            </a:r>
          </a:p>
        </p:txBody>
      </p:sp>
      <p:sp>
        <p:nvSpPr>
          <p:cNvPr id="10" name="Rectangle 9"/>
          <p:cNvSpPr/>
          <p:nvPr/>
        </p:nvSpPr>
        <p:spPr>
          <a:xfrm>
            <a:off x="5987562" y="3905250"/>
            <a:ext cx="808892" cy="3508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6796454" y="4983163"/>
            <a:ext cx="693127" cy="3429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8209085" y="4983163"/>
            <a:ext cx="693127" cy="3429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6803782" y="6257925"/>
            <a:ext cx="693126" cy="42068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6803781" y="3897314"/>
            <a:ext cx="685800" cy="35083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7505700" y="3905250"/>
            <a:ext cx="712177" cy="3508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15" name="Connecteur droit avec flèche 14"/>
          <p:cNvCxnSpPr/>
          <p:nvPr/>
        </p:nvCxnSpPr>
        <p:spPr>
          <a:xfrm flipH="1" flipV="1">
            <a:off x="3949212" y="3217863"/>
            <a:ext cx="3201865" cy="863600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H="1" flipV="1">
            <a:off x="3949212" y="3416301"/>
            <a:ext cx="3201865" cy="1738313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H="1" flipV="1">
            <a:off x="3808536" y="3509964"/>
            <a:ext cx="3201865" cy="2168525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H="1" flipV="1">
            <a:off x="3557954" y="3573464"/>
            <a:ext cx="3579935" cy="2962275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 animBg="1"/>
      <p:bldP spid="9" grpId="0" animBg="1"/>
      <p:bldP spid="12" grpId="0" animBg="1"/>
      <p:bldP spid="16" grpId="0" animBg="1"/>
      <p:bldP spid="1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Espace réservé du contenu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977596931"/>
              </p:ext>
            </p:extLst>
          </p:nvPr>
        </p:nvGraphicFramePr>
        <p:xfrm>
          <a:off x="492370" y="51400"/>
          <a:ext cx="8636976" cy="67060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9705"/>
                <a:gridCol w="1324966"/>
                <a:gridCol w="1589035"/>
                <a:gridCol w="1662285"/>
                <a:gridCol w="1625660"/>
                <a:gridCol w="1555325"/>
              </a:tblGrid>
              <a:tr h="5784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  <a:r>
                        <a:rPr lang="fr-FR" sz="1100" dirty="0" smtClean="0">
                          <a:effectLst/>
                        </a:rPr>
                        <a:t>Période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Enseignant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Septembre </a:t>
                      </a:r>
                      <a:r>
                        <a:rPr lang="fr-FR" sz="1600" dirty="0" smtClean="0">
                          <a:effectLst/>
                        </a:rPr>
                        <a:t> </a:t>
                      </a:r>
                      <a:r>
                        <a:rPr lang="fr-FR" sz="1600" dirty="0">
                          <a:effectLst/>
                        </a:rPr>
                        <a:t>Octobre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Novembre Décembre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Janvier </a:t>
                      </a:r>
                      <a:endParaRPr lang="fr-FR" sz="16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Février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Mars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Avril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Mai </a:t>
                      </a:r>
                      <a:endParaRPr lang="fr-FR" sz="16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 </a:t>
                      </a:r>
                      <a:r>
                        <a:rPr lang="fr-FR" sz="1600" dirty="0">
                          <a:effectLst/>
                        </a:rPr>
                        <a:t>Juin (stage)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</a:tr>
              <a:tr h="10517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Activités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</a:tr>
              <a:tr h="14691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effectLst/>
                        </a:rPr>
                        <a:t>Etude pluri technologique des systèmes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</a:tr>
              <a:tr h="11926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Technique de maintenance et de conduite, prévention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</a:tr>
              <a:tr h="11520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Organisation de la maintenance</a:t>
                      </a: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</a:tr>
              <a:tr h="12620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effectLst/>
                        </a:rPr>
                        <a:t>Physique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effectLst/>
                        </a:rPr>
                        <a:t>et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effectLst/>
                        </a:rPr>
                        <a:t>Chimie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351943" y="688911"/>
            <a:ext cx="1677865" cy="947737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defRPr/>
            </a:pPr>
            <a:r>
              <a:rPr lang="fr-FR" sz="1200" b="1" dirty="0">
                <a:solidFill>
                  <a:srgbClr val="FF0000"/>
                </a:solidFill>
                <a:ea typeface="Calibri"/>
                <a:cs typeface="Times New Roman"/>
              </a:rPr>
              <a:t>A2 Maintenance préventive</a:t>
            </a:r>
          </a:p>
        </p:txBody>
      </p:sp>
      <p:sp>
        <p:nvSpPr>
          <p:cNvPr id="5" name="Rectangle 4"/>
          <p:cNvSpPr/>
          <p:nvPr/>
        </p:nvSpPr>
        <p:spPr>
          <a:xfrm>
            <a:off x="1367204" y="679385"/>
            <a:ext cx="873369" cy="94615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defRPr/>
            </a:pPr>
            <a:r>
              <a:rPr lang="fr-FR" sz="1200" b="1" dirty="0">
                <a:solidFill>
                  <a:srgbClr val="FF0000"/>
                </a:solidFill>
                <a:ea typeface="Calibri"/>
                <a:cs typeface="Times New Roman"/>
              </a:rPr>
              <a:t>A7 Conduite</a:t>
            </a:r>
          </a:p>
        </p:txBody>
      </p:sp>
      <p:sp>
        <p:nvSpPr>
          <p:cNvPr id="6" name="Rectangle 5"/>
          <p:cNvSpPr/>
          <p:nvPr/>
        </p:nvSpPr>
        <p:spPr>
          <a:xfrm>
            <a:off x="4170485" y="688911"/>
            <a:ext cx="2571750" cy="94773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defRPr/>
            </a:pPr>
            <a:r>
              <a:rPr lang="fr-FR" sz="1200" b="1" dirty="0">
                <a:solidFill>
                  <a:srgbClr val="FF0000"/>
                </a:solidFill>
                <a:ea typeface="Calibri"/>
                <a:cs typeface="Times New Roman"/>
              </a:rPr>
              <a:t>A1 Maintenance corrective</a:t>
            </a:r>
          </a:p>
        </p:txBody>
      </p:sp>
      <p:sp>
        <p:nvSpPr>
          <p:cNvPr id="7" name="Rectangle 6"/>
          <p:cNvSpPr/>
          <p:nvPr/>
        </p:nvSpPr>
        <p:spPr>
          <a:xfrm>
            <a:off x="6853605" y="700022"/>
            <a:ext cx="1024303" cy="94773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defRPr/>
            </a:pPr>
            <a:r>
              <a:rPr lang="fr-FR" sz="1200" b="1" dirty="0">
                <a:solidFill>
                  <a:srgbClr val="FF0000"/>
                </a:solidFill>
                <a:ea typeface="Calibri"/>
                <a:cs typeface="Times New Roman"/>
              </a:rPr>
              <a:t>A3 Amélioration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7998069" y="688911"/>
            <a:ext cx="1025769" cy="94773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defRPr/>
            </a:pPr>
            <a:r>
              <a:rPr lang="fr-FR" sz="1200" b="1" dirty="0">
                <a:solidFill>
                  <a:srgbClr val="FF0000"/>
                </a:solidFill>
                <a:cs typeface="Arial" pitchFamily="34" charset="0"/>
              </a:rPr>
              <a:t>STAGE d'ACTIVIT</a:t>
            </a:r>
            <a:r>
              <a:rPr lang="fr-FR" sz="1200" b="1" dirty="0">
                <a:solidFill>
                  <a:srgbClr val="FF0000"/>
                </a:solidFill>
                <a:cs typeface="Arial"/>
              </a:rPr>
              <a:t>É</a:t>
            </a:r>
            <a:r>
              <a:rPr lang="fr-FR" sz="1200" b="1" dirty="0">
                <a:solidFill>
                  <a:srgbClr val="FF0000"/>
                </a:solidFill>
                <a:cs typeface="Arial" pitchFamily="34" charset="0"/>
              </a:rPr>
              <a:t>S EN ENTREPRISE </a:t>
            </a:r>
            <a:endParaRPr lang="fr-FR" sz="12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26" name="Rectangle à coins arrondis 25"/>
          <p:cNvSpPr/>
          <p:nvPr/>
        </p:nvSpPr>
        <p:spPr>
          <a:xfrm>
            <a:off x="1367205" y="3234704"/>
            <a:ext cx="933450" cy="89217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rgbClr val="FF0000"/>
                </a:solidFill>
              </a:rPr>
              <a:t>TP Conduite </a:t>
            </a:r>
            <a:r>
              <a:rPr lang="fr-FR" sz="1200" b="1" dirty="0" err="1">
                <a:solidFill>
                  <a:srgbClr val="FF0000"/>
                </a:solidFill>
              </a:rPr>
              <a:t>Paletticc</a:t>
            </a:r>
            <a:endParaRPr lang="fr-FR" sz="1200" b="1" dirty="0">
              <a:solidFill>
                <a:srgbClr val="FF0000"/>
              </a:solidFill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1367204" y="1759228"/>
            <a:ext cx="7143750" cy="128708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fr-FR" sz="2800" b="1" dirty="0" smtClean="0">
                <a:solidFill>
                  <a:schemeClr val="bg1"/>
                </a:solidFill>
              </a:rPr>
              <a:t>C22</a:t>
            </a:r>
          </a:p>
          <a:p>
            <a:pPr algn="r">
              <a:defRPr/>
            </a:pPr>
            <a:r>
              <a:rPr lang="fr-FR" sz="2800" b="1" dirty="0" smtClean="0">
                <a:solidFill>
                  <a:schemeClr val="bg1"/>
                </a:solidFill>
              </a:rPr>
              <a:t>S5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27" name="Rectangle à coins arrondis 26"/>
          <p:cNvSpPr/>
          <p:nvPr/>
        </p:nvSpPr>
        <p:spPr>
          <a:xfrm>
            <a:off x="1367205" y="1965602"/>
            <a:ext cx="1633903" cy="877888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rgbClr val="CC00FF"/>
                </a:solidFill>
              </a:rPr>
              <a:t>Approche systémique du bien</a:t>
            </a:r>
          </a:p>
          <a:p>
            <a:pPr algn="ctr">
              <a:defRPr/>
            </a:pPr>
            <a:r>
              <a:rPr lang="fr-FR" sz="1200" b="1" dirty="0">
                <a:solidFill>
                  <a:srgbClr val="CC00FF"/>
                </a:solidFill>
              </a:rPr>
              <a:t>Approche fonctionnelle et temporelle</a:t>
            </a:r>
            <a:endParaRPr lang="fr-FR" sz="1000" b="1" dirty="0">
              <a:solidFill>
                <a:srgbClr val="CC00FF"/>
              </a:solidFill>
            </a:endParaRPr>
          </a:p>
        </p:txBody>
      </p:sp>
      <p:sp>
        <p:nvSpPr>
          <p:cNvPr id="28" name="Rectangle à coins arrondis 27"/>
          <p:cNvSpPr/>
          <p:nvPr/>
        </p:nvSpPr>
        <p:spPr>
          <a:xfrm>
            <a:off x="6862397" y="3266454"/>
            <a:ext cx="1046285" cy="94773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b="1" dirty="0">
                <a:solidFill>
                  <a:srgbClr val="FF0000"/>
                </a:solidFill>
              </a:rPr>
              <a:t>TP Amélioration </a:t>
            </a:r>
            <a:r>
              <a:rPr lang="fr-FR" sz="1100" b="1" dirty="0" err="1">
                <a:solidFill>
                  <a:srgbClr val="FF0000"/>
                </a:solidFill>
              </a:rPr>
              <a:t>Paletticc</a:t>
            </a:r>
            <a:endParaRPr lang="fr-FR" sz="1100" b="1" dirty="0">
              <a:solidFill>
                <a:srgbClr val="FF0000"/>
              </a:solidFill>
            </a:endParaRPr>
          </a:p>
        </p:txBody>
      </p:sp>
      <p:cxnSp>
        <p:nvCxnSpPr>
          <p:cNvPr id="16" name="Connecteur droit avec flèche 15"/>
          <p:cNvCxnSpPr/>
          <p:nvPr/>
        </p:nvCxnSpPr>
        <p:spPr>
          <a:xfrm flipV="1">
            <a:off x="2149720" y="2913063"/>
            <a:ext cx="0" cy="385762"/>
          </a:xfrm>
          <a:prstGeom prst="straightConnector1">
            <a:avLst/>
          </a:prstGeom>
          <a:ln w="38100">
            <a:solidFill>
              <a:srgbClr val="CC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38241" y="1759228"/>
            <a:ext cx="794238" cy="1287083"/>
          </a:xfrm>
          <a:prstGeom prst="rect">
            <a:avLst/>
          </a:prstGeom>
          <a:noFill/>
          <a:ln w="5715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3125666" y="1962428"/>
            <a:ext cx="4677766" cy="881063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rgbClr val="00B050"/>
                </a:solidFill>
              </a:rPr>
              <a:t>Analyse structurelle des solutions technologiques</a:t>
            </a:r>
          </a:p>
          <a:p>
            <a:pPr algn="ctr">
              <a:defRPr/>
            </a:pPr>
            <a:r>
              <a:rPr lang="fr-FR" sz="1200" b="1" dirty="0">
                <a:solidFill>
                  <a:srgbClr val="00B050"/>
                </a:solidFill>
              </a:rPr>
              <a:t>Solutions constructives</a:t>
            </a:r>
          </a:p>
          <a:p>
            <a:pPr algn="ctr">
              <a:defRPr/>
            </a:pPr>
            <a:r>
              <a:rPr lang="fr-FR" sz="1200" b="1" dirty="0">
                <a:solidFill>
                  <a:srgbClr val="00B050"/>
                </a:solidFill>
              </a:rPr>
              <a:t>Analyse comportementale du bien</a:t>
            </a:r>
          </a:p>
          <a:p>
            <a:pPr algn="ctr">
              <a:defRPr/>
            </a:pPr>
            <a:r>
              <a:rPr lang="fr-FR" sz="1200" b="1" dirty="0">
                <a:solidFill>
                  <a:srgbClr val="00B050"/>
                </a:solidFill>
              </a:rPr>
              <a:t>Comportement des matériaux</a:t>
            </a:r>
            <a:endParaRPr lang="fr-FR" sz="1000" b="1" dirty="0">
              <a:solidFill>
                <a:srgbClr val="00B050"/>
              </a:solidFill>
            </a:endParaRPr>
          </a:p>
        </p:txBody>
      </p:sp>
      <p:cxnSp>
        <p:nvCxnSpPr>
          <p:cNvPr id="22" name="Connecteur droit avec flèche 21"/>
          <p:cNvCxnSpPr/>
          <p:nvPr/>
        </p:nvCxnSpPr>
        <p:spPr>
          <a:xfrm>
            <a:off x="2853105" y="2402165"/>
            <a:ext cx="546588" cy="0"/>
          </a:xfrm>
          <a:prstGeom prst="straightConnector1">
            <a:avLst/>
          </a:prstGeom>
          <a:ln w="38100">
            <a:solidFill>
              <a:srgbClr val="CC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>
            <a:off x="7111512" y="2682875"/>
            <a:ext cx="0" cy="615950"/>
          </a:xfrm>
          <a:prstGeom prst="straightConnector1">
            <a:avLst/>
          </a:prstGeom>
          <a:ln w="38100">
            <a:solidFill>
              <a:srgbClr val="CC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7" grpId="0" build="allAtOnce" animBg="1"/>
      <p:bldP spid="20" grpId="0" animBg="1"/>
      <p:bldP spid="21" grpId="0" build="allAtOnce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5" name="Imag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227" y="3200400"/>
            <a:ext cx="346856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2" descr="Imag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715" y="0"/>
            <a:ext cx="2785697" cy="336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Rectangle 2"/>
          <p:cNvSpPr>
            <a:spLocks noChangeArrowheads="1"/>
          </p:cNvSpPr>
          <p:nvPr/>
        </p:nvSpPr>
        <p:spPr bwMode="auto">
          <a:xfrm>
            <a:off x="589085" y="1455738"/>
            <a:ext cx="18004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u="sng"/>
              <a:t>Problématique</a:t>
            </a:r>
            <a:r>
              <a:rPr lang="fr-FR" altLang="fr-FR"/>
              <a:t> :</a:t>
            </a:r>
          </a:p>
        </p:txBody>
      </p:sp>
      <p:sp>
        <p:nvSpPr>
          <p:cNvPr id="3077" name="Rectangle 3"/>
          <p:cNvSpPr>
            <a:spLocks noChangeArrowheads="1"/>
          </p:cNvSpPr>
          <p:nvPr/>
        </p:nvSpPr>
        <p:spPr bwMode="auto">
          <a:xfrm>
            <a:off x="574431" y="1871664"/>
            <a:ext cx="585274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/>
              <a:t>Lors d’un cycle de palettisation, et plus précisément lors de la rotation de l’ensemble assurant la fonction « Pivoter le système », on constate l’éjection des cartons ainsi qu’un rebond et une oscillation de l’ensemble pince,</a:t>
            </a:r>
          </a:p>
        </p:txBody>
      </p:sp>
      <p:sp>
        <p:nvSpPr>
          <p:cNvPr id="6151" name="Rectangle 4"/>
          <p:cNvSpPr>
            <a:spLocks noChangeArrowheads="1"/>
          </p:cNvSpPr>
          <p:nvPr/>
        </p:nvSpPr>
        <p:spPr bwMode="auto">
          <a:xfrm>
            <a:off x="558313" y="2735263"/>
            <a:ext cx="23391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u="sng"/>
              <a:t>Enoncé des risques</a:t>
            </a:r>
            <a:r>
              <a:rPr lang="fr-FR" altLang="fr-FR"/>
              <a:t> :</a:t>
            </a:r>
          </a:p>
        </p:txBody>
      </p:sp>
      <p:sp>
        <p:nvSpPr>
          <p:cNvPr id="3079" name="Rectangle 5"/>
          <p:cNvSpPr>
            <a:spLocks noChangeArrowheads="1"/>
          </p:cNvSpPr>
          <p:nvPr/>
        </p:nvSpPr>
        <p:spPr bwMode="auto">
          <a:xfrm>
            <a:off x="675543" y="3100389"/>
            <a:ext cx="5331069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/>
              <a:t>Les risques proviennent principalement de la chute des cartons .</a:t>
            </a:r>
          </a:p>
        </p:txBody>
      </p:sp>
      <p:sp>
        <p:nvSpPr>
          <p:cNvPr id="6153" name="Rectangle 6"/>
          <p:cNvSpPr>
            <a:spLocks noChangeArrowheads="1"/>
          </p:cNvSpPr>
          <p:nvPr/>
        </p:nvSpPr>
        <p:spPr bwMode="auto">
          <a:xfrm>
            <a:off x="558312" y="3919539"/>
            <a:ext cx="2159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u="sng"/>
              <a:t>Enoncé du besoin</a:t>
            </a:r>
            <a:r>
              <a:rPr lang="fr-FR" altLang="fr-FR"/>
              <a:t> :</a:t>
            </a:r>
          </a:p>
        </p:txBody>
      </p:sp>
      <p:sp>
        <p:nvSpPr>
          <p:cNvPr id="3081" name="Rectangle 7"/>
          <p:cNvSpPr>
            <a:spLocks noChangeArrowheads="1"/>
          </p:cNvSpPr>
          <p:nvPr/>
        </p:nvSpPr>
        <p:spPr bwMode="auto">
          <a:xfrm>
            <a:off x="665285" y="4341814"/>
            <a:ext cx="395214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/>
              <a:t>Proposer une solution d’amélioration du système de rotation, ou et, du système de préhension afin de répondre à la problématique posée.</a:t>
            </a:r>
          </a:p>
        </p:txBody>
      </p:sp>
      <p:sp>
        <p:nvSpPr>
          <p:cNvPr id="9" name="Ellipse 8"/>
          <p:cNvSpPr/>
          <p:nvPr/>
        </p:nvSpPr>
        <p:spPr>
          <a:xfrm>
            <a:off x="7583366" y="1230313"/>
            <a:ext cx="1030165" cy="11160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15" name="Connecteur droit avec flèche 14"/>
          <p:cNvCxnSpPr/>
          <p:nvPr/>
        </p:nvCxnSpPr>
        <p:spPr>
          <a:xfrm flipV="1">
            <a:off x="7778262" y="2433639"/>
            <a:ext cx="208085" cy="1519237"/>
          </a:xfrm>
          <a:prstGeom prst="straightConnector1">
            <a:avLst/>
          </a:prstGeom>
          <a:ln w="38100" cmpd="dbl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674077" y="3444876"/>
            <a:ext cx="48694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/>
              <a:t>( Une détérioration du levier repéré 14 est également visible)</a:t>
            </a:r>
          </a:p>
        </p:txBody>
      </p:sp>
      <p:grpSp>
        <p:nvGrpSpPr>
          <p:cNvPr id="2" name="Groupe 30"/>
          <p:cNvGrpSpPr>
            <a:grpSpLocks/>
          </p:cNvGrpSpPr>
          <p:nvPr/>
        </p:nvGrpSpPr>
        <p:grpSpPr bwMode="auto">
          <a:xfrm>
            <a:off x="6645520" y="4162425"/>
            <a:ext cx="68873" cy="82550"/>
            <a:chOff x="7199971" y="4163121"/>
            <a:chExt cx="74341" cy="81777"/>
          </a:xfrm>
        </p:grpSpPr>
        <p:cxnSp>
          <p:nvCxnSpPr>
            <p:cNvPr id="28" name="Connecteur droit 27"/>
            <p:cNvCxnSpPr/>
            <p:nvPr/>
          </p:nvCxnSpPr>
          <p:spPr>
            <a:xfrm flipV="1">
              <a:off x="7207879" y="4166266"/>
              <a:ext cx="66433" cy="6762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>
              <a:off x="7199971" y="4163121"/>
              <a:ext cx="71178" cy="8177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à coins arrondis 17"/>
          <p:cNvSpPr/>
          <p:nvPr/>
        </p:nvSpPr>
        <p:spPr>
          <a:xfrm>
            <a:off x="653562" y="163513"/>
            <a:ext cx="2501412" cy="94615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400" b="1" dirty="0">
                <a:solidFill>
                  <a:schemeClr val="bg1"/>
                </a:solidFill>
              </a:rPr>
              <a:t>TP Amélioration « </a:t>
            </a:r>
            <a:r>
              <a:rPr lang="fr-FR" sz="2400" b="1" dirty="0" err="1">
                <a:solidFill>
                  <a:schemeClr val="bg1"/>
                </a:solidFill>
              </a:rPr>
              <a:t>Paletticc</a:t>
            </a:r>
            <a:r>
              <a:rPr lang="fr-FR" sz="2400" b="1" dirty="0">
                <a:solidFill>
                  <a:schemeClr val="bg1"/>
                </a:solidFill>
              </a:rPr>
              <a:t> »</a:t>
            </a:r>
          </a:p>
        </p:txBody>
      </p:sp>
      <p:sp>
        <p:nvSpPr>
          <p:cNvPr id="21" name="Forme libre 20"/>
          <p:cNvSpPr/>
          <p:nvPr/>
        </p:nvSpPr>
        <p:spPr>
          <a:xfrm>
            <a:off x="3105151" y="3756025"/>
            <a:ext cx="3475892" cy="393700"/>
          </a:xfrm>
          <a:custGeom>
            <a:avLst/>
            <a:gdLst>
              <a:gd name="connsiteX0" fmla="*/ 0 w 3766457"/>
              <a:gd name="connsiteY0" fmla="*/ 0 h 393700"/>
              <a:gd name="connsiteX1" fmla="*/ 1349828 w 3766457"/>
              <a:gd name="connsiteY1" fmla="*/ 326572 h 393700"/>
              <a:gd name="connsiteX2" fmla="*/ 3766457 w 3766457"/>
              <a:gd name="connsiteY2" fmla="*/ 381000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66457" h="393700">
                <a:moveTo>
                  <a:pt x="0" y="0"/>
                </a:moveTo>
                <a:cubicBezTo>
                  <a:pt x="361042" y="131536"/>
                  <a:pt x="722085" y="263072"/>
                  <a:pt x="1349828" y="326572"/>
                </a:cubicBezTo>
                <a:cubicBezTo>
                  <a:pt x="1977571" y="390072"/>
                  <a:pt x="3381828" y="393700"/>
                  <a:pt x="3766457" y="381000"/>
                </a:cubicBezTo>
              </a:path>
            </a:pathLst>
          </a:cu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build="allAtOnce"/>
      <p:bldP spid="3079" grpId="0" build="allAtOnce"/>
      <p:bldP spid="3081" grpId="0" build="allAtOnce"/>
      <p:bldP spid="9" grpId="0" animBg="1"/>
      <p:bldP spid="25" grpId="0" build="allAtOnce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à coins arrondis 11"/>
          <p:cNvSpPr/>
          <p:nvPr/>
        </p:nvSpPr>
        <p:spPr>
          <a:xfrm>
            <a:off x="6084019" y="228600"/>
            <a:ext cx="2321169" cy="94614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fr-FR" sz="2800" b="1" dirty="0" smtClean="0">
                <a:solidFill>
                  <a:schemeClr val="bg1"/>
                </a:solidFill>
              </a:rPr>
              <a:t>C22</a:t>
            </a:r>
          </a:p>
          <a:p>
            <a:pPr algn="r">
              <a:defRPr/>
            </a:pPr>
            <a:r>
              <a:rPr lang="fr-FR" sz="2000" b="1" dirty="0" smtClean="0">
                <a:solidFill>
                  <a:schemeClr val="bg1"/>
                </a:solidFill>
              </a:rPr>
              <a:t>S5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649166" y="1455739"/>
            <a:ext cx="27238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u="sng"/>
              <a:t>Objectif de la séquence</a:t>
            </a:r>
            <a:r>
              <a:rPr lang="fr-FR" altLang="fr-FR"/>
              <a:t>: </a:t>
            </a:r>
          </a:p>
        </p:txBody>
      </p:sp>
      <p:sp>
        <p:nvSpPr>
          <p:cNvPr id="7173" name="Rectangle 4"/>
          <p:cNvSpPr>
            <a:spLocks noChangeArrowheads="1"/>
          </p:cNvSpPr>
          <p:nvPr/>
        </p:nvSpPr>
        <p:spPr bwMode="auto">
          <a:xfrm>
            <a:off x="674077" y="2601914"/>
            <a:ext cx="13260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u="sng"/>
              <a:t>On donne:</a:t>
            </a:r>
            <a:r>
              <a:rPr lang="fr-FR" altLang="fr-FR"/>
              <a:t> </a:t>
            </a:r>
          </a:p>
        </p:txBody>
      </p:sp>
      <p:sp>
        <p:nvSpPr>
          <p:cNvPr id="7174" name="Rectangle 5"/>
          <p:cNvSpPr>
            <a:spLocks noChangeArrowheads="1"/>
          </p:cNvSpPr>
          <p:nvPr/>
        </p:nvSpPr>
        <p:spPr bwMode="auto">
          <a:xfrm>
            <a:off x="893885" y="2955926"/>
            <a:ext cx="54014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i="1" dirty="0"/>
              <a:t>- Le dossier technique du « </a:t>
            </a:r>
            <a:r>
              <a:rPr lang="fr-FR" altLang="fr-FR" sz="1400" i="1" dirty="0" err="1"/>
              <a:t>Paletticc</a:t>
            </a:r>
            <a:r>
              <a:rPr lang="fr-FR" altLang="fr-FR" sz="1400" i="1" dirty="0"/>
              <a:t> </a:t>
            </a:r>
            <a:r>
              <a:rPr lang="fr-FR" altLang="fr-FR" sz="1400" i="1" dirty="0" smtClean="0"/>
              <a:t>»</a:t>
            </a:r>
            <a:endParaRPr lang="fr-FR" altLang="fr-FR" sz="1400" i="1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682870" y="228600"/>
            <a:ext cx="2683120" cy="9461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400" b="1" dirty="0">
                <a:solidFill>
                  <a:schemeClr val="bg1"/>
                </a:solidFill>
              </a:rPr>
              <a:t>Travail préparatoire à l’activité A3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3562351" y="228600"/>
            <a:ext cx="2335823" cy="94615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400" b="1" dirty="0">
                <a:solidFill>
                  <a:schemeClr val="bg1"/>
                </a:solidFill>
              </a:rPr>
              <a:t>TP Amélioration « </a:t>
            </a:r>
            <a:r>
              <a:rPr lang="fr-FR" sz="2400" b="1" dirty="0" err="1">
                <a:solidFill>
                  <a:schemeClr val="bg1"/>
                </a:solidFill>
              </a:rPr>
              <a:t>Paletticc</a:t>
            </a:r>
            <a:r>
              <a:rPr lang="fr-FR" sz="2400" b="1" dirty="0">
                <a:solidFill>
                  <a:schemeClr val="bg1"/>
                </a:solidFill>
              </a:rPr>
              <a:t> »</a:t>
            </a:r>
          </a:p>
        </p:txBody>
      </p:sp>
      <p:sp>
        <p:nvSpPr>
          <p:cNvPr id="7179" name="ZoneTexte 16"/>
          <p:cNvSpPr txBox="1">
            <a:spLocks noChangeArrowheads="1"/>
          </p:cNvSpPr>
          <p:nvPr/>
        </p:nvSpPr>
        <p:spPr bwMode="auto">
          <a:xfrm>
            <a:off x="682869" y="1816101"/>
            <a:ext cx="73386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/>
              <a:t>- Décrire l’organisation fonctionnelle du sous système assurant la fonction « Tourner les cartons »</a:t>
            </a:r>
          </a:p>
        </p:txBody>
      </p:sp>
      <p:sp>
        <p:nvSpPr>
          <p:cNvPr id="7180" name="Rectangle 3"/>
          <p:cNvSpPr>
            <a:spLocks noChangeArrowheads="1"/>
          </p:cNvSpPr>
          <p:nvPr/>
        </p:nvSpPr>
        <p:spPr bwMode="auto">
          <a:xfrm>
            <a:off x="709246" y="2179639"/>
            <a:ext cx="7955574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/>
              <a:t>- Identifier les fonctions techniques et les solutions matérielles associées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6084020" y="228600"/>
            <a:ext cx="1633903" cy="877888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rgbClr val="CC00FF"/>
                </a:solidFill>
              </a:rPr>
              <a:t>Approche systémique du bien</a:t>
            </a:r>
          </a:p>
          <a:p>
            <a:pPr algn="ctr">
              <a:defRPr/>
            </a:pPr>
            <a:r>
              <a:rPr lang="fr-FR" sz="1200" b="1" dirty="0">
                <a:solidFill>
                  <a:srgbClr val="CC00FF"/>
                </a:solidFill>
              </a:rPr>
              <a:t>Approche fonctionnelle et temporelle</a:t>
            </a:r>
            <a:endParaRPr lang="fr-FR" sz="1000" b="1" dirty="0">
              <a:solidFill>
                <a:srgbClr val="CC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625" t="9426" r="17110" b="9426"/>
          <a:stretch/>
        </p:blipFill>
        <p:spPr bwMode="auto">
          <a:xfrm>
            <a:off x="762379" y="206479"/>
            <a:ext cx="8113881" cy="6341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166177" y="223940"/>
            <a:ext cx="2487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DOSSIER TECHNIQUE</a:t>
            </a:r>
            <a:endParaRPr lang="fr-FR" b="1" dirty="0"/>
          </a:p>
        </p:txBody>
      </p:sp>
    </p:spTree>
    <p:extLst>
      <p:ext uri="{BB962C8B-B14F-4D97-AF65-F5344CB8AC3E}">
        <p14:creationId xmlns="" xmlns:p14="http://schemas.microsoft.com/office/powerpoint/2010/main" val="46204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649166" y="1455739"/>
            <a:ext cx="27238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u="sng"/>
              <a:t>Objectif de la séquence</a:t>
            </a:r>
            <a:r>
              <a:rPr lang="fr-FR" altLang="fr-FR"/>
              <a:t>: </a:t>
            </a:r>
          </a:p>
        </p:txBody>
      </p:sp>
      <p:sp>
        <p:nvSpPr>
          <p:cNvPr id="7173" name="Rectangle 4"/>
          <p:cNvSpPr>
            <a:spLocks noChangeArrowheads="1"/>
          </p:cNvSpPr>
          <p:nvPr/>
        </p:nvSpPr>
        <p:spPr bwMode="auto">
          <a:xfrm>
            <a:off x="674077" y="2601914"/>
            <a:ext cx="13260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u="sng"/>
              <a:t>On donne:</a:t>
            </a:r>
            <a:r>
              <a:rPr lang="fr-FR" altLang="fr-FR"/>
              <a:t> </a:t>
            </a:r>
          </a:p>
        </p:txBody>
      </p:sp>
      <p:sp>
        <p:nvSpPr>
          <p:cNvPr id="7174" name="Rectangle 5"/>
          <p:cNvSpPr>
            <a:spLocks noChangeArrowheads="1"/>
          </p:cNvSpPr>
          <p:nvPr/>
        </p:nvSpPr>
        <p:spPr bwMode="auto">
          <a:xfrm>
            <a:off x="893885" y="2955926"/>
            <a:ext cx="54014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i="1" dirty="0"/>
              <a:t>- Le dossier technique du « </a:t>
            </a:r>
            <a:r>
              <a:rPr lang="fr-FR" altLang="fr-FR" sz="1400" i="1" dirty="0" err="1"/>
              <a:t>Paletticc</a:t>
            </a:r>
            <a:r>
              <a:rPr lang="fr-FR" altLang="fr-FR" sz="1400" i="1" dirty="0"/>
              <a:t> </a:t>
            </a:r>
            <a:r>
              <a:rPr lang="fr-FR" altLang="fr-FR" sz="1400" i="1" dirty="0" smtClean="0"/>
              <a:t>»</a:t>
            </a:r>
            <a:endParaRPr lang="fr-FR" altLang="fr-FR" sz="1400" i="1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682870" y="228600"/>
            <a:ext cx="2683120" cy="9461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400" b="1" dirty="0">
                <a:solidFill>
                  <a:schemeClr val="bg1"/>
                </a:solidFill>
              </a:rPr>
              <a:t>Travail préparatoire à l’activité A3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3562351" y="228600"/>
            <a:ext cx="2335823" cy="94615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400" b="1" dirty="0">
                <a:solidFill>
                  <a:schemeClr val="bg1"/>
                </a:solidFill>
              </a:rPr>
              <a:t>TP Amélioration « </a:t>
            </a:r>
            <a:r>
              <a:rPr lang="fr-FR" sz="2400" b="1" dirty="0" err="1">
                <a:solidFill>
                  <a:schemeClr val="bg1"/>
                </a:solidFill>
              </a:rPr>
              <a:t>Paletticc</a:t>
            </a:r>
            <a:r>
              <a:rPr lang="fr-FR" sz="2400" b="1" dirty="0">
                <a:solidFill>
                  <a:schemeClr val="bg1"/>
                </a:solidFill>
              </a:rPr>
              <a:t> »</a:t>
            </a:r>
          </a:p>
        </p:txBody>
      </p:sp>
      <p:sp>
        <p:nvSpPr>
          <p:cNvPr id="7179" name="ZoneTexte 16"/>
          <p:cNvSpPr txBox="1">
            <a:spLocks noChangeArrowheads="1"/>
          </p:cNvSpPr>
          <p:nvPr/>
        </p:nvSpPr>
        <p:spPr bwMode="auto">
          <a:xfrm>
            <a:off x="682869" y="1816101"/>
            <a:ext cx="73386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/>
              <a:t>- Décrire l’organisation fonctionnelle du sous système assurant la fonction « Tourner les cartons »</a:t>
            </a:r>
          </a:p>
        </p:txBody>
      </p:sp>
      <p:sp>
        <p:nvSpPr>
          <p:cNvPr id="7180" name="Rectangle 3"/>
          <p:cNvSpPr>
            <a:spLocks noChangeArrowheads="1"/>
          </p:cNvSpPr>
          <p:nvPr/>
        </p:nvSpPr>
        <p:spPr bwMode="auto">
          <a:xfrm>
            <a:off x="709246" y="2179639"/>
            <a:ext cx="7955574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/>
              <a:t>- Identifier les fonctions techniques et les solutions matérielles associées</a:t>
            </a: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892815" y="3243907"/>
            <a:ext cx="54014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i="1" dirty="0" smtClean="0"/>
              <a:t>- </a:t>
            </a:r>
            <a:r>
              <a:rPr lang="fr-FR" altLang="fr-FR" sz="1400" i="1" dirty="0"/>
              <a:t>Le dossier ressources </a:t>
            </a:r>
            <a:r>
              <a:rPr lang="fr-FR" altLang="fr-FR" sz="1400" i="1" dirty="0" err="1" smtClean="0"/>
              <a:t>SysMl</a:t>
            </a:r>
            <a:endParaRPr lang="fr-FR" altLang="fr-FR" sz="1400" i="1" dirty="0"/>
          </a:p>
        </p:txBody>
      </p:sp>
      <p:sp>
        <p:nvSpPr>
          <p:cNvPr id="11" name="Rectangle à coins arrondis 10"/>
          <p:cNvSpPr/>
          <p:nvPr/>
        </p:nvSpPr>
        <p:spPr>
          <a:xfrm>
            <a:off x="6084019" y="228600"/>
            <a:ext cx="2321169" cy="94614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fr-FR" sz="2800" b="1" dirty="0" smtClean="0">
                <a:solidFill>
                  <a:schemeClr val="bg1"/>
                </a:solidFill>
              </a:rPr>
              <a:t>C22</a:t>
            </a:r>
          </a:p>
          <a:p>
            <a:pPr algn="r">
              <a:defRPr/>
            </a:pPr>
            <a:r>
              <a:rPr lang="fr-FR" sz="2000" b="1" dirty="0" smtClean="0">
                <a:solidFill>
                  <a:schemeClr val="bg1"/>
                </a:solidFill>
              </a:rPr>
              <a:t>S5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6084020" y="228600"/>
            <a:ext cx="1633903" cy="877888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rgbClr val="CC00FF"/>
                </a:solidFill>
              </a:rPr>
              <a:t>Approche systémique du bien</a:t>
            </a:r>
          </a:p>
          <a:p>
            <a:pPr algn="ctr">
              <a:defRPr/>
            </a:pPr>
            <a:r>
              <a:rPr lang="fr-FR" sz="1200" b="1" dirty="0">
                <a:solidFill>
                  <a:srgbClr val="CC00FF"/>
                </a:solidFill>
              </a:rPr>
              <a:t>Approche fonctionnelle et temporelle</a:t>
            </a:r>
            <a:endParaRPr lang="fr-FR" sz="1000" b="1" dirty="0">
              <a:solidFill>
                <a:srgbClr val="CC00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354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527" y="1666916"/>
            <a:ext cx="1917060" cy="129271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160" y="337906"/>
            <a:ext cx="4273840" cy="287438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" r="-1"/>
          <a:stretch/>
        </p:blipFill>
        <p:spPr>
          <a:xfrm>
            <a:off x="4848996" y="3330936"/>
            <a:ext cx="4295003" cy="304321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81" y="1747681"/>
            <a:ext cx="2382793" cy="233551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174" y="2983904"/>
            <a:ext cx="1923413" cy="118051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88" y="4852541"/>
            <a:ext cx="2699956" cy="171151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88" y="38503"/>
            <a:ext cx="3262875" cy="163999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07" y="4201441"/>
            <a:ext cx="1938738" cy="11049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2865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649166" y="1455739"/>
            <a:ext cx="27238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u="sng"/>
              <a:t>Objectif de la séquence</a:t>
            </a:r>
            <a:r>
              <a:rPr lang="fr-FR" altLang="fr-FR"/>
              <a:t>: </a:t>
            </a:r>
          </a:p>
        </p:txBody>
      </p:sp>
      <p:sp>
        <p:nvSpPr>
          <p:cNvPr id="7173" name="Rectangle 4"/>
          <p:cNvSpPr>
            <a:spLocks noChangeArrowheads="1"/>
          </p:cNvSpPr>
          <p:nvPr/>
        </p:nvSpPr>
        <p:spPr bwMode="auto">
          <a:xfrm>
            <a:off x="674077" y="2601914"/>
            <a:ext cx="13260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u="sng"/>
              <a:t>On donne:</a:t>
            </a:r>
            <a:r>
              <a:rPr lang="fr-FR" altLang="fr-FR"/>
              <a:t> </a:t>
            </a:r>
          </a:p>
        </p:txBody>
      </p:sp>
      <p:sp>
        <p:nvSpPr>
          <p:cNvPr id="7174" name="Rectangle 5"/>
          <p:cNvSpPr>
            <a:spLocks noChangeArrowheads="1"/>
          </p:cNvSpPr>
          <p:nvPr/>
        </p:nvSpPr>
        <p:spPr bwMode="auto">
          <a:xfrm>
            <a:off x="893885" y="2955925"/>
            <a:ext cx="54014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i="1" dirty="0"/>
              <a:t>- Le dossier technique du « </a:t>
            </a:r>
            <a:r>
              <a:rPr lang="fr-FR" altLang="fr-FR" sz="1400" i="1" dirty="0" err="1"/>
              <a:t>Paletticc</a:t>
            </a:r>
            <a:r>
              <a:rPr lang="fr-FR" altLang="fr-FR" sz="1400" i="1" dirty="0"/>
              <a:t> »</a:t>
            </a:r>
          </a:p>
          <a:p>
            <a:pPr eaLnBrk="1" hangingPunct="1"/>
            <a:r>
              <a:rPr lang="fr-FR" altLang="fr-FR" sz="1400" i="1" dirty="0"/>
              <a:t>- Le dossier ressources </a:t>
            </a:r>
            <a:r>
              <a:rPr lang="fr-FR" altLang="fr-FR" sz="1400" i="1" dirty="0" err="1" smtClean="0"/>
              <a:t>SysMl</a:t>
            </a:r>
            <a:endParaRPr lang="fr-FR" altLang="fr-FR" sz="1400" i="1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682870" y="228600"/>
            <a:ext cx="2683120" cy="9461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400" b="1" dirty="0">
                <a:solidFill>
                  <a:schemeClr val="bg1"/>
                </a:solidFill>
              </a:rPr>
              <a:t>Travail préparatoire à l’activité A3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3562351" y="228600"/>
            <a:ext cx="2335823" cy="94615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400" b="1" dirty="0">
                <a:solidFill>
                  <a:schemeClr val="bg1"/>
                </a:solidFill>
              </a:rPr>
              <a:t>TP Amélioration « </a:t>
            </a:r>
            <a:r>
              <a:rPr lang="fr-FR" sz="2400" b="1" dirty="0" err="1">
                <a:solidFill>
                  <a:schemeClr val="bg1"/>
                </a:solidFill>
              </a:rPr>
              <a:t>Paletticc</a:t>
            </a:r>
            <a:r>
              <a:rPr lang="fr-FR" sz="2400" b="1" dirty="0">
                <a:solidFill>
                  <a:schemeClr val="bg1"/>
                </a:solidFill>
              </a:rPr>
              <a:t> »</a:t>
            </a:r>
          </a:p>
        </p:txBody>
      </p:sp>
      <p:sp>
        <p:nvSpPr>
          <p:cNvPr id="7179" name="ZoneTexte 16"/>
          <p:cNvSpPr txBox="1">
            <a:spLocks noChangeArrowheads="1"/>
          </p:cNvSpPr>
          <p:nvPr/>
        </p:nvSpPr>
        <p:spPr bwMode="auto">
          <a:xfrm>
            <a:off x="682869" y="1816101"/>
            <a:ext cx="73386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/>
              <a:t>- Décrire l’organisation fonctionnelle du sous système assurant la fonction « Tourner les cartons »</a:t>
            </a:r>
          </a:p>
        </p:txBody>
      </p:sp>
      <p:sp>
        <p:nvSpPr>
          <p:cNvPr id="7180" name="Rectangle 3"/>
          <p:cNvSpPr>
            <a:spLocks noChangeArrowheads="1"/>
          </p:cNvSpPr>
          <p:nvPr/>
        </p:nvSpPr>
        <p:spPr bwMode="auto">
          <a:xfrm>
            <a:off x="709246" y="2179639"/>
            <a:ext cx="7955574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/>
              <a:t>- Identifier les fonctions techniques et les solutions matérielles associées</a:t>
            </a:r>
          </a:p>
        </p:txBody>
      </p:sp>
      <p:sp>
        <p:nvSpPr>
          <p:cNvPr id="3" name="Rectangle 2"/>
          <p:cNvSpPr/>
          <p:nvPr/>
        </p:nvSpPr>
        <p:spPr>
          <a:xfrm>
            <a:off x="883083" y="3429925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r>
              <a:rPr lang="fr-FR" altLang="fr-FR" sz="1400" i="1" dirty="0" smtClean="0"/>
              <a:t>- Des photos de composants, </a:t>
            </a:r>
          </a:p>
          <a:p>
            <a:pPr eaLnBrk="1" hangingPunct="1"/>
            <a:r>
              <a:rPr lang="fr-FR" altLang="fr-FR" sz="1400" i="1" dirty="0" smtClean="0"/>
              <a:t>- Des ressources sur la représentation schématique des composants,</a:t>
            </a:r>
          </a:p>
          <a:p>
            <a:pPr eaLnBrk="1" hangingPunct="1"/>
            <a:r>
              <a:rPr lang="fr-FR" altLang="fr-FR" sz="1400" i="1" dirty="0" smtClean="0"/>
              <a:t>- Des documents réponses à compléter</a:t>
            </a:r>
            <a:endParaRPr lang="fr-FR" altLang="fr-FR" sz="1400" i="1" dirty="0"/>
          </a:p>
        </p:txBody>
      </p:sp>
      <p:sp>
        <p:nvSpPr>
          <p:cNvPr id="11" name="Rectangle à coins arrondis 10"/>
          <p:cNvSpPr/>
          <p:nvPr/>
        </p:nvSpPr>
        <p:spPr>
          <a:xfrm>
            <a:off x="6084019" y="228600"/>
            <a:ext cx="2321169" cy="94614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fr-FR" sz="2800" b="1" dirty="0" smtClean="0">
                <a:solidFill>
                  <a:schemeClr val="bg1"/>
                </a:solidFill>
              </a:rPr>
              <a:t>C22</a:t>
            </a:r>
          </a:p>
          <a:p>
            <a:pPr algn="r">
              <a:defRPr/>
            </a:pPr>
            <a:r>
              <a:rPr lang="fr-FR" sz="2000" b="1" dirty="0" smtClean="0">
                <a:solidFill>
                  <a:schemeClr val="bg1"/>
                </a:solidFill>
              </a:rPr>
              <a:t>S5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6084020" y="228600"/>
            <a:ext cx="1633903" cy="877888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rgbClr val="CC00FF"/>
                </a:solidFill>
              </a:rPr>
              <a:t>Approche systémique du bien</a:t>
            </a:r>
          </a:p>
          <a:p>
            <a:pPr algn="ctr">
              <a:defRPr/>
            </a:pPr>
            <a:r>
              <a:rPr lang="fr-FR" sz="1200" b="1" dirty="0">
                <a:solidFill>
                  <a:srgbClr val="CC00FF"/>
                </a:solidFill>
              </a:rPr>
              <a:t>Approche fonctionnelle et temporelle</a:t>
            </a:r>
            <a:endParaRPr lang="fr-FR" sz="1000" b="1" dirty="0">
              <a:solidFill>
                <a:srgbClr val="CC00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354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2"/>
          <p:cNvPicPr>
            <a:picLocks noChangeAspect="1" noChangeArrowheads="1"/>
          </p:cNvPicPr>
          <p:nvPr/>
        </p:nvPicPr>
        <p:blipFill>
          <a:blip r:embed="rId2" cstate="print"/>
          <a:srcRect l="19217" t="8385" r="18768" b="20186"/>
          <a:stretch>
            <a:fillRect/>
          </a:stretch>
        </p:blipFill>
        <p:spPr bwMode="auto">
          <a:xfrm>
            <a:off x="579545" y="153673"/>
            <a:ext cx="4678973" cy="3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Rectangle 3"/>
          <p:cNvSpPr>
            <a:spLocks/>
          </p:cNvSpPr>
          <p:nvPr/>
        </p:nvSpPr>
        <p:spPr bwMode="auto">
          <a:xfrm>
            <a:off x="7288068" y="5218008"/>
            <a:ext cx="1666143" cy="941387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5129" name="Image 9"/>
          <p:cNvPicPr>
            <a:picLocks noChangeAspect="1" noChangeArrowheads="1"/>
          </p:cNvPicPr>
          <p:nvPr/>
        </p:nvPicPr>
        <p:blipFill>
          <a:blip r:embed="rId4" cstate="print"/>
          <a:srcRect l="6891" r="7042"/>
          <a:stretch>
            <a:fillRect/>
          </a:stretch>
        </p:blipFill>
        <p:spPr bwMode="auto">
          <a:xfrm>
            <a:off x="7088179" y="2041842"/>
            <a:ext cx="1444869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9" descr="capteu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26952" y="373478"/>
            <a:ext cx="788377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10" descr="fc_elevateu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83316" y="2005525"/>
            <a:ext cx="1000858" cy="134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2" name="Picture 11" descr="20150121_142226"/>
          <p:cNvPicPr>
            <a:picLocks noChangeAspect="1" noChangeArrowheads="1"/>
          </p:cNvPicPr>
          <p:nvPr/>
        </p:nvPicPr>
        <p:blipFill>
          <a:blip r:embed="rId7" cstate="print"/>
          <a:srcRect l="26297" t="27965" r="22528" b="21132"/>
          <a:stretch>
            <a:fillRect/>
          </a:stretch>
        </p:blipFill>
        <p:spPr bwMode="auto">
          <a:xfrm>
            <a:off x="5649937" y="436247"/>
            <a:ext cx="1512277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4" name="Picture 13" descr="20150121_142118"/>
          <p:cNvPicPr>
            <a:picLocks noChangeAspect="1" noChangeArrowheads="1"/>
          </p:cNvPicPr>
          <p:nvPr/>
        </p:nvPicPr>
        <p:blipFill>
          <a:blip r:embed="rId8" cstate="print"/>
          <a:srcRect l="17355" t="1494" r="9598" b="2632"/>
          <a:stretch>
            <a:fillRect/>
          </a:stretch>
        </p:blipFill>
        <p:spPr bwMode="auto">
          <a:xfrm>
            <a:off x="7397963" y="3516094"/>
            <a:ext cx="1397616" cy="1489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Rotation pinc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3889" y="3780314"/>
            <a:ext cx="3706662" cy="237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516" t="20229" r="21516" b="10390"/>
          <a:stretch>
            <a:fillRect/>
          </a:stretch>
        </p:blipFill>
        <p:spPr bwMode="auto">
          <a:xfrm>
            <a:off x="4210816" y="3978142"/>
            <a:ext cx="2938610" cy="2181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4992173" y="6038015"/>
            <a:ext cx="53268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DR</a:t>
            </a:r>
            <a:endParaRPr lang="fr-FR" sz="1000" dirty="0"/>
          </a:p>
        </p:txBody>
      </p:sp>
      <p:sp>
        <p:nvSpPr>
          <p:cNvPr id="13" name="ZoneTexte 12"/>
          <p:cNvSpPr txBox="1"/>
          <p:nvPr/>
        </p:nvSpPr>
        <p:spPr>
          <a:xfrm>
            <a:off x="2946288" y="3921358"/>
            <a:ext cx="53268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DR</a:t>
            </a:r>
            <a:endParaRPr lang="fr-FR" sz="1000" dirty="0"/>
          </a:p>
        </p:txBody>
      </p:sp>
    </p:spTree>
    <p:extLst>
      <p:ext uri="{BB962C8B-B14F-4D97-AF65-F5344CB8AC3E}">
        <p14:creationId xmlns="" xmlns:p14="http://schemas.microsoft.com/office/powerpoint/2010/main" val="244041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 l="46672" t="28145" r="36045" b="60128"/>
          <a:stretch>
            <a:fillRect/>
          </a:stretch>
        </p:blipFill>
        <p:spPr bwMode="auto">
          <a:xfrm>
            <a:off x="214282" y="2500305"/>
            <a:ext cx="3786214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e 2"/>
          <p:cNvGrpSpPr/>
          <p:nvPr/>
        </p:nvGrpSpPr>
        <p:grpSpPr>
          <a:xfrm>
            <a:off x="4000496" y="2071677"/>
            <a:ext cx="4286280" cy="2500331"/>
            <a:chOff x="2285984" y="214289"/>
            <a:chExt cx="2714644" cy="1565809"/>
          </a:xfrm>
        </p:grpSpPr>
        <p:cxnSp>
          <p:nvCxnSpPr>
            <p:cNvPr id="4" name="Connecteur droit avec flèche 3"/>
            <p:cNvCxnSpPr>
              <a:endCxn id="5" idx="1"/>
            </p:cNvCxnSpPr>
            <p:nvPr/>
          </p:nvCxnSpPr>
          <p:spPr>
            <a:xfrm flipV="1">
              <a:off x="2285984" y="452090"/>
              <a:ext cx="428628" cy="58373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Image 4"/>
            <p:cNvPicPr/>
            <p:nvPr/>
          </p:nvPicPr>
          <p:blipFill>
            <a:blip r:embed="rId3" cstate="print"/>
            <a:srcRect l="60501" t="29851" r="24164" b="64918"/>
            <a:stretch>
              <a:fillRect/>
            </a:stretch>
          </p:blipFill>
          <p:spPr bwMode="auto">
            <a:xfrm>
              <a:off x="2714612" y="214289"/>
              <a:ext cx="2000264" cy="475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Image 5"/>
            <p:cNvPicPr/>
            <p:nvPr/>
          </p:nvPicPr>
          <p:blipFill>
            <a:blip r:embed="rId3" cstate="print"/>
            <a:srcRect l="58448" t="54410" r="25666" b="40380"/>
            <a:stretch>
              <a:fillRect/>
            </a:stretch>
          </p:blipFill>
          <p:spPr bwMode="auto">
            <a:xfrm>
              <a:off x="2714612" y="785793"/>
              <a:ext cx="2000264" cy="428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Connecteur droit avec flèche 6"/>
            <p:cNvCxnSpPr>
              <a:endCxn id="6" idx="1"/>
            </p:cNvCxnSpPr>
            <p:nvPr/>
          </p:nvCxnSpPr>
          <p:spPr>
            <a:xfrm flipV="1">
              <a:off x="2285984" y="1000107"/>
              <a:ext cx="428628" cy="3571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Image 7"/>
            <p:cNvPicPr/>
            <p:nvPr/>
          </p:nvPicPr>
          <p:blipFill>
            <a:blip r:embed="rId3" cstate="print"/>
            <a:srcRect l="61601" t="39423" r="22703" b="55413"/>
            <a:stretch>
              <a:fillRect/>
            </a:stretch>
          </p:blipFill>
          <p:spPr bwMode="auto">
            <a:xfrm>
              <a:off x="2714612" y="1285859"/>
              <a:ext cx="2286016" cy="494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Connecteur droit avec flèche 8"/>
            <p:cNvCxnSpPr>
              <a:endCxn id="8" idx="1"/>
            </p:cNvCxnSpPr>
            <p:nvPr/>
          </p:nvCxnSpPr>
          <p:spPr>
            <a:xfrm>
              <a:off x="2285984" y="1035826"/>
              <a:ext cx="428628" cy="49715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ZoneTexte 9"/>
          <p:cNvSpPr txBox="1"/>
          <p:nvPr/>
        </p:nvSpPr>
        <p:spPr>
          <a:xfrm>
            <a:off x="357158" y="142852"/>
            <a:ext cx="3929090" cy="954107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Compétences/Savoirs associés</a:t>
            </a:r>
            <a:endParaRPr lang="fr-FR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649166" y="1455739"/>
            <a:ext cx="27238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u="sng"/>
              <a:t>Objectif de la séquence</a:t>
            </a:r>
            <a:r>
              <a:rPr lang="fr-FR" altLang="fr-FR"/>
              <a:t>: </a:t>
            </a:r>
          </a:p>
        </p:txBody>
      </p:sp>
      <p:sp>
        <p:nvSpPr>
          <p:cNvPr id="8196" name="Rectangle 3"/>
          <p:cNvSpPr>
            <a:spLocks noChangeArrowheads="1"/>
          </p:cNvSpPr>
          <p:nvPr/>
        </p:nvSpPr>
        <p:spPr bwMode="auto">
          <a:xfrm>
            <a:off x="1002323" y="4613275"/>
            <a:ext cx="785592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dirty="0"/>
              <a:t>- </a:t>
            </a:r>
            <a:r>
              <a:rPr lang="fr-FR" altLang="fr-FR" sz="1400" dirty="0" smtClean="0"/>
              <a:t>D’</a:t>
            </a:r>
            <a:r>
              <a:rPr lang="fr-FR" altLang="fr-FR" sz="1400" dirty="0" err="1" smtClean="0"/>
              <a:t>dentifier</a:t>
            </a:r>
            <a:r>
              <a:rPr lang="fr-FR" altLang="fr-FR" sz="1400" dirty="0"/>
              <a:t>, parmi les diagrammes </a:t>
            </a:r>
            <a:r>
              <a:rPr lang="fr-FR" altLang="fr-FR" sz="1400" dirty="0">
                <a:cs typeface="Times New Roman" pitchFamily="18" charset="0"/>
              </a:rPr>
              <a:t>BDD (diagramme de définition des blocs- Architecture) </a:t>
            </a:r>
            <a:r>
              <a:rPr lang="fr-FR" altLang="fr-FR" sz="1400" dirty="0"/>
              <a:t>du dossier ressource, </a:t>
            </a:r>
            <a:r>
              <a:rPr lang="fr-FR" altLang="fr-FR" sz="1400" dirty="0" smtClean="0"/>
              <a:t>les sous ensembles fonctionnels</a:t>
            </a:r>
            <a:r>
              <a:rPr lang="fr-FR" altLang="fr-FR" sz="1400" dirty="0" smtClean="0">
                <a:cs typeface="Times New Roman" pitchFamily="18" charset="0"/>
              </a:rPr>
              <a:t> mis </a:t>
            </a:r>
            <a:r>
              <a:rPr lang="fr-FR" altLang="fr-FR" sz="1400" dirty="0">
                <a:cs typeface="Times New Roman" pitchFamily="18" charset="0"/>
              </a:rPr>
              <a:t>en cause dans le phénomène d’éjection et d’oscillation.</a:t>
            </a:r>
            <a:endParaRPr lang="fr-FR" altLang="fr-FR" sz="1400" dirty="0"/>
          </a:p>
        </p:txBody>
      </p:sp>
      <p:sp>
        <p:nvSpPr>
          <p:cNvPr id="7173" name="Rectangle 4"/>
          <p:cNvSpPr>
            <a:spLocks noChangeArrowheads="1"/>
          </p:cNvSpPr>
          <p:nvPr/>
        </p:nvSpPr>
        <p:spPr bwMode="auto">
          <a:xfrm>
            <a:off x="674077" y="2601914"/>
            <a:ext cx="13260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u="sng"/>
              <a:t>On donne:</a:t>
            </a:r>
            <a:r>
              <a:rPr lang="fr-FR" altLang="fr-FR"/>
              <a:t> </a:t>
            </a:r>
          </a:p>
        </p:txBody>
      </p:sp>
      <p:sp>
        <p:nvSpPr>
          <p:cNvPr id="7174" name="Rectangle 5"/>
          <p:cNvSpPr>
            <a:spLocks noChangeArrowheads="1"/>
          </p:cNvSpPr>
          <p:nvPr/>
        </p:nvSpPr>
        <p:spPr bwMode="auto">
          <a:xfrm>
            <a:off x="893885" y="2955925"/>
            <a:ext cx="5401408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i="1"/>
              <a:t>- Le dossier technique du « Paletticc »</a:t>
            </a:r>
          </a:p>
          <a:p>
            <a:pPr eaLnBrk="1" hangingPunct="1"/>
            <a:r>
              <a:rPr lang="fr-FR" altLang="fr-FR" sz="1400" i="1"/>
              <a:t>- Le dossier ressources SysMl</a:t>
            </a:r>
          </a:p>
          <a:p>
            <a:pPr eaLnBrk="1" hangingPunct="1"/>
            <a:r>
              <a:rPr lang="fr-FR" altLang="fr-FR" sz="1400" i="1"/>
              <a:t>- Des photos de composants, </a:t>
            </a:r>
          </a:p>
          <a:p>
            <a:pPr eaLnBrk="1" hangingPunct="1"/>
            <a:r>
              <a:rPr lang="fr-FR" altLang="fr-FR" sz="1400" i="1"/>
              <a:t>- Des ressources sur la représentation schématique des composants,</a:t>
            </a:r>
          </a:p>
          <a:p>
            <a:pPr eaLnBrk="1" hangingPunct="1"/>
            <a:r>
              <a:rPr lang="fr-FR" altLang="fr-FR" sz="1400" i="1"/>
              <a:t>- Des documents réponses à compléter</a:t>
            </a:r>
          </a:p>
          <a:p>
            <a:pPr eaLnBrk="1" hangingPunct="1"/>
            <a:endParaRPr lang="fr-FR" altLang="fr-FR" sz="1400"/>
          </a:p>
        </p:txBody>
      </p:sp>
      <p:sp>
        <p:nvSpPr>
          <p:cNvPr id="7175" name="Rectangle 4"/>
          <p:cNvSpPr>
            <a:spLocks noChangeArrowheads="1"/>
          </p:cNvSpPr>
          <p:nvPr/>
        </p:nvSpPr>
        <p:spPr bwMode="auto">
          <a:xfrm>
            <a:off x="674077" y="4194175"/>
            <a:ext cx="16466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u="sng"/>
              <a:t>On demande:</a:t>
            </a:r>
            <a:r>
              <a:rPr lang="fr-FR" altLang="fr-FR"/>
              <a:t> 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682870" y="228600"/>
            <a:ext cx="2683120" cy="9461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400" b="1" dirty="0">
                <a:solidFill>
                  <a:schemeClr val="bg1"/>
                </a:solidFill>
              </a:rPr>
              <a:t>Travail préparatoire à l’activité A3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3562351" y="228600"/>
            <a:ext cx="2335823" cy="94615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400" b="1" dirty="0">
                <a:solidFill>
                  <a:schemeClr val="bg1"/>
                </a:solidFill>
              </a:rPr>
              <a:t>TP Amélioration « </a:t>
            </a:r>
            <a:r>
              <a:rPr lang="fr-FR" sz="2400" b="1" dirty="0" err="1">
                <a:solidFill>
                  <a:schemeClr val="bg1"/>
                </a:solidFill>
              </a:rPr>
              <a:t>Paletticc</a:t>
            </a:r>
            <a:r>
              <a:rPr lang="fr-FR" sz="2400" b="1" dirty="0">
                <a:solidFill>
                  <a:schemeClr val="bg1"/>
                </a:solidFill>
              </a:rPr>
              <a:t> »</a:t>
            </a:r>
          </a:p>
        </p:txBody>
      </p:sp>
      <p:sp>
        <p:nvSpPr>
          <p:cNvPr id="7179" name="ZoneTexte 16"/>
          <p:cNvSpPr txBox="1">
            <a:spLocks noChangeArrowheads="1"/>
          </p:cNvSpPr>
          <p:nvPr/>
        </p:nvSpPr>
        <p:spPr bwMode="auto">
          <a:xfrm>
            <a:off x="682869" y="1816101"/>
            <a:ext cx="73386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/>
              <a:t>- Décrire l’organisation fonctionnelle du sous système assurant la fonction « Tourner les cartons »</a:t>
            </a:r>
          </a:p>
        </p:txBody>
      </p:sp>
      <p:sp>
        <p:nvSpPr>
          <p:cNvPr id="7180" name="Rectangle 3"/>
          <p:cNvSpPr>
            <a:spLocks noChangeArrowheads="1"/>
          </p:cNvSpPr>
          <p:nvPr/>
        </p:nvSpPr>
        <p:spPr bwMode="auto">
          <a:xfrm>
            <a:off x="709246" y="2179639"/>
            <a:ext cx="7955574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/>
              <a:t>- Identifier les fonctions techniques et les solutions matérielles associées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6084019" y="228600"/>
            <a:ext cx="2321169" cy="94614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fr-FR" sz="2800" b="1" dirty="0" smtClean="0">
                <a:solidFill>
                  <a:schemeClr val="bg1"/>
                </a:solidFill>
              </a:rPr>
              <a:t>C22</a:t>
            </a:r>
          </a:p>
          <a:p>
            <a:pPr algn="r">
              <a:defRPr/>
            </a:pPr>
            <a:r>
              <a:rPr lang="fr-FR" sz="2000" b="1" dirty="0" smtClean="0">
                <a:solidFill>
                  <a:schemeClr val="bg1"/>
                </a:solidFill>
              </a:rPr>
              <a:t>S5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6084020" y="228600"/>
            <a:ext cx="1633903" cy="877888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rgbClr val="CC00FF"/>
                </a:solidFill>
              </a:rPr>
              <a:t>Approche systémique du bien</a:t>
            </a:r>
          </a:p>
          <a:p>
            <a:pPr algn="ctr">
              <a:defRPr/>
            </a:pPr>
            <a:r>
              <a:rPr lang="fr-FR" sz="1200" b="1" dirty="0">
                <a:solidFill>
                  <a:srgbClr val="CC00FF"/>
                </a:solidFill>
              </a:rPr>
              <a:t>Approche fonctionnelle et temporelle</a:t>
            </a:r>
            <a:endParaRPr lang="fr-FR" sz="1000" b="1" dirty="0">
              <a:solidFill>
                <a:srgbClr val="CC00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354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59" y="276225"/>
            <a:ext cx="5939203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674" y="642938"/>
            <a:ext cx="2483826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785" y="3971926"/>
            <a:ext cx="3603381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59" y="3702051"/>
            <a:ext cx="4850423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032490" y="346076"/>
            <a:ext cx="1443403" cy="6889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3616569" y="1284288"/>
            <a:ext cx="910004" cy="5270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5287108" y="2771775"/>
            <a:ext cx="911469" cy="5270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1982666" y="3784600"/>
            <a:ext cx="911469" cy="5270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1315916" y="5426076"/>
            <a:ext cx="1122485" cy="8937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17" name="Connecteur droit 16"/>
          <p:cNvCxnSpPr/>
          <p:nvPr/>
        </p:nvCxnSpPr>
        <p:spPr>
          <a:xfrm>
            <a:off x="2438400" y="4311651"/>
            <a:ext cx="0" cy="6635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1982666" y="4975226"/>
            <a:ext cx="0" cy="4476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1982666" y="4975225"/>
            <a:ext cx="45573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4309697" y="1811339"/>
            <a:ext cx="0" cy="5492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5732585" y="2360613"/>
            <a:ext cx="0" cy="4111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4309697" y="2360613"/>
            <a:ext cx="14258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>
            <a:off x="3270738" y="1035051"/>
            <a:ext cx="0" cy="104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>
            <a:off x="4054720" y="1139826"/>
            <a:ext cx="0" cy="1444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>
            <a:off x="3267808" y="1139825"/>
            <a:ext cx="7869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orme libre 37"/>
          <p:cNvSpPr/>
          <p:nvPr/>
        </p:nvSpPr>
        <p:spPr>
          <a:xfrm>
            <a:off x="3071447" y="3414713"/>
            <a:ext cx="2576146" cy="563562"/>
          </a:xfrm>
          <a:custGeom>
            <a:avLst/>
            <a:gdLst>
              <a:gd name="connsiteX0" fmla="*/ 2791838 w 2791838"/>
              <a:gd name="connsiteY0" fmla="*/ 0 h 564204"/>
              <a:gd name="connsiteX1" fmla="*/ 1867710 w 2791838"/>
              <a:gd name="connsiteY1" fmla="*/ 447472 h 564204"/>
              <a:gd name="connsiteX2" fmla="*/ 0 w 2791838"/>
              <a:gd name="connsiteY2" fmla="*/ 564204 h 564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91838" h="564204">
                <a:moveTo>
                  <a:pt x="2791838" y="0"/>
                </a:moveTo>
                <a:cubicBezTo>
                  <a:pt x="2562427" y="176719"/>
                  <a:pt x="2333016" y="353438"/>
                  <a:pt x="1867710" y="447472"/>
                </a:cubicBezTo>
                <a:cubicBezTo>
                  <a:pt x="1402404" y="541506"/>
                  <a:pt x="306421" y="549613"/>
                  <a:pt x="0" y="564204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Imag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293" t="57501" r="57413" b="10709"/>
          <a:stretch/>
        </p:blipFill>
        <p:spPr bwMode="auto">
          <a:xfrm>
            <a:off x="2633096" y="2083693"/>
            <a:ext cx="3598642" cy="3258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9"/>
          <p:cNvSpPr>
            <a:spLocks noChangeArrowheads="1"/>
          </p:cNvSpPr>
          <p:nvPr/>
        </p:nvSpPr>
        <p:spPr bwMode="auto">
          <a:xfrm>
            <a:off x="2120422" y="944048"/>
            <a:ext cx="462398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dirty="0" smtClean="0">
                <a:solidFill>
                  <a:srgbClr val="FF0000"/>
                </a:solidFill>
              </a:rPr>
              <a:t>Sous ensembles fonctionnels </a:t>
            </a:r>
            <a:r>
              <a:rPr lang="fr-FR" altLang="fr-FR" dirty="0" smtClean="0">
                <a:solidFill>
                  <a:srgbClr val="FF0000"/>
                </a:solidFill>
                <a:cs typeface="Times New Roman" pitchFamily="18" charset="0"/>
              </a:rPr>
              <a:t>mis </a:t>
            </a:r>
            <a:r>
              <a:rPr lang="fr-FR" altLang="fr-FR" dirty="0">
                <a:solidFill>
                  <a:srgbClr val="FF0000"/>
                </a:solidFill>
                <a:cs typeface="Times New Roman" pitchFamily="18" charset="0"/>
              </a:rPr>
              <a:t>en cause dans le phénomène d’éjection et d’oscillation.</a:t>
            </a:r>
            <a:endParaRPr lang="fr-FR" altLang="fr-FR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633096" y="2083692"/>
            <a:ext cx="3411561" cy="33728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649166" y="1455739"/>
            <a:ext cx="27238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u="sng"/>
              <a:t>Objectif de la séquence</a:t>
            </a:r>
            <a:r>
              <a:rPr lang="fr-FR" altLang="fr-FR"/>
              <a:t>: </a:t>
            </a:r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1002323" y="4613275"/>
            <a:ext cx="785592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/>
              <a:t>- </a:t>
            </a:r>
            <a:r>
              <a:rPr lang="fr-FR" altLang="fr-FR" sz="1400" smtClean="0"/>
              <a:t>D’identifier</a:t>
            </a:r>
            <a:r>
              <a:rPr lang="fr-FR" altLang="fr-FR" sz="1400" dirty="0"/>
              <a:t>, parmi les diagrammes </a:t>
            </a:r>
            <a:r>
              <a:rPr lang="fr-FR" altLang="fr-FR" sz="1400" dirty="0">
                <a:cs typeface="Times New Roman" pitchFamily="18" charset="0"/>
              </a:rPr>
              <a:t>BDD (diagramme de définition des blocs- Architecture) </a:t>
            </a:r>
            <a:r>
              <a:rPr lang="fr-FR" altLang="fr-FR" sz="1400" dirty="0"/>
              <a:t>du dossier ressource, </a:t>
            </a:r>
            <a:r>
              <a:rPr lang="fr-FR" altLang="fr-FR" sz="1400" dirty="0" smtClean="0"/>
              <a:t>les sous ensembles fonctionnels mis</a:t>
            </a:r>
            <a:r>
              <a:rPr lang="fr-FR" altLang="fr-FR" sz="1400" dirty="0" smtClean="0">
                <a:cs typeface="Times New Roman" pitchFamily="18" charset="0"/>
              </a:rPr>
              <a:t> </a:t>
            </a:r>
            <a:r>
              <a:rPr lang="fr-FR" altLang="fr-FR" sz="1400" dirty="0">
                <a:cs typeface="Times New Roman" pitchFamily="18" charset="0"/>
              </a:rPr>
              <a:t>en cause dans le phénomène d’éjection et d’oscillation.</a:t>
            </a:r>
            <a:endParaRPr lang="fr-FR" altLang="fr-FR" sz="1400" dirty="0"/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674077" y="2601914"/>
            <a:ext cx="13260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u="sng"/>
              <a:t>On donne:</a:t>
            </a:r>
            <a:r>
              <a:rPr lang="fr-FR" altLang="fr-FR"/>
              <a:t> </a:t>
            </a:r>
          </a:p>
        </p:txBody>
      </p:sp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893885" y="2955925"/>
            <a:ext cx="5401408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i="1"/>
              <a:t>- Le dossier technique du « Paletticc »</a:t>
            </a:r>
          </a:p>
          <a:p>
            <a:pPr eaLnBrk="1" hangingPunct="1"/>
            <a:r>
              <a:rPr lang="fr-FR" altLang="fr-FR" sz="1400" i="1"/>
              <a:t>- Le dossier ressources SysMl</a:t>
            </a:r>
          </a:p>
          <a:p>
            <a:pPr eaLnBrk="1" hangingPunct="1"/>
            <a:r>
              <a:rPr lang="fr-FR" altLang="fr-FR" sz="1400" i="1"/>
              <a:t>- Des photos de composants, </a:t>
            </a:r>
          </a:p>
          <a:p>
            <a:pPr eaLnBrk="1" hangingPunct="1"/>
            <a:r>
              <a:rPr lang="fr-FR" altLang="fr-FR" sz="1400" i="1"/>
              <a:t>- Des ressources sur la représentation schématique des composants,</a:t>
            </a:r>
          </a:p>
          <a:p>
            <a:pPr eaLnBrk="1" hangingPunct="1"/>
            <a:r>
              <a:rPr lang="fr-FR" altLang="fr-FR" sz="1400" i="1"/>
              <a:t>- Des documents réponses à compléter</a:t>
            </a:r>
          </a:p>
          <a:p>
            <a:pPr eaLnBrk="1" hangingPunct="1"/>
            <a:endParaRPr lang="fr-FR" altLang="fr-FR" sz="1400"/>
          </a:p>
        </p:txBody>
      </p:sp>
      <p:sp>
        <p:nvSpPr>
          <p:cNvPr id="10247" name="Rectangle 4"/>
          <p:cNvSpPr>
            <a:spLocks noChangeArrowheads="1"/>
          </p:cNvSpPr>
          <p:nvPr/>
        </p:nvSpPr>
        <p:spPr bwMode="auto">
          <a:xfrm>
            <a:off x="674077" y="4194175"/>
            <a:ext cx="16466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u="sng"/>
              <a:t>On demande:</a:t>
            </a:r>
            <a:r>
              <a:rPr lang="fr-FR" altLang="fr-FR"/>
              <a:t> 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682870" y="228600"/>
            <a:ext cx="2683120" cy="9461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400" b="1" dirty="0">
                <a:solidFill>
                  <a:schemeClr val="bg1"/>
                </a:solidFill>
              </a:rPr>
              <a:t>Travail préparatoire à l’activité A3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3562351" y="228600"/>
            <a:ext cx="2335823" cy="94615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400" b="1" dirty="0">
                <a:solidFill>
                  <a:schemeClr val="bg1"/>
                </a:solidFill>
              </a:rPr>
              <a:t>TP Amélioration « </a:t>
            </a:r>
            <a:r>
              <a:rPr lang="fr-FR" sz="2400" b="1" dirty="0" err="1">
                <a:solidFill>
                  <a:schemeClr val="bg1"/>
                </a:solidFill>
              </a:rPr>
              <a:t>Paletticc</a:t>
            </a:r>
            <a:r>
              <a:rPr lang="fr-FR" sz="2400" b="1" dirty="0">
                <a:solidFill>
                  <a:schemeClr val="bg1"/>
                </a:solidFill>
              </a:rPr>
              <a:t> »</a:t>
            </a:r>
          </a:p>
        </p:txBody>
      </p:sp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980343" y="5246689"/>
            <a:ext cx="783541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dirty="0"/>
              <a:t>- </a:t>
            </a:r>
            <a:r>
              <a:rPr lang="fr-FR" altLang="fr-FR" sz="1400" dirty="0" smtClean="0"/>
              <a:t>De retrouver </a:t>
            </a:r>
            <a:r>
              <a:rPr lang="fr-FR" altLang="fr-FR" sz="1400" dirty="0"/>
              <a:t>les éléments participants aux différentes chaînes (Alimentation en énergie, d’action, d’acquisition, de sécurité et de traitement) sur l’IBD correspondant (</a:t>
            </a:r>
            <a:r>
              <a:rPr lang="fr-FR" altLang="fr-FR" sz="1400" dirty="0" err="1">
                <a:cs typeface="Times New Roman" pitchFamily="18" charset="0"/>
              </a:rPr>
              <a:t>internal</a:t>
            </a:r>
            <a:r>
              <a:rPr lang="fr-FR" altLang="fr-FR" sz="1400" dirty="0">
                <a:cs typeface="Times New Roman" pitchFamily="18" charset="0"/>
              </a:rPr>
              <a:t> bloc définition)</a:t>
            </a:r>
            <a:r>
              <a:rPr lang="fr-FR" altLang="fr-FR" sz="1400" dirty="0"/>
              <a:t>. </a:t>
            </a:r>
          </a:p>
        </p:txBody>
      </p:sp>
      <p:sp>
        <p:nvSpPr>
          <p:cNvPr id="10252" name="ZoneTexte 16"/>
          <p:cNvSpPr txBox="1">
            <a:spLocks noChangeArrowheads="1"/>
          </p:cNvSpPr>
          <p:nvPr/>
        </p:nvSpPr>
        <p:spPr bwMode="auto">
          <a:xfrm>
            <a:off x="707781" y="1843089"/>
            <a:ext cx="73386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/>
              <a:t>- Décrire l’organisation fonctionnelle du sous système assurant la fonction « Tourner les cartons »</a:t>
            </a:r>
          </a:p>
        </p:txBody>
      </p:sp>
      <p:sp>
        <p:nvSpPr>
          <p:cNvPr id="10253" name="Rectangle 3"/>
          <p:cNvSpPr>
            <a:spLocks noChangeArrowheads="1"/>
          </p:cNvSpPr>
          <p:nvPr/>
        </p:nvSpPr>
        <p:spPr bwMode="auto">
          <a:xfrm>
            <a:off x="709246" y="2179639"/>
            <a:ext cx="7955574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/>
              <a:t>- Identifier les fonctions techniques et les solutions matérielles associées</a:t>
            </a:r>
          </a:p>
        </p:txBody>
      </p:sp>
      <p:sp>
        <p:nvSpPr>
          <p:cNvPr id="15" name="Rectangle à coins arrondis 14"/>
          <p:cNvSpPr/>
          <p:nvPr/>
        </p:nvSpPr>
        <p:spPr>
          <a:xfrm>
            <a:off x="6084019" y="228600"/>
            <a:ext cx="2321169" cy="94614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fr-FR" sz="2800" b="1" dirty="0" smtClean="0">
                <a:solidFill>
                  <a:schemeClr val="bg1"/>
                </a:solidFill>
              </a:rPr>
              <a:t>C22</a:t>
            </a:r>
          </a:p>
          <a:p>
            <a:pPr algn="r">
              <a:defRPr/>
            </a:pPr>
            <a:r>
              <a:rPr lang="fr-FR" sz="2000" b="1" dirty="0" smtClean="0">
                <a:solidFill>
                  <a:schemeClr val="bg1"/>
                </a:solidFill>
              </a:rPr>
              <a:t>S5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6" name="Rectangle à coins arrondis 15"/>
          <p:cNvSpPr/>
          <p:nvPr/>
        </p:nvSpPr>
        <p:spPr>
          <a:xfrm>
            <a:off x="6084020" y="228600"/>
            <a:ext cx="1633903" cy="877888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rgbClr val="CC00FF"/>
                </a:solidFill>
              </a:rPr>
              <a:t>Approche systémique du bien</a:t>
            </a:r>
          </a:p>
          <a:p>
            <a:pPr algn="ctr">
              <a:defRPr/>
            </a:pPr>
            <a:r>
              <a:rPr lang="fr-FR" sz="1200" b="1" dirty="0">
                <a:solidFill>
                  <a:srgbClr val="CC00FF"/>
                </a:solidFill>
              </a:rPr>
              <a:t>Approche fonctionnelle et temporelle</a:t>
            </a:r>
            <a:endParaRPr lang="fr-FR" sz="1000" b="1" dirty="0">
              <a:solidFill>
                <a:srgbClr val="CC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 animBg="1"/>
      <p:bldP spid="16" grpId="0" build="allAtOnce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Imag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43" y="474664"/>
            <a:ext cx="8697057" cy="574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35270" y="1649413"/>
            <a:ext cx="2184889" cy="3971925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2297" name="ZoneTexte 11"/>
          <p:cNvSpPr txBox="1">
            <a:spLocks noChangeArrowheads="1"/>
          </p:cNvSpPr>
          <p:nvPr/>
        </p:nvSpPr>
        <p:spPr bwMode="auto">
          <a:xfrm>
            <a:off x="852854" y="5681664"/>
            <a:ext cx="215118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sz="1400">
                <a:solidFill>
                  <a:srgbClr val="006600"/>
                </a:solidFill>
              </a:rPr>
              <a:t>Chaîne d’alimentation en énergie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29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Imag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12" t="20171" r="70616" b="10443"/>
          <a:stretch>
            <a:fillRect/>
          </a:stretch>
        </p:blipFill>
        <p:spPr bwMode="auto">
          <a:xfrm>
            <a:off x="2603989" y="312739"/>
            <a:ext cx="3313234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03989" y="312739"/>
            <a:ext cx="3316165" cy="5538787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2293" name="ZoneTexte 11"/>
          <p:cNvSpPr txBox="1">
            <a:spLocks noChangeArrowheads="1"/>
          </p:cNvSpPr>
          <p:nvPr/>
        </p:nvSpPr>
        <p:spPr bwMode="auto">
          <a:xfrm>
            <a:off x="2612782" y="5891214"/>
            <a:ext cx="3283926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sz="2000">
                <a:solidFill>
                  <a:srgbClr val="006600"/>
                </a:solidFill>
              </a:rPr>
              <a:t>Chaîne d’alimentation en énergie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Imag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43" y="474664"/>
            <a:ext cx="8697057" cy="574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35270" y="1649413"/>
            <a:ext cx="2184889" cy="3971925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3317" name="ZoneTexte 11"/>
          <p:cNvSpPr txBox="1">
            <a:spLocks noChangeArrowheads="1"/>
          </p:cNvSpPr>
          <p:nvPr/>
        </p:nvSpPr>
        <p:spPr bwMode="auto">
          <a:xfrm>
            <a:off x="852854" y="5681664"/>
            <a:ext cx="215118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sz="1400">
                <a:solidFill>
                  <a:srgbClr val="006600"/>
                </a:solidFill>
              </a:rPr>
              <a:t>Chaîne d’alimentation en énergie</a:t>
            </a:r>
          </a:p>
        </p:txBody>
      </p:sp>
      <p:sp>
        <p:nvSpPr>
          <p:cNvPr id="12300" name="Rectangle 2"/>
          <p:cNvSpPr>
            <a:spLocks noChangeArrowheads="1"/>
          </p:cNvSpPr>
          <p:nvPr/>
        </p:nvSpPr>
        <p:spPr bwMode="auto">
          <a:xfrm>
            <a:off x="3688374" y="6132514"/>
            <a:ext cx="1752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>
                <a:cs typeface="Times New Roman" pitchFamily="18" charset="0"/>
              </a:rPr>
              <a:t>Chaîne de traitement.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311769" y="4186238"/>
            <a:ext cx="2485292" cy="1873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0" grpId="0"/>
      <p:bldP spid="1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Imag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266" t="59528" r="36926" b="2254"/>
          <a:stretch>
            <a:fillRect/>
          </a:stretch>
        </p:blipFill>
        <p:spPr bwMode="auto">
          <a:xfrm>
            <a:off x="2146789" y="414339"/>
            <a:ext cx="5344257" cy="452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2"/>
          <p:cNvSpPr>
            <a:spLocks noChangeArrowheads="1"/>
          </p:cNvSpPr>
          <p:nvPr/>
        </p:nvSpPr>
        <p:spPr bwMode="auto">
          <a:xfrm>
            <a:off x="3278066" y="5257800"/>
            <a:ext cx="3654669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2800">
                <a:cs typeface="Times New Roman" pitchFamily="18" charset="0"/>
              </a:rPr>
              <a:t>Chaîne de traitement.</a:t>
            </a:r>
          </a:p>
        </p:txBody>
      </p:sp>
      <p:sp>
        <p:nvSpPr>
          <p:cNvPr id="5" name="Rectangle 4"/>
          <p:cNvSpPr/>
          <p:nvPr/>
        </p:nvSpPr>
        <p:spPr>
          <a:xfrm>
            <a:off x="2130669" y="658813"/>
            <a:ext cx="5345723" cy="43307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Imag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43" y="474664"/>
            <a:ext cx="8697057" cy="574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ZoneTexte 7"/>
          <p:cNvSpPr txBox="1">
            <a:spLocks noChangeArrowheads="1"/>
          </p:cNvSpPr>
          <p:nvPr/>
        </p:nvSpPr>
        <p:spPr bwMode="auto">
          <a:xfrm>
            <a:off x="4944208" y="650876"/>
            <a:ext cx="215118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>
                <a:solidFill>
                  <a:srgbClr val="FF00FF"/>
                </a:solidFill>
              </a:rPr>
              <a:t>Chaîne d’action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35270" y="1649413"/>
            <a:ext cx="2184889" cy="3971925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5366" name="ZoneTexte 11"/>
          <p:cNvSpPr txBox="1">
            <a:spLocks noChangeArrowheads="1"/>
          </p:cNvSpPr>
          <p:nvPr/>
        </p:nvSpPr>
        <p:spPr bwMode="auto">
          <a:xfrm>
            <a:off x="852854" y="5681664"/>
            <a:ext cx="215118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sz="1400">
                <a:solidFill>
                  <a:srgbClr val="006600"/>
                </a:solidFill>
              </a:rPr>
              <a:t>Chaîne d’alimentation en énergie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98631" y="1035050"/>
            <a:ext cx="4396154" cy="1752600"/>
          </a:xfrm>
          <a:prstGeom prst="rect">
            <a:avLst/>
          </a:prstGeom>
          <a:noFill/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/>
              <a:t>                                             </a:t>
            </a:r>
          </a:p>
        </p:txBody>
      </p:sp>
      <p:sp>
        <p:nvSpPr>
          <p:cNvPr id="15368" name="Rectangle 2"/>
          <p:cNvSpPr>
            <a:spLocks noChangeArrowheads="1"/>
          </p:cNvSpPr>
          <p:nvPr/>
        </p:nvSpPr>
        <p:spPr bwMode="auto">
          <a:xfrm>
            <a:off x="3688374" y="6132514"/>
            <a:ext cx="1752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>
                <a:cs typeface="Times New Roman" pitchFamily="18" charset="0"/>
              </a:rPr>
              <a:t>Chaîne de traitement.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311769" y="4186238"/>
            <a:ext cx="2485292" cy="1873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/>
      <p:bldP spid="1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Imag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792" t="8568" r="10583" b="56396"/>
          <a:stretch>
            <a:fillRect/>
          </a:stretch>
        </p:blipFill>
        <p:spPr bwMode="auto">
          <a:xfrm>
            <a:off x="1405305" y="1736726"/>
            <a:ext cx="6818434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ZoneTexte 7"/>
          <p:cNvSpPr txBox="1">
            <a:spLocks noChangeArrowheads="1"/>
          </p:cNvSpPr>
          <p:nvPr/>
        </p:nvSpPr>
        <p:spPr bwMode="auto">
          <a:xfrm>
            <a:off x="3304443" y="1108076"/>
            <a:ext cx="422470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2800">
                <a:solidFill>
                  <a:srgbClr val="FF00FF"/>
                </a:solidFill>
              </a:rPr>
              <a:t>Chaîne d’action </a:t>
            </a:r>
          </a:p>
        </p:txBody>
      </p:sp>
      <p:sp>
        <p:nvSpPr>
          <p:cNvPr id="5" name="Rectangle 4"/>
          <p:cNvSpPr/>
          <p:nvPr/>
        </p:nvSpPr>
        <p:spPr>
          <a:xfrm>
            <a:off x="1399443" y="1754188"/>
            <a:ext cx="6824296" cy="2857500"/>
          </a:xfrm>
          <a:prstGeom prst="rect">
            <a:avLst/>
          </a:prstGeom>
          <a:noFill/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/>
              <a:t>          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 l="46632" t="40298" r="34689" b="52239"/>
          <a:stretch>
            <a:fillRect/>
          </a:stretch>
        </p:blipFill>
        <p:spPr bwMode="auto">
          <a:xfrm>
            <a:off x="142844" y="2712942"/>
            <a:ext cx="4000528" cy="13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e 2"/>
          <p:cNvGrpSpPr/>
          <p:nvPr/>
        </p:nvGrpSpPr>
        <p:grpSpPr>
          <a:xfrm>
            <a:off x="4143372" y="2000240"/>
            <a:ext cx="4071966" cy="2857520"/>
            <a:chOff x="2214546" y="2214554"/>
            <a:chExt cx="2286016" cy="1651475"/>
          </a:xfrm>
        </p:grpSpPr>
        <p:pic>
          <p:nvPicPr>
            <p:cNvPr id="4" name="Image 3"/>
            <p:cNvPicPr/>
            <p:nvPr/>
          </p:nvPicPr>
          <p:blipFill>
            <a:blip r:embed="rId3" cstate="print"/>
            <a:srcRect l="69056" t="25800" r="15669" b="68859"/>
            <a:stretch>
              <a:fillRect/>
            </a:stretch>
          </p:blipFill>
          <p:spPr bwMode="auto">
            <a:xfrm>
              <a:off x="2357422" y="2214554"/>
              <a:ext cx="2071702" cy="5499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" name="Connecteur droit avec flèche 4"/>
            <p:cNvCxnSpPr>
              <a:endCxn id="4" idx="1"/>
            </p:cNvCxnSpPr>
            <p:nvPr/>
          </p:nvCxnSpPr>
          <p:spPr>
            <a:xfrm flipV="1">
              <a:off x="2214546" y="2489547"/>
              <a:ext cx="142876" cy="54570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Image 5"/>
            <p:cNvPicPr/>
            <p:nvPr/>
          </p:nvPicPr>
          <p:blipFill>
            <a:blip r:embed="rId3" cstate="print"/>
            <a:srcRect l="69068" t="31536" r="15275" b="63410"/>
            <a:stretch>
              <a:fillRect/>
            </a:stretch>
          </p:blipFill>
          <p:spPr bwMode="auto">
            <a:xfrm>
              <a:off x="2392746" y="2786058"/>
              <a:ext cx="2107816" cy="519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Connecteur droit avec flèche 6"/>
            <p:cNvCxnSpPr>
              <a:endCxn id="6" idx="1"/>
            </p:cNvCxnSpPr>
            <p:nvPr/>
          </p:nvCxnSpPr>
          <p:spPr>
            <a:xfrm>
              <a:off x="2214546" y="3035252"/>
              <a:ext cx="178200" cy="1050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Image 7"/>
            <p:cNvPicPr/>
            <p:nvPr/>
          </p:nvPicPr>
          <p:blipFill>
            <a:blip r:embed="rId3" cstate="print"/>
            <a:srcRect l="68647" t="47517" r="15275" b="47293"/>
            <a:stretch>
              <a:fillRect/>
            </a:stretch>
          </p:blipFill>
          <p:spPr bwMode="auto">
            <a:xfrm>
              <a:off x="2357422" y="3357562"/>
              <a:ext cx="2143140" cy="508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Connecteur droit avec flèche 8"/>
            <p:cNvCxnSpPr>
              <a:endCxn id="8" idx="1"/>
            </p:cNvCxnSpPr>
            <p:nvPr/>
          </p:nvCxnSpPr>
          <p:spPr>
            <a:xfrm rot="16200000" flipH="1">
              <a:off x="1980272" y="3234646"/>
              <a:ext cx="611424" cy="14287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ZoneTexte 9"/>
          <p:cNvSpPr txBox="1"/>
          <p:nvPr/>
        </p:nvSpPr>
        <p:spPr>
          <a:xfrm>
            <a:off x="214282" y="117439"/>
            <a:ext cx="3929090" cy="954107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Compétences/Savoirs associés</a:t>
            </a:r>
            <a:endParaRPr lang="fr-FR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Imag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43" y="474664"/>
            <a:ext cx="8697057" cy="574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ZoneTexte 4"/>
          <p:cNvSpPr txBox="1">
            <a:spLocks noChangeArrowheads="1"/>
          </p:cNvSpPr>
          <p:nvPr/>
        </p:nvSpPr>
        <p:spPr bwMode="auto">
          <a:xfrm>
            <a:off x="6323135" y="6157914"/>
            <a:ext cx="215118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>
                <a:solidFill>
                  <a:srgbClr val="7030A0"/>
                </a:solidFill>
              </a:rPr>
              <a:t>Chaîne d’acquisition</a:t>
            </a:r>
          </a:p>
        </p:txBody>
      </p:sp>
      <p:sp>
        <p:nvSpPr>
          <p:cNvPr id="17413" name="ZoneTexte 7"/>
          <p:cNvSpPr txBox="1">
            <a:spLocks noChangeArrowheads="1"/>
          </p:cNvSpPr>
          <p:nvPr/>
        </p:nvSpPr>
        <p:spPr bwMode="auto">
          <a:xfrm>
            <a:off x="4944208" y="650876"/>
            <a:ext cx="215118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>
                <a:solidFill>
                  <a:srgbClr val="FF00FF"/>
                </a:solidFill>
              </a:rPr>
              <a:t>Chaîne d’action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35270" y="1649413"/>
            <a:ext cx="2184889" cy="3971925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7415" name="ZoneTexte 11"/>
          <p:cNvSpPr txBox="1">
            <a:spLocks noChangeArrowheads="1"/>
          </p:cNvSpPr>
          <p:nvPr/>
        </p:nvSpPr>
        <p:spPr bwMode="auto">
          <a:xfrm>
            <a:off x="852854" y="5681664"/>
            <a:ext cx="215118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sz="1400">
                <a:solidFill>
                  <a:srgbClr val="006600"/>
                </a:solidFill>
              </a:rPr>
              <a:t>Chaîne d’alimentation en énergie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98631" y="1035050"/>
            <a:ext cx="4396154" cy="1752600"/>
          </a:xfrm>
          <a:prstGeom prst="rect">
            <a:avLst/>
          </a:prstGeom>
          <a:noFill/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/>
              <a:t>                               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230815" y="2924176"/>
            <a:ext cx="1765789" cy="283686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7418" name="Rectangle 2"/>
          <p:cNvSpPr>
            <a:spLocks noChangeArrowheads="1"/>
          </p:cNvSpPr>
          <p:nvPr/>
        </p:nvSpPr>
        <p:spPr bwMode="auto">
          <a:xfrm>
            <a:off x="3688374" y="6157914"/>
            <a:ext cx="1752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>
                <a:cs typeface="Times New Roman" pitchFamily="18" charset="0"/>
              </a:rPr>
              <a:t>Chaîne de traitement.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311769" y="4186238"/>
            <a:ext cx="2485292" cy="1873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  <p:bldP spid="13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Imag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5292" t="43604" r="11971" b="2254"/>
          <a:stretch>
            <a:fillRect/>
          </a:stretch>
        </p:blipFill>
        <p:spPr bwMode="auto">
          <a:xfrm>
            <a:off x="2603989" y="687389"/>
            <a:ext cx="3111011" cy="489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ZoneTexte 4"/>
          <p:cNvSpPr txBox="1">
            <a:spLocks noChangeArrowheads="1"/>
          </p:cNvSpPr>
          <p:nvPr/>
        </p:nvSpPr>
        <p:spPr bwMode="auto">
          <a:xfrm>
            <a:off x="2737339" y="5897564"/>
            <a:ext cx="34099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2400">
                <a:solidFill>
                  <a:srgbClr val="7030A0"/>
                </a:solidFill>
              </a:rPr>
              <a:t>Chaîne d’acquisition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603989" y="677864"/>
            <a:ext cx="2897065" cy="50704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Imag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43" y="474664"/>
            <a:ext cx="8697057" cy="574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ZoneTexte 4"/>
          <p:cNvSpPr txBox="1">
            <a:spLocks noChangeArrowheads="1"/>
          </p:cNvSpPr>
          <p:nvPr/>
        </p:nvSpPr>
        <p:spPr bwMode="auto">
          <a:xfrm>
            <a:off x="6323135" y="5975351"/>
            <a:ext cx="215118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>
                <a:solidFill>
                  <a:srgbClr val="7030A0"/>
                </a:solidFill>
              </a:rPr>
              <a:t>Chaîne d’acquisition</a:t>
            </a:r>
          </a:p>
        </p:txBody>
      </p:sp>
      <p:sp>
        <p:nvSpPr>
          <p:cNvPr id="19461" name="ZoneTexte 7"/>
          <p:cNvSpPr txBox="1">
            <a:spLocks noChangeArrowheads="1"/>
          </p:cNvSpPr>
          <p:nvPr/>
        </p:nvSpPr>
        <p:spPr bwMode="auto">
          <a:xfrm>
            <a:off x="4944208" y="650876"/>
            <a:ext cx="215118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>
                <a:solidFill>
                  <a:srgbClr val="FF00FF"/>
                </a:solidFill>
              </a:rPr>
              <a:t>Chaîne d’action </a:t>
            </a:r>
          </a:p>
        </p:txBody>
      </p:sp>
      <p:sp>
        <p:nvSpPr>
          <p:cNvPr id="9" name="Rectangle 8"/>
          <p:cNvSpPr/>
          <p:nvPr/>
        </p:nvSpPr>
        <p:spPr>
          <a:xfrm>
            <a:off x="1320312" y="546100"/>
            <a:ext cx="1765788" cy="102235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2295" name="ZoneTexte 9"/>
          <p:cNvSpPr txBox="1">
            <a:spLocks noChangeArrowheads="1"/>
          </p:cNvSpPr>
          <p:nvPr/>
        </p:nvSpPr>
        <p:spPr bwMode="auto">
          <a:xfrm>
            <a:off x="1477108" y="166689"/>
            <a:ext cx="215118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>
                <a:solidFill>
                  <a:srgbClr val="0000FF"/>
                </a:solidFill>
              </a:rPr>
              <a:t>Chaîne de sécurité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35270" y="1649413"/>
            <a:ext cx="2184889" cy="3971925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9465" name="ZoneTexte 11"/>
          <p:cNvSpPr txBox="1">
            <a:spLocks noChangeArrowheads="1"/>
          </p:cNvSpPr>
          <p:nvPr/>
        </p:nvSpPr>
        <p:spPr bwMode="auto">
          <a:xfrm>
            <a:off x="852854" y="5681664"/>
            <a:ext cx="215118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sz="1400">
                <a:solidFill>
                  <a:srgbClr val="006600"/>
                </a:solidFill>
              </a:rPr>
              <a:t>Chaîne d’alimentation en énergie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98631" y="1035050"/>
            <a:ext cx="4396154" cy="1752600"/>
          </a:xfrm>
          <a:prstGeom prst="rect">
            <a:avLst/>
          </a:prstGeom>
          <a:noFill/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/>
              <a:t>                               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230815" y="2924176"/>
            <a:ext cx="1765789" cy="283686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9468" name="Rectangle 2"/>
          <p:cNvSpPr>
            <a:spLocks noChangeArrowheads="1"/>
          </p:cNvSpPr>
          <p:nvPr/>
        </p:nvSpPr>
        <p:spPr bwMode="auto">
          <a:xfrm>
            <a:off x="3688374" y="6132514"/>
            <a:ext cx="1752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>
                <a:cs typeface="Times New Roman" pitchFamily="18" charset="0"/>
              </a:rPr>
              <a:t>Chaîne de traitement.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311769" y="4186238"/>
            <a:ext cx="2485292" cy="1873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29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Imag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003" t="2654" r="67982" b="62540"/>
          <a:stretch>
            <a:fillRect/>
          </a:stretch>
        </p:blipFill>
        <p:spPr bwMode="auto">
          <a:xfrm>
            <a:off x="2278674" y="1516064"/>
            <a:ext cx="4450373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66951" y="1319213"/>
            <a:ext cx="4462096" cy="42846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0485" name="ZoneTexte 9"/>
          <p:cNvSpPr txBox="1">
            <a:spLocks noChangeArrowheads="1"/>
          </p:cNvSpPr>
          <p:nvPr/>
        </p:nvSpPr>
        <p:spPr bwMode="auto">
          <a:xfrm>
            <a:off x="2977662" y="546101"/>
            <a:ext cx="376164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3600">
                <a:solidFill>
                  <a:srgbClr val="0000FF"/>
                </a:solidFill>
              </a:rPr>
              <a:t>Chaîne de sécurité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649166" y="1455739"/>
            <a:ext cx="27238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u="sng"/>
              <a:t>Objectif de la séquence</a:t>
            </a:r>
            <a:r>
              <a:rPr lang="fr-FR" altLang="fr-FR"/>
              <a:t>: </a:t>
            </a:r>
          </a:p>
        </p:txBody>
      </p:sp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1002323" y="4613275"/>
            <a:ext cx="785592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dirty="0"/>
              <a:t>- </a:t>
            </a:r>
            <a:r>
              <a:rPr lang="fr-FR" altLang="fr-FR" sz="1400" dirty="0" smtClean="0"/>
              <a:t>D’identifier</a:t>
            </a:r>
            <a:r>
              <a:rPr lang="fr-FR" altLang="fr-FR" sz="1400" dirty="0"/>
              <a:t>, parmi les diagrammes </a:t>
            </a:r>
            <a:r>
              <a:rPr lang="fr-FR" altLang="fr-FR" sz="1400" dirty="0">
                <a:cs typeface="Times New Roman" pitchFamily="18" charset="0"/>
              </a:rPr>
              <a:t>BDD (diagramme de définition des blocs- Architecture) </a:t>
            </a:r>
            <a:r>
              <a:rPr lang="fr-FR" altLang="fr-FR" sz="1400" dirty="0"/>
              <a:t>du dossier ressource, </a:t>
            </a:r>
            <a:r>
              <a:rPr lang="fr-FR" altLang="fr-FR" sz="1400" dirty="0" smtClean="0"/>
              <a:t>les sous ensembles fonctionnels mis</a:t>
            </a:r>
            <a:r>
              <a:rPr lang="fr-FR" altLang="fr-FR" sz="1400" dirty="0" smtClean="0">
                <a:cs typeface="Times New Roman" pitchFamily="18" charset="0"/>
              </a:rPr>
              <a:t> </a:t>
            </a:r>
            <a:r>
              <a:rPr lang="fr-FR" altLang="fr-FR" sz="1400" dirty="0">
                <a:cs typeface="Times New Roman" pitchFamily="18" charset="0"/>
              </a:rPr>
              <a:t>en cause dans le phénomène d’éjection et d’oscillation.</a:t>
            </a:r>
            <a:endParaRPr lang="fr-FR" altLang="fr-FR" sz="1400" dirty="0"/>
          </a:p>
        </p:txBody>
      </p:sp>
      <p:sp>
        <p:nvSpPr>
          <p:cNvPr id="21509" name="Rectangle 4"/>
          <p:cNvSpPr>
            <a:spLocks noChangeArrowheads="1"/>
          </p:cNvSpPr>
          <p:nvPr/>
        </p:nvSpPr>
        <p:spPr bwMode="auto">
          <a:xfrm>
            <a:off x="674077" y="2601914"/>
            <a:ext cx="13260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u="sng"/>
              <a:t>On donne:</a:t>
            </a:r>
            <a:r>
              <a:rPr lang="fr-FR" altLang="fr-FR"/>
              <a:t> </a:t>
            </a:r>
          </a:p>
        </p:txBody>
      </p:sp>
      <p:sp>
        <p:nvSpPr>
          <p:cNvPr id="21510" name="Rectangle 5"/>
          <p:cNvSpPr>
            <a:spLocks noChangeArrowheads="1"/>
          </p:cNvSpPr>
          <p:nvPr/>
        </p:nvSpPr>
        <p:spPr bwMode="auto">
          <a:xfrm>
            <a:off x="893885" y="2955925"/>
            <a:ext cx="5401408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i="1"/>
              <a:t>- Le dossier technique du « Paletticc »</a:t>
            </a:r>
          </a:p>
          <a:p>
            <a:pPr eaLnBrk="1" hangingPunct="1"/>
            <a:r>
              <a:rPr lang="fr-FR" altLang="fr-FR" sz="1400" i="1"/>
              <a:t>- Le dossier ressources SysMl</a:t>
            </a:r>
          </a:p>
          <a:p>
            <a:pPr eaLnBrk="1" hangingPunct="1"/>
            <a:r>
              <a:rPr lang="fr-FR" altLang="fr-FR" sz="1400" i="1"/>
              <a:t>- Des photos de composants, </a:t>
            </a:r>
          </a:p>
          <a:p>
            <a:pPr eaLnBrk="1" hangingPunct="1"/>
            <a:r>
              <a:rPr lang="fr-FR" altLang="fr-FR" sz="1400" i="1"/>
              <a:t>- Des ressources sur la représentation schématique des composants,</a:t>
            </a:r>
          </a:p>
          <a:p>
            <a:pPr eaLnBrk="1" hangingPunct="1"/>
            <a:r>
              <a:rPr lang="fr-FR" altLang="fr-FR" sz="1400" i="1"/>
              <a:t>- Des documents réponses à compléter</a:t>
            </a:r>
          </a:p>
          <a:p>
            <a:pPr eaLnBrk="1" hangingPunct="1"/>
            <a:endParaRPr lang="fr-FR" altLang="fr-FR" sz="1400"/>
          </a:p>
        </p:txBody>
      </p:sp>
      <p:sp>
        <p:nvSpPr>
          <p:cNvPr id="21511" name="Rectangle 4"/>
          <p:cNvSpPr>
            <a:spLocks noChangeArrowheads="1"/>
          </p:cNvSpPr>
          <p:nvPr/>
        </p:nvSpPr>
        <p:spPr bwMode="auto">
          <a:xfrm>
            <a:off x="674077" y="4194175"/>
            <a:ext cx="16466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u="sng"/>
              <a:t>On demande:</a:t>
            </a:r>
            <a:r>
              <a:rPr lang="fr-FR" altLang="fr-FR"/>
              <a:t> </a:t>
            </a:r>
          </a:p>
        </p:txBody>
      </p:sp>
      <p:sp>
        <p:nvSpPr>
          <p:cNvPr id="8201" name="Rectangle 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1002323" y="5842000"/>
            <a:ext cx="762146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altLang="fr-FR" sz="1400" dirty="0"/>
              <a:t>- De compléter la chaine </a:t>
            </a:r>
            <a:r>
              <a:rPr lang="fr-FR" altLang="fr-FR" sz="1400" dirty="0" smtClean="0"/>
              <a:t>d’action</a:t>
            </a:r>
            <a:r>
              <a:rPr lang="fr-FR" altLang="fr-FR" sz="1400" dirty="0" smtClean="0">
                <a:cs typeface="Times New Roman" pitchFamily="18" charset="0"/>
              </a:rPr>
              <a:t> mise en cause dans le phénomène d’éjection et d’oscillation, </a:t>
            </a:r>
            <a:r>
              <a:rPr lang="fr-FR" altLang="fr-FR" sz="1400" dirty="0" smtClean="0"/>
              <a:t>en </a:t>
            </a:r>
            <a:r>
              <a:rPr lang="fr-FR" altLang="fr-FR" sz="1400" dirty="0"/>
              <a:t>faisant apparaître </a:t>
            </a:r>
            <a:r>
              <a:rPr lang="fr-FR" altLang="fr-FR" sz="1400" dirty="0">
                <a:solidFill>
                  <a:srgbClr val="CC00FF"/>
                </a:solidFill>
              </a:rPr>
              <a:t>les </a:t>
            </a:r>
            <a:r>
              <a:rPr lang="fr-FR" altLang="fr-FR" sz="1400" dirty="0" smtClean="0">
                <a:solidFill>
                  <a:srgbClr val="CC00FF"/>
                </a:solidFill>
              </a:rPr>
              <a:t>énergies, </a:t>
            </a:r>
            <a:r>
              <a:rPr lang="fr-FR" altLang="fr-FR" sz="1400" dirty="0">
                <a:solidFill>
                  <a:srgbClr val="CC00FF"/>
                </a:solidFill>
              </a:rPr>
              <a:t>en insérant la photo des composants </a:t>
            </a:r>
            <a:r>
              <a:rPr lang="fr-FR" altLang="fr-FR" sz="1400" dirty="0"/>
              <a:t>, leur nom et repère, leur type et les schémas normalisés correspondant.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682870" y="228600"/>
            <a:ext cx="2683120" cy="9461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400" b="1" dirty="0">
                <a:solidFill>
                  <a:schemeClr val="bg1"/>
                </a:solidFill>
              </a:rPr>
              <a:t>Travail préparatoire à l’activité A3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3562351" y="228600"/>
            <a:ext cx="2335823" cy="94615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400" b="1" dirty="0">
                <a:solidFill>
                  <a:schemeClr val="bg1"/>
                </a:solidFill>
              </a:rPr>
              <a:t>TP Amélioration « </a:t>
            </a:r>
            <a:r>
              <a:rPr lang="fr-FR" sz="2400" b="1" dirty="0" err="1">
                <a:solidFill>
                  <a:schemeClr val="bg1"/>
                </a:solidFill>
              </a:rPr>
              <a:t>Paletticc</a:t>
            </a:r>
            <a:r>
              <a:rPr lang="fr-FR" sz="2400" b="1" dirty="0">
                <a:solidFill>
                  <a:schemeClr val="bg1"/>
                </a:solidFill>
              </a:rPr>
              <a:t> »</a:t>
            </a:r>
          </a:p>
        </p:txBody>
      </p:sp>
      <p:sp>
        <p:nvSpPr>
          <p:cNvPr id="21516" name="ZoneTexte 2"/>
          <p:cNvSpPr txBox="1">
            <a:spLocks noChangeArrowheads="1"/>
          </p:cNvSpPr>
          <p:nvPr/>
        </p:nvSpPr>
        <p:spPr bwMode="auto">
          <a:xfrm>
            <a:off x="980343" y="5246689"/>
            <a:ext cx="783541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dirty="0"/>
              <a:t>- </a:t>
            </a:r>
            <a:r>
              <a:rPr lang="fr-FR" altLang="fr-FR" sz="1400" dirty="0" smtClean="0"/>
              <a:t>De retrouver </a:t>
            </a:r>
            <a:r>
              <a:rPr lang="fr-FR" altLang="fr-FR" sz="1400" dirty="0"/>
              <a:t>les éléments participants aux différentes chaînes (Alimentation en énergie, d’action, d’acquisition, de sécurité et de traitement) sur l’IBD correspondant (</a:t>
            </a:r>
            <a:r>
              <a:rPr lang="fr-FR" altLang="fr-FR" sz="1400" dirty="0" err="1">
                <a:cs typeface="Times New Roman" pitchFamily="18" charset="0"/>
              </a:rPr>
              <a:t>internal</a:t>
            </a:r>
            <a:r>
              <a:rPr lang="fr-FR" altLang="fr-FR" sz="1400" dirty="0">
                <a:cs typeface="Times New Roman" pitchFamily="18" charset="0"/>
              </a:rPr>
              <a:t> bloc définition)</a:t>
            </a:r>
            <a:r>
              <a:rPr lang="fr-FR" altLang="fr-FR" sz="1400" dirty="0"/>
              <a:t>. </a:t>
            </a:r>
          </a:p>
        </p:txBody>
      </p:sp>
      <p:sp>
        <p:nvSpPr>
          <p:cNvPr id="21517" name="ZoneTexte 16"/>
          <p:cNvSpPr txBox="1">
            <a:spLocks noChangeArrowheads="1"/>
          </p:cNvSpPr>
          <p:nvPr/>
        </p:nvSpPr>
        <p:spPr bwMode="auto">
          <a:xfrm>
            <a:off x="682869" y="1816101"/>
            <a:ext cx="73386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/>
              <a:t>- Décrire l’organisation fonctionnelle du sous système assurant la fonction « Tourner les cartons »</a:t>
            </a:r>
          </a:p>
        </p:txBody>
      </p:sp>
      <p:sp>
        <p:nvSpPr>
          <p:cNvPr id="21518" name="Rectangle 3"/>
          <p:cNvSpPr>
            <a:spLocks noChangeArrowheads="1"/>
          </p:cNvSpPr>
          <p:nvPr/>
        </p:nvSpPr>
        <p:spPr bwMode="auto">
          <a:xfrm>
            <a:off x="709246" y="2179639"/>
            <a:ext cx="7955574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/>
              <a:t>- Identifier les fonctions techniques et les solutions matérielles associées</a:t>
            </a:r>
          </a:p>
        </p:txBody>
      </p:sp>
      <p:sp>
        <p:nvSpPr>
          <p:cNvPr id="15" name="Rectangle à coins arrondis 14"/>
          <p:cNvSpPr/>
          <p:nvPr/>
        </p:nvSpPr>
        <p:spPr>
          <a:xfrm>
            <a:off x="6084019" y="228600"/>
            <a:ext cx="2321169" cy="94614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fr-FR" sz="2800" b="1" dirty="0" smtClean="0">
                <a:solidFill>
                  <a:schemeClr val="bg1"/>
                </a:solidFill>
              </a:rPr>
              <a:t>C22</a:t>
            </a:r>
          </a:p>
          <a:p>
            <a:pPr algn="r">
              <a:defRPr/>
            </a:pPr>
            <a:r>
              <a:rPr lang="fr-FR" sz="2000" b="1" dirty="0" smtClean="0">
                <a:solidFill>
                  <a:schemeClr val="bg1"/>
                </a:solidFill>
              </a:rPr>
              <a:t>S5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6" name="Rectangle à coins arrondis 15"/>
          <p:cNvSpPr/>
          <p:nvPr/>
        </p:nvSpPr>
        <p:spPr>
          <a:xfrm>
            <a:off x="6084020" y="228600"/>
            <a:ext cx="1633903" cy="877888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rgbClr val="CC00FF"/>
                </a:solidFill>
              </a:rPr>
              <a:t>Approche systémique du bien</a:t>
            </a:r>
          </a:p>
          <a:p>
            <a:pPr algn="ctr">
              <a:defRPr/>
            </a:pPr>
            <a:r>
              <a:rPr lang="fr-FR" sz="1200" b="1" dirty="0">
                <a:solidFill>
                  <a:srgbClr val="CC00FF"/>
                </a:solidFill>
              </a:rPr>
              <a:t>Approche fonctionnelle et temporelle</a:t>
            </a:r>
            <a:endParaRPr lang="fr-FR" sz="1000" b="1" dirty="0">
              <a:solidFill>
                <a:srgbClr val="CC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1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6553200" y="6251576"/>
            <a:ext cx="2133600" cy="365125"/>
          </a:xfrm>
        </p:spPr>
        <p:txBody>
          <a:bodyPr/>
          <a:lstStyle/>
          <a:p>
            <a:pPr>
              <a:defRPr/>
            </a:pPr>
            <a:fld id="{A30C7BB8-9F28-4A0B-9A74-D0ECEEEAB534}" type="slidenum">
              <a:rPr lang="fr-FR" smtClean="0"/>
              <a:pPr>
                <a:defRPr/>
              </a:pPr>
              <a:t>75</a:t>
            </a:fld>
            <a:endParaRPr lang="fr-FR"/>
          </a:p>
        </p:txBody>
      </p:sp>
      <p:pic>
        <p:nvPicPr>
          <p:cNvPr id="22531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516" t="20229" r="21516" b="10390"/>
          <a:stretch>
            <a:fillRect/>
          </a:stretch>
        </p:blipFill>
        <p:spPr bwMode="auto">
          <a:xfrm>
            <a:off x="514350" y="198954"/>
            <a:ext cx="8629650" cy="640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341077" y="6400800"/>
            <a:ext cx="5715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DR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7198176" y="1526699"/>
            <a:ext cx="1495159" cy="93193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7198176" y="4981998"/>
            <a:ext cx="1495159" cy="93193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3829400" y="5004926"/>
            <a:ext cx="1495159" cy="93193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782095" y="3488540"/>
            <a:ext cx="1389341" cy="1108609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4081595" y="1516108"/>
            <a:ext cx="1495159" cy="93193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437857" y="2993563"/>
            <a:ext cx="1185496" cy="12969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1399094" y="4202113"/>
            <a:ext cx="1850781" cy="15859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3565852" y="4560889"/>
            <a:ext cx="1976803" cy="12271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1315075" y="439738"/>
            <a:ext cx="1688123" cy="13192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4508989" y="625475"/>
            <a:ext cx="1752600" cy="1411288"/>
          </a:xfrm>
          <a:prstGeom prst="rect">
            <a:avLst/>
          </a:prstGeom>
          <a:solidFill>
            <a:srgbClr val="FFFF99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556" name="Rectangle 2"/>
          <p:cNvSpPr>
            <a:spLocks/>
          </p:cNvSpPr>
          <p:nvPr/>
        </p:nvSpPr>
        <p:spPr bwMode="auto">
          <a:xfrm>
            <a:off x="3251689" y="2033589"/>
            <a:ext cx="1192823" cy="860425"/>
          </a:xfrm>
          <a:prstGeom prst="rect">
            <a:avLst/>
          </a:prstGeom>
          <a:blipFill dpi="0" rotWithShape="0">
            <a:blip r:embed="rId2" cstate="print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23557" name="Rectangle 3"/>
          <p:cNvSpPr>
            <a:spLocks/>
          </p:cNvSpPr>
          <p:nvPr/>
        </p:nvSpPr>
        <p:spPr bwMode="auto">
          <a:xfrm>
            <a:off x="3718252" y="4694239"/>
            <a:ext cx="1666142" cy="941387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23558" name="Imag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718" y="4392613"/>
            <a:ext cx="1532792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Rectangle 5"/>
          <p:cNvSpPr>
            <a:spLocks/>
          </p:cNvSpPr>
          <p:nvPr/>
        </p:nvSpPr>
        <p:spPr bwMode="auto">
          <a:xfrm>
            <a:off x="3267899" y="667339"/>
            <a:ext cx="1037492" cy="896938"/>
          </a:xfrm>
          <a:prstGeom prst="rect">
            <a:avLst/>
          </a:prstGeom>
          <a:blipFill dpi="0" rotWithShape="0">
            <a:blip r:embed="rId5" cstate="print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23560" name="Rectangle 60852"/>
          <p:cNvSpPr>
            <a:spLocks/>
          </p:cNvSpPr>
          <p:nvPr/>
        </p:nvSpPr>
        <p:spPr bwMode="auto">
          <a:xfrm>
            <a:off x="3565852" y="3109603"/>
            <a:ext cx="923192" cy="1050925"/>
          </a:xfrm>
          <a:prstGeom prst="rect">
            <a:avLst/>
          </a:prstGeom>
          <a:blipFill dpi="0" rotWithShape="0">
            <a:blip r:embed="rId6" cstate="print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23561" name="Rectangle 6"/>
          <p:cNvSpPr>
            <a:spLocks/>
          </p:cNvSpPr>
          <p:nvPr/>
        </p:nvSpPr>
        <p:spPr bwMode="auto">
          <a:xfrm>
            <a:off x="7176779" y="2497931"/>
            <a:ext cx="895350" cy="1255713"/>
          </a:xfrm>
          <a:prstGeom prst="rect">
            <a:avLst/>
          </a:prstGeom>
          <a:blipFill dpi="0" rotWithShape="0">
            <a:blip r:embed="rId7" cstate="print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23562" name="Imag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91" r="7042"/>
          <a:stretch>
            <a:fillRect/>
          </a:stretch>
        </p:blipFill>
        <p:spPr bwMode="auto">
          <a:xfrm>
            <a:off x="1455752" y="596901"/>
            <a:ext cx="1444869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9" descr="capteu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077" y="700087"/>
            <a:ext cx="788377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Picture 10" descr="fc_elevateu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404" y="2457451"/>
            <a:ext cx="1000857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11" descr="20150121_14222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297" t="27965" r="22528" b="21132"/>
          <a:stretch>
            <a:fillRect/>
          </a:stretch>
        </p:blipFill>
        <p:spPr bwMode="auto">
          <a:xfrm>
            <a:off x="4626220" y="727076"/>
            <a:ext cx="1512277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Picture 12" descr="20150121_14213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058" t="20424" r="11865" b="8768"/>
          <a:stretch>
            <a:fillRect/>
          </a:stretch>
        </p:blipFill>
        <p:spPr bwMode="auto">
          <a:xfrm>
            <a:off x="1764706" y="2187264"/>
            <a:ext cx="1119554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7" name="Picture 13" descr="20150121_14211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355" t="1494" r="9598" b="2632"/>
          <a:stretch>
            <a:fillRect/>
          </a:stretch>
        </p:blipFill>
        <p:spPr bwMode="auto">
          <a:xfrm>
            <a:off x="6098198" y="4392613"/>
            <a:ext cx="1625112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17" grpId="0" animBg="1"/>
      <p:bldP spid="16" grpId="0" animBg="1"/>
      <p:bldP spid="15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F74C6F-3F7D-447B-B632-E2E15C5645BC}" type="slidenum">
              <a:rPr lang="fr-FR" smtClean="0"/>
              <a:pPr>
                <a:defRPr/>
              </a:pPr>
              <a:t>77</a:t>
            </a:fld>
            <a:endParaRPr lang="fr-FR"/>
          </a:p>
        </p:txBody>
      </p:sp>
      <p:pic>
        <p:nvPicPr>
          <p:cNvPr id="16387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516" t="20229" r="21516" b="10390"/>
          <a:stretch>
            <a:fillRect/>
          </a:stretch>
        </p:blipFill>
        <p:spPr bwMode="auto">
          <a:xfrm>
            <a:off x="486508" y="301626"/>
            <a:ext cx="8629650" cy="640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Imag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64"/>
          <a:stretch>
            <a:fillRect/>
          </a:stretch>
        </p:blipFill>
        <p:spPr bwMode="auto">
          <a:xfrm>
            <a:off x="4091269" y="1633538"/>
            <a:ext cx="1427285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3"/>
          <p:cNvSpPr>
            <a:spLocks/>
          </p:cNvSpPr>
          <p:nvPr/>
        </p:nvSpPr>
        <p:spPr bwMode="auto">
          <a:xfrm>
            <a:off x="7210125" y="1685364"/>
            <a:ext cx="1420821" cy="844644"/>
          </a:xfrm>
          <a:prstGeom prst="rect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8199" name="Rectangle 60852"/>
          <p:cNvSpPr>
            <a:spLocks/>
          </p:cNvSpPr>
          <p:nvPr/>
        </p:nvSpPr>
        <p:spPr bwMode="auto">
          <a:xfrm>
            <a:off x="3856202" y="5130800"/>
            <a:ext cx="1402632" cy="895350"/>
          </a:xfrm>
          <a:prstGeom prst="rect">
            <a:avLst/>
          </a:prstGeom>
          <a:blipFill dpi="0" rotWithShape="0">
            <a:blip r:embed="rId5" cstate="print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16392" name="Picture 8" descr="20150121_14222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297" t="27965" r="22528" b="21132"/>
          <a:stretch>
            <a:fillRect/>
          </a:stretch>
        </p:blipFill>
        <p:spPr bwMode="auto">
          <a:xfrm>
            <a:off x="744415" y="3559176"/>
            <a:ext cx="142582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758962" y="2284413"/>
            <a:ext cx="150935" cy="171450"/>
            <a:chOff x="4971" y="5388"/>
            <a:chExt cx="395" cy="269"/>
          </a:xfrm>
        </p:grpSpPr>
        <p:cxnSp>
          <p:nvCxnSpPr>
            <p:cNvPr id="16400" name="AutoShape 10"/>
            <p:cNvCxnSpPr>
              <a:cxnSpLocks noChangeShapeType="1"/>
            </p:cNvCxnSpPr>
            <p:nvPr/>
          </p:nvCxnSpPr>
          <p:spPr bwMode="auto">
            <a:xfrm>
              <a:off x="4971" y="5421"/>
              <a:ext cx="395" cy="236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401" name="AutoShape 11"/>
            <p:cNvCxnSpPr>
              <a:cxnSpLocks noChangeShapeType="1"/>
            </p:cNvCxnSpPr>
            <p:nvPr/>
          </p:nvCxnSpPr>
          <p:spPr bwMode="auto">
            <a:xfrm flipH="1">
              <a:off x="4971" y="5388"/>
              <a:ext cx="395" cy="269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5493727" y="6477000"/>
            <a:ext cx="150934" cy="171450"/>
            <a:chOff x="4971" y="5388"/>
            <a:chExt cx="395" cy="269"/>
          </a:xfrm>
        </p:grpSpPr>
        <p:cxnSp>
          <p:nvCxnSpPr>
            <p:cNvPr id="16398" name="AutoShape 13"/>
            <p:cNvCxnSpPr>
              <a:cxnSpLocks noChangeShapeType="1"/>
            </p:cNvCxnSpPr>
            <p:nvPr/>
          </p:nvCxnSpPr>
          <p:spPr bwMode="auto">
            <a:xfrm>
              <a:off x="4971" y="5421"/>
              <a:ext cx="395" cy="236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399" name="AutoShape 14"/>
            <p:cNvCxnSpPr>
              <a:cxnSpLocks noChangeShapeType="1"/>
            </p:cNvCxnSpPr>
            <p:nvPr/>
          </p:nvCxnSpPr>
          <p:spPr bwMode="auto">
            <a:xfrm flipH="1">
              <a:off x="4971" y="5388"/>
              <a:ext cx="395" cy="269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8109439" y="3868738"/>
            <a:ext cx="149469" cy="171450"/>
            <a:chOff x="4971" y="5388"/>
            <a:chExt cx="395" cy="269"/>
          </a:xfrm>
        </p:grpSpPr>
        <p:cxnSp>
          <p:nvCxnSpPr>
            <p:cNvPr id="16396" name="AutoShape 16"/>
            <p:cNvCxnSpPr>
              <a:cxnSpLocks noChangeShapeType="1"/>
            </p:cNvCxnSpPr>
            <p:nvPr/>
          </p:nvCxnSpPr>
          <p:spPr bwMode="auto">
            <a:xfrm>
              <a:off x="4971" y="5421"/>
              <a:ext cx="395" cy="236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397" name="AutoShape 17"/>
            <p:cNvCxnSpPr>
              <a:cxnSpLocks noChangeShapeType="1"/>
            </p:cNvCxnSpPr>
            <p:nvPr/>
          </p:nvCxnSpPr>
          <p:spPr bwMode="auto">
            <a:xfrm flipH="1">
              <a:off x="4971" y="5388"/>
              <a:ext cx="395" cy="269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18" name="Image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51" t="25073" b="2991"/>
          <a:stretch>
            <a:fillRect/>
          </a:stretch>
        </p:blipFill>
        <p:spPr bwMode="auto">
          <a:xfrm>
            <a:off x="7203831" y="5105667"/>
            <a:ext cx="143900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341077" y="6400800"/>
            <a:ext cx="5715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DR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228319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nimBg="1"/>
      <p:bldP spid="8199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649166" y="1455739"/>
            <a:ext cx="27238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u="sng"/>
              <a:t>Objectif de la séquence</a:t>
            </a:r>
            <a:r>
              <a:rPr lang="fr-FR" altLang="fr-FR"/>
              <a:t>: </a:t>
            </a:r>
          </a:p>
        </p:txBody>
      </p:sp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1002323" y="4613275"/>
            <a:ext cx="785592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dirty="0"/>
              <a:t>- </a:t>
            </a:r>
            <a:r>
              <a:rPr lang="fr-FR" altLang="fr-FR" sz="1400" dirty="0" smtClean="0"/>
              <a:t>D’identifier</a:t>
            </a:r>
            <a:r>
              <a:rPr lang="fr-FR" altLang="fr-FR" sz="1400" dirty="0"/>
              <a:t>, parmi les diagrammes </a:t>
            </a:r>
            <a:r>
              <a:rPr lang="fr-FR" altLang="fr-FR" sz="1400" dirty="0">
                <a:cs typeface="Times New Roman" pitchFamily="18" charset="0"/>
              </a:rPr>
              <a:t>BDD (diagramme de définition des blocs- Architecture) </a:t>
            </a:r>
            <a:r>
              <a:rPr lang="fr-FR" altLang="fr-FR" sz="1400" dirty="0"/>
              <a:t>du dossier ressource, </a:t>
            </a:r>
            <a:r>
              <a:rPr lang="fr-FR" altLang="fr-FR" sz="1400" dirty="0" smtClean="0"/>
              <a:t>les sous ensembles fonctionnels mis</a:t>
            </a:r>
            <a:r>
              <a:rPr lang="fr-FR" altLang="fr-FR" sz="1400" dirty="0" smtClean="0">
                <a:cs typeface="Times New Roman" pitchFamily="18" charset="0"/>
              </a:rPr>
              <a:t> </a:t>
            </a:r>
            <a:r>
              <a:rPr lang="fr-FR" altLang="fr-FR" sz="1400" dirty="0">
                <a:cs typeface="Times New Roman" pitchFamily="18" charset="0"/>
              </a:rPr>
              <a:t>en cause dans le phénomène d’éjection et d’oscillation.</a:t>
            </a:r>
            <a:endParaRPr lang="fr-FR" altLang="fr-FR" sz="1400" dirty="0"/>
          </a:p>
        </p:txBody>
      </p:sp>
      <p:sp>
        <p:nvSpPr>
          <p:cNvPr id="21509" name="Rectangle 4"/>
          <p:cNvSpPr>
            <a:spLocks noChangeArrowheads="1"/>
          </p:cNvSpPr>
          <p:nvPr/>
        </p:nvSpPr>
        <p:spPr bwMode="auto">
          <a:xfrm>
            <a:off x="674077" y="2601914"/>
            <a:ext cx="13260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u="sng"/>
              <a:t>On donne:</a:t>
            </a:r>
            <a:r>
              <a:rPr lang="fr-FR" altLang="fr-FR"/>
              <a:t> </a:t>
            </a:r>
          </a:p>
        </p:txBody>
      </p:sp>
      <p:sp>
        <p:nvSpPr>
          <p:cNvPr id="21510" name="Rectangle 5"/>
          <p:cNvSpPr>
            <a:spLocks noChangeArrowheads="1"/>
          </p:cNvSpPr>
          <p:nvPr/>
        </p:nvSpPr>
        <p:spPr bwMode="auto">
          <a:xfrm>
            <a:off x="893885" y="2955925"/>
            <a:ext cx="5401408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i="1"/>
              <a:t>- Le dossier technique du « Paletticc »</a:t>
            </a:r>
          </a:p>
          <a:p>
            <a:pPr eaLnBrk="1" hangingPunct="1"/>
            <a:r>
              <a:rPr lang="fr-FR" altLang="fr-FR" sz="1400" i="1"/>
              <a:t>- Le dossier ressources SysMl</a:t>
            </a:r>
          </a:p>
          <a:p>
            <a:pPr eaLnBrk="1" hangingPunct="1"/>
            <a:r>
              <a:rPr lang="fr-FR" altLang="fr-FR" sz="1400" i="1"/>
              <a:t>- Des photos de composants, </a:t>
            </a:r>
          </a:p>
          <a:p>
            <a:pPr eaLnBrk="1" hangingPunct="1"/>
            <a:r>
              <a:rPr lang="fr-FR" altLang="fr-FR" sz="1400" i="1"/>
              <a:t>- Des ressources sur la représentation schématique des composants,</a:t>
            </a:r>
          </a:p>
          <a:p>
            <a:pPr eaLnBrk="1" hangingPunct="1"/>
            <a:r>
              <a:rPr lang="fr-FR" altLang="fr-FR" sz="1400" i="1"/>
              <a:t>- Des documents réponses à compléter</a:t>
            </a:r>
          </a:p>
          <a:p>
            <a:pPr eaLnBrk="1" hangingPunct="1"/>
            <a:endParaRPr lang="fr-FR" altLang="fr-FR" sz="1400"/>
          </a:p>
        </p:txBody>
      </p:sp>
      <p:sp>
        <p:nvSpPr>
          <p:cNvPr id="21511" name="Rectangle 4"/>
          <p:cNvSpPr>
            <a:spLocks noChangeArrowheads="1"/>
          </p:cNvSpPr>
          <p:nvPr/>
        </p:nvSpPr>
        <p:spPr bwMode="auto">
          <a:xfrm>
            <a:off x="674077" y="4194175"/>
            <a:ext cx="16466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u="sng"/>
              <a:t>On demande:</a:t>
            </a:r>
            <a:r>
              <a:rPr lang="fr-FR" altLang="fr-FR"/>
              <a:t> </a:t>
            </a:r>
          </a:p>
        </p:txBody>
      </p:sp>
      <p:sp>
        <p:nvSpPr>
          <p:cNvPr id="8201" name="Rectangle 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1002323" y="5842000"/>
            <a:ext cx="762146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altLang="fr-FR" sz="1400" dirty="0"/>
              <a:t>- De compléter la chaine </a:t>
            </a:r>
            <a:r>
              <a:rPr lang="fr-FR" altLang="fr-FR" sz="1400" dirty="0" smtClean="0"/>
              <a:t>d’action</a:t>
            </a:r>
            <a:r>
              <a:rPr lang="fr-FR" altLang="fr-FR" sz="1400" dirty="0" smtClean="0">
                <a:cs typeface="Times New Roman" pitchFamily="18" charset="0"/>
              </a:rPr>
              <a:t> mise en cause dans le phénomène d’éjection et d’oscillation, </a:t>
            </a:r>
            <a:r>
              <a:rPr lang="fr-FR" altLang="fr-FR" sz="1400" dirty="0" smtClean="0"/>
              <a:t>en </a:t>
            </a:r>
            <a:r>
              <a:rPr lang="fr-FR" altLang="fr-FR" sz="1400" dirty="0"/>
              <a:t>faisant apparaître les </a:t>
            </a:r>
            <a:r>
              <a:rPr lang="fr-FR" altLang="fr-FR" sz="1400" dirty="0" smtClean="0"/>
              <a:t>énergies, </a:t>
            </a:r>
            <a:r>
              <a:rPr lang="fr-FR" altLang="fr-FR" sz="1400" dirty="0"/>
              <a:t>en insérant la photo des composants , </a:t>
            </a:r>
            <a:r>
              <a:rPr lang="fr-FR" altLang="fr-FR" sz="1400" dirty="0">
                <a:solidFill>
                  <a:srgbClr val="CC00FF"/>
                </a:solidFill>
              </a:rPr>
              <a:t>leur nom et repère, leur type et les schémas normalisés correspondant.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682870" y="228600"/>
            <a:ext cx="2683120" cy="9461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400" b="1" dirty="0">
                <a:solidFill>
                  <a:schemeClr val="bg1"/>
                </a:solidFill>
              </a:rPr>
              <a:t>Travail préparatoire à l’activité A3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3562351" y="228600"/>
            <a:ext cx="2335823" cy="94615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400" b="1" dirty="0">
                <a:solidFill>
                  <a:schemeClr val="bg1"/>
                </a:solidFill>
              </a:rPr>
              <a:t>TP Amélioration « </a:t>
            </a:r>
            <a:r>
              <a:rPr lang="fr-FR" sz="2400" b="1" dirty="0" err="1">
                <a:solidFill>
                  <a:schemeClr val="bg1"/>
                </a:solidFill>
              </a:rPr>
              <a:t>Paletticc</a:t>
            </a:r>
            <a:r>
              <a:rPr lang="fr-FR" sz="2400" b="1" dirty="0">
                <a:solidFill>
                  <a:schemeClr val="bg1"/>
                </a:solidFill>
              </a:rPr>
              <a:t> »</a:t>
            </a:r>
          </a:p>
        </p:txBody>
      </p:sp>
      <p:sp>
        <p:nvSpPr>
          <p:cNvPr id="21516" name="ZoneTexte 2"/>
          <p:cNvSpPr txBox="1">
            <a:spLocks noChangeArrowheads="1"/>
          </p:cNvSpPr>
          <p:nvPr/>
        </p:nvSpPr>
        <p:spPr bwMode="auto">
          <a:xfrm>
            <a:off x="980343" y="5246689"/>
            <a:ext cx="783541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dirty="0"/>
              <a:t>- </a:t>
            </a:r>
            <a:r>
              <a:rPr lang="fr-FR" altLang="fr-FR" sz="1400" dirty="0" smtClean="0"/>
              <a:t>De retrouver </a:t>
            </a:r>
            <a:r>
              <a:rPr lang="fr-FR" altLang="fr-FR" sz="1400" dirty="0"/>
              <a:t>les éléments participants aux différentes chaînes (Alimentation en énergie, d’action, d’acquisition, de sécurité et de traitement) sur l’IBD correspondant (</a:t>
            </a:r>
            <a:r>
              <a:rPr lang="fr-FR" altLang="fr-FR" sz="1400" dirty="0" err="1">
                <a:cs typeface="Times New Roman" pitchFamily="18" charset="0"/>
              </a:rPr>
              <a:t>internal</a:t>
            </a:r>
            <a:r>
              <a:rPr lang="fr-FR" altLang="fr-FR" sz="1400" dirty="0">
                <a:cs typeface="Times New Roman" pitchFamily="18" charset="0"/>
              </a:rPr>
              <a:t> bloc définition)</a:t>
            </a:r>
            <a:r>
              <a:rPr lang="fr-FR" altLang="fr-FR" sz="1400" dirty="0"/>
              <a:t>. </a:t>
            </a:r>
          </a:p>
        </p:txBody>
      </p:sp>
      <p:sp>
        <p:nvSpPr>
          <p:cNvPr id="21517" name="ZoneTexte 16"/>
          <p:cNvSpPr txBox="1">
            <a:spLocks noChangeArrowheads="1"/>
          </p:cNvSpPr>
          <p:nvPr/>
        </p:nvSpPr>
        <p:spPr bwMode="auto">
          <a:xfrm>
            <a:off x="682869" y="1816101"/>
            <a:ext cx="73386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/>
              <a:t>- Décrire l’organisation fonctionnelle du sous système assurant la fonction « Tourner les cartons »</a:t>
            </a:r>
          </a:p>
        </p:txBody>
      </p:sp>
      <p:sp>
        <p:nvSpPr>
          <p:cNvPr id="21518" name="Rectangle 3"/>
          <p:cNvSpPr>
            <a:spLocks noChangeArrowheads="1"/>
          </p:cNvSpPr>
          <p:nvPr/>
        </p:nvSpPr>
        <p:spPr bwMode="auto">
          <a:xfrm>
            <a:off x="709246" y="2179639"/>
            <a:ext cx="7955574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/>
              <a:t>- Identifier les fonctions techniques et les solutions matérielles associées</a:t>
            </a:r>
          </a:p>
        </p:txBody>
      </p:sp>
      <p:sp>
        <p:nvSpPr>
          <p:cNvPr id="15" name="Rectangle à coins arrondis 14"/>
          <p:cNvSpPr/>
          <p:nvPr/>
        </p:nvSpPr>
        <p:spPr>
          <a:xfrm>
            <a:off x="6084019" y="228600"/>
            <a:ext cx="2321169" cy="94614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fr-FR" sz="2800" b="1" dirty="0" smtClean="0">
                <a:solidFill>
                  <a:schemeClr val="bg1"/>
                </a:solidFill>
              </a:rPr>
              <a:t>C22</a:t>
            </a:r>
          </a:p>
          <a:p>
            <a:pPr algn="r">
              <a:defRPr/>
            </a:pPr>
            <a:r>
              <a:rPr lang="fr-FR" sz="2000" b="1" dirty="0" smtClean="0">
                <a:solidFill>
                  <a:schemeClr val="bg1"/>
                </a:solidFill>
              </a:rPr>
              <a:t>S5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6" name="Rectangle à coins arrondis 15"/>
          <p:cNvSpPr/>
          <p:nvPr/>
        </p:nvSpPr>
        <p:spPr>
          <a:xfrm>
            <a:off x="6084020" y="228600"/>
            <a:ext cx="1633903" cy="877888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rgbClr val="CC00FF"/>
                </a:solidFill>
              </a:rPr>
              <a:t>Approche systémique du bien</a:t>
            </a:r>
          </a:p>
          <a:p>
            <a:pPr algn="ctr">
              <a:defRPr/>
            </a:pPr>
            <a:r>
              <a:rPr lang="fr-FR" sz="1200" b="1" dirty="0">
                <a:solidFill>
                  <a:srgbClr val="CC00FF"/>
                </a:solidFill>
              </a:rPr>
              <a:t>Approche fonctionnelle et temporelle</a:t>
            </a:r>
            <a:endParaRPr lang="fr-FR" sz="1000" b="1" dirty="0">
              <a:solidFill>
                <a:srgbClr val="CC00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133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1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408" t="24052" r="50449" b="13202"/>
          <a:stretch>
            <a:fillRect/>
          </a:stretch>
        </p:blipFill>
        <p:spPr bwMode="auto">
          <a:xfrm>
            <a:off x="397120" y="254000"/>
            <a:ext cx="8746880" cy="63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8" descr="20150121_1422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297" t="27965" r="22528" b="21132"/>
          <a:stretch>
            <a:fillRect/>
          </a:stretch>
        </p:blipFill>
        <p:spPr bwMode="auto">
          <a:xfrm>
            <a:off x="694592" y="3505201"/>
            <a:ext cx="142582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199156" y="6400800"/>
            <a:ext cx="5715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DR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7214727" y="1831499"/>
            <a:ext cx="1495159" cy="93193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4039531" y="1992665"/>
            <a:ext cx="1495159" cy="106430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 l="46660" t="60554" r="37624" b="33049"/>
          <a:stretch>
            <a:fillRect/>
          </a:stretch>
        </p:blipFill>
        <p:spPr bwMode="auto">
          <a:xfrm>
            <a:off x="500034" y="2714620"/>
            <a:ext cx="4071966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ZoneTexte 23"/>
          <p:cNvSpPr txBox="1"/>
          <p:nvPr/>
        </p:nvSpPr>
        <p:spPr>
          <a:xfrm>
            <a:off x="214282" y="357166"/>
            <a:ext cx="3929090" cy="954107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Compétences/Savoirs associés</a:t>
            </a:r>
            <a:endParaRPr lang="fr-FR" sz="2800" b="1" dirty="0"/>
          </a:p>
        </p:txBody>
      </p:sp>
      <p:grpSp>
        <p:nvGrpSpPr>
          <p:cNvPr id="42" name="Groupe 41"/>
          <p:cNvGrpSpPr/>
          <p:nvPr/>
        </p:nvGrpSpPr>
        <p:grpSpPr>
          <a:xfrm>
            <a:off x="4572000" y="142852"/>
            <a:ext cx="4000528" cy="6381791"/>
            <a:chOff x="4572000" y="142852"/>
            <a:chExt cx="4000528" cy="6381791"/>
          </a:xfrm>
        </p:grpSpPr>
        <p:cxnSp>
          <p:nvCxnSpPr>
            <p:cNvPr id="5" name="Connecteur droit avec flèche 4"/>
            <p:cNvCxnSpPr>
              <a:endCxn id="34" idx="1"/>
            </p:cNvCxnSpPr>
            <p:nvPr/>
          </p:nvCxnSpPr>
          <p:spPr>
            <a:xfrm rot="5400000" flipH="1" flipV="1">
              <a:off x="3504089" y="1389357"/>
              <a:ext cx="2993078" cy="85725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avec flèche 6"/>
            <p:cNvCxnSpPr/>
            <p:nvPr/>
          </p:nvCxnSpPr>
          <p:spPr>
            <a:xfrm rot="5400000" flipH="1" flipV="1">
              <a:off x="3771982" y="1657251"/>
              <a:ext cx="2457294" cy="85725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avec flèche 8"/>
            <p:cNvCxnSpPr/>
            <p:nvPr/>
          </p:nvCxnSpPr>
          <p:spPr>
            <a:xfrm rot="5400000" flipH="1" flipV="1">
              <a:off x="4057734" y="1943002"/>
              <a:ext cx="1885788" cy="85725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/>
            <p:cNvCxnSpPr>
              <a:endCxn id="27" idx="1"/>
            </p:cNvCxnSpPr>
            <p:nvPr/>
          </p:nvCxnSpPr>
          <p:spPr>
            <a:xfrm rot="5400000" flipH="1" flipV="1">
              <a:off x="4385902" y="2271178"/>
              <a:ext cx="1229453" cy="85725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avec flèche 12"/>
            <p:cNvCxnSpPr/>
            <p:nvPr/>
          </p:nvCxnSpPr>
          <p:spPr>
            <a:xfrm flipV="1">
              <a:off x="4572000" y="2714620"/>
              <a:ext cx="857256" cy="59990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/>
            <p:cNvCxnSpPr/>
            <p:nvPr/>
          </p:nvCxnSpPr>
          <p:spPr>
            <a:xfrm>
              <a:off x="4572000" y="3314524"/>
              <a:ext cx="857256" cy="11447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Image 15"/>
            <p:cNvPicPr/>
            <p:nvPr/>
          </p:nvPicPr>
          <p:blipFill>
            <a:blip r:embed="rId3" cstate="print"/>
            <a:srcRect l="60501" t="29851" r="24164" b="64918"/>
            <a:stretch>
              <a:fillRect/>
            </a:stretch>
          </p:blipFill>
          <p:spPr bwMode="auto">
            <a:xfrm>
              <a:off x="5404373" y="3717020"/>
              <a:ext cx="3055006" cy="706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" name="Connecteur droit avec flèche 16"/>
            <p:cNvCxnSpPr/>
            <p:nvPr/>
          </p:nvCxnSpPr>
          <p:spPr>
            <a:xfrm>
              <a:off x="4572000" y="3314524"/>
              <a:ext cx="832372" cy="70525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Image 17"/>
            <p:cNvPicPr/>
            <p:nvPr/>
          </p:nvPicPr>
          <p:blipFill>
            <a:blip r:embed="rId3" cstate="print"/>
            <a:srcRect l="58448" t="54410" r="25666" b="40380"/>
            <a:stretch>
              <a:fillRect/>
            </a:stretch>
          </p:blipFill>
          <p:spPr bwMode="auto">
            <a:xfrm>
              <a:off x="5404373" y="4524383"/>
              <a:ext cx="3055006" cy="605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9" name="Connecteur droit avec flèche 18"/>
            <p:cNvCxnSpPr/>
            <p:nvPr/>
          </p:nvCxnSpPr>
          <p:spPr>
            <a:xfrm>
              <a:off x="4572000" y="3314524"/>
              <a:ext cx="832372" cy="120986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/>
            <p:cNvCxnSpPr/>
            <p:nvPr/>
          </p:nvCxnSpPr>
          <p:spPr>
            <a:xfrm>
              <a:off x="4572000" y="3314524"/>
              <a:ext cx="945522" cy="221906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/>
            <p:cNvCxnSpPr/>
            <p:nvPr/>
          </p:nvCxnSpPr>
          <p:spPr>
            <a:xfrm>
              <a:off x="4572000" y="3314524"/>
              <a:ext cx="945522" cy="297596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Image 24"/>
            <p:cNvPicPr/>
            <p:nvPr/>
          </p:nvPicPr>
          <p:blipFill>
            <a:blip r:embed="rId4" cstate="print"/>
            <a:srcRect l="79008" t="49995" r="7534" b="45143"/>
            <a:stretch>
              <a:fillRect/>
            </a:stretch>
          </p:blipFill>
          <p:spPr bwMode="auto">
            <a:xfrm>
              <a:off x="5500694" y="5214950"/>
              <a:ext cx="2786082" cy="57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Image 25"/>
            <p:cNvPicPr/>
            <p:nvPr/>
          </p:nvPicPr>
          <p:blipFill>
            <a:blip r:embed="rId4" cstate="print"/>
            <a:srcRect l="78903" t="55291" r="5124" b="39947"/>
            <a:stretch>
              <a:fillRect/>
            </a:stretch>
          </p:blipFill>
          <p:spPr bwMode="auto">
            <a:xfrm>
              <a:off x="5500694" y="5929330"/>
              <a:ext cx="3071834" cy="595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Image 26"/>
            <p:cNvPicPr/>
            <p:nvPr/>
          </p:nvPicPr>
          <p:blipFill>
            <a:blip r:embed="rId5" cstate="print"/>
            <a:srcRect l="77548" t="29894" r="6744" b="41005"/>
            <a:stretch>
              <a:fillRect/>
            </a:stretch>
          </p:blipFill>
          <p:spPr bwMode="auto">
            <a:xfrm>
              <a:off x="5429256" y="500042"/>
              <a:ext cx="2928958" cy="3170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Image 33"/>
            <p:cNvPicPr/>
            <p:nvPr/>
          </p:nvPicPr>
          <p:blipFill>
            <a:blip r:embed="rId5" cstate="print"/>
            <a:srcRect l="76364" t="25234" r="8430" b="72060"/>
            <a:stretch>
              <a:fillRect/>
            </a:stretch>
          </p:blipFill>
          <p:spPr bwMode="auto">
            <a:xfrm>
              <a:off x="5429256" y="142852"/>
              <a:ext cx="2857520" cy="357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ag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31" y="142876"/>
            <a:ext cx="8685335" cy="672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651989" y="560388"/>
            <a:ext cx="1814709" cy="427831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/>
              <a:t>                                          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5835162" y="803078"/>
            <a:ext cx="1163515" cy="57785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/>
              <a:t>                               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5685692" y="3633789"/>
            <a:ext cx="1706545" cy="75247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/>
              <a:t>          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  <p:bldP spid="6" grpId="0" build="allAtOnce" animBg="1"/>
      <p:bldP spid="7" grpId="0" build="allAtOnce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408" t="24052" r="50449" b="13202"/>
          <a:stretch>
            <a:fillRect/>
          </a:stretch>
        </p:blipFill>
        <p:spPr bwMode="auto">
          <a:xfrm>
            <a:off x="397120" y="254000"/>
            <a:ext cx="8746880" cy="63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3" name="Text Box 15"/>
          <p:cNvSpPr txBox="1">
            <a:spLocks noChangeArrowheads="1"/>
          </p:cNvSpPr>
          <p:nvPr/>
        </p:nvSpPr>
        <p:spPr bwMode="auto">
          <a:xfrm>
            <a:off x="4485543" y="1077914"/>
            <a:ext cx="1094642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fr-FR" altLang="fr-FR" sz="1100" b="1">
                <a:solidFill>
                  <a:srgbClr val="FF0000"/>
                </a:solidFill>
              </a:rPr>
              <a:t>Distributeur</a:t>
            </a:r>
            <a:endParaRPr lang="fr-FR" altLang="fr-FR"/>
          </a:p>
        </p:txBody>
      </p:sp>
      <p:sp>
        <p:nvSpPr>
          <p:cNvPr id="12304" name="Text Box 16"/>
          <p:cNvSpPr txBox="1">
            <a:spLocks noChangeArrowheads="1"/>
          </p:cNvSpPr>
          <p:nvPr/>
        </p:nvSpPr>
        <p:spPr bwMode="auto">
          <a:xfrm>
            <a:off x="4485543" y="1652589"/>
            <a:ext cx="1094642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fr-FR" altLang="fr-FR" sz="1100" b="1">
                <a:solidFill>
                  <a:srgbClr val="FF0000"/>
                </a:solidFill>
              </a:rPr>
              <a:t>3 D</a:t>
            </a:r>
            <a:endParaRPr lang="fr-FR" altLang="fr-FR"/>
          </a:p>
        </p:txBody>
      </p:sp>
      <p:pic>
        <p:nvPicPr>
          <p:cNvPr id="12305" name="Picture 17" descr="Captur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928" y="2142331"/>
            <a:ext cx="1481503" cy="746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6" name="Text Box 18"/>
          <p:cNvSpPr txBox="1">
            <a:spLocks noChangeArrowheads="1"/>
          </p:cNvSpPr>
          <p:nvPr/>
        </p:nvSpPr>
        <p:spPr bwMode="auto">
          <a:xfrm>
            <a:off x="4485543" y="1363664"/>
            <a:ext cx="1094642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fr-FR" altLang="fr-FR" sz="1100" b="1">
                <a:solidFill>
                  <a:srgbClr val="FF0000"/>
                </a:solidFill>
              </a:rPr>
              <a:t>5/2 bistable</a:t>
            </a:r>
            <a:endParaRPr lang="fr-FR" altLang="fr-FR"/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5802924" y="2057401"/>
            <a:ext cx="149469" cy="169863"/>
            <a:chOff x="4971" y="5388"/>
            <a:chExt cx="395" cy="269"/>
          </a:xfrm>
        </p:grpSpPr>
        <p:cxnSp>
          <p:nvCxnSpPr>
            <p:cNvPr id="35850" name="AutoShape 30"/>
            <p:cNvCxnSpPr>
              <a:cxnSpLocks noChangeShapeType="1"/>
            </p:cNvCxnSpPr>
            <p:nvPr/>
          </p:nvCxnSpPr>
          <p:spPr bwMode="auto">
            <a:xfrm>
              <a:off x="4971" y="5421"/>
              <a:ext cx="395" cy="236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51" name="AutoShape 31"/>
            <p:cNvCxnSpPr>
              <a:cxnSpLocks noChangeShapeType="1"/>
            </p:cNvCxnSpPr>
            <p:nvPr/>
          </p:nvCxnSpPr>
          <p:spPr bwMode="auto">
            <a:xfrm flipH="1">
              <a:off x="4971" y="5388"/>
              <a:ext cx="395" cy="269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35849" name="Picture 8" descr="20150121_1422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297" t="27965" r="22528" b="21132"/>
          <a:stretch>
            <a:fillRect/>
          </a:stretch>
        </p:blipFill>
        <p:spPr bwMode="auto">
          <a:xfrm>
            <a:off x="694592" y="3505201"/>
            <a:ext cx="142582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7452947" y="1079501"/>
            <a:ext cx="1094643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fr-FR" altLang="fr-FR" sz="1100" b="1" dirty="0">
                <a:solidFill>
                  <a:srgbClr val="FF0000"/>
                </a:solidFill>
              </a:rPr>
              <a:t>Vérin amorti</a:t>
            </a:r>
            <a:endParaRPr lang="fr-FR" altLang="fr-FR" dirty="0"/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7617070" y="1358900"/>
            <a:ext cx="1094643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fr-FR" altLang="fr-FR" sz="1100" b="1">
                <a:solidFill>
                  <a:srgbClr val="FF0000"/>
                </a:solidFill>
              </a:rPr>
              <a:t>3 C</a:t>
            </a:r>
            <a:endParaRPr lang="fr-FR" altLang="fr-FR"/>
          </a:p>
        </p:txBody>
      </p:sp>
      <p:pic>
        <p:nvPicPr>
          <p:cNvPr id="14" name="Picture 21" descr="Captur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659" y="1997385"/>
            <a:ext cx="1170843" cy="593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8198827" y="3641725"/>
            <a:ext cx="150934" cy="171450"/>
            <a:chOff x="4971" y="5388"/>
            <a:chExt cx="395" cy="269"/>
          </a:xfrm>
        </p:grpSpPr>
        <p:cxnSp>
          <p:nvCxnSpPr>
            <p:cNvPr id="16" name="AutoShape 36"/>
            <p:cNvCxnSpPr>
              <a:cxnSpLocks noChangeShapeType="1"/>
            </p:cNvCxnSpPr>
            <p:nvPr/>
          </p:nvCxnSpPr>
          <p:spPr bwMode="auto">
            <a:xfrm>
              <a:off x="4971" y="5421"/>
              <a:ext cx="395" cy="236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AutoShape 37"/>
            <p:cNvCxnSpPr>
              <a:cxnSpLocks noChangeShapeType="1"/>
            </p:cNvCxnSpPr>
            <p:nvPr/>
          </p:nvCxnSpPr>
          <p:spPr bwMode="auto">
            <a:xfrm flipH="1">
              <a:off x="4971" y="5388"/>
              <a:ext cx="395" cy="269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8" name="Rectangle 17"/>
          <p:cNvSpPr/>
          <p:nvPr/>
        </p:nvSpPr>
        <p:spPr>
          <a:xfrm>
            <a:off x="7204803" y="5356927"/>
            <a:ext cx="1517166" cy="9386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/>
              <a:t>          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3" grpId="0" build="allAtOnce"/>
      <p:bldP spid="12304" grpId="0" build="allAtOnce"/>
      <p:bldP spid="12306" grpId="0" build="allAtOnce"/>
      <p:bldP spid="12" grpId="0" build="allAtOnce"/>
      <p:bldP spid="13" grpId="0" build="allAtOnce"/>
      <p:bldP spid="18" grpId="0" build="allAtOnce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2" descr="NOT-COT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748" b="23636"/>
          <a:stretch/>
        </p:blipFill>
        <p:spPr bwMode="auto">
          <a:xfrm>
            <a:off x="1874442" y="369987"/>
            <a:ext cx="5558204" cy="5656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166177" y="223940"/>
            <a:ext cx="2487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DOSSIER TECHNIQUE</a:t>
            </a:r>
            <a:endParaRPr lang="fr-FR" b="1" dirty="0"/>
          </a:p>
        </p:txBody>
      </p:sp>
      <p:sp>
        <p:nvSpPr>
          <p:cNvPr id="5" name="Rectangle 4"/>
          <p:cNvSpPr/>
          <p:nvPr/>
        </p:nvSpPr>
        <p:spPr>
          <a:xfrm>
            <a:off x="2780029" y="1076242"/>
            <a:ext cx="947287" cy="94714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/>
              <a:t>                                            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853377" y="1108609"/>
            <a:ext cx="81418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00" b="1" dirty="0" smtClean="0"/>
              <a:t>PINCE 21</a:t>
            </a:r>
            <a:endParaRPr lang="fr-FR" sz="1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408" t="24052" r="50449" b="13202"/>
          <a:stretch>
            <a:fillRect/>
          </a:stretch>
        </p:blipFill>
        <p:spPr bwMode="auto">
          <a:xfrm>
            <a:off x="397120" y="254000"/>
            <a:ext cx="8746880" cy="63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 Box 15"/>
          <p:cNvSpPr txBox="1">
            <a:spLocks noChangeArrowheads="1"/>
          </p:cNvSpPr>
          <p:nvPr/>
        </p:nvSpPr>
        <p:spPr bwMode="auto">
          <a:xfrm>
            <a:off x="4485543" y="1077914"/>
            <a:ext cx="1094642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fr-FR" altLang="fr-FR" sz="1100" b="1">
                <a:solidFill>
                  <a:srgbClr val="FF0000"/>
                </a:solidFill>
              </a:rPr>
              <a:t>Distributeur</a:t>
            </a:r>
            <a:endParaRPr lang="fr-FR" altLang="fr-FR"/>
          </a:p>
        </p:txBody>
      </p:sp>
      <p:sp>
        <p:nvSpPr>
          <p:cNvPr id="39941" name="Text Box 16"/>
          <p:cNvSpPr txBox="1">
            <a:spLocks noChangeArrowheads="1"/>
          </p:cNvSpPr>
          <p:nvPr/>
        </p:nvSpPr>
        <p:spPr bwMode="auto">
          <a:xfrm>
            <a:off x="4485543" y="1652589"/>
            <a:ext cx="1094642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fr-FR" altLang="fr-FR" sz="1100" b="1">
                <a:solidFill>
                  <a:srgbClr val="FF0000"/>
                </a:solidFill>
              </a:rPr>
              <a:t>3 D</a:t>
            </a:r>
            <a:endParaRPr lang="fr-FR" altLang="fr-FR"/>
          </a:p>
        </p:txBody>
      </p:sp>
      <p:pic>
        <p:nvPicPr>
          <p:cNvPr id="39942" name="Picture 17" descr="Captur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928" y="2055813"/>
            <a:ext cx="148150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 Box 18"/>
          <p:cNvSpPr txBox="1">
            <a:spLocks noChangeArrowheads="1"/>
          </p:cNvSpPr>
          <p:nvPr/>
        </p:nvSpPr>
        <p:spPr bwMode="auto">
          <a:xfrm>
            <a:off x="4485543" y="1363664"/>
            <a:ext cx="1094642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fr-FR" altLang="fr-FR" sz="1100" b="1">
                <a:solidFill>
                  <a:srgbClr val="FF0000"/>
                </a:solidFill>
              </a:rPr>
              <a:t>5/2 bistable</a:t>
            </a:r>
            <a:endParaRPr lang="fr-FR" altLang="fr-FR"/>
          </a:p>
        </p:txBody>
      </p:sp>
      <p:sp>
        <p:nvSpPr>
          <p:cNvPr id="39944" name="Text Box 19"/>
          <p:cNvSpPr txBox="1">
            <a:spLocks noChangeArrowheads="1"/>
          </p:cNvSpPr>
          <p:nvPr/>
        </p:nvSpPr>
        <p:spPr bwMode="auto">
          <a:xfrm>
            <a:off x="7452947" y="1079501"/>
            <a:ext cx="1094643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fr-FR" altLang="fr-FR" sz="1100" b="1">
                <a:solidFill>
                  <a:srgbClr val="FF0000"/>
                </a:solidFill>
              </a:rPr>
              <a:t>Vérin amorti</a:t>
            </a:r>
            <a:endParaRPr lang="fr-FR" altLang="fr-FR"/>
          </a:p>
        </p:txBody>
      </p:sp>
      <p:sp>
        <p:nvSpPr>
          <p:cNvPr id="39945" name="Text Box 20"/>
          <p:cNvSpPr txBox="1">
            <a:spLocks noChangeArrowheads="1"/>
          </p:cNvSpPr>
          <p:nvPr/>
        </p:nvSpPr>
        <p:spPr bwMode="auto">
          <a:xfrm>
            <a:off x="7617070" y="1358900"/>
            <a:ext cx="1094643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fr-FR" altLang="fr-FR" sz="1100" b="1">
                <a:solidFill>
                  <a:srgbClr val="FF0000"/>
                </a:solidFill>
              </a:rPr>
              <a:t>3 C</a:t>
            </a:r>
            <a:endParaRPr lang="fr-FR" altLang="fr-FR"/>
          </a:p>
        </p:txBody>
      </p:sp>
      <p:pic>
        <p:nvPicPr>
          <p:cNvPr id="39946" name="Picture 21" descr="Captu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112" y="1981201"/>
            <a:ext cx="128367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4" name="Imag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204" y="5392738"/>
            <a:ext cx="907073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5" name="Text Box 27"/>
          <p:cNvSpPr txBox="1">
            <a:spLocks noChangeArrowheads="1"/>
          </p:cNvSpPr>
          <p:nvPr/>
        </p:nvSpPr>
        <p:spPr bwMode="auto">
          <a:xfrm>
            <a:off x="7621466" y="4616450"/>
            <a:ext cx="1094642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fr-FR" altLang="fr-FR" sz="1100" b="1">
                <a:solidFill>
                  <a:srgbClr val="FF0000"/>
                </a:solidFill>
              </a:rPr>
              <a:t>Pince</a:t>
            </a:r>
            <a:endParaRPr lang="fr-FR" altLang="fr-FR"/>
          </a:p>
        </p:txBody>
      </p:sp>
      <p:sp>
        <p:nvSpPr>
          <p:cNvPr id="12316" name="Text Box 28"/>
          <p:cNvSpPr txBox="1">
            <a:spLocks noChangeArrowheads="1"/>
          </p:cNvSpPr>
          <p:nvPr/>
        </p:nvSpPr>
        <p:spPr bwMode="auto">
          <a:xfrm>
            <a:off x="7644912" y="4875214"/>
            <a:ext cx="1094642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fr-FR" altLang="fr-FR" sz="1100" b="1">
                <a:solidFill>
                  <a:srgbClr val="FF0000"/>
                </a:solidFill>
              </a:rPr>
              <a:t>21</a:t>
            </a:r>
            <a:endParaRPr lang="fr-FR" altLang="fr-FR"/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5802924" y="2057401"/>
            <a:ext cx="149469" cy="169863"/>
            <a:chOff x="4971" y="5388"/>
            <a:chExt cx="395" cy="269"/>
          </a:xfrm>
        </p:grpSpPr>
        <p:cxnSp>
          <p:nvCxnSpPr>
            <p:cNvPr id="39955" name="AutoShape 30"/>
            <p:cNvCxnSpPr>
              <a:cxnSpLocks noChangeShapeType="1"/>
            </p:cNvCxnSpPr>
            <p:nvPr/>
          </p:nvCxnSpPr>
          <p:spPr bwMode="auto">
            <a:xfrm>
              <a:off x="4971" y="5421"/>
              <a:ext cx="395" cy="236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956" name="AutoShape 31"/>
            <p:cNvCxnSpPr>
              <a:cxnSpLocks noChangeShapeType="1"/>
            </p:cNvCxnSpPr>
            <p:nvPr/>
          </p:nvCxnSpPr>
          <p:spPr bwMode="auto">
            <a:xfrm flipH="1">
              <a:off x="4971" y="5388"/>
              <a:ext cx="395" cy="269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8198827" y="3641725"/>
            <a:ext cx="150934" cy="171450"/>
            <a:chOff x="4971" y="5388"/>
            <a:chExt cx="395" cy="269"/>
          </a:xfrm>
        </p:grpSpPr>
        <p:cxnSp>
          <p:nvCxnSpPr>
            <p:cNvPr id="39953" name="AutoShape 36"/>
            <p:cNvCxnSpPr>
              <a:cxnSpLocks noChangeShapeType="1"/>
            </p:cNvCxnSpPr>
            <p:nvPr/>
          </p:nvCxnSpPr>
          <p:spPr bwMode="auto">
            <a:xfrm>
              <a:off x="4971" y="5421"/>
              <a:ext cx="395" cy="236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954" name="AutoShape 37"/>
            <p:cNvCxnSpPr>
              <a:cxnSpLocks noChangeShapeType="1"/>
            </p:cNvCxnSpPr>
            <p:nvPr/>
          </p:nvCxnSpPr>
          <p:spPr bwMode="auto">
            <a:xfrm flipH="1">
              <a:off x="4971" y="5388"/>
              <a:ext cx="395" cy="269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39952" name="Picture 8" descr="20150121_14222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297" t="27965" r="22528" b="21132"/>
          <a:stretch>
            <a:fillRect/>
          </a:stretch>
        </p:blipFill>
        <p:spPr bwMode="auto">
          <a:xfrm>
            <a:off x="694592" y="3505201"/>
            <a:ext cx="142582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4036754" y="5356926"/>
            <a:ext cx="1517166" cy="104387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/>
              <a:t>          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15" grpId="0" build="allAtOnce"/>
      <p:bldP spid="12316" grpId="0" build="allAtOnce"/>
      <p:bldP spid="21" grpId="0" build="allAtOnce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808" t="11473" r="15518" b="9647"/>
          <a:stretch>
            <a:fillRect/>
          </a:stretch>
        </p:blipFill>
        <p:spPr bwMode="auto">
          <a:xfrm>
            <a:off x="612531" y="130176"/>
            <a:ext cx="8059615" cy="636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80792" y="1152526"/>
            <a:ext cx="615462" cy="458152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4607170" y="3571876"/>
            <a:ext cx="571500" cy="50482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408" t="24052" r="50449" b="13202"/>
          <a:stretch>
            <a:fillRect/>
          </a:stretch>
        </p:blipFill>
        <p:spPr bwMode="auto">
          <a:xfrm>
            <a:off x="397120" y="254000"/>
            <a:ext cx="8746880" cy="63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 Box 15"/>
          <p:cNvSpPr txBox="1">
            <a:spLocks noChangeArrowheads="1"/>
          </p:cNvSpPr>
          <p:nvPr/>
        </p:nvSpPr>
        <p:spPr bwMode="auto">
          <a:xfrm>
            <a:off x="4485543" y="1077914"/>
            <a:ext cx="1094642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fr-FR" altLang="fr-FR" sz="1100" b="1">
                <a:solidFill>
                  <a:srgbClr val="FF0000"/>
                </a:solidFill>
              </a:rPr>
              <a:t>Distributeur</a:t>
            </a:r>
            <a:endParaRPr lang="fr-FR" altLang="fr-FR"/>
          </a:p>
        </p:txBody>
      </p:sp>
      <p:sp>
        <p:nvSpPr>
          <p:cNvPr id="41989" name="Text Box 16"/>
          <p:cNvSpPr txBox="1">
            <a:spLocks noChangeArrowheads="1"/>
          </p:cNvSpPr>
          <p:nvPr/>
        </p:nvSpPr>
        <p:spPr bwMode="auto">
          <a:xfrm>
            <a:off x="4485543" y="1652589"/>
            <a:ext cx="1094642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fr-FR" altLang="fr-FR" sz="1100" b="1">
                <a:solidFill>
                  <a:srgbClr val="FF0000"/>
                </a:solidFill>
              </a:rPr>
              <a:t>3 D</a:t>
            </a:r>
            <a:endParaRPr lang="fr-FR" altLang="fr-FR"/>
          </a:p>
        </p:txBody>
      </p:sp>
      <p:pic>
        <p:nvPicPr>
          <p:cNvPr id="41990" name="Picture 17" descr="Captur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928" y="2125386"/>
            <a:ext cx="1481503" cy="786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Text Box 18"/>
          <p:cNvSpPr txBox="1">
            <a:spLocks noChangeArrowheads="1"/>
          </p:cNvSpPr>
          <p:nvPr/>
        </p:nvSpPr>
        <p:spPr bwMode="auto">
          <a:xfrm>
            <a:off x="4485543" y="1363664"/>
            <a:ext cx="1094642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fr-FR" altLang="fr-FR" sz="1100" b="1">
                <a:solidFill>
                  <a:srgbClr val="FF0000"/>
                </a:solidFill>
              </a:rPr>
              <a:t>5/2 bistable</a:t>
            </a:r>
            <a:endParaRPr lang="fr-FR" altLang="fr-FR"/>
          </a:p>
        </p:txBody>
      </p:sp>
      <p:sp>
        <p:nvSpPr>
          <p:cNvPr id="41992" name="Text Box 19"/>
          <p:cNvSpPr txBox="1">
            <a:spLocks noChangeArrowheads="1"/>
          </p:cNvSpPr>
          <p:nvPr/>
        </p:nvSpPr>
        <p:spPr bwMode="auto">
          <a:xfrm>
            <a:off x="7452947" y="1079501"/>
            <a:ext cx="1094643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fr-FR" altLang="fr-FR" sz="1100" b="1">
                <a:solidFill>
                  <a:srgbClr val="FF0000"/>
                </a:solidFill>
              </a:rPr>
              <a:t>Vérin amorti</a:t>
            </a:r>
            <a:endParaRPr lang="fr-FR" altLang="fr-FR"/>
          </a:p>
        </p:txBody>
      </p:sp>
      <p:sp>
        <p:nvSpPr>
          <p:cNvPr id="41993" name="Text Box 20"/>
          <p:cNvSpPr txBox="1">
            <a:spLocks noChangeArrowheads="1"/>
          </p:cNvSpPr>
          <p:nvPr/>
        </p:nvSpPr>
        <p:spPr bwMode="auto">
          <a:xfrm>
            <a:off x="7617070" y="1358900"/>
            <a:ext cx="1094643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fr-FR" altLang="fr-FR" sz="1100" b="1">
                <a:solidFill>
                  <a:srgbClr val="FF0000"/>
                </a:solidFill>
              </a:rPr>
              <a:t>3 C</a:t>
            </a:r>
            <a:endParaRPr lang="fr-FR" altLang="fr-FR"/>
          </a:p>
        </p:txBody>
      </p:sp>
      <p:pic>
        <p:nvPicPr>
          <p:cNvPr id="41994" name="Picture 21" descr="Captu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112" y="1981201"/>
            <a:ext cx="128367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Imag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620" y="5549901"/>
            <a:ext cx="782515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1" name="Text Box 23"/>
          <p:cNvSpPr txBox="1">
            <a:spLocks noChangeArrowheads="1"/>
          </p:cNvSpPr>
          <p:nvPr/>
        </p:nvSpPr>
        <p:spPr bwMode="auto">
          <a:xfrm>
            <a:off x="4485543" y="4318001"/>
            <a:ext cx="1094642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fr-FR" altLang="fr-FR" sz="1100" b="1">
                <a:solidFill>
                  <a:srgbClr val="FF0000"/>
                </a:solidFill>
              </a:rPr>
              <a:t>Capteurs</a:t>
            </a:r>
            <a:endParaRPr lang="fr-FR" altLang="fr-FR"/>
          </a:p>
        </p:txBody>
      </p:sp>
      <p:sp>
        <p:nvSpPr>
          <p:cNvPr id="12312" name="Text Box 24"/>
          <p:cNvSpPr txBox="1">
            <a:spLocks noChangeArrowheads="1"/>
          </p:cNvSpPr>
          <p:nvPr/>
        </p:nvSpPr>
        <p:spPr bwMode="auto">
          <a:xfrm>
            <a:off x="4508989" y="4865689"/>
            <a:ext cx="1094642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fr-FR" altLang="fr-FR" sz="1100" b="1">
                <a:solidFill>
                  <a:srgbClr val="FF0000"/>
                </a:solidFill>
              </a:rPr>
              <a:t>D3 et D4</a:t>
            </a:r>
            <a:endParaRPr lang="fr-FR" altLang="fr-FR"/>
          </a:p>
        </p:txBody>
      </p:sp>
      <p:sp>
        <p:nvSpPr>
          <p:cNvPr id="12313" name="Text Box 25"/>
          <p:cNvSpPr txBox="1">
            <a:spLocks noChangeArrowheads="1"/>
          </p:cNvSpPr>
          <p:nvPr/>
        </p:nvSpPr>
        <p:spPr bwMode="auto">
          <a:xfrm>
            <a:off x="4459166" y="4603751"/>
            <a:ext cx="1094642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fr-FR" altLang="fr-FR" sz="1100" b="1">
                <a:solidFill>
                  <a:srgbClr val="FF0000"/>
                </a:solidFill>
              </a:rPr>
              <a:t>ILS</a:t>
            </a:r>
            <a:endParaRPr lang="fr-FR" altLang="fr-FR"/>
          </a:p>
        </p:txBody>
      </p:sp>
      <p:pic>
        <p:nvPicPr>
          <p:cNvPr id="41999" name="Imag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204" y="5392738"/>
            <a:ext cx="907073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0" name="Text Box 27"/>
          <p:cNvSpPr txBox="1">
            <a:spLocks noChangeArrowheads="1"/>
          </p:cNvSpPr>
          <p:nvPr/>
        </p:nvSpPr>
        <p:spPr bwMode="auto">
          <a:xfrm>
            <a:off x="7621466" y="4616450"/>
            <a:ext cx="1094642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fr-FR" altLang="fr-FR" sz="1100" b="1">
                <a:solidFill>
                  <a:srgbClr val="FF0000"/>
                </a:solidFill>
              </a:rPr>
              <a:t>Pince</a:t>
            </a:r>
            <a:endParaRPr lang="fr-FR" altLang="fr-FR"/>
          </a:p>
        </p:txBody>
      </p:sp>
      <p:sp>
        <p:nvSpPr>
          <p:cNvPr id="42001" name="Text Box 28"/>
          <p:cNvSpPr txBox="1">
            <a:spLocks noChangeArrowheads="1"/>
          </p:cNvSpPr>
          <p:nvPr/>
        </p:nvSpPr>
        <p:spPr bwMode="auto">
          <a:xfrm>
            <a:off x="7644912" y="4875214"/>
            <a:ext cx="1094642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fr-FR" altLang="fr-FR" sz="1100" b="1">
                <a:solidFill>
                  <a:srgbClr val="FF0000"/>
                </a:solidFill>
              </a:rPr>
              <a:t>21</a:t>
            </a:r>
            <a:endParaRPr lang="fr-FR" altLang="fr-FR"/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5802924" y="2057401"/>
            <a:ext cx="149469" cy="169863"/>
            <a:chOff x="4971" y="5388"/>
            <a:chExt cx="395" cy="269"/>
          </a:xfrm>
        </p:grpSpPr>
        <p:cxnSp>
          <p:nvCxnSpPr>
            <p:cNvPr id="42010" name="AutoShape 30"/>
            <p:cNvCxnSpPr>
              <a:cxnSpLocks noChangeShapeType="1"/>
            </p:cNvCxnSpPr>
            <p:nvPr/>
          </p:nvCxnSpPr>
          <p:spPr bwMode="auto">
            <a:xfrm>
              <a:off x="4971" y="5421"/>
              <a:ext cx="395" cy="236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11" name="AutoShape 31"/>
            <p:cNvCxnSpPr>
              <a:cxnSpLocks noChangeShapeType="1"/>
            </p:cNvCxnSpPr>
            <p:nvPr/>
          </p:nvCxnSpPr>
          <p:spPr bwMode="auto">
            <a:xfrm flipH="1">
              <a:off x="4971" y="5388"/>
              <a:ext cx="395" cy="269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5811716" y="6276976"/>
            <a:ext cx="149469" cy="169863"/>
            <a:chOff x="4971" y="5388"/>
            <a:chExt cx="395" cy="269"/>
          </a:xfrm>
        </p:grpSpPr>
        <p:cxnSp>
          <p:nvCxnSpPr>
            <p:cNvPr id="42008" name="AutoShape 33"/>
            <p:cNvCxnSpPr>
              <a:cxnSpLocks noChangeShapeType="1"/>
            </p:cNvCxnSpPr>
            <p:nvPr/>
          </p:nvCxnSpPr>
          <p:spPr bwMode="auto">
            <a:xfrm>
              <a:off x="4971" y="5421"/>
              <a:ext cx="395" cy="236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09" name="AutoShape 34"/>
            <p:cNvCxnSpPr>
              <a:cxnSpLocks noChangeShapeType="1"/>
            </p:cNvCxnSpPr>
            <p:nvPr/>
          </p:nvCxnSpPr>
          <p:spPr bwMode="auto">
            <a:xfrm flipH="1">
              <a:off x="4971" y="5388"/>
              <a:ext cx="395" cy="269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8198827" y="3641725"/>
            <a:ext cx="150934" cy="171450"/>
            <a:chOff x="4971" y="5388"/>
            <a:chExt cx="395" cy="269"/>
          </a:xfrm>
        </p:grpSpPr>
        <p:cxnSp>
          <p:nvCxnSpPr>
            <p:cNvPr id="42006" name="AutoShape 36"/>
            <p:cNvCxnSpPr>
              <a:cxnSpLocks noChangeShapeType="1"/>
            </p:cNvCxnSpPr>
            <p:nvPr/>
          </p:nvCxnSpPr>
          <p:spPr bwMode="auto">
            <a:xfrm>
              <a:off x="4971" y="5421"/>
              <a:ext cx="395" cy="236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07" name="AutoShape 37"/>
            <p:cNvCxnSpPr>
              <a:cxnSpLocks noChangeShapeType="1"/>
            </p:cNvCxnSpPr>
            <p:nvPr/>
          </p:nvCxnSpPr>
          <p:spPr bwMode="auto">
            <a:xfrm flipH="1">
              <a:off x="4971" y="5388"/>
              <a:ext cx="395" cy="269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42005" name="Picture 8" descr="20150121_14222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297" t="27965" r="22528" b="21132"/>
          <a:stretch>
            <a:fillRect/>
          </a:stretch>
        </p:blipFill>
        <p:spPr bwMode="auto">
          <a:xfrm>
            <a:off x="694592" y="3505201"/>
            <a:ext cx="142582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11" grpId="0" build="allAtOnce"/>
      <p:bldP spid="12312" grpId="0" build="allAtOnce"/>
      <p:bldP spid="12313" grpId="0" build="allAtOnce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2F578E-1F57-4AB0-8E09-034D7BF86F2E}" type="slidenum">
              <a:rPr lang="fr-FR" smtClean="0"/>
              <a:pPr>
                <a:defRPr/>
              </a:pPr>
              <a:t>86</a:t>
            </a:fld>
            <a:endParaRPr lang="fr-FR"/>
          </a:p>
        </p:txBody>
      </p:sp>
      <p:graphicFrame>
        <p:nvGraphicFramePr>
          <p:cNvPr id="3" name="Espace réservé du contenu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937829230"/>
              </p:ext>
            </p:extLst>
          </p:nvPr>
        </p:nvGraphicFramePr>
        <p:xfrm>
          <a:off x="214283" y="322515"/>
          <a:ext cx="8859378" cy="61270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1569"/>
                <a:gridCol w="1189872"/>
                <a:gridCol w="1629952"/>
                <a:gridCol w="1705089"/>
                <a:gridCol w="1667521"/>
                <a:gridCol w="1595375"/>
              </a:tblGrid>
              <a:tr h="5741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  <a:r>
                        <a:rPr lang="fr-FR" sz="1100" dirty="0" smtClean="0">
                          <a:effectLst/>
                        </a:rPr>
                        <a:t>Période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Enseignant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Septembre </a:t>
                      </a:r>
                      <a:r>
                        <a:rPr lang="fr-FR" sz="1600" dirty="0" smtClean="0">
                          <a:effectLst/>
                        </a:rPr>
                        <a:t> </a:t>
                      </a:r>
                      <a:r>
                        <a:rPr lang="fr-FR" sz="1600" dirty="0">
                          <a:effectLst/>
                        </a:rPr>
                        <a:t>Octobre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Novembre Décembre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Janvier </a:t>
                      </a:r>
                      <a:endParaRPr lang="fr-FR" sz="16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Février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Mars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Avril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Mai </a:t>
                      </a:r>
                      <a:endParaRPr lang="fr-FR" sz="16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 </a:t>
                      </a:r>
                      <a:r>
                        <a:rPr lang="fr-FR" sz="1600" dirty="0">
                          <a:effectLst/>
                        </a:rPr>
                        <a:t>Juin (stage)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</a:tr>
              <a:tr h="10516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Activités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</a:tr>
              <a:tr h="10888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effectLst/>
                        </a:rPr>
                        <a:t>Etude pluri -technologique des systèmes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</a:tr>
              <a:tr h="10641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Technique de maintenance, conduite, prévention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</a:tr>
              <a:tr h="10821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Organisation de la maintenance</a:t>
                      </a: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</a:tr>
              <a:tr h="12526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effectLst/>
                        </a:rPr>
                        <a:t>Physique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effectLst/>
                        </a:rPr>
                        <a:t>et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effectLst/>
                        </a:rPr>
                        <a:t>Chimie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351319" y="957910"/>
            <a:ext cx="1678075" cy="947057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1200" b="1" dirty="0" smtClean="0">
                <a:solidFill>
                  <a:srgbClr val="FF0000"/>
                </a:solidFill>
                <a:ea typeface="Calibri"/>
                <a:cs typeface="Times New Roman"/>
              </a:rPr>
              <a:t>A2 Maintenance préventive</a:t>
            </a:r>
          </a:p>
        </p:txBody>
      </p:sp>
      <p:sp>
        <p:nvSpPr>
          <p:cNvPr id="5" name="Rectangle 4"/>
          <p:cNvSpPr/>
          <p:nvPr/>
        </p:nvSpPr>
        <p:spPr>
          <a:xfrm>
            <a:off x="1366580" y="947024"/>
            <a:ext cx="874206" cy="947057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1200" b="1" dirty="0" smtClean="0">
                <a:solidFill>
                  <a:srgbClr val="FF0000"/>
                </a:solidFill>
                <a:ea typeface="Calibri"/>
                <a:cs typeface="Times New Roman"/>
              </a:rPr>
              <a:t>A7 Conduite</a:t>
            </a:r>
          </a:p>
        </p:txBody>
      </p:sp>
      <p:sp>
        <p:nvSpPr>
          <p:cNvPr id="6" name="Rectangle 5"/>
          <p:cNvSpPr/>
          <p:nvPr/>
        </p:nvSpPr>
        <p:spPr>
          <a:xfrm>
            <a:off x="4170074" y="957910"/>
            <a:ext cx="2572384" cy="94705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1200" b="1" dirty="0" smtClean="0">
                <a:solidFill>
                  <a:srgbClr val="FF0000"/>
                </a:solidFill>
                <a:ea typeface="Calibri"/>
                <a:cs typeface="Times New Roman"/>
              </a:rPr>
              <a:t>A1 Maintenance corrective</a:t>
            </a:r>
          </a:p>
        </p:txBody>
      </p:sp>
      <p:sp>
        <p:nvSpPr>
          <p:cNvPr id="7" name="Rectangle 6"/>
          <p:cNvSpPr/>
          <p:nvPr/>
        </p:nvSpPr>
        <p:spPr>
          <a:xfrm>
            <a:off x="6852985" y="968796"/>
            <a:ext cx="1024930" cy="94705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1200" b="1" dirty="0" smtClean="0">
                <a:solidFill>
                  <a:srgbClr val="FF0000"/>
                </a:solidFill>
                <a:ea typeface="Calibri"/>
                <a:cs typeface="Times New Roman"/>
              </a:rPr>
              <a:t>A3 Amélioration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7998497" y="957910"/>
            <a:ext cx="1024932" cy="94705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1200" b="1" dirty="0" smtClean="0">
                <a:solidFill>
                  <a:srgbClr val="FF0000"/>
                </a:solidFill>
                <a:cs typeface="Arial" pitchFamily="34" charset="0"/>
              </a:rPr>
              <a:t>STAGE d'ACTIVIT</a:t>
            </a:r>
            <a:r>
              <a:rPr lang="fr-FR" sz="1200" b="1" dirty="0" smtClean="0">
                <a:solidFill>
                  <a:srgbClr val="FF0000"/>
                </a:solidFill>
                <a:cs typeface="Arial"/>
              </a:rPr>
              <a:t>É</a:t>
            </a:r>
            <a:r>
              <a:rPr lang="fr-FR" sz="1200" b="1" dirty="0" smtClean="0">
                <a:solidFill>
                  <a:srgbClr val="FF0000"/>
                </a:solidFill>
                <a:cs typeface="Arial" pitchFamily="34" charset="0"/>
              </a:rPr>
              <a:t>S EN ENTREPRISE </a:t>
            </a:r>
            <a:endParaRPr lang="fr-FR" sz="12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cxnSp>
        <p:nvCxnSpPr>
          <p:cNvPr id="14" name="Connecteur droit avec flèche 13"/>
          <p:cNvCxnSpPr>
            <a:endCxn id="12" idx="0"/>
          </p:cNvCxnSpPr>
          <p:nvPr/>
        </p:nvCxnSpPr>
        <p:spPr>
          <a:xfrm>
            <a:off x="2214547" y="4000503"/>
            <a:ext cx="1964544" cy="1387925"/>
          </a:xfrm>
          <a:prstGeom prst="straightConnector1">
            <a:avLst/>
          </a:prstGeom>
          <a:ln w="38100">
            <a:solidFill>
              <a:srgbClr val="CC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endCxn id="27" idx="2"/>
          </p:cNvCxnSpPr>
          <p:nvPr/>
        </p:nvCxnSpPr>
        <p:spPr>
          <a:xfrm flipV="1">
            <a:off x="2285984" y="2971800"/>
            <a:ext cx="1821669" cy="242889"/>
          </a:xfrm>
          <a:prstGeom prst="straightConnector1">
            <a:avLst/>
          </a:prstGeom>
          <a:ln w="38100">
            <a:solidFill>
              <a:srgbClr val="CC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>
            <a:stCxn id="26" idx="3"/>
            <a:endCxn id="23" idx="1"/>
          </p:cNvCxnSpPr>
          <p:nvPr/>
        </p:nvCxnSpPr>
        <p:spPr>
          <a:xfrm>
            <a:off x="2301073" y="3581402"/>
            <a:ext cx="2301073" cy="1104898"/>
          </a:xfrm>
          <a:prstGeom prst="straightConnector1">
            <a:avLst/>
          </a:prstGeom>
          <a:ln w="38100">
            <a:solidFill>
              <a:srgbClr val="CC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>
            <a:stCxn id="27" idx="3"/>
          </p:cNvCxnSpPr>
          <p:nvPr/>
        </p:nvCxnSpPr>
        <p:spPr>
          <a:xfrm>
            <a:off x="6643702" y="2530929"/>
            <a:ext cx="285752" cy="826633"/>
          </a:xfrm>
          <a:prstGeom prst="straightConnector1">
            <a:avLst/>
          </a:prstGeom>
          <a:ln w="38100">
            <a:solidFill>
              <a:srgbClr val="CC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>
            <a:stCxn id="12" idx="6"/>
          </p:cNvCxnSpPr>
          <p:nvPr/>
        </p:nvCxnSpPr>
        <p:spPr>
          <a:xfrm flipV="1">
            <a:off x="6715140" y="4071943"/>
            <a:ext cx="214315" cy="1833557"/>
          </a:xfrm>
          <a:prstGeom prst="straightConnector1">
            <a:avLst/>
          </a:prstGeom>
          <a:ln w="38100">
            <a:solidFill>
              <a:srgbClr val="CC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/>
          <p:cNvGrpSpPr/>
          <p:nvPr/>
        </p:nvGrpSpPr>
        <p:grpSpPr>
          <a:xfrm>
            <a:off x="5786446" y="3167744"/>
            <a:ext cx="2286015" cy="1518556"/>
            <a:chOff x="5786446" y="3167744"/>
            <a:chExt cx="2286015" cy="1518556"/>
          </a:xfrm>
        </p:grpSpPr>
        <p:sp>
          <p:nvSpPr>
            <p:cNvPr id="28" name="Rectangle à coins arrondis 27"/>
            <p:cNvSpPr/>
            <p:nvPr/>
          </p:nvSpPr>
          <p:spPr>
            <a:xfrm>
              <a:off x="6863024" y="3167744"/>
              <a:ext cx="1209437" cy="947057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 smtClean="0">
                  <a:solidFill>
                    <a:schemeClr val="bg1"/>
                  </a:solidFill>
                </a:rPr>
                <a:t>TP Amélioration </a:t>
              </a:r>
              <a:r>
                <a:rPr lang="fr-FR" sz="1200" b="1" dirty="0" err="1" smtClean="0">
                  <a:solidFill>
                    <a:schemeClr val="bg1"/>
                  </a:solidFill>
                </a:rPr>
                <a:t>Paletticc</a:t>
              </a:r>
              <a:endParaRPr lang="fr-FR" sz="12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0" name="Connecteur droit avec flèche 29"/>
            <p:cNvCxnSpPr>
              <a:stCxn id="23" idx="3"/>
              <a:endCxn id="28" idx="1"/>
            </p:cNvCxnSpPr>
            <p:nvPr/>
          </p:nvCxnSpPr>
          <p:spPr>
            <a:xfrm flipV="1">
              <a:off x="5786446" y="3641273"/>
              <a:ext cx="1076578" cy="1045027"/>
            </a:xfrm>
            <a:prstGeom prst="straightConnector1">
              <a:avLst/>
            </a:prstGeom>
            <a:ln w="38100">
              <a:solidFill>
                <a:srgbClr val="CC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e 34"/>
          <p:cNvGrpSpPr/>
          <p:nvPr/>
        </p:nvGrpSpPr>
        <p:grpSpPr>
          <a:xfrm>
            <a:off x="285720" y="1928802"/>
            <a:ext cx="6357982" cy="1042998"/>
            <a:chOff x="285720" y="1928802"/>
            <a:chExt cx="6357982" cy="1042998"/>
          </a:xfrm>
        </p:grpSpPr>
        <p:sp>
          <p:nvSpPr>
            <p:cNvPr id="27" name="Rectangle à coins arrondis 26"/>
            <p:cNvSpPr/>
            <p:nvPr/>
          </p:nvSpPr>
          <p:spPr>
            <a:xfrm>
              <a:off x="1571604" y="2090057"/>
              <a:ext cx="5072098" cy="881743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 smtClean="0">
                  <a:solidFill>
                    <a:schemeClr val="bg1"/>
                  </a:solidFill>
                </a:rPr>
                <a:t>Travail préparatoire à l’activité A3</a:t>
              </a:r>
              <a:endParaRPr lang="fr-FR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85720" y="1928802"/>
              <a:ext cx="928694" cy="1000132"/>
            </a:xfrm>
            <a:prstGeom prst="rect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1" name="Groupe 35"/>
          <p:cNvGrpSpPr/>
          <p:nvPr/>
        </p:nvGrpSpPr>
        <p:grpSpPr>
          <a:xfrm>
            <a:off x="285720" y="3000372"/>
            <a:ext cx="2015353" cy="1027344"/>
            <a:chOff x="285720" y="3000372"/>
            <a:chExt cx="2015353" cy="1027344"/>
          </a:xfrm>
        </p:grpSpPr>
        <p:sp>
          <p:nvSpPr>
            <p:cNvPr id="26" name="Rectangle à coins arrondis 25"/>
            <p:cNvSpPr/>
            <p:nvPr/>
          </p:nvSpPr>
          <p:spPr>
            <a:xfrm>
              <a:off x="1366579" y="3135087"/>
              <a:ext cx="934494" cy="89262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 smtClean="0">
                  <a:solidFill>
                    <a:schemeClr val="bg1"/>
                  </a:solidFill>
                </a:rPr>
                <a:t>TP Conduite </a:t>
              </a:r>
              <a:r>
                <a:rPr lang="fr-FR" sz="1200" b="1" dirty="0" err="1" smtClean="0">
                  <a:solidFill>
                    <a:schemeClr val="bg1"/>
                  </a:solidFill>
                </a:rPr>
                <a:t>Paletticc</a:t>
              </a:r>
              <a:endParaRPr lang="fr-FR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85720" y="3000372"/>
              <a:ext cx="928694" cy="1000132"/>
            </a:xfrm>
            <a:prstGeom prst="rect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3" name="Groupe 36"/>
          <p:cNvGrpSpPr/>
          <p:nvPr/>
        </p:nvGrpSpPr>
        <p:grpSpPr>
          <a:xfrm>
            <a:off x="285720" y="4071942"/>
            <a:ext cx="5500726" cy="1055229"/>
            <a:chOff x="285720" y="4071942"/>
            <a:chExt cx="5500726" cy="1055229"/>
          </a:xfrm>
        </p:grpSpPr>
        <p:sp>
          <p:nvSpPr>
            <p:cNvPr id="23" name="Rectangle à coins arrondis 22"/>
            <p:cNvSpPr/>
            <p:nvPr/>
          </p:nvSpPr>
          <p:spPr>
            <a:xfrm>
              <a:off x="4602146" y="4245428"/>
              <a:ext cx="1184300" cy="881743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 smtClean="0">
                  <a:solidFill>
                    <a:schemeClr val="bg1"/>
                  </a:solidFill>
                </a:rPr>
                <a:t>Travail préparatoire à l’activité A3</a:t>
              </a:r>
              <a:endParaRPr lang="fr-FR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85720" y="4071942"/>
              <a:ext cx="928694" cy="1000132"/>
            </a:xfrm>
            <a:prstGeom prst="rect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5" name="Groupe 37"/>
          <p:cNvGrpSpPr/>
          <p:nvPr/>
        </p:nvGrpSpPr>
        <p:grpSpPr>
          <a:xfrm>
            <a:off x="285720" y="5214950"/>
            <a:ext cx="6429420" cy="1207622"/>
            <a:chOff x="285720" y="5214950"/>
            <a:chExt cx="6429420" cy="1207622"/>
          </a:xfrm>
        </p:grpSpPr>
        <p:sp>
          <p:nvSpPr>
            <p:cNvPr id="12" name="Ellipse 11"/>
            <p:cNvSpPr/>
            <p:nvPr/>
          </p:nvSpPr>
          <p:spPr>
            <a:xfrm>
              <a:off x="1643042" y="5388428"/>
              <a:ext cx="5072098" cy="103414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>
                  <a:solidFill>
                    <a:srgbClr val="006600"/>
                  </a:solidFill>
                </a:rPr>
                <a:t>Travail préparatoire à l’activité A3</a:t>
              </a:r>
              <a:endParaRPr lang="fr-FR" sz="1000" dirty="0">
                <a:solidFill>
                  <a:srgbClr val="006600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85720" y="5214950"/>
              <a:ext cx="928694" cy="1000132"/>
            </a:xfrm>
            <a:prstGeom prst="rect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8"/>
          <p:cNvSpPr txBox="1">
            <a:spLocks noChangeArrowheads="1"/>
          </p:cNvSpPr>
          <p:nvPr/>
        </p:nvSpPr>
        <p:spPr bwMode="auto">
          <a:xfrm>
            <a:off x="533400" y="2360613"/>
            <a:ext cx="8305800" cy="830262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4800">
                <a:solidFill>
                  <a:srgbClr val="000066"/>
                </a:solidFill>
              </a:rPr>
              <a:t>S9.5 Défaillances et pannes</a:t>
            </a:r>
          </a:p>
        </p:txBody>
      </p:sp>
      <p:sp>
        <p:nvSpPr>
          <p:cNvPr id="2051" name="Text Box 9"/>
          <p:cNvSpPr txBox="1">
            <a:spLocks noChangeArrowheads="1"/>
          </p:cNvSpPr>
          <p:nvPr/>
        </p:nvSpPr>
        <p:spPr bwMode="auto">
          <a:xfrm>
            <a:off x="1524000" y="5103813"/>
            <a:ext cx="6324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3600">
                <a:solidFill>
                  <a:srgbClr val="000066"/>
                </a:solidFill>
              </a:rPr>
              <a:t>Stratégie et Organisation de la maintenance</a:t>
            </a:r>
          </a:p>
        </p:txBody>
      </p:sp>
      <p:sp>
        <p:nvSpPr>
          <p:cNvPr id="2052" name="Text Box 10"/>
          <p:cNvSpPr txBox="1">
            <a:spLocks noChangeArrowheads="1"/>
          </p:cNvSpPr>
          <p:nvPr/>
        </p:nvSpPr>
        <p:spPr bwMode="auto">
          <a:xfrm>
            <a:off x="533400" y="227013"/>
            <a:ext cx="8077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3600">
                <a:solidFill>
                  <a:srgbClr val="000066"/>
                </a:solidFill>
              </a:rPr>
              <a:t>BTS Maintenance des Systèmes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172200" y="3429000"/>
            <a:ext cx="29718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altLang="fr-FR" sz="1800">
                <a:solidFill>
                  <a:srgbClr val="000066"/>
                </a:solidFill>
                <a:latin typeface="Comic Sans MS" pitchFamily="66" charset="0"/>
              </a:rPr>
              <a:t>- panne</a:t>
            </a:r>
            <a:br>
              <a:rPr lang="fr-FR" altLang="fr-FR" sz="1800">
                <a:solidFill>
                  <a:srgbClr val="000066"/>
                </a:solidFill>
                <a:latin typeface="Comic Sans MS" pitchFamily="66" charset="0"/>
              </a:rPr>
            </a:br>
            <a:r>
              <a:rPr lang="fr-FR" altLang="fr-FR" sz="1800">
                <a:solidFill>
                  <a:srgbClr val="000066"/>
                </a:solidFill>
                <a:latin typeface="Comic Sans MS" pitchFamily="66" charset="0"/>
              </a:rPr>
              <a:t>- fonctionnement dégradé</a:t>
            </a:r>
            <a:br>
              <a:rPr lang="fr-FR" altLang="fr-FR" sz="1800">
                <a:solidFill>
                  <a:srgbClr val="000066"/>
                </a:solidFill>
                <a:latin typeface="Comic Sans MS" pitchFamily="66" charset="0"/>
              </a:rPr>
            </a:br>
            <a:r>
              <a:rPr lang="fr-FR" altLang="fr-FR" sz="1800">
                <a:solidFill>
                  <a:srgbClr val="000066"/>
                </a:solidFill>
                <a:latin typeface="Comic Sans MS" pitchFamily="66" charset="0"/>
              </a:rPr>
              <a:t>- ...</a:t>
            </a:r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3276600" y="1585913"/>
            <a:ext cx="2590800" cy="54768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gradFill rotWithShape="0">
            <a:gsLst>
              <a:gs pos="0">
                <a:srgbClr val="33CC33"/>
              </a:gs>
              <a:gs pos="100000">
                <a:srgbClr val="FF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505200" y="1128713"/>
            <a:ext cx="2057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altLang="fr-FR" b="1">
                <a:solidFill>
                  <a:srgbClr val="000066"/>
                </a:solidFill>
                <a:latin typeface="Comic Sans MS" pitchFamily="66" charset="0"/>
              </a:rPr>
              <a:t>Défaillance</a:t>
            </a:r>
          </a:p>
        </p:txBody>
      </p:sp>
      <p:sp>
        <p:nvSpPr>
          <p:cNvPr id="3077" name="Oval 5"/>
          <p:cNvSpPr>
            <a:spLocks noChangeArrowheads="1"/>
          </p:cNvSpPr>
          <p:nvPr/>
        </p:nvSpPr>
        <p:spPr bwMode="auto">
          <a:xfrm>
            <a:off x="838200" y="2046288"/>
            <a:ext cx="2971800" cy="1081087"/>
          </a:xfrm>
          <a:prstGeom prst="ellipse">
            <a:avLst/>
          </a:prstGeom>
          <a:solidFill>
            <a:srgbClr val="33CC33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fr-FR" altLang="fr-FR" sz="1400" b="1">
                <a:solidFill>
                  <a:schemeClr val="bg1"/>
                </a:solidFill>
              </a:rPr>
              <a:t>BIEN en état de fonctionnement</a:t>
            </a:r>
          </a:p>
        </p:txBody>
      </p:sp>
      <p:sp>
        <p:nvSpPr>
          <p:cNvPr id="3078" name="Oval 6"/>
          <p:cNvSpPr>
            <a:spLocks noChangeArrowheads="1"/>
          </p:cNvSpPr>
          <p:nvPr/>
        </p:nvSpPr>
        <p:spPr bwMode="auto">
          <a:xfrm>
            <a:off x="5181600" y="2133600"/>
            <a:ext cx="2971800" cy="10810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fr-FR" altLang="fr-FR" sz="1400" b="1">
                <a:solidFill>
                  <a:schemeClr val="bg1"/>
                </a:solidFill>
              </a:rPr>
              <a:t>BIEN en état de dysfonctionnement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152400" y="0"/>
            <a:ext cx="8229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altLang="fr-FR" sz="2400">
                <a:solidFill>
                  <a:srgbClr val="000066"/>
                </a:solidFill>
                <a:latin typeface="Comic Sans MS" pitchFamily="66" charset="0"/>
              </a:rPr>
              <a:t>« Cessation de l ’aptitude d ’un bien à accomplir une fonction requise. » </a:t>
            </a: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1066800" y="4800600"/>
            <a:ext cx="784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altLang="fr-FR" sz="2400">
                <a:solidFill>
                  <a:srgbClr val="000066"/>
                </a:solidFill>
                <a:latin typeface="Comic Sans MS" pitchFamily="66" charset="0"/>
              </a:rPr>
              <a:t>- Une défaillance est un événement. </a:t>
            </a: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1066800" y="5486400"/>
            <a:ext cx="784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altLang="fr-FR" sz="2400">
                <a:solidFill>
                  <a:srgbClr val="000066"/>
                </a:solidFill>
                <a:latin typeface="Comic Sans MS" pitchFamily="66" charset="0"/>
              </a:rPr>
              <a:t>- La panne est un état.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763713" y="441325"/>
            <a:ext cx="5619750" cy="39687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altLang="fr-FR">
                <a:solidFill>
                  <a:srgbClr val="000066"/>
                </a:solidFill>
                <a:latin typeface="Comic Sans MS" pitchFamily="66" charset="0"/>
              </a:rPr>
              <a:t>Analyse de la défaillance sur « Paletticc »</a:t>
            </a:r>
          </a:p>
        </p:txBody>
      </p:sp>
      <p:pic>
        <p:nvPicPr>
          <p:cNvPr id="4099" name="Imag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5913" y="1785938"/>
            <a:ext cx="3263900" cy="281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4143372" y="4643446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hlinkClick r:id="rId3" action="ppaction://hlinkfile"/>
              </a:rPr>
              <a:t>VIDEO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 l="49301" t="75693" r="34353" b="20251"/>
          <a:stretch>
            <a:fillRect/>
          </a:stretch>
        </p:blipFill>
        <p:spPr bwMode="auto">
          <a:xfrm>
            <a:off x="0" y="3071810"/>
            <a:ext cx="4286248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13"/>
          <p:cNvSpPr txBox="1"/>
          <p:nvPr/>
        </p:nvSpPr>
        <p:spPr>
          <a:xfrm>
            <a:off x="142844" y="214290"/>
            <a:ext cx="3929090" cy="954107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Compétences/Savoirs associés</a:t>
            </a:r>
            <a:endParaRPr lang="fr-FR" sz="2800" b="1" dirty="0"/>
          </a:p>
        </p:txBody>
      </p:sp>
      <p:grpSp>
        <p:nvGrpSpPr>
          <p:cNvPr id="20" name="Groupe 19"/>
          <p:cNvGrpSpPr/>
          <p:nvPr/>
        </p:nvGrpSpPr>
        <p:grpSpPr>
          <a:xfrm>
            <a:off x="4286248" y="928670"/>
            <a:ext cx="4714908" cy="5143536"/>
            <a:chOff x="4000496" y="928670"/>
            <a:chExt cx="4714908" cy="5143536"/>
          </a:xfrm>
        </p:grpSpPr>
        <p:pic>
          <p:nvPicPr>
            <p:cNvPr id="4" name="Image 3"/>
            <p:cNvPicPr/>
            <p:nvPr/>
          </p:nvPicPr>
          <p:blipFill>
            <a:blip r:embed="rId3" cstate="print"/>
            <a:srcRect l="61442" t="42644" r="25367" b="52239"/>
            <a:stretch>
              <a:fillRect/>
            </a:stretch>
          </p:blipFill>
          <p:spPr bwMode="auto">
            <a:xfrm>
              <a:off x="4807325" y="5144926"/>
              <a:ext cx="3496260" cy="92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" name="Connecteur droit avec flèche 4"/>
            <p:cNvCxnSpPr>
              <a:endCxn id="4" idx="1"/>
            </p:cNvCxnSpPr>
            <p:nvPr/>
          </p:nvCxnSpPr>
          <p:spPr>
            <a:xfrm>
              <a:off x="4000496" y="3460475"/>
              <a:ext cx="806829" cy="214809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avec flèche 6"/>
            <p:cNvCxnSpPr>
              <a:endCxn id="15" idx="1"/>
            </p:cNvCxnSpPr>
            <p:nvPr/>
          </p:nvCxnSpPr>
          <p:spPr>
            <a:xfrm rot="5400000" flipH="1" flipV="1">
              <a:off x="3377535" y="2051697"/>
              <a:ext cx="2031740" cy="78581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avec flèche 8"/>
            <p:cNvCxnSpPr/>
            <p:nvPr/>
          </p:nvCxnSpPr>
          <p:spPr>
            <a:xfrm flipV="1">
              <a:off x="4000496" y="2618249"/>
              <a:ext cx="806829" cy="84222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/>
            <p:cNvCxnSpPr/>
            <p:nvPr/>
          </p:nvCxnSpPr>
          <p:spPr>
            <a:xfrm>
              <a:off x="4000496" y="3460475"/>
              <a:ext cx="806829" cy="30626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avec flèche 12"/>
            <p:cNvCxnSpPr/>
            <p:nvPr/>
          </p:nvCxnSpPr>
          <p:spPr>
            <a:xfrm rot="16200000" flipH="1">
              <a:off x="3791383" y="3669588"/>
              <a:ext cx="1225055" cy="80682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Image 14"/>
            <p:cNvPicPr/>
            <p:nvPr/>
          </p:nvPicPr>
          <p:blipFill>
            <a:blip r:embed="rId4" cstate="print"/>
            <a:srcRect l="76502" t="50426" r="11137" b="43041"/>
            <a:stretch>
              <a:fillRect/>
            </a:stretch>
          </p:blipFill>
          <p:spPr bwMode="auto">
            <a:xfrm>
              <a:off x="4786314" y="928670"/>
              <a:ext cx="3429024" cy="1000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Image 16"/>
            <p:cNvPicPr/>
            <p:nvPr/>
          </p:nvPicPr>
          <p:blipFill>
            <a:blip r:embed="rId5" cstate="print"/>
            <a:srcRect l="79008" t="49995" r="7534" b="45143"/>
            <a:stretch>
              <a:fillRect/>
            </a:stretch>
          </p:blipFill>
          <p:spPr bwMode="auto">
            <a:xfrm>
              <a:off x="4786314" y="3357562"/>
              <a:ext cx="3714776" cy="78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Image 17"/>
            <p:cNvPicPr/>
            <p:nvPr/>
          </p:nvPicPr>
          <p:blipFill>
            <a:blip r:embed="rId5" cstate="print"/>
            <a:srcRect l="78903" t="55291" r="5124" b="39947"/>
            <a:stretch>
              <a:fillRect/>
            </a:stretch>
          </p:blipFill>
          <p:spPr bwMode="auto">
            <a:xfrm>
              <a:off x="4786314" y="4286256"/>
              <a:ext cx="3929090" cy="666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Image 18"/>
            <p:cNvPicPr/>
            <p:nvPr/>
          </p:nvPicPr>
          <p:blipFill>
            <a:blip r:embed="rId6" cstate="print"/>
            <a:srcRect l="76364" t="60611" r="9289" b="34127"/>
            <a:stretch>
              <a:fillRect/>
            </a:stretch>
          </p:blipFill>
          <p:spPr bwMode="auto">
            <a:xfrm>
              <a:off x="4786314" y="2228846"/>
              <a:ext cx="3571900" cy="8429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5"/>
          <p:cNvSpPr txBox="1">
            <a:spLocks noChangeArrowheads="1"/>
          </p:cNvSpPr>
          <p:nvPr/>
        </p:nvSpPr>
        <p:spPr bwMode="auto">
          <a:xfrm>
            <a:off x="6689725" y="4038600"/>
            <a:ext cx="2057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altLang="fr-FR">
                <a:latin typeface="Comic Sans MS" pitchFamily="66" charset="0"/>
              </a:rPr>
              <a:t>Les cartons sont éjectés</a:t>
            </a:r>
          </a:p>
        </p:txBody>
      </p:sp>
      <p:sp>
        <p:nvSpPr>
          <p:cNvPr id="5123" name="Text Box 6"/>
          <p:cNvSpPr txBox="1">
            <a:spLocks noChangeArrowheads="1"/>
          </p:cNvSpPr>
          <p:nvPr/>
        </p:nvSpPr>
        <p:spPr bwMode="auto">
          <a:xfrm>
            <a:off x="5265738" y="763588"/>
            <a:ext cx="2057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altLang="fr-FR" sz="2400">
                <a:latin typeface="Comic Sans MS" pitchFamily="66" charset="0"/>
              </a:rPr>
              <a:t>Ce qui est attendu</a:t>
            </a:r>
            <a:endParaRPr lang="fr-FR" altLang="fr-FR">
              <a:latin typeface="Comic Sans MS" pitchFamily="66" charset="0"/>
            </a:endParaRP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533400" y="4800600"/>
            <a:ext cx="2057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altLang="fr-FR" sz="2400">
                <a:latin typeface="Comic Sans MS" pitchFamily="66" charset="0"/>
              </a:rPr>
              <a:t>Ce qui est obtenu</a:t>
            </a:r>
          </a:p>
        </p:txBody>
      </p:sp>
      <p:sp>
        <p:nvSpPr>
          <p:cNvPr id="5125" name="Text Box 9"/>
          <p:cNvSpPr txBox="1">
            <a:spLocks noChangeArrowheads="1"/>
          </p:cNvSpPr>
          <p:nvPr/>
        </p:nvSpPr>
        <p:spPr bwMode="auto">
          <a:xfrm>
            <a:off x="1908175" y="0"/>
            <a:ext cx="5619750" cy="39687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altLang="fr-FR">
                <a:solidFill>
                  <a:srgbClr val="000066"/>
                </a:solidFill>
                <a:latin typeface="Comic Sans MS" pitchFamily="66" charset="0"/>
              </a:rPr>
              <a:t>Contexte de la défaillance sur « Paletticc »</a:t>
            </a:r>
          </a:p>
        </p:txBody>
      </p:sp>
      <p:pic>
        <p:nvPicPr>
          <p:cNvPr id="5126" name="Image 9"/>
          <p:cNvPicPr>
            <a:picLocks noChangeAspect="1" noChangeArrowheads="1"/>
          </p:cNvPicPr>
          <p:nvPr/>
        </p:nvPicPr>
        <p:blipFill>
          <a:blip r:embed="rId2" cstate="print"/>
          <a:srcRect l="8607" t="12154" r="33356" b="15042"/>
          <a:stretch>
            <a:fillRect/>
          </a:stretch>
        </p:blipFill>
        <p:spPr bwMode="auto">
          <a:xfrm>
            <a:off x="1854200" y="763588"/>
            <a:ext cx="3338513" cy="262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9" descr="E:\DCIM\102___02\IMG_01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0325" y="3648075"/>
            <a:ext cx="3992563" cy="299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Line 8"/>
          <p:cNvSpPr>
            <a:spLocks noChangeShapeType="1"/>
          </p:cNvSpPr>
          <p:nvPr/>
        </p:nvSpPr>
        <p:spPr bwMode="auto">
          <a:xfrm flipH="1">
            <a:off x="3074988" y="4706938"/>
            <a:ext cx="3833812" cy="11033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129" name="Line 8"/>
          <p:cNvSpPr>
            <a:spLocks noChangeShapeType="1"/>
          </p:cNvSpPr>
          <p:nvPr/>
        </p:nvSpPr>
        <p:spPr bwMode="auto">
          <a:xfrm flipH="1">
            <a:off x="5448300" y="4706938"/>
            <a:ext cx="1423988" cy="1460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2388" y="1624013"/>
            <a:ext cx="5367337" cy="522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1908175" y="0"/>
            <a:ext cx="5619750" cy="39687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altLang="fr-FR">
                <a:solidFill>
                  <a:srgbClr val="000066"/>
                </a:solidFill>
                <a:latin typeface="Comic Sans MS" pitchFamily="66" charset="0"/>
              </a:rPr>
              <a:t>Contexte de la défaillance</a:t>
            </a:r>
          </a:p>
        </p:txBody>
      </p:sp>
      <p:sp>
        <p:nvSpPr>
          <p:cNvPr id="6148" name="Text Box 5"/>
          <p:cNvSpPr txBox="1">
            <a:spLocks noChangeArrowheads="1"/>
          </p:cNvSpPr>
          <p:nvPr/>
        </p:nvSpPr>
        <p:spPr bwMode="auto">
          <a:xfrm>
            <a:off x="7310438" y="3684588"/>
            <a:ext cx="14779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altLang="fr-FR" sz="1400">
                <a:latin typeface="Comic Sans MS" pitchFamily="66" charset="0"/>
              </a:rPr>
              <a:t>Ensemble « Pince »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3257550" y="1092200"/>
            <a:ext cx="2057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altLang="fr-FR" sz="1400">
                <a:latin typeface="Comic Sans MS" pitchFamily="66" charset="0"/>
              </a:rPr>
              <a:t>Vérin amorti 3C</a:t>
            </a:r>
          </a:p>
        </p:txBody>
      </p:sp>
      <p:sp>
        <p:nvSpPr>
          <p:cNvPr id="6150" name="Text Box 5"/>
          <p:cNvSpPr txBox="1">
            <a:spLocks noChangeArrowheads="1"/>
          </p:cNvSpPr>
          <p:nvPr/>
        </p:nvSpPr>
        <p:spPr bwMode="auto">
          <a:xfrm>
            <a:off x="6689725" y="2917825"/>
            <a:ext cx="13668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altLang="fr-FR" sz="1400">
                <a:latin typeface="Comic Sans MS" pitchFamily="66" charset="0"/>
              </a:rPr>
              <a:t>Bras rotatif</a:t>
            </a:r>
          </a:p>
        </p:txBody>
      </p:sp>
      <p:sp>
        <p:nvSpPr>
          <p:cNvPr id="6151" name="Line 8"/>
          <p:cNvSpPr>
            <a:spLocks noChangeShapeType="1"/>
          </p:cNvSpPr>
          <p:nvPr/>
        </p:nvSpPr>
        <p:spPr bwMode="auto">
          <a:xfrm>
            <a:off x="1103313" y="1493838"/>
            <a:ext cx="584200" cy="8397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152" name="Line 8"/>
          <p:cNvSpPr>
            <a:spLocks noChangeShapeType="1"/>
          </p:cNvSpPr>
          <p:nvPr/>
        </p:nvSpPr>
        <p:spPr bwMode="auto">
          <a:xfrm flipH="1" flipV="1">
            <a:off x="4060825" y="2990850"/>
            <a:ext cx="2592388" cy="1825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153" name="Line 8"/>
          <p:cNvSpPr>
            <a:spLocks noChangeShapeType="1"/>
          </p:cNvSpPr>
          <p:nvPr/>
        </p:nvSpPr>
        <p:spPr bwMode="auto">
          <a:xfrm flipH="1" flipV="1">
            <a:off x="5411788" y="3867150"/>
            <a:ext cx="1789112" cy="460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154" name="Text Box 5"/>
          <p:cNvSpPr txBox="1">
            <a:spLocks noChangeArrowheads="1"/>
          </p:cNvSpPr>
          <p:nvPr/>
        </p:nvSpPr>
        <p:spPr bwMode="auto">
          <a:xfrm>
            <a:off x="80963" y="3011488"/>
            <a:ext cx="9128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altLang="fr-FR" sz="1400">
                <a:latin typeface="Comic Sans MS" pitchFamily="66" charset="0"/>
              </a:rPr>
              <a:t>RDU</a:t>
            </a:r>
          </a:p>
        </p:txBody>
      </p:sp>
      <p:sp>
        <p:nvSpPr>
          <p:cNvPr id="6155" name="Line 8"/>
          <p:cNvSpPr>
            <a:spLocks noChangeShapeType="1"/>
          </p:cNvSpPr>
          <p:nvPr/>
        </p:nvSpPr>
        <p:spPr bwMode="auto">
          <a:xfrm flipV="1">
            <a:off x="628650" y="2333625"/>
            <a:ext cx="876300" cy="6207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156" name="Text Box 5"/>
          <p:cNvSpPr txBox="1">
            <a:spLocks noChangeArrowheads="1"/>
          </p:cNvSpPr>
          <p:nvPr/>
        </p:nvSpPr>
        <p:spPr bwMode="auto">
          <a:xfrm>
            <a:off x="7938" y="982663"/>
            <a:ext cx="13668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altLang="fr-FR" sz="1400">
                <a:latin typeface="Comic Sans MS" pitchFamily="66" charset="0"/>
              </a:rPr>
              <a:t>Vis de réglage Amortisseur</a:t>
            </a:r>
          </a:p>
        </p:txBody>
      </p:sp>
      <p:sp>
        <p:nvSpPr>
          <p:cNvPr id="6157" name="Line 8"/>
          <p:cNvSpPr>
            <a:spLocks noChangeShapeType="1"/>
          </p:cNvSpPr>
          <p:nvPr/>
        </p:nvSpPr>
        <p:spPr bwMode="auto">
          <a:xfrm flipH="1">
            <a:off x="2527300" y="1347788"/>
            <a:ext cx="1022350" cy="10223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6158" name="Image 1"/>
          <p:cNvPicPr>
            <a:picLocks noChangeAspect="1" noChangeArrowheads="1"/>
          </p:cNvPicPr>
          <p:nvPr/>
        </p:nvPicPr>
        <p:blipFill>
          <a:blip r:embed="rId3" cstate="print"/>
          <a:srcRect r="17206" b="27541"/>
          <a:stretch>
            <a:fillRect/>
          </a:stretch>
        </p:blipFill>
        <p:spPr bwMode="auto">
          <a:xfrm>
            <a:off x="5776913" y="508000"/>
            <a:ext cx="3284537" cy="215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9" name="Line 8"/>
          <p:cNvSpPr>
            <a:spLocks noChangeShapeType="1"/>
          </p:cNvSpPr>
          <p:nvPr/>
        </p:nvSpPr>
        <p:spPr bwMode="auto">
          <a:xfrm flipV="1">
            <a:off x="665163" y="2589213"/>
            <a:ext cx="1606550" cy="4016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160" name="Line 8"/>
          <p:cNvSpPr>
            <a:spLocks noChangeShapeType="1"/>
          </p:cNvSpPr>
          <p:nvPr/>
        </p:nvSpPr>
        <p:spPr bwMode="auto">
          <a:xfrm>
            <a:off x="1103313" y="1493838"/>
            <a:ext cx="1204912" cy="9858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161" name="Line 8"/>
          <p:cNvSpPr>
            <a:spLocks noChangeShapeType="1"/>
          </p:cNvSpPr>
          <p:nvPr/>
        </p:nvSpPr>
        <p:spPr bwMode="auto">
          <a:xfrm>
            <a:off x="4973638" y="727075"/>
            <a:ext cx="1204912" cy="2587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162" name="Text Box 5"/>
          <p:cNvSpPr txBox="1">
            <a:spLocks noChangeArrowheads="1"/>
          </p:cNvSpPr>
          <p:nvPr/>
        </p:nvSpPr>
        <p:spPr bwMode="auto">
          <a:xfrm>
            <a:off x="3841750" y="581025"/>
            <a:ext cx="1022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altLang="fr-FR" sz="1400">
                <a:latin typeface="Comic Sans MS" pitchFamily="66" charset="0"/>
              </a:rPr>
              <a:t>Capteurs</a:t>
            </a:r>
          </a:p>
        </p:txBody>
      </p:sp>
      <p:sp>
        <p:nvSpPr>
          <p:cNvPr id="6163" name="Line 8"/>
          <p:cNvSpPr>
            <a:spLocks noChangeShapeType="1"/>
          </p:cNvSpPr>
          <p:nvPr/>
        </p:nvSpPr>
        <p:spPr bwMode="auto">
          <a:xfrm>
            <a:off x="4973638" y="727075"/>
            <a:ext cx="1898650" cy="2190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6164" name="Picture 18" descr="Sans titre 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8338" y="5437188"/>
            <a:ext cx="1484312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5" name="Line 8"/>
          <p:cNvSpPr>
            <a:spLocks noChangeShapeType="1"/>
          </p:cNvSpPr>
          <p:nvPr/>
        </p:nvSpPr>
        <p:spPr bwMode="auto">
          <a:xfrm>
            <a:off x="1724025" y="1055688"/>
            <a:ext cx="584200" cy="8397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166" name="Text Box 5"/>
          <p:cNvSpPr txBox="1">
            <a:spLocks noChangeArrowheads="1"/>
          </p:cNvSpPr>
          <p:nvPr/>
        </p:nvSpPr>
        <p:spPr bwMode="auto">
          <a:xfrm>
            <a:off x="1395413" y="727075"/>
            <a:ext cx="1825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altLang="fr-FR" sz="1400">
                <a:latin typeface="Comic Sans MS" pitchFamily="66" charset="0"/>
              </a:rPr>
              <a:t>Liaison chape-vérin</a:t>
            </a:r>
          </a:p>
        </p:txBody>
      </p:sp>
      <p:sp>
        <p:nvSpPr>
          <p:cNvPr id="6167" name="Line 8"/>
          <p:cNvSpPr>
            <a:spLocks noChangeShapeType="1"/>
          </p:cNvSpPr>
          <p:nvPr/>
        </p:nvSpPr>
        <p:spPr bwMode="auto">
          <a:xfrm flipV="1">
            <a:off x="1651000" y="2771775"/>
            <a:ext cx="1423988" cy="14239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168" name="Text Box 5"/>
          <p:cNvSpPr txBox="1">
            <a:spLocks noChangeArrowheads="1"/>
          </p:cNvSpPr>
          <p:nvPr/>
        </p:nvSpPr>
        <p:spPr bwMode="auto">
          <a:xfrm>
            <a:off x="190500" y="4232275"/>
            <a:ext cx="1825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altLang="fr-FR" sz="1400">
                <a:latin typeface="Comic Sans MS" pitchFamily="66" charset="0"/>
              </a:rPr>
              <a:t>Liaison bras-vérin</a:t>
            </a:r>
          </a:p>
        </p:txBody>
      </p:sp>
      <p:pic>
        <p:nvPicPr>
          <p:cNvPr id="6169" name="Picture 19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 cstate="print"/>
          <a:srcRect l="17613" t="28719" r="50000" b="29398"/>
          <a:stretch>
            <a:fillRect/>
          </a:stretch>
        </p:blipFill>
        <p:spPr bwMode="auto">
          <a:xfrm>
            <a:off x="7091363" y="4384675"/>
            <a:ext cx="149225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70" name="Text Box 5"/>
          <p:cNvSpPr txBox="1">
            <a:spLocks noChangeArrowheads="1"/>
          </p:cNvSpPr>
          <p:nvPr/>
        </p:nvSpPr>
        <p:spPr bwMode="auto">
          <a:xfrm>
            <a:off x="409575" y="5619750"/>
            <a:ext cx="9128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altLang="fr-FR" sz="1400">
                <a:latin typeface="Comic Sans MS" pitchFamily="66" charset="0"/>
              </a:rPr>
              <a:t>Guide cartons</a:t>
            </a:r>
          </a:p>
        </p:txBody>
      </p:sp>
      <p:sp>
        <p:nvSpPr>
          <p:cNvPr id="6171" name="Line 8"/>
          <p:cNvSpPr>
            <a:spLocks noChangeShapeType="1"/>
          </p:cNvSpPr>
          <p:nvPr/>
        </p:nvSpPr>
        <p:spPr bwMode="auto">
          <a:xfrm flipV="1">
            <a:off x="1285875" y="3903663"/>
            <a:ext cx="1423988" cy="18256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172" name="Line 8"/>
          <p:cNvSpPr>
            <a:spLocks noChangeShapeType="1"/>
          </p:cNvSpPr>
          <p:nvPr/>
        </p:nvSpPr>
        <p:spPr bwMode="auto">
          <a:xfrm flipV="1">
            <a:off x="1285875" y="5035550"/>
            <a:ext cx="3395663" cy="6937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25488"/>
            <a:ext cx="8175625" cy="540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03225" y="873125"/>
            <a:ext cx="6688138" cy="4954588"/>
            <a:chOff x="1725" y="2445"/>
            <a:chExt cx="10532" cy="7802"/>
          </a:xfrm>
        </p:grpSpPr>
        <p:cxnSp>
          <p:nvCxnSpPr>
            <p:cNvPr id="7172" name="AutoShape 11"/>
            <p:cNvCxnSpPr>
              <a:cxnSpLocks noChangeShapeType="1"/>
            </p:cNvCxnSpPr>
            <p:nvPr/>
          </p:nvCxnSpPr>
          <p:spPr bwMode="auto">
            <a:xfrm>
              <a:off x="10951" y="2445"/>
              <a:ext cx="1" cy="7250"/>
            </a:xfrm>
            <a:prstGeom prst="straightConnector1">
              <a:avLst/>
            </a:prstGeom>
            <a:noFill/>
            <a:ln w="38100">
              <a:solidFill>
                <a:srgbClr val="00B0F0"/>
              </a:solidFill>
              <a:round/>
              <a:headEnd/>
              <a:tailEnd/>
            </a:ln>
          </p:spPr>
        </p:cxnSp>
        <p:cxnSp>
          <p:nvCxnSpPr>
            <p:cNvPr id="7173" name="AutoShape 12"/>
            <p:cNvCxnSpPr>
              <a:cxnSpLocks noChangeShapeType="1"/>
            </p:cNvCxnSpPr>
            <p:nvPr/>
          </p:nvCxnSpPr>
          <p:spPr bwMode="auto">
            <a:xfrm>
              <a:off x="10952" y="2445"/>
              <a:ext cx="1305" cy="0"/>
            </a:xfrm>
            <a:prstGeom prst="straightConnector1">
              <a:avLst/>
            </a:prstGeom>
            <a:noFill/>
            <a:ln w="38100">
              <a:solidFill>
                <a:srgbClr val="00B0F0"/>
              </a:solidFill>
              <a:round/>
              <a:headEnd/>
              <a:tailEnd/>
            </a:ln>
          </p:spPr>
        </p:cxnSp>
        <p:cxnSp>
          <p:nvCxnSpPr>
            <p:cNvPr id="7174" name="AutoShape 13"/>
            <p:cNvCxnSpPr>
              <a:cxnSpLocks noChangeShapeType="1"/>
            </p:cNvCxnSpPr>
            <p:nvPr/>
          </p:nvCxnSpPr>
          <p:spPr bwMode="auto">
            <a:xfrm>
              <a:off x="12257" y="2445"/>
              <a:ext cx="0" cy="7401"/>
            </a:xfrm>
            <a:prstGeom prst="straightConnector1">
              <a:avLst/>
            </a:prstGeom>
            <a:noFill/>
            <a:ln w="38100">
              <a:solidFill>
                <a:srgbClr val="00B0F0"/>
              </a:solidFill>
              <a:round/>
              <a:headEnd/>
              <a:tailEnd/>
            </a:ln>
          </p:spPr>
        </p:cxnSp>
        <p:cxnSp>
          <p:nvCxnSpPr>
            <p:cNvPr id="7175" name="AutoShape 14"/>
            <p:cNvCxnSpPr>
              <a:cxnSpLocks noChangeShapeType="1"/>
            </p:cNvCxnSpPr>
            <p:nvPr/>
          </p:nvCxnSpPr>
          <p:spPr bwMode="auto">
            <a:xfrm flipH="1">
              <a:off x="4722" y="9846"/>
              <a:ext cx="7535" cy="0"/>
            </a:xfrm>
            <a:prstGeom prst="straightConnector1">
              <a:avLst/>
            </a:prstGeom>
            <a:noFill/>
            <a:ln w="38100">
              <a:solidFill>
                <a:srgbClr val="00B0F0"/>
              </a:solidFill>
              <a:round/>
              <a:headEnd/>
              <a:tailEnd/>
            </a:ln>
          </p:spPr>
        </p:cxnSp>
        <p:cxnSp>
          <p:nvCxnSpPr>
            <p:cNvPr id="7176" name="AutoShape 15"/>
            <p:cNvCxnSpPr>
              <a:cxnSpLocks noChangeShapeType="1"/>
            </p:cNvCxnSpPr>
            <p:nvPr/>
          </p:nvCxnSpPr>
          <p:spPr bwMode="auto">
            <a:xfrm>
              <a:off x="4722" y="9846"/>
              <a:ext cx="0" cy="401"/>
            </a:xfrm>
            <a:prstGeom prst="straightConnector1">
              <a:avLst/>
            </a:prstGeom>
            <a:noFill/>
            <a:ln w="38100">
              <a:solidFill>
                <a:srgbClr val="00B0F0"/>
              </a:solidFill>
              <a:round/>
              <a:headEnd/>
              <a:tailEnd/>
            </a:ln>
          </p:spPr>
        </p:cxnSp>
        <p:cxnSp>
          <p:nvCxnSpPr>
            <p:cNvPr id="7177" name="AutoShape 16"/>
            <p:cNvCxnSpPr>
              <a:cxnSpLocks noChangeShapeType="1"/>
            </p:cNvCxnSpPr>
            <p:nvPr/>
          </p:nvCxnSpPr>
          <p:spPr bwMode="auto">
            <a:xfrm flipH="1">
              <a:off x="1725" y="10247"/>
              <a:ext cx="2997" cy="0"/>
            </a:xfrm>
            <a:prstGeom prst="straightConnector1">
              <a:avLst/>
            </a:prstGeom>
            <a:noFill/>
            <a:ln w="38100">
              <a:solidFill>
                <a:srgbClr val="00B0F0"/>
              </a:solidFill>
              <a:round/>
              <a:headEnd/>
              <a:tailEnd/>
            </a:ln>
          </p:spPr>
        </p:cxnSp>
        <p:cxnSp>
          <p:nvCxnSpPr>
            <p:cNvPr id="7178" name="AutoShape 17"/>
            <p:cNvCxnSpPr>
              <a:cxnSpLocks noChangeShapeType="1"/>
            </p:cNvCxnSpPr>
            <p:nvPr/>
          </p:nvCxnSpPr>
          <p:spPr bwMode="auto">
            <a:xfrm flipV="1">
              <a:off x="1725" y="7920"/>
              <a:ext cx="0" cy="2327"/>
            </a:xfrm>
            <a:prstGeom prst="straightConnector1">
              <a:avLst/>
            </a:prstGeom>
            <a:noFill/>
            <a:ln w="38100">
              <a:solidFill>
                <a:srgbClr val="00B0F0"/>
              </a:solidFill>
              <a:round/>
              <a:headEnd/>
              <a:tailEnd/>
            </a:ln>
          </p:spPr>
        </p:cxnSp>
        <p:cxnSp>
          <p:nvCxnSpPr>
            <p:cNvPr id="7179" name="AutoShape 18"/>
            <p:cNvCxnSpPr>
              <a:cxnSpLocks noChangeShapeType="1"/>
            </p:cNvCxnSpPr>
            <p:nvPr/>
          </p:nvCxnSpPr>
          <p:spPr bwMode="auto">
            <a:xfrm>
              <a:off x="1725" y="7920"/>
              <a:ext cx="4872" cy="0"/>
            </a:xfrm>
            <a:prstGeom prst="straightConnector1">
              <a:avLst/>
            </a:prstGeom>
            <a:noFill/>
            <a:ln w="38100">
              <a:solidFill>
                <a:srgbClr val="00B0F0"/>
              </a:solidFill>
              <a:round/>
              <a:headEnd/>
              <a:tailEnd/>
            </a:ln>
          </p:spPr>
        </p:cxnSp>
        <p:cxnSp>
          <p:nvCxnSpPr>
            <p:cNvPr id="7180" name="AutoShape 19"/>
            <p:cNvCxnSpPr>
              <a:cxnSpLocks noChangeShapeType="1"/>
            </p:cNvCxnSpPr>
            <p:nvPr/>
          </p:nvCxnSpPr>
          <p:spPr bwMode="auto">
            <a:xfrm>
              <a:off x="6597" y="7920"/>
              <a:ext cx="0" cy="1775"/>
            </a:xfrm>
            <a:prstGeom prst="straightConnector1">
              <a:avLst/>
            </a:prstGeom>
            <a:noFill/>
            <a:ln w="38100">
              <a:solidFill>
                <a:srgbClr val="00B0F0"/>
              </a:solidFill>
              <a:round/>
              <a:headEnd/>
              <a:tailEnd/>
            </a:ln>
          </p:spPr>
        </p:cxnSp>
        <p:cxnSp>
          <p:nvCxnSpPr>
            <p:cNvPr id="7181" name="AutoShape 20"/>
            <p:cNvCxnSpPr>
              <a:cxnSpLocks noChangeShapeType="1"/>
            </p:cNvCxnSpPr>
            <p:nvPr/>
          </p:nvCxnSpPr>
          <p:spPr bwMode="auto">
            <a:xfrm>
              <a:off x="6597" y="9695"/>
              <a:ext cx="4355" cy="1"/>
            </a:xfrm>
            <a:prstGeom prst="straightConnector1">
              <a:avLst/>
            </a:prstGeom>
            <a:noFill/>
            <a:ln w="38100">
              <a:solidFill>
                <a:srgbClr val="00B0F0"/>
              </a:solidFill>
              <a:round/>
              <a:headEnd/>
              <a:tailEnd/>
            </a:ln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763713" y="441325"/>
            <a:ext cx="5619750" cy="39687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altLang="fr-FR">
                <a:solidFill>
                  <a:srgbClr val="000066"/>
                </a:solidFill>
                <a:latin typeface="Comic Sans MS" pitchFamily="66" charset="0"/>
              </a:rPr>
              <a:t>Analyse de la défaillance sur « Paletticc»</a:t>
            </a:r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920750" y="1749425"/>
            <a:ext cx="7388225" cy="3079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altLang="fr-FR" sz="1400" b="1" dirty="0">
                <a:solidFill>
                  <a:srgbClr val="FFFF00"/>
                </a:solidFill>
                <a:latin typeface="Comic Sans MS" pitchFamily="66" charset="0"/>
              </a:rPr>
              <a:t>Les cartons sont éjectés de la pince</a:t>
            </a:r>
          </a:p>
        </p:txBody>
      </p:sp>
      <p:sp>
        <p:nvSpPr>
          <p:cNvPr id="8196" name="Text Box 8"/>
          <p:cNvSpPr txBox="1">
            <a:spLocks noChangeArrowheads="1"/>
          </p:cNvSpPr>
          <p:nvPr/>
        </p:nvSpPr>
        <p:spPr bwMode="auto">
          <a:xfrm>
            <a:off x="373063" y="2224088"/>
            <a:ext cx="83153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altLang="fr-FR" sz="1600" dirty="0">
                <a:solidFill>
                  <a:srgbClr val="000066"/>
                </a:solidFill>
                <a:latin typeface="Comic Sans MS" pitchFamily="66" charset="0"/>
              </a:rPr>
              <a:t>2) Quelles sont les conséquences  de cette défaillance ?</a:t>
            </a:r>
          </a:p>
        </p:txBody>
      </p:sp>
      <p:sp>
        <p:nvSpPr>
          <p:cNvPr id="16389" name="Text Box 4"/>
          <p:cNvSpPr txBox="1">
            <a:spLocks noChangeArrowheads="1"/>
          </p:cNvSpPr>
          <p:nvPr/>
        </p:nvSpPr>
        <p:spPr bwMode="auto">
          <a:xfrm>
            <a:off x="847725" y="4070350"/>
            <a:ext cx="1828800" cy="3079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altLang="fr-FR" sz="1400" b="1" dirty="0">
                <a:solidFill>
                  <a:srgbClr val="FFFF00"/>
                </a:solidFill>
                <a:latin typeface="Comic Sans MS" pitchFamily="66" charset="0"/>
              </a:rPr>
              <a:t>Non qualité</a:t>
            </a:r>
          </a:p>
        </p:txBody>
      </p:sp>
      <p:sp>
        <p:nvSpPr>
          <p:cNvPr id="16391" name="Text Box 4"/>
          <p:cNvSpPr txBox="1">
            <a:spLocks noChangeArrowheads="1"/>
          </p:cNvSpPr>
          <p:nvPr/>
        </p:nvSpPr>
        <p:spPr bwMode="auto">
          <a:xfrm>
            <a:off x="4900613" y="2698750"/>
            <a:ext cx="3562350" cy="3079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altLang="fr-FR" sz="1400" b="1" dirty="0">
                <a:solidFill>
                  <a:srgbClr val="FFFF00"/>
                </a:solidFill>
                <a:latin typeface="Comic Sans MS" pitchFamily="66" charset="0"/>
              </a:rPr>
              <a:t>Risque de détérioration du Système</a:t>
            </a:r>
          </a:p>
        </p:txBody>
      </p:sp>
      <p:sp>
        <p:nvSpPr>
          <p:cNvPr id="16392" name="Text Box 2"/>
          <p:cNvSpPr txBox="1">
            <a:spLocks noChangeArrowheads="1"/>
          </p:cNvSpPr>
          <p:nvPr/>
        </p:nvSpPr>
        <p:spPr bwMode="auto">
          <a:xfrm>
            <a:off x="2235200" y="5537200"/>
            <a:ext cx="5549900" cy="3381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altLang="fr-FR" sz="1600">
                <a:solidFill>
                  <a:srgbClr val="000066"/>
                </a:solidFill>
                <a:latin typeface="Comic Sans MS" pitchFamily="66" charset="0"/>
              </a:rPr>
              <a:t>Intervention de maintenance pour remédier au problème</a:t>
            </a:r>
          </a:p>
        </p:txBody>
      </p:sp>
      <p:sp>
        <p:nvSpPr>
          <p:cNvPr id="14" name="Flèche vers le bas 13"/>
          <p:cNvSpPr/>
          <p:nvPr/>
        </p:nvSpPr>
        <p:spPr>
          <a:xfrm>
            <a:off x="4608513" y="5181600"/>
            <a:ext cx="287337" cy="288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6" name="Flèche vers le bas 15"/>
          <p:cNvSpPr/>
          <p:nvPr/>
        </p:nvSpPr>
        <p:spPr>
          <a:xfrm>
            <a:off x="4572000" y="5988050"/>
            <a:ext cx="287338" cy="288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6396" name="Text Box 4"/>
          <p:cNvSpPr txBox="1">
            <a:spLocks noChangeArrowheads="1"/>
          </p:cNvSpPr>
          <p:nvPr/>
        </p:nvSpPr>
        <p:spPr bwMode="auto">
          <a:xfrm>
            <a:off x="1354138" y="6342063"/>
            <a:ext cx="6802437" cy="36933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altLang="fr-FR" b="1" dirty="0">
                <a:solidFill>
                  <a:srgbClr val="FFFF00"/>
                </a:solidFill>
                <a:latin typeface="Comic Sans MS" pitchFamily="66" charset="0"/>
              </a:rPr>
              <a:t>Coûts</a:t>
            </a:r>
          </a:p>
        </p:txBody>
      </p:sp>
      <p:sp>
        <p:nvSpPr>
          <p:cNvPr id="16397" name="Text Box 4"/>
          <p:cNvSpPr txBox="1">
            <a:spLocks noChangeArrowheads="1"/>
          </p:cNvSpPr>
          <p:nvPr/>
        </p:nvSpPr>
        <p:spPr bwMode="auto">
          <a:xfrm>
            <a:off x="446088" y="2625725"/>
            <a:ext cx="3541712" cy="116998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altLang="fr-FR" sz="1400" dirty="0">
                <a:solidFill>
                  <a:srgbClr val="FFFF00"/>
                </a:solidFill>
                <a:latin typeface="Comic Sans MS" pitchFamily="66" charset="0"/>
              </a:rPr>
              <a:t>- </a:t>
            </a:r>
            <a:r>
              <a:rPr lang="fr-FR" altLang="fr-FR" sz="1400" b="1" dirty="0">
                <a:solidFill>
                  <a:srgbClr val="FFFF00"/>
                </a:solidFill>
                <a:latin typeface="Comic Sans MS" pitchFamily="66" charset="0"/>
              </a:rPr>
              <a:t>Couche sur la palette mal constituée</a:t>
            </a:r>
          </a:p>
          <a:p>
            <a:pPr eaLnBrk="0" hangingPunct="0">
              <a:spcBef>
                <a:spcPct val="50000"/>
              </a:spcBef>
            </a:pPr>
            <a:r>
              <a:rPr lang="fr-FR" altLang="fr-FR" sz="1400" b="1" dirty="0">
                <a:solidFill>
                  <a:srgbClr val="FFFF00"/>
                </a:solidFill>
                <a:latin typeface="Comic Sans MS" pitchFamily="66" charset="0"/>
              </a:rPr>
              <a:t>- Détérioration du carton</a:t>
            </a:r>
          </a:p>
          <a:p>
            <a:pPr eaLnBrk="0" hangingPunct="0">
              <a:spcBef>
                <a:spcPct val="50000"/>
              </a:spcBef>
            </a:pPr>
            <a:r>
              <a:rPr lang="fr-FR" altLang="fr-FR" sz="1400" b="1" dirty="0">
                <a:solidFill>
                  <a:srgbClr val="FFFF00"/>
                </a:solidFill>
                <a:latin typeface="Comic Sans MS" pitchFamily="66" charset="0"/>
              </a:rPr>
              <a:t>- Risque de détérioration des cartons sur la palette</a:t>
            </a:r>
          </a:p>
        </p:txBody>
      </p:sp>
      <p:sp>
        <p:nvSpPr>
          <p:cNvPr id="19" name="Flèche vers le bas 18"/>
          <p:cNvSpPr/>
          <p:nvPr/>
        </p:nvSpPr>
        <p:spPr>
          <a:xfrm>
            <a:off x="2271713" y="4451350"/>
            <a:ext cx="292100" cy="177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0" name="Flèche vers le bas 19"/>
          <p:cNvSpPr/>
          <p:nvPr/>
        </p:nvSpPr>
        <p:spPr>
          <a:xfrm>
            <a:off x="1614488" y="3830638"/>
            <a:ext cx="255587" cy="1460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8206" name="Text Box 8"/>
          <p:cNvSpPr txBox="1">
            <a:spLocks noChangeArrowheads="1"/>
          </p:cNvSpPr>
          <p:nvPr/>
        </p:nvSpPr>
        <p:spPr bwMode="auto">
          <a:xfrm>
            <a:off x="409575" y="1089025"/>
            <a:ext cx="8712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altLang="fr-FR" sz="1600" dirty="0">
                <a:solidFill>
                  <a:srgbClr val="000066"/>
                </a:solidFill>
                <a:latin typeface="Comic Sans MS" pitchFamily="66" charset="0"/>
              </a:rPr>
              <a:t>1) Quel est le défaut constaté, les dégradations observées (situation de défaillance) sur la machine, les composants, l’environnement ? </a:t>
            </a:r>
          </a:p>
        </p:txBody>
      </p:sp>
      <p:sp>
        <p:nvSpPr>
          <p:cNvPr id="17" name="Flèche vers le bas 16"/>
          <p:cNvSpPr/>
          <p:nvPr/>
        </p:nvSpPr>
        <p:spPr>
          <a:xfrm>
            <a:off x="6616700" y="3209925"/>
            <a:ext cx="287338" cy="13954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8" name="Flèche vers le bas 17"/>
          <p:cNvSpPr/>
          <p:nvPr/>
        </p:nvSpPr>
        <p:spPr>
          <a:xfrm>
            <a:off x="1614488" y="4451350"/>
            <a:ext cx="255587" cy="17970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" name="Flèche droite 1"/>
          <p:cNvSpPr/>
          <p:nvPr/>
        </p:nvSpPr>
        <p:spPr>
          <a:xfrm>
            <a:off x="4316413" y="2735263"/>
            <a:ext cx="287337" cy="2873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2198688" y="4706938"/>
            <a:ext cx="5549900" cy="338137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altLang="fr-FR" sz="1600">
                <a:solidFill>
                  <a:srgbClr val="000066"/>
                </a:solidFill>
                <a:latin typeface="Comic Sans MS" pitchFamily="66" charset="0"/>
              </a:rPr>
              <a:t>Arrêt de production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animBg="1"/>
      <p:bldP spid="8196" grpId="0"/>
      <p:bldP spid="16389" grpId="0" animBg="1"/>
      <p:bldP spid="16391" grpId="0" animBg="1"/>
      <p:bldP spid="16392" grpId="0" animBg="1"/>
      <p:bldP spid="14" grpId="0" animBg="1"/>
      <p:bldP spid="16" grpId="0" animBg="1"/>
      <p:bldP spid="16396" grpId="0" animBg="1"/>
      <p:bldP spid="16397" grpId="0" animBg="1"/>
      <p:bldP spid="19" grpId="0" animBg="1"/>
      <p:bldP spid="20" grpId="0" animBg="1"/>
      <p:bldP spid="8206" grpId="0"/>
      <p:bldP spid="17" grpId="0" animBg="1"/>
      <p:bldP spid="18" grpId="0" animBg="1"/>
      <p:bldP spid="2" grpId="0" animBg="1"/>
      <p:bldP spid="21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1763713" y="441325"/>
            <a:ext cx="5619750" cy="39687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altLang="fr-FR">
                <a:solidFill>
                  <a:srgbClr val="000066"/>
                </a:solidFill>
                <a:latin typeface="Comic Sans MS" pitchFamily="66" charset="0"/>
              </a:rPr>
              <a:t>Analyse de la défaillance sur « Paletticc »</a:t>
            </a:r>
          </a:p>
        </p:txBody>
      </p:sp>
      <p:sp>
        <p:nvSpPr>
          <p:cNvPr id="9219" name="Text Box 8"/>
          <p:cNvSpPr txBox="1">
            <a:spLocks noChangeArrowheads="1"/>
          </p:cNvSpPr>
          <p:nvPr/>
        </p:nvSpPr>
        <p:spPr bwMode="auto">
          <a:xfrm>
            <a:off x="431800" y="1089025"/>
            <a:ext cx="87122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altLang="fr-FR">
                <a:solidFill>
                  <a:srgbClr val="000066"/>
                </a:solidFill>
                <a:latin typeface="Comic Sans MS" pitchFamily="66" charset="0"/>
              </a:rPr>
              <a:t>3) </a:t>
            </a:r>
            <a:r>
              <a:rPr lang="fr-FR" altLang="fr-FR" b="1" u="sng">
                <a:solidFill>
                  <a:srgbClr val="000066"/>
                </a:solidFill>
                <a:latin typeface="Comic Sans MS" pitchFamily="66" charset="0"/>
              </a:rPr>
              <a:t>Pourquoi</a:t>
            </a:r>
            <a:r>
              <a:rPr lang="fr-FR" altLang="fr-FR">
                <a:solidFill>
                  <a:srgbClr val="000066"/>
                </a:solidFill>
                <a:latin typeface="Comic Sans MS" pitchFamily="66" charset="0"/>
              </a:rPr>
              <a:t> les cartons sont éjectés de la pince? </a:t>
            </a:r>
          </a:p>
          <a:p>
            <a:pPr marL="1085850" lvl="1" indent="-342900" eaLnBrk="0" hangingPunct="0">
              <a:spcBef>
                <a:spcPct val="50000"/>
              </a:spcBef>
              <a:buFont typeface="Arial" charset="0"/>
              <a:buChar char="•"/>
            </a:pPr>
            <a:r>
              <a:rPr lang="fr-FR" altLang="fr-FR">
                <a:solidFill>
                  <a:srgbClr val="000066"/>
                </a:solidFill>
                <a:latin typeface="Comic Sans MS" pitchFamily="66" charset="0"/>
              </a:rPr>
              <a:t>Quelles sont les raisons qui ont provoqué cette défaillance ?</a:t>
            </a:r>
          </a:p>
          <a:p>
            <a:pPr marL="1085850" lvl="1" indent="-342900" eaLnBrk="0" hangingPunct="0">
              <a:spcBef>
                <a:spcPct val="50000"/>
              </a:spcBef>
              <a:buFont typeface="Arial" charset="0"/>
              <a:buChar char="•"/>
            </a:pPr>
            <a:r>
              <a:rPr lang="fr-FR" altLang="fr-FR">
                <a:solidFill>
                  <a:srgbClr val="000066"/>
                </a:solidFill>
                <a:latin typeface="Comic Sans MS" pitchFamily="66" charset="0"/>
              </a:rPr>
              <a:t>Qui est à l’origine de cette défaillance ?</a:t>
            </a:r>
          </a:p>
        </p:txBody>
      </p:sp>
      <p:sp>
        <p:nvSpPr>
          <p:cNvPr id="9220" name="AutoShape 2"/>
          <p:cNvSpPr>
            <a:spLocks noChangeArrowheads="1"/>
          </p:cNvSpPr>
          <p:nvPr/>
        </p:nvSpPr>
        <p:spPr bwMode="auto">
          <a:xfrm>
            <a:off x="3352800" y="2782888"/>
            <a:ext cx="2474913" cy="336550"/>
          </a:xfrm>
          <a:prstGeom prst="flowChartAlternateProcess">
            <a:avLst/>
          </a:prstGeom>
          <a:gradFill rotWithShape="0">
            <a:gsLst>
              <a:gs pos="0">
                <a:srgbClr val="6699FF"/>
              </a:gs>
              <a:gs pos="50000">
                <a:srgbClr val="FFFFFF"/>
              </a:gs>
              <a:gs pos="100000">
                <a:srgbClr val="6699FF"/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fr-FR" altLang="fr-FR" sz="1600" b="1">
                <a:latin typeface="Times New Roman" pitchFamily="18" charset="0"/>
              </a:rPr>
              <a:t>Cartons éjectés</a:t>
            </a:r>
          </a:p>
        </p:txBody>
      </p:sp>
      <p:sp>
        <p:nvSpPr>
          <p:cNvPr id="9221" name="Text Box 3"/>
          <p:cNvSpPr txBox="1">
            <a:spLocks noChangeArrowheads="1"/>
          </p:cNvSpPr>
          <p:nvPr/>
        </p:nvSpPr>
        <p:spPr bwMode="auto">
          <a:xfrm>
            <a:off x="4343400" y="3271838"/>
            <a:ext cx="457200" cy="346075"/>
          </a:xfrm>
          <a:prstGeom prst="rect">
            <a:avLst/>
          </a:prstGeom>
          <a:gradFill rotWithShape="0">
            <a:gsLst>
              <a:gs pos="0">
                <a:srgbClr val="FF9933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altLang="fr-FR" sz="1600">
                <a:latin typeface="Times New Roman" pitchFamily="18" charset="0"/>
                <a:sym typeface="Symbol" pitchFamily="18" charset="2"/>
              </a:rPr>
              <a:t> 1</a:t>
            </a:r>
            <a:endParaRPr lang="fr-FR" altLang="fr-FR" sz="1600">
              <a:latin typeface="Times New Roman" pitchFamily="18" charset="0"/>
            </a:endParaRPr>
          </a:p>
        </p:txBody>
      </p:sp>
      <p:sp>
        <p:nvSpPr>
          <p:cNvPr id="9222" name="Line 4"/>
          <p:cNvSpPr>
            <a:spLocks noChangeShapeType="1"/>
          </p:cNvSpPr>
          <p:nvPr/>
        </p:nvSpPr>
        <p:spPr bwMode="auto">
          <a:xfrm>
            <a:off x="4565650" y="3119438"/>
            <a:ext cx="635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 flipH="1">
            <a:off x="4419600" y="3617913"/>
            <a:ext cx="0" cy="1873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auto">
          <a:xfrm flipH="1">
            <a:off x="1905000" y="3805238"/>
            <a:ext cx="2514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>
            <a:off x="1905000" y="3805238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226" name="Line 19"/>
          <p:cNvSpPr>
            <a:spLocks noChangeShapeType="1"/>
          </p:cNvSpPr>
          <p:nvPr/>
        </p:nvSpPr>
        <p:spPr bwMode="auto">
          <a:xfrm>
            <a:off x="4721225" y="3617913"/>
            <a:ext cx="3175" cy="1873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227" name="Line 20"/>
          <p:cNvSpPr>
            <a:spLocks noChangeShapeType="1"/>
          </p:cNvSpPr>
          <p:nvPr/>
        </p:nvSpPr>
        <p:spPr bwMode="auto">
          <a:xfrm flipH="1">
            <a:off x="4724400" y="3805238"/>
            <a:ext cx="2362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228" name="Line 21"/>
          <p:cNvSpPr>
            <a:spLocks noChangeShapeType="1"/>
          </p:cNvSpPr>
          <p:nvPr/>
        </p:nvSpPr>
        <p:spPr bwMode="auto">
          <a:xfrm>
            <a:off x="7086600" y="3805238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229" name="ZoneTexte 5"/>
          <p:cNvSpPr txBox="1">
            <a:spLocks noChangeArrowheads="1"/>
          </p:cNvSpPr>
          <p:nvPr/>
        </p:nvSpPr>
        <p:spPr bwMode="auto">
          <a:xfrm>
            <a:off x="1585913" y="4043363"/>
            <a:ext cx="60960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altLang="fr-FR" sz="5400"/>
              <a:t>?</a:t>
            </a:r>
          </a:p>
        </p:txBody>
      </p:sp>
      <p:sp>
        <p:nvSpPr>
          <p:cNvPr id="9230" name="ZoneTexte 32"/>
          <p:cNvSpPr txBox="1">
            <a:spLocks noChangeArrowheads="1"/>
          </p:cNvSpPr>
          <p:nvPr/>
        </p:nvSpPr>
        <p:spPr bwMode="auto">
          <a:xfrm>
            <a:off x="6781800" y="4043363"/>
            <a:ext cx="60960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altLang="fr-FR" sz="5400"/>
              <a:t>?</a:t>
            </a:r>
          </a:p>
        </p:txBody>
      </p:sp>
      <p:sp>
        <p:nvSpPr>
          <p:cNvPr id="9231" name="ZoneTexte 33"/>
          <p:cNvSpPr txBox="1">
            <a:spLocks noChangeArrowheads="1"/>
          </p:cNvSpPr>
          <p:nvPr/>
        </p:nvSpPr>
        <p:spPr bwMode="auto">
          <a:xfrm>
            <a:off x="1943100" y="5145088"/>
            <a:ext cx="57118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altLang="fr-FR" sz="2800" b="1"/>
              <a:t>Qui ?, Pourquoi ?</a:t>
            </a:r>
          </a:p>
        </p:txBody>
      </p:sp>
      <p:sp>
        <p:nvSpPr>
          <p:cNvPr id="9232" name="ZoneTexte 33"/>
          <p:cNvSpPr txBox="1">
            <a:spLocks noChangeArrowheads="1"/>
          </p:cNvSpPr>
          <p:nvPr/>
        </p:nvSpPr>
        <p:spPr bwMode="auto">
          <a:xfrm>
            <a:off x="792163" y="6048375"/>
            <a:ext cx="7488237" cy="5238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altLang="fr-FR" sz="2800" b="1">
                <a:solidFill>
                  <a:srgbClr val="FF0000"/>
                </a:solidFill>
              </a:rPr>
              <a:t>Quelles sont les causes de la défaillance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8"/>
          <p:cNvSpPr txBox="1">
            <a:spLocks noChangeArrowheads="1"/>
          </p:cNvSpPr>
          <p:nvPr/>
        </p:nvSpPr>
        <p:spPr bwMode="auto">
          <a:xfrm>
            <a:off x="263525" y="2479675"/>
            <a:ext cx="8215313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altLang="fr-FR" sz="1600" b="1">
                <a:solidFill>
                  <a:srgbClr val="FF0000"/>
                </a:solidFill>
                <a:latin typeface="Comic Sans MS" pitchFamily="66" charset="0"/>
              </a:rPr>
              <a:t>Glissement du carton / aux doigts de la pince:</a:t>
            </a:r>
          </a:p>
          <a:p>
            <a:pPr marL="1428750" lvl="1" indent="-342900" eaLnBrk="0" hangingPunct="0">
              <a:spcBef>
                <a:spcPct val="50000"/>
              </a:spcBef>
              <a:buFont typeface="Arial" charset="0"/>
              <a:buChar char="•"/>
            </a:pPr>
            <a:r>
              <a:rPr lang="fr-FR" altLang="fr-FR" sz="1600">
                <a:solidFill>
                  <a:srgbClr val="FF0000"/>
                </a:solidFill>
                <a:latin typeface="Comic Sans MS" pitchFamily="66" charset="0"/>
              </a:rPr>
              <a:t>Coefficient d’adhérence trop faible carton-pince</a:t>
            </a:r>
          </a:p>
          <a:p>
            <a:pPr marL="1885950" lvl="2" indent="-342900" eaLnBrk="0" hangingPunct="0">
              <a:spcBef>
                <a:spcPct val="50000"/>
              </a:spcBef>
              <a:buFont typeface="Arial" charset="0"/>
              <a:buChar char="•"/>
            </a:pPr>
            <a:r>
              <a:rPr lang="fr-FR" altLang="fr-FR" sz="1600">
                <a:solidFill>
                  <a:srgbClr val="FF0000"/>
                </a:solidFill>
                <a:latin typeface="Comic Sans MS" pitchFamily="66" charset="0"/>
              </a:rPr>
              <a:t>Les surfaces en contact sont lisses</a:t>
            </a:r>
          </a:p>
          <a:p>
            <a:pPr marL="1428750" lvl="1" indent="-342900" eaLnBrk="0" hangingPunct="0">
              <a:spcBef>
                <a:spcPct val="50000"/>
              </a:spcBef>
              <a:buFont typeface="Arial" charset="0"/>
              <a:buChar char="•"/>
            </a:pPr>
            <a:r>
              <a:rPr lang="fr-FR" altLang="fr-FR" sz="1600">
                <a:solidFill>
                  <a:srgbClr val="FF0000"/>
                </a:solidFill>
                <a:latin typeface="Comic Sans MS" pitchFamily="66" charset="0"/>
              </a:rPr>
              <a:t>Choc en fin de course du bras contre la structure</a:t>
            </a:r>
          </a:p>
          <a:p>
            <a:pPr marL="1885950" lvl="2" indent="-342900" eaLnBrk="0" hangingPunct="0">
              <a:spcBef>
                <a:spcPct val="50000"/>
              </a:spcBef>
              <a:buFont typeface="Arial" charset="0"/>
              <a:buChar char="•"/>
            </a:pPr>
            <a:r>
              <a:rPr lang="fr-FR" altLang="fr-FR" sz="1600">
                <a:solidFill>
                  <a:srgbClr val="FF0000"/>
                </a:solidFill>
                <a:latin typeface="Comic Sans MS" pitchFamily="66" charset="0"/>
              </a:rPr>
              <a:t>Amortissement du vérin mal réglé</a:t>
            </a:r>
          </a:p>
          <a:p>
            <a:pPr marL="1885950" lvl="2" indent="-342900" eaLnBrk="0" hangingPunct="0">
              <a:spcBef>
                <a:spcPct val="50000"/>
              </a:spcBef>
              <a:buFont typeface="Arial" charset="0"/>
              <a:buChar char="•"/>
            </a:pPr>
            <a:r>
              <a:rPr lang="fr-FR" altLang="fr-FR" sz="1600">
                <a:solidFill>
                  <a:srgbClr val="FF0000"/>
                </a:solidFill>
                <a:latin typeface="Comic Sans MS" pitchFamily="66" charset="0"/>
              </a:rPr>
              <a:t>Vitesse trop grande</a:t>
            </a:r>
          </a:p>
          <a:p>
            <a:pPr marL="2343150" lvl="3" indent="-342900" eaLnBrk="0" hangingPunct="0">
              <a:spcBef>
                <a:spcPct val="50000"/>
              </a:spcBef>
              <a:buFont typeface="Arial" charset="0"/>
              <a:buChar char="•"/>
            </a:pPr>
            <a:r>
              <a:rPr lang="fr-FR" altLang="fr-FR" sz="1600">
                <a:solidFill>
                  <a:srgbClr val="FF0000"/>
                </a:solidFill>
                <a:latin typeface="Comic Sans MS" pitchFamily="66" charset="0"/>
              </a:rPr>
              <a:t>Les RDU sont mal réglés</a:t>
            </a:r>
          </a:p>
          <a:p>
            <a:pPr marL="1428750" lvl="1" indent="-342900" eaLnBrk="0" hangingPunct="0">
              <a:spcBef>
                <a:spcPct val="50000"/>
              </a:spcBef>
              <a:buFont typeface="Arial" charset="0"/>
              <a:buChar char="•"/>
            </a:pPr>
            <a:r>
              <a:rPr lang="fr-FR" altLang="fr-FR" sz="1600">
                <a:solidFill>
                  <a:srgbClr val="FF0000"/>
                </a:solidFill>
                <a:latin typeface="Comic Sans MS" pitchFamily="66" charset="0"/>
              </a:rPr>
              <a:t>Jeux anormaux dans les articulations</a:t>
            </a:r>
          </a:p>
          <a:p>
            <a:pPr marL="1885950" lvl="2" indent="-342900" eaLnBrk="0" hangingPunct="0">
              <a:spcBef>
                <a:spcPct val="50000"/>
              </a:spcBef>
              <a:buFont typeface="Arial" charset="0"/>
              <a:buChar char="•"/>
            </a:pPr>
            <a:r>
              <a:rPr lang="fr-FR" altLang="fr-FR" sz="1600">
                <a:solidFill>
                  <a:srgbClr val="FF0000"/>
                </a:solidFill>
                <a:latin typeface="Comic Sans MS" pitchFamily="66" charset="0"/>
              </a:rPr>
              <a:t>Usure</a:t>
            </a: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373063" y="398463"/>
            <a:ext cx="71929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altLang="fr-FR">
                <a:solidFill>
                  <a:srgbClr val="000066"/>
                </a:solidFill>
                <a:latin typeface="Comic Sans MS" pitchFamily="66" charset="0"/>
              </a:rPr>
              <a:t>3) </a:t>
            </a:r>
            <a:r>
              <a:rPr lang="fr-FR" altLang="fr-FR" b="1" u="sng">
                <a:solidFill>
                  <a:srgbClr val="000066"/>
                </a:solidFill>
                <a:latin typeface="Comic Sans MS" pitchFamily="66" charset="0"/>
              </a:rPr>
              <a:t>Pourquoi</a:t>
            </a:r>
            <a:r>
              <a:rPr lang="fr-FR" altLang="fr-FR">
                <a:solidFill>
                  <a:srgbClr val="000066"/>
                </a:solidFill>
                <a:latin typeface="Comic Sans MS" pitchFamily="66" charset="0"/>
              </a:rPr>
              <a:t> les cartons sont éjectés de la pince? </a:t>
            </a: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300038" y="873125"/>
            <a:ext cx="8713787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altLang="fr-FR" sz="1600" b="1" dirty="0" smtClean="0">
                <a:solidFill>
                  <a:srgbClr val="FF0000"/>
                </a:solidFill>
                <a:latin typeface="Comic Sans MS" pitchFamily="66" charset="0"/>
              </a:rPr>
              <a:t>Guides </a:t>
            </a:r>
            <a:r>
              <a:rPr lang="fr-FR" altLang="fr-FR" sz="1600" b="1" dirty="0">
                <a:solidFill>
                  <a:srgbClr val="FF0000"/>
                </a:solidFill>
                <a:latin typeface="Comic Sans MS" pitchFamily="66" charset="0"/>
              </a:rPr>
              <a:t>cartons </a:t>
            </a:r>
            <a:r>
              <a:rPr lang="fr-FR" altLang="fr-FR" sz="1600" b="1" dirty="0" smtClean="0">
                <a:solidFill>
                  <a:srgbClr val="FF0000"/>
                </a:solidFill>
                <a:latin typeface="Comic Sans MS" pitchFamily="66" charset="0"/>
              </a:rPr>
              <a:t>déréglés </a:t>
            </a:r>
            <a:r>
              <a:rPr lang="fr-FR" altLang="fr-FR" sz="1600" b="1" dirty="0">
                <a:solidFill>
                  <a:srgbClr val="FF0000"/>
                </a:solidFill>
                <a:latin typeface="Comic Sans MS" pitchFamily="66" charset="0"/>
              </a:rPr>
              <a:t>ou </a:t>
            </a:r>
            <a:r>
              <a:rPr lang="fr-FR" altLang="fr-FR" sz="1600" b="1" dirty="0" smtClean="0">
                <a:solidFill>
                  <a:srgbClr val="FF0000"/>
                </a:solidFill>
                <a:latin typeface="Comic Sans MS" pitchFamily="66" charset="0"/>
              </a:rPr>
              <a:t>déformés</a:t>
            </a:r>
            <a:r>
              <a:rPr lang="fr-FR" altLang="fr-FR" sz="1600" b="1" dirty="0">
                <a:solidFill>
                  <a:srgbClr val="FF0000"/>
                </a:solidFill>
                <a:latin typeface="Comic Sans MS" pitchFamily="66" charset="0"/>
              </a:rPr>
              <a:t>:</a:t>
            </a:r>
          </a:p>
          <a:p>
            <a:pPr marL="1428750" lvl="1" indent="-342900" eaLnBrk="0" hangingPunct="0">
              <a:spcBef>
                <a:spcPct val="50000"/>
              </a:spcBef>
              <a:buFont typeface="Arial" charset="0"/>
              <a:buChar char="•"/>
            </a:pPr>
            <a:r>
              <a:rPr lang="fr-FR" altLang="fr-FR" sz="1600" dirty="0">
                <a:solidFill>
                  <a:srgbClr val="FF0000"/>
                </a:solidFill>
                <a:latin typeface="Comic Sans MS" pitchFamily="66" charset="0"/>
              </a:rPr>
              <a:t>Déréglage par les vibrations de la machine</a:t>
            </a:r>
          </a:p>
          <a:p>
            <a:pPr marL="1428750" lvl="1" indent="-342900" eaLnBrk="0" hangingPunct="0">
              <a:spcBef>
                <a:spcPct val="50000"/>
              </a:spcBef>
              <a:buFont typeface="Arial" charset="0"/>
              <a:buChar char="•"/>
            </a:pPr>
            <a:r>
              <a:rPr lang="fr-FR" altLang="fr-FR" sz="1600" dirty="0">
                <a:solidFill>
                  <a:srgbClr val="FF0000"/>
                </a:solidFill>
                <a:latin typeface="Comic Sans MS" pitchFamily="66" charset="0"/>
              </a:rPr>
              <a:t>Erreur de réglage du technicien</a:t>
            </a:r>
          </a:p>
          <a:p>
            <a:pPr marL="1428750" lvl="1" indent="-342900" eaLnBrk="0" hangingPunct="0">
              <a:spcBef>
                <a:spcPct val="50000"/>
              </a:spcBef>
              <a:buFont typeface="Arial" charset="0"/>
              <a:buChar char="•"/>
            </a:pPr>
            <a:r>
              <a:rPr lang="fr-FR" altLang="fr-FR" sz="1600" smtClean="0">
                <a:solidFill>
                  <a:srgbClr val="FF0000"/>
                </a:solidFill>
                <a:latin typeface="Comic Sans MS" pitchFamily="66" charset="0"/>
              </a:rPr>
              <a:t>Déformés </a:t>
            </a:r>
            <a:r>
              <a:rPr lang="fr-FR" altLang="fr-FR" sz="1600" dirty="0">
                <a:solidFill>
                  <a:srgbClr val="FF0000"/>
                </a:solidFill>
                <a:latin typeface="Comic Sans MS" pitchFamily="66" charset="0"/>
              </a:rPr>
              <a:t>suite à une défaillance antérieure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altLang="fr-FR" sz="2400" b="1">
                <a:solidFill>
                  <a:srgbClr val="000066"/>
                </a:solidFill>
                <a:latin typeface="Comic Sans MS" pitchFamily="66" charset="0"/>
              </a:rPr>
              <a:t>Application : Mode – Cause - Effet</a:t>
            </a:r>
          </a:p>
        </p:txBody>
      </p:sp>
      <p:graphicFrame>
        <p:nvGraphicFramePr>
          <p:cNvPr id="14" name="Group 235"/>
          <p:cNvGraphicFramePr>
            <a:graphicFrameLocks noGrp="1"/>
          </p:cNvGraphicFramePr>
          <p:nvPr/>
        </p:nvGraphicFramePr>
        <p:xfrm>
          <a:off x="571472" y="1238250"/>
          <a:ext cx="7975628" cy="4768081"/>
        </p:xfrm>
        <a:graphic>
          <a:graphicData uri="http://schemas.openxmlformats.org/drawingml/2006/table">
            <a:tbl>
              <a:tblPr/>
              <a:tblGrid>
                <a:gridCol w="5381653"/>
                <a:gridCol w="668337"/>
                <a:gridCol w="993775"/>
                <a:gridCol w="931863"/>
              </a:tblGrid>
              <a:tr h="31070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Affirmation</a:t>
                      </a: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Effet</a:t>
                      </a: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Mode</a:t>
                      </a: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Cause</a:t>
                      </a: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</a:tr>
              <a:tr h="3728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</a:rPr>
                        <a:t>L’ensemble « pince » oscille.</a:t>
                      </a:r>
                      <a:endParaRPr lang="fr-FR" sz="1400" dirty="0">
                        <a:solidFill>
                          <a:schemeClr val="tx1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28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</a:rPr>
                        <a:t>Le bras rotatif tape sur le bâti élévateur.</a:t>
                      </a:r>
                      <a:endParaRPr lang="fr-FR" sz="1400" dirty="0">
                        <a:solidFill>
                          <a:schemeClr val="tx1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28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</a:rPr>
                        <a:t>La liaison entre</a:t>
                      </a:r>
                      <a:r>
                        <a:rPr lang="fr-FR" sz="1400" baseline="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</a:rPr>
                        <a:t> le vérin et la chape est défectueuse (jeu)</a:t>
                      </a:r>
                      <a:endParaRPr lang="fr-FR" sz="1400" dirty="0">
                        <a:solidFill>
                          <a:schemeClr val="tx1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28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</a:rPr>
                        <a:t>La liaison entre</a:t>
                      </a:r>
                      <a:r>
                        <a:rPr lang="fr-FR" sz="1400" baseline="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</a:rPr>
                        <a:t> le vérin et le bras est défectueuse (jeu)</a:t>
                      </a:r>
                      <a:endParaRPr lang="fr-FR" sz="1400" dirty="0">
                        <a:solidFill>
                          <a:schemeClr val="tx1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28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</a:rPr>
                        <a:t>Les RDU sont mal réglés.</a:t>
                      </a:r>
                      <a:endParaRPr lang="fr-FR" sz="1400" dirty="0">
                        <a:solidFill>
                          <a:schemeClr val="tx1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28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Les cartons sont éjectés.</a:t>
                      </a:r>
                      <a:endParaRPr lang="fr-FR" sz="14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28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</a:rPr>
                        <a:t>Les amortisseurs sont mal réglés.</a:t>
                      </a:r>
                      <a:endParaRPr lang="fr-FR" sz="1400" dirty="0">
                        <a:solidFill>
                          <a:schemeClr val="tx1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28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Usure</a:t>
                      </a:r>
                      <a:endParaRPr lang="fr-FR" sz="1400" b="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28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La vitesse est trop grande</a:t>
                      </a:r>
                      <a:endParaRPr lang="fr-FR" sz="1400" b="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2841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altLang="fr-FR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Coefficient d’adhérence trop faible carton-pince</a:t>
                      </a:r>
                      <a:endParaRPr lang="fr-FR" sz="1400" b="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208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altLang="fr-FR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Le carton glisse dans</a:t>
                      </a:r>
                      <a:r>
                        <a:rPr lang="fr-FR" altLang="fr-FR" sz="14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la pince</a:t>
                      </a:r>
                      <a:endParaRPr lang="fr-FR" altLang="fr-FR" sz="14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208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altLang="fr-FR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La pression est</a:t>
                      </a:r>
                      <a:r>
                        <a:rPr lang="fr-FR" altLang="fr-FR" sz="14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insuffisante</a:t>
                      </a:r>
                      <a:endParaRPr lang="fr-FR" altLang="fr-FR" sz="14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3175" y="0"/>
            <a:ext cx="9144000" cy="830263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altLang="fr-FR" sz="2400" b="1">
                <a:solidFill>
                  <a:srgbClr val="000066"/>
                </a:solidFill>
                <a:latin typeface="Comic Sans MS" pitchFamily="66" charset="0"/>
              </a:rPr>
              <a:t>Quels sont les outils méthodologiques d’analyse des défaillances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908175" y="1879600"/>
            <a:ext cx="4248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altLang="fr-FR" sz="2400" b="1" dirty="0">
                <a:solidFill>
                  <a:srgbClr val="000066"/>
                </a:solidFill>
                <a:latin typeface="Comic Sans MS" pitchFamily="66" charset="0"/>
              </a:rPr>
              <a:t>- </a:t>
            </a:r>
            <a:r>
              <a:rPr lang="fr-FR" altLang="fr-FR" sz="2400" b="1" dirty="0">
                <a:solidFill>
                  <a:srgbClr val="000066"/>
                </a:solidFill>
                <a:latin typeface="Comic Sans MS" pitchFamily="66" charset="0"/>
                <a:hlinkClick r:id="rId2" action="ppaction://hlinkpres?slideindex=1&amp;slidetitle=Diapositive 1"/>
              </a:rPr>
              <a:t>Méthode des 5 pourquoi</a:t>
            </a:r>
            <a:endParaRPr lang="fr-FR" altLang="fr-FR" sz="2400" b="1" dirty="0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1908175" y="2744788"/>
            <a:ext cx="5111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altLang="fr-FR" sz="2400" b="1" dirty="0">
                <a:solidFill>
                  <a:srgbClr val="000066"/>
                </a:solidFill>
                <a:latin typeface="Comic Sans MS" pitchFamily="66" charset="0"/>
              </a:rPr>
              <a:t>- </a:t>
            </a:r>
            <a:r>
              <a:rPr lang="fr-FR" altLang="fr-FR" sz="2400" b="1" dirty="0">
                <a:solidFill>
                  <a:srgbClr val="000066"/>
                </a:solidFill>
                <a:latin typeface="Comic Sans MS" pitchFamily="66" charset="0"/>
                <a:hlinkClick r:id="rId2" action="ppaction://hlinkpres?slideindex=2&amp;slidetitle=Diapositive 2"/>
              </a:rPr>
              <a:t>Arbre des défaillances. </a:t>
            </a:r>
            <a:endParaRPr lang="fr-FR" altLang="fr-FR" sz="2400" b="1" dirty="0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12293" name="Text Box 6"/>
          <p:cNvSpPr txBox="1">
            <a:spLocks noChangeArrowheads="1"/>
          </p:cNvSpPr>
          <p:nvPr/>
        </p:nvSpPr>
        <p:spPr bwMode="auto">
          <a:xfrm>
            <a:off x="1924050" y="3749675"/>
            <a:ext cx="6364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altLang="fr-FR" sz="2400" b="1" dirty="0">
                <a:solidFill>
                  <a:srgbClr val="000066"/>
                </a:solidFill>
                <a:latin typeface="Comic Sans MS" pitchFamily="66" charset="0"/>
              </a:rPr>
              <a:t>- </a:t>
            </a:r>
            <a:r>
              <a:rPr lang="fr-FR" altLang="fr-FR" sz="2400" b="1" dirty="0">
                <a:solidFill>
                  <a:srgbClr val="000066"/>
                </a:solidFill>
                <a:latin typeface="Comic Sans MS" pitchFamily="66" charset="0"/>
                <a:hlinkClick r:id="rId2" action="ppaction://hlinkpres?slideindex=3&amp;slidetitle=Diapositive 3"/>
              </a:rPr>
              <a:t>Diagramme ISHIKAWA, 5M</a:t>
            </a:r>
            <a:r>
              <a:rPr lang="fr-FR" altLang="fr-FR" sz="2400" b="1" dirty="0">
                <a:solidFill>
                  <a:srgbClr val="000066"/>
                </a:solidFill>
                <a:latin typeface="Comic Sans MS" pitchFamily="66" charset="0"/>
              </a:rPr>
              <a:t>. </a:t>
            </a:r>
          </a:p>
        </p:txBody>
      </p:sp>
      <p:sp>
        <p:nvSpPr>
          <p:cNvPr id="12294" name="Text Box 7"/>
          <p:cNvSpPr txBox="1">
            <a:spLocks noChangeArrowheads="1"/>
          </p:cNvSpPr>
          <p:nvPr/>
        </p:nvSpPr>
        <p:spPr bwMode="auto">
          <a:xfrm>
            <a:off x="2016125" y="4764088"/>
            <a:ext cx="5111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altLang="fr-FR" sz="2400" b="1" dirty="0">
                <a:solidFill>
                  <a:srgbClr val="000066"/>
                </a:solidFill>
                <a:latin typeface="Comic Sans MS" pitchFamily="66" charset="0"/>
              </a:rPr>
              <a:t>- </a:t>
            </a:r>
            <a:r>
              <a:rPr lang="fr-FR" altLang="fr-FR" sz="2400" b="1" dirty="0">
                <a:solidFill>
                  <a:srgbClr val="000066"/>
                </a:solidFill>
                <a:latin typeface="Comic Sans MS" pitchFamily="66" charset="0"/>
                <a:hlinkClick r:id="rId2" action="ppaction://hlinkpres?slideindex=4&amp;slidetitle=Diapositive 4"/>
              </a:rPr>
              <a:t>AMDEC.</a:t>
            </a:r>
            <a:r>
              <a:rPr lang="fr-FR" altLang="fr-FR" sz="2400" b="1" dirty="0">
                <a:solidFill>
                  <a:srgbClr val="000066"/>
                </a:solidFill>
                <a:latin typeface="Comic Sans MS" pitchFamily="66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74700" y="1098550"/>
            <a:ext cx="7448550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b="1" dirty="0">
                <a:solidFill>
                  <a:srgbClr val="FF0000"/>
                </a:solidFill>
                <a:latin typeface="+mj-lt"/>
              </a:rPr>
              <a:t>A partir d’un des 4 </a:t>
            </a:r>
            <a:r>
              <a:rPr lang="fr-FR" altLang="fr-FR" b="1" dirty="0">
                <a:solidFill>
                  <a:srgbClr val="FF0000"/>
                </a:solidFill>
                <a:latin typeface="+mj-lt"/>
              </a:rPr>
              <a:t>outils méthodologiques d’analyse des défaillances  cités précédemment</a:t>
            </a:r>
            <a:r>
              <a:rPr lang="fr-FR" b="1" dirty="0">
                <a:solidFill>
                  <a:srgbClr val="FF0000"/>
                </a:solidFill>
                <a:latin typeface="+mj-lt"/>
              </a:rPr>
              <a:t>, voici quelques propositions de solution que les étudiants seront amenés à citer.</a:t>
            </a:r>
          </a:p>
          <a:p>
            <a:pPr>
              <a:defRPr/>
            </a:pPr>
            <a:endParaRPr lang="fr-FR" dirty="0"/>
          </a:p>
          <a:p>
            <a:pPr lvl="1">
              <a:buFont typeface="Arial" pitchFamily="34" charset="0"/>
              <a:buChar char="•"/>
              <a:defRPr/>
            </a:pPr>
            <a:r>
              <a:rPr lang="fr-FR" dirty="0"/>
              <a:t>Augmenter ou diminuer </a:t>
            </a:r>
            <a:r>
              <a:rPr lang="fr-FR" dirty="0" smtClean="0"/>
              <a:t>la masse </a:t>
            </a:r>
            <a:r>
              <a:rPr lang="fr-FR" dirty="0"/>
              <a:t>de l’ensemble « pince »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fr-FR" dirty="0"/>
              <a:t>Utiliser un capteur de pression pour le serrage des doigts de la pince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fr-FR" dirty="0"/>
              <a:t>Régler les RDU 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fr-FR" dirty="0"/>
              <a:t>Régler l’amortissement du vérin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fr-FR" dirty="0"/>
              <a:t>Mettre un anti glissement sur les doigts de la pince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fr-FR" dirty="0"/>
              <a:t>Mettre une butée en caoutchouc sur la structure. 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fr-FR" dirty="0"/>
              <a:t>Régler et/ou redresser les guides cartons</a:t>
            </a:r>
          </a:p>
          <a:p>
            <a:pPr>
              <a:defRPr/>
            </a:pPr>
            <a:endParaRPr lang="fr-FR" dirty="0"/>
          </a:p>
        </p:txBody>
      </p:sp>
      <p:sp>
        <p:nvSpPr>
          <p:cNvPr id="13315" name="ZoneTexte 2"/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solidFill>
            <a:srgbClr val="FF99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3200" b="1"/>
              <a:t>SOLUTIONS POSSIBLES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2F578E-1F57-4AB0-8E09-034D7BF86F2E}" type="slidenum">
              <a:rPr lang="fr-FR" smtClean="0"/>
              <a:pPr>
                <a:defRPr/>
              </a:pPr>
              <a:t>99</a:t>
            </a:fld>
            <a:endParaRPr lang="fr-FR"/>
          </a:p>
        </p:txBody>
      </p:sp>
      <p:graphicFrame>
        <p:nvGraphicFramePr>
          <p:cNvPr id="3" name="Espace réservé du contenu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937829230"/>
              </p:ext>
            </p:extLst>
          </p:nvPr>
        </p:nvGraphicFramePr>
        <p:xfrm>
          <a:off x="214283" y="322515"/>
          <a:ext cx="8859378" cy="62257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1569"/>
                <a:gridCol w="1189872"/>
                <a:gridCol w="1629952"/>
                <a:gridCol w="1705089"/>
                <a:gridCol w="1667521"/>
                <a:gridCol w="1595375"/>
              </a:tblGrid>
              <a:tr h="5741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  <a:r>
                        <a:rPr lang="fr-FR" sz="1100" dirty="0" smtClean="0">
                          <a:effectLst/>
                        </a:rPr>
                        <a:t>Période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Enseignant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Septembre </a:t>
                      </a:r>
                      <a:r>
                        <a:rPr lang="fr-FR" sz="1600" dirty="0" smtClean="0">
                          <a:effectLst/>
                        </a:rPr>
                        <a:t> </a:t>
                      </a:r>
                      <a:r>
                        <a:rPr lang="fr-FR" sz="1600" dirty="0">
                          <a:effectLst/>
                        </a:rPr>
                        <a:t>Octobre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Novembre Décembre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Janvier </a:t>
                      </a:r>
                      <a:endParaRPr lang="fr-FR" sz="16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Février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Mars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Avril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Mai </a:t>
                      </a:r>
                      <a:endParaRPr lang="fr-FR" sz="16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 </a:t>
                      </a:r>
                      <a:r>
                        <a:rPr lang="fr-FR" sz="1600" dirty="0">
                          <a:effectLst/>
                        </a:rPr>
                        <a:t>Juin (stage)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</a:tr>
              <a:tr h="10516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Activités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</a:tr>
              <a:tr h="10888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effectLst/>
                        </a:rPr>
                        <a:t>Etude pluri -technologique des systèmes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</a:tr>
              <a:tr h="10641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Technique de maintenance, conduite, prévention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</a:tr>
              <a:tr h="11808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Organisation de la maintenance</a:t>
                      </a: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</a:tr>
              <a:tr h="12526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effectLst/>
                        </a:rPr>
                        <a:t>Physique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effectLst/>
                        </a:rPr>
                        <a:t>et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effectLst/>
                        </a:rPr>
                        <a:t>Chimie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8" marR="62808" marT="0" marB="0"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351319" y="957910"/>
            <a:ext cx="1678075" cy="947057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1200" b="1" dirty="0" smtClean="0">
                <a:solidFill>
                  <a:srgbClr val="FF0000"/>
                </a:solidFill>
                <a:ea typeface="Calibri"/>
                <a:cs typeface="Times New Roman"/>
              </a:rPr>
              <a:t>A2 Maintenance préventive</a:t>
            </a:r>
          </a:p>
        </p:txBody>
      </p:sp>
      <p:sp>
        <p:nvSpPr>
          <p:cNvPr id="5" name="Rectangle 4"/>
          <p:cNvSpPr/>
          <p:nvPr/>
        </p:nvSpPr>
        <p:spPr>
          <a:xfrm>
            <a:off x="1366580" y="947024"/>
            <a:ext cx="874206" cy="947057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1200" b="1" dirty="0" smtClean="0">
                <a:solidFill>
                  <a:srgbClr val="FF0000"/>
                </a:solidFill>
                <a:ea typeface="Calibri"/>
                <a:cs typeface="Times New Roman"/>
              </a:rPr>
              <a:t>A7 Conduite</a:t>
            </a:r>
          </a:p>
        </p:txBody>
      </p:sp>
      <p:sp>
        <p:nvSpPr>
          <p:cNvPr id="6" name="Rectangle 5"/>
          <p:cNvSpPr/>
          <p:nvPr/>
        </p:nvSpPr>
        <p:spPr>
          <a:xfrm>
            <a:off x="4170074" y="957910"/>
            <a:ext cx="2572384" cy="94705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1200" b="1" dirty="0" smtClean="0">
                <a:solidFill>
                  <a:srgbClr val="FF0000"/>
                </a:solidFill>
                <a:ea typeface="Calibri"/>
                <a:cs typeface="Times New Roman"/>
              </a:rPr>
              <a:t>A1 Maintenance corrective</a:t>
            </a:r>
          </a:p>
        </p:txBody>
      </p:sp>
      <p:sp>
        <p:nvSpPr>
          <p:cNvPr id="8" name="Rectangle 7"/>
          <p:cNvSpPr/>
          <p:nvPr/>
        </p:nvSpPr>
        <p:spPr>
          <a:xfrm>
            <a:off x="7998497" y="957910"/>
            <a:ext cx="1024932" cy="94705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1200" b="1" dirty="0" smtClean="0">
                <a:solidFill>
                  <a:srgbClr val="FF0000"/>
                </a:solidFill>
                <a:cs typeface="Arial" pitchFamily="34" charset="0"/>
              </a:rPr>
              <a:t>STAGE d'ACTIVIT</a:t>
            </a:r>
            <a:r>
              <a:rPr lang="fr-FR" sz="1200" b="1" dirty="0" smtClean="0">
                <a:solidFill>
                  <a:srgbClr val="FF0000"/>
                </a:solidFill>
                <a:cs typeface="Arial"/>
              </a:rPr>
              <a:t>É</a:t>
            </a:r>
            <a:r>
              <a:rPr lang="fr-FR" sz="1200" b="1" dirty="0" smtClean="0">
                <a:solidFill>
                  <a:srgbClr val="FF0000"/>
                </a:solidFill>
                <a:cs typeface="Arial" pitchFamily="34" charset="0"/>
              </a:rPr>
              <a:t>S EN ENTREPRISE </a:t>
            </a:r>
            <a:endParaRPr lang="fr-FR" sz="12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cxnSp>
        <p:nvCxnSpPr>
          <p:cNvPr id="14" name="Connecteur droit avec flèche 13"/>
          <p:cNvCxnSpPr>
            <a:endCxn id="12" idx="0"/>
          </p:cNvCxnSpPr>
          <p:nvPr/>
        </p:nvCxnSpPr>
        <p:spPr>
          <a:xfrm>
            <a:off x="2214546" y="4000504"/>
            <a:ext cx="1857388" cy="1387924"/>
          </a:xfrm>
          <a:prstGeom prst="straightConnector1">
            <a:avLst/>
          </a:prstGeom>
          <a:ln w="38100">
            <a:solidFill>
              <a:srgbClr val="CC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6852985" y="968796"/>
            <a:ext cx="1024930" cy="94705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1200" b="1" dirty="0" smtClean="0">
                <a:solidFill>
                  <a:srgbClr val="FF0000"/>
                </a:solidFill>
                <a:ea typeface="Calibri"/>
                <a:cs typeface="Times New Roman"/>
              </a:rPr>
              <a:t>A3 Amélioration</a:t>
            </a:r>
          </a:p>
        </p:txBody>
      </p:sp>
      <p:cxnSp>
        <p:nvCxnSpPr>
          <p:cNvPr id="16" name="Connecteur droit avec flèche 15"/>
          <p:cNvCxnSpPr/>
          <p:nvPr/>
        </p:nvCxnSpPr>
        <p:spPr>
          <a:xfrm flipV="1">
            <a:off x="2285984" y="3000372"/>
            <a:ext cx="1785950" cy="214317"/>
          </a:xfrm>
          <a:prstGeom prst="straightConnector1">
            <a:avLst/>
          </a:prstGeom>
          <a:ln w="38100">
            <a:solidFill>
              <a:srgbClr val="CC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>
            <a:stCxn id="26" idx="3"/>
            <a:endCxn id="23" idx="1"/>
          </p:cNvCxnSpPr>
          <p:nvPr/>
        </p:nvCxnSpPr>
        <p:spPr>
          <a:xfrm>
            <a:off x="2301073" y="3581402"/>
            <a:ext cx="2301073" cy="1104898"/>
          </a:xfrm>
          <a:prstGeom prst="straightConnector1">
            <a:avLst/>
          </a:prstGeom>
          <a:ln w="38100">
            <a:solidFill>
              <a:srgbClr val="CC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e 39"/>
          <p:cNvGrpSpPr/>
          <p:nvPr/>
        </p:nvGrpSpPr>
        <p:grpSpPr>
          <a:xfrm>
            <a:off x="5786446" y="2530929"/>
            <a:ext cx="1143009" cy="3374571"/>
            <a:chOff x="5786446" y="2530929"/>
            <a:chExt cx="1143009" cy="3374571"/>
          </a:xfrm>
        </p:grpSpPr>
        <p:cxnSp>
          <p:nvCxnSpPr>
            <p:cNvPr id="22" name="Connecteur droit avec flèche 21"/>
            <p:cNvCxnSpPr>
              <a:stCxn id="27" idx="3"/>
            </p:cNvCxnSpPr>
            <p:nvPr/>
          </p:nvCxnSpPr>
          <p:spPr>
            <a:xfrm>
              <a:off x="6715140" y="2530929"/>
              <a:ext cx="142876" cy="755195"/>
            </a:xfrm>
            <a:prstGeom prst="straightConnector1">
              <a:avLst/>
            </a:prstGeom>
            <a:ln w="38100">
              <a:solidFill>
                <a:srgbClr val="CC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>
              <a:stCxn id="12" idx="6"/>
            </p:cNvCxnSpPr>
            <p:nvPr/>
          </p:nvCxnSpPr>
          <p:spPr>
            <a:xfrm flipV="1">
              <a:off x="6643702" y="4071943"/>
              <a:ext cx="285753" cy="1833557"/>
            </a:xfrm>
            <a:prstGeom prst="straightConnector1">
              <a:avLst/>
            </a:prstGeom>
            <a:ln w="38100">
              <a:solidFill>
                <a:srgbClr val="CC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/>
            <p:cNvCxnSpPr>
              <a:stCxn id="23" idx="3"/>
              <a:endCxn id="28" idx="1"/>
            </p:cNvCxnSpPr>
            <p:nvPr/>
          </p:nvCxnSpPr>
          <p:spPr>
            <a:xfrm flipV="1">
              <a:off x="5786446" y="3641273"/>
              <a:ext cx="1076578" cy="1045027"/>
            </a:xfrm>
            <a:prstGeom prst="straightConnector1">
              <a:avLst/>
            </a:prstGeom>
            <a:ln w="38100">
              <a:solidFill>
                <a:srgbClr val="CC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e 34"/>
          <p:cNvGrpSpPr/>
          <p:nvPr/>
        </p:nvGrpSpPr>
        <p:grpSpPr>
          <a:xfrm>
            <a:off x="285720" y="1928802"/>
            <a:ext cx="6429420" cy="1042998"/>
            <a:chOff x="285720" y="1928802"/>
            <a:chExt cx="6429420" cy="1042998"/>
          </a:xfrm>
        </p:grpSpPr>
        <p:sp>
          <p:nvSpPr>
            <p:cNvPr id="27" name="Rectangle à coins arrondis 26"/>
            <p:cNvSpPr/>
            <p:nvPr/>
          </p:nvSpPr>
          <p:spPr>
            <a:xfrm>
              <a:off x="1357290" y="2090057"/>
              <a:ext cx="5357850" cy="881743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 smtClean="0">
                  <a:solidFill>
                    <a:schemeClr val="bg1"/>
                  </a:solidFill>
                </a:rPr>
                <a:t>Travail préparatoire à l’activité A3</a:t>
              </a:r>
              <a:endParaRPr lang="fr-FR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85720" y="1928802"/>
              <a:ext cx="928694" cy="1000132"/>
            </a:xfrm>
            <a:prstGeom prst="rect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1" name="Groupe 35"/>
          <p:cNvGrpSpPr/>
          <p:nvPr/>
        </p:nvGrpSpPr>
        <p:grpSpPr>
          <a:xfrm>
            <a:off x="285720" y="3000372"/>
            <a:ext cx="2015353" cy="1027344"/>
            <a:chOff x="285720" y="3000372"/>
            <a:chExt cx="2015353" cy="1027344"/>
          </a:xfrm>
        </p:grpSpPr>
        <p:sp>
          <p:nvSpPr>
            <p:cNvPr id="26" name="Rectangle à coins arrondis 25"/>
            <p:cNvSpPr/>
            <p:nvPr/>
          </p:nvSpPr>
          <p:spPr>
            <a:xfrm>
              <a:off x="1366579" y="3135087"/>
              <a:ext cx="934494" cy="89262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 smtClean="0">
                  <a:solidFill>
                    <a:schemeClr val="bg1"/>
                  </a:solidFill>
                </a:rPr>
                <a:t>TP Conduite </a:t>
              </a:r>
              <a:r>
                <a:rPr lang="fr-FR" sz="1200" b="1" dirty="0" err="1" smtClean="0">
                  <a:solidFill>
                    <a:schemeClr val="bg1"/>
                  </a:solidFill>
                </a:rPr>
                <a:t>Paletticc</a:t>
              </a:r>
              <a:endParaRPr lang="fr-FR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85720" y="3000372"/>
              <a:ext cx="928694" cy="1000132"/>
            </a:xfrm>
            <a:prstGeom prst="rect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3" name="Groupe 36"/>
          <p:cNvGrpSpPr/>
          <p:nvPr/>
        </p:nvGrpSpPr>
        <p:grpSpPr>
          <a:xfrm>
            <a:off x="285720" y="4071942"/>
            <a:ext cx="5500726" cy="1055229"/>
            <a:chOff x="285720" y="4071942"/>
            <a:chExt cx="5500726" cy="1055229"/>
          </a:xfrm>
        </p:grpSpPr>
        <p:sp>
          <p:nvSpPr>
            <p:cNvPr id="23" name="Rectangle à coins arrondis 22"/>
            <p:cNvSpPr/>
            <p:nvPr/>
          </p:nvSpPr>
          <p:spPr>
            <a:xfrm>
              <a:off x="4602146" y="4245428"/>
              <a:ext cx="1184300" cy="881743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 smtClean="0">
                  <a:solidFill>
                    <a:schemeClr val="bg1"/>
                  </a:solidFill>
                </a:rPr>
                <a:t>Travail préparatoire à l’activité A3</a:t>
              </a:r>
              <a:endParaRPr lang="fr-FR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85720" y="4071942"/>
              <a:ext cx="928694" cy="1000132"/>
            </a:xfrm>
            <a:prstGeom prst="rect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9" name="Groupe 38"/>
          <p:cNvGrpSpPr/>
          <p:nvPr/>
        </p:nvGrpSpPr>
        <p:grpSpPr>
          <a:xfrm>
            <a:off x="285720" y="5214950"/>
            <a:ext cx="6357982" cy="1207622"/>
            <a:chOff x="285720" y="5214950"/>
            <a:chExt cx="6357982" cy="1207622"/>
          </a:xfrm>
        </p:grpSpPr>
        <p:sp>
          <p:nvSpPr>
            <p:cNvPr id="12" name="Ellipse 11"/>
            <p:cNvSpPr/>
            <p:nvPr/>
          </p:nvSpPr>
          <p:spPr>
            <a:xfrm>
              <a:off x="1500166" y="5388428"/>
              <a:ext cx="5143536" cy="103414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>
                  <a:solidFill>
                    <a:srgbClr val="006600"/>
                  </a:solidFill>
                </a:rPr>
                <a:t>Travail préparatoire à l’activité A3</a:t>
              </a:r>
              <a:endParaRPr lang="fr-FR" sz="1000" dirty="0">
                <a:solidFill>
                  <a:srgbClr val="006600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85720" y="5214950"/>
              <a:ext cx="928694" cy="1000132"/>
            </a:xfrm>
            <a:prstGeom prst="rect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6" name="Groupe 35"/>
          <p:cNvGrpSpPr/>
          <p:nvPr/>
        </p:nvGrpSpPr>
        <p:grpSpPr>
          <a:xfrm>
            <a:off x="6858016" y="1000108"/>
            <a:ext cx="1214445" cy="3114693"/>
            <a:chOff x="6858016" y="1000108"/>
            <a:chExt cx="1214445" cy="3114693"/>
          </a:xfrm>
        </p:grpSpPr>
        <p:sp>
          <p:nvSpPr>
            <p:cNvPr id="28" name="Rectangle à coins arrondis 27"/>
            <p:cNvSpPr/>
            <p:nvPr/>
          </p:nvSpPr>
          <p:spPr>
            <a:xfrm>
              <a:off x="6863024" y="3167744"/>
              <a:ext cx="1209437" cy="947057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 smtClean="0">
                  <a:solidFill>
                    <a:schemeClr val="bg1"/>
                  </a:solidFill>
                </a:rPr>
                <a:t>TP Amélioration </a:t>
              </a:r>
              <a:r>
                <a:rPr lang="fr-FR" sz="1200" b="1" dirty="0" err="1" smtClean="0">
                  <a:solidFill>
                    <a:schemeClr val="bg1"/>
                  </a:solidFill>
                </a:rPr>
                <a:t>Paletticc</a:t>
              </a:r>
              <a:endParaRPr lang="fr-FR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858016" y="1000108"/>
              <a:ext cx="1000132" cy="928694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935</TotalTime>
  <Words>4006</Words>
  <Application>Microsoft Office PowerPoint</Application>
  <PresentationFormat>Affichage à l'écran (4:3)</PresentationFormat>
  <Paragraphs>968</Paragraphs>
  <Slides>104</Slides>
  <Notes>10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104</vt:i4>
      </vt:variant>
    </vt:vector>
  </HeadingPairs>
  <TitlesOfParts>
    <vt:vector size="105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Activité professionnelle A7</vt:lpstr>
      <vt:lpstr>Diapositive 12</vt:lpstr>
      <vt:lpstr>Diapositive 13</vt:lpstr>
      <vt:lpstr>Conduite d’un bien</vt:lpstr>
      <vt:lpstr>Conduite du système Paletticc</vt:lpstr>
      <vt:lpstr>Conduite d’un bien</vt:lpstr>
      <vt:lpstr>Conduite du système Paletticc</vt:lpstr>
      <vt:lpstr>Conduite du système Paletticc</vt:lpstr>
      <vt:lpstr>Conduite du système Paletticc</vt:lpstr>
      <vt:lpstr>Conduite du système Paletticc</vt:lpstr>
      <vt:lpstr>Conduite du système Paletticc</vt:lpstr>
      <vt:lpstr>Conduite du système Paletticc</vt:lpstr>
      <vt:lpstr>Conduite du système Paletticc</vt:lpstr>
      <vt:lpstr>Conduite du système Paletticc</vt:lpstr>
      <vt:lpstr>Conduite du système Paletticc</vt:lpstr>
      <vt:lpstr>Diapositive 26</vt:lpstr>
      <vt:lpstr>Diapositive 27</vt:lpstr>
      <vt:lpstr>Ce que dit le référentiel: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Ce que dit le référentiel: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Diapositive 63</vt:lpstr>
      <vt:lpstr>Diapositive 64</vt:lpstr>
      <vt:lpstr>Diapositive 65</vt:lpstr>
      <vt:lpstr>Diapositive 66</vt:lpstr>
      <vt:lpstr>Diapositive 67</vt:lpstr>
      <vt:lpstr>Diapositive 68</vt:lpstr>
      <vt:lpstr>Diapositive 69</vt:lpstr>
      <vt:lpstr>Diapositive 70</vt:lpstr>
      <vt:lpstr>Diapositive 71</vt:lpstr>
      <vt:lpstr>Diapositive 72</vt:lpstr>
      <vt:lpstr>Diapositive 73</vt:lpstr>
      <vt:lpstr>Diapositive 74</vt:lpstr>
      <vt:lpstr>Diapositive 75</vt:lpstr>
      <vt:lpstr>Diapositive 76</vt:lpstr>
      <vt:lpstr>Diapositive 77</vt:lpstr>
      <vt:lpstr>Diapositive 78</vt:lpstr>
      <vt:lpstr>Diapositive 79</vt:lpstr>
      <vt:lpstr>Diapositive 80</vt:lpstr>
      <vt:lpstr>Diapositive 81</vt:lpstr>
      <vt:lpstr>Diapositive 82</vt:lpstr>
      <vt:lpstr>Diapositive 83</vt:lpstr>
      <vt:lpstr>Diapositive 84</vt:lpstr>
      <vt:lpstr>Diapositive 85</vt:lpstr>
      <vt:lpstr>Diapositive 86</vt:lpstr>
      <vt:lpstr>Diapositive 87</vt:lpstr>
      <vt:lpstr>Diapositive 88</vt:lpstr>
      <vt:lpstr>Diapositive 89</vt:lpstr>
      <vt:lpstr>Diapositive 90</vt:lpstr>
      <vt:lpstr>Diapositive 91</vt:lpstr>
      <vt:lpstr>Diapositive 92</vt:lpstr>
      <vt:lpstr>Diapositive 93</vt:lpstr>
      <vt:lpstr>Diapositive 94</vt:lpstr>
      <vt:lpstr>Diapositive 95</vt:lpstr>
      <vt:lpstr>Diapositive 96</vt:lpstr>
      <vt:lpstr>Diapositive 97</vt:lpstr>
      <vt:lpstr>Diapositive 98</vt:lpstr>
      <vt:lpstr>Diapositive 99</vt:lpstr>
      <vt:lpstr>Diapositive 100</vt:lpstr>
      <vt:lpstr>Diapositive 101</vt:lpstr>
      <vt:lpstr>Diapositive 102</vt:lpstr>
      <vt:lpstr>Diapositive 103</vt:lpstr>
      <vt:lpstr>Diapositive 104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CREPIN</dc:creator>
  <cp:lastModifiedBy>Chef de travaux</cp:lastModifiedBy>
  <cp:revision>139</cp:revision>
  <dcterms:created xsi:type="dcterms:W3CDTF">2015-02-21T06:40:37Z</dcterms:created>
  <dcterms:modified xsi:type="dcterms:W3CDTF">2015-03-25T13:23:36Z</dcterms:modified>
</cp:coreProperties>
</file>