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99760-3390-44F7-B3E8-EBE0463EDC23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B54D0C-A4B5-4D0D-AF32-EAC3B36ABAE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 smtClean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3BCE63-B02B-4A56-82EB-7EAE0603719B}" type="slidenum">
              <a:rPr lang="fr-FR" altLang="fr-FR" smtClean="0"/>
              <a:pPr/>
              <a:t>1</a:t>
            </a:fld>
            <a:endParaRPr lang="fr-FR" alt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75E4D-E31C-4596-8DE0-2A0CC4FC30E0}" type="datetimeFigureOut">
              <a:rPr lang="fr-FR" smtClean="0"/>
              <a:pPr/>
              <a:t>20/03/2015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7D4DE-4FF0-4C2B-A3D7-CD61D3F6AB7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../19_03%20Pr&#233;sentation%20finale%20revue%20s&#233;minaire%20Denain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../19_03%20Pr&#233;sentation%20finale%20revue%20s&#233;minaire%20Denain.ppt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../19_03%20Pr&#233;sentation%20finale%20revue%20s&#233;minaire%20Denain.pptx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../19_03%20Pr&#233;sentation%20finale%20revue%20s&#233;minaire%20Denain.ppt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2400" b="1">
                <a:solidFill>
                  <a:srgbClr val="000066"/>
                </a:solidFill>
                <a:latin typeface="Comic Sans MS" pitchFamily="66" charset="0"/>
              </a:rPr>
              <a:t>Méthode des 5 Pourquoi</a:t>
            </a:r>
          </a:p>
        </p:txBody>
      </p:sp>
      <p:sp>
        <p:nvSpPr>
          <p:cNvPr id="11267" name="Rectangle 49"/>
          <p:cNvSpPr>
            <a:spLocks noChangeArrowheads="1"/>
          </p:cNvSpPr>
          <p:nvPr/>
        </p:nvSpPr>
        <p:spPr bwMode="auto">
          <a:xfrm>
            <a:off x="498475" y="776288"/>
            <a:ext cx="8289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</a:pPr>
            <a:r>
              <a:rPr lang="fr-FR" altLang="fr-FR">
                <a:solidFill>
                  <a:srgbClr val="000066"/>
                </a:solidFill>
                <a:cs typeface="Arial" charset="0"/>
              </a:rPr>
              <a:t>Principe : « Au bout de 5 questions (Pourquoi), vous devez avoir trouvé la raison qui a provoqué le problème »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395288" y="2259013"/>
            <a:ext cx="1357312" cy="954087"/>
          </a:xfrm>
          <a:prstGeom prst="rect">
            <a:avLst/>
          </a:prstGeom>
          <a:solidFill>
            <a:srgbClr val="FFFFCC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>
                <a:solidFill>
                  <a:srgbClr val="000066"/>
                </a:solidFill>
                <a:latin typeface="Comic Sans MS" pitchFamily="66" charset="0"/>
              </a:rPr>
              <a:t>Arrêt en cours du cycle de production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2533650" y="2251075"/>
            <a:ext cx="1444625" cy="30797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 b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Pourquoi ?</a:t>
            </a:r>
            <a:endParaRPr lang="fr-FR" altLang="fr-FR" sz="14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2" name="Flèche droite 11"/>
          <p:cNvSpPr/>
          <p:nvPr/>
        </p:nvSpPr>
        <p:spPr>
          <a:xfrm>
            <a:off x="4227513" y="2312988"/>
            <a:ext cx="344487" cy="184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533650" y="2827338"/>
            <a:ext cx="1444625" cy="954087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>
                <a:solidFill>
                  <a:srgbClr val="000066"/>
                </a:solidFill>
                <a:latin typeface="Comic Sans MS" pitchFamily="66" charset="0"/>
                <a:sym typeface="Symbol" pitchFamily="18" charset="2"/>
              </a:rPr>
              <a:t>chaîne d’action  « Tourner la pince » défaillante</a:t>
            </a:r>
            <a:endParaRPr lang="fr-FR" altLang="fr-FR" sz="14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6" name="Flèche droite 15"/>
          <p:cNvSpPr/>
          <p:nvPr/>
        </p:nvSpPr>
        <p:spPr>
          <a:xfrm>
            <a:off x="1938338" y="2320925"/>
            <a:ext cx="344487" cy="184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1273" name="Text Box 7"/>
          <p:cNvSpPr txBox="1">
            <a:spLocks noChangeArrowheads="1"/>
          </p:cNvSpPr>
          <p:nvPr/>
        </p:nvSpPr>
        <p:spPr bwMode="auto">
          <a:xfrm>
            <a:off x="4787900" y="2813050"/>
            <a:ext cx="1444625" cy="52387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>
                <a:solidFill>
                  <a:srgbClr val="000066"/>
                </a:solidFill>
                <a:sym typeface="Symbol" pitchFamily="18" charset="2"/>
              </a:rPr>
              <a:t>La vitesse est trop grande</a:t>
            </a:r>
            <a:endParaRPr lang="fr-FR" altLang="fr-FR" sz="14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274" name="Text Box 7"/>
          <p:cNvSpPr txBox="1">
            <a:spLocks noChangeArrowheads="1"/>
          </p:cNvSpPr>
          <p:nvPr/>
        </p:nvSpPr>
        <p:spPr bwMode="auto">
          <a:xfrm>
            <a:off x="4787900" y="2259013"/>
            <a:ext cx="1444625" cy="307975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 b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Pourquoi ?</a:t>
            </a:r>
            <a:endParaRPr lang="fr-FR" altLang="fr-FR" sz="14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275" name="Text Box 7"/>
          <p:cNvSpPr txBox="1">
            <a:spLocks noChangeArrowheads="1"/>
          </p:cNvSpPr>
          <p:nvPr/>
        </p:nvSpPr>
        <p:spPr bwMode="auto">
          <a:xfrm>
            <a:off x="7200900" y="2238375"/>
            <a:ext cx="1444625" cy="306388"/>
          </a:xfrm>
          <a:prstGeom prst="rect">
            <a:avLst/>
          </a:prstGeom>
          <a:solidFill>
            <a:srgbClr val="FFFFCC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1400" b="1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Pourquoi ?</a:t>
            </a:r>
            <a:endParaRPr lang="fr-FR" altLang="fr-FR" sz="1400">
              <a:solidFill>
                <a:srgbClr val="000066"/>
              </a:solidFill>
              <a:latin typeface="Comic Sans MS" pitchFamily="66" charset="0"/>
            </a:endParaRPr>
          </a:p>
        </p:txBody>
      </p:sp>
      <p:sp>
        <p:nvSpPr>
          <p:cNvPr id="11276" name="Text Box 7"/>
          <p:cNvSpPr txBox="1">
            <a:spLocks noChangeArrowheads="1"/>
          </p:cNvSpPr>
          <p:nvPr/>
        </p:nvSpPr>
        <p:spPr bwMode="auto">
          <a:xfrm>
            <a:off x="7200900" y="2827338"/>
            <a:ext cx="1444625" cy="1492250"/>
          </a:xfrm>
          <a:prstGeom prst="rect">
            <a:avLst/>
          </a:prstGeom>
          <a:solidFill>
            <a:srgbClr val="FFFFCC"/>
          </a:solidFill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-"/>
            </a:pPr>
            <a:r>
              <a:rPr lang="fr-FR" altLang="fr-FR" sz="1400">
                <a:solidFill>
                  <a:srgbClr val="000066"/>
                </a:solidFill>
              </a:rPr>
              <a:t>vibrations normales de la machine</a:t>
            </a:r>
          </a:p>
          <a:p>
            <a:pPr eaLnBrk="0" hangingPunct="0">
              <a:spcBef>
                <a:spcPct val="50000"/>
              </a:spcBef>
              <a:buFontTx/>
              <a:buChar char="-"/>
            </a:pPr>
            <a:r>
              <a:rPr lang="fr-FR" altLang="fr-FR" sz="1400">
                <a:solidFill>
                  <a:srgbClr val="000066"/>
                </a:solidFill>
              </a:rPr>
              <a:t>absence de maintenance préventive</a:t>
            </a:r>
          </a:p>
        </p:txBody>
      </p:sp>
      <p:sp>
        <p:nvSpPr>
          <p:cNvPr id="22" name="Flèche droite 21"/>
          <p:cNvSpPr/>
          <p:nvPr/>
        </p:nvSpPr>
        <p:spPr>
          <a:xfrm>
            <a:off x="6672263" y="2312988"/>
            <a:ext cx="344487" cy="184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grpSp>
        <p:nvGrpSpPr>
          <p:cNvPr id="2" name="Groupe 1"/>
          <p:cNvGrpSpPr>
            <a:grpSpLocks/>
          </p:cNvGrpSpPr>
          <p:nvPr/>
        </p:nvGrpSpPr>
        <p:grpSpPr bwMode="auto">
          <a:xfrm>
            <a:off x="312738" y="3867150"/>
            <a:ext cx="8332787" cy="2662238"/>
            <a:chOff x="312738" y="3867150"/>
            <a:chExt cx="8332787" cy="2662238"/>
          </a:xfrm>
        </p:grpSpPr>
        <p:cxnSp>
          <p:nvCxnSpPr>
            <p:cNvPr id="3" name="Connecteur droit avec flèche 2"/>
            <p:cNvCxnSpPr>
              <a:stCxn id="11281" idx="3"/>
              <a:endCxn id="11283" idx="1"/>
            </p:cNvCxnSpPr>
            <p:nvPr/>
          </p:nvCxnSpPr>
          <p:spPr>
            <a:xfrm>
              <a:off x="1833563" y="4451350"/>
              <a:ext cx="5367337" cy="67945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81" name="Text Box 7"/>
            <p:cNvSpPr txBox="1">
              <a:spLocks noChangeArrowheads="1"/>
            </p:cNvSpPr>
            <p:nvPr/>
          </p:nvSpPr>
          <p:spPr bwMode="auto">
            <a:xfrm>
              <a:off x="312738" y="3867150"/>
              <a:ext cx="1520825" cy="1168400"/>
            </a:xfrm>
            <a:prstGeom prst="rect">
              <a:avLst/>
            </a:prstGeom>
            <a:solidFill>
              <a:srgbClr val="FFFFCC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400" b="1">
                  <a:solidFill>
                    <a:srgbClr val="000066"/>
                  </a:solidFill>
                  <a:latin typeface="Comic Sans MS" pitchFamily="66" charset="0"/>
                </a:rPr>
                <a:t>EFFET de la défaillance sur la machine et son environnement</a:t>
              </a:r>
              <a:endParaRPr lang="fr-FR" altLang="fr-FR" sz="1400">
                <a:solidFill>
                  <a:srgbClr val="000066"/>
                </a:solidFill>
                <a:latin typeface="Comic Sans MS" pitchFamily="66" charset="0"/>
              </a:endParaRPr>
            </a:p>
          </p:txBody>
        </p:sp>
        <p:sp>
          <p:nvSpPr>
            <p:cNvPr id="11282" name="Text Box 7"/>
            <p:cNvSpPr txBox="1">
              <a:spLocks noChangeArrowheads="1"/>
            </p:cNvSpPr>
            <p:nvPr/>
          </p:nvSpPr>
          <p:spPr bwMode="auto">
            <a:xfrm>
              <a:off x="4787900" y="4521200"/>
              <a:ext cx="1444625" cy="738188"/>
            </a:xfrm>
            <a:prstGeom prst="rect">
              <a:avLst/>
            </a:prstGeom>
            <a:solidFill>
              <a:srgbClr val="FFFFCC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400" b="1">
                  <a:solidFill>
                    <a:srgbClr val="000066"/>
                  </a:solidFill>
                  <a:sym typeface="Symbol" pitchFamily="18" charset="2"/>
                </a:rPr>
                <a:t>MODE de défaillance du composant</a:t>
              </a:r>
              <a:endParaRPr lang="fr-FR" altLang="fr-FR" sz="1400">
                <a:solidFill>
                  <a:srgbClr val="000066"/>
                </a:solidFill>
                <a:latin typeface="Comic Sans MS" pitchFamily="66" charset="0"/>
              </a:endParaRPr>
            </a:p>
          </p:txBody>
        </p:sp>
        <p:sp>
          <p:nvSpPr>
            <p:cNvPr id="11283" name="Text Box 7"/>
            <p:cNvSpPr txBox="1">
              <a:spLocks noChangeArrowheads="1"/>
            </p:cNvSpPr>
            <p:nvPr/>
          </p:nvSpPr>
          <p:spPr bwMode="auto">
            <a:xfrm>
              <a:off x="7200900" y="4870450"/>
              <a:ext cx="1444625" cy="522288"/>
            </a:xfrm>
            <a:prstGeom prst="rect">
              <a:avLst/>
            </a:prstGeom>
            <a:solidFill>
              <a:srgbClr val="FFFFCC"/>
            </a:solidFill>
            <a:ln w="5715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400" b="1">
                  <a:solidFill>
                    <a:srgbClr val="000066"/>
                  </a:solidFill>
                </a:rPr>
                <a:t>CAUSES de la défaillance</a:t>
              </a:r>
              <a:endParaRPr lang="fr-FR" altLang="fr-FR" sz="1400">
                <a:solidFill>
                  <a:srgbClr val="000066"/>
                </a:solidFill>
              </a:endParaRPr>
            </a:p>
          </p:txBody>
        </p:sp>
        <p:sp>
          <p:nvSpPr>
            <p:cNvPr id="11284" name="Text Box 7"/>
            <p:cNvSpPr txBox="1">
              <a:spLocks noChangeArrowheads="1"/>
            </p:cNvSpPr>
            <p:nvPr/>
          </p:nvSpPr>
          <p:spPr bwMode="auto">
            <a:xfrm>
              <a:off x="1073150" y="6159500"/>
              <a:ext cx="701675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fr-FR" altLang="fr-FR" sz="1800">
                  <a:solidFill>
                    <a:srgbClr val="000066"/>
                  </a:solidFill>
                  <a:latin typeface="Comic Sans MS" pitchFamily="66" charset="0"/>
                </a:rPr>
                <a:t>Cette méthode est très utilisée en diagnostic sur le terrain</a:t>
              </a:r>
            </a:p>
          </p:txBody>
        </p:sp>
      </p:grpSp>
      <p:sp>
        <p:nvSpPr>
          <p:cNvPr id="20" name="Demi-tour 19">
            <a:hlinkClick r:id="rId3" action="ppaction://hlinkpres?slideindex=97&amp;slidetitle=Diapositive 97"/>
          </p:cNvPr>
          <p:cNvSpPr/>
          <p:nvPr/>
        </p:nvSpPr>
        <p:spPr>
          <a:xfrm rot="10800000">
            <a:off x="7967663" y="5838825"/>
            <a:ext cx="584200" cy="511175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2400" b="1">
                <a:solidFill>
                  <a:srgbClr val="000066"/>
                </a:solidFill>
                <a:latin typeface="Comic Sans MS" pitchFamily="66" charset="0"/>
              </a:rPr>
              <a:t>Arbre des défaillances - Arbre des causes</a:t>
            </a:r>
          </a:p>
        </p:txBody>
      </p:sp>
      <p:sp>
        <p:nvSpPr>
          <p:cNvPr id="64" name="Demi-tour 63">
            <a:hlinkClick r:id="rId2" action="ppaction://hlinkpres?slideindex=97&amp;slidetitle=Diapositive 97"/>
          </p:cNvPr>
          <p:cNvSpPr/>
          <p:nvPr/>
        </p:nvSpPr>
        <p:spPr>
          <a:xfrm rot="10800000">
            <a:off x="8332788" y="6094413"/>
            <a:ext cx="511175" cy="506412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409575" y="654050"/>
            <a:ext cx="7742238" cy="5594350"/>
            <a:chOff x="2331" y="352"/>
            <a:chExt cx="12192" cy="8811"/>
          </a:xfrm>
        </p:grpSpPr>
        <p:sp>
          <p:nvSpPr>
            <p:cNvPr id="12293" name="Text Box 65"/>
            <p:cNvSpPr txBox="1">
              <a:spLocks noChangeArrowheads="1"/>
            </p:cNvSpPr>
            <p:nvPr/>
          </p:nvSpPr>
          <p:spPr bwMode="auto">
            <a:xfrm>
              <a:off x="6792" y="352"/>
              <a:ext cx="2658" cy="848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>
                  <a:latin typeface="Calibri" pitchFamily="34" charset="0"/>
                </a:rPr>
                <a:t>Cartons éjectés de la pince</a:t>
              </a:r>
              <a:endParaRPr lang="fr-FR"/>
            </a:p>
          </p:txBody>
        </p:sp>
        <p:sp>
          <p:nvSpPr>
            <p:cNvPr id="12294" name="Text Box 66"/>
            <p:cNvSpPr txBox="1">
              <a:spLocks noChangeArrowheads="1"/>
            </p:cNvSpPr>
            <p:nvPr/>
          </p:nvSpPr>
          <p:spPr bwMode="auto">
            <a:xfrm>
              <a:off x="7830" y="1440"/>
              <a:ext cx="645" cy="570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600">
                  <a:latin typeface="Calibri" pitchFamily="34" charset="0"/>
                </a:rPr>
                <a:t>≥1</a:t>
              </a:r>
              <a:endParaRPr lang="fr-FR"/>
            </a:p>
          </p:txBody>
        </p:sp>
        <p:cxnSp>
          <p:nvCxnSpPr>
            <p:cNvPr id="12295" name="AutoShape 67"/>
            <p:cNvCxnSpPr>
              <a:cxnSpLocks noChangeShapeType="1"/>
            </p:cNvCxnSpPr>
            <p:nvPr/>
          </p:nvCxnSpPr>
          <p:spPr bwMode="auto">
            <a:xfrm flipV="1">
              <a:off x="8160" y="1215"/>
              <a:ext cx="1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296" name="Text Box 68"/>
            <p:cNvSpPr txBox="1">
              <a:spLocks noChangeArrowheads="1"/>
            </p:cNvSpPr>
            <p:nvPr/>
          </p:nvSpPr>
          <p:spPr bwMode="auto">
            <a:xfrm>
              <a:off x="5067" y="4340"/>
              <a:ext cx="2658" cy="888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 dirty="0" smtClean="0">
                  <a:latin typeface="Calibri" pitchFamily="34" charset="0"/>
                </a:rPr>
                <a:t>Cartons </a:t>
              </a:r>
              <a:r>
                <a:rPr lang="fr-FR" sz="1200" dirty="0">
                  <a:latin typeface="Calibri" pitchFamily="34" charset="0"/>
                </a:rPr>
                <a:t>mal </a:t>
              </a:r>
              <a:r>
                <a:rPr lang="fr-FR" sz="1200" dirty="0" smtClean="0">
                  <a:latin typeface="Calibri" pitchFamily="34" charset="0"/>
                </a:rPr>
                <a:t>positionnés </a:t>
              </a:r>
              <a:r>
                <a:rPr lang="fr-FR" sz="1200" dirty="0">
                  <a:latin typeface="Calibri" pitchFamily="34" charset="0"/>
                </a:rPr>
                <a:t>dans la pince</a:t>
              </a:r>
              <a:endParaRPr lang="fr-FR" dirty="0"/>
            </a:p>
          </p:txBody>
        </p:sp>
        <p:sp>
          <p:nvSpPr>
            <p:cNvPr id="12297" name="Text Box 69"/>
            <p:cNvSpPr txBox="1">
              <a:spLocks noChangeArrowheads="1"/>
            </p:cNvSpPr>
            <p:nvPr/>
          </p:nvSpPr>
          <p:spPr bwMode="auto">
            <a:xfrm>
              <a:off x="10212" y="2394"/>
              <a:ext cx="2658" cy="846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>
                  <a:latin typeface="Calibri" pitchFamily="34" charset="0"/>
                </a:rPr>
                <a:t>Glissement des cartons dans la pince</a:t>
              </a:r>
              <a:endParaRPr lang="fr-FR"/>
            </a:p>
          </p:txBody>
        </p:sp>
        <p:sp>
          <p:nvSpPr>
            <p:cNvPr id="12298" name="Text Box 70"/>
            <p:cNvSpPr txBox="1">
              <a:spLocks noChangeArrowheads="1"/>
            </p:cNvSpPr>
            <p:nvPr/>
          </p:nvSpPr>
          <p:spPr bwMode="auto">
            <a:xfrm>
              <a:off x="3147" y="2394"/>
              <a:ext cx="2928" cy="846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>
                  <a:latin typeface="Calibri" pitchFamily="34" charset="0"/>
                </a:rPr>
                <a:t>Mauvaise fonctionnalité des guides cartons</a:t>
              </a:r>
              <a:endParaRPr lang="fr-FR"/>
            </a:p>
          </p:txBody>
        </p:sp>
        <p:cxnSp>
          <p:nvCxnSpPr>
            <p:cNvPr id="12299" name="AutoShape 71"/>
            <p:cNvCxnSpPr>
              <a:cxnSpLocks noChangeShapeType="1"/>
            </p:cNvCxnSpPr>
            <p:nvPr/>
          </p:nvCxnSpPr>
          <p:spPr bwMode="auto">
            <a:xfrm>
              <a:off x="7935" y="2010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0" name="AutoShape 72"/>
            <p:cNvCxnSpPr>
              <a:cxnSpLocks noChangeShapeType="1"/>
            </p:cNvCxnSpPr>
            <p:nvPr/>
          </p:nvCxnSpPr>
          <p:spPr bwMode="auto">
            <a:xfrm flipH="1">
              <a:off x="4590" y="2220"/>
              <a:ext cx="334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1" name="AutoShape 73"/>
            <p:cNvCxnSpPr>
              <a:cxnSpLocks noChangeShapeType="1"/>
            </p:cNvCxnSpPr>
            <p:nvPr/>
          </p:nvCxnSpPr>
          <p:spPr bwMode="auto">
            <a:xfrm>
              <a:off x="4590" y="2220"/>
              <a:ext cx="0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2" name="AutoShape 74"/>
            <p:cNvCxnSpPr>
              <a:cxnSpLocks noChangeShapeType="1"/>
            </p:cNvCxnSpPr>
            <p:nvPr/>
          </p:nvCxnSpPr>
          <p:spPr bwMode="auto">
            <a:xfrm>
              <a:off x="8325" y="2010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3" name="AutoShape 75"/>
            <p:cNvCxnSpPr>
              <a:cxnSpLocks noChangeShapeType="1"/>
            </p:cNvCxnSpPr>
            <p:nvPr/>
          </p:nvCxnSpPr>
          <p:spPr bwMode="auto">
            <a:xfrm>
              <a:off x="8325" y="2220"/>
              <a:ext cx="319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4" name="AutoShape 76"/>
            <p:cNvCxnSpPr>
              <a:cxnSpLocks noChangeShapeType="1"/>
            </p:cNvCxnSpPr>
            <p:nvPr/>
          </p:nvCxnSpPr>
          <p:spPr bwMode="auto">
            <a:xfrm>
              <a:off x="11520" y="2220"/>
              <a:ext cx="0" cy="17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05" name="Text Box 77"/>
            <p:cNvSpPr txBox="1">
              <a:spLocks noChangeArrowheads="1"/>
            </p:cNvSpPr>
            <p:nvPr/>
          </p:nvSpPr>
          <p:spPr bwMode="auto">
            <a:xfrm>
              <a:off x="4260" y="3495"/>
              <a:ext cx="645" cy="570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600">
                  <a:latin typeface="Calibri" pitchFamily="34" charset="0"/>
                </a:rPr>
                <a:t>≥1</a:t>
              </a:r>
              <a:endParaRPr lang="fr-FR"/>
            </a:p>
          </p:txBody>
        </p:sp>
        <p:cxnSp>
          <p:nvCxnSpPr>
            <p:cNvPr id="12306" name="AutoShape 78"/>
            <p:cNvCxnSpPr>
              <a:cxnSpLocks noChangeShapeType="1"/>
            </p:cNvCxnSpPr>
            <p:nvPr/>
          </p:nvCxnSpPr>
          <p:spPr bwMode="auto">
            <a:xfrm flipV="1">
              <a:off x="4590" y="3240"/>
              <a:ext cx="0" cy="2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7" name="AutoShape 79"/>
            <p:cNvCxnSpPr>
              <a:cxnSpLocks noChangeShapeType="1"/>
            </p:cNvCxnSpPr>
            <p:nvPr/>
          </p:nvCxnSpPr>
          <p:spPr bwMode="auto">
            <a:xfrm>
              <a:off x="4395" y="4065"/>
              <a:ext cx="0" cy="1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8" name="AutoShape 80"/>
            <p:cNvCxnSpPr>
              <a:cxnSpLocks noChangeShapeType="1"/>
            </p:cNvCxnSpPr>
            <p:nvPr/>
          </p:nvCxnSpPr>
          <p:spPr bwMode="auto">
            <a:xfrm flipH="1">
              <a:off x="3495" y="4230"/>
              <a:ext cx="90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09" name="AutoShape 81"/>
            <p:cNvCxnSpPr>
              <a:cxnSpLocks noChangeShapeType="1"/>
            </p:cNvCxnSpPr>
            <p:nvPr/>
          </p:nvCxnSpPr>
          <p:spPr bwMode="auto">
            <a:xfrm>
              <a:off x="3480" y="4230"/>
              <a:ext cx="0" cy="3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10" name="Oval 82"/>
            <p:cNvSpPr>
              <a:spLocks noChangeArrowheads="1"/>
            </p:cNvSpPr>
            <p:nvPr/>
          </p:nvSpPr>
          <p:spPr bwMode="auto">
            <a:xfrm>
              <a:off x="2331" y="4545"/>
              <a:ext cx="2257" cy="1131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Guides cartons </a:t>
              </a:r>
              <a:r>
                <a:rPr lang="fr-FR" sz="1100" dirty="0" smtClean="0">
                  <a:latin typeface="Calibri" pitchFamily="34" charset="0"/>
                </a:rPr>
                <a:t>déformés</a:t>
              </a:r>
              <a:endParaRPr lang="fr-FR" dirty="0"/>
            </a:p>
          </p:txBody>
        </p:sp>
        <p:cxnSp>
          <p:nvCxnSpPr>
            <p:cNvPr id="12311" name="AutoShape 83"/>
            <p:cNvCxnSpPr>
              <a:cxnSpLocks noChangeShapeType="1"/>
            </p:cNvCxnSpPr>
            <p:nvPr/>
          </p:nvCxnSpPr>
          <p:spPr bwMode="auto">
            <a:xfrm>
              <a:off x="4740" y="4065"/>
              <a:ext cx="0" cy="1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12" name="AutoShape 84"/>
            <p:cNvCxnSpPr>
              <a:cxnSpLocks noChangeShapeType="1"/>
            </p:cNvCxnSpPr>
            <p:nvPr/>
          </p:nvCxnSpPr>
          <p:spPr bwMode="auto">
            <a:xfrm>
              <a:off x="4740" y="4230"/>
              <a:ext cx="16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13" name="AutoShape 85"/>
            <p:cNvCxnSpPr>
              <a:cxnSpLocks noChangeShapeType="1"/>
            </p:cNvCxnSpPr>
            <p:nvPr/>
          </p:nvCxnSpPr>
          <p:spPr bwMode="auto">
            <a:xfrm>
              <a:off x="6390" y="4230"/>
              <a:ext cx="0" cy="1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14" name="Text Box 86"/>
            <p:cNvSpPr txBox="1">
              <a:spLocks noChangeArrowheads="1"/>
            </p:cNvSpPr>
            <p:nvPr/>
          </p:nvSpPr>
          <p:spPr bwMode="auto">
            <a:xfrm>
              <a:off x="6030" y="5520"/>
              <a:ext cx="645" cy="570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600">
                  <a:latin typeface="Calibri" pitchFamily="34" charset="0"/>
                </a:rPr>
                <a:t>≥1</a:t>
              </a:r>
              <a:endParaRPr lang="fr-FR"/>
            </a:p>
          </p:txBody>
        </p:sp>
        <p:cxnSp>
          <p:nvCxnSpPr>
            <p:cNvPr id="12315" name="AutoShape 87"/>
            <p:cNvCxnSpPr>
              <a:cxnSpLocks noChangeShapeType="1"/>
            </p:cNvCxnSpPr>
            <p:nvPr/>
          </p:nvCxnSpPr>
          <p:spPr bwMode="auto">
            <a:xfrm flipV="1">
              <a:off x="6390" y="5228"/>
              <a:ext cx="0" cy="2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16" name="Oval 88"/>
            <p:cNvSpPr>
              <a:spLocks noChangeArrowheads="1"/>
            </p:cNvSpPr>
            <p:nvPr/>
          </p:nvSpPr>
          <p:spPr bwMode="auto">
            <a:xfrm>
              <a:off x="3313" y="6480"/>
              <a:ext cx="2587" cy="13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Guides cartons </a:t>
              </a:r>
              <a:r>
                <a:rPr lang="fr-FR" sz="1100" dirty="0" smtClean="0">
                  <a:latin typeface="Calibri" pitchFamily="34" charset="0"/>
                </a:rPr>
                <a:t>déréglés </a:t>
              </a:r>
              <a:r>
                <a:rPr lang="fr-FR" sz="1100" dirty="0">
                  <a:latin typeface="Calibri" pitchFamily="34" charset="0"/>
                </a:rPr>
                <a:t>par vibrations</a:t>
              </a:r>
              <a:endParaRPr lang="fr-FR" dirty="0"/>
            </a:p>
          </p:txBody>
        </p:sp>
        <p:sp>
          <p:nvSpPr>
            <p:cNvPr id="12317" name="Oval 89"/>
            <p:cNvSpPr>
              <a:spLocks noChangeArrowheads="1"/>
            </p:cNvSpPr>
            <p:nvPr/>
          </p:nvSpPr>
          <p:spPr bwMode="auto">
            <a:xfrm>
              <a:off x="6570" y="6480"/>
              <a:ext cx="1755" cy="10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Erreur de réglage</a:t>
              </a:r>
              <a:endParaRPr lang="fr-FR" dirty="0"/>
            </a:p>
          </p:txBody>
        </p:sp>
        <p:cxnSp>
          <p:nvCxnSpPr>
            <p:cNvPr id="12318" name="AutoShape 90"/>
            <p:cNvCxnSpPr>
              <a:cxnSpLocks noChangeShapeType="1"/>
            </p:cNvCxnSpPr>
            <p:nvPr/>
          </p:nvCxnSpPr>
          <p:spPr bwMode="auto">
            <a:xfrm>
              <a:off x="6540" y="6090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19" name="AutoShape 91"/>
            <p:cNvCxnSpPr>
              <a:cxnSpLocks noChangeShapeType="1"/>
            </p:cNvCxnSpPr>
            <p:nvPr/>
          </p:nvCxnSpPr>
          <p:spPr bwMode="auto">
            <a:xfrm>
              <a:off x="6540" y="6300"/>
              <a:ext cx="88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0" name="AutoShape 92"/>
            <p:cNvCxnSpPr>
              <a:cxnSpLocks noChangeShapeType="1"/>
            </p:cNvCxnSpPr>
            <p:nvPr/>
          </p:nvCxnSpPr>
          <p:spPr bwMode="auto">
            <a:xfrm>
              <a:off x="7440" y="6300"/>
              <a:ext cx="0" cy="1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1" name="AutoShape 93"/>
            <p:cNvCxnSpPr>
              <a:cxnSpLocks noChangeShapeType="1"/>
            </p:cNvCxnSpPr>
            <p:nvPr/>
          </p:nvCxnSpPr>
          <p:spPr bwMode="auto">
            <a:xfrm>
              <a:off x="6210" y="6090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2" name="AutoShape 94"/>
            <p:cNvCxnSpPr>
              <a:cxnSpLocks noChangeShapeType="1"/>
            </p:cNvCxnSpPr>
            <p:nvPr/>
          </p:nvCxnSpPr>
          <p:spPr bwMode="auto">
            <a:xfrm flipH="1">
              <a:off x="4605" y="6300"/>
              <a:ext cx="160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3" name="AutoShape 95"/>
            <p:cNvCxnSpPr>
              <a:cxnSpLocks noChangeShapeType="1"/>
            </p:cNvCxnSpPr>
            <p:nvPr/>
          </p:nvCxnSpPr>
          <p:spPr bwMode="auto">
            <a:xfrm>
              <a:off x="4605" y="6300"/>
              <a:ext cx="0" cy="1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24" name="Text Box 96"/>
            <p:cNvSpPr txBox="1">
              <a:spLocks noChangeArrowheads="1"/>
            </p:cNvSpPr>
            <p:nvPr/>
          </p:nvSpPr>
          <p:spPr bwMode="auto">
            <a:xfrm>
              <a:off x="11205" y="3495"/>
              <a:ext cx="645" cy="570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600">
                  <a:latin typeface="Calibri" pitchFamily="34" charset="0"/>
                </a:rPr>
                <a:t>≥1</a:t>
              </a:r>
              <a:endParaRPr lang="fr-FR"/>
            </a:p>
          </p:txBody>
        </p:sp>
        <p:cxnSp>
          <p:nvCxnSpPr>
            <p:cNvPr id="12325" name="AutoShape 97"/>
            <p:cNvCxnSpPr>
              <a:cxnSpLocks noChangeShapeType="1"/>
            </p:cNvCxnSpPr>
            <p:nvPr/>
          </p:nvCxnSpPr>
          <p:spPr bwMode="auto">
            <a:xfrm>
              <a:off x="11520" y="3240"/>
              <a:ext cx="0" cy="25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6" name="AutoShape 98"/>
            <p:cNvCxnSpPr>
              <a:cxnSpLocks noChangeShapeType="1"/>
            </p:cNvCxnSpPr>
            <p:nvPr/>
          </p:nvCxnSpPr>
          <p:spPr bwMode="auto">
            <a:xfrm>
              <a:off x="11385" y="4065"/>
              <a:ext cx="0" cy="1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27" name="AutoShape 99"/>
            <p:cNvCxnSpPr>
              <a:cxnSpLocks noChangeShapeType="1"/>
            </p:cNvCxnSpPr>
            <p:nvPr/>
          </p:nvCxnSpPr>
          <p:spPr bwMode="auto">
            <a:xfrm flipH="1">
              <a:off x="9180" y="4230"/>
              <a:ext cx="220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28" name="Text Box 100"/>
            <p:cNvSpPr txBox="1">
              <a:spLocks noChangeArrowheads="1"/>
            </p:cNvSpPr>
            <p:nvPr/>
          </p:nvSpPr>
          <p:spPr bwMode="auto">
            <a:xfrm>
              <a:off x="8325" y="4340"/>
              <a:ext cx="1755" cy="888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 dirty="0">
                  <a:latin typeface="Calibri" pitchFamily="34" charset="0"/>
                </a:rPr>
                <a:t>Adhérence insuffisante</a:t>
              </a:r>
              <a:endParaRPr lang="fr-FR" dirty="0"/>
            </a:p>
          </p:txBody>
        </p:sp>
        <p:cxnSp>
          <p:nvCxnSpPr>
            <p:cNvPr id="12329" name="AutoShape 101"/>
            <p:cNvCxnSpPr>
              <a:cxnSpLocks noChangeShapeType="1"/>
            </p:cNvCxnSpPr>
            <p:nvPr/>
          </p:nvCxnSpPr>
          <p:spPr bwMode="auto">
            <a:xfrm flipV="1">
              <a:off x="9180" y="4230"/>
              <a:ext cx="1" cy="1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30" name="AutoShape 102"/>
            <p:cNvCxnSpPr>
              <a:cxnSpLocks noChangeShapeType="1"/>
            </p:cNvCxnSpPr>
            <p:nvPr/>
          </p:nvCxnSpPr>
          <p:spPr bwMode="auto">
            <a:xfrm>
              <a:off x="9180" y="5228"/>
              <a:ext cx="0" cy="2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31" name="Oval 103"/>
            <p:cNvSpPr>
              <a:spLocks noChangeArrowheads="1"/>
            </p:cNvSpPr>
            <p:nvPr/>
          </p:nvSpPr>
          <p:spPr bwMode="auto">
            <a:xfrm>
              <a:off x="8160" y="5520"/>
              <a:ext cx="2055" cy="10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Les surfaces sont lisses</a:t>
              </a:r>
              <a:endParaRPr lang="fr-FR" dirty="0"/>
            </a:p>
          </p:txBody>
        </p:sp>
        <p:cxnSp>
          <p:nvCxnSpPr>
            <p:cNvPr id="12332" name="AutoShape 104"/>
            <p:cNvCxnSpPr>
              <a:cxnSpLocks noChangeShapeType="1"/>
            </p:cNvCxnSpPr>
            <p:nvPr/>
          </p:nvCxnSpPr>
          <p:spPr bwMode="auto">
            <a:xfrm>
              <a:off x="11520" y="4065"/>
              <a:ext cx="0" cy="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33" name="Text Box 105"/>
            <p:cNvSpPr txBox="1">
              <a:spLocks noChangeArrowheads="1"/>
            </p:cNvSpPr>
            <p:nvPr/>
          </p:nvSpPr>
          <p:spPr bwMode="auto">
            <a:xfrm>
              <a:off x="10635" y="4340"/>
              <a:ext cx="1755" cy="888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 dirty="0">
                  <a:latin typeface="Calibri" pitchFamily="34" charset="0"/>
                </a:rPr>
                <a:t>Chocs fin de course</a:t>
              </a:r>
              <a:endParaRPr lang="fr-FR" dirty="0"/>
            </a:p>
          </p:txBody>
        </p:sp>
        <p:cxnSp>
          <p:nvCxnSpPr>
            <p:cNvPr id="12334" name="AutoShape 106"/>
            <p:cNvCxnSpPr>
              <a:cxnSpLocks noChangeShapeType="1"/>
            </p:cNvCxnSpPr>
            <p:nvPr/>
          </p:nvCxnSpPr>
          <p:spPr bwMode="auto">
            <a:xfrm>
              <a:off x="11520" y="5228"/>
              <a:ext cx="0" cy="7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35" name="Text Box 107"/>
            <p:cNvSpPr txBox="1">
              <a:spLocks noChangeArrowheads="1"/>
            </p:cNvSpPr>
            <p:nvPr/>
          </p:nvSpPr>
          <p:spPr bwMode="auto">
            <a:xfrm>
              <a:off x="11205" y="6013"/>
              <a:ext cx="645" cy="570"/>
            </a:xfrm>
            <a:prstGeom prst="rect">
              <a:avLst/>
            </a:pr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800">
                  <a:latin typeface="Calibri" pitchFamily="34" charset="0"/>
                </a:rPr>
                <a:t>&amp;</a:t>
              </a:r>
              <a:endParaRPr lang="fr-FR"/>
            </a:p>
          </p:txBody>
        </p:sp>
        <p:cxnSp>
          <p:nvCxnSpPr>
            <p:cNvPr id="12336" name="AutoShape 108"/>
            <p:cNvCxnSpPr>
              <a:cxnSpLocks noChangeShapeType="1"/>
            </p:cNvCxnSpPr>
            <p:nvPr/>
          </p:nvCxnSpPr>
          <p:spPr bwMode="auto">
            <a:xfrm>
              <a:off x="11370" y="6583"/>
              <a:ext cx="15" cy="5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37" name="AutoShape 109"/>
            <p:cNvCxnSpPr>
              <a:cxnSpLocks noChangeShapeType="1"/>
            </p:cNvCxnSpPr>
            <p:nvPr/>
          </p:nvCxnSpPr>
          <p:spPr bwMode="auto">
            <a:xfrm flipH="1">
              <a:off x="10635" y="7108"/>
              <a:ext cx="7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38" name="AutoShape 110"/>
            <p:cNvCxnSpPr>
              <a:cxnSpLocks noChangeShapeType="1"/>
            </p:cNvCxnSpPr>
            <p:nvPr/>
          </p:nvCxnSpPr>
          <p:spPr bwMode="auto">
            <a:xfrm>
              <a:off x="10635" y="7108"/>
              <a:ext cx="0" cy="22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39" name="Oval 111"/>
            <p:cNvSpPr>
              <a:spLocks noChangeArrowheads="1"/>
            </p:cNvSpPr>
            <p:nvPr/>
          </p:nvSpPr>
          <p:spPr bwMode="auto">
            <a:xfrm>
              <a:off x="9555" y="7333"/>
              <a:ext cx="2220" cy="13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Amortisseurs vérin mal réglés</a:t>
              </a:r>
              <a:endParaRPr lang="fr-FR" dirty="0"/>
            </a:p>
          </p:txBody>
        </p:sp>
        <p:cxnSp>
          <p:nvCxnSpPr>
            <p:cNvPr id="12340" name="AutoShape 112"/>
            <p:cNvCxnSpPr>
              <a:cxnSpLocks noChangeShapeType="1"/>
            </p:cNvCxnSpPr>
            <p:nvPr/>
          </p:nvCxnSpPr>
          <p:spPr bwMode="auto">
            <a:xfrm>
              <a:off x="11685" y="6583"/>
              <a:ext cx="0" cy="21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41" name="AutoShape 113"/>
            <p:cNvCxnSpPr>
              <a:cxnSpLocks noChangeShapeType="1"/>
            </p:cNvCxnSpPr>
            <p:nvPr/>
          </p:nvCxnSpPr>
          <p:spPr bwMode="auto">
            <a:xfrm>
              <a:off x="11685" y="6793"/>
              <a:ext cx="108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42" name="AutoShape 114"/>
            <p:cNvCxnSpPr>
              <a:cxnSpLocks noChangeShapeType="1"/>
            </p:cNvCxnSpPr>
            <p:nvPr/>
          </p:nvCxnSpPr>
          <p:spPr bwMode="auto">
            <a:xfrm>
              <a:off x="12765" y="6793"/>
              <a:ext cx="0" cy="1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43" name="Text Box 115"/>
            <p:cNvSpPr txBox="1">
              <a:spLocks noChangeArrowheads="1"/>
            </p:cNvSpPr>
            <p:nvPr/>
          </p:nvSpPr>
          <p:spPr bwMode="auto">
            <a:xfrm>
              <a:off x="12000" y="6973"/>
              <a:ext cx="1545" cy="902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>
                  <a:latin typeface="Calibri" pitchFamily="34" charset="0"/>
                </a:rPr>
                <a:t>Vitesse trop élevée</a:t>
              </a:r>
              <a:endParaRPr lang="fr-FR"/>
            </a:p>
          </p:txBody>
        </p:sp>
        <p:cxnSp>
          <p:nvCxnSpPr>
            <p:cNvPr id="12344" name="AutoShape 116"/>
            <p:cNvCxnSpPr>
              <a:cxnSpLocks noChangeShapeType="1"/>
            </p:cNvCxnSpPr>
            <p:nvPr/>
          </p:nvCxnSpPr>
          <p:spPr bwMode="auto">
            <a:xfrm flipH="1">
              <a:off x="12766" y="7875"/>
              <a:ext cx="2" cy="19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45" name="Oval 117"/>
            <p:cNvSpPr>
              <a:spLocks noChangeArrowheads="1"/>
            </p:cNvSpPr>
            <p:nvPr/>
          </p:nvSpPr>
          <p:spPr bwMode="auto">
            <a:xfrm>
              <a:off x="11880" y="8068"/>
              <a:ext cx="1755" cy="10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 smtClean="0">
                  <a:latin typeface="Calibri" pitchFamily="34" charset="0"/>
                </a:rPr>
                <a:t>RDU mal réglés</a:t>
              </a:r>
              <a:endParaRPr lang="fr-FR" dirty="0"/>
            </a:p>
          </p:txBody>
        </p:sp>
        <p:cxnSp>
          <p:nvCxnSpPr>
            <p:cNvPr id="12346" name="AutoShape 118"/>
            <p:cNvCxnSpPr>
              <a:cxnSpLocks noChangeShapeType="1"/>
            </p:cNvCxnSpPr>
            <p:nvPr/>
          </p:nvCxnSpPr>
          <p:spPr bwMode="auto">
            <a:xfrm>
              <a:off x="11685" y="4065"/>
              <a:ext cx="0" cy="1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47" name="AutoShape 119"/>
            <p:cNvCxnSpPr>
              <a:cxnSpLocks noChangeShapeType="1"/>
            </p:cNvCxnSpPr>
            <p:nvPr/>
          </p:nvCxnSpPr>
          <p:spPr bwMode="auto">
            <a:xfrm>
              <a:off x="11685" y="4231"/>
              <a:ext cx="195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2348" name="AutoShape 120"/>
            <p:cNvCxnSpPr>
              <a:cxnSpLocks noChangeShapeType="1"/>
            </p:cNvCxnSpPr>
            <p:nvPr/>
          </p:nvCxnSpPr>
          <p:spPr bwMode="auto">
            <a:xfrm>
              <a:off x="13653" y="4231"/>
              <a:ext cx="0" cy="1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49" name="Text Box 121"/>
            <p:cNvSpPr txBox="1">
              <a:spLocks noChangeArrowheads="1"/>
            </p:cNvSpPr>
            <p:nvPr/>
          </p:nvSpPr>
          <p:spPr bwMode="auto">
            <a:xfrm>
              <a:off x="12768" y="4340"/>
              <a:ext cx="1755" cy="858"/>
            </a:xfrm>
            <a:prstGeom prst="rect">
              <a:avLst/>
            </a:prstGeom>
            <a:solidFill>
              <a:srgbClr val="DAEEF3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200" dirty="0">
                  <a:latin typeface="Calibri" pitchFamily="34" charset="0"/>
                </a:rPr>
                <a:t>Jeu dans les articulations</a:t>
              </a:r>
              <a:endParaRPr lang="fr-FR" dirty="0"/>
            </a:p>
          </p:txBody>
        </p:sp>
        <p:cxnSp>
          <p:nvCxnSpPr>
            <p:cNvPr id="12350" name="AutoShape 122"/>
            <p:cNvCxnSpPr>
              <a:cxnSpLocks noChangeShapeType="1"/>
            </p:cNvCxnSpPr>
            <p:nvPr/>
          </p:nvCxnSpPr>
          <p:spPr bwMode="auto">
            <a:xfrm>
              <a:off x="13653" y="5198"/>
              <a:ext cx="0" cy="32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2351" name="Oval 123"/>
            <p:cNvSpPr>
              <a:spLocks noChangeArrowheads="1"/>
            </p:cNvSpPr>
            <p:nvPr/>
          </p:nvSpPr>
          <p:spPr bwMode="auto">
            <a:xfrm>
              <a:off x="12768" y="5520"/>
              <a:ext cx="1755" cy="1095"/>
            </a:xfrm>
            <a:prstGeom prst="ellipse">
              <a:avLst/>
            </a:prstGeom>
            <a:solidFill>
              <a:srgbClr val="F2DBDB"/>
            </a:solidFill>
            <a:ln w="38100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Usure des liaisons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8163" y="1250950"/>
            <a:ext cx="7745412" cy="4262438"/>
            <a:chOff x="847" y="1970"/>
            <a:chExt cx="12199" cy="6712"/>
          </a:xfrm>
        </p:grpSpPr>
        <p:cxnSp>
          <p:nvCxnSpPr>
            <p:cNvPr id="13317" name="AutoShape 3"/>
            <p:cNvCxnSpPr>
              <a:cxnSpLocks noChangeShapeType="1"/>
            </p:cNvCxnSpPr>
            <p:nvPr/>
          </p:nvCxnSpPr>
          <p:spPr bwMode="auto">
            <a:xfrm>
              <a:off x="3159" y="5180"/>
              <a:ext cx="7695" cy="0"/>
            </a:xfrm>
            <a:prstGeom prst="straightConnector1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3318" name="Text Box 4"/>
            <p:cNvSpPr txBox="1">
              <a:spLocks noChangeArrowheads="1"/>
            </p:cNvSpPr>
            <p:nvPr/>
          </p:nvSpPr>
          <p:spPr bwMode="auto">
            <a:xfrm>
              <a:off x="10854" y="4492"/>
              <a:ext cx="2192" cy="13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 dirty="0" smtClean="0">
                  <a:latin typeface="Calibri" pitchFamily="34" charset="0"/>
                </a:rPr>
                <a:t>Cartons </a:t>
              </a:r>
              <a:r>
                <a:rPr lang="fr-FR" sz="1400" b="1" dirty="0">
                  <a:latin typeface="Calibri" pitchFamily="34" charset="0"/>
                </a:rPr>
                <a:t>mal </a:t>
              </a:r>
              <a:r>
                <a:rPr lang="fr-FR" sz="1400" b="1" dirty="0" smtClean="0">
                  <a:latin typeface="Calibri" pitchFamily="34" charset="0"/>
                </a:rPr>
                <a:t>positionnés </a:t>
              </a:r>
              <a:r>
                <a:rPr lang="fr-FR" sz="1400" b="1" dirty="0">
                  <a:latin typeface="Calibri" pitchFamily="34" charset="0"/>
                </a:rPr>
                <a:t>dans la pince</a:t>
              </a:r>
              <a:endParaRPr lang="fr-FR" dirty="0"/>
            </a:p>
          </p:txBody>
        </p:sp>
        <p:sp>
          <p:nvSpPr>
            <p:cNvPr id="13319" name="Text Box 5"/>
            <p:cNvSpPr txBox="1">
              <a:spLocks noChangeArrowheads="1"/>
            </p:cNvSpPr>
            <p:nvPr/>
          </p:nvSpPr>
          <p:spPr bwMode="auto">
            <a:xfrm>
              <a:off x="7369" y="8081"/>
              <a:ext cx="2192" cy="601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>
                  <a:latin typeface="Calibri" pitchFamily="34" charset="0"/>
                </a:rPr>
                <a:t>Milieu</a:t>
              </a:r>
              <a:endParaRPr lang="fr-FR"/>
            </a:p>
          </p:txBody>
        </p:sp>
        <p:sp>
          <p:nvSpPr>
            <p:cNvPr id="13320" name="Text Box 6"/>
            <p:cNvSpPr txBox="1">
              <a:spLocks noChangeArrowheads="1"/>
            </p:cNvSpPr>
            <p:nvPr/>
          </p:nvSpPr>
          <p:spPr bwMode="auto">
            <a:xfrm>
              <a:off x="4535" y="8081"/>
              <a:ext cx="2192" cy="601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>
                  <a:latin typeface="Calibri" pitchFamily="34" charset="0"/>
                </a:rPr>
                <a:t>Matières</a:t>
              </a:r>
              <a:endParaRPr lang="fr-FR"/>
            </a:p>
          </p:txBody>
        </p:sp>
        <p:sp>
          <p:nvSpPr>
            <p:cNvPr id="13321" name="Text Box 7"/>
            <p:cNvSpPr txBox="1">
              <a:spLocks noChangeArrowheads="1"/>
            </p:cNvSpPr>
            <p:nvPr/>
          </p:nvSpPr>
          <p:spPr bwMode="auto">
            <a:xfrm>
              <a:off x="1343" y="8081"/>
              <a:ext cx="2192" cy="601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>
                  <a:latin typeface="Calibri" pitchFamily="34" charset="0"/>
                </a:rPr>
                <a:t>Matériels</a:t>
              </a:r>
              <a:endParaRPr lang="fr-FR"/>
            </a:p>
          </p:txBody>
        </p:sp>
        <p:sp>
          <p:nvSpPr>
            <p:cNvPr id="13322" name="Text Box 8"/>
            <p:cNvSpPr txBox="1">
              <a:spLocks noChangeArrowheads="1"/>
            </p:cNvSpPr>
            <p:nvPr/>
          </p:nvSpPr>
          <p:spPr bwMode="auto">
            <a:xfrm>
              <a:off x="6355" y="1970"/>
              <a:ext cx="2192" cy="57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>
                  <a:latin typeface="Calibri" pitchFamily="34" charset="0"/>
                </a:rPr>
                <a:t>Main d’oeuvre</a:t>
              </a:r>
              <a:endParaRPr lang="fr-FR"/>
            </a:p>
          </p:txBody>
        </p:sp>
        <p:sp>
          <p:nvSpPr>
            <p:cNvPr id="13323" name="Text Box 9"/>
            <p:cNvSpPr txBox="1">
              <a:spLocks noChangeArrowheads="1"/>
            </p:cNvSpPr>
            <p:nvPr/>
          </p:nvSpPr>
          <p:spPr bwMode="auto">
            <a:xfrm>
              <a:off x="2231" y="1970"/>
              <a:ext cx="2192" cy="579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400" b="1">
                  <a:latin typeface="Calibri" pitchFamily="34" charset="0"/>
                </a:rPr>
                <a:t>Méthodes</a:t>
              </a:r>
              <a:endParaRPr lang="fr-FR"/>
            </a:p>
          </p:txBody>
        </p:sp>
        <p:cxnSp>
          <p:nvCxnSpPr>
            <p:cNvPr id="13324" name="AutoShape 10"/>
            <p:cNvCxnSpPr>
              <a:cxnSpLocks noChangeShapeType="1"/>
            </p:cNvCxnSpPr>
            <p:nvPr/>
          </p:nvCxnSpPr>
          <p:spPr bwMode="auto">
            <a:xfrm>
              <a:off x="3288" y="2549"/>
              <a:ext cx="1135" cy="263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25" name="AutoShape 11"/>
            <p:cNvCxnSpPr>
              <a:cxnSpLocks noChangeShapeType="1"/>
            </p:cNvCxnSpPr>
            <p:nvPr/>
          </p:nvCxnSpPr>
          <p:spPr bwMode="auto">
            <a:xfrm>
              <a:off x="7357" y="2549"/>
              <a:ext cx="1190" cy="263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26" name="AutoShape 12"/>
            <p:cNvCxnSpPr>
              <a:cxnSpLocks noChangeShapeType="1"/>
            </p:cNvCxnSpPr>
            <p:nvPr/>
          </p:nvCxnSpPr>
          <p:spPr bwMode="auto">
            <a:xfrm flipV="1">
              <a:off x="2450" y="5180"/>
              <a:ext cx="1548" cy="290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27" name="AutoShape 13"/>
            <p:cNvCxnSpPr>
              <a:cxnSpLocks noChangeShapeType="1"/>
            </p:cNvCxnSpPr>
            <p:nvPr/>
          </p:nvCxnSpPr>
          <p:spPr bwMode="auto">
            <a:xfrm flipV="1">
              <a:off x="5662" y="5180"/>
              <a:ext cx="1554" cy="290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28" name="AutoShape 14"/>
            <p:cNvCxnSpPr>
              <a:cxnSpLocks noChangeShapeType="1"/>
            </p:cNvCxnSpPr>
            <p:nvPr/>
          </p:nvCxnSpPr>
          <p:spPr bwMode="auto">
            <a:xfrm flipV="1">
              <a:off x="8547" y="5180"/>
              <a:ext cx="1512" cy="2901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29" name="AutoShape 15"/>
            <p:cNvCxnSpPr>
              <a:cxnSpLocks noChangeShapeType="1"/>
            </p:cNvCxnSpPr>
            <p:nvPr/>
          </p:nvCxnSpPr>
          <p:spPr bwMode="auto">
            <a:xfrm>
              <a:off x="9199" y="6813"/>
              <a:ext cx="860" cy="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330" name="Text Box 16"/>
            <p:cNvSpPr txBox="1">
              <a:spLocks noChangeArrowheads="1"/>
            </p:cNvSpPr>
            <p:nvPr/>
          </p:nvSpPr>
          <p:spPr bwMode="auto">
            <a:xfrm>
              <a:off x="10153" y="6577"/>
              <a:ext cx="1526" cy="55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Poussières</a:t>
              </a:r>
              <a:endParaRPr lang="fr-FR"/>
            </a:p>
          </p:txBody>
        </p:sp>
        <p:cxnSp>
          <p:nvCxnSpPr>
            <p:cNvPr id="13331" name="AutoShape 17"/>
            <p:cNvCxnSpPr>
              <a:cxnSpLocks noChangeShapeType="1"/>
            </p:cNvCxnSpPr>
            <p:nvPr/>
          </p:nvCxnSpPr>
          <p:spPr bwMode="auto">
            <a:xfrm>
              <a:off x="6397" y="6684"/>
              <a:ext cx="65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332" name="Text Box 18"/>
            <p:cNvSpPr txBox="1">
              <a:spLocks noChangeArrowheads="1"/>
            </p:cNvSpPr>
            <p:nvPr/>
          </p:nvSpPr>
          <p:spPr bwMode="auto">
            <a:xfrm>
              <a:off x="7021" y="6366"/>
              <a:ext cx="1526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Surfaces lisses</a:t>
              </a:r>
              <a:endParaRPr lang="fr-FR"/>
            </a:p>
          </p:txBody>
        </p:sp>
        <p:cxnSp>
          <p:nvCxnSpPr>
            <p:cNvPr id="13333" name="AutoShape 19"/>
            <p:cNvCxnSpPr>
              <a:cxnSpLocks noChangeShapeType="1"/>
            </p:cNvCxnSpPr>
            <p:nvPr/>
          </p:nvCxnSpPr>
          <p:spPr bwMode="auto">
            <a:xfrm>
              <a:off x="3372" y="6366"/>
              <a:ext cx="7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34" name="AutoShape 20"/>
            <p:cNvCxnSpPr>
              <a:cxnSpLocks noChangeShapeType="1"/>
            </p:cNvCxnSpPr>
            <p:nvPr/>
          </p:nvCxnSpPr>
          <p:spPr bwMode="auto">
            <a:xfrm>
              <a:off x="2373" y="6795"/>
              <a:ext cx="75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335" name="Text Box 21"/>
            <p:cNvSpPr txBox="1">
              <a:spLocks noChangeArrowheads="1"/>
            </p:cNvSpPr>
            <p:nvPr/>
          </p:nvSpPr>
          <p:spPr bwMode="auto">
            <a:xfrm>
              <a:off x="5495" y="3361"/>
              <a:ext cx="1526" cy="5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Réglage RDU</a:t>
              </a:r>
              <a:endParaRPr lang="fr-FR"/>
            </a:p>
          </p:txBody>
        </p:sp>
        <p:sp>
          <p:nvSpPr>
            <p:cNvPr id="13336" name="Text Box 22"/>
            <p:cNvSpPr txBox="1">
              <a:spLocks noChangeArrowheads="1"/>
            </p:cNvSpPr>
            <p:nvPr/>
          </p:nvSpPr>
          <p:spPr bwMode="auto">
            <a:xfrm>
              <a:off x="8547" y="2738"/>
              <a:ext cx="1526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Réglage amortisseurs</a:t>
              </a:r>
              <a:endParaRPr lang="fr-FR"/>
            </a:p>
          </p:txBody>
        </p:sp>
        <p:sp>
          <p:nvSpPr>
            <p:cNvPr id="13337" name="Text Box 23"/>
            <p:cNvSpPr txBox="1">
              <a:spLocks noChangeArrowheads="1"/>
            </p:cNvSpPr>
            <p:nvPr/>
          </p:nvSpPr>
          <p:spPr bwMode="auto">
            <a:xfrm>
              <a:off x="847" y="6366"/>
              <a:ext cx="1753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Guides </a:t>
              </a:r>
              <a:r>
                <a:rPr lang="fr-FR" sz="1100" dirty="0" smtClean="0">
                  <a:latin typeface="Calibri" pitchFamily="34" charset="0"/>
                </a:rPr>
                <a:t>cartons déréglés</a:t>
              </a:r>
              <a:endParaRPr lang="fr-FR" dirty="0"/>
            </a:p>
          </p:txBody>
        </p:sp>
        <p:sp>
          <p:nvSpPr>
            <p:cNvPr id="13338" name="Text Box 24"/>
            <p:cNvSpPr txBox="1">
              <a:spLocks noChangeArrowheads="1"/>
            </p:cNvSpPr>
            <p:nvPr/>
          </p:nvSpPr>
          <p:spPr bwMode="auto">
            <a:xfrm>
              <a:off x="4136" y="6025"/>
              <a:ext cx="1972" cy="7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Guides cartons </a:t>
              </a:r>
              <a:r>
                <a:rPr lang="fr-FR" sz="1100" dirty="0" smtClean="0">
                  <a:latin typeface="Calibri" pitchFamily="34" charset="0"/>
                </a:rPr>
                <a:t>déformés</a:t>
              </a:r>
              <a:endParaRPr lang="fr-FR" dirty="0"/>
            </a:p>
          </p:txBody>
        </p:sp>
        <p:cxnSp>
          <p:nvCxnSpPr>
            <p:cNvPr id="13339" name="AutoShape 25"/>
            <p:cNvCxnSpPr>
              <a:cxnSpLocks noChangeShapeType="1"/>
            </p:cNvCxnSpPr>
            <p:nvPr/>
          </p:nvCxnSpPr>
          <p:spPr bwMode="auto">
            <a:xfrm>
              <a:off x="7612" y="3104"/>
              <a:ext cx="76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40" name="AutoShape 26"/>
            <p:cNvCxnSpPr>
              <a:cxnSpLocks noChangeShapeType="1"/>
            </p:cNvCxnSpPr>
            <p:nvPr/>
          </p:nvCxnSpPr>
          <p:spPr bwMode="auto">
            <a:xfrm flipH="1">
              <a:off x="6832" y="3550"/>
              <a:ext cx="97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3341" name="AutoShape 27"/>
            <p:cNvCxnSpPr>
              <a:cxnSpLocks noChangeShapeType="1"/>
            </p:cNvCxnSpPr>
            <p:nvPr/>
          </p:nvCxnSpPr>
          <p:spPr bwMode="auto">
            <a:xfrm flipH="1">
              <a:off x="7114" y="4147"/>
              <a:ext cx="97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342" name="Text Box 28"/>
            <p:cNvSpPr txBox="1">
              <a:spLocks noChangeArrowheads="1"/>
            </p:cNvSpPr>
            <p:nvPr/>
          </p:nvSpPr>
          <p:spPr bwMode="auto">
            <a:xfrm>
              <a:off x="5495" y="3916"/>
              <a:ext cx="1766" cy="5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Réglage guides cartons</a:t>
              </a:r>
              <a:endParaRPr lang="fr-FR"/>
            </a:p>
          </p:txBody>
        </p:sp>
        <p:cxnSp>
          <p:nvCxnSpPr>
            <p:cNvPr id="13343" name="AutoShape 29"/>
            <p:cNvCxnSpPr>
              <a:cxnSpLocks noChangeShapeType="1"/>
            </p:cNvCxnSpPr>
            <p:nvPr/>
          </p:nvCxnSpPr>
          <p:spPr bwMode="auto">
            <a:xfrm flipH="1">
              <a:off x="2373" y="3508"/>
              <a:ext cx="129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3344" name="Text Box 30"/>
            <p:cNvSpPr txBox="1">
              <a:spLocks noChangeArrowheads="1"/>
            </p:cNvSpPr>
            <p:nvPr/>
          </p:nvSpPr>
          <p:spPr bwMode="auto">
            <a:xfrm>
              <a:off x="2402" y="3937"/>
              <a:ext cx="1348" cy="111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 dirty="0">
                  <a:latin typeface="Calibri" pitchFamily="34" charset="0"/>
                </a:rPr>
                <a:t>Absence de </a:t>
              </a:r>
              <a:r>
                <a:rPr lang="fr-FR" sz="1100" dirty="0" smtClean="0">
                  <a:latin typeface="Calibri" pitchFamily="34" charset="0"/>
                </a:rPr>
                <a:t>procédure </a:t>
              </a:r>
              <a:r>
                <a:rPr lang="fr-FR" sz="1100" dirty="0">
                  <a:latin typeface="Calibri" pitchFamily="34" charset="0"/>
                </a:rPr>
                <a:t>de réglage</a:t>
              </a:r>
              <a:endParaRPr lang="fr-FR" dirty="0"/>
            </a:p>
          </p:txBody>
        </p:sp>
        <p:sp>
          <p:nvSpPr>
            <p:cNvPr id="13345" name="Text Box 31"/>
            <p:cNvSpPr txBox="1">
              <a:spLocks noChangeArrowheads="1"/>
            </p:cNvSpPr>
            <p:nvPr/>
          </p:nvSpPr>
          <p:spPr bwMode="auto">
            <a:xfrm>
              <a:off x="994" y="3249"/>
              <a:ext cx="1379" cy="55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spcAft>
                  <a:spcPts val="1000"/>
                </a:spcAft>
              </a:pPr>
              <a:r>
                <a:rPr lang="fr-FR" sz="1100">
                  <a:latin typeface="Calibri" pitchFamily="34" charset="0"/>
                </a:rPr>
                <a:t>Exploitation</a:t>
              </a:r>
              <a:endParaRPr lang="fr-FR"/>
            </a:p>
          </p:txBody>
        </p:sp>
        <p:cxnSp>
          <p:nvCxnSpPr>
            <p:cNvPr id="13346" name="AutoShape 32"/>
            <p:cNvCxnSpPr>
              <a:cxnSpLocks noChangeShapeType="1"/>
            </p:cNvCxnSpPr>
            <p:nvPr/>
          </p:nvCxnSpPr>
          <p:spPr bwMode="auto">
            <a:xfrm>
              <a:off x="2966" y="3508"/>
              <a:ext cx="162" cy="4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4619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sz="2400" b="1">
                <a:solidFill>
                  <a:srgbClr val="000066"/>
                </a:solidFill>
                <a:latin typeface="Comic Sans MS" pitchFamily="66" charset="0"/>
              </a:rPr>
              <a:t>Diagramme ISHIKAWA (Arête de poisson) Démarche 5M</a:t>
            </a:r>
          </a:p>
        </p:txBody>
      </p:sp>
      <p:sp>
        <p:nvSpPr>
          <p:cNvPr id="35" name="Demi-tour 34">
            <a:hlinkClick r:id="rId2" action="ppaction://hlinkpres?slideindex=97&amp;slidetitle=Diapositive 97"/>
          </p:cNvPr>
          <p:cNvSpPr/>
          <p:nvPr/>
        </p:nvSpPr>
        <p:spPr>
          <a:xfrm rot="10800000">
            <a:off x="8004175" y="5838825"/>
            <a:ext cx="620713" cy="5842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7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fr-FR" altLang="fr-FR" dirty="0">
                <a:solidFill>
                  <a:srgbClr val="000066"/>
                </a:solidFill>
                <a:latin typeface="Comic Sans MS" pitchFamily="66" charset="0"/>
              </a:rPr>
              <a:t>Tableau de synthèse issu de la réunion AMDEC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57160" y="571480"/>
          <a:ext cx="8572558" cy="5435562"/>
        </p:xfrm>
        <a:graphic>
          <a:graphicData uri="http://schemas.openxmlformats.org/drawingml/2006/table">
            <a:tbl>
              <a:tblPr/>
              <a:tblGrid>
                <a:gridCol w="947847"/>
                <a:gridCol w="947847"/>
                <a:gridCol w="947847"/>
                <a:gridCol w="871795"/>
                <a:gridCol w="318744"/>
                <a:gridCol w="318744"/>
                <a:gridCol w="637490"/>
                <a:gridCol w="637490"/>
                <a:gridCol w="1109456"/>
                <a:gridCol w="318744"/>
                <a:gridCol w="318744"/>
                <a:gridCol w="598905"/>
                <a:gridCol w="598905"/>
              </a:tblGrid>
              <a:tr h="264320">
                <a:tc gridSpan="9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Analyse des modes de défaillances, de leurs effets et de leurs criticités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Machine :   </a:t>
                      </a:r>
                      <a:r>
                        <a:rPr lang="fr-FR" sz="1100" b="1">
                          <a:latin typeface="Calibri"/>
                          <a:ea typeface="Calibri"/>
                          <a:cs typeface="Times New Roman"/>
                        </a:rPr>
                        <a:t>Paletticc</a:t>
                      </a: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643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Système, sous-système ou élément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Défaillances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Criticité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Actions entreprises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Evolution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864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Modes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Effets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Causes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G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C=</a:t>
                      </a:r>
                      <a:r>
                        <a:rPr lang="fr-FR" sz="1100" dirty="0" err="1">
                          <a:latin typeface="Calibri"/>
                          <a:ea typeface="Calibri"/>
                          <a:cs typeface="Times New Roman"/>
                        </a:rPr>
                        <a:t>FxDxG</a:t>
                      </a: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F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D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G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C=FxDxG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2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Ensemble pince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Cartons 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mal </a:t>
                      </a:r>
                      <a:r>
                        <a:rPr lang="fr-FR" sz="1100" dirty="0" smtClean="0">
                          <a:latin typeface="Calibri"/>
                          <a:ea typeface="Calibri"/>
                          <a:cs typeface="Times New Roman"/>
                        </a:rPr>
                        <a:t>positionnés </a:t>
                      </a: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dans la pince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Cartons éjectés de la pince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Guides cartons déréglées par vibrations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Ensemble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Cartons mal positionnés dans la pince 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Cartons éjectés de la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Erreur de réglage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Ensemble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Adhérence insuffisante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Cartons éjectés de la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Les surfaces sont lisses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Ensemble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Chocs fin de course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Cartons éjectés de la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Amortisseurs vérin mal réglés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86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Ensemble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Chocs fin de course 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Cartons éjectés de la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RDU mal réglé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latin typeface="Calibri"/>
                          <a:ea typeface="Calibri"/>
                          <a:cs typeface="Times New Roman"/>
                        </a:rPr>
                        <a:t>18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9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latin typeface="+mn-lt"/>
                          <a:ea typeface="Calibri"/>
                          <a:cs typeface="Times New Roman"/>
                        </a:rPr>
                        <a:t>Ensemble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Jeu dans les articulations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smtClean="0">
                          <a:latin typeface="+mn-lt"/>
                          <a:ea typeface="Calibri"/>
                          <a:cs typeface="Times New Roman"/>
                        </a:rPr>
                        <a:t>Cartons éjectés de la pince</a:t>
                      </a:r>
                      <a:endParaRPr lang="fr-FR" sz="11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Usure des liaisons 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2946" marR="4294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Demi-tour 4">
            <a:hlinkClick r:id="rId2" action="ppaction://hlinkpres?slideindex=97&amp;slidetitle=Diapositive 97"/>
          </p:cNvPr>
          <p:cNvSpPr/>
          <p:nvPr/>
        </p:nvSpPr>
        <p:spPr>
          <a:xfrm rot="10800000">
            <a:off x="8429652" y="6143644"/>
            <a:ext cx="500066" cy="428628"/>
          </a:xfrm>
          <a:prstGeom prst="uturnArrow">
            <a:avLst>
              <a:gd name="adj1" fmla="val 25000"/>
              <a:gd name="adj2" fmla="val 25000"/>
              <a:gd name="adj3" fmla="val 28092"/>
              <a:gd name="adj4" fmla="val 43750"/>
              <a:gd name="adj5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346</Words>
  <Application>Microsoft Office PowerPoint</Application>
  <PresentationFormat>Affichage à l'écran (4:3)</PresentationFormat>
  <Paragraphs>122</Paragraphs>
  <Slides>4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Diapositive 3</vt:lpstr>
      <vt:lpstr>Diapositive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CREPIN</dc:creator>
  <cp:lastModifiedBy>CREPIN</cp:lastModifiedBy>
  <cp:revision>14</cp:revision>
  <dcterms:created xsi:type="dcterms:W3CDTF">2015-03-11T19:18:22Z</dcterms:created>
  <dcterms:modified xsi:type="dcterms:W3CDTF">2015-03-20T10:12:21Z</dcterms:modified>
</cp:coreProperties>
</file>