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1"/>
  </p:notesMasterIdLst>
  <p:handoutMasterIdLst>
    <p:handoutMasterId r:id="rId72"/>
  </p:handoutMasterIdLst>
  <p:sldIdLst>
    <p:sldId id="303" r:id="rId2"/>
    <p:sldId id="350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269" r:id="rId26"/>
    <p:sldId id="285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340" r:id="rId39"/>
    <p:sldId id="304" r:id="rId40"/>
    <p:sldId id="305" r:id="rId41"/>
    <p:sldId id="306" r:id="rId42"/>
    <p:sldId id="307" r:id="rId43"/>
    <p:sldId id="308" r:id="rId44"/>
    <p:sldId id="310" r:id="rId45"/>
    <p:sldId id="314" r:id="rId46"/>
    <p:sldId id="309" r:id="rId47"/>
    <p:sldId id="311" r:id="rId48"/>
    <p:sldId id="313" r:id="rId49"/>
    <p:sldId id="316" r:id="rId50"/>
    <p:sldId id="317" r:id="rId51"/>
    <p:sldId id="318" r:id="rId52"/>
    <p:sldId id="319" r:id="rId53"/>
    <p:sldId id="323" r:id="rId54"/>
    <p:sldId id="324" r:id="rId55"/>
    <p:sldId id="325" r:id="rId56"/>
    <p:sldId id="342" r:id="rId57"/>
    <p:sldId id="328" r:id="rId58"/>
    <p:sldId id="349" r:id="rId59"/>
    <p:sldId id="329" r:id="rId60"/>
    <p:sldId id="347" r:id="rId61"/>
    <p:sldId id="332" r:id="rId62"/>
    <p:sldId id="333" r:id="rId63"/>
    <p:sldId id="334" r:id="rId64"/>
    <p:sldId id="336" r:id="rId65"/>
    <p:sldId id="348" r:id="rId66"/>
    <p:sldId id="268" r:id="rId67"/>
    <p:sldId id="339" r:id="rId68"/>
    <p:sldId id="343" r:id="rId69"/>
    <p:sldId id="344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8FAA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43" autoAdjust="0"/>
    <p:restoredTop sz="84767" autoAdjust="0"/>
  </p:normalViewPr>
  <p:slideViewPr>
    <p:cSldViewPr>
      <p:cViewPr>
        <p:scale>
          <a:sx n="100" d="100"/>
          <a:sy n="100" d="100"/>
        </p:scale>
        <p:origin x="-984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898816-01CD-4AE2-9033-31F965B49CA3}" type="doc">
      <dgm:prSet loTypeId="urn:microsoft.com/office/officeart/2005/8/layout/matrix3" loCatId="matrix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4ECF41F9-9B07-44A8-8051-066B958BF685}">
      <dgm:prSet phldrT="[Texte]"/>
      <dgm:spPr>
        <a:solidFill>
          <a:srgbClr val="4472C4"/>
        </a:solidFill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S4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6B98B1EC-A953-4E09-87E5-FCA6B81CB8F5}" type="parTrans" cxnId="{CF3419FD-AD01-4399-A8EB-A77190BE646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4E29302C-4962-4223-B664-BE39BA56E137}" type="sibTrans" cxnId="{CF3419FD-AD01-4399-A8EB-A77190BE646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A7D8FFE0-50FA-4C85-8D57-C6D10FE100D2}">
      <dgm:prSet phldrT="[Texte]"/>
      <dgm:spPr>
        <a:solidFill>
          <a:srgbClr val="4472C4"/>
        </a:solidFill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S5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2FE1C48D-587B-4CC5-A2B5-C7A4C0F7D1B2}" type="parTrans" cxnId="{B034090C-7B14-4F6A-AC6E-FD93A96EFA58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1D5E2AC7-B488-4994-BFC8-E329D698242F}" type="sibTrans" cxnId="{B034090C-7B14-4F6A-AC6E-FD93A96EFA58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A4513A06-70C5-4A59-8BBD-60BE8683027C}">
      <dgm:prSet phldrT="[Texte]"/>
      <dgm:spPr>
        <a:solidFill>
          <a:srgbClr val="4472C4"/>
        </a:solidFill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S6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0A95A804-5885-4DB4-B90B-64967E56798A}" type="parTrans" cxnId="{6C8FB5E1-F179-4307-8257-E2EDD4EF4665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8BC0443F-BF84-4292-8A90-A586118EE984}" type="sibTrans" cxnId="{6C8FB5E1-F179-4307-8257-E2EDD4EF4665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4AB04706-5992-4114-A2BE-97768DF1B48F}">
      <dgm:prSet phldrT="[Texte]"/>
      <dgm:spPr>
        <a:solidFill>
          <a:srgbClr val="4472C4"/>
        </a:solidFill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S7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B3682750-CF77-441E-B8BA-2910A73506AE}" type="parTrans" cxnId="{623C0D8B-FBF5-4BF9-9110-01DEAECA0EA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5E2793AE-A884-49EA-8350-6E782EB342C8}" type="sibTrans" cxnId="{623C0D8B-FBF5-4BF9-9110-01DEAECA0EA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9EEB8A8C-84DE-4F2D-9D8B-4002F1CFF4E9}" type="pres">
      <dgm:prSet presAssocID="{58898816-01CD-4AE2-9033-31F965B49CA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59C8632-3E81-4352-8BF2-D9454F303229}" type="pres">
      <dgm:prSet presAssocID="{58898816-01CD-4AE2-9033-31F965B49CA3}" presName="diamond" presStyleLbl="bgShp" presStyleIdx="0" presStyleCnt="1"/>
      <dgm:spPr/>
    </dgm:pt>
    <dgm:pt modelId="{4DE9606D-6B1C-4C06-9D98-57BEDD45573F}" type="pres">
      <dgm:prSet presAssocID="{58898816-01CD-4AE2-9033-31F965B49CA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D697D9-C125-4381-9032-232093020023}" type="pres">
      <dgm:prSet presAssocID="{58898816-01CD-4AE2-9033-31F965B49CA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48B3C3-30F4-4E0E-A689-B147B254C282}" type="pres">
      <dgm:prSet presAssocID="{58898816-01CD-4AE2-9033-31F965B49CA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E7A3F08-0D5C-4334-B11D-E69A77560FD4}" type="pres">
      <dgm:prSet presAssocID="{58898816-01CD-4AE2-9033-31F965B49CA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C8FB5E1-F179-4307-8257-E2EDD4EF4665}" srcId="{58898816-01CD-4AE2-9033-31F965B49CA3}" destId="{A4513A06-70C5-4A59-8BBD-60BE8683027C}" srcOrd="2" destOrd="0" parTransId="{0A95A804-5885-4DB4-B90B-64967E56798A}" sibTransId="{8BC0443F-BF84-4292-8A90-A586118EE984}"/>
    <dgm:cxn modelId="{623C0D8B-FBF5-4BF9-9110-01DEAECA0EAA}" srcId="{58898816-01CD-4AE2-9033-31F965B49CA3}" destId="{4AB04706-5992-4114-A2BE-97768DF1B48F}" srcOrd="3" destOrd="0" parTransId="{B3682750-CF77-441E-B8BA-2910A73506AE}" sibTransId="{5E2793AE-A884-49EA-8350-6E782EB342C8}"/>
    <dgm:cxn modelId="{B828B968-5DA7-4EE2-9658-DDAF9E11FC70}" type="presOf" srcId="{4AB04706-5992-4114-A2BE-97768DF1B48F}" destId="{7E7A3F08-0D5C-4334-B11D-E69A77560FD4}" srcOrd="0" destOrd="0" presId="urn:microsoft.com/office/officeart/2005/8/layout/matrix3"/>
    <dgm:cxn modelId="{6BA6AD7B-5EE1-44C8-B604-8E10861A591F}" type="presOf" srcId="{4ECF41F9-9B07-44A8-8051-066B958BF685}" destId="{4DE9606D-6B1C-4C06-9D98-57BEDD45573F}" srcOrd="0" destOrd="0" presId="urn:microsoft.com/office/officeart/2005/8/layout/matrix3"/>
    <dgm:cxn modelId="{CF3419FD-AD01-4399-A8EB-A77190BE646A}" srcId="{58898816-01CD-4AE2-9033-31F965B49CA3}" destId="{4ECF41F9-9B07-44A8-8051-066B958BF685}" srcOrd="0" destOrd="0" parTransId="{6B98B1EC-A953-4E09-87E5-FCA6B81CB8F5}" sibTransId="{4E29302C-4962-4223-B664-BE39BA56E137}"/>
    <dgm:cxn modelId="{B034090C-7B14-4F6A-AC6E-FD93A96EFA58}" srcId="{58898816-01CD-4AE2-9033-31F965B49CA3}" destId="{A7D8FFE0-50FA-4C85-8D57-C6D10FE100D2}" srcOrd="1" destOrd="0" parTransId="{2FE1C48D-587B-4CC5-A2B5-C7A4C0F7D1B2}" sibTransId="{1D5E2AC7-B488-4994-BFC8-E329D698242F}"/>
    <dgm:cxn modelId="{4DBE8C11-7B79-4275-AFB3-0D9FD4836A43}" type="presOf" srcId="{58898816-01CD-4AE2-9033-31F965B49CA3}" destId="{9EEB8A8C-84DE-4F2D-9D8B-4002F1CFF4E9}" srcOrd="0" destOrd="0" presId="urn:microsoft.com/office/officeart/2005/8/layout/matrix3"/>
    <dgm:cxn modelId="{32CE5FD2-0921-4077-9EC9-A3F718B6926F}" type="presOf" srcId="{A7D8FFE0-50FA-4C85-8D57-C6D10FE100D2}" destId="{A4D697D9-C125-4381-9032-232093020023}" srcOrd="0" destOrd="0" presId="urn:microsoft.com/office/officeart/2005/8/layout/matrix3"/>
    <dgm:cxn modelId="{D53D2CBE-E979-4D4C-BDCF-F2472046B3F1}" type="presOf" srcId="{A4513A06-70C5-4A59-8BBD-60BE8683027C}" destId="{EC48B3C3-30F4-4E0E-A689-B147B254C282}" srcOrd="0" destOrd="0" presId="urn:microsoft.com/office/officeart/2005/8/layout/matrix3"/>
    <dgm:cxn modelId="{55557614-DA54-419A-82F6-DB6DBBCEFFDA}" type="presParOf" srcId="{9EEB8A8C-84DE-4F2D-9D8B-4002F1CFF4E9}" destId="{759C8632-3E81-4352-8BF2-D9454F303229}" srcOrd="0" destOrd="0" presId="urn:microsoft.com/office/officeart/2005/8/layout/matrix3"/>
    <dgm:cxn modelId="{B5569B5A-5B7D-492D-9A42-03438DFF51B6}" type="presParOf" srcId="{9EEB8A8C-84DE-4F2D-9D8B-4002F1CFF4E9}" destId="{4DE9606D-6B1C-4C06-9D98-57BEDD45573F}" srcOrd="1" destOrd="0" presId="urn:microsoft.com/office/officeart/2005/8/layout/matrix3"/>
    <dgm:cxn modelId="{DF7D8AE0-4ED7-42FE-BDAF-B9C3E52620CD}" type="presParOf" srcId="{9EEB8A8C-84DE-4F2D-9D8B-4002F1CFF4E9}" destId="{A4D697D9-C125-4381-9032-232093020023}" srcOrd="2" destOrd="0" presId="urn:microsoft.com/office/officeart/2005/8/layout/matrix3"/>
    <dgm:cxn modelId="{E9173317-712C-4B3D-954D-EEE378DDD5D5}" type="presParOf" srcId="{9EEB8A8C-84DE-4F2D-9D8B-4002F1CFF4E9}" destId="{EC48B3C3-30F4-4E0E-A689-B147B254C282}" srcOrd="3" destOrd="0" presId="urn:microsoft.com/office/officeart/2005/8/layout/matrix3"/>
    <dgm:cxn modelId="{10CD0431-6D72-424A-8B06-A9E11C65ADC1}" type="presParOf" srcId="{9EEB8A8C-84DE-4F2D-9D8B-4002F1CFF4E9}" destId="{7E7A3F08-0D5C-4334-B11D-E69A77560FD4}" srcOrd="4" destOrd="0" presId="urn:microsoft.com/office/officeart/2005/8/layout/matrix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898816-01CD-4AE2-9033-31F965B49CA3}" type="doc">
      <dgm:prSet loTypeId="urn:microsoft.com/office/officeart/2005/8/layout/matrix3" loCatId="matrix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4ECF41F9-9B07-44A8-8051-066B958BF685}">
      <dgm:prSet phldrT="[Texte]" custT="1"/>
      <dgm:spPr>
        <a:solidFill>
          <a:srgbClr val="4472C4"/>
        </a:solidFill>
      </dgm:spPr>
      <dgm:t>
        <a:bodyPr/>
        <a:lstStyle/>
        <a:p>
          <a:r>
            <a:rPr lang="fr-FR" sz="1700" dirty="0" smtClean="0">
              <a:latin typeface="Calibri" pitchFamily="34" charset="0"/>
              <a:cs typeface="Calibri" pitchFamily="34" charset="0"/>
            </a:rPr>
            <a:t>S8</a:t>
          </a:r>
          <a:endParaRPr lang="fr-FR" sz="1700" dirty="0">
            <a:latin typeface="Calibri" pitchFamily="34" charset="0"/>
            <a:cs typeface="Calibri" pitchFamily="34" charset="0"/>
          </a:endParaRPr>
        </a:p>
      </dgm:t>
    </dgm:pt>
    <dgm:pt modelId="{6B98B1EC-A953-4E09-87E5-FCA6B81CB8F5}" type="parTrans" cxnId="{CF3419FD-AD01-4399-A8EB-A77190BE646A}">
      <dgm:prSet/>
      <dgm:spPr/>
      <dgm:t>
        <a:bodyPr/>
        <a:lstStyle/>
        <a:p>
          <a:endParaRPr lang="fr-FR"/>
        </a:p>
      </dgm:t>
    </dgm:pt>
    <dgm:pt modelId="{4E29302C-4962-4223-B664-BE39BA56E137}" type="sibTrans" cxnId="{CF3419FD-AD01-4399-A8EB-A77190BE646A}">
      <dgm:prSet/>
      <dgm:spPr/>
      <dgm:t>
        <a:bodyPr/>
        <a:lstStyle/>
        <a:p>
          <a:endParaRPr lang="fr-FR"/>
        </a:p>
      </dgm:t>
    </dgm:pt>
    <dgm:pt modelId="{A4513A06-70C5-4A59-8BBD-60BE8683027C}">
      <dgm:prSet phldrT="[Texte]" custT="1"/>
      <dgm:spPr>
        <a:solidFill>
          <a:srgbClr val="4472C4"/>
        </a:solidFill>
        <a:ln w="57150">
          <a:solidFill>
            <a:srgbClr val="FFFF00"/>
          </a:solidFill>
        </a:ln>
      </dgm:spPr>
      <dgm:t>
        <a:bodyPr/>
        <a:lstStyle/>
        <a:p>
          <a:r>
            <a:rPr lang="fr-FR" sz="1400" dirty="0" smtClean="0">
              <a:latin typeface="Calibri" pitchFamily="34" charset="0"/>
              <a:cs typeface="Calibri" pitchFamily="34" charset="0"/>
            </a:rPr>
            <a:t>S10</a:t>
          </a:r>
          <a:endParaRPr lang="fr-FR" sz="1400" dirty="0">
            <a:latin typeface="Calibri" pitchFamily="34" charset="0"/>
            <a:cs typeface="Calibri" pitchFamily="34" charset="0"/>
          </a:endParaRPr>
        </a:p>
      </dgm:t>
    </dgm:pt>
    <dgm:pt modelId="{0A95A804-5885-4DB4-B90B-64967E56798A}" type="parTrans" cxnId="{6C8FB5E1-F179-4307-8257-E2EDD4EF4665}">
      <dgm:prSet/>
      <dgm:spPr/>
      <dgm:t>
        <a:bodyPr/>
        <a:lstStyle/>
        <a:p>
          <a:endParaRPr lang="fr-FR"/>
        </a:p>
      </dgm:t>
    </dgm:pt>
    <dgm:pt modelId="{8BC0443F-BF84-4292-8A90-A586118EE984}" type="sibTrans" cxnId="{6C8FB5E1-F179-4307-8257-E2EDD4EF4665}">
      <dgm:prSet/>
      <dgm:spPr/>
      <dgm:t>
        <a:bodyPr/>
        <a:lstStyle/>
        <a:p>
          <a:endParaRPr lang="fr-FR"/>
        </a:p>
      </dgm:t>
    </dgm:pt>
    <dgm:pt modelId="{751FC799-435A-4719-8679-9D68050CC3EE}">
      <dgm:prSet phldrT="[Texte]" custT="1"/>
      <dgm:spPr>
        <a:solidFill>
          <a:srgbClr val="4472C4"/>
        </a:solidFill>
      </dgm:spPr>
      <dgm:t>
        <a:bodyPr/>
        <a:lstStyle/>
        <a:p>
          <a:r>
            <a:rPr lang="fr-FR" sz="1700" dirty="0" smtClean="0">
              <a:latin typeface="Calibri" pitchFamily="34" charset="0"/>
              <a:cs typeface="Calibri" pitchFamily="34" charset="0"/>
            </a:rPr>
            <a:t>S9</a:t>
          </a:r>
          <a:endParaRPr lang="fr-FR" sz="1700" dirty="0">
            <a:latin typeface="Calibri" pitchFamily="34" charset="0"/>
            <a:cs typeface="Calibri" pitchFamily="34" charset="0"/>
          </a:endParaRPr>
        </a:p>
      </dgm:t>
    </dgm:pt>
    <dgm:pt modelId="{F28D3E27-B86F-4D6A-BB9C-212EFA5DB7FD}" type="parTrans" cxnId="{DA48B14D-5EB8-4970-8D5D-22D240C8D5A5}">
      <dgm:prSet/>
      <dgm:spPr/>
      <dgm:t>
        <a:bodyPr/>
        <a:lstStyle/>
        <a:p>
          <a:endParaRPr lang="fr-FR"/>
        </a:p>
      </dgm:t>
    </dgm:pt>
    <dgm:pt modelId="{A00380A1-2B8E-4305-B9C0-87C4748C52AF}" type="sibTrans" cxnId="{DA48B14D-5EB8-4970-8D5D-22D240C8D5A5}">
      <dgm:prSet/>
      <dgm:spPr/>
      <dgm:t>
        <a:bodyPr/>
        <a:lstStyle/>
        <a:p>
          <a:endParaRPr lang="fr-FR"/>
        </a:p>
      </dgm:t>
    </dgm:pt>
    <dgm:pt modelId="{9EEB8A8C-84DE-4F2D-9D8B-4002F1CFF4E9}" type="pres">
      <dgm:prSet presAssocID="{58898816-01CD-4AE2-9033-31F965B49CA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59C8632-3E81-4352-8BF2-D9454F303229}" type="pres">
      <dgm:prSet presAssocID="{58898816-01CD-4AE2-9033-31F965B49CA3}" presName="diamond" presStyleLbl="bgShp" presStyleIdx="0" presStyleCnt="1"/>
      <dgm:spPr/>
    </dgm:pt>
    <dgm:pt modelId="{4DE9606D-6B1C-4C06-9D98-57BEDD45573F}" type="pres">
      <dgm:prSet presAssocID="{58898816-01CD-4AE2-9033-31F965B49CA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D697D9-C125-4381-9032-232093020023}" type="pres">
      <dgm:prSet presAssocID="{58898816-01CD-4AE2-9033-31F965B49CA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48B3C3-30F4-4E0E-A689-B147B254C282}" type="pres">
      <dgm:prSet presAssocID="{58898816-01CD-4AE2-9033-31F965B49CA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E7A3F08-0D5C-4334-B11D-E69A77560FD4}" type="pres">
      <dgm:prSet presAssocID="{58898816-01CD-4AE2-9033-31F965B49CA3}" presName="quad4" presStyleLbl="node1" presStyleIdx="3" presStyleCnt="4">
        <dgm:presLayoutVars>
          <dgm:chMax val="0"/>
          <dgm:chPref val="0"/>
          <dgm:bulletEnabled val="1"/>
        </dgm:presLayoutVars>
      </dgm:prSet>
      <dgm:spPr>
        <a:solidFill>
          <a:srgbClr val="4472C4"/>
        </a:solidFill>
      </dgm:spPr>
      <dgm:t>
        <a:bodyPr/>
        <a:lstStyle/>
        <a:p>
          <a:endParaRPr lang="fr-FR"/>
        </a:p>
      </dgm:t>
    </dgm:pt>
  </dgm:ptLst>
  <dgm:cxnLst>
    <dgm:cxn modelId="{6C8FB5E1-F179-4307-8257-E2EDD4EF4665}" srcId="{58898816-01CD-4AE2-9033-31F965B49CA3}" destId="{A4513A06-70C5-4A59-8BBD-60BE8683027C}" srcOrd="2" destOrd="0" parTransId="{0A95A804-5885-4DB4-B90B-64967E56798A}" sibTransId="{8BC0443F-BF84-4292-8A90-A586118EE984}"/>
    <dgm:cxn modelId="{57D611A3-C571-46B7-AAF2-47EE065907F6}" type="presOf" srcId="{58898816-01CD-4AE2-9033-31F965B49CA3}" destId="{9EEB8A8C-84DE-4F2D-9D8B-4002F1CFF4E9}" srcOrd="0" destOrd="0" presId="urn:microsoft.com/office/officeart/2005/8/layout/matrix3"/>
    <dgm:cxn modelId="{DA48B14D-5EB8-4970-8D5D-22D240C8D5A5}" srcId="{58898816-01CD-4AE2-9033-31F965B49CA3}" destId="{751FC799-435A-4719-8679-9D68050CC3EE}" srcOrd="1" destOrd="0" parTransId="{F28D3E27-B86F-4D6A-BB9C-212EFA5DB7FD}" sibTransId="{A00380A1-2B8E-4305-B9C0-87C4748C52AF}"/>
    <dgm:cxn modelId="{3F8206FC-8D8B-47AB-AB89-2DA504754401}" type="presOf" srcId="{751FC799-435A-4719-8679-9D68050CC3EE}" destId="{A4D697D9-C125-4381-9032-232093020023}" srcOrd="0" destOrd="0" presId="urn:microsoft.com/office/officeart/2005/8/layout/matrix3"/>
    <dgm:cxn modelId="{CF3419FD-AD01-4399-A8EB-A77190BE646A}" srcId="{58898816-01CD-4AE2-9033-31F965B49CA3}" destId="{4ECF41F9-9B07-44A8-8051-066B958BF685}" srcOrd="0" destOrd="0" parTransId="{6B98B1EC-A953-4E09-87E5-FCA6B81CB8F5}" sibTransId="{4E29302C-4962-4223-B664-BE39BA56E137}"/>
    <dgm:cxn modelId="{3E8049A8-5AC4-47F6-A372-D9F86F6F2D4F}" type="presOf" srcId="{A4513A06-70C5-4A59-8BBD-60BE8683027C}" destId="{EC48B3C3-30F4-4E0E-A689-B147B254C282}" srcOrd="0" destOrd="0" presId="urn:microsoft.com/office/officeart/2005/8/layout/matrix3"/>
    <dgm:cxn modelId="{33E9B7CB-93E4-40B4-B9CD-C7BF4AD96526}" type="presOf" srcId="{4ECF41F9-9B07-44A8-8051-066B958BF685}" destId="{4DE9606D-6B1C-4C06-9D98-57BEDD45573F}" srcOrd="0" destOrd="0" presId="urn:microsoft.com/office/officeart/2005/8/layout/matrix3"/>
    <dgm:cxn modelId="{4CA83165-0BE7-4081-99AD-69A9A996BE5C}" type="presParOf" srcId="{9EEB8A8C-84DE-4F2D-9D8B-4002F1CFF4E9}" destId="{759C8632-3E81-4352-8BF2-D9454F303229}" srcOrd="0" destOrd="0" presId="urn:microsoft.com/office/officeart/2005/8/layout/matrix3"/>
    <dgm:cxn modelId="{39401E6B-AB35-43B0-8911-2EDF241C3400}" type="presParOf" srcId="{9EEB8A8C-84DE-4F2D-9D8B-4002F1CFF4E9}" destId="{4DE9606D-6B1C-4C06-9D98-57BEDD45573F}" srcOrd="1" destOrd="0" presId="urn:microsoft.com/office/officeart/2005/8/layout/matrix3"/>
    <dgm:cxn modelId="{A9051BEB-68E8-4FF3-98FC-EB3CCF52EDF9}" type="presParOf" srcId="{9EEB8A8C-84DE-4F2D-9D8B-4002F1CFF4E9}" destId="{A4D697D9-C125-4381-9032-232093020023}" srcOrd="2" destOrd="0" presId="urn:microsoft.com/office/officeart/2005/8/layout/matrix3"/>
    <dgm:cxn modelId="{0BB1EDED-4916-4B6D-BAEF-492F726051BD}" type="presParOf" srcId="{9EEB8A8C-84DE-4F2D-9D8B-4002F1CFF4E9}" destId="{EC48B3C3-30F4-4E0E-A689-B147B254C282}" srcOrd="3" destOrd="0" presId="urn:microsoft.com/office/officeart/2005/8/layout/matrix3"/>
    <dgm:cxn modelId="{7B3AC21B-8680-47C1-8AB0-2C794C61F8CF}" type="presParOf" srcId="{9EEB8A8C-84DE-4F2D-9D8B-4002F1CFF4E9}" destId="{7E7A3F08-0D5C-4334-B11D-E69A77560FD4}" srcOrd="4" destOrd="0" presId="urn:microsoft.com/office/officeart/2005/8/layout/matrix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898816-01CD-4AE2-9033-31F965B49CA3}" type="doc">
      <dgm:prSet loTypeId="urn:microsoft.com/office/officeart/2005/8/layout/matrix3" loCatId="matrix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4ECF41F9-9B07-44A8-8051-066B958BF685}">
      <dgm:prSet phldrT="[Texte]"/>
      <dgm:spPr>
        <a:solidFill>
          <a:srgbClr val="4472C4"/>
        </a:solidFill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S1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6B98B1EC-A953-4E09-87E5-FCA6B81CB8F5}" type="parTrans" cxnId="{CF3419FD-AD01-4399-A8EB-A77190BE646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4E29302C-4962-4223-B664-BE39BA56E137}" type="sibTrans" cxnId="{CF3419FD-AD01-4399-A8EB-A77190BE646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A7D8FFE0-50FA-4C85-8D57-C6D10FE100D2}">
      <dgm:prSet phldrT="[Texte]"/>
      <dgm:spPr>
        <a:solidFill>
          <a:srgbClr val="4472C4"/>
        </a:solidFill>
        <a:ln w="76200">
          <a:noFill/>
        </a:ln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S2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2FE1C48D-587B-4CC5-A2B5-C7A4C0F7D1B2}" type="parTrans" cxnId="{B034090C-7B14-4F6A-AC6E-FD93A96EFA58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1D5E2AC7-B488-4994-BFC8-E329D698242F}" type="sibTrans" cxnId="{B034090C-7B14-4F6A-AC6E-FD93A96EFA58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A4513A06-70C5-4A59-8BBD-60BE8683027C}">
      <dgm:prSet phldrT="[Texte]"/>
      <dgm:spPr>
        <a:solidFill>
          <a:srgbClr val="4472C4"/>
        </a:solidFill>
      </dgm:spPr>
      <dgm:t>
        <a:bodyPr/>
        <a:lstStyle/>
        <a:p>
          <a:r>
            <a:rPr lang="fr-FR" dirty="0" smtClean="0">
              <a:latin typeface="Calibri" pitchFamily="34" charset="0"/>
              <a:cs typeface="Calibri" pitchFamily="34" charset="0"/>
            </a:rPr>
            <a:t>S3</a:t>
          </a:r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0A95A804-5885-4DB4-B90B-64967E56798A}" type="parTrans" cxnId="{6C8FB5E1-F179-4307-8257-E2EDD4EF4665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8BC0443F-BF84-4292-8A90-A586118EE984}" type="sibTrans" cxnId="{6C8FB5E1-F179-4307-8257-E2EDD4EF4665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4AB04706-5992-4114-A2BE-97768DF1B48F}">
      <dgm:prSet phldrT="[Texte]"/>
      <dgm:spPr>
        <a:solidFill>
          <a:srgbClr val="4472C4"/>
        </a:solidFill>
      </dgm:spPr>
      <dgm:t>
        <a:bodyPr/>
        <a:lstStyle/>
        <a:p>
          <a:endParaRPr lang="fr-FR" dirty="0">
            <a:latin typeface="Calibri" pitchFamily="34" charset="0"/>
            <a:cs typeface="Calibri" pitchFamily="34" charset="0"/>
          </a:endParaRPr>
        </a:p>
      </dgm:t>
    </dgm:pt>
    <dgm:pt modelId="{B3682750-CF77-441E-B8BA-2910A73506AE}" type="parTrans" cxnId="{623C0D8B-FBF5-4BF9-9110-01DEAECA0EA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5E2793AE-A884-49EA-8350-6E782EB342C8}" type="sibTrans" cxnId="{623C0D8B-FBF5-4BF9-9110-01DEAECA0EAA}">
      <dgm:prSet/>
      <dgm:spPr/>
      <dgm:t>
        <a:bodyPr/>
        <a:lstStyle/>
        <a:p>
          <a:endParaRPr lang="fr-FR">
            <a:latin typeface="Calibri" pitchFamily="34" charset="0"/>
            <a:cs typeface="Calibri" pitchFamily="34" charset="0"/>
          </a:endParaRPr>
        </a:p>
      </dgm:t>
    </dgm:pt>
    <dgm:pt modelId="{9EEB8A8C-84DE-4F2D-9D8B-4002F1CFF4E9}" type="pres">
      <dgm:prSet presAssocID="{58898816-01CD-4AE2-9033-31F965B49CA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59C8632-3E81-4352-8BF2-D9454F303229}" type="pres">
      <dgm:prSet presAssocID="{58898816-01CD-4AE2-9033-31F965B49CA3}" presName="diamond" presStyleLbl="bgShp" presStyleIdx="0" presStyleCnt="1"/>
      <dgm:spPr/>
    </dgm:pt>
    <dgm:pt modelId="{4DE9606D-6B1C-4C06-9D98-57BEDD45573F}" type="pres">
      <dgm:prSet presAssocID="{58898816-01CD-4AE2-9033-31F965B49CA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D697D9-C125-4381-9032-232093020023}" type="pres">
      <dgm:prSet presAssocID="{58898816-01CD-4AE2-9033-31F965B49CA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48B3C3-30F4-4E0E-A689-B147B254C282}" type="pres">
      <dgm:prSet presAssocID="{58898816-01CD-4AE2-9033-31F965B49CA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E7A3F08-0D5C-4334-B11D-E69A77560FD4}" type="pres">
      <dgm:prSet presAssocID="{58898816-01CD-4AE2-9033-31F965B49CA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37C1F00-D48A-4661-87AE-F07EDE3EBF7F}" type="presOf" srcId="{4ECF41F9-9B07-44A8-8051-066B958BF685}" destId="{4DE9606D-6B1C-4C06-9D98-57BEDD45573F}" srcOrd="0" destOrd="0" presId="urn:microsoft.com/office/officeart/2005/8/layout/matrix3"/>
    <dgm:cxn modelId="{6C8FB5E1-F179-4307-8257-E2EDD4EF4665}" srcId="{58898816-01CD-4AE2-9033-31F965B49CA3}" destId="{A4513A06-70C5-4A59-8BBD-60BE8683027C}" srcOrd="2" destOrd="0" parTransId="{0A95A804-5885-4DB4-B90B-64967E56798A}" sibTransId="{8BC0443F-BF84-4292-8A90-A586118EE984}"/>
    <dgm:cxn modelId="{623C0D8B-FBF5-4BF9-9110-01DEAECA0EAA}" srcId="{58898816-01CD-4AE2-9033-31F965B49CA3}" destId="{4AB04706-5992-4114-A2BE-97768DF1B48F}" srcOrd="3" destOrd="0" parTransId="{B3682750-CF77-441E-B8BA-2910A73506AE}" sibTransId="{5E2793AE-A884-49EA-8350-6E782EB342C8}"/>
    <dgm:cxn modelId="{E57962AD-9B93-4736-87F7-E889C21D8FF6}" type="presOf" srcId="{58898816-01CD-4AE2-9033-31F965B49CA3}" destId="{9EEB8A8C-84DE-4F2D-9D8B-4002F1CFF4E9}" srcOrd="0" destOrd="0" presId="urn:microsoft.com/office/officeart/2005/8/layout/matrix3"/>
    <dgm:cxn modelId="{008CA82A-6588-4010-B367-D967B7CDE54A}" type="presOf" srcId="{A4513A06-70C5-4A59-8BBD-60BE8683027C}" destId="{EC48B3C3-30F4-4E0E-A689-B147B254C282}" srcOrd="0" destOrd="0" presId="urn:microsoft.com/office/officeart/2005/8/layout/matrix3"/>
    <dgm:cxn modelId="{C0F48B81-B5DB-4AD5-AC22-1CBD84A01A01}" type="presOf" srcId="{A7D8FFE0-50FA-4C85-8D57-C6D10FE100D2}" destId="{A4D697D9-C125-4381-9032-232093020023}" srcOrd="0" destOrd="0" presId="urn:microsoft.com/office/officeart/2005/8/layout/matrix3"/>
    <dgm:cxn modelId="{CF3419FD-AD01-4399-A8EB-A77190BE646A}" srcId="{58898816-01CD-4AE2-9033-31F965B49CA3}" destId="{4ECF41F9-9B07-44A8-8051-066B958BF685}" srcOrd="0" destOrd="0" parTransId="{6B98B1EC-A953-4E09-87E5-FCA6B81CB8F5}" sibTransId="{4E29302C-4962-4223-B664-BE39BA56E137}"/>
    <dgm:cxn modelId="{B034090C-7B14-4F6A-AC6E-FD93A96EFA58}" srcId="{58898816-01CD-4AE2-9033-31F965B49CA3}" destId="{A7D8FFE0-50FA-4C85-8D57-C6D10FE100D2}" srcOrd="1" destOrd="0" parTransId="{2FE1C48D-587B-4CC5-A2B5-C7A4C0F7D1B2}" sibTransId="{1D5E2AC7-B488-4994-BFC8-E329D698242F}"/>
    <dgm:cxn modelId="{B653F611-8898-4228-B8D8-7C1382361C2A}" type="presOf" srcId="{4AB04706-5992-4114-A2BE-97768DF1B48F}" destId="{7E7A3F08-0D5C-4334-B11D-E69A77560FD4}" srcOrd="0" destOrd="0" presId="urn:microsoft.com/office/officeart/2005/8/layout/matrix3"/>
    <dgm:cxn modelId="{1C33A3B8-33C7-4067-B1D5-59AB2B77D50D}" type="presParOf" srcId="{9EEB8A8C-84DE-4F2D-9D8B-4002F1CFF4E9}" destId="{759C8632-3E81-4352-8BF2-D9454F303229}" srcOrd="0" destOrd="0" presId="urn:microsoft.com/office/officeart/2005/8/layout/matrix3"/>
    <dgm:cxn modelId="{248C8BF9-4974-4575-9292-ED3D669B7451}" type="presParOf" srcId="{9EEB8A8C-84DE-4F2D-9D8B-4002F1CFF4E9}" destId="{4DE9606D-6B1C-4C06-9D98-57BEDD45573F}" srcOrd="1" destOrd="0" presId="urn:microsoft.com/office/officeart/2005/8/layout/matrix3"/>
    <dgm:cxn modelId="{00A81EA3-9215-44FC-8A34-C91914DB17AA}" type="presParOf" srcId="{9EEB8A8C-84DE-4F2D-9D8B-4002F1CFF4E9}" destId="{A4D697D9-C125-4381-9032-232093020023}" srcOrd="2" destOrd="0" presId="urn:microsoft.com/office/officeart/2005/8/layout/matrix3"/>
    <dgm:cxn modelId="{A0F4E64D-6209-4098-8733-CB17AEADF8FA}" type="presParOf" srcId="{9EEB8A8C-84DE-4F2D-9D8B-4002F1CFF4E9}" destId="{EC48B3C3-30F4-4E0E-A689-B147B254C282}" srcOrd="3" destOrd="0" presId="urn:microsoft.com/office/officeart/2005/8/layout/matrix3"/>
    <dgm:cxn modelId="{FDB699D9-9766-4B23-9EC1-C3223545B774}" type="presParOf" srcId="{9EEB8A8C-84DE-4F2D-9D8B-4002F1CFF4E9}" destId="{7E7A3F08-0D5C-4334-B11D-E69A77560FD4}" srcOrd="4" destOrd="0" presId="urn:microsoft.com/office/officeart/2005/8/layout/matrix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 smtClean="0"/>
              <a:t>19/03/2014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Formation de formateurs en SysML - 19 mars 2014 - Ecole Boulle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94B89-0489-4ADE-A386-9A46F5D2A1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 smtClean="0"/>
              <a:t>19/03/2014</a:t>
            </a:r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Formation de formateurs en SysML - 19 mars 2014 - Ecole Boulle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ECC81-60B2-40EE-9ACD-48DBCB62DF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="1" i="0" dirty="0" smtClean="0"/>
              <a:t>Remarque</a:t>
            </a:r>
            <a:r>
              <a:rPr lang="fr-FR" i="0" dirty="0" smtClean="0"/>
              <a:t> : on définit d’autant mieux ainsi les parties prenantes, et les éléments extérieurs.</a:t>
            </a:r>
          </a:p>
          <a:p>
            <a:r>
              <a:rPr lang="fr-FR" i="0" dirty="0" smtClean="0"/>
              <a:t>Dans tous les cas un système quel qu’il soit impacte l’environnement, de par sa consommation en énergie et ses rejets de polluants, dans tout son cycle de vie.</a:t>
            </a:r>
          </a:p>
          <a:p>
            <a:r>
              <a:rPr lang="fr-FR" i="0" dirty="0" smtClean="0"/>
              <a:t>Il doit de plus être conforme à certaines normes en vigueur.</a:t>
            </a:r>
          </a:p>
          <a:p>
            <a:r>
              <a:rPr lang="fr-FR" i="0" dirty="0" smtClean="0"/>
              <a:t>Enfin, il est bon de faire apparaitre le « sur-système », afin de bien définir les frontières de l’étude (on aurait d’ailleurs pu rajouter entre l’entreprise et la machine la chaine de production). </a:t>
            </a:r>
          </a:p>
          <a:p>
            <a:r>
              <a:rPr lang="fr-FR" i="0" dirty="0" smtClean="0"/>
              <a:t>Il sera bien sûr complété par les autres parties prenantes/éléments extérieurs identifiés.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19/03/2014</a:t>
            </a:r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0" dirty="0" smtClean="0"/>
              <a:t>Remarque</a:t>
            </a:r>
            <a:r>
              <a:rPr lang="fr-FR" i="0" dirty="0" smtClean="0"/>
              <a:t> : à la lecture du Graphe des Modes de Marche/</a:t>
            </a:r>
            <a:r>
              <a:rPr lang="fr-FR" i="0" dirty="0" err="1" smtClean="0"/>
              <a:t>Arret</a:t>
            </a:r>
            <a:r>
              <a:rPr lang="fr-FR" i="0" dirty="0" smtClean="0"/>
              <a:t>, j’ai vu des services qui n’avaient d’autres utilités que d’aider au diagnostic (vérifier les modules dans l’ordre/dans le désordre). Il est alors important de les faire apparaitre en cas d’utilisation en phase de maintien en condition opérationnelle (terme dédié à la maintenance, norme ISO 15288), puisque c’est bien un service rendu par le système en autonomie à l’opérateur pour l’aide au diagnostic.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19/03/2014</a:t>
            </a:r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19/03/2014</a:t>
            </a:r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0F1D286-B18F-476B-B4BF-F8CAA9F889F1}" type="datetime1">
              <a:rPr lang="en-US" smtClean="0"/>
              <a:pPr/>
              <a:t>3/24/2015</a:t>
            </a:fld>
            <a:endParaRPr lang="en-US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441B-B48A-427B-B76A-B6C8C01A947F}" type="datetime1">
              <a:rPr lang="en-US" smtClean="0"/>
              <a:pPr/>
              <a:t>3/24/2015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AB06-7F6A-4482-B44B-063235627B4F}" type="datetime1">
              <a:rPr lang="en-US" smtClean="0"/>
              <a:pPr/>
              <a:t>3/24/2015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7467600" cy="533096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B635B550-131E-46E3-8240-880A32D8EBAD}" type="datetime1">
              <a:rPr lang="en-US" smtClean="0"/>
              <a:pPr algn="r" eaLnBrk="1" latinLnBrk="0" hangingPunct="1"/>
              <a:t>3/24/2015</a:t>
            </a:fld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214282" y="1000108"/>
            <a:ext cx="835824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841963E-E63B-46AD-A54A-EC98D860B155}" type="datetime1">
              <a:rPr lang="en-US" smtClean="0"/>
              <a:pPr/>
              <a:t>3/24/2015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5871-04CE-4478-B89C-70AEDAEDD535}" type="datetime1">
              <a:rPr lang="en-US" smtClean="0"/>
              <a:pPr/>
              <a:t>3/24/2015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1F4-B67D-440B-9FB8-8204E140AF70}" type="datetime1">
              <a:rPr lang="en-US" smtClean="0"/>
              <a:pPr/>
              <a:t>3/24/2015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A2367051-86E1-4C14-9271-A14E9D6D00DF}" type="datetime1">
              <a:rPr lang="en-US" smtClean="0"/>
              <a:pPr algn="r" eaLnBrk="1" latinLnBrk="0" hangingPunct="1"/>
              <a:t>3/24/2015</a:t>
            </a:fld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2431-0D5B-4C95-AF7B-B02E61FFC923}" type="datetime1">
              <a:rPr lang="en-US" smtClean="0"/>
              <a:pPr/>
              <a:t>3/24/2015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D737DD66-5D69-4C5B-855C-6EE31ED86F4D}" type="datetime1">
              <a:rPr lang="en-US" smtClean="0"/>
              <a:pPr algn="r" eaLnBrk="1" latinLnBrk="0" hangingPunct="1"/>
              <a:t>3/24/2015</a:t>
            </a:fld>
            <a:endParaRPr lang="en-US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1639294D-1265-4962-8C46-0A41813119D1}" type="datetime1">
              <a:rPr lang="en-US" smtClean="0"/>
              <a:pPr algn="r" eaLnBrk="1" latinLnBrk="0" hangingPunct="1"/>
              <a:t>3/24/2015</a:t>
            </a:fld>
            <a:endParaRPr lang="en-US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kumimoji="0" lang="fr-FR" smtClean="0"/>
              <a:t>Formation de formateurs en SysML - 19 mars 2014 - Ecole Boulle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348B3DE4-4EC6-4CF1-A771-CD2371503842}" type="datetime1">
              <a:rPr lang="en-US" smtClean="0"/>
              <a:pPr algn="r" eaLnBrk="1" latinLnBrk="0" hangingPunct="1"/>
              <a:t>3/24/2015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r>
              <a:rPr kumimoji="0" lang="fr-FR" dirty="0" smtClean="0">
                <a:solidFill>
                  <a:schemeClr val="tx2"/>
                </a:solidFill>
              </a:rPr>
              <a:t>Formation de formateurs en </a:t>
            </a:r>
            <a:r>
              <a:rPr kumimoji="0" lang="fr-FR" dirty="0" err="1" smtClean="0">
                <a:solidFill>
                  <a:schemeClr val="tx2"/>
                </a:solidFill>
              </a:rPr>
              <a:t>SysML</a:t>
            </a:r>
            <a:r>
              <a:rPr kumimoji="0" lang="fr-FR" dirty="0" smtClean="0">
                <a:solidFill>
                  <a:schemeClr val="tx2"/>
                </a:solidFill>
              </a:rPr>
              <a:t> - 19 mars 2014 - Ecole Boulle</a:t>
            </a:r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‹N°›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QuickStyle" Target="../diagrams/quickStyle3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openxmlformats.org/officeDocument/2006/relationships/diagramLayout" Target="../diagrams/layou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3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Relationship Id="rId14" Type="http://schemas.openxmlformats.org/officeDocument/2006/relationships/diagramColors" Target="../diagrams/colors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40.pn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19" Type="http://schemas.openxmlformats.org/officeDocument/2006/relationships/image" Target="../media/image43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image" Target="../media/image4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7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22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3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12" Type="http://schemas.openxmlformats.org/officeDocument/2006/relationships/image" Target="../media/image100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02.jpeg"/><Relationship Id="rId5" Type="http://schemas.openxmlformats.org/officeDocument/2006/relationships/image" Target="../media/image139.jpeg"/><Relationship Id="rId10" Type="http://schemas.openxmlformats.org/officeDocument/2006/relationships/image" Target="../media/image103.png"/><Relationship Id="rId4" Type="http://schemas.openxmlformats.org/officeDocument/2006/relationships/image" Target="../media/image138.jpeg"/><Relationship Id="rId9" Type="http://schemas.openxmlformats.org/officeDocument/2006/relationships/image" Target="../media/image14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alettiseurs-automatiques-68238-5801769.jpg"/>
          <p:cNvPicPr>
            <a:picLocks noChangeAspect="1"/>
          </p:cNvPicPr>
          <p:nvPr/>
        </p:nvPicPr>
        <p:blipFill>
          <a:blip r:embed="rId2" cstate="print">
            <a:lum/>
          </a:blip>
          <a:srcRect l="28484" b="25850"/>
          <a:stretch>
            <a:fillRect/>
          </a:stretch>
        </p:blipFill>
        <p:spPr>
          <a:xfrm>
            <a:off x="1979744" y="1772816"/>
            <a:ext cx="7164288" cy="50851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241176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5042118"/>
            <a:ext cx="241176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BTS MAINTENANCE</a:t>
            </a:r>
          </a:p>
          <a:p>
            <a:r>
              <a:rPr 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DES SYSTEMES</a:t>
            </a:r>
          </a:p>
          <a:p>
            <a:r>
              <a:rPr lang="fr-FR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26 mars 2015</a:t>
            </a:r>
          </a:p>
          <a:p>
            <a:r>
              <a:rPr lang="fr-FR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Lycée Kastler à Denain</a:t>
            </a:r>
            <a:endParaRPr lang="fr-FR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0"/>
            <a:ext cx="2411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Nicolas </a:t>
            </a:r>
            <a:r>
              <a:rPr lang="fr-FR" b="1" dirty="0" err="1" smtClean="0">
                <a:solidFill>
                  <a:schemeClr val="bg1"/>
                </a:solidFill>
              </a:rPr>
              <a:t>Delcroix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Yann Le </a:t>
            </a:r>
            <a:r>
              <a:rPr lang="fr-FR" b="1" dirty="0" err="1" smtClean="0">
                <a:solidFill>
                  <a:schemeClr val="bg1"/>
                </a:solidFill>
              </a:rPr>
              <a:t>Gallou</a:t>
            </a:r>
            <a:endParaRPr lang="fr-FR" b="1" dirty="0" smtClean="0">
              <a:solidFill>
                <a:schemeClr val="bg1"/>
              </a:solidFill>
            </a:endParaRPr>
          </a:p>
          <a:p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Lycée des Monts de Flandre HAZEBROUCK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55776" y="188640"/>
            <a:ext cx="631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Ingénierie système en </a:t>
            </a:r>
            <a:r>
              <a:rPr lang="fr-FR" sz="3200" dirty="0" err="1" smtClean="0"/>
              <a:t>SysML</a:t>
            </a:r>
            <a:r>
              <a:rPr lang="fr-FR" sz="3200" dirty="0" smtClean="0"/>
              <a:t> </a:t>
            </a:r>
          </a:p>
          <a:p>
            <a:r>
              <a:rPr lang="fr-FR" sz="2400" dirty="0" smtClean="0"/>
              <a:t>Comment réactualiser les dossiers techniques des systèmes disponibles ?</a:t>
            </a:r>
          </a:p>
        </p:txBody>
      </p:sp>
      <p:sp>
        <p:nvSpPr>
          <p:cNvPr id="8" name="Rectangle 7"/>
          <p:cNvSpPr/>
          <p:nvPr/>
        </p:nvSpPr>
        <p:spPr>
          <a:xfrm>
            <a:off x="8572496" y="0"/>
            <a:ext cx="571504" cy="1857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4" descr="http://cache.media.education.gouv.fr/image/Logo/83/5/logo_academie_lille_web_337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9666" y="1643050"/>
            <a:ext cx="1914334" cy="86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63" y="1906120"/>
            <a:ext cx="6694333" cy="44810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0789558">
            <a:off x="474784" y="2667255"/>
            <a:ext cx="8586227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/>
              <a:t>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Analyse fonctionnelle : S.A.D.T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="" xmlns:p14="http://schemas.microsoft.com/office/powerpoint/2010/main" val="124904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05" y="1601535"/>
            <a:ext cx="6458683" cy="45759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9" name="ZoneTexte 8"/>
          <p:cNvSpPr txBox="1"/>
          <p:nvPr/>
        </p:nvSpPr>
        <p:spPr>
          <a:xfrm rot="20928395">
            <a:off x="570699" y="2667253"/>
            <a:ext cx="8586227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Analyse structurelle : F.A.S.T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="" xmlns:p14="http://schemas.microsoft.com/office/powerpoint/2010/main" val="209624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34" y="1769136"/>
            <a:ext cx="6267628" cy="42218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7" name="ZoneTexte 6"/>
          <p:cNvSpPr txBox="1"/>
          <p:nvPr/>
        </p:nvSpPr>
        <p:spPr>
          <a:xfrm rot="20791981">
            <a:off x="701863" y="2365368"/>
            <a:ext cx="7887006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GRAFCET de différents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     points de vue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="" xmlns:p14="http://schemas.microsoft.com/office/powerpoint/2010/main" val="304401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67" y="1837320"/>
            <a:ext cx="6175101" cy="44679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1019987">
            <a:off x="825065" y="2759042"/>
            <a:ext cx="7679521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           </a:t>
            </a:r>
            <a:r>
              <a:rPr lang="fr-FR" sz="405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G.E.M.M.A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="" xmlns:p14="http://schemas.microsoft.com/office/powerpoint/2010/main" val="21885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39" y="2531251"/>
            <a:ext cx="7173997" cy="18984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7" name="ZoneTexte 6"/>
          <p:cNvSpPr txBox="1"/>
          <p:nvPr/>
        </p:nvSpPr>
        <p:spPr>
          <a:xfrm rot="20946625">
            <a:off x="543428" y="2448891"/>
            <a:ext cx="6951809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Programme automate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Langage </a:t>
            </a:r>
            <a:r>
              <a:rPr lang="fr-FR" sz="495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Ladder</a:t>
            </a:r>
            <a:endParaRPr lang="fr-FR" sz="495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="" xmlns:p14="http://schemas.microsoft.com/office/powerpoint/2010/main" val="177738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82" y="1824835"/>
            <a:ext cx="6219892" cy="46305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0848141">
            <a:off x="983035" y="2195035"/>
            <a:ext cx="7905743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Listes d’affectation des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Entrées et Sorties automate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="" xmlns:p14="http://schemas.microsoft.com/office/powerpoint/2010/main" val="231628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53" y="1691617"/>
            <a:ext cx="6282597" cy="44498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1030065">
            <a:off x="838474" y="2651918"/>
            <a:ext cx="7926343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</a:t>
            </a:r>
            <a:r>
              <a:rPr lang="fr-FR" sz="405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Schémas pneumatiques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="" xmlns:p14="http://schemas.microsoft.com/office/powerpoint/2010/main" val="217921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96" y="1737825"/>
            <a:ext cx="6567731" cy="44719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7" name="ZoneTexte 6"/>
          <p:cNvSpPr txBox="1"/>
          <p:nvPr/>
        </p:nvSpPr>
        <p:spPr>
          <a:xfrm rot="20954975">
            <a:off x="905277" y="2788226"/>
            <a:ext cx="7335984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</a:t>
            </a:r>
            <a:r>
              <a:rPr lang="fr-FR" sz="405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fr-FR" sz="495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Schémas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électriques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="" xmlns:p14="http://schemas.microsoft.com/office/powerpoint/2010/main" val="154427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16" y="1875865"/>
            <a:ext cx="6106708" cy="42383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1008644">
            <a:off x="1012887" y="2345222"/>
            <a:ext cx="7810855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 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Aide au diagnostic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diagrammes d’Ishikawa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="" xmlns:p14="http://schemas.microsoft.com/office/powerpoint/2010/main" val="42808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06" y="1396416"/>
            <a:ext cx="4350844" cy="47810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1030065">
            <a:off x="634436" y="2670752"/>
            <a:ext cx="8109302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>
                <a:latin typeface="Calibri" pitchFamily="34" charset="0"/>
                <a:cs typeface="Calibri" pitchFamily="34" charset="0"/>
              </a:rPr>
              <a:t>  </a:t>
            </a:r>
            <a:r>
              <a:rPr lang="fr-FR" sz="495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Algorigrammes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de dépannage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="" xmlns:p14="http://schemas.microsoft.com/office/powerpoint/2010/main" val="131797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10669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2727" y="128752"/>
            <a:ext cx="919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 : Techniques de maintenance et de conduite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61481" y="4136193"/>
            <a:ext cx="82267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3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sont réalisées sur des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975746" y="4842348"/>
            <a:ext cx="50254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systèmes du plateau technique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84574" y="1001661"/>
            <a:ext cx="69512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S10.1 : Diagnostic de panne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02398" y="1471441"/>
            <a:ext cx="87920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S10.2 : Opérations de maintenance corrective et préventive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84574" y="1903013"/>
            <a:ext cx="69512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S10.3 </a:t>
            </a:r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: Adaptation et amélioration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84574" y="2384165"/>
            <a:ext cx="69512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S10.4 </a:t>
            </a:r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: Réglages, mise au point, </a:t>
            </a:r>
            <a:r>
              <a:rPr lang="fr-FR" sz="27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essais</a:t>
            </a:r>
            <a:endParaRPr lang="fr-FR" sz="270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4140" y="2696256"/>
            <a:ext cx="69512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S10.5 : Mise en service et l’arrêt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64140" y="3153039"/>
            <a:ext cx="89302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S10.6 : Opérations de contrôle, de </a:t>
            </a:r>
            <a:r>
              <a:rPr lang="fr-FR" sz="27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surveillance </a:t>
            </a:r>
            <a:r>
              <a:rPr lang="fr-FR" sz="2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et d’inspection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1752892" y="6401009"/>
            <a:ext cx="7278297" cy="0"/>
          </a:xfrm>
          <a:prstGeom prst="line">
            <a:avLst/>
          </a:prstGeom>
          <a:ln w="76200">
            <a:solidFill>
              <a:srgbClr val="8FA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Diagramme 27"/>
          <p:cNvGraphicFramePr/>
          <p:nvPr>
            <p:extLst>
              <p:ext uri="{D42A27DB-BD31-4B8C-83A1-F6EECF244321}">
                <p14:modId xmlns="" xmlns:p14="http://schemas.microsoft.com/office/powerpoint/2010/main" val="4120786126"/>
              </p:ext>
            </p:extLst>
          </p:nvPr>
        </p:nvGraphicFramePr>
        <p:xfrm>
          <a:off x="6890182" y="5749506"/>
          <a:ext cx="1152128" cy="1095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9" name="Diagramme 28"/>
          <p:cNvGraphicFramePr/>
          <p:nvPr>
            <p:extLst>
              <p:ext uri="{D42A27DB-BD31-4B8C-83A1-F6EECF244321}">
                <p14:modId xmlns="" xmlns:p14="http://schemas.microsoft.com/office/powerpoint/2010/main" val="1579362166"/>
              </p:ext>
            </p:extLst>
          </p:nvPr>
        </p:nvGraphicFramePr>
        <p:xfrm>
          <a:off x="8042310" y="5749506"/>
          <a:ext cx="1152128" cy="1095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0" name="Diagramme 29"/>
          <p:cNvGraphicFramePr/>
          <p:nvPr>
            <p:extLst>
              <p:ext uri="{D42A27DB-BD31-4B8C-83A1-F6EECF244321}">
                <p14:modId xmlns="" xmlns:p14="http://schemas.microsoft.com/office/powerpoint/2010/main" val="3405587972"/>
              </p:ext>
            </p:extLst>
          </p:nvPr>
        </p:nvGraphicFramePr>
        <p:xfrm>
          <a:off x="5752342" y="5749506"/>
          <a:ext cx="1152128" cy="1095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1" name="Hexagone 30"/>
          <p:cNvSpPr/>
          <p:nvPr/>
        </p:nvSpPr>
        <p:spPr>
          <a:xfrm>
            <a:off x="1778383" y="6152706"/>
            <a:ext cx="576064" cy="496607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sp>
        <p:nvSpPr>
          <p:cNvPr id="32" name="Hexagone 31"/>
          <p:cNvSpPr/>
          <p:nvPr/>
        </p:nvSpPr>
        <p:spPr>
          <a:xfrm>
            <a:off x="2407406" y="6152706"/>
            <a:ext cx="576064" cy="496607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Calibri" pitchFamily="34" charset="0"/>
                <a:cs typeface="Calibri" pitchFamily="34" charset="0"/>
              </a:rPr>
              <a:t>C2</a:t>
            </a:r>
          </a:p>
        </p:txBody>
      </p:sp>
      <p:sp>
        <p:nvSpPr>
          <p:cNvPr id="33" name="Hexagone 32"/>
          <p:cNvSpPr/>
          <p:nvPr/>
        </p:nvSpPr>
        <p:spPr>
          <a:xfrm>
            <a:off x="3117960" y="6152706"/>
            <a:ext cx="576064" cy="496607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Calibri" pitchFamily="34" charset="0"/>
                <a:cs typeface="Calibri" pitchFamily="34" charset="0"/>
              </a:rPr>
              <a:t>C3</a:t>
            </a:r>
          </a:p>
        </p:txBody>
      </p:sp>
      <p:sp>
        <p:nvSpPr>
          <p:cNvPr id="34" name="Hexagone 33"/>
          <p:cNvSpPr/>
          <p:nvPr/>
        </p:nvSpPr>
        <p:spPr>
          <a:xfrm>
            <a:off x="3785651" y="6152706"/>
            <a:ext cx="576064" cy="496607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Calibri" pitchFamily="34" charset="0"/>
                <a:cs typeface="Calibri" pitchFamily="34" charset="0"/>
              </a:rPr>
              <a:t>C4</a:t>
            </a:r>
          </a:p>
        </p:txBody>
      </p:sp>
      <p:sp>
        <p:nvSpPr>
          <p:cNvPr id="35" name="Hexagone 34"/>
          <p:cNvSpPr/>
          <p:nvPr/>
        </p:nvSpPr>
        <p:spPr>
          <a:xfrm>
            <a:off x="4430097" y="6152706"/>
            <a:ext cx="576064" cy="496607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Calibri" pitchFamily="34" charset="0"/>
                <a:cs typeface="Calibri" pitchFamily="34" charset="0"/>
              </a:rPr>
              <a:t>C5</a:t>
            </a:r>
          </a:p>
        </p:txBody>
      </p:sp>
      <p:sp>
        <p:nvSpPr>
          <p:cNvPr id="36" name="Hexagone 35"/>
          <p:cNvSpPr/>
          <p:nvPr/>
        </p:nvSpPr>
        <p:spPr>
          <a:xfrm>
            <a:off x="5084069" y="6152706"/>
            <a:ext cx="576064" cy="496607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Calibri" pitchFamily="34" charset="0"/>
                <a:cs typeface="Calibri" pitchFamily="34" charset="0"/>
              </a:rPr>
              <a:t>C6</a:t>
            </a:r>
          </a:p>
        </p:txBody>
      </p:sp>
    </p:spTree>
    <p:extLst>
      <p:ext uri="{BB962C8B-B14F-4D97-AF65-F5344CB8AC3E}">
        <p14:creationId xmlns="" xmlns:p14="http://schemas.microsoft.com/office/powerpoint/2010/main" val="423422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9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0" y="4535553"/>
            <a:ext cx="2552096" cy="17083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780">
            <a:off x="1924498" y="2098245"/>
            <a:ext cx="2463377" cy="17426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755">
            <a:off x="4463125" y="2160236"/>
            <a:ext cx="1430153" cy="19726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1839">
            <a:off x="477125" y="3086886"/>
            <a:ext cx="2220902" cy="15414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283">
            <a:off x="6161123" y="3755206"/>
            <a:ext cx="2765921" cy="20591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24" y="3193791"/>
            <a:ext cx="2271713" cy="16095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81" y="1728874"/>
            <a:ext cx="1801602" cy="12226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311">
            <a:off x="4054216" y="4237547"/>
            <a:ext cx="3038383" cy="21241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2473">
            <a:off x="1454065" y="4730967"/>
            <a:ext cx="2648833" cy="17862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9213">
            <a:off x="488956" y="2279674"/>
            <a:ext cx="1929905" cy="13963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44" y="3511586"/>
            <a:ext cx="2370381" cy="15966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126">
            <a:off x="6002384" y="1229515"/>
            <a:ext cx="1821663" cy="20444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844">
            <a:off x="4599156" y="660566"/>
            <a:ext cx="3759107" cy="9947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4243">
            <a:off x="7126301" y="2058779"/>
            <a:ext cx="1532897" cy="1684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2925">
            <a:off x="2200451" y="697544"/>
            <a:ext cx="2046701" cy="13935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78" y="1059920"/>
            <a:ext cx="1443442" cy="9855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952">
            <a:off x="264404" y="591845"/>
            <a:ext cx="1779294" cy="126024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00694" y="1000108"/>
            <a:ext cx="1771259" cy="326064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20951" y="3429000"/>
            <a:ext cx="1853500" cy="24500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320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"/>
                            </p:stCondLst>
                            <p:childTnLst>
                              <p:par>
                                <p:cTn id="7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50"/>
                            </p:stCondLst>
                            <p:childTnLst>
                              <p:par>
                                <p:cTn id="9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250"/>
                            </p:stCondLst>
                            <p:childTnLst>
                              <p:par>
                                <p:cTn id="10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250"/>
                            </p:stCondLst>
                            <p:childTnLst>
                              <p:par>
                                <p:cTn id="1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071810"/>
            <a:ext cx="9620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32" y="4286256"/>
            <a:ext cx="1853500" cy="24500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330" y="2500306"/>
            <a:ext cx="2349670" cy="3295120"/>
          </a:xfrm>
          <a:prstGeom prst="rect">
            <a:avLst/>
          </a:prstGeom>
        </p:spPr>
      </p:pic>
      <p:sp>
        <p:nvSpPr>
          <p:cNvPr id="7" name="Bulle ronde 6"/>
          <p:cNvSpPr/>
          <p:nvPr/>
        </p:nvSpPr>
        <p:spPr>
          <a:xfrm>
            <a:off x="1329857" y="2070706"/>
            <a:ext cx="3007828" cy="1512794"/>
          </a:xfrm>
          <a:prstGeom prst="wedgeEllipseCallout">
            <a:avLst>
              <a:gd name="adj1" fmla="val -43435"/>
              <a:gd name="adj2" fmla="val 100687"/>
            </a:avLst>
          </a:prstGeom>
          <a:solidFill>
            <a:srgbClr val="8FAADC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58030" y="2296188"/>
            <a:ext cx="262167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dirty="0"/>
              <a:t>      </a:t>
            </a:r>
            <a:r>
              <a:rPr lang="fr-FR" sz="2100" dirty="0" smtClean="0"/>
              <a:t>  Il </a:t>
            </a:r>
            <a:r>
              <a:rPr lang="fr-FR" sz="2100" dirty="0"/>
              <a:t>faudrait regrouper quelques</a:t>
            </a:r>
          </a:p>
          <a:p>
            <a:r>
              <a:rPr lang="fr-FR" sz="2100" dirty="0"/>
              <a:t>      </a:t>
            </a:r>
            <a:r>
              <a:rPr lang="fr-FR" sz="2100" dirty="0" smtClean="0"/>
              <a:t>   </a:t>
            </a:r>
            <a:r>
              <a:rPr lang="fr-FR" sz="2100" dirty="0"/>
              <a:t>ressources</a:t>
            </a:r>
          </a:p>
        </p:txBody>
      </p:sp>
      <p:sp>
        <p:nvSpPr>
          <p:cNvPr id="9" name="Bulle ronde 8"/>
          <p:cNvSpPr/>
          <p:nvPr/>
        </p:nvSpPr>
        <p:spPr>
          <a:xfrm>
            <a:off x="3771449" y="636769"/>
            <a:ext cx="4458150" cy="1903946"/>
          </a:xfrm>
          <a:prstGeom prst="wedgeEllipseCallout">
            <a:avLst>
              <a:gd name="adj1" fmla="val 28723"/>
              <a:gd name="adj2" fmla="val 87446"/>
            </a:avLst>
          </a:prstGeom>
          <a:solidFill>
            <a:srgbClr val="8FAADC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ZoneTexte 9"/>
          <p:cNvSpPr txBox="1"/>
          <p:nvPr/>
        </p:nvSpPr>
        <p:spPr>
          <a:xfrm>
            <a:off x="4485269" y="984615"/>
            <a:ext cx="334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dirty="0">
                <a:latin typeface="Calibri" pitchFamily="34" charset="0"/>
                <a:cs typeface="Calibri" pitchFamily="34" charset="0"/>
              </a:rPr>
              <a:t>Il faut utiliser un </a:t>
            </a:r>
            <a:r>
              <a:rPr lang="fr-FR" sz="2100" dirty="0" smtClean="0">
                <a:latin typeface="Calibri" pitchFamily="34" charset="0"/>
                <a:cs typeface="Calibri" pitchFamily="34" charset="0"/>
              </a:rPr>
              <a:t>nouvel</a:t>
            </a:r>
          </a:p>
          <a:p>
            <a:r>
              <a:rPr lang="fr-FR" sz="2100" dirty="0" smtClean="0">
                <a:latin typeface="Calibri" pitchFamily="34" charset="0"/>
                <a:cs typeface="Calibri" pitchFamily="34" charset="0"/>
              </a:rPr>
              <a:t>   outils</a:t>
            </a:r>
            <a:r>
              <a:rPr lang="fr-FR" sz="2100" dirty="0">
                <a:latin typeface="Calibri" pitchFamily="34" charset="0"/>
                <a:cs typeface="Calibri" pitchFamily="34" charset="0"/>
              </a:rPr>
              <a:t>,  un langage de modélisation </a:t>
            </a:r>
            <a:r>
              <a:rPr lang="fr-FR" sz="2100" dirty="0" smtClean="0">
                <a:latin typeface="Calibri" pitchFamily="34" charset="0"/>
                <a:cs typeface="Calibri" pitchFamily="34" charset="0"/>
              </a:rPr>
              <a:t>permettant</a:t>
            </a:r>
          </a:p>
          <a:p>
            <a:r>
              <a:rPr lang="fr-FR" sz="21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100" dirty="0" smtClean="0">
                <a:latin typeface="Calibri" pitchFamily="34" charset="0"/>
                <a:cs typeface="Calibri" pitchFamily="34" charset="0"/>
              </a:rPr>
              <a:t>      ce </a:t>
            </a:r>
            <a:r>
              <a:rPr lang="fr-FR" sz="2100" dirty="0">
                <a:latin typeface="Calibri" pitchFamily="34" charset="0"/>
                <a:cs typeface="Calibri" pitchFamily="34" charset="0"/>
              </a:rPr>
              <a:t>regroupement … </a:t>
            </a:r>
          </a:p>
        </p:txBody>
      </p:sp>
    </p:spTree>
    <p:extLst>
      <p:ext uri="{BB962C8B-B14F-4D97-AF65-F5344CB8AC3E}">
        <p14:creationId xmlns="" xmlns:p14="http://schemas.microsoft.com/office/powerpoint/2010/main" val="384215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848" y="1801655"/>
            <a:ext cx="5729903" cy="327285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16" y="2993624"/>
            <a:ext cx="3302418" cy="20736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780">
            <a:off x="453041" y="3248226"/>
            <a:ext cx="2463377" cy="17426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755">
            <a:off x="4429200" y="1486048"/>
            <a:ext cx="1430153" cy="19726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1839">
            <a:off x="190593" y="4940038"/>
            <a:ext cx="2220902" cy="15414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283">
            <a:off x="6170520" y="3919762"/>
            <a:ext cx="2765921" cy="20591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38" y="3226634"/>
            <a:ext cx="2271713" cy="16095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34" y="1040454"/>
            <a:ext cx="1801602" cy="12226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311">
            <a:off x="4430921" y="4309227"/>
            <a:ext cx="3038383" cy="21241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2473">
            <a:off x="2564996" y="4652535"/>
            <a:ext cx="2648833" cy="17862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9213">
            <a:off x="488956" y="2279674"/>
            <a:ext cx="1929905" cy="13963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44" y="3511586"/>
            <a:ext cx="2370381" cy="15966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126">
            <a:off x="5789231" y="1312906"/>
            <a:ext cx="1821663" cy="20444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844">
            <a:off x="5108956" y="560775"/>
            <a:ext cx="3759107" cy="9947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4243">
            <a:off x="7126301" y="2058779"/>
            <a:ext cx="1532897" cy="1684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2925">
            <a:off x="3147711" y="672089"/>
            <a:ext cx="2046701" cy="13935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69" y="1584884"/>
            <a:ext cx="1443442" cy="9855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952">
            <a:off x="154791" y="920047"/>
            <a:ext cx="1779294" cy="126024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4586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009"/>
            <a:ext cx="6178625" cy="35291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495" y="4252572"/>
            <a:ext cx="1298081" cy="9663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473" y="5384939"/>
            <a:ext cx="1912286" cy="12880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46" y="5678253"/>
            <a:ext cx="2825358" cy="9947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85" y="1703624"/>
            <a:ext cx="1322991" cy="9008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85" y="2978098"/>
            <a:ext cx="1325459" cy="9050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85" y="392906"/>
            <a:ext cx="1322991" cy="93705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61949">
            <a:off x="144000" y="5164064"/>
            <a:ext cx="2090754" cy="178739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6" y="577171"/>
            <a:ext cx="1134419" cy="7123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99" y="567701"/>
            <a:ext cx="1032148" cy="7312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89" y="567701"/>
            <a:ext cx="907359" cy="12515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8" y="2548541"/>
            <a:ext cx="1236818" cy="8584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05" y="2561712"/>
            <a:ext cx="1253398" cy="8452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47" y="2561712"/>
            <a:ext cx="1193001" cy="8452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81" y="567701"/>
            <a:ext cx="1090322" cy="7622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09961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24</a:t>
            </a:fld>
            <a:endParaRPr kumimoji="0" lang="en-US"/>
          </a:p>
        </p:txBody>
      </p:sp>
      <p:grpSp>
        <p:nvGrpSpPr>
          <p:cNvPr id="7" name="Groupe 6"/>
          <p:cNvGrpSpPr/>
          <p:nvPr/>
        </p:nvGrpSpPr>
        <p:grpSpPr>
          <a:xfrm>
            <a:off x="2527087" y="1551201"/>
            <a:ext cx="3330797" cy="3806625"/>
            <a:chOff x="2527087" y="1571612"/>
            <a:chExt cx="3330797" cy="3806625"/>
          </a:xfrm>
        </p:grpSpPr>
        <p:pic>
          <p:nvPicPr>
            <p:cNvPr id="6" name="Picture 2" descr="Z:\Data\Enseignements\Missions 2014-2015\Formations SysML\IS &amp; SysML - Rétro-IS\Images\Dossier SysML\Dossier SysML.JPG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2527087" y="1571612"/>
              <a:ext cx="3330797" cy="3806625"/>
            </a:xfrm>
            <a:prstGeom prst="rect">
              <a:avLst/>
            </a:prstGeom>
            <a:noFill/>
          </p:spPr>
        </p:pic>
        <p:sp>
          <p:nvSpPr>
            <p:cNvPr id="5" name="Titre 4"/>
            <p:cNvSpPr txBox="1">
              <a:spLocks/>
            </p:cNvSpPr>
            <p:nvPr/>
          </p:nvSpPr>
          <p:spPr>
            <a:xfrm>
              <a:off x="3357554" y="3286125"/>
              <a:ext cx="2357454" cy="1071570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0" b="0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L’Ingénierie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000" b="0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Système</a:t>
              </a:r>
              <a:endParaRPr kumimoji="0" lang="fr-FR" sz="3000" b="0" i="0" u="none" strike="noStrike" kern="1200" cap="sm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7" descr="Cycle de vie systeme et 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142984"/>
            <a:ext cx="84359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Cycle de vie d’un système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25</a:t>
            </a:fld>
            <a:endParaRPr kumimoji="0" lang="en-US"/>
          </a:p>
        </p:txBody>
      </p:sp>
      <p:cxnSp>
        <p:nvCxnSpPr>
          <p:cNvPr id="18" name="Connecteur droit 17"/>
          <p:cNvCxnSpPr/>
          <p:nvPr/>
        </p:nvCxnSpPr>
        <p:spPr>
          <a:xfrm rot="5400000">
            <a:off x="1892828" y="3462884"/>
            <a:ext cx="4645552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58828" y="5522479"/>
            <a:ext cx="813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MOA</a:t>
            </a:r>
            <a:endParaRPr lang="fr-FR" b="1" dirty="0"/>
          </a:p>
        </p:txBody>
      </p:sp>
      <p:sp>
        <p:nvSpPr>
          <p:cNvPr id="20" name="Rectangle 19"/>
          <p:cNvSpPr/>
          <p:nvPr/>
        </p:nvSpPr>
        <p:spPr>
          <a:xfrm>
            <a:off x="2631770" y="5545452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MOE</a:t>
            </a:r>
            <a:endParaRPr lang="fr-FR" b="1" dirty="0"/>
          </a:p>
        </p:txBody>
      </p:sp>
      <p:sp>
        <p:nvSpPr>
          <p:cNvPr id="21" name="Rectangle 20"/>
          <p:cNvSpPr/>
          <p:nvPr/>
        </p:nvSpPr>
        <p:spPr>
          <a:xfrm>
            <a:off x="4929643" y="5526351"/>
            <a:ext cx="1714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MOE réalisation</a:t>
            </a:r>
            <a:endParaRPr lang="fr-FR" b="1" dirty="0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4214810" y="5500702"/>
            <a:ext cx="3214710" cy="1588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orme libre 22"/>
          <p:cNvSpPr/>
          <p:nvPr/>
        </p:nvSpPr>
        <p:spPr>
          <a:xfrm>
            <a:off x="7413463" y="5391065"/>
            <a:ext cx="346910" cy="427141"/>
          </a:xfrm>
          <a:custGeom>
            <a:avLst/>
            <a:gdLst>
              <a:gd name="connsiteX0" fmla="*/ 262689 w 613610"/>
              <a:gd name="connsiteY0" fmla="*/ 0 h 723900"/>
              <a:gd name="connsiteX1" fmla="*/ 611605 w 613610"/>
              <a:gd name="connsiteY1" fmla="*/ 445168 h 723900"/>
              <a:gd name="connsiteX2" fmla="*/ 274721 w 613610"/>
              <a:gd name="connsiteY2" fmla="*/ 721895 h 723900"/>
              <a:gd name="connsiteX3" fmla="*/ 10026 w 613610"/>
              <a:gd name="connsiteY3" fmla="*/ 433137 h 723900"/>
              <a:gd name="connsiteX4" fmla="*/ 214563 w 613610"/>
              <a:gd name="connsiteY4" fmla="*/ 132347 h 723900"/>
              <a:gd name="connsiteX5" fmla="*/ 214563 w 613610"/>
              <a:gd name="connsiteY5" fmla="*/ 132347 h 723900"/>
              <a:gd name="connsiteX6" fmla="*/ 214563 w 613610"/>
              <a:gd name="connsiteY6" fmla="*/ 132347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610" h="723900">
                <a:moveTo>
                  <a:pt x="262689" y="0"/>
                </a:moveTo>
                <a:cubicBezTo>
                  <a:pt x="436144" y="162426"/>
                  <a:pt x="609600" y="324852"/>
                  <a:pt x="611605" y="445168"/>
                </a:cubicBezTo>
                <a:cubicBezTo>
                  <a:pt x="613610" y="565484"/>
                  <a:pt x="374984" y="723900"/>
                  <a:pt x="274721" y="721895"/>
                </a:cubicBezTo>
                <a:cubicBezTo>
                  <a:pt x="174458" y="719890"/>
                  <a:pt x="20052" y="531395"/>
                  <a:pt x="10026" y="433137"/>
                </a:cubicBezTo>
                <a:cubicBezTo>
                  <a:pt x="0" y="334879"/>
                  <a:pt x="214563" y="132347"/>
                  <a:pt x="214563" y="132347"/>
                </a:cubicBezTo>
                <a:lnTo>
                  <a:pt x="214563" y="132347"/>
                </a:lnTo>
                <a:lnTo>
                  <a:pt x="214563" y="132347"/>
                </a:lnTo>
              </a:path>
            </a:pathLst>
          </a:custGeom>
          <a:ln>
            <a:solidFill>
              <a:srgbClr val="0070C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6762905" y="5786454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MOE 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maintenance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71736" y="6000768"/>
            <a:ext cx="336004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MOA</a:t>
            </a:r>
            <a:r>
              <a:rPr lang="fr-FR" b="1" dirty="0" smtClean="0"/>
              <a:t> = </a:t>
            </a:r>
            <a:r>
              <a:rPr lang="fr-FR" b="1" dirty="0" smtClean="0">
                <a:solidFill>
                  <a:srgbClr val="FF0000"/>
                </a:solidFill>
              </a:rPr>
              <a:t>M</a:t>
            </a:r>
            <a:r>
              <a:rPr lang="fr-FR" b="1" dirty="0" smtClean="0"/>
              <a:t>aitrise d’</a:t>
            </a:r>
            <a:r>
              <a:rPr lang="fr-FR" b="1" dirty="0" err="1" smtClean="0">
                <a:solidFill>
                  <a:srgbClr val="FF0000"/>
                </a:solidFill>
              </a:rPr>
              <a:t>O</a:t>
            </a:r>
            <a:r>
              <a:rPr lang="fr-FR" b="1" dirty="0" err="1" smtClean="0"/>
              <a:t>uvr</a:t>
            </a:r>
            <a:r>
              <a:rPr lang="fr-FR" b="1" dirty="0" err="1" smtClean="0">
                <a:solidFill>
                  <a:srgbClr val="FF0000"/>
                </a:solidFill>
              </a:rPr>
              <a:t>A</a:t>
            </a:r>
            <a:r>
              <a:rPr lang="fr-FR" b="1" dirty="0" err="1" smtClean="0"/>
              <a:t>ge</a:t>
            </a:r>
            <a:endParaRPr lang="fr-FR" b="1" dirty="0" smtClean="0"/>
          </a:p>
          <a:p>
            <a:r>
              <a:rPr lang="fr-FR" b="1" dirty="0" smtClean="0">
                <a:solidFill>
                  <a:srgbClr val="00B050"/>
                </a:solidFill>
              </a:rPr>
              <a:t>MOE</a:t>
            </a:r>
            <a:r>
              <a:rPr lang="fr-FR" b="1" dirty="0" smtClean="0"/>
              <a:t> = </a:t>
            </a:r>
            <a:r>
              <a:rPr lang="fr-FR" b="1" dirty="0" smtClean="0">
                <a:solidFill>
                  <a:srgbClr val="00B050"/>
                </a:solidFill>
              </a:rPr>
              <a:t>M</a:t>
            </a:r>
            <a:r>
              <a:rPr lang="fr-FR" b="1" dirty="0" smtClean="0"/>
              <a:t>aitrise d’</a:t>
            </a:r>
            <a:r>
              <a:rPr lang="fr-FR" b="1" dirty="0" smtClean="0">
                <a:solidFill>
                  <a:srgbClr val="00B050"/>
                </a:solidFill>
              </a:rPr>
              <a:t>Œ</a:t>
            </a:r>
            <a:r>
              <a:rPr lang="fr-FR" b="1" dirty="0" smtClean="0"/>
              <a:t>uvre  </a:t>
            </a:r>
            <a:endParaRPr lang="fr-FR" b="1" dirty="0"/>
          </a:p>
        </p:txBody>
      </p:sp>
      <p:grpSp>
        <p:nvGrpSpPr>
          <p:cNvPr id="41" name="Groupe 40"/>
          <p:cNvGrpSpPr/>
          <p:nvPr/>
        </p:nvGrpSpPr>
        <p:grpSpPr>
          <a:xfrm>
            <a:off x="1319009" y="5143512"/>
            <a:ext cx="2808287" cy="368300"/>
            <a:chOff x="1319009" y="5143512"/>
            <a:chExt cx="2808287" cy="368300"/>
          </a:xfrm>
        </p:grpSpPr>
        <p:sp>
          <p:nvSpPr>
            <p:cNvPr id="32" name="ZoneTexte 18"/>
            <p:cNvSpPr txBox="1">
              <a:spLocks noChangeArrowheads="1"/>
            </p:cNvSpPr>
            <p:nvPr/>
          </p:nvSpPr>
          <p:spPr bwMode="auto">
            <a:xfrm>
              <a:off x="1643042" y="5143512"/>
              <a:ext cx="22621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FF0000"/>
                  </a:solidFill>
                </a:rPr>
                <a:t>Ingénierie système</a:t>
              </a:r>
            </a:p>
          </p:txBody>
        </p:sp>
        <p:cxnSp>
          <p:nvCxnSpPr>
            <p:cNvPr id="33" name="Connecteur droit avec flèche 32"/>
            <p:cNvCxnSpPr>
              <a:stCxn id="32" idx="1"/>
            </p:cNvCxnSpPr>
            <p:nvPr/>
          </p:nvCxnSpPr>
          <p:spPr bwMode="auto">
            <a:xfrm flipH="1" flipV="1">
              <a:off x="1319009" y="5322899"/>
              <a:ext cx="323850" cy="47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 bwMode="auto">
            <a:xfrm flipH="1" flipV="1">
              <a:off x="3803446" y="5322899"/>
              <a:ext cx="323850" cy="47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onnecteur droit 16"/>
          <p:cNvCxnSpPr/>
          <p:nvPr/>
        </p:nvCxnSpPr>
        <p:spPr>
          <a:xfrm rot="16200000" flipH="1">
            <a:off x="-464339" y="3464759"/>
            <a:ext cx="4634454" cy="893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 animBg="1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467600" cy="65403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Vision temporelle de l’IS (norme ISO 15288)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26</a:t>
            </a:fld>
            <a:endParaRPr kumimoji="0"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755259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2714612" y="5357826"/>
            <a:ext cx="1944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Domaine du problème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rot="10800000">
            <a:off x="928662" y="5286388"/>
            <a:ext cx="492922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5857884" y="1500174"/>
            <a:ext cx="207170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209661" y="1120959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Domaine de la solution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rot="5400000">
            <a:off x="3787770" y="3358356"/>
            <a:ext cx="4141022" cy="794"/>
          </a:xfrm>
          <a:prstGeom prst="straightConnector1">
            <a:avLst/>
          </a:prstGeom>
          <a:ln w="19050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rot="10800000">
            <a:off x="5715008" y="5429264"/>
            <a:ext cx="285752" cy="1588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857488" y="3702610"/>
            <a:ext cx="710451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MOA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790243" y="3702610"/>
            <a:ext cx="710451" cy="369332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MOE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786578" y="3702610"/>
            <a:ext cx="710451" cy="369332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MOE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54693" y="5637930"/>
            <a:ext cx="7446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3 processus techniques :</a:t>
            </a:r>
          </a:p>
          <a:p>
            <a:pPr lvl="1">
              <a:buFont typeface="Wingdings" pitchFamily="2" charset="2"/>
              <a:buChar char="§"/>
            </a:pPr>
            <a:r>
              <a:rPr lang="fr-FR" sz="1600" b="1" dirty="0" smtClean="0">
                <a:solidFill>
                  <a:srgbClr val="FF0000"/>
                </a:solidFill>
              </a:rPr>
              <a:t> 1 - DBPP </a:t>
            </a:r>
            <a:r>
              <a:rPr lang="fr-FR" sz="1600" dirty="0" smtClean="0"/>
              <a:t>: </a:t>
            </a:r>
            <a:r>
              <a:rPr lang="fr-FR" sz="1600" b="1" dirty="0" smtClean="0"/>
              <a:t>D</a:t>
            </a:r>
            <a:r>
              <a:rPr lang="fr-FR" sz="1600" dirty="0" smtClean="0"/>
              <a:t>éfinition des </a:t>
            </a:r>
            <a:r>
              <a:rPr lang="fr-FR" sz="1600" b="1" dirty="0" smtClean="0"/>
              <a:t>B</a:t>
            </a:r>
            <a:r>
              <a:rPr lang="fr-FR" sz="1600" dirty="0" smtClean="0"/>
              <a:t>esoins des </a:t>
            </a:r>
            <a:r>
              <a:rPr lang="fr-FR" sz="1600" b="1" dirty="0" smtClean="0"/>
              <a:t>P</a:t>
            </a:r>
            <a:r>
              <a:rPr lang="fr-FR" sz="1600" dirty="0" smtClean="0"/>
              <a:t>arties </a:t>
            </a:r>
            <a:r>
              <a:rPr lang="fr-FR" sz="1600" b="1" dirty="0" smtClean="0"/>
              <a:t>P</a:t>
            </a:r>
            <a:r>
              <a:rPr lang="fr-FR" sz="1600" dirty="0" smtClean="0"/>
              <a:t>renantes</a:t>
            </a:r>
          </a:p>
          <a:p>
            <a:pPr lvl="1">
              <a:buFont typeface="Wingdings" pitchFamily="2" charset="2"/>
              <a:buChar char="§"/>
            </a:pPr>
            <a:r>
              <a:rPr lang="fr-FR" sz="1600" b="1" dirty="0" smtClean="0">
                <a:solidFill>
                  <a:srgbClr val="0070C0"/>
                </a:solidFill>
              </a:rPr>
              <a:t> 2 - AE </a:t>
            </a:r>
            <a:r>
              <a:rPr lang="fr-FR" sz="1600" dirty="0" smtClean="0"/>
              <a:t>: </a:t>
            </a:r>
            <a:r>
              <a:rPr lang="fr-FR" sz="1600" b="1" dirty="0" smtClean="0"/>
              <a:t>A</a:t>
            </a:r>
            <a:r>
              <a:rPr lang="fr-FR" sz="1600" dirty="0" smtClean="0"/>
              <a:t>nalyse des </a:t>
            </a:r>
            <a:r>
              <a:rPr lang="fr-FR" sz="1600" b="1" dirty="0" smtClean="0"/>
              <a:t>E</a:t>
            </a:r>
            <a:r>
              <a:rPr lang="fr-FR" sz="1600" dirty="0" smtClean="0"/>
              <a:t>xigences</a:t>
            </a:r>
          </a:p>
          <a:p>
            <a:pPr lvl="1">
              <a:buFont typeface="Wingdings" pitchFamily="2" charset="2"/>
              <a:buChar char="§"/>
            </a:pPr>
            <a:r>
              <a:rPr lang="fr-FR" sz="1600" b="1" dirty="0" smtClean="0">
                <a:solidFill>
                  <a:schemeClr val="bg2">
                    <a:lumMod val="50000"/>
                  </a:schemeClr>
                </a:solidFill>
              </a:rPr>
              <a:t> 3 - CA </a:t>
            </a:r>
            <a:r>
              <a:rPr lang="fr-FR" sz="1600" b="1" dirty="0" smtClean="0"/>
              <a:t>: C</a:t>
            </a:r>
            <a:r>
              <a:rPr lang="fr-FR" sz="1600" dirty="0" smtClean="0"/>
              <a:t>onception </a:t>
            </a:r>
            <a:r>
              <a:rPr lang="fr-FR" sz="1600" b="1" dirty="0" smtClean="0"/>
              <a:t>A</a:t>
            </a:r>
            <a:r>
              <a:rPr lang="fr-FR" sz="1600" dirty="0" smtClean="0"/>
              <a:t>rchitecturale</a:t>
            </a:r>
            <a:endParaRPr lang="fr-FR" sz="1600" dirty="0"/>
          </a:p>
        </p:txBody>
      </p:sp>
      <p:sp>
        <p:nvSpPr>
          <p:cNvPr id="18" name="Ellipse 17"/>
          <p:cNvSpPr/>
          <p:nvPr/>
        </p:nvSpPr>
        <p:spPr>
          <a:xfrm>
            <a:off x="3071802" y="3286124"/>
            <a:ext cx="285752" cy="28575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5000628" y="3286124"/>
            <a:ext cx="285752" cy="28575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70C0"/>
                </a:solidFill>
              </a:rPr>
              <a:t>2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7000892" y="3286124"/>
            <a:ext cx="285752" cy="285752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 animBg="1"/>
      <p:bldP spid="14" grpId="0" animBg="1"/>
      <p:bldP spid="15" grpId="0" animBg="1"/>
      <p:bldP spid="18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L’IS et la modélisation </a:t>
            </a:r>
            <a:r>
              <a:rPr lang="fr-FR" dirty="0" err="1" smtClean="0"/>
              <a:t>SysML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27</a:t>
            </a:fld>
            <a:endParaRPr kumimoji="0" lang="en-US"/>
          </a:p>
        </p:txBody>
      </p:sp>
      <p:pic>
        <p:nvPicPr>
          <p:cNvPr id="6" name="Picture 2" descr="Z:\Data\Enseignements\Missions 2014-2015\Formations SysML\IS &amp; SysML - Rétro-IS\Images\Dossier SysML\Dossier Sys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3" y="1714488"/>
            <a:ext cx="6286543" cy="4763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 qu’est une modélisation </a:t>
            </a:r>
            <a:r>
              <a:rPr lang="fr-FR" dirty="0" err="1" smtClean="0"/>
              <a:t>SysML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/>
            <a:r>
              <a:rPr lang="fr-FR" dirty="0" smtClean="0"/>
              <a:t> Une modélisation </a:t>
            </a:r>
            <a:r>
              <a:rPr lang="fr-FR" dirty="0" err="1" smtClean="0"/>
              <a:t>SysML</a:t>
            </a:r>
            <a:r>
              <a:rPr lang="fr-FR" dirty="0" smtClean="0"/>
              <a:t> vise à spécifier:</a:t>
            </a:r>
          </a:p>
          <a:p>
            <a:pPr lvl="1"/>
            <a:r>
              <a:rPr lang="fr-FR" dirty="0" smtClean="0"/>
              <a:t>ce que le système doit faire (aspects fonctionnels, comportementaux) ;</a:t>
            </a:r>
          </a:p>
          <a:p>
            <a:pPr lvl="1"/>
            <a:r>
              <a:rPr lang="fr-FR" dirty="0" smtClean="0"/>
              <a:t>ce qu’il doit être (aspects structurels) ; </a:t>
            </a:r>
          </a:p>
          <a:p>
            <a:pPr lvl="1"/>
            <a:r>
              <a:rPr lang="fr-FR" dirty="0" smtClean="0"/>
              <a:t>en respect des besoins et des contraintes initiales (les exigences) ;</a:t>
            </a:r>
          </a:p>
          <a:p>
            <a:pPr lvl="1"/>
            <a:r>
              <a:rPr lang="fr-FR" dirty="0" smtClean="0"/>
              <a:t>le tout sous forme graphique ou tabulaire ;</a:t>
            </a:r>
          </a:p>
          <a:p>
            <a:pPr lvl="1"/>
            <a:r>
              <a:rPr lang="fr-FR" dirty="0" smtClean="0"/>
              <a:t>menée à bien grâce à l'Ingénierie Système.</a:t>
            </a:r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28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 qu’elle n’est pas…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En aucun cas elle ne spécifie comment cela sera réalisé au final (on reste dans le conceptuel). </a:t>
            </a:r>
          </a:p>
          <a:p>
            <a:r>
              <a:rPr lang="fr-FR" dirty="0" smtClean="0"/>
              <a:t>Le maître d’œuvre (MOE) en charge de la réalisation, sur la base du modèle </a:t>
            </a:r>
            <a:r>
              <a:rPr lang="fr-FR" dirty="0" err="1" smtClean="0"/>
              <a:t>SysML</a:t>
            </a:r>
            <a:r>
              <a:rPr lang="fr-FR" dirty="0" smtClean="0"/>
              <a:t>, utilise tout son savoir, savoir-faire et ses outils métiers pour réaliser le système/sous-système à sa charge. </a:t>
            </a:r>
          </a:p>
          <a:p>
            <a:r>
              <a:rPr lang="fr-FR" dirty="0" err="1" smtClean="0"/>
              <a:t>SysML</a:t>
            </a:r>
            <a:r>
              <a:rPr lang="fr-FR" dirty="0" smtClean="0"/>
              <a:t> ne génère pas de modèle volumique, de schémas de câblage ou de typon !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29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19278" y="2860133"/>
            <a:ext cx="9528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Quelques systèmes</a:t>
            </a:r>
          </a:p>
          <a:p>
            <a:r>
              <a:rPr lang="fr-FR" sz="5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                du plateau technique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434" y="3750835"/>
            <a:ext cx="2105250" cy="19214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93" y="310351"/>
            <a:ext cx="2871347" cy="168935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846" y="179530"/>
            <a:ext cx="1778147" cy="182017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970" y="1146868"/>
            <a:ext cx="1699836" cy="13997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66" y="4474687"/>
            <a:ext cx="1207085" cy="18507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8026" y="3267325"/>
            <a:ext cx="1582557" cy="14641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118186" y="5750004"/>
            <a:ext cx="229983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Pilulier </a:t>
            </a:r>
            <a:r>
              <a:rPr lang="fr-FR" sz="21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Ravoux</a:t>
            </a:r>
            <a:endParaRPr lang="fr-FR" sz="210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87486" y="6327724"/>
            <a:ext cx="16154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Ermatest</a:t>
            </a:r>
            <a:endParaRPr lang="fr-FR" sz="210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44279" y="2640877"/>
            <a:ext cx="229983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Palettiseur MPI 300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20805" y="4808634"/>
            <a:ext cx="229983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Paletticc</a:t>
            </a:r>
            <a:endParaRPr lang="fr-FR" sz="210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2905" y="2139799"/>
            <a:ext cx="229983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Ecolpap</a:t>
            </a:r>
            <a:endParaRPr lang="fr-FR" sz="210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44113" y="2031204"/>
            <a:ext cx="317390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Banc de pompe MBP 100</a:t>
            </a:r>
          </a:p>
        </p:txBody>
      </p:sp>
    </p:spTree>
    <p:extLst>
      <p:ext uri="{BB962C8B-B14F-4D97-AF65-F5344CB8AC3E}">
        <p14:creationId xmlns="" xmlns:p14="http://schemas.microsoft.com/office/powerpoint/2010/main" val="2064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L’IS, des processus itératifs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7758138" cy="5330968"/>
          </a:xfrm>
        </p:spPr>
        <p:txBody>
          <a:bodyPr>
            <a:normAutofit/>
          </a:bodyPr>
          <a:lstStyle/>
          <a:p>
            <a:pPr marL="0" indent="0"/>
            <a:r>
              <a:rPr lang="fr-FR" dirty="0" smtClean="0"/>
              <a:t> A partir d'une architecture globale candidate retenue (dernière phase de CA), l’IS amène à « raffiner » la solution retenue jusqu'à ce qu’on arrive à :</a:t>
            </a:r>
          </a:p>
          <a:p>
            <a:pPr lvl="1"/>
            <a:r>
              <a:rPr lang="fr-FR" dirty="0" smtClean="0"/>
              <a:t>Un bloc ou sous-système disponible en catalogue (notion de "composants sur étagère") ;</a:t>
            </a:r>
          </a:p>
          <a:p>
            <a:pPr lvl="1"/>
            <a:r>
              <a:rPr lang="fr-FR" dirty="0" smtClean="0"/>
              <a:t>Un bloc ou sous-système entièrement réalisable par la MOE de réalisation ;</a:t>
            </a:r>
          </a:p>
          <a:p>
            <a:pPr lvl="1"/>
            <a:r>
              <a:rPr lang="fr-FR" dirty="0" smtClean="0"/>
              <a:t>Un bloc ou sous-système pouvant être sous-traité.</a:t>
            </a:r>
          </a:p>
          <a:p>
            <a:pPr lvl="1">
              <a:buNone/>
            </a:pPr>
            <a:endParaRPr lang="fr-FR" dirty="0" smtClean="0"/>
          </a:p>
          <a:p>
            <a:r>
              <a:rPr lang="fr-FR" dirty="0" smtClean="0"/>
              <a:t>Dans ces deux derniers cas, les analyses menées précédemment servent d’</a:t>
            </a:r>
            <a:r>
              <a:rPr lang="fr-FR" b="1" dirty="0" smtClean="0"/>
              <a:t>éléments d’entrée </a:t>
            </a:r>
            <a:r>
              <a:rPr lang="fr-FR" dirty="0" smtClean="0"/>
              <a:t>et de spécifications aux processus de conception du composant ou du sous-système.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30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liaison IS / Métiers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31</a:t>
            </a:fld>
            <a:endParaRPr kumimoji="0" lang="en-US"/>
          </a:p>
        </p:txBody>
      </p:sp>
      <p:pic>
        <p:nvPicPr>
          <p:cNvPr id="6" name="Picture 2" descr="Z:\Data\Enseignements\Missions 2014-2015\Formations SysML\IS &amp; SysML - Rétro-IS\Images\CA_desc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6170" y="1740817"/>
            <a:ext cx="7306292" cy="4344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liaison IS / Métiers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7758138" cy="53309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smtClean="0"/>
              <a:t> A partir de là, l'homme de l'art, l'homme du métier prend le relais pour :</a:t>
            </a:r>
          </a:p>
          <a:p>
            <a:r>
              <a:rPr lang="fr-FR" dirty="0" smtClean="0"/>
              <a:t>Analyser la documentation technique d'un produit sur catalogue et valider un choix ;</a:t>
            </a:r>
          </a:p>
          <a:p>
            <a:r>
              <a:rPr lang="fr-FR" dirty="0" smtClean="0"/>
              <a:t>Effectuer ses représentations symboliques nécessaires à une pré-étude de réalisation (mécanique, pneumatique, électronique, </a:t>
            </a:r>
            <a:r>
              <a:rPr lang="fr-FR" dirty="0" err="1" smtClean="0"/>
              <a:t>electrotechnique</a:t>
            </a:r>
            <a:r>
              <a:rPr lang="fr-FR" dirty="0" smtClean="0"/>
              <a:t>, ...) ;</a:t>
            </a:r>
          </a:p>
          <a:p>
            <a:r>
              <a:rPr lang="fr-FR" dirty="0" smtClean="0"/>
              <a:t>Utiliser des logiciels de CAO spécifiques pour modéliser la réalisation finale (SW, </a:t>
            </a:r>
            <a:r>
              <a:rPr lang="fr-FR" dirty="0" err="1" smtClean="0"/>
              <a:t>Catia</a:t>
            </a:r>
            <a:r>
              <a:rPr lang="fr-FR" dirty="0" smtClean="0"/>
              <a:t>, </a:t>
            </a:r>
            <a:r>
              <a:rPr lang="fr-FR" dirty="0" err="1" smtClean="0"/>
              <a:t>AutoCAD</a:t>
            </a:r>
            <a:r>
              <a:rPr lang="fr-FR" dirty="0" smtClean="0"/>
              <a:t>, </a:t>
            </a:r>
            <a:r>
              <a:rPr lang="fr-FR" dirty="0" err="1" smtClean="0"/>
              <a:t>Proteus</a:t>
            </a:r>
            <a:r>
              <a:rPr lang="fr-FR" dirty="0" smtClean="0"/>
              <a:t>, ...)  ;</a:t>
            </a:r>
          </a:p>
          <a:p>
            <a:r>
              <a:rPr lang="fr-FR" dirty="0" smtClean="0"/>
              <a:t>Simuler avant réalisation pour valider le modèle ;</a:t>
            </a:r>
          </a:p>
          <a:p>
            <a:r>
              <a:rPr lang="fr-FR" dirty="0" smtClean="0"/>
              <a:t>Produire le prototype issu de cette modélisation, par les machines le permettant.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32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30" y="3571876"/>
            <a:ext cx="87439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2002471"/>
            <a:ext cx="1466850" cy="10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 descr="Z:\Data\Enseignements\Missions 2014-2015\Réflexions IS &amp; SysML pour les BTS\Motorisation Prius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4876" y="1350902"/>
            <a:ext cx="4009072" cy="2165063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liaison IS / Métiers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>
          <a:xfrm>
            <a:off x="8129016" y="5667314"/>
            <a:ext cx="609600" cy="521208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33</a:t>
            </a:fld>
            <a:endParaRPr kumimoji="0" lang="en-US"/>
          </a:p>
        </p:txBody>
      </p:sp>
      <p:pic>
        <p:nvPicPr>
          <p:cNvPr id="5" name="Picture 4" descr="Z:\Data\Enseignements\Missions 2012-2013\Formations STI2D\Formations ET21-23\Formation présentielle ET21-ET23\6-ET236\3- AF Transport\1-Livre\TP\Photo_Prius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71414"/>
            <a:ext cx="1590644" cy="878115"/>
          </a:xfrm>
          <a:prstGeom prst="rect">
            <a:avLst/>
          </a:prstGeom>
          <a:noFill/>
        </p:spPr>
      </p:pic>
      <p:pic>
        <p:nvPicPr>
          <p:cNvPr id="6" name="Picture 7" descr="Z:\Data\Enseignements\Missions 2014-2015\Réflexions IS &amp; SysML pour les BTS\technicie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080" y="3848755"/>
            <a:ext cx="1343375" cy="1338897"/>
          </a:xfrm>
          <a:prstGeom prst="rect">
            <a:avLst/>
          </a:prstGeom>
          <a:noFill/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14282" y="1142984"/>
            <a:ext cx="4071966" cy="100013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1800" b="1" dirty="0" smtClean="0"/>
              <a:t>Ingénieur Système :</a:t>
            </a:r>
          </a:p>
          <a:p>
            <a:pPr algn="r">
              <a:buNone/>
            </a:pPr>
            <a:r>
              <a:rPr lang="fr-FR" sz="1800" dirty="0" smtClean="0"/>
              <a:t>Concepts système, expertise globale et transversale.</a:t>
            </a:r>
            <a:endParaRPr lang="fr-FR" sz="1800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04103" y="5269994"/>
            <a:ext cx="1654002" cy="12981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Technicien</a:t>
            </a:r>
            <a:r>
              <a:rPr kumimoji="0" lang="fr-FR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Expertise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métier,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outils métiers.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Z:\Data\Enseignements\Missions 2012-2013\Formations STI2D\Formations ET21-23\Formation présentielle ET21-ET23\6-ET236\3- AF Transport\1-Livre\TP\Train_epi_Solidwork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8105" y="5187652"/>
            <a:ext cx="2091880" cy="877570"/>
          </a:xfrm>
          <a:prstGeom prst="rect">
            <a:avLst/>
          </a:prstGeom>
          <a:noFill/>
        </p:spPr>
      </p:pic>
      <p:pic>
        <p:nvPicPr>
          <p:cNvPr id="10" name="Picture 2" descr="Z:\Data\Enseignements\Missions 2014-2015\Réflexions IS &amp; SysML pour les BTS\schema_couplag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33218" y="4148514"/>
            <a:ext cx="3940298" cy="22400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Picture 14" descr="Z:\Data\Enseignements\Missions 2012-2013\Formations STI2D\Formations ET21-23\Formation présentielle ET21-ET23\6-ET236\3- AF Transport\2-Simulation Matlab\train_ep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02638" y="5714896"/>
            <a:ext cx="1549144" cy="1021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9" descr="Z:\Data\Enseignements\Missions 2014-2015\Réflexions IS &amp; SysML pour les BTS\636{%424{%d5b6b41a604401905fcffc1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8160" y="3953339"/>
            <a:ext cx="1749111" cy="11660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" name="Picture 6" descr="Z:\Data\Enseignements\Missions 2014-2015\Réflexions IS &amp; SysML pour les BTS\Structure Motorisation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878622" y="2285992"/>
            <a:ext cx="3881646" cy="1081316"/>
          </a:xfrm>
          <a:prstGeom prst="rect">
            <a:avLst/>
          </a:prstGeom>
          <a:noFill/>
        </p:spPr>
      </p:pic>
      <p:pic>
        <p:nvPicPr>
          <p:cNvPr id="16" name="Picture 3" descr="Z:\Data\Enseignements\Missions 2014-2015\Réflexions IS &amp; SysML pour les BTS\DC_AC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67303" y="3762027"/>
            <a:ext cx="1319011" cy="952857"/>
          </a:xfrm>
          <a:prstGeom prst="rect">
            <a:avLst/>
          </a:prstGeom>
          <a:noFill/>
          <a:ln w="12700" cmpd="sng">
            <a:solidFill>
              <a:srgbClr val="4F81BD"/>
            </a:solidFill>
          </a:ln>
        </p:spPr>
      </p:pic>
      <p:sp>
        <p:nvSpPr>
          <p:cNvPr id="28" name="Flèche vers le haut 27"/>
          <p:cNvSpPr/>
          <p:nvPr/>
        </p:nvSpPr>
        <p:spPr>
          <a:xfrm>
            <a:off x="1214414" y="3143248"/>
            <a:ext cx="285752" cy="714380"/>
          </a:xfrm>
          <a:prstGeom prst="upArrow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vers le haut 28"/>
          <p:cNvSpPr/>
          <p:nvPr/>
        </p:nvSpPr>
        <p:spPr>
          <a:xfrm rot="10800000">
            <a:off x="428596" y="3214686"/>
            <a:ext cx="285752" cy="714380"/>
          </a:xfrm>
          <a:prstGeom prst="upArrow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6000">
                <a:schemeClr val="accent2">
                  <a:lumMod val="75000"/>
                </a:schemeClr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contenu 3"/>
          <p:cNvSpPr txBox="1">
            <a:spLocks/>
          </p:cNvSpPr>
          <p:nvPr/>
        </p:nvSpPr>
        <p:spPr>
          <a:xfrm>
            <a:off x="6858016" y="1071546"/>
            <a:ext cx="1928826" cy="35719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0" marR="0" lvl="0" indent="174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Toyota PRIUS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uiExpand="1" build="p"/>
      <p:bldP spid="8" grpId="0"/>
      <p:bldP spid="28" grpId="0" animBg="1"/>
      <p:bldP spid="29" grpId="0" animBg="1"/>
      <p:bldP spid="1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relation </a:t>
            </a:r>
            <a:r>
              <a:rPr lang="fr-FR" dirty="0" err="1" smtClean="0"/>
              <a:t>SysML</a:t>
            </a:r>
            <a:r>
              <a:rPr lang="fr-FR" dirty="0" smtClean="0"/>
              <a:t> / Simulation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Une modélisation comportementale peut se faire soit à partir d’une application métier souvent mono physique, soit à partir d’une simulation multi physiques.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Dans ce dernier cas, ce type de simulation peut se faire directement à partir de l'IBD, en modélisant le comportement des différents blocs (boites noires fonctionnelles).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34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relation </a:t>
            </a:r>
            <a:r>
              <a:rPr lang="fr-FR" dirty="0" err="1" smtClean="0"/>
              <a:t>SysML</a:t>
            </a:r>
            <a:r>
              <a:rPr lang="fr-FR" dirty="0" smtClean="0"/>
              <a:t> / Simulation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35</a:t>
            </a:fld>
            <a:endParaRPr kumimoji="0" lang="en-US"/>
          </a:p>
        </p:txBody>
      </p:sp>
      <p:pic>
        <p:nvPicPr>
          <p:cNvPr id="7" name="Image 8" descr="SysML_Internal_Block_Diagram__Balance__Balanc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296" y="1071546"/>
            <a:ext cx="484188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786190"/>
            <a:ext cx="5127500" cy="281401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" name="Espace réservé du contenu 3"/>
          <p:cNvSpPr>
            <a:spLocks noGrp="1"/>
          </p:cNvSpPr>
          <p:nvPr>
            <p:ph idx="1"/>
          </p:nvPr>
        </p:nvSpPr>
        <p:spPr>
          <a:xfrm>
            <a:off x="214282" y="4929198"/>
            <a:ext cx="2343192" cy="937516"/>
          </a:xfrm>
        </p:spPr>
        <p:txBody>
          <a:bodyPr>
            <a:normAutofit fontScale="92500"/>
          </a:bodyPr>
          <a:lstStyle/>
          <a:p>
            <a:pPr marL="0" indent="17463">
              <a:buNone/>
            </a:pPr>
            <a:r>
              <a:rPr lang="fr-FR" dirty="0" smtClean="0"/>
              <a:t>Exemple sous </a:t>
            </a:r>
            <a:r>
              <a:rPr lang="fr-FR" dirty="0" err="1" smtClean="0"/>
              <a:t>Matlab</a:t>
            </a:r>
            <a:r>
              <a:rPr lang="fr-FR" dirty="0" smtClean="0"/>
              <a:t>/</a:t>
            </a:r>
            <a:r>
              <a:rPr lang="fr-FR" dirty="0" err="1" smtClean="0"/>
              <a:t>Simulink</a:t>
            </a:r>
            <a:r>
              <a:rPr lang="fr-FR" dirty="0" smtClean="0"/>
              <a:t>:</a:t>
            </a:r>
            <a:endParaRPr lang="fr-FR" dirty="0"/>
          </a:p>
        </p:txBody>
      </p:sp>
      <p:pic>
        <p:nvPicPr>
          <p:cNvPr id="11" name="Image 10" descr="Hal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1071546"/>
            <a:ext cx="2361945" cy="2361945"/>
          </a:xfrm>
          <a:prstGeom prst="rect">
            <a:avLst/>
          </a:prstGeom>
        </p:spPr>
      </p:pic>
      <p:sp>
        <p:nvSpPr>
          <p:cNvPr id="14" name="Virage 13"/>
          <p:cNvSpPr/>
          <p:nvPr/>
        </p:nvSpPr>
        <p:spPr>
          <a:xfrm flipV="1">
            <a:off x="2071670" y="3685256"/>
            <a:ext cx="813816" cy="857256"/>
          </a:xfrm>
          <a:prstGeom prst="bentArrow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Espace réservé du contenu 3"/>
          <p:cNvSpPr txBox="1">
            <a:spLocks/>
          </p:cNvSpPr>
          <p:nvPr/>
        </p:nvSpPr>
        <p:spPr>
          <a:xfrm>
            <a:off x="6215074" y="3071810"/>
            <a:ext cx="1785950" cy="35719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0" marR="0" lvl="0" indent="174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Balance HALO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4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Retranscription en IS - </a:t>
            </a:r>
            <a:r>
              <a:rPr lang="fr-FR" dirty="0" err="1" smtClean="0"/>
              <a:t>SysML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36</a:t>
            </a:fld>
            <a:endParaRPr kumimoji="0" lang="en-US"/>
          </a:p>
        </p:txBody>
      </p:sp>
      <p:pic>
        <p:nvPicPr>
          <p:cNvPr id="6" name="Picture 2" descr="Z:\Data\Enseignements\Missions 2014-2015\Réflexions IS &amp; SysML pour les BTS\APTE_SADT_SysML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07965" y="1928802"/>
            <a:ext cx="6227235" cy="4286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6290" y="1636450"/>
            <a:ext cx="7711440" cy="465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Acronymes employés en </a:t>
            </a:r>
            <a:r>
              <a:rPr lang="fr-FR" dirty="0" err="1" smtClean="0"/>
              <a:t>SysML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37</a:t>
            </a:fld>
            <a:endParaRPr kumimoji="0" lang="en-US"/>
          </a:p>
        </p:txBody>
      </p:sp>
      <p:pic>
        <p:nvPicPr>
          <p:cNvPr id="7" name="Image 6" descr="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214818"/>
            <a:ext cx="428628" cy="428628"/>
          </a:xfrm>
          <a:prstGeom prst="rect">
            <a:avLst/>
          </a:prstGeom>
        </p:spPr>
      </p:pic>
      <p:pic>
        <p:nvPicPr>
          <p:cNvPr id="8" name="Image 7" descr="A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571876"/>
            <a:ext cx="428628" cy="428628"/>
          </a:xfrm>
          <a:prstGeom prst="rect">
            <a:avLst/>
          </a:prstGeom>
        </p:spPr>
      </p:pic>
      <p:pic>
        <p:nvPicPr>
          <p:cNvPr id="9" name="Image 8" descr="A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2928934"/>
            <a:ext cx="428628" cy="428628"/>
          </a:xfrm>
          <a:prstGeom prst="rect">
            <a:avLst/>
          </a:prstGeom>
        </p:spPr>
      </p:pic>
      <p:pic>
        <p:nvPicPr>
          <p:cNvPr id="10" name="Image 9" descr="A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2285992"/>
            <a:ext cx="428628" cy="428628"/>
          </a:xfrm>
          <a:prstGeom prst="rect">
            <a:avLst/>
          </a:prstGeom>
        </p:spPr>
      </p:pic>
      <p:pic>
        <p:nvPicPr>
          <p:cNvPr id="11" name="Image 10" descr="A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96" y="1643050"/>
            <a:ext cx="428628" cy="428628"/>
          </a:xfrm>
          <a:prstGeom prst="rect">
            <a:avLst/>
          </a:prstGeom>
        </p:spPr>
      </p:pic>
      <p:pic>
        <p:nvPicPr>
          <p:cNvPr id="12" name="Image 11" descr="A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96" y="4857760"/>
            <a:ext cx="428628" cy="428628"/>
          </a:xfrm>
          <a:prstGeom prst="rect">
            <a:avLst/>
          </a:prstGeom>
        </p:spPr>
      </p:pic>
      <p:pic>
        <p:nvPicPr>
          <p:cNvPr id="13" name="Image 12" descr="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596" y="5500702"/>
            <a:ext cx="428628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PTE dans la démarche 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23" y="1050827"/>
            <a:ext cx="8011981" cy="566432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38</a:t>
            </a:fld>
            <a:endParaRPr kumimoji="0" lang="en-US"/>
          </a:p>
        </p:txBody>
      </p:sp>
      <p:sp>
        <p:nvSpPr>
          <p:cNvPr id="32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fr-FR" dirty="0" smtClean="0"/>
              <a:t>IS - </a:t>
            </a:r>
            <a:r>
              <a:rPr lang="fr-FR" dirty="0" err="1" smtClean="0"/>
              <a:t>SysML</a:t>
            </a:r>
            <a:r>
              <a:rPr lang="fr-FR" dirty="0" smtClean="0"/>
              <a:t> : Synthèse graphique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93523" y="507207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Interne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9204" y="1785926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 </a:t>
            </a:r>
          </a:p>
          <a:p>
            <a:pPr algn="ctr"/>
            <a:r>
              <a:rPr lang="fr-FR" dirty="0" smtClean="0"/>
              <a:t>du</a:t>
            </a:r>
          </a:p>
          <a:p>
            <a:pPr algn="ctr"/>
            <a:r>
              <a:rPr lang="fr-FR" dirty="0" smtClean="0"/>
              <a:t> Besoin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3523" y="3005736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externe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SADT / IS - </a:t>
            </a:r>
            <a:r>
              <a:rPr lang="fr-FR" dirty="0" err="1" smtClean="0"/>
              <a:t>SysML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39</a:t>
            </a:fld>
            <a:endParaRPr kumimoji="0"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5"/>
            <a:ext cx="372467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000372"/>
            <a:ext cx="3076680" cy="216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4071942"/>
            <a:ext cx="2200672" cy="15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1465" y="5253417"/>
            <a:ext cx="1856287" cy="131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0291" y="5257417"/>
            <a:ext cx="1856287" cy="131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4000496" y="2000240"/>
            <a:ext cx="1121040" cy="360755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fr-FR" b="1" dirty="0" smtClean="0"/>
              <a:t>A-0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000628" y="3643314"/>
            <a:ext cx="1027622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fr-FR" sz="1500" b="1" dirty="0" smtClean="0"/>
              <a:t>A0</a:t>
            </a:r>
            <a:endParaRPr lang="fr-FR" sz="15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786446" y="4572008"/>
            <a:ext cx="1027622" cy="268422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fr-FR" sz="1200" b="1" dirty="0" smtClean="0"/>
              <a:t>A3</a:t>
            </a:r>
            <a:endParaRPr lang="fr-FR" sz="12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643174" y="5786454"/>
            <a:ext cx="1027622" cy="23764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fr-FR" sz="1000" b="1" dirty="0" smtClean="0"/>
              <a:t>A32</a:t>
            </a:r>
            <a:endParaRPr lang="fr-FR" sz="10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6759088" y="5834562"/>
            <a:ext cx="1027622" cy="23764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fr-FR" sz="1000" b="1" dirty="0" smtClean="0"/>
              <a:t>A33</a:t>
            </a:r>
            <a:endParaRPr lang="fr-FR" sz="1000" b="1" dirty="0"/>
          </a:p>
        </p:txBody>
      </p:sp>
      <p:pic>
        <p:nvPicPr>
          <p:cNvPr id="17" name="Image 16" descr="piluli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72132" y="1142984"/>
            <a:ext cx="2806261" cy="2233407"/>
          </a:xfrm>
          <a:prstGeom prst="rect">
            <a:avLst/>
          </a:prstGeom>
        </p:spPr>
      </p:pic>
      <p:sp>
        <p:nvSpPr>
          <p:cNvPr id="18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72198" y="3357562"/>
            <a:ext cx="2543164" cy="5000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Pilulier RAVOUX</a:t>
            </a:r>
            <a:endParaRPr 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8860" y="122524"/>
            <a:ext cx="892229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fr-FR" sz="405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les </a:t>
            </a:r>
            <a:r>
              <a:rPr lang="fr-FR" sz="405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ressources </a:t>
            </a:r>
            <a:r>
              <a:rPr lang="fr-FR" sz="405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mises </a:t>
            </a:r>
            <a:r>
              <a:rPr lang="fr-FR" sz="405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à disposition</a:t>
            </a:r>
            <a:endParaRPr lang="fr-FR" sz="405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des étudiants :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82" y="1984185"/>
            <a:ext cx="3611968" cy="164746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08336" y="4947096"/>
            <a:ext cx="768518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fr-FR" sz="405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Le </a:t>
            </a:r>
            <a:r>
              <a:rPr lang="fr-FR" sz="405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dossier technique donné par le fabriquant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862" y="1957365"/>
            <a:ext cx="2244508" cy="29432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39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A-0 : éléments extérieurs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40</a:t>
            </a:fld>
            <a:endParaRPr kumimoji="0" lang="en-US"/>
          </a:p>
        </p:txBody>
      </p:sp>
      <p:pic>
        <p:nvPicPr>
          <p:cNvPr id="2051" name="Picture 3" descr="Z:\Data\Enseignements\Missions 2014-2015\Séminaire BTS MS\Réflexions SADT\Images\A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836" y="2127641"/>
            <a:ext cx="6263684" cy="3301623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296103"/>
            <a:ext cx="2643206" cy="77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7" y="3582119"/>
            <a:ext cx="69056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82" y="3361030"/>
            <a:ext cx="928694" cy="135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5500702"/>
            <a:ext cx="1428760" cy="74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A-0 : Diagramme de contexte (BDD Déduit)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41</a:t>
            </a:fld>
            <a:endParaRPr kumimoji="0" lang="en-US"/>
          </a:p>
        </p:txBody>
      </p:sp>
      <p:pic>
        <p:nvPicPr>
          <p:cNvPr id="5" name="1853734306.jpg"/>
          <p:cNvPicPr/>
          <p:nvPr/>
        </p:nvPicPr>
        <p:blipFill>
          <a:blip r:embed="rId2"/>
          <a:stretch/>
        </p:blipFill>
        <p:spPr>
          <a:xfrm>
            <a:off x="1262290" y="1071546"/>
            <a:ext cx="6381544" cy="557216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A-0 : Diagramme de contexte </a:t>
            </a:r>
            <a:r>
              <a:rPr lang="fr-FR" dirty="0" err="1" smtClean="0"/>
              <a:t>etendu</a:t>
            </a:r>
            <a:r>
              <a:rPr lang="fr-FR" dirty="0" smtClean="0"/>
              <a:t> (Induit)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42</a:t>
            </a:fld>
            <a:endParaRPr kumimoji="0"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4282" y="1142983"/>
            <a:ext cx="4929222" cy="55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143504" y="1214422"/>
            <a:ext cx="3571900" cy="5259530"/>
          </a:xfrm>
        </p:spPr>
        <p:txBody>
          <a:bodyPr>
            <a:normAutofit/>
          </a:bodyPr>
          <a:lstStyle/>
          <a:p>
            <a:r>
              <a:rPr lang="fr-FR" dirty="0" smtClean="0"/>
              <a:t>Les frontières du système et de son contexte sont ainsi mieux définies ;</a:t>
            </a:r>
          </a:p>
          <a:p>
            <a:r>
              <a:rPr lang="fr-FR" dirty="0" smtClean="0"/>
              <a:t>L’impact environnemental apparait ;</a:t>
            </a:r>
          </a:p>
          <a:p>
            <a:r>
              <a:rPr lang="fr-FR" dirty="0" smtClean="0"/>
              <a:t>Les normes en vigueur à respecter apparaissent aussi.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A-0 : Cas d’utilisation (UCD)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43</a:t>
            </a:fld>
            <a:endParaRPr kumimoji="0" lang="en-US"/>
          </a:p>
        </p:txBody>
      </p:sp>
      <p:pic>
        <p:nvPicPr>
          <p:cNvPr id="6" name="Picture 3" descr="Z:\Data\Enseignements\Missions 2014-2015\Séminaire BTS MS\Réflexions SADT\Images\A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852" y="1142984"/>
            <a:ext cx="4637338" cy="2444367"/>
          </a:xfrm>
          <a:prstGeom prst="rect">
            <a:avLst/>
          </a:prstGeom>
          <a:noFill/>
        </p:spPr>
      </p:pic>
      <p:pic>
        <p:nvPicPr>
          <p:cNvPr id="5" name="83023754.jpg"/>
          <p:cNvPicPr/>
          <p:nvPr/>
        </p:nvPicPr>
        <p:blipFill>
          <a:blip r:embed="rId3"/>
          <a:stretch/>
        </p:blipFill>
        <p:spPr>
          <a:xfrm>
            <a:off x="2500298" y="3381480"/>
            <a:ext cx="5600880" cy="3476520"/>
          </a:xfrm>
          <a:prstGeom prst="rect">
            <a:avLst/>
          </a:prstGeom>
          <a:ln>
            <a:noFill/>
          </a:ln>
        </p:spPr>
      </p:pic>
      <p:sp>
        <p:nvSpPr>
          <p:cNvPr id="7" name="Ellipse 6"/>
          <p:cNvSpPr/>
          <p:nvPr/>
        </p:nvSpPr>
        <p:spPr>
          <a:xfrm>
            <a:off x="1785918" y="2071678"/>
            <a:ext cx="1571636" cy="1143008"/>
          </a:xfrm>
          <a:prstGeom prst="ellipse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357554" y="2643182"/>
            <a:ext cx="1285884" cy="10715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929190" y="1428736"/>
            <a:ext cx="3571900" cy="571504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En phase d’exploitation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uiExpand="1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 d’utilisation : raffinement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44</a:t>
            </a:fld>
            <a:endParaRPr kumimoji="0" lang="en-US"/>
          </a:p>
        </p:txBody>
      </p:sp>
      <p:sp>
        <p:nvSpPr>
          <p:cNvPr id="10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643438" y="1285860"/>
            <a:ext cx="3786214" cy="928694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6350" indent="-6350">
              <a:buNone/>
            </a:pPr>
            <a:r>
              <a:rPr lang="fr-FR" dirty="0" smtClean="0"/>
              <a:t>En phase de maintien en condition opérationnelle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3501888"/>
            <a:ext cx="5457817" cy="321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1857411659.jpg"/>
          <p:cNvPicPr/>
          <p:nvPr/>
        </p:nvPicPr>
        <p:blipFill>
          <a:blip r:embed="rId4" cstate="print"/>
          <a:stretch/>
        </p:blipFill>
        <p:spPr>
          <a:xfrm>
            <a:off x="285720" y="1142984"/>
            <a:ext cx="2908784" cy="2322598"/>
          </a:xfrm>
          <a:prstGeom prst="rect">
            <a:avLst/>
          </a:prstGeom>
          <a:ln>
            <a:noFill/>
          </a:ln>
        </p:spPr>
      </p:pic>
      <p:cxnSp>
        <p:nvCxnSpPr>
          <p:cNvPr id="9" name="Connecteur droit avec flèche 8"/>
          <p:cNvCxnSpPr>
            <a:stCxn id="15" idx="5"/>
          </p:cNvCxnSpPr>
          <p:nvPr/>
        </p:nvCxnSpPr>
        <p:spPr>
          <a:xfrm rot="16200000" flipH="1">
            <a:off x="2742408" y="2670977"/>
            <a:ext cx="1535173" cy="83812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928662" y="3500438"/>
            <a:ext cx="1214446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350" marR="0" lvl="0" indent="-6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GMMA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fr-FR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fr-FR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fr-FR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786050" y="1285860"/>
            <a:ext cx="357190" cy="1214446"/>
          </a:xfrm>
          <a:prstGeom prst="ellipse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3" grpId="0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1214422"/>
            <a:ext cx="2928958" cy="79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A-0 : Etats initiaux (SMD)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14282" y="5715016"/>
            <a:ext cx="8215370" cy="92869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fr-FR" b="1" dirty="0" smtClean="0"/>
              <a:t>Remarque </a:t>
            </a:r>
            <a:r>
              <a:rPr lang="fr-FR" dirty="0" smtClean="0"/>
              <a:t>: on retrouve un semblant de début de GMMA, et offre donc peu d’intérêt au regard de la richesse de ce dernier.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45</a:t>
            </a:fld>
            <a:endParaRPr kumimoji="0" lang="en-US"/>
          </a:p>
        </p:txBody>
      </p:sp>
      <p:pic>
        <p:nvPicPr>
          <p:cNvPr id="5" name="202954042.jpg"/>
          <p:cNvPicPr/>
          <p:nvPr/>
        </p:nvPicPr>
        <p:blipFill>
          <a:blip r:embed="rId3"/>
          <a:stretch/>
        </p:blipFill>
        <p:spPr>
          <a:xfrm>
            <a:off x="3000364" y="1571612"/>
            <a:ext cx="5500727" cy="4071967"/>
          </a:xfrm>
          <a:prstGeom prst="rect">
            <a:avLst/>
          </a:prstGeom>
          <a:ln>
            <a:noFill/>
          </a:ln>
        </p:spPr>
      </p:pic>
      <p:sp>
        <p:nvSpPr>
          <p:cNvPr id="6" name="Rectangle à coins arrondis 5"/>
          <p:cNvSpPr/>
          <p:nvPr/>
        </p:nvSpPr>
        <p:spPr>
          <a:xfrm>
            <a:off x="500034" y="1357298"/>
            <a:ext cx="2428892" cy="5000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stCxn id="6" idx="2"/>
          </p:cNvCxnSpPr>
          <p:nvPr/>
        </p:nvCxnSpPr>
        <p:spPr>
          <a:xfrm rot="16200000" flipH="1">
            <a:off x="2071670" y="1500174"/>
            <a:ext cx="714380" cy="1428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A-0 : Diagramme de mission principale (RD)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785786" y="4500570"/>
            <a:ext cx="7500990" cy="228601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FR" dirty="0" smtClean="0"/>
              <a:t>Permet de formaliser le besoin initial, en considérant que :</a:t>
            </a:r>
          </a:p>
          <a:p>
            <a:pPr lvl="1"/>
            <a:r>
              <a:rPr lang="fr-FR" dirty="0" smtClean="0"/>
              <a:t>La mission principale est déduite ;</a:t>
            </a:r>
          </a:p>
          <a:p>
            <a:pPr lvl="1"/>
            <a:r>
              <a:rPr lang="fr-FR" dirty="0" smtClean="0"/>
              <a:t>La finalité induite ;</a:t>
            </a:r>
          </a:p>
          <a:p>
            <a:pPr lvl="1"/>
            <a:r>
              <a:rPr lang="fr-FR" dirty="0" smtClean="0"/>
              <a:t>La problématique supposée.</a:t>
            </a:r>
          </a:p>
          <a:p>
            <a:pPr lvl="1"/>
            <a:endParaRPr lang="fr-FR" dirty="0" smtClean="0"/>
          </a:p>
          <a:p>
            <a:pPr>
              <a:buNone/>
            </a:pPr>
            <a:r>
              <a:rPr lang="fr-FR" b="1" dirty="0" smtClean="0"/>
              <a:t>Remarque </a:t>
            </a:r>
            <a:r>
              <a:rPr lang="fr-FR" dirty="0" smtClean="0"/>
              <a:t>:</a:t>
            </a:r>
            <a:r>
              <a:rPr lang="fr-FR" b="1" dirty="0" smtClean="0"/>
              <a:t> </a:t>
            </a:r>
            <a:r>
              <a:rPr lang="fr-FR" dirty="0" smtClean="0"/>
              <a:t>est valable pour tout système appartenant à une chaine de production.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46</a:t>
            </a:fld>
            <a:endParaRPr kumimoji="0"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142984"/>
            <a:ext cx="72866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A-0 : Besoins des parties prenantes (RD)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00034" y="5000636"/>
            <a:ext cx="7358114" cy="1285884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fr-FR" b="1" dirty="0" smtClean="0"/>
              <a:t>Remarque</a:t>
            </a:r>
            <a:r>
              <a:rPr lang="fr-FR" dirty="0" smtClean="0"/>
              <a:t> : l’intérêt de ce diagramme ne se justifie quasiment qu’en projet, où les autres besoins des parties prenantes peuvent être capturés/suscités afin de rédiger le </a:t>
            </a:r>
            <a:r>
              <a:rPr lang="fr-FR" dirty="0" err="1" smtClean="0"/>
              <a:t>cdc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47</a:t>
            </a:fld>
            <a:endParaRPr kumimoji="0"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38126" y="1142984"/>
            <a:ext cx="8477278" cy="364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A0 : Structure, activités, flux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48</a:t>
            </a:fld>
            <a:endParaRPr kumimoji="0" lang="en-US"/>
          </a:p>
        </p:txBody>
      </p:sp>
      <p:pic>
        <p:nvPicPr>
          <p:cNvPr id="5" name="Image 4" descr="A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428736"/>
            <a:ext cx="8140837" cy="4236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A0 : Architecture physique (BDD)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49</a:t>
            </a:fld>
            <a:endParaRPr kumimoji="0" lang="en-US"/>
          </a:p>
        </p:txBody>
      </p:sp>
      <p:pic>
        <p:nvPicPr>
          <p:cNvPr id="6" name="98931078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571604" y="1071546"/>
            <a:ext cx="7072362" cy="3857652"/>
          </a:xfrm>
          <a:prstGeom prst="rect">
            <a:avLst/>
          </a:prstGeom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736"/>
            <a:ext cx="1894650" cy="174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à coins arrondis 8"/>
          <p:cNvSpPr/>
          <p:nvPr/>
        </p:nvSpPr>
        <p:spPr>
          <a:xfrm>
            <a:off x="928662" y="2643182"/>
            <a:ext cx="1285884" cy="4286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142844" y="1428736"/>
            <a:ext cx="1785950" cy="128588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>
            <a:stCxn id="9" idx="2"/>
          </p:cNvCxnSpPr>
          <p:nvPr/>
        </p:nvCxnSpPr>
        <p:spPr>
          <a:xfrm rot="16200000" flipH="1">
            <a:off x="1785918" y="2857496"/>
            <a:ext cx="1000132" cy="1428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9" idx="2"/>
          </p:cNvCxnSpPr>
          <p:nvPr/>
        </p:nvCxnSpPr>
        <p:spPr>
          <a:xfrm rot="16200000" flipH="1">
            <a:off x="1285852" y="3357562"/>
            <a:ext cx="1000132" cy="4286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0" idx="3"/>
          </p:cNvCxnSpPr>
          <p:nvPr/>
        </p:nvCxnSpPr>
        <p:spPr>
          <a:xfrm>
            <a:off x="1928794" y="2071678"/>
            <a:ext cx="857256" cy="857256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4929198"/>
            <a:ext cx="690827" cy="144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Image 22" descr="pupitr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670" y="5072074"/>
            <a:ext cx="1804163" cy="1357322"/>
          </a:xfrm>
          <a:prstGeom prst="rect">
            <a:avLst/>
          </a:prstGeom>
        </p:spPr>
      </p:pic>
      <p:pic>
        <p:nvPicPr>
          <p:cNvPr id="28" name="Image 27" descr="armoir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934" y="5000636"/>
            <a:ext cx="2180344" cy="1287871"/>
          </a:xfrm>
          <a:prstGeom prst="rect">
            <a:avLst/>
          </a:prstGeom>
        </p:spPr>
      </p:pic>
      <p:pic>
        <p:nvPicPr>
          <p:cNvPr id="29" name="Image 28" descr="partie_opérativ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236" y="4832651"/>
            <a:ext cx="2278168" cy="1739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0067" y="136975"/>
            <a:ext cx="8049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4050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fr-FR" sz="54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Exemple </a:t>
            </a:r>
            <a:r>
              <a:rPr lang="fr-FR" sz="54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 contenu d’un dossier technique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87" y="2330645"/>
            <a:ext cx="2595087" cy="11837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822" y="2400843"/>
            <a:ext cx="3379227" cy="30841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70495" y="5603089"/>
            <a:ext cx="61278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du</a:t>
            </a:r>
            <a:r>
              <a:rPr lang="fr-FR" sz="6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Pilulier</a:t>
            </a:r>
            <a:r>
              <a:rPr lang="fr-FR" sz="6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Ravoux</a:t>
            </a:r>
            <a:endParaRPr lang="fr-FR" sz="6000" i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278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A0 : Architecture logique (BDD)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50</a:t>
            </a:fld>
            <a:endParaRPr kumimoji="0" lang="en-US"/>
          </a:p>
        </p:txBody>
      </p:sp>
      <p:pic>
        <p:nvPicPr>
          <p:cNvPr id="5" name="Image 4" descr="Décomposition hiérarchique des activités niveau 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071546"/>
            <a:ext cx="7786742" cy="557216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130" y="1357298"/>
            <a:ext cx="150265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à coins arrondis 7"/>
          <p:cNvSpPr/>
          <p:nvPr/>
        </p:nvSpPr>
        <p:spPr>
          <a:xfrm>
            <a:off x="571472" y="1357298"/>
            <a:ext cx="1643074" cy="121211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>
            <a:endCxn id="10" idx="0"/>
          </p:cNvCxnSpPr>
          <p:nvPr/>
        </p:nvCxnSpPr>
        <p:spPr>
          <a:xfrm>
            <a:off x="2143108" y="2500306"/>
            <a:ext cx="321471" cy="21431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à coins arrondis 9"/>
          <p:cNvSpPr/>
          <p:nvPr/>
        </p:nvSpPr>
        <p:spPr>
          <a:xfrm>
            <a:off x="1214414" y="2714620"/>
            <a:ext cx="2500330" cy="385765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A0 : flux entre blocs (IBD)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33424" y="4857760"/>
            <a:ext cx="7467600" cy="17145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b="1" dirty="0" smtClean="0"/>
              <a:t>Remarques </a:t>
            </a:r>
            <a:r>
              <a:rPr lang="fr-FR" dirty="0" smtClean="0"/>
              <a:t>: </a:t>
            </a:r>
          </a:p>
          <a:p>
            <a:r>
              <a:rPr lang="fr-FR" dirty="0" smtClean="0"/>
              <a:t>SADT peu utilisée à cette fin là.</a:t>
            </a:r>
          </a:p>
          <a:p>
            <a:r>
              <a:rPr lang="fr-FR" dirty="0" smtClean="0"/>
              <a:t>La chaine fonctionnelle étant toujours définie par ailleurs, elle sera plus exploitable en l’état.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51</a:t>
            </a:fld>
            <a:endParaRPr kumimoji="0" lang="en-US"/>
          </a:p>
        </p:txBody>
      </p:sp>
      <p:pic>
        <p:nvPicPr>
          <p:cNvPr id="5" name="-1967742779.jpg"/>
          <p:cNvPicPr/>
          <p:nvPr/>
        </p:nvPicPr>
        <p:blipFill>
          <a:blip r:embed="rId2"/>
          <a:stretch/>
        </p:blipFill>
        <p:spPr>
          <a:xfrm>
            <a:off x="714348" y="1142984"/>
            <a:ext cx="7429552" cy="35719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A0 : exigences système (RD)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7972452" cy="5330968"/>
          </a:xfrm>
        </p:spPr>
        <p:txBody>
          <a:bodyPr/>
          <a:lstStyle/>
          <a:p>
            <a:r>
              <a:rPr lang="fr-FR" dirty="0" smtClean="0"/>
              <a:t>A ce niveau là (et à ce niveau là seulement), les fonctionnalités peuvent s’apparenter à des exigences système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52</a:t>
            </a:fld>
            <a:endParaRPr kumimoji="0"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023" y="2428868"/>
            <a:ext cx="8536381" cy="42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Niveaux descendants (ici A3)</a:t>
            </a:r>
            <a:endParaRPr lang="fr-FR" dirty="0"/>
          </a:p>
        </p:txBody>
      </p:sp>
      <p:pic>
        <p:nvPicPr>
          <p:cNvPr id="5" name="Image 4" descr="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500174"/>
            <a:ext cx="7572428" cy="462719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53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raffinement de l’architecture physique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54</a:t>
            </a:fld>
            <a:endParaRPr kumimoji="0" lang="en-US"/>
          </a:p>
        </p:txBody>
      </p:sp>
      <p:pic>
        <p:nvPicPr>
          <p:cNvPr id="5" name="-180180241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14282" y="2143116"/>
            <a:ext cx="8501122" cy="3500462"/>
          </a:xfrm>
          <a:prstGeom prst="rect">
            <a:avLst/>
          </a:prstGeom>
          <a:ln>
            <a:noFill/>
          </a:ln>
        </p:spPr>
      </p:pic>
      <p:sp>
        <p:nvSpPr>
          <p:cNvPr id="7" name="Rectangle à coins arrondis 6"/>
          <p:cNvSpPr/>
          <p:nvPr/>
        </p:nvSpPr>
        <p:spPr>
          <a:xfrm>
            <a:off x="4967290" y="4714884"/>
            <a:ext cx="3500462" cy="7143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Raffinement de l’architecture logique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55</a:t>
            </a:fld>
            <a:endParaRPr kumimoji="0"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30698"/>
            <a:ext cx="8501122" cy="52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à coins arrondis 5"/>
          <p:cNvSpPr/>
          <p:nvPr/>
        </p:nvSpPr>
        <p:spPr>
          <a:xfrm>
            <a:off x="5286380" y="4357694"/>
            <a:ext cx="3214710" cy="21431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PTE dans la démarche 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28" y="1050827"/>
            <a:ext cx="8011981" cy="56643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3523" y="507207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Interne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9204" y="1785926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 </a:t>
            </a:r>
          </a:p>
          <a:p>
            <a:pPr algn="ctr"/>
            <a:r>
              <a:rPr lang="fr-FR" dirty="0" smtClean="0"/>
              <a:t>du</a:t>
            </a:r>
          </a:p>
          <a:p>
            <a:pPr algn="ctr"/>
            <a:r>
              <a:rPr lang="fr-FR" dirty="0" smtClean="0"/>
              <a:t> Besoin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3523" y="3005736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externe</a:t>
            </a:r>
            <a:endParaRPr lang="fr-FR" dirty="0"/>
          </a:p>
        </p:txBody>
      </p:sp>
      <p:sp>
        <p:nvSpPr>
          <p:cNvPr id="32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SADT / IS - </a:t>
            </a:r>
            <a:r>
              <a:rPr lang="fr-FR" dirty="0" err="1" smtClean="0"/>
              <a:t>SysML</a:t>
            </a:r>
            <a:r>
              <a:rPr lang="fr-FR" dirty="0" smtClean="0"/>
              <a:t> : synthèse graphique</a:t>
            </a:r>
            <a:endParaRPr lang="fr-FR" dirty="0"/>
          </a:p>
        </p:txBody>
      </p:sp>
      <p:sp>
        <p:nvSpPr>
          <p:cNvPr id="49" name="Ellipse 48"/>
          <p:cNvSpPr/>
          <p:nvPr/>
        </p:nvSpPr>
        <p:spPr>
          <a:xfrm>
            <a:off x="207167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350043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4786314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221454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364330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7339032" y="3471863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6296037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900483" y="3471863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5" grpId="1" animBg="1"/>
      <p:bldP spid="56" grpId="0" animBg="1"/>
      <p:bldP spid="56" grpId="1" animBg="1"/>
      <p:bldP spid="14" grpId="0" animBg="1"/>
      <p:bldP spid="14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Relation chaine fonctionnelle / </a:t>
            </a:r>
            <a:r>
              <a:rPr lang="fr-FR" dirty="0" err="1" smtClean="0"/>
              <a:t>SysML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786314" y="1142984"/>
            <a:ext cx="3929090" cy="7143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/>
              <a:t>Pur IBD, </a:t>
            </a:r>
            <a:r>
              <a:rPr lang="fr-FR" sz="2000" dirty="0" err="1" smtClean="0"/>
              <a:t>retranscriptible</a:t>
            </a:r>
            <a:r>
              <a:rPr lang="fr-FR" sz="2000" dirty="0" smtClean="0"/>
              <a:t> en l'état, les blocs étant issus du BDD.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57</a:t>
            </a:fld>
            <a:endParaRPr kumimoji="0" lang="en-US"/>
          </a:p>
        </p:txBody>
      </p:sp>
      <p:pic>
        <p:nvPicPr>
          <p:cNvPr id="5" name="Image 4" descr="Chaine fonctionnel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156326"/>
            <a:ext cx="4202662" cy="140207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2592300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643306" y="2357430"/>
            <a:ext cx="5286412" cy="2428892"/>
          </a:xfrm>
          <a:prstGeom prst="rect">
            <a:avLst/>
          </a:prstGeom>
          <a:ln>
            <a:noFill/>
          </a:ln>
        </p:spPr>
      </p:pic>
      <p:pic>
        <p:nvPicPr>
          <p:cNvPr id="8" name="-915724769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239842" y="4286256"/>
            <a:ext cx="6260984" cy="2428892"/>
          </a:xfrm>
          <a:prstGeom prst="rect">
            <a:avLst/>
          </a:prstGeom>
          <a:ln>
            <a:noFill/>
          </a:ln>
        </p:spPr>
      </p:pic>
      <p:cxnSp>
        <p:nvCxnSpPr>
          <p:cNvPr id="9" name="Connecteur droit avec flèche 8"/>
          <p:cNvCxnSpPr/>
          <p:nvPr/>
        </p:nvCxnSpPr>
        <p:spPr>
          <a:xfrm rot="10800000" flipV="1">
            <a:off x="4984233" y="3719378"/>
            <a:ext cx="906900" cy="79266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5400000">
            <a:off x="2356628" y="3357562"/>
            <a:ext cx="2143934" cy="79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Z:\Data\Enseignements\Missions 2014-2015\Réflexions IS &amp; SysML pour les BTS\Ravoux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714620"/>
            <a:ext cx="2922958" cy="1416424"/>
          </a:xfrm>
          <a:prstGeom prst="rect">
            <a:avLst/>
          </a:prstGeom>
          <a:noFill/>
        </p:spPr>
      </p:pic>
      <p:cxnSp>
        <p:nvCxnSpPr>
          <p:cNvPr id="6" name="Connecteur droit avec flèche 5"/>
          <p:cNvCxnSpPr/>
          <p:nvPr/>
        </p:nvCxnSpPr>
        <p:spPr>
          <a:xfrm>
            <a:off x="4572000" y="1785926"/>
            <a:ext cx="1214446" cy="71438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1041909689.jpg"/>
          <p:cNvPicPr/>
          <p:nvPr/>
        </p:nvPicPr>
        <p:blipFill>
          <a:blip r:embed="rId6"/>
          <a:stretch/>
        </p:blipFill>
        <p:spPr>
          <a:xfrm>
            <a:off x="6572264" y="4857760"/>
            <a:ext cx="2133176" cy="1545498"/>
          </a:xfrm>
          <a:prstGeom prst="rect">
            <a:avLst/>
          </a:prstGeom>
          <a:ln>
            <a:noFill/>
          </a:ln>
        </p:spPr>
      </p:pic>
      <p:cxnSp>
        <p:nvCxnSpPr>
          <p:cNvPr id="21" name="Connecteur droit avec flèche 20"/>
          <p:cNvCxnSpPr>
            <a:stCxn id="20" idx="1"/>
          </p:cNvCxnSpPr>
          <p:nvPr/>
        </p:nvCxnSpPr>
        <p:spPr>
          <a:xfrm rot="10800000" flipV="1">
            <a:off x="2214546" y="5630508"/>
            <a:ext cx="4357718" cy="798887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7000892" y="6286520"/>
            <a:ext cx="1428760" cy="35719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 IBD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5357818" y="3643314"/>
            <a:ext cx="1857388" cy="1214446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PTE dans la démarche 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28" y="1050827"/>
            <a:ext cx="8011981" cy="56643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3523" y="507207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Interne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9204" y="1785926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 </a:t>
            </a:r>
          </a:p>
          <a:p>
            <a:pPr algn="ctr"/>
            <a:r>
              <a:rPr lang="fr-FR" dirty="0" smtClean="0"/>
              <a:t>du</a:t>
            </a:r>
          </a:p>
          <a:p>
            <a:pPr algn="ctr"/>
            <a:r>
              <a:rPr lang="fr-FR" dirty="0" smtClean="0"/>
              <a:t> Besoin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3523" y="3005736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externe</a:t>
            </a:r>
            <a:endParaRPr lang="fr-FR" dirty="0"/>
          </a:p>
        </p:txBody>
      </p:sp>
      <p:sp>
        <p:nvSpPr>
          <p:cNvPr id="32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IS – </a:t>
            </a:r>
            <a:r>
              <a:rPr lang="fr-FR" dirty="0" err="1" smtClean="0"/>
              <a:t>SysML</a:t>
            </a:r>
            <a:r>
              <a:rPr lang="fr-FR" dirty="0" smtClean="0"/>
              <a:t> : synthèse graphique</a:t>
            </a:r>
            <a:endParaRPr lang="fr-FR" dirty="0"/>
          </a:p>
        </p:txBody>
      </p:sp>
      <p:sp>
        <p:nvSpPr>
          <p:cNvPr id="31" name="Ellipse 30"/>
          <p:cNvSpPr/>
          <p:nvPr/>
        </p:nvSpPr>
        <p:spPr>
          <a:xfrm>
            <a:off x="207167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350043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4786314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221454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364330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6286512" y="5929330"/>
            <a:ext cx="714380" cy="642942"/>
          </a:xfrm>
          <a:prstGeom prst="ellipse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2404905" y="1000108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rgbClr val="00B050"/>
                </a:solidFill>
              </a:rPr>
              <a:t>SADT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67663" y="1000108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rgbClr val="0070C0"/>
                </a:solidFill>
              </a:rPr>
              <a:t>Chaine </a:t>
            </a:r>
            <a:r>
              <a:rPr lang="fr-FR" dirty="0" err="1" smtClean="0">
                <a:solidFill>
                  <a:srgbClr val="0070C0"/>
                </a:solidFill>
              </a:rPr>
              <a:t>fct</a:t>
            </a:r>
            <a:endParaRPr lang="fr-FR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m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214554"/>
            <a:ext cx="8286808" cy="450010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Relation Gemma / </a:t>
            </a:r>
            <a:r>
              <a:rPr lang="fr-FR" dirty="0" err="1" smtClean="0"/>
              <a:t>SysML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57158" y="1142984"/>
            <a:ext cx="8358246" cy="1143008"/>
          </a:xfrm>
        </p:spPr>
        <p:txBody>
          <a:bodyPr/>
          <a:lstStyle/>
          <a:p>
            <a:r>
              <a:rPr lang="fr-FR" dirty="0" smtClean="0"/>
              <a:t>Ou GMMA une fois le guide appliqué : c’est un pur diagramme d’états (SMD), </a:t>
            </a:r>
            <a:r>
              <a:rPr lang="fr-FR" dirty="0" err="1" smtClean="0"/>
              <a:t>retranscriptible</a:t>
            </a:r>
            <a:r>
              <a:rPr lang="fr-FR" dirty="0" smtClean="0"/>
              <a:t> à l’identique.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59</a:t>
            </a:fld>
            <a:endParaRPr kumimoji="0" lang="en-US"/>
          </a:p>
        </p:txBody>
      </p:sp>
      <p:pic>
        <p:nvPicPr>
          <p:cNvPr id="5" name="1857411659.jpg"/>
          <p:cNvPicPr/>
          <p:nvPr/>
        </p:nvPicPr>
        <p:blipFill>
          <a:blip r:embed="rId3"/>
          <a:stretch/>
        </p:blipFill>
        <p:spPr>
          <a:xfrm>
            <a:off x="214282" y="1928802"/>
            <a:ext cx="8501122" cy="492919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72" y="1627894"/>
            <a:ext cx="6630640" cy="44999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8" name="ZoneTexte 7"/>
          <p:cNvSpPr txBox="1"/>
          <p:nvPr/>
        </p:nvSpPr>
        <p:spPr>
          <a:xfrm rot="20894780">
            <a:off x="478103" y="2318614"/>
            <a:ext cx="8269758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/>
              <a:t>       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Documents sur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le fonctionnement général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="" xmlns:p14="http://schemas.microsoft.com/office/powerpoint/2010/main" val="1037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PTE dans la démarche 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28" y="1050827"/>
            <a:ext cx="8011981" cy="56643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3523" y="507207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Interne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9204" y="1785926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 </a:t>
            </a:r>
          </a:p>
          <a:p>
            <a:pPr algn="ctr"/>
            <a:r>
              <a:rPr lang="fr-FR" dirty="0" smtClean="0"/>
              <a:t>du</a:t>
            </a:r>
          </a:p>
          <a:p>
            <a:pPr algn="ctr"/>
            <a:r>
              <a:rPr lang="fr-FR" dirty="0" smtClean="0"/>
              <a:t> Besoin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3523" y="3005736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externe</a:t>
            </a:r>
            <a:endParaRPr lang="fr-FR" dirty="0"/>
          </a:p>
        </p:txBody>
      </p:sp>
      <p:sp>
        <p:nvSpPr>
          <p:cNvPr id="32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IS – </a:t>
            </a:r>
            <a:r>
              <a:rPr lang="fr-FR" dirty="0" err="1" smtClean="0"/>
              <a:t>SysML</a:t>
            </a:r>
            <a:r>
              <a:rPr lang="fr-FR" dirty="0" smtClean="0"/>
              <a:t> : synthèse graphique</a:t>
            </a:r>
            <a:endParaRPr lang="fr-FR" dirty="0"/>
          </a:p>
        </p:txBody>
      </p:sp>
      <p:sp>
        <p:nvSpPr>
          <p:cNvPr id="40" name="Ellipse 39"/>
          <p:cNvSpPr/>
          <p:nvPr/>
        </p:nvSpPr>
        <p:spPr>
          <a:xfrm>
            <a:off x="207167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350043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4786314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221454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364330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6286512" y="5929330"/>
            <a:ext cx="714380" cy="642942"/>
          </a:xfrm>
          <a:prstGeom prst="ellipse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5593832" y="1000108"/>
            <a:ext cx="11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GMMA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04905" y="1000108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rgbClr val="00B050"/>
                </a:solidFill>
              </a:rPr>
              <a:t>SADT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767663" y="1000108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rgbClr val="0070C0"/>
                </a:solidFill>
              </a:rPr>
              <a:t>Chaine </a:t>
            </a:r>
            <a:r>
              <a:rPr lang="fr-FR" dirty="0" err="1" smtClean="0">
                <a:solidFill>
                  <a:srgbClr val="0070C0"/>
                </a:solidFill>
              </a:rPr>
              <a:t>fct</a:t>
            </a:r>
            <a:endParaRPr lang="fr-FR" dirty="0" smtClean="0">
              <a:solidFill>
                <a:srgbClr val="0070C0"/>
              </a:solidFill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5472119" y="4767272"/>
            <a:ext cx="714380" cy="642942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3876670" y="3448050"/>
            <a:ext cx="714380" cy="642942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  <p:bldP spid="5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Picture 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9" y="1126016"/>
            <a:ext cx="1500198" cy="333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Relation </a:t>
            </a:r>
            <a:r>
              <a:rPr lang="fr-FR" dirty="0" err="1" smtClean="0"/>
              <a:t>Grafcet</a:t>
            </a:r>
            <a:r>
              <a:rPr lang="fr-FR" dirty="0" smtClean="0"/>
              <a:t> / </a:t>
            </a:r>
            <a:r>
              <a:rPr lang="fr-FR" dirty="0" err="1" smtClean="0"/>
              <a:t>SysML</a:t>
            </a:r>
            <a:r>
              <a:rPr lang="fr-FR" dirty="0" smtClean="0"/>
              <a:t> : états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61</a:t>
            </a:fld>
            <a:endParaRPr kumimoji="0" lang="en-US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GRAFCET de sécurité</a:t>
            </a:r>
            <a:endParaRPr lang="fr-FR" dirty="0"/>
          </a:p>
        </p:txBody>
      </p:sp>
      <p:grpSp>
        <p:nvGrpSpPr>
          <p:cNvPr id="1026" name="Group 2"/>
          <p:cNvGrpSpPr>
            <a:grpSpLocks noChangeAspect="1"/>
          </p:cNvGrpSpPr>
          <p:nvPr/>
        </p:nvGrpSpPr>
        <p:grpSpPr bwMode="auto">
          <a:xfrm>
            <a:off x="928662" y="1714488"/>
            <a:ext cx="3106738" cy="2206625"/>
            <a:chOff x="3658" y="2110"/>
            <a:chExt cx="2827" cy="2022"/>
          </a:xfrm>
        </p:grpSpPr>
        <p:sp>
          <p:nvSpPr>
            <p:cNvPr id="1027" name="AutoShape 3"/>
            <p:cNvSpPr>
              <a:spLocks noChangeAspect="1" noChangeArrowheads="1"/>
            </p:cNvSpPr>
            <p:nvPr/>
          </p:nvSpPr>
          <p:spPr bwMode="auto">
            <a:xfrm>
              <a:off x="3658" y="2110"/>
              <a:ext cx="2827" cy="2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8" name="Text Box 4"/>
            <p:cNvSpPr txBox="1">
              <a:spLocks noChangeArrowheads="1"/>
            </p:cNvSpPr>
            <p:nvPr/>
          </p:nvSpPr>
          <p:spPr bwMode="auto">
            <a:xfrm>
              <a:off x="4302" y="2379"/>
              <a:ext cx="359" cy="363"/>
            </a:xfrm>
            <a:prstGeom prst="rect">
              <a:avLst/>
            </a:prstGeom>
            <a:solidFill>
              <a:srgbClr val="FFFFFF"/>
            </a:solidFill>
            <a:ln w="3175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9864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100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29" name="Line 5"/>
            <p:cNvSpPr>
              <a:spLocks noChangeShapeType="1"/>
            </p:cNvSpPr>
            <p:nvPr/>
          </p:nvSpPr>
          <p:spPr bwMode="auto">
            <a:xfrm>
              <a:off x="4302" y="2379"/>
              <a:ext cx="180" cy="0"/>
            </a:xfrm>
            <a:prstGeom prst="line">
              <a:avLst/>
            </a:prstGeom>
            <a:no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30" name="Group 6"/>
            <p:cNvGrpSpPr>
              <a:grpSpLocks/>
            </p:cNvGrpSpPr>
            <p:nvPr/>
          </p:nvGrpSpPr>
          <p:grpSpPr bwMode="auto">
            <a:xfrm>
              <a:off x="4405" y="2745"/>
              <a:ext cx="149" cy="510"/>
              <a:chOff x="3535" y="3240"/>
              <a:chExt cx="90" cy="360"/>
            </a:xfrm>
          </p:grpSpPr>
          <p:sp>
            <p:nvSpPr>
              <p:cNvPr id="1031" name="Line 7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2" name="Line 8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4302" y="3255"/>
              <a:ext cx="359" cy="3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9864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4" name="Line 10"/>
            <p:cNvSpPr>
              <a:spLocks noChangeShapeType="1"/>
            </p:cNvSpPr>
            <p:nvPr/>
          </p:nvSpPr>
          <p:spPr bwMode="auto">
            <a:xfrm>
              <a:off x="4485" y="2114"/>
              <a:ext cx="1" cy="26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35" name="Group 11"/>
            <p:cNvGrpSpPr>
              <a:grpSpLocks/>
            </p:cNvGrpSpPr>
            <p:nvPr/>
          </p:nvGrpSpPr>
          <p:grpSpPr bwMode="auto">
            <a:xfrm>
              <a:off x="4406" y="3618"/>
              <a:ext cx="149" cy="509"/>
              <a:chOff x="3535" y="3240"/>
              <a:chExt cx="90" cy="360"/>
            </a:xfrm>
          </p:grpSpPr>
          <p:sp>
            <p:nvSpPr>
              <p:cNvPr id="1036" name="Line 12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7" name="Line 13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4577" y="3693"/>
              <a:ext cx="1250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9320" tIns="98640" rIns="0" bIns="6263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Machine en service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9" name="Text Box 15"/>
            <p:cNvSpPr txBox="1">
              <a:spLocks noChangeArrowheads="1"/>
            </p:cNvSpPr>
            <p:nvPr/>
          </p:nvSpPr>
          <p:spPr bwMode="auto">
            <a:xfrm>
              <a:off x="4661" y="2807"/>
              <a:ext cx="1824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9320" tIns="98640" rIns="0" bIns="6263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Arrêt d’urgence+ Carter ouvert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0" name="Line 16"/>
            <p:cNvSpPr>
              <a:spLocks noChangeShapeType="1"/>
            </p:cNvSpPr>
            <p:nvPr/>
          </p:nvSpPr>
          <p:spPr bwMode="auto">
            <a:xfrm flipH="1">
              <a:off x="3662" y="4127"/>
              <a:ext cx="8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1" name="Line 17"/>
            <p:cNvSpPr>
              <a:spLocks noChangeShapeType="1"/>
            </p:cNvSpPr>
            <p:nvPr/>
          </p:nvSpPr>
          <p:spPr bwMode="auto">
            <a:xfrm flipV="1">
              <a:off x="3662" y="2114"/>
              <a:ext cx="7" cy="20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2" name="Line 18"/>
            <p:cNvSpPr>
              <a:spLocks noChangeShapeType="1"/>
            </p:cNvSpPr>
            <p:nvPr/>
          </p:nvSpPr>
          <p:spPr bwMode="auto">
            <a:xfrm>
              <a:off x="3668" y="2114"/>
              <a:ext cx="8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3" name="Text Box 19"/>
            <p:cNvSpPr txBox="1">
              <a:spLocks noChangeArrowheads="1"/>
            </p:cNvSpPr>
            <p:nvPr/>
          </p:nvSpPr>
          <p:spPr bwMode="auto">
            <a:xfrm>
              <a:off x="4813" y="2379"/>
              <a:ext cx="1311" cy="407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49320" tIns="9864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Depuis tous les états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4" name="Text Box 20"/>
            <p:cNvSpPr txBox="1">
              <a:spLocks noChangeArrowheads="1"/>
            </p:cNvSpPr>
            <p:nvPr/>
          </p:nvSpPr>
          <p:spPr bwMode="auto">
            <a:xfrm>
              <a:off x="4768" y="3255"/>
              <a:ext cx="1717" cy="407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49320" tIns="4932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1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Arrêt d’urgence : Mise hors énergie des actionneurs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5" name="Espace réservé du contenu 2"/>
          <p:cNvSpPr txBox="1">
            <a:spLocks/>
          </p:cNvSpPr>
          <p:nvPr/>
        </p:nvSpPr>
        <p:spPr>
          <a:xfrm>
            <a:off x="500034" y="4000504"/>
            <a:ext cx="2543164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 de vue système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7" y="4966037"/>
            <a:ext cx="3500461" cy="106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ZoneTexte 56"/>
          <p:cNvSpPr txBox="1"/>
          <p:nvPr/>
        </p:nvSpPr>
        <p:spPr>
          <a:xfrm>
            <a:off x="1785918" y="5988626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Issu du GMMA</a:t>
            </a:r>
            <a:endParaRPr lang="fr-FR" dirty="0"/>
          </a:p>
        </p:txBody>
      </p:sp>
      <p:cxnSp>
        <p:nvCxnSpPr>
          <p:cNvPr id="58" name="Connecteur droit avec flèche 57"/>
          <p:cNvCxnSpPr/>
          <p:nvPr/>
        </p:nvCxnSpPr>
        <p:spPr>
          <a:xfrm rot="5400000">
            <a:off x="2571736" y="4356900"/>
            <a:ext cx="857256" cy="1588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space réservé du contenu 2"/>
          <p:cNvSpPr txBox="1">
            <a:spLocks/>
          </p:cNvSpPr>
          <p:nvPr/>
        </p:nvSpPr>
        <p:spPr>
          <a:xfrm>
            <a:off x="4286248" y="4071942"/>
            <a:ext cx="3214710" cy="35719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 de vue partie commande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65" name="Group 41"/>
          <p:cNvGrpSpPr>
            <a:grpSpLocks noChangeAspect="1"/>
          </p:cNvGrpSpPr>
          <p:nvPr/>
        </p:nvGrpSpPr>
        <p:grpSpPr bwMode="auto">
          <a:xfrm>
            <a:off x="4664097" y="1785926"/>
            <a:ext cx="3051175" cy="2168525"/>
            <a:chOff x="3658" y="2110"/>
            <a:chExt cx="2827" cy="2022"/>
          </a:xfrm>
        </p:grpSpPr>
        <p:sp>
          <p:nvSpPr>
            <p:cNvPr id="1066" name="AutoShape 42"/>
            <p:cNvSpPr>
              <a:spLocks noChangeAspect="1" noChangeArrowheads="1"/>
            </p:cNvSpPr>
            <p:nvPr/>
          </p:nvSpPr>
          <p:spPr bwMode="auto">
            <a:xfrm>
              <a:off x="3658" y="2110"/>
              <a:ext cx="2827" cy="2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7" name="Text Box 43"/>
            <p:cNvSpPr txBox="1">
              <a:spLocks noChangeArrowheads="1"/>
            </p:cNvSpPr>
            <p:nvPr/>
          </p:nvSpPr>
          <p:spPr bwMode="auto">
            <a:xfrm>
              <a:off x="4302" y="2379"/>
              <a:ext cx="359" cy="363"/>
            </a:xfrm>
            <a:prstGeom prst="rect">
              <a:avLst/>
            </a:prstGeom>
            <a:solidFill>
              <a:srgbClr val="FFFFFF"/>
            </a:solidFill>
            <a:ln w="3175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96336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100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68" name="Line 44"/>
            <p:cNvSpPr>
              <a:spLocks noChangeShapeType="1"/>
            </p:cNvSpPr>
            <p:nvPr/>
          </p:nvSpPr>
          <p:spPr bwMode="auto">
            <a:xfrm>
              <a:off x="4302" y="2379"/>
              <a:ext cx="180" cy="0"/>
            </a:xfrm>
            <a:prstGeom prst="line">
              <a:avLst/>
            </a:prstGeom>
            <a:no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69" name="Group 45"/>
            <p:cNvGrpSpPr>
              <a:grpSpLocks/>
            </p:cNvGrpSpPr>
            <p:nvPr/>
          </p:nvGrpSpPr>
          <p:grpSpPr bwMode="auto">
            <a:xfrm>
              <a:off x="4405" y="2745"/>
              <a:ext cx="149" cy="510"/>
              <a:chOff x="3535" y="3240"/>
              <a:chExt cx="90" cy="360"/>
            </a:xfrm>
          </p:grpSpPr>
          <p:sp>
            <p:nvSpPr>
              <p:cNvPr id="1070" name="Line 46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71" name="Line 47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72" name="Text Box 48"/>
            <p:cNvSpPr txBox="1">
              <a:spLocks noChangeArrowheads="1"/>
            </p:cNvSpPr>
            <p:nvPr/>
          </p:nvSpPr>
          <p:spPr bwMode="auto">
            <a:xfrm>
              <a:off x="4302" y="3255"/>
              <a:ext cx="359" cy="3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96336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3" name="Line 49"/>
            <p:cNvSpPr>
              <a:spLocks noChangeShapeType="1"/>
            </p:cNvSpPr>
            <p:nvPr/>
          </p:nvSpPr>
          <p:spPr bwMode="auto">
            <a:xfrm>
              <a:off x="4485" y="2114"/>
              <a:ext cx="1" cy="26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74" name="Group 50"/>
            <p:cNvGrpSpPr>
              <a:grpSpLocks/>
            </p:cNvGrpSpPr>
            <p:nvPr/>
          </p:nvGrpSpPr>
          <p:grpSpPr bwMode="auto">
            <a:xfrm>
              <a:off x="4406" y="3618"/>
              <a:ext cx="149" cy="509"/>
              <a:chOff x="3535" y="3240"/>
              <a:chExt cx="90" cy="360"/>
            </a:xfrm>
          </p:grpSpPr>
          <p:sp>
            <p:nvSpPr>
              <p:cNvPr id="1075" name="Line 51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76" name="Line 52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77" name="Text Box 53"/>
            <p:cNvSpPr txBox="1">
              <a:spLocks noChangeArrowheads="1"/>
            </p:cNvSpPr>
            <p:nvPr/>
          </p:nvSpPr>
          <p:spPr bwMode="auto">
            <a:xfrm>
              <a:off x="4577" y="3693"/>
              <a:ext cx="832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8168" tIns="96336" rIns="0" bIns="6117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(K1.K2)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8" name="Text Box 54"/>
            <p:cNvSpPr txBox="1">
              <a:spLocks noChangeArrowheads="1"/>
            </p:cNvSpPr>
            <p:nvPr/>
          </p:nvSpPr>
          <p:spPr bwMode="auto">
            <a:xfrm>
              <a:off x="4661" y="2807"/>
              <a:ext cx="974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8168" tIns="96336" rIns="0" bIns="6117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S1+(SC1+SC2)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 flipH="1">
              <a:off x="3662" y="4127"/>
              <a:ext cx="81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 flipV="1">
              <a:off x="3662" y="2114"/>
              <a:ext cx="7" cy="20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>
              <a:off x="3668" y="2114"/>
              <a:ext cx="8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2" name="Text Box 58"/>
            <p:cNvSpPr txBox="1">
              <a:spLocks noChangeArrowheads="1"/>
            </p:cNvSpPr>
            <p:nvPr/>
          </p:nvSpPr>
          <p:spPr bwMode="auto">
            <a:xfrm>
              <a:off x="4813" y="2379"/>
              <a:ext cx="1311" cy="407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48168" tIns="96336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Depuis tous les états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83" name="Text Box 59"/>
            <p:cNvSpPr txBox="1">
              <a:spLocks noChangeArrowheads="1"/>
            </p:cNvSpPr>
            <p:nvPr/>
          </p:nvSpPr>
          <p:spPr bwMode="auto">
            <a:xfrm>
              <a:off x="4768" y="3255"/>
              <a:ext cx="1518" cy="407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48168" tIns="48168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Arrêt d’urgence : Mise hors énergie des actionneurs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83" name="Connecteur droit avec flèche 82"/>
          <p:cNvCxnSpPr/>
          <p:nvPr/>
        </p:nvCxnSpPr>
        <p:spPr>
          <a:xfrm>
            <a:off x="6643702" y="2714620"/>
            <a:ext cx="857256" cy="1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6" name="Picture 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929198"/>
            <a:ext cx="2786082" cy="154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9" name="Connecteur droit avec flèche 88"/>
          <p:cNvCxnSpPr>
            <a:endCxn id="1086" idx="0"/>
          </p:cNvCxnSpPr>
          <p:nvPr/>
        </p:nvCxnSpPr>
        <p:spPr>
          <a:xfrm rot="16200000" flipH="1">
            <a:off x="5482834" y="4161239"/>
            <a:ext cx="1214446" cy="321471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1720198" y="3994785"/>
            <a:ext cx="5072098" cy="8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55" grpId="0"/>
      <p:bldP spid="57" grpId="0"/>
      <p:bldP spid="6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Arrêter la palette au module 1 (T5-1)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Relation </a:t>
            </a:r>
            <a:r>
              <a:rPr lang="fr-FR" dirty="0" err="1" smtClean="0"/>
              <a:t>Grafcet</a:t>
            </a:r>
            <a:r>
              <a:rPr lang="fr-FR" dirty="0" smtClean="0"/>
              <a:t> / </a:t>
            </a:r>
            <a:r>
              <a:rPr lang="fr-FR" dirty="0" err="1" smtClean="0"/>
              <a:t>SysML</a:t>
            </a:r>
            <a:r>
              <a:rPr lang="fr-FR" dirty="0" smtClean="0"/>
              <a:t> :  activités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62</a:t>
            </a:fld>
            <a:endParaRPr kumimoji="0" lang="en-US"/>
          </a:p>
        </p:txBody>
      </p:sp>
      <p:grpSp>
        <p:nvGrpSpPr>
          <p:cNvPr id="2050" name="Group 2"/>
          <p:cNvGrpSpPr>
            <a:grpSpLocks noChangeAspect="1"/>
          </p:cNvGrpSpPr>
          <p:nvPr/>
        </p:nvGrpSpPr>
        <p:grpSpPr bwMode="auto">
          <a:xfrm>
            <a:off x="428596" y="1785926"/>
            <a:ext cx="6600825" cy="3592512"/>
            <a:chOff x="1635" y="2108"/>
            <a:chExt cx="8238" cy="4514"/>
          </a:xfrm>
        </p:grpSpPr>
        <p:sp>
          <p:nvSpPr>
            <p:cNvPr id="2051" name="AutoShape 3"/>
            <p:cNvSpPr>
              <a:spLocks noChangeAspect="1" noChangeArrowheads="1"/>
            </p:cNvSpPr>
            <p:nvPr/>
          </p:nvSpPr>
          <p:spPr bwMode="auto">
            <a:xfrm>
              <a:off x="1635" y="2108"/>
              <a:ext cx="8238" cy="4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52" name="Text Box 4"/>
            <p:cNvSpPr txBox="1">
              <a:spLocks noChangeArrowheads="1"/>
            </p:cNvSpPr>
            <p:nvPr/>
          </p:nvSpPr>
          <p:spPr bwMode="auto">
            <a:xfrm>
              <a:off x="4302" y="2379"/>
              <a:ext cx="359" cy="363"/>
            </a:xfrm>
            <a:prstGeom prst="rect">
              <a:avLst/>
            </a:prstGeom>
            <a:solidFill>
              <a:srgbClr val="FFFFFF"/>
            </a:solidFill>
            <a:ln w="3175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7200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50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3" name="Line 5"/>
            <p:cNvSpPr>
              <a:spLocks noChangeShapeType="1"/>
            </p:cNvSpPr>
            <p:nvPr/>
          </p:nvSpPr>
          <p:spPr bwMode="auto">
            <a:xfrm>
              <a:off x="4302" y="2379"/>
              <a:ext cx="180" cy="0"/>
            </a:xfrm>
            <a:prstGeom prst="line">
              <a:avLst/>
            </a:prstGeom>
            <a:no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054" name="Group 6"/>
            <p:cNvGrpSpPr>
              <a:grpSpLocks/>
            </p:cNvGrpSpPr>
            <p:nvPr/>
          </p:nvGrpSpPr>
          <p:grpSpPr bwMode="auto">
            <a:xfrm>
              <a:off x="4405" y="2745"/>
              <a:ext cx="149" cy="510"/>
              <a:chOff x="3535" y="3240"/>
              <a:chExt cx="90" cy="360"/>
            </a:xfrm>
          </p:grpSpPr>
          <p:sp>
            <p:nvSpPr>
              <p:cNvPr id="2055" name="Line 7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6" name="Line 8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4577" y="2820"/>
              <a:ext cx="2573" cy="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4572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Arrêter la palette au module 1 et Convoyeur marche et Présence palette au module 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58" name="Group 10"/>
            <p:cNvGrpSpPr>
              <a:grpSpLocks/>
            </p:cNvGrpSpPr>
            <p:nvPr/>
          </p:nvGrpSpPr>
          <p:grpSpPr bwMode="auto">
            <a:xfrm>
              <a:off x="2283" y="4806"/>
              <a:ext cx="153" cy="458"/>
              <a:chOff x="3535" y="3240"/>
              <a:chExt cx="90" cy="360"/>
            </a:xfrm>
          </p:grpSpPr>
          <p:sp>
            <p:nvSpPr>
              <p:cNvPr id="2059" name="Line 11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0" name="Line 12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61" name="Text Box 13"/>
            <p:cNvSpPr txBox="1">
              <a:spLocks noChangeArrowheads="1"/>
            </p:cNvSpPr>
            <p:nvPr/>
          </p:nvSpPr>
          <p:spPr bwMode="auto">
            <a:xfrm>
              <a:off x="2460" y="4811"/>
              <a:ext cx="986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4572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Absence palette au module 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62" name="Text Box 14"/>
            <p:cNvSpPr txBox="1">
              <a:spLocks noChangeArrowheads="1"/>
            </p:cNvSpPr>
            <p:nvPr/>
          </p:nvSpPr>
          <p:spPr bwMode="auto">
            <a:xfrm>
              <a:off x="4843" y="3255"/>
              <a:ext cx="1094" cy="3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3600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Arrêter la palette au module 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63" name="Group 15"/>
            <p:cNvGrpSpPr>
              <a:grpSpLocks/>
            </p:cNvGrpSpPr>
            <p:nvPr/>
          </p:nvGrpSpPr>
          <p:grpSpPr bwMode="auto">
            <a:xfrm>
              <a:off x="4302" y="3255"/>
              <a:ext cx="541" cy="363"/>
              <a:chOff x="3489" y="3516"/>
              <a:chExt cx="540" cy="360"/>
            </a:xfrm>
          </p:grpSpPr>
          <p:sp>
            <p:nvSpPr>
              <p:cNvPr id="2064" name="Line 16"/>
              <p:cNvSpPr>
                <a:spLocks noChangeShapeType="1"/>
              </p:cNvSpPr>
              <p:nvPr/>
            </p:nvSpPr>
            <p:spPr bwMode="auto">
              <a:xfrm>
                <a:off x="3850" y="3698"/>
                <a:ext cx="17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5" name="Text Box 17"/>
              <p:cNvSpPr txBox="1">
                <a:spLocks noChangeArrowheads="1"/>
              </p:cNvSpPr>
              <p:nvPr/>
            </p:nvSpPr>
            <p:spPr bwMode="auto">
              <a:xfrm>
                <a:off x="3489" y="3516"/>
                <a:ext cx="359" cy="36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7200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rPr>
                  <a:t>51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2066" name="Line 18"/>
            <p:cNvSpPr>
              <a:spLocks noChangeShapeType="1"/>
            </p:cNvSpPr>
            <p:nvPr/>
          </p:nvSpPr>
          <p:spPr bwMode="auto">
            <a:xfrm flipV="1">
              <a:off x="1639" y="2113"/>
              <a:ext cx="3" cy="450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67" name="Line 19"/>
            <p:cNvSpPr>
              <a:spLocks noChangeShapeType="1"/>
            </p:cNvSpPr>
            <p:nvPr/>
          </p:nvSpPr>
          <p:spPr bwMode="auto">
            <a:xfrm>
              <a:off x="4485" y="2114"/>
              <a:ext cx="1" cy="26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sm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68" name="Line 20"/>
            <p:cNvSpPr>
              <a:spLocks noChangeShapeType="1"/>
            </p:cNvSpPr>
            <p:nvPr/>
          </p:nvSpPr>
          <p:spPr bwMode="auto">
            <a:xfrm flipV="1">
              <a:off x="1639" y="2113"/>
              <a:ext cx="284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69" name="Text Box 21"/>
            <p:cNvSpPr txBox="1">
              <a:spLocks noChangeArrowheads="1"/>
            </p:cNvSpPr>
            <p:nvPr/>
          </p:nvSpPr>
          <p:spPr bwMode="auto">
            <a:xfrm>
              <a:off x="6022" y="3255"/>
              <a:ext cx="1531" cy="407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3600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Vérifier s’il y a un flacon sur la palette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70" name="Line 22"/>
            <p:cNvSpPr>
              <a:spLocks noChangeShapeType="1"/>
            </p:cNvSpPr>
            <p:nvPr/>
          </p:nvSpPr>
          <p:spPr bwMode="auto">
            <a:xfrm>
              <a:off x="4479" y="3618"/>
              <a:ext cx="1" cy="3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071" name="Group 23"/>
            <p:cNvGrpSpPr>
              <a:grpSpLocks/>
            </p:cNvGrpSpPr>
            <p:nvPr/>
          </p:nvGrpSpPr>
          <p:grpSpPr bwMode="auto">
            <a:xfrm>
              <a:off x="2287" y="3934"/>
              <a:ext cx="149" cy="509"/>
              <a:chOff x="3535" y="3240"/>
              <a:chExt cx="90" cy="360"/>
            </a:xfrm>
          </p:grpSpPr>
          <p:sp>
            <p:nvSpPr>
              <p:cNvPr id="2072" name="Line 24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3" name="Line 25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74" name="Text Box 26"/>
            <p:cNvSpPr txBox="1">
              <a:spLocks noChangeArrowheads="1"/>
            </p:cNvSpPr>
            <p:nvPr/>
          </p:nvSpPr>
          <p:spPr bwMode="auto">
            <a:xfrm>
              <a:off x="2459" y="4009"/>
              <a:ext cx="1141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4572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Absence flacon sur la palette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75" name="Text Box 27"/>
            <p:cNvSpPr txBox="1">
              <a:spLocks noChangeArrowheads="1"/>
            </p:cNvSpPr>
            <p:nvPr/>
          </p:nvSpPr>
          <p:spPr bwMode="auto">
            <a:xfrm>
              <a:off x="2726" y="4443"/>
              <a:ext cx="1122" cy="3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3600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Libérer la palette au module 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76" name="Group 28"/>
            <p:cNvGrpSpPr>
              <a:grpSpLocks/>
            </p:cNvGrpSpPr>
            <p:nvPr/>
          </p:nvGrpSpPr>
          <p:grpSpPr bwMode="auto">
            <a:xfrm>
              <a:off x="2184" y="4443"/>
              <a:ext cx="542" cy="363"/>
              <a:chOff x="3489" y="3516"/>
              <a:chExt cx="540" cy="360"/>
            </a:xfrm>
          </p:grpSpPr>
          <p:sp>
            <p:nvSpPr>
              <p:cNvPr id="2077" name="Line 29"/>
              <p:cNvSpPr>
                <a:spLocks noChangeShapeType="1"/>
              </p:cNvSpPr>
              <p:nvPr/>
            </p:nvSpPr>
            <p:spPr bwMode="auto">
              <a:xfrm>
                <a:off x="3850" y="3698"/>
                <a:ext cx="17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8" name="Text Box 30"/>
              <p:cNvSpPr txBox="1">
                <a:spLocks noChangeArrowheads="1"/>
              </p:cNvSpPr>
              <p:nvPr/>
            </p:nvSpPr>
            <p:spPr bwMode="auto">
              <a:xfrm>
                <a:off x="3489" y="3516"/>
                <a:ext cx="359" cy="36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0" tIns="7200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rPr>
                  <a:t>52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2079" name="Group 31"/>
            <p:cNvGrpSpPr>
              <a:grpSpLocks/>
            </p:cNvGrpSpPr>
            <p:nvPr/>
          </p:nvGrpSpPr>
          <p:grpSpPr bwMode="auto">
            <a:xfrm>
              <a:off x="5937" y="3934"/>
              <a:ext cx="149" cy="509"/>
              <a:chOff x="3535" y="3240"/>
              <a:chExt cx="90" cy="360"/>
            </a:xfrm>
          </p:grpSpPr>
          <p:sp>
            <p:nvSpPr>
              <p:cNvPr id="2080" name="Line 32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1" name="Line 33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82" name="Text Box 34"/>
            <p:cNvSpPr txBox="1">
              <a:spLocks noChangeArrowheads="1"/>
            </p:cNvSpPr>
            <p:nvPr/>
          </p:nvSpPr>
          <p:spPr bwMode="auto">
            <a:xfrm>
              <a:off x="6107" y="4009"/>
              <a:ext cx="1142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4572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Présence flacon sur la palette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83" name="Text Box 35"/>
            <p:cNvSpPr txBox="1">
              <a:spLocks noChangeArrowheads="1"/>
            </p:cNvSpPr>
            <p:nvPr/>
          </p:nvSpPr>
          <p:spPr bwMode="auto">
            <a:xfrm>
              <a:off x="5832" y="4443"/>
              <a:ext cx="362" cy="3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7200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53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84" name="Text Box 36"/>
            <p:cNvSpPr txBox="1">
              <a:spLocks noChangeArrowheads="1"/>
            </p:cNvSpPr>
            <p:nvPr/>
          </p:nvSpPr>
          <p:spPr bwMode="auto">
            <a:xfrm>
              <a:off x="6243" y="4404"/>
              <a:ext cx="1310" cy="407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36000" tIns="3600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Vérifier s’il le flacon est vide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85" name="Group 37"/>
            <p:cNvGrpSpPr>
              <a:grpSpLocks/>
            </p:cNvGrpSpPr>
            <p:nvPr/>
          </p:nvGrpSpPr>
          <p:grpSpPr bwMode="auto">
            <a:xfrm>
              <a:off x="6587" y="5915"/>
              <a:ext cx="153" cy="458"/>
              <a:chOff x="3535" y="3240"/>
              <a:chExt cx="90" cy="360"/>
            </a:xfrm>
          </p:grpSpPr>
          <p:sp>
            <p:nvSpPr>
              <p:cNvPr id="2086" name="Line 38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7" name="Line 39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88" name="Text Box 40"/>
            <p:cNvSpPr txBox="1">
              <a:spLocks noChangeArrowheads="1"/>
            </p:cNvSpPr>
            <p:nvPr/>
          </p:nvSpPr>
          <p:spPr bwMode="auto">
            <a:xfrm>
              <a:off x="6773" y="5915"/>
              <a:ext cx="310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4572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Absence palette au module 1 ou (Marche de clôtures et Pas de remplissage en cours) ou (Approvisionner en comprimés et Marche dans l’ordre)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89" name="Group 41"/>
            <p:cNvGrpSpPr>
              <a:grpSpLocks/>
            </p:cNvGrpSpPr>
            <p:nvPr/>
          </p:nvGrpSpPr>
          <p:grpSpPr bwMode="auto">
            <a:xfrm>
              <a:off x="6595" y="5037"/>
              <a:ext cx="149" cy="511"/>
              <a:chOff x="3535" y="3240"/>
              <a:chExt cx="90" cy="360"/>
            </a:xfrm>
          </p:grpSpPr>
          <p:sp>
            <p:nvSpPr>
              <p:cNvPr id="2090" name="Line 42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1" name="Line 43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92" name="Text Box 44"/>
            <p:cNvSpPr txBox="1">
              <a:spLocks noChangeArrowheads="1"/>
            </p:cNvSpPr>
            <p:nvPr/>
          </p:nvSpPr>
          <p:spPr bwMode="auto">
            <a:xfrm>
              <a:off x="6768" y="5112"/>
              <a:ext cx="1143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7200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Flacon vide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93" name="Text Box 45"/>
            <p:cNvSpPr txBox="1">
              <a:spLocks noChangeArrowheads="1"/>
            </p:cNvSpPr>
            <p:nvPr/>
          </p:nvSpPr>
          <p:spPr bwMode="auto">
            <a:xfrm>
              <a:off x="6492" y="5548"/>
              <a:ext cx="363" cy="36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7200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54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94" name="Text Box 46"/>
            <p:cNvSpPr txBox="1">
              <a:spLocks noChangeArrowheads="1"/>
            </p:cNvSpPr>
            <p:nvPr/>
          </p:nvSpPr>
          <p:spPr bwMode="auto">
            <a:xfrm>
              <a:off x="6904" y="5507"/>
              <a:ext cx="1310" cy="408"/>
            </a:xfrm>
            <a:prstGeom prst="rect">
              <a:avLst/>
            </a:prstGeom>
            <a:solidFill>
              <a:srgbClr val="FFFFFF"/>
            </a:solidFill>
            <a:ln w="6350">
              <a:noFill/>
              <a:miter lim="800000"/>
              <a:headEnd/>
              <a:tailEnd/>
            </a:ln>
          </p:spPr>
          <p:txBody>
            <a:bodyPr vert="horz" wrap="square" lIns="36000" tIns="3600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Flacon en position pour remplissage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95" name="Group 47"/>
            <p:cNvGrpSpPr>
              <a:grpSpLocks/>
            </p:cNvGrpSpPr>
            <p:nvPr/>
          </p:nvGrpSpPr>
          <p:grpSpPr bwMode="auto">
            <a:xfrm>
              <a:off x="5350" y="5036"/>
              <a:ext cx="147" cy="512"/>
              <a:chOff x="3535" y="3240"/>
              <a:chExt cx="90" cy="360"/>
            </a:xfrm>
          </p:grpSpPr>
          <p:sp>
            <p:nvSpPr>
              <p:cNvPr id="2096" name="Line 48"/>
              <p:cNvSpPr>
                <a:spLocks noChangeShapeType="1"/>
              </p:cNvSpPr>
              <p:nvPr/>
            </p:nvSpPr>
            <p:spPr bwMode="auto">
              <a:xfrm>
                <a:off x="3580" y="3240"/>
                <a:ext cx="0" cy="3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7" name="Line 49"/>
              <p:cNvSpPr>
                <a:spLocks noChangeShapeType="1"/>
              </p:cNvSpPr>
              <p:nvPr/>
            </p:nvSpPr>
            <p:spPr bwMode="auto">
              <a:xfrm>
                <a:off x="3535" y="3422"/>
                <a:ext cx="9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098" name="Text Box 50"/>
            <p:cNvSpPr txBox="1">
              <a:spLocks noChangeArrowheads="1"/>
            </p:cNvSpPr>
            <p:nvPr/>
          </p:nvSpPr>
          <p:spPr bwMode="auto">
            <a:xfrm>
              <a:off x="5522" y="5132"/>
              <a:ext cx="1142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36000" tIns="7200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Flacon plein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99" name="Line 51"/>
            <p:cNvSpPr>
              <a:spLocks noChangeShapeType="1"/>
            </p:cNvSpPr>
            <p:nvPr/>
          </p:nvSpPr>
          <p:spPr bwMode="auto">
            <a:xfrm flipV="1">
              <a:off x="5424" y="5036"/>
              <a:ext cx="124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0" name="Line 52"/>
            <p:cNvSpPr>
              <a:spLocks noChangeShapeType="1"/>
            </p:cNvSpPr>
            <p:nvPr/>
          </p:nvSpPr>
          <p:spPr bwMode="auto">
            <a:xfrm flipV="1">
              <a:off x="6011" y="4811"/>
              <a:ext cx="0" cy="2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1" name="Line 53"/>
            <p:cNvSpPr>
              <a:spLocks noChangeShapeType="1"/>
            </p:cNvSpPr>
            <p:nvPr/>
          </p:nvSpPr>
          <p:spPr bwMode="auto">
            <a:xfrm>
              <a:off x="2362" y="4404"/>
              <a:ext cx="184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2" name="Line 54"/>
            <p:cNvSpPr>
              <a:spLocks noChangeShapeType="1"/>
            </p:cNvSpPr>
            <p:nvPr/>
          </p:nvSpPr>
          <p:spPr bwMode="auto">
            <a:xfrm>
              <a:off x="4120" y="4141"/>
              <a:ext cx="1" cy="2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sm" len="lg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3" name="Line 55"/>
            <p:cNvSpPr>
              <a:spLocks noChangeShapeType="1"/>
            </p:cNvSpPr>
            <p:nvPr/>
          </p:nvSpPr>
          <p:spPr bwMode="auto">
            <a:xfrm>
              <a:off x="4120" y="4141"/>
              <a:ext cx="72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4" name="Line 56"/>
            <p:cNvSpPr>
              <a:spLocks noChangeShapeType="1"/>
            </p:cNvSpPr>
            <p:nvPr/>
          </p:nvSpPr>
          <p:spPr bwMode="auto">
            <a:xfrm>
              <a:off x="4843" y="4141"/>
              <a:ext cx="0" cy="140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5" name="Line 57"/>
            <p:cNvSpPr>
              <a:spLocks noChangeShapeType="1"/>
            </p:cNvSpPr>
            <p:nvPr/>
          </p:nvSpPr>
          <p:spPr bwMode="auto">
            <a:xfrm>
              <a:off x="4843" y="5548"/>
              <a:ext cx="58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6" name="Line 58"/>
            <p:cNvSpPr>
              <a:spLocks noChangeShapeType="1"/>
            </p:cNvSpPr>
            <p:nvPr/>
          </p:nvSpPr>
          <p:spPr bwMode="auto">
            <a:xfrm>
              <a:off x="2360" y="3934"/>
              <a:ext cx="365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7" name="Line 59"/>
            <p:cNvSpPr>
              <a:spLocks noChangeShapeType="1"/>
            </p:cNvSpPr>
            <p:nvPr/>
          </p:nvSpPr>
          <p:spPr bwMode="auto">
            <a:xfrm flipH="1">
              <a:off x="2362" y="6373"/>
              <a:ext cx="430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8" name="Line 60"/>
            <p:cNvSpPr>
              <a:spLocks noChangeShapeType="1"/>
            </p:cNvSpPr>
            <p:nvPr/>
          </p:nvSpPr>
          <p:spPr bwMode="auto">
            <a:xfrm flipV="1">
              <a:off x="2362" y="5216"/>
              <a:ext cx="0" cy="115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09" name="Line 61"/>
            <p:cNvSpPr>
              <a:spLocks noChangeShapeType="1"/>
            </p:cNvSpPr>
            <p:nvPr/>
          </p:nvSpPr>
          <p:spPr bwMode="auto">
            <a:xfrm>
              <a:off x="4479" y="6373"/>
              <a:ext cx="0" cy="24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10" name="Line 62"/>
            <p:cNvSpPr>
              <a:spLocks noChangeShapeType="1"/>
            </p:cNvSpPr>
            <p:nvPr/>
          </p:nvSpPr>
          <p:spPr bwMode="auto">
            <a:xfrm flipH="1">
              <a:off x="1642" y="6618"/>
              <a:ext cx="283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5" name="Espace réservé du contenu 2"/>
          <p:cNvSpPr txBox="1">
            <a:spLocks/>
          </p:cNvSpPr>
          <p:nvPr/>
        </p:nvSpPr>
        <p:spPr>
          <a:xfrm>
            <a:off x="1457332" y="5429264"/>
            <a:ext cx="2543164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 de vue système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6" name="Image 75" descr="Arreter la palette au modul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1571612"/>
            <a:ext cx="3277100" cy="3200402"/>
          </a:xfrm>
          <a:prstGeom prst="rect">
            <a:avLst/>
          </a:prstGeom>
        </p:spPr>
      </p:pic>
      <p:cxnSp>
        <p:nvCxnSpPr>
          <p:cNvPr id="77" name="Connecteur droit avec flèche 76"/>
          <p:cNvCxnSpPr/>
          <p:nvPr/>
        </p:nvCxnSpPr>
        <p:spPr>
          <a:xfrm>
            <a:off x="4643438" y="3143248"/>
            <a:ext cx="71438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852056"/>
            <a:ext cx="7643866" cy="12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" name="Espace réservé du contenu 2"/>
          <p:cNvSpPr txBox="1">
            <a:spLocks/>
          </p:cNvSpPr>
          <p:nvPr/>
        </p:nvSpPr>
        <p:spPr>
          <a:xfrm>
            <a:off x="1428728" y="6072206"/>
            <a:ext cx="3857652" cy="35719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 de vue partie commande…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75" grpId="0"/>
      <p:bldP spid="8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Relation </a:t>
            </a:r>
            <a:r>
              <a:rPr lang="fr-FR" dirty="0" err="1" smtClean="0"/>
              <a:t>Grafcet</a:t>
            </a:r>
            <a:r>
              <a:rPr lang="fr-FR" dirty="0" smtClean="0"/>
              <a:t> / </a:t>
            </a:r>
            <a:r>
              <a:rPr lang="fr-FR" dirty="0" err="1" smtClean="0"/>
              <a:t>SysML</a:t>
            </a:r>
            <a:r>
              <a:rPr lang="fr-FR" dirty="0" smtClean="0"/>
              <a:t> :  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/>
            <a:r>
              <a:rPr lang="fr-FR" dirty="0" smtClean="0"/>
              <a:t> En pratique, rien n'empêche de le faire sous forme de diagramme d'états / activités entièrement.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/>
            <a:r>
              <a:rPr lang="fr-FR" dirty="0" smtClean="0"/>
              <a:t> Mais au niveau des BTS Industriels, il est nécessaire de garantir l’</a:t>
            </a:r>
            <a:r>
              <a:rPr lang="fr-FR" b="1" dirty="0" smtClean="0"/>
              <a:t>implémentation de la description dans la machine </a:t>
            </a:r>
            <a:r>
              <a:rPr lang="fr-FR" dirty="0" smtClean="0"/>
              <a:t>et donc de conserver le langage adapté aux équipements, sans rechercher systématiquement une équivalence en </a:t>
            </a:r>
            <a:r>
              <a:rPr lang="fr-FR" dirty="0" err="1" smtClean="0"/>
              <a:t>SysML</a:t>
            </a:r>
            <a:r>
              <a:rPr lang="fr-FR" dirty="0" smtClean="0"/>
              <a:t> qui pourrait se révéler contre productive.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63</a:t>
            </a:fld>
            <a:endParaRPr kumimoji="0" lang="en-US"/>
          </a:p>
        </p:txBody>
      </p:sp>
      <p:pic>
        <p:nvPicPr>
          <p:cNvPr id="3074" name="Picture 2" descr="Z:\Enseignements\Missions 2014-2015\Formations SysML\IS &amp; SysML - Rétro-IS\Images\sysml_log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4929198"/>
            <a:ext cx="1357322" cy="1455678"/>
          </a:xfrm>
          <a:prstGeom prst="rect">
            <a:avLst/>
          </a:prstGeom>
          <a:noFill/>
        </p:spPr>
      </p:pic>
      <p:cxnSp>
        <p:nvCxnSpPr>
          <p:cNvPr id="8" name="Connecteur droit 7"/>
          <p:cNvCxnSpPr/>
          <p:nvPr/>
        </p:nvCxnSpPr>
        <p:spPr>
          <a:xfrm>
            <a:off x="3071802" y="4929198"/>
            <a:ext cx="2000264" cy="1214446"/>
          </a:xfrm>
          <a:prstGeom prst="line">
            <a:avLst/>
          </a:prstGeom>
          <a:ln w="127000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3071802" y="4929198"/>
            <a:ext cx="2000264" cy="1214446"/>
          </a:xfrm>
          <a:prstGeom prst="line">
            <a:avLst/>
          </a:prstGeom>
          <a:ln w="127000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Algorigramme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64</a:t>
            </a:fld>
            <a:endParaRPr kumimoji="0" lang="en-US"/>
          </a:p>
        </p:txBody>
      </p:sp>
      <p:pic>
        <p:nvPicPr>
          <p:cNvPr id="5" name="1172417942.jpg"/>
          <p:cNvPicPr/>
          <p:nvPr/>
        </p:nvPicPr>
        <p:blipFill>
          <a:blip r:embed="rId2"/>
          <a:stretch/>
        </p:blipFill>
        <p:spPr>
          <a:xfrm>
            <a:off x="214282" y="1142984"/>
            <a:ext cx="4071965" cy="3357585"/>
          </a:xfrm>
          <a:prstGeom prst="rect">
            <a:avLst/>
          </a:prstGeom>
          <a:ln>
            <a:noFill/>
          </a:ln>
        </p:spPr>
      </p:pic>
      <p:pic>
        <p:nvPicPr>
          <p:cNvPr id="6" name="-997778816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071934" y="2500306"/>
            <a:ext cx="4107193" cy="4143380"/>
          </a:xfrm>
          <a:prstGeom prst="rect">
            <a:avLst/>
          </a:prstGeom>
          <a:ln>
            <a:noFill/>
          </a:ln>
        </p:spPr>
      </p:pic>
      <p:sp>
        <p:nvSpPr>
          <p:cNvPr id="7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714876" y="1142984"/>
            <a:ext cx="4000528" cy="7858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/>
              <a:t>Pur AD, </a:t>
            </a:r>
            <a:r>
              <a:rPr lang="fr-FR" sz="2000" dirty="0" err="1" smtClean="0"/>
              <a:t>retranscriptible</a:t>
            </a:r>
            <a:r>
              <a:rPr lang="fr-FR" sz="2000" dirty="0" smtClean="0"/>
              <a:t> en l'état, à l’identique.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3643306" y="2571744"/>
            <a:ext cx="642942" cy="500066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APTE dans la démarche 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038208"/>
            <a:ext cx="8011981" cy="56643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3523" y="507207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Interne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9204" y="1785926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 </a:t>
            </a:r>
          </a:p>
          <a:p>
            <a:pPr algn="ctr"/>
            <a:r>
              <a:rPr lang="fr-FR" dirty="0" smtClean="0"/>
              <a:t>du</a:t>
            </a:r>
          </a:p>
          <a:p>
            <a:pPr algn="ctr"/>
            <a:r>
              <a:rPr lang="fr-FR" dirty="0" smtClean="0"/>
              <a:t> Besoin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3523" y="3005736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</a:t>
            </a:r>
          </a:p>
          <a:p>
            <a:pPr algn="ctr"/>
            <a:r>
              <a:rPr lang="fr-FR" dirty="0" smtClean="0"/>
              <a:t>Fonctionnelle </a:t>
            </a:r>
          </a:p>
          <a:p>
            <a:pPr algn="ctr"/>
            <a:r>
              <a:rPr lang="fr-FR" dirty="0" smtClean="0"/>
              <a:t>externe</a:t>
            </a:r>
            <a:endParaRPr lang="fr-FR" dirty="0"/>
          </a:p>
        </p:txBody>
      </p:sp>
      <p:sp>
        <p:nvSpPr>
          <p:cNvPr id="32" name="Titr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/>
          </a:bodyPr>
          <a:lstStyle/>
          <a:p>
            <a:r>
              <a:rPr lang="fr-FR" dirty="0" smtClean="0"/>
              <a:t>Synthèse globale</a:t>
            </a:r>
            <a:endParaRPr lang="fr-FR" dirty="0"/>
          </a:p>
        </p:txBody>
      </p:sp>
      <p:sp>
        <p:nvSpPr>
          <p:cNvPr id="41" name="Ellipse 40"/>
          <p:cNvSpPr/>
          <p:nvPr/>
        </p:nvSpPr>
        <p:spPr>
          <a:xfrm>
            <a:off x="207167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3500430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4786314" y="2214554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221454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3643306" y="5929330"/>
            <a:ext cx="714380" cy="64294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6286512" y="5929330"/>
            <a:ext cx="714380" cy="642942"/>
          </a:xfrm>
          <a:prstGeom prst="ellipse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5593832" y="1000108"/>
            <a:ext cx="11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GMMA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404905" y="1000108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rgbClr val="00B050"/>
                </a:solidFill>
              </a:rPr>
              <a:t>SADT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158221" y="1000108"/>
            <a:ext cx="92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err="1" smtClean="0">
                <a:solidFill>
                  <a:srgbClr val="FF0000"/>
                </a:solidFill>
              </a:rPr>
              <a:t>Algo</a:t>
            </a:r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767663" y="1000108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6225" indent="-276225">
              <a:buFont typeface="Wingdings" pitchFamily="2" charset="2"/>
              <a:buChar char="§"/>
              <a:tabLst>
                <a:tab pos="447675" algn="l"/>
              </a:tabLst>
            </a:pPr>
            <a:r>
              <a:rPr lang="fr-FR" dirty="0" smtClean="0">
                <a:solidFill>
                  <a:srgbClr val="0070C0"/>
                </a:solidFill>
              </a:rPr>
              <a:t>Chaine </a:t>
            </a:r>
            <a:r>
              <a:rPr lang="fr-FR" dirty="0" err="1" smtClean="0">
                <a:solidFill>
                  <a:srgbClr val="0070C0"/>
                </a:solidFill>
              </a:rPr>
              <a:t>fct</a:t>
            </a:r>
            <a:endParaRPr lang="fr-FR" dirty="0" smtClean="0">
              <a:solidFill>
                <a:srgbClr val="0070C0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5472119" y="4767272"/>
            <a:ext cx="714380" cy="642942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3929058" y="4752984"/>
            <a:ext cx="714380" cy="642942"/>
          </a:xfrm>
          <a:prstGeom prst="ellipse">
            <a:avLst/>
          </a:prstGeom>
          <a:solidFill>
            <a:schemeClr val="accent1">
              <a:lumMod val="60000"/>
              <a:lumOff val="40000"/>
              <a:alpha val="3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3876670" y="3448050"/>
            <a:ext cx="714380" cy="642942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-91572476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58" y="3357562"/>
            <a:ext cx="3286148" cy="1714512"/>
          </a:xfrm>
          <a:prstGeom prst="rect">
            <a:avLst/>
          </a:prstGeom>
          <a:ln>
            <a:noFill/>
          </a:ln>
        </p:spPr>
      </p:pic>
      <p:pic>
        <p:nvPicPr>
          <p:cNvPr id="19" name="-99777881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1868" y="4857760"/>
            <a:ext cx="2071702" cy="1857388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 smtClean="0"/>
              <a:t>Dossier technique / </a:t>
            </a:r>
            <a:r>
              <a:rPr lang="fr-FR" sz="3200" dirty="0" err="1" smtClean="0"/>
              <a:t>SysML</a:t>
            </a:r>
            <a:r>
              <a:rPr lang="fr-FR" sz="3200" dirty="0" smtClean="0"/>
              <a:t> : Conclusion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66</a:t>
            </a:fld>
            <a:endParaRPr kumimoji="0" lang="en-US"/>
          </a:p>
        </p:txBody>
      </p:sp>
      <p:grpSp>
        <p:nvGrpSpPr>
          <p:cNvPr id="9" name="Groupe 8"/>
          <p:cNvGrpSpPr/>
          <p:nvPr/>
        </p:nvGrpSpPr>
        <p:grpSpPr>
          <a:xfrm>
            <a:off x="3919996" y="3143248"/>
            <a:ext cx="1152070" cy="1520389"/>
            <a:chOff x="6715140" y="4357694"/>
            <a:chExt cx="789900" cy="1071569"/>
          </a:xfrm>
        </p:grpSpPr>
        <p:pic>
          <p:nvPicPr>
            <p:cNvPr id="10" name="Image 9" descr="DT_SysML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5140" y="4357694"/>
              <a:ext cx="789900" cy="1071569"/>
            </a:xfrm>
            <a:prstGeom prst="rect">
              <a:avLst/>
            </a:prstGeom>
            <a:ln w="158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  <a:sp3d>
              <a:bevelT w="165100" prst="coolSlant"/>
            </a:sp3d>
          </p:spPr>
        </p:pic>
        <p:pic>
          <p:nvPicPr>
            <p:cNvPr id="11" name="Image 10" descr="BeteACorne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86578" y="4786322"/>
              <a:ext cx="637069" cy="571503"/>
            </a:xfrm>
            <a:prstGeom prst="rect">
              <a:avLst/>
            </a:prstGeom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77387">
            <a:off x="248193" y="2238642"/>
            <a:ext cx="1854645" cy="134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1857411659.jpg"/>
          <p:cNvPicPr/>
          <p:nvPr/>
        </p:nvPicPr>
        <p:blipFill>
          <a:blip r:embed="rId7" cstate="print"/>
          <a:stretch/>
        </p:blipFill>
        <p:spPr>
          <a:xfrm>
            <a:off x="5429256" y="2857496"/>
            <a:ext cx="3071834" cy="1928826"/>
          </a:xfrm>
          <a:prstGeom prst="rect">
            <a:avLst/>
          </a:prstGeom>
          <a:ln>
            <a:noFill/>
          </a:ln>
        </p:spPr>
      </p:pic>
      <p:pic>
        <p:nvPicPr>
          <p:cNvPr id="15" name="-1801802411.jpg"/>
          <p:cNvPicPr/>
          <p:nvPr/>
        </p:nvPicPr>
        <p:blipFill>
          <a:blip r:embed="rId8"/>
          <a:stretch>
            <a:fillRect/>
          </a:stretch>
        </p:blipFill>
        <p:spPr>
          <a:xfrm rot="416496">
            <a:off x="302853" y="4996733"/>
            <a:ext cx="3317320" cy="1666915"/>
          </a:xfrm>
          <a:prstGeom prst="rect">
            <a:avLst/>
          </a:prstGeom>
          <a:ln>
            <a:noFill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96471">
            <a:off x="5585319" y="4642156"/>
            <a:ext cx="2988723" cy="184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404979">
            <a:off x="5802201" y="1230418"/>
            <a:ext cx="2800716" cy="164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83023754.jpg"/>
          <p:cNvPicPr/>
          <p:nvPr/>
        </p:nvPicPr>
        <p:blipFill>
          <a:blip r:embed="rId11"/>
          <a:stretch/>
        </p:blipFill>
        <p:spPr>
          <a:xfrm>
            <a:off x="3428992" y="1071546"/>
            <a:ext cx="2500330" cy="1857388"/>
          </a:xfrm>
          <a:prstGeom prst="rect">
            <a:avLst/>
          </a:prstGeom>
          <a:ln>
            <a:noFill/>
          </a:ln>
        </p:spPr>
      </p:pic>
      <p:pic>
        <p:nvPicPr>
          <p:cNvPr id="7" name="1853734306.jpg"/>
          <p:cNvPicPr/>
          <p:nvPr/>
        </p:nvPicPr>
        <p:blipFill>
          <a:blip r:embed="rId12"/>
          <a:stretch/>
        </p:blipFill>
        <p:spPr>
          <a:xfrm rot="21256654">
            <a:off x="1429703" y="1148381"/>
            <a:ext cx="2264491" cy="195828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67</a:t>
            </a:fld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8186766" cy="5330968"/>
          </a:xfrm>
        </p:spPr>
        <p:txBody>
          <a:bodyPr>
            <a:normAutofit/>
          </a:bodyPr>
          <a:lstStyle/>
          <a:p>
            <a:r>
              <a:rPr lang="fr-FR" dirty="0" smtClean="0"/>
              <a:t>Les diagrammes obtenus seront facilement enrichis par :</a:t>
            </a:r>
          </a:p>
          <a:p>
            <a:pPr lvl="1"/>
            <a:r>
              <a:rPr lang="fr-FR" dirty="0" smtClean="0"/>
              <a:t>Les données supplémentaires disponibles ;</a:t>
            </a:r>
          </a:p>
          <a:p>
            <a:pPr lvl="1"/>
            <a:r>
              <a:rPr lang="fr-FR" dirty="0" smtClean="0"/>
              <a:t>La connaissance du système.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Si besoin, les diagrammes de séquence peuvent être obtenus sachant que :</a:t>
            </a:r>
          </a:p>
          <a:p>
            <a:pPr lvl="1"/>
            <a:r>
              <a:rPr lang="fr-FR" dirty="0" smtClean="0"/>
              <a:t>Une séquence est un scénario de cas d’utilisation ;</a:t>
            </a:r>
          </a:p>
          <a:p>
            <a:pPr lvl="1"/>
            <a:r>
              <a:rPr lang="fr-FR" dirty="0" smtClean="0"/>
              <a:t>Une séquence peut être obtenue par le déroulement d’un </a:t>
            </a:r>
            <a:r>
              <a:rPr lang="fr-FR" dirty="0" err="1" smtClean="0"/>
              <a:t>Grafcet</a:t>
            </a:r>
            <a:r>
              <a:rPr lang="fr-FR" dirty="0" smtClean="0"/>
              <a:t> sous certaines conditions ;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Tous les diagrammes ne sont pas utiles selon l’exploitation pédagogique envisagée.</a:t>
            </a:r>
          </a:p>
          <a:p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finir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68</a:t>
            </a:fld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85720" y="1500174"/>
            <a:ext cx="8358246" cy="4973778"/>
          </a:xfrm>
        </p:spPr>
        <p:txBody>
          <a:bodyPr>
            <a:normAutofit/>
          </a:bodyPr>
          <a:lstStyle/>
          <a:p>
            <a:r>
              <a:rPr lang="fr-FR" dirty="0" smtClean="0"/>
              <a:t>IS &amp; </a:t>
            </a:r>
            <a:r>
              <a:rPr lang="fr-FR" dirty="0" err="1" smtClean="0"/>
              <a:t>SysML</a:t>
            </a:r>
            <a:r>
              <a:rPr lang="fr-FR" dirty="0" smtClean="0"/>
              <a:t>, un nouvel outil (pour nous) :</a:t>
            </a:r>
          </a:p>
          <a:p>
            <a:pPr lvl="1"/>
            <a:r>
              <a:rPr lang="fr-FR" dirty="0" smtClean="0"/>
              <a:t>Normé, qui a du sens ;</a:t>
            </a:r>
          </a:p>
          <a:p>
            <a:pPr lvl="1"/>
            <a:r>
              <a:rPr lang="fr-FR" dirty="0" smtClean="0"/>
              <a:t>Aujourd’hui structuré (cohérence entre les diagrammes) ;</a:t>
            </a:r>
          </a:p>
          <a:p>
            <a:pPr lvl="1"/>
            <a:r>
              <a:rPr lang="fr-FR" dirty="0" smtClean="0"/>
              <a:t>Qui permet graphiquement de représenter une somme d’informations non négligeable (gain synthétique) ;</a:t>
            </a:r>
          </a:p>
          <a:p>
            <a:pPr lvl="1"/>
            <a:r>
              <a:rPr lang="fr-FR" dirty="0" smtClean="0"/>
              <a:t>Qui améliore nos anciennes pratiques.</a:t>
            </a:r>
          </a:p>
          <a:p>
            <a:pPr lvl="1"/>
            <a:endParaRPr lang="fr-FR" dirty="0" smtClean="0"/>
          </a:p>
          <a:p>
            <a:r>
              <a:rPr lang="fr-FR" dirty="0" err="1" smtClean="0"/>
              <a:t>SysML</a:t>
            </a:r>
            <a:r>
              <a:rPr lang="fr-FR" dirty="0" smtClean="0"/>
              <a:t>, un outil (pour les élèves) :</a:t>
            </a:r>
          </a:p>
          <a:p>
            <a:pPr lvl="1"/>
            <a:r>
              <a:rPr lang="fr-FR" dirty="0" smtClean="0"/>
              <a:t>Qui se lit aisément ;</a:t>
            </a:r>
          </a:p>
          <a:p>
            <a:pPr lvl="1"/>
            <a:r>
              <a:rPr lang="fr-FR" dirty="0" smtClean="0"/>
              <a:t>Qui s’intègre parfaitement dans nos démarches pédagogiques ;</a:t>
            </a:r>
          </a:p>
          <a:p>
            <a:pPr lvl="1"/>
            <a:r>
              <a:rPr lang="fr-FR" dirty="0" smtClean="0"/>
              <a:t>…</a:t>
            </a:r>
          </a:p>
          <a:p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8"/>
          <p:cNvSpPr txBox="1">
            <a:spLocks/>
          </p:cNvSpPr>
          <p:nvPr/>
        </p:nvSpPr>
        <p:spPr>
          <a:xfrm>
            <a:off x="4000496" y="4429132"/>
            <a:ext cx="4071966" cy="7143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Merci de votre attention…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33" y="1331371"/>
            <a:ext cx="3683363" cy="50806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  <p:sp useBgFill="1">
        <p:nvSpPr>
          <p:cNvPr id="8" name="ZoneTexte 7"/>
          <p:cNvSpPr txBox="1"/>
          <p:nvPr/>
        </p:nvSpPr>
        <p:spPr>
          <a:xfrm rot="20895753">
            <a:off x="688164" y="2353307"/>
            <a:ext cx="8177398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/>
              <a:t>   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Fiches de description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de la fonction du système</a:t>
            </a:r>
          </a:p>
        </p:txBody>
      </p:sp>
    </p:spTree>
    <p:extLst>
      <p:ext uri="{BB962C8B-B14F-4D97-AF65-F5344CB8AC3E}">
        <p14:creationId xmlns="" xmlns:p14="http://schemas.microsoft.com/office/powerpoint/2010/main" val="110970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62" y="1704595"/>
            <a:ext cx="6588558" cy="44430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 rot="21079647">
            <a:off x="683512" y="2323347"/>
            <a:ext cx="8329478" cy="161582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       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Documents sur la mise </a:t>
            </a:r>
          </a:p>
          <a:p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           en service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="" xmlns:p14="http://schemas.microsoft.com/office/powerpoint/2010/main" val="18567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3" y="0"/>
            <a:ext cx="181066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62" y="1764745"/>
            <a:ext cx="6311911" cy="44127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7" name="ZoneTexte 6"/>
          <p:cNvSpPr txBox="1"/>
          <p:nvPr/>
        </p:nvSpPr>
        <p:spPr>
          <a:xfrm rot="20908123">
            <a:off x="414629" y="2605753"/>
            <a:ext cx="8500395" cy="85408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sz="4050" dirty="0"/>
              <a:t>  </a:t>
            </a:r>
            <a:r>
              <a:rPr lang="fr-FR" sz="495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Documents d’aide aux réglages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9306" y="249899"/>
            <a:ext cx="81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5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Contenu du dossier technique</a:t>
            </a:r>
          </a:p>
        </p:txBody>
      </p:sp>
    </p:spTree>
    <p:extLst>
      <p:ext uri="{BB962C8B-B14F-4D97-AF65-F5344CB8AC3E}">
        <p14:creationId xmlns="" xmlns:p14="http://schemas.microsoft.com/office/powerpoint/2010/main" val="122451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FF0000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9869</TotalTime>
  <Words>1800</Words>
  <Application>Microsoft Office PowerPoint</Application>
  <PresentationFormat>Affichage à l'écran (4:3)</PresentationFormat>
  <Paragraphs>382</Paragraphs>
  <Slides>69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0" baseType="lpstr">
      <vt:lpstr>Oriel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Cycle de vie d’un système</vt:lpstr>
      <vt:lpstr>Vision temporelle de l’IS (norme ISO 15288)</vt:lpstr>
      <vt:lpstr>L’IS et la modélisation SysML</vt:lpstr>
      <vt:lpstr>Ce qu’est une modélisation SysML…</vt:lpstr>
      <vt:lpstr>Ce qu’elle n’est pas…</vt:lpstr>
      <vt:lpstr>L’IS, des processus itératifs</vt:lpstr>
      <vt:lpstr>La liaison IS / Métiers</vt:lpstr>
      <vt:lpstr>La liaison IS / Métiers</vt:lpstr>
      <vt:lpstr>La liaison IS / Métiers</vt:lpstr>
      <vt:lpstr>La relation SysML / Simulation</vt:lpstr>
      <vt:lpstr>La relation SysML / Simulation</vt:lpstr>
      <vt:lpstr>Retranscription en IS - SysML</vt:lpstr>
      <vt:lpstr>Acronymes employés en SysML</vt:lpstr>
      <vt:lpstr>IS - SysML : Synthèse graphique</vt:lpstr>
      <vt:lpstr>SADT / IS - SysML</vt:lpstr>
      <vt:lpstr>A-0 : éléments extérieurs</vt:lpstr>
      <vt:lpstr>A-0 : Diagramme de contexte (BDD Déduit)</vt:lpstr>
      <vt:lpstr>A-0 : Diagramme de contexte etendu (Induit)</vt:lpstr>
      <vt:lpstr>A-0 : Cas d’utilisation (UCD) </vt:lpstr>
      <vt:lpstr>Cas d’utilisation : raffinement</vt:lpstr>
      <vt:lpstr>A-0 : Etats initiaux (SMD)</vt:lpstr>
      <vt:lpstr>A-0 : Diagramme de mission principale (RD)</vt:lpstr>
      <vt:lpstr>A-0 : Besoins des parties prenantes (RD)</vt:lpstr>
      <vt:lpstr>A0 : Structure, activités, flux</vt:lpstr>
      <vt:lpstr>A0 : Architecture physique (BDD)</vt:lpstr>
      <vt:lpstr>A0 : Architecture logique (BDD)</vt:lpstr>
      <vt:lpstr>A0 : flux entre blocs (IBD)</vt:lpstr>
      <vt:lpstr>A0 : exigences système (RD)</vt:lpstr>
      <vt:lpstr>Niveaux descendants (ici A3)</vt:lpstr>
      <vt:lpstr>raffinement de l’architecture physique</vt:lpstr>
      <vt:lpstr>Raffinement de l’architecture logique</vt:lpstr>
      <vt:lpstr>SADT / IS - SysML : synthèse graphique</vt:lpstr>
      <vt:lpstr>Relation chaine fonctionnelle / SysML</vt:lpstr>
      <vt:lpstr>IS – SysML : synthèse graphique</vt:lpstr>
      <vt:lpstr>Relation Gemma / SysML</vt:lpstr>
      <vt:lpstr>IS – SysML : synthèse graphique</vt:lpstr>
      <vt:lpstr>Relation Grafcet / SysML : états</vt:lpstr>
      <vt:lpstr>Relation Grafcet / SysML :  activités</vt:lpstr>
      <vt:lpstr>Relation Grafcet / SysML :  conclusion</vt:lpstr>
      <vt:lpstr>Algorigramme</vt:lpstr>
      <vt:lpstr>Synthèse globale</vt:lpstr>
      <vt:lpstr>Dossier technique / SysML : Conclusion</vt:lpstr>
      <vt:lpstr>CONCLUSION</vt:lpstr>
      <vt:lpstr>Pour finir</vt:lpstr>
      <vt:lpstr>Diapositive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&amp; SysML</dc:title>
  <dc:creator>YLG</dc:creator>
  <cp:lastModifiedBy>Admin</cp:lastModifiedBy>
  <cp:revision>878</cp:revision>
  <dcterms:created xsi:type="dcterms:W3CDTF">2014-03-03T17:49:39Z</dcterms:created>
  <dcterms:modified xsi:type="dcterms:W3CDTF">2015-03-24T09:14:46Z</dcterms:modified>
</cp:coreProperties>
</file>