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96" r:id="rId2"/>
    <p:sldId id="297" r:id="rId3"/>
    <p:sldId id="340" r:id="rId4"/>
    <p:sldId id="337" r:id="rId5"/>
    <p:sldId id="273" r:id="rId6"/>
    <p:sldId id="298" r:id="rId7"/>
    <p:sldId id="260" r:id="rId8"/>
    <p:sldId id="275" r:id="rId9"/>
    <p:sldId id="299" r:id="rId10"/>
    <p:sldId id="261" r:id="rId11"/>
    <p:sldId id="277" r:id="rId12"/>
    <p:sldId id="281" r:id="rId13"/>
    <p:sldId id="263" r:id="rId14"/>
    <p:sldId id="282" r:id="rId15"/>
    <p:sldId id="283" r:id="rId16"/>
    <p:sldId id="284" r:id="rId17"/>
    <p:sldId id="279" r:id="rId18"/>
    <p:sldId id="3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84767" autoAdjust="0"/>
  </p:normalViewPr>
  <p:slideViewPr>
    <p:cSldViewPr>
      <p:cViewPr>
        <p:scale>
          <a:sx n="100" d="100"/>
          <a:sy n="100" d="100"/>
        </p:scale>
        <p:origin x="-98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19/03/2014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Formation de formateurs en SysML - 19 mars 2014 - Ecole Boulle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4B89-0489-4ADE-A386-9A46F5D2A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19/03/2014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Formation de formateurs en SysML - 19 mars 2014 - Ecole Boulle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ECC81-60B2-40EE-9ACD-48DBCB62DF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F1D286-B18F-476B-B4BF-F8CAA9F889F1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441B-B48A-427B-B76A-B6C8C01A947F}" type="datetime1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AB06-7F6A-4482-B44B-063235627B4F}" type="datetime1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B635B550-131E-46E3-8240-880A32D8EBAD}" type="datetime1">
              <a:rPr lang="en-US" smtClean="0"/>
              <a:pPr algn="r" eaLnBrk="1" latinLnBrk="0" hangingPunct="1"/>
              <a:t>3/20/2015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14282" y="1000108"/>
            <a:ext cx="83582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41963E-E63B-46AD-A54A-EC98D860B155}" type="datetime1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5871-04CE-4478-B89C-70AEDAEDD535}" type="datetime1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1F4-B67D-440B-9FB8-8204E140AF70}" type="datetime1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A2367051-86E1-4C14-9271-A14E9D6D00DF}" type="datetime1">
              <a:rPr lang="en-US" smtClean="0"/>
              <a:pPr algn="r" eaLnBrk="1" latinLnBrk="0" hangingPunct="1"/>
              <a:t>3/20/2015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2431-0D5B-4C95-AF7B-B02E61FFC923}" type="datetime1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D737DD66-5D69-4C5B-855C-6EE31ED86F4D}" type="datetime1">
              <a:rPr lang="en-US" smtClean="0"/>
              <a:pPr algn="r" eaLnBrk="1" latinLnBrk="0" hangingPunct="1"/>
              <a:t>3/20/2015</a:t>
            </a:fld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1639294D-1265-4962-8C46-0A41813119D1}" type="datetime1">
              <a:rPr lang="en-US" smtClean="0"/>
              <a:pPr algn="r" eaLnBrk="1" latinLnBrk="0" hangingPunct="1"/>
              <a:t>3/20/2015</a:t>
            </a:fld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348B3DE4-4EC6-4CF1-A771-CD2371503842}" type="datetime1">
              <a:rPr lang="en-US" smtClean="0"/>
              <a:pPr algn="r" eaLnBrk="1" latinLnBrk="0" hangingPunct="1"/>
              <a:t>3/20/2015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kumimoji="0" lang="fr-FR" dirty="0" smtClean="0">
                <a:solidFill>
                  <a:schemeClr val="tx2"/>
                </a:solidFill>
              </a:rPr>
              <a:t>Formation de formateurs en </a:t>
            </a:r>
            <a:r>
              <a:rPr kumimoji="0" lang="fr-FR" dirty="0" err="1" smtClean="0">
                <a:solidFill>
                  <a:schemeClr val="tx2"/>
                </a:solidFill>
              </a:rPr>
              <a:t>SysML</a:t>
            </a:r>
            <a:r>
              <a:rPr kumimoji="0" lang="fr-FR" dirty="0" smtClean="0">
                <a:solidFill>
                  <a:schemeClr val="tx2"/>
                </a:solidFill>
              </a:rPr>
              <a:t> - 19 mars 2014 - Ecole Boulle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36.jpeg"/><Relationship Id="rId4" Type="http://schemas.openxmlformats.org/officeDocument/2006/relationships/image" Target="../media/image3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relations AF / </a:t>
            </a:r>
            <a:r>
              <a:rPr lang="fr-FR" dirty="0" smtClean="0"/>
              <a:t>IS </a:t>
            </a:r>
            <a:r>
              <a:rPr lang="fr-FR" dirty="0" smtClean="0"/>
              <a:t>- </a:t>
            </a:r>
            <a:r>
              <a:rPr lang="fr-FR" dirty="0" err="1" smtClean="0"/>
              <a:t>SysML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</a:t>
            </a:fld>
            <a:endParaRPr kumimoji="0" lang="en-US"/>
          </a:p>
        </p:txBody>
      </p:sp>
      <p:pic>
        <p:nvPicPr>
          <p:cNvPr id="6" name="Picture 2" descr="Z:\Data\Enseignements\Missions 2014-2015\Réflexions IS &amp; SysML pour les BTS\APTE_SADT_SysML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290" y="1845681"/>
            <a:ext cx="5959628" cy="429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071834" cy="21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des exigences système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4043362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Graphe des inter-acteurs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256"/>
            <a:ext cx="2428892" cy="8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Image 24" descr="FC ramenées à l'exigence fonctionnelle principa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643050"/>
            <a:ext cx="4338440" cy="3076992"/>
          </a:xfrm>
          <a:prstGeom prst="rect">
            <a:avLst/>
          </a:prstGeom>
        </p:spPr>
      </p:pic>
      <p:cxnSp>
        <p:nvCxnSpPr>
          <p:cNvPr id="26" name="Connecteur droit avec flèche 25"/>
          <p:cNvCxnSpPr>
            <a:endCxn id="25" idx="1"/>
          </p:cNvCxnSpPr>
          <p:nvPr/>
        </p:nvCxnSpPr>
        <p:spPr>
          <a:xfrm>
            <a:off x="2928926" y="2857496"/>
            <a:ext cx="1285884" cy="32405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357158" y="5214950"/>
            <a:ext cx="7429552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66700" marR="0" lvl="0" indent="-2667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100" dirty="0" smtClean="0"/>
              <a:t>Les FC deviennent des Exigences Système Opérationnelle / Interface / Performance / Contrainte.</a:t>
            </a:r>
          </a:p>
          <a:p>
            <a:pPr marL="266700" marR="0" lvl="0" indent="-2667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100" dirty="0" smtClean="0"/>
              <a:t>Elles dérivent toutes de l’exigence fonctionnelle principale, issue du cas d’utilisation principal.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les fonctions de contrainte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1928794" y="2357430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500298" y="2714620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214546" y="3571876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571736" y="314324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428728" y="350043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214414" y="314324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142976" y="2714620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4331214" cy="387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200" cap="small" dirty="0" smtClean="0">
                <a:latin typeface="Calibri" pitchFamily="34" charset="0"/>
                <a:ea typeface="+mj-ea"/>
                <a:cs typeface="Calibri" pitchFamily="34" charset="0"/>
              </a:rPr>
              <a:t>Diagramme d’exigences (RD) 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4043362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Graphe des inter-acteurs</a:t>
            </a: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071934" y="1643050"/>
            <a:ext cx="4143404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solidFill>
                <a:srgbClr val="00B05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14282" y="2000240"/>
            <a:ext cx="4043362" cy="4572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(tableau de caractérisation)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2643206" cy="180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lèche vers le bas 17"/>
          <p:cNvSpPr/>
          <p:nvPr/>
        </p:nvSpPr>
        <p:spPr>
          <a:xfrm>
            <a:off x="2143108" y="4572008"/>
            <a:ext cx="214314" cy="357190"/>
          </a:xfrm>
          <a:prstGeom prst="downArrow">
            <a:avLst/>
          </a:prstGeom>
          <a:solidFill>
            <a:srgbClr val="0070C0">
              <a:alpha val="6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000628" y="514351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636"/>
            <a:ext cx="402878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Connecteur droit avec flèche 19"/>
          <p:cNvCxnSpPr/>
          <p:nvPr/>
        </p:nvCxnSpPr>
        <p:spPr>
          <a:xfrm flipV="1">
            <a:off x="4286248" y="4572008"/>
            <a:ext cx="1643074" cy="126444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AF externe : la caractérisation des fonctions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0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Activités de l’IS mobilisées en phase de CA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96051" y="1643050"/>
            <a:ext cx="4043362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FAST</a:t>
            </a:r>
          </a:p>
          <a:p>
            <a:pPr algn="ctr">
              <a:buNone/>
            </a:pPr>
            <a:endParaRPr lang="fr-FR" dirty="0" smtClean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0" y="1500174"/>
            <a:ext cx="371477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Architecture Logique 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1 - Définir les opérations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2 - Allouer les opérations aux exigences systèmes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Architecture Physique 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3 - Définir les constituants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4 - Allouer les opérations aux constituants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solidFill>
                <a:srgbClr val="00B05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1"/>
            <a:ext cx="3943105" cy="29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à coins arrondis 27"/>
          <p:cNvSpPr/>
          <p:nvPr/>
        </p:nvSpPr>
        <p:spPr>
          <a:xfrm>
            <a:off x="1500166" y="2500306"/>
            <a:ext cx="1714512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285852" y="2500306"/>
            <a:ext cx="21431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3425009" y="2500306"/>
            <a:ext cx="92869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210695" y="2500306"/>
            <a:ext cx="21431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500166" y="2285992"/>
            <a:ext cx="1714512" cy="3643338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égende encadrée 1 35"/>
          <p:cNvSpPr/>
          <p:nvPr/>
        </p:nvSpPr>
        <p:spPr>
          <a:xfrm>
            <a:off x="4714876" y="5286388"/>
            <a:ext cx="3071834" cy="500066"/>
          </a:xfrm>
          <a:prstGeom prst="borderCallout1">
            <a:avLst>
              <a:gd name="adj1" fmla="val 50225"/>
              <a:gd name="adj2" fmla="val -479"/>
              <a:gd name="adj3" fmla="val -108173"/>
              <a:gd name="adj4" fmla="val -509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opérations = activités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 dirty="0"/>
          </a:p>
        </p:txBody>
      </p:sp>
      <p:sp>
        <p:nvSpPr>
          <p:cNvPr id="17" name="Ellipse 16"/>
          <p:cNvSpPr/>
          <p:nvPr/>
        </p:nvSpPr>
        <p:spPr>
          <a:xfrm>
            <a:off x="571472" y="2285992"/>
            <a:ext cx="714380" cy="3643338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égende encadrée 1 18"/>
          <p:cNvSpPr/>
          <p:nvPr/>
        </p:nvSpPr>
        <p:spPr>
          <a:xfrm>
            <a:off x="2643174" y="6000768"/>
            <a:ext cx="3786214" cy="500066"/>
          </a:xfrm>
          <a:prstGeom prst="borderCallout1">
            <a:avLst>
              <a:gd name="adj1" fmla="val 50225"/>
              <a:gd name="adj2" fmla="val -479"/>
              <a:gd name="adj3" fmla="val -141422"/>
              <a:gd name="adj4" fmla="val -381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Fonctions de service = exigences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500430" y="2285992"/>
            <a:ext cx="857256" cy="35719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égende encadrée 1 20"/>
          <p:cNvSpPr/>
          <p:nvPr/>
        </p:nvSpPr>
        <p:spPr>
          <a:xfrm>
            <a:off x="5143504" y="4429132"/>
            <a:ext cx="3071834" cy="642942"/>
          </a:xfrm>
          <a:prstGeom prst="borderCallout1">
            <a:avLst>
              <a:gd name="adj1" fmla="val 50225"/>
              <a:gd name="adj2" fmla="val -479"/>
              <a:gd name="adj3" fmla="val 41252"/>
              <a:gd name="adj4" fmla="val -266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Solutions technologiques = blocs / sous-systèmes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8" grpId="0" animBg="1"/>
      <p:bldP spid="29" grpId="0" animBg="1"/>
      <p:bldP spid="30" grpId="0" animBg="1"/>
      <p:bldP spid="32" grpId="0" animBg="1"/>
      <p:bldP spid="35" grpId="0" animBg="1"/>
      <p:bldP spid="3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0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Décomposition 1/2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7"/>
            <a:ext cx="3943105" cy="29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à coins arrondis 28"/>
          <p:cNvSpPr/>
          <p:nvPr/>
        </p:nvSpPr>
        <p:spPr>
          <a:xfrm>
            <a:off x="1071538" y="2643182"/>
            <a:ext cx="21431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13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423" y="4071942"/>
            <a:ext cx="4193411" cy="25035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7" name="Rectangle à coins arrondis 16"/>
          <p:cNvSpPr/>
          <p:nvPr/>
        </p:nvSpPr>
        <p:spPr>
          <a:xfrm>
            <a:off x="1285852" y="2643182"/>
            <a:ext cx="1714512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9" name="Image 18" descr="Activité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500174"/>
            <a:ext cx="2571768" cy="3554858"/>
          </a:xfrm>
          <a:prstGeom prst="rect">
            <a:avLst/>
          </a:prstGeom>
          <a:solidFill>
            <a:srgbClr val="FF0000">
              <a:alpha val="54000"/>
            </a:srgbClr>
          </a:solidFill>
        </p:spPr>
      </p:pic>
      <p:cxnSp>
        <p:nvCxnSpPr>
          <p:cNvPr id="20" name="Connecteur droit avec flèche 19"/>
          <p:cNvCxnSpPr>
            <a:endCxn id="19" idx="1"/>
          </p:cNvCxnSpPr>
          <p:nvPr/>
        </p:nvCxnSpPr>
        <p:spPr>
          <a:xfrm flipV="1">
            <a:off x="3000364" y="3277603"/>
            <a:ext cx="2928958" cy="580025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285852" y="5407826"/>
            <a:ext cx="2143140" cy="735818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8596" y="1500174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1 - Définir les opérations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2 - Allouer les opérations aux exigences systèmes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92447" y="1554986"/>
            <a:ext cx="2357454" cy="3357586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égende encadrée 1 41"/>
          <p:cNvSpPr/>
          <p:nvPr/>
        </p:nvSpPr>
        <p:spPr>
          <a:xfrm flipH="1">
            <a:off x="4143372" y="1714488"/>
            <a:ext cx="1571636" cy="1357322"/>
          </a:xfrm>
          <a:prstGeom prst="borderCallout1">
            <a:avLst>
              <a:gd name="adj1" fmla="val 24874"/>
              <a:gd name="adj2" fmla="val -1457"/>
              <a:gd name="adj3" fmla="val 32271"/>
              <a:gd name="adj4" fmla="val -182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A titre d’illustration,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mais nous ne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l’obtenons pas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directement du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FAST.</a:t>
            </a:r>
            <a:endParaRPr lang="fr-FR" sz="140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0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Décomposition 2/2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43182"/>
            <a:ext cx="3943105" cy="29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14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3786190"/>
            <a:ext cx="4693477" cy="27828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9" name="Image 18" descr="Activité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643050"/>
            <a:ext cx="3857652" cy="2104173"/>
          </a:xfrm>
          <a:prstGeom prst="rect">
            <a:avLst/>
          </a:prstGeom>
        </p:spPr>
      </p:pic>
      <p:cxnSp>
        <p:nvCxnSpPr>
          <p:cNvPr id="20" name="Connecteur droit avec flèche 19"/>
          <p:cNvCxnSpPr>
            <a:endCxn id="19" idx="3"/>
          </p:cNvCxnSpPr>
          <p:nvPr/>
        </p:nvCxnSpPr>
        <p:spPr>
          <a:xfrm rot="10800000">
            <a:off x="4214810" y="2695138"/>
            <a:ext cx="3357586" cy="733865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3074" idx="3"/>
          </p:cNvCxnSpPr>
          <p:nvPr/>
        </p:nvCxnSpPr>
        <p:spPr>
          <a:xfrm rot="10800000" flipV="1">
            <a:off x="5050636" y="4929197"/>
            <a:ext cx="2307447" cy="248421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86182" y="1571612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3 - Définir les constituants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4 - Allouer les opérations aux constituants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572396" y="2428868"/>
            <a:ext cx="92869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358082" y="2428868"/>
            <a:ext cx="21431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8596" y="3857628"/>
            <a:ext cx="4500594" cy="2571768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égende encadrée 1 35"/>
          <p:cNvSpPr/>
          <p:nvPr/>
        </p:nvSpPr>
        <p:spPr>
          <a:xfrm>
            <a:off x="5429256" y="5786454"/>
            <a:ext cx="2357454" cy="928694"/>
          </a:xfrm>
          <a:prstGeom prst="borderCallout1">
            <a:avLst>
              <a:gd name="adj1" fmla="val 24874"/>
              <a:gd name="adj2" fmla="val -1457"/>
              <a:gd name="adj3" fmla="val -3533"/>
              <a:gd name="adj4" fmla="val -207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A titre d’illustration encore une fois, mais l’allocation elle est déduite du FAST.</a:t>
            </a:r>
            <a:endParaRPr lang="fr-FR" sz="140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000" cap="small" dirty="0" smtClean="0">
                <a:latin typeface="+mj-lt"/>
                <a:ea typeface="+mj-ea"/>
                <a:cs typeface="+mj-cs"/>
              </a:rPr>
              <a:t>Diagramme de décomposition des activités (conforme)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15</a:t>
            </a:fld>
            <a:endParaRPr kumimoji="0" lang="en-US" dirty="0"/>
          </a:p>
        </p:txBody>
      </p:sp>
      <p:pic>
        <p:nvPicPr>
          <p:cNvPr id="15" name="Image 14" descr="Activité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163644" cy="500066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000" cap="small" dirty="0" smtClean="0">
                <a:latin typeface="+mj-lt"/>
                <a:ea typeface="+mj-ea"/>
                <a:cs typeface="+mj-cs"/>
              </a:rPr>
              <a:t>Diagramme de décomposition des activités (pratique)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16</a:t>
            </a:fld>
            <a:endParaRPr kumimoji="0" lang="en-US" dirty="0"/>
          </a:p>
        </p:txBody>
      </p:sp>
      <p:pic>
        <p:nvPicPr>
          <p:cNvPr id="15" name="Image 14" descr="Activité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5"/>
            <a:ext cx="7196648" cy="4564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348" y="5929330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6350">
              <a:spcBef>
                <a:spcPct val="20000"/>
              </a:spcBef>
            </a:pPr>
            <a:r>
              <a:rPr lang="fr-FR" sz="1600" b="1" i="1" dirty="0" smtClean="0"/>
              <a:t>Remarque</a:t>
            </a:r>
            <a:r>
              <a:rPr lang="fr-FR" sz="1600" dirty="0" smtClean="0"/>
              <a:t> : une exigence fonctionnelle n’est pas une activité en tant que telle, mais correspond plus à un état du système contenant les activités 1-2-3. Mais la lecture et l’écriture est peut-être plus simple sous cette forme…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PTE dans la démarche 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8" y="1050827"/>
            <a:ext cx="8011981" cy="566432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3523" y="5072074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Analyse</a:t>
            </a:r>
          </a:p>
          <a:p>
            <a:pPr algn="ctr"/>
            <a:r>
              <a:rPr lang="fr-FR" dirty="0" smtClean="0"/>
              <a:t>Fonctionnelle </a:t>
            </a:r>
          </a:p>
          <a:p>
            <a:pPr algn="ctr"/>
            <a:r>
              <a:rPr lang="fr-FR" dirty="0" smtClean="0"/>
              <a:t>Interne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9204" y="1785926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Analyse </a:t>
            </a:r>
          </a:p>
          <a:p>
            <a:pPr algn="ctr"/>
            <a:r>
              <a:rPr lang="fr-FR" dirty="0" smtClean="0"/>
              <a:t>du</a:t>
            </a:r>
          </a:p>
          <a:p>
            <a:pPr algn="ctr"/>
            <a:r>
              <a:rPr lang="fr-FR" dirty="0" smtClean="0"/>
              <a:t> Besoin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3523" y="3005736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Analyse</a:t>
            </a:r>
          </a:p>
          <a:p>
            <a:pPr algn="ctr"/>
            <a:r>
              <a:rPr lang="fr-FR" dirty="0" smtClean="0"/>
              <a:t>Fonctionnelle </a:t>
            </a:r>
          </a:p>
          <a:p>
            <a:pPr algn="ctr"/>
            <a:r>
              <a:rPr lang="fr-FR" dirty="0" smtClean="0"/>
              <a:t>externe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17</a:t>
            </a:fld>
            <a:endParaRPr kumimoji="0" lang="en-US"/>
          </a:p>
        </p:txBody>
      </p:sp>
      <p:sp>
        <p:nvSpPr>
          <p:cNvPr id="32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fr-FR" dirty="0" smtClean="0"/>
              <a:t>AF / IS - </a:t>
            </a:r>
            <a:r>
              <a:rPr lang="fr-FR" dirty="0" err="1" smtClean="0"/>
              <a:t>SysML</a:t>
            </a:r>
            <a:r>
              <a:rPr lang="fr-FR" dirty="0" smtClean="0"/>
              <a:t> : Synthèse graphique</a:t>
            </a:r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4643438" y="1785926"/>
            <a:ext cx="1000132" cy="1071570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000892" y="2857496"/>
            <a:ext cx="1357322" cy="1143008"/>
          </a:xfrm>
          <a:prstGeom prst="ellipse">
            <a:avLst/>
          </a:prstGeom>
          <a:solidFill>
            <a:srgbClr val="92D050">
              <a:alpha val="2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928794" y="1785926"/>
            <a:ext cx="1000132" cy="1071570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072330" y="4201271"/>
            <a:ext cx="1428760" cy="2156687"/>
          </a:xfrm>
          <a:prstGeom prst="ellipse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2000232" y="4214818"/>
            <a:ext cx="2571768" cy="2428892"/>
          </a:xfrm>
          <a:custGeom>
            <a:avLst/>
            <a:gdLst>
              <a:gd name="connsiteX0" fmla="*/ 111125 w 2765425"/>
              <a:gd name="connsiteY0" fmla="*/ 1782762 h 2539999"/>
              <a:gd name="connsiteX1" fmla="*/ 177800 w 2765425"/>
              <a:gd name="connsiteY1" fmla="*/ 249237 h 2539999"/>
              <a:gd name="connsiteX2" fmla="*/ 1177925 w 2765425"/>
              <a:gd name="connsiteY2" fmla="*/ 287337 h 2539999"/>
              <a:gd name="connsiteX3" fmla="*/ 2635250 w 2765425"/>
              <a:gd name="connsiteY3" fmla="*/ 1963737 h 2539999"/>
              <a:gd name="connsiteX4" fmla="*/ 1958975 w 2765425"/>
              <a:gd name="connsiteY4" fmla="*/ 2420937 h 2539999"/>
              <a:gd name="connsiteX5" fmla="*/ 492125 w 2765425"/>
              <a:gd name="connsiteY5" fmla="*/ 2430462 h 2539999"/>
              <a:gd name="connsiteX6" fmla="*/ 111125 w 2765425"/>
              <a:gd name="connsiteY6" fmla="*/ 1782762 h 25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5425" h="2539999">
                <a:moveTo>
                  <a:pt x="111125" y="1782762"/>
                </a:moveTo>
                <a:cubicBezTo>
                  <a:pt x="58738" y="1419225"/>
                  <a:pt x="0" y="498474"/>
                  <a:pt x="177800" y="249237"/>
                </a:cubicBezTo>
                <a:cubicBezTo>
                  <a:pt x="355600" y="0"/>
                  <a:pt x="768350" y="1587"/>
                  <a:pt x="1177925" y="287337"/>
                </a:cubicBezTo>
                <a:cubicBezTo>
                  <a:pt x="1587500" y="573087"/>
                  <a:pt x="2505075" y="1608137"/>
                  <a:pt x="2635250" y="1963737"/>
                </a:cubicBezTo>
                <a:cubicBezTo>
                  <a:pt x="2765425" y="2319337"/>
                  <a:pt x="2316162" y="2343150"/>
                  <a:pt x="1958975" y="2420937"/>
                </a:cubicBezTo>
                <a:cubicBezTo>
                  <a:pt x="1601788" y="2498724"/>
                  <a:pt x="798512" y="2539999"/>
                  <a:pt x="492125" y="2430462"/>
                </a:cubicBezTo>
                <a:cubicBezTo>
                  <a:pt x="185738" y="2320925"/>
                  <a:pt x="163513" y="2146300"/>
                  <a:pt x="111125" y="17827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857356" y="2928934"/>
            <a:ext cx="1214446" cy="1071570"/>
          </a:xfrm>
          <a:prstGeom prst="ellipse">
            <a:avLst/>
          </a:prstGeom>
          <a:solidFill>
            <a:srgbClr val="92D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857488" y="1000108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225" indent="-276225">
              <a:buFont typeface="Wingdings" pitchFamily="2" charset="2"/>
              <a:buChar char="§"/>
              <a:tabLst>
                <a:tab pos="447675" algn="l"/>
              </a:tabLst>
            </a:pPr>
            <a:r>
              <a:rPr lang="fr-FR" dirty="0" smtClean="0">
                <a:solidFill>
                  <a:srgbClr val="7030A0"/>
                </a:solidFill>
              </a:rPr>
              <a:t>Bête à corne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14876" y="100010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225" indent="-276225">
              <a:buFont typeface="Wingdings" pitchFamily="2" charset="2"/>
              <a:buChar char="§"/>
              <a:tabLst>
                <a:tab pos="447675" algn="l"/>
              </a:tabLst>
            </a:pPr>
            <a:r>
              <a:rPr lang="fr-FR" dirty="0" smtClean="0">
                <a:solidFill>
                  <a:srgbClr val="00B050"/>
                </a:solidFill>
              </a:rPr>
              <a:t>Pieuvre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15074" y="1000108"/>
            <a:ext cx="104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225" indent="-276225">
              <a:buFont typeface="Wingdings" pitchFamily="2" charset="2"/>
              <a:buChar char="§"/>
              <a:tabLst>
                <a:tab pos="447675" algn="l"/>
              </a:tabLst>
            </a:pPr>
            <a:r>
              <a:rPr lang="fr-FR" dirty="0" smtClean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47" name="Ellipse 46"/>
          <p:cNvSpPr/>
          <p:nvPr/>
        </p:nvSpPr>
        <p:spPr>
          <a:xfrm>
            <a:off x="3286116" y="1785926"/>
            <a:ext cx="1214446" cy="1071570"/>
          </a:xfrm>
          <a:prstGeom prst="ellipse">
            <a:avLst/>
          </a:prstGeom>
          <a:solidFill>
            <a:srgbClr val="92D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/>
      <p:bldP spid="45" grpId="0"/>
      <p:bldP spid="46" grpId="0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11514">
            <a:off x="5171980" y="1500310"/>
            <a:ext cx="3358776" cy="14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AF / IS - </a:t>
            </a:r>
            <a:r>
              <a:rPr lang="fr-FR" sz="3200" dirty="0" err="1" smtClean="0"/>
              <a:t>SysML</a:t>
            </a:r>
            <a:r>
              <a:rPr lang="fr-FR" sz="3200" dirty="0" smtClean="0"/>
              <a:t> : Conclusion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18</a:t>
            </a:fld>
            <a:endParaRPr kumimoji="0" lang="en-US"/>
          </a:p>
        </p:txBody>
      </p:sp>
      <p:grpSp>
        <p:nvGrpSpPr>
          <p:cNvPr id="17" name="Groupe 16"/>
          <p:cNvGrpSpPr/>
          <p:nvPr/>
        </p:nvGrpSpPr>
        <p:grpSpPr>
          <a:xfrm>
            <a:off x="3643306" y="3163760"/>
            <a:ext cx="1219579" cy="1479686"/>
            <a:chOff x="7429520" y="2571744"/>
            <a:chExt cx="789900" cy="1071569"/>
          </a:xfrm>
        </p:grpSpPr>
        <p:pic>
          <p:nvPicPr>
            <p:cNvPr id="19" name="Image 18" descr="DT_SysM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2571744"/>
              <a:ext cx="789900" cy="1071569"/>
            </a:xfrm>
            <a:prstGeom prst="rect">
              <a:avLst/>
            </a:prstGeom>
            <a:ln w="158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 w="165100" prst="coolSlant"/>
            </a:sp3d>
          </p:spPr>
        </p:pic>
        <p:pic>
          <p:nvPicPr>
            <p:cNvPr id="20" name="Image 19" descr="BeteACorn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1592" y="3004001"/>
              <a:ext cx="637068" cy="533389"/>
            </a:xfrm>
            <a:prstGeom prst="rect">
              <a:avLst/>
            </a:prstGeom>
          </p:spPr>
        </p:pic>
      </p:grpSp>
      <p:pic>
        <p:nvPicPr>
          <p:cNvPr id="22" name="Picture 2" descr="D:\yann\Enseignements\Bac STI2D\Formations\Formations PAF\SysML\Ingénierie Système\Images\Diagramme de contexte du don du sang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0833044">
            <a:off x="987423" y="1235733"/>
            <a:ext cx="2363748" cy="2087467"/>
          </a:xfrm>
          <a:prstGeom prst="rect">
            <a:avLst/>
          </a:prstGeom>
          <a:noFill/>
        </p:spPr>
      </p:pic>
      <p:pic>
        <p:nvPicPr>
          <p:cNvPr id="23" name="Image 22" descr="Utilisations en phase d'exploit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1071546"/>
            <a:ext cx="3044358" cy="1884602"/>
          </a:xfrm>
          <a:prstGeom prst="rect">
            <a:avLst/>
          </a:prstGeom>
        </p:spPr>
      </p:pic>
      <p:pic>
        <p:nvPicPr>
          <p:cNvPr id="25" name="Image 24" descr="FC ramenées à l'exigence fonctionnelle princip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410777">
            <a:off x="5696592" y="3005195"/>
            <a:ext cx="2827568" cy="2005422"/>
          </a:xfrm>
          <a:prstGeom prst="rect">
            <a:avLst/>
          </a:prstGeom>
        </p:spPr>
      </p:pic>
      <p:pic>
        <p:nvPicPr>
          <p:cNvPr id="21" name="Image 20" descr="Mission du systè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3000372"/>
            <a:ext cx="2252779" cy="1287302"/>
          </a:xfrm>
          <a:prstGeom prst="rect">
            <a:avLst/>
          </a:prstGeom>
        </p:spPr>
      </p:pic>
      <p:pic>
        <p:nvPicPr>
          <p:cNvPr id="26" name="Image 25" descr="Activité 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44867">
            <a:off x="4061994" y="4687451"/>
            <a:ext cx="3282042" cy="1919189"/>
          </a:xfrm>
          <a:prstGeom prst="rect">
            <a:avLst/>
          </a:prstGeom>
        </p:spPr>
      </p:pic>
      <p:pic>
        <p:nvPicPr>
          <p:cNvPr id="27" name="Image 26" descr="Activité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91364">
            <a:off x="742988" y="4514966"/>
            <a:ext cx="3219320" cy="204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290" y="1636450"/>
            <a:ext cx="7711440" cy="465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Acronymes employés en </a:t>
            </a:r>
            <a:r>
              <a:rPr lang="fr-FR" dirty="0" err="1" smtClean="0"/>
              <a:t>SysML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/>
          </a:p>
        </p:txBody>
      </p:sp>
      <p:pic>
        <p:nvPicPr>
          <p:cNvPr id="7" name="Image 6" descr="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14818"/>
            <a:ext cx="428628" cy="428628"/>
          </a:xfrm>
          <a:prstGeom prst="rect">
            <a:avLst/>
          </a:prstGeom>
        </p:spPr>
      </p:pic>
      <p:pic>
        <p:nvPicPr>
          <p:cNvPr id="8" name="Image 7" descr="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428628" cy="428628"/>
          </a:xfrm>
          <a:prstGeom prst="rect">
            <a:avLst/>
          </a:prstGeom>
        </p:spPr>
      </p:pic>
      <p:pic>
        <p:nvPicPr>
          <p:cNvPr id="9" name="Image 8" descr="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928934"/>
            <a:ext cx="428628" cy="428628"/>
          </a:xfrm>
          <a:prstGeom prst="rect">
            <a:avLst/>
          </a:prstGeom>
        </p:spPr>
      </p:pic>
      <p:pic>
        <p:nvPicPr>
          <p:cNvPr id="10" name="Image 9" descr="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285992"/>
            <a:ext cx="428628" cy="428628"/>
          </a:xfrm>
          <a:prstGeom prst="rect">
            <a:avLst/>
          </a:prstGeom>
        </p:spPr>
      </p:pic>
      <p:pic>
        <p:nvPicPr>
          <p:cNvPr id="11" name="Image 10" descr="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643050"/>
            <a:ext cx="428628" cy="428628"/>
          </a:xfrm>
          <a:prstGeom prst="rect">
            <a:avLst/>
          </a:prstGeom>
        </p:spPr>
      </p:pic>
      <p:pic>
        <p:nvPicPr>
          <p:cNvPr id="12" name="Image 11" descr="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4857760"/>
            <a:ext cx="428628" cy="428628"/>
          </a:xfrm>
          <a:prstGeom prst="rect">
            <a:avLst/>
          </a:prstGeom>
        </p:spPr>
      </p:pic>
      <p:pic>
        <p:nvPicPr>
          <p:cNvPr id="13" name="Image 12" descr="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5500702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PTE dans la démarche 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50827"/>
            <a:ext cx="8011981" cy="566432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</a:t>
            </a:fld>
            <a:endParaRPr kumimoji="0" lang="en-US"/>
          </a:p>
        </p:txBody>
      </p:sp>
      <p:sp>
        <p:nvSpPr>
          <p:cNvPr id="32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fr-FR" dirty="0" smtClean="0"/>
              <a:t>IS - </a:t>
            </a:r>
            <a:r>
              <a:rPr lang="fr-FR" dirty="0" err="1" smtClean="0"/>
              <a:t>SysML</a:t>
            </a:r>
            <a:r>
              <a:rPr lang="fr-FR" dirty="0" smtClean="0"/>
              <a:t> : Synthèse graphique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4</a:t>
            </a:fld>
            <a:endParaRPr kumimoji="0" lang="en-US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mission principale (RD)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6" name="Image 25" descr="Styl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7" y="1428736"/>
            <a:ext cx="2275983" cy="151456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8" name="ZoneTexte 27"/>
          <p:cNvSpPr txBox="1"/>
          <p:nvPr/>
        </p:nvSpPr>
        <p:spPr>
          <a:xfrm>
            <a:off x="3096430" y="1540395"/>
            <a:ext cx="5118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Besoin initial </a:t>
            </a:r>
            <a:r>
              <a:rPr lang="fr-FR" dirty="0" smtClean="0"/>
              <a:t>:</a:t>
            </a:r>
            <a:r>
              <a:rPr lang="fr-FR" b="1" dirty="0" smtClean="0"/>
              <a:t> </a:t>
            </a:r>
          </a:p>
          <a:p>
            <a:r>
              <a:rPr lang="fr-FR" dirty="0" smtClean="0"/>
              <a:t>Offrir un outil simple permettant l’écriture comme le dessin</a:t>
            </a:r>
            <a:endParaRPr lang="fr-FR" dirty="0"/>
          </a:p>
        </p:txBody>
      </p:sp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 schéma du besoin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3071811"/>
            <a:ext cx="2943482" cy="255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 14" descr="Mission du systè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000372"/>
            <a:ext cx="4572032" cy="2612590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3286116" y="3429001"/>
            <a:ext cx="4286280" cy="1285884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3000364" y="4786323"/>
            <a:ext cx="3357586" cy="50006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571736" y="4286257"/>
            <a:ext cx="1714512" cy="50006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357158" y="5929331"/>
            <a:ext cx="7643866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7188" lvl="0" indent="-357188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 smtClean="0"/>
              <a:t>La mission principale et le système sont déduits du schéma du besoin, la finalité (le besoin) induite.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5</a:t>
            </a:fld>
            <a:endParaRPr kumimoji="0" lang="en-US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cas d’utilisation (UCD)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3929066"/>
            <a:ext cx="2395468" cy="207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Image 17" descr="Utilisations en phase d'exploitation (version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286124"/>
            <a:ext cx="5334036" cy="2286016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1071538" y="4286256"/>
            <a:ext cx="2714644" cy="642942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43174" y="4214818"/>
            <a:ext cx="5000660" cy="14287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357422" y="4643446"/>
            <a:ext cx="3071834" cy="100013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2000232" y="3786190"/>
            <a:ext cx="3214710" cy="1143008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Styl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7" y="1532880"/>
            <a:ext cx="2418859" cy="160964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 schéma du besoin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AF externe : les éléments du milieu extérieur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6</a:t>
            </a:fld>
            <a:endParaRPr kumimoji="0" lang="en-US"/>
          </a:p>
        </p:txBody>
      </p:sp>
      <p:pic>
        <p:nvPicPr>
          <p:cNvPr id="5" name="Picture 2" descr="D:\yann\Enseignements\Bac STI2D\Formations\Formations PAF\SysML\Ingénierie Système\Images\Diagramme de contexte du don du sa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76" y="1928802"/>
            <a:ext cx="3889402" cy="343479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24" y="2442230"/>
            <a:ext cx="41852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>
            <a:endCxn id="5" idx="1"/>
          </p:cNvCxnSpPr>
          <p:nvPr/>
        </p:nvCxnSpPr>
        <p:spPr>
          <a:xfrm>
            <a:off x="3328420" y="3646202"/>
            <a:ext cx="1386456" cy="15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 flipH="1" flipV="1">
            <a:off x="5493963" y="4602043"/>
            <a:ext cx="1322650" cy="5482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Styl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4" y="1357298"/>
            <a:ext cx="1470486" cy="9785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857224" y="557214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3" algn="just"/>
            <a:r>
              <a:rPr lang="fr-FR" dirty="0"/>
              <a:t>On précise ici la nature des interactions entre </a:t>
            </a:r>
            <a:r>
              <a:rPr lang="fr-FR" dirty="0" smtClean="0"/>
              <a:t>les </a:t>
            </a:r>
            <a:r>
              <a:rPr lang="fr-FR" dirty="0"/>
              <a:t>éléments du milieu extérieur et le système, ce qui est différent d’un bilan des fonctions de </a:t>
            </a:r>
            <a:r>
              <a:rPr lang="fr-FR" dirty="0" smtClean="0"/>
              <a:t>service.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contexte (BDD)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4043362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000" dirty="0" smtClean="0"/>
              <a:t>Pour chaque phase du cycle de vie du système :</a:t>
            </a: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Phase d’utilisation normale</a:t>
            </a:r>
          </a:p>
          <a:p>
            <a:pPr algn="ctr">
              <a:buNone/>
            </a:pPr>
            <a:endParaRPr lang="fr-FR" sz="18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Phase de fabrication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9" name="Picture 2" descr="D:\yann\Enseignements\Bac STI2D\Formations\Formations PAF\SysML\Ingénierie Système\Images\Diagramme de contexte du don du sa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313" y="1428736"/>
            <a:ext cx="3073933" cy="2714644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32286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14884"/>
            <a:ext cx="308984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 descr="D:\yann\Enseignements\Bac STI2D\Formations\Formations PAF\SysML\Ingénierie Système\Images\Diagramme de contexte des phases de conception et réalisation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6314" y="4143380"/>
            <a:ext cx="3081112" cy="2726960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>
            <a:endCxn id="19" idx="1"/>
          </p:cNvCxnSpPr>
          <p:nvPr/>
        </p:nvCxnSpPr>
        <p:spPr>
          <a:xfrm flipV="1">
            <a:off x="3071802" y="2786058"/>
            <a:ext cx="1714511" cy="21431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22" idx="1"/>
          </p:cNvCxnSpPr>
          <p:nvPr/>
        </p:nvCxnSpPr>
        <p:spPr>
          <a:xfrm flipV="1">
            <a:off x="3590423" y="5506860"/>
            <a:ext cx="1195891" cy="6528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numéro de diapositive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7</a:t>
            </a:fld>
            <a:endParaRPr kumimoji="0" lang="en-US"/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contexte (BDD)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AF externe :les éléments du milieu extérieur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cas d’utilisation (Raffinement)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5363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8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3405193" cy="5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age 18" descr="Utilisations en phase d'exploit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857364"/>
            <a:ext cx="4429156" cy="2741858"/>
          </a:xfrm>
          <a:prstGeom prst="rect">
            <a:avLst/>
          </a:prstGeom>
        </p:spPr>
      </p:pic>
      <p:cxnSp>
        <p:nvCxnSpPr>
          <p:cNvPr id="27" name="Connecteur droit avec flèche 26"/>
          <p:cNvCxnSpPr/>
          <p:nvPr/>
        </p:nvCxnSpPr>
        <p:spPr>
          <a:xfrm flipV="1">
            <a:off x="2000232" y="2643182"/>
            <a:ext cx="4071966" cy="7143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286116" y="3143248"/>
            <a:ext cx="3143272" cy="85725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4043362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Graphe des inter-acteurs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57158" y="5286388"/>
            <a:ext cx="7572428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indent="19050">
              <a:spcBef>
                <a:spcPct val="20000"/>
              </a:spcBef>
              <a:defRPr/>
            </a:pPr>
            <a:r>
              <a:rPr lang="fr-FR" sz="2000" dirty="0" smtClean="0"/>
              <a:t>Les FP deviendront </a:t>
            </a:r>
            <a:r>
              <a:rPr lang="fr-FR" sz="2000" u="sng" dirty="0" smtClean="0"/>
              <a:t>probablement</a:t>
            </a:r>
            <a:r>
              <a:rPr lang="fr-FR" sz="2000" dirty="0" smtClean="0"/>
              <a:t> des cas d’utilisation secondaires. On raffine ainsi le diagramme de cas d’utilisations.</a:t>
            </a:r>
          </a:p>
          <a:p>
            <a:pPr lvl="0" indent="1905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Si ce ne sont pas des services rendus, et donc pas des cas d’utilisation, ce sont des exigences opérationnelle ou d’interface (un UC entraine obligatoirement un scénario…).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les fonctions principales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1571604" y="2571744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857488" y="3000372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d’exigences (RD)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9</a:t>
            </a:fld>
            <a:endParaRPr kumimoji="0" lang="en-US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les fonctions principales</a:t>
            </a:r>
            <a:endParaRPr lang="fr-FR" dirty="0"/>
          </a:p>
        </p:txBody>
      </p:sp>
      <p:pic>
        <p:nvPicPr>
          <p:cNvPr id="18" name="Image 17" descr="Utilisations en phase d'exploi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2" y="1293133"/>
            <a:ext cx="3612776" cy="223648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58099" y="2671349"/>
            <a:ext cx="5257305" cy="22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>
            <a:off x="3227294" y="2886635"/>
            <a:ext cx="844640" cy="32805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357158" y="5039026"/>
            <a:ext cx="7572428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66700" indent="-266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 smtClean="0"/>
              <a:t>Les cas d’utilisations deviennent des exigences fonctionnelles, les relations d’inclusion devenant des contenances.</a:t>
            </a:r>
          </a:p>
          <a:p>
            <a:pPr marL="266700" indent="-266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 smtClean="0"/>
              <a:t>Les exigences fonctionnelles sont « </a:t>
            </a:r>
            <a:r>
              <a:rPr lang="fr-FR" sz="2000" dirty="0" err="1" smtClean="0"/>
              <a:t>traçées</a:t>
            </a:r>
            <a:r>
              <a:rPr lang="fr-FR" sz="2000" dirty="0" smtClean="0"/>
              <a:t> » par les cas d’utilisation, car de ceux-ci découlent des scénarios (SD) en lien avec des états (SMD), des activités (AD), …</a:t>
            </a:r>
            <a:endParaRPr lang="fr-F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9453</TotalTime>
  <Words>552</Words>
  <Application>Microsoft Office PowerPoint</Application>
  <PresentationFormat>Affichage à l'écran (4:3)</PresentationFormat>
  <Paragraphs>215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Oriel</vt:lpstr>
      <vt:lpstr>Les relations AF / IS - SysML</vt:lpstr>
      <vt:lpstr>Acronymes employés en SysML</vt:lpstr>
      <vt:lpstr>IS - SysML : Synthèse graphique</vt:lpstr>
      <vt:lpstr>AF externe : le schéma du besoin</vt:lpstr>
      <vt:lpstr>AF externe : le schéma du besoin</vt:lpstr>
      <vt:lpstr>AF externe : les éléments du milieu extérieur</vt:lpstr>
      <vt:lpstr>AF externe :les éléments du milieu extérieur</vt:lpstr>
      <vt:lpstr>AF externe : les fonctions principales</vt:lpstr>
      <vt:lpstr>AF externe : les fonctions principales</vt:lpstr>
      <vt:lpstr>AF externe : les fonctions de contrainte</vt:lpstr>
      <vt:lpstr>AF externe : la caractérisation des fonctions</vt:lpstr>
      <vt:lpstr>AF interne : FAST</vt:lpstr>
      <vt:lpstr>AF interne : FAST</vt:lpstr>
      <vt:lpstr>AF interne : FAST</vt:lpstr>
      <vt:lpstr>AF interne : FAST</vt:lpstr>
      <vt:lpstr>AF interne : FAST</vt:lpstr>
      <vt:lpstr>AF / IS - SysML : Synthèse graphique</vt:lpstr>
      <vt:lpstr>AF / IS - SysML :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&amp; SysML</dc:title>
  <dc:creator>YLG</dc:creator>
  <cp:lastModifiedBy>Admin</cp:lastModifiedBy>
  <cp:revision>832</cp:revision>
  <dcterms:created xsi:type="dcterms:W3CDTF">2014-03-03T17:49:39Z</dcterms:created>
  <dcterms:modified xsi:type="dcterms:W3CDTF">2015-03-20T19:55:07Z</dcterms:modified>
</cp:coreProperties>
</file>