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63" r:id="rId3"/>
    <p:sldId id="264" r:id="rId4"/>
    <p:sldId id="273" r:id="rId5"/>
    <p:sldId id="261" r:id="rId6"/>
    <p:sldId id="260" r:id="rId7"/>
    <p:sldId id="257" r:id="rId8"/>
    <p:sldId id="258" r:id="rId9"/>
    <p:sldId id="259" r:id="rId10"/>
    <p:sldId id="262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C8223-BE00-43D6-A283-71459EAEEB0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3D535B5-3A2A-4A01-A40F-9978B9A893A0}">
      <dgm:prSet phldrT="[Texte]" custT="1"/>
      <dgm:spPr/>
      <dgm:t>
        <a:bodyPr/>
        <a:lstStyle/>
        <a:p>
          <a:r>
            <a:rPr lang="fr-FR" sz="1400" b="1" dirty="0" smtClean="0"/>
            <a:t>Activités </a:t>
          </a:r>
          <a:r>
            <a:rPr lang="fr-FR" sz="1600" b="1" dirty="0" smtClean="0"/>
            <a:t>spécifiques</a:t>
          </a:r>
          <a:endParaRPr lang="fr-FR" sz="1400" b="1" dirty="0" smtClean="0"/>
        </a:p>
        <a:p>
          <a:r>
            <a:rPr lang="fr-FR" sz="1400" b="1" dirty="0" smtClean="0"/>
            <a:t>Physique chimie</a:t>
          </a:r>
          <a:endParaRPr lang="fr-FR" sz="1400" b="1" dirty="0"/>
        </a:p>
      </dgm:t>
    </dgm:pt>
    <dgm:pt modelId="{2D21A48A-4941-4184-83A5-EE40CA6D5529}" type="parTrans" cxnId="{8AF4D5BA-D307-4CED-9071-6F30D759CC39}">
      <dgm:prSet/>
      <dgm:spPr/>
      <dgm:t>
        <a:bodyPr/>
        <a:lstStyle/>
        <a:p>
          <a:endParaRPr lang="fr-FR"/>
        </a:p>
      </dgm:t>
    </dgm:pt>
    <dgm:pt modelId="{93997A49-C202-4EF4-A196-387D77CEC565}" type="sibTrans" cxnId="{8AF4D5BA-D307-4CED-9071-6F30D759CC39}">
      <dgm:prSet/>
      <dgm:spPr/>
      <dgm:t>
        <a:bodyPr/>
        <a:lstStyle/>
        <a:p>
          <a:endParaRPr lang="fr-FR"/>
        </a:p>
      </dgm:t>
    </dgm:pt>
    <dgm:pt modelId="{C01DDDC4-DEE4-4ECF-83F1-DDB031EDEC3E}">
      <dgm:prSet phldrT="[Texte]" custT="1"/>
      <dgm:spPr/>
      <dgm:t>
        <a:bodyPr/>
        <a:lstStyle/>
        <a:p>
          <a:r>
            <a:rPr lang="fr-FR" sz="1400" b="1" dirty="0" smtClean="0"/>
            <a:t>Activités coordonnées</a:t>
          </a:r>
        </a:p>
        <a:p>
          <a:r>
            <a:rPr lang="fr-FR" sz="1400" b="1" dirty="0" smtClean="0"/>
            <a:t>et/ou </a:t>
          </a:r>
          <a:r>
            <a:rPr lang="fr-FR" sz="1400" b="1" dirty="0" err="1" smtClean="0"/>
            <a:t>co</a:t>
          </a:r>
          <a:r>
            <a:rPr lang="fr-FR" sz="1400" b="1" dirty="0" smtClean="0"/>
            <a:t>-construites</a:t>
          </a:r>
        </a:p>
      </dgm:t>
    </dgm:pt>
    <dgm:pt modelId="{AD6DD253-8F90-4714-8FBA-806D2E4143A7}" type="parTrans" cxnId="{936DF4E9-DAFD-4041-A1AA-367641700981}">
      <dgm:prSet/>
      <dgm:spPr/>
      <dgm:t>
        <a:bodyPr/>
        <a:lstStyle/>
        <a:p>
          <a:endParaRPr lang="fr-FR"/>
        </a:p>
      </dgm:t>
    </dgm:pt>
    <dgm:pt modelId="{E7611AD7-C8C0-4056-AC9A-A0CDEB8233C9}" type="sibTrans" cxnId="{936DF4E9-DAFD-4041-A1AA-367641700981}">
      <dgm:prSet/>
      <dgm:spPr/>
      <dgm:t>
        <a:bodyPr/>
        <a:lstStyle/>
        <a:p>
          <a:endParaRPr lang="fr-FR"/>
        </a:p>
      </dgm:t>
    </dgm:pt>
    <dgm:pt modelId="{2D2196CE-32C1-4770-BA15-4E6208294CA5}">
      <dgm:prSet phldrT="[Texte]" custT="1"/>
      <dgm:spPr/>
      <dgm:t>
        <a:bodyPr/>
        <a:lstStyle/>
        <a:p>
          <a:r>
            <a:rPr lang="fr-FR" sz="1600" b="1" dirty="0" smtClean="0"/>
            <a:t>Activités spécifiques</a:t>
          </a:r>
        </a:p>
        <a:p>
          <a:r>
            <a:rPr lang="fr-FR" sz="1600" b="1" dirty="0" smtClean="0"/>
            <a:t>STI</a:t>
          </a:r>
          <a:endParaRPr lang="fr-FR" sz="1600" b="1" dirty="0"/>
        </a:p>
      </dgm:t>
    </dgm:pt>
    <dgm:pt modelId="{C193ABA6-7D79-4452-9B18-DF49781899DD}" type="parTrans" cxnId="{F7FC6DA8-8306-4A55-A853-3489C3B6962B}">
      <dgm:prSet/>
      <dgm:spPr/>
      <dgm:t>
        <a:bodyPr/>
        <a:lstStyle/>
        <a:p>
          <a:endParaRPr lang="fr-FR"/>
        </a:p>
      </dgm:t>
    </dgm:pt>
    <dgm:pt modelId="{E4E8D238-D012-4063-B1A6-6072C3363DC6}" type="sibTrans" cxnId="{F7FC6DA8-8306-4A55-A853-3489C3B6962B}">
      <dgm:prSet/>
      <dgm:spPr/>
      <dgm:t>
        <a:bodyPr/>
        <a:lstStyle/>
        <a:p>
          <a:endParaRPr lang="fr-FR"/>
        </a:p>
      </dgm:t>
    </dgm:pt>
    <dgm:pt modelId="{4DA4FB17-9B1C-4D3E-A7BE-E91F6C913856}" type="pres">
      <dgm:prSet presAssocID="{1CFC8223-BE00-43D6-A283-71459EAEEB0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9F4A546-050D-48A9-B8A2-DFA9139FBAE7}" type="pres">
      <dgm:prSet presAssocID="{A3D535B5-3A2A-4A01-A40F-9978B9A893A0}" presName="Accent1" presStyleCnt="0"/>
      <dgm:spPr/>
    </dgm:pt>
    <dgm:pt modelId="{BC8C1183-E3D3-43C8-B793-E2014A2D4A66}" type="pres">
      <dgm:prSet presAssocID="{A3D535B5-3A2A-4A01-A40F-9978B9A893A0}" presName="Accent" presStyleLbl="node1" presStyleIdx="0" presStyleCnt="3" custAng="0"/>
      <dgm:spPr/>
    </dgm:pt>
    <dgm:pt modelId="{991311FF-6E63-4CC2-B9B6-07C245E20D60}" type="pres">
      <dgm:prSet presAssocID="{A3D535B5-3A2A-4A01-A40F-9978B9A893A0}" presName="Parent1" presStyleLbl="revTx" presStyleIdx="0" presStyleCnt="3" custLinFactY="100000" custLinFactNeighborX="-56461" custLinFactNeighborY="101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A0FF8-EBC6-42CE-8A62-85CD08B85EEE}" type="pres">
      <dgm:prSet presAssocID="{C01DDDC4-DEE4-4ECF-83F1-DDB031EDEC3E}" presName="Accent2" presStyleCnt="0"/>
      <dgm:spPr/>
    </dgm:pt>
    <dgm:pt modelId="{8F6E9157-5069-495F-8B9E-6FD15E0D3FEA}" type="pres">
      <dgm:prSet presAssocID="{C01DDDC4-DEE4-4ECF-83F1-DDB031EDEC3E}" presName="Accent" presStyleLbl="node1" presStyleIdx="1" presStyleCnt="3"/>
      <dgm:spPr/>
    </dgm:pt>
    <dgm:pt modelId="{D461F961-81B8-4F46-8770-69F6334CE28E}" type="pres">
      <dgm:prSet presAssocID="{C01DDDC4-DEE4-4ECF-83F1-DDB031EDEC3E}" presName="Parent2" presStyleLbl="revTx" presStyleIdx="1" presStyleCnt="3" custScaleX="106904" custScaleY="168770" custLinFactY="92027" custLinFactNeighborX="4631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F54D87-B611-43BA-BAC5-379A6FC3F47F}" type="pres">
      <dgm:prSet presAssocID="{2D2196CE-32C1-4770-BA15-4E6208294CA5}" presName="Accent3" presStyleCnt="0"/>
      <dgm:spPr/>
    </dgm:pt>
    <dgm:pt modelId="{DEB06913-DA3E-4B30-93CF-2B85057DF45A}" type="pres">
      <dgm:prSet presAssocID="{2D2196CE-32C1-4770-BA15-4E6208294CA5}" presName="Accent" presStyleLbl="node1" presStyleIdx="2" presStyleCnt="3"/>
      <dgm:spPr/>
    </dgm:pt>
    <dgm:pt modelId="{6092E4FD-723F-4E52-8A4E-4D30C34E545D}" type="pres">
      <dgm:prSet presAssocID="{2D2196CE-32C1-4770-BA15-4E6208294CA5}" presName="Parent3" presStyleLbl="revTx" presStyleIdx="2" presStyleCnt="3" custLinFactY="-200000" custLinFactNeighborX="-3701" custLinFactNeighborY="-239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FC6DA8-8306-4A55-A853-3489C3B6962B}" srcId="{1CFC8223-BE00-43D6-A283-71459EAEEB00}" destId="{2D2196CE-32C1-4770-BA15-4E6208294CA5}" srcOrd="2" destOrd="0" parTransId="{C193ABA6-7D79-4452-9B18-DF49781899DD}" sibTransId="{E4E8D238-D012-4063-B1A6-6072C3363DC6}"/>
    <dgm:cxn modelId="{936DF4E9-DAFD-4041-A1AA-367641700981}" srcId="{1CFC8223-BE00-43D6-A283-71459EAEEB00}" destId="{C01DDDC4-DEE4-4ECF-83F1-DDB031EDEC3E}" srcOrd="1" destOrd="0" parTransId="{AD6DD253-8F90-4714-8FBA-806D2E4143A7}" sibTransId="{E7611AD7-C8C0-4056-AC9A-A0CDEB8233C9}"/>
    <dgm:cxn modelId="{31BD0E44-B7BF-4F41-9CEC-1A70F8C9EDDB}" type="presOf" srcId="{C01DDDC4-DEE4-4ECF-83F1-DDB031EDEC3E}" destId="{D461F961-81B8-4F46-8770-69F6334CE28E}" srcOrd="0" destOrd="0" presId="urn:microsoft.com/office/officeart/2009/layout/CircleArrowProcess"/>
    <dgm:cxn modelId="{8AF4D5BA-D307-4CED-9071-6F30D759CC39}" srcId="{1CFC8223-BE00-43D6-A283-71459EAEEB00}" destId="{A3D535B5-3A2A-4A01-A40F-9978B9A893A0}" srcOrd="0" destOrd="0" parTransId="{2D21A48A-4941-4184-83A5-EE40CA6D5529}" sibTransId="{93997A49-C202-4EF4-A196-387D77CEC565}"/>
    <dgm:cxn modelId="{798E13ED-8728-44F1-9CCD-61345E69F90F}" type="presOf" srcId="{A3D535B5-3A2A-4A01-A40F-9978B9A893A0}" destId="{991311FF-6E63-4CC2-B9B6-07C245E20D60}" srcOrd="0" destOrd="0" presId="urn:microsoft.com/office/officeart/2009/layout/CircleArrowProcess"/>
    <dgm:cxn modelId="{E44A68DF-B5C2-423F-B27E-FE38B6E7A039}" type="presOf" srcId="{1CFC8223-BE00-43D6-A283-71459EAEEB00}" destId="{4DA4FB17-9B1C-4D3E-A7BE-E91F6C913856}" srcOrd="0" destOrd="0" presId="urn:microsoft.com/office/officeart/2009/layout/CircleArrowProcess"/>
    <dgm:cxn modelId="{A6F3123C-EBEF-45D6-979C-D6A5FDCFFC12}" type="presOf" srcId="{2D2196CE-32C1-4770-BA15-4E6208294CA5}" destId="{6092E4FD-723F-4E52-8A4E-4D30C34E545D}" srcOrd="0" destOrd="0" presId="urn:microsoft.com/office/officeart/2009/layout/CircleArrowProcess"/>
    <dgm:cxn modelId="{B0400459-B729-4349-A1EA-E01158508CF9}" type="presParOf" srcId="{4DA4FB17-9B1C-4D3E-A7BE-E91F6C913856}" destId="{29F4A546-050D-48A9-B8A2-DFA9139FBAE7}" srcOrd="0" destOrd="0" presId="urn:microsoft.com/office/officeart/2009/layout/CircleArrowProcess"/>
    <dgm:cxn modelId="{1B961B8E-AB5A-40AD-8B58-51CD50C98218}" type="presParOf" srcId="{29F4A546-050D-48A9-B8A2-DFA9139FBAE7}" destId="{BC8C1183-E3D3-43C8-B793-E2014A2D4A66}" srcOrd="0" destOrd="0" presId="urn:microsoft.com/office/officeart/2009/layout/CircleArrowProcess"/>
    <dgm:cxn modelId="{63C8A369-D7AF-45F9-96B2-38599510A461}" type="presParOf" srcId="{4DA4FB17-9B1C-4D3E-A7BE-E91F6C913856}" destId="{991311FF-6E63-4CC2-B9B6-07C245E20D60}" srcOrd="1" destOrd="0" presId="urn:microsoft.com/office/officeart/2009/layout/CircleArrowProcess"/>
    <dgm:cxn modelId="{F3F766F5-2EF2-4F9E-942E-3C1F21AB38AA}" type="presParOf" srcId="{4DA4FB17-9B1C-4D3E-A7BE-E91F6C913856}" destId="{25CA0FF8-EBC6-42CE-8A62-85CD08B85EEE}" srcOrd="2" destOrd="0" presId="urn:microsoft.com/office/officeart/2009/layout/CircleArrowProcess"/>
    <dgm:cxn modelId="{93697301-836A-4046-8CBB-2EB12D5217AC}" type="presParOf" srcId="{25CA0FF8-EBC6-42CE-8A62-85CD08B85EEE}" destId="{8F6E9157-5069-495F-8B9E-6FD15E0D3FEA}" srcOrd="0" destOrd="0" presId="urn:microsoft.com/office/officeart/2009/layout/CircleArrowProcess"/>
    <dgm:cxn modelId="{ED223253-88D9-478B-933B-5A21B6C866AE}" type="presParOf" srcId="{4DA4FB17-9B1C-4D3E-A7BE-E91F6C913856}" destId="{D461F961-81B8-4F46-8770-69F6334CE28E}" srcOrd="3" destOrd="0" presId="urn:microsoft.com/office/officeart/2009/layout/CircleArrowProcess"/>
    <dgm:cxn modelId="{95AEDFCE-9A4F-4395-905B-124F23F293DF}" type="presParOf" srcId="{4DA4FB17-9B1C-4D3E-A7BE-E91F6C913856}" destId="{5AF54D87-B611-43BA-BAC5-379A6FC3F47F}" srcOrd="4" destOrd="0" presId="urn:microsoft.com/office/officeart/2009/layout/CircleArrowProcess"/>
    <dgm:cxn modelId="{9197791C-B255-402E-862B-3FAD57458428}" type="presParOf" srcId="{5AF54D87-B611-43BA-BAC5-379A6FC3F47F}" destId="{DEB06913-DA3E-4B30-93CF-2B85057DF45A}" srcOrd="0" destOrd="0" presId="urn:microsoft.com/office/officeart/2009/layout/CircleArrowProcess"/>
    <dgm:cxn modelId="{1A6AA956-C6BF-4BD5-9F2C-5B2175C183BE}" type="presParOf" srcId="{4DA4FB17-9B1C-4D3E-A7BE-E91F6C913856}" destId="{6092E4FD-723F-4E52-8A4E-4D30C34E545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17DF-96F3-45A9-B02C-7214434AB1E5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A8985-883E-42AA-B3A3-9DE877BEAF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743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1E15-63F8-4665-9B8C-42C1DAE8409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29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axe : on</a:t>
            </a:r>
            <a:r>
              <a:rPr lang="fr-FR" baseline="0" dirty="0" smtClean="0"/>
              <a:t> forme en SPC et on dit comment on forme à partir du programme.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démarche</a:t>
            </a:r>
            <a:r>
              <a:rPr lang="fr-FR" baseline="0" dirty="0" smtClean="0"/>
              <a:t> scientifique inclut la démarche expérimentale</a:t>
            </a:r>
          </a:p>
          <a:p>
            <a:r>
              <a:rPr lang="fr-FR" baseline="0" dirty="0" smtClean="0"/>
              <a:t>Je préférerais mettre démarche scientifique…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98BB39-47B6-4942-9FE2-B81B3D04714B}" type="slidenum">
              <a:rPr lang="fr-FR" smtClean="0"/>
              <a:pPr lvl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140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Eclairage</a:t>
            </a:r>
            <a:r>
              <a:rPr lang="fr-FR" baseline="0" dirty="0" smtClean="0"/>
              <a:t> sue les enseignement en PC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98BB39-47B6-4942-9FE2-B81B3D04714B}" type="slidenum">
              <a:rPr lang="fr-FR" smtClean="0"/>
              <a:pPr lvl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754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Le contexte peut être :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un système du plateau technologique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une situation professionnelle</a:t>
            </a: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une partie d’un équipement (capteur, transmetteurs…)</a:t>
            </a:r>
          </a:p>
          <a:p>
            <a:pPr marL="300620" indent="-300620">
              <a:buFontTx/>
              <a:buChar char="-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un phénomène physique observé, que l’on cherche à caractériser</a:t>
            </a:r>
          </a:p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L’acquisition de connaissances peut s’effectuer à différentes étapes de la démarche; cela dépend du problème étudié et du niveau de maitrise des compétences de l’étudiant. Le plus souvent, c’est dans l’exploitation que l’enseignant structure la connaissance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98BB39-47B6-4942-9FE2-B81B3D04714B}" type="slidenum">
              <a:rPr lang="fr-FR" smtClean="0"/>
              <a:pPr lvl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039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module des programme de pc est croisé avec des enseignements</a:t>
            </a:r>
            <a:r>
              <a:rPr lang="fr-FR" baseline="0" dirty="0" smtClean="0"/>
              <a:t> technologiques. </a:t>
            </a:r>
          </a:p>
          <a:p>
            <a:r>
              <a:rPr lang="fr-FR" baseline="0" dirty="0" smtClean="0"/>
              <a:t>Cela permet aux professeur de rentrer d’abord sur des concepts, concrétiser son enseignement sur des applications industrielles, sur lesquels il pourra développer les compétences et connaissances.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098BB39-47B6-4942-9FE2-B81B3D04714B}" type="slidenum">
              <a:rPr lang="fr-FR" smtClean="0"/>
              <a:pPr lv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680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646331"/>
          </a:xfrm>
        </p:spPr>
        <p:txBody>
          <a:bodyPr>
            <a:spAutoFit/>
          </a:bodyPr>
          <a:lstStyle/>
          <a:p>
            <a:r>
              <a:rPr lang="fr-FR" dirty="0" smtClean="0"/>
              <a:t>A mettre à la fin…….initiative….</a:t>
            </a:r>
          </a:p>
          <a:p>
            <a:r>
              <a:rPr lang="fr-FR" strike="sngStrike" dirty="0" smtClean="0"/>
              <a:t>Evidemment il</a:t>
            </a:r>
            <a:r>
              <a:rPr lang="fr-FR" strike="sngStrike" baseline="0" dirty="0" smtClean="0"/>
              <a:t> s’agissait des étudiants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Il s’agit d’initier une réflexion pédagogique entre les enseignants..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0D58F-1B54-4A9F-928B-4624453604D0}" type="datetimeFigureOut">
              <a:rPr lang="fr-FR" smtClean="0"/>
              <a:pPr/>
              <a:t>26/03/2015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E12B-ABF8-44BD-8FAA-E0423403FE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lettiseurs-automatiques-68238-5801769.jpg"/>
          <p:cNvPicPr>
            <a:picLocks noChangeAspect="1"/>
          </p:cNvPicPr>
          <p:nvPr/>
        </p:nvPicPr>
        <p:blipFill>
          <a:blip r:embed="rId2" cstate="print">
            <a:lum/>
          </a:blip>
          <a:srcRect l="28484" b="25850"/>
          <a:stretch>
            <a:fillRect/>
          </a:stretch>
        </p:blipFill>
        <p:spPr>
          <a:xfrm>
            <a:off x="1979712" y="1772816"/>
            <a:ext cx="7142550" cy="5085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931277"/>
            <a:ext cx="24117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26 mars 2015</a:t>
            </a:r>
          </a:p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Lycée Kastler à Denain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11760" y="44624"/>
            <a:ext cx="631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bg1">
                    <a:lumMod val="50000"/>
                  </a:schemeClr>
                </a:solidFill>
              </a:rPr>
              <a:t>BTS Maintenance des systèmes</a:t>
            </a:r>
            <a:endParaRPr lang="fr-FR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 descr="http://cache.media.education.gouv.fr/image/Logo/83/5/logo_academie_lille_web_337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1914334" cy="8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 rot="16200000">
            <a:off x="-862897" y="2959243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B0F0"/>
                </a:solidFill>
                <a:latin typeface="SWIsop2" pitchFamily="2" charset="0"/>
                <a:cs typeface="Aharoni" pitchFamily="2" charset="-79"/>
              </a:rPr>
              <a:t>séminaire BTS </a:t>
            </a:r>
            <a:r>
              <a:rPr lang="fr-FR" sz="4800" b="1" dirty="0" smtClean="0">
                <a:solidFill>
                  <a:schemeClr val="bg1"/>
                </a:solidFill>
                <a:latin typeface="SWIsop2" pitchFamily="2" charset="0"/>
                <a:cs typeface="Aharoni" pitchFamily="2" charset="-79"/>
              </a:rPr>
              <a:t>MS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240958" y="2833083"/>
            <a:ext cx="28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Maintenir l’usine du futur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337615" y="4803127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SWIsop2" pitchFamily="2" charset="0"/>
              </a:rPr>
              <a:t>2015</a:t>
            </a:r>
            <a:endParaRPr lang="fr-FR" sz="3600" b="1" dirty="0">
              <a:solidFill>
                <a:srgbClr val="FF0000"/>
              </a:solidFill>
              <a:latin typeface="SWIsop2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411759" y="188640"/>
            <a:ext cx="6732241" cy="954107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fr-FR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Enseignement de la physique chimie </a:t>
            </a:r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dans </a:t>
            </a:r>
            <a:r>
              <a:rPr lang="fr-FR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BTS MS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899592" y="1154244"/>
            <a:ext cx="4663903" cy="4801314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2ème axe 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cohérence des enseignements </a:t>
            </a:r>
          </a:p>
          <a:p>
            <a:pPr marL="0" indent="0">
              <a:buNone/>
            </a:pPr>
            <a:r>
              <a:rPr lang="fr-FR" sz="2400" dirty="0"/>
              <a:t>La physique chimie apporte les concepts nécessaires aux étudiants de maintenance des systèmes.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Nécessité </a:t>
            </a:r>
            <a:r>
              <a:rPr lang="fr-FR" sz="2400" dirty="0"/>
              <a:t>d’une progression réfléchie des enseignements pour l’acquisition progressive de compétences mobilisables sur des situations professionnelles.</a:t>
            </a:r>
          </a:p>
          <a:p>
            <a:pPr marL="0" indent="0">
              <a:buNone/>
            </a:pPr>
            <a:endParaRPr lang="fr-FR" sz="19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1979889217"/>
              </p:ext>
            </p:extLst>
          </p:nvPr>
        </p:nvGraphicFramePr>
        <p:xfrm>
          <a:off x="4533778" y="1772816"/>
          <a:ext cx="4610222" cy="416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205" y="980728"/>
            <a:ext cx="855144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75656" y="1037880"/>
            <a:ext cx="46085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11760" y="102912"/>
            <a:ext cx="673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Proposition et contraintes d’organisation en 1ère année</a:t>
            </a:r>
          </a:p>
        </p:txBody>
      </p:sp>
      <p:sp>
        <p:nvSpPr>
          <p:cNvPr id="6" name="Ellipse 5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561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03" t="25740" r="21318" b="11667"/>
          <a:stretch/>
        </p:blipFill>
        <p:spPr bwMode="auto">
          <a:xfrm>
            <a:off x="1331640" y="930154"/>
            <a:ext cx="7816320" cy="59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411760" y="22226"/>
            <a:ext cx="673224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et contraintes</a:t>
            </a:r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d’organisation en 2e année – Systèmes de production</a:t>
            </a:r>
            <a:r>
              <a:rPr lang="fr-FR" sz="2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Ellipse 5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0368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11760" y="0"/>
            <a:ext cx="6912768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Proposition et contraintes d’organisation en 2e année – S. énergétiques et fluidiques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6" t="8228" r="12095" b="8114"/>
          <a:stretch/>
        </p:blipFill>
        <p:spPr bwMode="auto">
          <a:xfrm>
            <a:off x="1259632" y="966865"/>
            <a:ext cx="7863160" cy="58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47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2578888" y="332656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03848" y="464532"/>
          <a:ext cx="5832648" cy="6451410"/>
        </p:xfrm>
        <a:graphic>
          <a:graphicData uri="http://schemas.openxmlformats.org/drawingml/2006/table">
            <a:tbl>
              <a:tblPr/>
              <a:tblGrid>
                <a:gridCol w="937320"/>
                <a:gridCol w="4895328"/>
              </a:tblGrid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9H00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Présentation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des objectifs du séminaire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Francis FORTIER, IA IPR Physique Chimie</a:t>
                      </a:r>
                    </a:p>
                    <a:p>
                      <a:pPr algn="l" fontAlgn="b"/>
                      <a:r>
                        <a:rPr lang="fr-FR" sz="1400" b="0" i="0" u="none" strike="noStrike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David HELARD, IA IPR STI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9H30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Les évolutions de l’outil de production dans l’industrie automobile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Luc MESSIEN – Association Régionale de l’Industrie Automobile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10H15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BTS MS EF - Exemples d’activités coordonnées et/ou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-construites en physique-chimie et sciences industrielles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Lycée </a:t>
                      </a:r>
                      <a:r>
                        <a:rPr lang="fr-FR" sz="1400" b="0" i="0" u="none" strike="noStrike" dirty="0" err="1" smtClean="0">
                          <a:solidFill>
                            <a:srgbClr val="00B0F0"/>
                          </a:solidFill>
                          <a:latin typeface="Calibri"/>
                        </a:rPr>
                        <a:t>Baggio</a:t>
                      </a:r>
                      <a:r>
                        <a:rPr lang="fr-FR" sz="1400" b="0" i="0" u="none" strike="noStrike" dirty="0" smtClean="0">
                          <a:solidFill>
                            <a:srgbClr val="00B0F0"/>
                          </a:solidFill>
                          <a:latin typeface="Calibri"/>
                        </a:rPr>
                        <a:t> à Lille</a:t>
                      </a:r>
                      <a:endParaRPr lang="fr-FR" sz="1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11h10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BTS MS P - Exemples d’activités coordonnées et/ou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-construites en physique-chimie et sciences industrielles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Lycée Léonard de Vinci à Calais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12h05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Ingénierie système en langage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SysML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– Comment réactualiser les dossiers techniques des systèmes disponibles ?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Lycée des monts des Flandres et lycée des Flandres à Hazebrouck</a:t>
                      </a:r>
                      <a:endParaRPr lang="fr-FR" sz="1400" b="0" i="0" u="none" strike="noStrike" kern="1200" dirty="0">
                        <a:solidFill>
                          <a:srgbClr val="00B0F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13H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– 14 H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Repas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14h00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L’utilisation d’un outil de GMAO dans la formation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Lycée Mireille Grenet à </a:t>
                      </a:r>
                      <a:r>
                        <a:rPr lang="fr-FR" sz="1400" b="0" i="0" u="none" strike="noStrike" kern="1200" dirty="0" err="1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Compiegne</a:t>
                      </a:r>
                      <a:endParaRPr lang="fr-FR" sz="1400" b="0" i="0" u="none" strike="noStrike" kern="1200" dirty="0" smtClean="0">
                        <a:solidFill>
                          <a:srgbClr val="00B0F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14h45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La surveillance des installations à distance : un support de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co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-enseignement anglais/sciences industrielles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Lycée Colbert à Tourcoing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15h35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L’accompagnement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personnalisé en BTS MS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Lycée </a:t>
                      </a:r>
                      <a:r>
                        <a:rPr lang="fr-FR" sz="1400" b="0" i="0" u="none" strike="noStrike" kern="1200" dirty="0" err="1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Béhal</a:t>
                      </a:r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 à Lens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16H15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L’ENT,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un outil d’accompagnement pour la recherche d’un stage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fr-FR" sz="1400" b="0" i="0" u="none" strike="noStrike" kern="1200" dirty="0" smtClean="0">
                          <a:solidFill>
                            <a:srgbClr val="00B0F0"/>
                          </a:solidFill>
                          <a:latin typeface="Calibri"/>
                          <a:ea typeface="+mn-ea"/>
                          <a:cs typeface="+mn-cs"/>
                        </a:rPr>
                        <a:t>Lycée Kastler à Denain</a:t>
                      </a: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17H00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Quelques mots pour conclure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02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 rot="16200000">
            <a:off x="-862897" y="2959243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00B0F0"/>
                </a:solidFill>
                <a:latin typeface="SWIsop2" pitchFamily="2" charset="0"/>
                <a:cs typeface="Aharoni" pitchFamily="2" charset="-79"/>
              </a:rPr>
              <a:t>séminaire BTS </a:t>
            </a:r>
            <a:r>
              <a:rPr lang="fr-FR" sz="4800" b="1" dirty="0" smtClean="0">
                <a:solidFill>
                  <a:schemeClr val="bg1"/>
                </a:solidFill>
                <a:latin typeface="SWIsop2" pitchFamily="2" charset="0"/>
                <a:cs typeface="Aharoni" pitchFamily="2" charset="-79"/>
              </a:rPr>
              <a:t>MS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240958" y="2833083"/>
            <a:ext cx="28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Maintenir l’usine du futur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259632" y="1988840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1325422" y="4803127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SWIsop2" pitchFamily="2" charset="0"/>
              </a:rPr>
              <a:t>2015</a:t>
            </a:r>
            <a:endParaRPr lang="fr-FR" sz="3600" b="1" dirty="0">
              <a:solidFill>
                <a:srgbClr val="FF0000"/>
              </a:solidFill>
              <a:latin typeface="SWIsop2" pitchFamily="2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843808" y="404664"/>
            <a:ext cx="0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670648" y="40466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411760" y="188640"/>
            <a:ext cx="6732240" cy="670471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Stratégie de formation au BTS MS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8560" y="982419"/>
            <a:ext cx="8042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+mn-lt"/>
              </a:rPr>
              <a:t>Principaux concepts</a:t>
            </a:r>
          </a:p>
          <a:p>
            <a:pPr algn="ctr"/>
            <a:endParaRPr lang="fr-FR" sz="2000" b="1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Calibri" pitchFamily="34" charset="0"/>
              <a:buChar char="⃝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Une rupture avec l’organisation de la formation articulée autour de spécialités </a:t>
            </a:r>
            <a:r>
              <a:rPr lang="fr-FR" sz="2000" dirty="0" smtClean="0">
                <a:latin typeface="+mn-lt"/>
              </a:rPr>
              <a:t>(Génie électrique, génie méca construction, génie méca productique).</a:t>
            </a:r>
          </a:p>
          <a:p>
            <a:pPr marL="342900" indent="-342900" algn="just">
              <a:buClr>
                <a:srgbClr val="0070C0"/>
              </a:buClr>
              <a:buFont typeface="Calibri" pitchFamily="34" charset="0"/>
              <a:buChar char="⃝"/>
            </a:pPr>
            <a:r>
              <a:rPr lang="fr-FR" sz="2000" dirty="0" smtClean="0">
                <a:latin typeface="+mn-lt"/>
              </a:rPr>
              <a:t>Un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décloisonnement disciplinaire </a:t>
            </a:r>
            <a:r>
              <a:rPr lang="fr-FR" sz="2000" dirty="0" smtClean="0">
                <a:latin typeface="+mn-lt"/>
              </a:rPr>
              <a:t>au sein d’une équipe réduite d’enseignants </a:t>
            </a:r>
            <a:r>
              <a:rPr lang="fr-FR" sz="2000" dirty="0">
                <a:latin typeface="+mn-lt"/>
              </a:rPr>
              <a:t>techniques.</a:t>
            </a:r>
            <a:endParaRPr lang="fr-FR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Calibri" pitchFamily="34" charset="0"/>
              <a:buChar char="⃝"/>
            </a:pPr>
            <a:r>
              <a:rPr lang="fr-FR" sz="2000" dirty="0" smtClean="0">
                <a:latin typeface="+mn-lt"/>
              </a:rPr>
              <a:t>Des enseignements technologiques en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liens constants avec celui de Physique-chimie</a:t>
            </a:r>
          </a:p>
          <a:p>
            <a:pPr marL="342900" indent="-342900" algn="just">
              <a:buClr>
                <a:srgbClr val="0070C0"/>
              </a:buClr>
              <a:buFont typeface="Calibri" pitchFamily="34" charset="0"/>
              <a:buChar char="⃝"/>
            </a:pPr>
            <a:r>
              <a:rPr lang="fr-FR" sz="2000" dirty="0" smtClean="0">
                <a:latin typeface="+mn-lt"/>
              </a:rPr>
              <a:t>Une formation par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compétences</a:t>
            </a:r>
            <a:r>
              <a:rPr lang="fr-FR" sz="2000" dirty="0" smtClean="0">
                <a:latin typeface="+mn-lt"/>
              </a:rPr>
              <a:t> organisées autour de tâches professionnelles.</a:t>
            </a:r>
          </a:p>
          <a:p>
            <a:pPr marL="342900" indent="-342900" algn="just">
              <a:buClr>
                <a:srgbClr val="0070C0"/>
              </a:buClr>
              <a:buFont typeface="Calibri" pitchFamily="34" charset="0"/>
              <a:buChar char="⃝"/>
            </a:pPr>
            <a:r>
              <a:rPr lang="fr-FR" sz="2000" dirty="0" smtClean="0">
                <a:latin typeface="+mn-lt"/>
              </a:rPr>
              <a:t>Une pédagogie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plus inductive et la plus concrète </a:t>
            </a:r>
            <a:r>
              <a:rPr lang="fr-FR" sz="2000" dirty="0" smtClean="0">
                <a:latin typeface="+mn-lt"/>
              </a:rPr>
              <a:t>possible en limitant la durée des cours en classe entière (public majoritairement issu de Bac Pro)</a:t>
            </a:r>
          </a:p>
          <a:p>
            <a:pPr marL="342900" indent="-342900" algn="just">
              <a:buClr>
                <a:srgbClr val="0070C0"/>
              </a:buClr>
              <a:buFont typeface="Calibri" pitchFamily="34" charset="0"/>
              <a:buChar char="⃝"/>
            </a:pPr>
            <a:r>
              <a:rPr lang="fr-FR" sz="2000" dirty="0" smtClean="0">
                <a:latin typeface="+mn-lt"/>
              </a:rPr>
              <a:t>La mise en place d’études de cas ou de travaux dirigés s’appuyant sur l’utilisation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 outils numériques.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987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62"/>
          <p:cNvGrpSpPr/>
          <p:nvPr/>
        </p:nvGrpSpPr>
        <p:grpSpPr>
          <a:xfrm>
            <a:off x="1763688" y="4905360"/>
            <a:ext cx="996923" cy="1764000"/>
            <a:chOff x="1509211" y="1320800"/>
            <a:chExt cx="129081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4" name="Rectangle à coins arrondis 14"/>
            <p:cNvSpPr/>
            <p:nvPr/>
          </p:nvSpPr>
          <p:spPr>
            <a:xfrm>
              <a:off x="1509211" y="1320800"/>
              <a:ext cx="1290817" cy="1761066"/>
            </a:xfrm>
            <a:prstGeom prst="round2Diag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15"/>
            <p:cNvSpPr/>
            <p:nvPr/>
          </p:nvSpPr>
          <p:spPr>
            <a:xfrm>
              <a:off x="1572223" y="1383812"/>
              <a:ext cx="1164793" cy="1635042"/>
            </a:xfrm>
            <a:prstGeom prst="round2Diag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S5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e 65"/>
          <p:cNvGrpSpPr/>
          <p:nvPr/>
        </p:nvGrpSpPr>
        <p:grpSpPr>
          <a:xfrm>
            <a:off x="4897901" y="4905360"/>
            <a:ext cx="996923" cy="1764000"/>
            <a:chOff x="4695017" y="1320800"/>
            <a:chExt cx="1290817" cy="1800200"/>
          </a:xfr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7" name="Rectangle à coins arrondis 10"/>
            <p:cNvSpPr/>
            <p:nvPr/>
          </p:nvSpPr>
          <p:spPr>
            <a:xfrm>
              <a:off x="4695017" y="1320800"/>
              <a:ext cx="1290817" cy="1761066"/>
            </a:xfrm>
            <a:prstGeom prst="round2DiagRect">
              <a:avLst/>
            </a:prstGeom>
            <a:no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8" name="Rectangle 11"/>
            <p:cNvSpPr/>
            <p:nvPr/>
          </p:nvSpPr>
          <p:spPr>
            <a:xfrm>
              <a:off x="4758029" y="1320800"/>
              <a:ext cx="1164793" cy="1800200"/>
            </a:xfrm>
            <a:prstGeom prst="round2Diag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C21 C31 C32 C15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S8  S9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e 68"/>
          <p:cNvGrpSpPr/>
          <p:nvPr/>
        </p:nvGrpSpPr>
        <p:grpSpPr>
          <a:xfrm>
            <a:off x="7967565" y="4905360"/>
            <a:ext cx="996923" cy="1764000"/>
            <a:chOff x="7706924" y="1320800"/>
            <a:chExt cx="131244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ectangle à coins arrondis 6"/>
            <p:cNvSpPr/>
            <p:nvPr/>
          </p:nvSpPr>
          <p:spPr>
            <a:xfrm>
              <a:off x="7706924" y="1320800"/>
              <a:ext cx="1290817" cy="1761066"/>
            </a:xfrm>
            <a:prstGeom prst="round2Diag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1" name="Rectangle 7"/>
            <p:cNvSpPr/>
            <p:nvPr/>
          </p:nvSpPr>
          <p:spPr>
            <a:xfrm>
              <a:off x="7728411" y="1320800"/>
              <a:ext cx="1290960" cy="1698054"/>
            </a:xfrm>
            <a:prstGeom prst="round2Diag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C51 C52 C53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S9 S10</a:t>
              </a:r>
              <a:endParaRPr lang="fr-FR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Rectangle à coins arrondis 12"/>
          <p:cNvSpPr/>
          <p:nvPr/>
        </p:nvSpPr>
        <p:spPr>
          <a:xfrm>
            <a:off x="3375555" y="4905120"/>
            <a:ext cx="996923" cy="1764000"/>
          </a:xfrm>
          <a:prstGeom prst="round2DiagRect">
            <a:avLst/>
          </a:prstGeom>
          <a:noFill/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5" name="Groupe 31"/>
          <p:cNvGrpSpPr/>
          <p:nvPr/>
        </p:nvGrpSpPr>
        <p:grpSpPr>
          <a:xfrm>
            <a:off x="6458821" y="4905360"/>
            <a:ext cx="996923" cy="1764000"/>
            <a:chOff x="6200970" y="1263991"/>
            <a:chExt cx="1290817" cy="181787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ectangle à coins arrondis 8"/>
            <p:cNvSpPr/>
            <p:nvPr/>
          </p:nvSpPr>
          <p:spPr>
            <a:xfrm>
              <a:off x="6200970" y="1263991"/>
              <a:ext cx="1290817" cy="1817875"/>
            </a:xfrm>
            <a:prstGeom prst="round2Diag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Rectangle 9"/>
            <p:cNvSpPr/>
            <p:nvPr/>
          </p:nvSpPr>
          <p:spPr>
            <a:xfrm>
              <a:off x="6263982" y="1383812"/>
              <a:ext cx="1164793" cy="1635042"/>
            </a:xfrm>
            <a:prstGeom prst="round2DiagRect">
              <a:avLst/>
            </a:prstGeom>
            <a:grpFill/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C11 C12  C13 C15 C61 C62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S10 S8</a:t>
              </a:r>
              <a:endParaRPr lang="fr-FR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43" name="Double flèche verticale 42"/>
          <p:cNvSpPr/>
          <p:nvPr/>
        </p:nvSpPr>
        <p:spPr>
          <a:xfrm>
            <a:off x="2095977" y="5409176"/>
            <a:ext cx="332345" cy="72008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Double flèche verticale 44"/>
          <p:cNvSpPr/>
          <p:nvPr/>
        </p:nvSpPr>
        <p:spPr>
          <a:xfrm>
            <a:off x="6791110" y="5697208"/>
            <a:ext cx="332345" cy="648072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verticale 45"/>
          <p:cNvSpPr/>
          <p:nvPr/>
        </p:nvSpPr>
        <p:spPr>
          <a:xfrm>
            <a:off x="8299854" y="5481184"/>
            <a:ext cx="332345" cy="72008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verticale 46"/>
          <p:cNvSpPr/>
          <p:nvPr/>
        </p:nvSpPr>
        <p:spPr>
          <a:xfrm>
            <a:off x="5230190" y="5553192"/>
            <a:ext cx="332345" cy="720080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15"/>
          <p:cNvSpPr/>
          <p:nvPr/>
        </p:nvSpPr>
        <p:spPr>
          <a:xfrm>
            <a:off x="3349255" y="4977128"/>
            <a:ext cx="1049525" cy="1635042"/>
          </a:xfrm>
          <a:prstGeom prst="ellipse">
            <a:avLst/>
          </a:prstGeo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76200" rIns="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C23 C24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S4 S6 S7</a:t>
            </a:r>
            <a:endParaRPr lang="fr-FR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6" name="Groupe 1"/>
          <p:cNvGrpSpPr/>
          <p:nvPr/>
        </p:nvGrpSpPr>
        <p:grpSpPr>
          <a:xfrm>
            <a:off x="1" y="1520744"/>
            <a:ext cx="9144000" cy="3528393"/>
            <a:chOff x="632520" y="980727"/>
            <a:chExt cx="9124841" cy="3528393"/>
          </a:xfrm>
        </p:grpSpPr>
        <p:sp>
          <p:nvSpPr>
            <p:cNvPr id="22" name="Flèche droite 21"/>
            <p:cNvSpPr/>
            <p:nvPr/>
          </p:nvSpPr>
          <p:spPr>
            <a:xfrm>
              <a:off x="632520" y="980727"/>
              <a:ext cx="8784976" cy="3528393"/>
            </a:xfrm>
            <a:prstGeom prst="rightArrow">
              <a:avLst>
                <a:gd name="adj1" fmla="val 59951"/>
                <a:gd name="adj2" fmla="val 311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e 3"/>
            <p:cNvGrpSpPr/>
            <p:nvPr/>
          </p:nvGrpSpPr>
          <p:grpSpPr>
            <a:xfrm>
              <a:off x="811655" y="1869481"/>
              <a:ext cx="1262215" cy="1761066"/>
              <a:chOff x="31860" y="1320800"/>
              <a:chExt cx="1262215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31860" y="1320800"/>
                <a:ext cx="1262215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103717" y="1383812"/>
                <a:ext cx="1127346" cy="163504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55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Problématique de maintenance préventive ou corrective ou de conduite</a:t>
                </a:r>
                <a:endParaRPr lang="fr-FR" sz="155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8" name="Groupe 4"/>
            <p:cNvGrpSpPr/>
            <p:nvPr/>
          </p:nvGrpSpPr>
          <p:grpSpPr>
            <a:xfrm>
              <a:off x="2290000" y="1869481"/>
              <a:ext cx="1290817" cy="1761066"/>
              <a:chOff x="1509211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1509211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1572223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Approcher et analyser le système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9" name="Groupe 5"/>
            <p:cNvGrpSpPr/>
            <p:nvPr/>
          </p:nvGrpSpPr>
          <p:grpSpPr>
            <a:xfrm>
              <a:off x="3794960" y="1869481"/>
              <a:ext cx="1464716" cy="1761066"/>
              <a:chOff x="3015165" y="1320800"/>
              <a:chExt cx="1464716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3015165" y="1320800"/>
                <a:ext cx="1464716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3086667" y="1392302"/>
                <a:ext cx="1321712" cy="161806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Identifier des phénomènes scientifiques et des solutions </a:t>
                </a:r>
                <a:r>
                  <a:rPr lang="fr-F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t</a:t>
                </a: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echnologiques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23" name="Groupe 6"/>
            <p:cNvGrpSpPr/>
            <p:nvPr/>
          </p:nvGrpSpPr>
          <p:grpSpPr>
            <a:xfrm>
              <a:off x="5453109" y="1869481"/>
              <a:ext cx="1290817" cy="1761066"/>
              <a:chOff x="4695017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4695017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4758029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Préparer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4" name="Groupe 7"/>
            <p:cNvGrpSpPr/>
            <p:nvPr/>
          </p:nvGrpSpPr>
          <p:grpSpPr>
            <a:xfrm>
              <a:off x="6988089" y="1869481"/>
              <a:ext cx="1290817" cy="1761066"/>
              <a:chOff x="6200970" y="1320800"/>
              <a:chExt cx="1290817" cy="1761066"/>
            </a:xfr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6200970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6263982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Intervenir sur le système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25" name="Groupe 8"/>
            <p:cNvGrpSpPr/>
            <p:nvPr/>
          </p:nvGrpSpPr>
          <p:grpSpPr>
            <a:xfrm>
              <a:off x="8466544" y="1869481"/>
              <a:ext cx="1290817" cy="1761066"/>
              <a:chOff x="7706924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7706924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7769936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Communiquer suite à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50" name="Flèche droite 49"/>
            <p:cNvSpPr/>
            <p:nvPr/>
          </p:nvSpPr>
          <p:spPr>
            <a:xfrm>
              <a:off x="2072680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lèche droite 50"/>
            <p:cNvSpPr/>
            <p:nvPr/>
          </p:nvSpPr>
          <p:spPr>
            <a:xfrm>
              <a:off x="3584848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51"/>
            <p:cNvSpPr/>
            <p:nvPr/>
          </p:nvSpPr>
          <p:spPr>
            <a:xfrm>
              <a:off x="5241032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 droite 52"/>
            <p:cNvSpPr/>
            <p:nvPr/>
          </p:nvSpPr>
          <p:spPr>
            <a:xfrm>
              <a:off x="6753200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 droite 53"/>
            <p:cNvSpPr/>
            <p:nvPr/>
          </p:nvSpPr>
          <p:spPr>
            <a:xfrm>
              <a:off x="8265368" y="2492896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Flèche vers le haut 57"/>
          <p:cNvSpPr/>
          <p:nvPr/>
        </p:nvSpPr>
        <p:spPr>
          <a:xfrm>
            <a:off x="3674610" y="4257048"/>
            <a:ext cx="398814" cy="612000"/>
          </a:xfrm>
          <a:prstGeom prst="upArrow">
            <a:avLst/>
          </a:prstGeom>
          <a:solidFill>
            <a:srgbClr val="00B05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Double flèche verticale 43"/>
          <p:cNvSpPr/>
          <p:nvPr/>
        </p:nvSpPr>
        <p:spPr>
          <a:xfrm>
            <a:off x="3707844" y="5301208"/>
            <a:ext cx="332345" cy="720080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vers le haut 58"/>
          <p:cNvSpPr/>
          <p:nvPr/>
        </p:nvSpPr>
        <p:spPr>
          <a:xfrm>
            <a:off x="5196955" y="4257048"/>
            <a:ext cx="398814" cy="612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vers le haut 71"/>
          <p:cNvSpPr/>
          <p:nvPr/>
        </p:nvSpPr>
        <p:spPr>
          <a:xfrm>
            <a:off x="6757876" y="4257048"/>
            <a:ext cx="398814" cy="612000"/>
          </a:xfrm>
          <a:prstGeom prst="upArrow">
            <a:avLst/>
          </a:prstGeom>
          <a:solidFill>
            <a:srgbClr val="00B05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lèche vers le haut 72"/>
          <p:cNvSpPr/>
          <p:nvPr/>
        </p:nvSpPr>
        <p:spPr>
          <a:xfrm>
            <a:off x="8266620" y="4257048"/>
            <a:ext cx="398814" cy="612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haut 41"/>
          <p:cNvSpPr/>
          <p:nvPr/>
        </p:nvSpPr>
        <p:spPr>
          <a:xfrm>
            <a:off x="2062742" y="4257048"/>
            <a:ext cx="398814" cy="612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2411760" y="188640"/>
            <a:ext cx="6732240" cy="95850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œuvre des compétences et des savoirs dans le cadre d’une activité de maintenance corrective ou préventive</a:t>
            </a:r>
          </a:p>
        </p:txBody>
      </p:sp>
      <p:sp>
        <p:nvSpPr>
          <p:cNvPr id="56" name="Ellipse 55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487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0" y="1006220"/>
            <a:ext cx="8986901" cy="3312369"/>
            <a:chOff x="615101" y="1006219"/>
            <a:chExt cx="9120708" cy="3312369"/>
          </a:xfrm>
        </p:grpSpPr>
        <p:sp>
          <p:nvSpPr>
            <p:cNvPr id="49" name="Flèche droite 48"/>
            <p:cNvSpPr/>
            <p:nvPr/>
          </p:nvSpPr>
          <p:spPr>
            <a:xfrm>
              <a:off x="615101" y="1006219"/>
              <a:ext cx="8784976" cy="3312369"/>
            </a:xfrm>
            <a:prstGeom prst="rightArrow">
              <a:avLst>
                <a:gd name="adj1" fmla="val 70711"/>
                <a:gd name="adj2" fmla="val 29230"/>
              </a:avLst>
            </a:prstGeom>
            <a:solidFill>
              <a:schemeClr val="accent4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e 49"/>
            <p:cNvGrpSpPr/>
            <p:nvPr/>
          </p:nvGrpSpPr>
          <p:grpSpPr>
            <a:xfrm>
              <a:off x="735373" y="1750957"/>
              <a:ext cx="1290817" cy="1761066"/>
              <a:chOff x="3258" y="1320800"/>
              <a:chExt cx="1290817" cy="1761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3258" y="1320800"/>
                <a:ext cx="1290817" cy="176106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7" name="Rectangle 66"/>
              <p:cNvSpPr/>
              <p:nvPr/>
            </p:nvSpPr>
            <p:spPr>
              <a:xfrm>
                <a:off x="65171" y="1383812"/>
                <a:ext cx="1168182" cy="16350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55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Problématique d’amélioration ou d’intégration</a:t>
                </a:r>
                <a:endParaRPr lang="fr-FR" sz="155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4" name="Groupe 50"/>
            <p:cNvGrpSpPr/>
            <p:nvPr/>
          </p:nvGrpSpPr>
          <p:grpSpPr>
            <a:xfrm>
              <a:off x="2209789" y="1750957"/>
              <a:ext cx="1290817" cy="1761066"/>
              <a:chOff x="1509211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4" name="Rectangle à coins arrondis 63"/>
              <p:cNvSpPr/>
              <p:nvPr/>
            </p:nvSpPr>
            <p:spPr>
              <a:xfrm>
                <a:off x="1509211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5" name="Rectangle 64"/>
              <p:cNvSpPr/>
              <p:nvPr/>
            </p:nvSpPr>
            <p:spPr>
              <a:xfrm>
                <a:off x="1572223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Approcher et analyser le système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5" name="Groupe 51"/>
            <p:cNvGrpSpPr/>
            <p:nvPr/>
          </p:nvGrpSpPr>
          <p:grpSpPr>
            <a:xfrm>
              <a:off x="3733617" y="1750957"/>
              <a:ext cx="1464716" cy="1761066"/>
              <a:chOff x="3015165" y="1320800"/>
              <a:chExt cx="1464716" cy="1761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3015165" y="1320800"/>
                <a:ext cx="1464716" cy="176106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3" name="Rectangle 62"/>
              <p:cNvSpPr/>
              <p:nvPr/>
            </p:nvSpPr>
            <p:spPr>
              <a:xfrm>
                <a:off x="3086667" y="1392302"/>
                <a:ext cx="1321712" cy="161806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Concevoir des solutions Technologiques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6" name="Groupe 52"/>
            <p:cNvGrpSpPr/>
            <p:nvPr/>
          </p:nvGrpSpPr>
          <p:grpSpPr>
            <a:xfrm>
              <a:off x="5423764" y="1750957"/>
              <a:ext cx="1290817" cy="1761066"/>
              <a:chOff x="4695017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60" name="Rectangle à coins arrondis 59"/>
              <p:cNvSpPr/>
              <p:nvPr/>
            </p:nvSpPr>
            <p:spPr>
              <a:xfrm>
                <a:off x="4695017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1" name="Rectangle 60"/>
              <p:cNvSpPr/>
              <p:nvPr/>
            </p:nvSpPr>
            <p:spPr>
              <a:xfrm>
                <a:off x="4758029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Préparer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7" name="Groupe 53"/>
            <p:cNvGrpSpPr/>
            <p:nvPr/>
          </p:nvGrpSpPr>
          <p:grpSpPr>
            <a:xfrm>
              <a:off x="6934378" y="1750957"/>
              <a:ext cx="1290817" cy="1761066"/>
              <a:chOff x="6200970" y="1320800"/>
              <a:chExt cx="1290817" cy="17610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6200970" y="1320800"/>
                <a:ext cx="1290817" cy="1761066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9" name="Rectangle 58"/>
              <p:cNvSpPr/>
              <p:nvPr/>
            </p:nvSpPr>
            <p:spPr>
              <a:xfrm>
                <a:off x="6263982" y="1383812"/>
                <a:ext cx="1164793" cy="163504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Intervenir sur le système</a:t>
                </a:r>
                <a:endParaRPr lang="fr-FR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8" name="Groupe 54"/>
            <p:cNvGrpSpPr/>
            <p:nvPr/>
          </p:nvGrpSpPr>
          <p:grpSpPr>
            <a:xfrm>
              <a:off x="8444992" y="1750957"/>
              <a:ext cx="1290817" cy="1761066"/>
              <a:chOff x="7706924" y="1320800"/>
              <a:chExt cx="1290817" cy="1761066"/>
            </a:xfr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6" name="Rectangle à coins arrondis 55"/>
              <p:cNvSpPr/>
              <p:nvPr/>
            </p:nvSpPr>
            <p:spPr>
              <a:xfrm>
                <a:off x="7706924" y="1320800"/>
                <a:ext cx="1290817" cy="1761066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57" name="Rectangle 56"/>
              <p:cNvSpPr/>
              <p:nvPr/>
            </p:nvSpPr>
            <p:spPr>
              <a:xfrm>
                <a:off x="7769936" y="1383812"/>
                <a:ext cx="1164793" cy="1635042"/>
              </a:xfrm>
              <a:prstGeom prst="rect">
                <a:avLst/>
              </a:prstGeom>
              <a:grp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0" tIns="60960" rIns="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>
                    <a:solidFill>
                      <a:schemeClr val="tx1"/>
                    </a:solidFill>
                    <a:latin typeface="Arial Narrow" pitchFamily="34" charset="0"/>
                  </a:rPr>
                  <a:t>Communiquer suite à l’intervention</a:t>
                </a:r>
                <a:endParaRPr lang="fr-FR" sz="1600" b="1" kern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68" name="Flèche droite 67"/>
            <p:cNvSpPr/>
            <p:nvPr/>
          </p:nvSpPr>
          <p:spPr>
            <a:xfrm>
              <a:off x="2055262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Flèche droite 89"/>
            <p:cNvSpPr/>
            <p:nvPr/>
          </p:nvSpPr>
          <p:spPr>
            <a:xfrm>
              <a:off x="3567430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lèche droite 90"/>
            <p:cNvSpPr/>
            <p:nvPr/>
          </p:nvSpPr>
          <p:spPr>
            <a:xfrm>
              <a:off x="5223614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lèche droite 91"/>
            <p:cNvSpPr/>
            <p:nvPr/>
          </p:nvSpPr>
          <p:spPr>
            <a:xfrm>
              <a:off x="6735782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lèche droite 92"/>
            <p:cNvSpPr/>
            <p:nvPr/>
          </p:nvSpPr>
          <p:spPr>
            <a:xfrm>
              <a:off x="8247950" y="2374372"/>
              <a:ext cx="216024" cy="504056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68"/>
          <p:cNvGrpSpPr/>
          <p:nvPr/>
        </p:nvGrpSpPr>
        <p:grpSpPr>
          <a:xfrm>
            <a:off x="1632520" y="4151416"/>
            <a:ext cx="1196308" cy="2160000"/>
            <a:chOff x="1509211" y="1320800"/>
            <a:chExt cx="1290817" cy="176106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ectangle à coins arrondis 14"/>
            <p:cNvSpPr/>
            <p:nvPr/>
          </p:nvSpPr>
          <p:spPr>
            <a:xfrm>
              <a:off x="1509211" y="1320800"/>
              <a:ext cx="1290817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15"/>
            <p:cNvSpPr/>
            <p:nvPr/>
          </p:nvSpPr>
          <p:spPr>
            <a:xfrm>
              <a:off x="1572222" y="1436313"/>
              <a:ext cx="1164793" cy="163504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C22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S5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e 71"/>
          <p:cNvGrpSpPr/>
          <p:nvPr/>
        </p:nvGrpSpPr>
        <p:grpSpPr>
          <a:xfrm>
            <a:off x="3191400" y="4151416"/>
            <a:ext cx="1196308" cy="2301920"/>
            <a:chOff x="3015165" y="1320800"/>
            <a:chExt cx="1464716" cy="187677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3" name="Rectangle à coins arrondis 12"/>
            <p:cNvSpPr/>
            <p:nvPr/>
          </p:nvSpPr>
          <p:spPr>
            <a:xfrm>
              <a:off x="3015165" y="1320800"/>
              <a:ext cx="1464716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13"/>
            <p:cNvSpPr/>
            <p:nvPr/>
          </p:nvSpPr>
          <p:spPr>
            <a:xfrm>
              <a:off x="3015165" y="1579513"/>
              <a:ext cx="1440160" cy="161806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C23   C24 C41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S4  S6  S7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e 74"/>
          <p:cNvGrpSpPr/>
          <p:nvPr/>
        </p:nvGrpSpPr>
        <p:grpSpPr>
          <a:xfrm>
            <a:off x="4815291" y="4151416"/>
            <a:ext cx="1268877" cy="2373927"/>
            <a:chOff x="4695017" y="1320800"/>
            <a:chExt cx="1369119" cy="197827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6" name="Rectangle à coins arrondis 10"/>
            <p:cNvSpPr/>
            <p:nvPr/>
          </p:nvSpPr>
          <p:spPr>
            <a:xfrm>
              <a:off x="4695017" y="1320800"/>
              <a:ext cx="1290817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7" name="Rectangle 11"/>
            <p:cNvSpPr/>
            <p:nvPr/>
          </p:nvSpPr>
          <p:spPr>
            <a:xfrm>
              <a:off x="4758028" y="1498873"/>
              <a:ext cx="1306108" cy="180020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C21 C31 C32 C15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S8  S9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e 77"/>
          <p:cNvGrpSpPr/>
          <p:nvPr/>
        </p:nvGrpSpPr>
        <p:grpSpPr>
          <a:xfrm>
            <a:off x="6281712" y="4151416"/>
            <a:ext cx="1196308" cy="2228454"/>
            <a:chOff x="6200970" y="1263991"/>
            <a:chExt cx="1290817" cy="187548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Rectangle à coins arrondis 8"/>
            <p:cNvSpPr/>
            <p:nvPr/>
          </p:nvSpPr>
          <p:spPr>
            <a:xfrm>
              <a:off x="6200970" y="1263991"/>
              <a:ext cx="1290817" cy="1817875"/>
            </a:xfrm>
            <a:prstGeom prst="ellipse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9"/>
            <p:cNvSpPr/>
            <p:nvPr/>
          </p:nvSpPr>
          <p:spPr>
            <a:xfrm>
              <a:off x="6263981" y="1504435"/>
              <a:ext cx="1164793" cy="163504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C14 C15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S10 S8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3" name="Groupe 80"/>
          <p:cNvGrpSpPr/>
          <p:nvPr/>
        </p:nvGrpSpPr>
        <p:grpSpPr>
          <a:xfrm>
            <a:off x="7748134" y="4151416"/>
            <a:ext cx="1216354" cy="2301919"/>
            <a:chOff x="7706924" y="1320800"/>
            <a:chExt cx="1312447" cy="187677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2" name="Rectangle à coins arrondis 6"/>
            <p:cNvSpPr/>
            <p:nvPr/>
          </p:nvSpPr>
          <p:spPr>
            <a:xfrm>
              <a:off x="7706924" y="1320800"/>
              <a:ext cx="1290817" cy="1761066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83" name="Rectangle 7"/>
            <p:cNvSpPr/>
            <p:nvPr/>
          </p:nvSpPr>
          <p:spPr>
            <a:xfrm>
              <a:off x="7728411" y="1499520"/>
              <a:ext cx="1290960" cy="1698054"/>
            </a:xfrm>
            <a:prstGeom prst="ellipse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76200" rIns="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C51   C52 C53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000" b="1" kern="1200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Arial Narrow" pitchFamily="34" charset="0"/>
                </a:rPr>
                <a:t>S9 S10</a:t>
              </a:r>
              <a:endParaRPr lang="fr-FR" sz="2000" b="1" kern="12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4" name="Double flèche verticale 83"/>
          <p:cNvSpPr/>
          <p:nvPr/>
        </p:nvSpPr>
        <p:spPr>
          <a:xfrm>
            <a:off x="2064502" y="5229200"/>
            <a:ext cx="332345" cy="72008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Double flèche verticale 84"/>
          <p:cNvSpPr/>
          <p:nvPr/>
        </p:nvSpPr>
        <p:spPr>
          <a:xfrm>
            <a:off x="3623382" y="5229200"/>
            <a:ext cx="332345" cy="72008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Double flèche verticale 85"/>
          <p:cNvSpPr/>
          <p:nvPr/>
        </p:nvSpPr>
        <p:spPr>
          <a:xfrm>
            <a:off x="6713693" y="5229200"/>
            <a:ext cx="332345" cy="72008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Double flèche verticale 86"/>
          <p:cNvSpPr/>
          <p:nvPr/>
        </p:nvSpPr>
        <p:spPr>
          <a:xfrm>
            <a:off x="8180114" y="5229200"/>
            <a:ext cx="332345" cy="72008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Double flèche verticale 87"/>
          <p:cNvSpPr/>
          <p:nvPr/>
        </p:nvSpPr>
        <p:spPr>
          <a:xfrm>
            <a:off x="5247272" y="5229280"/>
            <a:ext cx="332345" cy="72000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vers le haut 88"/>
          <p:cNvSpPr/>
          <p:nvPr/>
        </p:nvSpPr>
        <p:spPr>
          <a:xfrm>
            <a:off x="6680459" y="3598508"/>
            <a:ext cx="398814" cy="648000"/>
          </a:xfrm>
          <a:prstGeom prst="up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vers le haut 93"/>
          <p:cNvSpPr/>
          <p:nvPr/>
        </p:nvSpPr>
        <p:spPr>
          <a:xfrm>
            <a:off x="8146879" y="3598508"/>
            <a:ext cx="398814" cy="648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 vers le haut 94"/>
          <p:cNvSpPr/>
          <p:nvPr/>
        </p:nvSpPr>
        <p:spPr>
          <a:xfrm>
            <a:off x="5214038" y="3598508"/>
            <a:ext cx="398814" cy="648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lèche vers le haut 95"/>
          <p:cNvSpPr/>
          <p:nvPr/>
        </p:nvSpPr>
        <p:spPr>
          <a:xfrm>
            <a:off x="3590147" y="3598508"/>
            <a:ext cx="398814" cy="648000"/>
          </a:xfrm>
          <a:prstGeom prst="upArrow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lèche vers le haut 96"/>
          <p:cNvSpPr/>
          <p:nvPr/>
        </p:nvSpPr>
        <p:spPr>
          <a:xfrm>
            <a:off x="2031267" y="3598508"/>
            <a:ext cx="398814" cy="648000"/>
          </a:xfrm>
          <a:prstGeom prst="upArrow">
            <a:avLst/>
          </a:prstGeom>
          <a:solidFill>
            <a:schemeClr val="bg2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2411760" y="22226"/>
            <a:ext cx="6732240" cy="95850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œuvre des compétences et des savoirs dans le cadre d’une activité d’amélioration ou d’intégration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480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915840" y="1130303"/>
            <a:ext cx="8228160" cy="6447911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buNone/>
            </a:pPr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3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 axe :</a:t>
            </a:r>
          </a:p>
          <a:p>
            <a:pPr marL="0" indent="0">
              <a:buNone/>
            </a:pPr>
            <a:r>
              <a:rPr lang="fr-FR" sz="2300" dirty="0"/>
              <a:t>En Physique Chimie, former les étudiants aux compétences de la démarche expérimentale, dans la continuité des enseignements pré-Bac</a:t>
            </a:r>
            <a:r>
              <a:rPr lang="fr-FR" sz="2300" b="1" dirty="0"/>
              <a:t>,</a:t>
            </a:r>
            <a:r>
              <a:rPr lang="fr-FR" sz="2300" b="1" dirty="0">
                <a:solidFill>
                  <a:srgbClr val="FF0000"/>
                </a:solidFill>
              </a:rPr>
              <a:t> que ce soit dans la voie générale et technologique et dans la voie professionnelle</a:t>
            </a:r>
            <a:r>
              <a:rPr lang="fr-FR" sz="2300" dirty="0"/>
              <a:t>.</a:t>
            </a:r>
          </a:p>
          <a:p>
            <a:pPr marL="0" indent="0">
              <a:buNone/>
            </a:pPr>
            <a:endParaRPr lang="fr-FR" sz="2300" dirty="0"/>
          </a:p>
          <a:p>
            <a:pPr marL="0" indent="0">
              <a:buNone/>
            </a:pPr>
            <a:r>
              <a:rPr lang="fr-FR" sz="2300" dirty="0"/>
              <a:t>L’accompagnement et l’intégration des bacheliers professionnels impose un accompagnement </a:t>
            </a:r>
            <a:r>
              <a:rPr lang="fr-FR" sz="2300" b="1" dirty="0">
                <a:solidFill>
                  <a:srgbClr val="FF0000"/>
                </a:solidFill>
              </a:rPr>
              <a:t>spécifique</a:t>
            </a:r>
            <a:r>
              <a:rPr lang="fr-FR" sz="2300" dirty="0"/>
              <a:t> et une progressivité dans la méthodologie.</a:t>
            </a:r>
          </a:p>
          <a:p>
            <a:pPr marL="0" indent="0">
              <a:buNone/>
            </a:pPr>
            <a:endParaRPr lang="fr-FR" sz="2300" dirty="0"/>
          </a:p>
          <a:p>
            <a:pPr marL="0" indent="0">
              <a:buNone/>
            </a:pPr>
            <a:r>
              <a:rPr lang="fr-FR" sz="2300" dirty="0"/>
              <a:t>Développer </a:t>
            </a:r>
            <a:r>
              <a:rPr lang="fr-FR" sz="2300" b="1" dirty="0">
                <a:solidFill>
                  <a:srgbClr val="FF0000"/>
                </a:solidFill>
              </a:rPr>
              <a:t>la formation </a:t>
            </a:r>
            <a:r>
              <a:rPr lang="fr-FR" sz="2300" dirty="0"/>
              <a:t>et </a:t>
            </a:r>
            <a:r>
              <a:rPr lang="fr-FR" sz="2300" b="1" dirty="0">
                <a:solidFill>
                  <a:srgbClr val="FF0000"/>
                </a:solidFill>
              </a:rPr>
              <a:t>l'évaluation</a:t>
            </a:r>
            <a:r>
              <a:rPr lang="fr-FR" sz="2300" dirty="0"/>
              <a:t> par compétences en physique chimie</a:t>
            </a:r>
            <a:r>
              <a:rPr lang="fr-FR" sz="1900" dirty="0"/>
              <a:t>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/>
              <a:t> </a:t>
            </a:r>
          </a:p>
          <a:p>
            <a:pPr marL="0" indent="0">
              <a:buNone/>
            </a:pPr>
            <a:endParaRPr lang="fr-FR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900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411760" y="170645"/>
            <a:ext cx="6732240" cy="9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lvl="2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lvl="3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lvl="4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81066" lvl="5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62132" lvl="6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43198" lvl="7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24263" lvl="8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StarSymbol"/>
              <a:buNone/>
            </a:pPr>
            <a:r>
              <a:rPr lang="fr-FR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Enseignement de la physique chimie dans le BTS MS</a:t>
            </a:r>
          </a:p>
        </p:txBody>
      </p:sp>
      <p:sp>
        <p:nvSpPr>
          <p:cNvPr id="7" name="Ellipse 6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354" y="1600202"/>
            <a:ext cx="8229600" cy="4525963"/>
          </a:xfrm>
        </p:spPr>
        <p:txBody>
          <a:bodyPr/>
          <a:lstStyle/>
          <a:p>
            <a:r>
              <a:rPr lang="fr-FR" dirty="0" smtClean="0"/>
              <a:t>Une double finalité: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La physique chimie apporte les concepts physico-chimique nécessaires à la maîtrise des objets techniques spécifiques à cette STS.</a:t>
            </a:r>
          </a:p>
          <a:p>
            <a:pPr marL="914357" lvl="1" indent="-4572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Continuer</a:t>
            </a:r>
            <a:r>
              <a:rPr lang="fr-FR" dirty="0" smtClean="0"/>
              <a:t> à former les étudiants aux compétences de la démarche expérimentale, dans la continuité des enseignements pré-Bac.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411760" y="170645"/>
            <a:ext cx="6732240" cy="9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2pPr>
            <a:lvl3pPr lvl="2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3pPr>
            <a:lvl4pPr lvl="3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4pPr>
            <a:lvl5pPr lvl="4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5pPr>
            <a:lvl6pPr marL="481066" lvl="5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6pPr>
            <a:lvl7pPr marL="962132" lvl="6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7pPr>
            <a:lvl8pPr marL="1443198" lvl="7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8pPr>
            <a:lvl9pPr marL="1924263" lvl="8" algn="ctr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Font typeface="StarSymbol"/>
              <a:buNone/>
            </a:pPr>
            <a:r>
              <a:rPr lang="fr-FR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Enseignement de la physique chimie dans le BTS MS</a:t>
            </a:r>
          </a:p>
        </p:txBody>
      </p:sp>
      <p:sp>
        <p:nvSpPr>
          <p:cNvPr id="6" name="Ellipse 5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-92273"/>
            <a:ext cx="6340560" cy="114500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démarche scientifique</a:t>
            </a:r>
            <a:endParaRPr lang="fr-FR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124744"/>
            <a:ext cx="8013577" cy="43490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600" dirty="0"/>
              <a:t>Les  compétences propres à la démarche scientifique doivent permettre </a:t>
            </a:r>
            <a:r>
              <a:rPr lang="fr-FR" sz="2600" dirty="0" smtClean="0"/>
              <a:t>à l’étudiant </a:t>
            </a:r>
            <a:r>
              <a:rPr lang="fr-FR" sz="2600" dirty="0"/>
              <a:t>de prendre des décisions éclairées et d’agir de manière autonome et adaptée. 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Ces </a:t>
            </a:r>
            <a:r>
              <a:rPr lang="fr-FR" sz="2600" dirty="0"/>
              <a:t>compétences nécessitent la maîtrise de capacités qui dépassent largement le cadre de l’activité scientifique :</a:t>
            </a:r>
          </a:p>
          <a:p>
            <a:endParaRPr lang="fr-FR" sz="2100" dirty="0"/>
          </a:p>
          <a:p>
            <a:pPr lvl="1">
              <a:buSzPct val="99000"/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confronter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ses représentations avec la réalité ;</a:t>
            </a:r>
          </a:p>
          <a:p>
            <a:pPr lvl="1">
              <a:buSzPct val="99000"/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observer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en faisant preuve de curiosité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1">
              <a:buSzPct val="99000"/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mobiliser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ses connaissances, rechercher, extraire et organiser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         l’information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utile fournie par une situation, une expérience ou un document ;</a:t>
            </a:r>
          </a:p>
          <a:p>
            <a:pPr lvl="1">
              <a:buSzPct val="99000"/>
              <a:buFont typeface="Wingdings" panose="05000000000000000000" pitchFamily="2" charset="2"/>
              <a:buChar char="Ø"/>
            </a:pP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raisonner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, démontrer, argumenter, exercer son esprit d’analyse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386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381000"/>
            <a:ext cx="21336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1700" b="1" dirty="0"/>
              <a:t>PROBLEMATIQUE</a:t>
            </a:r>
          </a:p>
          <a:p>
            <a:pPr algn="ctr" eaLnBrk="1" hangingPunct="1"/>
            <a:r>
              <a:rPr lang="fr-FR" altLang="fr-FR" sz="1700" b="1" dirty="0"/>
              <a:t>CONTEXTUALISEE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9139" y="1376363"/>
            <a:ext cx="180022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1700" b="1" dirty="0"/>
              <a:t>QUESTION</a:t>
            </a:r>
          </a:p>
          <a:p>
            <a:pPr algn="ctr" eaLnBrk="1" hangingPunct="1"/>
            <a:r>
              <a:rPr lang="fr-FR" altLang="fr-FR" sz="1700" b="1" dirty="0"/>
              <a:t>scientifique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1676" y="2332038"/>
            <a:ext cx="180022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1700" b="1"/>
              <a:t>FORMULATION D’HYPOTHESES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913" y="3646489"/>
            <a:ext cx="180022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1800" b="1" dirty="0"/>
              <a:t>PHASE EXPERIMENTALE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525" y="3660653"/>
            <a:ext cx="1800225" cy="796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1800" b="1" dirty="0"/>
              <a:t>RECHERCHE DOCUMENTAIRE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5964" y="4887913"/>
            <a:ext cx="180022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1700" b="1"/>
              <a:t>EXPLOITATION DES RESULTATS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1676" y="5876926"/>
            <a:ext cx="1800225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r>
              <a:rPr lang="fr-FR" altLang="fr-FR" sz="2100" b="1"/>
              <a:t>VALIDATION</a:t>
            </a:r>
          </a:p>
        </p:txBody>
      </p:sp>
      <p:cxnSp>
        <p:nvCxnSpPr>
          <p:cNvPr id="15" name="Connecteur droit avec flèche 14"/>
          <p:cNvCxnSpPr>
            <a:stCxn id="4" idx="2"/>
            <a:endCxn id="5" idx="0"/>
          </p:cNvCxnSpPr>
          <p:nvPr/>
        </p:nvCxnSpPr>
        <p:spPr>
          <a:xfrm rot="5400000">
            <a:off x="4153694" y="1034257"/>
            <a:ext cx="347663" cy="3365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159251" y="2008188"/>
            <a:ext cx="7938" cy="3238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232026" y="2979738"/>
            <a:ext cx="1909763" cy="666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6" idx="2"/>
            <a:endCxn id="8" idx="0"/>
          </p:cNvCxnSpPr>
          <p:nvPr/>
        </p:nvCxnSpPr>
        <p:spPr>
          <a:xfrm>
            <a:off x="4141789" y="2979739"/>
            <a:ext cx="2482849" cy="6809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7" idx="2"/>
            <a:endCxn id="9" idx="0"/>
          </p:cNvCxnSpPr>
          <p:nvPr/>
        </p:nvCxnSpPr>
        <p:spPr>
          <a:xfrm>
            <a:off x="2232025" y="4294190"/>
            <a:ext cx="1924050" cy="593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8" idx="2"/>
            <a:endCxn id="9" idx="0"/>
          </p:cNvCxnSpPr>
          <p:nvPr/>
        </p:nvCxnSpPr>
        <p:spPr>
          <a:xfrm flipH="1">
            <a:off x="4156077" y="4456784"/>
            <a:ext cx="2468561" cy="4311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4133852" y="5553076"/>
            <a:ext cx="7938" cy="3238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0" idx="1"/>
          </p:cNvCxnSpPr>
          <p:nvPr/>
        </p:nvCxnSpPr>
        <p:spPr>
          <a:xfrm flipH="1">
            <a:off x="539751" y="6200775"/>
            <a:ext cx="270192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539750" y="2684463"/>
            <a:ext cx="0" cy="35163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6" idx="1"/>
          </p:cNvCxnSpPr>
          <p:nvPr/>
        </p:nvCxnSpPr>
        <p:spPr>
          <a:xfrm>
            <a:off x="539751" y="2655888"/>
            <a:ext cx="270192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91681" y="260352"/>
            <a:ext cx="8501495" cy="64817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2" charset="0"/>
                <a:ea typeface="ヒラギノ角ゴ Pro W3" pitchFamily="-105" charset="-128"/>
              </a:defRPr>
            </a:lvl9pPr>
          </a:lstStyle>
          <a:p>
            <a:pPr algn="ctr" eaLnBrk="1" hangingPunct="1"/>
            <a:endParaRPr lang="en-US" altLang="fr-FR" sz="190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28606" y="352286"/>
            <a:ext cx="2592288" cy="2405044"/>
          </a:xfrm>
          <a:prstGeom prst="rect">
            <a:avLst/>
          </a:prstGeom>
          <a:noFill/>
        </p:spPr>
        <p:txBody>
          <a:bodyPr wrap="square" lIns="95785" tIns="47892" rIns="95785" bIns="47892" rtlCol="0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Le contexte peut être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système du plateau technologique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situation professionnelle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une partie d’un équipement (capteur, transmetteurs…)</a:t>
            </a:r>
          </a:p>
          <a:p>
            <a:pPr marL="271548" indent="-271548">
              <a:buFontTx/>
              <a:buChar char="-"/>
            </a:pP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771801" y="2170114"/>
            <a:ext cx="2790799" cy="970855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771801" y="4726337"/>
            <a:ext cx="2790799" cy="970855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83214" y="5876927"/>
            <a:ext cx="3293243" cy="542995"/>
          </a:xfrm>
          <a:prstGeom prst="rect">
            <a:avLst/>
          </a:prstGeom>
          <a:noFill/>
        </p:spPr>
        <p:txBody>
          <a:bodyPr wrap="square" lIns="95785" tIns="47892" rIns="95785" bIns="47892" rtlCol="0">
            <a:spAutoFit/>
          </a:bodyPr>
          <a:lstStyle/>
          <a:p>
            <a:r>
              <a:rPr lang="fr-FR" sz="2900" b="1" dirty="0">
                <a:solidFill>
                  <a:srgbClr val="FF0000"/>
                </a:solidFill>
              </a:rPr>
              <a:t>ESPRIT CRITIQUE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5777" y="381002"/>
            <a:ext cx="3528392" cy="16430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fr-FR"/>
          </a:p>
        </p:txBody>
      </p:sp>
      <p:sp>
        <p:nvSpPr>
          <p:cNvPr id="13" name="Double flèche horizontale 12"/>
          <p:cNvSpPr/>
          <p:nvPr/>
        </p:nvSpPr>
        <p:spPr>
          <a:xfrm>
            <a:off x="3265650" y="3728023"/>
            <a:ext cx="224453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2051720" y="399766"/>
            <a:ext cx="15121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>
            <a:off x="2232026" y="5715000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408007" y="551270"/>
            <a:ext cx="1847812" cy="1302525"/>
            <a:chOff x="493336" y="992907"/>
            <a:chExt cx="2037084" cy="1435793"/>
          </a:xfrm>
        </p:grpSpPr>
        <p:sp>
          <p:nvSpPr>
            <p:cNvPr id="18" name="ZoneTexte 17"/>
            <p:cNvSpPr txBox="1"/>
            <p:nvPr/>
          </p:nvSpPr>
          <p:spPr>
            <a:xfrm>
              <a:off x="607947" y="1382915"/>
              <a:ext cx="1807862" cy="722872"/>
            </a:xfrm>
            <a:prstGeom prst="rect">
              <a:avLst/>
            </a:prstGeom>
            <a:noFill/>
          </p:spPr>
          <p:txBody>
            <a:bodyPr wrap="square" lIns="100794" tIns="50397" rIns="100794" bIns="50397" rtlCol="0">
              <a:spAutoFit/>
            </a:bodyPr>
            <a:lstStyle/>
            <a:p>
              <a:pPr algn="ctr"/>
              <a:r>
                <a:rPr lang="fr-FR" b="1" dirty="0" smtClean="0"/>
                <a:t>EN LIEN AVEC LA FILIERE</a:t>
              </a:r>
              <a:endParaRPr lang="fr-FR" b="1" dirty="0"/>
            </a:p>
          </p:txBody>
        </p:sp>
        <p:sp>
          <p:nvSpPr>
            <p:cNvPr id="14" name="Pensées 13"/>
            <p:cNvSpPr/>
            <p:nvPr/>
          </p:nvSpPr>
          <p:spPr>
            <a:xfrm rot="12458647">
              <a:off x="493336" y="992907"/>
              <a:ext cx="2037084" cy="1435793"/>
            </a:xfrm>
            <a:prstGeom prst="cloudCallout">
              <a:avLst/>
            </a:prstGeom>
            <a:solidFill>
              <a:schemeClr val="accent1">
                <a:alpha val="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6873052" y="2520368"/>
            <a:ext cx="1763573" cy="918741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Où se fait l’acquisition de connaissances??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51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" grpId="0"/>
      <p:bldP spid="3" grpId="0" animBg="1"/>
      <p:bldP spid="34" grpId="0" animBg="1"/>
      <p:bldP spid="11" grpId="0"/>
      <p:bldP spid="12" grpId="0" animBg="1"/>
      <p:bldP spid="13" grpId="0" animBg="1"/>
      <p:bldP spid="17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4117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0" t="27297" r="17062" b="11769"/>
          <a:stretch/>
        </p:blipFill>
        <p:spPr bwMode="auto">
          <a:xfrm>
            <a:off x="827584" y="1556792"/>
            <a:ext cx="8055370" cy="472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2420888"/>
            <a:ext cx="6466432" cy="783892"/>
          </a:xfrm>
          <a:prstGeom prst="rect">
            <a:avLst/>
          </a:prstGeom>
          <a:solidFill>
            <a:schemeClr val="bg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5" tIns="43448" rIns="86895" bIns="43448"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5400000">
            <a:off x="4499991" y="476673"/>
            <a:ext cx="1728191" cy="3744416"/>
          </a:xfrm>
          <a:prstGeom prst="rect">
            <a:avLst/>
          </a:prstGeom>
          <a:solidFill>
            <a:schemeClr val="bg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895" tIns="43448" rIns="86895" bIns="43448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11760" y="188640"/>
            <a:ext cx="673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Des activités coordonnées et/ou </a:t>
            </a:r>
            <a:r>
              <a:rPr lang="fr-FR" sz="2800" b="1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</a:t>
            </a:r>
            <a:r>
              <a:rPr lang="fr-FR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-construites en physique-chimie et sciences industrielles</a:t>
            </a:r>
            <a:endParaRPr lang="fr-FR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691680" y="239888"/>
            <a:ext cx="524816" cy="5248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74068" y="3222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516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807</Words>
  <Application>Microsoft Office PowerPoint</Application>
  <PresentationFormat>Affichage à l'écran (4:3)</PresentationFormat>
  <Paragraphs>199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La démarche scientifique</vt:lpstr>
      <vt:lpstr>Diapositive 8</vt:lpstr>
      <vt:lpstr>Diapositive 9</vt:lpstr>
      <vt:lpstr>Enseignement de la physique chimie  dans le BTS MS</vt:lpstr>
      <vt:lpstr>Diapositive 11</vt:lpstr>
      <vt:lpstr>Diapositive 12</vt:lpstr>
      <vt:lpstr>Diapositive 13</vt:lpstr>
      <vt:lpstr>Diapositive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Helard</dc:creator>
  <cp:lastModifiedBy>Chef de travaux</cp:lastModifiedBy>
  <cp:revision>9</cp:revision>
  <dcterms:created xsi:type="dcterms:W3CDTF">2015-03-19T15:54:43Z</dcterms:created>
  <dcterms:modified xsi:type="dcterms:W3CDTF">2015-03-26T06:45:16Z</dcterms:modified>
</cp:coreProperties>
</file>