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slideLayouts/slideLayout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Default Extension="png" ContentType="image/png"/>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Default Extension="emf" ContentType="image/x-emf"/>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Default Extension="wdp" ContentType="image/vnd.ms-photo"/>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Masters/slideMaster5.xml" ContentType="application/vnd.openxmlformats-officedocument.presentationml.slideMaster+xml"/>
  <Override PartName="/ppt/slides/slide49.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Default Extension="wav" ContentType="audio/wav"/>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s/slide48.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684" r:id="rId2"/>
    <p:sldMasterId id="2147483708" r:id="rId3"/>
    <p:sldMasterId id="2147483672" r:id="rId4"/>
    <p:sldMasterId id="2147483660" r:id="rId5"/>
    <p:sldMasterId id="2147483722" r:id="rId6"/>
  </p:sldMasterIdLst>
  <p:notesMasterIdLst>
    <p:notesMasterId r:id="rId79"/>
  </p:notesMasterIdLst>
  <p:handoutMasterIdLst>
    <p:handoutMasterId r:id="rId80"/>
  </p:handoutMasterIdLst>
  <p:sldIdLst>
    <p:sldId id="434" r:id="rId7"/>
    <p:sldId id="435" r:id="rId8"/>
    <p:sldId id="436" r:id="rId9"/>
    <p:sldId id="437" r:id="rId10"/>
    <p:sldId id="438" r:id="rId11"/>
    <p:sldId id="439" r:id="rId12"/>
    <p:sldId id="440" r:id="rId13"/>
    <p:sldId id="441" r:id="rId14"/>
    <p:sldId id="412" r:id="rId15"/>
    <p:sldId id="413" r:id="rId16"/>
    <p:sldId id="414" r:id="rId17"/>
    <p:sldId id="415" r:id="rId18"/>
    <p:sldId id="416" r:id="rId19"/>
    <p:sldId id="417" r:id="rId20"/>
    <p:sldId id="418" r:id="rId21"/>
    <p:sldId id="419" r:id="rId22"/>
    <p:sldId id="420" r:id="rId23"/>
    <p:sldId id="421" r:id="rId24"/>
    <p:sldId id="422" r:id="rId25"/>
    <p:sldId id="364" r:id="rId26"/>
    <p:sldId id="365" r:id="rId27"/>
    <p:sldId id="366" r:id="rId28"/>
    <p:sldId id="367" r:id="rId29"/>
    <p:sldId id="368" r:id="rId30"/>
    <p:sldId id="369" r:id="rId31"/>
    <p:sldId id="370" r:id="rId32"/>
    <p:sldId id="371" r:id="rId33"/>
    <p:sldId id="372" r:id="rId34"/>
    <p:sldId id="373" r:id="rId35"/>
    <p:sldId id="374" r:id="rId36"/>
    <p:sldId id="376" r:id="rId37"/>
    <p:sldId id="377" r:id="rId38"/>
    <p:sldId id="378" r:id="rId39"/>
    <p:sldId id="379" r:id="rId40"/>
    <p:sldId id="380" r:id="rId41"/>
    <p:sldId id="381" r:id="rId42"/>
    <p:sldId id="382" r:id="rId43"/>
    <p:sldId id="383" r:id="rId44"/>
    <p:sldId id="384" r:id="rId45"/>
    <p:sldId id="385" r:id="rId46"/>
    <p:sldId id="386" r:id="rId47"/>
    <p:sldId id="387" r:id="rId48"/>
    <p:sldId id="388" r:id="rId49"/>
    <p:sldId id="389" r:id="rId50"/>
    <p:sldId id="392" r:id="rId51"/>
    <p:sldId id="393" r:id="rId52"/>
    <p:sldId id="395" r:id="rId53"/>
    <p:sldId id="396" r:id="rId54"/>
    <p:sldId id="397" r:id="rId55"/>
    <p:sldId id="398" r:id="rId56"/>
    <p:sldId id="399" r:id="rId57"/>
    <p:sldId id="400" r:id="rId58"/>
    <p:sldId id="401" r:id="rId59"/>
    <p:sldId id="402" r:id="rId60"/>
    <p:sldId id="403" r:id="rId61"/>
    <p:sldId id="404" r:id="rId62"/>
    <p:sldId id="405" r:id="rId63"/>
    <p:sldId id="406" r:id="rId64"/>
    <p:sldId id="407" r:id="rId65"/>
    <p:sldId id="408" r:id="rId66"/>
    <p:sldId id="411" r:id="rId67"/>
    <p:sldId id="423" r:id="rId68"/>
    <p:sldId id="424" r:id="rId69"/>
    <p:sldId id="425" r:id="rId70"/>
    <p:sldId id="426" r:id="rId71"/>
    <p:sldId id="427" r:id="rId72"/>
    <p:sldId id="428" r:id="rId73"/>
    <p:sldId id="429" r:id="rId74"/>
    <p:sldId id="430" r:id="rId75"/>
    <p:sldId id="431" r:id="rId76"/>
    <p:sldId id="432" r:id="rId77"/>
    <p:sldId id="433" r:id="rId78"/>
  </p:sldIdLst>
  <p:sldSz cx="9144000" cy="6858000" type="screen4x3"/>
  <p:notesSz cx="6669088"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ef" initials="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FF"/>
    <a:srgbClr val="FF66FF"/>
    <a:srgbClr val="66FF66"/>
    <a:srgbClr val="0000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247" autoAdjust="0"/>
    <p:restoredTop sz="78157" autoAdjust="0"/>
  </p:normalViewPr>
  <p:slideViewPr>
    <p:cSldViewPr>
      <p:cViewPr>
        <p:scale>
          <a:sx n="130" d="100"/>
          <a:sy n="130" d="100"/>
        </p:scale>
        <p:origin x="-624" y="750"/>
      </p:cViewPr>
      <p:guideLst>
        <p:guide orient="horz" pos="3612"/>
        <p:guide pos="2880"/>
      </p:guideLst>
    </p:cSldViewPr>
  </p:slideViewPr>
  <p:outlineViewPr>
    <p:cViewPr>
      <p:scale>
        <a:sx n="33" d="100"/>
        <a:sy n="33" d="100"/>
      </p:scale>
      <p:origin x="0" y="120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8" d="100"/>
          <a:sy n="48" d="100"/>
        </p:scale>
        <p:origin x="-3012" y="-114"/>
      </p:cViewPr>
      <p:guideLst>
        <p:guide orient="horz" pos="3127"/>
        <p:guide pos="210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slide" Target="slides/slide70.xml"/><Relationship Id="rId84"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5.xml"/><Relationship Id="rId82" Type="http://schemas.openxmlformats.org/officeDocument/2006/relationships/presProps" Target="presProps.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handoutMaster" Target="handoutMasters/handoutMaster1.xml"/><Relationship Id="rId85"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image" Target="../media/image63.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image" Target="../media/image90.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92.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93.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9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4C29C937-09D3-4E8B-8151-E81746EB4AAB}" type="datetimeFigureOut">
              <a:rPr lang="fr-FR" smtClean="0"/>
              <a:pPr/>
              <a:t>11/11/2011</a:t>
            </a:fld>
            <a:endParaRPr lang="fr-FR" dirty="0"/>
          </a:p>
        </p:txBody>
      </p:sp>
      <p:sp>
        <p:nvSpPr>
          <p:cNvPr id="4" name="Espace réservé du pied de page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endParaRPr lang="fr-FR" dirty="0"/>
          </a:p>
        </p:txBody>
      </p:sp>
      <p:sp>
        <p:nvSpPr>
          <p:cNvPr id="5" name="Espace réservé du numéro de diapositive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CB9859EB-E5BF-4312-9B8E-607704D46B50}" type="slidenum">
              <a:rPr lang="fr-FR" smtClean="0"/>
              <a:pPr/>
              <a:t>‹N°›</a:t>
            </a:fld>
            <a:endParaRPr lang="fr-FR" dirty="0"/>
          </a:p>
        </p:txBody>
      </p:sp>
    </p:spTree>
    <p:extLst>
      <p:ext uri="{BB962C8B-B14F-4D97-AF65-F5344CB8AC3E}">
        <p14:creationId xmlns="" xmlns:p14="http://schemas.microsoft.com/office/powerpoint/2010/main" val="2167575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65C38B10-DF1E-4771-A6F9-878A94127BA8}" type="datetimeFigureOut">
              <a:rPr lang="fr-FR" smtClean="0"/>
              <a:pPr/>
              <a:t>11/11/2011</a:t>
            </a:fld>
            <a:endParaRPr lang="fr-FR" dirty="0"/>
          </a:p>
        </p:txBody>
      </p:sp>
      <p:sp>
        <p:nvSpPr>
          <p:cNvPr id="4" name="Espace réservé de l'image des diapositives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66909" y="4715153"/>
            <a:ext cx="5335270" cy="4466987"/>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96258E17-40FF-4731-8C44-4D9D6CD1D09F}" type="slidenum">
              <a:rPr lang="fr-FR" smtClean="0"/>
              <a:pPr/>
              <a:t>‹N°›</a:t>
            </a:fld>
            <a:endParaRPr lang="fr-FR" dirty="0"/>
          </a:p>
        </p:txBody>
      </p:sp>
    </p:spTree>
    <p:extLst>
      <p:ext uri="{BB962C8B-B14F-4D97-AF65-F5344CB8AC3E}">
        <p14:creationId xmlns="" xmlns:p14="http://schemas.microsoft.com/office/powerpoint/2010/main" val="955120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1</a:t>
            </a:fld>
            <a:endParaRPr lang="fr-F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10</a:t>
            </a:fld>
            <a:endParaRPr lang="fr-F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11</a:t>
            </a:fld>
            <a:endParaRPr lang="fr-F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336522" indent="-336522">
              <a:defRPr/>
            </a:pPr>
            <a:endParaRPr lang="fr-FR" b="1" dirty="0" smtClean="0">
              <a:solidFill>
                <a:schemeClr val="bg1"/>
              </a:solidFill>
            </a:endParaRPr>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12</a:t>
            </a:fld>
            <a:endParaRPr lang="fr-F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13</a:t>
            </a:fld>
            <a:endParaRPr lang="fr-F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hangingPunct="0"/>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14</a:t>
            </a:fld>
            <a:endParaRPr lang="fr-F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15</a:t>
            </a:fld>
            <a:endParaRPr lang="fr-F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16</a:t>
            </a:fld>
            <a:endParaRPr lang="fr-F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17</a:t>
            </a:fld>
            <a:endParaRPr lang="fr-F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224348" indent="-224348" defTabSz="897392">
              <a:defRPr/>
            </a:pPr>
            <a:endParaRPr lang="fr-FR" b="1"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18</a:t>
            </a:fld>
            <a:endParaRPr lang="fr-F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19</a:t>
            </a:fld>
            <a:endParaRPr lang="fr-F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2</a:t>
            </a:fld>
            <a:endParaRPr lang="fr-F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20</a:t>
            </a:fld>
            <a:endParaRPr lang="fr-F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21</a:t>
            </a:fld>
            <a:endParaRPr lang="fr-F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22</a:t>
            </a:fld>
            <a:endParaRPr lang="fr-F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b="0" i="0"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23</a:t>
            </a:fld>
            <a:endParaRPr lang="fr-F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24</a:t>
            </a:fld>
            <a:endParaRPr lang="fr-F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25</a:t>
            </a:fld>
            <a:endParaRPr lang="fr-F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26</a:t>
            </a:fld>
            <a:endParaRPr lang="fr-F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27</a:t>
            </a:fld>
            <a:endParaRPr lang="fr-F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fr-FR" baseline="0" dirty="0" smtClean="0"/>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28</a:t>
            </a:fld>
            <a:endParaRPr lang="fr-F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29</a:t>
            </a:fld>
            <a:endParaRPr 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3</a:t>
            </a:fld>
            <a:endParaRPr lang="fr-F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indent="14288" algn="just">
              <a:buFontTx/>
              <a:buNone/>
              <a:defRPr/>
            </a:pPr>
            <a:endParaRPr lang="fr-FR" sz="1200" b="0" kern="1200" dirty="0" smtClean="0">
              <a:ea typeface="+mn-ea"/>
              <a:sym typeface="Wingdings" pitchFamily="2" charset="2"/>
            </a:endParaRPr>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30</a:t>
            </a:fld>
            <a:endParaRPr lang="fr-F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indent="14288" algn="just">
              <a:buFontTx/>
              <a:buNone/>
              <a:defRPr/>
            </a:pPr>
            <a:endParaRPr lang="fr-FR" sz="1600" b="0" kern="1200" dirty="0" smtClean="0">
              <a:ea typeface="+mn-ea"/>
              <a:sym typeface="Wingdings" pitchFamily="2" charset="2"/>
            </a:endParaRPr>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31</a:t>
            </a:fld>
            <a:endParaRPr lang="fr-F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2227" name="Espace réservé des commentaires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dirty="0" smtClean="0"/>
          </a:p>
        </p:txBody>
      </p:sp>
      <p:sp>
        <p:nvSpPr>
          <p:cNvPr id="52228" name="Espace réservé du numéro de diapositive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FE0A9212-BF49-4523-B9B0-FC149948FA1F}" type="slidenum">
              <a:rPr lang="fr-FR"/>
              <a:pPr fontAlgn="base">
                <a:spcBef>
                  <a:spcPct val="0"/>
                </a:spcBef>
                <a:spcAft>
                  <a:spcPct val="0"/>
                </a:spcAft>
              </a:pPr>
              <a:t>32</a:t>
            </a:fld>
            <a:endParaRPr lang="fr-F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3251" name="Espace réservé des commentaires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dirty="0" smtClean="0"/>
          </a:p>
        </p:txBody>
      </p:sp>
      <p:sp>
        <p:nvSpPr>
          <p:cNvPr id="53252" name="Espace réservé du numéro de diapositive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B227CBD3-DA95-41B4-9766-60E93A3E6099}" type="slidenum">
              <a:rPr lang="fr-FR"/>
              <a:pPr fontAlgn="base">
                <a:spcBef>
                  <a:spcPct val="0"/>
                </a:spcBef>
                <a:spcAft>
                  <a:spcPct val="0"/>
                </a:spcAft>
              </a:pPr>
              <a:t>33</a:t>
            </a:fld>
            <a:endParaRPr lang="fr-F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4275" name="Espace réservé des commentaires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dirty="0" smtClean="0"/>
          </a:p>
        </p:txBody>
      </p:sp>
      <p:sp>
        <p:nvSpPr>
          <p:cNvPr id="54276" name="Espace réservé du numéro de diapositive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4499E871-CAFE-45C4-AD97-14EF670243A4}" type="slidenum">
              <a:rPr lang="fr-FR"/>
              <a:pPr fontAlgn="base">
                <a:spcBef>
                  <a:spcPct val="0"/>
                </a:spcBef>
                <a:spcAft>
                  <a:spcPct val="0"/>
                </a:spcAft>
              </a:pPr>
              <a:t>34</a:t>
            </a:fld>
            <a:endParaRPr lang="fr-F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5299" name="Espace réservé des commentaires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dirty="0" smtClean="0"/>
          </a:p>
        </p:txBody>
      </p:sp>
      <p:sp>
        <p:nvSpPr>
          <p:cNvPr id="55300" name="Espace réservé du numéro de diapositive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7A767E53-DF9C-4DFF-B366-7A208B64CFDD}" type="slidenum">
              <a:rPr lang="fr-FR"/>
              <a:pPr fontAlgn="base">
                <a:spcBef>
                  <a:spcPct val="0"/>
                </a:spcBef>
                <a:spcAft>
                  <a:spcPct val="0"/>
                </a:spcAft>
              </a:pPr>
              <a:t>35</a:t>
            </a:fld>
            <a:endParaRPr lang="fr-F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36</a:t>
            </a:fld>
            <a:endParaRPr lang="fr-FR" dirty="0"/>
          </a:p>
        </p:txBody>
      </p:sp>
    </p:spTree>
    <p:extLst>
      <p:ext uri="{BB962C8B-B14F-4D97-AF65-F5344CB8AC3E}">
        <p14:creationId xmlns="" xmlns:p14="http://schemas.microsoft.com/office/powerpoint/2010/main" val="21282289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6323" name="Espace réservé des commentaires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dirty="0" smtClean="0"/>
          </a:p>
        </p:txBody>
      </p:sp>
      <p:sp>
        <p:nvSpPr>
          <p:cNvPr id="56324" name="Espace réservé du numéro de diapositive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2D6EBA2D-1AA3-49ED-B642-D1368B651EF3}" type="slidenum">
              <a:rPr lang="fr-FR"/>
              <a:pPr fontAlgn="base">
                <a:spcBef>
                  <a:spcPct val="0"/>
                </a:spcBef>
                <a:spcAft>
                  <a:spcPct val="0"/>
                </a:spcAft>
              </a:pPr>
              <a:t>37</a:t>
            </a:fld>
            <a:endParaRPr lang="fr-F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38</a:t>
            </a:fld>
            <a:endParaRPr lang="fr-FR" dirty="0"/>
          </a:p>
        </p:txBody>
      </p:sp>
    </p:spTree>
    <p:extLst>
      <p:ext uri="{BB962C8B-B14F-4D97-AF65-F5344CB8AC3E}">
        <p14:creationId xmlns="" xmlns:p14="http://schemas.microsoft.com/office/powerpoint/2010/main" val="21282289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7347" name="Espace réservé des commentaires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dirty="0" smtClean="0"/>
          </a:p>
        </p:txBody>
      </p:sp>
      <p:sp>
        <p:nvSpPr>
          <p:cNvPr id="57348" name="Espace réservé du numéro de diapositive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41DDDDFE-8F43-4244-9EA1-ECE188D4DD56}" type="slidenum">
              <a:rPr lang="fr-FR"/>
              <a:pPr fontAlgn="base">
                <a:spcBef>
                  <a:spcPct val="0"/>
                </a:spcBef>
                <a:spcAft>
                  <a:spcPct val="0"/>
                </a:spcAft>
              </a:pPr>
              <a:t>39</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baseline="0" dirty="0" smtClean="0"/>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4</a:t>
            </a:fld>
            <a:endParaRPr lang="fr-F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8371" name="Espace réservé des commentaires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dirty="0" smtClean="0"/>
          </a:p>
        </p:txBody>
      </p:sp>
      <p:sp>
        <p:nvSpPr>
          <p:cNvPr id="58372" name="Espace réservé du numéro de diapositive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AF7436E5-2025-4C8D-B824-8496265976A4}" type="slidenum">
              <a:rPr lang="fr-FR"/>
              <a:pPr fontAlgn="base">
                <a:spcBef>
                  <a:spcPct val="0"/>
                </a:spcBef>
                <a:spcAft>
                  <a:spcPct val="0"/>
                </a:spcAft>
              </a:pPr>
              <a:t>40</a:t>
            </a:fld>
            <a:endParaRPr lang="fr-F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9395" name="Espace réservé des commentaires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smtClean="0"/>
          </a:p>
        </p:txBody>
      </p:sp>
      <p:sp>
        <p:nvSpPr>
          <p:cNvPr id="59396" name="Espace réservé du numéro de diapositive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4A3B5C4B-BEFF-4556-B372-1C8C2C9A0F88}" type="slidenum">
              <a:rPr lang="fr-FR"/>
              <a:pPr fontAlgn="base">
                <a:spcBef>
                  <a:spcPct val="0"/>
                </a:spcBef>
                <a:spcAft>
                  <a:spcPct val="0"/>
                </a:spcAft>
              </a:pPr>
              <a:t>41</a:t>
            </a:fld>
            <a:endParaRPr lang="fr-F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0419" name="Espace réservé des commentaires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dirty="0" smtClean="0"/>
          </a:p>
        </p:txBody>
      </p:sp>
      <p:sp>
        <p:nvSpPr>
          <p:cNvPr id="60420" name="Espace réservé du numéro de diapositive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F0C676F7-65A7-45C8-90E7-E4ADACBE1086}" type="slidenum">
              <a:rPr lang="fr-FR"/>
              <a:pPr fontAlgn="base">
                <a:spcBef>
                  <a:spcPct val="0"/>
                </a:spcBef>
                <a:spcAft>
                  <a:spcPct val="0"/>
                </a:spcAft>
              </a:pPr>
              <a:t>42</a:t>
            </a:fld>
            <a:endParaRPr lang="fr-F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43</a:t>
            </a:fld>
            <a:endParaRPr lang="fr-FR" dirty="0"/>
          </a:p>
        </p:txBody>
      </p:sp>
    </p:spTree>
    <p:extLst>
      <p:ext uri="{BB962C8B-B14F-4D97-AF65-F5344CB8AC3E}">
        <p14:creationId xmlns="" xmlns:p14="http://schemas.microsoft.com/office/powerpoint/2010/main" val="21282289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44</a:t>
            </a:fld>
            <a:endParaRPr lang="fr-FR" dirty="0"/>
          </a:p>
        </p:txBody>
      </p:sp>
    </p:spTree>
    <p:extLst>
      <p:ext uri="{BB962C8B-B14F-4D97-AF65-F5344CB8AC3E}">
        <p14:creationId xmlns="" xmlns:p14="http://schemas.microsoft.com/office/powerpoint/2010/main" val="21282289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45</a:t>
            </a:fld>
            <a:endParaRPr lang="fr-FR" dirty="0"/>
          </a:p>
        </p:txBody>
      </p:sp>
    </p:spTree>
    <p:extLst>
      <p:ext uri="{BB962C8B-B14F-4D97-AF65-F5344CB8AC3E}">
        <p14:creationId xmlns="" xmlns:p14="http://schemas.microsoft.com/office/powerpoint/2010/main" val="21282289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46</a:t>
            </a:fld>
            <a:endParaRPr lang="fr-FR" dirty="0"/>
          </a:p>
        </p:txBody>
      </p:sp>
    </p:spTree>
    <p:extLst>
      <p:ext uri="{BB962C8B-B14F-4D97-AF65-F5344CB8AC3E}">
        <p14:creationId xmlns="" xmlns:p14="http://schemas.microsoft.com/office/powerpoint/2010/main" val="21282289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47</a:t>
            </a:fld>
            <a:endParaRPr lang="fr-FR"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48</a:t>
            </a:fld>
            <a:endParaRPr lang="fr-FR"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49</a:t>
            </a:fld>
            <a:endParaRPr lang="fr-F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5</a:t>
            </a:fld>
            <a:endParaRPr lang="fr-FR"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50</a:t>
            </a:fld>
            <a:endParaRPr lang="fr-FR"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51</a:t>
            </a:fld>
            <a:endParaRPr lang="fr-FR"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52</a:t>
            </a:fld>
            <a:endParaRPr lang="fr-FR"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53</a:t>
            </a:fld>
            <a:endParaRPr lang="fr-FR"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54</a:t>
            </a:fld>
            <a:endParaRPr lang="fr-FR"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55</a:t>
            </a:fld>
            <a:endParaRPr lang="fr-FR"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56</a:t>
            </a:fld>
            <a:endParaRPr lang="fr-FR"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sz="1200" b="1" kern="1200" baseline="0" dirty="0" smtClean="0">
              <a:solidFill>
                <a:schemeClr val="tx1"/>
              </a:solidFill>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57</a:t>
            </a:fld>
            <a:endParaRPr lang="fr-FR" dirty="0"/>
          </a:p>
        </p:txBody>
      </p:sp>
    </p:spTree>
    <p:extLst>
      <p:ext uri="{BB962C8B-B14F-4D97-AF65-F5344CB8AC3E}">
        <p14:creationId xmlns="" xmlns:p14="http://schemas.microsoft.com/office/powerpoint/2010/main" val="10491293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lgn="just">
              <a:defRPr/>
            </a:pPr>
            <a:endParaRPr lang="fr-FR" sz="1000" dirty="0" smtClean="0">
              <a:solidFill>
                <a:srgbClr val="0070C0"/>
              </a:solidFill>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DCF7F86F-B946-45FF-8265-A68547B02757}" type="slidenum">
              <a:rPr lang="fr-FR" smtClean="0"/>
              <a:pPr/>
              <a:t>58</a:t>
            </a:fld>
            <a:endParaRPr lang="fr-F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DCF7F86F-B946-45FF-8265-A68547B02757}" type="slidenum">
              <a:rPr lang="fr-FR" smtClean="0"/>
              <a:pPr/>
              <a:t>61</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6</a:t>
            </a:fld>
            <a:endParaRPr lang="fr-FR"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72</a:t>
            </a:fld>
            <a:endParaRPr lang="fr-F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7</a:t>
            </a:fld>
            <a:endParaRPr lang="fr-F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6258E17-40FF-4731-8C44-4D9D6CD1D09F}" type="slidenum">
              <a:rPr lang="fr-FR" smtClean="0"/>
              <a:pPr/>
              <a:t>8</a:t>
            </a:fld>
            <a:endParaRPr lang="fr-F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8F57696F-053E-4972-B292-622ED6126BD9}" type="slidenum">
              <a:rPr lang="fr-FR" smtClean="0"/>
              <a:pPr/>
              <a:t>9</a:t>
            </a:fld>
            <a:endParaRPr 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a:prstGeom prst="rect">
            <a:avLst/>
          </a:prstGeo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p>
            <a:fld id="{969720E3-E079-4182-B7E5-0E9C460977D5}" type="datetimeFigureOut">
              <a:rPr lang="fr-FR" smtClean="0"/>
              <a:pPr/>
              <a:t>11/11/2011</a:t>
            </a:fld>
            <a:endParaRPr lang="fr-FR" dirty="0"/>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p>
            <a:fld id="{8EC15378-12AD-4ED3-9D14-36E8E6718EB4}" type="slidenum">
              <a:rPr lang="fr-FR" smtClean="0"/>
              <a:pPr/>
              <a:t>‹N°›</a:t>
            </a:fld>
            <a:endParaRPr lang="fr-F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p>
            <a:fld id="{969720E3-E079-4182-B7E5-0E9C460977D5}" type="datetimeFigureOut">
              <a:rPr lang="fr-FR" smtClean="0"/>
              <a:pPr/>
              <a:t>11/11/2011</a:t>
            </a:fld>
            <a:endParaRPr lang="fr-FR" dirty="0"/>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p>
            <a:fld id="{8EC15378-12AD-4ED3-9D14-36E8E6718EB4}" type="slidenum">
              <a:rPr lang="fr-FR" smtClean="0"/>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p>
            <a:fld id="{969720E3-E079-4182-B7E5-0E9C460977D5}" type="datetimeFigureOut">
              <a:rPr lang="fr-FR" smtClean="0"/>
              <a:pPr/>
              <a:t>11/11/2011</a:t>
            </a:fld>
            <a:endParaRPr lang="fr-FR" dirty="0"/>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p>
            <a:fld id="{8EC15378-12AD-4ED3-9D14-36E8E6718EB4}" type="slidenum">
              <a:rPr lang="fr-FR" smtClean="0"/>
              <a:pPr/>
              <a:t>‹N°›</a:t>
            </a:fld>
            <a:endParaRPr lang="fr-F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a:prstGeom prst="rect">
            <a:avLst/>
          </a:prstGeo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p>
            <a:fld id="{E6F4FACF-0700-46F7-B9B8-83759E243700}" type="datetimeFigureOut">
              <a:rPr lang="fr-FR" smtClean="0"/>
              <a:pPr/>
              <a:t>11/11/2011</a:t>
            </a:fld>
            <a:endParaRPr lang="fr-FR" dirty="0"/>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p>
            <a:fld id="{E6D9E971-4EEB-4EB2-BE22-530D61B79FDE}" type="slidenum">
              <a:rPr lang="fr-FR" smtClean="0"/>
              <a:pPr/>
              <a:t>‹N°›</a:t>
            </a:fld>
            <a:endParaRPr lang="fr-F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p>
            <a:fld id="{E6F4FACF-0700-46F7-B9B8-83759E243700}" type="datetimeFigureOut">
              <a:rPr lang="fr-FR" smtClean="0"/>
              <a:pPr/>
              <a:t>11/11/2011</a:t>
            </a:fld>
            <a:endParaRPr lang="fr-FR" dirty="0"/>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p>
            <a:fld id="{E6D9E971-4EEB-4EB2-BE22-530D61B79FDE}" type="slidenum">
              <a:rPr lang="fr-FR" smtClean="0"/>
              <a:pPr/>
              <a:t>‹N°›</a:t>
            </a:fld>
            <a:endParaRPr lang="fr-F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p>
            <a:fld id="{E6F4FACF-0700-46F7-B9B8-83759E243700}" type="datetimeFigureOut">
              <a:rPr lang="fr-FR" smtClean="0"/>
              <a:pPr/>
              <a:t>11/11/2011</a:t>
            </a:fld>
            <a:endParaRPr lang="fr-FR" dirty="0"/>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p>
            <a:fld id="{E6D9E971-4EEB-4EB2-BE22-530D61B79FDE}" type="slidenum">
              <a:rPr lang="fr-FR" smtClean="0"/>
              <a:pPr/>
              <a:t>‹N°›</a:t>
            </a:fld>
            <a:endParaRPr lang="fr-F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a:xfrm>
            <a:off x="457200" y="6356350"/>
            <a:ext cx="2133600" cy="365125"/>
          </a:xfrm>
          <a:prstGeom prst="rect">
            <a:avLst/>
          </a:prstGeom>
        </p:spPr>
        <p:txBody>
          <a:bodyPr/>
          <a:lstStyle/>
          <a:p>
            <a:fld id="{E6F4FACF-0700-46F7-B9B8-83759E243700}" type="datetimeFigureOut">
              <a:rPr lang="fr-FR" smtClean="0"/>
              <a:pPr/>
              <a:t>11/11/2011</a:t>
            </a:fld>
            <a:endParaRPr lang="fr-FR" dirty="0"/>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7" name="Espace réservé du numéro de diapositive 6"/>
          <p:cNvSpPr>
            <a:spLocks noGrp="1"/>
          </p:cNvSpPr>
          <p:nvPr>
            <p:ph type="sldNum" sz="quarter" idx="12"/>
          </p:nvPr>
        </p:nvSpPr>
        <p:spPr>
          <a:xfrm>
            <a:off x="6553200" y="6356350"/>
            <a:ext cx="2133600" cy="365125"/>
          </a:xfrm>
          <a:prstGeom prst="rect">
            <a:avLst/>
          </a:prstGeom>
        </p:spPr>
        <p:txBody>
          <a:bodyPr/>
          <a:lstStyle/>
          <a:p>
            <a:fld id="{E6D9E971-4EEB-4EB2-BE22-530D61B79FDE}" type="slidenum">
              <a:rPr lang="fr-FR" smtClean="0"/>
              <a:pPr/>
              <a:t>‹N°›</a:t>
            </a:fld>
            <a:endParaRPr lang="fr-F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a:xfrm>
            <a:off x="457200" y="6356350"/>
            <a:ext cx="2133600" cy="365125"/>
          </a:xfrm>
          <a:prstGeom prst="rect">
            <a:avLst/>
          </a:prstGeom>
        </p:spPr>
        <p:txBody>
          <a:bodyPr/>
          <a:lstStyle/>
          <a:p>
            <a:fld id="{E6F4FACF-0700-46F7-B9B8-83759E243700}" type="datetimeFigureOut">
              <a:rPr lang="fr-FR" smtClean="0"/>
              <a:pPr/>
              <a:t>11/11/2011</a:t>
            </a:fld>
            <a:endParaRPr lang="fr-FR" dirty="0"/>
          </a:p>
        </p:txBody>
      </p:sp>
      <p:sp>
        <p:nvSpPr>
          <p:cNvPr id="8" name="Espace réservé du pied de page 7"/>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9" name="Espace réservé du numéro de diapositive 8"/>
          <p:cNvSpPr>
            <a:spLocks noGrp="1"/>
          </p:cNvSpPr>
          <p:nvPr>
            <p:ph type="sldNum" sz="quarter" idx="12"/>
          </p:nvPr>
        </p:nvSpPr>
        <p:spPr>
          <a:xfrm>
            <a:off x="6553200" y="6356350"/>
            <a:ext cx="2133600" cy="365125"/>
          </a:xfrm>
          <a:prstGeom prst="rect">
            <a:avLst/>
          </a:prstGeom>
        </p:spPr>
        <p:txBody>
          <a:bodyPr/>
          <a:lstStyle/>
          <a:p>
            <a:fld id="{E6D9E971-4EEB-4EB2-BE22-530D61B79FDE}" type="slidenum">
              <a:rPr lang="fr-FR" smtClean="0"/>
              <a:pPr/>
              <a:t>‹N°›</a:t>
            </a:fld>
            <a:endParaRPr lang="fr-F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a:xfrm>
            <a:off x="457200" y="6356350"/>
            <a:ext cx="2133600" cy="365125"/>
          </a:xfrm>
          <a:prstGeom prst="rect">
            <a:avLst/>
          </a:prstGeom>
        </p:spPr>
        <p:txBody>
          <a:bodyPr/>
          <a:lstStyle/>
          <a:p>
            <a:fld id="{E6F4FACF-0700-46F7-B9B8-83759E243700}" type="datetimeFigureOut">
              <a:rPr lang="fr-FR" smtClean="0"/>
              <a:pPr/>
              <a:t>11/11/2011</a:t>
            </a:fld>
            <a:endParaRPr lang="fr-FR" dirty="0"/>
          </a:p>
        </p:txBody>
      </p:sp>
      <p:sp>
        <p:nvSpPr>
          <p:cNvPr id="4" name="Espace réservé du pied de page 3"/>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5" name="Espace réservé du numéro de diapositive 4"/>
          <p:cNvSpPr>
            <a:spLocks noGrp="1"/>
          </p:cNvSpPr>
          <p:nvPr>
            <p:ph type="sldNum" sz="quarter" idx="12"/>
          </p:nvPr>
        </p:nvSpPr>
        <p:spPr>
          <a:xfrm>
            <a:off x="6553200" y="6356350"/>
            <a:ext cx="2133600" cy="365125"/>
          </a:xfrm>
          <a:prstGeom prst="rect">
            <a:avLst/>
          </a:prstGeom>
        </p:spPr>
        <p:txBody>
          <a:bodyPr/>
          <a:lstStyle/>
          <a:p>
            <a:fld id="{E6D9E971-4EEB-4EB2-BE22-530D61B79FDE}" type="slidenum">
              <a:rPr lang="fr-FR" smtClean="0"/>
              <a:pPr/>
              <a:t>‹N°›</a:t>
            </a:fld>
            <a:endParaRPr lang="fr-F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7200" y="6356350"/>
            <a:ext cx="2133600" cy="365125"/>
          </a:xfrm>
          <a:prstGeom prst="rect">
            <a:avLst/>
          </a:prstGeom>
        </p:spPr>
        <p:txBody>
          <a:bodyPr/>
          <a:lstStyle/>
          <a:p>
            <a:fld id="{E6F4FACF-0700-46F7-B9B8-83759E243700}" type="datetimeFigureOut">
              <a:rPr lang="fr-FR" smtClean="0"/>
              <a:pPr/>
              <a:t>11/11/2011</a:t>
            </a:fld>
            <a:endParaRPr lang="fr-FR" dirty="0"/>
          </a:p>
        </p:txBody>
      </p:sp>
      <p:sp>
        <p:nvSpPr>
          <p:cNvPr id="3" name="Espace réservé du pied de page 2"/>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4" name="Espace réservé du numéro de diapositive 3"/>
          <p:cNvSpPr>
            <a:spLocks noGrp="1"/>
          </p:cNvSpPr>
          <p:nvPr>
            <p:ph type="sldNum" sz="quarter" idx="12"/>
          </p:nvPr>
        </p:nvSpPr>
        <p:spPr>
          <a:xfrm>
            <a:off x="6553200" y="6356350"/>
            <a:ext cx="2133600" cy="365125"/>
          </a:xfrm>
          <a:prstGeom prst="rect">
            <a:avLst/>
          </a:prstGeom>
        </p:spPr>
        <p:txBody>
          <a:bodyPr/>
          <a:lstStyle/>
          <a:p>
            <a:fld id="{E6D9E971-4EEB-4EB2-BE22-530D61B79FDE}" type="slidenum">
              <a:rPr lang="fr-FR" smtClean="0"/>
              <a:pPr/>
              <a:t>‹N°›</a:t>
            </a:fld>
            <a:endParaRPr lang="fr-F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a:xfrm>
            <a:off x="457200" y="6356350"/>
            <a:ext cx="2133600" cy="365125"/>
          </a:xfrm>
          <a:prstGeom prst="rect">
            <a:avLst/>
          </a:prstGeom>
        </p:spPr>
        <p:txBody>
          <a:bodyPr/>
          <a:lstStyle/>
          <a:p>
            <a:fld id="{E6F4FACF-0700-46F7-B9B8-83759E243700}" type="datetimeFigureOut">
              <a:rPr lang="fr-FR" smtClean="0"/>
              <a:pPr/>
              <a:t>11/11/2011</a:t>
            </a:fld>
            <a:endParaRPr lang="fr-FR" dirty="0"/>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7" name="Espace réservé du numéro de diapositive 6"/>
          <p:cNvSpPr>
            <a:spLocks noGrp="1"/>
          </p:cNvSpPr>
          <p:nvPr>
            <p:ph type="sldNum" sz="quarter" idx="12"/>
          </p:nvPr>
        </p:nvSpPr>
        <p:spPr>
          <a:xfrm>
            <a:off x="6553200" y="6356350"/>
            <a:ext cx="2133600" cy="365125"/>
          </a:xfrm>
          <a:prstGeom prst="rect">
            <a:avLst/>
          </a:prstGeom>
        </p:spPr>
        <p:txBody>
          <a:bodyPr/>
          <a:lstStyle/>
          <a:p>
            <a:fld id="{E6D9E971-4EEB-4EB2-BE22-530D61B79FDE}" type="slidenum">
              <a:rPr lang="fr-FR" smtClean="0"/>
              <a:pPr/>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p>
            <a:fld id="{969720E3-E079-4182-B7E5-0E9C460977D5}" type="datetimeFigureOut">
              <a:rPr lang="fr-FR" smtClean="0"/>
              <a:pPr/>
              <a:t>11/11/2011</a:t>
            </a:fld>
            <a:endParaRPr lang="fr-FR" dirty="0"/>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p>
            <a:fld id="{8EC15378-12AD-4ED3-9D14-36E8E6718EB4}" type="slidenum">
              <a:rPr lang="fr-FR" smtClean="0"/>
              <a:pPr/>
              <a:t>‹N°›</a:t>
            </a:fld>
            <a:endParaRPr lang="fr-FR"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a:xfrm>
            <a:off x="457200" y="6356350"/>
            <a:ext cx="2133600" cy="365125"/>
          </a:xfrm>
          <a:prstGeom prst="rect">
            <a:avLst/>
          </a:prstGeom>
        </p:spPr>
        <p:txBody>
          <a:bodyPr/>
          <a:lstStyle/>
          <a:p>
            <a:fld id="{E6F4FACF-0700-46F7-B9B8-83759E243700}" type="datetimeFigureOut">
              <a:rPr lang="fr-FR" smtClean="0"/>
              <a:pPr/>
              <a:t>11/11/2011</a:t>
            </a:fld>
            <a:endParaRPr lang="fr-FR" dirty="0"/>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7" name="Espace réservé du numéro de diapositive 6"/>
          <p:cNvSpPr>
            <a:spLocks noGrp="1"/>
          </p:cNvSpPr>
          <p:nvPr>
            <p:ph type="sldNum" sz="quarter" idx="12"/>
          </p:nvPr>
        </p:nvSpPr>
        <p:spPr>
          <a:xfrm>
            <a:off x="6553200" y="6356350"/>
            <a:ext cx="2133600" cy="365125"/>
          </a:xfrm>
          <a:prstGeom prst="rect">
            <a:avLst/>
          </a:prstGeom>
        </p:spPr>
        <p:txBody>
          <a:bodyPr/>
          <a:lstStyle/>
          <a:p>
            <a:fld id="{E6D9E971-4EEB-4EB2-BE22-530D61B79FDE}" type="slidenum">
              <a:rPr lang="fr-FR" smtClean="0"/>
              <a:pPr/>
              <a:t>‹N°›</a:t>
            </a:fld>
            <a:endParaRPr lang="fr-F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p>
            <a:fld id="{E6F4FACF-0700-46F7-B9B8-83759E243700}" type="datetimeFigureOut">
              <a:rPr lang="fr-FR" smtClean="0"/>
              <a:pPr/>
              <a:t>11/11/2011</a:t>
            </a:fld>
            <a:endParaRPr lang="fr-FR" dirty="0"/>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p>
            <a:fld id="{E6D9E971-4EEB-4EB2-BE22-530D61B79FDE}" type="slidenum">
              <a:rPr lang="fr-FR" smtClean="0"/>
              <a:pPr/>
              <a:t>‹N°›</a:t>
            </a:fld>
            <a:endParaRPr lang="fr-F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p>
            <a:fld id="{E6F4FACF-0700-46F7-B9B8-83759E243700}" type="datetimeFigureOut">
              <a:rPr lang="fr-FR" smtClean="0"/>
              <a:pPr/>
              <a:t>11/11/2011</a:t>
            </a:fld>
            <a:endParaRPr lang="fr-FR" dirty="0"/>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p>
            <a:fld id="{E6D9E971-4EEB-4EB2-BE22-530D61B79FDE}" type="slidenum">
              <a:rPr lang="fr-FR" smtClean="0"/>
              <a:pPr/>
              <a:t>‹N°›</a:t>
            </a:fld>
            <a:endParaRPr lang="fr-F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8F110DFE-129E-4A45-A06B-50D86E14F298}" type="datetimeFigureOut">
              <a:rPr lang="fr-FR" smtClean="0"/>
              <a:pPr/>
              <a:t>11/11/2011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6578C61A-855E-4229-A27E-95BD1E251986}" type="slidenum">
              <a:rPr lang="fr-FR" smtClean="0"/>
              <a:pPr/>
              <a:t>‹N°›</a:t>
            </a:fld>
            <a:endParaRPr lang="fr-F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F110DFE-129E-4A45-A06B-50D86E14F298}" type="datetimeFigureOut">
              <a:rPr lang="fr-FR" smtClean="0"/>
              <a:pPr/>
              <a:t>11/11/2011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6578C61A-855E-4229-A27E-95BD1E251986}" type="slidenum">
              <a:rPr lang="fr-FR" smtClean="0"/>
              <a:pPr/>
              <a:t>‹N°›</a:t>
            </a:fld>
            <a:endParaRPr lang="fr-FR"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8F110DFE-129E-4A45-A06B-50D86E14F298}" type="datetimeFigureOut">
              <a:rPr lang="fr-FR" smtClean="0"/>
              <a:pPr/>
              <a:t>11/11/2011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6578C61A-855E-4229-A27E-95BD1E251986}" type="slidenum">
              <a:rPr lang="fr-FR" smtClean="0"/>
              <a:pPr/>
              <a:t>‹N°›</a:t>
            </a:fld>
            <a:endParaRPr lang="fr-FR"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8F110DFE-129E-4A45-A06B-50D86E14F298}" type="datetimeFigureOut">
              <a:rPr lang="fr-FR" smtClean="0"/>
              <a:pPr/>
              <a:t>11/11/2011</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6578C61A-855E-4229-A27E-95BD1E251986}" type="slidenum">
              <a:rPr lang="fr-FR" smtClean="0"/>
              <a:pPr/>
              <a:t>‹N°›</a:t>
            </a:fld>
            <a:endParaRPr lang="fr-FR"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8F110DFE-129E-4A45-A06B-50D86E14F298}" type="datetimeFigureOut">
              <a:rPr lang="fr-FR" smtClean="0"/>
              <a:pPr/>
              <a:t>11/11/2011</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6578C61A-855E-4229-A27E-95BD1E251986}" type="slidenum">
              <a:rPr lang="fr-FR" smtClean="0"/>
              <a:pPr/>
              <a:t>‹N°›</a:t>
            </a:fld>
            <a:endParaRPr lang="fr-FR"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8F110DFE-129E-4A45-A06B-50D86E14F298}" type="datetimeFigureOut">
              <a:rPr lang="fr-FR" smtClean="0"/>
              <a:pPr/>
              <a:t>11/11/2011</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6578C61A-855E-4229-A27E-95BD1E251986}" type="slidenum">
              <a:rPr lang="fr-FR" smtClean="0"/>
              <a:pPr/>
              <a:t>‹N°›</a:t>
            </a:fld>
            <a:endParaRPr lang="fr-FR"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F110DFE-129E-4A45-A06B-50D86E14F298}" type="datetimeFigureOut">
              <a:rPr lang="fr-FR" smtClean="0"/>
              <a:pPr/>
              <a:t>11/11/2011</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6578C61A-855E-4229-A27E-95BD1E251986}" type="slidenum">
              <a:rPr lang="fr-FR" smtClean="0"/>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p>
            <a:fld id="{969720E3-E079-4182-B7E5-0E9C460977D5}" type="datetimeFigureOut">
              <a:rPr lang="fr-FR" smtClean="0"/>
              <a:pPr/>
              <a:t>11/11/2011</a:t>
            </a:fld>
            <a:endParaRPr lang="fr-FR" dirty="0"/>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p>
            <a:fld id="{8EC15378-12AD-4ED3-9D14-36E8E6718EB4}" type="slidenum">
              <a:rPr lang="fr-FR" smtClean="0"/>
              <a:pPr/>
              <a:t>‹N°›</a:t>
            </a:fld>
            <a:endParaRPr lang="fr-FR"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8F110DFE-129E-4A45-A06B-50D86E14F298}" type="datetimeFigureOut">
              <a:rPr lang="fr-FR" smtClean="0"/>
              <a:pPr/>
              <a:t>11/11/2011</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6578C61A-855E-4229-A27E-95BD1E251986}" type="slidenum">
              <a:rPr lang="fr-FR" smtClean="0"/>
              <a:pPr/>
              <a:t>‹N°›</a:t>
            </a:fld>
            <a:endParaRPr lang="fr-FR"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8F110DFE-129E-4A45-A06B-50D86E14F298}" type="datetimeFigureOut">
              <a:rPr lang="fr-FR" smtClean="0"/>
              <a:pPr/>
              <a:t>11/11/2011</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6578C61A-855E-4229-A27E-95BD1E251986}" type="slidenum">
              <a:rPr lang="fr-FR" smtClean="0"/>
              <a:pPr/>
              <a:t>‹N°›</a:t>
            </a:fld>
            <a:endParaRPr lang="fr-FR"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F110DFE-129E-4A45-A06B-50D86E14F298}" type="datetimeFigureOut">
              <a:rPr lang="fr-FR" smtClean="0"/>
              <a:pPr/>
              <a:t>11/11/2011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6578C61A-855E-4229-A27E-95BD1E251986}" type="slidenum">
              <a:rPr lang="fr-FR" smtClean="0"/>
              <a:pPr/>
              <a:t>‹N°›</a:t>
            </a:fld>
            <a:endParaRPr lang="fr-FR"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F110DFE-129E-4A45-A06B-50D86E14F298}" type="datetimeFigureOut">
              <a:rPr lang="fr-FR" smtClean="0"/>
              <a:pPr/>
              <a:t>11/11/2011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6578C61A-855E-4229-A27E-95BD1E251986}" type="slidenum">
              <a:rPr lang="fr-FR" smtClean="0"/>
              <a:pPr/>
              <a:t>‹N°›</a:t>
            </a:fld>
            <a:endParaRPr lang="fr-FR"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C6C81733-A11C-4603-895C-3E6767B21AA0}" type="datetimeFigureOut">
              <a:rPr lang="fr-FR" smtClean="0"/>
              <a:pPr/>
              <a:t>11/11/2011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DDB06BEE-9937-4F72-B287-20B6668CF4CE}" type="slidenum">
              <a:rPr lang="fr-FR" smtClean="0"/>
              <a:pPr/>
              <a:t>‹N°›</a:t>
            </a:fld>
            <a:endParaRPr lang="fr-FR"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6C81733-A11C-4603-895C-3E6767B21AA0}" type="datetimeFigureOut">
              <a:rPr lang="fr-FR" smtClean="0"/>
              <a:pPr/>
              <a:t>11/11/2011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DDB06BEE-9937-4F72-B287-20B6668CF4CE}" type="slidenum">
              <a:rPr lang="fr-FR" smtClean="0"/>
              <a:pPr/>
              <a:t>‹N°›</a:t>
            </a:fld>
            <a:endParaRPr lang="fr-FR"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C6C81733-A11C-4603-895C-3E6767B21AA0}" type="datetimeFigureOut">
              <a:rPr lang="fr-FR" smtClean="0"/>
              <a:pPr/>
              <a:t>11/11/2011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DDB06BEE-9937-4F72-B287-20B6668CF4CE}" type="slidenum">
              <a:rPr lang="fr-FR" smtClean="0"/>
              <a:pPr/>
              <a:t>‹N°›</a:t>
            </a:fld>
            <a:endParaRPr lang="fr-FR"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C6C81733-A11C-4603-895C-3E6767B21AA0}" type="datetimeFigureOut">
              <a:rPr lang="fr-FR" smtClean="0"/>
              <a:pPr/>
              <a:t>11/11/2011</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DDB06BEE-9937-4F72-B287-20B6668CF4CE}" type="slidenum">
              <a:rPr lang="fr-FR" smtClean="0"/>
              <a:pPr/>
              <a:t>‹N°›</a:t>
            </a:fld>
            <a:endParaRPr lang="fr-FR"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C6C81733-A11C-4603-895C-3E6767B21AA0}" type="datetimeFigureOut">
              <a:rPr lang="fr-FR" smtClean="0"/>
              <a:pPr/>
              <a:t>11/11/2011</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DDB06BEE-9937-4F72-B287-20B6668CF4CE}" type="slidenum">
              <a:rPr lang="fr-FR" smtClean="0"/>
              <a:pPr/>
              <a:t>‹N°›</a:t>
            </a:fld>
            <a:endParaRPr lang="fr-FR"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C6C81733-A11C-4603-895C-3E6767B21AA0}" type="datetimeFigureOut">
              <a:rPr lang="fr-FR" smtClean="0"/>
              <a:pPr/>
              <a:t>11/11/2011</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DDB06BEE-9937-4F72-B287-20B6668CF4CE}" type="slidenum">
              <a:rPr lang="fr-FR" smtClean="0"/>
              <a:pPr/>
              <a:t>‹N°›</a:t>
            </a:fld>
            <a:endParaRPr lang="fr-F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a:xfrm>
            <a:off x="457200" y="6356350"/>
            <a:ext cx="2133600" cy="365125"/>
          </a:xfrm>
          <a:prstGeom prst="rect">
            <a:avLst/>
          </a:prstGeom>
        </p:spPr>
        <p:txBody>
          <a:bodyPr/>
          <a:lstStyle/>
          <a:p>
            <a:fld id="{969720E3-E079-4182-B7E5-0E9C460977D5}" type="datetimeFigureOut">
              <a:rPr lang="fr-FR" smtClean="0"/>
              <a:pPr/>
              <a:t>11/11/2011</a:t>
            </a:fld>
            <a:endParaRPr lang="fr-FR" dirty="0"/>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7" name="Espace réservé du numéro de diapositive 6"/>
          <p:cNvSpPr>
            <a:spLocks noGrp="1"/>
          </p:cNvSpPr>
          <p:nvPr>
            <p:ph type="sldNum" sz="quarter" idx="12"/>
          </p:nvPr>
        </p:nvSpPr>
        <p:spPr>
          <a:xfrm>
            <a:off x="6553200" y="6356350"/>
            <a:ext cx="2133600" cy="365125"/>
          </a:xfrm>
          <a:prstGeom prst="rect">
            <a:avLst/>
          </a:prstGeom>
        </p:spPr>
        <p:txBody>
          <a:bodyPr/>
          <a:lstStyle/>
          <a:p>
            <a:fld id="{8EC15378-12AD-4ED3-9D14-36E8E6718EB4}" type="slidenum">
              <a:rPr lang="fr-FR" smtClean="0"/>
              <a:pPr/>
              <a:t>‹N°›</a:t>
            </a:fld>
            <a:endParaRPr lang="fr-FR"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C6C81733-A11C-4603-895C-3E6767B21AA0}" type="datetimeFigureOut">
              <a:rPr lang="fr-FR" smtClean="0"/>
              <a:pPr/>
              <a:t>11/11/2011</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DDB06BEE-9937-4F72-B287-20B6668CF4CE}" type="slidenum">
              <a:rPr lang="fr-FR" smtClean="0"/>
              <a:pPr/>
              <a:t>‹N°›</a:t>
            </a:fld>
            <a:endParaRPr lang="fr-FR"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C6C81733-A11C-4603-895C-3E6767B21AA0}" type="datetimeFigureOut">
              <a:rPr lang="fr-FR" smtClean="0"/>
              <a:pPr/>
              <a:t>11/11/2011</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DDB06BEE-9937-4F72-B287-20B6668CF4CE}" type="slidenum">
              <a:rPr lang="fr-FR" smtClean="0"/>
              <a:pPr/>
              <a:t>‹N°›</a:t>
            </a:fld>
            <a:endParaRPr lang="fr-FR"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C6C81733-A11C-4603-895C-3E6767B21AA0}" type="datetimeFigureOut">
              <a:rPr lang="fr-FR" smtClean="0"/>
              <a:pPr/>
              <a:t>11/11/2011</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DDB06BEE-9937-4F72-B287-20B6668CF4CE}" type="slidenum">
              <a:rPr lang="fr-FR" smtClean="0"/>
              <a:pPr/>
              <a:t>‹N°›</a:t>
            </a:fld>
            <a:endParaRPr lang="fr-FR"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6C81733-A11C-4603-895C-3E6767B21AA0}" type="datetimeFigureOut">
              <a:rPr lang="fr-FR" smtClean="0"/>
              <a:pPr/>
              <a:t>11/11/2011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DDB06BEE-9937-4F72-B287-20B6668CF4CE}" type="slidenum">
              <a:rPr lang="fr-FR" smtClean="0"/>
              <a:pPr/>
              <a:t>‹N°›</a:t>
            </a:fld>
            <a:endParaRPr lang="fr-FR"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6C81733-A11C-4603-895C-3E6767B21AA0}" type="datetimeFigureOut">
              <a:rPr lang="fr-FR" smtClean="0"/>
              <a:pPr/>
              <a:t>11/11/2011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DDB06BEE-9937-4F72-B287-20B6668CF4CE}" type="slidenum">
              <a:rPr lang="fr-FR" smtClean="0"/>
              <a:pPr/>
              <a:t>‹N°›</a:t>
            </a:fld>
            <a:endParaRPr lang="fr-FR"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E78DF245-A8C3-46B2-BEEA-4C20F939B461}" type="datetimeFigureOut">
              <a:rPr lang="fr-FR" smtClean="0"/>
              <a:pPr/>
              <a:t>11/11/2011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5860007-FA09-418E-946F-78ACD00388D0}" type="slidenum">
              <a:rPr lang="fr-FR" smtClean="0"/>
              <a:pPr/>
              <a:t>‹N°›</a:t>
            </a:fld>
            <a:endParaRPr lang="fr-FR"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E78DF245-A8C3-46B2-BEEA-4C20F939B461}" type="datetimeFigureOut">
              <a:rPr lang="fr-FR" smtClean="0"/>
              <a:pPr/>
              <a:t>11/11/2011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5860007-FA09-418E-946F-78ACD00388D0}" type="slidenum">
              <a:rPr lang="fr-FR" smtClean="0"/>
              <a:pPr/>
              <a:t>‹N°›</a:t>
            </a:fld>
            <a:endParaRPr lang="fr-FR"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E78DF245-A8C3-46B2-BEEA-4C20F939B461}" type="datetimeFigureOut">
              <a:rPr lang="fr-FR" smtClean="0"/>
              <a:pPr/>
              <a:t>11/11/2011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5860007-FA09-418E-946F-78ACD00388D0}" type="slidenum">
              <a:rPr lang="fr-FR" smtClean="0"/>
              <a:pPr/>
              <a:t>‹N°›</a:t>
            </a:fld>
            <a:endParaRPr lang="fr-FR"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E78DF245-A8C3-46B2-BEEA-4C20F939B461}" type="datetimeFigureOut">
              <a:rPr lang="fr-FR" smtClean="0"/>
              <a:pPr/>
              <a:t>11/11/2011</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45860007-FA09-418E-946F-78ACD00388D0}" type="slidenum">
              <a:rPr lang="fr-FR" smtClean="0"/>
              <a:pPr/>
              <a:t>‹N°›</a:t>
            </a:fld>
            <a:endParaRPr lang="fr-FR"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E78DF245-A8C3-46B2-BEEA-4C20F939B461}" type="datetimeFigureOut">
              <a:rPr lang="fr-FR" smtClean="0"/>
              <a:pPr/>
              <a:t>11/11/2011</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45860007-FA09-418E-946F-78ACD00388D0}" type="slidenum">
              <a:rPr lang="fr-FR" smtClean="0"/>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a:xfrm>
            <a:off x="457200" y="6356350"/>
            <a:ext cx="2133600" cy="365125"/>
          </a:xfrm>
          <a:prstGeom prst="rect">
            <a:avLst/>
          </a:prstGeom>
        </p:spPr>
        <p:txBody>
          <a:bodyPr/>
          <a:lstStyle/>
          <a:p>
            <a:fld id="{969720E3-E079-4182-B7E5-0E9C460977D5}" type="datetimeFigureOut">
              <a:rPr lang="fr-FR" smtClean="0"/>
              <a:pPr/>
              <a:t>11/11/2011</a:t>
            </a:fld>
            <a:endParaRPr lang="fr-FR" dirty="0"/>
          </a:p>
        </p:txBody>
      </p:sp>
      <p:sp>
        <p:nvSpPr>
          <p:cNvPr id="8" name="Espace réservé du pied de page 7"/>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9" name="Espace réservé du numéro de diapositive 8"/>
          <p:cNvSpPr>
            <a:spLocks noGrp="1"/>
          </p:cNvSpPr>
          <p:nvPr>
            <p:ph type="sldNum" sz="quarter" idx="12"/>
          </p:nvPr>
        </p:nvSpPr>
        <p:spPr>
          <a:xfrm>
            <a:off x="6553200" y="6356350"/>
            <a:ext cx="2133600" cy="365125"/>
          </a:xfrm>
          <a:prstGeom prst="rect">
            <a:avLst/>
          </a:prstGeom>
        </p:spPr>
        <p:txBody>
          <a:bodyPr/>
          <a:lstStyle/>
          <a:p>
            <a:fld id="{8EC15378-12AD-4ED3-9D14-36E8E6718EB4}" type="slidenum">
              <a:rPr lang="fr-FR" smtClean="0"/>
              <a:pPr/>
              <a:t>‹N°›</a:t>
            </a:fld>
            <a:endParaRPr lang="fr-FR"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E78DF245-A8C3-46B2-BEEA-4C20F939B461}" type="datetimeFigureOut">
              <a:rPr lang="fr-FR" smtClean="0"/>
              <a:pPr/>
              <a:t>11/11/2011</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45860007-FA09-418E-946F-78ACD00388D0}" type="slidenum">
              <a:rPr lang="fr-FR" smtClean="0"/>
              <a:pPr/>
              <a:t>‹N°›</a:t>
            </a:fld>
            <a:endParaRPr lang="fr-FR"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E78DF245-A8C3-46B2-BEEA-4C20F939B461}" type="datetimeFigureOut">
              <a:rPr lang="fr-FR" smtClean="0"/>
              <a:pPr/>
              <a:t>11/11/2011</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45860007-FA09-418E-946F-78ACD00388D0}" type="slidenum">
              <a:rPr lang="fr-FR" smtClean="0"/>
              <a:pPr/>
              <a:t>‹N°›</a:t>
            </a:fld>
            <a:endParaRPr lang="fr-FR"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E78DF245-A8C3-46B2-BEEA-4C20F939B461}" type="datetimeFigureOut">
              <a:rPr lang="fr-FR" smtClean="0"/>
              <a:pPr/>
              <a:t>11/11/2011</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45860007-FA09-418E-946F-78ACD00388D0}" type="slidenum">
              <a:rPr lang="fr-FR" smtClean="0"/>
              <a:pPr/>
              <a:t>‹N°›</a:t>
            </a:fld>
            <a:endParaRPr lang="fr-FR"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E78DF245-A8C3-46B2-BEEA-4C20F939B461}" type="datetimeFigureOut">
              <a:rPr lang="fr-FR" smtClean="0"/>
              <a:pPr/>
              <a:t>11/11/2011</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45860007-FA09-418E-946F-78ACD00388D0}" type="slidenum">
              <a:rPr lang="fr-FR" smtClean="0"/>
              <a:pPr/>
              <a:t>‹N°›</a:t>
            </a:fld>
            <a:endParaRPr lang="fr-FR"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E78DF245-A8C3-46B2-BEEA-4C20F939B461}" type="datetimeFigureOut">
              <a:rPr lang="fr-FR" smtClean="0"/>
              <a:pPr/>
              <a:t>11/11/2011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5860007-FA09-418E-946F-78ACD00388D0}" type="slidenum">
              <a:rPr lang="fr-FR" smtClean="0"/>
              <a:pPr/>
              <a:t>‹N°›</a:t>
            </a:fld>
            <a:endParaRPr lang="fr-FR"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E78DF245-A8C3-46B2-BEEA-4C20F939B461}" type="datetimeFigureOut">
              <a:rPr lang="fr-FR" smtClean="0"/>
              <a:pPr/>
              <a:t>11/11/2011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45860007-FA09-418E-946F-78ACD00388D0}" type="slidenum">
              <a:rPr lang="fr-FR" smtClean="0"/>
              <a:pPr/>
              <a:t>‹N°›</a:t>
            </a:fld>
            <a:endParaRPr lang="fr-FR"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0" name="Triangle rect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r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fr-FR" smtClean="0"/>
              <a:t>Cliquez pour modifier le style du titre</a:t>
            </a:r>
            <a:endParaRPr kumimoji="0" lang="en-US"/>
          </a:p>
        </p:txBody>
      </p:sp>
      <p:sp>
        <p:nvSpPr>
          <p:cNvPr id="17" name="Sous-titr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grpSp>
        <p:nvGrpSpPr>
          <p:cNvPr id="2" name="Groupe 1"/>
          <p:cNvGrpSpPr/>
          <p:nvPr/>
        </p:nvGrpSpPr>
        <p:grpSpPr>
          <a:xfrm>
            <a:off x="-3765" y="4953000"/>
            <a:ext cx="9147765" cy="1912088"/>
            <a:chOff x="-3765" y="4832896"/>
            <a:chExt cx="9147765" cy="2032192"/>
          </a:xfrm>
        </p:grpSpPr>
        <p:sp>
          <p:nvSpPr>
            <p:cNvPr id="7" name="Forme libr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orme libr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orme lib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necteur droit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Espace réservé de la date 29"/>
          <p:cNvSpPr>
            <a:spLocks noGrp="1"/>
          </p:cNvSpPr>
          <p:nvPr>
            <p:ph type="dt" sz="half" idx="10"/>
          </p:nvPr>
        </p:nvSpPr>
        <p:spPr/>
        <p:txBody>
          <a:bodyPr/>
          <a:lstStyle>
            <a:lvl1pPr>
              <a:defRPr>
                <a:solidFill>
                  <a:srgbClr val="FFFFFF"/>
                </a:solidFill>
              </a:defRPr>
            </a:lvl1pPr>
            <a:extLst/>
          </a:lstStyle>
          <a:p>
            <a:fld id="{544213AF-26F6-41FA-8D85-E2C5388D6E58}" type="datetimeFigureOut">
              <a:rPr lang="en-US" smtClean="0"/>
              <a:pPr/>
              <a:t>11/11/2011</a:t>
            </a:fld>
            <a:endParaRPr lang="en-US" dirty="0">
              <a:solidFill>
                <a:srgbClr val="FFFFFF"/>
              </a:solidFill>
            </a:endParaRPr>
          </a:p>
        </p:txBody>
      </p:sp>
      <p:sp>
        <p:nvSpPr>
          <p:cNvPr id="19" name="Espace réservé du pied de page 18"/>
          <p:cNvSpPr>
            <a:spLocks noGrp="1"/>
          </p:cNvSpPr>
          <p:nvPr>
            <p:ph type="ftr" sz="quarter" idx="11"/>
          </p:nvPr>
        </p:nvSpPr>
        <p:spPr/>
        <p:txBody>
          <a:bodyPr/>
          <a:lstStyle>
            <a:lvl1pPr>
              <a:defRPr>
                <a:solidFill>
                  <a:schemeClr val="accent1">
                    <a:tint val="20000"/>
                  </a:schemeClr>
                </a:solidFill>
              </a:defRPr>
            </a:lvl1pPr>
            <a:extLst/>
          </a:lstStyle>
          <a:p>
            <a:endParaRPr kumimoji="0" lang="en-US">
              <a:solidFill>
                <a:schemeClr val="accent1">
                  <a:tint val="20000"/>
                </a:schemeClr>
              </a:solidFill>
            </a:endParaRPr>
          </a:p>
        </p:txBody>
      </p:sp>
      <p:sp>
        <p:nvSpPr>
          <p:cNvPr id="27" name="Espace réservé du numéro de diapositive 26"/>
          <p:cNvSpPr>
            <a:spLocks noGrp="1"/>
          </p:cNvSpPr>
          <p:nvPr>
            <p:ph type="sldNum" sz="quarter" idx="12"/>
          </p:nvPr>
        </p:nvSpPr>
        <p:spPr/>
        <p:txBody>
          <a:bodyPr/>
          <a:lstStyle>
            <a:lvl1pPr>
              <a:defRPr>
                <a:solidFill>
                  <a:srgbClr val="FFFFFF"/>
                </a:solidFill>
              </a:defRPr>
            </a:lvl1pPr>
            <a:extLst/>
          </a:lstStyle>
          <a:p>
            <a:fld id="{D5BBC35B-A44B-4119-B8DA-DE9E3DFADA20}" type="slidenum">
              <a:rPr kumimoji="0" lang="en-US" smtClean="0"/>
              <a:pPr/>
              <a:t>‹N°›</a:t>
            </a:fld>
            <a:endParaRPr kumimoji="0" lang="en-US" dirty="0">
              <a:solidFill>
                <a:srgbClr val="FFFFFF"/>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544213AF-26F6-41FA-8D85-E2C5388D6E58}" type="datetimeFigureOut">
              <a:rPr lang="en-US" smtClean="0"/>
              <a:pPr/>
              <a:t>11/11/2011</a:t>
            </a:fld>
            <a:endParaRPr lang="en-US"/>
          </a:p>
        </p:txBody>
      </p:sp>
      <p:sp>
        <p:nvSpPr>
          <p:cNvPr id="5" name="Espace réservé du pied de page 4"/>
          <p:cNvSpPr>
            <a:spLocks noGrp="1"/>
          </p:cNvSpPr>
          <p:nvPr>
            <p:ph type="ftr" sz="quarter" idx="11"/>
          </p:nvPr>
        </p:nvSpPr>
        <p:spPr/>
        <p:txBody>
          <a:bodyPr/>
          <a:lstStyle>
            <a:extLst/>
          </a:lstStyle>
          <a:p>
            <a:endParaRPr kumimoji="0" lang="en-US"/>
          </a:p>
        </p:txBody>
      </p:sp>
      <p:sp>
        <p:nvSpPr>
          <p:cNvPr id="6" name="Espace réservé du numéro de diapositive 5"/>
          <p:cNvSpPr>
            <a:spLocks noGrp="1"/>
          </p:cNvSpPr>
          <p:nvPr>
            <p:ph type="sldNum" sz="quarter" idx="12"/>
          </p:nvPr>
        </p:nvSpPr>
        <p:spPr/>
        <p:txBody>
          <a:bodyPr/>
          <a:lstStyle>
            <a:extLst/>
          </a:lstStyle>
          <a:p>
            <a:fld id="{D5BBC35B-A44B-4119-B8DA-DE9E3DFADA20}" type="slidenum">
              <a:rPr kumimoji="0" lang="en-US" smtClean="0"/>
              <a:pPr/>
              <a:t>‹N°›</a:t>
            </a:fld>
            <a:endParaRPr kumimoji="0" lang="en-US"/>
          </a:p>
        </p:txBody>
      </p:sp>
      <p:sp>
        <p:nvSpPr>
          <p:cNvPr id="7" name="Titre 6"/>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fld id="{544213AF-26F6-41FA-8D85-E2C5388D6E58}" type="datetimeFigureOut">
              <a:rPr lang="en-US" smtClean="0"/>
              <a:pPr/>
              <a:t>11/11/2011</a:t>
            </a:fld>
            <a:endParaRPr lang="en-US"/>
          </a:p>
        </p:txBody>
      </p:sp>
      <p:sp>
        <p:nvSpPr>
          <p:cNvPr id="5" name="Espace réservé du pied de page 4"/>
          <p:cNvSpPr>
            <a:spLocks noGrp="1"/>
          </p:cNvSpPr>
          <p:nvPr>
            <p:ph type="ftr" sz="quarter" idx="11"/>
          </p:nvPr>
        </p:nvSpPr>
        <p:spPr/>
        <p:txBody>
          <a:bodyPr/>
          <a:lstStyle>
            <a:extLst/>
          </a:lstStyle>
          <a:p>
            <a:endParaRPr kumimoji="0" lang="en-US"/>
          </a:p>
        </p:txBody>
      </p:sp>
      <p:sp>
        <p:nvSpPr>
          <p:cNvPr id="6" name="Espace réservé du numéro de diapositive 5"/>
          <p:cNvSpPr>
            <a:spLocks noGrp="1"/>
          </p:cNvSpPr>
          <p:nvPr>
            <p:ph type="sldNum" sz="quarter" idx="12"/>
          </p:nvPr>
        </p:nvSpPr>
        <p:spPr/>
        <p:txBody>
          <a:bodyPr/>
          <a:lstStyle>
            <a:extLst/>
          </a:lstStyle>
          <a:p>
            <a:fld id="{D5BBC35B-A44B-4119-B8DA-DE9E3DFADA20}" type="slidenum">
              <a:rPr kumimoji="0" lang="en-US" smtClean="0"/>
              <a:pPr/>
              <a:t>‹N°›</a:t>
            </a:fld>
            <a:endParaRPr kumimoji="0"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eux contenus">
    <p:bg>
      <p:bgRef idx="1002">
        <a:schemeClr val="bg1"/>
      </p:bgRef>
    </p:bg>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544213AF-26F6-41FA-8D85-E2C5388D6E58}" type="datetimeFigureOut">
              <a:rPr lang="en-US" smtClean="0"/>
              <a:pPr/>
              <a:t>11/11/2011</a:t>
            </a:fld>
            <a:endParaRPr lang="en-US"/>
          </a:p>
        </p:txBody>
      </p:sp>
      <p:sp>
        <p:nvSpPr>
          <p:cNvPr id="6" name="Espace réservé du pied de page 5"/>
          <p:cNvSpPr>
            <a:spLocks noGrp="1"/>
          </p:cNvSpPr>
          <p:nvPr>
            <p:ph type="ftr" sz="quarter" idx="11"/>
          </p:nvPr>
        </p:nvSpPr>
        <p:spPr/>
        <p:txBody>
          <a:bodyPr/>
          <a:lstStyle>
            <a:extLst/>
          </a:lstStyle>
          <a:p>
            <a:endParaRPr kumimoji="0" lang="en-US"/>
          </a:p>
        </p:txBody>
      </p:sp>
      <p:sp>
        <p:nvSpPr>
          <p:cNvPr id="7" name="Espace réservé du numéro de diapositive 6"/>
          <p:cNvSpPr>
            <a:spLocks noGrp="1"/>
          </p:cNvSpPr>
          <p:nvPr>
            <p:ph type="sldNum" sz="quarter" idx="12"/>
          </p:nvPr>
        </p:nvSpPr>
        <p:spPr/>
        <p:txBody>
          <a:bodyPr/>
          <a:lstStyle>
            <a:extLst/>
          </a:lstStyle>
          <a:p>
            <a:fld id="{D5BBC35B-A44B-4119-B8DA-DE9E3DFADA20}" type="slidenum">
              <a:rPr kumimoji="0" lang="en-US" smtClean="0"/>
              <a:pPr/>
              <a:t>‹N°›</a:t>
            </a:fld>
            <a:endParaRPr kumimoji="0" lang="en-US"/>
          </a:p>
        </p:txBody>
      </p:sp>
      <p:sp>
        <p:nvSpPr>
          <p:cNvPr id="8" name="Titre 7"/>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a:xfrm>
            <a:off x="457200" y="6356350"/>
            <a:ext cx="2133600" cy="365125"/>
          </a:xfrm>
          <a:prstGeom prst="rect">
            <a:avLst/>
          </a:prstGeom>
        </p:spPr>
        <p:txBody>
          <a:bodyPr/>
          <a:lstStyle/>
          <a:p>
            <a:fld id="{969720E3-E079-4182-B7E5-0E9C460977D5}" type="datetimeFigureOut">
              <a:rPr lang="fr-FR" smtClean="0"/>
              <a:pPr/>
              <a:t>11/11/2011</a:t>
            </a:fld>
            <a:endParaRPr lang="fr-FR" dirty="0"/>
          </a:p>
        </p:txBody>
      </p:sp>
      <p:sp>
        <p:nvSpPr>
          <p:cNvPr id="4" name="Espace réservé du pied de page 3"/>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5" name="Espace réservé du numéro de diapositive 4"/>
          <p:cNvSpPr>
            <a:spLocks noGrp="1"/>
          </p:cNvSpPr>
          <p:nvPr>
            <p:ph type="sldNum" sz="quarter" idx="12"/>
          </p:nvPr>
        </p:nvSpPr>
        <p:spPr>
          <a:xfrm>
            <a:off x="6553200" y="6356350"/>
            <a:ext cx="2133600" cy="365125"/>
          </a:xfrm>
          <a:prstGeom prst="rect">
            <a:avLst/>
          </a:prstGeom>
        </p:spPr>
        <p:txBody>
          <a:bodyPr/>
          <a:lstStyle/>
          <a:p>
            <a:fld id="{8EC15378-12AD-4ED3-9D14-36E8E6718EB4}" type="slidenum">
              <a:rPr lang="fr-FR" smtClean="0"/>
              <a:pPr/>
              <a:t>‹N°›</a:t>
            </a:fld>
            <a:endParaRPr lang="fr-FR"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544213AF-26F6-41FA-8D85-E2C5388D6E58}" type="datetimeFigureOut">
              <a:rPr lang="en-US" smtClean="0"/>
              <a:pPr/>
              <a:t>11/11/2011</a:t>
            </a:fld>
            <a:endParaRPr lang="en-US"/>
          </a:p>
        </p:txBody>
      </p:sp>
      <p:sp>
        <p:nvSpPr>
          <p:cNvPr id="8" name="Espace réservé du pied de page 7"/>
          <p:cNvSpPr>
            <a:spLocks noGrp="1"/>
          </p:cNvSpPr>
          <p:nvPr>
            <p:ph type="ftr" sz="quarter" idx="11"/>
          </p:nvPr>
        </p:nvSpPr>
        <p:spPr/>
        <p:txBody>
          <a:bodyPr/>
          <a:lstStyle>
            <a:extLst/>
          </a:lstStyle>
          <a:p>
            <a:endParaRPr kumimoji="0" lang="en-US"/>
          </a:p>
        </p:txBody>
      </p:sp>
      <p:sp>
        <p:nvSpPr>
          <p:cNvPr id="9" name="Espace réservé du numéro de diapositive 8"/>
          <p:cNvSpPr>
            <a:spLocks noGrp="1"/>
          </p:cNvSpPr>
          <p:nvPr>
            <p:ph type="sldNum" sz="quarter" idx="12"/>
          </p:nvPr>
        </p:nvSpPr>
        <p:spPr/>
        <p:txBody>
          <a:bodyPr/>
          <a:lstStyle>
            <a:extLst/>
          </a:lstStyle>
          <a:p>
            <a:fld id="{D5BBC35B-A44B-4119-B8DA-DE9E3DFADA20}" type="slidenum">
              <a:rPr kumimoji="0" lang="en-US" smtClean="0"/>
              <a:pPr/>
              <a:t>‹N°›</a:t>
            </a:fld>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re seul">
    <p:bg>
      <p:bgRef idx="1002">
        <a:schemeClr val="bg1"/>
      </p:bgRef>
    </p:bg>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extLst/>
          </a:lstStyle>
          <a:p>
            <a:fld id="{544213AF-26F6-41FA-8D85-E2C5388D6E58}" type="datetimeFigureOut">
              <a:rPr lang="en-US" smtClean="0"/>
              <a:pPr/>
              <a:t>11/11/2011</a:t>
            </a:fld>
            <a:endParaRPr lang="en-US"/>
          </a:p>
        </p:txBody>
      </p:sp>
      <p:sp>
        <p:nvSpPr>
          <p:cNvPr id="4" name="Espace réservé du pied de page 3"/>
          <p:cNvSpPr>
            <a:spLocks noGrp="1"/>
          </p:cNvSpPr>
          <p:nvPr>
            <p:ph type="ftr" sz="quarter" idx="11"/>
          </p:nvPr>
        </p:nvSpPr>
        <p:spPr/>
        <p:txBody>
          <a:bodyPr/>
          <a:lstStyle>
            <a:extLst/>
          </a:lstStyle>
          <a:p>
            <a:endParaRPr kumimoji="0" lang="en-US"/>
          </a:p>
        </p:txBody>
      </p:sp>
      <p:sp>
        <p:nvSpPr>
          <p:cNvPr id="5" name="Espace réservé du numéro de diapositive 4"/>
          <p:cNvSpPr>
            <a:spLocks noGrp="1"/>
          </p:cNvSpPr>
          <p:nvPr>
            <p:ph type="sldNum" sz="quarter" idx="12"/>
          </p:nvPr>
        </p:nvSpPr>
        <p:spPr/>
        <p:txBody>
          <a:bodyPr/>
          <a:lstStyle>
            <a:extLst/>
          </a:lstStyle>
          <a:p>
            <a:fld id="{D5BBC35B-A44B-4119-B8DA-DE9E3DFADA20}" type="slidenum">
              <a:rPr kumimoji="0" lang="en-US" smtClean="0"/>
              <a:pPr/>
              <a:t>‹N°›</a:t>
            </a:fld>
            <a:endParaRPr kumimoji="0" lang="en-US"/>
          </a:p>
        </p:txBody>
      </p:sp>
      <p:sp>
        <p:nvSpPr>
          <p:cNvPr id="6" name="Titre 5"/>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extLst/>
          </a:lstStyle>
          <a:p>
            <a:fld id="{544213AF-26F6-41FA-8D85-E2C5388D6E58}" type="datetimeFigureOut">
              <a:rPr lang="en-US" smtClean="0"/>
              <a:pPr/>
              <a:t>11/11/2011</a:t>
            </a:fld>
            <a:endParaRPr lang="en-US"/>
          </a:p>
        </p:txBody>
      </p:sp>
      <p:sp>
        <p:nvSpPr>
          <p:cNvPr id="3" name="Espace réservé du pied de page 2"/>
          <p:cNvSpPr>
            <a:spLocks noGrp="1"/>
          </p:cNvSpPr>
          <p:nvPr>
            <p:ph type="ftr" sz="quarter" idx="11"/>
          </p:nvPr>
        </p:nvSpPr>
        <p:spPr/>
        <p:txBody>
          <a:bodyPr/>
          <a:lstStyle>
            <a:extLst/>
          </a:lstStyle>
          <a:p>
            <a:endParaRPr kumimoji="0" lang="en-US"/>
          </a:p>
        </p:txBody>
      </p:sp>
      <p:sp>
        <p:nvSpPr>
          <p:cNvPr id="4" name="Espace réservé du numéro de diapositive 3"/>
          <p:cNvSpPr>
            <a:spLocks noGrp="1"/>
          </p:cNvSpPr>
          <p:nvPr>
            <p:ph type="sldNum" sz="quarter" idx="12"/>
          </p:nvPr>
        </p:nvSpPr>
        <p:spPr/>
        <p:txBody>
          <a:bodyPr/>
          <a:lstStyle>
            <a:extLst/>
          </a:lstStyle>
          <a:p>
            <a:fld id="{D5BBC35B-A44B-4119-B8DA-DE9E3DFADA20}" type="slidenum">
              <a:rPr kumimoji="0" lang="en-US" smtClean="0"/>
              <a:pPr/>
              <a:t>‹N°›</a:t>
            </a:fld>
            <a:endParaRPr kumimoji="0"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727032" y="6407944"/>
            <a:ext cx="1920240" cy="365760"/>
          </a:xfrm>
        </p:spPr>
        <p:txBody>
          <a:bodyPr/>
          <a:lstStyle>
            <a:extLst/>
          </a:lstStyle>
          <a:p>
            <a:fld id="{544213AF-26F6-41FA-8D85-E2C5388D6E58}" type="datetimeFigureOut">
              <a:rPr lang="en-US" smtClean="0"/>
              <a:pPr/>
              <a:t>11/11/2011</a:t>
            </a:fld>
            <a:endParaRPr lang="en-US"/>
          </a:p>
        </p:txBody>
      </p:sp>
      <p:sp>
        <p:nvSpPr>
          <p:cNvPr id="6" name="Espace réservé du pied de page 5"/>
          <p:cNvSpPr>
            <a:spLocks noGrp="1"/>
          </p:cNvSpPr>
          <p:nvPr>
            <p:ph type="ftr" sz="quarter" idx="11"/>
          </p:nvPr>
        </p:nvSpPr>
        <p:spPr/>
        <p:txBody>
          <a:bodyPr/>
          <a:lstStyle>
            <a:extLst/>
          </a:lstStyle>
          <a:p>
            <a:endParaRPr kumimoji="0" lang="en-US"/>
          </a:p>
        </p:txBody>
      </p:sp>
      <p:sp>
        <p:nvSpPr>
          <p:cNvPr id="7" name="Espace réservé du numéro de diapositive 6"/>
          <p:cNvSpPr>
            <a:spLocks noGrp="1"/>
          </p:cNvSpPr>
          <p:nvPr>
            <p:ph type="sldNum" sz="quarter" idx="12"/>
          </p:nvPr>
        </p:nvSpPr>
        <p:spPr/>
        <p:txBody>
          <a:bodyPr/>
          <a:lstStyle>
            <a:extLst/>
          </a:lstStyle>
          <a:p>
            <a:fld id="{D5BBC35B-A44B-4119-B8DA-DE9E3DFADA20}" type="slidenum">
              <a:rPr kumimoji="0" lang="en-US" smtClean="0"/>
              <a:pPr/>
              <a:t>‹N°›</a:t>
            </a:fld>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4" name="Espace réservé du texte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sp>
        <p:nvSpPr>
          <p:cNvPr id="3" name="Espace réservé pour une image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fr-FR" smtClean="0"/>
              <a:t>Cliquez sur l'icône pour ajouter une image</a:t>
            </a:r>
            <a:endParaRPr kumimoji="0" lang="en-US" dirty="0"/>
          </a:p>
        </p:txBody>
      </p:sp>
      <p:sp>
        <p:nvSpPr>
          <p:cNvPr id="5" name="Espace réservé de la date 4"/>
          <p:cNvSpPr>
            <a:spLocks noGrp="1"/>
          </p:cNvSpPr>
          <p:nvPr>
            <p:ph type="dt" sz="half" idx="10"/>
          </p:nvPr>
        </p:nvSpPr>
        <p:spPr/>
        <p:txBody>
          <a:bodyPr/>
          <a:lstStyle>
            <a:lvl1pPr>
              <a:defRPr>
                <a:solidFill>
                  <a:schemeClr val="tx1"/>
                </a:solidFill>
              </a:defRPr>
            </a:lvl1pPr>
            <a:extLst/>
          </a:lstStyle>
          <a:p>
            <a:fld id="{544213AF-26F6-41FA-8D85-E2C5388D6E58}" type="datetimeFigureOut">
              <a:rPr lang="en-US" smtClean="0"/>
              <a:pPr/>
              <a:t>11/11/2011</a:t>
            </a:fld>
            <a:endParaRPr lang="en-US">
              <a:solidFill>
                <a:schemeClr val="tx1"/>
              </a:solidFill>
            </a:endParaRPr>
          </a:p>
        </p:txBody>
      </p:sp>
      <p:sp>
        <p:nvSpPr>
          <p:cNvPr id="6" name="Espace réservé du pied de page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kumimoji="0" lang="en-US">
              <a:solidFill>
                <a:schemeClr val="tx1"/>
              </a:solidFill>
            </a:endParaRPr>
          </a:p>
        </p:txBody>
      </p:sp>
      <p:sp>
        <p:nvSpPr>
          <p:cNvPr id="7" name="Espace réservé du numéro de diapositive 6"/>
          <p:cNvSpPr>
            <a:spLocks noGrp="1"/>
          </p:cNvSpPr>
          <p:nvPr>
            <p:ph type="sldNum" sz="quarter" idx="12"/>
          </p:nvPr>
        </p:nvSpPr>
        <p:spPr/>
        <p:txBody>
          <a:bodyPr/>
          <a:lstStyle>
            <a:lvl1pPr>
              <a:defRPr>
                <a:solidFill>
                  <a:schemeClr val="tx1"/>
                </a:solidFill>
              </a:defRPr>
            </a:lvl1pPr>
            <a:extLst/>
          </a:lstStyle>
          <a:p>
            <a:fld id="{D5BBC35B-A44B-4119-B8DA-DE9E3DFADA20}" type="slidenum">
              <a:rPr kumimoji="0" lang="en-US" smtClean="0"/>
              <a:pPr/>
              <a:t>‹N°›</a:t>
            </a:fld>
            <a:endParaRPr kumimoji="0" lang="en-US">
              <a:solidFill>
                <a:schemeClr val="tx1"/>
              </a:solidFill>
            </a:endParaRPr>
          </a:p>
        </p:txBody>
      </p:sp>
      <p:sp>
        <p:nvSpPr>
          <p:cNvPr id="2" name="Titr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fr-FR" smtClean="0"/>
              <a:t>Cliquez pour modifier le style du titre</a:t>
            </a:r>
            <a:endParaRPr kumimoji="0" lang="en-US"/>
          </a:p>
        </p:txBody>
      </p:sp>
      <p:sp>
        <p:nvSpPr>
          <p:cNvPr id="8" name="Forme libre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orme libre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Triangle rect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Connecteur droit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1481329"/>
            <a:ext cx="8229600" cy="4386071"/>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544213AF-26F6-41FA-8D85-E2C5388D6E58}" type="datetimeFigureOut">
              <a:rPr lang="en-US" smtClean="0"/>
              <a:pPr/>
              <a:t>11/11/2011</a:t>
            </a:fld>
            <a:endParaRPr lang="en-US"/>
          </a:p>
        </p:txBody>
      </p:sp>
      <p:sp>
        <p:nvSpPr>
          <p:cNvPr id="5" name="Espace réservé du pied de page 4"/>
          <p:cNvSpPr>
            <a:spLocks noGrp="1"/>
          </p:cNvSpPr>
          <p:nvPr>
            <p:ph type="ftr" sz="quarter" idx="11"/>
          </p:nvPr>
        </p:nvSpPr>
        <p:spPr/>
        <p:txBody>
          <a:bodyPr/>
          <a:lstStyle>
            <a:extLst/>
          </a:lstStyle>
          <a:p>
            <a:endParaRPr kumimoji="0" lang="en-US"/>
          </a:p>
        </p:txBody>
      </p:sp>
      <p:sp>
        <p:nvSpPr>
          <p:cNvPr id="6" name="Espace réservé du numéro de diapositive 5"/>
          <p:cNvSpPr>
            <a:spLocks noGrp="1"/>
          </p:cNvSpPr>
          <p:nvPr>
            <p:ph type="sldNum" sz="quarter" idx="12"/>
          </p:nvPr>
        </p:nvSpPr>
        <p:spPr/>
        <p:txBody>
          <a:bodyPr/>
          <a:lstStyle>
            <a:extLst/>
          </a:lstStyle>
          <a:p>
            <a:fld id="{D5BBC35B-A44B-4119-B8DA-DE9E3DFADA20}" type="slidenum">
              <a:rPr kumimoji="0" lang="en-US" smtClean="0"/>
              <a:pPr/>
              <a:t>‹N°›</a:t>
            </a:fld>
            <a:endParaRPr kumimoji="0"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44013" y="274640"/>
            <a:ext cx="1777470" cy="5592761"/>
          </a:xfrm>
        </p:spPr>
        <p:txBody>
          <a:bodyPr vert="eaVe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41"/>
            <a:ext cx="6324600" cy="5592760"/>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544213AF-26F6-41FA-8D85-E2C5388D6E58}" type="datetimeFigureOut">
              <a:rPr lang="en-US" smtClean="0"/>
              <a:pPr/>
              <a:t>11/11/2011</a:t>
            </a:fld>
            <a:endParaRPr lang="en-US"/>
          </a:p>
        </p:txBody>
      </p:sp>
      <p:sp>
        <p:nvSpPr>
          <p:cNvPr id="5" name="Espace réservé du pied de page 4"/>
          <p:cNvSpPr>
            <a:spLocks noGrp="1"/>
          </p:cNvSpPr>
          <p:nvPr>
            <p:ph type="ftr" sz="quarter" idx="11"/>
          </p:nvPr>
        </p:nvSpPr>
        <p:spPr/>
        <p:txBody>
          <a:bodyPr/>
          <a:lstStyle>
            <a:extLst/>
          </a:lstStyle>
          <a:p>
            <a:endParaRPr kumimoji="0" lang="en-US"/>
          </a:p>
        </p:txBody>
      </p:sp>
      <p:sp>
        <p:nvSpPr>
          <p:cNvPr id="6" name="Espace réservé du numéro de diapositive 5"/>
          <p:cNvSpPr>
            <a:spLocks noGrp="1"/>
          </p:cNvSpPr>
          <p:nvPr>
            <p:ph type="sldNum" sz="quarter" idx="12"/>
          </p:nvPr>
        </p:nvSpPr>
        <p:spPr/>
        <p:txBody>
          <a:bodyPr/>
          <a:lstStyle>
            <a:extLst/>
          </a:lstStyle>
          <a:p>
            <a:fld id="{D5BBC35B-A44B-4119-B8DA-DE9E3DFADA20}" type="slidenum">
              <a:rPr kumimoji="0" lang="en-US" smtClean="0"/>
              <a:pPr/>
              <a:t>‹N°›</a:t>
            </a:fld>
            <a:endParaRPr kumimoji="0"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re et contenu">
    <p:spTree>
      <p:nvGrpSpPr>
        <p:cNvPr id="1" name=""/>
        <p:cNvGrpSpPr/>
        <p:nvPr/>
      </p:nvGrpSpPr>
      <p:grpSpPr>
        <a:xfrm>
          <a:off x="0" y="0"/>
          <a:ext cx="0" cy="0"/>
          <a:chOff x="0" y="0"/>
          <a:chExt cx="0" cy="0"/>
        </a:xfrm>
      </p:grpSpPr>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Titre de section">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7200" y="6356350"/>
            <a:ext cx="2133600" cy="365125"/>
          </a:xfrm>
          <a:prstGeom prst="rect">
            <a:avLst/>
          </a:prstGeom>
        </p:spPr>
        <p:txBody>
          <a:bodyPr/>
          <a:lstStyle/>
          <a:p>
            <a:fld id="{969720E3-E079-4182-B7E5-0E9C460977D5}" type="datetimeFigureOut">
              <a:rPr lang="fr-FR" smtClean="0"/>
              <a:pPr/>
              <a:t>11/11/2011</a:t>
            </a:fld>
            <a:endParaRPr lang="fr-FR" dirty="0"/>
          </a:p>
        </p:txBody>
      </p:sp>
      <p:sp>
        <p:nvSpPr>
          <p:cNvPr id="3" name="Espace réservé du pied de page 2"/>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4" name="Espace réservé du numéro de diapositive 3"/>
          <p:cNvSpPr>
            <a:spLocks noGrp="1"/>
          </p:cNvSpPr>
          <p:nvPr>
            <p:ph type="sldNum" sz="quarter" idx="12"/>
          </p:nvPr>
        </p:nvSpPr>
        <p:spPr>
          <a:xfrm>
            <a:off x="6553200" y="6356350"/>
            <a:ext cx="2133600" cy="365125"/>
          </a:xfrm>
          <a:prstGeom prst="rect">
            <a:avLst/>
          </a:prstGeom>
        </p:spPr>
        <p:txBody>
          <a:bodyPr/>
          <a:lstStyle/>
          <a:p>
            <a:fld id="{8EC15378-12AD-4ED3-9D14-36E8E6718EB4}" type="slidenum">
              <a:rPr lang="fr-FR" smtClean="0"/>
              <a:pPr/>
              <a:t>‹N°›</a:t>
            </a:fld>
            <a:endParaRPr lang="fr-FR"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Deux contenus">
    <p:spTree>
      <p:nvGrpSpPr>
        <p:cNvPr id="1" name=""/>
        <p:cNvGrpSpPr/>
        <p:nvPr/>
      </p:nvGrpSpPr>
      <p:grpSpPr>
        <a:xfrm>
          <a:off x="0" y="0"/>
          <a:ext cx="0" cy="0"/>
          <a:chOff x="0" y="0"/>
          <a:chExt cx="0" cy="0"/>
        </a:xfrm>
      </p:grpSpPr>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mparaison">
    <p:spTree>
      <p:nvGrpSpPr>
        <p:cNvPr id="1" name=""/>
        <p:cNvGrpSpPr/>
        <p:nvPr/>
      </p:nvGrpSpPr>
      <p:grpSpPr>
        <a:xfrm>
          <a:off x="0" y="0"/>
          <a:ext cx="0" cy="0"/>
          <a:chOff x="0" y="0"/>
          <a:chExt cx="0" cy="0"/>
        </a:xfrm>
      </p:grpSpPr>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Contenu avec légende">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Image avec légende">
    <p:spTree>
      <p:nvGrpSpPr>
        <p:cNvPr id="1" name=""/>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Titre et texte vertical">
    <p:spTree>
      <p:nvGrpSpPr>
        <p:cNvPr id="1" name=""/>
        <p:cNvGrpSpPr/>
        <p:nvPr/>
      </p:nvGrpSpPr>
      <p:grpSpPr>
        <a:xfrm>
          <a:off x="0" y="0"/>
          <a:ext cx="0" cy="0"/>
          <a:chOff x="0" y="0"/>
          <a:chExt cx="0" cy="0"/>
        </a:xfrm>
      </p:grpSpPr>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Titre vertical et texte">
    <p:spTree>
      <p:nvGrpSpPr>
        <p:cNvPr id="1" name=""/>
        <p:cNvGrpSpPr/>
        <p:nvPr/>
      </p:nvGrpSpPr>
      <p:grpSpPr>
        <a:xfrm>
          <a:off x="0" y="0"/>
          <a:ext cx="0" cy="0"/>
          <a:chOff x="0" y="0"/>
          <a:chExt cx="0" cy="0"/>
        </a:xfrm>
      </p:grpSpPr>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2_Diapositive de titre">
    <p:spTree>
      <p:nvGrpSpPr>
        <p:cNvPr id="1" name=""/>
        <p:cNvGrpSpPr/>
        <p:nvPr/>
      </p:nvGrpSpPr>
      <p:grpSpPr>
        <a:xfrm>
          <a:off x="0" y="0"/>
          <a:ext cx="0" cy="0"/>
          <a:chOff x="0" y="0"/>
          <a:chExt cx="0" cy="0"/>
        </a:xfrm>
      </p:grpSpPr>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3_Diapositive de titre">
    <p:spTree>
      <p:nvGrpSpPr>
        <p:cNvPr id="1" name=""/>
        <p:cNvGrpSpPr/>
        <p:nvPr/>
      </p:nvGrpSpPr>
      <p:grpSpPr>
        <a:xfrm>
          <a:off x="0" y="0"/>
          <a:ext cx="0" cy="0"/>
          <a:chOff x="0" y="0"/>
          <a:chExt cx="0" cy="0"/>
        </a:xfrm>
      </p:grpSpPr>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4_Diapositive de titr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a:xfrm>
            <a:off x="457200" y="6356350"/>
            <a:ext cx="2133600" cy="365125"/>
          </a:xfrm>
          <a:prstGeom prst="rect">
            <a:avLst/>
          </a:prstGeom>
        </p:spPr>
        <p:txBody>
          <a:bodyPr/>
          <a:lstStyle/>
          <a:p>
            <a:fld id="{969720E3-E079-4182-B7E5-0E9C460977D5}" type="datetimeFigureOut">
              <a:rPr lang="fr-FR" smtClean="0"/>
              <a:pPr/>
              <a:t>11/11/2011</a:t>
            </a:fld>
            <a:endParaRPr lang="fr-FR" dirty="0"/>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7" name="Espace réservé du numéro de diapositive 6"/>
          <p:cNvSpPr>
            <a:spLocks noGrp="1"/>
          </p:cNvSpPr>
          <p:nvPr>
            <p:ph type="sldNum" sz="quarter" idx="12"/>
          </p:nvPr>
        </p:nvSpPr>
        <p:spPr>
          <a:xfrm>
            <a:off x="6553200" y="6356350"/>
            <a:ext cx="2133600" cy="365125"/>
          </a:xfrm>
          <a:prstGeom prst="rect">
            <a:avLst/>
          </a:prstGeom>
        </p:spPr>
        <p:txBody>
          <a:bodyPr/>
          <a:lstStyle/>
          <a:p>
            <a:fld id="{8EC15378-12AD-4ED3-9D14-36E8E6718EB4}" type="slidenum">
              <a:rPr lang="fr-FR" smtClean="0"/>
              <a:pPr/>
              <a:t>‹N°›</a:t>
            </a:fld>
            <a:endParaRPr lang="fr-FR"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8_Diapositive de titre">
    <p:spTree>
      <p:nvGrpSpPr>
        <p:cNvPr id="1" name=""/>
        <p:cNvGrpSpPr/>
        <p:nvPr/>
      </p:nvGrpSpPr>
      <p:grpSpPr>
        <a:xfrm>
          <a:off x="0" y="0"/>
          <a:ext cx="0" cy="0"/>
          <a:chOff x="0" y="0"/>
          <a:chExt cx="0" cy="0"/>
        </a:xfrm>
      </p:grpSpPr>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5_Diapositive de titre">
    <p:spTree>
      <p:nvGrpSpPr>
        <p:cNvPr id="1" name=""/>
        <p:cNvGrpSpPr/>
        <p:nvPr/>
      </p:nvGrpSpPr>
      <p:grpSpPr>
        <a:xfrm>
          <a:off x="0" y="0"/>
          <a:ext cx="0" cy="0"/>
          <a:chOff x="0" y="0"/>
          <a:chExt cx="0" cy="0"/>
        </a:xfrm>
      </p:grpSpPr>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9_Diapositive de titre">
    <p:spTree>
      <p:nvGrpSpPr>
        <p:cNvPr id="1" name=""/>
        <p:cNvGrpSpPr/>
        <p:nvPr/>
      </p:nvGrpSpPr>
      <p:grpSpPr>
        <a:xfrm>
          <a:off x="0" y="0"/>
          <a:ext cx="0" cy="0"/>
          <a:chOff x="0" y="0"/>
          <a:chExt cx="0" cy="0"/>
        </a:xfrm>
      </p:grpSpPr>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6_Diapositive de titre">
    <p:spTree>
      <p:nvGrpSpPr>
        <p:cNvPr id="1" name=""/>
        <p:cNvGrpSpPr/>
        <p:nvPr/>
      </p:nvGrpSpPr>
      <p:grpSpPr>
        <a:xfrm>
          <a:off x="0" y="0"/>
          <a:ext cx="0" cy="0"/>
          <a:chOff x="0" y="0"/>
          <a:chExt cx="0" cy="0"/>
        </a:xfrm>
      </p:grpSpPr>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7_Diapositive de titre">
    <p:spTree>
      <p:nvGrpSpPr>
        <p:cNvPr id="1" name=""/>
        <p:cNvGrpSpPr/>
        <p:nvPr/>
      </p:nvGrpSpPr>
      <p:grpSpPr>
        <a:xfrm>
          <a:off x="0" y="0"/>
          <a:ext cx="0" cy="0"/>
          <a:chOff x="0" y="0"/>
          <a:chExt cx="0" cy="0"/>
        </a:xfrm>
      </p:grpSpPr>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8_Diapositive de titre">
    <p:spTree>
      <p:nvGrpSpPr>
        <p:cNvPr id="1" name=""/>
        <p:cNvGrpSpPr/>
        <p:nvPr/>
      </p:nvGrpSpPr>
      <p:grpSpPr>
        <a:xfrm>
          <a:off x="0" y="0"/>
          <a:ext cx="0" cy="0"/>
          <a:chOff x="0" y="0"/>
          <a:chExt cx="0" cy="0"/>
        </a:xfrm>
      </p:grpSpPr>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9_Diapositive de titre">
    <p:spTree>
      <p:nvGrpSpPr>
        <p:cNvPr id="1" name=""/>
        <p:cNvGrpSpPr/>
        <p:nvPr/>
      </p:nvGrpSpPr>
      <p:grpSpPr>
        <a:xfrm>
          <a:off x="0" y="0"/>
          <a:ext cx="0" cy="0"/>
          <a:chOff x="0" y="0"/>
          <a:chExt cx="0" cy="0"/>
        </a:xfrm>
      </p:grpSpPr>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10_Diapositive de titre">
    <p:spTree>
      <p:nvGrpSpPr>
        <p:cNvPr id="1" name=""/>
        <p:cNvGrpSpPr/>
        <p:nvPr/>
      </p:nvGrpSpPr>
      <p:grpSpPr>
        <a:xfrm>
          <a:off x="0" y="0"/>
          <a:ext cx="0" cy="0"/>
          <a:chOff x="0" y="0"/>
          <a:chExt cx="0" cy="0"/>
        </a:xfrm>
      </p:grpSpPr>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1_Diapositive de titre">
    <p:spTree>
      <p:nvGrpSpPr>
        <p:cNvPr id="1" name=""/>
        <p:cNvGrpSpPr/>
        <p:nvPr/>
      </p:nvGrpSpPr>
      <p:grpSpPr>
        <a:xfrm>
          <a:off x="0" y="0"/>
          <a:ext cx="0" cy="0"/>
          <a:chOff x="0" y="0"/>
          <a:chExt cx="0" cy="0"/>
        </a:xfrm>
      </p:grpSpPr>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15_Diapositive de titre">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a:xfrm>
            <a:off x="457200" y="6356350"/>
            <a:ext cx="2133600" cy="365125"/>
          </a:xfrm>
          <a:prstGeom prst="rect">
            <a:avLst/>
          </a:prstGeom>
        </p:spPr>
        <p:txBody>
          <a:bodyPr/>
          <a:lstStyle/>
          <a:p>
            <a:fld id="{969720E3-E079-4182-B7E5-0E9C460977D5}" type="datetimeFigureOut">
              <a:rPr lang="fr-FR" smtClean="0"/>
              <a:pPr/>
              <a:t>11/11/2011</a:t>
            </a:fld>
            <a:endParaRPr lang="fr-FR" dirty="0"/>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p>
            <a:endParaRPr lang="fr-FR" dirty="0"/>
          </a:p>
        </p:txBody>
      </p:sp>
      <p:sp>
        <p:nvSpPr>
          <p:cNvPr id="7" name="Espace réservé du numéro de diapositive 6"/>
          <p:cNvSpPr>
            <a:spLocks noGrp="1"/>
          </p:cNvSpPr>
          <p:nvPr>
            <p:ph type="sldNum" sz="quarter" idx="12"/>
          </p:nvPr>
        </p:nvSpPr>
        <p:spPr>
          <a:xfrm>
            <a:off x="6553200" y="6356350"/>
            <a:ext cx="2133600" cy="365125"/>
          </a:xfrm>
          <a:prstGeom prst="rect">
            <a:avLst/>
          </a:prstGeom>
        </p:spPr>
        <p:txBody>
          <a:bodyPr/>
          <a:lstStyle/>
          <a:p>
            <a:fld id="{8EC15378-12AD-4ED3-9D14-36E8E6718EB4}" type="slidenum">
              <a:rPr lang="fr-FR" smtClean="0"/>
              <a:pPr/>
              <a:t>‹N°›</a:t>
            </a:fld>
            <a:endParaRPr lang="fr-FR"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7_Diapositive de titr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 Type="http://schemas.openxmlformats.org/officeDocument/2006/relationships/slideLayout" Target="../slideLayouts/slideLayout58.xml"/><Relationship Id="rId21" Type="http://schemas.openxmlformats.org/officeDocument/2006/relationships/slideLayout" Target="../slideLayouts/slideLayout76.xml"/><Relationship Id="rId34" Type="http://schemas.openxmlformats.org/officeDocument/2006/relationships/slideLayout" Target="../slideLayouts/slideLayout89.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29" Type="http://schemas.openxmlformats.org/officeDocument/2006/relationships/slideLayout" Target="../slideLayouts/slideLayout84.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32" Type="http://schemas.openxmlformats.org/officeDocument/2006/relationships/slideLayout" Target="../slideLayouts/slideLayout87.xml"/><Relationship Id="rId37" Type="http://schemas.openxmlformats.org/officeDocument/2006/relationships/image" Target="../media/image1.jpeg"/><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theme" Target="../theme/theme6.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31" Type="http://schemas.openxmlformats.org/officeDocument/2006/relationships/slideLayout" Target="../slideLayouts/slideLayout86.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7" name="Espace réservé du pied de page 4"/>
          <p:cNvSpPr>
            <a:spLocks noGrp="1"/>
          </p:cNvSpPr>
          <p:nvPr>
            <p:ph type="ftr" sz="quarter" idx="3"/>
          </p:nvPr>
        </p:nvSpPr>
        <p:spPr>
          <a:xfrm>
            <a:off x="4672372" y="6309320"/>
            <a:ext cx="4508140" cy="365125"/>
          </a:xfrm>
          <a:prstGeom prst="rect">
            <a:avLst/>
          </a:prstGeom>
        </p:spPr>
        <p:txBody>
          <a:bodyPr/>
          <a:lstStyle>
            <a:lvl1pPr>
              <a:defRPr sz="1600" b="1">
                <a:solidFill>
                  <a:schemeClr val="tx1"/>
                </a:solidFill>
              </a:defRPr>
            </a:lvl1pPr>
          </a:lstStyle>
          <a:p>
            <a:r>
              <a:rPr lang="fr-FR" dirty="0" smtClean="0"/>
              <a:t>Journées nationales - BTS CRSA - 7 et 8 Juin 2011</a:t>
            </a:r>
            <a:endParaRPr lang="fr-FR"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7" name="Espace réservé du pied de page 4"/>
          <p:cNvSpPr>
            <a:spLocks noGrp="1"/>
          </p:cNvSpPr>
          <p:nvPr>
            <p:ph type="ftr" sz="quarter" idx="3"/>
          </p:nvPr>
        </p:nvSpPr>
        <p:spPr>
          <a:xfrm>
            <a:off x="4708376" y="6412247"/>
            <a:ext cx="4508140" cy="365125"/>
          </a:xfrm>
          <a:prstGeom prst="rect">
            <a:avLst/>
          </a:prstGeom>
        </p:spPr>
        <p:txBody>
          <a:bodyPr/>
          <a:lstStyle>
            <a:lvl1pPr>
              <a:defRPr sz="1600" b="1">
                <a:solidFill>
                  <a:schemeClr val="tx1"/>
                </a:solidFill>
              </a:defRPr>
            </a:lvl1pPr>
          </a:lstStyle>
          <a:p>
            <a:r>
              <a:rPr lang="fr-FR" dirty="0" smtClean="0"/>
              <a:t>Journées nationales - BTS CRSA - 7 et 8 Juin 2011</a:t>
            </a:r>
            <a:endParaRPr lang="fr-FR"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110DFE-129E-4A45-A06B-50D86E14F298}" type="datetimeFigureOut">
              <a:rPr lang="fr-FR" smtClean="0"/>
              <a:pPr/>
              <a:t>11/11/2011</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78C61A-855E-4229-A27E-95BD1E251986}"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C81733-A11C-4603-895C-3E6767B21AA0}" type="datetimeFigureOut">
              <a:rPr lang="fr-FR" smtClean="0"/>
              <a:pPr/>
              <a:t>11/11/2011</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B06BEE-9937-4F72-B287-20B6668CF4CE}"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8DF245-A8C3-46B2-BEEA-4C20F939B461}" type="datetimeFigureOut">
              <a:rPr lang="fr-FR" smtClean="0"/>
              <a:pPr/>
              <a:t>11/11/2011</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860007-FA09-418E-946F-78ACD00388D0}"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e libre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orme libre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Triangle rectangle 13"/>
          <p:cNvSpPr>
            <a:spLocks/>
          </p:cNvSpPr>
          <p:nvPr/>
        </p:nvSpPr>
        <p:spPr bwMode="auto">
          <a:xfrm>
            <a:off x="-6042" y="5791253"/>
            <a:ext cx="3402314" cy="1080868"/>
          </a:xfrm>
          <a:prstGeom prst="rtTriangle">
            <a:avLst/>
          </a:prstGeom>
          <a:blipFill>
            <a:blip r:embed="rId37"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Connecteur droit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Espace réservé du titre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44213AF-26F6-41FA-8D85-E2C5388D6E58}" type="datetimeFigureOut">
              <a:rPr lang="en-US" smtClean="0"/>
              <a:pPr/>
              <a:t>11/11/2011</a:t>
            </a:fld>
            <a:endParaRPr lang="en-US" sz="1000" dirty="0">
              <a:solidFill>
                <a:schemeClr val="tx1"/>
              </a:solidFill>
            </a:endParaRPr>
          </a:p>
        </p:txBody>
      </p:sp>
      <p:sp>
        <p:nvSpPr>
          <p:cNvPr id="22" name="Espace réservé du pied de page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lgn="r" eaLnBrk="1" latinLnBrk="0" hangingPunct="1"/>
            <a:endParaRPr kumimoji="0" lang="en-US" sz="1000" dirty="0">
              <a:solidFill>
                <a:schemeClr val="tx1"/>
              </a:solidFill>
            </a:endParaRPr>
          </a:p>
        </p:txBody>
      </p:sp>
      <p:sp>
        <p:nvSpPr>
          <p:cNvPr id="18" name="Espace réservé du numéro de diapositive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5BBC35B-A44B-4119-B8DA-DE9E3DFADA20}" type="slidenum">
              <a:rPr kumimoji="0" lang="en-US" smtClean="0"/>
              <a:pPr/>
              <a:t>‹N°›</a:t>
            </a:fld>
            <a:endParaRPr kumimoji="0" lang="en-US" sz="1000" b="0">
              <a:solidFill>
                <a:schemeClr val="tx1"/>
              </a:solidFill>
            </a:endParaRPr>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649" r:id="rId12"/>
    <p:sldLayoutId id="2147483650" r:id="rId13"/>
    <p:sldLayoutId id="2147483651" r:id="rId14"/>
    <p:sldLayoutId id="2147483652" r:id="rId15"/>
    <p:sldLayoutId id="2147483653" r:id="rId16"/>
    <p:sldLayoutId id="2147483654" r:id="rId17"/>
    <p:sldLayoutId id="2147483656" r:id="rId18"/>
    <p:sldLayoutId id="2147483657" r:id="rId19"/>
    <p:sldLayoutId id="2147483658" r:id="rId20"/>
    <p:sldLayoutId id="2147483659" r:id="rId21"/>
    <p:sldLayoutId id="2147483734" r:id="rId22"/>
    <p:sldLayoutId id="2147483735" r:id="rId23"/>
    <p:sldLayoutId id="2147483736" r:id="rId24"/>
    <p:sldLayoutId id="2147483737" r:id="rId25"/>
    <p:sldLayoutId id="2147483738" r:id="rId26"/>
    <p:sldLayoutId id="2147483739" r:id="rId27"/>
    <p:sldLayoutId id="2147483740" r:id="rId28"/>
    <p:sldLayoutId id="2147483741" r:id="rId29"/>
    <p:sldLayoutId id="2147483742" r:id="rId30"/>
    <p:sldLayoutId id="2147483743" r:id="rId31"/>
    <p:sldLayoutId id="2147483744" r:id="rId32"/>
    <p:sldLayoutId id="2147483745" r:id="rId33"/>
    <p:sldLayoutId id="2147483748" r:id="rId34"/>
    <p:sldLayoutId id="2147483749" r:id="rId35"/>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62.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62.xml"/><Relationship Id="rId6" Type="http://schemas.openxmlformats.org/officeDocument/2006/relationships/image" Target="../media/image21.png"/><Relationship Id="rId5" Type="http://schemas.openxmlformats.org/officeDocument/2006/relationships/image" Target="../media/image20.gif"/><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62.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2.xml"/><Relationship Id="rId1" Type="http://schemas.openxmlformats.org/officeDocument/2006/relationships/vmlDrawing" Target="../drawings/vmlDrawing4.vml"/><Relationship Id="rId6" Type="http://schemas.openxmlformats.org/officeDocument/2006/relationships/image" Target="../media/image27.png"/><Relationship Id="rId5" Type="http://schemas.openxmlformats.org/officeDocument/2006/relationships/oleObject" Target="../embeddings/oleObject5.bin"/><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62.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2.xml"/><Relationship Id="rId1" Type="http://schemas.openxmlformats.org/officeDocument/2006/relationships/vmlDrawing" Target="../drawings/vmlDrawing5.vml"/><Relationship Id="rId5" Type="http://schemas.openxmlformats.org/officeDocument/2006/relationships/oleObject" Target="../embeddings/oleObject6.bin"/><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notesSlide" Target="../notesSlides/notesSlide16.xml"/><Relationship Id="rId7" Type="http://schemas.openxmlformats.org/officeDocument/2006/relationships/oleObject" Target="file:///F:\BTS%20CRSA\7_8_juin\Dessin1\Drawing\~Page%201\Sheet.2" TargetMode="External"/><Relationship Id="rId2" Type="http://schemas.openxmlformats.org/officeDocument/2006/relationships/slideLayout" Target="../slideLayouts/slideLayout62.xml"/><Relationship Id="rId1" Type="http://schemas.openxmlformats.org/officeDocument/2006/relationships/vmlDrawing" Target="../drawings/vmlDrawing6.vml"/><Relationship Id="rId6" Type="http://schemas.openxmlformats.org/officeDocument/2006/relationships/image" Target="../media/image3.jpeg"/><Relationship Id="rId5" Type="http://schemas.openxmlformats.org/officeDocument/2006/relationships/image" Target="../media/image30.png"/><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62.xml"/><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2.xml"/><Relationship Id="rId1" Type="http://schemas.openxmlformats.org/officeDocument/2006/relationships/vmlDrawing" Target="../drawings/vmlDrawing7.vml"/><Relationship Id="rId5" Type="http://schemas.openxmlformats.org/officeDocument/2006/relationships/oleObject" Target="../embeddings/oleObject7.bin"/><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62.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6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62.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62.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62.xml"/><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62.xml"/><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62.xml"/><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5.xml"/><Relationship Id="rId1" Type="http://schemas.openxmlformats.org/officeDocument/2006/relationships/slideLayout" Target="../slideLayouts/slideLayout62.xml"/><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6.xml"/><Relationship Id="rId1" Type="http://schemas.openxmlformats.org/officeDocument/2006/relationships/slideLayout" Target="../slideLayouts/slideLayout6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3.jpeg"/><Relationship Id="rId2" Type="http://schemas.openxmlformats.org/officeDocument/2006/relationships/slideLayout" Target="../slideLayouts/slideLayout62.xml"/><Relationship Id="rId1" Type="http://schemas.openxmlformats.org/officeDocument/2006/relationships/vmlDrawing" Target="../drawings/vmlDrawing8.vml"/><Relationship Id="rId6" Type="http://schemas.openxmlformats.org/officeDocument/2006/relationships/image" Target="../media/image37.png"/><Relationship Id="rId5" Type="http://schemas.openxmlformats.org/officeDocument/2006/relationships/oleObject" Target="../embeddings/oleObject8.bin"/><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6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6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62.xml"/><Relationship Id="rId5" Type="http://schemas.openxmlformats.org/officeDocument/2006/relationships/image" Target="../media/image40.png"/><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62.xml"/><Relationship Id="rId5" Type="http://schemas.openxmlformats.org/officeDocument/2006/relationships/image" Target="../media/image40.png"/><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7.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78.xml"/><Relationship Id="rId6" Type="http://schemas.openxmlformats.org/officeDocument/2006/relationships/image" Target="../media/image45.wmf"/><Relationship Id="rId5" Type="http://schemas.openxmlformats.org/officeDocument/2006/relationships/image" Target="../media/image44.png"/><Relationship Id="rId4" Type="http://schemas.openxmlformats.org/officeDocument/2006/relationships/image" Target="../media/image43.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49.png"/><Relationship Id="rId2" Type="http://schemas.openxmlformats.org/officeDocument/2006/relationships/slideLayout" Target="../slideLayouts/slideLayout79.xml"/><Relationship Id="rId1" Type="http://schemas.openxmlformats.org/officeDocument/2006/relationships/vmlDrawing" Target="../drawings/vmlDrawing9.v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oleObject" Target="../embeddings/oleObject9.bin"/></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6.xml"/><Relationship Id="rId1" Type="http://schemas.openxmlformats.org/officeDocument/2006/relationships/slideLayout" Target="../slideLayouts/slideLayout80.xml"/><Relationship Id="rId4" Type="http://schemas.openxmlformats.org/officeDocument/2006/relationships/image" Target="../media/image51.png"/></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7.xml"/><Relationship Id="rId1" Type="http://schemas.openxmlformats.org/officeDocument/2006/relationships/slideLayout" Target="../slideLayouts/slideLayout81.xml"/><Relationship Id="rId6" Type="http://schemas.openxmlformats.org/officeDocument/2006/relationships/image" Target="../media/image55.jpeg"/><Relationship Id="rId5" Type="http://schemas.openxmlformats.org/officeDocument/2006/relationships/image" Target="../media/image54.png"/><Relationship Id="rId4" Type="http://schemas.openxmlformats.org/officeDocument/2006/relationships/image" Target="../media/image53.png"/></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8.xml"/><Relationship Id="rId1" Type="http://schemas.openxmlformats.org/officeDocument/2006/relationships/slideLayout" Target="../slideLayouts/slideLayout82.xml"/><Relationship Id="rId5" Type="http://schemas.openxmlformats.org/officeDocument/2006/relationships/image" Target="../media/image57.jpeg"/><Relationship Id="rId4" Type="http://schemas.openxmlformats.org/officeDocument/2006/relationships/hyperlink" Target="http://www.cablagearmoireelectrique.com/wp-content/uploads/2010/10/DSC00468.jpg"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9.xml"/><Relationship Id="rId1" Type="http://schemas.openxmlformats.org/officeDocument/2006/relationships/slideLayout" Target="../slideLayouts/slideLayout83.xml"/><Relationship Id="rId6" Type="http://schemas.openxmlformats.org/officeDocument/2006/relationships/image" Target="../media/image61.png"/><Relationship Id="rId5" Type="http://schemas.openxmlformats.org/officeDocument/2006/relationships/image" Target="../media/image60.jpeg"/><Relationship Id="rId4" Type="http://schemas.openxmlformats.org/officeDocument/2006/relationships/image" Target="../media/image59.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62.xml"/><Relationship Id="rId5" Type="http://schemas.openxmlformats.org/officeDocument/2006/relationships/image" Target="../media/image6.jpe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0.xml"/><Relationship Id="rId1" Type="http://schemas.openxmlformats.org/officeDocument/2006/relationships/slideLayout" Target="../slideLayouts/slideLayout8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85.xml"/><Relationship Id="rId1" Type="http://schemas.openxmlformats.org/officeDocument/2006/relationships/vmlDrawing" Target="../drawings/vmlDrawing10.vml"/><Relationship Id="rId6" Type="http://schemas.openxmlformats.org/officeDocument/2006/relationships/oleObject" Target="../embeddings/oleObject11.bin"/><Relationship Id="rId5" Type="http://schemas.openxmlformats.org/officeDocument/2006/relationships/image" Target="../media/image65.jpeg"/><Relationship Id="rId4" Type="http://schemas.openxmlformats.org/officeDocument/2006/relationships/oleObject" Target="../embeddings/oleObject10.bin"/></Relationships>
</file>

<file path=ppt/slides/_rels/slide4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2.xml"/><Relationship Id="rId1" Type="http://schemas.openxmlformats.org/officeDocument/2006/relationships/slideLayout" Target="../slideLayouts/slideLayout8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7.xml"/></Relationships>
</file>

<file path=ppt/slides/_rels/slide4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4.xml"/><Relationship Id="rId1" Type="http://schemas.openxmlformats.org/officeDocument/2006/relationships/slideLayout" Target="../slideLayouts/slideLayout88.xml"/></Relationships>
</file>

<file path=ppt/slides/_rels/slide4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5.xml"/><Relationship Id="rId1" Type="http://schemas.openxmlformats.org/officeDocument/2006/relationships/slideLayout" Target="../slideLayouts/slideLayout89.xml"/></Relationships>
</file>

<file path=ppt/slides/_rels/slide4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6.xml"/><Relationship Id="rId1" Type="http://schemas.openxmlformats.org/officeDocument/2006/relationships/slideLayout" Target="../slideLayouts/slideLayout90.xml"/></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7.xml"/><Relationship Id="rId1" Type="http://schemas.openxmlformats.org/officeDocument/2006/relationships/slideLayout" Target="../slideLayouts/slideLayout62.xml"/><Relationship Id="rId4" Type="http://schemas.openxmlformats.org/officeDocument/2006/relationships/image" Target="../media/image3.jpeg"/></Relationships>
</file>

<file path=ppt/slides/_rels/slide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8.xml"/><Relationship Id="rId1" Type="http://schemas.openxmlformats.org/officeDocument/2006/relationships/slideLayout" Target="../slideLayouts/slideLayout62.xml"/><Relationship Id="rId5" Type="http://schemas.openxmlformats.org/officeDocument/2006/relationships/image" Target="../media/image69.png"/><Relationship Id="rId4" Type="http://schemas.openxmlformats.org/officeDocument/2006/relationships/image" Target="../media/image3.jpeg"/></Relationships>
</file>

<file path=ppt/slides/_rels/slide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9.xml"/><Relationship Id="rId1" Type="http://schemas.openxmlformats.org/officeDocument/2006/relationships/slideLayout" Target="../slideLayouts/slideLayout62.xml"/><Relationship Id="rId4" Type="http://schemas.openxmlformats.org/officeDocument/2006/relationships/image" Target="../media/image6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2.xml"/><Relationship Id="rId1" Type="http://schemas.openxmlformats.org/officeDocument/2006/relationships/vmlDrawing" Target="../drawings/vmlDrawing1.vml"/><Relationship Id="rId6" Type="http://schemas.openxmlformats.org/officeDocument/2006/relationships/image" Target="../media/image8.png"/><Relationship Id="rId5" Type="http://schemas.openxmlformats.org/officeDocument/2006/relationships/oleObject" Target="../embeddings/oleObject1.bin"/><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2.jpeg"/><Relationship Id="rId7" Type="http://schemas.openxmlformats.org/officeDocument/2006/relationships/image" Target="../media/image72.jpeg"/><Relationship Id="rId12" Type="http://schemas.openxmlformats.org/officeDocument/2006/relationships/image" Target="../media/image77.jpeg"/><Relationship Id="rId2" Type="http://schemas.openxmlformats.org/officeDocument/2006/relationships/notesSlide" Target="../notesSlides/notesSlide50.xml"/><Relationship Id="rId1" Type="http://schemas.openxmlformats.org/officeDocument/2006/relationships/slideLayout" Target="../slideLayouts/slideLayout62.xml"/><Relationship Id="rId6" Type="http://schemas.openxmlformats.org/officeDocument/2006/relationships/image" Target="../media/image71.jpeg"/><Relationship Id="rId11" Type="http://schemas.openxmlformats.org/officeDocument/2006/relationships/image" Target="../media/image76.jpeg"/><Relationship Id="rId5" Type="http://schemas.openxmlformats.org/officeDocument/2006/relationships/image" Target="../media/image70.jpeg"/><Relationship Id="rId10" Type="http://schemas.openxmlformats.org/officeDocument/2006/relationships/image" Target="../media/image75.jpeg"/><Relationship Id="rId4" Type="http://schemas.openxmlformats.org/officeDocument/2006/relationships/image" Target="../media/image3.jpeg"/><Relationship Id="rId9" Type="http://schemas.openxmlformats.org/officeDocument/2006/relationships/image" Target="../media/image74.jpeg"/></Relationships>
</file>

<file path=ppt/slides/_rels/slide51.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2.jpeg"/><Relationship Id="rId7" Type="http://schemas.openxmlformats.org/officeDocument/2006/relationships/image" Target="../media/image80.jpeg"/><Relationship Id="rId2" Type="http://schemas.openxmlformats.org/officeDocument/2006/relationships/notesSlide" Target="../notesSlides/notesSlide51.xml"/><Relationship Id="rId1" Type="http://schemas.openxmlformats.org/officeDocument/2006/relationships/slideLayout" Target="../slideLayouts/slideLayout62.xml"/><Relationship Id="rId6" Type="http://schemas.openxmlformats.org/officeDocument/2006/relationships/image" Target="../media/image79.jpeg"/><Relationship Id="rId5" Type="http://schemas.openxmlformats.org/officeDocument/2006/relationships/image" Target="../media/image78.jpeg"/><Relationship Id="rId10" Type="http://schemas.openxmlformats.org/officeDocument/2006/relationships/image" Target="../media/image83.jpeg"/><Relationship Id="rId4" Type="http://schemas.openxmlformats.org/officeDocument/2006/relationships/image" Target="../media/image3.jpeg"/><Relationship Id="rId9" Type="http://schemas.openxmlformats.org/officeDocument/2006/relationships/image" Target="../media/image82.jpeg"/></Relationships>
</file>

<file path=ppt/slides/_rels/slide5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2.xml"/><Relationship Id="rId1" Type="http://schemas.openxmlformats.org/officeDocument/2006/relationships/slideLayout" Target="../slideLayouts/slideLayout62.xml"/><Relationship Id="rId4"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3.xml"/><Relationship Id="rId1" Type="http://schemas.openxmlformats.org/officeDocument/2006/relationships/slideLayout" Target="../slideLayouts/slideLayout62.xml"/><Relationship Id="rId6" Type="http://schemas.openxmlformats.org/officeDocument/2006/relationships/image" Target="../media/image85.jpeg"/><Relationship Id="rId5" Type="http://schemas.openxmlformats.org/officeDocument/2006/relationships/image" Target="../media/image3.jpeg"/><Relationship Id="rId4" Type="http://schemas.openxmlformats.org/officeDocument/2006/relationships/image" Target="../media/image84.png"/></Relationships>
</file>

<file path=ppt/slides/_rels/slide5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4.xml"/><Relationship Id="rId1" Type="http://schemas.openxmlformats.org/officeDocument/2006/relationships/slideLayout" Target="../slideLayouts/slideLayout62.xml"/></Relationships>
</file>

<file path=ppt/slides/_rels/slide5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5.xml"/><Relationship Id="rId1" Type="http://schemas.openxmlformats.org/officeDocument/2006/relationships/slideLayout" Target="../slideLayouts/slideLayout62.xml"/><Relationship Id="rId4" Type="http://schemas.openxmlformats.org/officeDocument/2006/relationships/image" Target="../media/image3.jpe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62.xml"/><Relationship Id="rId1" Type="http://schemas.openxmlformats.org/officeDocument/2006/relationships/audio" Target="../media/audio1.wav"/><Relationship Id="rId6" Type="http://schemas.openxmlformats.org/officeDocument/2006/relationships/image" Target="../media/image86.png"/><Relationship Id="rId5" Type="http://schemas.openxmlformats.org/officeDocument/2006/relationships/image" Target="../media/image3.jpeg"/><Relationship Id="rId4" Type="http://schemas.openxmlformats.org/officeDocument/2006/relationships/image" Target="../media/image2.jpeg"/></Relationships>
</file>

<file path=ppt/slides/_rels/slide5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89.png"/><Relationship Id="rId2" Type="http://schemas.openxmlformats.org/officeDocument/2006/relationships/notesSlide" Target="../notesSlides/notesSlide57.xml"/><Relationship Id="rId1" Type="http://schemas.openxmlformats.org/officeDocument/2006/relationships/slideLayout" Target="../slideLayouts/slideLayout68.xml"/><Relationship Id="rId6" Type="http://schemas.openxmlformats.org/officeDocument/2006/relationships/image" Target="../media/image3.jpeg"/><Relationship Id="rId5" Type="http://schemas.openxmlformats.org/officeDocument/2006/relationships/image" Target="../media/image88.png"/><Relationship Id="rId4" Type="http://schemas.openxmlformats.org/officeDocument/2006/relationships/image" Target="../media/image87.jpeg"/></Relationships>
</file>

<file path=ppt/slides/_rels/slide5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8.xml"/><Relationship Id="rId1" Type="http://schemas.openxmlformats.org/officeDocument/2006/relationships/slideLayout" Target="../slideLayouts/slideLayout68.xml"/></Relationships>
</file>

<file path=ppt/slides/_rels/slide5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2.xml"/><Relationship Id="rId1" Type="http://schemas.openxmlformats.org/officeDocument/2006/relationships/vmlDrawing" Target="../drawings/vmlDrawing2.vml"/><Relationship Id="rId6" Type="http://schemas.openxmlformats.org/officeDocument/2006/relationships/image" Target="../media/image10.png"/><Relationship Id="rId5" Type="http://schemas.openxmlformats.org/officeDocument/2006/relationships/oleObject" Target="../embeddings/oleObject2.bin"/><Relationship Id="rId4" Type="http://schemas.openxmlformats.org/officeDocument/2006/relationships/image" Target="../media/image3.jpeg"/></Relationships>
</file>

<file path=ppt/slides/_rels/slide6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3.jpeg"/><Relationship Id="rId1" Type="http://schemas.openxmlformats.org/officeDocument/2006/relationships/slideLayout" Target="../slideLayouts/slideLayout68.xml"/></Relationships>
</file>

<file path=ppt/slides/_rels/slide6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9.xml"/><Relationship Id="rId1" Type="http://schemas.openxmlformats.org/officeDocument/2006/relationships/slideLayout" Target="../slideLayouts/slideLayout57.xml"/></Relationships>
</file>

<file path=ppt/slides/_rels/slide6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7.xml"/></Relationships>
</file>

<file path=ppt/slides/_rels/slide6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57.xml"/><Relationship Id="rId1" Type="http://schemas.openxmlformats.org/officeDocument/2006/relationships/vmlDrawing" Target="../drawings/vmlDrawing11.vml"/><Relationship Id="rId5" Type="http://schemas.openxmlformats.org/officeDocument/2006/relationships/oleObject" Target="../embeddings/oleObject13.bin"/><Relationship Id="rId4" Type="http://schemas.openxmlformats.org/officeDocument/2006/relationships/oleObject" Target="../embeddings/oleObject12.bin"/></Relationships>
</file>

<file path=ppt/slides/_rels/slide64.xml.rels><?xml version="1.0" encoding="UTF-8" standalone="yes"?>
<Relationships xmlns="http://schemas.openxmlformats.org/package/2006/relationships"><Relationship Id="rId8" Type="http://schemas.openxmlformats.org/officeDocument/2006/relationships/hyperlink" Target="http://www.eurogip.fr/docs/Directive_Machines_2006_42_CE.pdf" TargetMode="External"/><Relationship Id="rId3" Type="http://schemas.openxmlformats.org/officeDocument/2006/relationships/hyperlink" Target="http://www.eurigip.fr/fr/informations-utiles.php" TargetMode="External"/><Relationship Id="rId7" Type="http://schemas.openxmlformats.org/officeDocument/2006/relationships/hyperlink" Target="http://www.eurogip.fr/docs/Normes_machines_20_07_2011.pdf" TargetMode="External"/><Relationship Id="rId12" Type="http://schemas.openxmlformats.org/officeDocument/2006/relationships/hyperlink" Target="http://www.inrs.fr/" TargetMode="External"/><Relationship Id="rId2" Type="http://schemas.openxmlformats.org/officeDocument/2006/relationships/image" Target="../media/image3.jpeg"/><Relationship Id="rId1" Type="http://schemas.openxmlformats.org/officeDocument/2006/relationships/slideLayout" Target="../slideLayouts/slideLayout57.xml"/><Relationship Id="rId6" Type="http://schemas.openxmlformats.org/officeDocument/2006/relationships/hyperlink" Target="http://ec.europa.eu/enterprise/newapproach/nando/index.cfm?fuseaction=directive.notifiedbody&amp;dir_id=131881&amp;type_dir=NOCPD&amp;pro_id=99999&amp;prc_id=99999&amp;ann_id=99999&amp;prc_anx=99999" TargetMode="External"/><Relationship Id="rId11" Type="http://schemas.openxmlformats.org/officeDocument/2006/relationships/hyperlink" Target="http://www.legifrance.gouv.fr/" TargetMode="External"/><Relationship Id="rId5" Type="http://schemas.openxmlformats.org/officeDocument/2006/relationships/hyperlink" Target="http://www.eurogip.fr/docs/ON_Machines_Fran_ais_3.3.2011.pdf" TargetMode="External"/><Relationship Id="rId10" Type="http://schemas.openxmlformats.org/officeDocument/2006/relationships/hyperlink" Target="http://www.eurogip.fr/docs/Kan_nouvelle_directive_machines_FR_2008.pdf" TargetMode="External"/><Relationship Id="rId4" Type="http://schemas.openxmlformats.org/officeDocument/2006/relationships/hyperlink" Target="http://www.eurogip.fr/docs/Fiches_machines_Dir_2006_42_CE_version_septembre_2011.pdf" TargetMode="External"/><Relationship Id="rId9" Type="http://schemas.openxmlformats.org/officeDocument/2006/relationships/hyperlink" Target="http://www.eurogip.fr/docs/JO_9_11_2008_Equipement_de_travail_epi.pdf" TargetMode="External"/></Relationships>
</file>

<file path=ppt/slides/_rels/slide6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7.xml"/></Relationships>
</file>

<file path=ppt/slides/_rels/slide6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57.xml"/><Relationship Id="rId1" Type="http://schemas.openxmlformats.org/officeDocument/2006/relationships/vmlDrawing" Target="../drawings/vmlDrawing12.vml"/><Relationship Id="rId4" Type="http://schemas.openxmlformats.org/officeDocument/2006/relationships/oleObject" Target="../embeddings/oleObject14.bin"/></Relationships>
</file>

<file path=ppt/slides/_rels/slide6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7.xml"/></Relationships>
</file>

<file path=ppt/slides/_rels/slide6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7.xml"/></Relationships>
</file>

<file path=ppt/slides/_rels/slide6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57.xml"/><Relationship Id="rId1" Type="http://schemas.openxmlformats.org/officeDocument/2006/relationships/vmlDrawing" Target="../drawings/vmlDrawing13.vml"/><Relationship Id="rId4" Type="http://schemas.openxmlformats.org/officeDocument/2006/relationships/oleObject" Target="../embeddings/oleObject15.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oleObject" Target="../embeddings/oleObject4.bin"/><Relationship Id="rId2" Type="http://schemas.openxmlformats.org/officeDocument/2006/relationships/slideLayout" Target="../slideLayouts/slideLayout62.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package" Target="../embeddings/Feuille_Microsoft_Office_Excel1.xlsx"/><Relationship Id="rId4" Type="http://schemas.openxmlformats.org/officeDocument/2006/relationships/image" Target="../media/image3.jpeg"/></Relationships>
</file>

<file path=ppt/slides/_rels/slide7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57.xml"/><Relationship Id="rId1" Type="http://schemas.openxmlformats.org/officeDocument/2006/relationships/vmlDrawing" Target="../drawings/vmlDrawing14.vml"/><Relationship Id="rId4" Type="http://schemas.openxmlformats.org/officeDocument/2006/relationships/oleObject" Target="../embeddings/oleObject16.bin"/></Relationships>
</file>

<file path=ppt/slides/_rels/slide7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3.jpeg"/><Relationship Id="rId1" Type="http://schemas.openxmlformats.org/officeDocument/2006/relationships/slideLayout" Target="../slideLayouts/slideLayout57.xml"/></Relationships>
</file>

<file path=ppt/slides/_rels/slide7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0.xml"/><Relationship Id="rId1" Type="http://schemas.openxmlformats.org/officeDocument/2006/relationships/slideLayout" Target="../slideLayouts/slideLayout57.xml"/></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jpeg"/><Relationship Id="rId7"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6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62.xml"/><Relationship Id="rId5" Type="http://schemas.microsoft.com/office/2007/relationships/hdphoto" Target="../media/hdphoto1.wdp"/><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TM%2030.jpg"/>
          <p:cNvPicPr>
            <a:picLocks noChangeAspect="1"/>
          </p:cNvPicPr>
          <p:nvPr/>
        </p:nvPicPr>
        <p:blipFill>
          <a:blip r:embed="rId3" cstate="print">
            <a:lum bright="70000" contrast="-70000"/>
          </a:blip>
          <a:srcRect l="3077" t="2939" r="3583" b="3021"/>
          <a:stretch>
            <a:fillRect/>
          </a:stretch>
        </p:blipFill>
        <p:spPr>
          <a:xfrm>
            <a:off x="1357290" y="1214422"/>
            <a:ext cx="6859887" cy="4824536"/>
          </a:xfrm>
          <a:prstGeom prst="rect">
            <a:avLst/>
          </a:prstGeom>
        </p:spPr>
      </p:pic>
      <p:cxnSp>
        <p:nvCxnSpPr>
          <p:cNvPr id="3" name="Connecteur droit 2"/>
          <p:cNvCxnSpPr/>
          <p:nvPr/>
        </p:nvCxnSpPr>
        <p:spPr>
          <a:xfrm>
            <a:off x="179512" y="764704"/>
            <a:ext cx="7215238" cy="1588"/>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Freeform 11"/>
          <p:cNvSpPr>
            <a:spLocks/>
          </p:cNvSpPr>
          <p:nvPr/>
        </p:nvSpPr>
        <p:spPr bwMode="auto">
          <a:xfrm rot="220368">
            <a:off x="200556" y="845490"/>
            <a:ext cx="3155807" cy="1245248"/>
          </a:xfrm>
          <a:custGeom>
            <a:avLst/>
            <a:gdLst/>
            <a:ahLst/>
            <a:cxnLst>
              <a:cxn ang="0">
                <a:pos x="628" y="312"/>
              </a:cxn>
              <a:cxn ang="0">
                <a:pos x="540" y="312"/>
              </a:cxn>
              <a:cxn ang="0">
                <a:pos x="510" y="352"/>
              </a:cxn>
              <a:cxn ang="0">
                <a:pos x="486" y="412"/>
              </a:cxn>
              <a:cxn ang="0">
                <a:pos x="166" y="442"/>
              </a:cxn>
              <a:cxn ang="0">
                <a:pos x="172" y="412"/>
              </a:cxn>
              <a:cxn ang="0">
                <a:pos x="0" y="476"/>
              </a:cxn>
              <a:cxn ang="0">
                <a:pos x="154" y="526"/>
              </a:cxn>
              <a:cxn ang="0">
                <a:pos x="160" y="494"/>
              </a:cxn>
              <a:cxn ang="0">
                <a:pos x="482" y="472"/>
              </a:cxn>
              <a:cxn ang="0">
                <a:pos x="506" y="558"/>
              </a:cxn>
              <a:cxn ang="0">
                <a:pos x="604" y="646"/>
              </a:cxn>
              <a:cxn ang="0">
                <a:pos x="350" y="826"/>
              </a:cxn>
              <a:cxn ang="0">
                <a:pos x="318" y="798"/>
              </a:cxn>
              <a:cxn ang="0">
                <a:pos x="226" y="946"/>
              </a:cxn>
              <a:cxn ang="0">
                <a:pos x="432" y="886"/>
              </a:cxn>
              <a:cxn ang="0">
                <a:pos x="392" y="854"/>
              </a:cxn>
              <a:cxn ang="0">
                <a:pos x="660" y="676"/>
              </a:cxn>
              <a:cxn ang="0">
                <a:pos x="814" y="720"/>
              </a:cxn>
              <a:cxn ang="0">
                <a:pos x="986" y="720"/>
              </a:cxn>
              <a:cxn ang="0">
                <a:pos x="1034" y="938"/>
              </a:cxn>
              <a:cxn ang="0">
                <a:pos x="976" y="948"/>
              </a:cxn>
              <a:cxn ang="0">
                <a:pos x="1100" y="1072"/>
              </a:cxn>
              <a:cxn ang="0">
                <a:pos x="1158" y="916"/>
              </a:cxn>
              <a:cxn ang="0">
                <a:pos x="1104" y="926"/>
              </a:cxn>
              <a:cxn ang="0">
                <a:pos x="1056" y="712"/>
              </a:cxn>
              <a:cxn ang="0">
                <a:pos x="1192" y="668"/>
              </a:cxn>
              <a:cxn ang="0">
                <a:pos x="1312" y="602"/>
              </a:cxn>
              <a:cxn ang="0">
                <a:pos x="1562" y="724"/>
              </a:cxn>
              <a:cxn ang="0">
                <a:pos x="1534" y="748"/>
              </a:cxn>
              <a:cxn ang="0">
                <a:pos x="1714" y="766"/>
              </a:cxn>
              <a:cxn ang="0">
                <a:pos x="1644" y="652"/>
              </a:cxn>
              <a:cxn ang="0">
                <a:pos x="1612" y="686"/>
              </a:cxn>
              <a:cxn ang="0">
                <a:pos x="1364" y="558"/>
              </a:cxn>
              <a:cxn ang="0">
                <a:pos x="1422" y="482"/>
              </a:cxn>
              <a:cxn ang="0">
                <a:pos x="1442" y="392"/>
              </a:cxn>
              <a:cxn ang="0">
                <a:pos x="1736" y="384"/>
              </a:cxn>
              <a:cxn ang="0">
                <a:pos x="1738" y="412"/>
              </a:cxn>
              <a:cxn ang="0">
                <a:pos x="1894" y="348"/>
              </a:cxn>
              <a:cxn ang="0">
                <a:pos x="1732" y="294"/>
              </a:cxn>
              <a:cxn ang="0">
                <a:pos x="1734" y="322"/>
              </a:cxn>
              <a:cxn ang="0">
                <a:pos x="1432" y="334"/>
              </a:cxn>
              <a:cxn ang="0">
                <a:pos x="1380" y="251"/>
              </a:cxn>
              <a:cxn ang="0">
                <a:pos x="1302" y="194"/>
              </a:cxn>
              <a:cxn ang="0">
                <a:pos x="1464" y="76"/>
              </a:cxn>
              <a:cxn ang="0">
                <a:pos x="1496" y="92"/>
              </a:cxn>
              <a:cxn ang="0">
                <a:pos x="1530" y="0"/>
              </a:cxn>
              <a:cxn ang="0">
                <a:pos x="1384" y="32"/>
              </a:cxn>
              <a:cxn ang="0">
                <a:pos x="1406" y="50"/>
              </a:cxn>
              <a:cxn ang="0">
                <a:pos x="1244" y="166"/>
              </a:cxn>
              <a:cxn ang="0">
                <a:pos x="1154" y="138"/>
              </a:cxn>
              <a:cxn ang="0">
                <a:pos x="1096" y="190"/>
              </a:cxn>
              <a:cxn ang="0">
                <a:pos x="1248" y="238"/>
              </a:cxn>
              <a:cxn ang="0">
                <a:pos x="1350" y="354"/>
              </a:cxn>
              <a:cxn ang="0">
                <a:pos x="1256" y="540"/>
              </a:cxn>
              <a:cxn ang="0">
                <a:pos x="1018" y="640"/>
              </a:cxn>
              <a:cxn ang="0">
                <a:pos x="792" y="640"/>
              </a:cxn>
              <a:cxn ang="0">
                <a:pos x="614" y="556"/>
              </a:cxn>
              <a:cxn ang="0">
                <a:pos x="564" y="430"/>
              </a:cxn>
              <a:cxn ang="0">
                <a:pos x="628" y="312"/>
              </a:cxn>
            </a:cxnLst>
            <a:rect l="0" t="0" r="r" b="b"/>
            <a:pathLst>
              <a:path w="1894" h="1072">
                <a:moveTo>
                  <a:pt x="628" y="312"/>
                </a:moveTo>
                <a:cubicBezTo>
                  <a:pt x="628" y="312"/>
                  <a:pt x="584" y="312"/>
                  <a:pt x="540" y="312"/>
                </a:cubicBezTo>
                <a:cubicBezTo>
                  <a:pt x="537" y="310"/>
                  <a:pt x="530" y="320"/>
                  <a:pt x="510" y="352"/>
                </a:cubicBezTo>
                <a:cubicBezTo>
                  <a:pt x="490" y="384"/>
                  <a:pt x="490" y="413"/>
                  <a:pt x="486" y="412"/>
                </a:cubicBezTo>
                <a:cubicBezTo>
                  <a:pt x="326" y="427"/>
                  <a:pt x="166" y="442"/>
                  <a:pt x="166" y="442"/>
                </a:cubicBezTo>
                <a:lnTo>
                  <a:pt x="172" y="412"/>
                </a:lnTo>
                <a:lnTo>
                  <a:pt x="0" y="476"/>
                </a:lnTo>
                <a:lnTo>
                  <a:pt x="154" y="526"/>
                </a:lnTo>
                <a:lnTo>
                  <a:pt x="160" y="494"/>
                </a:lnTo>
                <a:cubicBezTo>
                  <a:pt x="160" y="494"/>
                  <a:pt x="321" y="483"/>
                  <a:pt x="482" y="472"/>
                </a:cubicBezTo>
                <a:cubicBezTo>
                  <a:pt x="480" y="480"/>
                  <a:pt x="486" y="529"/>
                  <a:pt x="506" y="558"/>
                </a:cubicBezTo>
                <a:cubicBezTo>
                  <a:pt x="526" y="587"/>
                  <a:pt x="580" y="642"/>
                  <a:pt x="604" y="646"/>
                </a:cubicBezTo>
                <a:cubicBezTo>
                  <a:pt x="477" y="736"/>
                  <a:pt x="350" y="826"/>
                  <a:pt x="350" y="826"/>
                </a:cubicBezTo>
                <a:lnTo>
                  <a:pt x="318" y="798"/>
                </a:lnTo>
                <a:lnTo>
                  <a:pt x="226" y="946"/>
                </a:lnTo>
                <a:lnTo>
                  <a:pt x="432" y="886"/>
                </a:lnTo>
                <a:lnTo>
                  <a:pt x="392" y="854"/>
                </a:lnTo>
                <a:cubicBezTo>
                  <a:pt x="392" y="854"/>
                  <a:pt x="650" y="674"/>
                  <a:pt x="660" y="676"/>
                </a:cubicBezTo>
                <a:cubicBezTo>
                  <a:pt x="672" y="686"/>
                  <a:pt x="759" y="713"/>
                  <a:pt x="814" y="720"/>
                </a:cubicBezTo>
                <a:cubicBezTo>
                  <a:pt x="869" y="727"/>
                  <a:pt x="966" y="722"/>
                  <a:pt x="986" y="720"/>
                </a:cubicBezTo>
                <a:cubicBezTo>
                  <a:pt x="1009" y="829"/>
                  <a:pt x="1028" y="918"/>
                  <a:pt x="1034" y="938"/>
                </a:cubicBezTo>
                <a:cubicBezTo>
                  <a:pt x="1006" y="945"/>
                  <a:pt x="976" y="948"/>
                  <a:pt x="976" y="948"/>
                </a:cubicBezTo>
                <a:lnTo>
                  <a:pt x="1100" y="1072"/>
                </a:lnTo>
                <a:lnTo>
                  <a:pt x="1158" y="916"/>
                </a:lnTo>
                <a:lnTo>
                  <a:pt x="1104" y="926"/>
                </a:lnTo>
                <a:cubicBezTo>
                  <a:pt x="1104" y="926"/>
                  <a:pt x="1060" y="718"/>
                  <a:pt x="1056" y="712"/>
                </a:cubicBezTo>
                <a:cubicBezTo>
                  <a:pt x="1072" y="708"/>
                  <a:pt x="1149" y="686"/>
                  <a:pt x="1192" y="668"/>
                </a:cubicBezTo>
                <a:cubicBezTo>
                  <a:pt x="1235" y="650"/>
                  <a:pt x="1314" y="604"/>
                  <a:pt x="1312" y="602"/>
                </a:cubicBezTo>
                <a:cubicBezTo>
                  <a:pt x="1437" y="663"/>
                  <a:pt x="1562" y="724"/>
                  <a:pt x="1562" y="724"/>
                </a:cubicBezTo>
                <a:lnTo>
                  <a:pt x="1534" y="748"/>
                </a:lnTo>
                <a:lnTo>
                  <a:pt x="1714" y="766"/>
                </a:lnTo>
                <a:lnTo>
                  <a:pt x="1644" y="652"/>
                </a:lnTo>
                <a:lnTo>
                  <a:pt x="1612" y="686"/>
                </a:lnTo>
                <a:cubicBezTo>
                  <a:pt x="1612" y="686"/>
                  <a:pt x="1488" y="622"/>
                  <a:pt x="1364" y="558"/>
                </a:cubicBezTo>
                <a:cubicBezTo>
                  <a:pt x="1386" y="546"/>
                  <a:pt x="1409" y="510"/>
                  <a:pt x="1422" y="482"/>
                </a:cubicBezTo>
                <a:cubicBezTo>
                  <a:pt x="1435" y="454"/>
                  <a:pt x="1440" y="406"/>
                  <a:pt x="1442" y="392"/>
                </a:cubicBezTo>
                <a:cubicBezTo>
                  <a:pt x="1589" y="388"/>
                  <a:pt x="1736" y="384"/>
                  <a:pt x="1736" y="384"/>
                </a:cubicBezTo>
                <a:lnTo>
                  <a:pt x="1738" y="412"/>
                </a:lnTo>
                <a:lnTo>
                  <a:pt x="1894" y="348"/>
                </a:lnTo>
                <a:lnTo>
                  <a:pt x="1732" y="294"/>
                </a:lnTo>
                <a:lnTo>
                  <a:pt x="1734" y="322"/>
                </a:lnTo>
                <a:cubicBezTo>
                  <a:pt x="1684" y="329"/>
                  <a:pt x="1491" y="346"/>
                  <a:pt x="1432" y="334"/>
                </a:cubicBezTo>
                <a:cubicBezTo>
                  <a:pt x="1428" y="338"/>
                  <a:pt x="1416" y="281"/>
                  <a:pt x="1380" y="251"/>
                </a:cubicBezTo>
                <a:cubicBezTo>
                  <a:pt x="1344" y="221"/>
                  <a:pt x="1302" y="194"/>
                  <a:pt x="1302" y="194"/>
                </a:cubicBezTo>
                <a:cubicBezTo>
                  <a:pt x="1384" y="136"/>
                  <a:pt x="1464" y="76"/>
                  <a:pt x="1464" y="76"/>
                </a:cubicBezTo>
                <a:lnTo>
                  <a:pt x="1496" y="92"/>
                </a:lnTo>
                <a:lnTo>
                  <a:pt x="1530" y="0"/>
                </a:lnTo>
                <a:lnTo>
                  <a:pt x="1384" y="32"/>
                </a:lnTo>
                <a:lnTo>
                  <a:pt x="1406" y="50"/>
                </a:lnTo>
                <a:cubicBezTo>
                  <a:pt x="1406" y="50"/>
                  <a:pt x="1242" y="170"/>
                  <a:pt x="1244" y="166"/>
                </a:cubicBezTo>
                <a:cubicBezTo>
                  <a:pt x="1246" y="162"/>
                  <a:pt x="1154" y="138"/>
                  <a:pt x="1154" y="138"/>
                </a:cubicBezTo>
                <a:lnTo>
                  <a:pt x="1096" y="190"/>
                </a:lnTo>
                <a:cubicBezTo>
                  <a:pt x="1096" y="190"/>
                  <a:pt x="1206" y="211"/>
                  <a:pt x="1248" y="238"/>
                </a:cubicBezTo>
                <a:cubicBezTo>
                  <a:pt x="1248" y="238"/>
                  <a:pt x="1318" y="276"/>
                  <a:pt x="1350" y="354"/>
                </a:cubicBezTo>
                <a:cubicBezTo>
                  <a:pt x="1382" y="432"/>
                  <a:pt x="1316" y="492"/>
                  <a:pt x="1256" y="540"/>
                </a:cubicBezTo>
                <a:cubicBezTo>
                  <a:pt x="1196" y="588"/>
                  <a:pt x="1086" y="628"/>
                  <a:pt x="1018" y="640"/>
                </a:cubicBezTo>
                <a:cubicBezTo>
                  <a:pt x="950" y="652"/>
                  <a:pt x="835" y="649"/>
                  <a:pt x="792" y="640"/>
                </a:cubicBezTo>
                <a:cubicBezTo>
                  <a:pt x="749" y="631"/>
                  <a:pt x="652" y="591"/>
                  <a:pt x="614" y="556"/>
                </a:cubicBezTo>
                <a:cubicBezTo>
                  <a:pt x="576" y="521"/>
                  <a:pt x="561" y="471"/>
                  <a:pt x="564" y="430"/>
                </a:cubicBezTo>
                <a:cubicBezTo>
                  <a:pt x="567" y="389"/>
                  <a:pt x="615" y="337"/>
                  <a:pt x="628" y="312"/>
                </a:cubicBezTo>
                <a:close/>
              </a:path>
            </a:pathLst>
          </a:custGeom>
          <a:solidFill>
            <a:srgbClr val="4BACC6">
              <a:lumMod val="75000"/>
            </a:srgbClr>
          </a:solidFill>
          <a:ln w="38100" cap="flat" cmpd="sng">
            <a:solidFill>
              <a:srgbClr val="4BACC6">
                <a:lumMod val="75000"/>
              </a:srgbClr>
            </a:solidFill>
            <a:prstDash val="solid"/>
            <a:round/>
            <a:headEnd/>
            <a:tailEnd/>
          </a:ln>
          <a:effectLst/>
        </p:spPr>
        <p:txBody>
          <a:bodyPr lIns="36000" tIns="0" rIns="3600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dirty="0">
              <a:ln>
                <a:noFill/>
              </a:ln>
              <a:solidFill>
                <a:sysClr val="windowText" lastClr="000000"/>
              </a:solidFill>
              <a:effectLst/>
              <a:uLnTx/>
              <a:uFillTx/>
            </a:endParaRPr>
          </a:p>
        </p:txBody>
      </p:sp>
      <p:sp>
        <p:nvSpPr>
          <p:cNvPr id="5" name="ZoneTexte 4"/>
          <p:cNvSpPr txBox="1"/>
          <p:nvPr/>
        </p:nvSpPr>
        <p:spPr>
          <a:xfrm>
            <a:off x="1000100" y="1142984"/>
            <a:ext cx="165618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smtClean="0">
                <a:ln>
                  <a:noFill/>
                </a:ln>
                <a:effectLst/>
                <a:uLnTx/>
                <a:uFillTx/>
              </a:rPr>
              <a:t>Analyser</a:t>
            </a:r>
            <a:r>
              <a:rPr kumimoji="0" lang="fr-FR" sz="2000" b="1" i="0" u="none" strike="noStrike" kern="0" cap="none" spc="0" normalizeH="0" baseline="0" noProof="0" dirty="0" smtClean="0">
                <a:ln>
                  <a:noFill/>
                </a:ln>
                <a:solidFill>
                  <a:srgbClr val="4BACC6">
                    <a:lumMod val="75000"/>
                  </a:srgbClr>
                </a:solidFill>
                <a:effectLst/>
                <a:uLnTx/>
                <a:uFillTx/>
              </a:rPr>
              <a:t> </a:t>
            </a:r>
          </a:p>
        </p:txBody>
      </p:sp>
      <p:sp>
        <p:nvSpPr>
          <p:cNvPr id="9" name="Freeform 9"/>
          <p:cNvSpPr>
            <a:spLocks/>
          </p:cNvSpPr>
          <p:nvPr/>
        </p:nvSpPr>
        <p:spPr bwMode="auto">
          <a:xfrm>
            <a:off x="571472" y="3071810"/>
            <a:ext cx="3541602" cy="1587803"/>
          </a:xfrm>
          <a:custGeom>
            <a:avLst/>
            <a:gdLst>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7333 w 10000"/>
              <a:gd name="connsiteY31" fmla="*/ 8467 h 10000"/>
              <a:gd name="connsiteX32" fmla="*/ 6383 w 10000"/>
              <a:gd name="connsiteY32" fmla="*/ 6364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7333 w 10000"/>
              <a:gd name="connsiteY31" fmla="*/ 8467 h 10000"/>
              <a:gd name="connsiteX32" fmla="*/ 6383 w 10000"/>
              <a:gd name="connsiteY32" fmla="*/ 6364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7333 w 10000"/>
              <a:gd name="connsiteY31" fmla="*/ 8467 h 10000"/>
              <a:gd name="connsiteX32" fmla="*/ 6383 w 10000"/>
              <a:gd name="connsiteY32" fmla="*/ 6364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6277 w 10000"/>
              <a:gd name="connsiteY31" fmla="*/ 6136 h 10000"/>
              <a:gd name="connsiteX32" fmla="*/ 6383 w 10000"/>
              <a:gd name="connsiteY32" fmla="*/ 6364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9121"/>
              <a:gd name="connsiteX1" fmla="*/ 2973 w 10000"/>
              <a:gd name="connsiteY1" fmla="*/ 628 h 9121"/>
              <a:gd name="connsiteX2" fmla="*/ 2874 w 10000"/>
              <a:gd name="connsiteY2" fmla="*/ 729 h 9121"/>
              <a:gd name="connsiteX3" fmla="*/ 2576 w 10000"/>
              <a:gd name="connsiteY3" fmla="*/ 1093 h 9121"/>
              <a:gd name="connsiteX4" fmla="*/ 1346 w 10000"/>
              <a:gd name="connsiteY4" fmla="*/ 302 h 9121"/>
              <a:gd name="connsiteX5" fmla="*/ 1453 w 10000"/>
              <a:gd name="connsiteY5" fmla="*/ 126 h 9121"/>
              <a:gd name="connsiteX6" fmla="*/ 611 w 10000"/>
              <a:gd name="connsiteY6" fmla="*/ 0 h 9121"/>
              <a:gd name="connsiteX7" fmla="*/ 1016 w 10000"/>
              <a:gd name="connsiteY7" fmla="*/ 791 h 9121"/>
              <a:gd name="connsiteX8" fmla="*/ 1156 w 10000"/>
              <a:gd name="connsiteY8" fmla="*/ 578 h 9121"/>
              <a:gd name="connsiteX9" fmla="*/ 2428 w 10000"/>
              <a:gd name="connsiteY9" fmla="*/ 1482 h 9121"/>
              <a:gd name="connsiteX10" fmla="*/ 2246 w 10000"/>
              <a:gd name="connsiteY10" fmla="*/ 2349 h 9121"/>
              <a:gd name="connsiteX11" fmla="*/ 2320 w 10000"/>
              <a:gd name="connsiteY11" fmla="*/ 3405 h 9121"/>
              <a:gd name="connsiteX12" fmla="*/ 735 w 10000"/>
              <a:gd name="connsiteY12" fmla="*/ 3756 h 9121"/>
              <a:gd name="connsiteX13" fmla="*/ 710 w 10000"/>
              <a:gd name="connsiteY13" fmla="*/ 3492 h 9121"/>
              <a:gd name="connsiteX14" fmla="*/ 0 w 10000"/>
              <a:gd name="connsiteY14" fmla="*/ 4171 h 9121"/>
              <a:gd name="connsiteX15" fmla="*/ 842 w 10000"/>
              <a:gd name="connsiteY15" fmla="*/ 4611 h 9121"/>
              <a:gd name="connsiteX16" fmla="*/ 809 w 10000"/>
              <a:gd name="connsiteY16" fmla="*/ 4246 h 9121"/>
              <a:gd name="connsiteX17" fmla="*/ 2469 w 10000"/>
              <a:gd name="connsiteY17" fmla="*/ 3920 h 9121"/>
              <a:gd name="connsiteX18" fmla="*/ 2989 w 10000"/>
              <a:gd name="connsiteY18" fmla="*/ 4774 h 9121"/>
              <a:gd name="connsiteX19" fmla="*/ 3749 w 10000"/>
              <a:gd name="connsiteY19" fmla="*/ 5553 h 9121"/>
              <a:gd name="connsiteX20" fmla="*/ 3154 w 10000"/>
              <a:gd name="connsiteY20" fmla="*/ 7739 h 9121"/>
              <a:gd name="connsiteX21" fmla="*/ 2857 w 10000"/>
              <a:gd name="connsiteY21" fmla="*/ 7538 h 9121"/>
              <a:gd name="connsiteX22" fmla="*/ 3022 w 10000"/>
              <a:gd name="connsiteY22" fmla="*/ 9121 h 9121"/>
              <a:gd name="connsiteX23" fmla="*/ 3840 w 10000"/>
              <a:gd name="connsiteY23" fmla="*/ 8153 h 9121"/>
              <a:gd name="connsiteX24" fmla="*/ 3551 w 10000"/>
              <a:gd name="connsiteY24" fmla="*/ 7965 h 9121"/>
              <a:gd name="connsiteX25" fmla="*/ 4112 w 10000"/>
              <a:gd name="connsiteY25" fmla="*/ 5754 h 9121"/>
              <a:gd name="connsiteX26" fmla="*/ 4872 w 10000"/>
              <a:gd name="connsiteY26" fmla="*/ 6106 h 9121"/>
              <a:gd name="connsiteX27" fmla="*/ 5714 w 10000"/>
              <a:gd name="connsiteY27" fmla="*/ 6080 h 9121"/>
              <a:gd name="connsiteX28" fmla="*/ 5745 w 10000"/>
              <a:gd name="connsiteY28" fmla="*/ 6136 h 9121"/>
              <a:gd name="connsiteX29" fmla="*/ 6391 w 10000"/>
              <a:gd name="connsiteY29" fmla="*/ 8668 h 9121"/>
              <a:gd name="connsiteX30" fmla="*/ 6596 w 10000"/>
              <a:gd name="connsiteY30" fmla="*/ 8636 h 9121"/>
              <a:gd name="connsiteX31" fmla="*/ 6277 w 10000"/>
              <a:gd name="connsiteY31" fmla="*/ 6136 h 9121"/>
              <a:gd name="connsiteX32" fmla="*/ 6383 w 10000"/>
              <a:gd name="connsiteY32" fmla="*/ 6364 h 9121"/>
              <a:gd name="connsiteX33" fmla="*/ 6119 w 10000"/>
              <a:gd name="connsiteY33" fmla="*/ 5992 h 9121"/>
              <a:gd name="connsiteX34" fmla="*/ 6755 w 10000"/>
              <a:gd name="connsiteY34" fmla="*/ 5471 h 9121"/>
              <a:gd name="connsiteX35" fmla="*/ 7168 w 10000"/>
              <a:gd name="connsiteY35" fmla="*/ 4837 h 9121"/>
              <a:gd name="connsiteX36" fmla="*/ 9001 w 10000"/>
              <a:gd name="connsiteY36" fmla="*/ 6256 h 9121"/>
              <a:gd name="connsiteX37" fmla="*/ 8885 w 10000"/>
              <a:gd name="connsiteY37" fmla="*/ 6482 h 9121"/>
              <a:gd name="connsiteX38" fmla="*/ 10000 w 10000"/>
              <a:gd name="connsiteY38" fmla="*/ 6796 h 9121"/>
              <a:gd name="connsiteX39" fmla="*/ 9232 w 10000"/>
              <a:gd name="connsiteY39" fmla="*/ 5553 h 9121"/>
              <a:gd name="connsiteX40" fmla="*/ 9149 w 10000"/>
              <a:gd name="connsiteY40" fmla="*/ 5804 h 9121"/>
              <a:gd name="connsiteX41" fmla="*/ 7291 w 10000"/>
              <a:gd name="connsiteY41" fmla="*/ 4384 h 9121"/>
              <a:gd name="connsiteX42" fmla="*/ 7333 w 10000"/>
              <a:gd name="connsiteY42" fmla="*/ 3342 h 9121"/>
              <a:gd name="connsiteX43" fmla="*/ 7077 w 10000"/>
              <a:gd name="connsiteY43" fmla="*/ 2374 h 9121"/>
              <a:gd name="connsiteX44" fmla="*/ 8497 w 10000"/>
              <a:gd name="connsiteY44" fmla="*/ 2010 h 9121"/>
              <a:gd name="connsiteX45" fmla="*/ 8571 w 10000"/>
              <a:gd name="connsiteY45" fmla="*/ 2312 h 9121"/>
              <a:gd name="connsiteX46" fmla="*/ 9083 w 10000"/>
              <a:gd name="connsiteY46" fmla="*/ 1671 h 9121"/>
              <a:gd name="connsiteX47" fmla="*/ 8233 w 10000"/>
              <a:gd name="connsiteY47" fmla="*/ 1382 h 9121"/>
              <a:gd name="connsiteX48" fmla="*/ 8324 w 10000"/>
              <a:gd name="connsiteY48" fmla="*/ 1633 h 9121"/>
              <a:gd name="connsiteX49" fmla="*/ 6837 w 10000"/>
              <a:gd name="connsiteY49" fmla="*/ 1985 h 9121"/>
              <a:gd name="connsiteX50" fmla="*/ 6474 w 10000"/>
              <a:gd name="connsiteY50" fmla="*/ 1432 h 9121"/>
              <a:gd name="connsiteX51" fmla="*/ 6028 w 10000"/>
              <a:gd name="connsiteY51" fmla="*/ 1583 h 9121"/>
              <a:gd name="connsiteX52" fmla="*/ 6722 w 10000"/>
              <a:gd name="connsiteY52" fmla="*/ 2726 h 9121"/>
              <a:gd name="connsiteX53" fmla="*/ 6854 w 10000"/>
              <a:gd name="connsiteY53" fmla="*/ 4020 h 9121"/>
              <a:gd name="connsiteX54" fmla="*/ 6177 w 10000"/>
              <a:gd name="connsiteY54" fmla="*/ 5151 h 9121"/>
              <a:gd name="connsiteX55" fmla="*/ 4897 w 10000"/>
              <a:gd name="connsiteY55" fmla="*/ 5364 h 9121"/>
              <a:gd name="connsiteX56" fmla="*/ 3757 w 10000"/>
              <a:gd name="connsiteY56" fmla="*/ 4824 h 9121"/>
              <a:gd name="connsiteX57" fmla="*/ 2956 w 10000"/>
              <a:gd name="connsiteY57" fmla="*/ 3794 h 9121"/>
              <a:gd name="connsiteX58" fmla="*/ 2659 w 10000"/>
              <a:gd name="connsiteY58" fmla="*/ 2714 h 9121"/>
              <a:gd name="connsiteX59" fmla="*/ 2857 w 10000"/>
              <a:gd name="connsiteY59" fmla="*/ 1558 h 9121"/>
              <a:gd name="connsiteX60" fmla="*/ 3501 w 10000"/>
              <a:gd name="connsiteY60" fmla="*/ 804 h 9121"/>
              <a:gd name="connsiteX61" fmla="*/ 3154 w 10000"/>
              <a:gd name="connsiteY61" fmla="*/ 477 h 9121"/>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6391 w 10000"/>
              <a:gd name="connsiteY29" fmla="*/ 9503 h 10000"/>
              <a:gd name="connsiteX30" fmla="*/ 6596 w 10000"/>
              <a:gd name="connsiteY30" fmla="*/ 946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596 w 10000"/>
              <a:gd name="connsiteY30" fmla="*/ 946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383 w 10000"/>
              <a:gd name="connsiteY33" fmla="*/ 6728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383 w 10000"/>
              <a:gd name="connsiteY33" fmla="*/ 6728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383 w 10000"/>
              <a:gd name="connsiteY33" fmla="*/ 6728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596 w 10000"/>
              <a:gd name="connsiteY33" fmla="*/ 622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383 w 10000"/>
              <a:gd name="connsiteY31" fmla="*/ 6728 h 10000"/>
              <a:gd name="connsiteX32" fmla="*/ 6277 w 10000"/>
              <a:gd name="connsiteY32" fmla="*/ 6479 h 10000"/>
              <a:gd name="connsiteX33" fmla="*/ 6596 w 10000"/>
              <a:gd name="connsiteY33" fmla="*/ 622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728 h 10000"/>
              <a:gd name="connsiteX32" fmla="*/ 6383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728 h 10000"/>
              <a:gd name="connsiteX32" fmla="*/ 6170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728 h 10000"/>
              <a:gd name="connsiteX32" fmla="*/ 6064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728 h 10000"/>
              <a:gd name="connsiteX32" fmla="*/ 6064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5745 w 10000"/>
              <a:gd name="connsiteY31" fmla="*/ 6761 h 10000"/>
              <a:gd name="connsiteX32" fmla="*/ 6064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5745 w 10000"/>
              <a:gd name="connsiteY31" fmla="*/ 6761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512 h 10000"/>
              <a:gd name="connsiteX31" fmla="*/ 5745 w 10000"/>
              <a:gd name="connsiteY31" fmla="*/ 6761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532 w 10000"/>
              <a:gd name="connsiteY29" fmla="*/ 6761 h 10000"/>
              <a:gd name="connsiteX30" fmla="*/ 6064 w 10000"/>
              <a:gd name="connsiteY30" fmla="*/ 6512 h 10000"/>
              <a:gd name="connsiteX31" fmla="*/ 5745 w 10000"/>
              <a:gd name="connsiteY31" fmla="*/ 6761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532 w 10000"/>
              <a:gd name="connsiteY29" fmla="*/ 6761 h 10000"/>
              <a:gd name="connsiteX30" fmla="*/ 6064 w 10000"/>
              <a:gd name="connsiteY30" fmla="*/ 6512 h 10000"/>
              <a:gd name="connsiteX31" fmla="*/ 5745 w 10000"/>
              <a:gd name="connsiteY31" fmla="*/ 6512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532 w 10000"/>
              <a:gd name="connsiteY29" fmla="*/ 6761 h 10000"/>
              <a:gd name="connsiteX30" fmla="*/ 6064 w 10000"/>
              <a:gd name="connsiteY30" fmla="*/ 6512 h 10000"/>
              <a:gd name="connsiteX31" fmla="*/ 5745 w 10000"/>
              <a:gd name="connsiteY31" fmla="*/ 6512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6277 w 10000"/>
              <a:gd name="connsiteY28" fmla="*/ 6512 h 10000"/>
              <a:gd name="connsiteX29" fmla="*/ 5532 w 10000"/>
              <a:gd name="connsiteY29" fmla="*/ 6761 h 10000"/>
              <a:gd name="connsiteX30" fmla="*/ 6064 w 10000"/>
              <a:gd name="connsiteY30" fmla="*/ 6512 h 10000"/>
              <a:gd name="connsiteX31" fmla="*/ 5745 w 10000"/>
              <a:gd name="connsiteY31" fmla="*/ 6512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0000" h="10000">
                <a:moveTo>
                  <a:pt x="3154" y="523"/>
                </a:moveTo>
                <a:lnTo>
                  <a:pt x="2973" y="689"/>
                </a:lnTo>
                <a:cubicBezTo>
                  <a:pt x="2940" y="726"/>
                  <a:pt x="2907" y="762"/>
                  <a:pt x="2874" y="799"/>
                </a:cubicBezTo>
                <a:lnTo>
                  <a:pt x="2576" y="1198"/>
                </a:lnTo>
                <a:lnTo>
                  <a:pt x="1346" y="331"/>
                </a:lnTo>
                <a:cubicBezTo>
                  <a:pt x="1382" y="267"/>
                  <a:pt x="1417" y="202"/>
                  <a:pt x="1453" y="138"/>
                </a:cubicBezTo>
                <a:lnTo>
                  <a:pt x="611" y="0"/>
                </a:lnTo>
                <a:lnTo>
                  <a:pt x="1016" y="867"/>
                </a:lnTo>
                <a:lnTo>
                  <a:pt x="1156" y="634"/>
                </a:lnTo>
                <a:cubicBezTo>
                  <a:pt x="1156" y="634"/>
                  <a:pt x="1986" y="1205"/>
                  <a:pt x="2428" y="1625"/>
                </a:cubicBezTo>
                <a:cubicBezTo>
                  <a:pt x="2370" y="1570"/>
                  <a:pt x="2254" y="2328"/>
                  <a:pt x="2246" y="2575"/>
                </a:cubicBezTo>
                <a:cubicBezTo>
                  <a:pt x="2238" y="2823"/>
                  <a:pt x="2254" y="3196"/>
                  <a:pt x="2320" y="3733"/>
                </a:cubicBezTo>
                <a:lnTo>
                  <a:pt x="735" y="4118"/>
                </a:lnTo>
                <a:cubicBezTo>
                  <a:pt x="727" y="4021"/>
                  <a:pt x="718" y="3925"/>
                  <a:pt x="710" y="3829"/>
                </a:cubicBezTo>
                <a:lnTo>
                  <a:pt x="0" y="4573"/>
                </a:lnTo>
                <a:lnTo>
                  <a:pt x="842" y="5055"/>
                </a:lnTo>
                <a:cubicBezTo>
                  <a:pt x="831" y="4922"/>
                  <a:pt x="820" y="4789"/>
                  <a:pt x="809" y="4655"/>
                </a:cubicBezTo>
                <a:cubicBezTo>
                  <a:pt x="1082" y="4531"/>
                  <a:pt x="2411" y="4311"/>
                  <a:pt x="2469" y="4298"/>
                </a:cubicBezTo>
                <a:cubicBezTo>
                  <a:pt x="2477" y="4311"/>
                  <a:pt x="2775" y="4930"/>
                  <a:pt x="2989" y="5234"/>
                </a:cubicBezTo>
                <a:cubicBezTo>
                  <a:pt x="3204" y="5537"/>
                  <a:pt x="3468" y="5854"/>
                  <a:pt x="3749" y="6088"/>
                </a:cubicBezTo>
                <a:lnTo>
                  <a:pt x="3154" y="8485"/>
                </a:lnTo>
                <a:lnTo>
                  <a:pt x="2857" y="8264"/>
                </a:lnTo>
                <a:lnTo>
                  <a:pt x="3022" y="10000"/>
                </a:lnTo>
                <a:lnTo>
                  <a:pt x="3840" y="8939"/>
                </a:lnTo>
                <a:lnTo>
                  <a:pt x="3551" y="8733"/>
                </a:lnTo>
                <a:lnTo>
                  <a:pt x="4112" y="6309"/>
                </a:lnTo>
                <a:cubicBezTo>
                  <a:pt x="4269" y="6487"/>
                  <a:pt x="4604" y="6632"/>
                  <a:pt x="4872" y="6694"/>
                </a:cubicBezTo>
                <a:cubicBezTo>
                  <a:pt x="5140" y="6756"/>
                  <a:pt x="5508" y="6777"/>
                  <a:pt x="5714" y="6666"/>
                </a:cubicBezTo>
                <a:cubicBezTo>
                  <a:pt x="5724" y="6687"/>
                  <a:pt x="6267" y="6492"/>
                  <a:pt x="6277" y="6512"/>
                </a:cubicBezTo>
                <a:lnTo>
                  <a:pt x="5532" y="6761"/>
                </a:lnTo>
                <a:cubicBezTo>
                  <a:pt x="5600" y="6749"/>
                  <a:pt x="5623" y="6536"/>
                  <a:pt x="6064" y="6512"/>
                </a:cubicBezTo>
                <a:cubicBezTo>
                  <a:pt x="6143" y="6537"/>
                  <a:pt x="5727" y="6512"/>
                  <a:pt x="5745" y="6512"/>
                </a:cubicBezTo>
                <a:cubicBezTo>
                  <a:pt x="5973" y="6662"/>
                  <a:pt x="6100" y="6512"/>
                  <a:pt x="6277" y="6512"/>
                </a:cubicBezTo>
                <a:cubicBezTo>
                  <a:pt x="6312" y="6596"/>
                  <a:pt x="6242" y="6396"/>
                  <a:pt x="6277" y="6479"/>
                </a:cubicBezTo>
                <a:cubicBezTo>
                  <a:pt x="6691" y="6204"/>
                  <a:pt x="6612" y="6299"/>
                  <a:pt x="6596" y="6229"/>
                </a:cubicBezTo>
                <a:cubicBezTo>
                  <a:pt x="6534" y="6252"/>
                  <a:pt x="6660" y="6152"/>
                  <a:pt x="6755" y="5998"/>
                </a:cubicBezTo>
                <a:cubicBezTo>
                  <a:pt x="6850" y="5844"/>
                  <a:pt x="6978" y="5668"/>
                  <a:pt x="7168" y="5303"/>
                </a:cubicBezTo>
                <a:lnTo>
                  <a:pt x="9001" y="6859"/>
                </a:lnTo>
                <a:cubicBezTo>
                  <a:pt x="8962" y="6941"/>
                  <a:pt x="8924" y="7024"/>
                  <a:pt x="8885" y="7107"/>
                </a:cubicBezTo>
                <a:lnTo>
                  <a:pt x="10000" y="7451"/>
                </a:lnTo>
                <a:lnTo>
                  <a:pt x="9232" y="6088"/>
                </a:lnTo>
                <a:cubicBezTo>
                  <a:pt x="9204" y="6180"/>
                  <a:pt x="9177" y="6271"/>
                  <a:pt x="9149" y="6363"/>
                </a:cubicBezTo>
                <a:cubicBezTo>
                  <a:pt x="8827" y="6150"/>
                  <a:pt x="7647" y="5069"/>
                  <a:pt x="7291" y="4806"/>
                </a:cubicBezTo>
                <a:cubicBezTo>
                  <a:pt x="7316" y="4600"/>
                  <a:pt x="7407" y="4311"/>
                  <a:pt x="7333" y="3664"/>
                </a:cubicBezTo>
                <a:cubicBezTo>
                  <a:pt x="7258" y="3016"/>
                  <a:pt x="7044" y="2630"/>
                  <a:pt x="7077" y="2603"/>
                </a:cubicBezTo>
                <a:lnTo>
                  <a:pt x="8497" y="2204"/>
                </a:lnTo>
                <a:cubicBezTo>
                  <a:pt x="8522" y="2314"/>
                  <a:pt x="8546" y="2424"/>
                  <a:pt x="8571" y="2535"/>
                </a:cubicBezTo>
                <a:lnTo>
                  <a:pt x="9083" y="1832"/>
                </a:lnTo>
                <a:lnTo>
                  <a:pt x="8233" y="1515"/>
                </a:lnTo>
                <a:cubicBezTo>
                  <a:pt x="8263" y="1607"/>
                  <a:pt x="8294" y="1698"/>
                  <a:pt x="8324" y="1790"/>
                </a:cubicBezTo>
                <a:lnTo>
                  <a:pt x="6837" y="2176"/>
                </a:lnTo>
                <a:lnTo>
                  <a:pt x="6474" y="1570"/>
                </a:lnTo>
                <a:cubicBezTo>
                  <a:pt x="6474" y="1570"/>
                  <a:pt x="6061" y="1749"/>
                  <a:pt x="6028" y="1736"/>
                </a:cubicBezTo>
                <a:cubicBezTo>
                  <a:pt x="5995" y="1721"/>
                  <a:pt x="6606" y="2659"/>
                  <a:pt x="6722" y="2989"/>
                </a:cubicBezTo>
                <a:cubicBezTo>
                  <a:pt x="6837" y="3320"/>
                  <a:pt x="6912" y="4049"/>
                  <a:pt x="6854" y="4407"/>
                </a:cubicBezTo>
                <a:cubicBezTo>
                  <a:pt x="6796" y="4766"/>
                  <a:pt x="6581" y="5261"/>
                  <a:pt x="6177" y="5647"/>
                </a:cubicBezTo>
                <a:cubicBezTo>
                  <a:pt x="5772" y="6033"/>
                  <a:pt x="4897" y="5881"/>
                  <a:pt x="4897" y="5881"/>
                </a:cubicBezTo>
                <a:cubicBezTo>
                  <a:pt x="4897" y="5881"/>
                  <a:pt x="4137" y="5620"/>
                  <a:pt x="3757" y="5289"/>
                </a:cubicBezTo>
                <a:cubicBezTo>
                  <a:pt x="3377" y="4959"/>
                  <a:pt x="3196" y="4642"/>
                  <a:pt x="2956" y="4160"/>
                </a:cubicBezTo>
                <a:cubicBezTo>
                  <a:pt x="2717" y="3677"/>
                  <a:pt x="2671" y="3402"/>
                  <a:pt x="2659" y="2976"/>
                </a:cubicBezTo>
                <a:cubicBezTo>
                  <a:pt x="2647" y="2548"/>
                  <a:pt x="2651" y="2259"/>
                  <a:pt x="2857" y="1708"/>
                </a:cubicBezTo>
                <a:cubicBezTo>
                  <a:pt x="2998" y="1356"/>
                  <a:pt x="3509" y="909"/>
                  <a:pt x="3501" y="881"/>
                </a:cubicBezTo>
                <a:cubicBezTo>
                  <a:pt x="3493" y="854"/>
                  <a:pt x="3225" y="599"/>
                  <a:pt x="3154" y="523"/>
                </a:cubicBezTo>
                <a:close/>
              </a:path>
            </a:pathLst>
          </a:custGeom>
          <a:solidFill>
            <a:schemeClr val="accent3">
              <a:lumMod val="75000"/>
            </a:schemeClr>
          </a:solidFill>
          <a:ln w="19050" cap="flat" cmpd="sng">
            <a:solidFill>
              <a:schemeClr val="accent3">
                <a:lumMod val="75000"/>
              </a:schemeClr>
            </a:solidFill>
            <a:prstDash val="solid"/>
            <a:round/>
            <a:headEnd/>
            <a:tailEnd/>
          </a:ln>
          <a:effectLst/>
        </p:spPr>
        <p:txBody>
          <a:bodyPr wrap="none" lIns="36000" tIns="0" rIns="36000" bIns="0" anchor="ctr">
            <a:noAutofit/>
          </a:bodyPr>
          <a:lstStyle/>
          <a:p>
            <a:endParaRPr lang="fr-FR" dirty="0"/>
          </a:p>
        </p:txBody>
      </p:sp>
      <p:sp>
        <p:nvSpPr>
          <p:cNvPr id="10" name="ZoneTexte 9"/>
          <p:cNvSpPr txBox="1"/>
          <p:nvPr/>
        </p:nvSpPr>
        <p:spPr>
          <a:xfrm>
            <a:off x="1357290" y="3500438"/>
            <a:ext cx="1769951" cy="323165"/>
          </a:xfrm>
          <a:prstGeom prst="rect">
            <a:avLst/>
          </a:prstGeom>
          <a:noFill/>
        </p:spPr>
        <p:txBody>
          <a:bodyPr wrap="square" rtlCol="0">
            <a:spAutoFit/>
          </a:bodyPr>
          <a:lstStyle/>
          <a:p>
            <a:pPr algn="ctr">
              <a:lnSpc>
                <a:spcPts val="1800"/>
              </a:lnSpc>
            </a:pPr>
            <a:r>
              <a:rPr lang="fr-FR" sz="2000" b="1" dirty="0" smtClean="0"/>
              <a:t>Concevoir</a:t>
            </a:r>
            <a:r>
              <a:rPr lang="fr-FR" b="1" dirty="0" smtClean="0"/>
              <a:t> </a:t>
            </a:r>
            <a:r>
              <a:rPr lang="fr-FR" sz="2400" b="1" dirty="0" smtClean="0"/>
              <a:t> </a:t>
            </a:r>
            <a:endParaRPr lang="fr-FR" sz="2000" b="1" dirty="0"/>
          </a:p>
        </p:txBody>
      </p:sp>
      <p:sp>
        <p:nvSpPr>
          <p:cNvPr id="8" name="Flèche droite rayée 7"/>
          <p:cNvSpPr/>
          <p:nvPr/>
        </p:nvSpPr>
        <p:spPr>
          <a:xfrm rot="4152639">
            <a:off x="1627886" y="2662314"/>
            <a:ext cx="890120" cy="123274"/>
          </a:xfrm>
          <a:prstGeom prst="stripedRightArrow">
            <a:avLst>
              <a:gd name="adj1" fmla="val 50000"/>
              <a:gd name="adj2" fmla="val 128235"/>
            </a:avLst>
          </a:prstGeom>
          <a:solidFill>
            <a:srgbClr val="CC00FF"/>
          </a:solidFill>
          <a:ln>
            <a:solidFill>
              <a:srgbClr val="CC00FF"/>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Flèche droite rayée 10"/>
          <p:cNvSpPr/>
          <p:nvPr/>
        </p:nvSpPr>
        <p:spPr>
          <a:xfrm rot="1953513">
            <a:off x="3067936" y="4731705"/>
            <a:ext cx="942236" cy="156484"/>
          </a:xfrm>
          <a:prstGeom prst="stripedRightArrow">
            <a:avLst>
              <a:gd name="adj1" fmla="val 50000"/>
              <a:gd name="adj2" fmla="val 128235"/>
            </a:avLst>
          </a:prstGeom>
          <a:solidFill>
            <a:srgbClr val="CC00FF"/>
          </a:solidFill>
          <a:ln>
            <a:solidFill>
              <a:srgbClr val="CC00FF"/>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Titre 2"/>
          <p:cNvSpPr txBox="1">
            <a:spLocks/>
          </p:cNvSpPr>
          <p:nvPr/>
        </p:nvSpPr>
        <p:spPr>
          <a:xfrm>
            <a:off x="0" y="116632"/>
            <a:ext cx="3276364" cy="648072"/>
          </a:xfrm>
          <a:prstGeom prst="rect">
            <a:avLst/>
          </a:prstGeom>
          <a:noFill/>
        </p:spPr>
        <p:txBody>
          <a:bodyPr>
            <a:normAutofit/>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3600" b="1" dirty="0" smtClean="0">
                <a:ln w="17780" cmpd="sng">
                  <a:solidFill>
                    <a:schemeClr val="bg1"/>
                  </a:solidFill>
                  <a:prstDash val="solid"/>
                  <a:miter lim="800000"/>
                </a:ln>
                <a:effectLst>
                  <a:outerShdw blurRad="50800" algn="tl" rotWithShape="0">
                    <a:srgbClr val="000000"/>
                  </a:outerShdw>
                </a:effectLst>
                <a:latin typeface="Arial" pitchFamily="34" charset="0"/>
                <a:ea typeface="+mj-ea"/>
                <a:cs typeface="Arial" pitchFamily="34" charset="0"/>
              </a:rPr>
              <a:t>ANALYSER</a:t>
            </a:r>
            <a:endParaRPr kumimoji="0" lang="fr-FR" sz="3600" b="1" i="0" strike="noStrike" kern="1200" cap="none" spc="0" normalizeH="0" baseline="0" noProof="0" dirty="0">
              <a:ln w="17780" cmpd="sng">
                <a:solidFill>
                  <a:schemeClr val="bg1"/>
                </a:solidFill>
                <a:prstDash val="solid"/>
                <a:miter lim="800000"/>
              </a:ln>
              <a:solidFill>
                <a:schemeClr val="tx1"/>
              </a:solidFill>
              <a:effectLst>
                <a:outerShdw blurRad="50800" algn="tl" rotWithShape="0">
                  <a:srgbClr val="000000"/>
                </a:outerShdw>
              </a:effectLst>
              <a:uLnTx/>
              <a:uFillTx/>
              <a:latin typeface="Arial" pitchFamily="34" charset="0"/>
              <a:ea typeface="+mj-ea"/>
              <a:cs typeface="Arial" pitchFamily="34" charset="0"/>
            </a:endParaRPr>
          </a:p>
        </p:txBody>
      </p:sp>
      <p:pic>
        <p:nvPicPr>
          <p:cNvPr id="13" name="Image 12"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ZoneTexte 13"/>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16" name="Freeform 9"/>
          <p:cNvSpPr>
            <a:spLocks/>
          </p:cNvSpPr>
          <p:nvPr/>
        </p:nvSpPr>
        <p:spPr bwMode="auto">
          <a:xfrm>
            <a:off x="4214810" y="4929198"/>
            <a:ext cx="3420380" cy="1476164"/>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dirty="0"/>
          </a:p>
        </p:txBody>
      </p:sp>
      <p:sp>
        <p:nvSpPr>
          <p:cNvPr id="17" name="ZoneTexte 16"/>
          <p:cNvSpPr txBox="1"/>
          <p:nvPr/>
        </p:nvSpPr>
        <p:spPr>
          <a:xfrm>
            <a:off x="5072066" y="5214950"/>
            <a:ext cx="1589267" cy="333168"/>
          </a:xfrm>
          <a:prstGeom prst="rect">
            <a:avLst/>
          </a:prstGeom>
          <a:noFill/>
        </p:spPr>
        <p:txBody>
          <a:bodyPr wrap="square" rtlCol="0">
            <a:spAutoFit/>
          </a:bodyPr>
          <a:lstStyle/>
          <a:p>
            <a:pPr algn="ctr">
              <a:lnSpc>
                <a:spcPts val="1800"/>
              </a:lnSpc>
            </a:pPr>
            <a:r>
              <a:rPr lang="fr-FR" sz="2000" b="1" dirty="0" smtClean="0"/>
              <a:t>Réaliser</a:t>
            </a:r>
            <a:endParaRPr lang="fr-FR" sz="2000" b="1" dirty="0"/>
          </a:p>
        </p:txBody>
      </p:sp>
      <p:sp>
        <p:nvSpPr>
          <p:cNvPr id="19" name="Freeform 9"/>
          <p:cNvSpPr>
            <a:spLocks/>
          </p:cNvSpPr>
          <p:nvPr/>
        </p:nvSpPr>
        <p:spPr bwMode="auto">
          <a:xfrm>
            <a:off x="4857752" y="3143248"/>
            <a:ext cx="4000528" cy="1476164"/>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chemeClr val="accent2">
              <a:lumMod val="75000"/>
            </a:schemeClr>
          </a:solidFill>
          <a:ln w="19050" cap="flat" cmpd="sng">
            <a:solidFill>
              <a:schemeClr val="accent2">
                <a:lumMod val="50000"/>
              </a:schemeClr>
            </a:solidFill>
            <a:prstDash val="solid"/>
            <a:round/>
            <a:headEnd/>
            <a:tailEnd/>
          </a:ln>
          <a:effectLst/>
        </p:spPr>
        <p:txBody>
          <a:bodyPr wrap="none" lIns="36000" tIns="0" rIns="36000" bIns="0" anchor="ctr">
            <a:noAutofit/>
          </a:bodyPr>
          <a:lstStyle/>
          <a:p>
            <a:endParaRPr lang="fr-FR" dirty="0"/>
          </a:p>
        </p:txBody>
      </p:sp>
      <p:sp>
        <p:nvSpPr>
          <p:cNvPr id="20" name="ZoneTexte 19"/>
          <p:cNvSpPr txBox="1"/>
          <p:nvPr/>
        </p:nvSpPr>
        <p:spPr>
          <a:xfrm>
            <a:off x="5857884" y="3500438"/>
            <a:ext cx="1692864" cy="333168"/>
          </a:xfrm>
          <a:prstGeom prst="rect">
            <a:avLst/>
          </a:prstGeom>
          <a:noFill/>
        </p:spPr>
        <p:txBody>
          <a:bodyPr wrap="square" rtlCol="0">
            <a:spAutoFit/>
          </a:bodyPr>
          <a:lstStyle/>
          <a:p>
            <a:pPr algn="ctr">
              <a:lnSpc>
                <a:spcPts val="1800"/>
              </a:lnSpc>
            </a:pPr>
            <a:r>
              <a:rPr lang="fr-FR" sz="2000" b="1" dirty="0" smtClean="0"/>
              <a:t>Organiser</a:t>
            </a:r>
            <a:endParaRPr lang="fr-FR" sz="2000" b="1" dirty="0"/>
          </a:p>
        </p:txBody>
      </p:sp>
      <p:sp>
        <p:nvSpPr>
          <p:cNvPr id="22" name="Freeform 9"/>
          <p:cNvSpPr>
            <a:spLocks/>
          </p:cNvSpPr>
          <p:nvPr/>
        </p:nvSpPr>
        <p:spPr bwMode="auto">
          <a:xfrm>
            <a:off x="3857620" y="1142984"/>
            <a:ext cx="4214842" cy="1476164"/>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chemeClr val="accent4">
              <a:lumMod val="40000"/>
              <a:lumOff val="60000"/>
            </a:schemeClr>
          </a:solidFill>
          <a:ln w="19050" cap="flat" cmpd="sng">
            <a:solidFill>
              <a:schemeClr val="accent4">
                <a:lumMod val="75000"/>
              </a:schemeClr>
            </a:solidFill>
            <a:prstDash val="solid"/>
            <a:round/>
            <a:headEnd/>
            <a:tailEnd/>
          </a:ln>
          <a:effectLst/>
        </p:spPr>
        <p:txBody>
          <a:bodyPr wrap="none" lIns="36000" tIns="0" rIns="36000" bIns="0" anchor="ctr">
            <a:noAutofit/>
          </a:bodyPr>
          <a:lstStyle/>
          <a:p>
            <a:endParaRPr lang="fr-FR" dirty="0"/>
          </a:p>
        </p:txBody>
      </p:sp>
      <p:sp>
        <p:nvSpPr>
          <p:cNvPr id="23" name="ZoneTexte 22"/>
          <p:cNvSpPr txBox="1"/>
          <p:nvPr/>
        </p:nvSpPr>
        <p:spPr>
          <a:xfrm>
            <a:off x="4806566" y="1428736"/>
            <a:ext cx="1897891" cy="326371"/>
          </a:xfrm>
          <a:prstGeom prst="rect">
            <a:avLst/>
          </a:prstGeom>
          <a:noFill/>
        </p:spPr>
        <p:txBody>
          <a:bodyPr wrap="square" rtlCol="0">
            <a:spAutoFit/>
          </a:bodyPr>
          <a:lstStyle/>
          <a:p>
            <a:pPr algn="ctr">
              <a:lnSpc>
                <a:spcPts val="1800"/>
              </a:lnSpc>
            </a:pPr>
            <a:r>
              <a:rPr lang="fr-FR" sz="1600" b="1" dirty="0" smtClean="0"/>
              <a:t>Communiquer</a:t>
            </a:r>
            <a:endParaRPr lang="fr-FR" sz="16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TM%2030.jpg"/>
          <p:cNvPicPr>
            <a:picLocks noChangeAspect="1"/>
          </p:cNvPicPr>
          <p:nvPr/>
        </p:nvPicPr>
        <p:blipFill>
          <a:blip r:embed="rId3" cstate="print">
            <a:lum bright="70000" contrast="-70000"/>
          </a:blip>
          <a:srcRect l="3077" t="2939" r="3583" b="3021"/>
          <a:stretch>
            <a:fillRect/>
          </a:stretch>
        </p:blipFill>
        <p:spPr>
          <a:xfrm>
            <a:off x="1259632" y="1124744"/>
            <a:ext cx="6859887" cy="4824536"/>
          </a:xfrm>
          <a:prstGeom prst="rect">
            <a:avLst/>
          </a:prstGeom>
        </p:spPr>
      </p:pic>
      <p:cxnSp>
        <p:nvCxnSpPr>
          <p:cNvPr id="13" name="Connecteur droit 12"/>
          <p:cNvCxnSpPr/>
          <p:nvPr/>
        </p:nvCxnSpPr>
        <p:spPr>
          <a:xfrm>
            <a:off x="179512" y="764704"/>
            <a:ext cx="7215238" cy="1588"/>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6" name="Titre 2"/>
          <p:cNvSpPr txBox="1">
            <a:spLocks/>
          </p:cNvSpPr>
          <p:nvPr/>
        </p:nvSpPr>
        <p:spPr>
          <a:xfrm>
            <a:off x="107504" y="296652"/>
            <a:ext cx="4175956" cy="468052"/>
          </a:xfrm>
          <a:prstGeom prst="rect">
            <a:avLst/>
          </a:prstGeom>
          <a:noFill/>
        </p:spPr>
        <p:txBody>
          <a:bodyPr>
            <a:normAutofit fontScale="77500" lnSpcReduction="20000"/>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3600" b="1" dirty="0" smtClean="0">
                <a:ln w="17780" cmpd="sng">
                  <a:solidFill>
                    <a:schemeClr val="bg1"/>
                  </a:solidFill>
                  <a:prstDash val="solid"/>
                  <a:miter lim="800000"/>
                </a:ln>
                <a:latin typeface="Arial" pitchFamily="34" charset="0"/>
                <a:ea typeface="+mj-ea"/>
                <a:cs typeface="Arial" pitchFamily="34" charset="0"/>
              </a:rPr>
              <a:t>L’ingénierie simultanée</a:t>
            </a:r>
            <a:endParaRPr kumimoji="0" lang="fr-FR" sz="3600" b="1" i="0" strike="noStrike" kern="1200" cap="none" spc="0" normalizeH="0" baseline="0" noProof="0" dirty="0">
              <a:ln w="17780" cmpd="sng">
                <a:solidFill>
                  <a:schemeClr val="bg1"/>
                </a:solidFill>
                <a:prstDash val="solid"/>
                <a:miter lim="800000"/>
              </a:ln>
              <a:solidFill>
                <a:schemeClr val="tx1"/>
              </a:solidFill>
              <a:uLnTx/>
              <a:uFillTx/>
              <a:latin typeface="Arial" pitchFamily="34" charset="0"/>
              <a:ea typeface="+mj-ea"/>
              <a:cs typeface="Arial" pitchFamily="34" charset="0"/>
            </a:endParaRPr>
          </a:p>
        </p:txBody>
      </p:sp>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grpSp>
        <p:nvGrpSpPr>
          <p:cNvPr id="2" name="Group 2"/>
          <p:cNvGrpSpPr>
            <a:grpSpLocks/>
          </p:cNvGrpSpPr>
          <p:nvPr/>
        </p:nvGrpSpPr>
        <p:grpSpPr bwMode="auto">
          <a:xfrm>
            <a:off x="4463784" y="3429000"/>
            <a:ext cx="4428677" cy="2843959"/>
            <a:chOff x="1200" y="5667"/>
            <a:chExt cx="8944" cy="3763"/>
          </a:xfrm>
        </p:grpSpPr>
        <p:sp>
          <p:nvSpPr>
            <p:cNvPr id="24" name="Oval 3"/>
            <p:cNvSpPr>
              <a:spLocks noChangeArrowheads="1"/>
            </p:cNvSpPr>
            <p:nvPr/>
          </p:nvSpPr>
          <p:spPr bwMode="auto">
            <a:xfrm>
              <a:off x="4327" y="6906"/>
              <a:ext cx="2690" cy="1870"/>
            </a:xfrm>
            <a:prstGeom prst="ellipse">
              <a:avLst/>
            </a:prstGeom>
            <a:solidFill>
              <a:srgbClr val="FFFF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5" name="AutoShape 4"/>
            <p:cNvSpPr>
              <a:spLocks noChangeArrowheads="1"/>
            </p:cNvSpPr>
            <p:nvPr/>
          </p:nvSpPr>
          <p:spPr bwMode="auto">
            <a:xfrm rot="18777275">
              <a:off x="2033" y="7232"/>
              <a:ext cx="3211" cy="619"/>
            </a:xfrm>
            <a:prstGeom prst="leftRightArrow">
              <a:avLst>
                <a:gd name="adj1" fmla="val 50000"/>
                <a:gd name="adj2" fmla="val 109198"/>
              </a:avLst>
            </a:prstGeom>
            <a:solidFill>
              <a:srgbClr val="E36C0A"/>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26" name="AutoShape 5"/>
            <p:cNvSpPr>
              <a:spLocks noChangeArrowheads="1"/>
            </p:cNvSpPr>
            <p:nvPr/>
          </p:nvSpPr>
          <p:spPr bwMode="auto">
            <a:xfrm rot="2758872">
              <a:off x="5886" y="7122"/>
              <a:ext cx="3211" cy="619"/>
            </a:xfrm>
            <a:prstGeom prst="leftRightArrow">
              <a:avLst>
                <a:gd name="adj1" fmla="val 50000"/>
                <a:gd name="adj2" fmla="val 101672"/>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27" name="AutoShape 6"/>
            <p:cNvSpPr>
              <a:spLocks noChangeArrowheads="1"/>
            </p:cNvSpPr>
            <p:nvPr/>
          </p:nvSpPr>
          <p:spPr bwMode="auto">
            <a:xfrm>
              <a:off x="3473" y="8954"/>
              <a:ext cx="3981" cy="286"/>
            </a:xfrm>
            <a:prstGeom prst="leftRightArrow">
              <a:avLst>
                <a:gd name="adj1" fmla="val 50000"/>
                <a:gd name="adj2" fmla="val 146497"/>
              </a:avLst>
            </a:prstGeom>
            <a:solidFill>
              <a:srgbClr val="00B0F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28" name="Text Box 7"/>
            <p:cNvSpPr txBox="1">
              <a:spLocks noChangeArrowheads="1"/>
            </p:cNvSpPr>
            <p:nvPr/>
          </p:nvSpPr>
          <p:spPr bwMode="auto">
            <a:xfrm>
              <a:off x="1200" y="8746"/>
              <a:ext cx="2273" cy="637"/>
            </a:xfrm>
            <a:prstGeom prst="rect">
              <a:avLst/>
            </a:prstGeom>
            <a:solidFill>
              <a:schemeClr val="accent6">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2400" b="1" i="0" u="none" strike="noStrike" cap="none" normalizeH="0" baseline="0" dirty="0" smtClean="0">
                  <a:ln>
                    <a:noFill/>
                  </a:ln>
                  <a:solidFill>
                    <a:schemeClr val="tx1"/>
                  </a:solidFill>
                  <a:effectLst/>
                  <a:latin typeface="Cambria" pitchFamily="18" charset="0"/>
                  <a:cs typeface="Arial" pitchFamily="34" charset="0"/>
                </a:rPr>
                <a:t>Délai</a:t>
              </a:r>
              <a:endParaRPr kumimoji="0" lang="fr-FR" sz="2400" b="1" i="0" u="none" strike="noStrike" cap="none" normalizeH="0" baseline="0" dirty="0" smtClean="0">
                <a:ln>
                  <a:noFill/>
                </a:ln>
                <a:solidFill>
                  <a:schemeClr val="tx1"/>
                </a:solidFill>
                <a:effectLst/>
                <a:latin typeface="Arial" pitchFamily="34" charset="0"/>
                <a:cs typeface="Arial" pitchFamily="34" charset="0"/>
              </a:endParaRPr>
            </a:p>
          </p:txBody>
        </p:sp>
        <p:sp>
          <p:nvSpPr>
            <p:cNvPr id="29" name="Text Box 8"/>
            <p:cNvSpPr txBox="1">
              <a:spLocks noChangeArrowheads="1"/>
            </p:cNvSpPr>
            <p:nvPr/>
          </p:nvSpPr>
          <p:spPr bwMode="auto">
            <a:xfrm>
              <a:off x="4826" y="5667"/>
              <a:ext cx="2410" cy="602"/>
            </a:xfrm>
            <a:prstGeom prst="rect">
              <a:avLst/>
            </a:prstGeom>
            <a:solidFill>
              <a:schemeClr val="accent6">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2400" b="1" i="0" u="none" strike="noStrike" cap="none" normalizeH="0" baseline="0" dirty="0" smtClean="0">
                  <a:ln>
                    <a:noFill/>
                  </a:ln>
                  <a:solidFill>
                    <a:schemeClr val="tx1"/>
                  </a:solidFill>
                  <a:effectLst/>
                  <a:latin typeface="Cambria" pitchFamily="18" charset="0"/>
                  <a:cs typeface="Arial" pitchFamily="34" charset="0"/>
                </a:rPr>
                <a:t>Coût</a:t>
              </a:r>
              <a:endParaRPr kumimoji="0" lang="fr-FR" sz="2400" b="1" i="0" u="none" strike="noStrike" cap="none" normalizeH="0" baseline="0" dirty="0" smtClean="0">
                <a:ln>
                  <a:noFill/>
                </a:ln>
                <a:solidFill>
                  <a:schemeClr val="tx1"/>
                </a:solidFill>
                <a:effectLst/>
                <a:latin typeface="Arial" pitchFamily="34" charset="0"/>
                <a:cs typeface="Arial" pitchFamily="34" charset="0"/>
              </a:endParaRPr>
            </a:p>
          </p:txBody>
        </p:sp>
        <p:sp>
          <p:nvSpPr>
            <p:cNvPr id="30" name="Text Box 9"/>
            <p:cNvSpPr txBox="1">
              <a:spLocks noChangeArrowheads="1"/>
            </p:cNvSpPr>
            <p:nvPr/>
          </p:nvSpPr>
          <p:spPr bwMode="auto">
            <a:xfrm>
              <a:off x="7672" y="8716"/>
              <a:ext cx="2472" cy="714"/>
            </a:xfrm>
            <a:prstGeom prst="rect">
              <a:avLst/>
            </a:prstGeom>
            <a:solidFill>
              <a:schemeClr val="accent6">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2400" b="1" i="0" u="none" strike="noStrike" cap="none" normalizeH="0" baseline="0" dirty="0" smtClean="0">
                  <a:ln>
                    <a:noFill/>
                  </a:ln>
                  <a:solidFill>
                    <a:schemeClr val="tx1"/>
                  </a:solidFill>
                  <a:effectLst/>
                  <a:latin typeface="Cambria" pitchFamily="18" charset="0"/>
                  <a:cs typeface="Arial" pitchFamily="34" charset="0"/>
                </a:rPr>
                <a:t>Qualité</a:t>
              </a:r>
              <a:endParaRPr kumimoji="0" lang="fr-FR" sz="2400" b="1" i="0" u="none" strike="noStrike" cap="none" normalizeH="0" baseline="0" dirty="0" smtClean="0">
                <a:ln>
                  <a:noFill/>
                </a:ln>
                <a:solidFill>
                  <a:schemeClr val="tx1"/>
                </a:solidFill>
                <a:effectLst/>
                <a:latin typeface="Arial" pitchFamily="34" charset="0"/>
                <a:cs typeface="Arial" pitchFamily="34" charset="0"/>
              </a:endParaRPr>
            </a:p>
          </p:txBody>
        </p:sp>
        <p:sp>
          <p:nvSpPr>
            <p:cNvPr id="32" name="Text Box 10"/>
            <p:cNvSpPr txBox="1">
              <a:spLocks noChangeArrowheads="1"/>
            </p:cNvSpPr>
            <p:nvPr/>
          </p:nvSpPr>
          <p:spPr bwMode="auto">
            <a:xfrm>
              <a:off x="4473" y="7430"/>
              <a:ext cx="2400" cy="620"/>
            </a:xfrm>
            <a:prstGeom prst="rect">
              <a:avLst/>
            </a:prstGeom>
            <a:solidFill>
              <a:srgbClr val="FFFF00"/>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2400" b="0" i="0" u="none" strike="noStrike" cap="none" normalizeH="0" baseline="0" dirty="0" smtClean="0">
                  <a:ln>
                    <a:noFill/>
                  </a:ln>
                  <a:solidFill>
                    <a:schemeClr val="tx1"/>
                  </a:solidFill>
                  <a:effectLst/>
                  <a:latin typeface="Cambria" pitchFamily="18" charset="0"/>
                  <a:cs typeface="Arial" pitchFamily="34" charset="0"/>
                </a:rPr>
                <a:t>Produit</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39" name="ZoneTexte 38"/>
          <p:cNvSpPr txBox="1"/>
          <p:nvPr/>
        </p:nvSpPr>
        <p:spPr>
          <a:xfrm>
            <a:off x="863588" y="1664804"/>
            <a:ext cx="3348372" cy="163121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sz="2000" b="1" dirty="0" smtClean="0">
                <a:solidFill>
                  <a:prstClr val="black"/>
                </a:solidFill>
              </a:rPr>
              <a:t>LE DEFI:</a:t>
            </a:r>
            <a:r>
              <a:rPr lang="fr-FR" sz="2000" dirty="0" smtClean="0">
                <a:solidFill>
                  <a:prstClr val="black"/>
                </a:solidFill>
              </a:rPr>
              <a:t> la mise sur le marché de nouveaux produits ou nouveaux modèles plus rapidement que la concurrence</a:t>
            </a:r>
            <a:endParaRPr lang="fr-FR" sz="2000" dirty="0">
              <a:solidFill>
                <a:prstClr val="black"/>
              </a:solidFill>
            </a:endParaRPr>
          </a:p>
        </p:txBody>
      </p:sp>
      <p:sp>
        <p:nvSpPr>
          <p:cNvPr id="41" name="ZoneTexte 40"/>
          <p:cNvSpPr txBox="1"/>
          <p:nvPr/>
        </p:nvSpPr>
        <p:spPr>
          <a:xfrm>
            <a:off x="179512" y="836712"/>
            <a:ext cx="8532948" cy="707886"/>
          </a:xfrm>
          <a:prstGeom prst="rect">
            <a:avLst/>
          </a:prstGeom>
          <a:noFill/>
        </p:spPr>
        <p:txBody>
          <a:bodyPr wrap="square" rtlCol="0">
            <a:spAutoFit/>
          </a:bodyPr>
          <a:lstStyle/>
          <a:p>
            <a:r>
              <a:rPr lang="fr-FR" sz="2000" dirty="0" smtClean="0">
                <a:solidFill>
                  <a:prstClr val="black"/>
                </a:solidFill>
              </a:rPr>
              <a:t>Dans les années 90, l’ingénierie simultanée ou concourante apparaît progressivement dans les grandes industries</a:t>
            </a:r>
            <a:endParaRPr lang="fr-FR" sz="2000" dirty="0">
              <a:solidFill>
                <a:prstClr val="black"/>
              </a:solidFill>
            </a:endParaRPr>
          </a:p>
        </p:txBody>
      </p:sp>
      <p:sp>
        <p:nvSpPr>
          <p:cNvPr id="18" name="ZoneTexte 17"/>
          <p:cNvSpPr txBox="1"/>
          <p:nvPr/>
        </p:nvSpPr>
        <p:spPr>
          <a:xfrm>
            <a:off x="4319972" y="1664804"/>
            <a:ext cx="4140460" cy="101566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sz="2000" b="1" dirty="0" smtClean="0">
                <a:solidFill>
                  <a:prstClr val="black"/>
                </a:solidFill>
              </a:rPr>
              <a:t>L’ APPROCHE: </a:t>
            </a:r>
            <a:r>
              <a:rPr lang="fr-FR" sz="2000" dirty="0" smtClean="0">
                <a:solidFill>
                  <a:prstClr val="black"/>
                </a:solidFill>
              </a:rPr>
              <a:t>développer en même temps un produit et les moyens de production associés</a:t>
            </a:r>
            <a:endParaRPr lang="fr-FR" sz="2000" dirty="0">
              <a:solidFill>
                <a:prstClr val="black"/>
              </a:solidFill>
            </a:endParaRPr>
          </a:p>
        </p:txBody>
      </p:sp>
      <p:sp>
        <p:nvSpPr>
          <p:cNvPr id="19" name="ZoneTexte 18"/>
          <p:cNvSpPr txBox="1"/>
          <p:nvPr/>
        </p:nvSpPr>
        <p:spPr>
          <a:xfrm>
            <a:off x="179512" y="3465004"/>
            <a:ext cx="5760640" cy="400110"/>
          </a:xfrm>
          <a:prstGeom prst="rect">
            <a:avLst/>
          </a:prstGeom>
          <a:noFill/>
        </p:spPr>
        <p:txBody>
          <a:bodyPr wrap="square" rtlCol="0">
            <a:spAutoFit/>
          </a:bodyPr>
          <a:lstStyle/>
          <a:p>
            <a:r>
              <a:rPr lang="fr-FR" sz="2000" dirty="0" smtClean="0">
                <a:solidFill>
                  <a:prstClr val="black"/>
                </a:solidFill>
              </a:rPr>
              <a:t>Objectifs:   </a:t>
            </a:r>
          </a:p>
        </p:txBody>
      </p:sp>
      <p:sp>
        <p:nvSpPr>
          <p:cNvPr id="33" name="ZoneTexte 32"/>
          <p:cNvSpPr txBox="1"/>
          <p:nvPr/>
        </p:nvSpPr>
        <p:spPr>
          <a:xfrm>
            <a:off x="336492" y="1448780"/>
            <a:ext cx="8580555" cy="193899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defRPr/>
            </a:pPr>
            <a:r>
              <a:rPr lang="fr-FR" sz="2000" dirty="0" smtClean="0"/>
              <a:t>Devant la pression de la concurrence internationale, le tissu industriel doit: </a:t>
            </a:r>
          </a:p>
          <a:p>
            <a:pPr>
              <a:buFont typeface="Arial" pitchFamily="34" charset="0"/>
              <a:buChar char="•"/>
              <a:defRPr/>
            </a:pPr>
            <a:r>
              <a:rPr lang="fr-FR" sz="2000" dirty="0" smtClean="0"/>
              <a:t>se restructurer en communautés d'intérêt </a:t>
            </a:r>
          </a:p>
          <a:p>
            <a:pPr>
              <a:buFont typeface="Arial" pitchFamily="34" charset="0"/>
              <a:buChar char="•"/>
              <a:defRPr/>
            </a:pPr>
            <a:r>
              <a:rPr lang="fr-FR" sz="2000" dirty="0" smtClean="0"/>
              <a:t>mettre en place le concept d'entreprise étendue: </a:t>
            </a:r>
            <a:r>
              <a:rPr lang="fr-FR" sz="2000" b="1" dirty="0" smtClean="0"/>
              <a:t>chaînes ou  réseaux industriels étendus reliant le fournisseur de matière première au consommateur final</a:t>
            </a:r>
            <a:r>
              <a:rPr lang="fr-FR" sz="2000" dirty="0" smtClean="0"/>
              <a:t> . </a:t>
            </a:r>
            <a:endParaRPr lang="fr-FR" sz="2400" dirty="0" smtClean="0"/>
          </a:p>
        </p:txBody>
      </p:sp>
      <p:sp>
        <p:nvSpPr>
          <p:cNvPr id="31" name="Rectangle 30"/>
          <p:cNvSpPr/>
          <p:nvPr/>
        </p:nvSpPr>
        <p:spPr>
          <a:xfrm>
            <a:off x="215516" y="3789040"/>
            <a:ext cx="6768244" cy="2246769"/>
          </a:xfrm>
          <a:prstGeom prst="rect">
            <a:avLst/>
          </a:prstGeom>
        </p:spPr>
        <p:txBody>
          <a:bodyPr wrap="square">
            <a:spAutoFit/>
          </a:bodyPr>
          <a:lstStyle/>
          <a:p>
            <a:r>
              <a:rPr lang="fr-FR" sz="2000" dirty="0" smtClean="0"/>
              <a:t>Réduire le temps de mise sur le marché </a:t>
            </a:r>
          </a:p>
          <a:p>
            <a:r>
              <a:rPr lang="fr-FR" sz="2000" dirty="0" smtClean="0"/>
              <a:t>de nouveaux produits. </a:t>
            </a:r>
          </a:p>
          <a:p>
            <a:r>
              <a:rPr lang="fr-FR" sz="2000" dirty="0" smtClean="0"/>
              <a:t>Augmenter la qualité. </a:t>
            </a:r>
          </a:p>
          <a:p>
            <a:r>
              <a:rPr lang="fr-FR" sz="2000" dirty="0" smtClean="0"/>
              <a:t>Diminuer le prix de revient. </a:t>
            </a:r>
          </a:p>
          <a:p>
            <a:r>
              <a:rPr lang="fr-FR" sz="2000" dirty="0" smtClean="0"/>
              <a:t>Mieux intégrer les désirs du client et </a:t>
            </a:r>
          </a:p>
          <a:p>
            <a:r>
              <a:rPr lang="fr-FR" sz="2000" dirty="0" smtClean="0"/>
              <a:t>de l'utilisateur final, </a:t>
            </a:r>
          </a:p>
          <a:p>
            <a:r>
              <a:rPr lang="fr-FR" sz="2000" dirty="0" smtClean="0"/>
              <a:t>Améliorer la flexibilité.</a:t>
            </a:r>
            <a:endParaRPr lang="fr-F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33"/>
                                        </p:tgtEl>
                                      </p:cBhvr>
                                    </p:animEffect>
                                    <p:set>
                                      <p:cBhvr>
                                        <p:cTn id="7" dur="1" fill="hold">
                                          <p:stCondLst>
                                            <p:cond delay="499"/>
                                          </p:stCondLst>
                                        </p:cTn>
                                        <p:tgtEl>
                                          <p:spTgt spid="3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1000" fill="hold"/>
                                        <p:tgtEl>
                                          <p:spTgt spid="39"/>
                                        </p:tgtEl>
                                        <p:attrNameLst>
                                          <p:attrName>ppt_x</p:attrName>
                                        </p:attrNameLst>
                                      </p:cBhvr>
                                      <p:tavLst>
                                        <p:tav tm="0">
                                          <p:val>
                                            <p:strVal val="0-#ppt_w/2"/>
                                          </p:val>
                                        </p:tav>
                                        <p:tav tm="100000">
                                          <p:val>
                                            <p:strVal val="#ppt_x"/>
                                          </p:val>
                                        </p:tav>
                                      </p:tavLst>
                                    </p:anim>
                                    <p:anim calcmode="lin" valueType="num">
                                      <p:cBhvr additive="base">
                                        <p:cTn id="13" dur="10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1000" fill="hold"/>
                                        <p:tgtEl>
                                          <p:spTgt spid="18"/>
                                        </p:tgtEl>
                                        <p:attrNameLst>
                                          <p:attrName>ppt_x</p:attrName>
                                        </p:attrNameLst>
                                      </p:cBhvr>
                                      <p:tavLst>
                                        <p:tav tm="0">
                                          <p:val>
                                            <p:strVal val="1+#ppt_w/2"/>
                                          </p:val>
                                        </p:tav>
                                        <p:tav tm="100000">
                                          <p:val>
                                            <p:strVal val="#ppt_x"/>
                                          </p:val>
                                        </p:tav>
                                      </p:tavLst>
                                    </p:anim>
                                    <p:anim calcmode="lin" valueType="num">
                                      <p:cBhvr additive="base">
                                        <p:cTn id="19" dur="10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1000" fill="hold"/>
                                        <p:tgtEl>
                                          <p:spTgt spid="19"/>
                                        </p:tgtEl>
                                        <p:attrNameLst>
                                          <p:attrName>ppt_x</p:attrName>
                                        </p:attrNameLst>
                                      </p:cBhvr>
                                      <p:tavLst>
                                        <p:tav tm="0">
                                          <p:val>
                                            <p:strVal val="0-#ppt_w/2"/>
                                          </p:val>
                                        </p:tav>
                                        <p:tav tm="100000">
                                          <p:val>
                                            <p:strVal val="#ppt_x"/>
                                          </p:val>
                                        </p:tav>
                                      </p:tavLst>
                                    </p:anim>
                                    <p:anim calcmode="lin" valueType="num">
                                      <p:cBhvr additive="base">
                                        <p:cTn id="25" dur="1000" fill="hold"/>
                                        <p:tgtEl>
                                          <p:spTgt spid="19"/>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1000" fill="hold"/>
                                        <p:tgtEl>
                                          <p:spTgt spid="31"/>
                                        </p:tgtEl>
                                        <p:attrNameLst>
                                          <p:attrName>ppt_x</p:attrName>
                                        </p:attrNameLst>
                                      </p:cBhvr>
                                      <p:tavLst>
                                        <p:tav tm="0">
                                          <p:val>
                                            <p:strVal val="0-#ppt_w/2"/>
                                          </p:val>
                                        </p:tav>
                                        <p:tav tm="100000">
                                          <p:val>
                                            <p:strVal val="#ppt_x"/>
                                          </p:val>
                                        </p:tav>
                                      </p:tavLst>
                                    </p:anim>
                                    <p:anim calcmode="lin" valueType="num">
                                      <p:cBhvr additive="base">
                                        <p:cTn id="29" dur="1000" fill="hold"/>
                                        <p:tgtEl>
                                          <p:spTgt spid="31"/>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2"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1000" fill="hold"/>
                                        <p:tgtEl>
                                          <p:spTgt spid="2"/>
                                        </p:tgtEl>
                                        <p:attrNameLst>
                                          <p:attrName>ppt_x</p:attrName>
                                        </p:attrNameLst>
                                      </p:cBhvr>
                                      <p:tavLst>
                                        <p:tav tm="0">
                                          <p:val>
                                            <p:strVal val="1+#ppt_w/2"/>
                                          </p:val>
                                        </p:tav>
                                        <p:tav tm="100000">
                                          <p:val>
                                            <p:strVal val="#ppt_x"/>
                                          </p:val>
                                        </p:tav>
                                      </p:tavLst>
                                    </p:anim>
                                    <p:anim calcmode="lin" valueType="num">
                                      <p:cBhvr additive="base">
                                        <p:cTn id="34"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18" grpId="0" animBg="1"/>
      <p:bldP spid="19" grpId="0"/>
      <p:bldP spid="33" grpId="0" animBg="1"/>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TM%2030.jpg"/>
          <p:cNvPicPr>
            <a:picLocks noChangeAspect="1"/>
          </p:cNvPicPr>
          <p:nvPr/>
        </p:nvPicPr>
        <p:blipFill>
          <a:blip r:embed="rId3" cstate="print">
            <a:lum bright="70000" contrast="-70000"/>
          </a:blip>
          <a:srcRect l="3077" t="2939" r="3583" b="3021"/>
          <a:stretch>
            <a:fillRect/>
          </a:stretch>
        </p:blipFill>
        <p:spPr>
          <a:xfrm>
            <a:off x="1259632" y="1124744"/>
            <a:ext cx="6859887" cy="4824536"/>
          </a:xfrm>
          <a:prstGeom prst="rect">
            <a:avLst/>
          </a:prstGeom>
        </p:spPr>
      </p:pic>
      <p:cxnSp>
        <p:nvCxnSpPr>
          <p:cNvPr id="13" name="Connecteur droit 12"/>
          <p:cNvCxnSpPr/>
          <p:nvPr/>
        </p:nvCxnSpPr>
        <p:spPr>
          <a:xfrm>
            <a:off x="179512" y="764704"/>
            <a:ext cx="7215238" cy="1588"/>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7" name="ZoneTexte 6"/>
          <p:cNvSpPr txBox="1"/>
          <p:nvPr/>
        </p:nvSpPr>
        <p:spPr>
          <a:xfrm>
            <a:off x="287524" y="872716"/>
            <a:ext cx="8064896" cy="1446550"/>
          </a:xfrm>
          <a:prstGeom prst="rect">
            <a:avLst/>
          </a:prstGeom>
          <a:noFill/>
        </p:spPr>
        <p:txBody>
          <a:bodyPr wrap="square" rtlCol="0">
            <a:spAutoFit/>
          </a:bodyPr>
          <a:lstStyle/>
          <a:p>
            <a:r>
              <a:rPr lang="fr-FR" sz="2400" b="1" dirty="0" smtClean="0">
                <a:solidFill>
                  <a:prstClr val="black"/>
                </a:solidFill>
              </a:rPr>
              <a:t>L’ingénierie simultanée </a:t>
            </a:r>
          </a:p>
          <a:p>
            <a:r>
              <a:rPr lang="fr-FR" sz="2400" b="1" dirty="0" smtClean="0">
                <a:solidFill>
                  <a:prstClr val="black"/>
                </a:solidFill>
              </a:rPr>
              <a:t>ou Concurrent Engineering </a:t>
            </a:r>
            <a:endParaRPr lang="fr-FR" sz="2000" dirty="0" smtClean="0">
              <a:solidFill>
                <a:prstClr val="black"/>
              </a:solidFill>
            </a:endParaRPr>
          </a:p>
          <a:p>
            <a:r>
              <a:rPr lang="fr-FR" sz="2000" dirty="0" smtClean="0">
                <a:solidFill>
                  <a:prstClr val="black"/>
                </a:solidFill>
              </a:rPr>
              <a:t>est une approche systématique pour concevoir un produit prenant en considération tous les éléments de son cycle de vie</a:t>
            </a:r>
            <a:endParaRPr lang="fr-FR" sz="2000" dirty="0">
              <a:solidFill>
                <a:prstClr val="black"/>
              </a:solidFill>
            </a:endParaRPr>
          </a:p>
        </p:txBody>
      </p:sp>
      <p:pic>
        <p:nvPicPr>
          <p:cNvPr id="8" name="Image 7" descr="http://www.techniques-ingenieur.fr/res/media/docbase/image/sl4979241-web/4990393-web.gif"/>
          <p:cNvPicPr/>
          <p:nvPr/>
        </p:nvPicPr>
        <p:blipFill>
          <a:blip r:embed="rId5" cstate="print"/>
          <a:srcRect/>
          <a:stretch>
            <a:fillRect/>
          </a:stretch>
        </p:blipFill>
        <p:spPr bwMode="auto">
          <a:xfrm>
            <a:off x="431540" y="2996952"/>
            <a:ext cx="2808312" cy="2160240"/>
          </a:xfrm>
          <a:prstGeom prst="rect">
            <a:avLst/>
          </a:prstGeom>
          <a:noFill/>
          <a:ln w="9525">
            <a:noFill/>
            <a:miter lim="800000"/>
            <a:headEnd/>
            <a:tailEnd/>
          </a:ln>
        </p:spPr>
      </p:pic>
      <p:sp>
        <p:nvSpPr>
          <p:cNvPr id="24" name="Rectangle 23"/>
          <p:cNvSpPr/>
          <p:nvPr/>
        </p:nvSpPr>
        <p:spPr>
          <a:xfrm>
            <a:off x="143508" y="5157192"/>
            <a:ext cx="3060340" cy="738664"/>
          </a:xfrm>
          <a:prstGeom prst="rect">
            <a:avLst/>
          </a:prstGeom>
        </p:spPr>
        <p:txBody>
          <a:bodyPr wrap="square">
            <a:spAutoFit/>
          </a:bodyPr>
          <a:lstStyle/>
          <a:p>
            <a:r>
              <a:rPr lang="fr-FR" sz="1400" dirty="0" smtClean="0">
                <a:solidFill>
                  <a:prstClr val="black"/>
                </a:solidFill>
              </a:rPr>
              <a:t>Le groupe Renault a organisé la fabrication de la Twingo en trois ans et demi.</a:t>
            </a:r>
          </a:p>
        </p:txBody>
      </p:sp>
      <p:grpSp>
        <p:nvGrpSpPr>
          <p:cNvPr id="2" name="Groupe 25"/>
          <p:cNvGrpSpPr/>
          <p:nvPr/>
        </p:nvGrpSpPr>
        <p:grpSpPr>
          <a:xfrm>
            <a:off x="3563888" y="2925225"/>
            <a:ext cx="5580012" cy="3060057"/>
            <a:chOff x="3347746" y="2926727"/>
            <a:chExt cx="6029003" cy="3123604"/>
          </a:xfrm>
        </p:grpSpPr>
        <p:grpSp>
          <p:nvGrpSpPr>
            <p:cNvPr id="3" name="Group 2"/>
            <p:cNvGrpSpPr>
              <a:grpSpLocks/>
            </p:cNvGrpSpPr>
            <p:nvPr/>
          </p:nvGrpSpPr>
          <p:grpSpPr bwMode="auto">
            <a:xfrm>
              <a:off x="3347746" y="2926727"/>
              <a:ext cx="6029003" cy="3123604"/>
              <a:chOff x="980" y="1603"/>
              <a:chExt cx="10465" cy="4614"/>
            </a:xfrm>
          </p:grpSpPr>
          <p:sp>
            <p:nvSpPr>
              <p:cNvPr id="10" name="Text Box 3"/>
              <p:cNvSpPr txBox="1">
                <a:spLocks noChangeArrowheads="1"/>
              </p:cNvSpPr>
              <p:nvPr/>
            </p:nvSpPr>
            <p:spPr bwMode="auto">
              <a:xfrm>
                <a:off x="6792" y="3302"/>
                <a:ext cx="3065" cy="591"/>
              </a:xfrm>
              <a:prstGeom prst="rect">
                <a:avLst/>
              </a:prstGeom>
              <a:solidFill>
                <a:srgbClr val="FDE9D9"/>
              </a:solidFill>
              <a:ln w="9525">
                <a:noFill/>
                <a:miter lim="800000"/>
                <a:headEnd/>
                <a:tailEnd/>
              </a:ln>
            </p:spPr>
            <p:txBody>
              <a:bodyPr vert="horz" wrap="square" lIns="91440" tIns="45720" rIns="91440" bIns="45720" numCol="1" anchor="t" anchorCtr="0" compatLnSpc="1">
                <a:prstTxWarp prst="textNoShape">
                  <a:avLst/>
                </a:prstTxWarp>
                <a:spAutoFit/>
              </a:bodyPr>
              <a:lstStyle/>
              <a:p>
                <a:pPr fontAlgn="base">
                  <a:spcBef>
                    <a:spcPct val="0"/>
                  </a:spcBef>
                  <a:spcAft>
                    <a:spcPts val="1000"/>
                  </a:spcAft>
                </a:pPr>
                <a:r>
                  <a:rPr lang="fr-FR" sz="2000" b="1" dirty="0" smtClean="0">
                    <a:solidFill>
                      <a:prstClr val="black"/>
                    </a:solidFill>
                    <a:cs typeface="Arial" pitchFamily="34" charset="0"/>
                  </a:rPr>
                  <a:t>Transport</a:t>
                </a:r>
                <a:endParaRPr lang="fr-FR" sz="2400" b="1" dirty="0" smtClean="0">
                  <a:solidFill>
                    <a:prstClr val="black"/>
                  </a:solidFill>
                  <a:cs typeface="Arial" pitchFamily="34" charset="0"/>
                </a:endParaRPr>
              </a:p>
            </p:txBody>
          </p:sp>
          <p:sp>
            <p:nvSpPr>
              <p:cNvPr id="12" name="Text Box 4"/>
              <p:cNvSpPr txBox="1">
                <a:spLocks noChangeArrowheads="1"/>
              </p:cNvSpPr>
              <p:nvPr/>
            </p:nvSpPr>
            <p:spPr bwMode="auto">
              <a:xfrm>
                <a:off x="7095" y="1743"/>
                <a:ext cx="3222" cy="741"/>
              </a:xfrm>
              <a:prstGeom prst="rect">
                <a:avLst/>
              </a:prstGeom>
              <a:solidFill>
                <a:srgbClr val="FDE9D9"/>
              </a:solidFill>
              <a:ln w="9525">
                <a:noFill/>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ts val="1000"/>
                  </a:spcAft>
                </a:pPr>
                <a:r>
                  <a:rPr lang="fr-FR" sz="2000" b="1" dirty="0" smtClean="0">
                    <a:solidFill>
                      <a:prstClr val="black"/>
                    </a:solidFill>
                    <a:cs typeface="Arial" pitchFamily="34" charset="0"/>
                  </a:rPr>
                  <a:t>Production</a:t>
                </a:r>
                <a:endParaRPr lang="fr-FR" sz="2400" b="1" dirty="0" smtClean="0">
                  <a:solidFill>
                    <a:prstClr val="black"/>
                  </a:solidFill>
                  <a:cs typeface="Arial" pitchFamily="34" charset="0"/>
                </a:endParaRPr>
              </a:p>
            </p:txBody>
          </p:sp>
          <p:sp>
            <p:nvSpPr>
              <p:cNvPr id="14" name="Text Box 5"/>
              <p:cNvSpPr txBox="1">
                <a:spLocks noChangeArrowheads="1"/>
              </p:cNvSpPr>
              <p:nvPr/>
            </p:nvSpPr>
            <p:spPr bwMode="auto">
              <a:xfrm>
                <a:off x="1703" y="4609"/>
                <a:ext cx="3288" cy="666"/>
              </a:xfrm>
              <a:prstGeom prst="rect">
                <a:avLst/>
              </a:prstGeom>
              <a:solidFill>
                <a:srgbClr val="FDE9D9"/>
              </a:solidFill>
              <a:ln w="9525">
                <a:noFill/>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ts val="1000"/>
                  </a:spcAft>
                </a:pPr>
                <a:r>
                  <a:rPr lang="fr-FR" sz="2000" b="1" dirty="0" smtClean="0">
                    <a:solidFill>
                      <a:prstClr val="black"/>
                    </a:solidFill>
                    <a:cs typeface="Arial" pitchFamily="34" charset="0"/>
                  </a:rPr>
                  <a:t>Maintenance</a:t>
                </a:r>
                <a:endParaRPr lang="fr-FR" sz="2400" b="1" dirty="0" smtClean="0">
                  <a:solidFill>
                    <a:prstClr val="black"/>
                  </a:solidFill>
                  <a:cs typeface="Arial" pitchFamily="34" charset="0"/>
                </a:endParaRPr>
              </a:p>
            </p:txBody>
          </p:sp>
          <p:sp>
            <p:nvSpPr>
              <p:cNvPr id="15" name="Text Box 6"/>
              <p:cNvSpPr txBox="1">
                <a:spLocks noChangeArrowheads="1"/>
              </p:cNvSpPr>
              <p:nvPr/>
            </p:nvSpPr>
            <p:spPr bwMode="auto">
              <a:xfrm>
                <a:off x="7105" y="4685"/>
                <a:ext cx="3285" cy="609"/>
              </a:xfrm>
              <a:prstGeom prst="rect">
                <a:avLst/>
              </a:prstGeom>
              <a:solidFill>
                <a:srgbClr val="FDE9D9"/>
              </a:solidFill>
              <a:ln w="9525">
                <a:noFill/>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ts val="1000"/>
                  </a:spcAft>
                </a:pPr>
                <a:r>
                  <a:rPr lang="fr-FR" sz="2000" b="1" dirty="0" smtClean="0">
                    <a:solidFill>
                      <a:prstClr val="black"/>
                    </a:solidFill>
                    <a:cs typeface="Arial" pitchFamily="34" charset="0"/>
                  </a:rPr>
                  <a:t>Distribution</a:t>
                </a:r>
                <a:endParaRPr lang="fr-FR" sz="2400" b="1" dirty="0" smtClean="0">
                  <a:solidFill>
                    <a:prstClr val="black"/>
                  </a:solidFill>
                  <a:cs typeface="Arial" pitchFamily="34" charset="0"/>
                </a:endParaRPr>
              </a:p>
            </p:txBody>
          </p:sp>
          <p:sp>
            <p:nvSpPr>
              <p:cNvPr id="16" name="Text Box 7"/>
              <p:cNvSpPr txBox="1">
                <a:spLocks noChangeArrowheads="1"/>
              </p:cNvSpPr>
              <p:nvPr/>
            </p:nvSpPr>
            <p:spPr bwMode="auto">
              <a:xfrm>
                <a:off x="1250" y="3923"/>
                <a:ext cx="3215" cy="586"/>
              </a:xfrm>
              <a:prstGeom prst="rect">
                <a:avLst/>
              </a:prstGeom>
              <a:solidFill>
                <a:srgbClr val="FDE9D9"/>
              </a:solidFill>
              <a:ln w="9525">
                <a:noFill/>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ts val="1000"/>
                  </a:spcAft>
                </a:pPr>
                <a:r>
                  <a:rPr lang="fr-FR" sz="2000" b="1" dirty="0" smtClean="0">
                    <a:solidFill>
                      <a:prstClr val="black"/>
                    </a:solidFill>
                    <a:cs typeface="Arial" pitchFamily="34" charset="0"/>
                  </a:rPr>
                  <a:t>Rangement</a:t>
                </a:r>
                <a:endParaRPr lang="fr-FR" sz="2400" b="1" dirty="0" smtClean="0">
                  <a:solidFill>
                    <a:prstClr val="black"/>
                  </a:solidFill>
                  <a:cs typeface="Arial" pitchFamily="34" charset="0"/>
                </a:endParaRPr>
              </a:p>
            </p:txBody>
          </p:sp>
          <p:sp>
            <p:nvSpPr>
              <p:cNvPr id="17" name="Text Box 8"/>
              <p:cNvSpPr txBox="1">
                <a:spLocks noChangeArrowheads="1"/>
              </p:cNvSpPr>
              <p:nvPr/>
            </p:nvSpPr>
            <p:spPr bwMode="auto">
              <a:xfrm>
                <a:off x="980" y="2812"/>
                <a:ext cx="3551" cy="972"/>
              </a:xfrm>
              <a:prstGeom prst="rect">
                <a:avLst/>
              </a:prstGeom>
              <a:solidFill>
                <a:srgbClr val="FDE9D9"/>
              </a:solid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ts val="1000"/>
                  </a:spcAft>
                </a:pPr>
                <a:r>
                  <a:rPr lang="fr-FR" sz="2000" b="1" dirty="0" smtClean="0">
                    <a:solidFill>
                      <a:prstClr val="black"/>
                    </a:solidFill>
                    <a:cs typeface="Arial" pitchFamily="34" charset="0"/>
                  </a:rPr>
                  <a:t>Recyclage/fin de vie</a:t>
                </a:r>
                <a:endParaRPr lang="fr-FR" sz="2400" b="1" dirty="0" smtClean="0">
                  <a:solidFill>
                    <a:prstClr val="black"/>
                  </a:solidFill>
                  <a:cs typeface="Arial" pitchFamily="34" charset="0"/>
                </a:endParaRPr>
              </a:p>
            </p:txBody>
          </p:sp>
          <p:sp>
            <p:nvSpPr>
              <p:cNvPr id="18" name="Text Box 9"/>
              <p:cNvSpPr txBox="1">
                <a:spLocks noChangeArrowheads="1"/>
              </p:cNvSpPr>
              <p:nvPr/>
            </p:nvSpPr>
            <p:spPr bwMode="auto">
              <a:xfrm>
                <a:off x="7490" y="2616"/>
                <a:ext cx="2696" cy="558"/>
              </a:xfrm>
              <a:prstGeom prst="rect">
                <a:avLst/>
              </a:prstGeom>
              <a:solidFill>
                <a:srgbClr val="FDE9D9"/>
              </a:solidFill>
              <a:ln w="9525">
                <a:noFill/>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ts val="1000"/>
                  </a:spcAft>
                </a:pPr>
                <a:r>
                  <a:rPr lang="fr-FR" sz="2000" b="1" dirty="0" smtClean="0">
                    <a:solidFill>
                      <a:prstClr val="black"/>
                    </a:solidFill>
                    <a:cs typeface="Arial" pitchFamily="34" charset="0"/>
                  </a:rPr>
                  <a:t>Stockage</a:t>
                </a:r>
                <a:endParaRPr lang="fr-FR" sz="2400" b="1" dirty="0" smtClean="0">
                  <a:solidFill>
                    <a:prstClr val="black"/>
                  </a:solidFill>
                  <a:cs typeface="Arial" pitchFamily="34" charset="0"/>
                </a:endParaRPr>
              </a:p>
            </p:txBody>
          </p:sp>
          <p:sp>
            <p:nvSpPr>
              <p:cNvPr id="19" name="Text Box 10"/>
              <p:cNvSpPr txBox="1">
                <a:spLocks noChangeArrowheads="1"/>
              </p:cNvSpPr>
              <p:nvPr/>
            </p:nvSpPr>
            <p:spPr bwMode="auto">
              <a:xfrm>
                <a:off x="6542" y="3994"/>
                <a:ext cx="4903" cy="582"/>
              </a:xfrm>
              <a:prstGeom prst="rect">
                <a:avLst/>
              </a:prstGeom>
              <a:solidFill>
                <a:srgbClr val="FDE9D9"/>
              </a:solidFill>
              <a:ln w="9525">
                <a:noFill/>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ts val="1000"/>
                  </a:spcAft>
                </a:pPr>
                <a:r>
                  <a:rPr lang="fr-FR" sz="2000" b="1" dirty="0" smtClean="0">
                    <a:solidFill>
                      <a:prstClr val="black"/>
                    </a:solidFill>
                    <a:cs typeface="Arial" pitchFamily="34" charset="0"/>
                  </a:rPr>
                  <a:t>Commercialisation</a:t>
                </a:r>
                <a:endParaRPr lang="fr-FR" sz="2400" b="1" dirty="0" smtClean="0">
                  <a:solidFill>
                    <a:prstClr val="black"/>
                  </a:solidFill>
                  <a:cs typeface="Arial" pitchFamily="34" charset="0"/>
                </a:endParaRPr>
              </a:p>
            </p:txBody>
          </p:sp>
          <p:sp>
            <p:nvSpPr>
              <p:cNvPr id="20" name="Oval 11"/>
              <p:cNvSpPr>
                <a:spLocks noChangeArrowheads="1"/>
              </p:cNvSpPr>
              <p:nvPr/>
            </p:nvSpPr>
            <p:spPr bwMode="auto">
              <a:xfrm>
                <a:off x="4559" y="5323"/>
                <a:ext cx="4038" cy="894"/>
              </a:xfrm>
              <a:prstGeom prst="ellipse">
                <a:avLst/>
              </a:prstGeom>
              <a:solidFill>
                <a:srgbClr val="FFFF00"/>
              </a:solidFill>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ts val="1000"/>
                  </a:spcAft>
                </a:pPr>
                <a:r>
                  <a:rPr lang="fr-FR" sz="2000" b="1" dirty="0" smtClean="0">
                    <a:solidFill>
                      <a:prstClr val="black"/>
                    </a:solidFill>
                    <a:cs typeface="Arial" pitchFamily="34" charset="0"/>
                  </a:rPr>
                  <a:t>Utilisation</a:t>
                </a:r>
                <a:endParaRPr lang="fr-FR" sz="2400" b="1" dirty="0" smtClean="0">
                  <a:solidFill>
                    <a:prstClr val="black"/>
                  </a:solidFill>
                  <a:cs typeface="Arial" pitchFamily="34" charset="0"/>
                </a:endParaRPr>
              </a:p>
            </p:txBody>
          </p:sp>
          <p:sp>
            <p:nvSpPr>
              <p:cNvPr id="23" name="Oval 12"/>
              <p:cNvSpPr>
                <a:spLocks noChangeArrowheads="1"/>
              </p:cNvSpPr>
              <p:nvPr/>
            </p:nvSpPr>
            <p:spPr bwMode="auto">
              <a:xfrm>
                <a:off x="1925" y="1603"/>
                <a:ext cx="4559" cy="894"/>
              </a:xfrm>
              <a:prstGeom prst="ellipse">
                <a:avLst/>
              </a:prstGeom>
              <a:solidFill>
                <a:srgbClr val="00FF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ts val="1000"/>
                  </a:spcAft>
                </a:pPr>
                <a:r>
                  <a:rPr lang="fr-FR" sz="2000" b="1" dirty="0" smtClean="0">
                    <a:solidFill>
                      <a:prstClr val="black"/>
                    </a:solidFill>
                    <a:cs typeface="Arial" pitchFamily="34" charset="0"/>
                  </a:rPr>
                  <a:t>Conception</a:t>
                </a:r>
                <a:endParaRPr lang="fr-FR" sz="2400" b="1" dirty="0" smtClean="0">
                  <a:solidFill>
                    <a:prstClr val="black"/>
                  </a:solidFill>
                  <a:cs typeface="Arial" pitchFamily="34" charset="0"/>
                </a:endParaRPr>
              </a:p>
            </p:txBody>
          </p:sp>
        </p:grpSp>
        <p:pic>
          <p:nvPicPr>
            <p:cNvPr id="25" name="Image 24"/>
            <p:cNvPicPr/>
            <p:nvPr/>
          </p:nvPicPr>
          <p:blipFill>
            <a:blip r:embed="rId6" cstate="print"/>
            <a:srcRect r="7605" b="8772"/>
            <a:stretch>
              <a:fillRect/>
            </a:stretch>
          </p:blipFill>
          <p:spPr bwMode="auto">
            <a:xfrm>
              <a:off x="5364088" y="3681028"/>
              <a:ext cx="1116124" cy="1152128"/>
            </a:xfrm>
            <a:prstGeom prst="rect">
              <a:avLst/>
            </a:prstGeom>
            <a:noFill/>
            <a:ln w="9525">
              <a:noFill/>
              <a:miter lim="800000"/>
              <a:headEnd/>
              <a:tailEnd/>
            </a:ln>
          </p:spPr>
        </p:pic>
      </p:grpSp>
      <p:sp>
        <p:nvSpPr>
          <p:cNvPr id="27" name="Titre 2"/>
          <p:cNvSpPr txBox="1">
            <a:spLocks/>
          </p:cNvSpPr>
          <p:nvPr/>
        </p:nvSpPr>
        <p:spPr>
          <a:xfrm>
            <a:off x="107504" y="296652"/>
            <a:ext cx="4175956" cy="468052"/>
          </a:xfrm>
          <a:prstGeom prst="rect">
            <a:avLst/>
          </a:prstGeom>
          <a:noFill/>
        </p:spPr>
        <p:txBody>
          <a:bodyPr>
            <a:normAutofit fontScale="77500" lnSpcReduction="20000"/>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3600" b="1" dirty="0" smtClean="0">
                <a:ln w="17780" cmpd="sng">
                  <a:solidFill>
                    <a:schemeClr val="bg1"/>
                  </a:solidFill>
                  <a:prstDash val="solid"/>
                  <a:miter lim="800000"/>
                </a:ln>
                <a:latin typeface="Arial" pitchFamily="34" charset="0"/>
                <a:ea typeface="+mj-ea"/>
                <a:cs typeface="Arial" pitchFamily="34" charset="0"/>
              </a:rPr>
              <a:t>L’ingénierie simultanée</a:t>
            </a:r>
            <a:endParaRPr kumimoji="0" lang="fr-FR" sz="3600" b="1" i="0" strike="noStrike" kern="1200" cap="none" spc="0" normalizeH="0" baseline="0" noProof="0" dirty="0">
              <a:ln w="17780" cmpd="sng">
                <a:solidFill>
                  <a:schemeClr val="bg1"/>
                </a:solidFill>
                <a:prstDash val="solid"/>
                <a:miter lim="800000"/>
              </a:ln>
              <a:solidFill>
                <a:schemeClr val="tx1"/>
              </a:solidFill>
              <a:uLnTx/>
              <a:uFillTx/>
              <a:latin typeface="Arial" pitchFamily="34" charset="0"/>
              <a:ea typeface="+mj-ea"/>
              <a:cs typeface="Arial" pitchFamily="34" charset="0"/>
            </a:endParaRPr>
          </a:p>
        </p:txBody>
      </p:sp>
      <p:sp>
        <p:nvSpPr>
          <p:cNvPr id="29" name="ZoneTexte 28"/>
          <p:cNvSpPr txBox="1"/>
          <p:nvPr/>
        </p:nvSpPr>
        <p:spPr>
          <a:xfrm>
            <a:off x="359532" y="2420888"/>
            <a:ext cx="3096344" cy="40011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fr-FR" sz="2000" dirty="0" smtClean="0"/>
              <a:t>PROJET COLLABORATIF</a:t>
            </a:r>
            <a:endParaRPr lang="fr-F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1000"/>
                                        <p:tgtEl>
                                          <p:spTgt spid="7"/>
                                        </p:tgtEl>
                                      </p:cBhvr>
                                    </p:animEffect>
                                  </p:childTnLst>
                                </p:cTn>
                              </p:par>
                            </p:childTnLst>
                          </p:cTn>
                        </p:par>
                        <p:par>
                          <p:cTn id="8" fill="hold">
                            <p:stCondLst>
                              <p:cond delay="1000"/>
                            </p:stCondLst>
                            <p:childTnLst>
                              <p:par>
                                <p:cTn id="9" presetID="53"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2000" fill="hold"/>
                                        <p:tgtEl>
                                          <p:spTgt spid="8"/>
                                        </p:tgtEl>
                                        <p:attrNameLst>
                                          <p:attrName>ppt_x</p:attrName>
                                        </p:attrNameLst>
                                      </p:cBhvr>
                                      <p:tavLst>
                                        <p:tav tm="0">
                                          <p:val>
                                            <p:strVal val="#ppt_x"/>
                                          </p:val>
                                        </p:tav>
                                        <p:tav tm="100000">
                                          <p:val>
                                            <p:strVal val="#ppt_x"/>
                                          </p:val>
                                        </p:tav>
                                      </p:tavLst>
                                    </p:anim>
                                    <p:anim calcmode="lin" valueType="num">
                                      <p:cBhvr additive="base">
                                        <p:cTn id="19" dur="2000" fill="hold"/>
                                        <p:tgtEl>
                                          <p:spTgt spid="8"/>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2000" fill="hold"/>
                                        <p:tgtEl>
                                          <p:spTgt spid="24"/>
                                        </p:tgtEl>
                                        <p:attrNameLst>
                                          <p:attrName>ppt_x</p:attrName>
                                        </p:attrNameLst>
                                      </p:cBhvr>
                                      <p:tavLst>
                                        <p:tav tm="0">
                                          <p:val>
                                            <p:strVal val="#ppt_x"/>
                                          </p:val>
                                        </p:tav>
                                        <p:tav tm="100000">
                                          <p:val>
                                            <p:strVal val="#ppt_x"/>
                                          </p:val>
                                        </p:tav>
                                      </p:tavLst>
                                    </p:anim>
                                    <p:anim calcmode="lin" valueType="num">
                                      <p:cBhvr additive="base">
                                        <p:cTn id="23" dur="2000" fill="hold"/>
                                        <p:tgtEl>
                                          <p:spTgt spid="24"/>
                                        </p:tgtEl>
                                        <p:attrNameLst>
                                          <p:attrName>ppt_y</p:attrName>
                                        </p:attrNameLst>
                                      </p:cBhvr>
                                      <p:tavLst>
                                        <p:tav tm="0">
                                          <p:val>
                                            <p:strVal val="1+#ppt_h/2"/>
                                          </p:val>
                                        </p:tav>
                                        <p:tav tm="100000">
                                          <p:val>
                                            <p:strVal val="#ppt_y"/>
                                          </p:val>
                                        </p:tav>
                                      </p:tavLst>
                                    </p:anim>
                                  </p:childTnLst>
                                </p:cTn>
                              </p:par>
                              <p:par>
                                <p:cTn id="24" presetID="1"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TM%2030.jpg"/>
          <p:cNvPicPr>
            <a:picLocks noChangeAspect="1"/>
          </p:cNvPicPr>
          <p:nvPr/>
        </p:nvPicPr>
        <p:blipFill>
          <a:blip r:embed="rId3" cstate="print">
            <a:lum bright="70000" contrast="-70000"/>
          </a:blip>
          <a:srcRect l="3077" t="2939" r="3583" b="3021"/>
          <a:stretch>
            <a:fillRect/>
          </a:stretch>
        </p:blipFill>
        <p:spPr>
          <a:xfrm>
            <a:off x="1358856" y="1019142"/>
            <a:ext cx="6859887" cy="4824536"/>
          </a:xfrm>
          <a:prstGeom prst="rect">
            <a:avLst/>
          </a:prstGeom>
        </p:spPr>
      </p:pic>
      <p:cxnSp>
        <p:nvCxnSpPr>
          <p:cNvPr id="13" name="Connecteur droit 12"/>
          <p:cNvCxnSpPr/>
          <p:nvPr/>
        </p:nvCxnSpPr>
        <p:spPr>
          <a:xfrm>
            <a:off x="179512" y="764704"/>
            <a:ext cx="4824536"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21" name="Image 20" descr="logo_acad_lille.jpg"/>
          <p:cNvPicPr>
            <a:picLocks noChangeAspect="1"/>
          </p:cNvPicPr>
          <p:nvPr/>
        </p:nvPicPr>
        <p:blipFill>
          <a:blip r:embed="rId4" cstate="print"/>
          <a:stretch>
            <a:fillRect/>
          </a:stretch>
        </p:blipFill>
        <p:spPr>
          <a:xfrm>
            <a:off x="8734482" y="6408850"/>
            <a:ext cx="409518" cy="44914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10" name="Image 9"/>
          <p:cNvPicPr/>
          <p:nvPr/>
        </p:nvPicPr>
        <p:blipFill>
          <a:blip r:embed="rId5" cstate="print"/>
          <a:srcRect l="14732" t="38420" r="59894" b="28824"/>
          <a:stretch>
            <a:fillRect/>
          </a:stretch>
        </p:blipFill>
        <p:spPr bwMode="auto">
          <a:xfrm>
            <a:off x="863588" y="1628800"/>
            <a:ext cx="1584176" cy="1296144"/>
          </a:xfrm>
          <a:prstGeom prst="rect">
            <a:avLst/>
          </a:prstGeom>
          <a:noFill/>
          <a:ln w="9525">
            <a:noFill/>
            <a:miter lim="800000"/>
            <a:headEnd/>
            <a:tailEnd/>
          </a:ln>
        </p:spPr>
      </p:pic>
      <p:sp>
        <p:nvSpPr>
          <p:cNvPr id="14" name="Text Box 3"/>
          <p:cNvSpPr txBox="1">
            <a:spLocks noChangeArrowheads="1"/>
          </p:cNvSpPr>
          <p:nvPr/>
        </p:nvSpPr>
        <p:spPr bwMode="auto">
          <a:xfrm>
            <a:off x="539552" y="836712"/>
            <a:ext cx="3240360" cy="707886"/>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fontAlgn="base">
              <a:spcBef>
                <a:spcPct val="0"/>
              </a:spcBef>
              <a:spcAft>
                <a:spcPts val="1000"/>
              </a:spcAft>
            </a:pPr>
            <a:r>
              <a:rPr lang="fr-FR" sz="2000" dirty="0" smtClean="0">
                <a:solidFill>
                  <a:prstClr val="black"/>
                </a:solidFill>
                <a:cs typeface="Arial" pitchFamily="34" charset="0"/>
              </a:rPr>
              <a:t>Ingénierie séquentielle : course de relais</a:t>
            </a:r>
            <a:endParaRPr lang="fr-FR" sz="2000" dirty="0" smtClean="0">
              <a:solidFill>
                <a:prstClr val="black"/>
              </a:solidFill>
              <a:latin typeface="Arial" pitchFamily="34" charset="0"/>
              <a:cs typeface="Arial" pitchFamily="34" charset="0"/>
            </a:endParaRPr>
          </a:p>
        </p:txBody>
      </p:sp>
      <p:pic>
        <p:nvPicPr>
          <p:cNvPr id="15" name="il_fi" descr="http://www.rugbyclub-webbellis.com/documents/album/regles-01/normal/melee-rugby.jpg"/>
          <p:cNvPicPr/>
          <p:nvPr/>
        </p:nvPicPr>
        <p:blipFill>
          <a:blip r:embed="rId6" cstate="print"/>
          <a:srcRect/>
          <a:stretch>
            <a:fillRect/>
          </a:stretch>
        </p:blipFill>
        <p:spPr bwMode="auto">
          <a:xfrm>
            <a:off x="5868144" y="1412776"/>
            <a:ext cx="2088232" cy="1512168"/>
          </a:xfrm>
          <a:prstGeom prst="rect">
            <a:avLst/>
          </a:prstGeom>
          <a:noFill/>
          <a:ln w="9525">
            <a:noFill/>
            <a:miter lim="800000"/>
            <a:headEnd/>
            <a:tailEnd/>
          </a:ln>
        </p:spPr>
      </p:pic>
      <p:sp>
        <p:nvSpPr>
          <p:cNvPr id="16" name="Text Box 4"/>
          <p:cNvSpPr txBox="1">
            <a:spLocks noChangeArrowheads="1"/>
          </p:cNvSpPr>
          <p:nvPr/>
        </p:nvSpPr>
        <p:spPr bwMode="auto">
          <a:xfrm>
            <a:off x="5184068" y="728700"/>
            <a:ext cx="3024336" cy="707886"/>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fontAlgn="base">
              <a:spcBef>
                <a:spcPct val="0"/>
              </a:spcBef>
              <a:spcAft>
                <a:spcPts val="1000"/>
              </a:spcAft>
            </a:pPr>
            <a:r>
              <a:rPr lang="fr-FR" sz="2000" dirty="0" smtClean="0">
                <a:solidFill>
                  <a:prstClr val="black"/>
                </a:solidFill>
                <a:cs typeface="Arial" pitchFamily="34" charset="0"/>
              </a:rPr>
              <a:t>Ingénierie simultanée : mêlée de rugby</a:t>
            </a:r>
            <a:endParaRPr lang="fr-FR" sz="2000" dirty="0" smtClean="0">
              <a:solidFill>
                <a:prstClr val="black"/>
              </a:solidFill>
              <a:latin typeface="Arial" pitchFamily="34" charset="0"/>
              <a:cs typeface="Arial" pitchFamily="34" charset="0"/>
            </a:endParaRPr>
          </a:p>
        </p:txBody>
      </p:sp>
      <p:sp>
        <p:nvSpPr>
          <p:cNvPr id="17" name="ZoneTexte 16"/>
          <p:cNvSpPr txBox="1"/>
          <p:nvPr/>
        </p:nvSpPr>
        <p:spPr>
          <a:xfrm>
            <a:off x="3959932" y="1520788"/>
            <a:ext cx="1476164" cy="646331"/>
          </a:xfrm>
          <a:prstGeom prst="rect">
            <a:avLst/>
          </a:prstGeom>
          <a:noFill/>
        </p:spPr>
        <p:txBody>
          <a:bodyPr wrap="square" rtlCol="0">
            <a:spAutoFit/>
          </a:bodyPr>
          <a:lstStyle/>
          <a:p>
            <a:r>
              <a:rPr lang="fr-FR" dirty="0" smtClean="0"/>
              <a:t>Métaphore sportive</a:t>
            </a:r>
            <a:endParaRPr lang="fr-FR" dirty="0"/>
          </a:p>
        </p:txBody>
      </p:sp>
      <p:sp>
        <p:nvSpPr>
          <p:cNvPr id="18" name="Flèche droite 17"/>
          <p:cNvSpPr/>
          <p:nvPr/>
        </p:nvSpPr>
        <p:spPr>
          <a:xfrm>
            <a:off x="3887924" y="2168860"/>
            <a:ext cx="1512168" cy="324036"/>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 name="Rectangle 18"/>
          <p:cNvSpPr/>
          <p:nvPr/>
        </p:nvSpPr>
        <p:spPr>
          <a:xfrm>
            <a:off x="431540" y="3212976"/>
            <a:ext cx="4032448" cy="400110"/>
          </a:xfrm>
          <a:prstGeom prst="rect">
            <a:avLst/>
          </a:prstGeom>
        </p:spPr>
        <p:txBody>
          <a:bodyPr wrap="square">
            <a:spAutoFit/>
          </a:bodyPr>
          <a:lstStyle/>
          <a:p>
            <a:r>
              <a:rPr lang="fr-FR" dirty="0" smtClean="0">
                <a:solidFill>
                  <a:prstClr val="black"/>
                </a:solidFill>
              </a:rPr>
              <a:t>le cycle en V, tests trop tardifs</a:t>
            </a:r>
            <a:r>
              <a:rPr lang="fr-FR" sz="2000" dirty="0" smtClean="0">
                <a:solidFill>
                  <a:prstClr val="black"/>
                </a:solidFill>
              </a:rPr>
              <a:t>.</a:t>
            </a:r>
            <a:endParaRPr lang="fr-FR" sz="2000" dirty="0">
              <a:solidFill>
                <a:prstClr val="black"/>
              </a:solidFill>
            </a:endParaRPr>
          </a:p>
        </p:txBody>
      </p:sp>
      <p:sp>
        <p:nvSpPr>
          <p:cNvPr id="24" name="Rectangle 23"/>
          <p:cNvSpPr/>
          <p:nvPr/>
        </p:nvSpPr>
        <p:spPr>
          <a:xfrm>
            <a:off x="4859524" y="3032956"/>
            <a:ext cx="4284476" cy="646331"/>
          </a:xfrm>
          <a:prstGeom prst="rect">
            <a:avLst/>
          </a:prstGeom>
        </p:spPr>
        <p:txBody>
          <a:bodyPr wrap="square">
            <a:spAutoFit/>
          </a:bodyPr>
          <a:lstStyle/>
          <a:p>
            <a:r>
              <a:rPr lang="fr-FR" dirty="0" smtClean="0">
                <a:solidFill>
                  <a:prstClr val="black"/>
                </a:solidFill>
              </a:rPr>
              <a:t>Les « méthodes agiles » tiennent compte de la réalité des projets</a:t>
            </a:r>
            <a:endParaRPr lang="fr-FR" dirty="0">
              <a:solidFill>
                <a:prstClr val="black"/>
              </a:solidFill>
            </a:endParaRPr>
          </a:p>
        </p:txBody>
      </p:sp>
      <p:sp>
        <p:nvSpPr>
          <p:cNvPr id="25" name="Flèche droite 24"/>
          <p:cNvSpPr/>
          <p:nvPr/>
        </p:nvSpPr>
        <p:spPr>
          <a:xfrm>
            <a:off x="3923928" y="5121188"/>
            <a:ext cx="1440160" cy="324036"/>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6" name="Titre 2"/>
          <p:cNvSpPr txBox="1">
            <a:spLocks/>
          </p:cNvSpPr>
          <p:nvPr/>
        </p:nvSpPr>
        <p:spPr>
          <a:xfrm>
            <a:off x="107504" y="296652"/>
            <a:ext cx="4175956" cy="468052"/>
          </a:xfrm>
          <a:prstGeom prst="rect">
            <a:avLst/>
          </a:prstGeom>
          <a:noFill/>
        </p:spPr>
        <p:txBody>
          <a:bodyPr>
            <a:normAutofit fontScale="77500" lnSpcReduction="20000"/>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3600" b="1" dirty="0" smtClean="0">
                <a:ln w="17780" cmpd="sng">
                  <a:solidFill>
                    <a:schemeClr val="bg1"/>
                  </a:solidFill>
                  <a:prstDash val="solid"/>
                  <a:miter lim="800000"/>
                </a:ln>
                <a:latin typeface="Arial" pitchFamily="34" charset="0"/>
                <a:ea typeface="+mj-ea"/>
                <a:cs typeface="Arial" pitchFamily="34" charset="0"/>
              </a:rPr>
              <a:t>L’ingénierie simultanée</a:t>
            </a:r>
            <a:endParaRPr kumimoji="0" lang="fr-FR" sz="3600" b="1" i="0" strike="noStrike" kern="1200" cap="none" spc="0" normalizeH="0" baseline="0" noProof="0" dirty="0">
              <a:ln w="17780" cmpd="sng">
                <a:solidFill>
                  <a:schemeClr val="bg1"/>
                </a:solidFill>
                <a:prstDash val="solid"/>
                <a:miter lim="800000"/>
              </a:ln>
              <a:solidFill>
                <a:schemeClr val="tx1"/>
              </a:solidFill>
              <a:uLnTx/>
              <a:uFillTx/>
              <a:latin typeface="Arial" pitchFamily="34" charset="0"/>
              <a:ea typeface="+mj-ea"/>
              <a:cs typeface="Arial" pitchFamily="34" charset="0"/>
            </a:endParaRPr>
          </a:p>
        </p:txBody>
      </p:sp>
      <p:grpSp>
        <p:nvGrpSpPr>
          <p:cNvPr id="2" name="Groupe 36"/>
          <p:cNvGrpSpPr/>
          <p:nvPr/>
        </p:nvGrpSpPr>
        <p:grpSpPr>
          <a:xfrm>
            <a:off x="5010156" y="3611565"/>
            <a:ext cx="3924436" cy="2854626"/>
            <a:chOff x="2087724" y="2383866"/>
            <a:chExt cx="3924436" cy="2854626"/>
          </a:xfrm>
        </p:grpSpPr>
        <p:sp>
          <p:nvSpPr>
            <p:cNvPr id="39" name="ZoneTexte 38"/>
            <p:cNvSpPr txBox="1"/>
            <p:nvPr/>
          </p:nvSpPr>
          <p:spPr>
            <a:xfrm>
              <a:off x="2411760" y="2852936"/>
              <a:ext cx="1440160" cy="307777"/>
            </a:xfrm>
            <a:prstGeom prst="rect">
              <a:avLst/>
            </a:prstGeom>
            <a:noFill/>
          </p:spPr>
          <p:txBody>
            <a:bodyPr wrap="square" rtlCol="0">
              <a:spAutoFit/>
            </a:bodyPr>
            <a:lstStyle/>
            <a:p>
              <a:r>
                <a:rPr lang="fr-FR" sz="1400" b="1" dirty="0" smtClean="0"/>
                <a:t>Spécification</a:t>
              </a:r>
              <a:endParaRPr lang="fr-FR" sz="1400" b="1" dirty="0"/>
            </a:p>
          </p:txBody>
        </p:sp>
        <p:sp>
          <p:nvSpPr>
            <p:cNvPr id="40" name="ZoneTexte 39"/>
            <p:cNvSpPr txBox="1"/>
            <p:nvPr/>
          </p:nvSpPr>
          <p:spPr>
            <a:xfrm>
              <a:off x="2447764" y="3212976"/>
              <a:ext cx="1224136" cy="431465"/>
            </a:xfrm>
            <a:prstGeom prst="rect">
              <a:avLst/>
            </a:prstGeom>
            <a:noFill/>
          </p:spPr>
          <p:txBody>
            <a:bodyPr wrap="square" rtlCol="0">
              <a:spAutoFit/>
            </a:bodyPr>
            <a:lstStyle/>
            <a:p>
              <a:pPr>
                <a:lnSpc>
                  <a:spcPts val="1300"/>
                </a:lnSpc>
              </a:pPr>
              <a:r>
                <a:rPr lang="fr-FR" sz="1400" b="1" dirty="0" smtClean="0"/>
                <a:t>Conception </a:t>
              </a:r>
            </a:p>
            <a:p>
              <a:pPr>
                <a:lnSpc>
                  <a:spcPts val="1300"/>
                </a:lnSpc>
              </a:pPr>
              <a:r>
                <a:rPr lang="fr-FR" sz="1400" b="1" dirty="0" smtClean="0"/>
                <a:t>préliminaire</a:t>
              </a:r>
              <a:endParaRPr lang="fr-FR" sz="1400" b="1" dirty="0"/>
            </a:p>
          </p:txBody>
        </p:sp>
        <p:sp>
          <p:nvSpPr>
            <p:cNvPr id="41" name="ZoneTexte 40"/>
            <p:cNvSpPr txBox="1"/>
            <p:nvPr/>
          </p:nvSpPr>
          <p:spPr>
            <a:xfrm>
              <a:off x="2483768" y="3717032"/>
              <a:ext cx="1188132" cy="431465"/>
            </a:xfrm>
            <a:prstGeom prst="rect">
              <a:avLst/>
            </a:prstGeom>
            <a:noFill/>
          </p:spPr>
          <p:txBody>
            <a:bodyPr wrap="square" rtlCol="0">
              <a:spAutoFit/>
            </a:bodyPr>
            <a:lstStyle/>
            <a:p>
              <a:pPr>
                <a:lnSpc>
                  <a:spcPts val="1300"/>
                </a:lnSpc>
              </a:pPr>
              <a:r>
                <a:rPr lang="fr-FR" sz="1400" b="1" dirty="0" smtClean="0"/>
                <a:t>Conception</a:t>
              </a:r>
            </a:p>
            <a:p>
              <a:pPr>
                <a:lnSpc>
                  <a:spcPts val="1300"/>
                </a:lnSpc>
              </a:pPr>
              <a:r>
                <a:rPr lang="fr-FR" sz="1400" b="1" dirty="0" smtClean="0"/>
                <a:t>détaillée</a:t>
              </a:r>
              <a:endParaRPr lang="fr-FR" sz="1400" b="1" dirty="0"/>
            </a:p>
          </p:txBody>
        </p:sp>
        <p:sp>
          <p:nvSpPr>
            <p:cNvPr id="42" name="ZoneTexte 41"/>
            <p:cNvSpPr txBox="1"/>
            <p:nvPr/>
          </p:nvSpPr>
          <p:spPr>
            <a:xfrm>
              <a:off x="2483768" y="4293096"/>
              <a:ext cx="1404156" cy="307777"/>
            </a:xfrm>
            <a:prstGeom prst="rect">
              <a:avLst/>
            </a:prstGeom>
            <a:noFill/>
          </p:spPr>
          <p:txBody>
            <a:bodyPr wrap="square" rtlCol="0">
              <a:spAutoFit/>
            </a:bodyPr>
            <a:lstStyle/>
            <a:p>
              <a:r>
                <a:rPr lang="fr-FR" sz="1400" b="1" dirty="0" smtClean="0"/>
                <a:t>Fabrication</a:t>
              </a:r>
              <a:endParaRPr lang="fr-FR" sz="1400" b="1" dirty="0"/>
            </a:p>
          </p:txBody>
        </p:sp>
        <p:sp>
          <p:nvSpPr>
            <p:cNvPr id="43" name="ZoneTexte 42"/>
            <p:cNvSpPr txBox="1"/>
            <p:nvPr/>
          </p:nvSpPr>
          <p:spPr>
            <a:xfrm>
              <a:off x="2519772" y="4581128"/>
              <a:ext cx="1152128" cy="369332"/>
            </a:xfrm>
            <a:prstGeom prst="rect">
              <a:avLst/>
            </a:prstGeom>
            <a:noFill/>
          </p:spPr>
          <p:txBody>
            <a:bodyPr wrap="square" rtlCol="0">
              <a:spAutoFit/>
            </a:bodyPr>
            <a:lstStyle/>
            <a:p>
              <a:pPr algn="r"/>
              <a:r>
                <a:rPr lang="fr-FR" sz="1400" b="1" dirty="0" smtClean="0"/>
                <a:t>Temps</a:t>
              </a:r>
              <a:r>
                <a:rPr lang="fr-FR" b="1" dirty="0" smtClean="0"/>
                <a:t> </a:t>
              </a:r>
              <a:r>
                <a:rPr lang="fr-FR" sz="1400" b="1" dirty="0" smtClean="0"/>
                <a:t>T2</a:t>
              </a:r>
              <a:endParaRPr lang="fr-FR" b="1" dirty="0"/>
            </a:p>
          </p:txBody>
        </p:sp>
        <p:sp>
          <p:nvSpPr>
            <p:cNvPr id="44" name="ZoneTexte 43"/>
            <p:cNvSpPr txBox="1"/>
            <p:nvPr/>
          </p:nvSpPr>
          <p:spPr>
            <a:xfrm>
              <a:off x="2591780" y="4869160"/>
              <a:ext cx="1080120" cy="369332"/>
            </a:xfrm>
            <a:prstGeom prst="rect">
              <a:avLst/>
            </a:prstGeom>
            <a:noFill/>
          </p:spPr>
          <p:txBody>
            <a:bodyPr wrap="square" rtlCol="0">
              <a:spAutoFit/>
            </a:bodyPr>
            <a:lstStyle/>
            <a:p>
              <a:pPr algn="r"/>
              <a:r>
                <a:rPr lang="fr-FR" sz="1400" b="1" dirty="0" smtClean="0"/>
                <a:t>Temps</a:t>
              </a:r>
              <a:r>
                <a:rPr lang="fr-FR" b="1" dirty="0" smtClean="0"/>
                <a:t> </a:t>
              </a:r>
              <a:r>
                <a:rPr lang="fr-FR" sz="1400" b="1" dirty="0" smtClean="0"/>
                <a:t>T1</a:t>
              </a:r>
              <a:endParaRPr lang="fr-FR" b="1" dirty="0"/>
            </a:p>
          </p:txBody>
        </p:sp>
        <p:sp>
          <p:nvSpPr>
            <p:cNvPr id="45" name="ZoneTexte 44"/>
            <p:cNvSpPr txBox="1"/>
            <p:nvPr/>
          </p:nvSpPr>
          <p:spPr>
            <a:xfrm>
              <a:off x="2087724" y="2383866"/>
              <a:ext cx="3924436" cy="338554"/>
            </a:xfrm>
            <a:prstGeom prst="rect">
              <a:avLst/>
            </a:prstGeom>
            <a:noFill/>
          </p:spPr>
          <p:txBody>
            <a:bodyPr wrap="square" rtlCol="0">
              <a:spAutoFit/>
            </a:bodyPr>
            <a:lstStyle/>
            <a:p>
              <a:pPr algn="ctr"/>
              <a:r>
                <a:rPr lang="fr-FR" sz="1600" b="1" dirty="0" smtClean="0"/>
                <a:t>SIMULTANEE OU CONCOURANTE</a:t>
              </a:r>
              <a:endParaRPr lang="fr-FR" sz="1600" b="1" dirty="0"/>
            </a:p>
          </p:txBody>
        </p:sp>
        <p:sp>
          <p:nvSpPr>
            <p:cNvPr id="46" name="ZoneTexte 45"/>
            <p:cNvSpPr txBox="1"/>
            <p:nvPr/>
          </p:nvSpPr>
          <p:spPr>
            <a:xfrm>
              <a:off x="4278504" y="4538133"/>
              <a:ext cx="1256577" cy="276999"/>
            </a:xfrm>
            <a:prstGeom prst="rect">
              <a:avLst/>
            </a:prstGeom>
            <a:noFill/>
          </p:spPr>
          <p:txBody>
            <a:bodyPr wrap="square" rtlCol="0">
              <a:spAutoFit/>
            </a:bodyPr>
            <a:lstStyle/>
            <a:p>
              <a:pPr algn="r"/>
              <a:r>
                <a:rPr lang="fr-FR" sz="1200" b="1" dirty="0" smtClean="0">
                  <a:solidFill>
                    <a:srgbClr val="FF0000"/>
                  </a:solidFill>
                </a:rPr>
                <a:t>Gain de temps</a:t>
              </a:r>
              <a:endParaRPr lang="fr-FR" sz="1600" b="1" dirty="0">
                <a:solidFill>
                  <a:srgbClr val="FF0000"/>
                </a:solidFill>
              </a:endParaRPr>
            </a:p>
          </p:txBody>
        </p:sp>
      </p:grpSp>
      <p:grpSp>
        <p:nvGrpSpPr>
          <p:cNvPr id="3" name="Groupe 66"/>
          <p:cNvGrpSpPr/>
          <p:nvPr/>
        </p:nvGrpSpPr>
        <p:grpSpPr>
          <a:xfrm>
            <a:off x="143508" y="3681028"/>
            <a:ext cx="4500500" cy="2448272"/>
            <a:chOff x="2267744" y="3392996"/>
            <a:chExt cx="4500500" cy="2448272"/>
          </a:xfrm>
        </p:grpSpPr>
        <p:grpSp>
          <p:nvGrpSpPr>
            <p:cNvPr id="4" name="Groupe 9"/>
            <p:cNvGrpSpPr/>
            <p:nvPr/>
          </p:nvGrpSpPr>
          <p:grpSpPr>
            <a:xfrm>
              <a:off x="2267744" y="3392996"/>
              <a:ext cx="4500500" cy="2448272"/>
              <a:chOff x="2987824" y="2348880"/>
              <a:chExt cx="4500500" cy="2448272"/>
            </a:xfrm>
          </p:grpSpPr>
          <p:sp>
            <p:nvSpPr>
              <p:cNvPr id="70" name="Rectangle 69"/>
              <p:cNvSpPr/>
              <p:nvPr/>
            </p:nvSpPr>
            <p:spPr>
              <a:xfrm>
                <a:off x="6084168" y="2348880"/>
                <a:ext cx="1404156" cy="432048"/>
              </a:xfrm>
              <a:prstGeom prst="rect">
                <a:avLst/>
              </a:pr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solidFill>
                      <a:schemeClr val="tx1"/>
                    </a:solidFill>
                  </a:rPr>
                  <a:t>Qualification</a:t>
                </a:r>
                <a:endParaRPr lang="fr-FR" sz="1400" b="1" dirty="0">
                  <a:solidFill>
                    <a:schemeClr val="tx1"/>
                  </a:solidFill>
                </a:endParaRPr>
              </a:p>
            </p:txBody>
          </p:sp>
          <p:sp>
            <p:nvSpPr>
              <p:cNvPr id="71" name="Rectangle 70"/>
              <p:cNvSpPr/>
              <p:nvPr/>
            </p:nvSpPr>
            <p:spPr>
              <a:xfrm>
                <a:off x="5796136" y="2996952"/>
                <a:ext cx="1332148" cy="504056"/>
              </a:xfrm>
              <a:prstGeom prst="rect">
                <a:avLst/>
              </a:pr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solidFill>
                      <a:schemeClr val="tx1"/>
                    </a:solidFill>
                  </a:rPr>
                  <a:t>Tests d’intégration</a:t>
                </a:r>
                <a:endParaRPr lang="fr-FR" sz="1400" b="1" dirty="0">
                  <a:solidFill>
                    <a:schemeClr val="tx1"/>
                  </a:solidFill>
                </a:endParaRPr>
              </a:p>
            </p:txBody>
          </p:sp>
          <p:sp>
            <p:nvSpPr>
              <p:cNvPr id="72" name="Rectangle 71"/>
              <p:cNvSpPr/>
              <p:nvPr/>
            </p:nvSpPr>
            <p:spPr>
              <a:xfrm>
                <a:off x="5508104" y="3717032"/>
                <a:ext cx="1152128" cy="504056"/>
              </a:xfrm>
              <a:prstGeom prst="rect">
                <a:avLst/>
              </a:pr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solidFill>
                      <a:schemeClr val="tx1"/>
                    </a:solidFill>
                  </a:rPr>
                  <a:t>Tests unitaires</a:t>
                </a:r>
                <a:endParaRPr lang="fr-FR" sz="1400" b="1" dirty="0">
                  <a:solidFill>
                    <a:schemeClr val="tx1"/>
                  </a:solidFill>
                </a:endParaRPr>
              </a:p>
            </p:txBody>
          </p:sp>
          <p:sp>
            <p:nvSpPr>
              <p:cNvPr id="73" name="Rectangle 72"/>
              <p:cNvSpPr/>
              <p:nvPr/>
            </p:nvSpPr>
            <p:spPr>
              <a:xfrm>
                <a:off x="4499992" y="4329100"/>
                <a:ext cx="1152128" cy="468052"/>
              </a:xfrm>
              <a:prstGeom prst="rect">
                <a:avLst/>
              </a:pr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solidFill>
                      <a:schemeClr val="tx1"/>
                    </a:solidFill>
                  </a:rPr>
                  <a:t>Réalisation</a:t>
                </a:r>
                <a:endParaRPr lang="fr-FR" sz="1400" b="1" dirty="0">
                  <a:solidFill>
                    <a:schemeClr val="tx1"/>
                  </a:solidFill>
                </a:endParaRPr>
              </a:p>
            </p:txBody>
          </p:sp>
          <p:sp>
            <p:nvSpPr>
              <p:cNvPr id="74" name="Rectangle 73"/>
              <p:cNvSpPr/>
              <p:nvPr/>
            </p:nvSpPr>
            <p:spPr>
              <a:xfrm>
                <a:off x="3527884" y="3645024"/>
                <a:ext cx="1188132" cy="432048"/>
              </a:xfrm>
              <a:prstGeom prst="rect">
                <a:avLst/>
              </a:pr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solidFill>
                      <a:schemeClr val="tx1"/>
                    </a:solidFill>
                  </a:rPr>
                  <a:t>Conception détaillée</a:t>
                </a:r>
                <a:endParaRPr lang="fr-FR" sz="1400" b="1" dirty="0">
                  <a:solidFill>
                    <a:schemeClr val="tx1"/>
                  </a:solidFill>
                </a:endParaRPr>
              </a:p>
            </p:txBody>
          </p:sp>
          <p:sp>
            <p:nvSpPr>
              <p:cNvPr id="75" name="Rectangle 74"/>
              <p:cNvSpPr/>
              <p:nvPr/>
            </p:nvSpPr>
            <p:spPr>
              <a:xfrm>
                <a:off x="3239852" y="2996952"/>
                <a:ext cx="1260140" cy="432048"/>
              </a:xfrm>
              <a:prstGeom prst="rect">
                <a:avLst/>
              </a:pr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solidFill>
                      <a:schemeClr val="tx1"/>
                    </a:solidFill>
                  </a:rPr>
                  <a:t>Conception préliminaire</a:t>
                </a:r>
                <a:endParaRPr lang="fr-FR" sz="1400" b="1" dirty="0">
                  <a:solidFill>
                    <a:schemeClr val="tx1"/>
                  </a:solidFill>
                </a:endParaRPr>
              </a:p>
            </p:txBody>
          </p:sp>
          <p:sp>
            <p:nvSpPr>
              <p:cNvPr id="76" name="Rectangle 75"/>
              <p:cNvSpPr/>
              <p:nvPr/>
            </p:nvSpPr>
            <p:spPr>
              <a:xfrm>
                <a:off x="2987824" y="2348880"/>
                <a:ext cx="1368152" cy="432048"/>
              </a:xfrm>
              <a:prstGeom prst="rect">
                <a:avLst/>
              </a:pr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solidFill>
                      <a:schemeClr val="tx1"/>
                    </a:solidFill>
                  </a:rPr>
                  <a:t>Spécification</a:t>
                </a:r>
                <a:endParaRPr lang="fr-FR" sz="1400" b="1" dirty="0">
                  <a:solidFill>
                    <a:schemeClr val="tx1"/>
                  </a:solidFill>
                </a:endParaRPr>
              </a:p>
            </p:txBody>
          </p:sp>
          <p:cxnSp>
            <p:nvCxnSpPr>
              <p:cNvPr id="77" name="Connecteur droit avec flèche 76"/>
              <p:cNvCxnSpPr>
                <a:stCxn id="70" idx="1"/>
                <a:endCxn id="76" idx="3"/>
              </p:cNvCxnSpPr>
              <p:nvPr/>
            </p:nvCxnSpPr>
            <p:spPr>
              <a:xfrm flipH="1">
                <a:off x="4355976" y="2564904"/>
                <a:ext cx="1728192" cy="0"/>
              </a:xfrm>
              <a:prstGeom prst="straightConnector1">
                <a:avLst/>
              </a:prstGeom>
              <a:ln w="28575">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8" name="Connecteur droit avec flèche 77"/>
              <p:cNvCxnSpPr/>
              <p:nvPr/>
            </p:nvCxnSpPr>
            <p:spPr>
              <a:xfrm>
                <a:off x="3275856" y="2780928"/>
                <a:ext cx="360040" cy="21602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9" name="Connecteur droit avec flèche 78"/>
              <p:cNvCxnSpPr/>
              <p:nvPr/>
            </p:nvCxnSpPr>
            <p:spPr>
              <a:xfrm>
                <a:off x="3491880" y="3429000"/>
                <a:ext cx="432048" cy="21602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0" name="Connecteur droit avec flèche 79"/>
              <p:cNvCxnSpPr>
                <a:endCxn id="73" idx="1"/>
              </p:cNvCxnSpPr>
              <p:nvPr/>
            </p:nvCxnSpPr>
            <p:spPr>
              <a:xfrm>
                <a:off x="3851920" y="4077072"/>
                <a:ext cx="648072" cy="48605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1" name="Connecteur droit avec flèche 80"/>
              <p:cNvCxnSpPr/>
              <p:nvPr/>
            </p:nvCxnSpPr>
            <p:spPr>
              <a:xfrm flipH="1" flipV="1">
                <a:off x="4211960" y="3429000"/>
                <a:ext cx="360040" cy="21602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2" name="Connecteur droit avec flèche 81"/>
              <p:cNvCxnSpPr/>
              <p:nvPr/>
            </p:nvCxnSpPr>
            <p:spPr>
              <a:xfrm flipH="1" flipV="1">
                <a:off x="3995936" y="2780928"/>
                <a:ext cx="360040" cy="21602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3" name="Connecteur droit avec flèche 82"/>
              <p:cNvCxnSpPr/>
              <p:nvPr/>
            </p:nvCxnSpPr>
            <p:spPr>
              <a:xfrm flipH="1" flipV="1">
                <a:off x="4572000" y="4077072"/>
                <a:ext cx="216024" cy="21602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4" name="Connecteur droit avec flèche 83"/>
              <p:cNvCxnSpPr>
                <a:stCxn id="73" idx="3"/>
                <a:endCxn id="72" idx="2"/>
              </p:cNvCxnSpPr>
              <p:nvPr/>
            </p:nvCxnSpPr>
            <p:spPr>
              <a:xfrm flipV="1">
                <a:off x="5652120" y="4221088"/>
                <a:ext cx="432048" cy="34203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5" name="Connecteur droit avec flèche 84"/>
              <p:cNvCxnSpPr>
                <a:stCxn id="71" idx="0"/>
              </p:cNvCxnSpPr>
              <p:nvPr/>
            </p:nvCxnSpPr>
            <p:spPr>
              <a:xfrm flipV="1">
                <a:off x="6462210" y="2780928"/>
                <a:ext cx="414046" cy="21602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6" name="Connecteur droit avec flèche 85"/>
              <p:cNvCxnSpPr/>
              <p:nvPr/>
            </p:nvCxnSpPr>
            <p:spPr>
              <a:xfrm flipV="1">
                <a:off x="6300192" y="3501008"/>
                <a:ext cx="360040" cy="21602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7" name="Connecteur droit avec flèche 86"/>
              <p:cNvCxnSpPr>
                <a:endCxn id="75" idx="3"/>
              </p:cNvCxnSpPr>
              <p:nvPr/>
            </p:nvCxnSpPr>
            <p:spPr>
              <a:xfrm flipH="1">
                <a:off x="4499992" y="3212976"/>
                <a:ext cx="1296144" cy="0"/>
              </a:xfrm>
              <a:prstGeom prst="straightConnector1">
                <a:avLst/>
              </a:prstGeom>
              <a:ln w="28575">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88" name="Connecteur droit avec flèche 87"/>
              <p:cNvCxnSpPr>
                <a:endCxn id="74" idx="3"/>
              </p:cNvCxnSpPr>
              <p:nvPr/>
            </p:nvCxnSpPr>
            <p:spPr>
              <a:xfrm flipH="1">
                <a:off x="4716016" y="3861048"/>
                <a:ext cx="792088" cy="0"/>
              </a:xfrm>
              <a:prstGeom prst="straightConnector1">
                <a:avLst/>
              </a:prstGeom>
              <a:ln w="28575">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grpSp>
        <p:sp>
          <p:nvSpPr>
            <p:cNvPr id="69" name="ZoneTexte 68"/>
            <p:cNvSpPr txBox="1"/>
            <p:nvPr/>
          </p:nvSpPr>
          <p:spPr>
            <a:xfrm>
              <a:off x="3599892" y="3789040"/>
              <a:ext cx="2268252" cy="276999"/>
            </a:xfrm>
            <a:prstGeom prst="rect">
              <a:avLst/>
            </a:prstGeom>
            <a:noFill/>
          </p:spPr>
          <p:txBody>
            <a:bodyPr wrap="square" rtlCol="0">
              <a:spAutoFit/>
            </a:bodyPr>
            <a:lstStyle/>
            <a:p>
              <a:r>
                <a:rPr lang="fr-FR" sz="1200" b="1" dirty="0" smtClean="0"/>
                <a:t>Etapes de vérification</a:t>
              </a:r>
              <a:endParaRPr lang="fr-FR" sz="1200" b="1" dirty="0"/>
            </a:p>
          </p:txBody>
        </p:sp>
      </p:grpSp>
      <p:pic>
        <p:nvPicPr>
          <p:cNvPr id="91" name="Picture 3"/>
          <p:cNvPicPr>
            <a:picLocks noChangeAspect="1" noChangeArrowheads="1"/>
          </p:cNvPicPr>
          <p:nvPr/>
        </p:nvPicPr>
        <p:blipFill>
          <a:blip r:embed="rId7" cstate="print"/>
          <a:srcRect r="6799" b="29018"/>
          <a:stretch>
            <a:fillRect/>
          </a:stretch>
        </p:blipFill>
        <p:spPr bwMode="auto">
          <a:xfrm>
            <a:off x="6580214" y="3887535"/>
            <a:ext cx="1935189" cy="1878297"/>
          </a:xfrm>
          <a:prstGeom prst="rect">
            <a:avLst/>
          </a:prstGeom>
          <a:noFill/>
          <a:ln w="9525">
            <a:noFill/>
            <a:miter lim="800000"/>
            <a:headEnd/>
            <a:tailEnd/>
          </a:ln>
        </p:spPr>
      </p:pic>
      <p:grpSp>
        <p:nvGrpSpPr>
          <p:cNvPr id="5" name="Groupe 55"/>
          <p:cNvGrpSpPr/>
          <p:nvPr/>
        </p:nvGrpSpPr>
        <p:grpSpPr>
          <a:xfrm>
            <a:off x="6653241" y="4049721"/>
            <a:ext cx="2374139" cy="2263012"/>
            <a:chOff x="6653241" y="4049721"/>
            <a:chExt cx="2374139" cy="2263012"/>
          </a:xfrm>
        </p:grpSpPr>
        <p:grpSp>
          <p:nvGrpSpPr>
            <p:cNvPr id="6" name="Groupe 53"/>
            <p:cNvGrpSpPr/>
            <p:nvPr/>
          </p:nvGrpSpPr>
          <p:grpSpPr>
            <a:xfrm>
              <a:off x="6653241" y="4122747"/>
              <a:ext cx="2374139" cy="2155855"/>
              <a:chOff x="6653241" y="4122747"/>
              <a:chExt cx="2374139" cy="2155855"/>
            </a:xfrm>
          </p:grpSpPr>
          <p:cxnSp>
            <p:nvCxnSpPr>
              <p:cNvPr id="93" name="Connecteur droit avec flèche 92"/>
              <p:cNvCxnSpPr/>
              <p:nvPr/>
            </p:nvCxnSpPr>
            <p:spPr>
              <a:xfrm>
                <a:off x="6653241" y="6057936"/>
                <a:ext cx="1752624" cy="1482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8" name="Connecteur droit 97"/>
              <p:cNvCxnSpPr/>
              <p:nvPr/>
            </p:nvCxnSpPr>
            <p:spPr>
              <a:xfrm rot="5400000">
                <a:off x="7950246" y="5199087"/>
                <a:ext cx="2153473" cy="794"/>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00" name="Connecteur droit avec flèche 99"/>
              <p:cNvCxnSpPr/>
              <p:nvPr/>
            </p:nvCxnSpPr>
            <p:spPr>
              <a:xfrm>
                <a:off x="6653241" y="6277014"/>
                <a:ext cx="2373345"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3" name="Connecteur droit avec flèche 102"/>
              <p:cNvCxnSpPr/>
              <p:nvPr/>
            </p:nvCxnSpPr>
            <p:spPr>
              <a:xfrm flipV="1">
                <a:off x="8405865" y="5875371"/>
                <a:ext cx="620721" cy="2"/>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grpSp>
        <p:grpSp>
          <p:nvGrpSpPr>
            <p:cNvPr id="7" name="Groupe 54"/>
            <p:cNvGrpSpPr/>
            <p:nvPr/>
          </p:nvGrpSpPr>
          <p:grpSpPr>
            <a:xfrm>
              <a:off x="6653241" y="4049721"/>
              <a:ext cx="1753418" cy="2263012"/>
              <a:chOff x="6653241" y="4049721"/>
              <a:chExt cx="1753418" cy="2263012"/>
            </a:xfrm>
          </p:grpSpPr>
          <p:cxnSp>
            <p:nvCxnSpPr>
              <p:cNvPr id="104" name="Connecteur droit 103"/>
              <p:cNvCxnSpPr/>
              <p:nvPr/>
            </p:nvCxnSpPr>
            <p:spPr>
              <a:xfrm rot="5400000">
                <a:off x="5576901" y="5235600"/>
                <a:ext cx="2153473" cy="794"/>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10" name="Connecteur droit 109"/>
              <p:cNvCxnSpPr/>
              <p:nvPr/>
            </p:nvCxnSpPr>
            <p:spPr>
              <a:xfrm rot="5400000">
                <a:off x="7329525" y="5126061"/>
                <a:ext cx="2153473" cy="794"/>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0-#ppt_w/2"/>
                                          </p:val>
                                        </p:tav>
                                        <p:tav tm="100000">
                                          <p:val>
                                            <p:strVal val="#ppt_x"/>
                                          </p:val>
                                        </p:tav>
                                      </p:tavLst>
                                    </p:anim>
                                    <p:anim calcmode="lin" valueType="num">
                                      <p:cBhvr additive="base">
                                        <p:cTn id="12"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000" fill="hold"/>
                                        <p:tgtEl>
                                          <p:spTgt spid="3"/>
                                        </p:tgtEl>
                                        <p:attrNameLst>
                                          <p:attrName>ppt_x</p:attrName>
                                        </p:attrNameLst>
                                      </p:cBhvr>
                                      <p:tavLst>
                                        <p:tav tm="0">
                                          <p:val>
                                            <p:strVal val="0-#ppt_w/2"/>
                                          </p:val>
                                        </p:tav>
                                        <p:tav tm="100000">
                                          <p:val>
                                            <p:strVal val="#ppt_x"/>
                                          </p:val>
                                        </p:tav>
                                      </p:tavLst>
                                    </p:anim>
                                    <p:anim calcmode="lin" valueType="num">
                                      <p:cBhvr additive="base">
                                        <p:cTn id="1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checkerboard(across)">
                                      <p:cBhvr>
                                        <p:cTn id="23" dur="10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checkerboard(across)">
                                      <p:cBhvr>
                                        <p:cTn id="28" dur="1000"/>
                                        <p:tgtEl>
                                          <p:spTgt spid="17"/>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checkerboard(across)">
                                      <p:cBhvr>
                                        <p:cTn id="31" dur="1000"/>
                                        <p:tgtEl>
                                          <p:spTgt spid="18"/>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checkerboard(across)">
                                      <p:cBhvr>
                                        <p:cTn id="34" dur="10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1000" fill="hold"/>
                                        <p:tgtEl>
                                          <p:spTgt spid="16"/>
                                        </p:tgtEl>
                                        <p:attrNameLst>
                                          <p:attrName>ppt_x</p:attrName>
                                        </p:attrNameLst>
                                      </p:cBhvr>
                                      <p:tavLst>
                                        <p:tav tm="0">
                                          <p:val>
                                            <p:strVal val="1+#ppt_w/2"/>
                                          </p:val>
                                        </p:tav>
                                        <p:tav tm="100000">
                                          <p:val>
                                            <p:strVal val="#ppt_x"/>
                                          </p:val>
                                        </p:tav>
                                      </p:tavLst>
                                    </p:anim>
                                    <p:anim calcmode="lin" valueType="num">
                                      <p:cBhvr additive="base">
                                        <p:cTn id="40" dur="10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1000" fill="hold"/>
                                        <p:tgtEl>
                                          <p:spTgt spid="15"/>
                                        </p:tgtEl>
                                        <p:attrNameLst>
                                          <p:attrName>ppt_x</p:attrName>
                                        </p:attrNameLst>
                                      </p:cBhvr>
                                      <p:tavLst>
                                        <p:tav tm="0">
                                          <p:val>
                                            <p:strVal val="1+#ppt_w/2"/>
                                          </p:val>
                                        </p:tav>
                                        <p:tav tm="100000">
                                          <p:val>
                                            <p:strVal val="#ppt_x"/>
                                          </p:val>
                                        </p:tav>
                                      </p:tavLst>
                                    </p:anim>
                                    <p:anim calcmode="lin" valueType="num">
                                      <p:cBhvr additive="base">
                                        <p:cTn id="44" dur="1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1000" fill="hold"/>
                                        <p:tgtEl>
                                          <p:spTgt spid="2"/>
                                        </p:tgtEl>
                                        <p:attrNameLst>
                                          <p:attrName>ppt_x</p:attrName>
                                        </p:attrNameLst>
                                      </p:cBhvr>
                                      <p:tavLst>
                                        <p:tav tm="0">
                                          <p:val>
                                            <p:strVal val="1+#ppt_w/2"/>
                                          </p:val>
                                        </p:tav>
                                        <p:tav tm="100000">
                                          <p:val>
                                            <p:strVal val="#ppt_x"/>
                                          </p:val>
                                        </p:tav>
                                      </p:tavLst>
                                    </p:anim>
                                    <p:anim calcmode="lin" valueType="num">
                                      <p:cBhvr additive="base">
                                        <p:cTn id="50" dur="1000" fill="hold"/>
                                        <p:tgtEl>
                                          <p:spTgt spid="2"/>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91"/>
                                        </p:tgtEl>
                                        <p:attrNameLst>
                                          <p:attrName>style.visibility</p:attrName>
                                        </p:attrNameLst>
                                      </p:cBhvr>
                                      <p:to>
                                        <p:strVal val="visible"/>
                                      </p:to>
                                    </p:set>
                                    <p:anim calcmode="lin" valueType="num">
                                      <p:cBhvr additive="base">
                                        <p:cTn id="53" dur="1000" fill="hold"/>
                                        <p:tgtEl>
                                          <p:spTgt spid="91"/>
                                        </p:tgtEl>
                                        <p:attrNameLst>
                                          <p:attrName>ppt_x</p:attrName>
                                        </p:attrNameLst>
                                      </p:cBhvr>
                                      <p:tavLst>
                                        <p:tav tm="0">
                                          <p:val>
                                            <p:strVal val="1+#ppt_w/2"/>
                                          </p:val>
                                        </p:tav>
                                        <p:tav tm="100000">
                                          <p:val>
                                            <p:strVal val="#ppt_x"/>
                                          </p:val>
                                        </p:tav>
                                      </p:tavLst>
                                    </p:anim>
                                    <p:anim calcmode="lin" valueType="num">
                                      <p:cBhvr additive="base">
                                        <p:cTn id="54" dur="1000" fill="hold"/>
                                        <p:tgtEl>
                                          <p:spTgt spid="91"/>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1000" fill="hold"/>
                                        <p:tgtEl>
                                          <p:spTgt spid="5"/>
                                        </p:tgtEl>
                                        <p:attrNameLst>
                                          <p:attrName>ppt_x</p:attrName>
                                        </p:attrNameLst>
                                      </p:cBhvr>
                                      <p:tavLst>
                                        <p:tav tm="0">
                                          <p:val>
                                            <p:strVal val="1+#ppt_w/2"/>
                                          </p:val>
                                        </p:tav>
                                        <p:tav tm="100000">
                                          <p:val>
                                            <p:strVal val="#ppt_x"/>
                                          </p:val>
                                        </p:tav>
                                      </p:tavLst>
                                    </p:anim>
                                    <p:anim calcmode="lin" valueType="num">
                                      <p:cBhvr additive="base">
                                        <p:cTn id="58"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grpId="0" nodeType="click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checkerboard(across)">
                                      <p:cBhvr>
                                        <p:cTn id="63"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animBg="1"/>
      <p:bldP spid="19" grpId="0"/>
      <p:bldP spid="24" grpId="0"/>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cteur droit 12"/>
          <p:cNvCxnSpPr/>
          <p:nvPr/>
        </p:nvCxnSpPr>
        <p:spPr>
          <a:xfrm>
            <a:off x="179512" y="764704"/>
            <a:ext cx="550861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graphicFrame>
        <p:nvGraphicFramePr>
          <p:cNvPr id="58370" name="Object 2"/>
          <p:cNvGraphicFramePr>
            <a:graphicFrameLocks noChangeAspect="1"/>
          </p:cNvGraphicFramePr>
          <p:nvPr/>
        </p:nvGraphicFramePr>
        <p:xfrm>
          <a:off x="179512" y="4257092"/>
          <a:ext cx="9202267" cy="1734121"/>
        </p:xfrm>
        <a:graphic>
          <a:graphicData uri="http://schemas.openxmlformats.org/presentationml/2006/ole">
            <p:oleObj spid="_x0000_s630786" r:id="rId5" imgW="6499523" imgH="1223523" progId="Visio.Drawing.11">
              <p:embed/>
            </p:oleObj>
          </a:graphicData>
        </a:graphic>
      </p:graphicFrame>
      <p:sp>
        <p:nvSpPr>
          <p:cNvPr id="12" name="Titre 2"/>
          <p:cNvSpPr txBox="1">
            <a:spLocks/>
          </p:cNvSpPr>
          <p:nvPr/>
        </p:nvSpPr>
        <p:spPr>
          <a:xfrm>
            <a:off x="107504" y="296652"/>
            <a:ext cx="4175956" cy="468052"/>
          </a:xfrm>
          <a:prstGeom prst="rect">
            <a:avLst/>
          </a:prstGeom>
          <a:noFill/>
        </p:spPr>
        <p:txBody>
          <a:bodyPr>
            <a:normAutofit fontScale="77500" lnSpcReduction="20000"/>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3600" b="1" dirty="0" smtClean="0">
                <a:ln w="17780" cmpd="sng">
                  <a:solidFill>
                    <a:schemeClr val="bg1"/>
                  </a:solidFill>
                  <a:prstDash val="solid"/>
                  <a:miter lim="800000"/>
                </a:ln>
                <a:latin typeface="Arial" pitchFamily="34" charset="0"/>
                <a:ea typeface="+mj-ea"/>
                <a:cs typeface="Arial" pitchFamily="34" charset="0"/>
              </a:rPr>
              <a:t>L’ingénierie simultanée</a:t>
            </a:r>
            <a:endParaRPr kumimoji="0" lang="fr-FR" sz="3600" b="1" i="0" strike="noStrike" kern="1200" cap="none" spc="0" normalizeH="0" baseline="0" noProof="0" dirty="0">
              <a:ln w="17780" cmpd="sng">
                <a:solidFill>
                  <a:schemeClr val="bg1"/>
                </a:solidFill>
                <a:prstDash val="solid"/>
                <a:miter lim="800000"/>
              </a:ln>
              <a:solidFill>
                <a:schemeClr val="tx1"/>
              </a:solidFill>
              <a:uLnTx/>
              <a:uFillTx/>
              <a:latin typeface="Arial" pitchFamily="34" charset="0"/>
              <a:ea typeface="+mj-ea"/>
              <a:cs typeface="Arial" pitchFamily="34" charset="0"/>
            </a:endParaRPr>
          </a:p>
        </p:txBody>
      </p:sp>
      <p:sp>
        <p:nvSpPr>
          <p:cNvPr id="14" name="ZoneTexte 13"/>
          <p:cNvSpPr txBox="1"/>
          <p:nvPr/>
        </p:nvSpPr>
        <p:spPr>
          <a:xfrm>
            <a:off x="5292080" y="1016732"/>
            <a:ext cx="3851920" cy="258532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342900" indent="-342900">
              <a:buFont typeface="Wingdings" pitchFamily="2" charset="2"/>
              <a:buChar char="Ø"/>
              <a:defRPr/>
            </a:pPr>
            <a:r>
              <a:rPr lang="fr-FR" dirty="0" smtClean="0">
                <a:solidFill>
                  <a:schemeClr val="tx1"/>
                </a:solidFill>
              </a:rPr>
              <a:t>Enclenchement de l’activité </a:t>
            </a:r>
          </a:p>
          <a:p>
            <a:pPr marL="342900" indent="-342900">
              <a:defRPr/>
            </a:pPr>
            <a:r>
              <a:rPr lang="fr-FR" dirty="0" smtClean="0">
                <a:solidFill>
                  <a:schemeClr val="tx1"/>
                </a:solidFill>
              </a:rPr>
              <a:t>suivante dès que possible,</a:t>
            </a:r>
          </a:p>
          <a:p>
            <a:pPr marL="342900" indent="-342900" fontAlgn="auto">
              <a:spcBef>
                <a:spcPts val="0"/>
              </a:spcBef>
              <a:spcAft>
                <a:spcPts val="0"/>
              </a:spcAft>
              <a:buFont typeface="Wingdings" pitchFamily="2" charset="2"/>
              <a:buChar char="Ø"/>
              <a:defRPr/>
            </a:pPr>
            <a:r>
              <a:rPr lang="fr-FR" dirty="0" smtClean="0">
                <a:solidFill>
                  <a:schemeClr val="tx1"/>
                </a:solidFill>
              </a:rPr>
              <a:t>Intervention simultanée de </a:t>
            </a:r>
          </a:p>
          <a:p>
            <a:pPr marL="342900" indent="-342900" fontAlgn="auto">
              <a:spcBef>
                <a:spcPts val="0"/>
              </a:spcBef>
              <a:spcAft>
                <a:spcPts val="0"/>
              </a:spcAft>
              <a:defRPr/>
            </a:pPr>
            <a:r>
              <a:rPr lang="fr-FR" dirty="0" smtClean="0">
                <a:solidFill>
                  <a:schemeClr val="tx1"/>
                </a:solidFill>
              </a:rPr>
              <a:t>toutes les disciplines/métiers,</a:t>
            </a:r>
          </a:p>
          <a:p>
            <a:pPr marL="342900" indent="-342900" fontAlgn="auto">
              <a:spcBef>
                <a:spcPts val="0"/>
              </a:spcBef>
              <a:spcAft>
                <a:spcPts val="0"/>
              </a:spcAft>
              <a:buFont typeface="Wingdings" pitchFamily="2" charset="2"/>
              <a:buChar char="Ø"/>
              <a:defRPr/>
            </a:pPr>
            <a:r>
              <a:rPr lang="fr-FR" dirty="0" smtClean="0">
                <a:solidFill>
                  <a:schemeClr val="tx1"/>
                </a:solidFill>
              </a:rPr>
              <a:t>Communication transversale,</a:t>
            </a:r>
          </a:p>
          <a:p>
            <a:pPr marL="342900" indent="-342900" fontAlgn="auto">
              <a:spcBef>
                <a:spcPts val="0"/>
              </a:spcBef>
              <a:spcAft>
                <a:spcPts val="0"/>
              </a:spcAft>
              <a:buFont typeface="Wingdings" pitchFamily="2" charset="2"/>
              <a:buChar char="Ø"/>
              <a:defRPr/>
            </a:pPr>
            <a:r>
              <a:rPr lang="fr-FR" dirty="0" smtClean="0">
                <a:solidFill>
                  <a:schemeClr val="tx1"/>
                </a:solidFill>
              </a:rPr>
              <a:t>Prise en compte de </a:t>
            </a:r>
          </a:p>
          <a:p>
            <a:pPr marL="342900" indent="-342900" fontAlgn="auto">
              <a:spcBef>
                <a:spcPts val="0"/>
              </a:spcBef>
              <a:spcAft>
                <a:spcPts val="0"/>
              </a:spcAft>
              <a:defRPr/>
            </a:pPr>
            <a:r>
              <a:rPr lang="fr-FR" dirty="0" smtClean="0">
                <a:solidFill>
                  <a:schemeClr val="tx1"/>
                </a:solidFill>
              </a:rPr>
              <a:t>l'ensemble des phases du cycle </a:t>
            </a:r>
          </a:p>
          <a:p>
            <a:pPr marL="342900" indent="-342900" fontAlgn="auto">
              <a:spcBef>
                <a:spcPts val="0"/>
              </a:spcBef>
              <a:spcAft>
                <a:spcPts val="0"/>
              </a:spcAft>
              <a:defRPr/>
            </a:pPr>
            <a:r>
              <a:rPr lang="fr-FR" dirty="0" smtClean="0">
                <a:solidFill>
                  <a:schemeClr val="tx1"/>
                </a:solidFill>
              </a:rPr>
              <a:t>de développement dès le </a:t>
            </a:r>
          </a:p>
          <a:p>
            <a:pPr marL="342900" indent="-342900" fontAlgn="auto">
              <a:spcBef>
                <a:spcPts val="0"/>
              </a:spcBef>
              <a:spcAft>
                <a:spcPts val="0"/>
              </a:spcAft>
              <a:defRPr/>
            </a:pPr>
            <a:r>
              <a:rPr lang="fr-FR" dirty="0" smtClean="0">
                <a:solidFill>
                  <a:schemeClr val="tx1"/>
                </a:solidFill>
              </a:rPr>
              <a:t>lancement du projet,</a:t>
            </a:r>
          </a:p>
        </p:txBody>
      </p:sp>
      <p:pic>
        <p:nvPicPr>
          <p:cNvPr id="16" name="Picture 2"/>
          <p:cNvPicPr>
            <a:picLocks noChangeAspect="1" noChangeArrowheads="1"/>
          </p:cNvPicPr>
          <p:nvPr/>
        </p:nvPicPr>
        <p:blipFill>
          <a:blip r:embed="rId6" cstate="print"/>
          <a:srcRect/>
          <a:stretch>
            <a:fillRect/>
          </a:stretch>
        </p:blipFill>
        <p:spPr bwMode="auto">
          <a:xfrm>
            <a:off x="143507" y="908720"/>
            <a:ext cx="5061729" cy="316835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1000" fill="hold"/>
                                        <p:tgtEl>
                                          <p:spTgt spid="14"/>
                                        </p:tgtEl>
                                        <p:attrNameLst>
                                          <p:attrName>ppt_x</p:attrName>
                                        </p:attrNameLst>
                                      </p:cBhvr>
                                      <p:tavLst>
                                        <p:tav tm="0">
                                          <p:val>
                                            <p:strVal val="1+#ppt_w/2"/>
                                          </p:val>
                                        </p:tav>
                                        <p:tav tm="100000">
                                          <p:val>
                                            <p:strVal val="#ppt_x"/>
                                          </p:val>
                                        </p:tav>
                                      </p:tavLst>
                                    </p:anim>
                                    <p:anim calcmode="lin" valueType="num">
                                      <p:cBhvr additive="base">
                                        <p:cTn id="13"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TM%2030.jpg"/>
          <p:cNvPicPr>
            <a:picLocks noChangeAspect="1"/>
          </p:cNvPicPr>
          <p:nvPr/>
        </p:nvPicPr>
        <p:blipFill>
          <a:blip r:embed="rId3" cstate="print">
            <a:lum bright="70000" contrast="-70000"/>
          </a:blip>
          <a:srcRect l="3077" t="2939" r="3583" b="3021"/>
          <a:stretch>
            <a:fillRect/>
          </a:stretch>
        </p:blipFill>
        <p:spPr>
          <a:xfrm>
            <a:off x="1259632" y="1124744"/>
            <a:ext cx="6859887" cy="4824536"/>
          </a:xfrm>
          <a:prstGeom prst="rect">
            <a:avLst/>
          </a:prstGeom>
        </p:spPr>
      </p:pic>
      <p:cxnSp>
        <p:nvCxnSpPr>
          <p:cNvPr id="13" name="Connecteur droit 12"/>
          <p:cNvCxnSpPr/>
          <p:nvPr/>
        </p:nvCxnSpPr>
        <p:spPr>
          <a:xfrm>
            <a:off x="179512" y="764704"/>
            <a:ext cx="550861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12" name="Rectangle 11"/>
          <p:cNvSpPr/>
          <p:nvPr/>
        </p:nvSpPr>
        <p:spPr>
          <a:xfrm>
            <a:off x="359532" y="1016732"/>
            <a:ext cx="7884876" cy="4093428"/>
          </a:xfrm>
          <a:prstGeom prst="rect">
            <a:avLst/>
          </a:prstGeom>
        </p:spPr>
        <p:txBody>
          <a:bodyPr wrap="square">
            <a:spAutoFit/>
          </a:bodyPr>
          <a:lstStyle/>
          <a:p>
            <a:pPr>
              <a:defRPr/>
            </a:pPr>
            <a:r>
              <a:rPr lang="fr-FR" sz="2000" dirty="0" smtClean="0">
                <a:latin typeface="+mj-lt"/>
                <a:cs typeface="Arial" pitchFamily="34" charset="0"/>
              </a:rPr>
              <a:t>Dans ce concept d’ingénierie simultanée se retrouvent entre autres les </a:t>
            </a:r>
            <a:r>
              <a:rPr lang="fr-FR" sz="2000" dirty="0">
                <a:latin typeface="+mj-lt"/>
                <a:cs typeface="Arial" pitchFamily="34" charset="0"/>
              </a:rPr>
              <a:t>notions </a:t>
            </a:r>
            <a:r>
              <a:rPr lang="fr-FR" sz="2000" dirty="0" smtClean="0">
                <a:latin typeface="+mj-lt"/>
                <a:cs typeface="Arial" pitchFamily="34" charset="0"/>
              </a:rPr>
              <a:t>:</a:t>
            </a:r>
          </a:p>
          <a:p>
            <a:pPr marL="285750" indent="-285750" algn="just">
              <a:buFontTx/>
              <a:buChar char="-"/>
              <a:defRPr/>
            </a:pPr>
            <a:r>
              <a:rPr lang="fr-FR" sz="2000" dirty="0" smtClean="0">
                <a:latin typeface="+mj-lt"/>
                <a:cs typeface="Arial" pitchFamily="34" charset="0"/>
              </a:rPr>
              <a:t>de </a:t>
            </a:r>
            <a:r>
              <a:rPr lang="fr-FR" sz="2000" dirty="0">
                <a:latin typeface="+mj-lt"/>
                <a:cs typeface="Arial" pitchFamily="34" charset="0"/>
              </a:rPr>
              <a:t>maîtrise d’ouvrage et maîtrise d’œuvre, </a:t>
            </a:r>
          </a:p>
          <a:p>
            <a:pPr marL="285750" indent="-285750" algn="just">
              <a:buFontTx/>
              <a:buChar char="-"/>
              <a:defRPr/>
            </a:pPr>
            <a:r>
              <a:rPr lang="fr-FR" sz="2000" dirty="0" smtClean="0">
                <a:latin typeface="+mj-lt"/>
                <a:cs typeface="Arial" pitchFamily="34" charset="0"/>
              </a:rPr>
              <a:t>de cycle de vie,</a:t>
            </a:r>
          </a:p>
          <a:p>
            <a:pPr marL="285750" indent="-285750">
              <a:buFontTx/>
              <a:buChar char="-"/>
              <a:defRPr/>
            </a:pPr>
            <a:r>
              <a:rPr lang="fr-FR" sz="2000" dirty="0" smtClean="0">
                <a:latin typeface="+mj-lt"/>
                <a:cs typeface="Arial" pitchFamily="34" charset="0"/>
              </a:rPr>
              <a:t>de </a:t>
            </a:r>
            <a:r>
              <a:rPr lang="fr-FR" sz="2000" dirty="0">
                <a:latin typeface="+mj-lt"/>
                <a:cs typeface="Arial" pitchFamily="34" charset="0"/>
              </a:rPr>
              <a:t>spécification des exigences, </a:t>
            </a:r>
            <a:r>
              <a:rPr lang="fr-FR" sz="2000" dirty="0" smtClean="0">
                <a:latin typeface="+mj-lt"/>
                <a:cs typeface="Arial" pitchFamily="34" charset="0"/>
              </a:rPr>
              <a:t>(</a:t>
            </a:r>
            <a:r>
              <a:rPr lang="fr-FR" sz="2000" dirty="0" err="1" smtClean="0">
                <a:latin typeface="+mj-lt"/>
                <a:cs typeface="Arial" pitchFamily="34" charset="0"/>
              </a:rPr>
              <a:t>CdCF</a:t>
            </a:r>
            <a:r>
              <a:rPr lang="fr-FR" sz="2000" dirty="0" smtClean="0">
                <a:latin typeface="+mj-lt"/>
                <a:cs typeface="Arial" pitchFamily="34" charset="0"/>
              </a:rPr>
              <a:t>; prise en compte en matière de sécurité et de développement durable, des impératifs de qualité, de coût et de délai) </a:t>
            </a:r>
          </a:p>
          <a:p>
            <a:pPr marL="285750" indent="-285750" algn="just">
              <a:buFontTx/>
              <a:buChar char="-"/>
              <a:defRPr/>
            </a:pPr>
            <a:r>
              <a:rPr lang="fr-FR" sz="2000" dirty="0" smtClean="0">
                <a:latin typeface="+mj-lt"/>
                <a:cs typeface="Arial" pitchFamily="34" charset="0"/>
              </a:rPr>
              <a:t>de gestion de projet :</a:t>
            </a:r>
          </a:p>
          <a:p>
            <a:pPr marL="1200150" lvl="2" indent="-285750" algn="just">
              <a:buFont typeface="Wingdings" pitchFamily="2" charset="2"/>
              <a:buChar char="Ø"/>
              <a:defRPr/>
            </a:pPr>
            <a:r>
              <a:rPr lang="fr-FR" sz="2000" dirty="0" smtClean="0">
                <a:latin typeface="+mj-lt"/>
                <a:cs typeface="Arial" pitchFamily="34" charset="0"/>
              </a:rPr>
              <a:t>un ensemble ordonné de phases, </a:t>
            </a:r>
          </a:p>
          <a:p>
            <a:pPr marL="1200150" lvl="2" indent="-285750" algn="just">
              <a:buFont typeface="Wingdings" pitchFamily="2" charset="2"/>
              <a:buChar char="Ø"/>
              <a:defRPr/>
            </a:pPr>
            <a:r>
              <a:rPr lang="fr-FR" sz="2000" dirty="0" smtClean="0">
                <a:latin typeface="+mj-lt"/>
                <a:cs typeface="Arial" pitchFamily="34" charset="0"/>
              </a:rPr>
              <a:t>des jalons à la fin de chaque phase,</a:t>
            </a:r>
          </a:p>
          <a:p>
            <a:pPr marL="1200150" lvl="2" indent="-285750" algn="just">
              <a:buFont typeface="Wingdings" pitchFamily="2" charset="2"/>
              <a:buChar char="Ø"/>
              <a:defRPr/>
            </a:pPr>
            <a:r>
              <a:rPr lang="fr-FR" sz="2000" dirty="0" smtClean="0">
                <a:latin typeface="+mj-lt"/>
                <a:cs typeface="Arial" pitchFamily="34" charset="0"/>
              </a:rPr>
              <a:t>des livrables</a:t>
            </a:r>
            <a:r>
              <a:rPr lang="fr-FR" sz="2000" dirty="0" smtClean="0">
                <a:latin typeface="Arial" pitchFamily="34" charset="0"/>
                <a:cs typeface="Arial" pitchFamily="34" charset="0"/>
              </a:rPr>
              <a:t>,</a:t>
            </a:r>
          </a:p>
          <a:p>
            <a:pPr marL="1200150" lvl="2" indent="-285750" algn="just">
              <a:buFont typeface="Wingdings" pitchFamily="2" charset="2"/>
              <a:buChar char="Ø"/>
              <a:defRPr/>
            </a:pPr>
            <a:endParaRPr lang="fr-FR" sz="2000" dirty="0" smtClean="0">
              <a:latin typeface="Arial" pitchFamily="34" charset="0"/>
              <a:cs typeface="Arial" pitchFamily="34" charset="0"/>
            </a:endParaRPr>
          </a:p>
          <a:p>
            <a:pPr marL="285750" indent="-285750" algn="just">
              <a:buFontTx/>
              <a:buChar char="-"/>
              <a:defRPr/>
            </a:pPr>
            <a:endParaRPr lang="fr-FR" sz="2000" dirty="0" smtClean="0">
              <a:latin typeface="Arial" pitchFamily="34" charset="0"/>
              <a:cs typeface="Arial" pitchFamily="34" charset="0"/>
            </a:endParaRPr>
          </a:p>
        </p:txBody>
      </p:sp>
      <p:sp>
        <p:nvSpPr>
          <p:cNvPr id="17" name="Titre 2"/>
          <p:cNvSpPr txBox="1">
            <a:spLocks/>
          </p:cNvSpPr>
          <p:nvPr/>
        </p:nvSpPr>
        <p:spPr>
          <a:xfrm>
            <a:off x="107504" y="296652"/>
            <a:ext cx="4175956" cy="468052"/>
          </a:xfrm>
          <a:prstGeom prst="rect">
            <a:avLst/>
          </a:prstGeom>
          <a:noFill/>
        </p:spPr>
        <p:txBody>
          <a:bodyPr>
            <a:normAutofit fontScale="77500" lnSpcReduction="20000"/>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3600" b="1" dirty="0" smtClean="0">
                <a:ln w="17780" cmpd="sng">
                  <a:solidFill>
                    <a:schemeClr val="bg1"/>
                  </a:solidFill>
                  <a:prstDash val="solid"/>
                  <a:miter lim="800000"/>
                </a:ln>
                <a:latin typeface="Arial" pitchFamily="34" charset="0"/>
                <a:ea typeface="+mj-ea"/>
                <a:cs typeface="Arial" pitchFamily="34" charset="0"/>
              </a:rPr>
              <a:t>L’ingénierie simultanée</a:t>
            </a:r>
            <a:endParaRPr kumimoji="0" lang="fr-FR" sz="3600" b="1" i="0" strike="noStrike" kern="1200" cap="none" spc="0" normalizeH="0" baseline="0" noProof="0" dirty="0">
              <a:ln w="17780" cmpd="sng">
                <a:solidFill>
                  <a:schemeClr val="bg1"/>
                </a:solidFill>
                <a:prstDash val="solid"/>
                <a:miter lim="800000"/>
              </a:ln>
              <a:solidFill>
                <a:schemeClr val="tx1"/>
              </a:solidFill>
              <a:uLnTx/>
              <a:uFillTx/>
              <a:latin typeface="Arial" pitchFamily="34" charset="0"/>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checkerboard(across)">
                                      <p:cBhvr>
                                        <p:cTn id="7" dur="500"/>
                                        <p:tgtEl>
                                          <p:spTgt spid="1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checkerboard(across)">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2">
                                            <p:txEl>
                                              <p:pRg st="3" end="3"/>
                                            </p:txEl>
                                          </p:spTgt>
                                        </p:tgtEl>
                                        <p:attrNameLst>
                                          <p:attrName>style.visibility</p:attrName>
                                        </p:attrNameLst>
                                      </p:cBhvr>
                                      <p:to>
                                        <p:strVal val="visible"/>
                                      </p:to>
                                    </p:set>
                                    <p:animEffect transition="in" filter="checkerboard(across)">
                                      <p:cBhvr>
                                        <p:cTn id="17" dur="500"/>
                                        <p:tgtEl>
                                          <p:spTgt spid="1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2">
                                            <p:txEl>
                                              <p:pRg st="4" end="4"/>
                                            </p:txEl>
                                          </p:spTgt>
                                        </p:tgtEl>
                                        <p:attrNameLst>
                                          <p:attrName>style.visibility</p:attrName>
                                        </p:attrNameLst>
                                      </p:cBhvr>
                                      <p:to>
                                        <p:strVal val="visible"/>
                                      </p:to>
                                    </p:set>
                                    <p:animEffect transition="in" filter="checkerboard(across)">
                                      <p:cBhvr>
                                        <p:cTn id="22" dur="500"/>
                                        <p:tgtEl>
                                          <p:spTgt spid="12">
                                            <p:txEl>
                                              <p:pRg st="4" end="4"/>
                                            </p:txEl>
                                          </p:spTgt>
                                        </p:tgtEl>
                                      </p:cBhvr>
                                    </p:animEffect>
                                  </p:childTnLst>
                                </p:cTn>
                              </p:par>
                              <p:par>
                                <p:cTn id="23" presetID="5" presetClass="entr" presetSubtype="10" fill="hold" nodeType="withEffect">
                                  <p:stCondLst>
                                    <p:cond delay="0"/>
                                  </p:stCondLst>
                                  <p:childTnLst>
                                    <p:set>
                                      <p:cBhvr>
                                        <p:cTn id="24" dur="1" fill="hold">
                                          <p:stCondLst>
                                            <p:cond delay="0"/>
                                          </p:stCondLst>
                                        </p:cTn>
                                        <p:tgtEl>
                                          <p:spTgt spid="12">
                                            <p:txEl>
                                              <p:pRg st="5" end="5"/>
                                            </p:txEl>
                                          </p:spTgt>
                                        </p:tgtEl>
                                        <p:attrNameLst>
                                          <p:attrName>style.visibility</p:attrName>
                                        </p:attrNameLst>
                                      </p:cBhvr>
                                      <p:to>
                                        <p:strVal val="visible"/>
                                      </p:to>
                                    </p:set>
                                    <p:animEffect transition="in" filter="checkerboard(across)">
                                      <p:cBhvr>
                                        <p:cTn id="25" dur="500"/>
                                        <p:tgtEl>
                                          <p:spTgt spid="12">
                                            <p:txEl>
                                              <p:pRg st="5" end="5"/>
                                            </p:txEl>
                                          </p:spTgt>
                                        </p:tgtEl>
                                      </p:cBhvr>
                                    </p:animEffect>
                                  </p:childTnLst>
                                </p:cTn>
                              </p:par>
                              <p:par>
                                <p:cTn id="26" presetID="5" presetClass="entr" presetSubtype="10" fill="hold" nodeType="withEffect">
                                  <p:stCondLst>
                                    <p:cond delay="0"/>
                                  </p:stCondLst>
                                  <p:childTnLst>
                                    <p:set>
                                      <p:cBhvr>
                                        <p:cTn id="27" dur="1" fill="hold">
                                          <p:stCondLst>
                                            <p:cond delay="0"/>
                                          </p:stCondLst>
                                        </p:cTn>
                                        <p:tgtEl>
                                          <p:spTgt spid="12">
                                            <p:txEl>
                                              <p:pRg st="6" end="6"/>
                                            </p:txEl>
                                          </p:spTgt>
                                        </p:tgtEl>
                                        <p:attrNameLst>
                                          <p:attrName>style.visibility</p:attrName>
                                        </p:attrNameLst>
                                      </p:cBhvr>
                                      <p:to>
                                        <p:strVal val="visible"/>
                                      </p:to>
                                    </p:set>
                                    <p:animEffect transition="in" filter="checkerboard(across)">
                                      <p:cBhvr>
                                        <p:cTn id="28" dur="500"/>
                                        <p:tgtEl>
                                          <p:spTgt spid="12">
                                            <p:txEl>
                                              <p:pRg st="6" end="6"/>
                                            </p:txEl>
                                          </p:spTgt>
                                        </p:tgtEl>
                                      </p:cBhvr>
                                    </p:animEffect>
                                  </p:childTnLst>
                                </p:cTn>
                              </p:par>
                              <p:par>
                                <p:cTn id="29" presetID="5" presetClass="entr" presetSubtype="10" fill="hold" nodeType="withEffect">
                                  <p:stCondLst>
                                    <p:cond delay="0"/>
                                  </p:stCondLst>
                                  <p:childTnLst>
                                    <p:set>
                                      <p:cBhvr>
                                        <p:cTn id="30" dur="1" fill="hold">
                                          <p:stCondLst>
                                            <p:cond delay="0"/>
                                          </p:stCondLst>
                                        </p:cTn>
                                        <p:tgtEl>
                                          <p:spTgt spid="12">
                                            <p:txEl>
                                              <p:pRg st="7" end="7"/>
                                            </p:txEl>
                                          </p:spTgt>
                                        </p:tgtEl>
                                        <p:attrNameLst>
                                          <p:attrName>style.visibility</p:attrName>
                                        </p:attrNameLst>
                                      </p:cBhvr>
                                      <p:to>
                                        <p:strVal val="visible"/>
                                      </p:to>
                                    </p:set>
                                    <p:animEffect transition="in" filter="checkerboard(across)">
                                      <p:cBhvr>
                                        <p:cTn id="31"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cteur droit 12"/>
          <p:cNvCxnSpPr/>
          <p:nvPr/>
        </p:nvCxnSpPr>
        <p:spPr>
          <a:xfrm>
            <a:off x="179512" y="764704"/>
            <a:ext cx="550861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9" name="Rectangle 8"/>
          <p:cNvSpPr/>
          <p:nvPr/>
        </p:nvSpPr>
        <p:spPr>
          <a:xfrm>
            <a:off x="179512" y="908720"/>
            <a:ext cx="8244916" cy="2554545"/>
          </a:xfrm>
          <a:prstGeom prst="rect">
            <a:avLst/>
          </a:prstGeom>
        </p:spPr>
        <p:txBody>
          <a:bodyPr wrap="square">
            <a:spAutoFit/>
          </a:bodyPr>
          <a:lstStyle/>
          <a:p>
            <a:r>
              <a:rPr lang="fr-FR" sz="2000" dirty="0" smtClean="0">
                <a:solidFill>
                  <a:prstClr val="black"/>
                </a:solidFill>
              </a:rPr>
              <a:t>Les principales phases d’un cycle de </a:t>
            </a:r>
          </a:p>
          <a:p>
            <a:r>
              <a:rPr lang="fr-FR" sz="2000" dirty="0" smtClean="0">
                <a:solidFill>
                  <a:prstClr val="black"/>
                </a:solidFill>
              </a:rPr>
              <a:t>développement sont :</a:t>
            </a:r>
          </a:p>
          <a:p>
            <a:pPr marL="285750" indent="-285750">
              <a:buFontTx/>
              <a:buChar char="-"/>
            </a:pPr>
            <a:r>
              <a:rPr lang="fr-FR" sz="2000" dirty="0" smtClean="0">
                <a:solidFill>
                  <a:prstClr val="black"/>
                </a:solidFill>
              </a:rPr>
              <a:t>l’analyse des besoins,</a:t>
            </a:r>
          </a:p>
          <a:p>
            <a:pPr marL="285750" indent="-285750">
              <a:buFontTx/>
              <a:buChar char="-"/>
            </a:pPr>
            <a:r>
              <a:rPr lang="fr-FR" sz="2000" dirty="0" smtClean="0">
                <a:solidFill>
                  <a:prstClr val="black"/>
                </a:solidFill>
              </a:rPr>
              <a:t>la </a:t>
            </a:r>
            <a:r>
              <a:rPr lang="fr-FR" sz="2000" dirty="0">
                <a:solidFill>
                  <a:prstClr val="black"/>
                </a:solidFill>
              </a:rPr>
              <a:t>conception préliminaire (ou générale</a:t>
            </a:r>
            <a:r>
              <a:rPr lang="fr-FR" sz="2000" dirty="0" smtClean="0">
                <a:solidFill>
                  <a:prstClr val="black"/>
                </a:solidFill>
              </a:rPr>
              <a:t>),</a:t>
            </a:r>
          </a:p>
          <a:p>
            <a:pPr marL="285750" indent="-285750">
              <a:buFontTx/>
              <a:buChar char="-"/>
            </a:pPr>
            <a:r>
              <a:rPr lang="fr-FR" sz="2000" dirty="0">
                <a:solidFill>
                  <a:prstClr val="black"/>
                </a:solidFill>
              </a:rPr>
              <a:t>l</a:t>
            </a:r>
            <a:r>
              <a:rPr lang="fr-FR" sz="2000" dirty="0" smtClean="0">
                <a:solidFill>
                  <a:prstClr val="black"/>
                </a:solidFill>
              </a:rPr>
              <a:t>a conception détaillée,</a:t>
            </a:r>
          </a:p>
          <a:p>
            <a:pPr marL="285750" indent="-285750">
              <a:buFontTx/>
              <a:buChar char="-"/>
            </a:pPr>
            <a:r>
              <a:rPr lang="fr-FR" sz="2000" dirty="0">
                <a:solidFill>
                  <a:prstClr val="black"/>
                </a:solidFill>
              </a:rPr>
              <a:t>l</a:t>
            </a:r>
            <a:r>
              <a:rPr lang="fr-FR" sz="2000" dirty="0" smtClean="0">
                <a:solidFill>
                  <a:prstClr val="black"/>
                </a:solidFill>
              </a:rPr>
              <a:t>a réalisation , l’installation et la mise en service,</a:t>
            </a:r>
          </a:p>
          <a:p>
            <a:pPr marL="285750" indent="-285750">
              <a:buFontTx/>
              <a:buChar char="-"/>
            </a:pPr>
            <a:r>
              <a:rPr lang="fr-FR" sz="2000" dirty="0">
                <a:solidFill>
                  <a:prstClr val="black"/>
                </a:solidFill>
              </a:rPr>
              <a:t>l</a:t>
            </a:r>
            <a:r>
              <a:rPr lang="fr-FR" sz="2000" dirty="0" smtClean="0">
                <a:solidFill>
                  <a:prstClr val="black"/>
                </a:solidFill>
              </a:rPr>
              <a:t>e maintien en conditions opérationnelles </a:t>
            </a:r>
          </a:p>
          <a:p>
            <a:pPr marL="742950" lvl="1" indent="-285750"/>
            <a:r>
              <a:rPr lang="fr-FR" sz="2000" dirty="0" smtClean="0">
                <a:solidFill>
                  <a:prstClr val="black"/>
                </a:solidFill>
              </a:rPr>
              <a:t>et l’amélioration des performances.</a:t>
            </a:r>
          </a:p>
        </p:txBody>
      </p:sp>
      <p:sp>
        <p:nvSpPr>
          <p:cNvPr id="11" name="Titre 2"/>
          <p:cNvSpPr txBox="1">
            <a:spLocks/>
          </p:cNvSpPr>
          <p:nvPr/>
        </p:nvSpPr>
        <p:spPr>
          <a:xfrm>
            <a:off x="107504" y="296652"/>
            <a:ext cx="4175956" cy="468052"/>
          </a:xfrm>
          <a:prstGeom prst="rect">
            <a:avLst/>
          </a:prstGeom>
          <a:noFill/>
        </p:spPr>
        <p:txBody>
          <a:bodyPr>
            <a:normAutofit fontScale="77500" lnSpcReduction="20000"/>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3600" b="1" dirty="0" smtClean="0">
                <a:ln w="17780" cmpd="sng">
                  <a:solidFill>
                    <a:schemeClr val="bg1"/>
                  </a:solidFill>
                  <a:prstDash val="solid"/>
                  <a:miter lim="800000"/>
                </a:ln>
                <a:latin typeface="Arial" pitchFamily="34" charset="0"/>
                <a:ea typeface="+mj-ea"/>
                <a:cs typeface="Arial" pitchFamily="34" charset="0"/>
              </a:rPr>
              <a:t>L’ingénierie simultanée</a:t>
            </a:r>
            <a:endParaRPr kumimoji="0" lang="fr-FR" sz="3600" b="1" i="0" strike="noStrike" kern="1200" cap="none" spc="0" normalizeH="0" baseline="0" noProof="0" dirty="0">
              <a:ln w="17780" cmpd="sng">
                <a:solidFill>
                  <a:schemeClr val="bg1"/>
                </a:solidFill>
                <a:prstDash val="solid"/>
                <a:miter lim="800000"/>
              </a:ln>
              <a:solidFill>
                <a:schemeClr val="tx1"/>
              </a:solidFill>
              <a:uLnTx/>
              <a:uFillTx/>
              <a:latin typeface="Arial" pitchFamily="34" charset="0"/>
              <a:ea typeface="+mj-ea"/>
              <a:cs typeface="Arial" pitchFamily="34" charset="0"/>
            </a:endParaRPr>
          </a:p>
        </p:txBody>
      </p:sp>
      <p:graphicFrame>
        <p:nvGraphicFramePr>
          <p:cNvPr id="273409" name="Object 1"/>
          <p:cNvGraphicFramePr>
            <a:graphicFrameLocks noChangeAspect="1"/>
          </p:cNvGraphicFramePr>
          <p:nvPr/>
        </p:nvGraphicFramePr>
        <p:xfrm>
          <a:off x="1614447" y="2406636"/>
          <a:ext cx="7338680" cy="3744416"/>
        </p:xfrm>
        <a:graphic>
          <a:graphicData uri="http://schemas.openxmlformats.org/presentationml/2006/ole">
            <p:oleObj spid="_x0000_s631810" r:id="rId5" imgW="14953002" imgH="7613245" progId="Visio.Drawing.11">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TM%2030.jpg"/>
          <p:cNvPicPr>
            <a:picLocks noChangeAspect="1"/>
          </p:cNvPicPr>
          <p:nvPr/>
        </p:nvPicPr>
        <p:blipFill>
          <a:blip r:embed="rId4" cstate="print">
            <a:lum bright="70000" contrast="-70000"/>
          </a:blip>
          <a:srcRect l="3077" t="2939" r="3583" b="3021"/>
          <a:stretch>
            <a:fillRect/>
          </a:stretch>
        </p:blipFill>
        <p:spPr>
          <a:xfrm>
            <a:off x="1259632" y="1124744"/>
            <a:ext cx="6859887" cy="4824536"/>
          </a:xfrm>
          <a:prstGeom prst="rect">
            <a:avLst/>
          </a:prstGeom>
        </p:spPr>
      </p:pic>
      <p:pic>
        <p:nvPicPr>
          <p:cNvPr id="23" name="Picture 5"/>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67544" y="4581128"/>
            <a:ext cx="8151054" cy="11379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cxnSp>
        <p:nvCxnSpPr>
          <p:cNvPr id="13" name="Connecteur droit 12"/>
          <p:cNvCxnSpPr/>
          <p:nvPr/>
        </p:nvCxnSpPr>
        <p:spPr>
          <a:xfrm>
            <a:off x="179512" y="764704"/>
            <a:ext cx="550861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21" name="Image 20" descr="logo_acad_lille.jpg"/>
          <p:cNvPicPr>
            <a:picLocks noChangeAspect="1"/>
          </p:cNvPicPr>
          <p:nvPr/>
        </p:nvPicPr>
        <p:blipFill>
          <a:blip r:embed="rId6"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9" name="Titre 1"/>
          <p:cNvSpPr txBox="1">
            <a:spLocks/>
          </p:cNvSpPr>
          <p:nvPr/>
        </p:nvSpPr>
        <p:spPr>
          <a:xfrm>
            <a:off x="1331640" y="1124744"/>
            <a:ext cx="2757091" cy="900100"/>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24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Arial" charset="0"/>
                <a:ea typeface="+mj-ea"/>
                <a:cs typeface="Arial" charset="0"/>
              </a:rPr>
              <a:t>La démarche de conception</a:t>
            </a:r>
          </a:p>
        </p:txBody>
      </p:sp>
      <p:graphicFrame>
        <p:nvGraphicFramePr>
          <p:cNvPr id="10" name="Objet 9"/>
          <p:cNvGraphicFramePr>
            <a:graphicFrameLocks noChangeAspect="1"/>
          </p:cNvGraphicFramePr>
          <p:nvPr>
            <p:extLst>
              <p:ext uri="{D42A27DB-BD31-4B8C-83A1-F6EECF244321}">
                <p14:modId xmlns="" xmlns:p14="http://schemas.microsoft.com/office/powerpoint/2010/main" val="1821052577"/>
              </p:ext>
            </p:extLst>
          </p:nvPr>
        </p:nvGraphicFramePr>
        <p:xfrm>
          <a:off x="2627784" y="2132856"/>
          <a:ext cx="3553611" cy="1098178"/>
        </p:xfrm>
        <a:graphic>
          <a:graphicData uri="http://schemas.openxmlformats.org/presentationml/2006/ole">
            <p:oleObj spid="_x0000_s632834" name="Visio" r:id="rId7" imgW="2917988" imgH="902140" progId="Visio.Drawing.11">
              <p:link updateAutomatic="1"/>
            </p:oleObj>
          </a:graphicData>
        </a:graphic>
      </p:graphicFrame>
      <p:pic>
        <p:nvPicPr>
          <p:cNvPr id="12" name="Picture 3"/>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1871700" y="3104964"/>
            <a:ext cx="5412821" cy="139727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 name="Groupe 13"/>
          <p:cNvGrpSpPr/>
          <p:nvPr/>
        </p:nvGrpSpPr>
        <p:grpSpPr>
          <a:xfrm>
            <a:off x="503548" y="1016732"/>
            <a:ext cx="461665" cy="3513138"/>
            <a:chOff x="770006" y="2318543"/>
            <a:chExt cx="461665" cy="3513138"/>
          </a:xfrm>
        </p:grpSpPr>
        <p:cxnSp>
          <p:nvCxnSpPr>
            <p:cNvPr id="15" name="Connecteur droit avec flèche 14"/>
            <p:cNvCxnSpPr/>
            <p:nvPr/>
          </p:nvCxnSpPr>
          <p:spPr>
            <a:xfrm>
              <a:off x="1198898" y="2318543"/>
              <a:ext cx="0" cy="3513138"/>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sp>
          <p:nvSpPr>
            <p:cNvPr id="16" name="ZoneTexte 15"/>
            <p:cNvSpPr txBox="1">
              <a:spLocks noChangeArrowheads="1"/>
            </p:cNvSpPr>
            <p:nvPr/>
          </p:nvSpPr>
          <p:spPr bwMode="auto">
            <a:xfrm rot="16200000">
              <a:off x="-596833" y="3685382"/>
              <a:ext cx="319534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fr-FR" sz="2400" b="1" dirty="0"/>
                <a:t>Démarche</a:t>
              </a:r>
              <a:r>
                <a:rPr lang="fr-FR" dirty="0"/>
                <a:t> </a:t>
              </a:r>
              <a:r>
                <a:rPr lang="fr-FR" sz="2400" b="1" dirty="0"/>
                <a:t>descendante</a:t>
              </a:r>
            </a:p>
          </p:txBody>
        </p:sp>
      </p:grpSp>
      <p:grpSp>
        <p:nvGrpSpPr>
          <p:cNvPr id="3" name="Groupe 16"/>
          <p:cNvGrpSpPr/>
          <p:nvPr/>
        </p:nvGrpSpPr>
        <p:grpSpPr>
          <a:xfrm rot="10800000">
            <a:off x="7956376" y="944725"/>
            <a:ext cx="475141" cy="3564395"/>
            <a:chOff x="1391415" y="2934162"/>
            <a:chExt cx="475141" cy="3564395"/>
          </a:xfrm>
        </p:grpSpPr>
        <p:cxnSp>
          <p:nvCxnSpPr>
            <p:cNvPr id="18" name="Connecteur droit avec flèche 17"/>
            <p:cNvCxnSpPr/>
            <p:nvPr/>
          </p:nvCxnSpPr>
          <p:spPr>
            <a:xfrm rot="10800000" flipV="1">
              <a:off x="1391415" y="2934162"/>
              <a:ext cx="43093" cy="3564395"/>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sp>
          <p:nvSpPr>
            <p:cNvPr id="19" name="ZoneTexte 18"/>
            <p:cNvSpPr txBox="1">
              <a:spLocks noChangeArrowheads="1"/>
            </p:cNvSpPr>
            <p:nvPr/>
          </p:nvSpPr>
          <p:spPr bwMode="auto">
            <a:xfrm rot="5400000">
              <a:off x="38052" y="4634050"/>
              <a:ext cx="319534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fr-FR" sz="2400" b="1" dirty="0"/>
                <a:t>Démarche</a:t>
              </a:r>
              <a:r>
                <a:rPr lang="fr-FR" dirty="0"/>
                <a:t> </a:t>
              </a:r>
              <a:r>
                <a:rPr lang="fr-FR" sz="2400" b="1" dirty="0" smtClean="0"/>
                <a:t>ascendante</a:t>
              </a:r>
              <a:endParaRPr lang="fr-FR" sz="2400" b="1" dirty="0"/>
            </a:p>
          </p:txBody>
        </p:sp>
      </p:grpSp>
      <p:sp>
        <p:nvSpPr>
          <p:cNvPr id="24" name="Titre 2"/>
          <p:cNvSpPr txBox="1">
            <a:spLocks/>
          </p:cNvSpPr>
          <p:nvPr/>
        </p:nvSpPr>
        <p:spPr>
          <a:xfrm>
            <a:off x="107504" y="296652"/>
            <a:ext cx="4175956" cy="468052"/>
          </a:xfrm>
          <a:prstGeom prst="rect">
            <a:avLst/>
          </a:prstGeom>
          <a:noFill/>
        </p:spPr>
        <p:txBody>
          <a:bodyPr>
            <a:normAutofit fontScale="77500" lnSpcReduction="20000"/>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3600" b="1" dirty="0" smtClean="0">
                <a:ln w="17780" cmpd="sng">
                  <a:solidFill>
                    <a:schemeClr val="bg1"/>
                  </a:solidFill>
                  <a:prstDash val="solid"/>
                  <a:miter lim="800000"/>
                </a:ln>
                <a:latin typeface="Arial" pitchFamily="34" charset="0"/>
                <a:ea typeface="+mj-ea"/>
                <a:cs typeface="Arial" pitchFamily="34" charset="0"/>
              </a:rPr>
              <a:t>L’ingénierie simultanée</a:t>
            </a:r>
            <a:endParaRPr kumimoji="0" lang="fr-FR" sz="3600" b="1" i="0" strike="noStrike" kern="1200" cap="none" spc="0" normalizeH="0" baseline="0" noProof="0" dirty="0">
              <a:ln w="17780" cmpd="sng">
                <a:solidFill>
                  <a:schemeClr val="bg1"/>
                </a:solidFill>
                <a:prstDash val="solid"/>
                <a:miter lim="800000"/>
              </a:ln>
              <a:solidFill>
                <a:schemeClr val="tx1"/>
              </a:solidFill>
              <a:uLnTx/>
              <a:uFillTx/>
              <a:latin typeface="Arial" pitchFamily="34" charset="0"/>
              <a:ea typeface="+mj-ea"/>
              <a:cs typeface="Arial" pitchFamily="34" charset="0"/>
            </a:endParaRPr>
          </a:p>
        </p:txBody>
      </p:sp>
      <p:sp>
        <p:nvSpPr>
          <p:cNvPr id="155679" name="Rectangle 3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pSp>
        <p:nvGrpSpPr>
          <p:cNvPr id="4" name="Group 2"/>
          <p:cNvGrpSpPr>
            <a:grpSpLocks noChangeAspect="1"/>
          </p:cNvGrpSpPr>
          <p:nvPr/>
        </p:nvGrpSpPr>
        <p:grpSpPr bwMode="auto">
          <a:xfrm>
            <a:off x="827584" y="4437112"/>
            <a:ext cx="7147158" cy="972108"/>
            <a:chOff x="0" y="0"/>
            <a:chExt cx="9079" cy="1235"/>
          </a:xfrm>
        </p:grpSpPr>
        <p:sp>
          <p:nvSpPr>
            <p:cNvPr id="155678" name="AutoShape 30"/>
            <p:cNvSpPr>
              <a:spLocks noChangeAspect="1" noChangeArrowheads="1" noTextEdit="1"/>
            </p:cNvSpPr>
            <p:nvPr/>
          </p:nvSpPr>
          <p:spPr bwMode="auto">
            <a:xfrm>
              <a:off x="0" y="0"/>
              <a:ext cx="9079" cy="1235"/>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155677" name="Freeform 29"/>
            <p:cNvSpPr>
              <a:spLocks/>
            </p:cNvSpPr>
            <p:nvPr/>
          </p:nvSpPr>
          <p:spPr bwMode="auto">
            <a:xfrm>
              <a:off x="0" y="406"/>
              <a:ext cx="1596" cy="685"/>
            </a:xfrm>
            <a:custGeom>
              <a:avLst/>
              <a:gdLst/>
              <a:ahLst/>
              <a:cxnLst>
                <a:cxn ang="0">
                  <a:pos x="2318" y="501"/>
                </a:cxn>
                <a:cxn ang="0">
                  <a:pos x="1168" y="0"/>
                </a:cxn>
                <a:cxn ang="0">
                  <a:pos x="1161" y="4"/>
                </a:cxn>
                <a:cxn ang="0">
                  <a:pos x="0" y="496"/>
                </a:cxn>
                <a:cxn ang="0">
                  <a:pos x="3" y="501"/>
                </a:cxn>
                <a:cxn ang="0">
                  <a:pos x="1168" y="992"/>
                </a:cxn>
                <a:cxn ang="0">
                  <a:pos x="1161" y="998"/>
                </a:cxn>
                <a:cxn ang="0">
                  <a:pos x="2320" y="496"/>
                </a:cxn>
                <a:cxn ang="0">
                  <a:pos x="2318" y="501"/>
                </a:cxn>
              </a:cxnLst>
              <a:rect l="0" t="0" r="r" b="b"/>
              <a:pathLst>
                <a:path w="2320" h="998">
                  <a:moveTo>
                    <a:pt x="2318" y="501"/>
                  </a:moveTo>
                  <a:cubicBezTo>
                    <a:pt x="2318" y="227"/>
                    <a:pt x="1800" y="4"/>
                    <a:pt x="1168" y="0"/>
                  </a:cubicBezTo>
                  <a:lnTo>
                    <a:pt x="1161" y="4"/>
                  </a:lnTo>
                  <a:cubicBezTo>
                    <a:pt x="522" y="4"/>
                    <a:pt x="3" y="227"/>
                    <a:pt x="0" y="496"/>
                  </a:cubicBezTo>
                  <a:lnTo>
                    <a:pt x="3" y="501"/>
                  </a:lnTo>
                  <a:cubicBezTo>
                    <a:pt x="3" y="776"/>
                    <a:pt x="522" y="998"/>
                    <a:pt x="1168" y="992"/>
                  </a:cubicBezTo>
                  <a:lnTo>
                    <a:pt x="1161" y="998"/>
                  </a:lnTo>
                  <a:cubicBezTo>
                    <a:pt x="1800" y="998"/>
                    <a:pt x="2318" y="776"/>
                    <a:pt x="2320" y="496"/>
                  </a:cubicBezTo>
                  <a:lnTo>
                    <a:pt x="2318" y="501"/>
                  </a:lnTo>
                  <a:close/>
                </a:path>
              </a:pathLst>
            </a:custGeom>
            <a:solidFill>
              <a:schemeClr val="bg2">
                <a:lumMod val="90000"/>
              </a:schemeClr>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76" name="Rectangle 28"/>
            <p:cNvSpPr>
              <a:spLocks noChangeArrowheads="1"/>
            </p:cNvSpPr>
            <p:nvPr/>
          </p:nvSpPr>
          <p:spPr bwMode="auto">
            <a:xfrm>
              <a:off x="604" y="472"/>
              <a:ext cx="426" cy="565"/>
            </a:xfrm>
            <a:prstGeom prst="rect">
              <a:avLst/>
            </a:prstGeom>
            <a:noFill/>
            <a:ln w="9525">
              <a:noFill/>
              <a:miter lim="800000"/>
              <a:headEnd/>
              <a:tailEnd/>
            </a:ln>
          </p:spPr>
          <p:txBody>
            <a:bodyPr vert="horz" wrap="non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smtClean="0">
                  <a:ln>
                    <a:noFill/>
                  </a:ln>
                  <a:solidFill>
                    <a:srgbClr val="000000"/>
                  </a:solidFill>
                  <a:effectLst/>
                  <a:latin typeface="Times New Roman" pitchFamily="18" charset="0"/>
                  <a:ea typeface="Calibri" pitchFamily="34" charset="0"/>
                  <a:cs typeface="Calibri" pitchFamily="34" charset="0"/>
                </a:rPr>
                <a:t>S1</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p:txBody>
        </p:sp>
        <p:sp>
          <p:nvSpPr>
            <p:cNvPr id="155675" name="Line 27"/>
            <p:cNvSpPr>
              <a:spLocks noChangeShapeType="1"/>
            </p:cNvSpPr>
            <p:nvPr/>
          </p:nvSpPr>
          <p:spPr bwMode="auto">
            <a:xfrm flipH="1">
              <a:off x="1387" y="22"/>
              <a:ext cx="1573" cy="450"/>
            </a:xfrm>
            <a:prstGeom prst="line">
              <a:avLst/>
            </a:prstGeom>
            <a:noFill/>
            <a:ln w="8890"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74" name="Freeform 26"/>
            <p:cNvSpPr>
              <a:spLocks/>
            </p:cNvSpPr>
            <p:nvPr/>
          </p:nvSpPr>
          <p:spPr bwMode="auto">
            <a:xfrm>
              <a:off x="1321" y="395"/>
              <a:ext cx="143" cy="121"/>
            </a:xfrm>
            <a:custGeom>
              <a:avLst/>
              <a:gdLst/>
              <a:ahLst/>
              <a:cxnLst>
                <a:cxn ang="0">
                  <a:pos x="0" y="128"/>
                </a:cxn>
                <a:cxn ang="0">
                  <a:pos x="144" y="0"/>
                </a:cxn>
                <a:cxn ang="0">
                  <a:pos x="144" y="0"/>
                </a:cxn>
                <a:cxn ang="0">
                  <a:pos x="149" y="1"/>
                </a:cxn>
                <a:cxn ang="0">
                  <a:pos x="192" y="176"/>
                </a:cxn>
                <a:cxn ang="0">
                  <a:pos x="208" y="160"/>
                </a:cxn>
                <a:cxn ang="0">
                  <a:pos x="0" y="128"/>
                </a:cxn>
              </a:cxnLst>
              <a:rect l="0" t="0" r="r" b="b"/>
              <a:pathLst>
                <a:path w="208" h="176">
                  <a:moveTo>
                    <a:pt x="0" y="128"/>
                  </a:moveTo>
                  <a:lnTo>
                    <a:pt x="144" y="0"/>
                  </a:lnTo>
                  <a:lnTo>
                    <a:pt x="149" y="1"/>
                  </a:lnTo>
                  <a:cubicBezTo>
                    <a:pt x="137" y="63"/>
                    <a:pt x="155" y="126"/>
                    <a:pt x="192" y="176"/>
                  </a:cubicBezTo>
                  <a:lnTo>
                    <a:pt x="208" y="160"/>
                  </a:lnTo>
                  <a:lnTo>
                    <a:pt x="0" y="128"/>
                  </a:lnTo>
                  <a:close/>
                </a:path>
              </a:pathLst>
            </a:custGeom>
            <a:solidFill>
              <a:srgbClr val="000000"/>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73" name="Freeform 25"/>
            <p:cNvSpPr>
              <a:spLocks/>
            </p:cNvSpPr>
            <p:nvPr/>
          </p:nvSpPr>
          <p:spPr bwMode="auto">
            <a:xfrm>
              <a:off x="1881" y="406"/>
              <a:ext cx="1591" cy="685"/>
            </a:xfrm>
            <a:custGeom>
              <a:avLst/>
              <a:gdLst/>
              <a:ahLst/>
              <a:cxnLst>
                <a:cxn ang="0">
                  <a:pos x="2313" y="501"/>
                </a:cxn>
                <a:cxn ang="0">
                  <a:pos x="1153" y="0"/>
                </a:cxn>
                <a:cxn ang="0">
                  <a:pos x="1157" y="4"/>
                </a:cxn>
                <a:cxn ang="0">
                  <a:pos x="1" y="496"/>
                </a:cxn>
                <a:cxn ang="0">
                  <a:pos x="0" y="501"/>
                </a:cxn>
                <a:cxn ang="0">
                  <a:pos x="1153" y="992"/>
                </a:cxn>
                <a:cxn ang="0">
                  <a:pos x="1157" y="998"/>
                </a:cxn>
                <a:cxn ang="0">
                  <a:pos x="2305" y="496"/>
                </a:cxn>
                <a:cxn ang="0">
                  <a:pos x="2313" y="501"/>
                </a:cxn>
              </a:cxnLst>
              <a:rect l="0" t="0" r="r" b="b"/>
              <a:pathLst>
                <a:path w="2313" h="998">
                  <a:moveTo>
                    <a:pt x="2313" y="501"/>
                  </a:moveTo>
                  <a:cubicBezTo>
                    <a:pt x="2313" y="227"/>
                    <a:pt x="1796" y="4"/>
                    <a:pt x="1153" y="0"/>
                  </a:cubicBezTo>
                  <a:lnTo>
                    <a:pt x="1157" y="4"/>
                  </a:lnTo>
                  <a:cubicBezTo>
                    <a:pt x="518" y="4"/>
                    <a:pt x="0" y="227"/>
                    <a:pt x="1" y="496"/>
                  </a:cubicBezTo>
                  <a:lnTo>
                    <a:pt x="0" y="501"/>
                  </a:lnTo>
                  <a:cubicBezTo>
                    <a:pt x="0" y="776"/>
                    <a:pt x="518" y="998"/>
                    <a:pt x="1153" y="992"/>
                  </a:cubicBezTo>
                  <a:lnTo>
                    <a:pt x="1157" y="998"/>
                  </a:lnTo>
                  <a:cubicBezTo>
                    <a:pt x="1796" y="998"/>
                    <a:pt x="2313" y="776"/>
                    <a:pt x="2305" y="496"/>
                  </a:cubicBezTo>
                  <a:lnTo>
                    <a:pt x="2313" y="501"/>
                  </a:lnTo>
                  <a:close/>
                </a:path>
              </a:pathLst>
            </a:custGeom>
            <a:solidFill>
              <a:schemeClr val="bg2">
                <a:lumMod val="90000"/>
              </a:schemeClr>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72" name="Freeform 24"/>
            <p:cNvSpPr>
              <a:spLocks/>
            </p:cNvSpPr>
            <p:nvPr/>
          </p:nvSpPr>
          <p:spPr bwMode="auto">
            <a:xfrm>
              <a:off x="1881" y="406"/>
              <a:ext cx="1591" cy="685"/>
            </a:xfrm>
            <a:custGeom>
              <a:avLst/>
              <a:gdLst/>
              <a:ahLst/>
              <a:cxnLst>
                <a:cxn ang="0">
                  <a:pos x="2313" y="501"/>
                </a:cxn>
                <a:cxn ang="0">
                  <a:pos x="1153" y="0"/>
                </a:cxn>
                <a:cxn ang="0">
                  <a:pos x="1157" y="4"/>
                </a:cxn>
                <a:cxn ang="0">
                  <a:pos x="1" y="496"/>
                </a:cxn>
                <a:cxn ang="0">
                  <a:pos x="0" y="501"/>
                </a:cxn>
                <a:cxn ang="0">
                  <a:pos x="1153" y="992"/>
                </a:cxn>
                <a:cxn ang="0">
                  <a:pos x="1157" y="998"/>
                </a:cxn>
                <a:cxn ang="0">
                  <a:pos x="2305" y="496"/>
                </a:cxn>
              </a:cxnLst>
              <a:rect l="0" t="0" r="r" b="b"/>
              <a:pathLst>
                <a:path w="2313" h="998">
                  <a:moveTo>
                    <a:pt x="2313" y="501"/>
                  </a:moveTo>
                  <a:cubicBezTo>
                    <a:pt x="2313" y="227"/>
                    <a:pt x="1796" y="4"/>
                    <a:pt x="1153" y="0"/>
                  </a:cubicBezTo>
                  <a:lnTo>
                    <a:pt x="1157" y="4"/>
                  </a:lnTo>
                  <a:cubicBezTo>
                    <a:pt x="518" y="4"/>
                    <a:pt x="0" y="227"/>
                    <a:pt x="1" y="496"/>
                  </a:cubicBezTo>
                  <a:lnTo>
                    <a:pt x="0" y="501"/>
                  </a:lnTo>
                  <a:cubicBezTo>
                    <a:pt x="0" y="776"/>
                    <a:pt x="518" y="998"/>
                    <a:pt x="1153" y="992"/>
                  </a:cubicBezTo>
                  <a:lnTo>
                    <a:pt x="1157" y="998"/>
                  </a:lnTo>
                  <a:cubicBezTo>
                    <a:pt x="1796" y="998"/>
                    <a:pt x="2313" y="776"/>
                    <a:pt x="2305" y="496"/>
                  </a:cubicBezTo>
                </a:path>
              </a:pathLst>
            </a:custGeom>
            <a:noFill/>
            <a:ln w="8890"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71" name="Freeform 23"/>
            <p:cNvSpPr>
              <a:spLocks/>
            </p:cNvSpPr>
            <p:nvPr/>
          </p:nvSpPr>
          <p:spPr bwMode="auto">
            <a:xfrm>
              <a:off x="3738" y="406"/>
              <a:ext cx="1591" cy="685"/>
            </a:xfrm>
            <a:custGeom>
              <a:avLst/>
              <a:gdLst/>
              <a:ahLst/>
              <a:cxnLst>
                <a:cxn ang="0">
                  <a:pos x="2313" y="501"/>
                </a:cxn>
                <a:cxn ang="0">
                  <a:pos x="1157" y="0"/>
                </a:cxn>
                <a:cxn ang="0">
                  <a:pos x="1157" y="4"/>
                </a:cxn>
                <a:cxn ang="0">
                  <a:pos x="5" y="496"/>
                </a:cxn>
                <a:cxn ang="0">
                  <a:pos x="0" y="501"/>
                </a:cxn>
                <a:cxn ang="0">
                  <a:pos x="1157" y="992"/>
                </a:cxn>
                <a:cxn ang="0">
                  <a:pos x="1157" y="998"/>
                </a:cxn>
                <a:cxn ang="0">
                  <a:pos x="2309" y="496"/>
                </a:cxn>
                <a:cxn ang="0">
                  <a:pos x="2313" y="501"/>
                </a:cxn>
              </a:cxnLst>
              <a:rect l="0" t="0" r="r" b="b"/>
              <a:pathLst>
                <a:path w="2313" h="998">
                  <a:moveTo>
                    <a:pt x="2313" y="501"/>
                  </a:moveTo>
                  <a:cubicBezTo>
                    <a:pt x="2313" y="227"/>
                    <a:pt x="1796" y="4"/>
                    <a:pt x="1157" y="0"/>
                  </a:cubicBezTo>
                  <a:lnTo>
                    <a:pt x="1157" y="4"/>
                  </a:lnTo>
                  <a:cubicBezTo>
                    <a:pt x="518" y="4"/>
                    <a:pt x="0" y="227"/>
                    <a:pt x="5" y="496"/>
                  </a:cubicBezTo>
                  <a:lnTo>
                    <a:pt x="0" y="501"/>
                  </a:lnTo>
                  <a:cubicBezTo>
                    <a:pt x="0" y="776"/>
                    <a:pt x="518" y="998"/>
                    <a:pt x="1157" y="992"/>
                  </a:cubicBezTo>
                  <a:lnTo>
                    <a:pt x="1157" y="998"/>
                  </a:lnTo>
                  <a:cubicBezTo>
                    <a:pt x="1796" y="998"/>
                    <a:pt x="2313" y="776"/>
                    <a:pt x="2309" y="496"/>
                  </a:cubicBezTo>
                  <a:lnTo>
                    <a:pt x="2313" y="501"/>
                  </a:lnTo>
                  <a:close/>
                </a:path>
              </a:pathLst>
            </a:custGeom>
            <a:solidFill>
              <a:schemeClr val="bg2">
                <a:lumMod val="90000"/>
              </a:schemeClr>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70" name="Freeform 22"/>
            <p:cNvSpPr>
              <a:spLocks/>
            </p:cNvSpPr>
            <p:nvPr/>
          </p:nvSpPr>
          <p:spPr bwMode="auto">
            <a:xfrm>
              <a:off x="3738" y="406"/>
              <a:ext cx="1591" cy="685"/>
            </a:xfrm>
            <a:custGeom>
              <a:avLst/>
              <a:gdLst/>
              <a:ahLst/>
              <a:cxnLst>
                <a:cxn ang="0">
                  <a:pos x="2313" y="501"/>
                </a:cxn>
                <a:cxn ang="0">
                  <a:pos x="1157" y="0"/>
                </a:cxn>
                <a:cxn ang="0">
                  <a:pos x="1157" y="4"/>
                </a:cxn>
                <a:cxn ang="0">
                  <a:pos x="5" y="496"/>
                </a:cxn>
                <a:cxn ang="0">
                  <a:pos x="0" y="501"/>
                </a:cxn>
                <a:cxn ang="0">
                  <a:pos x="1157" y="992"/>
                </a:cxn>
                <a:cxn ang="0">
                  <a:pos x="1157" y="998"/>
                </a:cxn>
                <a:cxn ang="0">
                  <a:pos x="2309" y="496"/>
                </a:cxn>
              </a:cxnLst>
              <a:rect l="0" t="0" r="r" b="b"/>
              <a:pathLst>
                <a:path w="2313" h="998">
                  <a:moveTo>
                    <a:pt x="2313" y="501"/>
                  </a:moveTo>
                  <a:cubicBezTo>
                    <a:pt x="2313" y="227"/>
                    <a:pt x="1796" y="4"/>
                    <a:pt x="1157" y="0"/>
                  </a:cubicBezTo>
                  <a:lnTo>
                    <a:pt x="1157" y="4"/>
                  </a:lnTo>
                  <a:cubicBezTo>
                    <a:pt x="518" y="4"/>
                    <a:pt x="0" y="227"/>
                    <a:pt x="5" y="496"/>
                  </a:cubicBezTo>
                  <a:lnTo>
                    <a:pt x="0" y="501"/>
                  </a:lnTo>
                  <a:cubicBezTo>
                    <a:pt x="0" y="776"/>
                    <a:pt x="518" y="998"/>
                    <a:pt x="1157" y="992"/>
                  </a:cubicBezTo>
                  <a:lnTo>
                    <a:pt x="1157" y="998"/>
                  </a:lnTo>
                  <a:cubicBezTo>
                    <a:pt x="1796" y="998"/>
                    <a:pt x="2313" y="776"/>
                    <a:pt x="2309" y="496"/>
                  </a:cubicBezTo>
                </a:path>
              </a:pathLst>
            </a:custGeom>
            <a:noFill/>
            <a:ln w="8890"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69" name="Freeform 21"/>
            <p:cNvSpPr>
              <a:spLocks/>
            </p:cNvSpPr>
            <p:nvPr/>
          </p:nvSpPr>
          <p:spPr bwMode="auto">
            <a:xfrm>
              <a:off x="5590" y="406"/>
              <a:ext cx="1596" cy="685"/>
            </a:xfrm>
            <a:custGeom>
              <a:avLst/>
              <a:gdLst/>
              <a:ahLst/>
              <a:cxnLst>
                <a:cxn ang="0">
                  <a:pos x="2319" y="501"/>
                </a:cxn>
                <a:cxn ang="0">
                  <a:pos x="1168" y="0"/>
                </a:cxn>
                <a:cxn ang="0">
                  <a:pos x="1162" y="4"/>
                </a:cxn>
                <a:cxn ang="0">
                  <a:pos x="0" y="496"/>
                </a:cxn>
                <a:cxn ang="0">
                  <a:pos x="6" y="501"/>
                </a:cxn>
                <a:cxn ang="0">
                  <a:pos x="1168" y="992"/>
                </a:cxn>
                <a:cxn ang="0">
                  <a:pos x="1162" y="998"/>
                </a:cxn>
                <a:cxn ang="0">
                  <a:pos x="2320" y="496"/>
                </a:cxn>
                <a:cxn ang="0">
                  <a:pos x="2319" y="501"/>
                </a:cxn>
              </a:cxnLst>
              <a:rect l="0" t="0" r="r" b="b"/>
              <a:pathLst>
                <a:path w="2320" h="998">
                  <a:moveTo>
                    <a:pt x="2319" y="501"/>
                  </a:moveTo>
                  <a:cubicBezTo>
                    <a:pt x="2319" y="227"/>
                    <a:pt x="1801" y="4"/>
                    <a:pt x="1168" y="0"/>
                  </a:cubicBezTo>
                  <a:lnTo>
                    <a:pt x="1162" y="4"/>
                  </a:lnTo>
                  <a:cubicBezTo>
                    <a:pt x="523" y="4"/>
                    <a:pt x="6" y="227"/>
                    <a:pt x="0" y="496"/>
                  </a:cubicBezTo>
                  <a:lnTo>
                    <a:pt x="6" y="501"/>
                  </a:lnTo>
                  <a:cubicBezTo>
                    <a:pt x="6" y="776"/>
                    <a:pt x="523" y="998"/>
                    <a:pt x="1168" y="992"/>
                  </a:cubicBezTo>
                  <a:lnTo>
                    <a:pt x="1162" y="998"/>
                  </a:lnTo>
                  <a:cubicBezTo>
                    <a:pt x="1801" y="998"/>
                    <a:pt x="2319" y="776"/>
                    <a:pt x="2320" y="496"/>
                  </a:cubicBezTo>
                  <a:lnTo>
                    <a:pt x="2319" y="501"/>
                  </a:lnTo>
                  <a:close/>
                </a:path>
              </a:pathLst>
            </a:custGeom>
            <a:solidFill>
              <a:schemeClr val="bg2">
                <a:lumMod val="90000"/>
              </a:schemeClr>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68" name="Freeform 20"/>
            <p:cNvSpPr>
              <a:spLocks/>
            </p:cNvSpPr>
            <p:nvPr/>
          </p:nvSpPr>
          <p:spPr bwMode="auto">
            <a:xfrm>
              <a:off x="5590" y="406"/>
              <a:ext cx="1596" cy="685"/>
            </a:xfrm>
            <a:custGeom>
              <a:avLst/>
              <a:gdLst/>
              <a:ahLst/>
              <a:cxnLst>
                <a:cxn ang="0">
                  <a:pos x="2319" y="501"/>
                </a:cxn>
                <a:cxn ang="0">
                  <a:pos x="1168" y="0"/>
                </a:cxn>
                <a:cxn ang="0">
                  <a:pos x="1162" y="4"/>
                </a:cxn>
                <a:cxn ang="0">
                  <a:pos x="0" y="496"/>
                </a:cxn>
                <a:cxn ang="0">
                  <a:pos x="6" y="501"/>
                </a:cxn>
                <a:cxn ang="0">
                  <a:pos x="1168" y="992"/>
                </a:cxn>
                <a:cxn ang="0">
                  <a:pos x="1162" y="998"/>
                </a:cxn>
                <a:cxn ang="0">
                  <a:pos x="2320" y="496"/>
                </a:cxn>
              </a:cxnLst>
              <a:rect l="0" t="0" r="r" b="b"/>
              <a:pathLst>
                <a:path w="2320" h="998">
                  <a:moveTo>
                    <a:pt x="2319" y="501"/>
                  </a:moveTo>
                  <a:cubicBezTo>
                    <a:pt x="2319" y="227"/>
                    <a:pt x="1801" y="4"/>
                    <a:pt x="1168" y="0"/>
                  </a:cubicBezTo>
                  <a:lnTo>
                    <a:pt x="1162" y="4"/>
                  </a:lnTo>
                  <a:cubicBezTo>
                    <a:pt x="523" y="4"/>
                    <a:pt x="6" y="227"/>
                    <a:pt x="0" y="496"/>
                  </a:cubicBezTo>
                  <a:lnTo>
                    <a:pt x="6" y="501"/>
                  </a:lnTo>
                  <a:cubicBezTo>
                    <a:pt x="6" y="776"/>
                    <a:pt x="523" y="998"/>
                    <a:pt x="1168" y="992"/>
                  </a:cubicBezTo>
                  <a:lnTo>
                    <a:pt x="1162" y="998"/>
                  </a:lnTo>
                  <a:cubicBezTo>
                    <a:pt x="1801" y="998"/>
                    <a:pt x="2319" y="776"/>
                    <a:pt x="2320" y="496"/>
                  </a:cubicBezTo>
                </a:path>
              </a:pathLst>
            </a:custGeom>
            <a:noFill/>
            <a:ln w="8890"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67" name="Freeform 19"/>
            <p:cNvSpPr>
              <a:spLocks/>
            </p:cNvSpPr>
            <p:nvPr/>
          </p:nvSpPr>
          <p:spPr bwMode="auto">
            <a:xfrm>
              <a:off x="7450" y="406"/>
              <a:ext cx="1596" cy="685"/>
            </a:xfrm>
            <a:custGeom>
              <a:avLst/>
              <a:gdLst/>
              <a:ahLst/>
              <a:cxnLst>
                <a:cxn ang="0">
                  <a:pos x="2315" y="501"/>
                </a:cxn>
                <a:cxn ang="0">
                  <a:pos x="1152" y="0"/>
                </a:cxn>
                <a:cxn ang="0">
                  <a:pos x="1158" y="4"/>
                </a:cxn>
                <a:cxn ang="0">
                  <a:pos x="0" y="496"/>
                </a:cxn>
                <a:cxn ang="0">
                  <a:pos x="2" y="501"/>
                </a:cxn>
                <a:cxn ang="0">
                  <a:pos x="1152" y="992"/>
                </a:cxn>
                <a:cxn ang="0">
                  <a:pos x="1158" y="998"/>
                </a:cxn>
                <a:cxn ang="0">
                  <a:pos x="2320" y="496"/>
                </a:cxn>
                <a:cxn ang="0">
                  <a:pos x="2315" y="501"/>
                </a:cxn>
              </a:cxnLst>
              <a:rect l="0" t="0" r="r" b="b"/>
              <a:pathLst>
                <a:path w="2320" h="998">
                  <a:moveTo>
                    <a:pt x="2315" y="501"/>
                  </a:moveTo>
                  <a:cubicBezTo>
                    <a:pt x="2315" y="227"/>
                    <a:pt x="1797" y="4"/>
                    <a:pt x="1152" y="0"/>
                  </a:cubicBezTo>
                  <a:lnTo>
                    <a:pt x="1158" y="4"/>
                  </a:lnTo>
                  <a:cubicBezTo>
                    <a:pt x="520" y="4"/>
                    <a:pt x="2" y="227"/>
                    <a:pt x="0" y="496"/>
                  </a:cubicBezTo>
                  <a:lnTo>
                    <a:pt x="2" y="501"/>
                  </a:lnTo>
                  <a:cubicBezTo>
                    <a:pt x="2" y="776"/>
                    <a:pt x="520" y="998"/>
                    <a:pt x="1152" y="992"/>
                  </a:cubicBezTo>
                  <a:lnTo>
                    <a:pt x="1158" y="998"/>
                  </a:lnTo>
                  <a:cubicBezTo>
                    <a:pt x="1797" y="998"/>
                    <a:pt x="2315" y="776"/>
                    <a:pt x="2320" y="496"/>
                  </a:cubicBezTo>
                  <a:lnTo>
                    <a:pt x="2315" y="501"/>
                  </a:lnTo>
                  <a:close/>
                </a:path>
              </a:pathLst>
            </a:custGeom>
            <a:solidFill>
              <a:schemeClr val="bg2">
                <a:lumMod val="90000"/>
              </a:schemeClr>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66" name="Freeform 18"/>
            <p:cNvSpPr>
              <a:spLocks/>
            </p:cNvSpPr>
            <p:nvPr/>
          </p:nvSpPr>
          <p:spPr bwMode="auto">
            <a:xfrm>
              <a:off x="7450" y="406"/>
              <a:ext cx="1596" cy="685"/>
            </a:xfrm>
            <a:custGeom>
              <a:avLst/>
              <a:gdLst/>
              <a:ahLst/>
              <a:cxnLst>
                <a:cxn ang="0">
                  <a:pos x="2315" y="501"/>
                </a:cxn>
                <a:cxn ang="0">
                  <a:pos x="1152" y="0"/>
                </a:cxn>
                <a:cxn ang="0">
                  <a:pos x="1158" y="4"/>
                </a:cxn>
                <a:cxn ang="0">
                  <a:pos x="0" y="496"/>
                </a:cxn>
                <a:cxn ang="0">
                  <a:pos x="2" y="501"/>
                </a:cxn>
                <a:cxn ang="0">
                  <a:pos x="1152" y="992"/>
                </a:cxn>
                <a:cxn ang="0">
                  <a:pos x="1158" y="998"/>
                </a:cxn>
                <a:cxn ang="0">
                  <a:pos x="2320" y="496"/>
                </a:cxn>
              </a:cxnLst>
              <a:rect l="0" t="0" r="r" b="b"/>
              <a:pathLst>
                <a:path w="2320" h="998">
                  <a:moveTo>
                    <a:pt x="2315" y="501"/>
                  </a:moveTo>
                  <a:cubicBezTo>
                    <a:pt x="2315" y="227"/>
                    <a:pt x="1797" y="4"/>
                    <a:pt x="1152" y="0"/>
                  </a:cubicBezTo>
                  <a:lnTo>
                    <a:pt x="1158" y="4"/>
                  </a:lnTo>
                  <a:cubicBezTo>
                    <a:pt x="520" y="4"/>
                    <a:pt x="2" y="227"/>
                    <a:pt x="0" y="496"/>
                  </a:cubicBezTo>
                  <a:lnTo>
                    <a:pt x="2" y="501"/>
                  </a:lnTo>
                  <a:cubicBezTo>
                    <a:pt x="2" y="776"/>
                    <a:pt x="520" y="998"/>
                    <a:pt x="1152" y="992"/>
                  </a:cubicBezTo>
                  <a:lnTo>
                    <a:pt x="1158" y="998"/>
                  </a:lnTo>
                  <a:cubicBezTo>
                    <a:pt x="1797" y="998"/>
                    <a:pt x="2315" y="776"/>
                    <a:pt x="2320" y="496"/>
                  </a:cubicBezTo>
                </a:path>
              </a:pathLst>
            </a:custGeom>
            <a:noFill/>
            <a:ln w="8890"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65" name="Line 17"/>
            <p:cNvSpPr>
              <a:spLocks noChangeShapeType="1"/>
            </p:cNvSpPr>
            <p:nvPr/>
          </p:nvSpPr>
          <p:spPr bwMode="auto">
            <a:xfrm>
              <a:off x="2960" y="22"/>
              <a:ext cx="1442" cy="362"/>
            </a:xfrm>
            <a:prstGeom prst="line">
              <a:avLst/>
            </a:prstGeom>
            <a:noFill/>
            <a:ln w="8890"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64" name="Freeform 16"/>
            <p:cNvSpPr>
              <a:spLocks/>
            </p:cNvSpPr>
            <p:nvPr/>
          </p:nvSpPr>
          <p:spPr bwMode="auto">
            <a:xfrm>
              <a:off x="4343" y="307"/>
              <a:ext cx="125" cy="132"/>
            </a:xfrm>
            <a:custGeom>
              <a:avLst/>
              <a:gdLst/>
              <a:ahLst/>
              <a:cxnLst>
                <a:cxn ang="0">
                  <a:pos x="182" y="144"/>
                </a:cxn>
                <a:cxn ang="0">
                  <a:pos x="6" y="192"/>
                </a:cxn>
                <a:cxn ang="0">
                  <a:pos x="6" y="176"/>
                </a:cxn>
                <a:cxn ang="0">
                  <a:pos x="0" y="182"/>
                </a:cxn>
                <a:cxn ang="0">
                  <a:pos x="38" y="16"/>
                </a:cxn>
                <a:cxn ang="0">
                  <a:pos x="38" y="0"/>
                </a:cxn>
                <a:cxn ang="0">
                  <a:pos x="182" y="144"/>
                </a:cxn>
              </a:cxnLst>
              <a:rect l="0" t="0" r="r" b="b"/>
              <a:pathLst>
                <a:path w="182" h="192">
                  <a:moveTo>
                    <a:pt x="182" y="144"/>
                  </a:moveTo>
                  <a:lnTo>
                    <a:pt x="6" y="192"/>
                  </a:lnTo>
                  <a:lnTo>
                    <a:pt x="6" y="176"/>
                  </a:lnTo>
                  <a:lnTo>
                    <a:pt x="0" y="182"/>
                  </a:lnTo>
                  <a:cubicBezTo>
                    <a:pt x="41" y="135"/>
                    <a:pt x="57" y="71"/>
                    <a:pt x="38" y="16"/>
                  </a:cubicBezTo>
                  <a:lnTo>
                    <a:pt x="38" y="0"/>
                  </a:lnTo>
                  <a:lnTo>
                    <a:pt x="182" y="144"/>
                  </a:lnTo>
                  <a:close/>
                </a:path>
              </a:pathLst>
            </a:custGeom>
            <a:solidFill>
              <a:srgbClr val="000000"/>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63" name="Line 15"/>
            <p:cNvSpPr>
              <a:spLocks noChangeShapeType="1"/>
            </p:cNvSpPr>
            <p:nvPr/>
          </p:nvSpPr>
          <p:spPr bwMode="auto">
            <a:xfrm flipH="1">
              <a:off x="2685" y="22"/>
              <a:ext cx="275" cy="318"/>
            </a:xfrm>
            <a:prstGeom prst="line">
              <a:avLst/>
            </a:prstGeom>
            <a:noFill/>
            <a:ln w="8890"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62" name="Freeform 14"/>
            <p:cNvSpPr>
              <a:spLocks/>
            </p:cNvSpPr>
            <p:nvPr/>
          </p:nvSpPr>
          <p:spPr bwMode="auto">
            <a:xfrm>
              <a:off x="2630" y="274"/>
              <a:ext cx="132" cy="143"/>
            </a:xfrm>
            <a:custGeom>
              <a:avLst/>
              <a:gdLst/>
              <a:ahLst/>
              <a:cxnLst>
                <a:cxn ang="0">
                  <a:pos x="0" y="208"/>
                </a:cxn>
                <a:cxn ang="0">
                  <a:pos x="48" y="0"/>
                </a:cxn>
                <a:cxn ang="0">
                  <a:pos x="48" y="0"/>
                </a:cxn>
                <a:cxn ang="0">
                  <a:pos x="47" y="4"/>
                </a:cxn>
                <a:cxn ang="0">
                  <a:pos x="176" y="112"/>
                </a:cxn>
                <a:cxn ang="0">
                  <a:pos x="192" y="128"/>
                </a:cxn>
                <a:cxn ang="0">
                  <a:pos x="0" y="208"/>
                </a:cxn>
              </a:cxnLst>
              <a:rect l="0" t="0" r="r" b="b"/>
              <a:pathLst>
                <a:path w="192" h="208">
                  <a:moveTo>
                    <a:pt x="0" y="208"/>
                  </a:moveTo>
                  <a:lnTo>
                    <a:pt x="48" y="0"/>
                  </a:lnTo>
                  <a:lnTo>
                    <a:pt x="47" y="4"/>
                  </a:lnTo>
                  <a:cubicBezTo>
                    <a:pt x="71" y="62"/>
                    <a:pt x="122" y="105"/>
                    <a:pt x="176" y="112"/>
                  </a:cubicBezTo>
                  <a:lnTo>
                    <a:pt x="192" y="128"/>
                  </a:lnTo>
                  <a:lnTo>
                    <a:pt x="0" y="208"/>
                  </a:lnTo>
                  <a:close/>
                </a:path>
              </a:pathLst>
            </a:custGeom>
            <a:solidFill>
              <a:srgbClr val="000000"/>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61" name="Freeform 13"/>
            <p:cNvSpPr>
              <a:spLocks/>
            </p:cNvSpPr>
            <p:nvPr/>
          </p:nvSpPr>
          <p:spPr bwMode="auto">
            <a:xfrm>
              <a:off x="2988" y="178"/>
              <a:ext cx="908" cy="272"/>
            </a:xfrm>
            <a:custGeom>
              <a:avLst/>
              <a:gdLst/>
              <a:ahLst/>
              <a:cxnLst>
                <a:cxn ang="0">
                  <a:pos x="0" y="258"/>
                </a:cxn>
                <a:cxn ang="0">
                  <a:pos x="908" y="272"/>
                </a:cxn>
              </a:cxnLst>
              <a:rect l="0" t="0" r="r" b="b"/>
              <a:pathLst>
                <a:path w="908" h="272">
                  <a:moveTo>
                    <a:pt x="0" y="258"/>
                  </a:moveTo>
                  <a:cubicBezTo>
                    <a:pt x="120" y="0"/>
                    <a:pt x="514" y="7"/>
                    <a:pt x="908" y="272"/>
                  </a:cubicBezTo>
                </a:path>
              </a:pathLst>
            </a:custGeom>
            <a:noFill/>
            <a:ln w="8890"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60" name="Freeform 12"/>
            <p:cNvSpPr>
              <a:spLocks/>
            </p:cNvSpPr>
            <p:nvPr/>
          </p:nvSpPr>
          <p:spPr bwMode="auto">
            <a:xfrm>
              <a:off x="3841" y="395"/>
              <a:ext cx="132" cy="132"/>
            </a:xfrm>
            <a:custGeom>
              <a:avLst/>
              <a:gdLst/>
              <a:ahLst/>
              <a:cxnLst>
                <a:cxn ang="0">
                  <a:pos x="192" y="192"/>
                </a:cxn>
                <a:cxn ang="0">
                  <a:pos x="0" y="144"/>
                </a:cxn>
                <a:cxn ang="0">
                  <a:pos x="0" y="144"/>
                </a:cxn>
                <a:cxn ang="0">
                  <a:pos x="4" y="145"/>
                </a:cxn>
                <a:cxn ang="0">
                  <a:pos x="112" y="0"/>
                </a:cxn>
                <a:cxn ang="0">
                  <a:pos x="112" y="0"/>
                </a:cxn>
                <a:cxn ang="0">
                  <a:pos x="192" y="192"/>
                </a:cxn>
              </a:cxnLst>
              <a:rect l="0" t="0" r="r" b="b"/>
              <a:pathLst>
                <a:path w="192" h="192">
                  <a:moveTo>
                    <a:pt x="192" y="192"/>
                  </a:moveTo>
                  <a:lnTo>
                    <a:pt x="0" y="144"/>
                  </a:lnTo>
                  <a:lnTo>
                    <a:pt x="4" y="145"/>
                  </a:lnTo>
                  <a:cubicBezTo>
                    <a:pt x="59" y="116"/>
                    <a:pt x="97" y="63"/>
                    <a:pt x="112" y="0"/>
                  </a:cubicBezTo>
                  <a:lnTo>
                    <a:pt x="112" y="0"/>
                  </a:lnTo>
                  <a:lnTo>
                    <a:pt x="192" y="192"/>
                  </a:lnTo>
                  <a:close/>
                </a:path>
              </a:pathLst>
            </a:custGeom>
            <a:solidFill>
              <a:srgbClr val="000000"/>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59" name="Line 11"/>
            <p:cNvSpPr>
              <a:spLocks noChangeShapeType="1"/>
            </p:cNvSpPr>
            <p:nvPr/>
          </p:nvSpPr>
          <p:spPr bwMode="auto">
            <a:xfrm flipH="1">
              <a:off x="6185" y="33"/>
              <a:ext cx="187" cy="307"/>
            </a:xfrm>
            <a:prstGeom prst="line">
              <a:avLst/>
            </a:prstGeom>
            <a:noFill/>
            <a:ln w="8890"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58" name="Freeform 10"/>
            <p:cNvSpPr>
              <a:spLocks/>
            </p:cNvSpPr>
            <p:nvPr/>
          </p:nvSpPr>
          <p:spPr bwMode="auto">
            <a:xfrm>
              <a:off x="6130" y="296"/>
              <a:ext cx="121" cy="143"/>
            </a:xfrm>
            <a:custGeom>
              <a:avLst/>
              <a:gdLst/>
              <a:ahLst/>
              <a:cxnLst>
                <a:cxn ang="0">
                  <a:pos x="0" y="208"/>
                </a:cxn>
                <a:cxn ang="0">
                  <a:pos x="16" y="0"/>
                </a:cxn>
                <a:cxn ang="0">
                  <a:pos x="16" y="0"/>
                </a:cxn>
                <a:cxn ang="0">
                  <a:pos x="14" y="1"/>
                </a:cxn>
                <a:cxn ang="0">
                  <a:pos x="176" y="80"/>
                </a:cxn>
                <a:cxn ang="0">
                  <a:pos x="160" y="80"/>
                </a:cxn>
                <a:cxn ang="0">
                  <a:pos x="0" y="208"/>
                </a:cxn>
              </a:cxnLst>
              <a:rect l="0" t="0" r="r" b="b"/>
              <a:pathLst>
                <a:path w="176" h="208">
                  <a:moveTo>
                    <a:pt x="0" y="208"/>
                  </a:moveTo>
                  <a:lnTo>
                    <a:pt x="16" y="0"/>
                  </a:lnTo>
                  <a:lnTo>
                    <a:pt x="14" y="1"/>
                  </a:lnTo>
                  <a:cubicBezTo>
                    <a:pt x="48" y="53"/>
                    <a:pt x="106" y="85"/>
                    <a:pt x="176" y="80"/>
                  </a:cubicBezTo>
                  <a:lnTo>
                    <a:pt x="160" y="80"/>
                  </a:lnTo>
                  <a:lnTo>
                    <a:pt x="0" y="208"/>
                  </a:lnTo>
                  <a:close/>
                </a:path>
              </a:pathLst>
            </a:custGeom>
            <a:solidFill>
              <a:srgbClr val="000000"/>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57" name="Line 9"/>
            <p:cNvSpPr>
              <a:spLocks noChangeShapeType="1"/>
            </p:cNvSpPr>
            <p:nvPr/>
          </p:nvSpPr>
          <p:spPr bwMode="auto">
            <a:xfrm>
              <a:off x="6372" y="33"/>
              <a:ext cx="1144" cy="483"/>
            </a:xfrm>
            <a:prstGeom prst="line">
              <a:avLst/>
            </a:prstGeom>
            <a:noFill/>
            <a:ln w="8890"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56" name="Freeform 8"/>
            <p:cNvSpPr>
              <a:spLocks/>
            </p:cNvSpPr>
            <p:nvPr/>
          </p:nvSpPr>
          <p:spPr bwMode="auto">
            <a:xfrm>
              <a:off x="7472" y="450"/>
              <a:ext cx="143" cy="112"/>
            </a:xfrm>
            <a:custGeom>
              <a:avLst/>
              <a:gdLst/>
              <a:ahLst/>
              <a:cxnLst>
                <a:cxn ang="0">
                  <a:pos x="208" y="144"/>
                </a:cxn>
                <a:cxn ang="0">
                  <a:pos x="0" y="160"/>
                </a:cxn>
                <a:cxn ang="0">
                  <a:pos x="16" y="160"/>
                </a:cxn>
                <a:cxn ang="0">
                  <a:pos x="11" y="163"/>
                </a:cxn>
                <a:cxn ang="0">
                  <a:pos x="80" y="0"/>
                </a:cxn>
                <a:cxn ang="0">
                  <a:pos x="80" y="0"/>
                </a:cxn>
                <a:cxn ang="0">
                  <a:pos x="208" y="144"/>
                </a:cxn>
              </a:cxnLst>
              <a:rect l="0" t="0" r="r" b="b"/>
              <a:pathLst>
                <a:path w="208" h="163">
                  <a:moveTo>
                    <a:pt x="208" y="144"/>
                  </a:moveTo>
                  <a:lnTo>
                    <a:pt x="0" y="160"/>
                  </a:lnTo>
                  <a:lnTo>
                    <a:pt x="16" y="160"/>
                  </a:lnTo>
                  <a:lnTo>
                    <a:pt x="11" y="163"/>
                  </a:lnTo>
                  <a:cubicBezTo>
                    <a:pt x="58" y="123"/>
                    <a:pt x="83" y="61"/>
                    <a:pt x="80" y="0"/>
                  </a:cubicBezTo>
                  <a:lnTo>
                    <a:pt x="80" y="0"/>
                  </a:lnTo>
                  <a:lnTo>
                    <a:pt x="208" y="144"/>
                  </a:lnTo>
                  <a:close/>
                </a:path>
              </a:pathLst>
            </a:custGeom>
            <a:solidFill>
              <a:srgbClr val="000000"/>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55" name="Freeform 7"/>
            <p:cNvSpPr>
              <a:spLocks/>
            </p:cNvSpPr>
            <p:nvPr/>
          </p:nvSpPr>
          <p:spPr bwMode="auto">
            <a:xfrm>
              <a:off x="0" y="406"/>
              <a:ext cx="1596" cy="685"/>
            </a:xfrm>
            <a:custGeom>
              <a:avLst/>
              <a:gdLst/>
              <a:ahLst/>
              <a:cxnLst>
                <a:cxn ang="0">
                  <a:pos x="2318" y="501"/>
                </a:cxn>
                <a:cxn ang="0">
                  <a:pos x="1168" y="0"/>
                </a:cxn>
                <a:cxn ang="0">
                  <a:pos x="1161" y="4"/>
                </a:cxn>
                <a:cxn ang="0">
                  <a:pos x="0" y="496"/>
                </a:cxn>
                <a:cxn ang="0">
                  <a:pos x="3" y="501"/>
                </a:cxn>
                <a:cxn ang="0">
                  <a:pos x="1168" y="992"/>
                </a:cxn>
                <a:cxn ang="0">
                  <a:pos x="1161" y="998"/>
                </a:cxn>
                <a:cxn ang="0">
                  <a:pos x="2320" y="496"/>
                </a:cxn>
              </a:cxnLst>
              <a:rect l="0" t="0" r="r" b="b"/>
              <a:pathLst>
                <a:path w="2320" h="998">
                  <a:moveTo>
                    <a:pt x="2318" y="501"/>
                  </a:moveTo>
                  <a:cubicBezTo>
                    <a:pt x="2318" y="227"/>
                    <a:pt x="1800" y="4"/>
                    <a:pt x="1168" y="0"/>
                  </a:cubicBezTo>
                  <a:lnTo>
                    <a:pt x="1161" y="4"/>
                  </a:lnTo>
                  <a:cubicBezTo>
                    <a:pt x="522" y="4"/>
                    <a:pt x="3" y="227"/>
                    <a:pt x="0" y="496"/>
                  </a:cubicBezTo>
                  <a:lnTo>
                    <a:pt x="3" y="501"/>
                  </a:lnTo>
                  <a:cubicBezTo>
                    <a:pt x="3" y="776"/>
                    <a:pt x="522" y="998"/>
                    <a:pt x="1168" y="992"/>
                  </a:cubicBezTo>
                  <a:lnTo>
                    <a:pt x="1161" y="998"/>
                  </a:lnTo>
                  <a:cubicBezTo>
                    <a:pt x="1800" y="998"/>
                    <a:pt x="2318" y="776"/>
                    <a:pt x="2320" y="496"/>
                  </a:cubicBezTo>
                </a:path>
              </a:pathLst>
            </a:custGeom>
            <a:noFill/>
            <a:ln w="8890"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5654" name="Rectangle 6"/>
            <p:cNvSpPr>
              <a:spLocks noChangeArrowheads="1"/>
            </p:cNvSpPr>
            <p:nvPr/>
          </p:nvSpPr>
          <p:spPr bwMode="auto">
            <a:xfrm>
              <a:off x="2427" y="472"/>
              <a:ext cx="426" cy="565"/>
            </a:xfrm>
            <a:prstGeom prst="rect">
              <a:avLst/>
            </a:prstGeom>
            <a:noFill/>
            <a:ln w="9525">
              <a:noFill/>
              <a:miter lim="800000"/>
              <a:headEnd/>
              <a:tailEnd/>
            </a:ln>
          </p:spPr>
          <p:txBody>
            <a:bodyPr vert="horz" wrap="non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smtClean="0">
                  <a:ln>
                    <a:noFill/>
                  </a:ln>
                  <a:solidFill>
                    <a:srgbClr val="000000"/>
                  </a:solidFill>
                  <a:effectLst/>
                  <a:latin typeface="Times New Roman" pitchFamily="18" charset="0"/>
                  <a:ea typeface="Calibri" pitchFamily="34" charset="0"/>
                  <a:cs typeface="Calibri" pitchFamily="34" charset="0"/>
                </a:rPr>
                <a:t>S2</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p:txBody>
        </p:sp>
        <p:sp>
          <p:nvSpPr>
            <p:cNvPr id="155653" name="Rectangle 5"/>
            <p:cNvSpPr>
              <a:spLocks noChangeArrowheads="1"/>
            </p:cNvSpPr>
            <p:nvPr/>
          </p:nvSpPr>
          <p:spPr bwMode="auto">
            <a:xfrm>
              <a:off x="4343" y="516"/>
              <a:ext cx="426" cy="565"/>
            </a:xfrm>
            <a:prstGeom prst="rect">
              <a:avLst/>
            </a:prstGeom>
            <a:noFill/>
            <a:ln w="9525">
              <a:noFill/>
              <a:miter lim="800000"/>
              <a:headEnd/>
              <a:tailEnd/>
            </a:ln>
          </p:spPr>
          <p:txBody>
            <a:bodyPr vert="horz" wrap="non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smtClean="0">
                  <a:ln>
                    <a:noFill/>
                  </a:ln>
                  <a:solidFill>
                    <a:srgbClr val="000000"/>
                  </a:solidFill>
                  <a:effectLst/>
                  <a:latin typeface="Times New Roman" pitchFamily="18" charset="0"/>
                  <a:ea typeface="Calibri" pitchFamily="34" charset="0"/>
                  <a:cs typeface="Calibri" pitchFamily="34" charset="0"/>
                </a:rPr>
                <a:t>S3</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p:txBody>
        </p:sp>
        <p:sp>
          <p:nvSpPr>
            <p:cNvPr id="155652" name="Rectangle 4"/>
            <p:cNvSpPr>
              <a:spLocks noChangeArrowheads="1"/>
            </p:cNvSpPr>
            <p:nvPr/>
          </p:nvSpPr>
          <p:spPr bwMode="auto">
            <a:xfrm>
              <a:off x="6185" y="526"/>
              <a:ext cx="426" cy="565"/>
            </a:xfrm>
            <a:prstGeom prst="rect">
              <a:avLst/>
            </a:prstGeom>
            <a:noFill/>
            <a:ln w="9525">
              <a:noFill/>
              <a:miter lim="800000"/>
              <a:headEnd/>
              <a:tailEnd/>
            </a:ln>
          </p:spPr>
          <p:txBody>
            <a:bodyPr vert="horz" wrap="non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smtClean="0">
                  <a:ln>
                    <a:noFill/>
                  </a:ln>
                  <a:solidFill>
                    <a:srgbClr val="000000"/>
                  </a:solidFill>
                  <a:effectLst/>
                  <a:latin typeface="Times New Roman" pitchFamily="18" charset="0"/>
                  <a:ea typeface="Calibri" pitchFamily="34" charset="0"/>
                  <a:cs typeface="Calibri" pitchFamily="34" charset="0"/>
                </a:rPr>
                <a:t>S4</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p:txBody>
        </p:sp>
        <p:sp>
          <p:nvSpPr>
            <p:cNvPr id="155651" name="Rectangle 3"/>
            <p:cNvSpPr>
              <a:spLocks noChangeArrowheads="1"/>
            </p:cNvSpPr>
            <p:nvPr/>
          </p:nvSpPr>
          <p:spPr bwMode="auto">
            <a:xfrm>
              <a:off x="8022" y="516"/>
              <a:ext cx="426" cy="565"/>
            </a:xfrm>
            <a:prstGeom prst="rect">
              <a:avLst/>
            </a:prstGeom>
            <a:noFill/>
            <a:ln w="9525">
              <a:noFill/>
              <a:miter lim="800000"/>
              <a:headEnd/>
              <a:tailEnd/>
            </a:ln>
          </p:spPr>
          <p:txBody>
            <a:bodyPr vert="horz" wrap="non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smtClean="0">
                  <a:ln>
                    <a:noFill/>
                  </a:ln>
                  <a:solidFill>
                    <a:srgbClr val="000000"/>
                  </a:solidFill>
                  <a:effectLst/>
                  <a:latin typeface="Times New Roman" pitchFamily="18" charset="0"/>
                  <a:ea typeface="Calibri" pitchFamily="34" charset="0"/>
                  <a:cs typeface="Calibri" pitchFamily="34" charset="0"/>
                </a:rPr>
                <a:t>S5</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p:txBody>
        </p:sp>
      </p:grpSp>
      <p:sp>
        <p:nvSpPr>
          <p:cNvPr id="49" name="ZoneTexte 48"/>
          <p:cNvSpPr txBox="1"/>
          <p:nvPr/>
        </p:nvSpPr>
        <p:spPr>
          <a:xfrm>
            <a:off x="1799692" y="5769260"/>
            <a:ext cx="6300700" cy="400110"/>
          </a:xfrm>
          <a:prstGeom prst="rect">
            <a:avLst/>
          </a:prstGeom>
          <a:noFill/>
        </p:spPr>
        <p:txBody>
          <a:bodyPr wrap="square" rtlCol="0">
            <a:spAutoFit/>
          </a:bodyPr>
          <a:lstStyle/>
          <a:p>
            <a:r>
              <a:rPr lang="fr-FR" sz="2000" dirty="0" smtClean="0"/>
              <a:t>S1</a:t>
            </a:r>
            <a:r>
              <a:rPr lang="fr-FR" dirty="0" smtClean="0"/>
              <a:t>: Solution constructive à une fonction élémentaire</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TM%2030.jpg"/>
          <p:cNvPicPr>
            <a:picLocks noChangeAspect="1"/>
          </p:cNvPicPr>
          <p:nvPr/>
        </p:nvPicPr>
        <p:blipFill>
          <a:blip r:embed="rId3" cstate="print">
            <a:lum bright="70000" contrast="-70000"/>
          </a:blip>
          <a:srcRect l="3077" t="2939" r="3583" b="3021"/>
          <a:stretch>
            <a:fillRect/>
          </a:stretch>
        </p:blipFill>
        <p:spPr>
          <a:xfrm>
            <a:off x="1259632" y="1124744"/>
            <a:ext cx="6859887" cy="4824536"/>
          </a:xfrm>
          <a:prstGeom prst="rect">
            <a:avLst/>
          </a:prstGeom>
        </p:spPr>
      </p:pic>
      <p:cxnSp>
        <p:nvCxnSpPr>
          <p:cNvPr id="13" name="Connecteur droit 12"/>
          <p:cNvCxnSpPr/>
          <p:nvPr/>
        </p:nvCxnSpPr>
        <p:spPr>
          <a:xfrm>
            <a:off x="179512" y="764704"/>
            <a:ext cx="550861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9" name="ZoneTexte 8"/>
          <p:cNvSpPr txBox="1"/>
          <p:nvPr/>
        </p:nvSpPr>
        <p:spPr>
          <a:xfrm>
            <a:off x="179512" y="1160748"/>
            <a:ext cx="5580620" cy="1077218"/>
          </a:xfrm>
          <a:prstGeom prst="rect">
            <a:avLst/>
          </a:prstGeom>
          <a:noFill/>
        </p:spPr>
        <p:txBody>
          <a:bodyPr wrap="square" rtlCol="0">
            <a:spAutoFit/>
          </a:bodyPr>
          <a:lstStyle/>
          <a:p>
            <a:r>
              <a:rPr lang="fr-FR" sz="2400" dirty="0" smtClean="0">
                <a:solidFill>
                  <a:prstClr val="black"/>
                </a:solidFill>
              </a:rPr>
              <a:t>L’ingénierie simultanée nécessite:</a:t>
            </a:r>
          </a:p>
          <a:p>
            <a:pPr lvl="1"/>
            <a:endParaRPr lang="fr-FR" sz="2000" dirty="0" smtClean="0">
              <a:solidFill>
                <a:prstClr val="black"/>
              </a:solidFill>
            </a:endParaRPr>
          </a:p>
          <a:p>
            <a:r>
              <a:rPr lang="fr-FR" sz="2000" dirty="0" smtClean="0">
                <a:solidFill>
                  <a:prstClr val="black"/>
                </a:solidFill>
              </a:rPr>
              <a:t> </a:t>
            </a:r>
            <a:endParaRPr lang="fr-FR" sz="2000" dirty="0">
              <a:solidFill>
                <a:prstClr val="black"/>
              </a:solidFill>
            </a:endParaRPr>
          </a:p>
        </p:txBody>
      </p:sp>
      <p:sp>
        <p:nvSpPr>
          <p:cNvPr id="12" name="Titre 2"/>
          <p:cNvSpPr txBox="1">
            <a:spLocks/>
          </p:cNvSpPr>
          <p:nvPr/>
        </p:nvSpPr>
        <p:spPr>
          <a:xfrm>
            <a:off x="107504" y="296652"/>
            <a:ext cx="4175956" cy="468052"/>
          </a:xfrm>
          <a:prstGeom prst="rect">
            <a:avLst/>
          </a:prstGeom>
          <a:noFill/>
        </p:spPr>
        <p:txBody>
          <a:bodyPr>
            <a:normAutofit fontScale="77500" lnSpcReduction="20000"/>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3600" b="1" dirty="0" smtClean="0">
                <a:ln w="17780" cmpd="sng">
                  <a:solidFill>
                    <a:schemeClr val="bg1"/>
                  </a:solidFill>
                  <a:prstDash val="solid"/>
                  <a:miter lim="800000"/>
                </a:ln>
                <a:latin typeface="Arial" pitchFamily="34" charset="0"/>
                <a:ea typeface="+mj-ea"/>
                <a:cs typeface="Arial" pitchFamily="34" charset="0"/>
              </a:rPr>
              <a:t>L’ingénierie simultanée</a:t>
            </a:r>
            <a:endParaRPr kumimoji="0" lang="fr-FR" sz="3600" b="1" i="0" strike="noStrike" kern="1200" cap="none" spc="0" normalizeH="0" baseline="0" noProof="0" dirty="0">
              <a:ln w="17780" cmpd="sng">
                <a:solidFill>
                  <a:schemeClr val="bg1"/>
                </a:solidFill>
                <a:prstDash val="solid"/>
                <a:miter lim="800000"/>
              </a:ln>
              <a:solidFill>
                <a:schemeClr val="tx1"/>
              </a:solidFill>
              <a:uLnTx/>
              <a:uFillTx/>
              <a:latin typeface="Arial" pitchFamily="34" charset="0"/>
              <a:ea typeface="+mj-ea"/>
              <a:cs typeface="Arial" pitchFamily="34" charset="0"/>
            </a:endParaRPr>
          </a:p>
        </p:txBody>
      </p:sp>
      <p:sp>
        <p:nvSpPr>
          <p:cNvPr id="14" name="ZoneTexte 13"/>
          <p:cNvSpPr txBox="1"/>
          <p:nvPr/>
        </p:nvSpPr>
        <p:spPr>
          <a:xfrm>
            <a:off x="287524" y="1700808"/>
            <a:ext cx="6624736" cy="70788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defRPr/>
            </a:pPr>
            <a:r>
              <a:rPr lang="fr-FR" sz="2000" dirty="0" smtClean="0">
                <a:solidFill>
                  <a:prstClr val="black"/>
                </a:solidFill>
              </a:rPr>
              <a:t>La disparition de la dichotomie </a:t>
            </a:r>
          </a:p>
          <a:p>
            <a:pPr lvl="1"/>
            <a:r>
              <a:rPr lang="fr-FR" sz="2000" dirty="0" smtClean="0">
                <a:solidFill>
                  <a:prstClr val="black"/>
                </a:solidFill>
              </a:rPr>
              <a:t>Partie Opérative/Partie Commande</a:t>
            </a:r>
            <a:endParaRPr lang="fr-FR" sz="2400" dirty="0" smtClean="0"/>
          </a:p>
        </p:txBody>
      </p:sp>
      <p:sp>
        <p:nvSpPr>
          <p:cNvPr id="17" name="ZoneTexte 16"/>
          <p:cNvSpPr txBox="1"/>
          <p:nvPr/>
        </p:nvSpPr>
        <p:spPr>
          <a:xfrm>
            <a:off x="323528" y="2564904"/>
            <a:ext cx="8045824" cy="163121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sz="2000" dirty="0" smtClean="0">
                <a:solidFill>
                  <a:prstClr val="black"/>
                </a:solidFill>
              </a:rPr>
              <a:t>Un travail collaboratif des divers départements de l’entreprise:</a:t>
            </a:r>
          </a:p>
          <a:p>
            <a:pPr lvl="2">
              <a:buFont typeface="Wingdings" pitchFamily="2" charset="2"/>
              <a:buChar char="Ø"/>
            </a:pPr>
            <a:r>
              <a:rPr lang="fr-FR" sz="2000" dirty="0" smtClean="0">
                <a:solidFill>
                  <a:prstClr val="black"/>
                </a:solidFill>
              </a:rPr>
              <a:t>Marketing, Ingénierie du produit</a:t>
            </a:r>
          </a:p>
          <a:p>
            <a:pPr lvl="2">
              <a:buFont typeface="Wingdings" pitchFamily="2" charset="2"/>
              <a:buChar char="Ø"/>
            </a:pPr>
            <a:r>
              <a:rPr lang="fr-FR" sz="2000" dirty="0" smtClean="0">
                <a:solidFill>
                  <a:prstClr val="black"/>
                </a:solidFill>
              </a:rPr>
              <a:t>Ingénierie des méthodes et Processus</a:t>
            </a:r>
          </a:p>
          <a:p>
            <a:pPr lvl="2">
              <a:buFont typeface="Wingdings" pitchFamily="2" charset="2"/>
              <a:buChar char="Ø"/>
            </a:pPr>
            <a:r>
              <a:rPr lang="fr-FR" sz="2000" dirty="0" smtClean="0">
                <a:solidFill>
                  <a:prstClr val="black"/>
                </a:solidFill>
              </a:rPr>
              <a:t>Production, Qualité, Maintenance</a:t>
            </a:r>
          </a:p>
          <a:p>
            <a:pPr lvl="2">
              <a:buFont typeface="Wingdings" pitchFamily="2" charset="2"/>
              <a:buChar char="Ø"/>
            </a:pPr>
            <a:r>
              <a:rPr lang="fr-FR" sz="2000" dirty="0" smtClean="0">
                <a:solidFill>
                  <a:prstClr val="black"/>
                </a:solidFill>
              </a:rPr>
              <a:t>Finance etc.….</a:t>
            </a:r>
            <a:endParaRPr lang="fr-FR" sz="2400" dirty="0" smtClean="0"/>
          </a:p>
        </p:txBody>
      </p:sp>
      <p:sp>
        <p:nvSpPr>
          <p:cNvPr id="18" name="ZoneTexte 17"/>
          <p:cNvSpPr txBox="1"/>
          <p:nvPr/>
        </p:nvSpPr>
        <p:spPr>
          <a:xfrm>
            <a:off x="323528" y="4437112"/>
            <a:ext cx="8352928" cy="40011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defRPr/>
            </a:pPr>
            <a:r>
              <a:rPr lang="fr-FR" sz="2000" dirty="0" smtClean="0">
                <a:solidFill>
                  <a:prstClr val="black"/>
                </a:solidFill>
              </a:rPr>
              <a:t>L’utilisation d’outils informatiques puissants (chaîne numérique).</a:t>
            </a:r>
            <a:endParaRPr lang="fr-FR"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cteur droit 12"/>
          <p:cNvCxnSpPr/>
          <p:nvPr/>
        </p:nvCxnSpPr>
        <p:spPr>
          <a:xfrm>
            <a:off x="179512" y="764704"/>
            <a:ext cx="550861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9" name="Rectangle 2"/>
          <p:cNvSpPr>
            <a:spLocks noChangeArrowheads="1"/>
          </p:cNvSpPr>
          <p:nvPr/>
        </p:nvSpPr>
        <p:spPr bwMode="auto">
          <a:xfrm>
            <a:off x="1799184" y="4401108"/>
            <a:ext cx="734481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49263" fontAlgn="base">
              <a:spcBef>
                <a:spcPct val="0"/>
              </a:spcBef>
              <a:spcAft>
                <a:spcPct val="0"/>
              </a:spcAft>
            </a:pPr>
            <a:r>
              <a:rPr lang="fr-FR" sz="2000" dirty="0" smtClean="0">
                <a:solidFill>
                  <a:prstClr val="black"/>
                </a:solidFill>
                <a:ea typeface="Calibri" pitchFamily="34" charset="0"/>
                <a:cs typeface="Times New Roman" pitchFamily="18" charset="0"/>
              </a:rPr>
              <a:t>L’emploi de l’outil informatique assure la communication permanente entre les acteurs métiers: circulation d’informations ou </a:t>
            </a:r>
            <a:r>
              <a:rPr lang="fr-FR" sz="2000" dirty="0" err="1" smtClean="0">
                <a:solidFill>
                  <a:prstClr val="black"/>
                </a:solidFill>
                <a:ea typeface="Calibri" pitchFamily="34" charset="0"/>
                <a:cs typeface="Times New Roman" pitchFamily="18" charset="0"/>
              </a:rPr>
              <a:t>Workflow</a:t>
            </a:r>
            <a:r>
              <a:rPr lang="fr-FR" sz="2000" dirty="0" smtClean="0">
                <a:solidFill>
                  <a:prstClr val="black"/>
                </a:solidFill>
                <a:ea typeface="Calibri" pitchFamily="34" charset="0"/>
                <a:cs typeface="Times New Roman" pitchFamily="18" charset="0"/>
              </a:rPr>
              <a:t>.</a:t>
            </a:r>
          </a:p>
          <a:p>
            <a:pPr indent="449263" fontAlgn="base">
              <a:spcBef>
                <a:spcPct val="0"/>
              </a:spcBef>
              <a:spcAft>
                <a:spcPct val="0"/>
              </a:spcAft>
            </a:pPr>
            <a:r>
              <a:rPr lang="fr-FR" sz="2000" dirty="0" smtClean="0">
                <a:solidFill>
                  <a:prstClr val="black"/>
                </a:solidFill>
                <a:cs typeface="Times New Roman" pitchFamily="18" charset="0"/>
              </a:rPr>
              <a:t>Cela impose:</a:t>
            </a:r>
          </a:p>
          <a:p>
            <a:pPr indent="449263" fontAlgn="base">
              <a:spcBef>
                <a:spcPct val="0"/>
              </a:spcBef>
              <a:spcAft>
                <a:spcPct val="0"/>
              </a:spcAft>
              <a:buFont typeface="Arial" pitchFamily="34" charset="0"/>
              <a:buChar char="•"/>
            </a:pPr>
            <a:r>
              <a:rPr lang="fr-FR" sz="2000" dirty="0" smtClean="0">
                <a:solidFill>
                  <a:prstClr val="black"/>
                </a:solidFill>
                <a:cs typeface="Times New Roman" pitchFamily="18" charset="0"/>
              </a:rPr>
              <a:t>Le partage et l’échange de données</a:t>
            </a:r>
          </a:p>
          <a:p>
            <a:pPr indent="449263" fontAlgn="base">
              <a:spcBef>
                <a:spcPct val="0"/>
              </a:spcBef>
              <a:spcAft>
                <a:spcPct val="0"/>
              </a:spcAft>
              <a:buFont typeface="Arial" pitchFamily="34" charset="0"/>
              <a:buChar char="•"/>
            </a:pPr>
            <a:r>
              <a:rPr lang="fr-FR" sz="2000" dirty="0" smtClean="0">
                <a:solidFill>
                  <a:prstClr val="black"/>
                </a:solidFill>
                <a:cs typeface="Times New Roman" pitchFamily="18" charset="0"/>
              </a:rPr>
              <a:t>L’utilisation de langages communs de communication</a:t>
            </a:r>
            <a:endParaRPr lang="fr-FR" sz="2000" dirty="0" smtClean="0">
              <a:solidFill>
                <a:prstClr val="black"/>
              </a:solidFill>
              <a:cs typeface="Arial" pitchFamily="34" charset="0"/>
            </a:endParaRPr>
          </a:p>
        </p:txBody>
      </p:sp>
      <p:sp>
        <p:nvSpPr>
          <p:cNvPr id="10" name="Rectangle 9"/>
          <p:cNvSpPr/>
          <p:nvPr/>
        </p:nvSpPr>
        <p:spPr>
          <a:xfrm>
            <a:off x="215516" y="872716"/>
            <a:ext cx="3960441" cy="523220"/>
          </a:xfrm>
          <a:prstGeom prst="rect">
            <a:avLst/>
          </a:prstGeom>
        </p:spPr>
        <p:txBody>
          <a:bodyPr wrap="square">
            <a:spAutoFit/>
          </a:bodyPr>
          <a:lstStyle/>
          <a:p>
            <a:r>
              <a:rPr lang="fr-FR" sz="2800" dirty="0" smtClean="0">
                <a:solidFill>
                  <a:prstClr val="black"/>
                </a:solidFill>
                <a:ea typeface="Calibri" pitchFamily="34" charset="0"/>
                <a:cs typeface="Times New Roman" pitchFamily="18" charset="0"/>
              </a:rPr>
              <a:t>La communication</a:t>
            </a:r>
            <a:endParaRPr lang="fr-FR" sz="2800" dirty="0">
              <a:solidFill>
                <a:prstClr val="black"/>
              </a:solidFill>
            </a:endParaRPr>
          </a:p>
        </p:txBody>
      </p:sp>
      <p:sp>
        <p:nvSpPr>
          <p:cNvPr id="1966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196609" name="Object 1"/>
          <p:cNvGraphicFramePr>
            <a:graphicFrameLocks noChangeAspect="1"/>
          </p:cNvGraphicFramePr>
          <p:nvPr/>
        </p:nvGraphicFramePr>
        <p:xfrm>
          <a:off x="287524" y="332656"/>
          <a:ext cx="8689495" cy="4435118"/>
        </p:xfrm>
        <a:graphic>
          <a:graphicData uri="http://schemas.openxmlformats.org/presentationml/2006/ole">
            <p:oleObj spid="_x0000_s633858" r:id="rId5" imgW="14953002" imgH="7613245" progId="Visio.Drawing.11">
              <p:embed/>
            </p:oleObj>
          </a:graphicData>
        </a:graphic>
      </p:graphicFrame>
      <p:sp>
        <p:nvSpPr>
          <p:cNvPr id="12" name="Titre 2"/>
          <p:cNvSpPr txBox="1">
            <a:spLocks/>
          </p:cNvSpPr>
          <p:nvPr/>
        </p:nvSpPr>
        <p:spPr>
          <a:xfrm>
            <a:off x="107504" y="296652"/>
            <a:ext cx="4175956" cy="468052"/>
          </a:xfrm>
          <a:prstGeom prst="rect">
            <a:avLst/>
          </a:prstGeom>
          <a:noFill/>
        </p:spPr>
        <p:txBody>
          <a:bodyPr>
            <a:normAutofit fontScale="77500" lnSpcReduction="20000"/>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3600" b="1" dirty="0" smtClean="0">
                <a:ln w="17780" cmpd="sng">
                  <a:solidFill>
                    <a:schemeClr val="bg1"/>
                  </a:solidFill>
                  <a:prstDash val="solid"/>
                  <a:miter lim="800000"/>
                </a:ln>
                <a:latin typeface="Arial" pitchFamily="34" charset="0"/>
                <a:ea typeface="+mj-ea"/>
                <a:cs typeface="Arial" pitchFamily="34" charset="0"/>
              </a:rPr>
              <a:t>L’ingénierie simultanée</a:t>
            </a:r>
            <a:endParaRPr kumimoji="0" lang="fr-FR" sz="3600" b="1" i="0" strike="noStrike" kern="1200" cap="none" spc="0" normalizeH="0" baseline="0" noProof="0" dirty="0">
              <a:ln w="17780" cmpd="sng">
                <a:solidFill>
                  <a:schemeClr val="bg1"/>
                </a:solidFill>
                <a:prstDash val="solid"/>
                <a:miter lim="800000"/>
              </a:ln>
              <a:solidFill>
                <a:schemeClr val="tx1"/>
              </a:solidFill>
              <a:uLnTx/>
              <a:uFillTx/>
              <a:latin typeface="Arial" pitchFamily="34" charset="0"/>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1+#ppt_w/2"/>
                                          </p:val>
                                        </p:tav>
                                        <p:tav tm="100000">
                                          <p:val>
                                            <p:strVal val="#ppt_x"/>
                                          </p:val>
                                        </p:tav>
                                      </p:tavLst>
                                    </p:anim>
                                    <p:anim calcmode="lin" valueType="num">
                                      <p:cBhvr additive="base">
                                        <p:cTn id="8" dur="2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TM%2030.jpg"/>
          <p:cNvPicPr>
            <a:picLocks noChangeAspect="1"/>
          </p:cNvPicPr>
          <p:nvPr/>
        </p:nvPicPr>
        <p:blipFill>
          <a:blip r:embed="rId3" cstate="print">
            <a:lum bright="70000" contrast="-70000"/>
          </a:blip>
          <a:srcRect l="3077" t="2939" r="3583" b="3021"/>
          <a:stretch>
            <a:fillRect/>
          </a:stretch>
        </p:blipFill>
        <p:spPr>
          <a:xfrm>
            <a:off x="1259632" y="1124744"/>
            <a:ext cx="6859887" cy="4824536"/>
          </a:xfrm>
          <a:prstGeom prst="rect">
            <a:avLst/>
          </a:prstGeom>
        </p:spPr>
      </p:pic>
      <p:cxnSp>
        <p:nvCxnSpPr>
          <p:cNvPr id="13" name="Connecteur droit 12"/>
          <p:cNvCxnSpPr/>
          <p:nvPr/>
        </p:nvCxnSpPr>
        <p:spPr>
          <a:xfrm>
            <a:off x="179512" y="764704"/>
            <a:ext cx="550861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10" name="ZoneTexte 9"/>
          <p:cNvSpPr txBox="1"/>
          <p:nvPr/>
        </p:nvSpPr>
        <p:spPr>
          <a:xfrm>
            <a:off x="251520" y="944724"/>
            <a:ext cx="8244916" cy="523220"/>
          </a:xfrm>
          <a:prstGeom prst="rect">
            <a:avLst/>
          </a:prstGeom>
          <a:noFill/>
        </p:spPr>
        <p:txBody>
          <a:bodyPr wrap="square" rtlCol="0">
            <a:spAutoFit/>
          </a:bodyPr>
          <a:lstStyle/>
          <a:p>
            <a:pPr fontAlgn="base">
              <a:spcBef>
                <a:spcPct val="0"/>
              </a:spcBef>
              <a:spcAft>
                <a:spcPct val="0"/>
              </a:spcAft>
            </a:pPr>
            <a:r>
              <a:rPr lang="fr-FR" sz="2800" dirty="0" smtClean="0">
                <a:solidFill>
                  <a:prstClr val="black"/>
                </a:solidFill>
                <a:latin typeface="+mj-lt"/>
                <a:ea typeface="Calibri" pitchFamily="34" charset="0"/>
                <a:cs typeface="Times New Roman" pitchFamily="18" charset="0"/>
              </a:rPr>
              <a:t>Les principes à respecter sont les suivants: </a:t>
            </a:r>
          </a:p>
        </p:txBody>
      </p:sp>
      <p:sp>
        <p:nvSpPr>
          <p:cNvPr id="12" name="Titre 2"/>
          <p:cNvSpPr txBox="1">
            <a:spLocks/>
          </p:cNvSpPr>
          <p:nvPr/>
        </p:nvSpPr>
        <p:spPr>
          <a:xfrm>
            <a:off x="107504" y="296652"/>
            <a:ext cx="4175956" cy="468052"/>
          </a:xfrm>
          <a:prstGeom prst="rect">
            <a:avLst/>
          </a:prstGeom>
          <a:noFill/>
          <a:ln>
            <a:noFill/>
          </a:ln>
        </p:spPr>
        <p:txBody>
          <a:bodyPr>
            <a:normAutofit fontScale="77500" lnSpcReduction="20000"/>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3600" b="1" dirty="0" smtClean="0">
                <a:ln w="17780" cmpd="sng">
                  <a:solidFill>
                    <a:schemeClr val="bg1"/>
                  </a:solidFill>
                  <a:prstDash val="solid"/>
                  <a:miter lim="800000"/>
                </a:ln>
                <a:latin typeface="Arial" pitchFamily="34" charset="0"/>
                <a:ea typeface="+mj-ea"/>
                <a:cs typeface="Arial" pitchFamily="34" charset="0"/>
              </a:rPr>
              <a:t>L’ingénierie simultanée</a:t>
            </a:r>
            <a:endParaRPr kumimoji="0" lang="fr-FR" sz="3600" b="1" i="0" strike="noStrike" kern="1200" cap="none" spc="0" normalizeH="0" baseline="0" noProof="0" dirty="0">
              <a:ln w="17780" cmpd="sng">
                <a:solidFill>
                  <a:schemeClr val="bg1"/>
                </a:solidFill>
                <a:prstDash val="solid"/>
                <a:miter lim="800000"/>
              </a:ln>
              <a:solidFill>
                <a:schemeClr val="tx1"/>
              </a:solidFill>
              <a:uLnTx/>
              <a:uFillTx/>
              <a:latin typeface="Arial" pitchFamily="34" charset="0"/>
              <a:ea typeface="+mj-ea"/>
              <a:cs typeface="Arial" pitchFamily="34" charset="0"/>
            </a:endParaRPr>
          </a:p>
        </p:txBody>
      </p:sp>
      <p:sp>
        <p:nvSpPr>
          <p:cNvPr id="8" name="ZoneTexte 7"/>
          <p:cNvSpPr txBox="1"/>
          <p:nvPr/>
        </p:nvSpPr>
        <p:spPr>
          <a:xfrm>
            <a:off x="1655676" y="1520788"/>
            <a:ext cx="6804756"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lvl="1" fontAlgn="base">
              <a:lnSpc>
                <a:spcPct val="120000"/>
              </a:lnSpc>
              <a:spcBef>
                <a:spcPct val="0"/>
              </a:spcBef>
              <a:spcAft>
                <a:spcPct val="0"/>
              </a:spcAft>
              <a:buFont typeface="Arial" pitchFamily="34" charset="0"/>
              <a:buChar char="•"/>
            </a:pPr>
            <a:r>
              <a:rPr lang="fr-FR" sz="2000" b="1" dirty="0" smtClean="0"/>
              <a:t> </a:t>
            </a:r>
            <a:r>
              <a:rPr lang="fr-FR" sz="2000" dirty="0" smtClean="0">
                <a:solidFill>
                  <a:prstClr val="black"/>
                </a:solidFill>
                <a:ea typeface="Calibri" pitchFamily="34" charset="0"/>
                <a:cs typeface="Times New Roman" pitchFamily="18" charset="0"/>
              </a:rPr>
              <a:t>Entamer toutes les tâches et utiliser les informations dès que possible.</a:t>
            </a:r>
          </a:p>
        </p:txBody>
      </p:sp>
      <p:sp>
        <p:nvSpPr>
          <p:cNvPr id="9" name="ZoneTexte 8"/>
          <p:cNvSpPr txBox="1"/>
          <p:nvPr/>
        </p:nvSpPr>
        <p:spPr>
          <a:xfrm>
            <a:off x="1655676" y="2384884"/>
            <a:ext cx="6804756" cy="70788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marL="457200" lvl="2">
              <a:buFont typeface="Arial" pitchFamily="34" charset="0"/>
              <a:buChar char="•"/>
            </a:pPr>
            <a:r>
              <a:rPr lang="fr-FR" b="1" dirty="0" smtClean="0"/>
              <a:t> </a:t>
            </a:r>
            <a:r>
              <a:rPr lang="fr-FR" sz="2000" dirty="0" smtClean="0">
                <a:solidFill>
                  <a:prstClr val="black"/>
                </a:solidFill>
                <a:ea typeface="Calibri" pitchFamily="34" charset="0"/>
                <a:cs typeface="Times New Roman" pitchFamily="18" charset="0"/>
              </a:rPr>
              <a:t>Veiller à ce que tous les membres de l'équipe aient bien compris les informations importantes.</a:t>
            </a:r>
            <a:endParaRPr lang="fr-FR" dirty="0">
              <a:latin typeface="Calibri" pitchFamily="34" charset="0"/>
              <a:cs typeface="Calibri" pitchFamily="34" charset="0"/>
            </a:endParaRPr>
          </a:p>
        </p:txBody>
      </p:sp>
      <p:sp>
        <p:nvSpPr>
          <p:cNvPr id="14" name="ZoneTexte 13"/>
          <p:cNvSpPr txBox="1"/>
          <p:nvPr/>
        </p:nvSpPr>
        <p:spPr>
          <a:xfrm>
            <a:off x="1655676" y="3140968"/>
            <a:ext cx="6804756"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lvl="1" fontAlgn="base">
              <a:lnSpc>
                <a:spcPct val="120000"/>
              </a:lnSpc>
              <a:spcBef>
                <a:spcPct val="0"/>
              </a:spcBef>
              <a:spcAft>
                <a:spcPct val="0"/>
              </a:spcAft>
              <a:buFont typeface="Arial" pitchFamily="34" charset="0"/>
              <a:buChar char="•"/>
            </a:pPr>
            <a:r>
              <a:rPr lang="fr-FR" sz="2000" dirty="0" smtClean="0">
                <a:solidFill>
                  <a:prstClr val="black"/>
                </a:solidFill>
                <a:ea typeface="Calibri" pitchFamily="34" charset="0"/>
                <a:cs typeface="Times New Roman" pitchFamily="18" charset="0"/>
              </a:rPr>
              <a:t> Donner la liberté aux individus et aux équipes de définir eux-mêmes leurs objectifs.</a:t>
            </a:r>
          </a:p>
        </p:txBody>
      </p:sp>
      <p:sp>
        <p:nvSpPr>
          <p:cNvPr id="15" name="ZoneTexte 14"/>
          <p:cNvSpPr txBox="1"/>
          <p:nvPr/>
        </p:nvSpPr>
        <p:spPr>
          <a:xfrm>
            <a:off x="1655676" y="4869160"/>
            <a:ext cx="4860540"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lvl="1" fontAlgn="base">
              <a:lnSpc>
                <a:spcPct val="120000"/>
              </a:lnSpc>
              <a:spcBef>
                <a:spcPct val="0"/>
              </a:spcBef>
              <a:spcAft>
                <a:spcPct val="0"/>
              </a:spcAft>
              <a:buFont typeface="Arial" pitchFamily="34" charset="0"/>
              <a:buChar char="•"/>
            </a:pPr>
            <a:r>
              <a:rPr lang="fr-FR" smtClean="0">
                <a:solidFill>
                  <a:prstClr val="black"/>
                </a:solidFill>
                <a:ea typeface="Calibri" pitchFamily="34" charset="0"/>
                <a:cs typeface="Times New Roman" pitchFamily="18" charset="0"/>
              </a:rPr>
              <a:t> </a:t>
            </a:r>
            <a:r>
              <a:rPr lang="fr-FR" sz="2000" smtClean="0">
                <a:solidFill>
                  <a:prstClr val="black"/>
                </a:solidFill>
                <a:ea typeface="Calibri" pitchFamily="34" charset="0"/>
                <a:cs typeface="Times New Roman" pitchFamily="18" charset="0"/>
              </a:rPr>
              <a:t>Prendre des décisions définitives</a:t>
            </a:r>
            <a:r>
              <a:rPr lang="fr-FR" smtClean="0">
                <a:solidFill>
                  <a:prstClr val="black"/>
                </a:solidFill>
                <a:ea typeface="Calibri" pitchFamily="34" charset="0"/>
                <a:cs typeface="Times New Roman" pitchFamily="18" charset="0"/>
              </a:rPr>
              <a:t>. </a:t>
            </a:r>
            <a:endParaRPr lang="fr-FR" dirty="0" smtClean="0">
              <a:solidFill>
                <a:prstClr val="black"/>
              </a:solidFill>
              <a:ea typeface="Calibri" pitchFamily="34" charset="0"/>
              <a:cs typeface="Times New Roman" pitchFamily="18" charset="0"/>
            </a:endParaRPr>
          </a:p>
        </p:txBody>
      </p:sp>
      <p:sp>
        <p:nvSpPr>
          <p:cNvPr id="16" name="ZoneTexte 15"/>
          <p:cNvSpPr txBox="1"/>
          <p:nvPr/>
        </p:nvSpPr>
        <p:spPr>
          <a:xfrm>
            <a:off x="1655676" y="4005064"/>
            <a:ext cx="6840760"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lvl="1" fontAlgn="base">
              <a:lnSpc>
                <a:spcPct val="120000"/>
              </a:lnSpc>
              <a:spcBef>
                <a:spcPct val="0"/>
              </a:spcBef>
              <a:spcAft>
                <a:spcPct val="0"/>
              </a:spcAft>
              <a:buFont typeface="Arial" pitchFamily="34" charset="0"/>
              <a:buChar char="•"/>
            </a:pPr>
            <a:r>
              <a:rPr lang="fr-FR" sz="2000" dirty="0" smtClean="0">
                <a:solidFill>
                  <a:prstClr val="black"/>
                </a:solidFill>
                <a:ea typeface="Calibri" pitchFamily="34" charset="0"/>
                <a:cs typeface="Times New Roman" pitchFamily="18" charset="0"/>
              </a:rPr>
              <a:t> Considérer la conception, la production, la maintenance, comme un seul ensemble. </a:t>
            </a:r>
          </a:p>
        </p:txBody>
      </p:sp>
      <p:sp>
        <p:nvSpPr>
          <p:cNvPr id="17" name="ZoneTexte 16"/>
          <p:cNvSpPr txBox="1"/>
          <p:nvPr/>
        </p:nvSpPr>
        <p:spPr>
          <a:xfrm>
            <a:off x="1655676" y="5337212"/>
            <a:ext cx="6840760" cy="815608"/>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lvl="1" fontAlgn="base">
              <a:lnSpc>
                <a:spcPct val="120000"/>
              </a:lnSpc>
              <a:spcBef>
                <a:spcPct val="0"/>
              </a:spcBef>
              <a:spcAft>
                <a:spcPct val="0"/>
              </a:spcAft>
              <a:buFont typeface="Arial" pitchFamily="34" charset="0"/>
              <a:buChar char="•"/>
            </a:pPr>
            <a:r>
              <a:rPr lang="fr-FR" sz="2000" dirty="0" smtClean="0">
                <a:solidFill>
                  <a:prstClr val="black"/>
                </a:solidFill>
                <a:ea typeface="Calibri" pitchFamily="34" charset="0"/>
                <a:cs typeface="Times New Roman" pitchFamily="18" charset="0"/>
              </a:rPr>
              <a:t> Installer un climat de confiance, chercher à obtenir un consensus au sein de l'équipe.</a:t>
            </a:r>
            <a:endParaRPr lang="fr-FR" sz="1100" dirty="0" smtClean="0">
              <a:solidFill>
                <a:prstClr val="black"/>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animBg="1"/>
      <p:bldP spid="15"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logo_acad_lille.jpg"/>
          <p:cNvPicPr>
            <a:picLocks noChangeAspect="1"/>
          </p:cNvPicPr>
          <p:nvPr/>
        </p:nvPicPr>
        <p:blipFill>
          <a:blip r:embed="rId3"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ZoneTexte 2"/>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4" name="Ellipse 3"/>
          <p:cNvSpPr/>
          <p:nvPr/>
        </p:nvSpPr>
        <p:spPr>
          <a:xfrm>
            <a:off x="463554" y="3497588"/>
            <a:ext cx="4320480" cy="1296144"/>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fr-FR" b="1" spc="50" dirty="0" smtClean="0">
                <a:ln w="11430"/>
                <a:solidFill>
                  <a:schemeClr val="tx1"/>
                </a:solidFill>
                <a:cs typeface="Aharoni" pitchFamily="2" charset="-79"/>
              </a:rPr>
              <a:t>C6 Décoder un cahier des charges, reformuler un besoin</a:t>
            </a:r>
            <a:endParaRPr lang="fr-FR" b="1" spc="50" dirty="0">
              <a:ln w="11430"/>
              <a:solidFill>
                <a:schemeClr val="tx1"/>
              </a:solidFill>
              <a:cs typeface="Aharoni" pitchFamily="2" charset="-79"/>
            </a:endParaRPr>
          </a:p>
        </p:txBody>
      </p:sp>
      <p:sp>
        <p:nvSpPr>
          <p:cNvPr id="5" name="Ellipse 4"/>
          <p:cNvSpPr/>
          <p:nvPr/>
        </p:nvSpPr>
        <p:spPr>
          <a:xfrm>
            <a:off x="4357686" y="3571876"/>
            <a:ext cx="4320480" cy="1296144"/>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endParaRPr lang="fr-FR" b="1" spc="50" dirty="0" smtClean="0">
              <a:ln w="11430"/>
              <a:solidFill>
                <a:schemeClr val="tx1"/>
              </a:solidFill>
            </a:endParaRPr>
          </a:p>
          <a:p>
            <a:pPr algn="ctr" fontAlgn="auto">
              <a:spcBef>
                <a:spcPts val="0"/>
              </a:spcBef>
              <a:spcAft>
                <a:spcPts val="0"/>
              </a:spcAft>
              <a:defRPr/>
            </a:pPr>
            <a:r>
              <a:rPr lang="fr-FR" b="1" spc="50" dirty="0" smtClean="0">
                <a:ln w="11430"/>
                <a:solidFill>
                  <a:schemeClr val="tx1"/>
                </a:solidFill>
              </a:rPr>
              <a:t>C7 </a:t>
            </a:r>
            <a:r>
              <a:rPr lang="fr-FR" b="1" spc="50" dirty="0">
                <a:ln w="11430"/>
                <a:solidFill>
                  <a:schemeClr val="tx1"/>
                </a:solidFill>
              </a:rPr>
              <a:t>Analyser un existant, proposer des améliorations</a:t>
            </a:r>
          </a:p>
          <a:p>
            <a:pPr algn="ctr" fontAlgn="auto">
              <a:spcBef>
                <a:spcPts val="0"/>
              </a:spcBef>
              <a:spcAft>
                <a:spcPts val="0"/>
              </a:spcAft>
              <a:defRPr/>
            </a:pPr>
            <a:endParaRPr lang="fr-FR" b="1" spc="50" dirty="0">
              <a:ln w="11430"/>
              <a:gradFill>
                <a:gsLst>
                  <a:gs pos="25000">
                    <a:schemeClr val="accent2">
                      <a:satMod val="155000"/>
                    </a:schemeClr>
                  </a:gs>
                  <a:gs pos="100000">
                    <a:schemeClr val="accent2">
                      <a:shade val="45000"/>
                      <a:satMod val="165000"/>
                    </a:schemeClr>
                  </a:gs>
                </a:gsLst>
                <a:lin ang="5400000"/>
              </a:gradFill>
              <a:effectLst>
                <a:glow rad="228600">
                  <a:schemeClr val="accent2">
                    <a:satMod val="175000"/>
                    <a:alpha val="40000"/>
                  </a:schemeClr>
                </a:glow>
              </a:effectLst>
            </a:endParaRPr>
          </a:p>
        </p:txBody>
      </p:sp>
      <p:sp>
        <p:nvSpPr>
          <p:cNvPr id="6" name="ZoneTexte 5"/>
          <p:cNvSpPr txBox="1">
            <a:spLocks noChangeArrowheads="1"/>
          </p:cNvSpPr>
          <p:nvPr/>
        </p:nvSpPr>
        <p:spPr bwMode="auto">
          <a:xfrm>
            <a:off x="3776294" y="3136903"/>
            <a:ext cx="1511300" cy="369888"/>
          </a:xfrm>
          <a:prstGeom prst="rect">
            <a:avLst/>
          </a:prstGeom>
          <a:noFill/>
          <a:ln w="9525">
            <a:noFill/>
            <a:miter lim="800000"/>
            <a:headEnd/>
            <a:tailEnd/>
          </a:ln>
        </p:spPr>
        <p:txBody>
          <a:bodyPr>
            <a:spAutoFit/>
          </a:bodyPr>
          <a:lstStyle/>
          <a:p>
            <a:r>
              <a:rPr lang="fr-FR" b="1">
                <a:latin typeface="Calibri" pitchFamily="34" charset="0"/>
              </a:rPr>
              <a:t>Compétences</a:t>
            </a:r>
          </a:p>
        </p:txBody>
      </p:sp>
      <p:sp>
        <p:nvSpPr>
          <p:cNvPr id="7" name="Flèche courbée vers la gauche 6"/>
          <p:cNvSpPr/>
          <p:nvPr/>
        </p:nvSpPr>
        <p:spPr>
          <a:xfrm>
            <a:off x="8096402" y="2705500"/>
            <a:ext cx="720080" cy="1512168"/>
          </a:xfrm>
          <a:prstGeom prst="curvedLeftArrow">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8" name="Rectangle à coins arrondis 7"/>
          <p:cNvSpPr/>
          <p:nvPr/>
        </p:nvSpPr>
        <p:spPr>
          <a:xfrm>
            <a:off x="4857752" y="1785926"/>
            <a:ext cx="3958730" cy="1357322"/>
          </a:xfrm>
          <a:prstGeom prst="roundRect">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fr-FR" b="1" dirty="0">
                <a:solidFill>
                  <a:schemeClr val="bg1"/>
                </a:solidFill>
              </a:rPr>
              <a:t>Maintien en conditions opérationnelles </a:t>
            </a:r>
            <a:r>
              <a:rPr lang="fr-FR" b="1" dirty="0" smtClean="0">
                <a:solidFill>
                  <a:schemeClr val="bg1"/>
                </a:solidFill>
              </a:rPr>
              <a:t>(MCO)  </a:t>
            </a:r>
            <a:r>
              <a:rPr lang="fr-FR" b="1" dirty="0">
                <a:solidFill>
                  <a:schemeClr val="bg1"/>
                </a:solidFill>
              </a:rPr>
              <a:t>- Amélioration et optimisation du</a:t>
            </a:r>
          </a:p>
          <a:p>
            <a:pPr algn="ctr" fontAlgn="auto">
              <a:spcBef>
                <a:spcPts val="0"/>
              </a:spcBef>
              <a:spcAft>
                <a:spcPts val="0"/>
              </a:spcAft>
              <a:defRPr/>
            </a:pPr>
            <a:r>
              <a:rPr lang="fr-FR" b="1" dirty="0" smtClean="0">
                <a:solidFill>
                  <a:schemeClr val="bg1"/>
                </a:solidFill>
              </a:rPr>
              <a:t>Fonctionnement</a:t>
            </a:r>
            <a:endParaRPr lang="fr-FR" b="1" dirty="0">
              <a:solidFill>
                <a:schemeClr val="bg1"/>
              </a:solidFill>
            </a:endParaRPr>
          </a:p>
        </p:txBody>
      </p:sp>
      <p:sp>
        <p:nvSpPr>
          <p:cNvPr id="9" name="Flèche courbée vers la gauche 8"/>
          <p:cNvSpPr/>
          <p:nvPr/>
        </p:nvSpPr>
        <p:spPr>
          <a:xfrm flipH="1">
            <a:off x="391546" y="2705500"/>
            <a:ext cx="720080" cy="1512168"/>
          </a:xfrm>
          <a:prstGeom prst="curvedLeftArrow">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10" name="Rectangle à coins arrondis 9"/>
          <p:cNvSpPr/>
          <p:nvPr/>
        </p:nvSpPr>
        <p:spPr>
          <a:xfrm>
            <a:off x="247530" y="1913412"/>
            <a:ext cx="3744416" cy="1152128"/>
          </a:xfrm>
          <a:prstGeom prst="roundRect">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fr-FR" b="1" dirty="0">
                <a:solidFill>
                  <a:schemeClr val="bg1"/>
                </a:solidFill>
              </a:rPr>
              <a:t>Définition des limites d’une </a:t>
            </a:r>
            <a:r>
              <a:rPr lang="fr-FR" b="1" dirty="0" smtClean="0">
                <a:solidFill>
                  <a:schemeClr val="bg1"/>
                </a:solidFill>
              </a:rPr>
              <a:t>étude</a:t>
            </a:r>
            <a:endParaRPr lang="fr-FR" b="1" dirty="0">
              <a:solidFill>
                <a:schemeClr val="bg1"/>
              </a:solidFill>
            </a:endParaRPr>
          </a:p>
        </p:txBody>
      </p:sp>
      <p:sp>
        <p:nvSpPr>
          <p:cNvPr id="11" name="Rectangle 10"/>
          <p:cNvSpPr>
            <a:spLocks noChangeArrowheads="1"/>
          </p:cNvSpPr>
          <p:nvPr/>
        </p:nvSpPr>
        <p:spPr bwMode="auto">
          <a:xfrm>
            <a:off x="2245944" y="5249866"/>
            <a:ext cx="4572000" cy="1200150"/>
          </a:xfrm>
          <a:prstGeom prst="rect">
            <a:avLst/>
          </a:prstGeom>
          <a:noFill/>
          <a:ln w="9525">
            <a:noFill/>
            <a:miter lim="800000"/>
            <a:headEnd/>
            <a:tailEnd/>
          </a:ln>
        </p:spPr>
        <p:txBody>
          <a:bodyPr>
            <a:spAutoFit/>
          </a:bodyPr>
          <a:lstStyle/>
          <a:p>
            <a:pPr algn="ctr"/>
            <a:r>
              <a:rPr lang="fr-FR" b="1" dirty="0">
                <a:latin typeface="Calibri" pitchFamily="34" charset="0"/>
              </a:rPr>
              <a:t>Savoirs et savoir-faire</a:t>
            </a:r>
          </a:p>
          <a:p>
            <a:r>
              <a:rPr lang="fr-FR" b="1" dirty="0">
                <a:latin typeface="Calibri" pitchFamily="34" charset="0"/>
              </a:rPr>
              <a:t>S6 Le besoin</a:t>
            </a:r>
          </a:p>
          <a:p>
            <a:r>
              <a:rPr lang="fr-FR" dirty="0">
                <a:latin typeface="Calibri" pitchFamily="34" charset="0"/>
              </a:rPr>
              <a:t>S6.1 Expression de la demande du client</a:t>
            </a:r>
          </a:p>
          <a:p>
            <a:r>
              <a:rPr lang="fr-FR" dirty="0">
                <a:latin typeface="Calibri" pitchFamily="34" charset="0"/>
              </a:rPr>
              <a:t>S6.2 Analyse d’un existant</a:t>
            </a:r>
          </a:p>
        </p:txBody>
      </p:sp>
      <p:sp>
        <p:nvSpPr>
          <p:cNvPr id="12" name="Rectangle 11"/>
          <p:cNvSpPr>
            <a:spLocks noChangeArrowheads="1"/>
          </p:cNvSpPr>
          <p:nvPr/>
        </p:nvSpPr>
        <p:spPr bwMode="auto">
          <a:xfrm>
            <a:off x="1543674" y="1409356"/>
            <a:ext cx="4752975" cy="368300"/>
          </a:xfrm>
          <a:prstGeom prst="rect">
            <a:avLst/>
          </a:prstGeom>
          <a:noFill/>
          <a:ln w="9525">
            <a:noFill/>
            <a:miter lim="800000"/>
            <a:headEnd/>
            <a:tailEnd/>
          </a:ln>
        </p:spPr>
        <p:txBody>
          <a:bodyPr>
            <a:spAutoFit/>
          </a:bodyPr>
          <a:lstStyle/>
          <a:p>
            <a:pPr algn="ctr"/>
            <a:r>
              <a:rPr lang="fr-FR" b="1" dirty="0">
                <a:latin typeface="Calibri" pitchFamily="34" charset="0"/>
              </a:rPr>
              <a:t>Tâches professionnelles du technicien en CRSA</a:t>
            </a:r>
          </a:p>
        </p:txBody>
      </p:sp>
      <p:grpSp>
        <p:nvGrpSpPr>
          <p:cNvPr id="13" name="Groupe 12"/>
          <p:cNvGrpSpPr/>
          <p:nvPr/>
        </p:nvGrpSpPr>
        <p:grpSpPr>
          <a:xfrm>
            <a:off x="6011652" y="285728"/>
            <a:ext cx="3132348" cy="1340768"/>
            <a:chOff x="3491880" y="0"/>
            <a:chExt cx="3132348" cy="1340768"/>
          </a:xfrm>
        </p:grpSpPr>
        <p:sp>
          <p:nvSpPr>
            <p:cNvPr id="14" name="Freeform 9"/>
            <p:cNvSpPr>
              <a:spLocks/>
            </p:cNvSpPr>
            <p:nvPr/>
          </p:nvSpPr>
          <p:spPr bwMode="auto">
            <a:xfrm>
              <a:off x="3491880" y="0"/>
              <a:ext cx="3132348" cy="1340768"/>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a:solidFill>
                  <a:prstClr val="black"/>
                </a:solidFill>
              </a:endParaRPr>
            </a:p>
          </p:txBody>
        </p:sp>
        <p:sp>
          <p:nvSpPr>
            <p:cNvPr id="15" name="ZoneTexte 14"/>
            <p:cNvSpPr txBox="1"/>
            <p:nvPr/>
          </p:nvSpPr>
          <p:spPr>
            <a:xfrm>
              <a:off x="4211960" y="260648"/>
              <a:ext cx="1656184" cy="342401"/>
            </a:xfrm>
            <a:prstGeom prst="rect">
              <a:avLst/>
            </a:prstGeom>
            <a:noFill/>
          </p:spPr>
          <p:txBody>
            <a:bodyPr wrap="square" rtlCol="0">
              <a:spAutoFit/>
            </a:bodyPr>
            <a:lstStyle/>
            <a:p>
              <a:pPr algn="ctr">
                <a:lnSpc>
                  <a:spcPts val="1800"/>
                </a:lnSpc>
              </a:pPr>
              <a:r>
                <a:rPr lang="fr-FR" sz="2000" b="1" dirty="0" smtClean="0">
                  <a:solidFill>
                    <a:prstClr val="black"/>
                  </a:solidFill>
                </a:rPr>
                <a:t>Analyser</a:t>
              </a:r>
              <a:endParaRPr lang="fr-FR" sz="2000" b="1" dirty="0">
                <a:solidFill>
                  <a:prstClr val="black"/>
                </a:solidFill>
              </a:endParaRPr>
            </a:p>
          </p:txBody>
        </p:sp>
      </p:grpSp>
      <p:cxnSp>
        <p:nvCxnSpPr>
          <p:cNvPr id="16" name="Connecteur droit 15"/>
          <p:cNvCxnSpPr/>
          <p:nvPr/>
        </p:nvCxnSpPr>
        <p:spPr>
          <a:xfrm>
            <a:off x="179512" y="764704"/>
            <a:ext cx="5392620" cy="1588"/>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7" name="Titre 2"/>
          <p:cNvSpPr txBox="1">
            <a:spLocks/>
          </p:cNvSpPr>
          <p:nvPr/>
        </p:nvSpPr>
        <p:spPr>
          <a:xfrm>
            <a:off x="0" y="116632"/>
            <a:ext cx="3276364" cy="648072"/>
          </a:xfrm>
          <a:prstGeom prst="rect">
            <a:avLst/>
          </a:prstGeom>
          <a:noFill/>
        </p:spPr>
        <p:txBody>
          <a:bodyPr>
            <a:normAutofit/>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3600" b="1" dirty="0" smtClean="0">
                <a:ln w="17780" cmpd="sng">
                  <a:solidFill>
                    <a:schemeClr val="bg1"/>
                  </a:solidFill>
                  <a:prstDash val="solid"/>
                  <a:miter lim="800000"/>
                </a:ln>
                <a:effectLst>
                  <a:outerShdw blurRad="50800" algn="tl" rotWithShape="0">
                    <a:srgbClr val="000000"/>
                  </a:outerShdw>
                </a:effectLst>
                <a:latin typeface="Arial" pitchFamily="34" charset="0"/>
                <a:ea typeface="+mj-ea"/>
                <a:cs typeface="Arial" pitchFamily="34" charset="0"/>
              </a:rPr>
              <a:t>ANALYSER</a:t>
            </a:r>
            <a:endParaRPr kumimoji="0" lang="fr-FR" sz="3600" b="1" i="0" strike="noStrike" kern="1200" cap="none" spc="0" normalizeH="0" baseline="0" noProof="0" dirty="0">
              <a:ln w="17780" cmpd="sng">
                <a:solidFill>
                  <a:schemeClr val="bg1"/>
                </a:solidFill>
                <a:prstDash val="solid"/>
                <a:miter lim="800000"/>
              </a:ln>
              <a:solidFill>
                <a:schemeClr val="tx1"/>
              </a:solidFill>
              <a:effectLst>
                <a:outerShdw blurRad="50800" algn="tl" rotWithShape="0">
                  <a:srgbClr val="000000"/>
                </a:outerShdw>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9" grpId="0" animBg="1"/>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TM%2030.jpg"/>
          <p:cNvPicPr>
            <a:picLocks noChangeAspect="1"/>
          </p:cNvPicPr>
          <p:nvPr/>
        </p:nvPicPr>
        <p:blipFill>
          <a:blip r:embed="rId3" cstate="print">
            <a:lum bright="70000" contrast="-70000"/>
          </a:blip>
          <a:srcRect l="3077" t="2939" r="3583" b="3021"/>
          <a:stretch>
            <a:fillRect/>
          </a:stretch>
        </p:blipFill>
        <p:spPr>
          <a:xfrm>
            <a:off x="1259632" y="1124744"/>
            <a:ext cx="6859887" cy="4824536"/>
          </a:xfrm>
          <a:prstGeom prst="rect">
            <a:avLst/>
          </a:prstGeom>
        </p:spPr>
      </p:pic>
      <p:cxnSp>
        <p:nvCxnSpPr>
          <p:cNvPr id="13" name="Connecteur droit 12"/>
          <p:cNvCxnSpPr/>
          <p:nvPr/>
        </p:nvCxnSpPr>
        <p:spPr>
          <a:xfrm>
            <a:off x="179512" y="764704"/>
            <a:ext cx="7215238" cy="1588"/>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1" name="Freeform 11"/>
          <p:cNvSpPr>
            <a:spLocks/>
          </p:cNvSpPr>
          <p:nvPr/>
        </p:nvSpPr>
        <p:spPr bwMode="auto">
          <a:xfrm rot="20935319">
            <a:off x="517730" y="1315239"/>
            <a:ext cx="1296144" cy="648072"/>
          </a:xfrm>
          <a:custGeom>
            <a:avLst/>
            <a:gdLst/>
            <a:ahLst/>
            <a:cxnLst>
              <a:cxn ang="0">
                <a:pos x="628" y="312"/>
              </a:cxn>
              <a:cxn ang="0">
                <a:pos x="540" y="312"/>
              </a:cxn>
              <a:cxn ang="0">
                <a:pos x="510" y="352"/>
              </a:cxn>
              <a:cxn ang="0">
                <a:pos x="486" y="412"/>
              </a:cxn>
              <a:cxn ang="0">
                <a:pos x="166" y="442"/>
              </a:cxn>
              <a:cxn ang="0">
                <a:pos x="172" y="412"/>
              </a:cxn>
              <a:cxn ang="0">
                <a:pos x="0" y="476"/>
              </a:cxn>
              <a:cxn ang="0">
                <a:pos x="154" y="526"/>
              </a:cxn>
              <a:cxn ang="0">
                <a:pos x="160" y="494"/>
              </a:cxn>
              <a:cxn ang="0">
                <a:pos x="482" y="472"/>
              </a:cxn>
              <a:cxn ang="0">
                <a:pos x="506" y="558"/>
              </a:cxn>
              <a:cxn ang="0">
                <a:pos x="604" y="646"/>
              </a:cxn>
              <a:cxn ang="0">
                <a:pos x="350" y="826"/>
              </a:cxn>
              <a:cxn ang="0">
                <a:pos x="318" y="798"/>
              </a:cxn>
              <a:cxn ang="0">
                <a:pos x="226" y="946"/>
              </a:cxn>
              <a:cxn ang="0">
                <a:pos x="432" y="886"/>
              </a:cxn>
              <a:cxn ang="0">
                <a:pos x="392" y="854"/>
              </a:cxn>
              <a:cxn ang="0">
                <a:pos x="660" y="676"/>
              </a:cxn>
              <a:cxn ang="0">
                <a:pos x="814" y="720"/>
              </a:cxn>
              <a:cxn ang="0">
                <a:pos x="986" y="720"/>
              </a:cxn>
              <a:cxn ang="0">
                <a:pos x="1034" y="938"/>
              </a:cxn>
              <a:cxn ang="0">
                <a:pos x="976" y="948"/>
              </a:cxn>
              <a:cxn ang="0">
                <a:pos x="1100" y="1072"/>
              </a:cxn>
              <a:cxn ang="0">
                <a:pos x="1158" y="916"/>
              </a:cxn>
              <a:cxn ang="0">
                <a:pos x="1104" y="926"/>
              </a:cxn>
              <a:cxn ang="0">
                <a:pos x="1056" y="712"/>
              </a:cxn>
              <a:cxn ang="0">
                <a:pos x="1192" y="668"/>
              </a:cxn>
              <a:cxn ang="0">
                <a:pos x="1312" y="602"/>
              </a:cxn>
              <a:cxn ang="0">
                <a:pos x="1562" y="724"/>
              </a:cxn>
              <a:cxn ang="0">
                <a:pos x="1534" y="748"/>
              </a:cxn>
              <a:cxn ang="0">
                <a:pos x="1714" y="766"/>
              </a:cxn>
              <a:cxn ang="0">
                <a:pos x="1644" y="652"/>
              </a:cxn>
              <a:cxn ang="0">
                <a:pos x="1612" y="686"/>
              </a:cxn>
              <a:cxn ang="0">
                <a:pos x="1364" y="558"/>
              </a:cxn>
              <a:cxn ang="0">
                <a:pos x="1422" y="482"/>
              </a:cxn>
              <a:cxn ang="0">
                <a:pos x="1442" y="392"/>
              </a:cxn>
              <a:cxn ang="0">
                <a:pos x="1736" y="384"/>
              </a:cxn>
              <a:cxn ang="0">
                <a:pos x="1738" y="412"/>
              </a:cxn>
              <a:cxn ang="0">
                <a:pos x="1894" y="348"/>
              </a:cxn>
              <a:cxn ang="0">
                <a:pos x="1732" y="294"/>
              </a:cxn>
              <a:cxn ang="0">
                <a:pos x="1734" y="322"/>
              </a:cxn>
              <a:cxn ang="0">
                <a:pos x="1432" y="334"/>
              </a:cxn>
              <a:cxn ang="0">
                <a:pos x="1380" y="251"/>
              </a:cxn>
              <a:cxn ang="0">
                <a:pos x="1302" y="194"/>
              </a:cxn>
              <a:cxn ang="0">
                <a:pos x="1464" y="76"/>
              </a:cxn>
              <a:cxn ang="0">
                <a:pos x="1496" y="92"/>
              </a:cxn>
              <a:cxn ang="0">
                <a:pos x="1530" y="0"/>
              </a:cxn>
              <a:cxn ang="0">
                <a:pos x="1384" y="32"/>
              </a:cxn>
              <a:cxn ang="0">
                <a:pos x="1406" y="50"/>
              </a:cxn>
              <a:cxn ang="0">
                <a:pos x="1244" y="166"/>
              </a:cxn>
              <a:cxn ang="0">
                <a:pos x="1154" y="138"/>
              </a:cxn>
              <a:cxn ang="0">
                <a:pos x="1096" y="190"/>
              </a:cxn>
              <a:cxn ang="0">
                <a:pos x="1248" y="238"/>
              </a:cxn>
              <a:cxn ang="0">
                <a:pos x="1350" y="354"/>
              </a:cxn>
              <a:cxn ang="0">
                <a:pos x="1256" y="540"/>
              </a:cxn>
              <a:cxn ang="0">
                <a:pos x="1018" y="640"/>
              </a:cxn>
              <a:cxn ang="0">
                <a:pos x="792" y="640"/>
              </a:cxn>
              <a:cxn ang="0">
                <a:pos x="614" y="556"/>
              </a:cxn>
              <a:cxn ang="0">
                <a:pos x="564" y="430"/>
              </a:cxn>
              <a:cxn ang="0">
                <a:pos x="628" y="312"/>
              </a:cxn>
            </a:cxnLst>
            <a:rect l="0" t="0" r="r" b="b"/>
            <a:pathLst>
              <a:path w="1894" h="1072">
                <a:moveTo>
                  <a:pt x="628" y="312"/>
                </a:moveTo>
                <a:cubicBezTo>
                  <a:pt x="628" y="312"/>
                  <a:pt x="584" y="312"/>
                  <a:pt x="540" y="312"/>
                </a:cubicBezTo>
                <a:cubicBezTo>
                  <a:pt x="537" y="310"/>
                  <a:pt x="530" y="320"/>
                  <a:pt x="510" y="352"/>
                </a:cubicBezTo>
                <a:cubicBezTo>
                  <a:pt x="490" y="384"/>
                  <a:pt x="490" y="413"/>
                  <a:pt x="486" y="412"/>
                </a:cubicBezTo>
                <a:cubicBezTo>
                  <a:pt x="326" y="427"/>
                  <a:pt x="166" y="442"/>
                  <a:pt x="166" y="442"/>
                </a:cubicBezTo>
                <a:lnTo>
                  <a:pt x="172" y="412"/>
                </a:lnTo>
                <a:lnTo>
                  <a:pt x="0" y="476"/>
                </a:lnTo>
                <a:lnTo>
                  <a:pt x="154" y="526"/>
                </a:lnTo>
                <a:lnTo>
                  <a:pt x="160" y="494"/>
                </a:lnTo>
                <a:cubicBezTo>
                  <a:pt x="160" y="494"/>
                  <a:pt x="321" y="483"/>
                  <a:pt x="482" y="472"/>
                </a:cubicBezTo>
                <a:cubicBezTo>
                  <a:pt x="480" y="480"/>
                  <a:pt x="486" y="529"/>
                  <a:pt x="506" y="558"/>
                </a:cubicBezTo>
                <a:cubicBezTo>
                  <a:pt x="526" y="587"/>
                  <a:pt x="580" y="642"/>
                  <a:pt x="604" y="646"/>
                </a:cubicBezTo>
                <a:cubicBezTo>
                  <a:pt x="477" y="736"/>
                  <a:pt x="350" y="826"/>
                  <a:pt x="350" y="826"/>
                </a:cubicBezTo>
                <a:lnTo>
                  <a:pt x="318" y="798"/>
                </a:lnTo>
                <a:lnTo>
                  <a:pt x="226" y="946"/>
                </a:lnTo>
                <a:lnTo>
                  <a:pt x="432" y="886"/>
                </a:lnTo>
                <a:lnTo>
                  <a:pt x="392" y="854"/>
                </a:lnTo>
                <a:cubicBezTo>
                  <a:pt x="392" y="854"/>
                  <a:pt x="650" y="674"/>
                  <a:pt x="660" y="676"/>
                </a:cubicBezTo>
                <a:cubicBezTo>
                  <a:pt x="672" y="686"/>
                  <a:pt x="759" y="713"/>
                  <a:pt x="814" y="720"/>
                </a:cubicBezTo>
                <a:cubicBezTo>
                  <a:pt x="869" y="727"/>
                  <a:pt x="966" y="722"/>
                  <a:pt x="986" y="720"/>
                </a:cubicBezTo>
                <a:cubicBezTo>
                  <a:pt x="1009" y="829"/>
                  <a:pt x="1028" y="918"/>
                  <a:pt x="1034" y="938"/>
                </a:cubicBezTo>
                <a:cubicBezTo>
                  <a:pt x="1006" y="945"/>
                  <a:pt x="976" y="948"/>
                  <a:pt x="976" y="948"/>
                </a:cubicBezTo>
                <a:lnTo>
                  <a:pt x="1100" y="1072"/>
                </a:lnTo>
                <a:lnTo>
                  <a:pt x="1158" y="916"/>
                </a:lnTo>
                <a:lnTo>
                  <a:pt x="1104" y="926"/>
                </a:lnTo>
                <a:cubicBezTo>
                  <a:pt x="1104" y="926"/>
                  <a:pt x="1060" y="718"/>
                  <a:pt x="1056" y="712"/>
                </a:cubicBezTo>
                <a:cubicBezTo>
                  <a:pt x="1072" y="708"/>
                  <a:pt x="1149" y="686"/>
                  <a:pt x="1192" y="668"/>
                </a:cubicBezTo>
                <a:cubicBezTo>
                  <a:pt x="1235" y="650"/>
                  <a:pt x="1314" y="604"/>
                  <a:pt x="1312" y="602"/>
                </a:cubicBezTo>
                <a:cubicBezTo>
                  <a:pt x="1437" y="663"/>
                  <a:pt x="1562" y="724"/>
                  <a:pt x="1562" y="724"/>
                </a:cubicBezTo>
                <a:lnTo>
                  <a:pt x="1534" y="748"/>
                </a:lnTo>
                <a:lnTo>
                  <a:pt x="1714" y="766"/>
                </a:lnTo>
                <a:lnTo>
                  <a:pt x="1644" y="652"/>
                </a:lnTo>
                <a:lnTo>
                  <a:pt x="1612" y="686"/>
                </a:lnTo>
                <a:cubicBezTo>
                  <a:pt x="1612" y="686"/>
                  <a:pt x="1488" y="622"/>
                  <a:pt x="1364" y="558"/>
                </a:cubicBezTo>
                <a:cubicBezTo>
                  <a:pt x="1386" y="546"/>
                  <a:pt x="1409" y="510"/>
                  <a:pt x="1422" y="482"/>
                </a:cubicBezTo>
                <a:cubicBezTo>
                  <a:pt x="1435" y="454"/>
                  <a:pt x="1440" y="406"/>
                  <a:pt x="1442" y="392"/>
                </a:cubicBezTo>
                <a:cubicBezTo>
                  <a:pt x="1589" y="388"/>
                  <a:pt x="1736" y="384"/>
                  <a:pt x="1736" y="384"/>
                </a:cubicBezTo>
                <a:lnTo>
                  <a:pt x="1738" y="412"/>
                </a:lnTo>
                <a:lnTo>
                  <a:pt x="1894" y="348"/>
                </a:lnTo>
                <a:lnTo>
                  <a:pt x="1732" y="294"/>
                </a:lnTo>
                <a:lnTo>
                  <a:pt x="1734" y="322"/>
                </a:lnTo>
                <a:cubicBezTo>
                  <a:pt x="1684" y="329"/>
                  <a:pt x="1491" y="346"/>
                  <a:pt x="1432" y="334"/>
                </a:cubicBezTo>
                <a:cubicBezTo>
                  <a:pt x="1428" y="338"/>
                  <a:pt x="1416" y="281"/>
                  <a:pt x="1380" y="251"/>
                </a:cubicBezTo>
                <a:cubicBezTo>
                  <a:pt x="1344" y="221"/>
                  <a:pt x="1302" y="194"/>
                  <a:pt x="1302" y="194"/>
                </a:cubicBezTo>
                <a:cubicBezTo>
                  <a:pt x="1384" y="136"/>
                  <a:pt x="1464" y="76"/>
                  <a:pt x="1464" y="76"/>
                </a:cubicBezTo>
                <a:lnTo>
                  <a:pt x="1496" y="92"/>
                </a:lnTo>
                <a:lnTo>
                  <a:pt x="1530" y="0"/>
                </a:lnTo>
                <a:lnTo>
                  <a:pt x="1384" y="32"/>
                </a:lnTo>
                <a:lnTo>
                  <a:pt x="1406" y="50"/>
                </a:lnTo>
                <a:cubicBezTo>
                  <a:pt x="1406" y="50"/>
                  <a:pt x="1242" y="170"/>
                  <a:pt x="1244" y="166"/>
                </a:cubicBezTo>
                <a:cubicBezTo>
                  <a:pt x="1246" y="162"/>
                  <a:pt x="1154" y="138"/>
                  <a:pt x="1154" y="138"/>
                </a:cubicBezTo>
                <a:lnTo>
                  <a:pt x="1096" y="190"/>
                </a:lnTo>
                <a:cubicBezTo>
                  <a:pt x="1096" y="190"/>
                  <a:pt x="1206" y="211"/>
                  <a:pt x="1248" y="238"/>
                </a:cubicBezTo>
                <a:cubicBezTo>
                  <a:pt x="1248" y="238"/>
                  <a:pt x="1318" y="276"/>
                  <a:pt x="1350" y="354"/>
                </a:cubicBezTo>
                <a:cubicBezTo>
                  <a:pt x="1382" y="432"/>
                  <a:pt x="1316" y="492"/>
                  <a:pt x="1256" y="540"/>
                </a:cubicBezTo>
                <a:cubicBezTo>
                  <a:pt x="1196" y="588"/>
                  <a:pt x="1086" y="628"/>
                  <a:pt x="1018" y="640"/>
                </a:cubicBezTo>
                <a:cubicBezTo>
                  <a:pt x="950" y="652"/>
                  <a:pt x="835" y="649"/>
                  <a:pt x="792" y="640"/>
                </a:cubicBezTo>
                <a:cubicBezTo>
                  <a:pt x="749" y="631"/>
                  <a:pt x="652" y="591"/>
                  <a:pt x="614" y="556"/>
                </a:cubicBezTo>
                <a:cubicBezTo>
                  <a:pt x="576" y="521"/>
                  <a:pt x="561" y="471"/>
                  <a:pt x="564" y="430"/>
                </a:cubicBezTo>
                <a:cubicBezTo>
                  <a:pt x="567" y="389"/>
                  <a:pt x="615" y="337"/>
                  <a:pt x="628" y="312"/>
                </a:cubicBezTo>
                <a:close/>
              </a:path>
            </a:pathLst>
          </a:custGeom>
          <a:solidFill>
            <a:srgbClr val="4BACC6">
              <a:lumMod val="75000"/>
            </a:srgbClr>
          </a:solidFill>
          <a:ln w="38100" cap="flat" cmpd="sng">
            <a:solidFill>
              <a:srgbClr val="4BACC6">
                <a:lumMod val="75000"/>
              </a:srgbClr>
            </a:solidFill>
            <a:prstDash val="solid"/>
            <a:round/>
            <a:headEnd/>
            <a:tailEnd/>
          </a:ln>
          <a:effectLst/>
        </p:spPr>
        <p:txBody>
          <a:bodyPr lIns="36000" tIns="0" rIns="3600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dirty="0">
              <a:ln>
                <a:noFill/>
              </a:ln>
              <a:solidFill>
                <a:sysClr val="windowText" lastClr="000000"/>
              </a:solidFill>
              <a:effectLst/>
              <a:uLnTx/>
              <a:uFillTx/>
            </a:endParaRPr>
          </a:p>
        </p:txBody>
      </p:sp>
      <p:sp>
        <p:nvSpPr>
          <p:cNvPr id="53" name="ZoneTexte 52"/>
          <p:cNvSpPr txBox="1"/>
          <p:nvPr/>
        </p:nvSpPr>
        <p:spPr>
          <a:xfrm rot="20091717">
            <a:off x="20804" y="1032454"/>
            <a:ext cx="165618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smtClean="0">
                <a:ln>
                  <a:noFill/>
                </a:ln>
                <a:solidFill>
                  <a:srgbClr val="4BACC6">
                    <a:lumMod val="75000"/>
                  </a:srgbClr>
                </a:solidFill>
                <a:effectLst/>
                <a:uLnTx/>
                <a:uFillTx/>
              </a:rPr>
              <a:t>Analyser </a:t>
            </a:r>
          </a:p>
        </p:txBody>
      </p:sp>
      <p:grpSp>
        <p:nvGrpSpPr>
          <p:cNvPr id="2" name="Groupe 57"/>
          <p:cNvGrpSpPr/>
          <p:nvPr/>
        </p:nvGrpSpPr>
        <p:grpSpPr>
          <a:xfrm>
            <a:off x="1788723" y="1700808"/>
            <a:ext cx="4286965" cy="1444927"/>
            <a:chOff x="1221139" y="1984073"/>
            <a:chExt cx="4286965" cy="1444927"/>
          </a:xfrm>
        </p:grpSpPr>
        <p:grpSp>
          <p:nvGrpSpPr>
            <p:cNvPr id="3" name="Groupe 56"/>
            <p:cNvGrpSpPr/>
            <p:nvPr/>
          </p:nvGrpSpPr>
          <p:grpSpPr>
            <a:xfrm>
              <a:off x="2123728" y="1984073"/>
              <a:ext cx="3384376" cy="1444927"/>
              <a:chOff x="2123728" y="1984073"/>
              <a:chExt cx="3384376" cy="1444927"/>
            </a:xfrm>
          </p:grpSpPr>
          <p:sp>
            <p:nvSpPr>
              <p:cNvPr id="31" name="Freeform 9"/>
              <p:cNvSpPr>
                <a:spLocks/>
              </p:cNvSpPr>
              <p:nvPr/>
            </p:nvSpPr>
            <p:spPr bwMode="auto">
              <a:xfrm>
                <a:off x="2123728" y="1984073"/>
                <a:ext cx="3384376" cy="1444927"/>
              </a:xfrm>
              <a:custGeom>
                <a:avLst/>
                <a:gdLst>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7333 w 10000"/>
                  <a:gd name="connsiteY31" fmla="*/ 8467 h 10000"/>
                  <a:gd name="connsiteX32" fmla="*/ 6383 w 10000"/>
                  <a:gd name="connsiteY32" fmla="*/ 6364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7333 w 10000"/>
                  <a:gd name="connsiteY31" fmla="*/ 8467 h 10000"/>
                  <a:gd name="connsiteX32" fmla="*/ 6383 w 10000"/>
                  <a:gd name="connsiteY32" fmla="*/ 6364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7333 w 10000"/>
                  <a:gd name="connsiteY31" fmla="*/ 8467 h 10000"/>
                  <a:gd name="connsiteX32" fmla="*/ 6383 w 10000"/>
                  <a:gd name="connsiteY32" fmla="*/ 6364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6277 w 10000"/>
                  <a:gd name="connsiteY31" fmla="*/ 6136 h 10000"/>
                  <a:gd name="connsiteX32" fmla="*/ 6383 w 10000"/>
                  <a:gd name="connsiteY32" fmla="*/ 6364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9121"/>
                  <a:gd name="connsiteX1" fmla="*/ 2973 w 10000"/>
                  <a:gd name="connsiteY1" fmla="*/ 628 h 9121"/>
                  <a:gd name="connsiteX2" fmla="*/ 2874 w 10000"/>
                  <a:gd name="connsiteY2" fmla="*/ 729 h 9121"/>
                  <a:gd name="connsiteX3" fmla="*/ 2576 w 10000"/>
                  <a:gd name="connsiteY3" fmla="*/ 1093 h 9121"/>
                  <a:gd name="connsiteX4" fmla="*/ 1346 w 10000"/>
                  <a:gd name="connsiteY4" fmla="*/ 302 h 9121"/>
                  <a:gd name="connsiteX5" fmla="*/ 1453 w 10000"/>
                  <a:gd name="connsiteY5" fmla="*/ 126 h 9121"/>
                  <a:gd name="connsiteX6" fmla="*/ 611 w 10000"/>
                  <a:gd name="connsiteY6" fmla="*/ 0 h 9121"/>
                  <a:gd name="connsiteX7" fmla="*/ 1016 w 10000"/>
                  <a:gd name="connsiteY7" fmla="*/ 791 h 9121"/>
                  <a:gd name="connsiteX8" fmla="*/ 1156 w 10000"/>
                  <a:gd name="connsiteY8" fmla="*/ 578 h 9121"/>
                  <a:gd name="connsiteX9" fmla="*/ 2428 w 10000"/>
                  <a:gd name="connsiteY9" fmla="*/ 1482 h 9121"/>
                  <a:gd name="connsiteX10" fmla="*/ 2246 w 10000"/>
                  <a:gd name="connsiteY10" fmla="*/ 2349 h 9121"/>
                  <a:gd name="connsiteX11" fmla="*/ 2320 w 10000"/>
                  <a:gd name="connsiteY11" fmla="*/ 3405 h 9121"/>
                  <a:gd name="connsiteX12" fmla="*/ 735 w 10000"/>
                  <a:gd name="connsiteY12" fmla="*/ 3756 h 9121"/>
                  <a:gd name="connsiteX13" fmla="*/ 710 w 10000"/>
                  <a:gd name="connsiteY13" fmla="*/ 3492 h 9121"/>
                  <a:gd name="connsiteX14" fmla="*/ 0 w 10000"/>
                  <a:gd name="connsiteY14" fmla="*/ 4171 h 9121"/>
                  <a:gd name="connsiteX15" fmla="*/ 842 w 10000"/>
                  <a:gd name="connsiteY15" fmla="*/ 4611 h 9121"/>
                  <a:gd name="connsiteX16" fmla="*/ 809 w 10000"/>
                  <a:gd name="connsiteY16" fmla="*/ 4246 h 9121"/>
                  <a:gd name="connsiteX17" fmla="*/ 2469 w 10000"/>
                  <a:gd name="connsiteY17" fmla="*/ 3920 h 9121"/>
                  <a:gd name="connsiteX18" fmla="*/ 2989 w 10000"/>
                  <a:gd name="connsiteY18" fmla="*/ 4774 h 9121"/>
                  <a:gd name="connsiteX19" fmla="*/ 3749 w 10000"/>
                  <a:gd name="connsiteY19" fmla="*/ 5553 h 9121"/>
                  <a:gd name="connsiteX20" fmla="*/ 3154 w 10000"/>
                  <a:gd name="connsiteY20" fmla="*/ 7739 h 9121"/>
                  <a:gd name="connsiteX21" fmla="*/ 2857 w 10000"/>
                  <a:gd name="connsiteY21" fmla="*/ 7538 h 9121"/>
                  <a:gd name="connsiteX22" fmla="*/ 3022 w 10000"/>
                  <a:gd name="connsiteY22" fmla="*/ 9121 h 9121"/>
                  <a:gd name="connsiteX23" fmla="*/ 3840 w 10000"/>
                  <a:gd name="connsiteY23" fmla="*/ 8153 h 9121"/>
                  <a:gd name="connsiteX24" fmla="*/ 3551 w 10000"/>
                  <a:gd name="connsiteY24" fmla="*/ 7965 h 9121"/>
                  <a:gd name="connsiteX25" fmla="*/ 4112 w 10000"/>
                  <a:gd name="connsiteY25" fmla="*/ 5754 h 9121"/>
                  <a:gd name="connsiteX26" fmla="*/ 4872 w 10000"/>
                  <a:gd name="connsiteY26" fmla="*/ 6106 h 9121"/>
                  <a:gd name="connsiteX27" fmla="*/ 5714 w 10000"/>
                  <a:gd name="connsiteY27" fmla="*/ 6080 h 9121"/>
                  <a:gd name="connsiteX28" fmla="*/ 5745 w 10000"/>
                  <a:gd name="connsiteY28" fmla="*/ 6136 h 9121"/>
                  <a:gd name="connsiteX29" fmla="*/ 6391 w 10000"/>
                  <a:gd name="connsiteY29" fmla="*/ 8668 h 9121"/>
                  <a:gd name="connsiteX30" fmla="*/ 6596 w 10000"/>
                  <a:gd name="connsiteY30" fmla="*/ 8636 h 9121"/>
                  <a:gd name="connsiteX31" fmla="*/ 6277 w 10000"/>
                  <a:gd name="connsiteY31" fmla="*/ 6136 h 9121"/>
                  <a:gd name="connsiteX32" fmla="*/ 6383 w 10000"/>
                  <a:gd name="connsiteY32" fmla="*/ 6364 h 9121"/>
                  <a:gd name="connsiteX33" fmla="*/ 6119 w 10000"/>
                  <a:gd name="connsiteY33" fmla="*/ 5992 h 9121"/>
                  <a:gd name="connsiteX34" fmla="*/ 6755 w 10000"/>
                  <a:gd name="connsiteY34" fmla="*/ 5471 h 9121"/>
                  <a:gd name="connsiteX35" fmla="*/ 7168 w 10000"/>
                  <a:gd name="connsiteY35" fmla="*/ 4837 h 9121"/>
                  <a:gd name="connsiteX36" fmla="*/ 9001 w 10000"/>
                  <a:gd name="connsiteY36" fmla="*/ 6256 h 9121"/>
                  <a:gd name="connsiteX37" fmla="*/ 8885 w 10000"/>
                  <a:gd name="connsiteY37" fmla="*/ 6482 h 9121"/>
                  <a:gd name="connsiteX38" fmla="*/ 10000 w 10000"/>
                  <a:gd name="connsiteY38" fmla="*/ 6796 h 9121"/>
                  <a:gd name="connsiteX39" fmla="*/ 9232 w 10000"/>
                  <a:gd name="connsiteY39" fmla="*/ 5553 h 9121"/>
                  <a:gd name="connsiteX40" fmla="*/ 9149 w 10000"/>
                  <a:gd name="connsiteY40" fmla="*/ 5804 h 9121"/>
                  <a:gd name="connsiteX41" fmla="*/ 7291 w 10000"/>
                  <a:gd name="connsiteY41" fmla="*/ 4384 h 9121"/>
                  <a:gd name="connsiteX42" fmla="*/ 7333 w 10000"/>
                  <a:gd name="connsiteY42" fmla="*/ 3342 h 9121"/>
                  <a:gd name="connsiteX43" fmla="*/ 7077 w 10000"/>
                  <a:gd name="connsiteY43" fmla="*/ 2374 h 9121"/>
                  <a:gd name="connsiteX44" fmla="*/ 8497 w 10000"/>
                  <a:gd name="connsiteY44" fmla="*/ 2010 h 9121"/>
                  <a:gd name="connsiteX45" fmla="*/ 8571 w 10000"/>
                  <a:gd name="connsiteY45" fmla="*/ 2312 h 9121"/>
                  <a:gd name="connsiteX46" fmla="*/ 9083 w 10000"/>
                  <a:gd name="connsiteY46" fmla="*/ 1671 h 9121"/>
                  <a:gd name="connsiteX47" fmla="*/ 8233 w 10000"/>
                  <a:gd name="connsiteY47" fmla="*/ 1382 h 9121"/>
                  <a:gd name="connsiteX48" fmla="*/ 8324 w 10000"/>
                  <a:gd name="connsiteY48" fmla="*/ 1633 h 9121"/>
                  <a:gd name="connsiteX49" fmla="*/ 6837 w 10000"/>
                  <a:gd name="connsiteY49" fmla="*/ 1985 h 9121"/>
                  <a:gd name="connsiteX50" fmla="*/ 6474 w 10000"/>
                  <a:gd name="connsiteY50" fmla="*/ 1432 h 9121"/>
                  <a:gd name="connsiteX51" fmla="*/ 6028 w 10000"/>
                  <a:gd name="connsiteY51" fmla="*/ 1583 h 9121"/>
                  <a:gd name="connsiteX52" fmla="*/ 6722 w 10000"/>
                  <a:gd name="connsiteY52" fmla="*/ 2726 h 9121"/>
                  <a:gd name="connsiteX53" fmla="*/ 6854 w 10000"/>
                  <a:gd name="connsiteY53" fmla="*/ 4020 h 9121"/>
                  <a:gd name="connsiteX54" fmla="*/ 6177 w 10000"/>
                  <a:gd name="connsiteY54" fmla="*/ 5151 h 9121"/>
                  <a:gd name="connsiteX55" fmla="*/ 4897 w 10000"/>
                  <a:gd name="connsiteY55" fmla="*/ 5364 h 9121"/>
                  <a:gd name="connsiteX56" fmla="*/ 3757 w 10000"/>
                  <a:gd name="connsiteY56" fmla="*/ 4824 h 9121"/>
                  <a:gd name="connsiteX57" fmla="*/ 2956 w 10000"/>
                  <a:gd name="connsiteY57" fmla="*/ 3794 h 9121"/>
                  <a:gd name="connsiteX58" fmla="*/ 2659 w 10000"/>
                  <a:gd name="connsiteY58" fmla="*/ 2714 h 9121"/>
                  <a:gd name="connsiteX59" fmla="*/ 2857 w 10000"/>
                  <a:gd name="connsiteY59" fmla="*/ 1558 h 9121"/>
                  <a:gd name="connsiteX60" fmla="*/ 3501 w 10000"/>
                  <a:gd name="connsiteY60" fmla="*/ 804 h 9121"/>
                  <a:gd name="connsiteX61" fmla="*/ 3154 w 10000"/>
                  <a:gd name="connsiteY61" fmla="*/ 477 h 9121"/>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6391 w 10000"/>
                  <a:gd name="connsiteY29" fmla="*/ 9503 h 10000"/>
                  <a:gd name="connsiteX30" fmla="*/ 6596 w 10000"/>
                  <a:gd name="connsiteY30" fmla="*/ 946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596 w 10000"/>
                  <a:gd name="connsiteY30" fmla="*/ 946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383 w 10000"/>
                  <a:gd name="connsiteY33" fmla="*/ 6728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383 w 10000"/>
                  <a:gd name="connsiteY33" fmla="*/ 6728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383 w 10000"/>
                  <a:gd name="connsiteY33" fmla="*/ 6728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596 w 10000"/>
                  <a:gd name="connsiteY33" fmla="*/ 622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383 w 10000"/>
                  <a:gd name="connsiteY31" fmla="*/ 6728 h 10000"/>
                  <a:gd name="connsiteX32" fmla="*/ 6277 w 10000"/>
                  <a:gd name="connsiteY32" fmla="*/ 6479 h 10000"/>
                  <a:gd name="connsiteX33" fmla="*/ 6596 w 10000"/>
                  <a:gd name="connsiteY33" fmla="*/ 622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728 h 10000"/>
                  <a:gd name="connsiteX32" fmla="*/ 6383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728 h 10000"/>
                  <a:gd name="connsiteX32" fmla="*/ 6170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728 h 10000"/>
                  <a:gd name="connsiteX32" fmla="*/ 6064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728 h 10000"/>
                  <a:gd name="connsiteX32" fmla="*/ 6064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5745 w 10000"/>
                  <a:gd name="connsiteY31" fmla="*/ 6761 h 10000"/>
                  <a:gd name="connsiteX32" fmla="*/ 6064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5745 w 10000"/>
                  <a:gd name="connsiteY31" fmla="*/ 6761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512 h 10000"/>
                  <a:gd name="connsiteX31" fmla="*/ 5745 w 10000"/>
                  <a:gd name="connsiteY31" fmla="*/ 6761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532 w 10000"/>
                  <a:gd name="connsiteY29" fmla="*/ 6761 h 10000"/>
                  <a:gd name="connsiteX30" fmla="*/ 6064 w 10000"/>
                  <a:gd name="connsiteY30" fmla="*/ 6512 h 10000"/>
                  <a:gd name="connsiteX31" fmla="*/ 5745 w 10000"/>
                  <a:gd name="connsiteY31" fmla="*/ 6761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532 w 10000"/>
                  <a:gd name="connsiteY29" fmla="*/ 6761 h 10000"/>
                  <a:gd name="connsiteX30" fmla="*/ 6064 w 10000"/>
                  <a:gd name="connsiteY30" fmla="*/ 6512 h 10000"/>
                  <a:gd name="connsiteX31" fmla="*/ 5745 w 10000"/>
                  <a:gd name="connsiteY31" fmla="*/ 6512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532 w 10000"/>
                  <a:gd name="connsiteY29" fmla="*/ 6761 h 10000"/>
                  <a:gd name="connsiteX30" fmla="*/ 6064 w 10000"/>
                  <a:gd name="connsiteY30" fmla="*/ 6512 h 10000"/>
                  <a:gd name="connsiteX31" fmla="*/ 5745 w 10000"/>
                  <a:gd name="connsiteY31" fmla="*/ 6512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6277 w 10000"/>
                  <a:gd name="connsiteY28" fmla="*/ 6512 h 10000"/>
                  <a:gd name="connsiteX29" fmla="*/ 5532 w 10000"/>
                  <a:gd name="connsiteY29" fmla="*/ 6761 h 10000"/>
                  <a:gd name="connsiteX30" fmla="*/ 6064 w 10000"/>
                  <a:gd name="connsiteY30" fmla="*/ 6512 h 10000"/>
                  <a:gd name="connsiteX31" fmla="*/ 5745 w 10000"/>
                  <a:gd name="connsiteY31" fmla="*/ 6512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0000" h="10000">
                    <a:moveTo>
                      <a:pt x="3154" y="523"/>
                    </a:moveTo>
                    <a:lnTo>
                      <a:pt x="2973" y="689"/>
                    </a:lnTo>
                    <a:cubicBezTo>
                      <a:pt x="2940" y="726"/>
                      <a:pt x="2907" y="762"/>
                      <a:pt x="2874" y="799"/>
                    </a:cubicBezTo>
                    <a:lnTo>
                      <a:pt x="2576" y="1198"/>
                    </a:lnTo>
                    <a:lnTo>
                      <a:pt x="1346" y="331"/>
                    </a:lnTo>
                    <a:cubicBezTo>
                      <a:pt x="1382" y="267"/>
                      <a:pt x="1417" y="202"/>
                      <a:pt x="1453" y="138"/>
                    </a:cubicBezTo>
                    <a:lnTo>
                      <a:pt x="611" y="0"/>
                    </a:lnTo>
                    <a:lnTo>
                      <a:pt x="1016" y="867"/>
                    </a:lnTo>
                    <a:lnTo>
                      <a:pt x="1156" y="634"/>
                    </a:lnTo>
                    <a:cubicBezTo>
                      <a:pt x="1156" y="634"/>
                      <a:pt x="1986" y="1205"/>
                      <a:pt x="2428" y="1625"/>
                    </a:cubicBezTo>
                    <a:cubicBezTo>
                      <a:pt x="2370" y="1570"/>
                      <a:pt x="2254" y="2328"/>
                      <a:pt x="2246" y="2575"/>
                    </a:cubicBezTo>
                    <a:cubicBezTo>
                      <a:pt x="2238" y="2823"/>
                      <a:pt x="2254" y="3196"/>
                      <a:pt x="2320" y="3733"/>
                    </a:cubicBezTo>
                    <a:lnTo>
                      <a:pt x="735" y="4118"/>
                    </a:lnTo>
                    <a:cubicBezTo>
                      <a:pt x="727" y="4021"/>
                      <a:pt x="718" y="3925"/>
                      <a:pt x="710" y="3829"/>
                    </a:cubicBezTo>
                    <a:lnTo>
                      <a:pt x="0" y="4573"/>
                    </a:lnTo>
                    <a:lnTo>
                      <a:pt x="842" y="5055"/>
                    </a:lnTo>
                    <a:cubicBezTo>
                      <a:pt x="831" y="4922"/>
                      <a:pt x="820" y="4789"/>
                      <a:pt x="809" y="4655"/>
                    </a:cubicBezTo>
                    <a:cubicBezTo>
                      <a:pt x="1082" y="4531"/>
                      <a:pt x="2411" y="4311"/>
                      <a:pt x="2469" y="4298"/>
                    </a:cubicBezTo>
                    <a:cubicBezTo>
                      <a:pt x="2477" y="4311"/>
                      <a:pt x="2775" y="4930"/>
                      <a:pt x="2989" y="5234"/>
                    </a:cubicBezTo>
                    <a:cubicBezTo>
                      <a:pt x="3204" y="5537"/>
                      <a:pt x="3468" y="5854"/>
                      <a:pt x="3749" y="6088"/>
                    </a:cubicBezTo>
                    <a:lnTo>
                      <a:pt x="3154" y="8485"/>
                    </a:lnTo>
                    <a:lnTo>
                      <a:pt x="2857" y="8264"/>
                    </a:lnTo>
                    <a:lnTo>
                      <a:pt x="3022" y="10000"/>
                    </a:lnTo>
                    <a:lnTo>
                      <a:pt x="3840" y="8939"/>
                    </a:lnTo>
                    <a:lnTo>
                      <a:pt x="3551" y="8733"/>
                    </a:lnTo>
                    <a:lnTo>
                      <a:pt x="4112" y="6309"/>
                    </a:lnTo>
                    <a:cubicBezTo>
                      <a:pt x="4269" y="6487"/>
                      <a:pt x="4604" y="6632"/>
                      <a:pt x="4872" y="6694"/>
                    </a:cubicBezTo>
                    <a:cubicBezTo>
                      <a:pt x="5140" y="6756"/>
                      <a:pt x="5508" y="6777"/>
                      <a:pt x="5714" y="6666"/>
                    </a:cubicBezTo>
                    <a:cubicBezTo>
                      <a:pt x="5724" y="6687"/>
                      <a:pt x="6267" y="6492"/>
                      <a:pt x="6277" y="6512"/>
                    </a:cubicBezTo>
                    <a:lnTo>
                      <a:pt x="5532" y="6761"/>
                    </a:lnTo>
                    <a:cubicBezTo>
                      <a:pt x="5600" y="6749"/>
                      <a:pt x="5623" y="6536"/>
                      <a:pt x="6064" y="6512"/>
                    </a:cubicBezTo>
                    <a:cubicBezTo>
                      <a:pt x="6143" y="6537"/>
                      <a:pt x="5727" y="6512"/>
                      <a:pt x="5745" y="6512"/>
                    </a:cubicBezTo>
                    <a:cubicBezTo>
                      <a:pt x="5973" y="6662"/>
                      <a:pt x="6100" y="6512"/>
                      <a:pt x="6277" y="6512"/>
                    </a:cubicBezTo>
                    <a:cubicBezTo>
                      <a:pt x="6312" y="6596"/>
                      <a:pt x="6242" y="6396"/>
                      <a:pt x="6277" y="6479"/>
                    </a:cubicBezTo>
                    <a:cubicBezTo>
                      <a:pt x="6691" y="6204"/>
                      <a:pt x="6612" y="6299"/>
                      <a:pt x="6596" y="6229"/>
                    </a:cubicBezTo>
                    <a:cubicBezTo>
                      <a:pt x="6534" y="6252"/>
                      <a:pt x="6660" y="6152"/>
                      <a:pt x="6755" y="5998"/>
                    </a:cubicBezTo>
                    <a:cubicBezTo>
                      <a:pt x="6850" y="5844"/>
                      <a:pt x="6978" y="5668"/>
                      <a:pt x="7168" y="5303"/>
                    </a:cubicBezTo>
                    <a:lnTo>
                      <a:pt x="9001" y="6859"/>
                    </a:lnTo>
                    <a:cubicBezTo>
                      <a:pt x="8962" y="6941"/>
                      <a:pt x="8924" y="7024"/>
                      <a:pt x="8885" y="7107"/>
                    </a:cubicBezTo>
                    <a:lnTo>
                      <a:pt x="10000" y="7451"/>
                    </a:lnTo>
                    <a:lnTo>
                      <a:pt x="9232" y="6088"/>
                    </a:lnTo>
                    <a:cubicBezTo>
                      <a:pt x="9204" y="6180"/>
                      <a:pt x="9177" y="6271"/>
                      <a:pt x="9149" y="6363"/>
                    </a:cubicBezTo>
                    <a:cubicBezTo>
                      <a:pt x="8827" y="6150"/>
                      <a:pt x="7647" y="5069"/>
                      <a:pt x="7291" y="4806"/>
                    </a:cubicBezTo>
                    <a:cubicBezTo>
                      <a:pt x="7316" y="4600"/>
                      <a:pt x="7407" y="4311"/>
                      <a:pt x="7333" y="3664"/>
                    </a:cubicBezTo>
                    <a:cubicBezTo>
                      <a:pt x="7258" y="3016"/>
                      <a:pt x="7044" y="2630"/>
                      <a:pt x="7077" y="2603"/>
                    </a:cubicBezTo>
                    <a:lnTo>
                      <a:pt x="8497" y="2204"/>
                    </a:lnTo>
                    <a:cubicBezTo>
                      <a:pt x="8522" y="2314"/>
                      <a:pt x="8546" y="2424"/>
                      <a:pt x="8571" y="2535"/>
                    </a:cubicBezTo>
                    <a:lnTo>
                      <a:pt x="9083" y="1832"/>
                    </a:lnTo>
                    <a:lnTo>
                      <a:pt x="8233" y="1515"/>
                    </a:lnTo>
                    <a:cubicBezTo>
                      <a:pt x="8263" y="1607"/>
                      <a:pt x="8294" y="1698"/>
                      <a:pt x="8324" y="1790"/>
                    </a:cubicBezTo>
                    <a:lnTo>
                      <a:pt x="6837" y="2176"/>
                    </a:lnTo>
                    <a:lnTo>
                      <a:pt x="6474" y="1570"/>
                    </a:lnTo>
                    <a:cubicBezTo>
                      <a:pt x="6474" y="1570"/>
                      <a:pt x="6061" y="1749"/>
                      <a:pt x="6028" y="1736"/>
                    </a:cubicBezTo>
                    <a:cubicBezTo>
                      <a:pt x="5995" y="1721"/>
                      <a:pt x="6606" y="2659"/>
                      <a:pt x="6722" y="2989"/>
                    </a:cubicBezTo>
                    <a:cubicBezTo>
                      <a:pt x="6837" y="3320"/>
                      <a:pt x="6912" y="4049"/>
                      <a:pt x="6854" y="4407"/>
                    </a:cubicBezTo>
                    <a:cubicBezTo>
                      <a:pt x="6796" y="4766"/>
                      <a:pt x="6581" y="5261"/>
                      <a:pt x="6177" y="5647"/>
                    </a:cubicBezTo>
                    <a:cubicBezTo>
                      <a:pt x="5772" y="6033"/>
                      <a:pt x="4897" y="5881"/>
                      <a:pt x="4897" y="5881"/>
                    </a:cubicBezTo>
                    <a:cubicBezTo>
                      <a:pt x="4897" y="5881"/>
                      <a:pt x="4137" y="5620"/>
                      <a:pt x="3757" y="5289"/>
                    </a:cubicBezTo>
                    <a:cubicBezTo>
                      <a:pt x="3377" y="4959"/>
                      <a:pt x="3196" y="4642"/>
                      <a:pt x="2956" y="4160"/>
                    </a:cubicBezTo>
                    <a:cubicBezTo>
                      <a:pt x="2717" y="3677"/>
                      <a:pt x="2671" y="3402"/>
                      <a:pt x="2659" y="2976"/>
                    </a:cubicBezTo>
                    <a:cubicBezTo>
                      <a:pt x="2647" y="2548"/>
                      <a:pt x="2651" y="2259"/>
                      <a:pt x="2857" y="1708"/>
                    </a:cubicBezTo>
                    <a:cubicBezTo>
                      <a:pt x="2998" y="1356"/>
                      <a:pt x="3509" y="909"/>
                      <a:pt x="3501" y="881"/>
                    </a:cubicBezTo>
                    <a:cubicBezTo>
                      <a:pt x="3493" y="854"/>
                      <a:pt x="3225" y="599"/>
                      <a:pt x="3154" y="523"/>
                    </a:cubicBezTo>
                    <a:close/>
                  </a:path>
                </a:pathLst>
              </a:custGeom>
              <a:solidFill>
                <a:schemeClr val="accent3">
                  <a:lumMod val="75000"/>
                </a:schemeClr>
              </a:solidFill>
              <a:ln w="19050" cap="flat" cmpd="sng">
                <a:solidFill>
                  <a:schemeClr val="accent3">
                    <a:lumMod val="75000"/>
                  </a:schemeClr>
                </a:solidFill>
                <a:prstDash val="solid"/>
                <a:round/>
                <a:headEnd/>
                <a:tailEnd/>
              </a:ln>
              <a:effectLst/>
            </p:spPr>
            <p:txBody>
              <a:bodyPr wrap="none" lIns="36000" tIns="0" rIns="36000" bIns="0" anchor="ctr">
                <a:noAutofit/>
              </a:bodyPr>
              <a:lstStyle/>
              <a:p>
                <a:endParaRPr lang="fr-FR" dirty="0"/>
              </a:p>
            </p:txBody>
          </p:sp>
          <p:sp>
            <p:nvSpPr>
              <p:cNvPr id="37" name="ZoneTexte 36"/>
              <p:cNvSpPr txBox="1"/>
              <p:nvPr/>
            </p:nvSpPr>
            <p:spPr>
              <a:xfrm rot="20669530">
                <a:off x="3066320" y="2036563"/>
                <a:ext cx="2016897" cy="323165"/>
              </a:xfrm>
              <a:prstGeom prst="rect">
                <a:avLst/>
              </a:prstGeom>
              <a:noFill/>
            </p:spPr>
            <p:txBody>
              <a:bodyPr wrap="square" rtlCol="0">
                <a:spAutoFit/>
              </a:bodyPr>
              <a:lstStyle/>
              <a:p>
                <a:pPr algn="ctr">
                  <a:lnSpc>
                    <a:spcPts val="1800"/>
                  </a:lnSpc>
                </a:pPr>
                <a:r>
                  <a:rPr lang="fr-FR" sz="2800" b="1" dirty="0" smtClean="0"/>
                  <a:t>Concevoir</a:t>
                </a:r>
                <a:r>
                  <a:rPr lang="fr-FR" sz="2400" b="1" dirty="0" smtClean="0"/>
                  <a:t>  </a:t>
                </a:r>
                <a:endParaRPr lang="fr-FR" sz="2000" b="1" dirty="0"/>
              </a:p>
            </p:txBody>
          </p:sp>
        </p:grpSp>
        <p:sp>
          <p:nvSpPr>
            <p:cNvPr id="36" name="Flèche droite rayée 35"/>
            <p:cNvSpPr/>
            <p:nvPr/>
          </p:nvSpPr>
          <p:spPr>
            <a:xfrm rot="1097530">
              <a:off x="1221139" y="2117085"/>
              <a:ext cx="1329638" cy="144174"/>
            </a:xfrm>
            <a:prstGeom prst="stripedRightArrow">
              <a:avLst>
                <a:gd name="adj1" fmla="val 50000"/>
                <a:gd name="adj2" fmla="val 128235"/>
              </a:avLst>
            </a:prstGeom>
            <a:solidFill>
              <a:srgbClr val="CC00FF"/>
            </a:solidFill>
            <a:ln>
              <a:solidFill>
                <a:srgbClr val="CC00FF"/>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56" name="Titre 2"/>
          <p:cNvSpPr txBox="1">
            <a:spLocks/>
          </p:cNvSpPr>
          <p:nvPr/>
        </p:nvSpPr>
        <p:spPr>
          <a:xfrm>
            <a:off x="0" y="116632"/>
            <a:ext cx="3276364" cy="648072"/>
          </a:xfrm>
          <a:prstGeom prst="rect">
            <a:avLst/>
          </a:prstGeom>
          <a:noFill/>
        </p:spPr>
        <p:txBody>
          <a:bodyPr>
            <a:normAutofit/>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3600" b="1" dirty="0" smtClean="0">
                <a:ln w="17780" cmpd="sng">
                  <a:solidFill>
                    <a:schemeClr val="bg1"/>
                  </a:solidFill>
                  <a:prstDash val="solid"/>
                  <a:miter lim="800000"/>
                </a:ln>
                <a:effectLst>
                  <a:outerShdw blurRad="50800" algn="tl" rotWithShape="0">
                    <a:srgbClr val="000000"/>
                  </a:outerShdw>
                </a:effectLst>
                <a:latin typeface="Arial" pitchFamily="34" charset="0"/>
                <a:ea typeface="+mj-ea"/>
                <a:cs typeface="Arial" pitchFamily="34" charset="0"/>
              </a:rPr>
              <a:t>CONCEVOIR</a:t>
            </a:r>
            <a:endParaRPr kumimoji="0" lang="fr-FR" sz="3600" b="1" i="0" strike="noStrike" kern="1200" cap="none" spc="0" normalizeH="0" baseline="0" noProof="0" dirty="0">
              <a:ln w="17780" cmpd="sng">
                <a:solidFill>
                  <a:schemeClr val="bg1"/>
                </a:solidFill>
                <a:prstDash val="solid"/>
                <a:miter lim="800000"/>
              </a:ln>
              <a:solidFill>
                <a:schemeClr val="tx1"/>
              </a:solidFill>
              <a:effectLst>
                <a:outerShdw blurRad="50800" algn="tl" rotWithShape="0">
                  <a:srgbClr val="000000"/>
                </a:outerShdw>
              </a:effectLst>
              <a:uLnTx/>
              <a:uFillTx/>
              <a:latin typeface="Arial" pitchFamily="34" charset="0"/>
              <a:ea typeface="+mj-ea"/>
              <a:cs typeface="Arial" pitchFamily="34" charset="0"/>
            </a:endParaRPr>
          </a:p>
        </p:txBody>
      </p:sp>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grpSp>
        <p:nvGrpSpPr>
          <p:cNvPr id="4" name="Groupe 28"/>
          <p:cNvGrpSpPr/>
          <p:nvPr/>
        </p:nvGrpSpPr>
        <p:grpSpPr>
          <a:xfrm>
            <a:off x="1819149" y="3320988"/>
            <a:ext cx="6137227" cy="461665"/>
            <a:chOff x="1819149" y="3320988"/>
            <a:chExt cx="6137227" cy="461665"/>
          </a:xfrm>
        </p:grpSpPr>
        <p:sp>
          <p:nvSpPr>
            <p:cNvPr id="23" name="ZoneTexte 22"/>
            <p:cNvSpPr txBox="1"/>
            <p:nvPr/>
          </p:nvSpPr>
          <p:spPr>
            <a:xfrm>
              <a:off x="1819149" y="3320988"/>
              <a:ext cx="2379177" cy="461665"/>
            </a:xfrm>
            <a:prstGeom prst="rect">
              <a:avLst/>
            </a:prstGeom>
            <a:noFill/>
          </p:spPr>
          <p:txBody>
            <a:bodyPr wrap="none" rtlCol="0">
              <a:spAutoFit/>
            </a:bodyPr>
            <a:lstStyle/>
            <a:p>
              <a:r>
                <a:rPr lang="fr-FR" sz="2400" b="1" dirty="0" smtClean="0">
                  <a:solidFill>
                    <a:schemeClr val="accent4">
                      <a:lumMod val="50000"/>
                    </a:schemeClr>
                  </a:solidFill>
                  <a:latin typeface="Calibri" pitchFamily="34" charset="0"/>
                  <a:cs typeface="Calibri" pitchFamily="34" charset="0"/>
                </a:rPr>
                <a:t>C8, C9, C10, C11,</a:t>
              </a:r>
              <a:endParaRPr lang="fr-FR" sz="2400" b="1" dirty="0">
                <a:solidFill>
                  <a:schemeClr val="accent4">
                    <a:lumMod val="50000"/>
                  </a:schemeClr>
                </a:solidFill>
                <a:latin typeface="Calibri" pitchFamily="34" charset="0"/>
                <a:cs typeface="Calibri" pitchFamily="34" charset="0"/>
              </a:endParaRPr>
            </a:p>
          </p:txBody>
        </p:sp>
        <p:sp>
          <p:nvSpPr>
            <p:cNvPr id="28" name="ZoneTexte 27"/>
            <p:cNvSpPr txBox="1"/>
            <p:nvPr/>
          </p:nvSpPr>
          <p:spPr>
            <a:xfrm>
              <a:off x="3923928" y="3320988"/>
              <a:ext cx="4032448" cy="461665"/>
            </a:xfrm>
            <a:prstGeom prst="rect">
              <a:avLst/>
            </a:prstGeom>
            <a:noFill/>
          </p:spPr>
          <p:txBody>
            <a:bodyPr wrap="square" rtlCol="0">
              <a:spAutoFit/>
            </a:bodyPr>
            <a:lstStyle/>
            <a:p>
              <a:r>
                <a:rPr lang="fr-FR" sz="2400" b="1" dirty="0" smtClean="0">
                  <a:solidFill>
                    <a:schemeClr val="accent4">
                      <a:lumMod val="50000"/>
                    </a:schemeClr>
                  </a:solidFill>
                  <a:latin typeface="Calibri" pitchFamily="34" charset="0"/>
                  <a:cs typeface="Calibri" pitchFamily="34" charset="0"/>
                </a:rPr>
                <a:t> C12, C13, C14, C15, C16, C17, </a:t>
              </a:r>
              <a:endParaRPr lang="fr-FR" sz="2400" b="1" dirty="0">
                <a:solidFill>
                  <a:schemeClr val="accent4">
                    <a:lumMod val="50000"/>
                  </a:schemeClr>
                </a:solidFill>
                <a:latin typeface="Calibri" pitchFamily="34" charset="0"/>
                <a:cs typeface="Calibri"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TM%2030.jpg"/>
          <p:cNvPicPr>
            <a:picLocks noChangeAspect="1"/>
          </p:cNvPicPr>
          <p:nvPr/>
        </p:nvPicPr>
        <p:blipFill>
          <a:blip r:embed="rId3" cstate="print">
            <a:lum bright="70000" contrast="-70000"/>
          </a:blip>
          <a:srcRect l="3077" t="2939" r="3583" b="3021"/>
          <a:stretch>
            <a:fillRect/>
          </a:stretch>
        </p:blipFill>
        <p:spPr>
          <a:xfrm>
            <a:off x="1259632" y="1124744"/>
            <a:ext cx="6859887" cy="4824536"/>
          </a:xfrm>
          <a:prstGeom prst="rect">
            <a:avLst/>
          </a:prstGeom>
        </p:spPr>
      </p:pic>
      <p:cxnSp>
        <p:nvCxnSpPr>
          <p:cNvPr id="13" name="Connecteur droit 12"/>
          <p:cNvCxnSpPr/>
          <p:nvPr/>
        </p:nvCxnSpPr>
        <p:spPr>
          <a:xfrm>
            <a:off x="179512" y="764704"/>
            <a:ext cx="7215238" cy="1588"/>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1" name="Freeform 11"/>
          <p:cNvSpPr>
            <a:spLocks/>
          </p:cNvSpPr>
          <p:nvPr/>
        </p:nvSpPr>
        <p:spPr bwMode="auto">
          <a:xfrm rot="20935319">
            <a:off x="517730" y="1315239"/>
            <a:ext cx="1296144" cy="648072"/>
          </a:xfrm>
          <a:custGeom>
            <a:avLst/>
            <a:gdLst/>
            <a:ahLst/>
            <a:cxnLst>
              <a:cxn ang="0">
                <a:pos x="628" y="312"/>
              </a:cxn>
              <a:cxn ang="0">
                <a:pos x="540" y="312"/>
              </a:cxn>
              <a:cxn ang="0">
                <a:pos x="510" y="352"/>
              </a:cxn>
              <a:cxn ang="0">
                <a:pos x="486" y="412"/>
              </a:cxn>
              <a:cxn ang="0">
                <a:pos x="166" y="442"/>
              </a:cxn>
              <a:cxn ang="0">
                <a:pos x="172" y="412"/>
              </a:cxn>
              <a:cxn ang="0">
                <a:pos x="0" y="476"/>
              </a:cxn>
              <a:cxn ang="0">
                <a:pos x="154" y="526"/>
              </a:cxn>
              <a:cxn ang="0">
                <a:pos x="160" y="494"/>
              </a:cxn>
              <a:cxn ang="0">
                <a:pos x="482" y="472"/>
              </a:cxn>
              <a:cxn ang="0">
                <a:pos x="506" y="558"/>
              </a:cxn>
              <a:cxn ang="0">
                <a:pos x="604" y="646"/>
              </a:cxn>
              <a:cxn ang="0">
                <a:pos x="350" y="826"/>
              </a:cxn>
              <a:cxn ang="0">
                <a:pos x="318" y="798"/>
              </a:cxn>
              <a:cxn ang="0">
                <a:pos x="226" y="946"/>
              </a:cxn>
              <a:cxn ang="0">
                <a:pos x="432" y="886"/>
              </a:cxn>
              <a:cxn ang="0">
                <a:pos x="392" y="854"/>
              </a:cxn>
              <a:cxn ang="0">
                <a:pos x="660" y="676"/>
              </a:cxn>
              <a:cxn ang="0">
                <a:pos x="814" y="720"/>
              </a:cxn>
              <a:cxn ang="0">
                <a:pos x="986" y="720"/>
              </a:cxn>
              <a:cxn ang="0">
                <a:pos x="1034" y="938"/>
              </a:cxn>
              <a:cxn ang="0">
                <a:pos x="976" y="948"/>
              </a:cxn>
              <a:cxn ang="0">
                <a:pos x="1100" y="1072"/>
              </a:cxn>
              <a:cxn ang="0">
                <a:pos x="1158" y="916"/>
              </a:cxn>
              <a:cxn ang="0">
                <a:pos x="1104" y="926"/>
              </a:cxn>
              <a:cxn ang="0">
                <a:pos x="1056" y="712"/>
              </a:cxn>
              <a:cxn ang="0">
                <a:pos x="1192" y="668"/>
              </a:cxn>
              <a:cxn ang="0">
                <a:pos x="1312" y="602"/>
              </a:cxn>
              <a:cxn ang="0">
                <a:pos x="1562" y="724"/>
              </a:cxn>
              <a:cxn ang="0">
                <a:pos x="1534" y="748"/>
              </a:cxn>
              <a:cxn ang="0">
                <a:pos x="1714" y="766"/>
              </a:cxn>
              <a:cxn ang="0">
                <a:pos x="1644" y="652"/>
              </a:cxn>
              <a:cxn ang="0">
                <a:pos x="1612" y="686"/>
              </a:cxn>
              <a:cxn ang="0">
                <a:pos x="1364" y="558"/>
              </a:cxn>
              <a:cxn ang="0">
                <a:pos x="1422" y="482"/>
              </a:cxn>
              <a:cxn ang="0">
                <a:pos x="1442" y="392"/>
              </a:cxn>
              <a:cxn ang="0">
                <a:pos x="1736" y="384"/>
              </a:cxn>
              <a:cxn ang="0">
                <a:pos x="1738" y="412"/>
              </a:cxn>
              <a:cxn ang="0">
                <a:pos x="1894" y="348"/>
              </a:cxn>
              <a:cxn ang="0">
                <a:pos x="1732" y="294"/>
              </a:cxn>
              <a:cxn ang="0">
                <a:pos x="1734" y="322"/>
              </a:cxn>
              <a:cxn ang="0">
                <a:pos x="1432" y="334"/>
              </a:cxn>
              <a:cxn ang="0">
                <a:pos x="1380" y="251"/>
              </a:cxn>
              <a:cxn ang="0">
                <a:pos x="1302" y="194"/>
              </a:cxn>
              <a:cxn ang="0">
                <a:pos x="1464" y="76"/>
              </a:cxn>
              <a:cxn ang="0">
                <a:pos x="1496" y="92"/>
              </a:cxn>
              <a:cxn ang="0">
                <a:pos x="1530" y="0"/>
              </a:cxn>
              <a:cxn ang="0">
                <a:pos x="1384" y="32"/>
              </a:cxn>
              <a:cxn ang="0">
                <a:pos x="1406" y="50"/>
              </a:cxn>
              <a:cxn ang="0">
                <a:pos x="1244" y="166"/>
              </a:cxn>
              <a:cxn ang="0">
                <a:pos x="1154" y="138"/>
              </a:cxn>
              <a:cxn ang="0">
                <a:pos x="1096" y="190"/>
              </a:cxn>
              <a:cxn ang="0">
                <a:pos x="1248" y="238"/>
              </a:cxn>
              <a:cxn ang="0">
                <a:pos x="1350" y="354"/>
              </a:cxn>
              <a:cxn ang="0">
                <a:pos x="1256" y="540"/>
              </a:cxn>
              <a:cxn ang="0">
                <a:pos x="1018" y="640"/>
              </a:cxn>
              <a:cxn ang="0">
                <a:pos x="792" y="640"/>
              </a:cxn>
              <a:cxn ang="0">
                <a:pos x="614" y="556"/>
              </a:cxn>
              <a:cxn ang="0">
                <a:pos x="564" y="430"/>
              </a:cxn>
              <a:cxn ang="0">
                <a:pos x="628" y="312"/>
              </a:cxn>
            </a:cxnLst>
            <a:rect l="0" t="0" r="r" b="b"/>
            <a:pathLst>
              <a:path w="1894" h="1072">
                <a:moveTo>
                  <a:pt x="628" y="312"/>
                </a:moveTo>
                <a:cubicBezTo>
                  <a:pt x="628" y="312"/>
                  <a:pt x="584" y="312"/>
                  <a:pt x="540" y="312"/>
                </a:cubicBezTo>
                <a:cubicBezTo>
                  <a:pt x="537" y="310"/>
                  <a:pt x="530" y="320"/>
                  <a:pt x="510" y="352"/>
                </a:cubicBezTo>
                <a:cubicBezTo>
                  <a:pt x="490" y="384"/>
                  <a:pt x="490" y="413"/>
                  <a:pt x="486" y="412"/>
                </a:cubicBezTo>
                <a:cubicBezTo>
                  <a:pt x="326" y="427"/>
                  <a:pt x="166" y="442"/>
                  <a:pt x="166" y="442"/>
                </a:cubicBezTo>
                <a:lnTo>
                  <a:pt x="172" y="412"/>
                </a:lnTo>
                <a:lnTo>
                  <a:pt x="0" y="476"/>
                </a:lnTo>
                <a:lnTo>
                  <a:pt x="154" y="526"/>
                </a:lnTo>
                <a:lnTo>
                  <a:pt x="160" y="494"/>
                </a:lnTo>
                <a:cubicBezTo>
                  <a:pt x="160" y="494"/>
                  <a:pt x="321" y="483"/>
                  <a:pt x="482" y="472"/>
                </a:cubicBezTo>
                <a:cubicBezTo>
                  <a:pt x="480" y="480"/>
                  <a:pt x="486" y="529"/>
                  <a:pt x="506" y="558"/>
                </a:cubicBezTo>
                <a:cubicBezTo>
                  <a:pt x="526" y="587"/>
                  <a:pt x="580" y="642"/>
                  <a:pt x="604" y="646"/>
                </a:cubicBezTo>
                <a:cubicBezTo>
                  <a:pt x="477" y="736"/>
                  <a:pt x="350" y="826"/>
                  <a:pt x="350" y="826"/>
                </a:cubicBezTo>
                <a:lnTo>
                  <a:pt x="318" y="798"/>
                </a:lnTo>
                <a:lnTo>
                  <a:pt x="226" y="946"/>
                </a:lnTo>
                <a:lnTo>
                  <a:pt x="432" y="886"/>
                </a:lnTo>
                <a:lnTo>
                  <a:pt x="392" y="854"/>
                </a:lnTo>
                <a:cubicBezTo>
                  <a:pt x="392" y="854"/>
                  <a:pt x="650" y="674"/>
                  <a:pt x="660" y="676"/>
                </a:cubicBezTo>
                <a:cubicBezTo>
                  <a:pt x="672" y="686"/>
                  <a:pt x="759" y="713"/>
                  <a:pt x="814" y="720"/>
                </a:cubicBezTo>
                <a:cubicBezTo>
                  <a:pt x="869" y="727"/>
                  <a:pt x="966" y="722"/>
                  <a:pt x="986" y="720"/>
                </a:cubicBezTo>
                <a:cubicBezTo>
                  <a:pt x="1009" y="829"/>
                  <a:pt x="1028" y="918"/>
                  <a:pt x="1034" y="938"/>
                </a:cubicBezTo>
                <a:cubicBezTo>
                  <a:pt x="1006" y="945"/>
                  <a:pt x="976" y="948"/>
                  <a:pt x="976" y="948"/>
                </a:cubicBezTo>
                <a:lnTo>
                  <a:pt x="1100" y="1072"/>
                </a:lnTo>
                <a:lnTo>
                  <a:pt x="1158" y="916"/>
                </a:lnTo>
                <a:lnTo>
                  <a:pt x="1104" y="926"/>
                </a:lnTo>
                <a:cubicBezTo>
                  <a:pt x="1104" y="926"/>
                  <a:pt x="1060" y="718"/>
                  <a:pt x="1056" y="712"/>
                </a:cubicBezTo>
                <a:cubicBezTo>
                  <a:pt x="1072" y="708"/>
                  <a:pt x="1149" y="686"/>
                  <a:pt x="1192" y="668"/>
                </a:cubicBezTo>
                <a:cubicBezTo>
                  <a:pt x="1235" y="650"/>
                  <a:pt x="1314" y="604"/>
                  <a:pt x="1312" y="602"/>
                </a:cubicBezTo>
                <a:cubicBezTo>
                  <a:pt x="1437" y="663"/>
                  <a:pt x="1562" y="724"/>
                  <a:pt x="1562" y="724"/>
                </a:cubicBezTo>
                <a:lnTo>
                  <a:pt x="1534" y="748"/>
                </a:lnTo>
                <a:lnTo>
                  <a:pt x="1714" y="766"/>
                </a:lnTo>
                <a:lnTo>
                  <a:pt x="1644" y="652"/>
                </a:lnTo>
                <a:lnTo>
                  <a:pt x="1612" y="686"/>
                </a:lnTo>
                <a:cubicBezTo>
                  <a:pt x="1612" y="686"/>
                  <a:pt x="1488" y="622"/>
                  <a:pt x="1364" y="558"/>
                </a:cubicBezTo>
                <a:cubicBezTo>
                  <a:pt x="1386" y="546"/>
                  <a:pt x="1409" y="510"/>
                  <a:pt x="1422" y="482"/>
                </a:cubicBezTo>
                <a:cubicBezTo>
                  <a:pt x="1435" y="454"/>
                  <a:pt x="1440" y="406"/>
                  <a:pt x="1442" y="392"/>
                </a:cubicBezTo>
                <a:cubicBezTo>
                  <a:pt x="1589" y="388"/>
                  <a:pt x="1736" y="384"/>
                  <a:pt x="1736" y="384"/>
                </a:cubicBezTo>
                <a:lnTo>
                  <a:pt x="1738" y="412"/>
                </a:lnTo>
                <a:lnTo>
                  <a:pt x="1894" y="348"/>
                </a:lnTo>
                <a:lnTo>
                  <a:pt x="1732" y="294"/>
                </a:lnTo>
                <a:lnTo>
                  <a:pt x="1734" y="322"/>
                </a:lnTo>
                <a:cubicBezTo>
                  <a:pt x="1684" y="329"/>
                  <a:pt x="1491" y="346"/>
                  <a:pt x="1432" y="334"/>
                </a:cubicBezTo>
                <a:cubicBezTo>
                  <a:pt x="1428" y="338"/>
                  <a:pt x="1416" y="281"/>
                  <a:pt x="1380" y="251"/>
                </a:cubicBezTo>
                <a:cubicBezTo>
                  <a:pt x="1344" y="221"/>
                  <a:pt x="1302" y="194"/>
                  <a:pt x="1302" y="194"/>
                </a:cubicBezTo>
                <a:cubicBezTo>
                  <a:pt x="1384" y="136"/>
                  <a:pt x="1464" y="76"/>
                  <a:pt x="1464" y="76"/>
                </a:cubicBezTo>
                <a:lnTo>
                  <a:pt x="1496" y="92"/>
                </a:lnTo>
                <a:lnTo>
                  <a:pt x="1530" y="0"/>
                </a:lnTo>
                <a:lnTo>
                  <a:pt x="1384" y="32"/>
                </a:lnTo>
                <a:lnTo>
                  <a:pt x="1406" y="50"/>
                </a:lnTo>
                <a:cubicBezTo>
                  <a:pt x="1406" y="50"/>
                  <a:pt x="1242" y="170"/>
                  <a:pt x="1244" y="166"/>
                </a:cubicBezTo>
                <a:cubicBezTo>
                  <a:pt x="1246" y="162"/>
                  <a:pt x="1154" y="138"/>
                  <a:pt x="1154" y="138"/>
                </a:cubicBezTo>
                <a:lnTo>
                  <a:pt x="1096" y="190"/>
                </a:lnTo>
                <a:cubicBezTo>
                  <a:pt x="1096" y="190"/>
                  <a:pt x="1206" y="211"/>
                  <a:pt x="1248" y="238"/>
                </a:cubicBezTo>
                <a:cubicBezTo>
                  <a:pt x="1248" y="238"/>
                  <a:pt x="1318" y="276"/>
                  <a:pt x="1350" y="354"/>
                </a:cubicBezTo>
                <a:cubicBezTo>
                  <a:pt x="1382" y="432"/>
                  <a:pt x="1316" y="492"/>
                  <a:pt x="1256" y="540"/>
                </a:cubicBezTo>
                <a:cubicBezTo>
                  <a:pt x="1196" y="588"/>
                  <a:pt x="1086" y="628"/>
                  <a:pt x="1018" y="640"/>
                </a:cubicBezTo>
                <a:cubicBezTo>
                  <a:pt x="950" y="652"/>
                  <a:pt x="835" y="649"/>
                  <a:pt x="792" y="640"/>
                </a:cubicBezTo>
                <a:cubicBezTo>
                  <a:pt x="749" y="631"/>
                  <a:pt x="652" y="591"/>
                  <a:pt x="614" y="556"/>
                </a:cubicBezTo>
                <a:cubicBezTo>
                  <a:pt x="576" y="521"/>
                  <a:pt x="561" y="471"/>
                  <a:pt x="564" y="430"/>
                </a:cubicBezTo>
                <a:cubicBezTo>
                  <a:pt x="567" y="389"/>
                  <a:pt x="615" y="337"/>
                  <a:pt x="628" y="312"/>
                </a:cubicBezTo>
                <a:close/>
              </a:path>
            </a:pathLst>
          </a:custGeom>
          <a:solidFill>
            <a:srgbClr val="4BACC6">
              <a:lumMod val="75000"/>
            </a:srgbClr>
          </a:solidFill>
          <a:ln w="38100" cap="flat" cmpd="sng">
            <a:solidFill>
              <a:srgbClr val="4BACC6">
                <a:lumMod val="75000"/>
              </a:srgbClr>
            </a:solidFill>
            <a:prstDash val="solid"/>
            <a:round/>
            <a:headEnd/>
            <a:tailEnd/>
          </a:ln>
          <a:effectLst/>
        </p:spPr>
        <p:txBody>
          <a:bodyPr lIns="36000" tIns="0" rIns="3600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dirty="0">
              <a:ln>
                <a:noFill/>
              </a:ln>
              <a:solidFill>
                <a:sysClr val="windowText" lastClr="000000"/>
              </a:solidFill>
              <a:effectLst/>
              <a:uLnTx/>
              <a:uFillTx/>
            </a:endParaRPr>
          </a:p>
        </p:txBody>
      </p:sp>
      <p:sp>
        <p:nvSpPr>
          <p:cNvPr id="53" name="ZoneTexte 52"/>
          <p:cNvSpPr txBox="1"/>
          <p:nvPr/>
        </p:nvSpPr>
        <p:spPr>
          <a:xfrm rot="20091717">
            <a:off x="20804" y="1032454"/>
            <a:ext cx="165618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smtClean="0">
                <a:ln>
                  <a:noFill/>
                </a:ln>
                <a:solidFill>
                  <a:srgbClr val="4BACC6">
                    <a:lumMod val="75000"/>
                  </a:srgbClr>
                </a:solidFill>
                <a:effectLst/>
                <a:uLnTx/>
                <a:uFillTx/>
              </a:rPr>
              <a:t>Analyser </a:t>
            </a:r>
          </a:p>
        </p:txBody>
      </p:sp>
      <p:grpSp>
        <p:nvGrpSpPr>
          <p:cNvPr id="2" name="Groupe 57"/>
          <p:cNvGrpSpPr/>
          <p:nvPr/>
        </p:nvGrpSpPr>
        <p:grpSpPr>
          <a:xfrm>
            <a:off x="1788723" y="1700808"/>
            <a:ext cx="4286965" cy="1444927"/>
            <a:chOff x="1221139" y="1984073"/>
            <a:chExt cx="4286965" cy="1444927"/>
          </a:xfrm>
        </p:grpSpPr>
        <p:grpSp>
          <p:nvGrpSpPr>
            <p:cNvPr id="3" name="Groupe 56"/>
            <p:cNvGrpSpPr/>
            <p:nvPr/>
          </p:nvGrpSpPr>
          <p:grpSpPr>
            <a:xfrm>
              <a:off x="2123728" y="1984073"/>
              <a:ext cx="3384376" cy="1444927"/>
              <a:chOff x="2123728" y="1984073"/>
              <a:chExt cx="3384376" cy="1444927"/>
            </a:xfrm>
          </p:grpSpPr>
          <p:sp>
            <p:nvSpPr>
              <p:cNvPr id="31" name="Freeform 9"/>
              <p:cNvSpPr>
                <a:spLocks/>
              </p:cNvSpPr>
              <p:nvPr/>
            </p:nvSpPr>
            <p:spPr bwMode="auto">
              <a:xfrm>
                <a:off x="2123728" y="1984073"/>
                <a:ext cx="3384376" cy="1444927"/>
              </a:xfrm>
              <a:custGeom>
                <a:avLst/>
                <a:gdLst>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7333 w 10000"/>
                  <a:gd name="connsiteY31" fmla="*/ 8467 h 10000"/>
                  <a:gd name="connsiteX32" fmla="*/ 6383 w 10000"/>
                  <a:gd name="connsiteY32" fmla="*/ 6364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7333 w 10000"/>
                  <a:gd name="connsiteY31" fmla="*/ 8467 h 10000"/>
                  <a:gd name="connsiteX32" fmla="*/ 6383 w 10000"/>
                  <a:gd name="connsiteY32" fmla="*/ 6364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7333 w 10000"/>
                  <a:gd name="connsiteY31" fmla="*/ 8467 h 10000"/>
                  <a:gd name="connsiteX32" fmla="*/ 6383 w 10000"/>
                  <a:gd name="connsiteY32" fmla="*/ 6364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6277 w 10000"/>
                  <a:gd name="connsiteY31" fmla="*/ 6136 h 10000"/>
                  <a:gd name="connsiteX32" fmla="*/ 6383 w 10000"/>
                  <a:gd name="connsiteY32" fmla="*/ 6364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9121"/>
                  <a:gd name="connsiteX1" fmla="*/ 2973 w 10000"/>
                  <a:gd name="connsiteY1" fmla="*/ 628 h 9121"/>
                  <a:gd name="connsiteX2" fmla="*/ 2874 w 10000"/>
                  <a:gd name="connsiteY2" fmla="*/ 729 h 9121"/>
                  <a:gd name="connsiteX3" fmla="*/ 2576 w 10000"/>
                  <a:gd name="connsiteY3" fmla="*/ 1093 h 9121"/>
                  <a:gd name="connsiteX4" fmla="*/ 1346 w 10000"/>
                  <a:gd name="connsiteY4" fmla="*/ 302 h 9121"/>
                  <a:gd name="connsiteX5" fmla="*/ 1453 w 10000"/>
                  <a:gd name="connsiteY5" fmla="*/ 126 h 9121"/>
                  <a:gd name="connsiteX6" fmla="*/ 611 w 10000"/>
                  <a:gd name="connsiteY6" fmla="*/ 0 h 9121"/>
                  <a:gd name="connsiteX7" fmla="*/ 1016 w 10000"/>
                  <a:gd name="connsiteY7" fmla="*/ 791 h 9121"/>
                  <a:gd name="connsiteX8" fmla="*/ 1156 w 10000"/>
                  <a:gd name="connsiteY8" fmla="*/ 578 h 9121"/>
                  <a:gd name="connsiteX9" fmla="*/ 2428 w 10000"/>
                  <a:gd name="connsiteY9" fmla="*/ 1482 h 9121"/>
                  <a:gd name="connsiteX10" fmla="*/ 2246 w 10000"/>
                  <a:gd name="connsiteY10" fmla="*/ 2349 h 9121"/>
                  <a:gd name="connsiteX11" fmla="*/ 2320 w 10000"/>
                  <a:gd name="connsiteY11" fmla="*/ 3405 h 9121"/>
                  <a:gd name="connsiteX12" fmla="*/ 735 w 10000"/>
                  <a:gd name="connsiteY12" fmla="*/ 3756 h 9121"/>
                  <a:gd name="connsiteX13" fmla="*/ 710 w 10000"/>
                  <a:gd name="connsiteY13" fmla="*/ 3492 h 9121"/>
                  <a:gd name="connsiteX14" fmla="*/ 0 w 10000"/>
                  <a:gd name="connsiteY14" fmla="*/ 4171 h 9121"/>
                  <a:gd name="connsiteX15" fmla="*/ 842 w 10000"/>
                  <a:gd name="connsiteY15" fmla="*/ 4611 h 9121"/>
                  <a:gd name="connsiteX16" fmla="*/ 809 w 10000"/>
                  <a:gd name="connsiteY16" fmla="*/ 4246 h 9121"/>
                  <a:gd name="connsiteX17" fmla="*/ 2469 w 10000"/>
                  <a:gd name="connsiteY17" fmla="*/ 3920 h 9121"/>
                  <a:gd name="connsiteX18" fmla="*/ 2989 w 10000"/>
                  <a:gd name="connsiteY18" fmla="*/ 4774 h 9121"/>
                  <a:gd name="connsiteX19" fmla="*/ 3749 w 10000"/>
                  <a:gd name="connsiteY19" fmla="*/ 5553 h 9121"/>
                  <a:gd name="connsiteX20" fmla="*/ 3154 w 10000"/>
                  <a:gd name="connsiteY20" fmla="*/ 7739 h 9121"/>
                  <a:gd name="connsiteX21" fmla="*/ 2857 w 10000"/>
                  <a:gd name="connsiteY21" fmla="*/ 7538 h 9121"/>
                  <a:gd name="connsiteX22" fmla="*/ 3022 w 10000"/>
                  <a:gd name="connsiteY22" fmla="*/ 9121 h 9121"/>
                  <a:gd name="connsiteX23" fmla="*/ 3840 w 10000"/>
                  <a:gd name="connsiteY23" fmla="*/ 8153 h 9121"/>
                  <a:gd name="connsiteX24" fmla="*/ 3551 w 10000"/>
                  <a:gd name="connsiteY24" fmla="*/ 7965 h 9121"/>
                  <a:gd name="connsiteX25" fmla="*/ 4112 w 10000"/>
                  <a:gd name="connsiteY25" fmla="*/ 5754 h 9121"/>
                  <a:gd name="connsiteX26" fmla="*/ 4872 w 10000"/>
                  <a:gd name="connsiteY26" fmla="*/ 6106 h 9121"/>
                  <a:gd name="connsiteX27" fmla="*/ 5714 w 10000"/>
                  <a:gd name="connsiteY27" fmla="*/ 6080 h 9121"/>
                  <a:gd name="connsiteX28" fmla="*/ 5745 w 10000"/>
                  <a:gd name="connsiteY28" fmla="*/ 6136 h 9121"/>
                  <a:gd name="connsiteX29" fmla="*/ 6391 w 10000"/>
                  <a:gd name="connsiteY29" fmla="*/ 8668 h 9121"/>
                  <a:gd name="connsiteX30" fmla="*/ 6596 w 10000"/>
                  <a:gd name="connsiteY30" fmla="*/ 8636 h 9121"/>
                  <a:gd name="connsiteX31" fmla="*/ 6277 w 10000"/>
                  <a:gd name="connsiteY31" fmla="*/ 6136 h 9121"/>
                  <a:gd name="connsiteX32" fmla="*/ 6383 w 10000"/>
                  <a:gd name="connsiteY32" fmla="*/ 6364 h 9121"/>
                  <a:gd name="connsiteX33" fmla="*/ 6119 w 10000"/>
                  <a:gd name="connsiteY33" fmla="*/ 5992 h 9121"/>
                  <a:gd name="connsiteX34" fmla="*/ 6755 w 10000"/>
                  <a:gd name="connsiteY34" fmla="*/ 5471 h 9121"/>
                  <a:gd name="connsiteX35" fmla="*/ 7168 w 10000"/>
                  <a:gd name="connsiteY35" fmla="*/ 4837 h 9121"/>
                  <a:gd name="connsiteX36" fmla="*/ 9001 w 10000"/>
                  <a:gd name="connsiteY36" fmla="*/ 6256 h 9121"/>
                  <a:gd name="connsiteX37" fmla="*/ 8885 w 10000"/>
                  <a:gd name="connsiteY37" fmla="*/ 6482 h 9121"/>
                  <a:gd name="connsiteX38" fmla="*/ 10000 w 10000"/>
                  <a:gd name="connsiteY38" fmla="*/ 6796 h 9121"/>
                  <a:gd name="connsiteX39" fmla="*/ 9232 w 10000"/>
                  <a:gd name="connsiteY39" fmla="*/ 5553 h 9121"/>
                  <a:gd name="connsiteX40" fmla="*/ 9149 w 10000"/>
                  <a:gd name="connsiteY40" fmla="*/ 5804 h 9121"/>
                  <a:gd name="connsiteX41" fmla="*/ 7291 w 10000"/>
                  <a:gd name="connsiteY41" fmla="*/ 4384 h 9121"/>
                  <a:gd name="connsiteX42" fmla="*/ 7333 w 10000"/>
                  <a:gd name="connsiteY42" fmla="*/ 3342 h 9121"/>
                  <a:gd name="connsiteX43" fmla="*/ 7077 w 10000"/>
                  <a:gd name="connsiteY43" fmla="*/ 2374 h 9121"/>
                  <a:gd name="connsiteX44" fmla="*/ 8497 w 10000"/>
                  <a:gd name="connsiteY44" fmla="*/ 2010 h 9121"/>
                  <a:gd name="connsiteX45" fmla="*/ 8571 w 10000"/>
                  <a:gd name="connsiteY45" fmla="*/ 2312 h 9121"/>
                  <a:gd name="connsiteX46" fmla="*/ 9083 w 10000"/>
                  <a:gd name="connsiteY46" fmla="*/ 1671 h 9121"/>
                  <a:gd name="connsiteX47" fmla="*/ 8233 w 10000"/>
                  <a:gd name="connsiteY47" fmla="*/ 1382 h 9121"/>
                  <a:gd name="connsiteX48" fmla="*/ 8324 w 10000"/>
                  <a:gd name="connsiteY48" fmla="*/ 1633 h 9121"/>
                  <a:gd name="connsiteX49" fmla="*/ 6837 w 10000"/>
                  <a:gd name="connsiteY49" fmla="*/ 1985 h 9121"/>
                  <a:gd name="connsiteX50" fmla="*/ 6474 w 10000"/>
                  <a:gd name="connsiteY50" fmla="*/ 1432 h 9121"/>
                  <a:gd name="connsiteX51" fmla="*/ 6028 w 10000"/>
                  <a:gd name="connsiteY51" fmla="*/ 1583 h 9121"/>
                  <a:gd name="connsiteX52" fmla="*/ 6722 w 10000"/>
                  <a:gd name="connsiteY52" fmla="*/ 2726 h 9121"/>
                  <a:gd name="connsiteX53" fmla="*/ 6854 w 10000"/>
                  <a:gd name="connsiteY53" fmla="*/ 4020 h 9121"/>
                  <a:gd name="connsiteX54" fmla="*/ 6177 w 10000"/>
                  <a:gd name="connsiteY54" fmla="*/ 5151 h 9121"/>
                  <a:gd name="connsiteX55" fmla="*/ 4897 w 10000"/>
                  <a:gd name="connsiteY55" fmla="*/ 5364 h 9121"/>
                  <a:gd name="connsiteX56" fmla="*/ 3757 w 10000"/>
                  <a:gd name="connsiteY56" fmla="*/ 4824 h 9121"/>
                  <a:gd name="connsiteX57" fmla="*/ 2956 w 10000"/>
                  <a:gd name="connsiteY57" fmla="*/ 3794 h 9121"/>
                  <a:gd name="connsiteX58" fmla="*/ 2659 w 10000"/>
                  <a:gd name="connsiteY58" fmla="*/ 2714 h 9121"/>
                  <a:gd name="connsiteX59" fmla="*/ 2857 w 10000"/>
                  <a:gd name="connsiteY59" fmla="*/ 1558 h 9121"/>
                  <a:gd name="connsiteX60" fmla="*/ 3501 w 10000"/>
                  <a:gd name="connsiteY60" fmla="*/ 804 h 9121"/>
                  <a:gd name="connsiteX61" fmla="*/ 3154 w 10000"/>
                  <a:gd name="connsiteY61" fmla="*/ 477 h 9121"/>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6391 w 10000"/>
                  <a:gd name="connsiteY29" fmla="*/ 9503 h 10000"/>
                  <a:gd name="connsiteX30" fmla="*/ 6596 w 10000"/>
                  <a:gd name="connsiteY30" fmla="*/ 946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596 w 10000"/>
                  <a:gd name="connsiteY30" fmla="*/ 946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383 w 10000"/>
                  <a:gd name="connsiteY33" fmla="*/ 6728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383 w 10000"/>
                  <a:gd name="connsiteY33" fmla="*/ 6728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383 w 10000"/>
                  <a:gd name="connsiteY33" fmla="*/ 6728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596 w 10000"/>
                  <a:gd name="connsiteY33" fmla="*/ 622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383 w 10000"/>
                  <a:gd name="connsiteY31" fmla="*/ 6728 h 10000"/>
                  <a:gd name="connsiteX32" fmla="*/ 6277 w 10000"/>
                  <a:gd name="connsiteY32" fmla="*/ 6479 h 10000"/>
                  <a:gd name="connsiteX33" fmla="*/ 6596 w 10000"/>
                  <a:gd name="connsiteY33" fmla="*/ 622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728 h 10000"/>
                  <a:gd name="connsiteX32" fmla="*/ 6383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728 h 10000"/>
                  <a:gd name="connsiteX32" fmla="*/ 6170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728 h 10000"/>
                  <a:gd name="connsiteX32" fmla="*/ 6064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728 h 10000"/>
                  <a:gd name="connsiteX32" fmla="*/ 6064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5745 w 10000"/>
                  <a:gd name="connsiteY31" fmla="*/ 6761 h 10000"/>
                  <a:gd name="connsiteX32" fmla="*/ 6064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5745 w 10000"/>
                  <a:gd name="connsiteY31" fmla="*/ 6761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512 h 10000"/>
                  <a:gd name="connsiteX31" fmla="*/ 5745 w 10000"/>
                  <a:gd name="connsiteY31" fmla="*/ 6761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532 w 10000"/>
                  <a:gd name="connsiteY29" fmla="*/ 6761 h 10000"/>
                  <a:gd name="connsiteX30" fmla="*/ 6064 w 10000"/>
                  <a:gd name="connsiteY30" fmla="*/ 6512 h 10000"/>
                  <a:gd name="connsiteX31" fmla="*/ 5745 w 10000"/>
                  <a:gd name="connsiteY31" fmla="*/ 6761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532 w 10000"/>
                  <a:gd name="connsiteY29" fmla="*/ 6761 h 10000"/>
                  <a:gd name="connsiteX30" fmla="*/ 6064 w 10000"/>
                  <a:gd name="connsiteY30" fmla="*/ 6512 h 10000"/>
                  <a:gd name="connsiteX31" fmla="*/ 5745 w 10000"/>
                  <a:gd name="connsiteY31" fmla="*/ 6512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532 w 10000"/>
                  <a:gd name="connsiteY29" fmla="*/ 6761 h 10000"/>
                  <a:gd name="connsiteX30" fmla="*/ 6064 w 10000"/>
                  <a:gd name="connsiteY30" fmla="*/ 6512 h 10000"/>
                  <a:gd name="connsiteX31" fmla="*/ 5745 w 10000"/>
                  <a:gd name="connsiteY31" fmla="*/ 6512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6277 w 10000"/>
                  <a:gd name="connsiteY28" fmla="*/ 6512 h 10000"/>
                  <a:gd name="connsiteX29" fmla="*/ 5532 w 10000"/>
                  <a:gd name="connsiteY29" fmla="*/ 6761 h 10000"/>
                  <a:gd name="connsiteX30" fmla="*/ 6064 w 10000"/>
                  <a:gd name="connsiteY30" fmla="*/ 6512 h 10000"/>
                  <a:gd name="connsiteX31" fmla="*/ 5745 w 10000"/>
                  <a:gd name="connsiteY31" fmla="*/ 6512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0000" h="10000">
                    <a:moveTo>
                      <a:pt x="3154" y="523"/>
                    </a:moveTo>
                    <a:lnTo>
                      <a:pt x="2973" y="689"/>
                    </a:lnTo>
                    <a:cubicBezTo>
                      <a:pt x="2940" y="726"/>
                      <a:pt x="2907" y="762"/>
                      <a:pt x="2874" y="799"/>
                    </a:cubicBezTo>
                    <a:lnTo>
                      <a:pt x="2576" y="1198"/>
                    </a:lnTo>
                    <a:lnTo>
                      <a:pt x="1346" y="331"/>
                    </a:lnTo>
                    <a:cubicBezTo>
                      <a:pt x="1382" y="267"/>
                      <a:pt x="1417" y="202"/>
                      <a:pt x="1453" y="138"/>
                    </a:cubicBezTo>
                    <a:lnTo>
                      <a:pt x="611" y="0"/>
                    </a:lnTo>
                    <a:lnTo>
                      <a:pt x="1016" y="867"/>
                    </a:lnTo>
                    <a:lnTo>
                      <a:pt x="1156" y="634"/>
                    </a:lnTo>
                    <a:cubicBezTo>
                      <a:pt x="1156" y="634"/>
                      <a:pt x="1986" y="1205"/>
                      <a:pt x="2428" y="1625"/>
                    </a:cubicBezTo>
                    <a:cubicBezTo>
                      <a:pt x="2370" y="1570"/>
                      <a:pt x="2254" y="2328"/>
                      <a:pt x="2246" y="2575"/>
                    </a:cubicBezTo>
                    <a:cubicBezTo>
                      <a:pt x="2238" y="2823"/>
                      <a:pt x="2254" y="3196"/>
                      <a:pt x="2320" y="3733"/>
                    </a:cubicBezTo>
                    <a:lnTo>
                      <a:pt x="735" y="4118"/>
                    </a:lnTo>
                    <a:cubicBezTo>
                      <a:pt x="727" y="4021"/>
                      <a:pt x="718" y="3925"/>
                      <a:pt x="710" y="3829"/>
                    </a:cubicBezTo>
                    <a:lnTo>
                      <a:pt x="0" y="4573"/>
                    </a:lnTo>
                    <a:lnTo>
                      <a:pt x="842" y="5055"/>
                    </a:lnTo>
                    <a:cubicBezTo>
                      <a:pt x="831" y="4922"/>
                      <a:pt x="820" y="4789"/>
                      <a:pt x="809" y="4655"/>
                    </a:cubicBezTo>
                    <a:cubicBezTo>
                      <a:pt x="1082" y="4531"/>
                      <a:pt x="2411" y="4311"/>
                      <a:pt x="2469" y="4298"/>
                    </a:cubicBezTo>
                    <a:cubicBezTo>
                      <a:pt x="2477" y="4311"/>
                      <a:pt x="2775" y="4930"/>
                      <a:pt x="2989" y="5234"/>
                    </a:cubicBezTo>
                    <a:cubicBezTo>
                      <a:pt x="3204" y="5537"/>
                      <a:pt x="3468" y="5854"/>
                      <a:pt x="3749" y="6088"/>
                    </a:cubicBezTo>
                    <a:lnTo>
                      <a:pt x="3154" y="8485"/>
                    </a:lnTo>
                    <a:lnTo>
                      <a:pt x="2857" y="8264"/>
                    </a:lnTo>
                    <a:lnTo>
                      <a:pt x="3022" y="10000"/>
                    </a:lnTo>
                    <a:lnTo>
                      <a:pt x="3840" y="8939"/>
                    </a:lnTo>
                    <a:lnTo>
                      <a:pt x="3551" y="8733"/>
                    </a:lnTo>
                    <a:lnTo>
                      <a:pt x="4112" y="6309"/>
                    </a:lnTo>
                    <a:cubicBezTo>
                      <a:pt x="4269" y="6487"/>
                      <a:pt x="4604" y="6632"/>
                      <a:pt x="4872" y="6694"/>
                    </a:cubicBezTo>
                    <a:cubicBezTo>
                      <a:pt x="5140" y="6756"/>
                      <a:pt x="5508" y="6777"/>
                      <a:pt x="5714" y="6666"/>
                    </a:cubicBezTo>
                    <a:cubicBezTo>
                      <a:pt x="5724" y="6687"/>
                      <a:pt x="6267" y="6492"/>
                      <a:pt x="6277" y="6512"/>
                    </a:cubicBezTo>
                    <a:lnTo>
                      <a:pt x="5532" y="6761"/>
                    </a:lnTo>
                    <a:cubicBezTo>
                      <a:pt x="5600" y="6749"/>
                      <a:pt x="5623" y="6536"/>
                      <a:pt x="6064" y="6512"/>
                    </a:cubicBezTo>
                    <a:cubicBezTo>
                      <a:pt x="6143" y="6537"/>
                      <a:pt x="5727" y="6512"/>
                      <a:pt x="5745" y="6512"/>
                    </a:cubicBezTo>
                    <a:cubicBezTo>
                      <a:pt x="5973" y="6662"/>
                      <a:pt x="6100" y="6512"/>
                      <a:pt x="6277" y="6512"/>
                    </a:cubicBezTo>
                    <a:cubicBezTo>
                      <a:pt x="6312" y="6596"/>
                      <a:pt x="6242" y="6396"/>
                      <a:pt x="6277" y="6479"/>
                    </a:cubicBezTo>
                    <a:cubicBezTo>
                      <a:pt x="6691" y="6204"/>
                      <a:pt x="6612" y="6299"/>
                      <a:pt x="6596" y="6229"/>
                    </a:cubicBezTo>
                    <a:cubicBezTo>
                      <a:pt x="6534" y="6252"/>
                      <a:pt x="6660" y="6152"/>
                      <a:pt x="6755" y="5998"/>
                    </a:cubicBezTo>
                    <a:cubicBezTo>
                      <a:pt x="6850" y="5844"/>
                      <a:pt x="6978" y="5668"/>
                      <a:pt x="7168" y="5303"/>
                    </a:cubicBezTo>
                    <a:lnTo>
                      <a:pt x="9001" y="6859"/>
                    </a:lnTo>
                    <a:cubicBezTo>
                      <a:pt x="8962" y="6941"/>
                      <a:pt x="8924" y="7024"/>
                      <a:pt x="8885" y="7107"/>
                    </a:cubicBezTo>
                    <a:lnTo>
                      <a:pt x="10000" y="7451"/>
                    </a:lnTo>
                    <a:lnTo>
                      <a:pt x="9232" y="6088"/>
                    </a:lnTo>
                    <a:cubicBezTo>
                      <a:pt x="9204" y="6180"/>
                      <a:pt x="9177" y="6271"/>
                      <a:pt x="9149" y="6363"/>
                    </a:cubicBezTo>
                    <a:cubicBezTo>
                      <a:pt x="8827" y="6150"/>
                      <a:pt x="7647" y="5069"/>
                      <a:pt x="7291" y="4806"/>
                    </a:cubicBezTo>
                    <a:cubicBezTo>
                      <a:pt x="7316" y="4600"/>
                      <a:pt x="7407" y="4311"/>
                      <a:pt x="7333" y="3664"/>
                    </a:cubicBezTo>
                    <a:cubicBezTo>
                      <a:pt x="7258" y="3016"/>
                      <a:pt x="7044" y="2630"/>
                      <a:pt x="7077" y="2603"/>
                    </a:cubicBezTo>
                    <a:lnTo>
                      <a:pt x="8497" y="2204"/>
                    </a:lnTo>
                    <a:cubicBezTo>
                      <a:pt x="8522" y="2314"/>
                      <a:pt x="8546" y="2424"/>
                      <a:pt x="8571" y="2535"/>
                    </a:cubicBezTo>
                    <a:lnTo>
                      <a:pt x="9083" y="1832"/>
                    </a:lnTo>
                    <a:lnTo>
                      <a:pt x="8233" y="1515"/>
                    </a:lnTo>
                    <a:cubicBezTo>
                      <a:pt x="8263" y="1607"/>
                      <a:pt x="8294" y="1698"/>
                      <a:pt x="8324" y="1790"/>
                    </a:cubicBezTo>
                    <a:lnTo>
                      <a:pt x="6837" y="2176"/>
                    </a:lnTo>
                    <a:lnTo>
                      <a:pt x="6474" y="1570"/>
                    </a:lnTo>
                    <a:cubicBezTo>
                      <a:pt x="6474" y="1570"/>
                      <a:pt x="6061" y="1749"/>
                      <a:pt x="6028" y="1736"/>
                    </a:cubicBezTo>
                    <a:cubicBezTo>
                      <a:pt x="5995" y="1721"/>
                      <a:pt x="6606" y="2659"/>
                      <a:pt x="6722" y="2989"/>
                    </a:cubicBezTo>
                    <a:cubicBezTo>
                      <a:pt x="6837" y="3320"/>
                      <a:pt x="6912" y="4049"/>
                      <a:pt x="6854" y="4407"/>
                    </a:cubicBezTo>
                    <a:cubicBezTo>
                      <a:pt x="6796" y="4766"/>
                      <a:pt x="6581" y="5261"/>
                      <a:pt x="6177" y="5647"/>
                    </a:cubicBezTo>
                    <a:cubicBezTo>
                      <a:pt x="5772" y="6033"/>
                      <a:pt x="4897" y="5881"/>
                      <a:pt x="4897" y="5881"/>
                    </a:cubicBezTo>
                    <a:cubicBezTo>
                      <a:pt x="4897" y="5881"/>
                      <a:pt x="4137" y="5620"/>
                      <a:pt x="3757" y="5289"/>
                    </a:cubicBezTo>
                    <a:cubicBezTo>
                      <a:pt x="3377" y="4959"/>
                      <a:pt x="3196" y="4642"/>
                      <a:pt x="2956" y="4160"/>
                    </a:cubicBezTo>
                    <a:cubicBezTo>
                      <a:pt x="2717" y="3677"/>
                      <a:pt x="2671" y="3402"/>
                      <a:pt x="2659" y="2976"/>
                    </a:cubicBezTo>
                    <a:cubicBezTo>
                      <a:pt x="2647" y="2548"/>
                      <a:pt x="2651" y="2259"/>
                      <a:pt x="2857" y="1708"/>
                    </a:cubicBezTo>
                    <a:cubicBezTo>
                      <a:pt x="2998" y="1356"/>
                      <a:pt x="3509" y="909"/>
                      <a:pt x="3501" y="881"/>
                    </a:cubicBezTo>
                    <a:cubicBezTo>
                      <a:pt x="3493" y="854"/>
                      <a:pt x="3225" y="599"/>
                      <a:pt x="3154" y="523"/>
                    </a:cubicBezTo>
                    <a:close/>
                  </a:path>
                </a:pathLst>
              </a:custGeom>
              <a:solidFill>
                <a:schemeClr val="accent3">
                  <a:lumMod val="75000"/>
                </a:schemeClr>
              </a:solidFill>
              <a:ln w="19050" cap="flat" cmpd="sng">
                <a:solidFill>
                  <a:schemeClr val="accent3">
                    <a:lumMod val="75000"/>
                  </a:schemeClr>
                </a:solidFill>
                <a:prstDash val="solid"/>
                <a:round/>
                <a:headEnd/>
                <a:tailEnd/>
              </a:ln>
              <a:effectLst/>
            </p:spPr>
            <p:txBody>
              <a:bodyPr wrap="none" lIns="36000" tIns="0" rIns="36000" bIns="0" anchor="ctr">
                <a:noAutofit/>
              </a:bodyPr>
              <a:lstStyle/>
              <a:p>
                <a:endParaRPr lang="fr-FR" dirty="0"/>
              </a:p>
            </p:txBody>
          </p:sp>
          <p:sp>
            <p:nvSpPr>
              <p:cNvPr id="37" name="ZoneTexte 36"/>
              <p:cNvSpPr txBox="1"/>
              <p:nvPr/>
            </p:nvSpPr>
            <p:spPr>
              <a:xfrm rot="20669530">
                <a:off x="3066320" y="2036563"/>
                <a:ext cx="2016897" cy="323165"/>
              </a:xfrm>
              <a:prstGeom prst="rect">
                <a:avLst/>
              </a:prstGeom>
              <a:noFill/>
            </p:spPr>
            <p:txBody>
              <a:bodyPr wrap="square" rtlCol="0">
                <a:spAutoFit/>
              </a:bodyPr>
              <a:lstStyle/>
              <a:p>
                <a:pPr algn="ctr">
                  <a:lnSpc>
                    <a:spcPts val="1800"/>
                  </a:lnSpc>
                </a:pPr>
                <a:r>
                  <a:rPr lang="fr-FR" sz="2800" b="1" dirty="0" smtClean="0"/>
                  <a:t>Concevoir</a:t>
                </a:r>
                <a:r>
                  <a:rPr lang="fr-FR" sz="2400" b="1" dirty="0" smtClean="0"/>
                  <a:t>  </a:t>
                </a:r>
                <a:endParaRPr lang="fr-FR" sz="2000" b="1" dirty="0"/>
              </a:p>
            </p:txBody>
          </p:sp>
        </p:grpSp>
        <p:sp>
          <p:nvSpPr>
            <p:cNvPr id="36" name="Flèche droite rayée 35"/>
            <p:cNvSpPr/>
            <p:nvPr/>
          </p:nvSpPr>
          <p:spPr>
            <a:xfrm rot="1097530">
              <a:off x="1221139" y="2117085"/>
              <a:ext cx="1329638" cy="144174"/>
            </a:xfrm>
            <a:prstGeom prst="stripedRightArrow">
              <a:avLst>
                <a:gd name="adj1" fmla="val 50000"/>
                <a:gd name="adj2" fmla="val 128235"/>
              </a:avLst>
            </a:prstGeom>
            <a:solidFill>
              <a:srgbClr val="CC00FF"/>
            </a:solidFill>
            <a:ln>
              <a:solidFill>
                <a:srgbClr val="CC00FF"/>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56" name="Titre 2"/>
          <p:cNvSpPr txBox="1">
            <a:spLocks/>
          </p:cNvSpPr>
          <p:nvPr/>
        </p:nvSpPr>
        <p:spPr>
          <a:xfrm>
            <a:off x="0" y="116632"/>
            <a:ext cx="3276364" cy="648072"/>
          </a:xfrm>
          <a:prstGeom prst="rect">
            <a:avLst/>
          </a:prstGeom>
          <a:noFill/>
        </p:spPr>
        <p:txBody>
          <a:bodyPr>
            <a:normAutofit/>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3600" b="1" dirty="0" smtClean="0">
                <a:ln w="17780" cmpd="sng">
                  <a:solidFill>
                    <a:schemeClr val="bg1"/>
                  </a:solidFill>
                  <a:prstDash val="solid"/>
                  <a:miter lim="800000"/>
                </a:ln>
                <a:effectLst>
                  <a:outerShdw blurRad="50800" algn="tl" rotWithShape="0">
                    <a:srgbClr val="000000"/>
                  </a:outerShdw>
                </a:effectLst>
                <a:latin typeface="Arial" pitchFamily="34" charset="0"/>
                <a:ea typeface="+mj-ea"/>
                <a:cs typeface="Arial" pitchFamily="34" charset="0"/>
              </a:rPr>
              <a:t>CONCEVOIR</a:t>
            </a:r>
            <a:endParaRPr kumimoji="0" lang="fr-FR" sz="3600" b="1" i="0" strike="noStrike" kern="1200" cap="none" spc="0" normalizeH="0" baseline="0" noProof="0" dirty="0">
              <a:ln w="17780" cmpd="sng">
                <a:solidFill>
                  <a:schemeClr val="bg1"/>
                </a:solidFill>
                <a:prstDash val="solid"/>
                <a:miter lim="800000"/>
              </a:ln>
              <a:solidFill>
                <a:schemeClr val="tx1"/>
              </a:solidFill>
              <a:effectLst>
                <a:outerShdw blurRad="50800" algn="tl" rotWithShape="0">
                  <a:srgbClr val="000000"/>
                </a:outerShdw>
              </a:effectLst>
              <a:uLnTx/>
              <a:uFillTx/>
              <a:latin typeface="Arial" pitchFamily="34" charset="0"/>
              <a:ea typeface="+mj-ea"/>
              <a:cs typeface="Arial" pitchFamily="34" charset="0"/>
            </a:endParaRPr>
          </a:p>
        </p:txBody>
      </p:sp>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grpSp>
        <p:nvGrpSpPr>
          <p:cNvPr id="4" name="Groupe 26"/>
          <p:cNvGrpSpPr/>
          <p:nvPr/>
        </p:nvGrpSpPr>
        <p:grpSpPr>
          <a:xfrm>
            <a:off x="1819149" y="3327375"/>
            <a:ext cx="6137227" cy="461665"/>
            <a:chOff x="1819149" y="3320988"/>
            <a:chExt cx="6137227" cy="461665"/>
          </a:xfrm>
        </p:grpSpPr>
        <p:sp>
          <p:nvSpPr>
            <p:cNvPr id="30" name="ZoneTexte 29"/>
            <p:cNvSpPr txBox="1"/>
            <p:nvPr/>
          </p:nvSpPr>
          <p:spPr>
            <a:xfrm>
              <a:off x="3923928" y="3320988"/>
              <a:ext cx="4032448" cy="461665"/>
            </a:xfrm>
            <a:prstGeom prst="rect">
              <a:avLst/>
            </a:prstGeom>
            <a:noFill/>
          </p:spPr>
          <p:txBody>
            <a:bodyPr wrap="square" rtlCol="0">
              <a:spAutoFit/>
            </a:bodyPr>
            <a:lstStyle/>
            <a:p>
              <a:r>
                <a:rPr lang="fr-FR" sz="2400" b="1" dirty="0" smtClean="0">
                  <a:solidFill>
                    <a:schemeClr val="accent4">
                      <a:lumMod val="50000"/>
                    </a:schemeClr>
                  </a:solidFill>
                  <a:latin typeface="Calibri" pitchFamily="34" charset="0"/>
                  <a:cs typeface="Calibri" pitchFamily="34" charset="0"/>
                </a:rPr>
                <a:t> C12, C13, C14, C15, C16, C17, </a:t>
              </a:r>
              <a:endParaRPr lang="fr-FR" sz="2400" b="1" dirty="0">
                <a:solidFill>
                  <a:schemeClr val="accent4">
                    <a:lumMod val="50000"/>
                  </a:schemeClr>
                </a:solidFill>
                <a:latin typeface="Calibri" pitchFamily="34" charset="0"/>
                <a:cs typeface="Calibri" pitchFamily="34" charset="0"/>
              </a:endParaRPr>
            </a:p>
          </p:txBody>
        </p:sp>
        <p:sp>
          <p:nvSpPr>
            <p:cNvPr id="29" name="ZoneTexte 28"/>
            <p:cNvSpPr txBox="1"/>
            <p:nvPr/>
          </p:nvSpPr>
          <p:spPr>
            <a:xfrm>
              <a:off x="1819149" y="3320988"/>
              <a:ext cx="2379177" cy="461665"/>
            </a:xfrm>
            <a:prstGeom prst="rect">
              <a:avLst/>
            </a:prstGeom>
            <a:noFill/>
          </p:spPr>
          <p:txBody>
            <a:bodyPr wrap="none" rtlCol="0">
              <a:spAutoFit/>
            </a:bodyPr>
            <a:lstStyle/>
            <a:p>
              <a:r>
                <a:rPr lang="fr-FR" sz="2400" b="1" dirty="0" smtClean="0">
                  <a:solidFill>
                    <a:schemeClr val="accent4">
                      <a:lumMod val="50000"/>
                    </a:schemeClr>
                  </a:solidFill>
                  <a:latin typeface="Calibri" pitchFamily="34" charset="0"/>
                  <a:cs typeface="Calibri" pitchFamily="34" charset="0"/>
                </a:rPr>
                <a:t>C8, C9, C10, C11,</a:t>
              </a:r>
              <a:endParaRPr lang="fr-FR" sz="2400" b="1" dirty="0">
                <a:solidFill>
                  <a:schemeClr val="accent4">
                    <a:lumMod val="50000"/>
                  </a:schemeClr>
                </a:solidFill>
                <a:latin typeface="Calibri" pitchFamily="34" charset="0"/>
                <a:cs typeface="Calibri" pitchFamily="34" charset="0"/>
              </a:endParaRPr>
            </a:p>
          </p:txBody>
        </p:sp>
      </p:grpSp>
      <p:grpSp>
        <p:nvGrpSpPr>
          <p:cNvPr id="5" name="Groupe 24"/>
          <p:cNvGrpSpPr/>
          <p:nvPr/>
        </p:nvGrpSpPr>
        <p:grpSpPr>
          <a:xfrm>
            <a:off x="1259632" y="3320988"/>
            <a:ext cx="2938694" cy="2736304"/>
            <a:chOff x="1259632" y="3320988"/>
            <a:chExt cx="2938694" cy="2736304"/>
          </a:xfrm>
        </p:grpSpPr>
        <p:sp>
          <p:nvSpPr>
            <p:cNvPr id="23" name="ZoneTexte 22"/>
            <p:cNvSpPr txBox="1"/>
            <p:nvPr/>
          </p:nvSpPr>
          <p:spPr>
            <a:xfrm>
              <a:off x="1819149" y="3320988"/>
              <a:ext cx="2379177" cy="461665"/>
            </a:xfrm>
            <a:prstGeom prst="rect">
              <a:avLst/>
            </a:prstGeom>
            <a:noFill/>
          </p:spPr>
          <p:txBody>
            <a:bodyPr wrap="none" rtlCol="0">
              <a:spAutoFit/>
            </a:bodyPr>
            <a:lstStyle/>
            <a:p>
              <a:r>
                <a:rPr lang="fr-FR" sz="2400" b="1" dirty="0" smtClean="0">
                  <a:solidFill>
                    <a:srgbClr val="FF9900"/>
                  </a:solidFill>
                  <a:latin typeface="Calibri" pitchFamily="34" charset="0"/>
                  <a:cs typeface="Calibri" pitchFamily="34" charset="0"/>
                </a:rPr>
                <a:t>C8, C9, C10, C11,</a:t>
              </a:r>
              <a:endParaRPr lang="fr-FR" sz="2400" b="1" dirty="0">
                <a:solidFill>
                  <a:srgbClr val="FF9900"/>
                </a:solidFill>
                <a:latin typeface="Calibri" pitchFamily="34" charset="0"/>
                <a:cs typeface="Calibri" pitchFamily="34" charset="0"/>
              </a:endParaRPr>
            </a:p>
          </p:txBody>
        </p:sp>
        <p:sp>
          <p:nvSpPr>
            <p:cNvPr id="16" name="Accolade fermante 15"/>
            <p:cNvSpPr/>
            <p:nvPr/>
          </p:nvSpPr>
          <p:spPr>
            <a:xfrm rot="5400000">
              <a:off x="2753798" y="2906943"/>
              <a:ext cx="396044" cy="2088232"/>
            </a:xfrm>
            <a:prstGeom prst="rightBrace">
              <a:avLst>
                <a:gd name="adj1" fmla="val 0"/>
                <a:gd name="adj2" fmla="val 51332"/>
              </a:avLst>
            </a:prstGeom>
            <a:ln w="57150">
              <a:solidFill>
                <a:srgbClr val="FF99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7" name="Freeform 9"/>
            <p:cNvSpPr>
              <a:spLocks/>
            </p:cNvSpPr>
            <p:nvPr/>
          </p:nvSpPr>
          <p:spPr bwMode="auto">
            <a:xfrm>
              <a:off x="1259632" y="4833156"/>
              <a:ext cx="2880320" cy="1224136"/>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dirty="0"/>
            </a:p>
          </p:txBody>
        </p:sp>
        <p:sp>
          <p:nvSpPr>
            <p:cNvPr id="18" name="ZoneTexte 17"/>
            <p:cNvSpPr txBox="1"/>
            <p:nvPr/>
          </p:nvSpPr>
          <p:spPr>
            <a:xfrm rot="20614946">
              <a:off x="2038951" y="4417462"/>
              <a:ext cx="2001254" cy="707886"/>
            </a:xfrm>
            <a:prstGeom prst="rect">
              <a:avLst/>
            </a:prstGeom>
            <a:noFill/>
          </p:spPr>
          <p:txBody>
            <a:bodyPr wrap="square" rtlCol="0">
              <a:spAutoFit/>
            </a:bodyPr>
            <a:lstStyle/>
            <a:p>
              <a:pPr algn="ctr"/>
              <a:r>
                <a:rPr lang="fr-FR" sz="2000" b="1" dirty="0" smtClean="0"/>
                <a:t>Conception</a:t>
              </a:r>
              <a:r>
                <a:rPr lang="fr-FR" b="1" dirty="0" smtClean="0"/>
                <a:t> </a:t>
              </a:r>
            </a:p>
            <a:p>
              <a:r>
                <a:rPr lang="fr-FR" b="1" dirty="0" smtClean="0"/>
                <a:t> </a:t>
              </a:r>
              <a:r>
                <a:rPr lang="fr-FR" sz="2000" b="1" dirty="0" smtClean="0"/>
                <a:t>préliminaire</a:t>
              </a:r>
              <a:endParaRPr lang="fr-FR" b="1" dirty="0"/>
            </a:p>
          </p:txBody>
        </p:sp>
      </p:grpSp>
      <p:grpSp>
        <p:nvGrpSpPr>
          <p:cNvPr id="6" name="Groupe 25"/>
          <p:cNvGrpSpPr/>
          <p:nvPr/>
        </p:nvGrpSpPr>
        <p:grpSpPr>
          <a:xfrm>
            <a:off x="3923928" y="3320988"/>
            <a:ext cx="4032448" cy="2709018"/>
            <a:chOff x="3923928" y="3320988"/>
            <a:chExt cx="4032448" cy="2709018"/>
          </a:xfrm>
        </p:grpSpPr>
        <p:sp>
          <p:nvSpPr>
            <p:cNvPr id="28" name="ZoneTexte 27"/>
            <p:cNvSpPr txBox="1"/>
            <p:nvPr/>
          </p:nvSpPr>
          <p:spPr>
            <a:xfrm>
              <a:off x="3923928" y="3320988"/>
              <a:ext cx="4032448" cy="461665"/>
            </a:xfrm>
            <a:prstGeom prst="rect">
              <a:avLst/>
            </a:prstGeom>
            <a:noFill/>
          </p:spPr>
          <p:txBody>
            <a:bodyPr wrap="square" rtlCol="0">
              <a:spAutoFit/>
            </a:bodyPr>
            <a:lstStyle/>
            <a:p>
              <a:r>
                <a:rPr lang="fr-FR" sz="2400" b="1" dirty="0" smtClean="0">
                  <a:solidFill>
                    <a:schemeClr val="accent4">
                      <a:lumMod val="50000"/>
                    </a:schemeClr>
                  </a:solidFill>
                  <a:latin typeface="Calibri" pitchFamily="34" charset="0"/>
                  <a:cs typeface="Calibri" pitchFamily="34" charset="0"/>
                </a:rPr>
                <a:t> </a:t>
              </a:r>
              <a:r>
                <a:rPr lang="fr-FR" sz="2400" b="1" dirty="0" smtClean="0">
                  <a:solidFill>
                    <a:srgbClr val="669900"/>
                  </a:solidFill>
                  <a:latin typeface="Calibri" pitchFamily="34" charset="0"/>
                  <a:cs typeface="Calibri" pitchFamily="34" charset="0"/>
                </a:rPr>
                <a:t>C12, C13, C14, C15, C16, C17, </a:t>
              </a:r>
              <a:endParaRPr lang="fr-FR" sz="2400" b="1" dirty="0">
                <a:solidFill>
                  <a:srgbClr val="669900"/>
                </a:solidFill>
                <a:latin typeface="Calibri" pitchFamily="34" charset="0"/>
                <a:cs typeface="Calibri" pitchFamily="34" charset="0"/>
              </a:endParaRPr>
            </a:p>
          </p:txBody>
        </p:sp>
        <p:sp>
          <p:nvSpPr>
            <p:cNvPr id="19" name="Freeform 11"/>
            <p:cNvSpPr>
              <a:spLocks/>
            </p:cNvSpPr>
            <p:nvPr/>
          </p:nvSpPr>
          <p:spPr bwMode="auto">
            <a:xfrm rot="1537366">
              <a:off x="4956419" y="4727237"/>
              <a:ext cx="2304104" cy="1302769"/>
            </a:xfrm>
            <a:custGeom>
              <a:avLst/>
              <a:gdLst/>
              <a:ahLst/>
              <a:cxnLst>
                <a:cxn ang="0">
                  <a:pos x="628" y="312"/>
                </a:cxn>
                <a:cxn ang="0">
                  <a:pos x="540" y="312"/>
                </a:cxn>
                <a:cxn ang="0">
                  <a:pos x="510" y="352"/>
                </a:cxn>
                <a:cxn ang="0">
                  <a:pos x="486" y="412"/>
                </a:cxn>
                <a:cxn ang="0">
                  <a:pos x="166" y="442"/>
                </a:cxn>
                <a:cxn ang="0">
                  <a:pos x="172" y="412"/>
                </a:cxn>
                <a:cxn ang="0">
                  <a:pos x="0" y="476"/>
                </a:cxn>
                <a:cxn ang="0">
                  <a:pos x="154" y="526"/>
                </a:cxn>
                <a:cxn ang="0">
                  <a:pos x="160" y="494"/>
                </a:cxn>
                <a:cxn ang="0">
                  <a:pos x="482" y="472"/>
                </a:cxn>
                <a:cxn ang="0">
                  <a:pos x="506" y="558"/>
                </a:cxn>
                <a:cxn ang="0">
                  <a:pos x="604" y="646"/>
                </a:cxn>
                <a:cxn ang="0">
                  <a:pos x="350" y="826"/>
                </a:cxn>
                <a:cxn ang="0">
                  <a:pos x="318" y="798"/>
                </a:cxn>
                <a:cxn ang="0">
                  <a:pos x="226" y="946"/>
                </a:cxn>
                <a:cxn ang="0">
                  <a:pos x="432" y="886"/>
                </a:cxn>
                <a:cxn ang="0">
                  <a:pos x="392" y="854"/>
                </a:cxn>
                <a:cxn ang="0">
                  <a:pos x="660" y="676"/>
                </a:cxn>
                <a:cxn ang="0">
                  <a:pos x="814" y="720"/>
                </a:cxn>
                <a:cxn ang="0">
                  <a:pos x="986" y="720"/>
                </a:cxn>
                <a:cxn ang="0">
                  <a:pos x="1034" y="938"/>
                </a:cxn>
                <a:cxn ang="0">
                  <a:pos x="976" y="948"/>
                </a:cxn>
                <a:cxn ang="0">
                  <a:pos x="1100" y="1072"/>
                </a:cxn>
                <a:cxn ang="0">
                  <a:pos x="1158" y="916"/>
                </a:cxn>
                <a:cxn ang="0">
                  <a:pos x="1104" y="926"/>
                </a:cxn>
                <a:cxn ang="0">
                  <a:pos x="1056" y="712"/>
                </a:cxn>
                <a:cxn ang="0">
                  <a:pos x="1192" y="668"/>
                </a:cxn>
                <a:cxn ang="0">
                  <a:pos x="1312" y="602"/>
                </a:cxn>
                <a:cxn ang="0">
                  <a:pos x="1562" y="724"/>
                </a:cxn>
                <a:cxn ang="0">
                  <a:pos x="1534" y="748"/>
                </a:cxn>
                <a:cxn ang="0">
                  <a:pos x="1714" y="766"/>
                </a:cxn>
                <a:cxn ang="0">
                  <a:pos x="1644" y="652"/>
                </a:cxn>
                <a:cxn ang="0">
                  <a:pos x="1612" y="686"/>
                </a:cxn>
                <a:cxn ang="0">
                  <a:pos x="1364" y="558"/>
                </a:cxn>
                <a:cxn ang="0">
                  <a:pos x="1422" y="482"/>
                </a:cxn>
                <a:cxn ang="0">
                  <a:pos x="1442" y="392"/>
                </a:cxn>
                <a:cxn ang="0">
                  <a:pos x="1736" y="384"/>
                </a:cxn>
                <a:cxn ang="0">
                  <a:pos x="1738" y="412"/>
                </a:cxn>
                <a:cxn ang="0">
                  <a:pos x="1894" y="348"/>
                </a:cxn>
                <a:cxn ang="0">
                  <a:pos x="1732" y="294"/>
                </a:cxn>
                <a:cxn ang="0">
                  <a:pos x="1734" y="322"/>
                </a:cxn>
                <a:cxn ang="0">
                  <a:pos x="1432" y="334"/>
                </a:cxn>
                <a:cxn ang="0">
                  <a:pos x="1380" y="251"/>
                </a:cxn>
                <a:cxn ang="0">
                  <a:pos x="1302" y="194"/>
                </a:cxn>
                <a:cxn ang="0">
                  <a:pos x="1464" y="76"/>
                </a:cxn>
                <a:cxn ang="0">
                  <a:pos x="1496" y="92"/>
                </a:cxn>
                <a:cxn ang="0">
                  <a:pos x="1530" y="0"/>
                </a:cxn>
                <a:cxn ang="0">
                  <a:pos x="1384" y="32"/>
                </a:cxn>
                <a:cxn ang="0">
                  <a:pos x="1406" y="50"/>
                </a:cxn>
                <a:cxn ang="0">
                  <a:pos x="1244" y="166"/>
                </a:cxn>
                <a:cxn ang="0">
                  <a:pos x="1154" y="138"/>
                </a:cxn>
                <a:cxn ang="0">
                  <a:pos x="1096" y="190"/>
                </a:cxn>
                <a:cxn ang="0">
                  <a:pos x="1248" y="238"/>
                </a:cxn>
                <a:cxn ang="0">
                  <a:pos x="1350" y="354"/>
                </a:cxn>
                <a:cxn ang="0">
                  <a:pos x="1256" y="540"/>
                </a:cxn>
                <a:cxn ang="0">
                  <a:pos x="1018" y="640"/>
                </a:cxn>
                <a:cxn ang="0">
                  <a:pos x="792" y="640"/>
                </a:cxn>
                <a:cxn ang="0">
                  <a:pos x="614" y="556"/>
                </a:cxn>
                <a:cxn ang="0">
                  <a:pos x="564" y="430"/>
                </a:cxn>
                <a:cxn ang="0">
                  <a:pos x="628" y="312"/>
                </a:cxn>
              </a:cxnLst>
              <a:rect l="0" t="0" r="r" b="b"/>
              <a:pathLst>
                <a:path w="1894" h="1072">
                  <a:moveTo>
                    <a:pt x="628" y="312"/>
                  </a:moveTo>
                  <a:cubicBezTo>
                    <a:pt x="628" y="312"/>
                    <a:pt x="584" y="312"/>
                    <a:pt x="540" y="312"/>
                  </a:cubicBezTo>
                  <a:cubicBezTo>
                    <a:pt x="537" y="310"/>
                    <a:pt x="530" y="320"/>
                    <a:pt x="510" y="352"/>
                  </a:cubicBezTo>
                  <a:cubicBezTo>
                    <a:pt x="490" y="384"/>
                    <a:pt x="490" y="413"/>
                    <a:pt x="486" y="412"/>
                  </a:cubicBezTo>
                  <a:cubicBezTo>
                    <a:pt x="326" y="427"/>
                    <a:pt x="166" y="442"/>
                    <a:pt x="166" y="442"/>
                  </a:cubicBezTo>
                  <a:lnTo>
                    <a:pt x="172" y="412"/>
                  </a:lnTo>
                  <a:lnTo>
                    <a:pt x="0" y="476"/>
                  </a:lnTo>
                  <a:lnTo>
                    <a:pt x="154" y="526"/>
                  </a:lnTo>
                  <a:lnTo>
                    <a:pt x="160" y="494"/>
                  </a:lnTo>
                  <a:cubicBezTo>
                    <a:pt x="160" y="494"/>
                    <a:pt x="321" y="483"/>
                    <a:pt x="482" y="472"/>
                  </a:cubicBezTo>
                  <a:cubicBezTo>
                    <a:pt x="480" y="480"/>
                    <a:pt x="486" y="529"/>
                    <a:pt x="506" y="558"/>
                  </a:cubicBezTo>
                  <a:cubicBezTo>
                    <a:pt x="526" y="587"/>
                    <a:pt x="580" y="642"/>
                    <a:pt x="604" y="646"/>
                  </a:cubicBezTo>
                  <a:cubicBezTo>
                    <a:pt x="477" y="736"/>
                    <a:pt x="350" y="826"/>
                    <a:pt x="350" y="826"/>
                  </a:cubicBezTo>
                  <a:lnTo>
                    <a:pt x="318" y="798"/>
                  </a:lnTo>
                  <a:lnTo>
                    <a:pt x="226" y="946"/>
                  </a:lnTo>
                  <a:lnTo>
                    <a:pt x="432" y="886"/>
                  </a:lnTo>
                  <a:lnTo>
                    <a:pt x="392" y="854"/>
                  </a:lnTo>
                  <a:cubicBezTo>
                    <a:pt x="392" y="854"/>
                    <a:pt x="650" y="674"/>
                    <a:pt x="660" y="676"/>
                  </a:cubicBezTo>
                  <a:cubicBezTo>
                    <a:pt x="672" y="686"/>
                    <a:pt x="759" y="713"/>
                    <a:pt x="814" y="720"/>
                  </a:cubicBezTo>
                  <a:cubicBezTo>
                    <a:pt x="869" y="727"/>
                    <a:pt x="966" y="722"/>
                    <a:pt x="986" y="720"/>
                  </a:cubicBezTo>
                  <a:cubicBezTo>
                    <a:pt x="1009" y="829"/>
                    <a:pt x="1028" y="918"/>
                    <a:pt x="1034" y="938"/>
                  </a:cubicBezTo>
                  <a:cubicBezTo>
                    <a:pt x="1006" y="945"/>
                    <a:pt x="976" y="948"/>
                    <a:pt x="976" y="948"/>
                  </a:cubicBezTo>
                  <a:lnTo>
                    <a:pt x="1100" y="1072"/>
                  </a:lnTo>
                  <a:lnTo>
                    <a:pt x="1158" y="916"/>
                  </a:lnTo>
                  <a:lnTo>
                    <a:pt x="1104" y="926"/>
                  </a:lnTo>
                  <a:cubicBezTo>
                    <a:pt x="1104" y="926"/>
                    <a:pt x="1060" y="718"/>
                    <a:pt x="1056" y="712"/>
                  </a:cubicBezTo>
                  <a:cubicBezTo>
                    <a:pt x="1072" y="708"/>
                    <a:pt x="1149" y="686"/>
                    <a:pt x="1192" y="668"/>
                  </a:cubicBezTo>
                  <a:cubicBezTo>
                    <a:pt x="1235" y="650"/>
                    <a:pt x="1314" y="604"/>
                    <a:pt x="1312" y="602"/>
                  </a:cubicBezTo>
                  <a:cubicBezTo>
                    <a:pt x="1437" y="663"/>
                    <a:pt x="1562" y="724"/>
                    <a:pt x="1562" y="724"/>
                  </a:cubicBezTo>
                  <a:lnTo>
                    <a:pt x="1534" y="748"/>
                  </a:lnTo>
                  <a:lnTo>
                    <a:pt x="1714" y="766"/>
                  </a:lnTo>
                  <a:lnTo>
                    <a:pt x="1644" y="652"/>
                  </a:lnTo>
                  <a:lnTo>
                    <a:pt x="1612" y="686"/>
                  </a:lnTo>
                  <a:cubicBezTo>
                    <a:pt x="1612" y="686"/>
                    <a:pt x="1488" y="622"/>
                    <a:pt x="1364" y="558"/>
                  </a:cubicBezTo>
                  <a:cubicBezTo>
                    <a:pt x="1386" y="546"/>
                    <a:pt x="1409" y="510"/>
                    <a:pt x="1422" y="482"/>
                  </a:cubicBezTo>
                  <a:cubicBezTo>
                    <a:pt x="1435" y="454"/>
                    <a:pt x="1440" y="406"/>
                    <a:pt x="1442" y="392"/>
                  </a:cubicBezTo>
                  <a:cubicBezTo>
                    <a:pt x="1589" y="388"/>
                    <a:pt x="1736" y="384"/>
                    <a:pt x="1736" y="384"/>
                  </a:cubicBezTo>
                  <a:lnTo>
                    <a:pt x="1738" y="412"/>
                  </a:lnTo>
                  <a:lnTo>
                    <a:pt x="1894" y="348"/>
                  </a:lnTo>
                  <a:lnTo>
                    <a:pt x="1732" y="294"/>
                  </a:lnTo>
                  <a:lnTo>
                    <a:pt x="1734" y="322"/>
                  </a:lnTo>
                  <a:cubicBezTo>
                    <a:pt x="1684" y="329"/>
                    <a:pt x="1491" y="346"/>
                    <a:pt x="1432" y="334"/>
                  </a:cubicBezTo>
                  <a:cubicBezTo>
                    <a:pt x="1428" y="338"/>
                    <a:pt x="1416" y="281"/>
                    <a:pt x="1380" y="251"/>
                  </a:cubicBezTo>
                  <a:cubicBezTo>
                    <a:pt x="1344" y="221"/>
                    <a:pt x="1302" y="194"/>
                    <a:pt x="1302" y="194"/>
                  </a:cubicBezTo>
                  <a:cubicBezTo>
                    <a:pt x="1384" y="136"/>
                    <a:pt x="1464" y="76"/>
                    <a:pt x="1464" y="76"/>
                  </a:cubicBezTo>
                  <a:lnTo>
                    <a:pt x="1496" y="92"/>
                  </a:lnTo>
                  <a:lnTo>
                    <a:pt x="1530" y="0"/>
                  </a:lnTo>
                  <a:lnTo>
                    <a:pt x="1384" y="32"/>
                  </a:lnTo>
                  <a:lnTo>
                    <a:pt x="1406" y="50"/>
                  </a:lnTo>
                  <a:cubicBezTo>
                    <a:pt x="1406" y="50"/>
                    <a:pt x="1242" y="170"/>
                    <a:pt x="1244" y="166"/>
                  </a:cubicBezTo>
                  <a:cubicBezTo>
                    <a:pt x="1246" y="162"/>
                    <a:pt x="1154" y="138"/>
                    <a:pt x="1154" y="138"/>
                  </a:cubicBezTo>
                  <a:lnTo>
                    <a:pt x="1096" y="190"/>
                  </a:lnTo>
                  <a:cubicBezTo>
                    <a:pt x="1096" y="190"/>
                    <a:pt x="1206" y="211"/>
                    <a:pt x="1248" y="238"/>
                  </a:cubicBezTo>
                  <a:cubicBezTo>
                    <a:pt x="1248" y="238"/>
                    <a:pt x="1318" y="276"/>
                    <a:pt x="1350" y="354"/>
                  </a:cubicBezTo>
                  <a:cubicBezTo>
                    <a:pt x="1382" y="432"/>
                    <a:pt x="1316" y="492"/>
                    <a:pt x="1256" y="540"/>
                  </a:cubicBezTo>
                  <a:cubicBezTo>
                    <a:pt x="1196" y="588"/>
                    <a:pt x="1086" y="628"/>
                    <a:pt x="1018" y="640"/>
                  </a:cubicBezTo>
                  <a:cubicBezTo>
                    <a:pt x="950" y="652"/>
                    <a:pt x="835" y="649"/>
                    <a:pt x="792" y="640"/>
                  </a:cubicBezTo>
                  <a:cubicBezTo>
                    <a:pt x="749" y="631"/>
                    <a:pt x="652" y="591"/>
                    <a:pt x="614" y="556"/>
                  </a:cubicBezTo>
                  <a:cubicBezTo>
                    <a:pt x="576" y="521"/>
                    <a:pt x="561" y="471"/>
                    <a:pt x="564" y="430"/>
                  </a:cubicBezTo>
                  <a:cubicBezTo>
                    <a:pt x="567" y="389"/>
                    <a:pt x="615" y="337"/>
                    <a:pt x="628" y="312"/>
                  </a:cubicBezTo>
                  <a:close/>
                </a:path>
              </a:pathLst>
            </a:custGeom>
            <a:solidFill>
              <a:srgbClr val="9BBB59">
                <a:lumMod val="75000"/>
              </a:srgbClr>
            </a:solidFill>
            <a:ln w="38100" cap="flat" cmpd="sng">
              <a:solidFill>
                <a:srgbClr val="9BBB59">
                  <a:lumMod val="75000"/>
                </a:srgbClr>
              </a:solidFill>
              <a:prstDash val="solid"/>
              <a:round/>
              <a:headEnd/>
              <a:tailEnd/>
            </a:ln>
            <a:effectLst/>
          </p:spPr>
          <p:txBody>
            <a:bodyPr lIns="36000" tIns="0" rIns="3600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dirty="0">
                <a:ln>
                  <a:noFill/>
                </a:ln>
                <a:solidFill>
                  <a:srgbClr val="9BBB59">
                    <a:lumMod val="75000"/>
                  </a:srgbClr>
                </a:solidFill>
                <a:effectLst/>
                <a:uLnTx/>
                <a:uFillTx/>
              </a:endParaRPr>
            </a:p>
          </p:txBody>
        </p:sp>
        <p:sp>
          <p:nvSpPr>
            <p:cNvPr id="20" name="ZoneTexte 19"/>
            <p:cNvSpPr txBox="1"/>
            <p:nvPr/>
          </p:nvSpPr>
          <p:spPr>
            <a:xfrm rot="21065596">
              <a:off x="5624926" y="4453042"/>
              <a:ext cx="1656184" cy="707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smtClean="0">
                  <a:ln>
                    <a:noFill/>
                  </a:ln>
                  <a:solidFill>
                    <a:srgbClr val="9BBB59">
                      <a:lumMod val="75000"/>
                    </a:srgbClr>
                  </a:solidFill>
                  <a:effectLst/>
                  <a:uLnTx/>
                  <a:uFillTx/>
                </a:rPr>
                <a:t>Conception détaillée</a:t>
              </a:r>
            </a:p>
          </p:txBody>
        </p:sp>
        <p:sp>
          <p:nvSpPr>
            <p:cNvPr id="24" name="Accolade fermante 23"/>
            <p:cNvSpPr/>
            <p:nvPr/>
          </p:nvSpPr>
          <p:spPr>
            <a:xfrm rot="5400000">
              <a:off x="5706126" y="2150858"/>
              <a:ext cx="396044" cy="3600400"/>
            </a:xfrm>
            <a:prstGeom prst="rightBrace">
              <a:avLst>
                <a:gd name="adj1" fmla="val 0"/>
                <a:gd name="adj2" fmla="val 51332"/>
              </a:avLst>
            </a:prstGeom>
            <a:ln w="57150">
              <a:solidFill>
                <a:srgbClr val="6699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Right)">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TM%2030.jpg"/>
          <p:cNvPicPr>
            <a:picLocks noChangeAspect="1"/>
          </p:cNvPicPr>
          <p:nvPr/>
        </p:nvPicPr>
        <p:blipFill>
          <a:blip r:embed="rId3" cstate="print">
            <a:lum bright="70000" contrast="-70000"/>
          </a:blip>
          <a:srcRect l="3077" t="2939" r="3583" b="3021"/>
          <a:stretch>
            <a:fillRect/>
          </a:stretch>
        </p:blipFill>
        <p:spPr>
          <a:xfrm>
            <a:off x="1259632" y="1124744"/>
            <a:ext cx="6859887" cy="4824536"/>
          </a:xfrm>
          <a:prstGeom prst="rect">
            <a:avLst/>
          </a:prstGeom>
        </p:spPr>
      </p:pic>
      <p:cxnSp>
        <p:nvCxnSpPr>
          <p:cNvPr id="13" name="Connecteur droit 12"/>
          <p:cNvCxnSpPr/>
          <p:nvPr/>
        </p:nvCxnSpPr>
        <p:spPr>
          <a:xfrm>
            <a:off x="179512" y="764704"/>
            <a:ext cx="7215238" cy="1588"/>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7" name="Rectangle 16">
            <a:hlinkClick r:id="" action="ppaction://hlinkshowjump?jump=nextslide"/>
          </p:cNvPr>
          <p:cNvSpPr/>
          <p:nvPr/>
        </p:nvSpPr>
        <p:spPr>
          <a:xfrm>
            <a:off x="143508" y="1556792"/>
            <a:ext cx="2628292" cy="796372"/>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nSpc>
                <a:spcPts val="1800"/>
              </a:lnSpc>
            </a:pPr>
            <a:r>
              <a:rPr lang="fr-FR" b="1" dirty="0" smtClean="0">
                <a:solidFill>
                  <a:schemeClr val="bg1"/>
                </a:solidFill>
                <a:latin typeface="Calibri" pitchFamily="34" charset="0"/>
                <a:cs typeface="Calibri" pitchFamily="34" charset="0"/>
              </a:rPr>
              <a:t>C8: Choisir, justifier un procédé et un processus technique</a:t>
            </a:r>
            <a:endParaRPr lang="fr-FR" dirty="0">
              <a:solidFill>
                <a:schemeClr val="bg1"/>
              </a:solidFill>
              <a:latin typeface="Calibri" pitchFamily="34" charset="0"/>
              <a:cs typeface="Calibri" pitchFamily="34" charset="0"/>
            </a:endParaRPr>
          </a:p>
        </p:txBody>
      </p:sp>
      <p:sp>
        <p:nvSpPr>
          <p:cNvPr id="18" name="Rectangle 17"/>
          <p:cNvSpPr/>
          <p:nvPr/>
        </p:nvSpPr>
        <p:spPr>
          <a:xfrm>
            <a:off x="683568" y="4221088"/>
            <a:ext cx="3275597" cy="1018869"/>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nSpc>
                <a:spcPts val="1800"/>
              </a:lnSpc>
            </a:pPr>
            <a:r>
              <a:rPr lang="fr-FR" sz="2400" b="1" dirty="0" smtClean="0">
                <a:solidFill>
                  <a:schemeClr val="bg1"/>
                </a:solidFill>
                <a:latin typeface="Calibri" pitchFamily="34" charset="0"/>
                <a:cs typeface="Calibri" pitchFamily="34" charset="0"/>
              </a:rPr>
              <a:t>C9: </a:t>
            </a:r>
            <a:r>
              <a:rPr lang="fr-FR" b="1" dirty="0" smtClean="0">
                <a:solidFill>
                  <a:schemeClr val="bg1"/>
                </a:solidFill>
                <a:latin typeface="Calibri" pitchFamily="34" charset="0"/>
                <a:cs typeface="Calibri" pitchFamily="34" charset="0"/>
              </a:rPr>
              <a:t>Organiser les fonctions opératives afin de proposer une architecture fonctionnelle, comparer des architectures</a:t>
            </a:r>
            <a:endParaRPr lang="fr-FR" dirty="0">
              <a:solidFill>
                <a:schemeClr val="bg1"/>
              </a:solidFill>
              <a:latin typeface="Calibri" pitchFamily="34" charset="0"/>
              <a:cs typeface="Calibri" pitchFamily="34" charset="0"/>
            </a:endParaRPr>
          </a:p>
        </p:txBody>
      </p:sp>
      <p:sp>
        <p:nvSpPr>
          <p:cNvPr id="19" name="Rectangle 18"/>
          <p:cNvSpPr/>
          <p:nvPr/>
        </p:nvSpPr>
        <p:spPr>
          <a:xfrm>
            <a:off x="5112060" y="4401108"/>
            <a:ext cx="3327022" cy="1027204"/>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nSpc>
                <a:spcPts val="1800"/>
              </a:lnSpc>
            </a:pPr>
            <a:r>
              <a:rPr lang="fr-FR" sz="2000" b="1" dirty="0" smtClean="0">
                <a:solidFill>
                  <a:schemeClr val="bg1"/>
                </a:solidFill>
                <a:latin typeface="Calibri" pitchFamily="34" charset="0"/>
                <a:cs typeface="Calibri" pitchFamily="34" charset="0"/>
              </a:rPr>
              <a:t>C10:</a:t>
            </a:r>
            <a:r>
              <a:rPr lang="fr-FR" b="1" dirty="0" smtClean="0">
                <a:solidFill>
                  <a:schemeClr val="bg1"/>
                </a:solidFill>
                <a:latin typeface="Calibri" pitchFamily="34" charset="0"/>
                <a:cs typeface="Calibri" pitchFamily="34" charset="0"/>
              </a:rPr>
              <a:t> Définir et organiser les chaînes fonctionnelles, les fonctions techniques et les technologies associées</a:t>
            </a:r>
            <a:endParaRPr lang="fr-FR" dirty="0">
              <a:solidFill>
                <a:schemeClr val="bg1"/>
              </a:solidFill>
              <a:latin typeface="Calibri" pitchFamily="34" charset="0"/>
              <a:cs typeface="Calibri" pitchFamily="34" charset="0"/>
            </a:endParaRPr>
          </a:p>
        </p:txBody>
      </p:sp>
      <p:sp>
        <p:nvSpPr>
          <p:cNvPr id="20" name="Rectangle 19"/>
          <p:cNvSpPr/>
          <p:nvPr/>
        </p:nvSpPr>
        <p:spPr>
          <a:xfrm>
            <a:off x="6156176" y="1880828"/>
            <a:ext cx="2791736" cy="1246495"/>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nSpc>
                <a:spcPts val="1800"/>
              </a:lnSpc>
            </a:pPr>
            <a:r>
              <a:rPr lang="fr-FR" sz="2000" b="1" dirty="0" smtClean="0">
                <a:solidFill>
                  <a:schemeClr val="bg1"/>
                </a:solidFill>
                <a:latin typeface="Calibri" pitchFamily="34" charset="0"/>
                <a:cs typeface="Calibri" pitchFamily="34" charset="0"/>
              </a:rPr>
              <a:t>C11:</a:t>
            </a:r>
            <a:r>
              <a:rPr lang="fr-FR" b="1" dirty="0" smtClean="0">
                <a:solidFill>
                  <a:schemeClr val="bg1"/>
                </a:solidFill>
                <a:latin typeface="Calibri" pitchFamily="34" charset="0"/>
                <a:cs typeface="Calibri" pitchFamily="34" charset="0"/>
              </a:rPr>
              <a:t> Évaluer les coûts et les délais, estimer une enveloppe budgétaire, rédiger une offre commerciale</a:t>
            </a:r>
            <a:endParaRPr lang="fr-FR" dirty="0">
              <a:solidFill>
                <a:schemeClr val="bg1"/>
              </a:solidFill>
              <a:latin typeface="Calibri" pitchFamily="34" charset="0"/>
              <a:cs typeface="Calibri" pitchFamily="34" charset="0"/>
            </a:endParaRPr>
          </a:p>
        </p:txBody>
      </p:sp>
      <p:sp>
        <p:nvSpPr>
          <p:cNvPr id="21" name="Freeform 9"/>
          <p:cNvSpPr>
            <a:spLocks/>
          </p:cNvSpPr>
          <p:nvPr/>
        </p:nvSpPr>
        <p:spPr bwMode="auto">
          <a:xfrm>
            <a:off x="2843808" y="2348880"/>
            <a:ext cx="3051231" cy="1764196"/>
          </a:xfrm>
          <a:custGeom>
            <a:avLst/>
            <a:gdLst>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7333 w 10000"/>
              <a:gd name="connsiteY39" fmla="*/ 4694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9083"/>
              <a:gd name="connsiteY0" fmla="*/ 477 h 10000"/>
              <a:gd name="connsiteX1" fmla="*/ 2973 w 9083"/>
              <a:gd name="connsiteY1" fmla="*/ 628 h 10000"/>
              <a:gd name="connsiteX2" fmla="*/ 2874 w 9083"/>
              <a:gd name="connsiteY2" fmla="*/ 729 h 10000"/>
              <a:gd name="connsiteX3" fmla="*/ 2576 w 9083"/>
              <a:gd name="connsiteY3" fmla="*/ 1093 h 10000"/>
              <a:gd name="connsiteX4" fmla="*/ 1346 w 9083"/>
              <a:gd name="connsiteY4" fmla="*/ 302 h 10000"/>
              <a:gd name="connsiteX5" fmla="*/ 1453 w 9083"/>
              <a:gd name="connsiteY5" fmla="*/ 126 h 10000"/>
              <a:gd name="connsiteX6" fmla="*/ 611 w 9083"/>
              <a:gd name="connsiteY6" fmla="*/ 0 h 10000"/>
              <a:gd name="connsiteX7" fmla="*/ 1016 w 9083"/>
              <a:gd name="connsiteY7" fmla="*/ 791 h 10000"/>
              <a:gd name="connsiteX8" fmla="*/ 1156 w 9083"/>
              <a:gd name="connsiteY8" fmla="*/ 578 h 10000"/>
              <a:gd name="connsiteX9" fmla="*/ 2428 w 9083"/>
              <a:gd name="connsiteY9" fmla="*/ 1482 h 10000"/>
              <a:gd name="connsiteX10" fmla="*/ 2246 w 9083"/>
              <a:gd name="connsiteY10" fmla="*/ 2349 h 10000"/>
              <a:gd name="connsiteX11" fmla="*/ 2320 w 9083"/>
              <a:gd name="connsiteY11" fmla="*/ 3405 h 10000"/>
              <a:gd name="connsiteX12" fmla="*/ 735 w 9083"/>
              <a:gd name="connsiteY12" fmla="*/ 3756 h 10000"/>
              <a:gd name="connsiteX13" fmla="*/ 710 w 9083"/>
              <a:gd name="connsiteY13" fmla="*/ 3492 h 10000"/>
              <a:gd name="connsiteX14" fmla="*/ 0 w 9083"/>
              <a:gd name="connsiteY14" fmla="*/ 4171 h 10000"/>
              <a:gd name="connsiteX15" fmla="*/ 842 w 9083"/>
              <a:gd name="connsiteY15" fmla="*/ 4611 h 10000"/>
              <a:gd name="connsiteX16" fmla="*/ 809 w 9083"/>
              <a:gd name="connsiteY16" fmla="*/ 4246 h 10000"/>
              <a:gd name="connsiteX17" fmla="*/ 2469 w 9083"/>
              <a:gd name="connsiteY17" fmla="*/ 3920 h 10000"/>
              <a:gd name="connsiteX18" fmla="*/ 2989 w 9083"/>
              <a:gd name="connsiteY18" fmla="*/ 4774 h 10000"/>
              <a:gd name="connsiteX19" fmla="*/ 3749 w 9083"/>
              <a:gd name="connsiteY19" fmla="*/ 5553 h 10000"/>
              <a:gd name="connsiteX20" fmla="*/ 3154 w 9083"/>
              <a:gd name="connsiteY20" fmla="*/ 7739 h 10000"/>
              <a:gd name="connsiteX21" fmla="*/ 2857 w 9083"/>
              <a:gd name="connsiteY21" fmla="*/ 7538 h 10000"/>
              <a:gd name="connsiteX22" fmla="*/ 3022 w 9083"/>
              <a:gd name="connsiteY22" fmla="*/ 9121 h 10000"/>
              <a:gd name="connsiteX23" fmla="*/ 3840 w 9083"/>
              <a:gd name="connsiteY23" fmla="*/ 8153 h 10000"/>
              <a:gd name="connsiteX24" fmla="*/ 3551 w 9083"/>
              <a:gd name="connsiteY24" fmla="*/ 7965 h 10000"/>
              <a:gd name="connsiteX25" fmla="*/ 4112 w 9083"/>
              <a:gd name="connsiteY25" fmla="*/ 5754 h 10000"/>
              <a:gd name="connsiteX26" fmla="*/ 4872 w 9083"/>
              <a:gd name="connsiteY26" fmla="*/ 6106 h 10000"/>
              <a:gd name="connsiteX27" fmla="*/ 5714 w 9083"/>
              <a:gd name="connsiteY27" fmla="*/ 6080 h 10000"/>
              <a:gd name="connsiteX28" fmla="*/ 6614 w 9083"/>
              <a:gd name="connsiteY28" fmla="*/ 8618 h 10000"/>
              <a:gd name="connsiteX29" fmla="*/ 6391 w 9083"/>
              <a:gd name="connsiteY29" fmla="*/ 8668 h 10000"/>
              <a:gd name="connsiteX30" fmla="*/ 7333 w 9083"/>
              <a:gd name="connsiteY30" fmla="*/ 10000 h 10000"/>
              <a:gd name="connsiteX31" fmla="*/ 7333 w 9083"/>
              <a:gd name="connsiteY31" fmla="*/ 8467 h 10000"/>
              <a:gd name="connsiteX32" fmla="*/ 7077 w 9083"/>
              <a:gd name="connsiteY32" fmla="*/ 8505 h 10000"/>
              <a:gd name="connsiteX33" fmla="*/ 6119 w 9083"/>
              <a:gd name="connsiteY33" fmla="*/ 5992 h 10000"/>
              <a:gd name="connsiteX34" fmla="*/ 6755 w 9083"/>
              <a:gd name="connsiteY34" fmla="*/ 5471 h 10000"/>
              <a:gd name="connsiteX35" fmla="*/ 7168 w 9083"/>
              <a:gd name="connsiteY35" fmla="*/ 4837 h 10000"/>
              <a:gd name="connsiteX36" fmla="*/ 7222 w 9083"/>
              <a:gd name="connsiteY36" fmla="*/ 4898 h 10000"/>
              <a:gd name="connsiteX37" fmla="*/ 7222 w 9083"/>
              <a:gd name="connsiteY37" fmla="*/ 4694 h 10000"/>
              <a:gd name="connsiteX38" fmla="*/ 7333 w 9083"/>
              <a:gd name="connsiteY38" fmla="*/ 4694 h 10000"/>
              <a:gd name="connsiteX39" fmla="*/ 7333 w 9083"/>
              <a:gd name="connsiteY39" fmla="*/ 4694 h 10000"/>
              <a:gd name="connsiteX40" fmla="*/ 7222 w 9083"/>
              <a:gd name="connsiteY40" fmla="*/ 4490 h 10000"/>
              <a:gd name="connsiteX41" fmla="*/ 7291 w 9083"/>
              <a:gd name="connsiteY41" fmla="*/ 4384 h 10000"/>
              <a:gd name="connsiteX42" fmla="*/ 7333 w 9083"/>
              <a:gd name="connsiteY42" fmla="*/ 3342 h 10000"/>
              <a:gd name="connsiteX43" fmla="*/ 7077 w 9083"/>
              <a:gd name="connsiteY43" fmla="*/ 2374 h 10000"/>
              <a:gd name="connsiteX44" fmla="*/ 8497 w 9083"/>
              <a:gd name="connsiteY44" fmla="*/ 2010 h 10000"/>
              <a:gd name="connsiteX45" fmla="*/ 8571 w 9083"/>
              <a:gd name="connsiteY45" fmla="*/ 2312 h 10000"/>
              <a:gd name="connsiteX46" fmla="*/ 9083 w 9083"/>
              <a:gd name="connsiteY46" fmla="*/ 1671 h 10000"/>
              <a:gd name="connsiteX47" fmla="*/ 8233 w 9083"/>
              <a:gd name="connsiteY47" fmla="*/ 1382 h 10000"/>
              <a:gd name="connsiteX48" fmla="*/ 8324 w 9083"/>
              <a:gd name="connsiteY48" fmla="*/ 1633 h 10000"/>
              <a:gd name="connsiteX49" fmla="*/ 6837 w 9083"/>
              <a:gd name="connsiteY49" fmla="*/ 1985 h 10000"/>
              <a:gd name="connsiteX50" fmla="*/ 6474 w 9083"/>
              <a:gd name="connsiteY50" fmla="*/ 1432 h 10000"/>
              <a:gd name="connsiteX51" fmla="*/ 6028 w 9083"/>
              <a:gd name="connsiteY51" fmla="*/ 1583 h 10000"/>
              <a:gd name="connsiteX52" fmla="*/ 6722 w 9083"/>
              <a:gd name="connsiteY52" fmla="*/ 2726 h 10000"/>
              <a:gd name="connsiteX53" fmla="*/ 6854 w 9083"/>
              <a:gd name="connsiteY53" fmla="*/ 4020 h 10000"/>
              <a:gd name="connsiteX54" fmla="*/ 6177 w 9083"/>
              <a:gd name="connsiteY54" fmla="*/ 5151 h 10000"/>
              <a:gd name="connsiteX55" fmla="*/ 4897 w 9083"/>
              <a:gd name="connsiteY55" fmla="*/ 5364 h 10000"/>
              <a:gd name="connsiteX56" fmla="*/ 3757 w 9083"/>
              <a:gd name="connsiteY56" fmla="*/ 4824 h 10000"/>
              <a:gd name="connsiteX57" fmla="*/ 2956 w 9083"/>
              <a:gd name="connsiteY57" fmla="*/ 3794 h 10000"/>
              <a:gd name="connsiteX58" fmla="*/ 2659 w 9083"/>
              <a:gd name="connsiteY58" fmla="*/ 2714 h 10000"/>
              <a:gd name="connsiteX59" fmla="*/ 2857 w 9083"/>
              <a:gd name="connsiteY59" fmla="*/ 1558 h 10000"/>
              <a:gd name="connsiteX60" fmla="*/ 3501 w 9083"/>
              <a:gd name="connsiteY60" fmla="*/ 804 h 10000"/>
              <a:gd name="connsiteX61" fmla="*/ 3154 w 9083"/>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898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2799 w 9327"/>
              <a:gd name="connsiteY0" fmla="*/ 477 h 10000"/>
              <a:gd name="connsiteX1" fmla="*/ 2600 w 9327"/>
              <a:gd name="connsiteY1" fmla="*/ 628 h 10000"/>
              <a:gd name="connsiteX2" fmla="*/ 2491 w 9327"/>
              <a:gd name="connsiteY2" fmla="*/ 729 h 10000"/>
              <a:gd name="connsiteX3" fmla="*/ 2163 w 9327"/>
              <a:gd name="connsiteY3" fmla="*/ 1093 h 10000"/>
              <a:gd name="connsiteX4" fmla="*/ 809 w 9327"/>
              <a:gd name="connsiteY4" fmla="*/ 302 h 10000"/>
              <a:gd name="connsiteX5" fmla="*/ 927 w 9327"/>
              <a:gd name="connsiteY5" fmla="*/ 126 h 10000"/>
              <a:gd name="connsiteX6" fmla="*/ 0 w 9327"/>
              <a:gd name="connsiteY6" fmla="*/ 0 h 10000"/>
              <a:gd name="connsiteX7" fmla="*/ 446 w 9327"/>
              <a:gd name="connsiteY7" fmla="*/ 791 h 10000"/>
              <a:gd name="connsiteX8" fmla="*/ 600 w 9327"/>
              <a:gd name="connsiteY8" fmla="*/ 578 h 10000"/>
              <a:gd name="connsiteX9" fmla="*/ 2000 w 9327"/>
              <a:gd name="connsiteY9" fmla="*/ 1482 h 10000"/>
              <a:gd name="connsiteX10" fmla="*/ 1800 w 9327"/>
              <a:gd name="connsiteY10" fmla="*/ 2349 h 10000"/>
              <a:gd name="connsiteX11" fmla="*/ 1881 w 9327"/>
              <a:gd name="connsiteY11" fmla="*/ 3405 h 10000"/>
              <a:gd name="connsiteX12" fmla="*/ 136 w 9327"/>
              <a:gd name="connsiteY12" fmla="*/ 3756 h 10000"/>
              <a:gd name="connsiteX13" fmla="*/ 109 w 9327"/>
              <a:gd name="connsiteY13" fmla="*/ 3492 h 10000"/>
              <a:gd name="connsiteX14" fmla="*/ 1896 w 9327"/>
              <a:gd name="connsiteY14" fmla="*/ 3673 h 10000"/>
              <a:gd name="connsiteX15" fmla="*/ 254 w 9327"/>
              <a:gd name="connsiteY15" fmla="*/ 4611 h 10000"/>
              <a:gd name="connsiteX16" fmla="*/ 218 w 9327"/>
              <a:gd name="connsiteY16" fmla="*/ 4246 h 10000"/>
              <a:gd name="connsiteX17" fmla="*/ 2045 w 9327"/>
              <a:gd name="connsiteY17" fmla="*/ 3920 h 10000"/>
              <a:gd name="connsiteX18" fmla="*/ 2618 w 9327"/>
              <a:gd name="connsiteY18" fmla="*/ 4774 h 10000"/>
              <a:gd name="connsiteX19" fmla="*/ 3454 w 9327"/>
              <a:gd name="connsiteY19" fmla="*/ 5553 h 10000"/>
              <a:gd name="connsiteX20" fmla="*/ 2799 w 9327"/>
              <a:gd name="connsiteY20" fmla="*/ 7739 h 10000"/>
              <a:gd name="connsiteX21" fmla="*/ 2472 w 9327"/>
              <a:gd name="connsiteY21" fmla="*/ 7538 h 10000"/>
              <a:gd name="connsiteX22" fmla="*/ 2654 w 9327"/>
              <a:gd name="connsiteY22" fmla="*/ 9121 h 10000"/>
              <a:gd name="connsiteX23" fmla="*/ 3555 w 9327"/>
              <a:gd name="connsiteY23" fmla="*/ 8153 h 10000"/>
              <a:gd name="connsiteX24" fmla="*/ 3237 w 9327"/>
              <a:gd name="connsiteY24" fmla="*/ 7965 h 10000"/>
              <a:gd name="connsiteX25" fmla="*/ 3854 w 9327"/>
              <a:gd name="connsiteY25" fmla="*/ 5754 h 10000"/>
              <a:gd name="connsiteX26" fmla="*/ 4691 w 9327"/>
              <a:gd name="connsiteY26" fmla="*/ 6106 h 10000"/>
              <a:gd name="connsiteX27" fmla="*/ 5618 w 9327"/>
              <a:gd name="connsiteY27" fmla="*/ 6080 h 10000"/>
              <a:gd name="connsiteX28" fmla="*/ 6609 w 9327"/>
              <a:gd name="connsiteY28" fmla="*/ 8618 h 10000"/>
              <a:gd name="connsiteX29" fmla="*/ 6363 w 9327"/>
              <a:gd name="connsiteY29" fmla="*/ 8668 h 10000"/>
              <a:gd name="connsiteX30" fmla="*/ 7400 w 9327"/>
              <a:gd name="connsiteY30" fmla="*/ 10000 h 10000"/>
              <a:gd name="connsiteX31" fmla="*/ 7400 w 9327"/>
              <a:gd name="connsiteY31" fmla="*/ 8467 h 10000"/>
              <a:gd name="connsiteX32" fmla="*/ 7118 w 9327"/>
              <a:gd name="connsiteY32" fmla="*/ 8505 h 10000"/>
              <a:gd name="connsiteX33" fmla="*/ 6064 w 9327"/>
              <a:gd name="connsiteY33" fmla="*/ 5992 h 10000"/>
              <a:gd name="connsiteX34" fmla="*/ 6764 w 9327"/>
              <a:gd name="connsiteY34" fmla="*/ 5471 h 10000"/>
              <a:gd name="connsiteX35" fmla="*/ 7219 w 9327"/>
              <a:gd name="connsiteY35" fmla="*/ 4837 h 10000"/>
              <a:gd name="connsiteX36" fmla="*/ 7278 w 9327"/>
              <a:gd name="connsiteY36" fmla="*/ 4694 h 10000"/>
              <a:gd name="connsiteX37" fmla="*/ 7278 w 9327"/>
              <a:gd name="connsiteY37" fmla="*/ 4694 h 10000"/>
              <a:gd name="connsiteX38" fmla="*/ 7401 w 9327"/>
              <a:gd name="connsiteY38" fmla="*/ 4490 h 10000"/>
              <a:gd name="connsiteX39" fmla="*/ 7278 w 9327"/>
              <a:gd name="connsiteY39" fmla="*/ 4694 h 10000"/>
              <a:gd name="connsiteX40" fmla="*/ 7401 w 9327"/>
              <a:gd name="connsiteY40" fmla="*/ 4490 h 10000"/>
              <a:gd name="connsiteX41" fmla="*/ 7354 w 9327"/>
              <a:gd name="connsiteY41" fmla="*/ 4384 h 10000"/>
              <a:gd name="connsiteX42" fmla="*/ 7400 w 9327"/>
              <a:gd name="connsiteY42" fmla="*/ 3342 h 10000"/>
              <a:gd name="connsiteX43" fmla="*/ 7118 w 9327"/>
              <a:gd name="connsiteY43" fmla="*/ 2374 h 10000"/>
              <a:gd name="connsiteX44" fmla="*/ 8682 w 9327"/>
              <a:gd name="connsiteY44" fmla="*/ 2010 h 10000"/>
              <a:gd name="connsiteX45" fmla="*/ 8763 w 9327"/>
              <a:gd name="connsiteY45" fmla="*/ 2312 h 10000"/>
              <a:gd name="connsiteX46" fmla="*/ 9327 w 9327"/>
              <a:gd name="connsiteY46" fmla="*/ 1671 h 10000"/>
              <a:gd name="connsiteX47" fmla="*/ 8391 w 9327"/>
              <a:gd name="connsiteY47" fmla="*/ 1382 h 10000"/>
              <a:gd name="connsiteX48" fmla="*/ 8491 w 9327"/>
              <a:gd name="connsiteY48" fmla="*/ 1633 h 10000"/>
              <a:gd name="connsiteX49" fmla="*/ 6854 w 9327"/>
              <a:gd name="connsiteY49" fmla="*/ 1985 h 10000"/>
              <a:gd name="connsiteX50" fmla="*/ 6455 w 9327"/>
              <a:gd name="connsiteY50" fmla="*/ 1432 h 10000"/>
              <a:gd name="connsiteX51" fmla="*/ 5964 w 9327"/>
              <a:gd name="connsiteY51" fmla="*/ 1583 h 10000"/>
              <a:gd name="connsiteX52" fmla="*/ 6728 w 9327"/>
              <a:gd name="connsiteY52" fmla="*/ 2726 h 10000"/>
              <a:gd name="connsiteX53" fmla="*/ 6873 w 9327"/>
              <a:gd name="connsiteY53" fmla="*/ 4020 h 10000"/>
              <a:gd name="connsiteX54" fmla="*/ 6128 w 9327"/>
              <a:gd name="connsiteY54" fmla="*/ 5151 h 10000"/>
              <a:gd name="connsiteX55" fmla="*/ 4718 w 9327"/>
              <a:gd name="connsiteY55" fmla="*/ 5364 h 10000"/>
              <a:gd name="connsiteX56" fmla="*/ 3463 w 9327"/>
              <a:gd name="connsiteY56" fmla="*/ 4824 h 10000"/>
              <a:gd name="connsiteX57" fmla="*/ 2581 w 9327"/>
              <a:gd name="connsiteY57" fmla="*/ 3794 h 10000"/>
              <a:gd name="connsiteX58" fmla="*/ 2254 w 9327"/>
              <a:gd name="connsiteY58" fmla="*/ 2714 h 10000"/>
              <a:gd name="connsiteX59" fmla="*/ 2472 w 9327"/>
              <a:gd name="connsiteY59" fmla="*/ 1558 h 10000"/>
              <a:gd name="connsiteX60" fmla="*/ 3181 w 9327"/>
              <a:gd name="connsiteY60" fmla="*/ 804 h 10000"/>
              <a:gd name="connsiteX61" fmla="*/ 2799 w 9327"/>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34 w 10000"/>
              <a:gd name="connsiteY16" fmla="*/ 4246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490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935 w 10000"/>
              <a:gd name="connsiteY43" fmla="*/ 4286 h 10000"/>
              <a:gd name="connsiteX44" fmla="*/ 7885 w 10000"/>
              <a:gd name="connsiteY44" fmla="*/ 4384 h 10000"/>
              <a:gd name="connsiteX45" fmla="*/ 7934 w 10000"/>
              <a:gd name="connsiteY45" fmla="*/ 3342 h 10000"/>
              <a:gd name="connsiteX46" fmla="*/ 7632 w 10000"/>
              <a:gd name="connsiteY46" fmla="*/ 2374 h 10000"/>
              <a:gd name="connsiteX47" fmla="*/ 9308 w 10000"/>
              <a:gd name="connsiteY47" fmla="*/ 2010 h 10000"/>
              <a:gd name="connsiteX48" fmla="*/ 9395 w 10000"/>
              <a:gd name="connsiteY48" fmla="*/ 2312 h 10000"/>
              <a:gd name="connsiteX49" fmla="*/ 10000 w 10000"/>
              <a:gd name="connsiteY49" fmla="*/ 1671 h 10000"/>
              <a:gd name="connsiteX50" fmla="*/ 8996 w 10000"/>
              <a:gd name="connsiteY50" fmla="*/ 1382 h 10000"/>
              <a:gd name="connsiteX51" fmla="*/ 9104 w 10000"/>
              <a:gd name="connsiteY51" fmla="*/ 1633 h 10000"/>
              <a:gd name="connsiteX52" fmla="*/ 7349 w 10000"/>
              <a:gd name="connsiteY52" fmla="*/ 1985 h 10000"/>
              <a:gd name="connsiteX53" fmla="*/ 6921 w 10000"/>
              <a:gd name="connsiteY53" fmla="*/ 1432 h 10000"/>
              <a:gd name="connsiteX54" fmla="*/ 6394 w 10000"/>
              <a:gd name="connsiteY54" fmla="*/ 1583 h 10000"/>
              <a:gd name="connsiteX55" fmla="*/ 7213 w 10000"/>
              <a:gd name="connsiteY55" fmla="*/ 2726 h 10000"/>
              <a:gd name="connsiteX56" fmla="*/ 7369 w 10000"/>
              <a:gd name="connsiteY56" fmla="*/ 4020 h 10000"/>
              <a:gd name="connsiteX57" fmla="*/ 6570 w 10000"/>
              <a:gd name="connsiteY57" fmla="*/ 5151 h 10000"/>
              <a:gd name="connsiteX58" fmla="*/ 5058 w 10000"/>
              <a:gd name="connsiteY58" fmla="*/ 5364 h 10000"/>
              <a:gd name="connsiteX59" fmla="*/ 3713 w 10000"/>
              <a:gd name="connsiteY59" fmla="*/ 4824 h 10000"/>
              <a:gd name="connsiteX60" fmla="*/ 2767 w 10000"/>
              <a:gd name="connsiteY60" fmla="*/ 3794 h 10000"/>
              <a:gd name="connsiteX61" fmla="*/ 2417 w 10000"/>
              <a:gd name="connsiteY61" fmla="*/ 2714 h 10000"/>
              <a:gd name="connsiteX62" fmla="*/ 2650 w 10000"/>
              <a:gd name="connsiteY62" fmla="*/ 1558 h 10000"/>
              <a:gd name="connsiteX63" fmla="*/ 3411 w 10000"/>
              <a:gd name="connsiteY63" fmla="*/ 804 h 10000"/>
              <a:gd name="connsiteX64" fmla="*/ 3001 w 10000"/>
              <a:gd name="connsiteY64" fmla="*/ 47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0000" h="10000">
                <a:moveTo>
                  <a:pt x="3001" y="477"/>
                </a:moveTo>
                <a:lnTo>
                  <a:pt x="2788" y="628"/>
                </a:lnTo>
                <a:cubicBezTo>
                  <a:pt x="2749" y="662"/>
                  <a:pt x="2709" y="695"/>
                  <a:pt x="2671" y="729"/>
                </a:cubicBezTo>
                <a:lnTo>
                  <a:pt x="2319" y="1093"/>
                </a:lnTo>
                <a:lnTo>
                  <a:pt x="867" y="302"/>
                </a:lnTo>
                <a:cubicBezTo>
                  <a:pt x="909" y="243"/>
                  <a:pt x="952" y="185"/>
                  <a:pt x="994" y="126"/>
                </a:cubicBezTo>
                <a:lnTo>
                  <a:pt x="0" y="0"/>
                </a:lnTo>
                <a:lnTo>
                  <a:pt x="478" y="791"/>
                </a:lnTo>
                <a:lnTo>
                  <a:pt x="643" y="578"/>
                </a:lnTo>
                <a:cubicBezTo>
                  <a:pt x="643" y="578"/>
                  <a:pt x="1623" y="1099"/>
                  <a:pt x="2144" y="1482"/>
                </a:cubicBezTo>
                <a:cubicBezTo>
                  <a:pt x="2076" y="1432"/>
                  <a:pt x="1940" y="2123"/>
                  <a:pt x="1930" y="2349"/>
                </a:cubicBezTo>
                <a:cubicBezTo>
                  <a:pt x="1920" y="2575"/>
                  <a:pt x="1940" y="2915"/>
                  <a:pt x="2017" y="3405"/>
                </a:cubicBezTo>
                <a:cubicBezTo>
                  <a:pt x="2022" y="3426"/>
                  <a:pt x="2028" y="3448"/>
                  <a:pt x="2033" y="3469"/>
                </a:cubicBezTo>
                <a:lnTo>
                  <a:pt x="2033" y="3469"/>
                </a:lnTo>
                <a:lnTo>
                  <a:pt x="2033" y="3469"/>
                </a:lnTo>
                <a:lnTo>
                  <a:pt x="2033" y="3469"/>
                </a:lnTo>
                <a:cubicBezTo>
                  <a:pt x="2055" y="3503"/>
                  <a:pt x="2120" y="3810"/>
                  <a:pt x="2164" y="3878"/>
                </a:cubicBezTo>
                <a:lnTo>
                  <a:pt x="2164" y="3878"/>
                </a:lnTo>
                <a:cubicBezTo>
                  <a:pt x="2169" y="3885"/>
                  <a:pt x="2088" y="3740"/>
                  <a:pt x="2193" y="3920"/>
                </a:cubicBezTo>
                <a:cubicBezTo>
                  <a:pt x="2202" y="3932"/>
                  <a:pt x="2554" y="4497"/>
                  <a:pt x="2807" y="4774"/>
                </a:cubicBezTo>
                <a:cubicBezTo>
                  <a:pt x="3060" y="5050"/>
                  <a:pt x="3372" y="5339"/>
                  <a:pt x="3703" y="5553"/>
                </a:cubicBezTo>
                <a:lnTo>
                  <a:pt x="3001" y="7739"/>
                </a:lnTo>
                <a:lnTo>
                  <a:pt x="2650" y="7538"/>
                </a:lnTo>
                <a:cubicBezTo>
                  <a:pt x="2716" y="8066"/>
                  <a:pt x="2780" y="8593"/>
                  <a:pt x="2846" y="9121"/>
                </a:cubicBezTo>
                <a:lnTo>
                  <a:pt x="3812" y="8153"/>
                </a:lnTo>
                <a:lnTo>
                  <a:pt x="3471" y="7965"/>
                </a:lnTo>
                <a:lnTo>
                  <a:pt x="4132" y="5754"/>
                </a:lnTo>
                <a:cubicBezTo>
                  <a:pt x="4318" y="5917"/>
                  <a:pt x="4713" y="6049"/>
                  <a:pt x="5029" y="6106"/>
                </a:cubicBezTo>
                <a:cubicBezTo>
                  <a:pt x="5346" y="6162"/>
                  <a:pt x="5780" y="6181"/>
                  <a:pt x="6023" y="6080"/>
                </a:cubicBezTo>
                <a:lnTo>
                  <a:pt x="7086" y="8618"/>
                </a:lnTo>
                <a:lnTo>
                  <a:pt x="6822" y="8668"/>
                </a:lnTo>
                <a:lnTo>
                  <a:pt x="7934" y="10000"/>
                </a:lnTo>
                <a:lnTo>
                  <a:pt x="7934" y="8467"/>
                </a:lnTo>
                <a:lnTo>
                  <a:pt x="7632" y="8505"/>
                </a:lnTo>
                <a:cubicBezTo>
                  <a:pt x="7393" y="8090"/>
                  <a:pt x="6520" y="6055"/>
                  <a:pt x="6502" y="5992"/>
                </a:cubicBezTo>
                <a:cubicBezTo>
                  <a:pt x="6900" y="5779"/>
                  <a:pt x="7252" y="5471"/>
                  <a:pt x="7252" y="5471"/>
                </a:cubicBezTo>
                <a:cubicBezTo>
                  <a:pt x="7252" y="5471"/>
                  <a:pt x="7515" y="5170"/>
                  <a:pt x="7740" y="4837"/>
                </a:cubicBezTo>
                <a:cubicBezTo>
                  <a:pt x="7760" y="4857"/>
                  <a:pt x="7782" y="4674"/>
                  <a:pt x="7803" y="4694"/>
                </a:cubicBezTo>
                <a:lnTo>
                  <a:pt x="7803" y="4694"/>
                </a:lnTo>
                <a:lnTo>
                  <a:pt x="7935" y="4490"/>
                </a:lnTo>
                <a:lnTo>
                  <a:pt x="7803" y="4694"/>
                </a:lnTo>
                <a:cubicBezTo>
                  <a:pt x="7838" y="4696"/>
                  <a:pt x="7782" y="4796"/>
                  <a:pt x="7804" y="4694"/>
                </a:cubicBezTo>
                <a:cubicBezTo>
                  <a:pt x="7826" y="4592"/>
                  <a:pt x="7913" y="4150"/>
                  <a:pt x="7935" y="4082"/>
                </a:cubicBezTo>
                <a:cubicBezTo>
                  <a:pt x="7957" y="4014"/>
                  <a:pt x="7943" y="4236"/>
                  <a:pt x="7935" y="4286"/>
                </a:cubicBezTo>
                <a:cubicBezTo>
                  <a:pt x="7927" y="4336"/>
                  <a:pt x="7906" y="4586"/>
                  <a:pt x="7885" y="4384"/>
                </a:cubicBezTo>
                <a:cubicBezTo>
                  <a:pt x="7915" y="4196"/>
                  <a:pt x="8022" y="3932"/>
                  <a:pt x="7934" y="3342"/>
                </a:cubicBezTo>
                <a:cubicBezTo>
                  <a:pt x="7846" y="2751"/>
                  <a:pt x="7593" y="2399"/>
                  <a:pt x="7632" y="2374"/>
                </a:cubicBezTo>
                <a:lnTo>
                  <a:pt x="9308" y="2010"/>
                </a:lnTo>
                <a:cubicBezTo>
                  <a:pt x="9337" y="2111"/>
                  <a:pt x="9366" y="2211"/>
                  <a:pt x="9395" y="2312"/>
                </a:cubicBezTo>
                <a:lnTo>
                  <a:pt x="10000" y="1671"/>
                </a:lnTo>
                <a:lnTo>
                  <a:pt x="8996" y="1382"/>
                </a:lnTo>
                <a:lnTo>
                  <a:pt x="9104" y="1633"/>
                </a:lnTo>
                <a:lnTo>
                  <a:pt x="7349" y="1985"/>
                </a:lnTo>
                <a:lnTo>
                  <a:pt x="6921" y="1432"/>
                </a:lnTo>
                <a:cubicBezTo>
                  <a:pt x="6921" y="1432"/>
                  <a:pt x="6433" y="1595"/>
                  <a:pt x="6394" y="1583"/>
                </a:cubicBezTo>
                <a:cubicBezTo>
                  <a:pt x="6355" y="1570"/>
                  <a:pt x="7076" y="2425"/>
                  <a:pt x="7213" y="2726"/>
                </a:cubicBezTo>
                <a:cubicBezTo>
                  <a:pt x="7349" y="3028"/>
                  <a:pt x="7438" y="3693"/>
                  <a:pt x="7369" y="4020"/>
                </a:cubicBezTo>
                <a:cubicBezTo>
                  <a:pt x="7300" y="4347"/>
                  <a:pt x="7046" y="4799"/>
                  <a:pt x="6570" y="5151"/>
                </a:cubicBezTo>
                <a:cubicBezTo>
                  <a:pt x="6092" y="5503"/>
                  <a:pt x="5058" y="5364"/>
                  <a:pt x="5058" y="5364"/>
                </a:cubicBezTo>
                <a:cubicBezTo>
                  <a:pt x="5058" y="5364"/>
                  <a:pt x="4162" y="5126"/>
                  <a:pt x="3713" y="4824"/>
                </a:cubicBezTo>
                <a:cubicBezTo>
                  <a:pt x="3265" y="4523"/>
                  <a:pt x="3051" y="4234"/>
                  <a:pt x="2767" y="3794"/>
                </a:cubicBezTo>
                <a:cubicBezTo>
                  <a:pt x="2485" y="3354"/>
                  <a:pt x="2432" y="3103"/>
                  <a:pt x="2417" y="2714"/>
                </a:cubicBezTo>
                <a:cubicBezTo>
                  <a:pt x="2403" y="2324"/>
                  <a:pt x="2408" y="2060"/>
                  <a:pt x="2650" y="1558"/>
                </a:cubicBezTo>
                <a:cubicBezTo>
                  <a:pt x="2818" y="1237"/>
                  <a:pt x="3420" y="829"/>
                  <a:pt x="3411" y="804"/>
                </a:cubicBezTo>
                <a:cubicBezTo>
                  <a:pt x="3402" y="779"/>
                  <a:pt x="3086" y="546"/>
                  <a:pt x="3001" y="477"/>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dirty="0"/>
          </a:p>
        </p:txBody>
      </p:sp>
      <p:sp>
        <p:nvSpPr>
          <p:cNvPr id="22" name="ZoneTexte 21"/>
          <p:cNvSpPr txBox="1"/>
          <p:nvPr/>
        </p:nvSpPr>
        <p:spPr>
          <a:xfrm rot="19798642">
            <a:off x="3510122" y="2060893"/>
            <a:ext cx="2123755" cy="954107"/>
          </a:xfrm>
          <a:prstGeom prst="rect">
            <a:avLst/>
          </a:prstGeom>
          <a:noFill/>
        </p:spPr>
        <p:txBody>
          <a:bodyPr wrap="square" rtlCol="0">
            <a:spAutoFit/>
          </a:bodyPr>
          <a:lstStyle/>
          <a:p>
            <a:pPr algn="ctr"/>
            <a:r>
              <a:rPr lang="fr-FR" sz="2800" b="1" dirty="0" smtClean="0">
                <a:latin typeface="Calibri" pitchFamily="34" charset="0"/>
                <a:cs typeface="Calibri" pitchFamily="34" charset="0"/>
              </a:rPr>
              <a:t>Conception </a:t>
            </a:r>
          </a:p>
          <a:p>
            <a:pPr algn="ctr"/>
            <a:r>
              <a:rPr lang="fr-FR" sz="2800" b="1" dirty="0" smtClean="0">
                <a:latin typeface="Calibri" pitchFamily="34" charset="0"/>
                <a:cs typeface="Calibri" pitchFamily="34" charset="0"/>
              </a:rPr>
              <a:t> préliminaire</a:t>
            </a:r>
            <a:endParaRPr lang="fr-FR" sz="2800" b="1" dirty="0">
              <a:latin typeface="Calibri" pitchFamily="34" charset="0"/>
              <a:cs typeface="Calibri" pitchFamily="34" charset="0"/>
            </a:endParaRPr>
          </a:p>
        </p:txBody>
      </p:sp>
      <p:sp>
        <p:nvSpPr>
          <p:cNvPr id="23" name="Titre 2"/>
          <p:cNvSpPr txBox="1">
            <a:spLocks/>
          </p:cNvSpPr>
          <p:nvPr/>
        </p:nvSpPr>
        <p:spPr>
          <a:xfrm>
            <a:off x="0" y="116632"/>
            <a:ext cx="3276364" cy="648072"/>
          </a:xfrm>
          <a:prstGeom prst="rect">
            <a:avLst/>
          </a:prstGeom>
          <a:noFill/>
        </p:spPr>
        <p:txBody>
          <a:bodyPr>
            <a:normAutofit/>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3600" b="1" dirty="0" smtClean="0">
                <a:ln w="17780" cmpd="sng">
                  <a:solidFill>
                    <a:schemeClr val="bg1"/>
                  </a:solidFill>
                  <a:prstDash val="solid"/>
                  <a:miter lim="800000"/>
                </a:ln>
                <a:effectLst>
                  <a:outerShdw blurRad="50800" algn="tl" rotWithShape="0">
                    <a:srgbClr val="000000"/>
                  </a:outerShdw>
                </a:effectLst>
                <a:latin typeface="Arial" pitchFamily="34" charset="0"/>
                <a:ea typeface="+mj-ea"/>
                <a:cs typeface="Arial" pitchFamily="34" charset="0"/>
              </a:rPr>
              <a:t>CONCEVOIR</a:t>
            </a:r>
            <a:endParaRPr kumimoji="0" lang="fr-FR" sz="3600" b="1" i="0" strike="noStrike" kern="1200" cap="none" spc="0" normalizeH="0" baseline="0" noProof="0" dirty="0">
              <a:ln w="17780" cmpd="sng">
                <a:solidFill>
                  <a:schemeClr val="bg1"/>
                </a:solidFill>
                <a:prstDash val="solid"/>
                <a:miter lim="800000"/>
              </a:ln>
              <a:solidFill>
                <a:schemeClr val="tx1"/>
              </a:solidFill>
              <a:effectLst>
                <a:outerShdw blurRad="50800" algn="tl" rotWithShape="0">
                  <a:srgbClr val="000000"/>
                </a:outerShdw>
              </a:effectLst>
              <a:uLnTx/>
              <a:uFillTx/>
              <a:latin typeface="Arial" pitchFamily="34" charset="0"/>
              <a:ea typeface="+mj-ea"/>
              <a:cs typeface="Arial" pitchFamily="34" charset="0"/>
            </a:endParaRPr>
          </a:p>
        </p:txBody>
      </p:sp>
      <p:pic>
        <p:nvPicPr>
          <p:cNvPr id="12" name="Image 11"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ZoneTexte 13"/>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cteur droit 12"/>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367644" y="2276872"/>
            <a:ext cx="6763180" cy="2973633"/>
          </a:xfrm>
          <a:prstGeom prst="rect">
            <a:avLst/>
          </a:prstGeom>
          <a:ln w="127000" cap="sq">
            <a:noFill/>
            <a:miter lim="800000"/>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6" name="ZoneTexte 15"/>
          <p:cNvSpPr txBox="1"/>
          <p:nvPr/>
        </p:nvSpPr>
        <p:spPr>
          <a:xfrm>
            <a:off x="179512" y="908720"/>
            <a:ext cx="4747262" cy="461665"/>
          </a:xfrm>
          <a:prstGeom prst="rect">
            <a:avLst/>
          </a:prstGeom>
          <a:noFill/>
        </p:spPr>
        <p:txBody>
          <a:bodyPr wrap="none" rtlCol="0">
            <a:spAutoFit/>
          </a:bodyPr>
          <a:lstStyle/>
          <a:p>
            <a:r>
              <a:rPr lang="fr-FR" sz="2400" b="1" dirty="0" smtClean="0">
                <a:solidFill>
                  <a:schemeClr val="accent4">
                    <a:lumMod val="50000"/>
                  </a:schemeClr>
                </a:solidFill>
                <a:latin typeface="Calibri" pitchFamily="34" charset="0"/>
                <a:cs typeface="Calibri" pitchFamily="34" charset="0"/>
              </a:rPr>
              <a:t>Du besoin aux procédés / processus</a:t>
            </a:r>
            <a:endParaRPr lang="fr-FR" sz="2400" b="1" dirty="0">
              <a:solidFill>
                <a:schemeClr val="accent4">
                  <a:lumMod val="50000"/>
                </a:schemeClr>
              </a:solidFill>
              <a:latin typeface="Calibri" pitchFamily="34" charset="0"/>
              <a:cs typeface="Calibri" pitchFamily="34" charset="0"/>
            </a:endParaRPr>
          </a:p>
        </p:txBody>
      </p:sp>
      <p:sp>
        <p:nvSpPr>
          <p:cNvPr id="23" name="ZoneTexte 22"/>
          <p:cNvSpPr txBox="1"/>
          <p:nvPr/>
        </p:nvSpPr>
        <p:spPr>
          <a:xfrm>
            <a:off x="1583668" y="5805264"/>
            <a:ext cx="6876256" cy="369332"/>
          </a:xfrm>
          <a:prstGeom prst="rect">
            <a:avLst/>
          </a:prstGeom>
          <a:noFill/>
        </p:spPr>
        <p:txBody>
          <a:bodyPr wrap="square" rtlCol="0">
            <a:spAutoFit/>
          </a:bodyPr>
          <a:lstStyle/>
          <a:p>
            <a:r>
              <a:rPr lang="fr-FR" b="1" dirty="0" smtClean="0">
                <a:latin typeface="Calibri" pitchFamily="34" charset="0"/>
                <a:cs typeface="Calibri" pitchFamily="34" charset="0"/>
              </a:rPr>
              <a:t>Organisation des processus élémentaires manuels  ou automatiques</a:t>
            </a:r>
            <a:endParaRPr lang="fr-FR" b="1" dirty="0">
              <a:latin typeface="Calibri" pitchFamily="34" charset="0"/>
              <a:cs typeface="Calibri" pitchFamily="34" charset="0"/>
            </a:endParaRPr>
          </a:p>
        </p:txBody>
      </p:sp>
      <p:sp>
        <p:nvSpPr>
          <p:cNvPr id="31" name="Rectangle à coins arrondis 30"/>
          <p:cNvSpPr/>
          <p:nvPr/>
        </p:nvSpPr>
        <p:spPr>
          <a:xfrm>
            <a:off x="3635896" y="1556792"/>
            <a:ext cx="1872208" cy="504056"/>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fr-FR" sz="2400" b="1" dirty="0" smtClean="0"/>
              <a:t>Besoin</a:t>
            </a:r>
            <a:endParaRPr lang="fr-FR" sz="2400" b="1" dirty="0"/>
          </a:p>
        </p:txBody>
      </p:sp>
      <p:sp>
        <p:nvSpPr>
          <p:cNvPr id="32" name="Ellipse 31"/>
          <p:cNvSpPr/>
          <p:nvPr/>
        </p:nvSpPr>
        <p:spPr>
          <a:xfrm>
            <a:off x="323528" y="2420888"/>
            <a:ext cx="1656184" cy="720080"/>
          </a:xfrm>
          <a:prstGeom prst="ellipse">
            <a:avLst/>
          </a:prstGeom>
        </p:spPr>
        <p:style>
          <a:lnRef idx="0">
            <a:schemeClr val="accent3"/>
          </a:lnRef>
          <a:fillRef idx="3">
            <a:schemeClr val="accent3"/>
          </a:fillRef>
          <a:effectRef idx="3">
            <a:schemeClr val="accent3"/>
          </a:effectRef>
          <a:fontRef idx="minor">
            <a:schemeClr val="lt1"/>
          </a:fontRef>
        </p:style>
        <p:txBody>
          <a:bodyPr lIns="36000" rIns="36000" rtlCol="0" anchor="ctr"/>
          <a:lstStyle/>
          <a:p>
            <a:pPr algn="ctr"/>
            <a:r>
              <a:rPr lang="fr-FR" b="1" dirty="0" smtClean="0"/>
              <a:t>Procédé 1</a:t>
            </a:r>
            <a:endParaRPr lang="fr-FR" b="1" dirty="0"/>
          </a:p>
        </p:txBody>
      </p:sp>
      <p:sp>
        <p:nvSpPr>
          <p:cNvPr id="33" name="Ellipse 32"/>
          <p:cNvSpPr/>
          <p:nvPr/>
        </p:nvSpPr>
        <p:spPr>
          <a:xfrm>
            <a:off x="3743908" y="2420888"/>
            <a:ext cx="1656184" cy="720080"/>
          </a:xfrm>
          <a:prstGeom prst="ellipse">
            <a:avLst/>
          </a:prstGeom>
        </p:spPr>
        <p:style>
          <a:lnRef idx="0">
            <a:schemeClr val="accent3"/>
          </a:lnRef>
          <a:fillRef idx="3">
            <a:schemeClr val="accent3"/>
          </a:fillRef>
          <a:effectRef idx="3">
            <a:schemeClr val="accent3"/>
          </a:effectRef>
          <a:fontRef idx="minor">
            <a:schemeClr val="lt1"/>
          </a:fontRef>
        </p:style>
        <p:txBody>
          <a:bodyPr lIns="36000" rIns="36000" rtlCol="0" anchor="ctr"/>
          <a:lstStyle/>
          <a:p>
            <a:pPr algn="ctr"/>
            <a:r>
              <a:rPr lang="fr-FR" b="1" dirty="0" smtClean="0"/>
              <a:t>Procédé 2</a:t>
            </a:r>
            <a:endParaRPr lang="fr-FR" b="1" dirty="0"/>
          </a:p>
        </p:txBody>
      </p:sp>
      <p:sp>
        <p:nvSpPr>
          <p:cNvPr id="34" name="Ellipse 33"/>
          <p:cNvSpPr/>
          <p:nvPr/>
        </p:nvSpPr>
        <p:spPr>
          <a:xfrm>
            <a:off x="6876256" y="2420888"/>
            <a:ext cx="1656184" cy="720080"/>
          </a:xfrm>
          <a:prstGeom prst="ellipse">
            <a:avLst/>
          </a:prstGeom>
        </p:spPr>
        <p:style>
          <a:lnRef idx="0">
            <a:schemeClr val="accent3"/>
          </a:lnRef>
          <a:fillRef idx="3">
            <a:schemeClr val="accent3"/>
          </a:fillRef>
          <a:effectRef idx="3">
            <a:schemeClr val="accent3"/>
          </a:effectRef>
          <a:fontRef idx="minor">
            <a:schemeClr val="lt1"/>
          </a:fontRef>
        </p:style>
        <p:txBody>
          <a:bodyPr lIns="36000" rIns="36000" rtlCol="0" anchor="ctr"/>
          <a:lstStyle/>
          <a:p>
            <a:pPr algn="ctr"/>
            <a:r>
              <a:rPr lang="fr-FR" b="1" dirty="0" smtClean="0"/>
              <a:t>Procédé 3</a:t>
            </a:r>
            <a:endParaRPr lang="fr-FR" b="1" dirty="0"/>
          </a:p>
        </p:txBody>
      </p:sp>
      <p:sp>
        <p:nvSpPr>
          <p:cNvPr id="35" name="Ellipse 34"/>
          <p:cNvSpPr/>
          <p:nvPr/>
        </p:nvSpPr>
        <p:spPr>
          <a:xfrm>
            <a:off x="431540" y="5013970"/>
            <a:ext cx="1620180" cy="720080"/>
          </a:xfrm>
          <a:prstGeom prst="ellipse">
            <a:avLst/>
          </a:prstGeom>
        </p:spPr>
        <p:style>
          <a:lnRef idx="0">
            <a:schemeClr val="accent6"/>
          </a:lnRef>
          <a:fillRef idx="3">
            <a:schemeClr val="accent6"/>
          </a:fillRef>
          <a:effectRef idx="3">
            <a:schemeClr val="accent6"/>
          </a:effectRef>
          <a:fontRef idx="minor">
            <a:schemeClr val="lt1"/>
          </a:fontRef>
        </p:style>
        <p:txBody>
          <a:bodyPr lIns="0" rIns="0" rtlCol="0" anchor="ctr"/>
          <a:lstStyle/>
          <a:p>
            <a:pPr algn="ctr"/>
            <a:r>
              <a:rPr lang="fr-FR" b="1" spc="-150" dirty="0" smtClean="0"/>
              <a:t>Processus 1</a:t>
            </a:r>
            <a:endParaRPr lang="fr-FR" b="1" spc="-150" dirty="0"/>
          </a:p>
        </p:txBody>
      </p:sp>
      <p:sp>
        <p:nvSpPr>
          <p:cNvPr id="37" name="Ellipse 36"/>
          <p:cNvSpPr/>
          <p:nvPr/>
        </p:nvSpPr>
        <p:spPr>
          <a:xfrm>
            <a:off x="3707904" y="5013176"/>
            <a:ext cx="1620180" cy="720080"/>
          </a:xfrm>
          <a:prstGeom prst="ellipse">
            <a:avLst/>
          </a:prstGeom>
        </p:spPr>
        <p:style>
          <a:lnRef idx="0">
            <a:schemeClr val="accent6"/>
          </a:lnRef>
          <a:fillRef idx="3">
            <a:schemeClr val="accent6"/>
          </a:fillRef>
          <a:effectRef idx="3">
            <a:schemeClr val="accent6"/>
          </a:effectRef>
          <a:fontRef idx="minor">
            <a:schemeClr val="lt1"/>
          </a:fontRef>
        </p:style>
        <p:txBody>
          <a:bodyPr lIns="0" rIns="0" rtlCol="0" anchor="ctr"/>
          <a:lstStyle/>
          <a:p>
            <a:pPr algn="ctr"/>
            <a:r>
              <a:rPr lang="fr-FR" b="1" spc="-150" dirty="0" smtClean="0"/>
              <a:t>Processus 2</a:t>
            </a:r>
            <a:endParaRPr lang="fr-FR" b="1" spc="-150" dirty="0"/>
          </a:p>
        </p:txBody>
      </p:sp>
      <p:sp>
        <p:nvSpPr>
          <p:cNvPr id="38" name="Ellipse 37"/>
          <p:cNvSpPr/>
          <p:nvPr/>
        </p:nvSpPr>
        <p:spPr>
          <a:xfrm>
            <a:off x="6948264" y="5013176"/>
            <a:ext cx="1620180" cy="720080"/>
          </a:xfrm>
          <a:prstGeom prst="ellipse">
            <a:avLst/>
          </a:prstGeom>
        </p:spPr>
        <p:style>
          <a:lnRef idx="0">
            <a:schemeClr val="accent6"/>
          </a:lnRef>
          <a:fillRef idx="3">
            <a:schemeClr val="accent6"/>
          </a:fillRef>
          <a:effectRef idx="3">
            <a:schemeClr val="accent6"/>
          </a:effectRef>
          <a:fontRef idx="minor">
            <a:schemeClr val="lt1"/>
          </a:fontRef>
        </p:style>
        <p:txBody>
          <a:bodyPr lIns="0" rIns="0" rtlCol="0" anchor="ctr"/>
          <a:lstStyle/>
          <a:p>
            <a:pPr algn="ctr"/>
            <a:r>
              <a:rPr lang="fr-FR" b="1" spc="-150" dirty="0" smtClean="0"/>
              <a:t>Processus 3</a:t>
            </a:r>
            <a:endParaRPr lang="fr-FR" b="1" spc="-150" dirty="0"/>
          </a:p>
        </p:txBody>
      </p:sp>
      <p:sp>
        <p:nvSpPr>
          <p:cNvPr id="40" name="Rectangle 39">
            <a:hlinkClick r:id="" action="ppaction://hlinkshowjump?jump=nextslide"/>
          </p:cNvPr>
          <p:cNvSpPr/>
          <p:nvPr/>
        </p:nvSpPr>
        <p:spPr>
          <a:xfrm>
            <a:off x="215516" y="116632"/>
            <a:ext cx="6012668" cy="644857"/>
          </a:xfrm>
          <a:prstGeom prst="rect">
            <a:avLst/>
          </a:prstGeom>
        </p:spPr>
        <p:txBody>
          <a:bodyPr wrap="square">
            <a:spAutoFit/>
          </a:bodyPr>
          <a:lstStyle/>
          <a:p>
            <a:pPr marL="449263" indent="-449263">
              <a:lnSpc>
                <a:spcPts val="2100"/>
              </a:lnSpc>
            </a:pPr>
            <a:r>
              <a:rPr lang="fr-FR" sz="2400" b="1" dirty="0" smtClean="0">
                <a:solidFill>
                  <a:schemeClr val="bg2">
                    <a:lumMod val="25000"/>
                  </a:schemeClr>
                </a:solidFill>
                <a:latin typeface="Calibri" pitchFamily="34" charset="0"/>
                <a:cs typeface="Calibri" pitchFamily="34" charset="0"/>
              </a:rPr>
              <a:t>C8: </a:t>
            </a:r>
            <a:r>
              <a:rPr lang="fr-FR" sz="2400" b="1" dirty="0" smtClean="0">
                <a:solidFill>
                  <a:schemeClr val="accent3"/>
                </a:solidFill>
                <a:latin typeface="Calibri" pitchFamily="34" charset="0"/>
                <a:cs typeface="Calibri" pitchFamily="34" charset="0"/>
              </a:rPr>
              <a:t>Choisir, justifier un procédé et un processus technique</a:t>
            </a:r>
            <a:endParaRPr lang="fr-FR" sz="2000" b="1" dirty="0">
              <a:solidFill>
                <a:schemeClr val="accent3"/>
              </a:solidFill>
              <a:latin typeface="Calibri" pitchFamily="34" charset="0"/>
              <a:cs typeface="Calibri" pitchFamily="34" charset="0"/>
            </a:endParaRPr>
          </a:p>
        </p:txBody>
      </p:sp>
      <p:sp>
        <p:nvSpPr>
          <p:cNvPr id="42" name="Freeform 9"/>
          <p:cNvSpPr>
            <a:spLocks/>
          </p:cNvSpPr>
          <p:nvPr/>
        </p:nvSpPr>
        <p:spPr bwMode="auto">
          <a:xfrm>
            <a:off x="6588224" y="548680"/>
            <a:ext cx="2403667" cy="1080120"/>
          </a:xfrm>
          <a:custGeom>
            <a:avLst/>
            <a:gdLst>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7333 w 10000"/>
              <a:gd name="connsiteY39" fmla="*/ 4694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9083"/>
              <a:gd name="connsiteY0" fmla="*/ 477 h 10000"/>
              <a:gd name="connsiteX1" fmla="*/ 2973 w 9083"/>
              <a:gd name="connsiteY1" fmla="*/ 628 h 10000"/>
              <a:gd name="connsiteX2" fmla="*/ 2874 w 9083"/>
              <a:gd name="connsiteY2" fmla="*/ 729 h 10000"/>
              <a:gd name="connsiteX3" fmla="*/ 2576 w 9083"/>
              <a:gd name="connsiteY3" fmla="*/ 1093 h 10000"/>
              <a:gd name="connsiteX4" fmla="*/ 1346 w 9083"/>
              <a:gd name="connsiteY4" fmla="*/ 302 h 10000"/>
              <a:gd name="connsiteX5" fmla="*/ 1453 w 9083"/>
              <a:gd name="connsiteY5" fmla="*/ 126 h 10000"/>
              <a:gd name="connsiteX6" fmla="*/ 611 w 9083"/>
              <a:gd name="connsiteY6" fmla="*/ 0 h 10000"/>
              <a:gd name="connsiteX7" fmla="*/ 1016 w 9083"/>
              <a:gd name="connsiteY7" fmla="*/ 791 h 10000"/>
              <a:gd name="connsiteX8" fmla="*/ 1156 w 9083"/>
              <a:gd name="connsiteY8" fmla="*/ 578 h 10000"/>
              <a:gd name="connsiteX9" fmla="*/ 2428 w 9083"/>
              <a:gd name="connsiteY9" fmla="*/ 1482 h 10000"/>
              <a:gd name="connsiteX10" fmla="*/ 2246 w 9083"/>
              <a:gd name="connsiteY10" fmla="*/ 2349 h 10000"/>
              <a:gd name="connsiteX11" fmla="*/ 2320 w 9083"/>
              <a:gd name="connsiteY11" fmla="*/ 3405 h 10000"/>
              <a:gd name="connsiteX12" fmla="*/ 735 w 9083"/>
              <a:gd name="connsiteY12" fmla="*/ 3756 h 10000"/>
              <a:gd name="connsiteX13" fmla="*/ 710 w 9083"/>
              <a:gd name="connsiteY13" fmla="*/ 3492 h 10000"/>
              <a:gd name="connsiteX14" fmla="*/ 0 w 9083"/>
              <a:gd name="connsiteY14" fmla="*/ 4171 h 10000"/>
              <a:gd name="connsiteX15" fmla="*/ 842 w 9083"/>
              <a:gd name="connsiteY15" fmla="*/ 4611 h 10000"/>
              <a:gd name="connsiteX16" fmla="*/ 809 w 9083"/>
              <a:gd name="connsiteY16" fmla="*/ 4246 h 10000"/>
              <a:gd name="connsiteX17" fmla="*/ 2469 w 9083"/>
              <a:gd name="connsiteY17" fmla="*/ 3920 h 10000"/>
              <a:gd name="connsiteX18" fmla="*/ 2989 w 9083"/>
              <a:gd name="connsiteY18" fmla="*/ 4774 h 10000"/>
              <a:gd name="connsiteX19" fmla="*/ 3749 w 9083"/>
              <a:gd name="connsiteY19" fmla="*/ 5553 h 10000"/>
              <a:gd name="connsiteX20" fmla="*/ 3154 w 9083"/>
              <a:gd name="connsiteY20" fmla="*/ 7739 h 10000"/>
              <a:gd name="connsiteX21" fmla="*/ 2857 w 9083"/>
              <a:gd name="connsiteY21" fmla="*/ 7538 h 10000"/>
              <a:gd name="connsiteX22" fmla="*/ 3022 w 9083"/>
              <a:gd name="connsiteY22" fmla="*/ 9121 h 10000"/>
              <a:gd name="connsiteX23" fmla="*/ 3840 w 9083"/>
              <a:gd name="connsiteY23" fmla="*/ 8153 h 10000"/>
              <a:gd name="connsiteX24" fmla="*/ 3551 w 9083"/>
              <a:gd name="connsiteY24" fmla="*/ 7965 h 10000"/>
              <a:gd name="connsiteX25" fmla="*/ 4112 w 9083"/>
              <a:gd name="connsiteY25" fmla="*/ 5754 h 10000"/>
              <a:gd name="connsiteX26" fmla="*/ 4872 w 9083"/>
              <a:gd name="connsiteY26" fmla="*/ 6106 h 10000"/>
              <a:gd name="connsiteX27" fmla="*/ 5714 w 9083"/>
              <a:gd name="connsiteY27" fmla="*/ 6080 h 10000"/>
              <a:gd name="connsiteX28" fmla="*/ 6614 w 9083"/>
              <a:gd name="connsiteY28" fmla="*/ 8618 h 10000"/>
              <a:gd name="connsiteX29" fmla="*/ 6391 w 9083"/>
              <a:gd name="connsiteY29" fmla="*/ 8668 h 10000"/>
              <a:gd name="connsiteX30" fmla="*/ 7333 w 9083"/>
              <a:gd name="connsiteY30" fmla="*/ 10000 h 10000"/>
              <a:gd name="connsiteX31" fmla="*/ 7333 w 9083"/>
              <a:gd name="connsiteY31" fmla="*/ 8467 h 10000"/>
              <a:gd name="connsiteX32" fmla="*/ 7077 w 9083"/>
              <a:gd name="connsiteY32" fmla="*/ 8505 h 10000"/>
              <a:gd name="connsiteX33" fmla="*/ 6119 w 9083"/>
              <a:gd name="connsiteY33" fmla="*/ 5992 h 10000"/>
              <a:gd name="connsiteX34" fmla="*/ 6755 w 9083"/>
              <a:gd name="connsiteY34" fmla="*/ 5471 h 10000"/>
              <a:gd name="connsiteX35" fmla="*/ 7168 w 9083"/>
              <a:gd name="connsiteY35" fmla="*/ 4837 h 10000"/>
              <a:gd name="connsiteX36" fmla="*/ 7222 w 9083"/>
              <a:gd name="connsiteY36" fmla="*/ 4898 h 10000"/>
              <a:gd name="connsiteX37" fmla="*/ 7222 w 9083"/>
              <a:gd name="connsiteY37" fmla="*/ 4694 h 10000"/>
              <a:gd name="connsiteX38" fmla="*/ 7333 w 9083"/>
              <a:gd name="connsiteY38" fmla="*/ 4694 h 10000"/>
              <a:gd name="connsiteX39" fmla="*/ 7333 w 9083"/>
              <a:gd name="connsiteY39" fmla="*/ 4694 h 10000"/>
              <a:gd name="connsiteX40" fmla="*/ 7222 w 9083"/>
              <a:gd name="connsiteY40" fmla="*/ 4490 h 10000"/>
              <a:gd name="connsiteX41" fmla="*/ 7291 w 9083"/>
              <a:gd name="connsiteY41" fmla="*/ 4384 h 10000"/>
              <a:gd name="connsiteX42" fmla="*/ 7333 w 9083"/>
              <a:gd name="connsiteY42" fmla="*/ 3342 h 10000"/>
              <a:gd name="connsiteX43" fmla="*/ 7077 w 9083"/>
              <a:gd name="connsiteY43" fmla="*/ 2374 h 10000"/>
              <a:gd name="connsiteX44" fmla="*/ 8497 w 9083"/>
              <a:gd name="connsiteY44" fmla="*/ 2010 h 10000"/>
              <a:gd name="connsiteX45" fmla="*/ 8571 w 9083"/>
              <a:gd name="connsiteY45" fmla="*/ 2312 h 10000"/>
              <a:gd name="connsiteX46" fmla="*/ 9083 w 9083"/>
              <a:gd name="connsiteY46" fmla="*/ 1671 h 10000"/>
              <a:gd name="connsiteX47" fmla="*/ 8233 w 9083"/>
              <a:gd name="connsiteY47" fmla="*/ 1382 h 10000"/>
              <a:gd name="connsiteX48" fmla="*/ 8324 w 9083"/>
              <a:gd name="connsiteY48" fmla="*/ 1633 h 10000"/>
              <a:gd name="connsiteX49" fmla="*/ 6837 w 9083"/>
              <a:gd name="connsiteY49" fmla="*/ 1985 h 10000"/>
              <a:gd name="connsiteX50" fmla="*/ 6474 w 9083"/>
              <a:gd name="connsiteY50" fmla="*/ 1432 h 10000"/>
              <a:gd name="connsiteX51" fmla="*/ 6028 w 9083"/>
              <a:gd name="connsiteY51" fmla="*/ 1583 h 10000"/>
              <a:gd name="connsiteX52" fmla="*/ 6722 w 9083"/>
              <a:gd name="connsiteY52" fmla="*/ 2726 h 10000"/>
              <a:gd name="connsiteX53" fmla="*/ 6854 w 9083"/>
              <a:gd name="connsiteY53" fmla="*/ 4020 h 10000"/>
              <a:gd name="connsiteX54" fmla="*/ 6177 w 9083"/>
              <a:gd name="connsiteY54" fmla="*/ 5151 h 10000"/>
              <a:gd name="connsiteX55" fmla="*/ 4897 w 9083"/>
              <a:gd name="connsiteY55" fmla="*/ 5364 h 10000"/>
              <a:gd name="connsiteX56" fmla="*/ 3757 w 9083"/>
              <a:gd name="connsiteY56" fmla="*/ 4824 h 10000"/>
              <a:gd name="connsiteX57" fmla="*/ 2956 w 9083"/>
              <a:gd name="connsiteY57" fmla="*/ 3794 h 10000"/>
              <a:gd name="connsiteX58" fmla="*/ 2659 w 9083"/>
              <a:gd name="connsiteY58" fmla="*/ 2714 h 10000"/>
              <a:gd name="connsiteX59" fmla="*/ 2857 w 9083"/>
              <a:gd name="connsiteY59" fmla="*/ 1558 h 10000"/>
              <a:gd name="connsiteX60" fmla="*/ 3501 w 9083"/>
              <a:gd name="connsiteY60" fmla="*/ 804 h 10000"/>
              <a:gd name="connsiteX61" fmla="*/ 3154 w 9083"/>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898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2799 w 9327"/>
              <a:gd name="connsiteY0" fmla="*/ 477 h 10000"/>
              <a:gd name="connsiteX1" fmla="*/ 2600 w 9327"/>
              <a:gd name="connsiteY1" fmla="*/ 628 h 10000"/>
              <a:gd name="connsiteX2" fmla="*/ 2491 w 9327"/>
              <a:gd name="connsiteY2" fmla="*/ 729 h 10000"/>
              <a:gd name="connsiteX3" fmla="*/ 2163 w 9327"/>
              <a:gd name="connsiteY3" fmla="*/ 1093 h 10000"/>
              <a:gd name="connsiteX4" fmla="*/ 809 w 9327"/>
              <a:gd name="connsiteY4" fmla="*/ 302 h 10000"/>
              <a:gd name="connsiteX5" fmla="*/ 927 w 9327"/>
              <a:gd name="connsiteY5" fmla="*/ 126 h 10000"/>
              <a:gd name="connsiteX6" fmla="*/ 0 w 9327"/>
              <a:gd name="connsiteY6" fmla="*/ 0 h 10000"/>
              <a:gd name="connsiteX7" fmla="*/ 446 w 9327"/>
              <a:gd name="connsiteY7" fmla="*/ 791 h 10000"/>
              <a:gd name="connsiteX8" fmla="*/ 600 w 9327"/>
              <a:gd name="connsiteY8" fmla="*/ 578 h 10000"/>
              <a:gd name="connsiteX9" fmla="*/ 2000 w 9327"/>
              <a:gd name="connsiteY9" fmla="*/ 1482 h 10000"/>
              <a:gd name="connsiteX10" fmla="*/ 1800 w 9327"/>
              <a:gd name="connsiteY10" fmla="*/ 2349 h 10000"/>
              <a:gd name="connsiteX11" fmla="*/ 1881 w 9327"/>
              <a:gd name="connsiteY11" fmla="*/ 3405 h 10000"/>
              <a:gd name="connsiteX12" fmla="*/ 136 w 9327"/>
              <a:gd name="connsiteY12" fmla="*/ 3756 h 10000"/>
              <a:gd name="connsiteX13" fmla="*/ 109 w 9327"/>
              <a:gd name="connsiteY13" fmla="*/ 3492 h 10000"/>
              <a:gd name="connsiteX14" fmla="*/ 1896 w 9327"/>
              <a:gd name="connsiteY14" fmla="*/ 3673 h 10000"/>
              <a:gd name="connsiteX15" fmla="*/ 254 w 9327"/>
              <a:gd name="connsiteY15" fmla="*/ 4611 h 10000"/>
              <a:gd name="connsiteX16" fmla="*/ 218 w 9327"/>
              <a:gd name="connsiteY16" fmla="*/ 4246 h 10000"/>
              <a:gd name="connsiteX17" fmla="*/ 2045 w 9327"/>
              <a:gd name="connsiteY17" fmla="*/ 3920 h 10000"/>
              <a:gd name="connsiteX18" fmla="*/ 2618 w 9327"/>
              <a:gd name="connsiteY18" fmla="*/ 4774 h 10000"/>
              <a:gd name="connsiteX19" fmla="*/ 3454 w 9327"/>
              <a:gd name="connsiteY19" fmla="*/ 5553 h 10000"/>
              <a:gd name="connsiteX20" fmla="*/ 2799 w 9327"/>
              <a:gd name="connsiteY20" fmla="*/ 7739 h 10000"/>
              <a:gd name="connsiteX21" fmla="*/ 2472 w 9327"/>
              <a:gd name="connsiteY21" fmla="*/ 7538 h 10000"/>
              <a:gd name="connsiteX22" fmla="*/ 2654 w 9327"/>
              <a:gd name="connsiteY22" fmla="*/ 9121 h 10000"/>
              <a:gd name="connsiteX23" fmla="*/ 3555 w 9327"/>
              <a:gd name="connsiteY23" fmla="*/ 8153 h 10000"/>
              <a:gd name="connsiteX24" fmla="*/ 3237 w 9327"/>
              <a:gd name="connsiteY24" fmla="*/ 7965 h 10000"/>
              <a:gd name="connsiteX25" fmla="*/ 3854 w 9327"/>
              <a:gd name="connsiteY25" fmla="*/ 5754 h 10000"/>
              <a:gd name="connsiteX26" fmla="*/ 4691 w 9327"/>
              <a:gd name="connsiteY26" fmla="*/ 6106 h 10000"/>
              <a:gd name="connsiteX27" fmla="*/ 5618 w 9327"/>
              <a:gd name="connsiteY27" fmla="*/ 6080 h 10000"/>
              <a:gd name="connsiteX28" fmla="*/ 6609 w 9327"/>
              <a:gd name="connsiteY28" fmla="*/ 8618 h 10000"/>
              <a:gd name="connsiteX29" fmla="*/ 6363 w 9327"/>
              <a:gd name="connsiteY29" fmla="*/ 8668 h 10000"/>
              <a:gd name="connsiteX30" fmla="*/ 7400 w 9327"/>
              <a:gd name="connsiteY30" fmla="*/ 10000 h 10000"/>
              <a:gd name="connsiteX31" fmla="*/ 7400 w 9327"/>
              <a:gd name="connsiteY31" fmla="*/ 8467 h 10000"/>
              <a:gd name="connsiteX32" fmla="*/ 7118 w 9327"/>
              <a:gd name="connsiteY32" fmla="*/ 8505 h 10000"/>
              <a:gd name="connsiteX33" fmla="*/ 6064 w 9327"/>
              <a:gd name="connsiteY33" fmla="*/ 5992 h 10000"/>
              <a:gd name="connsiteX34" fmla="*/ 6764 w 9327"/>
              <a:gd name="connsiteY34" fmla="*/ 5471 h 10000"/>
              <a:gd name="connsiteX35" fmla="*/ 7219 w 9327"/>
              <a:gd name="connsiteY35" fmla="*/ 4837 h 10000"/>
              <a:gd name="connsiteX36" fmla="*/ 7278 w 9327"/>
              <a:gd name="connsiteY36" fmla="*/ 4694 h 10000"/>
              <a:gd name="connsiteX37" fmla="*/ 7278 w 9327"/>
              <a:gd name="connsiteY37" fmla="*/ 4694 h 10000"/>
              <a:gd name="connsiteX38" fmla="*/ 7401 w 9327"/>
              <a:gd name="connsiteY38" fmla="*/ 4490 h 10000"/>
              <a:gd name="connsiteX39" fmla="*/ 7278 w 9327"/>
              <a:gd name="connsiteY39" fmla="*/ 4694 h 10000"/>
              <a:gd name="connsiteX40" fmla="*/ 7401 w 9327"/>
              <a:gd name="connsiteY40" fmla="*/ 4490 h 10000"/>
              <a:gd name="connsiteX41" fmla="*/ 7354 w 9327"/>
              <a:gd name="connsiteY41" fmla="*/ 4384 h 10000"/>
              <a:gd name="connsiteX42" fmla="*/ 7400 w 9327"/>
              <a:gd name="connsiteY42" fmla="*/ 3342 h 10000"/>
              <a:gd name="connsiteX43" fmla="*/ 7118 w 9327"/>
              <a:gd name="connsiteY43" fmla="*/ 2374 h 10000"/>
              <a:gd name="connsiteX44" fmla="*/ 8682 w 9327"/>
              <a:gd name="connsiteY44" fmla="*/ 2010 h 10000"/>
              <a:gd name="connsiteX45" fmla="*/ 8763 w 9327"/>
              <a:gd name="connsiteY45" fmla="*/ 2312 h 10000"/>
              <a:gd name="connsiteX46" fmla="*/ 9327 w 9327"/>
              <a:gd name="connsiteY46" fmla="*/ 1671 h 10000"/>
              <a:gd name="connsiteX47" fmla="*/ 8391 w 9327"/>
              <a:gd name="connsiteY47" fmla="*/ 1382 h 10000"/>
              <a:gd name="connsiteX48" fmla="*/ 8491 w 9327"/>
              <a:gd name="connsiteY48" fmla="*/ 1633 h 10000"/>
              <a:gd name="connsiteX49" fmla="*/ 6854 w 9327"/>
              <a:gd name="connsiteY49" fmla="*/ 1985 h 10000"/>
              <a:gd name="connsiteX50" fmla="*/ 6455 w 9327"/>
              <a:gd name="connsiteY50" fmla="*/ 1432 h 10000"/>
              <a:gd name="connsiteX51" fmla="*/ 5964 w 9327"/>
              <a:gd name="connsiteY51" fmla="*/ 1583 h 10000"/>
              <a:gd name="connsiteX52" fmla="*/ 6728 w 9327"/>
              <a:gd name="connsiteY52" fmla="*/ 2726 h 10000"/>
              <a:gd name="connsiteX53" fmla="*/ 6873 w 9327"/>
              <a:gd name="connsiteY53" fmla="*/ 4020 h 10000"/>
              <a:gd name="connsiteX54" fmla="*/ 6128 w 9327"/>
              <a:gd name="connsiteY54" fmla="*/ 5151 h 10000"/>
              <a:gd name="connsiteX55" fmla="*/ 4718 w 9327"/>
              <a:gd name="connsiteY55" fmla="*/ 5364 h 10000"/>
              <a:gd name="connsiteX56" fmla="*/ 3463 w 9327"/>
              <a:gd name="connsiteY56" fmla="*/ 4824 h 10000"/>
              <a:gd name="connsiteX57" fmla="*/ 2581 w 9327"/>
              <a:gd name="connsiteY57" fmla="*/ 3794 h 10000"/>
              <a:gd name="connsiteX58" fmla="*/ 2254 w 9327"/>
              <a:gd name="connsiteY58" fmla="*/ 2714 h 10000"/>
              <a:gd name="connsiteX59" fmla="*/ 2472 w 9327"/>
              <a:gd name="connsiteY59" fmla="*/ 1558 h 10000"/>
              <a:gd name="connsiteX60" fmla="*/ 3181 w 9327"/>
              <a:gd name="connsiteY60" fmla="*/ 804 h 10000"/>
              <a:gd name="connsiteX61" fmla="*/ 2799 w 9327"/>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34 w 10000"/>
              <a:gd name="connsiteY16" fmla="*/ 4246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490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935 w 10000"/>
              <a:gd name="connsiteY43" fmla="*/ 4286 h 10000"/>
              <a:gd name="connsiteX44" fmla="*/ 7885 w 10000"/>
              <a:gd name="connsiteY44" fmla="*/ 4384 h 10000"/>
              <a:gd name="connsiteX45" fmla="*/ 7934 w 10000"/>
              <a:gd name="connsiteY45" fmla="*/ 3342 h 10000"/>
              <a:gd name="connsiteX46" fmla="*/ 7632 w 10000"/>
              <a:gd name="connsiteY46" fmla="*/ 2374 h 10000"/>
              <a:gd name="connsiteX47" fmla="*/ 9308 w 10000"/>
              <a:gd name="connsiteY47" fmla="*/ 2010 h 10000"/>
              <a:gd name="connsiteX48" fmla="*/ 9395 w 10000"/>
              <a:gd name="connsiteY48" fmla="*/ 2312 h 10000"/>
              <a:gd name="connsiteX49" fmla="*/ 10000 w 10000"/>
              <a:gd name="connsiteY49" fmla="*/ 1671 h 10000"/>
              <a:gd name="connsiteX50" fmla="*/ 8996 w 10000"/>
              <a:gd name="connsiteY50" fmla="*/ 1382 h 10000"/>
              <a:gd name="connsiteX51" fmla="*/ 9104 w 10000"/>
              <a:gd name="connsiteY51" fmla="*/ 1633 h 10000"/>
              <a:gd name="connsiteX52" fmla="*/ 7349 w 10000"/>
              <a:gd name="connsiteY52" fmla="*/ 1985 h 10000"/>
              <a:gd name="connsiteX53" fmla="*/ 6921 w 10000"/>
              <a:gd name="connsiteY53" fmla="*/ 1432 h 10000"/>
              <a:gd name="connsiteX54" fmla="*/ 6394 w 10000"/>
              <a:gd name="connsiteY54" fmla="*/ 1583 h 10000"/>
              <a:gd name="connsiteX55" fmla="*/ 7213 w 10000"/>
              <a:gd name="connsiteY55" fmla="*/ 2726 h 10000"/>
              <a:gd name="connsiteX56" fmla="*/ 7369 w 10000"/>
              <a:gd name="connsiteY56" fmla="*/ 4020 h 10000"/>
              <a:gd name="connsiteX57" fmla="*/ 6570 w 10000"/>
              <a:gd name="connsiteY57" fmla="*/ 5151 h 10000"/>
              <a:gd name="connsiteX58" fmla="*/ 5058 w 10000"/>
              <a:gd name="connsiteY58" fmla="*/ 5364 h 10000"/>
              <a:gd name="connsiteX59" fmla="*/ 3713 w 10000"/>
              <a:gd name="connsiteY59" fmla="*/ 4824 h 10000"/>
              <a:gd name="connsiteX60" fmla="*/ 2767 w 10000"/>
              <a:gd name="connsiteY60" fmla="*/ 3794 h 10000"/>
              <a:gd name="connsiteX61" fmla="*/ 2417 w 10000"/>
              <a:gd name="connsiteY61" fmla="*/ 2714 h 10000"/>
              <a:gd name="connsiteX62" fmla="*/ 2650 w 10000"/>
              <a:gd name="connsiteY62" fmla="*/ 1558 h 10000"/>
              <a:gd name="connsiteX63" fmla="*/ 3411 w 10000"/>
              <a:gd name="connsiteY63" fmla="*/ 804 h 10000"/>
              <a:gd name="connsiteX64" fmla="*/ 3001 w 10000"/>
              <a:gd name="connsiteY64" fmla="*/ 47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0000" h="10000">
                <a:moveTo>
                  <a:pt x="3001" y="477"/>
                </a:moveTo>
                <a:lnTo>
                  <a:pt x="2788" y="628"/>
                </a:lnTo>
                <a:cubicBezTo>
                  <a:pt x="2749" y="662"/>
                  <a:pt x="2709" y="695"/>
                  <a:pt x="2671" y="729"/>
                </a:cubicBezTo>
                <a:lnTo>
                  <a:pt x="2319" y="1093"/>
                </a:lnTo>
                <a:lnTo>
                  <a:pt x="867" y="302"/>
                </a:lnTo>
                <a:cubicBezTo>
                  <a:pt x="909" y="243"/>
                  <a:pt x="952" y="185"/>
                  <a:pt x="994" y="126"/>
                </a:cubicBezTo>
                <a:lnTo>
                  <a:pt x="0" y="0"/>
                </a:lnTo>
                <a:lnTo>
                  <a:pt x="478" y="791"/>
                </a:lnTo>
                <a:lnTo>
                  <a:pt x="643" y="578"/>
                </a:lnTo>
                <a:cubicBezTo>
                  <a:pt x="643" y="578"/>
                  <a:pt x="1623" y="1099"/>
                  <a:pt x="2144" y="1482"/>
                </a:cubicBezTo>
                <a:cubicBezTo>
                  <a:pt x="2076" y="1432"/>
                  <a:pt x="1940" y="2123"/>
                  <a:pt x="1930" y="2349"/>
                </a:cubicBezTo>
                <a:cubicBezTo>
                  <a:pt x="1920" y="2575"/>
                  <a:pt x="1940" y="2915"/>
                  <a:pt x="2017" y="3405"/>
                </a:cubicBezTo>
                <a:cubicBezTo>
                  <a:pt x="2022" y="3426"/>
                  <a:pt x="2028" y="3448"/>
                  <a:pt x="2033" y="3469"/>
                </a:cubicBezTo>
                <a:lnTo>
                  <a:pt x="2033" y="3469"/>
                </a:lnTo>
                <a:lnTo>
                  <a:pt x="2033" y="3469"/>
                </a:lnTo>
                <a:lnTo>
                  <a:pt x="2033" y="3469"/>
                </a:lnTo>
                <a:cubicBezTo>
                  <a:pt x="2055" y="3503"/>
                  <a:pt x="2120" y="3810"/>
                  <a:pt x="2164" y="3878"/>
                </a:cubicBezTo>
                <a:lnTo>
                  <a:pt x="2164" y="3878"/>
                </a:lnTo>
                <a:cubicBezTo>
                  <a:pt x="2169" y="3885"/>
                  <a:pt x="2088" y="3740"/>
                  <a:pt x="2193" y="3920"/>
                </a:cubicBezTo>
                <a:cubicBezTo>
                  <a:pt x="2202" y="3932"/>
                  <a:pt x="2554" y="4497"/>
                  <a:pt x="2807" y="4774"/>
                </a:cubicBezTo>
                <a:cubicBezTo>
                  <a:pt x="3060" y="5050"/>
                  <a:pt x="3372" y="5339"/>
                  <a:pt x="3703" y="5553"/>
                </a:cubicBezTo>
                <a:lnTo>
                  <a:pt x="3001" y="7739"/>
                </a:lnTo>
                <a:lnTo>
                  <a:pt x="2650" y="7538"/>
                </a:lnTo>
                <a:cubicBezTo>
                  <a:pt x="2716" y="8066"/>
                  <a:pt x="2780" y="8593"/>
                  <a:pt x="2846" y="9121"/>
                </a:cubicBezTo>
                <a:lnTo>
                  <a:pt x="3812" y="8153"/>
                </a:lnTo>
                <a:lnTo>
                  <a:pt x="3471" y="7965"/>
                </a:lnTo>
                <a:lnTo>
                  <a:pt x="4132" y="5754"/>
                </a:lnTo>
                <a:cubicBezTo>
                  <a:pt x="4318" y="5917"/>
                  <a:pt x="4713" y="6049"/>
                  <a:pt x="5029" y="6106"/>
                </a:cubicBezTo>
                <a:cubicBezTo>
                  <a:pt x="5346" y="6162"/>
                  <a:pt x="5780" y="6181"/>
                  <a:pt x="6023" y="6080"/>
                </a:cubicBezTo>
                <a:lnTo>
                  <a:pt x="7086" y="8618"/>
                </a:lnTo>
                <a:lnTo>
                  <a:pt x="6822" y="8668"/>
                </a:lnTo>
                <a:lnTo>
                  <a:pt x="7934" y="10000"/>
                </a:lnTo>
                <a:lnTo>
                  <a:pt x="7934" y="8467"/>
                </a:lnTo>
                <a:lnTo>
                  <a:pt x="7632" y="8505"/>
                </a:lnTo>
                <a:cubicBezTo>
                  <a:pt x="7393" y="8090"/>
                  <a:pt x="6520" y="6055"/>
                  <a:pt x="6502" y="5992"/>
                </a:cubicBezTo>
                <a:cubicBezTo>
                  <a:pt x="6900" y="5779"/>
                  <a:pt x="7252" y="5471"/>
                  <a:pt x="7252" y="5471"/>
                </a:cubicBezTo>
                <a:cubicBezTo>
                  <a:pt x="7252" y="5471"/>
                  <a:pt x="7515" y="5170"/>
                  <a:pt x="7740" y="4837"/>
                </a:cubicBezTo>
                <a:cubicBezTo>
                  <a:pt x="7760" y="4857"/>
                  <a:pt x="7782" y="4674"/>
                  <a:pt x="7803" y="4694"/>
                </a:cubicBezTo>
                <a:lnTo>
                  <a:pt x="7803" y="4694"/>
                </a:lnTo>
                <a:lnTo>
                  <a:pt x="7935" y="4490"/>
                </a:lnTo>
                <a:lnTo>
                  <a:pt x="7803" y="4694"/>
                </a:lnTo>
                <a:cubicBezTo>
                  <a:pt x="7838" y="4696"/>
                  <a:pt x="7782" y="4796"/>
                  <a:pt x="7804" y="4694"/>
                </a:cubicBezTo>
                <a:cubicBezTo>
                  <a:pt x="7826" y="4592"/>
                  <a:pt x="7913" y="4150"/>
                  <a:pt x="7935" y="4082"/>
                </a:cubicBezTo>
                <a:cubicBezTo>
                  <a:pt x="7957" y="4014"/>
                  <a:pt x="7943" y="4236"/>
                  <a:pt x="7935" y="4286"/>
                </a:cubicBezTo>
                <a:cubicBezTo>
                  <a:pt x="7927" y="4336"/>
                  <a:pt x="7906" y="4586"/>
                  <a:pt x="7885" y="4384"/>
                </a:cubicBezTo>
                <a:cubicBezTo>
                  <a:pt x="7915" y="4196"/>
                  <a:pt x="8022" y="3932"/>
                  <a:pt x="7934" y="3342"/>
                </a:cubicBezTo>
                <a:cubicBezTo>
                  <a:pt x="7846" y="2751"/>
                  <a:pt x="7593" y="2399"/>
                  <a:pt x="7632" y="2374"/>
                </a:cubicBezTo>
                <a:lnTo>
                  <a:pt x="9308" y="2010"/>
                </a:lnTo>
                <a:cubicBezTo>
                  <a:pt x="9337" y="2111"/>
                  <a:pt x="9366" y="2211"/>
                  <a:pt x="9395" y="2312"/>
                </a:cubicBezTo>
                <a:lnTo>
                  <a:pt x="10000" y="1671"/>
                </a:lnTo>
                <a:lnTo>
                  <a:pt x="8996" y="1382"/>
                </a:lnTo>
                <a:lnTo>
                  <a:pt x="9104" y="1633"/>
                </a:lnTo>
                <a:lnTo>
                  <a:pt x="7349" y="1985"/>
                </a:lnTo>
                <a:lnTo>
                  <a:pt x="6921" y="1432"/>
                </a:lnTo>
                <a:cubicBezTo>
                  <a:pt x="6921" y="1432"/>
                  <a:pt x="6433" y="1595"/>
                  <a:pt x="6394" y="1583"/>
                </a:cubicBezTo>
                <a:cubicBezTo>
                  <a:pt x="6355" y="1570"/>
                  <a:pt x="7076" y="2425"/>
                  <a:pt x="7213" y="2726"/>
                </a:cubicBezTo>
                <a:cubicBezTo>
                  <a:pt x="7349" y="3028"/>
                  <a:pt x="7438" y="3693"/>
                  <a:pt x="7369" y="4020"/>
                </a:cubicBezTo>
                <a:cubicBezTo>
                  <a:pt x="7300" y="4347"/>
                  <a:pt x="7046" y="4799"/>
                  <a:pt x="6570" y="5151"/>
                </a:cubicBezTo>
                <a:cubicBezTo>
                  <a:pt x="6092" y="5503"/>
                  <a:pt x="5058" y="5364"/>
                  <a:pt x="5058" y="5364"/>
                </a:cubicBezTo>
                <a:cubicBezTo>
                  <a:pt x="5058" y="5364"/>
                  <a:pt x="4162" y="5126"/>
                  <a:pt x="3713" y="4824"/>
                </a:cubicBezTo>
                <a:cubicBezTo>
                  <a:pt x="3265" y="4523"/>
                  <a:pt x="3051" y="4234"/>
                  <a:pt x="2767" y="3794"/>
                </a:cubicBezTo>
                <a:cubicBezTo>
                  <a:pt x="2485" y="3354"/>
                  <a:pt x="2432" y="3103"/>
                  <a:pt x="2417" y="2714"/>
                </a:cubicBezTo>
                <a:cubicBezTo>
                  <a:pt x="2403" y="2324"/>
                  <a:pt x="2408" y="2060"/>
                  <a:pt x="2650" y="1558"/>
                </a:cubicBezTo>
                <a:cubicBezTo>
                  <a:pt x="2818" y="1237"/>
                  <a:pt x="3420" y="829"/>
                  <a:pt x="3411" y="804"/>
                </a:cubicBezTo>
                <a:cubicBezTo>
                  <a:pt x="3402" y="779"/>
                  <a:pt x="3086" y="546"/>
                  <a:pt x="3001" y="477"/>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dirty="0"/>
          </a:p>
        </p:txBody>
      </p:sp>
      <p:sp>
        <p:nvSpPr>
          <p:cNvPr id="43" name="ZoneTexte 42"/>
          <p:cNvSpPr txBox="1"/>
          <p:nvPr/>
        </p:nvSpPr>
        <p:spPr>
          <a:xfrm rot="19798642">
            <a:off x="7113701" y="370969"/>
            <a:ext cx="1656184" cy="646331"/>
          </a:xfrm>
          <a:prstGeom prst="rect">
            <a:avLst/>
          </a:prstGeom>
          <a:noFill/>
        </p:spPr>
        <p:txBody>
          <a:bodyPr wrap="square" rtlCol="0">
            <a:spAutoFit/>
          </a:bodyPr>
          <a:lstStyle/>
          <a:p>
            <a:pPr algn="ctr"/>
            <a:r>
              <a:rPr lang="fr-FR" b="1" dirty="0" smtClean="0">
                <a:latin typeface="Calibri" pitchFamily="34" charset="0"/>
                <a:cs typeface="Calibri" pitchFamily="34" charset="0"/>
              </a:rPr>
              <a:t>Conception </a:t>
            </a:r>
          </a:p>
          <a:p>
            <a:pPr algn="ctr"/>
            <a:r>
              <a:rPr lang="fr-FR" b="1" dirty="0" smtClean="0">
                <a:latin typeface="Calibri" pitchFamily="34" charset="0"/>
                <a:cs typeface="Calibri" pitchFamily="34" charset="0"/>
              </a:rPr>
              <a:t> préliminaire</a:t>
            </a:r>
            <a:endParaRPr lang="fr-FR" b="1" dirty="0">
              <a:latin typeface="Calibri" pitchFamily="34" charset="0"/>
              <a:cs typeface="Calibri" pitchFamily="34" charset="0"/>
            </a:endParaRPr>
          </a:p>
        </p:txBody>
      </p:sp>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Académique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19" name="Rectangle 8"/>
          <p:cNvSpPr>
            <a:spLocks noChangeArrowheads="1"/>
          </p:cNvSpPr>
          <p:nvPr/>
        </p:nvSpPr>
        <p:spPr bwMode="auto">
          <a:xfrm>
            <a:off x="2483768" y="2420888"/>
            <a:ext cx="6336704" cy="72008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pPr algn="ctr"/>
            <a:r>
              <a:rPr lang="fr-FR" sz="3200" dirty="0" smtClean="0">
                <a:latin typeface="Calibri" pitchFamily="34" charset="0"/>
                <a:cs typeface="Calibri" pitchFamily="34" charset="0"/>
              </a:rPr>
              <a:t>Méthode</a:t>
            </a:r>
            <a:endParaRPr lang="fr-FR" sz="3200" dirty="0">
              <a:latin typeface="Calibri" pitchFamily="34" charset="0"/>
              <a:cs typeface="Calibri" pitchFamily="34" charset="0"/>
            </a:endParaRPr>
          </a:p>
        </p:txBody>
      </p:sp>
      <p:sp>
        <p:nvSpPr>
          <p:cNvPr id="20" name="Rectangle 8"/>
          <p:cNvSpPr>
            <a:spLocks noChangeArrowheads="1"/>
          </p:cNvSpPr>
          <p:nvPr/>
        </p:nvSpPr>
        <p:spPr bwMode="auto">
          <a:xfrm>
            <a:off x="2339752" y="5013176"/>
            <a:ext cx="6480720" cy="720874"/>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t" anchorCtr="0" compatLnSpc="1">
            <a:prstTxWarp prst="textNoShape">
              <a:avLst/>
            </a:prstTxWarp>
          </a:bodyPr>
          <a:lstStyle/>
          <a:p>
            <a:pPr algn="ctr"/>
            <a:r>
              <a:rPr lang="fr-FR" sz="3200" dirty="0" smtClean="0">
                <a:latin typeface="Calibri" pitchFamily="34" charset="0"/>
                <a:cs typeface="Calibri" pitchFamily="34" charset="0"/>
              </a:rPr>
              <a:t>Mode Opératoire</a:t>
            </a:r>
            <a:endParaRPr lang="fr-FR" sz="3200" dirty="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100000">
                                          <p:val>
                                            <p:strVal val="#ppt_x"/>
                                          </p:val>
                                        </p:tav>
                                      </p:tavLst>
                                    </p:anim>
                                    <p:anim calcmode="lin" valueType="num">
                                      <p:cBhvr>
                                        <p:cTn id="8" dur="500" fill="hold"/>
                                        <p:tgtEl>
                                          <p:spTgt spid="31"/>
                                        </p:tgtEl>
                                        <p:attrNameLst>
                                          <p:attrName>ppt_y</p:attrName>
                                        </p:attrNameLst>
                                      </p:cBhvr>
                                      <p:tavLst>
                                        <p:tav tm="0">
                                          <p:val>
                                            <p:strVal val="#ppt_y+#ppt_h/2"/>
                                          </p:val>
                                        </p:tav>
                                        <p:tav tm="100000">
                                          <p:val>
                                            <p:strVal val="#ppt_y"/>
                                          </p:val>
                                        </p:tav>
                                      </p:tavLst>
                                    </p:anim>
                                    <p:anim calcmode="lin" valueType="num">
                                      <p:cBhvr>
                                        <p:cTn id="9" dur="500" fill="hold"/>
                                        <p:tgtEl>
                                          <p:spTgt spid="31"/>
                                        </p:tgtEl>
                                        <p:attrNameLst>
                                          <p:attrName>ppt_w</p:attrName>
                                        </p:attrNameLst>
                                      </p:cBhvr>
                                      <p:tavLst>
                                        <p:tav tm="0">
                                          <p:val>
                                            <p:strVal val="#ppt_w"/>
                                          </p:val>
                                        </p:tav>
                                        <p:tav tm="100000">
                                          <p:val>
                                            <p:strVal val="#ppt_w"/>
                                          </p:val>
                                        </p:tav>
                                      </p:tavLst>
                                    </p:anim>
                                    <p:anim calcmode="lin" valueType="num">
                                      <p:cBhvr>
                                        <p:cTn id="10" dur="500" fill="hold"/>
                                        <p:tgtEl>
                                          <p:spTgt spid="31"/>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fltVal val="0"/>
                                          </p:val>
                                        </p:tav>
                                        <p:tav tm="100000">
                                          <p:val>
                                            <p:strVal val="#ppt_w"/>
                                          </p:val>
                                        </p:tav>
                                      </p:tavLst>
                                    </p:anim>
                                    <p:anim calcmode="lin" valueType="num">
                                      <p:cBhvr>
                                        <p:cTn id="20" dur="500" fill="hold"/>
                                        <p:tgtEl>
                                          <p:spTgt spid="33"/>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fltVal val="0"/>
                                          </p:val>
                                        </p:tav>
                                        <p:tav tm="100000">
                                          <p:val>
                                            <p:strVal val="#ppt_w"/>
                                          </p:val>
                                        </p:tav>
                                      </p:tavLst>
                                    </p:anim>
                                    <p:anim calcmode="lin" valueType="num">
                                      <p:cBhvr>
                                        <p:cTn id="30" dur="500" fill="hold"/>
                                        <p:tgtEl>
                                          <p:spTgt spid="35"/>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strVal val="#ppt_h"/>
                                          </p:val>
                                        </p:tav>
                                        <p:tav tm="100000">
                                          <p:val>
                                            <p:strVal val="#ppt_h"/>
                                          </p:val>
                                        </p:tav>
                                      </p:tavLst>
                                    </p:anim>
                                  </p:childTnLst>
                                </p:cTn>
                              </p:par>
                              <p:par>
                                <p:cTn id="35" presetID="17" presetClass="entr" presetSubtype="1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strVal val="#ppt_h"/>
                                          </p:val>
                                        </p:tav>
                                        <p:tav tm="100000">
                                          <p:val>
                                            <p:strVal val="#ppt_h"/>
                                          </p:val>
                                        </p:tav>
                                      </p:tavLst>
                                    </p:anim>
                                  </p:childTnLst>
                                </p:cTn>
                              </p:par>
                              <p:par>
                                <p:cTn id="39" presetID="17" presetClass="entr" presetSubtype="8"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1000" fill="hold"/>
                                        <p:tgtEl>
                                          <p:spTgt spid="23"/>
                                        </p:tgtEl>
                                        <p:attrNameLst>
                                          <p:attrName>ppt_x</p:attrName>
                                        </p:attrNameLst>
                                      </p:cBhvr>
                                      <p:tavLst>
                                        <p:tav tm="0">
                                          <p:val>
                                            <p:strVal val="#ppt_x-#ppt_w/2"/>
                                          </p:val>
                                        </p:tav>
                                        <p:tav tm="100000">
                                          <p:val>
                                            <p:strVal val="#ppt_x"/>
                                          </p:val>
                                        </p:tav>
                                      </p:tavLst>
                                    </p:anim>
                                    <p:anim calcmode="lin" valueType="num">
                                      <p:cBhvr>
                                        <p:cTn id="42" dur="1000" fill="hold"/>
                                        <p:tgtEl>
                                          <p:spTgt spid="23"/>
                                        </p:tgtEl>
                                        <p:attrNameLst>
                                          <p:attrName>ppt_y</p:attrName>
                                        </p:attrNameLst>
                                      </p:cBhvr>
                                      <p:tavLst>
                                        <p:tav tm="0">
                                          <p:val>
                                            <p:strVal val="#ppt_y"/>
                                          </p:val>
                                        </p:tav>
                                        <p:tav tm="100000">
                                          <p:val>
                                            <p:strVal val="#ppt_y"/>
                                          </p:val>
                                        </p:tav>
                                      </p:tavLst>
                                    </p:anim>
                                    <p:anim calcmode="lin" valueType="num">
                                      <p:cBhvr>
                                        <p:cTn id="43" dur="1000" fill="hold"/>
                                        <p:tgtEl>
                                          <p:spTgt spid="23"/>
                                        </p:tgtEl>
                                        <p:attrNameLst>
                                          <p:attrName>ppt_w</p:attrName>
                                        </p:attrNameLst>
                                      </p:cBhvr>
                                      <p:tavLst>
                                        <p:tav tm="0">
                                          <p:val>
                                            <p:fltVal val="0"/>
                                          </p:val>
                                        </p:tav>
                                        <p:tav tm="100000">
                                          <p:val>
                                            <p:strVal val="#ppt_w"/>
                                          </p:val>
                                        </p:tav>
                                      </p:tavLst>
                                    </p:anim>
                                    <p:anim calcmode="lin" valueType="num">
                                      <p:cBhvr>
                                        <p:cTn id="44" dur="1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1" grpId="0" animBg="1"/>
      <p:bldP spid="32" grpId="0" animBg="1"/>
      <p:bldP spid="33" grpId="0" animBg="1"/>
      <p:bldP spid="34" grpId="0" animBg="1"/>
      <p:bldP spid="35" grpId="0" animBg="1"/>
      <p:bldP spid="37" grpId="0" animBg="1"/>
      <p:bldP spid="38" grpId="0" animBg="1"/>
      <p:bldP spid="19" grpId="0" animBg="1"/>
      <p:bldP spid="2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cteur droit 12"/>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179512" y="908720"/>
            <a:ext cx="5660524" cy="461665"/>
          </a:xfrm>
          <a:prstGeom prst="rect">
            <a:avLst/>
          </a:prstGeom>
          <a:noFill/>
        </p:spPr>
        <p:txBody>
          <a:bodyPr wrap="none" rtlCol="0">
            <a:spAutoFit/>
          </a:bodyPr>
          <a:lstStyle/>
          <a:p>
            <a:r>
              <a:rPr lang="fr-FR" sz="2400" b="1" dirty="0" smtClean="0">
                <a:solidFill>
                  <a:schemeClr val="accent4">
                    <a:lumMod val="50000"/>
                  </a:schemeClr>
                </a:solidFill>
              </a:rPr>
              <a:t>Du besoin aux procédés / processus</a:t>
            </a:r>
            <a:endParaRPr lang="fr-FR" sz="2400" b="1" dirty="0">
              <a:solidFill>
                <a:schemeClr val="accent4">
                  <a:lumMod val="50000"/>
                </a:schemeClr>
              </a:solidFill>
            </a:endParaRPr>
          </a:p>
        </p:txBody>
      </p:sp>
      <p:sp>
        <p:nvSpPr>
          <p:cNvPr id="24" name="Ellipse 23"/>
          <p:cNvSpPr/>
          <p:nvPr/>
        </p:nvSpPr>
        <p:spPr>
          <a:xfrm>
            <a:off x="431540" y="2492896"/>
            <a:ext cx="2857565" cy="134575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r-FR" b="1" dirty="0" smtClean="0"/>
              <a:t>Trancher le caillé avec des sabres en 2 passes</a:t>
            </a:r>
            <a:endParaRPr lang="fr-FR" b="1" dirty="0"/>
          </a:p>
        </p:txBody>
      </p:sp>
      <p:sp>
        <p:nvSpPr>
          <p:cNvPr id="27" name="ZoneTexte 26"/>
          <p:cNvSpPr txBox="1"/>
          <p:nvPr/>
        </p:nvSpPr>
        <p:spPr>
          <a:xfrm>
            <a:off x="6156176" y="3933056"/>
            <a:ext cx="1332148" cy="646331"/>
          </a:xfrm>
          <a:prstGeom prst="rect">
            <a:avLst/>
          </a:prstGeom>
          <a:noFill/>
        </p:spPr>
        <p:txBody>
          <a:bodyPr wrap="square" rtlCol="0">
            <a:spAutoFit/>
          </a:bodyPr>
          <a:lstStyle/>
          <a:p>
            <a:pPr algn="ctr"/>
            <a:r>
              <a:rPr lang="fr-FR" dirty="0" smtClean="0"/>
              <a:t>Reprendre 5 fois</a:t>
            </a:r>
            <a:endParaRPr lang="fr-FR" dirty="0"/>
          </a:p>
        </p:txBody>
      </p:sp>
      <p:sp>
        <p:nvSpPr>
          <p:cNvPr id="36" name="Ellipse 35"/>
          <p:cNvSpPr/>
          <p:nvPr/>
        </p:nvSpPr>
        <p:spPr>
          <a:xfrm>
            <a:off x="4211960" y="4653136"/>
            <a:ext cx="2952328" cy="994508"/>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r-FR" b="1" dirty="0" smtClean="0"/>
              <a:t>Égoutter 40 min</a:t>
            </a:r>
            <a:endParaRPr lang="fr-FR" b="1" dirty="0"/>
          </a:p>
        </p:txBody>
      </p:sp>
      <p:sp>
        <p:nvSpPr>
          <p:cNvPr id="40" name="ZoneTexte 39"/>
          <p:cNvSpPr txBox="1"/>
          <p:nvPr/>
        </p:nvSpPr>
        <p:spPr>
          <a:xfrm>
            <a:off x="7893945" y="2782669"/>
            <a:ext cx="1250055" cy="646331"/>
          </a:xfrm>
          <a:prstGeom prst="rect">
            <a:avLst/>
          </a:prstGeom>
          <a:noFill/>
        </p:spPr>
        <p:txBody>
          <a:bodyPr wrap="square" rtlCol="0">
            <a:spAutoFit/>
          </a:bodyPr>
          <a:lstStyle/>
          <a:p>
            <a:pPr algn="ctr"/>
            <a:r>
              <a:rPr lang="fr-FR" dirty="0" smtClean="0"/>
              <a:t>Moule rempli</a:t>
            </a:r>
            <a:endParaRPr lang="fr-FR" dirty="0"/>
          </a:p>
        </p:txBody>
      </p:sp>
      <p:sp>
        <p:nvSpPr>
          <p:cNvPr id="41" name="Ellipse 40"/>
          <p:cNvSpPr/>
          <p:nvPr/>
        </p:nvSpPr>
        <p:spPr>
          <a:xfrm>
            <a:off x="4103948" y="2492896"/>
            <a:ext cx="3132348" cy="1296144"/>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r-FR" b="1" dirty="0" smtClean="0"/>
              <a:t>Remplir partiellement le moule avec une louche</a:t>
            </a:r>
            <a:endParaRPr lang="fr-FR" b="1" dirty="0"/>
          </a:p>
        </p:txBody>
      </p:sp>
      <p:sp>
        <p:nvSpPr>
          <p:cNvPr id="88" name="Ellipse 87"/>
          <p:cNvSpPr/>
          <p:nvPr/>
        </p:nvSpPr>
        <p:spPr>
          <a:xfrm>
            <a:off x="3635896" y="2132856"/>
            <a:ext cx="4061047" cy="3816424"/>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9" name="ZoneTexte 88"/>
          <p:cNvSpPr txBox="1"/>
          <p:nvPr/>
        </p:nvSpPr>
        <p:spPr>
          <a:xfrm>
            <a:off x="4752020" y="6021288"/>
            <a:ext cx="2088232" cy="338554"/>
          </a:xfrm>
          <a:prstGeom prst="rect">
            <a:avLst/>
          </a:prstGeom>
          <a:noFill/>
        </p:spPr>
        <p:txBody>
          <a:bodyPr wrap="square" rtlCol="0">
            <a:spAutoFit/>
          </a:bodyPr>
          <a:lstStyle/>
          <a:p>
            <a:r>
              <a:rPr lang="fr-FR" sz="1600" b="1" i="1" dirty="0" smtClean="0"/>
              <a:t>Limite de l’étude</a:t>
            </a:r>
            <a:endParaRPr lang="fr-FR" sz="1600" b="1" i="1" dirty="0"/>
          </a:p>
        </p:txBody>
      </p:sp>
      <p:sp>
        <p:nvSpPr>
          <p:cNvPr id="90" name="Rectangle à coins arrondis 89"/>
          <p:cNvSpPr/>
          <p:nvPr/>
        </p:nvSpPr>
        <p:spPr>
          <a:xfrm>
            <a:off x="1475656" y="1448780"/>
            <a:ext cx="4824536" cy="396044"/>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fr-FR" sz="2400" b="1" dirty="0" smtClean="0">
                <a:solidFill>
                  <a:schemeClr val="bg1"/>
                </a:solidFill>
              </a:rPr>
              <a:t>Besoin: « </a:t>
            </a:r>
            <a:r>
              <a:rPr lang="fr-FR" sz="2400" dirty="0" smtClean="0">
                <a:solidFill>
                  <a:schemeClr val="bg1"/>
                </a:solidFill>
              </a:rPr>
              <a:t>remplir un moule »</a:t>
            </a:r>
            <a:endParaRPr lang="fr-FR" sz="2400" b="1" dirty="0">
              <a:solidFill>
                <a:schemeClr val="bg1"/>
              </a:solidFill>
            </a:endParaRPr>
          </a:p>
        </p:txBody>
      </p:sp>
      <p:sp>
        <p:nvSpPr>
          <p:cNvPr id="91" name="Flèche droite rayée 90"/>
          <p:cNvSpPr/>
          <p:nvPr/>
        </p:nvSpPr>
        <p:spPr>
          <a:xfrm>
            <a:off x="3320732" y="3068960"/>
            <a:ext cx="747212" cy="193178"/>
          </a:xfrm>
          <a:prstGeom prst="stripedRightArrow">
            <a:avLst>
              <a:gd name="adj1" fmla="val 50000"/>
              <a:gd name="adj2" fmla="val 128235"/>
            </a:avLst>
          </a:prstGeom>
          <a:solidFill>
            <a:srgbClr val="00CC00"/>
          </a:solidFill>
          <a:ln>
            <a:solidFill>
              <a:srgbClr val="00CC00"/>
            </a:solidFill>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2" name="Flèche droite rayée 91"/>
          <p:cNvSpPr/>
          <p:nvPr/>
        </p:nvSpPr>
        <p:spPr>
          <a:xfrm rot="5400000">
            <a:off x="5073913" y="4138065"/>
            <a:ext cx="747212" cy="193178"/>
          </a:xfrm>
          <a:prstGeom prst="stripedRightArrow">
            <a:avLst>
              <a:gd name="adj1" fmla="val 50000"/>
              <a:gd name="adj2" fmla="val 128235"/>
            </a:avLst>
          </a:prstGeom>
          <a:solidFill>
            <a:srgbClr val="00CC00"/>
          </a:solidFill>
          <a:ln>
            <a:solidFill>
              <a:srgbClr val="00CC00"/>
            </a:solidFill>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3" name="Flèche droite rayée 92"/>
          <p:cNvSpPr/>
          <p:nvPr/>
        </p:nvSpPr>
        <p:spPr>
          <a:xfrm rot="16200000">
            <a:off x="5519119" y="4138065"/>
            <a:ext cx="747212" cy="193178"/>
          </a:xfrm>
          <a:prstGeom prst="stripedRightArrow">
            <a:avLst>
              <a:gd name="adj1" fmla="val 50000"/>
              <a:gd name="adj2" fmla="val 128235"/>
            </a:avLst>
          </a:prstGeom>
          <a:solidFill>
            <a:srgbClr val="00CC00"/>
          </a:solidFill>
          <a:ln>
            <a:solidFill>
              <a:srgbClr val="00CC00"/>
            </a:solidFill>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6" name="Flèche droite rayée 95"/>
          <p:cNvSpPr/>
          <p:nvPr/>
        </p:nvSpPr>
        <p:spPr>
          <a:xfrm>
            <a:off x="7308304" y="2996952"/>
            <a:ext cx="747212" cy="193178"/>
          </a:xfrm>
          <a:prstGeom prst="stripedRightArrow">
            <a:avLst>
              <a:gd name="adj1" fmla="val 50000"/>
              <a:gd name="adj2" fmla="val 128235"/>
            </a:avLst>
          </a:prstGeom>
          <a:solidFill>
            <a:srgbClr val="00CC00"/>
          </a:solidFill>
          <a:ln>
            <a:solidFill>
              <a:srgbClr val="00CC00"/>
            </a:solidFill>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0" name="Freeform 9"/>
          <p:cNvSpPr>
            <a:spLocks/>
          </p:cNvSpPr>
          <p:nvPr/>
        </p:nvSpPr>
        <p:spPr bwMode="auto">
          <a:xfrm>
            <a:off x="6588224" y="548680"/>
            <a:ext cx="2403667" cy="1080120"/>
          </a:xfrm>
          <a:custGeom>
            <a:avLst/>
            <a:gdLst>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7333 w 10000"/>
              <a:gd name="connsiteY39" fmla="*/ 4694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9083"/>
              <a:gd name="connsiteY0" fmla="*/ 477 h 10000"/>
              <a:gd name="connsiteX1" fmla="*/ 2973 w 9083"/>
              <a:gd name="connsiteY1" fmla="*/ 628 h 10000"/>
              <a:gd name="connsiteX2" fmla="*/ 2874 w 9083"/>
              <a:gd name="connsiteY2" fmla="*/ 729 h 10000"/>
              <a:gd name="connsiteX3" fmla="*/ 2576 w 9083"/>
              <a:gd name="connsiteY3" fmla="*/ 1093 h 10000"/>
              <a:gd name="connsiteX4" fmla="*/ 1346 w 9083"/>
              <a:gd name="connsiteY4" fmla="*/ 302 h 10000"/>
              <a:gd name="connsiteX5" fmla="*/ 1453 w 9083"/>
              <a:gd name="connsiteY5" fmla="*/ 126 h 10000"/>
              <a:gd name="connsiteX6" fmla="*/ 611 w 9083"/>
              <a:gd name="connsiteY6" fmla="*/ 0 h 10000"/>
              <a:gd name="connsiteX7" fmla="*/ 1016 w 9083"/>
              <a:gd name="connsiteY7" fmla="*/ 791 h 10000"/>
              <a:gd name="connsiteX8" fmla="*/ 1156 w 9083"/>
              <a:gd name="connsiteY8" fmla="*/ 578 h 10000"/>
              <a:gd name="connsiteX9" fmla="*/ 2428 w 9083"/>
              <a:gd name="connsiteY9" fmla="*/ 1482 h 10000"/>
              <a:gd name="connsiteX10" fmla="*/ 2246 w 9083"/>
              <a:gd name="connsiteY10" fmla="*/ 2349 h 10000"/>
              <a:gd name="connsiteX11" fmla="*/ 2320 w 9083"/>
              <a:gd name="connsiteY11" fmla="*/ 3405 h 10000"/>
              <a:gd name="connsiteX12" fmla="*/ 735 w 9083"/>
              <a:gd name="connsiteY12" fmla="*/ 3756 h 10000"/>
              <a:gd name="connsiteX13" fmla="*/ 710 w 9083"/>
              <a:gd name="connsiteY13" fmla="*/ 3492 h 10000"/>
              <a:gd name="connsiteX14" fmla="*/ 0 w 9083"/>
              <a:gd name="connsiteY14" fmla="*/ 4171 h 10000"/>
              <a:gd name="connsiteX15" fmla="*/ 842 w 9083"/>
              <a:gd name="connsiteY15" fmla="*/ 4611 h 10000"/>
              <a:gd name="connsiteX16" fmla="*/ 809 w 9083"/>
              <a:gd name="connsiteY16" fmla="*/ 4246 h 10000"/>
              <a:gd name="connsiteX17" fmla="*/ 2469 w 9083"/>
              <a:gd name="connsiteY17" fmla="*/ 3920 h 10000"/>
              <a:gd name="connsiteX18" fmla="*/ 2989 w 9083"/>
              <a:gd name="connsiteY18" fmla="*/ 4774 h 10000"/>
              <a:gd name="connsiteX19" fmla="*/ 3749 w 9083"/>
              <a:gd name="connsiteY19" fmla="*/ 5553 h 10000"/>
              <a:gd name="connsiteX20" fmla="*/ 3154 w 9083"/>
              <a:gd name="connsiteY20" fmla="*/ 7739 h 10000"/>
              <a:gd name="connsiteX21" fmla="*/ 2857 w 9083"/>
              <a:gd name="connsiteY21" fmla="*/ 7538 h 10000"/>
              <a:gd name="connsiteX22" fmla="*/ 3022 w 9083"/>
              <a:gd name="connsiteY22" fmla="*/ 9121 h 10000"/>
              <a:gd name="connsiteX23" fmla="*/ 3840 w 9083"/>
              <a:gd name="connsiteY23" fmla="*/ 8153 h 10000"/>
              <a:gd name="connsiteX24" fmla="*/ 3551 w 9083"/>
              <a:gd name="connsiteY24" fmla="*/ 7965 h 10000"/>
              <a:gd name="connsiteX25" fmla="*/ 4112 w 9083"/>
              <a:gd name="connsiteY25" fmla="*/ 5754 h 10000"/>
              <a:gd name="connsiteX26" fmla="*/ 4872 w 9083"/>
              <a:gd name="connsiteY26" fmla="*/ 6106 h 10000"/>
              <a:gd name="connsiteX27" fmla="*/ 5714 w 9083"/>
              <a:gd name="connsiteY27" fmla="*/ 6080 h 10000"/>
              <a:gd name="connsiteX28" fmla="*/ 6614 w 9083"/>
              <a:gd name="connsiteY28" fmla="*/ 8618 h 10000"/>
              <a:gd name="connsiteX29" fmla="*/ 6391 w 9083"/>
              <a:gd name="connsiteY29" fmla="*/ 8668 h 10000"/>
              <a:gd name="connsiteX30" fmla="*/ 7333 w 9083"/>
              <a:gd name="connsiteY30" fmla="*/ 10000 h 10000"/>
              <a:gd name="connsiteX31" fmla="*/ 7333 w 9083"/>
              <a:gd name="connsiteY31" fmla="*/ 8467 h 10000"/>
              <a:gd name="connsiteX32" fmla="*/ 7077 w 9083"/>
              <a:gd name="connsiteY32" fmla="*/ 8505 h 10000"/>
              <a:gd name="connsiteX33" fmla="*/ 6119 w 9083"/>
              <a:gd name="connsiteY33" fmla="*/ 5992 h 10000"/>
              <a:gd name="connsiteX34" fmla="*/ 6755 w 9083"/>
              <a:gd name="connsiteY34" fmla="*/ 5471 h 10000"/>
              <a:gd name="connsiteX35" fmla="*/ 7168 w 9083"/>
              <a:gd name="connsiteY35" fmla="*/ 4837 h 10000"/>
              <a:gd name="connsiteX36" fmla="*/ 7222 w 9083"/>
              <a:gd name="connsiteY36" fmla="*/ 4898 h 10000"/>
              <a:gd name="connsiteX37" fmla="*/ 7222 w 9083"/>
              <a:gd name="connsiteY37" fmla="*/ 4694 h 10000"/>
              <a:gd name="connsiteX38" fmla="*/ 7333 w 9083"/>
              <a:gd name="connsiteY38" fmla="*/ 4694 h 10000"/>
              <a:gd name="connsiteX39" fmla="*/ 7333 w 9083"/>
              <a:gd name="connsiteY39" fmla="*/ 4694 h 10000"/>
              <a:gd name="connsiteX40" fmla="*/ 7222 w 9083"/>
              <a:gd name="connsiteY40" fmla="*/ 4490 h 10000"/>
              <a:gd name="connsiteX41" fmla="*/ 7291 w 9083"/>
              <a:gd name="connsiteY41" fmla="*/ 4384 h 10000"/>
              <a:gd name="connsiteX42" fmla="*/ 7333 w 9083"/>
              <a:gd name="connsiteY42" fmla="*/ 3342 h 10000"/>
              <a:gd name="connsiteX43" fmla="*/ 7077 w 9083"/>
              <a:gd name="connsiteY43" fmla="*/ 2374 h 10000"/>
              <a:gd name="connsiteX44" fmla="*/ 8497 w 9083"/>
              <a:gd name="connsiteY44" fmla="*/ 2010 h 10000"/>
              <a:gd name="connsiteX45" fmla="*/ 8571 w 9083"/>
              <a:gd name="connsiteY45" fmla="*/ 2312 h 10000"/>
              <a:gd name="connsiteX46" fmla="*/ 9083 w 9083"/>
              <a:gd name="connsiteY46" fmla="*/ 1671 h 10000"/>
              <a:gd name="connsiteX47" fmla="*/ 8233 w 9083"/>
              <a:gd name="connsiteY47" fmla="*/ 1382 h 10000"/>
              <a:gd name="connsiteX48" fmla="*/ 8324 w 9083"/>
              <a:gd name="connsiteY48" fmla="*/ 1633 h 10000"/>
              <a:gd name="connsiteX49" fmla="*/ 6837 w 9083"/>
              <a:gd name="connsiteY49" fmla="*/ 1985 h 10000"/>
              <a:gd name="connsiteX50" fmla="*/ 6474 w 9083"/>
              <a:gd name="connsiteY50" fmla="*/ 1432 h 10000"/>
              <a:gd name="connsiteX51" fmla="*/ 6028 w 9083"/>
              <a:gd name="connsiteY51" fmla="*/ 1583 h 10000"/>
              <a:gd name="connsiteX52" fmla="*/ 6722 w 9083"/>
              <a:gd name="connsiteY52" fmla="*/ 2726 h 10000"/>
              <a:gd name="connsiteX53" fmla="*/ 6854 w 9083"/>
              <a:gd name="connsiteY53" fmla="*/ 4020 h 10000"/>
              <a:gd name="connsiteX54" fmla="*/ 6177 w 9083"/>
              <a:gd name="connsiteY54" fmla="*/ 5151 h 10000"/>
              <a:gd name="connsiteX55" fmla="*/ 4897 w 9083"/>
              <a:gd name="connsiteY55" fmla="*/ 5364 h 10000"/>
              <a:gd name="connsiteX56" fmla="*/ 3757 w 9083"/>
              <a:gd name="connsiteY56" fmla="*/ 4824 h 10000"/>
              <a:gd name="connsiteX57" fmla="*/ 2956 w 9083"/>
              <a:gd name="connsiteY57" fmla="*/ 3794 h 10000"/>
              <a:gd name="connsiteX58" fmla="*/ 2659 w 9083"/>
              <a:gd name="connsiteY58" fmla="*/ 2714 h 10000"/>
              <a:gd name="connsiteX59" fmla="*/ 2857 w 9083"/>
              <a:gd name="connsiteY59" fmla="*/ 1558 h 10000"/>
              <a:gd name="connsiteX60" fmla="*/ 3501 w 9083"/>
              <a:gd name="connsiteY60" fmla="*/ 804 h 10000"/>
              <a:gd name="connsiteX61" fmla="*/ 3154 w 9083"/>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898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2799 w 9327"/>
              <a:gd name="connsiteY0" fmla="*/ 477 h 10000"/>
              <a:gd name="connsiteX1" fmla="*/ 2600 w 9327"/>
              <a:gd name="connsiteY1" fmla="*/ 628 h 10000"/>
              <a:gd name="connsiteX2" fmla="*/ 2491 w 9327"/>
              <a:gd name="connsiteY2" fmla="*/ 729 h 10000"/>
              <a:gd name="connsiteX3" fmla="*/ 2163 w 9327"/>
              <a:gd name="connsiteY3" fmla="*/ 1093 h 10000"/>
              <a:gd name="connsiteX4" fmla="*/ 809 w 9327"/>
              <a:gd name="connsiteY4" fmla="*/ 302 h 10000"/>
              <a:gd name="connsiteX5" fmla="*/ 927 w 9327"/>
              <a:gd name="connsiteY5" fmla="*/ 126 h 10000"/>
              <a:gd name="connsiteX6" fmla="*/ 0 w 9327"/>
              <a:gd name="connsiteY6" fmla="*/ 0 h 10000"/>
              <a:gd name="connsiteX7" fmla="*/ 446 w 9327"/>
              <a:gd name="connsiteY7" fmla="*/ 791 h 10000"/>
              <a:gd name="connsiteX8" fmla="*/ 600 w 9327"/>
              <a:gd name="connsiteY8" fmla="*/ 578 h 10000"/>
              <a:gd name="connsiteX9" fmla="*/ 2000 w 9327"/>
              <a:gd name="connsiteY9" fmla="*/ 1482 h 10000"/>
              <a:gd name="connsiteX10" fmla="*/ 1800 w 9327"/>
              <a:gd name="connsiteY10" fmla="*/ 2349 h 10000"/>
              <a:gd name="connsiteX11" fmla="*/ 1881 w 9327"/>
              <a:gd name="connsiteY11" fmla="*/ 3405 h 10000"/>
              <a:gd name="connsiteX12" fmla="*/ 136 w 9327"/>
              <a:gd name="connsiteY12" fmla="*/ 3756 h 10000"/>
              <a:gd name="connsiteX13" fmla="*/ 109 w 9327"/>
              <a:gd name="connsiteY13" fmla="*/ 3492 h 10000"/>
              <a:gd name="connsiteX14" fmla="*/ 1896 w 9327"/>
              <a:gd name="connsiteY14" fmla="*/ 3673 h 10000"/>
              <a:gd name="connsiteX15" fmla="*/ 254 w 9327"/>
              <a:gd name="connsiteY15" fmla="*/ 4611 h 10000"/>
              <a:gd name="connsiteX16" fmla="*/ 218 w 9327"/>
              <a:gd name="connsiteY16" fmla="*/ 4246 h 10000"/>
              <a:gd name="connsiteX17" fmla="*/ 2045 w 9327"/>
              <a:gd name="connsiteY17" fmla="*/ 3920 h 10000"/>
              <a:gd name="connsiteX18" fmla="*/ 2618 w 9327"/>
              <a:gd name="connsiteY18" fmla="*/ 4774 h 10000"/>
              <a:gd name="connsiteX19" fmla="*/ 3454 w 9327"/>
              <a:gd name="connsiteY19" fmla="*/ 5553 h 10000"/>
              <a:gd name="connsiteX20" fmla="*/ 2799 w 9327"/>
              <a:gd name="connsiteY20" fmla="*/ 7739 h 10000"/>
              <a:gd name="connsiteX21" fmla="*/ 2472 w 9327"/>
              <a:gd name="connsiteY21" fmla="*/ 7538 h 10000"/>
              <a:gd name="connsiteX22" fmla="*/ 2654 w 9327"/>
              <a:gd name="connsiteY22" fmla="*/ 9121 h 10000"/>
              <a:gd name="connsiteX23" fmla="*/ 3555 w 9327"/>
              <a:gd name="connsiteY23" fmla="*/ 8153 h 10000"/>
              <a:gd name="connsiteX24" fmla="*/ 3237 w 9327"/>
              <a:gd name="connsiteY24" fmla="*/ 7965 h 10000"/>
              <a:gd name="connsiteX25" fmla="*/ 3854 w 9327"/>
              <a:gd name="connsiteY25" fmla="*/ 5754 h 10000"/>
              <a:gd name="connsiteX26" fmla="*/ 4691 w 9327"/>
              <a:gd name="connsiteY26" fmla="*/ 6106 h 10000"/>
              <a:gd name="connsiteX27" fmla="*/ 5618 w 9327"/>
              <a:gd name="connsiteY27" fmla="*/ 6080 h 10000"/>
              <a:gd name="connsiteX28" fmla="*/ 6609 w 9327"/>
              <a:gd name="connsiteY28" fmla="*/ 8618 h 10000"/>
              <a:gd name="connsiteX29" fmla="*/ 6363 w 9327"/>
              <a:gd name="connsiteY29" fmla="*/ 8668 h 10000"/>
              <a:gd name="connsiteX30" fmla="*/ 7400 w 9327"/>
              <a:gd name="connsiteY30" fmla="*/ 10000 h 10000"/>
              <a:gd name="connsiteX31" fmla="*/ 7400 w 9327"/>
              <a:gd name="connsiteY31" fmla="*/ 8467 h 10000"/>
              <a:gd name="connsiteX32" fmla="*/ 7118 w 9327"/>
              <a:gd name="connsiteY32" fmla="*/ 8505 h 10000"/>
              <a:gd name="connsiteX33" fmla="*/ 6064 w 9327"/>
              <a:gd name="connsiteY33" fmla="*/ 5992 h 10000"/>
              <a:gd name="connsiteX34" fmla="*/ 6764 w 9327"/>
              <a:gd name="connsiteY34" fmla="*/ 5471 h 10000"/>
              <a:gd name="connsiteX35" fmla="*/ 7219 w 9327"/>
              <a:gd name="connsiteY35" fmla="*/ 4837 h 10000"/>
              <a:gd name="connsiteX36" fmla="*/ 7278 w 9327"/>
              <a:gd name="connsiteY36" fmla="*/ 4694 h 10000"/>
              <a:gd name="connsiteX37" fmla="*/ 7278 w 9327"/>
              <a:gd name="connsiteY37" fmla="*/ 4694 h 10000"/>
              <a:gd name="connsiteX38" fmla="*/ 7401 w 9327"/>
              <a:gd name="connsiteY38" fmla="*/ 4490 h 10000"/>
              <a:gd name="connsiteX39" fmla="*/ 7278 w 9327"/>
              <a:gd name="connsiteY39" fmla="*/ 4694 h 10000"/>
              <a:gd name="connsiteX40" fmla="*/ 7401 w 9327"/>
              <a:gd name="connsiteY40" fmla="*/ 4490 h 10000"/>
              <a:gd name="connsiteX41" fmla="*/ 7354 w 9327"/>
              <a:gd name="connsiteY41" fmla="*/ 4384 h 10000"/>
              <a:gd name="connsiteX42" fmla="*/ 7400 w 9327"/>
              <a:gd name="connsiteY42" fmla="*/ 3342 h 10000"/>
              <a:gd name="connsiteX43" fmla="*/ 7118 w 9327"/>
              <a:gd name="connsiteY43" fmla="*/ 2374 h 10000"/>
              <a:gd name="connsiteX44" fmla="*/ 8682 w 9327"/>
              <a:gd name="connsiteY44" fmla="*/ 2010 h 10000"/>
              <a:gd name="connsiteX45" fmla="*/ 8763 w 9327"/>
              <a:gd name="connsiteY45" fmla="*/ 2312 h 10000"/>
              <a:gd name="connsiteX46" fmla="*/ 9327 w 9327"/>
              <a:gd name="connsiteY46" fmla="*/ 1671 h 10000"/>
              <a:gd name="connsiteX47" fmla="*/ 8391 w 9327"/>
              <a:gd name="connsiteY47" fmla="*/ 1382 h 10000"/>
              <a:gd name="connsiteX48" fmla="*/ 8491 w 9327"/>
              <a:gd name="connsiteY48" fmla="*/ 1633 h 10000"/>
              <a:gd name="connsiteX49" fmla="*/ 6854 w 9327"/>
              <a:gd name="connsiteY49" fmla="*/ 1985 h 10000"/>
              <a:gd name="connsiteX50" fmla="*/ 6455 w 9327"/>
              <a:gd name="connsiteY50" fmla="*/ 1432 h 10000"/>
              <a:gd name="connsiteX51" fmla="*/ 5964 w 9327"/>
              <a:gd name="connsiteY51" fmla="*/ 1583 h 10000"/>
              <a:gd name="connsiteX52" fmla="*/ 6728 w 9327"/>
              <a:gd name="connsiteY52" fmla="*/ 2726 h 10000"/>
              <a:gd name="connsiteX53" fmla="*/ 6873 w 9327"/>
              <a:gd name="connsiteY53" fmla="*/ 4020 h 10000"/>
              <a:gd name="connsiteX54" fmla="*/ 6128 w 9327"/>
              <a:gd name="connsiteY54" fmla="*/ 5151 h 10000"/>
              <a:gd name="connsiteX55" fmla="*/ 4718 w 9327"/>
              <a:gd name="connsiteY55" fmla="*/ 5364 h 10000"/>
              <a:gd name="connsiteX56" fmla="*/ 3463 w 9327"/>
              <a:gd name="connsiteY56" fmla="*/ 4824 h 10000"/>
              <a:gd name="connsiteX57" fmla="*/ 2581 w 9327"/>
              <a:gd name="connsiteY57" fmla="*/ 3794 h 10000"/>
              <a:gd name="connsiteX58" fmla="*/ 2254 w 9327"/>
              <a:gd name="connsiteY58" fmla="*/ 2714 h 10000"/>
              <a:gd name="connsiteX59" fmla="*/ 2472 w 9327"/>
              <a:gd name="connsiteY59" fmla="*/ 1558 h 10000"/>
              <a:gd name="connsiteX60" fmla="*/ 3181 w 9327"/>
              <a:gd name="connsiteY60" fmla="*/ 804 h 10000"/>
              <a:gd name="connsiteX61" fmla="*/ 2799 w 9327"/>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34 w 10000"/>
              <a:gd name="connsiteY16" fmla="*/ 4246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490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935 w 10000"/>
              <a:gd name="connsiteY43" fmla="*/ 4286 h 10000"/>
              <a:gd name="connsiteX44" fmla="*/ 7885 w 10000"/>
              <a:gd name="connsiteY44" fmla="*/ 4384 h 10000"/>
              <a:gd name="connsiteX45" fmla="*/ 7934 w 10000"/>
              <a:gd name="connsiteY45" fmla="*/ 3342 h 10000"/>
              <a:gd name="connsiteX46" fmla="*/ 7632 w 10000"/>
              <a:gd name="connsiteY46" fmla="*/ 2374 h 10000"/>
              <a:gd name="connsiteX47" fmla="*/ 9308 w 10000"/>
              <a:gd name="connsiteY47" fmla="*/ 2010 h 10000"/>
              <a:gd name="connsiteX48" fmla="*/ 9395 w 10000"/>
              <a:gd name="connsiteY48" fmla="*/ 2312 h 10000"/>
              <a:gd name="connsiteX49" fmla="*/ 10000 w 10000"/>
              <a:gd name="connsiteY49" fmla="*/ 1671 h 10000"/>
              <a:gd name="connsiteX50" fmla="*/ 8996 w 10000"/>
              <a:gd name="connsiteY50" fmla="*/ 1382 h 10000"/>
              <a:gd name="connsiteX51" fmla="*/ 9104 w 10000"/>
              <a:gd name="connsiteY51" fmla="*/ 1633 h 10000"/>
              <a:gd name="connsiteX52" fmla="*/ 7349 w 10000"/>
              <a:gd name="connsiteY52" fmla="*/ 1985 h 10000"/>
              <a:gd name="connsiteX53" fmla="*/ 6921 w 10000"/>
              <a:gd name="connsiteY53" fmla="*/ 1432 h 10000"/>
              <a:gd name="connsiteX54" fmla="*/ 6394 w 10000"/>
              <a:gd name="connsiteY54" fmla="*/ 1583 h 10000"/>
              <a:gd name="connsiteX55" fmla="*/ 7213 w 10000"/>
              <a:gd name="connsiteY55" fmla="*/ 2726 h 10000"/>
              <a:gd name="connsiteX56" fmla="*/ 7369 w 10000"/>
              <a:gd name="connsiteY56" fmla="*/ 4020 h 10000"/>
              <a:gd name="connsiteX57" fmla="*/ 6570 w 10000"/>
              <a:gd name="connsiteY57" fmla="*/ 5151 h 10000"/>
              <a:gd name="connsiteX58" fmla="*/ 5058 w 10000"/>
              <a:gd name="connsiteY58" fmla="*/ 5364 h 10000"/>
              <a:gd name="connsiteX59" fmla="*/ 3713 w 10000"/>
              <a:gd name="connsiteY59" fmla="*/ 4824 h 10000"/>
              <a:gd name="connsiteX60" fmla="*/ 2767 w 10000"/>
              <a:gd name="connsiteY60" fmla="*/ 3794 h 10000"/>
              <a:gd name="connsiteX61" fmla="*/ 2417 w 10000"/>
              <a:gd name="connsiteY61" fmla="*/ 2714 h 10000"/>
              <a:gd name="connsiteX62" fmla="*/ 2650 w 10000"/>
              <a:gd name="connsiteY62" fmla="*/ 1558 h 10000"/>
              <a:gd name="connsiteX63" fmla="*/ 3411 w 10000"/>
              <a:gd name="connsiteY63" fmla="*/ 804 h 10000"/>
              <a:gd name="connsiteX64" fmla="*/ 3001 w 10000"/>
              <a:gd name="connsiteY64" fmla="*/ 47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0000" h="10000">
                <a:moveTo>
                  <a:pt x="3001" y="477"/>
                </a:moveTo>
                <a:lnTo>
                  <a:pt x="2788" y="628"/>
                </a:lnTo>
                <a:cubicBezTo>
                  <a:pt x="2749" y="662"/>
                  <a:pt x="2709" y="695"/>
                  <a:pt x="2671" y="729"/>
                </a:cubicBezTo>
                <a:lnTo>
                  <a:pt x="2319" y="1093"/>
                </a:lnTo>
                <a:lnTo>
                  <a:pt x="867" y="302"/>
                </a:lnTo>
                <a:cubicBezTo>
                  <a:pt x="909" y="243"/>
                  <a:pt x="952" y="185"/>
                  <a:pt x="994" y="126"/>
                </a:cubicBezTo>
                <a:lnTo>
                  <a:pt x="0" y="0"/>
                </a:lnTo>
                <a:lnTo>
                  <a:pt x="478" y="791"/>
                </a:lnTo>
                <a:lnTo>
                  <a:pt x="643" y="578"/>
                </a:lnTo>
                <a:cubicBezTo>
                  <a:pt x="643" y="578"/>
                  <a:pt x="1623" y="1099"/>
                  <a:pt x="2144" y="1482"/>
                </a:cubicBezTo>
                <a:cubicBezTo>
                  <a:pt x="2076" y="1432"/>
                  <a:pt x="1940" y="2123"/>
                  <a:pt x="1930" y="2349"/>
                </a:cubicBezTo>
                <a:cubicBezTo>
                  <a:pt x="1920" y="2575"/>
                  <a:pt x="1940" y="2915"/>
                  <a:pt x="2017" y="3405"/>
                </a:cubicBezTo>
                <a:cubicBezTo>
                  <a:pt x="2022" y="3426"/>
                  <a:pt x="2028" y="3448"/>
                  <a:pt x="2033" y="3469"/>
                </a:cubicBezTo>
                <a:lnTo>
                  <a:pt x="2033" y="3469"/>
                </a:lnTo>
                <a:lnTo>
                  <a:pt x="2033" y="3469"/>
                </a:lnTo>
                <a:lnTo>
                  <a:pt x="2033" y="3469"/>
                </a:lnTo>
                <a:cubicBezTo>
                  <a:pt x="2055" y="3503"/>
                  <a:pt x="2120" y="3810"/>
                  <a:pt x="2164" y="3878"/>
                </a:cubicBezTo>
                <a:lnTo>
                  <a:pt x="2164" y="3878"/>
                </a:lnTo>
                <a:cubicBezTo>
                  <a:pt x="2169" y="3885"/>
                  <a:pt x="2088" y="3740"/>
                  <a:pt x="2193" y="3920"/>
                </a:cubicBezTo>
                <a:cubicBezTo>
                  <a:pt x="2202" y="3932"/>
                  <a:pt x="2554" y="4497"/>
                  <a:pt x="2807" y="4774"/>
                </a:cubicBezTo>
                <a:cubicBezTo>
                  <a:pt x="3060" y="5050"/>
                  <a:pt x="3372" y="5339"/>
                  <a:pt x="3703" y="5553"/>
                </a:cubicBezTo>
                <a:lnTo>
                  <a:pt x="3001" y="7739"/>
                </a:lnTo>
                <a:lnTo>
                  <a:pt x="2650" y="7538"/>
                </a:lnTo>
                <a:cubicBezTo>
                  <a:pt x="2716" y="8066"/>
                  <a:pt x="2780" y="8593"/>
                  <a:pt x="2846" y="9121"/>
                </a:cubicBezTo>
                <a:lnTo>
                  <a:pt x="3812" y="8153"/>
                </a:lnTo>
                <a:lnTo>
                  <a:pt x="3471" y="7965"/>
                </a:lnTo>
                <a:lnTo>
                  <a:pt x="4132" y="5754"/>
                </a:lnTo>
                <a:cubicBezTo>
                  <a:pt x="4318" y="5917"/>
                  <a:pt x="4713" y="6049"/>
                  <a:pt x="5029" y="6106"/>
                </a:cubicBezTo>
                <a:cubicBezTo>
                  <a:pt x="5346" y="6162"/>
                  <a:pt x="5780" y="6181"/>
                  <a:pt x="6023" y="6080"/>
                </a:cubicBezTo>
                <a:lnTo>
                  <a:pt x="7086" y="8618"/>
                </a:lnTo>
                <a:lnTo>
                  <a:pt x="6822" y="8668"/>
                </a:lnTo>
                <a:lnTo>
                  <a:pt x="7934" y="10000"/>
                </a:lnTo>
                <a:lnTo>
                  <a:pt x="7934" y="8467"/>
                </a:lnTo>
                <a:lnTo>
                  <a:pt x="7632" y="8505"/>
                </a:lnTo>
                <a:cubicBezTo>
                  <a:pt x="7393" y="8090"/>
                  <a:pt x="6520" y="6055"/>
                  <a:pt x="6502" y="5992"/>
                </a:cubicBezTo>
                <a:cubicBezTo>
                  <a:pt x="6900" y="5779"/>
                  <a:pt x="7252" y="5471"/>
                  <a:pt x="7252" y="5471"/>
                </a:cubicBezTo>
                <a:cubicBezTo>
                  <a:pt x="7252" y="5471"/>
                  <a:pt x="7515" y="5170"/>
                  <a:pt x="7740" y="4837"/>
                </a:cubicBezTo>
                <a:cubicBezTo>
                  <a:pt x="7760" y="4857"/>
                  <a:pt x="7782" y="4674"/>
                  <a:pt x="7803" y="4694"/>
                </a:cubicBezTo>
                <a:lnTo>
                  <a:pt x="7803" y="4694"/>
                </a:lnTo>
                <a:lnTo>
                  <a:pt x="7935" y="4490"/>
                </a:lnTo>
                <a:lnTo>
                  <a:pt x="7803" y="4694"/>
                </a:lnTo>
                <a:cubicBezTo>
                  <a:pt x="7838" y="4696"/>
                  <a:pt x="7782" y="4796"/>
                  <a:pt x="7804" y="4694"/>
                </a:cubicBezTo>
                <a:cubicBezTo>
                  <a:pt x="7826" y="4592"/>
                  <a:pt x="7913" y="4150"/>
                  <a:pt x="7935" y="4082"/>
                </a:cubicBezTo>
                <a:cubicBezTo>
                  <a:pt x="7957" y="4014"/>
                  <a:pt x="7943" y="4236"/>
                  <a:pt x="7935" y="4286"/>
                </a:cubicBezTo>
                <a:cubicBezTo>
                  <a:pt x="7927" y="4336"/>
                  <a:pt x="7906" y="4586"/>
                  <a:pt x="7885" y="4384"/>
                </a:cubicBezTo>
                <a:cubicBezTo>
                  <a:pt x="7915" y="4196"/>
                  <a:pt x="8022" y="3932"/>
                  <a:pt x="7934" y="3342"/>
                </a:cubicBezTo>
                <a:cubicBezTo>
                  <a:pt x="7846" y="2751"/>
                  <a:pt x="7593" y="2399"/>
                  <a:pt x="7632" y="2374"/>
                </a:cubicBezTo>
                <a:lnTo>
                  <a:pt x="9308" y="2010"/>
                </a:lnTo>
                <a:cubicBezTo>
                  <a:pt x="9337" y="2111"/>
                  <a:pt x="9366" y="2211"/>
                  <a:pt x="9395" y="2312"/>
                </a:cubicBezTo>
                <a:lnTo>
                  <a:pt x="10000" y="1671"/>
                </a:lnTo>
                <a:lnTo>
                  <a:pt x="8996" y="1382"/>
                </a:lnTo>
                <a:lnTo>
                  <a:pt x="9104" y="1633"/>
                </a:lnTo>
                <a:lnTo>
                  <a:pt x="7349" y="1985"/>
                </a:lnTo>
                <a:lnTo>
                  <a:pt x="6921" y="1432"/>
                </a:lnTo>
                <a:cubicBezTo>
                  <a:pt x="6921" y="1432"/>
                  <a:pt x="6433" y="1595"/>
                  <a:pt x="6394" y="1583"/>
                </a:cubicBezTo>
                <a:cubicBezTo>
                  <a:pt x="6355" y="1570"/>
                  <a:pt x="7076" y="2425"/>
                  <a:pt x="7213" y="2726"/>
                </a:cubicBezTo>
                <a:cubicBezTo>
                  <a:pt x="7349" y="3028"/>
                  <a:pt x="7438" y="3693"/>
                  <a:pt x="7369" y="4020"/>
                </a:cubicBezTo>
                <a:cubicBezTo>
                  <a:pt x="7300" y="4347"/>
                  <a:pt x="7046" y="4799"/>
                  <a:pt x="6570" y="5151"/>
                </a:cubicBezTo>
                <a:cubicBezTo>
                  <a:pt x="6092" y="5503"/>
                  <a:pt x="5058" y="5364"/>
                  <a:pt x="5058" y="5364"/>
                </a:cubicBezTo>
                <a:cubicBezTo>
                  <a:pt x="5058" y="5364"/>
                  <a:pt x="4162" y="5126"/>
                  <a:pt x="3713" y="4824"/>
                </a:cubicBezTo>
                <a:cubicBezTo>
                  <a:pt x="3265" y="4523"/>
                  <a:pt x="3051" y="4234"/>
                  <a:pt x="2767" y="3794"/>
                </a:cubicBezTo>
                <a:cubicBezTo>
                  <a:pt x="2485" y="3354"/>
                  <a:pt x="2432" y="3103"/>
                  <a:pt x="2417" y="2714"/>
                </a:cubicBezTo>
                <a:cubicBezTo>
                  <a:pt x="2403" y="2324"/>
                  <a:pt x="2408" y="2060"/>
                  <a:pt x="2650" y="1558"/>
                </a:cubicBezTo>
                <a:cubicBezTo>
                  <a:pt x="2818" y="1237"/>
                  <a:pt x="3420" y="829"/>
                  <a:pt x="3411" y="804"/>
                </a:cubicBezTo>
                <a:cubicBezTo>
                  <a:pt x="3402" y="779"/>
                  <a:pt x="3086" y="546"/>
                  <a:pt x="3001" y="477"/>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dirty="0"/>
          </a:p>
        </p:txBody>
      </p:sp>
      <p:sp>
        <p:nvSpPr>
          <p:cNvPr id="101" name="ZoneTexte 100"/>
          <p:cNvSpPr txBox="1"/>
          <p:nvPr/>
        </p:nvSpPr>
        <p:spPr>
          <a:xfrm rot="19798642">
            <a:off x="7113701" y="370969"/>
            <a:ext cx="1656184" cy="646331"/>
          </a:xfrm>
          <a:prstGeom prst="rect">
            <a:avLst/>
          </a:prstGeom>
          <a:noFill/>
        </p:spPr>
        <p:txBody>
          <a:bodyPr wrap="square" rtlCol="0">
            <a:spAutoFit/>
          </a:bodyPr>
          <a:lstStyle/>
          <a:p>
            <a:pPr algn="ctr"/>
            <a:r>
              <a:rPr lang="fr-FR" b="1" dirty="0" smtClean="0">
                <a:latin typeface="Calibri" pitchFamily="34" charset="0"/>
                <a:cs typeface="Calibri" pitchFamily="34" charset="0"/>
              </a:rPr>
              <a:t>Conception </a:t>
            </a:r>
          </a:p>
          <a:p>
            <a:pPr algn="ctr"/>
            <a:r>
              <a:rPr lang="fr-FR" b="1" dirty="0" smtClean="0">
                <a:latin typeface="Calibri" pitchFamily="34" charset="0"/>
                <a:cs typeface="Calibri" pitchFamily="34" charset="0"/>
              </a:rPr>
              <a:t> préliminaire</a:t>
            </a:r>
            <a:endParaRPr lang="fr-FR" b="1" dirty="0">
              <a:latin typeface="Calibri" pitchFamily="34" charset="0"/>
              <a:cs typeface="Calibri" pitchFamily="34" charset="0"/>
            </a:endParaRPr>
          </a:p>
        </p:txBody>
      </p:sp>
      <p:pic>
        <p:nvPicPr>
          <p:cNvPr id="97" name="Picture 2"/>
          <p:cNvPicPr>
            <a:picLocks noChangeAspect="1" noChangeArrowheads="1"/>
          </p:cNvPicPr>
          <p:nvPr/>
        </p:nvPicPr>
        <p:blipFill>
          <a:blip r:embed="rId3" cstate="screen">
            <a:extLst>
              <a:ext uri="{28A0092B-C50C-407E-A947-70E740481C1C}">
                <a14:useLocalDpi xmlns="" xmlns:a14="http://schemas.microsoft.com/office/drawing/2010/main"/>
              </a:ext>
            </a:extLst>
          </a:blip>
          <a:srcRect/>
          <a:stretch>
            <a:fillRect/>
          </a:stretch>
        </p:blipFill>
        <p:spPr bwMode="auto">
          <a:xfrm>
            <a:off x="2015716" y="3861048"/>
            <a:ext cx="1907705" cy="2371159"/>
          </a:xfrm>
          <a:prstGeom prst="rect">
            <a:avLst/>
          </a:prstGeom>
          <a:ln w="9525"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02" name="Rectangle 101">
            <a:hlinkClick r:id="" action="ppaction://hlinkshowjump?jump=nextslide"/>
          </p:cNvPr>
          <p:cNvSpPr/>
          <p:nvPr/>
        </p:nvSpPr>
        <p:spPr>
          <a:xfrm>
            <a:off x="215516" y="116632"/>
            <a:ext cx="6012668" cy="644857"/>
          </a:xfrm>
          <a:prstGeom prst="rect">
            <a:avLst/>
          </a:prstGeom>
        </p:spPr>
        <p:txBody>
          <a:bodyPr wrap="square">
            <a:spAutoFit/>
          </a:bodyPr>
          <a:lstStyle/>
          <a:p>
            <a:pPr marL="449263" indent="-449263">
              <a:lnSpc>
                <a:spcPts val="2100"/>
              </a:lnSpc>
            </a:pPr>
            <a:r>
              <a:rPr lang="fr-FR" sz="2400" b="1" dirty="0" smtClean="0">
                <a:solidFill>
                  <a:schemeClr val="bg2">
                    <a:lumMod val="25000"/>
                  </a:schemeClr>
                </a:solidFill>
                <a:latin typeface="Calibri" pitchFamily="34" charset="0"/>
                <a:cs typeface="Calibri" pitchFamily="34" charset="0"/>
              </a:rPr>
              <a:t>C8: </a:t>
            </a:r>
            <a:r>
              <a:rPr lang="fr-FR" sz="2400" b="1" dirty="0" smtClean="0">
                <a:solidFill>
                  <a:schemeClr val="accent3"/>
                </a:solidFill>
                <a:latin typeface="Calibri" pitchFamily="34" charset="0"/>
                <a:cs typeface="Calibri" pitchFamily="34" charset="0"/>
              </a:rPr>
              <a:t>Choisir, justifier un procédé et un processus technique</a:t>
            </a:r>
            <a:endParaRPr lang="fr-FR" sz="2000" b="1" dirty="0">
              <a:solidFill>
                <a:schemeClr val="accent3"/>
              </a:solidFill>
              <a:latin typeface="Calibri" pitchFamily="34" charset="0"/>
              <a:cs typeface="Calibri" pitchFamily="34" charset="0"/>
            </a:endParaRPr>
          </a:p>
        </p:txBody>
      </p:sp>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1000" fill="hold"/>
                                        <p:tgtEl>
                                          <p:spTgt spid="88"/>
                                        </p:tgtEl>
                                        <p:attrNameLst>
                                          <p:attrName>ppt_w</p:attrName>
                                        </p:attrNameLst>
                                      </p:cBhvr>
                                      <p:tavLst>
                                        <p:tav tm="0">
                                          <p:val>
                                            <p:fltVal val="0"/>
                                          </p:val>
                                        </p:tav>
                                        <p:tav tm="100000">
                                          <p:val>
                                            <p:strVal val="#ppt_w"/>
                                          </p:val>
                                        </p:tav>
                                      </p:tavLst>
                                    </p:anim>
                                    <p:anim calcmode="lin" valueType="num">
                                      <p:cBhvr>
                                        <p:cTn id="8" dur="1000" fill="hold"/>
                                        <p:tgtEl>
                                          <p:spTgt spid="88"/>
                                        </p:tgtEl>
                                        <p:attrNameLst>
                                          <p:attrName>ppt_h</p:attrName>
                                        </p:attrNameLst>
                                      </p:cBhvr>
                                      <p:tavLst>
                                        <p:tav tm="0">
                                          <p:val>
                                            <p:fltVal val="0"/>
                                          </p:val>
                                        </p:tav>
                                        <p:tav tm="100000">
                                          <p:val>
                                            <p:strVal val="#ppt_h"/>
                                          </p:val>
                                        </p:tav>
                                      </p:tavLst>
                                    </p:anim>
                                    <p:animEffect transition="in" filter="fade">
                                      <p:cBhvr>
                                        <p:cTn id="9" dur="1000"/>
                                        <p:tgtEl>
                                          <p:spTgt spid="88"/>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89"/>
                                        </p:tgtEl>
                                        <p:attrNameLst>
                                          <p:attrName>style.visibility</p:attrName>
                                        </p:attrNameLst>
                                      </p:cBhvr>
                                      <p:to>
                                        <p:strVal val="visible"/>
                                      </p:to>
                                    </p:set>
                                    <p:anim calcmode="lin" valueType="num">
                                      <p:cBhvr>
                                        <p:cTn id="12" dur="500" fill="hold"/>
                                        <p:tgtEl>
                                          <p:spTgt spid="89"/>
                                        </p:tgtEl>
                                        <p:attrNameLst>
                                          <p:attrName>ppt_w</p:attrName>
                                        </p:attrNameLst>
                                      </p:cBhvr>
                                      <p:tavLst>
                                        <p:tav tm="0">
                                          <p:val>
                                            <p:fltVal val="0"/>
                                          </p:val>
                                        </p:tav>
                                        <p:tav tm="100000">
                                          <p:val>
                                            <p:strVal val="#ppt_w"/>
                                          </p:val>
                                        </p:tav>
                                      </p:tavLst>
                                    </p:anim>
                                    <p:anim calcmode="lin" valueType="num">
                                      <p:cBhvr>
                                        <p:cTn id="13" dur="500" fill="hold"/>
                                        <p:tgtEl>
                                          <p:spTgt spid="89"/>
                                        </p:tgtEl>
                                        <p:attrNameLst>
                                          <p:attrName>ppt_h</p:attrName>
                                        </p:attrNameLst>
                                      </p:cBhvr>
                                      <p:tavLst>
                                        <p:tav tm="0">
                                          <p:val>
                                            <p:fltVal val="0"/>
                                          </p:val>
                                        </p:tav>
                                        <p:tav tm="100000">
                                          <p:val>
                                            <p:strVal val="#ppt_h"/>
                                          </p:val>
                                        </p:tav>
                                      </p:tavLst>
                                    </p:anim>
                                    <p:animEffect transition="in" filter="fade">
                                      <p:cBhvr>
                                        <p:cTn id="14" dur="500"/>
                                        <p:tgtEl>
                                          <p:spTgt spid="89"/>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Line 24"/>
          <p:cNvSpPr>
            <a:spLocks noChangeShapeType="1"/>
          </p:cNvSpPr>
          <p:nvPr/>
        </p:nvSpPr>
        <p:spPr bwMode="auto">
          <a:xfrm>
            <a:off x="1943708" y="3032956"/>
            <a:ext cx="432048" cy="0"/>
          </a:xfrm>
          <a:prstGeom prst="line">
            <a:avLst/>
          </a:prstGeom>
          <a:noFill/>
          <a:ln w="158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cxnSp>
        <p:nvCxnSpPr>
          <p:cNvPr id="13" name="Connecteur droit 12"/>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179512" y="908720"/>
            <a:ext cx="5660524" cy="461665"/>
          </a:xfrm>
          <a:prstGeom prst="rect">
            <a:avLst/>
          </a:prstGeom>
          <a:noFill/>
        </p:spPr>
        <p:txBody>
          <a:bodyPr wrap="none" rtlCol="0">
            <a:spAutoFit/>
          </a:bodyPr>
          <a:lstStyle/>
          <a:p>
            <a:r>
              <a:rPr lang="fr-FR" sz="2400" b="1" dirty="0" smtClean="0">
                <a:solidFill>
                  <a:schemeClr val="accent4">
                    <a:lumMod val="50000"/>
                  </a:schemeClr>
                </a:solidFill>
              </a:rPr>
              <a:t>Du besoin aux procédés / processus</a:t>
            </a:r>
            <a:endParaRPr lang="fr-FR" sz="2400" b="1" dirty="0">
              <a:solidFill>
                <a:schemeClr val="accent4">
                  <a:lumMod val="50000"/>
                </a:schemeClr>
              </a:solidFill>
            </a:endParaRPr>
          </a:p>
        </p:txBody>
      </p:sp>
      <p:sp>
        <p:nvSpPr>
          <p:cNvPr id="90" name="Rectangle à coins arrondis 89"/>
          <p:cNvSpPr/>
          <p:nvPr/>
        </p:nvSpPr>
        <p:spPr>
          <a:xfrm>
            <a:off x="1475656" y="1448780"/>
            <a:ext cx="4824536" cy="396044"/>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fr-FR" sz="2400" b="1" dirty="0" smtClean="0">
                <a:solidFill>
                  <a:schemeClr val="bg1"/>
                </a:solidFill>
              </a:rPr>
              <a:t>Besoin: « </a:t>
            </a:r>
            <a:r>
              <a:rPr lang="fr-FR" sz="2400" dirty="0" smtClean="0">
                <a:solidFill>
                  <a:schemeClr val="bg1"/>
                </a:solidFill>
              </a:rPr>
              <a:t>remplir un moule »</a:t>
            </a:r>
            <a:endParaRPr lang="fr-FR" sz="2400" b="1" dirty="0">
              <a:solidFill>
                <a:schemeClr val="bg1"/>
              </a:solidFill>
            </a:endParaRPr>
          </a:p>
        </p:txBody>
      </p:sp>
      <p:pic>
        <p:nvPicPr>
          <p:cNvPr id="31" name="Picture 1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725393" y="3176917"/>
            <a:ext cx="422022" cy="248045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 name="Group 5"/>
          <p:cNvGrpSpPr>
            <a:grpSpLocks noChangeAspect="1"/>
          </p:cNvGrpSpPr>
          <p:nvPr/>
        </p:nvGrpSpPr>
        <p:grpSpPr bwMode="auto">
          <a:xfrm>
            <a:off x="1725613" y="2686050"/>
            <a:ext cx="2476500" cy="3155951"/>
            <a:chOff x="1087" y="1692"/>
            <a:chExt cx="1560" cy="1988"/>
          </a:xfrm>
        </p:grpSpPr>
        <p:sp>
          <p:nvSpPr>
            <p:cNvPr id="2052" name="AutoShape 4"/>
            <p:cNvSpPr>
              <a:spLocks noChangeAspect="1" noChangeArrowheads="1" noTextEdit="1"/>
            </p:cNvSpPr>
            <p:nvPr/>
          </p:nvSpPr>
          <p:spPr bwMode="auto">
            <a:xfrm>
              <a:off x="1087" y="1692"/>
              <a:ext cx="1560" cy="1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2055" name="Rectangle 7"/>
            <p:cNvSpPr>
              <a:spLocks noChangeArrowheads="1"/>
            </p:cNvSpPr>
            <p:nvPr/>
          </p:nvSpPr>
          <p:spPr bwMode="auto">
            <a:xfrm>
              <a:off x="1489" y="1732"/>
              <a:ext cx="1136" cy="382"/>
            </a:xfrm>
            <a:prstGeom prst="rect">
              <a:avLst/>
            </a:prstGeom>
            <a:solidFill>
              <a:srgbClr val="D8D8D8"/>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2056" name="Rectangle 8"/>
            <p:cNvSpPr>
              <a:spLocks noChangeArrowheads="1"/>
            </p:cNvSpPr>
            <p:nvPr/>
          </p:nvSpPr>
          <p:spPr bwMode="auto">
            <a:xfrm>
              <a:off x="1489" y="1733"/>
              <a:ext cx="1136" cy="382"/>
            </a:xfrm>
            <a:prstGeom prst="rect">
              <a:avLst/>
            </a:prstGeom>
            <a:ln>
              <a:headEnd/>
              <a:tailEnd/>
            </a:ln>
            <a:effectLst/>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r-FR"/>
            </a:p>
          </p:txBody>
        </p:sp>
        <p:sp>
          <p:nvSpPr>
            <p:cNvPr id="2057" name="Rectangle 9"/>
            <p:cNvSpPr>
              <a:spLocks noChangeArrowheads="1"/>
            </p:cNvSpPr>
            <p:nvPr/>
          </p:nvSpPr>
          <p:spPr bwMode="auto">
            <a:xfrm>
              <a:off x="1740" y="1722"/>
              <a:ext cx="561" cy="1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bg1"/>
                  </a:solidFill>
                  <a:effectLst/>
                  <a:latin typeface="Calibri" pitchFamily="34" charset="0"/>
                  <a:cs typeface="Arial" pitchFamily="34" charset="0"/>
                </a:rPr>
                <a:t>Remplir </a:t>
              </a:r>
              <a:endParaRPr kumimoji="0" lang="fr-FR"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2058" name="Rectangle 10"/>
            <p:cNvSpPr>
              <a:spLocks noChangeArrowheads="1"/>
            </p:cNvSpPr>
            <p:nvPr/>
          </p:nvSpPr>
          <p:spPr bwMode="auto">
            <a:xfrm>
              <a:off x="2293" y="1722"/>
              <a:ext cx="118" cy="1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bg1"/>
                  </a:solidFill>
                  <a:effectLst/>
                  <a:latin typeface="Calibri" pitchFamily="34" charset="0"/>
                  <a:cs typeface="Arial" pitchFamily="34" charset="0"/>
                </a:rPr>
                <a:t>1</a:t>
              </a:r>
              <a:r>
                <a:rPr kumimoji="0" lang="fr-FR" sz="2000" b="1" i="0" u="none" strike="noStrike" cap="none" normalizeH="0" baseline="0" dirty="0" smtClean="0">
                  <a:ln>
                    <a:noFill/>
                  </a:ln>
                  <a:solidFill>
                    <a:srgbClr val="000000"/>
                  </a:solidFill>
                  <a:effectLst/>
                  <a:latin typeface="Calibri" pitchFamily="34" charset="0"/>
                  <a:cs typeface="Arial" pitchFamily="34" charset="0"/>
                </a:rPr>
                <a:t> </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1831" y="1923"/>
              <a:ext cx="449" cy="1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bg1"/>
                  </a:solidFill>
                  <a:effectLst/>
                  <a:latin typeface="Calibri" pitchFamily="34" charset="0"/>
                  <a:cs typeface="Arial" pitchFamily="34" charset="0"/>
                </a:rPr>
                <a:t>louche</a:t>
              </a:r>
              <a:endParaRPr kumimoji="0" lang="fr-FR"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2060" name="Rectangle 12"/>
            <p:cNvSpPr>
              <a:spLocks noChangeArrowheads="1"/>
            </p:cNvSpPr>
            <p:nvPr/>
          </p:nvSpPr>
          <p:spPr bwMode="auto">
            <a:xfrm>
              <a:off x="1489" y="2205"/>
              <a:ext cx="1136" cy="573"/>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r-FR"/>
            </a:p>
          </p:txBody>
        </p:sp>
        <p:sp>
          <p:nvSpPr>
            <p:cNvPr id="2062" name="Rectangle 14"/>
            <p:cNvSpPr>
              <a:spLocks noChangeArrowheads="1"/>
            </p:cNvSpPr>
            <p:nvPr/>
          </p:nvSpPr>
          <p:spPr bwMode="auto">
            <a:xfrm>
              <a:off x="1791" y="2195"/>
              <a:ext cx="561" cy="1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bg1"/>
                  </a:solidFill>
                  <a:effectLst/>
                  <a:latin typeface="Calibri" pitchFamily="34" charset="0"/>
                  <a:cs typeface="Arial" pitchFamily="34" charset="0"/>
                </a:rPr>
                <a:t>Remplir </a:t>
              </a:r>
              <a:endParaRPr kumimoji="0" lang="fr-FR"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2063" name="Rectangle 15"/>
            <p:cNvSpPr>
              <a:spLocks noChangeArrowheads="1"/>
            </p:cNvSpPr>
            <p:nvPr/>
          </p:nvSpPr>
          <p:spPr bwMode="auto">
            <a:xfrm>
              <a:off x="1600" y="2396"/>
              <a:ext cx="952" cy="1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bg1"/>
                  </a:solidFill>
                  <a:effectLst/>
                  <a:latin typeface="Calibri" pitchFamily="34" charset="0"/>
                  <a:cs typeface="Arial" pitchFamily="34" charset="0"/>
                </a:rPr>
                <a:t>partiellement </a:t>
              </a:r>
              <a:endParaRPr kumimoji="0" lang="fr-FR"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2064" name="Rectangle 16"/>
            <p:cNvSpPr>
              <a:spLocks noChangeArrowheads="1"/>
            </p:cNvSpPr>
            <p:nvPr/>
          </p:nvSpPr>
          <p:spPr bwMode="auto">
            <a:xfrm>
              <a:off x="1771" y="2587"/>
              <a:ext cx="620" cy="1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bg1"/>
                  </a:solidFill>
                  <a:effectLst/>
                  <a:latin typeface="Calibri" pitchFamily="34" charset="0"/>
                  <a:cs typeface="Arial" pitchFamily="34" charset="0"/>
                </a:rPr>
                <a:t>le moule </a:t>
              </a:r>
              <a:endParaRPr kumimoji="0" lang="fr-FR"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2065" name="Rectangle 17"/>
            <p:cNvSpPr>
              <a:spLocks noChangeArrowheads="1"/>
            </p:cNvSpPr>
            <p:nvPr/>
          </p:nvSpPr>
          <p:spPr bwMode="auto">
            <a:xfrm>
              <a:off x="1489" y="2926"/>
              <a:ext cx="1136" cy="754"/>
            </a:xfrm>
            <a:prstGeom prst="rect">
              <a:avLst/>
            </a:prstGeom>
            <a:ln>
              <a:noFill/>
              <a:headEnd/>
              <a:tailEnd/>
            </a:ln>
            <a:effectLst/>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fr-FR"/>
            </a:p>
          </p:txBody>
        </p:sp>
        <p:sp>
          <p:nvSpPr>
            <p:cNvPr id="2067" name="Rectangle 19"/>
            <p:cNvSpPr>
              <a:spLocks noChangeArrowheads="1"/>
            </p:cNvSpPr>
            <p:nvPr/>
          </p:nvSpPr>
          <p:spPr bwMode="auto">
            <a:xfrm>
              <a:off x="1761" y="2959"/>
              <a:ext cx="630" cy="1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bg1"/>
                  </a:solidFill>
                  <a:effectLst/>
                  <a:latin typeface="Calibri" pitchFamily="34" charset="0"/>
                  <a:cs typeface="Arial" pitchFamily="34" charset="0"/>
                </a:rPr>
                <a:t>Attendre </a:t>
              </a:r>
              <a:endParaRPr kumimoji="0" lang="fr-FR"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2068" name="Rectangle 20"/>
            <p:cNvSpPr>
              <a:spLocks noChangeArrowheads="1"/>
            </p:cNvSpPr>
            <p:nvPr/>
          </p:nvSpPr>
          <p:spPr bwMode="auto">
            <a:xfrm>
              <a:off x="1720" y="3150"/>
              <a:ext cx="711" cy="1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bg1"/>
                  </a:solidFill>
                  <a:effectLst/>
                  <a:latin typeface="Calibri" pitchFamily="34" charset="0"/>
                  <a:cs typeface="Arial" pitchFamily="34" charset="0"/>
                </a:rPr>
                <a:t>égouttage </a:t>
              </a:r>
              <a:endParaRPr kumimoji="0" lang="fr-FR"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2069" name="Rectangle 21"/>
            <p:cNvSpPr>
              <a:spLocks noChangeArrowheads="1"/>
            </p:cNvSpPr>
            <p:nvPr/>
          </p:nvSpPr>
          <p:spPr bwMode="auto">
            <a:xfrm>
              <a:off x="1831" y="3341"/>
              <a:ext cx="200" cy="1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bg1"/>
                  </a:solidFill>
                  <a:effectLst/>
                  <a:latin typeface="Calibri" pitchFamily="34" charset="0"/>
                  <a:cs typeface="Arial" pitchFamily="34" charset="0"/>
                </a:rPr>
                <a:t>40 </a:t>
              </a:r>
              <a:endParaRPr kumimoji="0" lang="fr-FR"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2070" name="Rectangle 22"/>
            <p:cNvSpPr>
              <a:spLocks noChangeArrowheads="1"/>
            </p:cNvSpPr>
            <p:nvPr/>
          </p:nvSpPr>
          <p:spPr bwMode="auto">
            <a:xfrm>
              <a:off x="2032" y="3341"/>
              <a:ext cx="257" cy="1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bg1"/>
                  </a:solidFill>
                  <a:effectLst/>
                  <a:latin typeface="Calibri" pitchFamily="34" charset="0"/>
                  <a:cs typeface="Arial" pitchFamily="34" charset="0"/>
                </a:rPr>
                <a:t>min</a:t>
              </a:r>
              <a:endParaRPr kumimoji="0" lang="fr-FR"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2071" name="Freeform 23"/>
            <p:cNvSpPr>
              <a:spLocks/>
            </p:cNvSpPr>
            <p:nvPr/>
          </p:nvSpPr>
          <p:spPr bwMode="auto">
            <a:xfrm>
              <a:off x="1389" y="1923"/>
              <a:ext cx="100" cy="1328"/>
            </a:xfrm>
            <a:custGeom>
              <a:avLst/>
              <a:gdLst/>
              <a:ahLst/>
              <a:cxnLst>
                <a:cxn ang="0">
                  <a:pos x="0" y="0"/>
                </a:cxn>
                <a:cxn ang="0">
                  <a:pos x="0" y="1328"/>
                </a:cxn>
                <a:cxn ang="0">
                  <a:pos x="100" y="1328"/>
                </a:cxn>
              </a:cxnLst>
              <a:rect l="0" t="0" r="r" b="b"/>
              <a:pathLst>
                <a:path w="100" h="1328">
                  <a:moveTo>
                    <a:pt x="0" y="0"/>
                  </a:moveTo>
                  <a:lnTo>
                    <a:pt x="0" y="1328"/>
                  </a:lnTo>
                  <a:lnTo>
                    <a:pt x="100" y="1328"/>
                  </a:lnTo>
                </a:path>
              </a:pathLst>
            </a:custGeom>
            <a:noFill/>
            <a:ln w="158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2072" name="Line 24"/>
            <p:cNvSpPr>
              <a:spLocks noChangeShapeType="1"/>
            </p:cNvSpPr>
            <p:nvPr/>
          </p:nvSpPr>
          <p:spPr bwMode="auto">
            <a:xfrm>
              <a:off x="1389" y="2497"/>
              <a:ext cx="100" cy="1"/>
            </a:xfrm>
            <a:prstGeom prst="line">
              <a:avLst/>
            </a:prstGeom>
            <a:noFill/>
            <a:ln w="15875"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3" name="Group 27"/>
          <p:cNvGrpSpPr>
            <a:grpSpLocks noChangeAspect="1"/>
          </p:cNvGrpSpPr>
          <p:nvPr/>
        </p:nvGrpSpPr>
        <p:grpSpPr bwMode="auto">
          <a:xfrm>
            <a:off x="4140200" y="2673350"/>
            <a:ext cx="4740275" cy="871538"/>
            <a:chOff x="2608" y="1684"/>
            <a:chExt cx="2986" cy="549"/>
          </a:xfrm>
        </p:grpSpPr>
        <p:sp>
          <p:nvSpPr>
            <p:cNvPr id="2074" name="AutoShape 26"/>
            <p:cNvSpPr>
              <a:spLocks noChangeAspect="1" noChangeArrowheads="1" noTextEdit="1"/>
            </p:cNvSpPr>
            <p:nvPr/>
          </p:nvSpPr>
          <p:spPr bwMode="auto">
            <a:xfrm>
              <a:off x="2608" y="1684"/>
              <a:ext cx="2986" cy="54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fr-FR">
                <a:solidFill>
                  <a:schemeClr val="bg1"/>
                </a:solidFill>
              </a:endParaRPr>
            </a:p>
          </p:txBody>
        </p:sp>
        <p:sp>
          <p:nvSpPr>
            <p:cNvPr id="2076" name="Rectangle 28"/>
            <p:cNvSpPr>
              <a:spLocks noChangeArrowheads="1"/>
            </p:cNvSpPr>
            <p:nvPr/>
          </p:nvSpPr>
          <p:spPr bwMode="auto">
            <a:xfrm>
              <a:off x="2850" y="1730"/>
              <a:ext cx="2720" cy="219"/>
            </a:xfrm>
            <a:prstGeom prst="rect">
              <a:avLst/>
            </a:prstGeom>
            <a:solidFill>
              <a:srgbClr val="D9958F"/>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a:solidFill>
                  <a:schemeClr val="bg1"/>
                </a:solidFill>
              </a:endParaRPr>
            </a:p>
          </p:txBody>
        </p:sp>
        <p:sp>
          <p:nvSpPr>
            <p:cNvPr id="2077" name="Rectangle 29"/>
            <p:cNvSpPr>
              <a:spLocks noChangeArrowheads="1"/>
            </p:cNvSpPr>
            <p:nvPr/>
          </p:nvSpPr>
          <p:spPr bwMode="auto">
            <a:xfrm>
              <a:off x="2850" y="1730"/>
              <a:ext cx="2720" cy="219"/>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fr-FR">
                <a:solidFill>
                  <a:schemeClr val="bg1"/>
                </a:solidFill>
              </a:endParaRPr>
            </a:p>
          </p:txBody>
        </p:sp>
        <p:sp>
          <p:nvSpPr>
            <p:cNvPr id="2078" name="Rectangle 30"/>
            <p:cNvSpPr>
              <a:spLocks noChangeArrowheads="1"/>
            </p:cNvSpPr>
            <p:nvPr/>
          </p:nvSpPr>
          <p:spPr bwMode="auto">
            <a:xfrm>
              <a:off x="2988" y="1718"/>
              <a:ext cx="655"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bg1"/>
                  </a:solidFill>
                  <a:effectLst/>
                  <a:latin typeface="Calibri" pitchFamily="34" charset="0"/>
                  <a:cs typeface="Arial" pitchFamily="34" charset="0"/>
                </a:rPr>
                <a:t>Remplir </a:t>
              </a:r>
              <a:endParaRPr kumimoji="0" lang="fr-FR" b="0" i="0" u="none" strike="noStrike" cap="none" normalizeH="0" baseline="0" dirty="0" smtClean="0">
                <a:ln>
                  <a:noFill/>
                </a:ln>
                <a:solidFill>
                  <a:schemeClr val="bg1"/>
                </a:solidFill>
                <a:effectLst/>
                <a:latin typeface="Arial" pitchFamily="34" charset="0"/>
                <a:cs typeface="Arial" pitchFamily="34" charset="0"/>
              </a:endParaRPr>
            </a:p>
          </p:txBody>
        </p:sp>
        <p:sp>
          <p:nvSpPr>
            <p:cNvPr id="2079" name="Rectangle 31"/>
            <p:cNvSpPr>
              <a:spLocks noChangeArrowheads="1"/>
            </p:cNvSpPr>
            <p:nvPr/>
          </p:nvSpPr>
          <p:spPr bwMode="auto">
            <a:xfrm>
              <a:off x="3622" y="1718"/>
              <a:ext cx="136" cy="22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300" b="0" i="0" u="none" strike="noStrike" cap="none" normalizeH="0" baseline="0" smtClean="0">
                  <a:ln>
                    <a:noFill/>
                  </a:ln>
                  <a:solidFill>
                    <a:schemeClr val="bg1"/>
                  </a:solidFill>
                  <a:effectLst/>
                  <a:latin typeface="Calibri" pitchFamily="34" charset="0"/>
                  <a:cs typeface="Arial" pitchFamily="34" charset="0"/>
                </a:rPr>
                <a:t>1 </a:t>
              </a:r>
              <a:endParaRPr kumimoji="0" lang="fr-FR" sz="1800" b="0" i="0" u="none" strike="noStrike" cap="none" normalizeH="0" baseline="0" smtClean="0">
                <a:ln>
                  <a:noFill/>
                </a:ln>
                <a:solidFill>
                  <a:schemeClr val="bg1"/>
                </a:solidFill>
                <a:effectLst/>
                <a:latin typeface="Arial" pitchFamily="34" charset="0"/>
                <a:cs typeface="Arial" pitchFamily="34" charset="0"/>
              </a:endParaRPr>
            </a:p>
          </p:txBody>
        </p:sp>
        <p:sp>
          <p:nvSpPr>
            <p:cNvPr id="2080" name="Rectangle 32"/>
            <p:cNvSpPr>
              <a:spLocks noChangeArrowheads="1"/>
            </p:cNvSpPr>
            <p:nvPr/>
          </p:nvSpPr>
          <p:spPr bwMode="auto">
            <a:xfrm>
              <a:off x="3749" y="1718"/>
              <a:ext cx="1689" cy="22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300" b="0" i="0" u="none" strike="noStrike" cap="none" normalizeH="0" baseline="0" dirty="0" smtClean="0">
                  <a:ln>
                    <a:noFill/>
                  </a:ln>
                  <a:solidFill>
                    <a:schemeClr val="bg1"/>
                  </a:solidFill>
                  <a:effectLst/>
                  <a:latin typeface="Calibri" pitchFamily="34" charset="0"/>
                  <a:cs typeface="Arial" pitchFamily="34" charset="0"/>
                </a:rPr>
                <a:t>louche dans la bassine</a:t>
              </a:r>
              <a:endParaRPr kumimoji="0" lang="fr-FR"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2081" name="Rectangle 33"/>
            <p:cNvSpPr>
              <a:spLocks noChangeArrowheads="1"/>
            </p:cNvSpPr>
            <p:nvPr/>
          </p:nvSpPr>
          <p:spPr bwMode="auto">
            <a:xfrm>
              <a:off x="2850" y="1995"/>
              <a:ext cx="2720" cy="219"/>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fr-FR">
                <a:solidFill>
                  <a:schemeClr val="bg1"/>
                </a:solidFill>
              </a:endParaRPr>
            </a:p>
          </p:txBody>
        </p:sp>
        <p:sp>
          <p:nvSpPr>
            <p:cNvPr id="2082" name="Rectangle 34"/>
            <p:cNvSpPr>
              <a:spLocks noChangeArrowheads="1"/>
            </p:cNvSpPr>
            <p:nvPr/>
          </p:nvSpPr>
          <p:spPr bwMode="auto">
            <a:xfrm>
              <a:off x="2850" y="1995"/>
              <a:ext cx="2720" cy="219"/>
            </a:xfrm>
            <a:prstGeom prst="rect">
              <a:avLst/>
            </a:prstGeom>
            <a:no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chemeClr val="bg1"/>
                </a:solidFill>
              </a:endParaRPr>
            </a:p>
          </p:txBody>
        </p:sp>
        <p:sp>
          <p:nvSpPr>
            <p:cNvPr id="2083" name="Rectangle 35"/>
            <p:cNvSpPr>
              <a:spLocks noChangeArrowheads="1"/>
            </p:cNvSpPr>
            <p:nvPr/>
          </p:nvSpPr>
          <p:spPr bwMode="auto">
            <a:xfrm>
              <a:off x="3000" y="1984"/>
              <a:ext cx="2448" cy="22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300" b="0" i="0" u="none" strike="noStrike" cap="none" normalizeH="0" baseline="0" smtClean="0">
                  <a:ln>
                    <a:noFill/>
                  </a:ln>
                  <a:solidFill>
                    <a:schemeClr val="bg1"/>
                  </a:solidFill>
                  <a:effectLst/>
                  <a:latin typeface="Calibri" pitchFamily="34" charset="0"/>
                  <a:cs typeface="Arial" pitchFamily="34" charset="0"/>
                </a:rPr>
                <a:t>Déplacer la louche vers le moule</a:t>
              </a:r>
              <a:endParaRPr kumimoji="0" lang="fr-FR" sz="1800" b="0" i="0" u="none" strike="noStrike" cap="none" normalizeH="0" baseline="0" smtClean="0">
                <a:ln>
                  <a:noFill/>
                </a:ln>
                <a:solidFill>
                  <a:schemeClr val="bg1"/>
                </a:solidFill>
                <a:effectLst/>
                <a:latin typeface="Arial" pitchFamily="34" charset="0"/>
                <a:cs typeface="Arial" pitchFamily="34" charset="0"/>
              </a:endParaRPr>
            </a:p>
          </p:txBody>
        </p:sp>
        <p:sp>
          <p:nvSpPr>
            <p:cNvPr id="2084" name="Line 36"/>
            <p:cNvSpPr>
              <a:spLocks noChangeShapeType="1"/>
            </p:cNvSpPr>
            <p:nvPr/>
          </p:nvSpPr>
          <p:spPr bwMode="auto">
            <a:xfrm>
              <a:off x="2631" y="1845"/>
              <a:ext cx="219" cy="1"/>
            </a:xfrm>
            <a:prstGeom prst="line">
              <a:avLst/>
            </a:prstGeom>
            <a:no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chemeClr val="bg1"/>
                </a:solidFill>
              </a:endParaRPr>
            </a:p>
          </p:txBody>
        </p:sp>
        <p:sp>
          <p:nvSpPr>
            <p:cNvPr id="2085" name="Freeform 37"/>
            <p:cNvSpPr>
              <a:spLocks/>
            </p:cNvSpPr>
            <p:nvPr/>
          </p:nvSpPr>
          <p:spPr bwMode="auto">
            <a:xfrm>
              <a:off x="2735" y="1845"/>
              <a:ext cx="115" cy="208"/>
            </a:xfrm>
            <a:custGeom>
              <a:avLst/>
              <a:gdLst/>
              <a:ahLst/>
              <a:cxnLst>
                <a:cxn ang="0">
                  <a:pos x="0" y="0"/>
                </a:cxn>
                <a:cxn ang="0">
                  <a:pos x="0" y="208"/>
                </a:cxn>
                <a:cxn ang="0">
                  <a:pos x="115" y="208"/>
                </a:cxn>
              </a:cxnLst>
              <a:rect l="0" t="0" r="r" b="b"/>
              <a:pathLst>
                <a:path w="115" h="208">
                  <a:moveTo>
                    <a:pt x="0" y="0"/>
                  </a:moveTo>
                  <a:lnTo>
                    <a:pt x="0" y="208"/>
                  </a:lnTo>
                  <a:lnTo>
                    <a:pt x="115" y="208"/>
                  </a:lnTo>
                </a:path>
              </a:pathLst>
            </a:custGeom>
            <a:no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chemeClr val="bg1"/>
                </a:solidFill>
              </a:endParaRPr>
            </a:p>
          </p:txBody>
        </p:sp>
      </p:grpSp>
      <p:grpSp>
        <p:nvGrpSpPr>
          <p:cNvPr id="4" name="Group 40"/>
          <p:cNvGrpSpPr>
            <a:grpSpLocks noChangeAspect="1"/>
          </p:cNvGrpSpPr>
          <p:nvPr/>
        </p:nvGrpSpPr>
        <p:grpSpPr bwMode="auto">
          <a:xfrm>
            <a:off x="4139952" y="3670411"/>
            <a:ext cx="4754563" cy="874713"/>
            <a:chOff x="2608" y="2248"/>
            <a:chExt cx="2995" cy="551"/>
          </a:xfrm>
        </p:grpSpPr>
        <p:sp>
          <p:nvSpPr>
            <p:cNvPr id="2087" name="AutoShape 39"/>
            <p:cNvSpPr>
              <a:spLocks noChangeAspect="1" noChangeArrowheads="1" noTextEdit="1"/>
            </p:cNvSpPr>
            <p:nvPr/>
          </p:nvSpPr>
          <p:spPr bwMode="auto">
            <a:xfrm>
              <a:off x="2608" y="2248"/>
              <a:ext cx="2995" cy="5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fr-FR">
                <a:solidFill>
                  <a:schemeClr val="bg1"/>
                </a:solidFill>
              </a:endParaRPr>
            </a:p>
          </p:txBody>
        </p:sp>
        <p:sp>
          <p:nvSpPr>
            <p:cNvPr id="2089" name="Rectangle 41"/>
            <p:cNvSpPr>
              <a:spLocks noChangeArrowheads="1"/>
            </p:cNvSpPr>
            <p:nvPr/>
          </p:nvSpPr>
          <p:spPr bwMode="auto">
            <a:xfrm>
              <a:off x="2851" y="2294"/>
              <a:ext cx="2728" cy="220"/>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fr-FR">
                <a:solidFill>
                  <a:schemeClr val="bg1"/>
                </a:solidFill>
              </a:endParaRPr>
            </a:p>
          </p:txBody>
        </p:sp>
        <p:sp>
          <p:nvSpPr>
            <p:cNvPr id="2090" name="Rectangle 42"/>
            <p:cNvSpPr>
              <a:spLocks noChangeArrowheads="1"/>
            </p:cNvSpPr>
            <p:nvPr/>
          </p:nvSpPr>
          <p:spPr bwMode="auto">
            <a:xfrm>
              <a:off x="2851" y="2294"/>
              <a:ext cx="2728" cy="220"/>
            </a:xfrm>
            <a:prstGeom prst="rect">
              <a:avLst/>
            </a:prstGeom>
            <a:no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chemeClr val="bg1"/>
                </a:solidFill>
              </a:endParaRPr>
            </a:p>
          </p:txBody>
        </p:sp>
        <p:sp>
          <p:nvSpPr>
            <p:cNvPr id="2091" name="Rectangle 43"/>
            <p:cNvSpPr>
              <a:spLocks noChangeArrowheads="1"/>
            </p:cNvSpPr>
            <p:nvPr/>
          </p:nvSpPr>
          <p:spPr bwMode="auto">
            <a:xfrm>
              <a:off x="3105" y="2282"/>
              <a:ext cx="2227" cy="22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300" b="0" i="0" u="none" strike="noStrike" cap="none" normalizeH="0" baseline="0" smtClean="0">
                  <a:ln>
                    <a:noFill/>
                  </a:ln>
                  <a:solidFill>
                    <a:schemeClr val="bg1"/>
                  </a:solidFill>
                  <a:effectLst/>
                  <a:latin typeface="Calibri" pitchFamily="34" charset="0"/>
                  <a:cs typeface="Arial" pitchFamily="34" charset="0"/>
                </a:rPr>
                <a:t>Vider la louche dans le moule</a:t>
              </a:r>
              <a:endParaRPr kumimoji="0" lang="fr-FR" sz="1800" b="0" i="0" u="none" strike="noStrike" cap="none" normalizeH="0" baseline="0" smtClean="0">
                <a:ln>
                  <a:noFill/>
                </a:ln>
                <a:solidFill>
                  <a:schemeClr val="bg1"/>
                </a:solidFill>
                <a:effectLst/>
                <a:latin typeface="Arial" pitchFamily="34" charset="0"/>
                <a:cs typeface="Arial" pitchFamily="34" charset="0"/>
              </a:endParaRPr>
            </a:p>
          </p:txBody>
        </p:sp>
        <p:sp>
          <p:nvSpPr>
            <p:cNvPr id="2092" name="Rectangle 44"/>
            <p:cNvSpPr>
              <a:spLocks noChangeArrowheads="1"/>
            </p:cNvSpPr>
            <p:nvPr/>
          </p:nvSpPr>
          <p:spPr bwMode="auto">
            <a:xfrm>
              <a:off x="2851" y="2560"/>
              <a:ext cx="2728" cy="220"/>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fr-FR">
                <a:solidFill>
                  <a:schemeClr val="bg1"/>
                </a:solidFill>
              </a:endParaRPr>
            </a:p>
          </p:txBody>
        </p:sp>
        <p:sp>
          <p:nvSpPr>
            <p:cNvPr id="2093" name="Rectangle 45"/>
            <p:cNvSpPr>
              <a:spLocks noChangeArrowheads="1"/>
            </p:cNvSpPr>
            <p:nvPr/>
          </p:nvSpPr>
          <p:spPr bwMode="auto">
            <a:xfrm>
              <a:off x="2851" y="2560"/>
              <a:ext cx="2728" cy="220"/>
            </a:xfrm>
            <a:prstGeom prst="rect">
              <a:avLst/>
            </a:prstGeom>
            <a:no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chemeClr val="bg1"/>
                </a:solidFill>
              </a:endParaRPr>
            </a:p>
          </p:txBody>
        </p:sp>
        <p:sp>
          <p:nvSpPr>
            <p:cNvPr id="2094" name="Rectangle 46"/>
            <p:cNvSpPr>
              <a:spLocks noChangeArrowheads="1"/>
            </p:cNvSpPr>
            <p:nvPr/>
          </p:nvSpPr>
          <p:spPr bwMode="auto">
            <a:xfrm>
              <a:off x="2943" y="2548"/>
              <a:ext cx="2544" cy="22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300" b="0" i="0" u="none" strike="noStrike" cap="none" normalizeH="0" baseline="0" dirty="0" smtClean="0">
                  <a:ln>
                    <a:noFill/>
                  </a:ln>
                  <a:solidFill>
                    <a:schemeClr val="bg1"/>
                  </a:solidFill>
                  <a:effectLst/>
                  <a:latin typeface="Calibri" pitchFamily="34" charset="0"/>
                  <a:cs typeface="Arial" pitchFamily="34" charset="0"/>
                </a:rPr>
                <a:t>Ramener la louche vers la bassine</a:t>
              </a:r>
              <a:endParaRPr kumimoji="0" lang="fr-FR"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2095" name="Line 47"/>
            <p:cNvSpPr>
              <a:spLocks noChangeShapeType="1"/>
            </p:cNvSpPr>
            <p:nvPr/>
          </p:nvSpPr>
          <p:spPr bwMode="auto">
            <a:xfrm>
              <a:off x="2631" y="2410"/>
              <a:ext cx="220" cy="1"/>
            </a:xfrm>
            <a:prstGeom prst="line">
              <a:avLst/>
            </a:prstGeom>
            <a:no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chemeClr val="bg1"/>
                </a:solidFill>
              </a:endParaRPr>
            </a:p>
          </p:txBody>
        </p:sp>
        <p:sp>
          <p:nvSpPr>
            <p:cNvPr id="2096" name="Freeform 48"/>
            <p:cNvSpPr>
              <a:spLocks/>
            </p:cNvSpPr>
            <p:nvPr/>
          </p:nvSpPr>
          <p:spPr bwMode="auto">
            <a:xfrm>
              <a:off x="2735" y="2410"/>
              <a:ext cx="116" cy="208"/>
            </a:xfrm>
            <a:custGeom>
              <a:avLst/>
              <a:gdLst/>
              <a:ahLst/>
              <a:cxnLst>
                <a:cxn ang="0">
                  <a:pos x="0" y="0"/>
                </a:cxn>
                <a:cxn ang="0">
                  <a:pos x="0" y="208"/>
                </a:cxn>
                <a:cxn ang="0">
                  <a:pos x="116" y="208"/>
                </a:cxn>
              </a:cxnLst>
              <a:rect l="0" t="0" r="r" b="b"/>
              <a:pathLst>
                <a:path w="116" h="208">
                  <a:moveTo>
                    <a:pt x="0" y="0"/>
                  </a:moveTo>
                  <a:lnTo>
                    <a:pt x="0" y="208"/>
                  </a:lnTo>
                  <a:lnTo>
                    <a:pt x="116" y="208"/>
                  </a:lnTo>
                </a:path>
              </a:pathLst>
            </a:custGeom>
            <a:no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solidFill>
                  <a:schemeClr val="bg1"/>
                </a:solidFill>
              </a:endParaRPr>
            </a:p>
          </p:txBody>
        </p:sp>
      </p:grpSp>
      <p:sp>
        <p:nvSpPr>
          <p:cNvPr id="72" name="ZoneTexte 71"/>
          <p:cNvSpPr txBox="1"/>
          <p:nvPr/>
        </p:nvSpPr>
        <p:spPr>
          <a:xfrm>
            <a:off x="5220072" y="2276872"/>
            <a:ext cx="3708412" cy="400110"/>
          </a:xfrm>
          <a:prstGeom prst="rect">
            <a:avLst/>
          </a:prstGeom>
          <a:noFill/>
        </p:spPr>
        <p:txBody>
          <a:bodyPr wrap="square" rtlCol="0">
            <a:spAutoFit/>
          </a:bodyPr>
          <a:lstStyle/>
          <a:p>
            <a:r>
              <a:rPr lang="fr-FR" sz="2000" b="1" i="1" dirty="0" smtClean="0"/>
              <a:t>Les processus techniques</a:t>
            </a:r>
            <a:endParaRPr lang="fr-FR" sz="2000" b="1" i="1" dirty="0"/>
          </a:p>
        </p:txBody>
      </p:sp>
      <p:sp>
        <p:nvSpPr>
          <p:cNvPr id="73" name="Rectangle 72"/>
          <p:cNvSpPr/>
          <p:nvPr/>
        </p:nvSpPr>
        <p:spPr>
          <a:xfrm>
            <a:off x="215516" y="2708920"/>
            <a:ext cx="1692188" cy="648072"/>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fr-FR" sz="2000" b="1" dirty="0" smtClean="0">
                <a:solidFill>
                  <a:schemeClr val="bg1"/>
                </a:solidFill>
                <a:latin typeface="Calibri" pitchFamily="34" charset="0"/>
                <a:cs typeface="Calibri" pitchFamily="34" charset="0"/>
              </a:rPr>
              <a:t>Remplir un moule</a:t>
            </a:r>
            <a:endParaRPr lang="fr-FR" sz="2000" b="1" dirty="0">
              <a:latin typeface="Calibri" pitchFamily="34" charset="0"/>
              <a:cs typeface="Calibri" pitchFamily="34" charset="0"/>
            </a:endParaRPr>
          </a:p>
        </p:txBody>
      </p:sp>
      <p:sp>
        <p:nvSpPr>
          <p:cNvPr id="76" name="Freeform 9"/>
          <p:cNvSpPr>
            <a:spLocks/>
          </p:cNvSpPr>
          <p:nvPr/>
        </p:nvSpPr>
        <p:spPr bwMode="auto">
          <a:xfrm>
            <a:off x="6588224" y="548680"/>
            <a:ext cx="2403667" cy="1080120"/>
          </a:xfrm>
          <a:custGeom>
            <a:avLst/>
            <a:gdLst>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7333 w 10000"/>
              <a:gd name="connsiteY39" fmla="*/ 4694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9083"/>
              <a:gd name="connsiteY0" fmla="*/ 477 h 10000"/>
              <a:gd name="connsiteX1" fmla="*/ 2973 w 9083"/>
              <a:gd name="connsiteY1" fmla="*/ 628 h 10000"/>
              <a:gd name="connsiteX2" fmla="*/ 2874 w 9083"/>
              <a:gd name="connsiteY2" fmla="*/ 729 h 10000"/>
              <a:gd name="connsiteX3" fmla="*/ 2576 w 9083"/>
              <a:gd name="connsiteY3" fmla="*/ 1093 h 10000"/>
              <a:gd name="connsiteX4" fmla="*/ 1346 w 9083"/>
              <a:gd name="connsiteY4" fmla="*/ 302 h 10000"/>
              <a:gd name="connsiteX5" fmla="*/ 1453 w 9083"/>
              <a:gd name="connsiteY5" fmla="*/ 126 h 10000"/>
              <a:gd name="connsiteX6" fmla="*/ 611 w 9083"/>
              <a:gd name="connsiteY6" fmla="*/ 0 h 10000"/>
              <a:gd name="connsiteX7" fmla="*/ 1016 w 9083"/>
              <a:gd name="connsiteY7" fmla="*/ 791 h 10000"/>
              <a:gd name="connsiteX8" fmla="*/ 1156 w 9083"/>
              <a:gd name="connsiteY8" fmla="*/ 578 h 10000"/>
              <a:gd name="connsiteX9" fmla="*/ 2428 w 9083"/>
              <a:gd name="connsiteY9" fmla="*/ 1482 h 10000"/>
              <a:gd name="connsiteX10" fmla="*/ 2246 w 9083"/>
              <a:gd name="connsiteY10" fmla="*/ 2349 h 10000"/>
              <a:gd name="connsiteX11" fmla="*/ 2320 w 9083"/>
              <a:gd name="connsiteY11" fmla="*/ 3405 h 10000"/>
              <a:gd name="connsiteX12" fmla="*/ 735 w 9083"/>
              <a:gd name="connsiteY12" fmla="*/ 3756 h 10000"/>
              <a:gd name="connsiteX13" fmla="*/ 710 w 9083"/>
              <a:gd name="connsiteY13" fmla="*/ 3492 h 10000"/>
              <a:gd name="connsiteX14" fmla="*/ 0 w 9083"/>
              <a:gd name="connsiteY14" fmla="*/ 4171 h 10000"/>
              <a:gd name="connsiteX15" fmla="*/ 842 w 9083"/>
              <a:gd name="connsiteY15" fmla="*/ 4611 h 10000"/>
              <a:gd name="connsiteX16" fmla="*/ 809 w 9083"/>
              <a:gd name="connsiteY16" fmla="*/ 4246 h 10000"/>
              <a:gd name="connsiteX17" fmla="*/ 2469 w 9083"/>
              <a:gd name="connsiteY17" fmla="*/ 3920 h 10000"/>
              <a:gd name="connsiteX18" fmla="*/ 2989 w 9083"/>
              <a:gd name="connsiteY18" fmla="*/ 4774 h 10000"/>
              <a:gd name="connsiteX19" fmla="*/ 3749 w 9083"/>
              <a:gd name="connsiteY19" fmla="*/ 5553 h 10000"/>
              <a:gd name="connsiteX20" fmla="*/ 3154 w 9083"/>
              <a:gd name="connsiteY20" fmla="*/ 7739 h 10000"/>
              <a:gd name="connsiteX21" fmla="*/ 2857 w 9083"/>
              <a:gd name="connsiteY21" fmla="*/ 7538 h 10000"/>
              <a:gd name="connsiteX22" fmla="*/ 3022 w 9083"/>
              <a:gd name="connsiteY22" fmla="*/ 9121 h 10000"/>
              <a:gd name="connsiteX23" fmla="*/ 3840 w 9083"/>
              <a:gd name="connsiteY23" fmla="*/ 8153 h 10000"/>
              <a:gd name="connsiteX24" fmla="*/ 3551 w 9083"/>
              <a:gd name="connsiteY24" fmla="*/ 7965 h 10000"/>
              <a:gd name="connsiteX25" fmla="*/ 4112 w 9083"/>
              <a:gd name="connsiteY25" fmla="*/ 5754 h 10000"/>
              <a:gd name="connsiteX26" fmla="*/ 4872 w 9083"/>
              <a:gd name="connsiteY26" fmla="*/ 6106 h 10000"/>
              <a:gd name="connsiteX27" fmla="*/ 5714 w 9083"/>
              <a:gd name="connsiteY27" fmla="*/ 6080 h 10000"/>
              <a:gd name="connsiteX28" fmla="*/ 6614 w 9083"/>
              <a:gd name="connsiteY28" fmla="*/ 8618 h 10000"/>
              <a:gd name="connsiteX29" fmla="*/ 6391 w 9083"/>
              <a:gd name="connsiteY29" fmla="*/ 8668 h 10000"/>
              <a:gd name="connsiteX30" fmla="*/ 7333 w 9083"/>
              <a:gd name="connsiteY30" fmla="*/ 10000 h 10000"/>
              <a:gd name="connsiteX31" fmla="*/ 7333 w 9083"/>
              <a:gd name="connsiteY31" fmla="*/ 8467 h 10000"/>
              <a:gd name="connsiteX32" fmla="*/ 7077 w 9083"/>
              <a:gd name="connsiteY32" fmla="*/ 8505 h 10000"/>
              <a:gd name="connsiteX33" fmla="*/ 6119 w 9083"/>
              <a:gd name="connsiteY33" fmla="*/ 5992 h 10000"/>
              <a:gd name="connsiteX34" fmla="*/ 6755 w 9083"/>
              <a:gd name="connsiteY34" fmla="*/ 5471 h 10000"/>
              <a:gd name="connsiteX35" fmla="*/ 7168 w 9083"/>
              <a:gd name="connsiteY35" fmla="*/ 4837 h 10000"/>
              <a:gd name="connsiteX36" fmla="*/ 7222 w 9083"/>
              <a:gd name="connsiteY36" fmla="*/ 4898 h 10000"/>
              <a:gd name="connsiteX37" fmla="*/ 7222 w 9083"/>
              <a:gd name="connsiteY37" fmla="*/ 4694 h 10000"/>
              <a:gd name="connsiteX38" fmla="*/ 7333 w 9083"/>
              <a:gd name="connsiteY38" fmla="*/ 4694 h 10000"/>
              <a:gd name="connsiteX39" fmla="*/ 7333 w 9083"/>
              <a:gd name="connsiteY39" fmla="*/ 4694 h 10000"/>
              <a:gd name="connsiteX40" fmla="*/ 7222 w 9083"/>
              <a:gd name="connsiteY40" fmla="*/ 4490 h 10000"/>
              <a:gd name="connsiteX41" fmla="*/ 7291 w 9083"/>
              <a:gd name="connsiteY41" fmla="*/ 4384 h 10000"/>
              <a:gd name="connsiteX42" fmla="*/ 7333 w 9083"/>
              <a:gd name="connsiteY42" fmla="*/ 3342 h 10000"/>
              <a:gd name="connsiteX43" fmla="*/ 7077 w 9083"/>
              <a:gd name="connsiteY43" fmla="*/ 2374 h 10000"/>
              <a:gd name="connsiteX44" fmla="*/ 8497 w 9083"/>
              <a:gd name="connsiteY44" fmla="*/ 2010 h 10000"/>
              <a:gd name="connsiteX45" fmla="*/ 8571 w 9083"/>
              <a:gd name="connsiteY45" fmla="*/ 2312 h 10000"/>
              <a:gd name="connsiteX46" fmla="*/ 9083 w 9083"/>
              <a:gd name="connsiteY46" fmla="*/ 1671 h 10000"/>
              <a:gd name="connsiteX47" fmla="*/ 8233 w 9083"/>
              <a:gd name="connsiteY47" fmla="*/ 1382 h 10000"/>
              <a:gd name="connsiteX48" fmla="*/ 8324 w 9083"/>
              <a:gd name="connsiteY48" fmla="*/ 1633 h 10000"/>
              <a:gd name="connsiteX49" fmla="*/ 6837 w 9083"/>
              <a:gd name="connsiteY49" fmla="*/ 1985 h 10000"/>
              <a:gd name="connsiteX50" fmla="*/ 6474 w 9083"/>
              <a:gd name="connsiteY50" fmla="*/ 1432 h 10000"/>
              <a:gd name="connsiteX51" fmla="*/ 6028 w 9083"/>
              <a:gd name="connsiteY51" fmla="*/ 1583 h 10000"/>
              <a:gd name="connsiteX52" fmla="*/ 6722 w 9083"/>
              <a:gd name="connsiteY52" fmla="*/ 2726 h 10000"/>
              <a:gd name="connsiteX53" fmla="*/ 6854 w 9083"/>
              <a:gd name="connsiteY53" fmla="*/ 4020 h 10000"/>
              <a:gd name="connsiteX54" fmla="*/ 6177 w 9083"/>
              <a:gd name="connsiteY54" fmla="*/ 5151 h 10000"/>
              <a:gd name="connsiteX55" fmla="*/ 4897 w 9083"/>
              <a:gd name="connsiteY55" fmla="*/ 5364 h 10000"/>
              <a:gd name="connsiteX56" fmla="*/ 3757 w 9083"/>
              <a:gd name="connsiteY56" fmla="*/ 4824 h 10000"/>
              <a:gd name="connsiteX57" fmla="*/ 2956 w 9083"/>
              <a:gd name="connsiteY57" fmla="*/ 3794 h 10000"/>
              <a:gd name="connsiteX58" fmla="*/ 2659 w 9083"/>
              <a:gd name="connsiteY58" fmla="*/ 2714 h 10000"/>
              <a:gd name="connsiteX59" fmla="*/ 2857 w 9083"/>
              <a:gd name="connsiteY59" fmla="*/ 1558 h 10000"/>
              <a:gd name="connsiteX60" fmla="*/ 3501 w 9083"/>
              <a:gd name="connsiteY60" fmla="*/ 804 h 10000"/>
              <a:gd name="connsiteX61" fmla="*/ 3154 w 9083"/>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898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2799 w 9327"/>
              <a:gd name="connsiteY0" fmla="*/ 477 h 10000"/>
              <a:gd name="connsiteX1" fmla="*/ 2600 w 9327"/>
              <a:gd name="connsiteY1" fmla="*/ 628 h 10000"/>
              <a:gd name="connsiteX2" fmla="*/ 2491 w 9327"/>
              <a:gd name="connsiteY2" fmla="*/ 729 h 10000"/>
              <a:gd name="connsiteX3" fmla="*/ 2163 w 9327"/>
              <a:gd name="connsiteY3" fmla="*/ 1093 h 10000"/>
              <a:gd name="connsiteX4" fmla="*/ 809 w 9327"/>
              <a:gd name="connsiteY4" fmla="*/ 302 h 10000"/>
              <a:gd name="connsiteX5" fmla="*/ 927 w 9327"/>
              <a:gd name="connsiteY5" fmla="*/ 126 h 10000"/>
              <a:gd name="connsiteX6" fmla="*/ 0 w 9327"/>
              <a:gd name="connsiteY6" fmla="*/ 0 h 10000"/>
              <a:gd name="connsiteX7" fmla="*/ 446 w 9327"/>
              <a:gd name="connsiteY7" fmla="*/ 791 h 10000"/>
              <a:gd name="connsiteX8" fmla="*/ 600 w 9327"/>
              <a:gd name="connsiteY8" fmla="*/ 578 h 10000"/>
              <a:gd name="connsiteX9" fmla="*/ 2000 w 9327"/>
              <a:gd name="connsiteY9" fmla="*/ 1482 h 10000"/>
              <a:gd name="connsiteX10" fmla="*/ 1800 w 9327"/>
              <a:gd name="connsiteY10" fmla="*/ 2349 h 10000"/>
              <a:gd name="connsiteX11" fmla="*/ 1881 w 9327"/>
              <a:gd name="connsiteY11" fmla="*/ 3405 h 10000"/>
              <a:gd name="connsiteX12" fmla="*/ 136 w 9327"/>
              <a:gd name="connsiteY12" fmla="*/ 3756 h 10000"/>
              <a:gd name="connsiteX13" fmla="*/ 109 w 9327"/>
              <a:gd name="connsiteY13" fmla="*/ 3492 h 10000"/>
              <a:gd name="connsiteX14" fmla="*/ 1896 w 9327"/>
              <a:gd name="connsiteY14" fmla="*/ 3673 h 10000"/>
              <a:gd name="connsiteX15" fmla="*/ 254 w 9327"/>
              <a:gd name="connsiteY15" fmla="*/ 4611 h 10000"/>
              <a:gd name="connsiteX16" fmla="*/ 218 w 9327"/>
              <a:gd name="connsiteY16" fmla="*/ 4246 h 10000"/>
              <a:gd name="connsiteX17" fmla="*/ 2045 w 9327"/>
              <a:gd name="connsiteY17" fmla="*/ 3920 h 10000"/>
              <a:gd name="connsiteX18" fmla="*/ 2618 w 9327"/>
              <a:gd name="connsiteY18" fmla="*/ 4774 h 10000"/>
              <a:gd name="connsiteX19" fmla="*/ 3454 w 9327"/>
              <a:gd name="connsiteY19" fmla="*/ 5553 h 10000"/>
              <a:gd name="connsiteX20" fmla="*/ 2799 w 9327"/>
              <a:gd name="connsiteY20" fmla="*/ 7739 h 10000"/>
              <a:gd name="connsiteX21" fmla="*/ 2472 w 9327"/>
              <a:gd name="connsiteY21" fmla="*/ 7538 h 10000"/>
              <a:gd name="connsiteX22" fmla="*/ 2654 w 9327"/>
              <a:gd name="connsiteY22" fmla="*/ 9121 h 10000"/>
              <a:gd name="connsiteX23" fmla="*/ 3555 w 9327"/>
              <a:gd name="connsiteY23" fmla="*/ 8153 h 10000"/>
              <a:gd name="connsiteX24" fmla="*/ 3237 w 9327"/>
              <a:gd name="connsiteY24" fmla="*/ 7965 h 10000"/>
              <a:gd name="connsiteX25" fmla="*/ 3854 w 9327"/>
              <a:gd name="connsiteY25" fmla="*/ 5754 h 10000"/>
              <a:gd name="connsiteX26" fmla="*/ 4691 w 9327"/>
              <a:gd name="connsiteY26" fmla="*/ 6106 h 10000"/>
              <a:gd name="connsiteX27" fmla="*/ 5618 w 9327"/>
              <a:gd name="connsiteY27" fmla="*/ 6080 h 10000"/>
              <a:gd name="connsiteX28" fmla="*/ 6609 w 9327"/>
              <a:gd name="connsiteY28" fmla="*/ 8618 h 10000"/>
              <a:gd name="connsiteX29" fmla="*/ 6363 w 9327"/>
              <a:gd name="connsiteY29" fmla="*/ 8668 h 10000"/>
              <a:gd name="connsiteX30" fmla="*/ 7400 w 9327"/>
              <a:gd name="connsiteY30" fmla="*/ 10000 h 10000"/>
              <a:gd name="connsiteX31" fmla="*/ 7400 w 9327"/>
              <a:gd name="connsiteY31" fmla="*/ 8467 h 10000"/>
              <a:gd name="connsiteX32" fmla="*/ 7118 w 9327"/>
              <a:gd name="connsiteY32" fmla="*/ 8505 h 10000"/>
              <a:gd name="connsiteX33" fmla="*/ 6064 w 9327"/>
              <a:gd name="connsiteY33" fmla="*/ 5992 h 10000"/>
              <a:gd name="connsiteX34" fmla="*/ 6764 w 9327"/>
              <a:gd name="connsiteY34" fmla="*/ 5471 h 10000"/>
              <a:gd name="connsiteX35" fmla="*/ 7219 w 9327"/>
              <a:gd name="connsiteY35" fmla="*/ 4837 h 10000"/>
              <a:gd name="connsiteX36" fmla="*/ 7278 w 9327"/>
              <a:gd name="connsiteY36" fmla="*/ 4694 h 10000"/>
              <a:gd name="connsiteX37" fmla="*/ 7278 w 9327"/>
              <a:gd name="connsiteY37" fmla="*/ 4694 h 10000"/>
              <a:gd name="connsiteX38" fmla="*/ 7401 w 9327"/>
              <a:gd name="connsiteY38" fmla="*/ 4490 h 10000"/>
              <a:gd name="connsiteX39" fmla="*/ 7278 w 9327"/>
              <a:gd name="connsiteY39" fmla="*/ 4694 h 10000"/>
              <a:gd name="connsiteX40" fmla="*/ 7401 w 9327"/>
              <a:gd name="connsiteY40" fmla="*/ 4490 h 10000"/>
              <a:gd name="connsiteX41" fmla="*/ 7354 w 9327"/>
              <a:gd name="connsiteY41" fmla="*/ 4384 h 10000"/>
              <a:gd name="connsiteX42" fmla="*/ 7400 w 9327"/>
              <a:gd name="connsiteY42" fmla="*/ 3342 h 10000"/>
              <a:gd name="connsiteX43" fmla="*/ 7118 w 9327"/>
              <a:gd name="connsiteY43" fmla="*/ 2374 h 10000"/>
              <a:gd name="connsiteX44" fmla="*/ 8682 w 9327"/>
              <a:gd name="connsiteY44" fmla="*/ 2010 h 10000"/>
              <a:gd name="connsiteX45" fmla="*/ 8763 w 9327"/>
              <a:gd name="connsiteY45" fmla="*/ 2312 h 10000"/>
              <a:gd name="connsiteX46" fmla="*/ 9327 w 9327"/>
              <a:gd name="connsiteY46" fmla="*/ 1671 h 10000"/>
              <a:gd name="connsiteX47" fmla="*/ 8391 w 9327"/>
              <a:gd name="connsiteY47" fmla="*/ 1382 h 10000"/>
              <a:gd name="connsiteX48" fmla="*/ 8491 w 9327"/>
              <a:gd name="connsiteY48" fmla="*/ 1633 h 10000"/>
              <a:gd name="connsiteX49" fmla="*/ 6854 w 9327"/>
              <a:gd name="connsiteY49" fmla="*/ 1985 h 10000"/>
              <a:gd name="connsiteX50" fmla="*/ 6455 w 9327"/>
              <a:gd name="connsiteY50" fmla="*/ 1432 h 10000"/>
              <a:gd name="connsiteX51" fmla="*/ 5964 w 9327"/>
              <a:gd name="connsiteY51" fmla="*/ 1583 h 10000"/>
              <a:gd name="connsiteX52" fmla="*/ 6728 w 9327"/>
              <a:gd name="connsiteY52" fmla="*/ 2726 h 10000"/>
              <a:gd name="connsiteX53" fmla="*/ 6873 w 9327"/>
              <a:gd name="connsiteY53" fmla="*/ 4020 h 10000"/>
              <a:gd name="connsiteX54" fmla="*/ 6128 w 9327"/>
              <a:gd name="connsiteY54" fmla="*/ 5151 h 10000"/>
              <a:gd name="connsiteX55" fmla="*/ 4718 w 9327"/>
              <a:gd name="connsiteY55" fmla="*/ 5364 h 10000"/>
              <a:gd name="connsiteX56" fmla="*/ 3463 w 9327"/>
              <a:gd name="connsiteY56" fmla="*/ 4824 h 10000"/>
              <a:gd name="connsiteX57" fmla="*/ 2581 w 9327"/>
              <a:gd name="connsiteY57" fmla="*/ 3794 h 10000"/>
              <a:gd name="connsiteX58" fmla="*/ 2254 w 9327"/>
              <a:gd name="connsiteY58" fmla="*/ 2714 h 10000"/>
              <a:gd name="connsiteX59" fmla="*/ 2472 w 9327"/>
              <a:gd name="connsiteY59" fmla="*/ 1558 h 10000"/>
              <a:gd name="connsiteX60" fmla="*/ 3181 w 9327"/>
              <a:gd name="connsiteY60" fmla="*/ 804 h 10000"/>
              <a:gd name="connsiteX61" fmla="*/ 2799 w 9327"/>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34 w 10000"/>
              <a:gd name="connsiteY16" fmla="*/ 4246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490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935 w 10000"/>
              <a:gd name="connsiteY43" fmla="*/ 4286 h 10000"/>
              <a:gd name="connsiteX44" fmla="*/ 7885 w 10000"/>
              <a:gd name="connsiteY44" fmla="*/ 4384 h 10000"/>
              <a:gd name="connsiteX45" fmla="*/ 7934 w 10000"/>
              <a:gd name="connsiteY45" fmla="*/ 3342 h 10000"/>
              <a:gd name="connsiteX46" fmla="*/ 7632 w 10000"/>
              <a:gd name="connsiteY46" fmla="*/ 2374 h 10000"/>
              <a:gd name="connsiteX47" fmla="*/ 9308 w 10000"/>
              <a:gd name="connsiteY47" fmla="*/ 2010 h 10000"/>
              <a:gd name="connsiteX48" fmla="*/ 9395 w 10000"/>
              <a:gd name="connsiteY48" fmla="*/ 2312 h 10000"/>
              <a:gd name="connsiteX49" fmla="*/ 10000 w 10000"/>
              <a:gd name="connsiteY49" fmla="*/ 1671 h 10000"/>
              <a:gd name="connsiteX50" fmla="*/ 8996 w 10000"/>
              <a:gd name="connsiteY50" fmla="*/ 1382 h 10000"/>
              <a:gd name="connsiteX51" fmla="*/ 9104 w 10000"/>
              <a:gd name="connsiteY51" fmla="*/ 1633 h 10000"/>
              <a:gd name="connsiteX52" fmla="*/ 7349 w 10000"/>
              <a:gd name="connsiteY52" fmla="*/ 1985 h 10000"/>
              <a:gd name="connsiteX53" fmla="*/ 6921 w 10000"/>
              <a:gd name="connsiteY53" fmla="*/ 1432 h 10000"/>
              <a:gd name="connsiteX54" fmla="*/ 6394 w 10000"/>
              <a:gd name="connsiteY54" fmla="*/ 1583 h 10000"/>
              <a:gd name="connsiteX55" fmla="*/ 7213 w 10000"/>
              <a:gd name="connsiteY55" fmla="*/ 2726 h 10000"/>
              <a:gd name="connsiteX56" fmla="*/ 7369 w 10000"/>
              <a:gd name="connsiteY56" fmla="*/ 4020 h 10000"/>
              <a:gd name="connsiteX57" fmla="*/ 6570 w 10000"/>
              <a:gd name="connsiteY57" fmla="*/ 5151 h 10000"/>
              <a:gd name="connsiteX58" fmla="*/ 5058 w 10000"/>
              <a:gd name="connsiteY58" fmla="*/ 5364 h 10000"/>
              <a:gd name="connsiteX59" fmla="*/ 3713 w 10000"/>
              <a:gd name="connsiteY59" fmla="*/ 4824 h 10000"/>
              <a:gd name="connsiteX60" fmla="*/ 2767 w 10000"/>
              <a:gd name="connsiteY60" fmla="*/ 3794 h 10000"/>
              <a:gd name="connsiteX61" fmla="*/ 2417 w 10000"/>
              <a:gd name="connsiteY61" fmla="*/ 2714 h 10000"/>
              <a:gd name="connsiteX62" fmla="*/ 2650 w 10000"/>
              <a:gd name="connsiteY62" fmla="*/ 1558 h 10000"/>
              <a:gd name="connsiteX63" fmla="*/ 3411 w 10000"/>
              <a:gd name="connsiteY63" fmla="*/ 804 h 10000"/>
              <a:gd name="connsiteX64" fmla="*/ 3001 w 10000"/>
              <a:gd name="connsiteY64" fmla="*/ 47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0000" h="10000">
                <a:moveTo>
                  <a:pt x="3001" y="477"/>
                </a:moveTo>
                <a:lnTo>
                  <a:pt x="2788" y="628"/>
                </a:lnTo>
                <a:cubicBezTo>
                  <a:pt x="2749" y="662"/>
                  <a:pt x="2709" y="695"/>
                  <a:pt x="2671" y="729"/>
                </a:cubicBezTo>
                <a:lnTo>
                  <a:pt x="2319" y="1093"/>
                </a:lnTo>
                <a:lnTo>
                  <a:pt x="867" y="302"/>
                </a:lnTo>
                <a:cubicBezTo>
                  <a:pt x="909" y="243"/>
                  <a:pt x="952" y="185"/>
                  <a:pt x="994" y="126"/>
                </a:cubicBezTo>
                <a:lnTo>
                  <a:pt x="0" y="0"/>
                </a:lnTo>
                <a:lnTo>
                  <a:pt x="478" y="791"/>
                </a:lnTo>
                <a:lnTo>
                  <a:pt x="643" y="578"/>
                </a:lnTo>
                <a:cubicBezTo>
                  <a:pt x="643" y="578"/>
                  <a:pt x="1623" y="1099"/>
                  <a:pt x="2144" y="1482"/>
                </a:cubicBezTo>
                <a:cubicBezTo>
                  <a:pt x="2076" y="1432"/>
                  <a:pt x="1940" y="2123"/>
                  <a:pt x="1930" y="2349"/>
                </a:cubicBezTo>
                <a:cubicBezTo>
                  <a:pt x="1920" y="2575"/>
                  <a:pt x="1940" y="2915"/>
                  <a:pt x="2017" y="3405"/>
                </a:cubicBezTo>
                <a:cubicBezTo>
                  <a:pt x="2022" y="3426"/>
                  <a:pt x="2028" y="3448"/>
                  <a:pt x="2033" y="3469"/>
                </a:cubicBezTo>
                <a:lnTo>
                  <a:pt x="2033" y="3469"/>
                </a:lnTo>
                <a:lnTo>
                  <a:pt x="2033" y="3469"/>
                </a:lnTo>
                <a:lnTo>
                  <a:pt x="2033" y="3469"/>
                </a:lnTo>
                <a:cubicBezTo>
                  <a:pt x="2055" y="3503"/>
                  <a:pt x="2120" y="3810"/>
                  <a:pt x="2164" y="3878"/>
                </a:cubicBezTo>
                <a:lnTo>
                  <a:pt x="2164" y="3878"/>
                </a:lnTo>
                <a:cubicBezTo>
                  <a:pt x="2169" y="3885"/>
                  <a:pt x="2088" y="3740"/>
                  <a:pt x="2193" y="3920"/>
                </a:cubicBezTo>
                <a:cubicBezTo>
                  <a:pt x="2202" y="3932"/>
                  <a:pt x="2554" y="4497"/>
                  <a:pt x="2807" y="4774"/>
                </a:cubicBezTo>
                <a:cubicBezTo>
                  <a:pt x="3060" y="5050"/>
                  <a:pt x="3372" y="5339"/>
                  <a:pt x="3703" y="5553"/>
                </a:cubicBezTo>
                <a:lnTo>
                  <a:pt x="3001" y="7739"/>
                </a:lnTo>
                <a:lnTo>
                  <a:pt x="2650" y="7538"/>
                </a:lnTo>
                <a:cubicBezTo>
                  <a:pt x="2716" y="8066"/>
                  <a:pt x="2780" y="8593"/>
                  <a:pt x="2846" y="9121"/>
                </a:cubicBezTo>
                <a:lnTo>
                  <a:pt x="3812" y="8153"/>
                </a:lnTo>
                <a:lnTo>
                  <a:pt x="3471" y="7965"/>
                </a:lnTo>
                <a:lnTo>
                  <a:pt x="4132" y="5754"/>
                </a:lnTo>
                <a:cubicBezTo>
                  <a:pt x="4318" y="5917"/>
                  <a:pt x="4713" y="6049"/>
                  <a:pt x="5029" y="6106"/>
                </a:cubicBezTo>
                <a:cubicBezTo>
                  <a:pt x="5346" y="6162"/>
                  <a:pt x="5780" y="6181"/>
                  <a:pt x="6023" y="6080"/>
                </a:cubicBezTo>
                <a:lnTo>
                  <a:pt x="7086" y="8618"/>
                </a:lnTo>
                <a:lnTo>
                  <a:pt x="6822" y="8668"/>
                </a:lnTo>
                <a:lnTo>
                  <a:pt x="7934" y="10000"/>
                </a:lnTo>
                <a:lnTo>
                  <a:pt x="7934" y="8467"/>
                </a:lnTo>
                <a:lnTo>
                  <a:pt x="7632" y="8505"/>
                </a:lnTo>
                <a:cubicBezTo>
                  <a:pt x="7393" y="8090"/>
                  <a:pt x="6520" y="6055"/>
                  <a:pt x="6502" y="5992"/>
                </a:cubicBezTo>
                <a:cubicBezTo>
                  <a:pt x="6900" y="5779"/>
                  <a:pt x="7252" y="5471"/>
                  <a:pt x="7252" y="5471"/>
                </a:cubicBezTo>
                <a:cubicBezTo>
                  <a:pt x="7252" y="5471"/>
                  <a:pt x="7515" y="5170"/>
                  <a:pt x="7740" y="4837"/>
                </a:cubicBezTo>
                <a:cubicBezTo>
                  <a:pt x="7760" y="4857"/>
                  <a:pt x="7782" y="4674"/>
                  <a:pt x="7803" y="4694"/>
                </a:cubicBezTo>
                <a:lnTo>
                  <a:pt x="7803" y="4694"/>
                </a:lnTo>
                <a:lnTo>
                  <a:pt x="7935" y="4490"/>
                </a:lnTo>
                <a:lnTo>
                  <a:pt x="7803" y="4694"/>
                </a:lnTo>
                <a:cubicBezTo>
                  <a:pt x="7838" y="4696"/>
                  <a:pt x="7782" y="4796"/>
                  <a:pt x="7804" y="4694"/>
                </a:cubicBezTo>
                <a:cubicBezTo>
                  <a:pt x="7826" y="4592"/>
                  <a:pt x="7913" y="4150"/>
                  <a:pt x="7935" y="4082"/>
                </a:cubicBezTo>
                <a:cubicBezTo>
                  <a:pt x="7957" y="4014"/>
                  <a:pt x="7943" y="4236"/>
                  <a:pt x="7935" y="4286"/>
                </a:cubicBezTo>
                <a:cubicBezTo>
                  <a:pt x="7927" y="4336"/>
                  <a:pt x="7906" y="4586"/>
                  <a:pt x="7885" y="4384"/>
                </a:cubicBezTo>
                <a:cubicBezTo>
                  <a:pt x="7915" y="4196"/>
                  <a:pt x="8022" y="3932"/>
                  <a:pt x="7934" y="3342"/>
                </a:cubicBezTo>
                <a:cubicBezTo>
                  <a:pt x="7846" y="2751"/>
                  <a:pt x="7593" y="2399"/>
                  <a:pt x="7632" y="2374"/>
                </a:cubicBezTo>
                <a:lnTo>
                  <a:pt x="9308" y="2010"/>
                </a:lnTo>
                <a:cubicBezTo>
                  <a:pt x="9337" y="2111"/>
                  <a:pt x="9366" y="2211"/>
                  <a:pt x="9395" y="2312"/>
                </a:cubicBezTo>
                <a:lnTo>
                  <a:pt x="10000" y="1671"/>
                </a:lnTo>
                <a:lnTo>
                  <a:pt x="8996" y="1382"/>
                </a:lnTo>
                <a:lnTo>
                  <a:pt x="9104" y="1633"/>
                </a:lnTo>
                <a:lnTo>
                  <a:pt x="7349" y="1985"/>
                </a:lnTo>
                <a:lnTo>
                  <a:pt x="6921" y="1432"/>
                </a:lnTo>
                <a:cubicBezTo>
                  <a:pt x="6921" y="1432"/>
                  <a:pt x="6433" y="1595"/>
                  <a:pt x="6394" y="1583"/>
                </a:cubicBezTo>
                <a:cubicBezTo>
                  <a:pt x="6355" y="1570"/>
                  <a:pt x="7076" y="2425"/>
                  <a:pt x="7213" y="2726"/>
                </a:cubicBezTo>
                <a:cubicBezTo>
                  <a:pt x="7349" y="3028"/>
                  <a:pt x="7438" y="3693"/>
                  <a:pt x="7369" y="4020"/>
                </a:cubicBezTo>
                <a:cubicBezTo>
                  <a:pt x="7300" y="4347"/>
                  <a:pt x="7046" y="4799"/>
                  <a:pt x="6570" y="5151"/>
                </a:cubicBezTo>
                <a:cubicBezTo>
                  <a:pt x="6092" y="5503"/>
                  <a:pt x="5058" y="5364"/>
                  <a:pt x="5058" y="5364"/>
                </a:cubicBezTo>
                <a:cubicBezTo>
                  <a:pt x="5058" y="5364"/>
                  <a:pt x="4162" y="5126"/>
                  <a:pt x="3713" y="4824"/>
                </a:cubicBezTo>
                <a:cubicBezTo>
                  <a:pt x="3265" y="4523"/>
                  <a:pt x="3051" y="4234"/>
                  <a:pt x="2767" y="3794"/>
                </a:cubicBezTo>
                <a:cubicBezTo>
                  <a:pt x="2485" y="3354"/>
                  <a:pt x="2432" y="3103"/>
                  <a:pt x="2417" y="2714"/>
                </a:cubicBezTo>
                <a:cubicBezTo>
                  <a:pt x="2403" y="2324"/>
                  <a:pt x="2408" y="2060"/>
                  <a:pt x="2650" y="1558"/>
                </a:cubicBezTo>
                <a:cubicBezTo>
                  <a:pt x="2818" y="1237"/>
                  <a:pt x="3420" y="829"/>
                  <a:pt x="3411" y="804"/>
                </a:cubicBezTo>
                <a:cubicBezTo>
                  <a:pt x="3402" y="779"/>
                  <a:pt x="3086" y="546"/>
                  <a:pt x="3001" y="477"/>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dirty="0"/>
          </a:p>
        </p:txBody>
      </p:sp>
      <p:sp>
        <p:nvSpPr>
          <p:cNvPr id="77" name="ZoneTexte 76"/>
          <p:cNvSpPr txBox="1"/>
          <p:nvPr/>
        </p:nvSpPr>
        <p:spPr>
          <a:xfrm rot="19798642">
            <a:off x="7113701" y="370969"/>
            <a:ext cx="1656184" cy="646331"/>
          </a:xfrm>
          <a:prstGeom prst="rect">
            <a:avLst/>
          </a:prstGeom>
          <a:noFill/>
        </p:spPr>
        <p:txBody>
          <a:bodyPr wrap="square" rtlCol="0">
            <a:spAutoFit/>
          </a:bodyPr>
          <a:lstStyle/>
          <a:p>
            <a:pPr algn="ctr"/>
            <a:r>
              <a:rPr lang="fr-FR" b="1" dirty="0" smtClean="0">
                <a:latin typeface="Calibri" pitchFamily="34" charset="0"/>
                <a:cs typeface="Calibri" pitchFamily="34" charset="0"/>
              </a:rPr>
              <a:t>Conception </a:t>
            </a:r>
          </a:p>
          <a:p>
            <a:pPr algn="ctr"/>
            <a:r>
              <a:rPr lang="fr-FR" b="1" dirty="0" smtClean="0">
                <a:latin typeface="Calibri" pitchFamily="34" charset="0"/>
                <a:cs typeface="Calibri" pitchFamily="34" charset="0"/>
              </a:rPr>
              <a:t> préliminaire</a:t>
            </a:r>
            <a:endParaRPr lang="fr-FR" b="1" dirty="0">
              <a:latin typeface="Calibri" pitchFamily="34" charset="0"/>
              <a:cs typeface="Calibri" pitchFamily="34" charset="0"/>
            </a:endParaRPr>
          </a:p>
        </p:txBody>
      </p:sp>
      <p:sp>
        <p:nvSpPr>
          <p:cNvPr id="78" name="Rectangle 77">
            <a:hlinkClick r:id="" action="ppaction://hlinkshowjump?jump=nextslide"/>
          </p:cNvPr>
          <p:cNvSpPr/>
          <p:nvPr/>
        </p:nvSpPr>
        <p:spPr>
          <a:xfrm>
            <a:off x="215516" y="116632"/>
            <a:ext cx="6012668" cy="644857"/>
          </a:xfrm>
          <a:prstGeom prst="rect">
            <a:avLst/>
          </a:prstGeom>
        </p:spPr>
        <p:txBody>
          <a:bodyPr wrap="square">
            <a:spAutoFit/>
          </a:bodyPr>
          <a:lstStyle/>
          <a:p>
            <a:pPr marL="449263" indent="-449263">
              <a:lnSpc>
                <a:spcPts val="2100"/>
              </a:lnSpc>
            </a:pPr>
            <a:r>
              <a:rPr lang="fr-FR" sz="2400" b="1" dirty="0" smtClean="0">
                <a:solidFill>
                  <a:schemeClr val="bg2">
                    <a:lumMod val="25000"/>
                  </a:schemeClr>
                </a:solidFill>
                <a:latin typeface="Calibri" pitchFamily="34" charset="0"/>
                <a:cs typeface="Calibri" pitchFamily="34" charset="0"/>
              </a:rPr>
              <a:t>C8: </a:t>
            </a:r>
            <a:r>
              <a:rPr lang="fr-FR" sz="2400" b="1" dirty="0" smtClean="0">
                <a:solidFill>
                  <a:schemeClr val="accent3"/>
                </a:solidFill>
                <a:latin typeface="Calibri" pitchFamily="34" charset="0"/>
                <a:cs typeface="Calibri" pitchFamily="34" charset="0"/>
              </a:rPr>
              <a:t>Choisir, justifier un procédé et un processus technique</a:t>
            </a:r>
            <a:endParaRPr lang="fr-FR" sz="2000" b="1" dirty="0">
              <a:solidFill>
                <a:schemeClr val="accent3"/>
              </a:solidFill>
              <a:latin typeface="Calibri" pitchFamily="34" charset="0"/>
              <a:cs typeface="Calibri" pitchFamily="34" charset="0"/>
            </a:endParaRPr>
          </a:p>
        </p:txBody>
      </p:sp>
      <p:pic>
        <p:nvPicPr>
          <p:cNvPr id="53" name="Image 52"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4" name="ZoneTexte 53"/>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Oval 31"/>
          <p:cNvSpPr>
            <a:spLocks noChangeArrowheads="1"/>
          </p:cNvSpPr>
          <p:nvPr/>
        </p:nvSpPr>
        <p:spPr bwMode="auto">
          <a:xfrm>
            <a:off x="2015716" y="2924944"/>
            <a:ext cx="792088" cy="504056"/>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36000" rIns="0" bIns="36000" numCol="1" anchor="t" anchorCtr="0" compatLnSpc="1">
            <a:prstTxWarp prst="textNoShape">
              <a:avLst/>
            </a:prstTxWarp>
          </a:bodyPr>
          <a:lstStyle/>
          <a:p>
            <a:pPr algn="ctr"/>
            <a:r>
              <a:rPr lang="fr-FR" b="1" dirty="0" smtClean="0"/>
              <a:t>Fo2</a:t>
            </a:r>
            <a:endParaRPr lang="fr-FR" b="1" dirty="0"/>
          </a:p>
        </p:txBody>
      </p:sp>
      <p:cxnSp>
        <p:nvCxnSpPr>
          <p:cNvPr id="13" name="Connecteur droit 12"/>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1" name="Freeform 9"/>
          <p:cNvSpPr>
            <a:spLocks/>
          </p:cNvSpPr>
          <p:nvPr/>
        </p:nvSpPr>
        <p:spPr bwMode="auto">
          <a:xfrm>
            <a:off x="6588224" y="548680"/>
            <a:ext cx="2403667" cy="1080120"/>
          </a:xfrm>
          <a:custGeom>
            <a:avLst/>
            <a:gdLst>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7333 w 10000"/>
              <a:gd name="connsiteY39" fmla="*/ 4694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9083"/>
              <a:gd name="connsiteY0" fmla="*/ 477 h 10000"/>
              <a:gd name="connsiteX1" fmla="*/ 2973 w 9083"/>
              <a:gd name="connsiteY1" fmla="*/ 628 h 10000"/>
              <a:gd name="connsiteX2" fmla="*/ 2874 w 9083"/>
              <a:gd name="connsiteY2" fmla="*/ 729 h 10000"/>
              <a:gd name="connsiteX3" fmla="*/ 2576 w 9083"/>
              <a:gd name="connsiteY3" fmla="*/ 1093 h 10000"/>
              <a:gd name="connsiteX4" fmla="*/ 1346 w 9083"/>
              <a:gd name="connsiteY4" fmla="*/ 302 h 10000"/>
              <a:gd name="connsiteX5" fmla="*/ 1453 w 9083"/>
              <a:gd name="connsiteY5" fmla="*/ 126 h 10000"/>
              <a:gd name="connsiteX6" fmla="*/ 611 w 9083"/>
              <a:gd name="connsiteY6" fmla="*/ 0 h 10000"/>
              <a:gd name="connsiteX7" fmla="*/ 1016 w 9083"/>
              <a:gd name="connsiteY7" fmla="*/ 791 h 10000"/>
              <a:gd name="connsiteX8" fmla="*/ 1156 w 9083"/>
              <a:gd name="connsiteY8" fmla="*/ 578 h 10000"/>
              <a:gd name="connsiteX9" fmla="*/ 2428 w 9083"/>
              <a:gd name="connsiteY9" fmla="*/ 1482 h 10000"/>
              <a:gd name="connsiteX10" fmla="*/ 2246 w 9083"/>
              <a:gd name="connsiteY10" fmla="*/ 2349 h 10000"/>
              <a:gd name="connsiteX11" fmla="*/ 2320 w 9083"/>
              <a:gd name="connsiteY11" fmla="*/ 3405 h 10000"/>
              <a:gd name="connsiteX12" fmla="*/ 735 w 9083"/>
              <a:gd name="connsiteY12" fmla="*/ 3756 h 10000"/>
              <a:gd name="connsiteX13" fmla="*/ 710 w 9083"/>
              <a:gd name="connsiteY13" fmla="*/ 3492 h 10000"/>
              <a:gd name="connsiteX14" fmla="*/ 0 w 9083"/>
              <a:gd name="connsiteY14" fmla="*/ 4171 h 10000"/>
              <a:gd name="connsiteX15" fmla="*/ 842 w 9083"/>
              <a:gd name="connsiteY15" fmla="*/ 4611 h 10000"/>
              <a:gd name="connsiteX16" fmla="*/ 809 w 9083"/>
              <a:gd name="connsiteY16" fmla="*/ 4246 h 10000"/>
              <a:gd name="connsiteX17" fmla="*/ 2469 w 9083"/>
              <a:gd name="connsiteY17" fmla="*/ 3920 h 10000"/>
              <a:gd name="connsiteX18" fmla="*/ 2989 w 9083"/>
              <a:gd name="connsiteY18" fmla="*/ 4774 h 10000"/>
              <a:gd name="connsiteX19" fmla="*/ 3749 w 9083"/>
              <a:gd name="connsiteY19" fmla="*/ 5553 h 10000"/>
              <a:gd name="connsiteX20" fmla="*/ 3154 w 9083"/>
              <a:gd name="connsiteY20" fmla="*/ 7739 h 10000"/>
              <a:gd name="connsiteX21" fmla="*/ 2857 w 9083"/>
              <a:gd name="connsiteY21" fmla="*/ 7538 h 10000"/>
              <a:gd name="connsiteX22" fmla="*/ 3022 w 9083"/>
              <a:gd name="connsiteY22" fmla="*/ 9121 h 10000"/>
              <a:gd name="connsiteX23" fmla="*/ 3840 w 9083"/>
              <a:gd name="connsiteY23" fmla="*/ 8153 h 10000"/>
              <a:gd name="connsiteX24" fmla="*/ 3551 w 9083"/>
              <a:gd name="connsiteY24" fmla="*/ 7965 h 10000"/>
              <a:gd name="connsiteX25" fmla="*/ 4112 w 9083"/>
              <a:gd name="connsiteY25" fmla="*/ 5754 h 10000"/>
              <a:gd name="connsiteX26" fmla="*/ 4872 w 9083"/>
              <a:gd name="connsiteY26" fmla="*/ 6106 h 10000"/>
              <a:gd name="connsiteX27" fmla="*/ 5714 w 9083"/>
              <a:gd name="connsiteY27" fmla="*/ 6080 h 10000"/>
              <a:gd name="connsiteX28" fmla="*/ 6614 w 9083"/>
              <a:gd name="connsiteY28" fmla="*/ 8618 h 10000"/>
              <a:gd name="connsiteX29" fmla="*/ 6391 w 9083"/>
              <a:gd name="connsiteY29" fmla="*/ 8668 h 10000"/>
              <a:gd name="connsiteX30" fmla="*/ 7333 w 9083"/>
              <a:gd name="connsiteY30" fmla="*/ 10000 h 10000"/>
              <a:gd name="connsiteX31" fmla="*/ 7333 w 9083"/>
              <a:gd name="connsiteY31" fmla="*/ 8467 h 10000"/>
              <a:gd name="connsiteX32" fmla="*/ 7077 w 9083"/>
              <a:gd name="connsiteY32" fmla="*/ 8505 h 10000"/>
              <a:gd name="connsiteX33" fmla="*/ 6119 w 9083"/>
              <a:gd name="connsiteY33" fmla="*/ 5992 h 10000"/>
              <a:gd name="connsiteX34" fmla="*/ 6755 w 9083"/>
              <a:gd name="connsiteY34" fmla="*/ 5471 h 10000"/>
              <a:gd name="connsiteX35" fmla="*/ 7168 w 9083"/>
              <a:gd name="connsiteY35" fmla="*/ 4837 h 10000"/>
              <a:gd name="connsiteX36" fmla="*/ 7222 w 9083"/>
              <a:gd name="connsiteY36" fmla="*/ 4898 h 10000"/>
              <a:gd name="connsiteX37" fmla="*/ 7222 w 9083"/>
              <a:gd name="connsiteY37" fmla="*/ 4694 h 10000"/>
              <a:gd name="connsiteX38" fmla="*/ 7333 w 9083"/>
              <a:gd name="connsiteY38" fmla="*/ 4694 h 10000"/>
              <a:gd name="connsiteX39" fmla="*/ 7333 w 9083"/>
              <a:gd name="connsiteY39" fmla="*/ 4694 h 10000"/>
              <a:gd name="connsiteX40" fmla="*/ 7222 w 9083"/>
              <a:gd name="connsiteY40" fmla="*/ 4490 h 10000"/>
              <a:gd name="connsiteX41" fmla="*/ 7291 w 9083"/>
              <a:gd name="connsiteY41" fmla="*/ 4384 h 10000"/>
              <a:gd name="connsiteX42" fmla="*/ 7333 w 9083"/>
              <a:gd name="connsiteY42" fmla="*/ 3342 h 10000"/>
              <a:gd name="connsiteX43" fmla="*/ 7077 w 9083"/>
              <a:gd name="connsiteY43" fmla="*/ 2374 h 10000"/>
              <a:gd name="connsiteX44" fmla="*/ 8497 w 9083"/>
              <a:gd name="connsiteY44" fmla="*/ 2010 h 10000"/>
              <a:gd name="connsiteX45" fmla="*/ 8571 w 9083"/>
              <a:gd name="connsiteY45" fmla="*/ 2312 h 10000"/>
              <a:gd name="connsiteX46" fmla="*/ 9083 w 9083"/>
              <a:gd name="connsiteY46" fmla="*/ 1671 h 10000"/>
              <a:gd name="connsiteX47" fmla="*/ 8233 w 9083"/>
              <a:gd name="connsiteY47" fmla="*/ 1382 h 10000"/>
              <a:gd name="connsiteX48" fmla="*/ 8324 w 9083"/>
              <a:gd name="connsiteY48" fmla="*/ 1633 h 10000"/>
              <a:gd name="connsiteX49" fmla="*/ 6837 w 9083"/>
              <a:gd name="connsiteY49" fmla="*/ 1985 h 10000"/>
              <a:gd name="connsiteX50" fmla="*/ 6474 w 9083"/>
              <a:gd name="connsiteY50" fmla="*/ 1432 h 10000"/>
              <a:gd name="connsiteX51" fmla="*/ 6028 w 9083"/>
              <a:gd name="connsiteY51" fmla="*/ 1583 h 10000"/>
              <a:gd name="connsiteX52" fmla="*/ 6722 w 9083"/>
              <a:gd name="connsiteY52" fmla="*/ 2726 h 10000"/>
              <a:gd name="connsiteX53" fmla="*/ 6854 w 9083"/>
              <a:gd name="connsiteY53" fmla="*/ 4020 h 10000"/>
              <a:gd name="connsiteX54" fmla="*/ 6177 w 9083"/>
              <a:gd name="connsiteY54" fmla="*/ 5151 h 10000"/>
              <a:gd name="connsiteX55" fmla="*/ 4897 w 9083"/>
              <a:gd name="connsiteY55" fmla="*/ 5364 h 10000"/>
              <a:gd name="connsiteX56" fmla="*/ 3757 w 9083"/>
              <a:gd name="connsiteY56" fmla="*/ 4824 h 10000"/>
              <a:gd name="connsiteX57" fmla="*/ 2956 w 9083"/>
              <a:gd name="connsiteY57" fmla="*/ 3794 h 10000"/>
              <a:gd name="connsiteX58" fmla="*/ 2659 w 9083"/>
              <a:gd name="connsiteY58" fmla="*/ 2714 h 10000"/>
              <a:gd name="connsiteX59" fmla="*/ 2857 w 9083"/>
              <a:gd name="connsiteY59" fmla="*/ 1558 h 10000"/>
              <a:gd name="connsiteX60" fmla="*/ 3501 w 9083"/>
              <a:gd name="connsiteY60" fmla="*/ 804 h 10000"/>
              <a:gd name="connsiteX61" fmla="*/ 3154 w 9083"/>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898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2799 w 9327"/>
              <a:gd name="connsiteY0" fmla="*/ 477 h 10000"/>
              <a:gd name="connsiteX1" fmla="*/ 2600 w 9327"/>
              <a:gd name="connsiteY1" fmla="*/ 628 h 10000"/>
              <a:gd name="connsiteX2" fmla="*/ 2491 w 9327"/>
              <a:gd name="connsiteY2" fmla="*/ 729 h 10000"/>
              <a:gd name="connsiteX3" fmla="*/ 2163 w 9327"/>
              <a:gd name="connsiteY3" fmla="*/ 1093 h 10000"/>
              <a:gd name="connsiteX4" fmla="*/ 809 w 9327"/>
              <a:gd name="connsiteY4" fmla="*/ 302 h 10000"/>
              <a:gd name="connsiteX5" fmla="*/ 927 w 9327"/>
              <a:gd name="connsiteY5" fmla="*/ 126 h 10000"/>
              <a:gd name="connsiteX6" fmla="*/ 0 w 9327"/>
              <a:gd name="connsiteY6" fmla="*/ 0 h 10000"/>
              <a:gd name="connsiteX7" fmla="*/ 446 w 9327"/>
              <a:gd name="connsiteY7" fmla="*/ 791 h 10000"/>
              <a:gd name="connsiteX8" fmla="*/ 600 w 9327"/>
              <a:gd name="connsiteY8" fmla="*/ 578 h 10000"/>
              <a:gd name="connsiteX9" fmla="*/ 2000 w 9327"/>
              <a:gd name="connsiteY9" fmla="*/ 1482 h 10000"/>
              <a:gd name="connsiteX10" fmla="*/ 1800 w 9327"/>
              <a:gd name="connsiteY10" fmla="*/ 2349 h 10000"/>
              <a:gd name="connsiteX11" fmla="*/ 1881 w 9327"/>
              <a:gd name="connsiteY11" fmla="*/ 3405 h 10000"/>
              <a:gd name="connsiteX12" fmla="*/ 136 w 9327"/>
              <a:gd name="connsiteY12" fmla="*/ 3756 h 10000"/>
              <a:gd name="connsiteX13" fmla="*/ 109 w 9327"/>
              <a:gd name="connsiteY13" fmla="*/ 3492 h 10000"/>
              <a:gd name="connsiteX14" fmla="*/ 1896 w 9327"/>
              <a:gd name="connsiteY14" fmla="*/ 3673 h 10000"/>
              <a:gd name="connsiteX15" fmla="*/ 254 w 9327"/>
              <a:gd name="connsiteY15" fmla="*/ 4611 h 10000"/>
              <a:gd name="connsiteX16" fmla="*/ 218 w 9327"/>
              <a:gd name="connsiteY16" fmla="*/ 4246 h 10000"/>
              <a:gd name="connsiteX17" fmla="*/ 2045 w 9327"/>
              <a:gd name="connsiteY17" fmla="*/ 3920 h 10000"/>
              <a:gd name="connsiteX18" fmla="*/ 2618 w 9327"/>
              <a:gd name="connsiteY18" fmla="*/ 4774 h 10000"/>
              <a:gd name="connsiteX19" fmla="*/ 3454 w 9327"/>
              <a:gd name="connsiteY19" fmla="*/ 5553 h 10000"/>
              <a:gd name="connsiteX20" fmla="*/ 2799 w 9327"/>
              <a:gd name="connsiteY20" fmla="*/ 7739 h 10000"/>
              <a:gd name="connsiteX21" fmla="*/ 2472 w 9327"/>
              <a:gd name="connsiteY21" fmla="*/ 7538 h 10000"/>
              <a:gd name="connsiteX22" fmla="*/ 2654 w 9327"/>
              <a:gd name="connsiteY22" fmla="*/ 9121 h 10000"/>
              <a:gd name="connsiteX23" fmla="*/ 3555 w 9327"/>
              <a:gd name="connsiteY23" fmla="*/ 8153 h 10000"/>
              <a:gd name="connsiteX24" fmla="*/ 3237 w 9327"/>
              <a:gd name="connsiteY24" fmla="*/ 7965 h 10000"/>
              <a:gd name="connsiteX25" fmla="*/ 3854 w 9327"/>
              <a:gd name="connsiteY25" fmla="*/ 5754 h 10000"/>
              <a:gd name="connsiteX26" fmla="*/ 4691 w 9327"/>
              <a:gd name="connsiteY26" fmla="*/ 6106 h 10000"/>
              <a:gd name="connsiteX27" fmla="*/ 5618 w 9327"/>
              <a:gd name="connsiteY27" fmla="*/ 6080 h 10000"/>
              <a:gd name="connsiteX28" fmla="*/ 6609 w 9327"/>
              <a:gd name="connsiteY28" fmla="*/ 8618 h 10000"/>
              <a:gd name="connsiteX29" fmla="*/ 6363 w 9327"/>
              <a:gd name="connsiteY29" fmla="*/ 8668 h 10000"/>
              <a:gd name="connsiteX30" fmla="*/ 7400 w 9327"/>
              <a:gd name="connsiteY30" fmla="*/ 10000 h 10000"/>
              <a:gd name="connsiteX31" fmla="*/ 7400 w 9327"/>
              <a:gd name="connsiteY31" fmla="*/ 8467 h 10000"/>
              <a:gd name="connsiteX32" fmla="*/ 7118 w 9327"/>
              <a:gd name="connsiteY32" fmla="*/ 8505 h 10000"/>
              <a:gd name="connsiteX33" fmla="*/ 6064 w 9327"/>
              <a:gd name="connsiteY33" fmla="*/ 5992 h 10000"/>
              <a:gd name="connsiteX34" fmla="*/ 6764 w 9327"/>
              <a:gd name="connsiteY34" fmla="*/ 5471 h 10000"/>
              <a:gd name="connsiteX35" fmla="*/ 7219 w 9327"/>
              <a:gd name="connsiteY35" fmla="*/ 4837 h 10000"/>
              <a:gd name="connsiteX36" fmla="*/ 7278 w 9327"/>
              <a:gd name="connsiteY36" fmla="*/ 4694 h 10000"/>
              <a:gd name="connsiteX37" fmla="*/ 7278 w 9327"/>
              <a:gd name="connsiteY37" fmla="*/ 4694 h 10000"/>
              <a:gd name="connsiteX38" fmla="*/ 7401 w 9327"/>
              <a:gd name="connsiteY38" fmla="*/ 4490 h 10000"/>
              <a:gd name="connsiteX39" fmla="*/ 7278 w 9327"/>
              <a:gd name="connsiteY39" fmla="*/ 4694 h 10000"/>
              <a:gd name="connsiteX40" fmla="*/ 7401 w 9327"/>
              <a:gd name="connsiteY40" fmla="*/ 4490 h 10000"/>
              <a:gd name="connsiteX41" fmla="*/ 7354 w 9327"/>
              <a:gd name="connsiteY41" fmla="*/ 4384 h 10000"/>
              <a:gd name="connsiteX42" fmla="*/ 7400 w 9327"/>
              <a:gd name="connsiteY42" fmla="*/ 3342 h 10000"/>
              <a:gd name="connsiteX43" fmla="*/ 7118 w 9327"/>
              <a:gd name="connsiteY43" fmla="*/ 2374 h 10000"/>
              <a:gd name="connsiteX44" fmla="*/ 8682 w 9327"/>
              <a:gd name="connsiteY44" fmla="*/ 2010 h 10000"/>
              <a:gd name="connsiteX45" fmla="*/ 8763 w 9327"/>
              <a:gd name="connsiteY45" fmla="*/ 2312 h 10000"/>
              <a:gd name="connsiteX46" fmla="*/ 9327 w 9327"/>
              <a:gd name="connsiteY46" fmla="*/ 1671 h 10000"/>
              <a:gd name="connsiteX47" fmla="*/ 8391 w 9327"/>
              <a:gd name="connsiteY47" fmla="*/ 1382 h 10000"/>
              <a:gd name="connsiteX48" fmla="*/ 8491 w 9327"/>
              <a:gd name="connsiteY48" fmla="*/ 1633 h 10000"/>
              <a:gd name="connsiteX49" fmla="*/ 6854 w 9327"/>
              <a:gd name="connsiteY49" fmla="*/ 1985 h 10000"/>
              <a:gd name="connsiteX50" fmla="*/ 6455 w 9327"/>
              <a:gd name="connsiteY50" fmla="*/ 1432 h 10000"/>
              <a:gd name="connsiteX51" fmla="*/ 5964 w 9327"/>
              <a:gd name="connsiteY51" fmla="*/ 1583 h 10000"/>
              <a:gd name="connsiteX52" fmla="*/ 6728 w 9327"/>
              <a:gd name="connsiteY52" fmla="*/ 2726 h 10000"/>
              <a:gd name="connsiteX53" fmla="*/ 6873 w 9327"/>
              <a:gd name="connsiteY53" fmla="*/ 4020 h 10000"/>
              <a:gd name="connsiteX54" fmla="*/ 6128 w 9327"/>
              <a:gd name="connsiteY54" fmla="*/ 5151 h 10000"/>
              <a:gd name="connsiteX55" fmla="*/ 4718 w 9327"/>
              <a:gd name="connsiteY55" fmla="*/ 5364 h 10000"/>
              <a:gd name="connsiteX56" fmla="*/ 3463 w 9327"/>
              <a:gd name="connsiteY56" fmla="*/ 4824 h 10000"/>
              <a:gd name="connsiteX57" fmla="*/ 2581 w 9327"/>
              <a:gd name="connsiteY57" fmla="*/ 3794 h 10000"/>
              <a:gd name="connsiteX58" fmla="*/ 2254 w 9327"/>
              <a:gd name="connsiteY58" fmla="*/ 2714 h 10000"/>
              <a:gd name="connsiteX59" fmla="*/ 2472 w 9327"/>
              <a:gd name="connsiteY59" fmla="*/ 1558 h 10000"/>
              <a:gd name="connsiteX60" fmla="*/ 3181 w 9327"/>
              <a:gd name="connsiteY60" fmla="*/ 804 h 10000"/>
              <a:gd name="connsiteX61" fmla="*/ 2799 w 9327"/>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34 w 10000"/>
              <a:gd name="connsiteY16" fmla="*/ 4246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490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935 w 10000"/>
              <a:gd name="connsiteY43" fmla="*/ 4286 h 10000"/>
              <a:gd name="connsiteX44" fmla="*/ 7885 w 10000"/>
              <a:gd name="connsiteY44" fmla="*/ 4384 h 10000"/>
              <a:gd name="connsiteX45" fmla="*/ 7934 w 10000"/>
              <a:gd name="connsiteY45" fmla="*/ 3342 h 10000"/>
              <a:gd name="connsiteX46" fmla="*/ 7632 w 10000"/>
              <a:gd name="connsiteY46" fmla="*/ 2374 h 10000"/>
              <a:gd name="connsiteX47" fmla="*/ 9308 w 10000"/>
              <a:gd name="connsiteY47" fmla="*/ 2010 h 10000"/>
              <a:gd name="connsiteX48" fmla="*/ 9395 w 10000"/>
              <a:gd name="connsiteY48" fmla="*/ 2312 h 10000"/>
              <a:gd name="connsiteX49" fmla="*/ 10000 w 10000"/>
              <a:gd name="connsiteY49" fmla="*/ 1671 h 10000"/>
              <a:gd name="connsiteX50" fmla="*/ 8996 w 10000"/>
              <a:gd name="connsiteY50" fmla="*/ 1382 h 10000"/>
              <a:gd name="connsiteX51" fmla="*/ 9104 w 10000"/>
              <a:gd name="connsiteY51" fmla="*/ 1633 h 10000"/>
              <a:gd name="connsiteX52" fmla="*/ 7349 w 10000"/>
              <a:gd name="connsiteY52" fmla="*/ 1985 h 10000"/>
              <a:gd name="connsiteX53" fmla="*/ 6921 w 10000"/>
              <a:gd name="connsiteY53" fmla="*/ 1432 h 10000"/>
              <a:gd name="connsiteX54" fmla="*/ 6394 w 10000"/>
              <a:gd name="connsiteY54" fmla="*/ 1583 h 10000"/>
              <a:gd name="connsiteX55" fmla="*/ 7213 w 10000"/>
              <a:gd name="connsiteY55" fmla="*/ 2726 h 10000"/>
              <a:gd name="connsiteX56" fmla="*/ 7369 w 10000"/>
              <a:gd name="connsiteY56" fmla="*/ 4020 h 10000"/>
              <a:gd name="connsiteX57" fmla="*/ 6570 w 10000"/>
              <a:gd name="connsiteY57" fmla="*/ 5151 h 10000"/>
              <a:gd name="connsiteX58" fmla="*/ 5058 w 10000"/>
              <a:gd name="connsiteY58" fmla="*/ 5364 h 10000"/>
              <a:gd name="connsiteX59" fmla="*/ 3713 w 10000"/>
              <a:gd name="connsiteY59" fmla="*/ 4824 h 10000"/>
              <a:gd name="connsiteX60" fmla="*/ 2767 w 10000"/>
              <a:gd name="connsiteY60" fmla="*/ 3794 h 10000"/>
              <a:gd name="connsiteX61" fmla="*/ 2417 w 10000"/>
              <a:gd name="connsiteY61" fmla="*/ 2714 h 10000"/>
              <a:gd name="connsiteX62" fmla="*/ 2650 w 10000"/>
              <a:gd name="connsiteY62" fmla="*/ 1558 h 10000"/>
              <a:gd name="connsiteX63" fmla="*/ 3411 w 10000"/>
              <a:gd name="connsiteY63" fmla="*/ 804 h 10000"/>
              <a:gd name="connsiteX64" fmla="*/ 3001 w 10000"/>
              <a:gd name="connsiteY64" fmla="*/ 47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0000" h="10000">
                <a:moveTo>
                  <a:pt x="3001" y="477"/>
                </a:moveTo>
                <a:lnTo>
                  <a:pt x="2788" y="628"/>
                </a:lnTo>
                <a:cubicBezTo>
                  <a:pt x="2749" y="662"/>
                  <a:pt x="2709" y="695"/>
                  <a:pt x="2671" y="729"/>
                </a:cubicBezTo>
                <a:lnTo>
                  <a:pt x="2319" y="1093"/>
                </a:lnTo>
                <a:lnTo>
                  <a:pt x="867" y="302"/>
                </a:lnTo>
                <a:cubicBezTo>
                  <a:pt x="909" y="243"/>
                  <a:pt x="952" y="185"/>
                  <a:pt x="994" y="126"/>
                </a:cubicBezTo>
                <a:lnTo>
                  <a:pt x="0" y="0"/>
                </a:lnTo>
                <a:lnTo>
                  <a:pt x="478" y="791"/>
                </a:lnTo>
                <a:lnTo>
                  <a:pt x="643" y="578"/>
                </a:lnTo>
                <a:cubicBezTo>
                  <a:pt x="643" y="578"/>
                  <a:pt x="1623" y="1099"/>
                  <a:pt x="2144" y="1482"/>
                </a:cubicBezTo>
                <a:cubicBezTo>
                  <a:pt x="2076" y="1432"/>
                  <a:pt x="1940" y="2123"/>
                  <a:pt x="1930" y="2349"/>
                </a:cubicBezTo>
                <a:cubicBezTo>
                  <a:pt x="1920" y="2575"/>
                  <a:pt x="1940" y="2915"/>
                  <a:pt x="2017" y="3405"/>
                </a:cubicBezTo>
                <a:cubicBezTo>
                  <a:pt x="2022" y="3426"/>
                  <a:pt x="2028" y="3448"/>
                  <a:pt x="2033" y="3469"/>
                </a:cubicBezTo>
                <a:lnTo>
                  <a:pt x="2033" y="3469"/>
                </a:lnTo>
                <a:lnTo>
                  <a:pt x="2033" y="3469"/>
                </a:lnTo>
                <a:lnTo>
                  <a:pt x="2033" y="3469"/>
                </a:lnTo>
                <a:cubicBezTo>
                  <a:pt x="2055" y="3503"/>
                  <a:pt x="2120" y="3810"/>
                  <a:pt x="2164" y="3878"/>
                </a:cubicBezTo>
                <a:lnTo>
                  <a:pt x="2164" y="3878"/>
                </a:lnTo>
                <a:cubicBezTo>
                  <a:pt x="2169" y="3885"/>
                  <a:pt x="2088" y="3740"/>
                  <a:pt x="2193" y="3920"/>
                </a:cubicBezTo>
                <a:cubicBezTo>
                  <a:pt x="2202" y="3932"/>
                  <a:pt x="2554" y="4497"/>
                  <a:pt x="2807" y="4774"/>
                </a:cubicBezTo>
                <a:cubicBezTo>
                  <a:pt x="3060" y="5050"/>
                  <a:pt x="3372" y="5339"/>
                  <a:pt x="3703" y="5553"/>
                </a:cubicBezTo>
                <a:lnTo>
                  <a:pt x="3001" y="7739"/>
                </a:lnTo>
                <a:lnTo>
                  <a:pt x="2650" y="7538"/>
                </a:lnTo>
                <a:cubicBezTo>
                  <a:pt x="2716" y="8066"/>
                  <a:pt x="2780" y="8593"/>
                  <a:pt x="2846" y="9121"/>
                </a:cubicBezTo>
                <a:lnTo>
                  <a:pt x="3812" y="8153"/>
                </a:lnTo>
                <a:lnTo>
                  <a:pt x="3471" y="7965"/>
                </a:lnTo>
                <a:lnTo>
                  <a:pt x="4132" y="5754"/>
                </a:lnTo>
                <a:cubicBezTo>
                  <a:pt x="4318" y="5917"/>
                  <a:pt x="4713" y="6049"/>
                  <a:pt x="5029" y="6106"/>
                </a:cubicBezTo>
                <a:cubicBezTo>
                  <a:pt x="5346" y="6162"/>
                  <a:pt x="5780" y="6181"/>
                  <a:pt x="6023" y="6080"/>
                </a:cubicBezTo>
                <a:lnTo>
                  <a:pt x="7086" y="8618"/>
                </a:lnTo>
                <a:lnTo>
                  <a:pt x="6822" y="8668"/>
                </a:lnTo>
                <a:lnTo>
                  <a:pt x="7934" y="10000"/>
                </a:lnTo>
                <a:lnTo>
                  <a:pt x="7934" y="8467"/>
                </a:lnTo>
                <a:lnTo>
                  <a:pt x="7632" y="8505"/>
                </a:lnTo>
                <a:cubicBezTo>
                  <a:pt x="7393" y="8090"/>
                  <a:pt x="6520" y="6055"/>
                  <a:pt x="6502" y="5992"/>
                </a:cubicBezTo>
                <a:cubicBezTo>
                  <a:pt x="6900" y="5779"/>
                  <a:pt x="7252" y="5471"/>
                  <a:pt x="7252" y="5471"/>
                </a:cubicBezTo>
                <a:cubicBezTo>
                  <a:pt x="7252" y="5471"/>
                  <a:pt x="7515" y="5170"/>
                  <a:pt x="7740" y="4837"/>
                </a:cubicBezTo>
                <a:cubicBezTo>
                  <a:pt x="7760" y="4857"/>
                  <a:pt x="7782" y="4674"/>
                  <a:pt x="7803" y="4694"/>
                </a:cubicBezTo>
                <a:lnTo>
                  <a:pt x="7803" y="4694"/>
                </a:lnTo>
                <a:lnTo>
                  <a:pt x="7935" y="4490"/>
                </a:lnTo>
                <a:lnTo>
                  <a:pt x="7803" y="4694"/>
                </a:lnTo>
                <a:cubicBezTo>
                  <a:pt x="7838" y="4696"/>
                  <a:pt x="7782" y="4796"/>
                  <a:pt x="7804" y="4694"/>
                </a:cubicBezTo>
                <a:cubicBezTo>
                  <a:pt x="7826" y="4592"/>
                  <a:pt x="7913" y="4150"/>
                  <a:pt x="7935" y="4082"/>
                </a:cubicBezTo>
                <a:cubicBezTo>
                  <a:pt x="7957" y="4014"/>
                  <a:pt x="7943" y="4236"/>
                  <a:pt x="7935" y="4286"/>
                </a:cubicBezTo>
                <a:cubicBezTo>
                  <a:pt x="7927" y="4336"/>
                  <a:pt x="7906" y="4586"/>
                  <a:pt x="7885" y="4384"/>
                </a:cubicBezTo>
                <a:cubicBezTo>
                  <a:pt x="7915" y="4196"/>
                  <a:pt x="8022" y="3932"/>
                  <a:pt x="7934" y="3342"/>
                </a:cubicBezTo>
                <a:cubicBezTo>
                  <a:pt x="7846" y="2751"/>
                  <a:pt x="7593" y="2399"/>
                  <a:pt x="7632" y="2374"/>
                </a:cubicBezTo>
                <a:lnTo>
                  <a:pt x="9308" y="2010"/>
                </a:lnTo>
                <a:cubicBezTo>
                  <a:pt x="9337" y="2111"/>
                  <a:pt x="9366" y="2211"/>
                  <a:pt x="9395" y="2312"/>
                </a:cubicBezTo>
                <a:lnTo>
                  <a:pt x="10000" y="1671"/>
                </a:lnTo>
                <a:lnTo>
                  <a:pt x="8996" y="1382"/>
                </a:lnTo>
                <a:lnTo>
                  <a:pt x="9104" y="1633"/>
                </a:lnTo>
                <a:lnTo>
                  <a:pt x="7349" y="1985"/>
                </a:lnTo>
                <a:lnTo>
                  <a:pt x="6921" y="1432"/>
                </a:lnTo>
                <a:cubicBezTo>
                  <a:pt x="6921" y="1432"/>
                  <a:pt x="6433" y="1595"/>
                  <a:pt x="6394" y="1583"/>
                </a:cubicBezTo>
                <a:cubicBezTo>
                  <a:pt x="6355" y="1570"/>
                  <a:pt x="7076" y="2425"/>
                  <a:pt x="7213" y="2726"/>
                </a:cubicBezTo>
                <a:cubicBezTo>
                  <a:pt x="7349" y="3028"/>
                  <a:pt x="7438" y="3693"/>
                  <a:pt x="7369" y="4020"/>
                </a:cubicBezTo>
                <a:cubicBezTo>
                  <a:pt x="7300" y="4347"/>
                  <a:pt x="7046" y="4799"/>
                  <a:pt x="6570" y="5151"/>
                </a:cubicBezTo>
                <a:cubicBezTo>
                  <a:pt x="6092" y="5503"/>
                  <a:pt x="5058" y="5364"/>
                  <a:pt x="5058" y="5364"/>
                </a:cubicBezTo>
                <a:cubicBezTo>
                  <a:pt x="5058" y="5364"/>
                  <a:pt x="4162" y="5126"/>
                  <a:pt x="3713" y="4824"/>
                </a:cubicBezTo>
                <a:cubicBezTo>
                  <a:pt x="3265" y="4523"/>
                  <a:pt x="3051" y="4234"/>
                  <a:pt x="2767" y="3794"/>
                </a:cubicBezTo>
                <a:cubicBezTo>
                  <a:pt x="2485" y="3354"/>
                  <a:pt x="2432" y="3103"/>
                  <a:pt x="2417" y="2714"/>
                </a:cubicBezTo>
                <a:cubicBezTo>
                  <a:pt x="2403" y="2324"/>
                  <a:pt x="2408" y="2060"/>
                  <a:pt x="2650" y="1558"/>
                </a:cubicBezTo>
                <a:cubicBezTo>
                  <a:pt x="2818" y="1237"/>
                  <a:pt x="3420" y="829"/>
                  <a:pt x="3411" y="804"/>
                </a:cubicBezTo>
                <a:cubicBezTo>
                  <a:pt x="3402" y="779"/>
                  <a:pt x="3086" y="546"/>
                  <a:pt x="3001" y="477"/>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dirty="0"/>
          </a:p>
        </p:txBody>
      </p:sp>
      <p:sp>
        <p:nvSpPr>
          <p:cNvPr id="22" name="ZoneTexte 21"/>
          <p:cNvSpPr txBox="1"/>
          <p:nvPr/>
        </p:nvSpPr>
        <p:spPr>
          <a:xfrm rot="19798642">
            <a:off x="7113701" y="370969"/>
            <a:ext cx="1656184" cy="646331"/>
          </a:xfrm>
          <a:prstGeom prst="rect">
            <a:avLst/>
          </a:prstGeom>
          <a:noFill/>
        </p:spPr>
        <p:txBody>
          <a:bodyPr wrap="square" rtlCol="0">
            <a:spAutoFit/>
          </a:bodyPr>
          <a:lstStyle/>
          <a:p>
            <a:pPr algn="ctr"/>
            <a:r>
              <a:rPr lang="fr-FR" b="1" dirty="0" smtClean="0">
                <a:latin typeface="Calibri" pitchFamily="34" charset="0"/>
                <a:cs typeface="Calibri" pitchFamily="34" charset="0"/>
              </a:rPr>
              <a:t>Conception </a:t>
            </a:r>
          </a:p>
          <a:p>
            <a:pPr algn="ctr"/>
            <a:r>
              <a:rPr lang="fr-FR" b="1" dirty="0" smtClean="0">
                <a:latin typeface="Calibri" pitchFamily="34" charset="0"/>
                <a:cs typeface="Calibri" pitchFamily="34" charset="0"/>
              </a:rPr>
              <a:t> préliminaire</a:t>
            </a:r>
            <a:endParaRPr lang="fr-FR" b="1" dirty="0">
              <a:latin typeface="Calibri" pitchFamily="34" charset="0"/>
              <a:cs typeface="Calibri" pitchFamily="34" charset="0"/>
            </a:endParaRPr>
          </a:p>
        </p:txBody>
      </p:sp>
      <p:sp>
        <p:nvSpPr>
          <p:cNvPr id="57" name="ZoneTexte 56"/>
          <p:cNvSpPr txBox="1"/>
          <p:nvPr/>
        </p:nvSpPr>
        <p:spPr>
          <a:xfrm>
            <a:off x="467544" y="1484784"/>
            <a:ext cx="7455351" cy="1015663"/>
          </a:xfrm>
          <a:prstGeom prst="rect">
            <a:avLst/>
          </a:prstGeom>
          <a:noFill/>
        </p:spPr>
        <p:txBody>
          <a:bodyPr wrap="square" rtlCol="0">
            <a:spAutoFit/>
          </a:bodyPr>
          <a:lstStyle/>
          <a:p>
            <a:r>
              <a:rPr lang="fr-FR" sz="2000" dirty="0" smtClean="0">
                <a:latin typeface="Calibri" pitchFamily="34" charset="0"/>
                <a:cs typeface="Calibri" pitchFamily="34" charset="0"/>
              </a:rPr>
              <a:t>Passage des processus aux fonctions opératives associées puis organisation de ces fonctions pour respecter les contraintes du cahier des charges (implantation, cadence de production, etc.)</a:t>
            </a:r>
            <a:endParaRPr lang="fr-FR" sz="2000" dirty="0">
              <a:latin typeface="Calibri" pitchFamily="34" charset="0"/>
              <a:cs typeface="Calibri" pitchFamily="34" charset="0"/>
            </a:endParaRPr>
          </a:p>
        </p:txBody>
      </p:sp>
      <p:sp>
        <p:nvSpPr>
          <p:cNvPr id="58" name="ZoneTexte 57"/>
          <p:cNvSpPr txBox="1"/>
          <p:nvPr/>
        </p:nvSpPr>
        <p:spPr>
          <a:xfrm>
            <a:off x="6552220" y="4000326"/>
            <a:ext cx="2591780" cy="369332"/>
          </a:xfrm>
          <a:prstGeom prst="rect">
            <a:avLst/>
          </a:prstGeom>
          <a:noFill/>
        </p:spPr>
        <p:txBody>
          <a:bodyPr wrap="square" rtlCol="0">
            <a:spAutoFit/>
          </a:bodyPr>
          <a:lstStyle/>
          <a:p>
            <a:r>
              <a:rPr lang="fr-FR" b="1" i="1" dirty="0" smtClean="0">
                <a:latin typeface="Calibri" pitchFamily="34" charset="0"/>
                <a:cs typeface="Calibri" pitchFamily="34" charset="0"/>
              </a:rPr>
              <a:t>Fo : fonction opérative</a:t>
            </a:r>
            <a:endParaRPr lang="fr-FR" b="1" i="1" dirty="0">
              <a:latin typeface="Calibri" pitchFamily="34" charset="0"/>
              <a:cs typeface="Calibri" pitchFamily="34" charset="0"/>
            </a:endParaRPr>
          </a:p>
        </p:txBody>
      </p:sp>
      <p:grpSp>
        <p:nvGrpSpPr>
          <p:cNvPr id="2" name="Groupe 58"/>
          <p:cNvGrpSpPr/>
          <p:nvPr/>
        </p:nvGrpSpPr>
        <p:grpSpPr>
          <a:xfrm>
            <a:off x="2663788" y="4509120"/>
            <a:ext cx="4572508" cy="1631216"/>
            <a:chOff x="2642043" y="5154519"/>
            <a:chExt cx="4572508" cy="1631216"/>
          </a:xfrm>
        </p:grpSpPr>
        <p:sp>
          <p:nvSpPr>
            <p:cNvPr id="60" name="ZoneTexte 59"/>
            <p:cNvSpPr txBox="1"/>
            <p:nvPr/>
          </p:nvSpPr>
          <p:spPr>
            <a:xfrm>
              <a:off x="2670845" y="5154519"/>
              <a:ext cx="4543706" cy="1631216"/>
            </a:xfrm>
            <a:prstGeom prst="rect">
              <a:avLst/>
            </a:prstGeom>
            <a:noFill/>
          </p:spPr>
          <p:txBody>
            <a:bodyPr wrap="square" rtlCol="0">
              <a:spAutoFit/>
            </a:bodyPr>
            <a:lstStyle/>
            <a:p>
              <a:r>
                <a:rPr lang="fr-FR" sz="2000" b="1" dirty="0" smtClean="0">
                  <a:solidFill>
                    <a:srgbClr val="7030A0"/>
                  </a:solidFill>
                  <a:latin typeface="Calibri" pitchFamily="34" charset="0"/>
                  <a:cs typeface="Calibri" pitchFamily="34" charset="0"/>
                </a:rPr>
                <a:t>Architecture contrôle / commande</a:t>
              </a:r>
            </a:p>
            <a:p>
              <a:r>
                <a:rPr lang="fr-FR" sz="2000" b="1" dirty="0" smtClean="0">
                  <a:solidFill>
                    <a:srgbClr val="7030A0"/>
                  </a:solidFill>
                  <a:latin typeface="Calibri" pitchFamily="34" charset="0"/>
                  <a:cs typeface="Calibri" pitchFamily="34" charset="0"/>
                </a:rPr>
                <a:t>Partition en tâches opératives</a:t>
              </a:r>
            </a:p>
            <a:p>
              <a:r>
                <a:rPr lang="fr-FR" sz="2000" b="1" dirty="0" smtClean="0">
                  <a:solidFill>
                    <a:srgbClr val="7030A0"/>
                  </a:solidFill>
                  <a:latin typeface="Calibri" pitchFamily="34" charset="0"/>
                  <a:cs typeface="Calibri" pitchFamily="34" charset="0"/>
                </a:rPr>
                <a:t>Coordination des tâches</a:t>
              </a:r>
            </a:p>
            <a:p>
              <a:r>
                <a:rPr lang="fr-FR" sz="2000" b="1" dirty="0" smtClean="0">
                  <a:solidFill>
                    <a:srgbClr val="7030A0"/>
                  </a:solidFill>
                  <a:latin typeface="Calibri" pitchFamily="34" charset="0"/>
                  <a:cs typeface="Calibri" pitchFamily="34" charset="0"/>
                </a:rPr>
                <a:t>Cadence, Temps de cycle</a:t>
              </a:r>
            </a:p>
            <a:p>
              <a:r>
                <a:rPr lang="fr-FR" sz="2000" b="1" dirty="0" smtClean="0">
                  <a:solidFill>
                    <a:srgbClr val="7030A0"/>
                  </a:solidFill>
                  <a:latin typeface="Calibri" pitchFamily="34" charset="0"/>
                  <a:cs typeface="Calibri" pitchFamily="34" charset="0"/>
                </a:rPr>
                <a:t>Spécification temporelle des tâches</a:t>
              </a:r>
              <a:endParaRPr lang="fr-FR" sz="2000" b="1" dirty="0">
                <a:solidFill>
                  <a:srgbClr val="7030A0"/>
                </a:solidFill>
                <a:latin typeface="Calibri" pitchFamily="34" charset="0"/>
                <a:cs typeface="Calibri" pitchFamily="34" charset="0"/>
              </a:endParaRPr>
            </a:p>
          </p:txBody>
        </p:sp>
        <p:cxnSp>
          <p:nvCxnSpPr>
            <p:cNvPr id="61" name="Connecteur droit 60"/>
            <p:cNvCxnSpPr/>
            <p:nvPr/>
          </p:nvCxnSpPr>
          <p:spPr>
            <a:xfrm>
              <a:off x="2642043" y="5190523"/>
              <a:ext cx="0" cy="158417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ZoneTexte 61"/>
          <p:cNvSpPr txBox="1"/>
          <p:nvPr/>
        </p:nvSpPr>
        <p:spPr>
          <a:xfrm>
            <a:off x="395536" y="980728"/>
            <a:ext cx="5491449" cy="461665"/>
          </a:xfrm>
          <a:prstGeom prst="rect">
            <a:avLst/>
          </a:prstGeom>
          <a:noFill/>
        </p:spPr>
        <p:txBody>
          <a:bodyPr wrap="square" rtlCol="0">
            <a:spAutoFit/>
          </a:bodyPr>
          <a:lstStyle/>
          <a:p>
            <a:r>
              <a:rPr lang="fr-FR" sz="2400" b="1" dirty="0" smtClean="0">
                <a:solidFill>
                  <a:schemeClr val="accent1">
                    <a:lumMod val="50000"/>
                  </a:schemeClr>
                </a:solidFill>
              </a:rPr>
              <a:t>Architecture fonctionnelle</a:t>
            </a:r>
            <a:endParaRPr lang="fr-FR" sz="2400" b="1" dirty="0">
              <a:solidFill>
                <a:schemeClr val="accent1">
                  <a:lumMod val="50000"/>
                </a:schemeClr>
              </a:solidFill>
            </a:endParaRPr>
          </a:p>
        </p:txBody>
      </p:sp>
      <p:sp>
        <p:nvSpPr>
          <p:cNvPr id="12292" name="Oval 4"/>
          <p:cNvSpPr>
            <a:spLocks noChangeArrowheads="1"/>
          </p:cNvSpPr>
          <p:nvPr/>
        </p:nvSpPr>
        <p:spPr bwMode="auto">
          <a:xfrm>
            <a:off x="646113" y="2735263"/>
            <a:ext cx="2608263" cy="1543050"/>
          </a:xfrm>
          <a:prstGeom prst="ellipse">
            <a:avLst/>
          </a:prstGeom>
          <a:noFill/>
          <a:ln w="14288"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2315" name="Oval 27"/>
          <p:cNvSpPr>
            <a:spLocks noChangeArrowheads="1"/>
          </p:cNvSpPr>
          <p:nvPr/>
        </p:nvSpPr>
        <p:spPr bwMode="auto">
          <a:xfrm>
            <a:off x="4481513" y="2813050"/>
            <a:ext cx="2339975" cy="1385887"/>
          </a:xfrm>
          <a:prstGeom prst="ellipse">
            <a:avLst/>
          </a:prstGeom>
          <a:no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2319" name="Oval 31"/>
          <p:cNvSpPr>
            <a:spLocks noChangeArrowheads="1"/>
          </p:cNvSpPr>
          <p:nvPr/>
        </p:nvSpPr>
        <p:spPr bwMode="auto">
          <a:xfrm>
            <a:off x="971600" y="3176972"/>
            <a:ext cx="792088" cy="504056"/>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36000" rIns="0" bIns="36000" numCol="1" anchor="t" anchorCtr="0" compatLnSpc="1">
            <a:prstTxWarp prst="textNoShape">
              <a:avLst/>
            </a:prstTxWarp>
          </a:bodyPr>
          <a:lstStyle/>
          <a:p>
            <a:pPr algn="ctr"/>
            <a:r>
              <a:rPr lang="fr-FR" b="1" dirty="0" smtClean="0"/>
              <a:t>Fo1</a:t>
            </a:r>
            <a:endParaRPr lang="fr-FR" b="1" dirty="0"/>
          </a:p>
        </p:txBody>
      </p:sp>
      <p:sp>
        <p:nvSpPr>
          <p:cNvPr id="104" name="Oval 31"/>
          <p:cNvSpPr>
            <a:spLocks noChangeArrowheads="1"/>
          </p:cNvSpPr>
          <p:nvPr/>
        </p:nvSpPr>
        <p:spPr bwMode="auto">
          <a:xfrm>
            <a:off x="2087724" y="3537012"/>
            <a:ext cx="792088" cy="504056"/>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36000" rIns="0" bIns="36000" numCol="1" anchor="t" anchorCtr="0" compatLnSpc="1">
            <a:prstTxWarp prst="textNoShape">
              <a:avLst/>
            </a:prstTxWarp>
          </a:bodyPr>
          <a:lstStyle/>
          <a:p>
            <a:pPr algn="ctr"/>
            <a:r>
              <a:rPr lang="fr-FR" b="1" dirty="0" smtClean="0"/>
              <a:t>Fo3</a:t>
            </a:r>
            <a:endParaRPr lang="fr-FR" b="1" dirty="0"/>
          </a:p>
        </p:txBody>
      </p:sp>
      <p:sp>
        <p:nvSpPr>
          <p:cNvPr id="107" name="Oval 31"/>
          <p:cNvSpPr>
            <a:spLocks noChangeArrowheads="1"/>
          </p:cNvSpPr>
          <p:nvPr/>
        </p:nvSpPr>
        <p:spPr bwMode="auto">
          <a:xfrm>
            <a:off x="3527884" y="3176972"/>
            <a:ext cx="792088" cy="504056"/>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36000" rIns="0" bIns="36000" numCol="1" anchor="t" anchorCtr="0" compatLnSpc="1">
            <a:prstTxWarp prst="textNoShape">
              <a:avLst/>
            </a:prstTxWarp>
          </a:bodyPr>
          <a:lstStyle/>
          <a:p>
            <a:pPr algn="ctr"/>
            <a:r>
              <a:rPr lang="fr-FR" b="1" dirty="0" smtClean="0"/>
              <a:t>Fo4</a:t>
            </a:r>
            <a:endParaRPr lang="fr-FR" b="1" dirty="0"/>
          </a:p>
        </p:txBody>
      </p:sp>
      <p:sp>
        <p:nvSpPr>
          <p:cNvPr id="108" name="Oval 31"/>
          <p:cNvSpPr>
            <a:spLocks noChangeArrowheads="1"/>
          </p:cNvSpPr>
          <p:nvPr/>
        </p:nvSpPr>
        <p:spPr bwMode="auto">
          <a:xfrm>
            <a:off x="4932040" y="3068960"/>
            <a:ext cx="792088" cy="504056"/>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36000" rIns="0" bIns="36000" numCol="1" anchor="t" anchorCtr="0" compatLnSpc="1">
            <a:prstTxWarp prst="textNoShape">
              <a:avLst/>
            </a:prstTxWarp>
          </a:bodyPr>
          <a:lstStyle/>
          <a:p>
            <a:pPr algn="ctr"/>
            <a:r>
              <a:rPr lang="fr-FR" b="1" dirty="0" smtClean="0"/>
              <a:t>Fo5</a:t>
            </a:r>
            <a:endParaRPr lang="fr-FR" b="1" dirty="0"/>
          </a:p>
        </p:txBody>
      </p:sp>
      <p:sp>
        <p:nvSpPr>
          <p:cNvPr id="109" name="Oval 31"/>
          <p:cNvSpPr>
            <a:spLocks noChangeArrowheads="1"/>
          </p:cNvSpPr>
          <p:nvPr/>
        </p:nvSpPr>
        <p:spPr bwMode="auto">
          <a:xfrm>
            <a:off x="5760132" y="3429000"/>
            <a:ext cx="792088" cy="504056"/>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0" tIns="36000" rIns="0" bIns="36000" numCol="1" anchor="t" anchorCtr="0" compatLnSpc="1">
            <a:prstTxWarp prst="textNoShape">
              <a:avLst/>
            </a:prstTxWarp>
          </a:bodyPr>
          <a:lstStyle/>
          <a:p>
            <a:pPr algn="ctr"/>
            <a:r>
              <a:rPr lang="fr-FR" b="1" dirty="0" smtClean="0"/>
              <a:t>Fo6</a:t>
            </a:r>
            <a:endParaRPr lang="fr-FR" b="1" dirty="0"/>
          </a:p>
        </p:txBody>
      </p:sp>
      <p:sp>
        <p:nvSpPr>
          <p:cNvPr id="68" name="Rectangle 67"/>
          <p:cNvSpPr/>
          <p:nvPr/>
        </p:nvSpPr>
        <p:spPr>
          <a:xfrm>
            <a:off x="143508" y="4041068"/>
            <a:ext cx="1800200" cy="1767242"/>
          </a:xfrm>
          <a:prstGeom prst="wedgeRectCallout">
            <a:avLst>
              <a:gd name="adj1" fmla="val 69060"/>
              <a:gd name="adj2" fmla="val -91939"/>
            </a:avLst>
          </a:prstGeom>
          <a:solidFill>
            <a:schemeClr val="bg2"/>
          </a:solidFill>
          <a:ln w="190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solidFill>
              </a:rPr>
              <a:t>Déplacer verticalement:</a:t>
            </a:r>
          </a:p>
          <a:p>
            <a:pPr algn="ctr"/>
            <a:r>
              <a:rPr lang="fr-FR" dirty="0" smtClean="0">
                <a:solidFill>
                  <a:schemeClr val="tx1"/>
                </a:solidFill>
              </a:rPr>
              <a:t> course ?</a:t>
            </a:r>
          </a:p>
          <a:p>
            <a:pPr algn="ctr"/>
            <a:r>
              <a:rPr lang="fr-FR" dirty="0" smtClean="0">
                <a:solidFill>
                  <a:schemeClr val="tx1"/>
                </a:solidFill>
              </a:rPr>
              <a:t>positions ?</a:t>
            </a:r>
          </a:p>
          <a:p>
            <a:pPr algn="ctr"/>
            <a:r>
              <a:rPr lang="fr-FR" dirty="0" smtClean="0">
                <a:solidFill>
                  <a:schemeClr val="tx1"/>
                </a:solidFill>
              </a:rPr>
              <a:t>masses ?</a:t>
            </a:r>
          </a:p>
          <a:p>
            <a:pPr algn="ctr"/>
            <a:r>
              <a:rPr lang="fr-FR" dirty="0" smtClean="0">
                <a:solidFill>
                  <a:schemeClr val="tx1"/>
                </a:solidFill>
              </a:rPr>
              <a:t>durée ?</a:t>
            </a:r>
            <a:endParaRPr lang="fr-FR" dirty="0"/>
          </a:p>
        </p:txBody>
      </p:sp>
      <p:sp>
        <p:nvSpPr>
          <p:cNvPr id="110" name="Rectangle 109">
            <a:hlinkClick r:id="" action="ppaction://hlinkshowjump?jump=nextslide"/>
          </p:cNvPr>
          <p:cNvSpPr/>
          <p:nvPr/>
        </p:nvSpPr>
        <p:spPr>
          <a:xfrm>
            <a:off x="215516" y="116632"/>
            <a:ext cx="6300700" cy="630942"/>
          </a:xfrm>
          <a:prstGeom prst="rect">
            <a:avLst/>
          </a:prstGeom>
        </p:spPr>
        <p:txBody>
          <a:bodyPr wrap="square">
            <a:spAutoFit/>
          </a:bodyPr>
          <a:lstStyle/>
          <a:p>
            <a:pPr marL="449263" indent="-449263">
              <a:lnSpc>
                <a:spcPts val="2100"/>
              </a:lnSpc>
            </a:pPr>
            <a:r>
              <a:rPr lang="fr-FR" sz="2400" b="1" dirty="0" smtClean="0">
                <a:solidFill>
                  <a:schemeClr val="bg2">
                    <a:lumMod val="25000"/>
                  </a:schemeClr>
                </a:solidFill>
                <a:latin typeface="Calibri" pitchFamily="34" charset="0"/>
                <a:cs typeface="Calibri" pitchFamily="34" charset="0"/>
              </a:rPr>
              <a:t>C9: </a:t>
            </a:r>
            <a:r>
              <a:rPr lang="fr-FR" sz="2400" b="1" dirty="0" smtClean="0">
                <a:solidFill>
                  <a:schemeClr val="accent3"/>
                </a:solidFill>
                <a:latin typeface="Calibri" pitchFamily="34" charset="0"/>
                <a:cs typeface="Calibri" pitchFamily="34" charset="0"/>
              </a:rPr>
              <a:t>Organiser les Fo, proposer une architecture fonctionnelle, comparer des architectures</a:t>
            </a:r>
            <a:endParaRPr lang="fr-FR" sz="2000" b="1" dirty="0">
              <a:solidFill>
                <a:schemeClr val="accent3"/>
              </a:solidFill>
              <a:latin typeface="Calibri" pitchFamily="34" charset="0"/>
              <a:cs typeface="Calibri" pitchFamily="34" charset="0"/>
            </a:endParaRPr>
          </a:p>
        </p:txBody>
      </p:sp>
      <p:pic>
        <p:nvPicPr>
          <p:cNvPr id="26" name="Image 25" descr="logo_acad_lille.jpg"/>
          <p:cNvPicPr>
            <a:picLocks noChangeAspect="1"/>
          </p:cNvPicPr>
          <p:nvPr/>
        </p:nvPicPr>
        <p:blipFill>
          <a:blip r:embed="rId3"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7" name="ZoneTexte 26"/>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69" name="Rectangle 68"/>
          <p:cNvSpPr/>
          <p:nvPr/>
        </p:nvSpPr>
        <p:spPr>
          <a:xfrm>
            <a:off x="107504" y="4005064"/>
            <a:ext cx="2124236" cy="1908212"/>
          </a:xfrm>
          <a:prstGeom prst="wedgeRectCallout">
            <a:avLst>
              <a:gd name="adj1" fmla="val 62476"/>
              <a:gd name="adj2" fmla="val -52834"/>
            </a:avLst>
          </a:prstGeom>
          <a:solidFill>
            <a:schemeClr val="bg2"/>
          </a:solidFill>
          <a:ln w="190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solidFill>
              </a:rPr>
              <a:t>Déplacer horizontalement:</a:t>
            </a:r>
          </a:p>
          <a:p>
            <a:pPr algn="ctr"/>
            <a:r>
              <a:rPr lang="fr-FR" dirty="0" smtClean="0">
                <a:solidFill>
                  <a:schemeClr val="tx1"/>
                </a:solidFill>
              </a:rPr>
              <a:t> course ?</a:t>
            </a:r>
          </a:p>
          <a:p>
            <a:pPr algn="ctr"/>
            <a:r>
              <a:rPr lang="fr-FR" dirty="0" smtClean="0">
                <a:solidFill>
                  <a:schemeClr val="tx1"/>
                </a:solidFill>
              </a:rPr>
              <a:t>positions ?</a:t>
            </a:r>
          </a:p>
          <a:p>
            <a:pPr algn="ctr"/>
            <a:r>
              <a:rPr lang="fr-FR" dirty="0" smtClean="0">
                <a:solidFill>
                  <a:schemeClr val="tx1"/>
                </a:solidFill>
              </a:rPr>
              <a:t>masses ?</a:t>
            </a:r>
          </a:p>
          <a:p>
            <a:pPr algn="ctr"/>
            <a:r>
              <a:rPr lang="fr-FR" dirty="0" smtClean="0">
                <a:solidFill>
                  <a:schemeClr val="tx1"/>
                </a:solidFill>
              </a:rPr>
              <a:t>durée ?</a:t>
            </a:r>
            <a:endParaRPr lang="fr-FR" dirty="0"/>
          </a:p>
        </p:txBody>
      </p:sp>
      <p:sp>
        <p:nvSpPr>
          <p:cNvPr id="67" name="Rectangle 66"/>
          <p:cNvSpPr/>
          <p:nvPr/>
        </p:nvSpPr>
        <p:spPr>
          <a:xfrm>
            <a:off x="359532" y="4005064"/>
            <a:ext cx="1584176" cy="1767242"/>
          </a:xfrm>
          <a:prstGeom prst="wedgeRectCallout">
            <a:avLst>
              <a:gd name="adj1" fmla="val -5209"/>
              <a:gd name="adj2" fmla="val -79730"/>
            </a:avLst>
          </a:prstGeom>
          <a:solidFill>
            <a:schemeClr val="bg2"/>
          </a:solidFill>
          <a:ln w="19050">
            <a:solidFill>
              <a:schemeClr val="bg2">
                <a:lumMod val="25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fr-FR" dirty="0" smtClean="0">
                <a:solidFill>
                  <a:schemeClr val="tx1"/>
                </a:solidFill>
              </a:rPr>
              <a:t>Saisir</a:t>
            </a:r>
          </a:p>
          <a:p>
            <a:pPr algn="ctr"/>
            <a:r>
              <a:rPr lang="fr-FR" dirty="0" smtClean="0">
                <a:solidFill>
                  <a:schemeClr val="tx1"/>
                </a:solidFill>
              </a:rPr>
              <a:t> </a:t>
            </a:r>
          </a:p>
          <a:p>
            <a:pPr algn="ctr"/>
            <a:r>
              <a:rPr lang="fr-FR" dirty="0" smtClean="0">
                <a:solidFill>
                  <a:schemeClr val="tx1"/>
                </a:solidFill>
              </a:rPr>
              <a:t>1 louche ?</a:t>
            </a:r>
          </a:p>
          <a:p>
            <a:pPr algn="ctr"/>
            <a:r>
              <a:rPr lang="fr-FR" dirty="0" smtClean="0">
                <a:solidFill>
                  <a:schemeClr val="tx1"/>
                </a:solidFill>
              </a:rPr>
              <a:t>5 louches ?</a:t>
            </a:r>
          </a:p>
          <a:p>
            <a:pPr algn="ctr"/>
            <a:r>
              <a:rPr lang="fr-FR" dirty="0" smtClean="0">
                <a:solidFill>
                  <a:schemeClr val="tx1"/>
                </a:solidFill>
              </a:rPr>
              <a:t>25 louches ?</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3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7"/>
                                        </p:tgtEl>
                                        <p:attrNameLst>
                                          <p:attrName>style.visibility</p:attrName>
                                        </p:attrNameLst>
                                      </p:cBhvr>
                                      <p:to>
                                        <p:strVal val="visible"/>
                                      </p:to>
                                    </p:set>
                                  </p:childTnLst>
                                  <p:subTnLst>
                                    <p:set>
                                      <p:cBhvr override="childStyle">
                                        <p:cTn dur="1" fill="hold" display="0" masterRel="nextClick" afterEffect="1"/>
                                        <p:tgtEl>
                                          <p:spTgt spid="67"/>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8"/>
                                        </p:tgtEl>
                                        <p:attrNameLst>
                                          <p:attrName>style.visibility</p:attrName>
                                        </p:attrNameLst>
                                      </p:cBhvr>
                                      <p:to>
                                        <p:strVal val="visible"/>
                                      </p:to>
                                    </p:set>
                                  </p:childTnLst>
                                  <p:subTnLst>
                                    <p:set>
                                      <p:cBhvr override="childStyle">
                                        <p:cTn dur="1" fill="hold" display="0" masterRel="nextClick" afterEffect="1"/>
                                        <p:tgtEl>
                                          <p:spTgt spid="68"/>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9"/>
                                        </p:tgtEl>
                                        <p:attrNameLst>
                                          <p:attrName>style.visibility</p:attrName>
                                        </p:attrNameLst>
                                      </p:cBhvr>
                                      <p:to>
                                        <p:strVal val="visible"/>
                                      </p:to>
                                    </p:set>
                                  </p:childTnLst>
                                  <p:subTnLst>
                                    <p:set>
                                      <p:cBhvr override="childStyle">
                                        <p:cTn dur="1" fill="hold" display="0" masterRel="nextClick" afterEffect="1"/>
                                        <p:tgtEl>
                                          <p:spTgt spid="69"/>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animBg="1"/>
      <p:bldP spid="12315" grpId="0" animBg="1"/>
      <p:bldP spid="68" grpId="0" animBg="1"/>
      <p:bldP spid="69" grpId="0" animBg="1"/>
      <p:bldP spid="6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3"/>
          <p:cNvPicPr>
            <a:picLocks noChangeAspect="1" noChangeArrowheads="1"/>
          </p:cNvPicPr>
          <p:nvPr/>
        </p:nvPicPr>
        <p:blipFill>
          <a:blip r:embed="rId4" cstate="print"/>
          <a:srcRect/>
          <a:stretch>
            <a:fillRect/>
          </a:stretch>
        </p:blipFill>
        <p:spPr bwMode="auto">
          <a:xfrm>
            <a:off x="467545" y="2428153"/>
            <a:ext cx="3816423" cy="3324972"/>
          </a:xfrm>
          <a:prstGeom prst="rect">
            <a:avLst/>
          </a:prstGeom>
          <a:noFill/>
          <a:ln w="9525">
            <a:noFill/>
            <a:miter lim="800000"/>
            <a:headEnd/>
            <a:tailEnd/>
          </a:ln>
        </p:spPr>
      </p:pic>
      <p:cxnSp>
        <p:nvCxnSpPr>
          <p:cNvPr id="13" name="Connecteur droit 12"/>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3" name="Objet 22"/>
          <p:cNvGraphicFramePr>
            <a:graphicFrameLocks noChangeAspect="1"/>
          </p:cNvGraphicFramePr>
          <p:nvPr>
            <p:extLst>
              <p:ext uri="{D42A27DB-BD31-4B8C-83A1-F6EECF244321}">
                <p14:modId xmlns="" xmlns:p14="http://schemas.microsoft.com/office/powerpoint/2010/main" val="3930002936"/>
              </p:ext>
            </p:extLst>
          </p:nvPr>
        </p:nvGraphicFramePr>
        <p:xfrm>
          <a:off x="4572000" y="1520788"/>
          <a:ext cx="4265558" cy="4340832"/>
        </p:xfrm>
        <a:graphic>
          <a:graphicData uri="http://schemas.openxmlformats.org/presentationml/2006/ole">
            <p:oleObj spid="_x0000_s388098" name="Visio" r:id="rId5" imgW="8461572" imgH="8610186" progId="Visio.Drawing.11">
              <p:embed/>
            </p:oleObj>
          </a:graphicData>
        </a:graphic>
      </p:graphicFrame>
      <p:pic>
        <p:nvPicPr>
          <p:cNvPr id="24" name="Picture 8"/>
          <p:cNvPicPr>
            <a:picLocks noChangeAspect="1" noChangeArrowheads="1"/>
          </p:cNvPicPr>
          <p:nvPr/>
        </p:nvPicPr>
        <p:blipFill>
          <a:blip r:embed="rId6" cstate="email">
            <a:extLst>
              <a:ext uri="{28A0092B-C50C-407E-A947-70E740481C1C}">
                <a14:useLocalDpi xmlns="" xmlns:a14="http://schemas.microsoft.com/office/drawing/2010/main"/>
              </a:ext>
            </a:extLst>
          </a:blip>
          <a:srcRect/>
          <a:stretch>
            <a:fillRect/>
          </a:stretch>
        </p:blipFill>
        <p:spPr bwMode="auto">
          <a:xfrm>
            <a:off x="4578896" y="1504492"/>
            <a:ext cx="4320480" cy="441285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 name="Groupe 33"/>
          <p:cNvGrpSpPr/>
          <p:nvPr/>
        </p:nvGrpSpPr>
        <p:grpSpPr>
          <a:xfrm>
            <a:off x="1511660" y="2564904"/>
            <a:ext cx="1764196" cy="2520280"/>
            <a:chOff x="2074726" y="4509120"/>
            <a:chExt cx="481050" cy="864096"/>
          </a:xfrm>
        </p:grpSpPr>
        <p:cxnSp>
          <p:nvCxnSpPr>
            <p:cNvPr id="35" name="Connecteur droit avec flèche 34"/>
            <p:cNvCxnSpPr/>
            <p:nvPr/>
          </p:nvCxnSpPr>
          <p:spPr>
            <a:xfrm flipV="1">
              <a:off x="2074726" y="4509120"/>
              <a:ext cx="0" cy="36004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6" name="Connecteur droit avec flèche 35"/>
            <p:cNvCxnSpPr/>
            <p:nvPr/>
          </p:nvCxnSpPr>
          <p:spPr>
            <a:xfrm flipV="1">
              <a:off x="2555776" y="4797152"/>
              <a:ext cx="0" cy="576064"/>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7" name="Connecteur droit avec flèche 36"/>
            <p:cNvCxnSpPr/>
            <p:nvPr/>
          </p:nvCxnSpPr>
          <p:spPr>
            <a:xfrm>
              <a:off x="2074726" y="4509120"/>
              <a:ext cx="481050" cy="288032"/>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grpSp>
        <p:nvGrpSpPr>
          <p:cNvPr id="3" name="Groupe 40"/>
          <p:cNvGrpSpPr/>
          <p:nvPr/>
        </p:nvGrpSpPr>
        <p:grpSpPr>
          <a:xfrm>
            <a:off x="1187624" y="2528900"/>
            <a:ext cx="2736304" cy="2736304"/>
            <a:chOff x="-972616" y="1919147"/>
            <a:chExt cx="864096" cy="912593"/>
          </a:xfrm>
        </p:grpSpPr>
        <p:cxnSp>
          <p:nvCxnSpPr>
            <p:cNvPr id="42" name="Connecteur droit avec flèche 41"/>
            <p:cNvCxnSpPr/>
            <p:nvPr/>
          </p:nvCxnSpPr>
          <p:spPr>
            <a:xfrm flipV="1">
              <a:off x="-828600" y="1967644"/>
              <a:ext cx="0" cy="36004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3" name="Connecteur droit avec flèche 42"/>
            <p:cNvCxnSpPr/>
            <p:nvPr/>
          </p:nvCxnSpPr>
          <p:spPr>
            <a:xfrm flipV="1">
              <a:off x="-347550" y="2255676"/>
              <a:ext cx="0" cy="576064"/>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4" name="Arc 43"/>
            <p:cNvSpPr/>
            <p:nvPr/>
          </p:nvSpPr>
          <p:spPr>
            <a:xfrm>
              <a:off x="-972616" y="1919147"/>
              <a:ext cx="864096" cy="403448"/>
            </a:xfrm>
            <a:prstGeom prst="arc">
              <a:avLst>
                <a:gd name="adj1" fmla="val 12619541"/>
                <a:gd name="adj2" fmla="val 2208732"/>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sp>
        <p:nvSpPr>
          <p:cNvPr id="45" name="Freeform 9"/>
          <p:cNvSpPr>
            <a:spLocks/>
          </p:cNvSpPr>
          <p:nvPr/>
        </p:nvSpPr>
        <p:spPr bwMode="auto">
          <a:xfrm>
            <a:off x="6588224" y="548680"/>
            <a:ext cx="2403667" cy="1080120"/>
          </a:xfrm>
          <a:custGeom>
            <a:avLst/>
            <a:gdLst>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7333 w 10000"/>
              <a:gd name="connsiteY39" fmla="*/ 4694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9083"/>
              <a:gd name="connsiteY0" fmla="*/ 477 h 10000"/>
              <a:gd name="connsiteX1" fmla="*/ 2973 w 9083"/>
              <a:gd name="connsiteY1" fmla="*/ 628 h 10000"/>
              <a:gd name="connsiteX2" fmla="*/ 2874 w 9083"/>
              <a:gd name="connsiteY2" fmla="*/ 729 h 10000"/>
              <a:gd name="connsiteX3" fmla="*/ 2576 w 9083"/>
              <a:gd name="connsiteY3" fmla="*/ 1093 h 10000"/>
              <a:gd name="connsiteX4" fmla="*/ 1346 w 9083"/>
              <a:gd name="connsiteY4" fmla="*/ 302 h 10000"/>
              <a:gd name="connsiteX5" fmla="*/ 1453 w 9083"/>
              <a:gd name="connsiteY5" fmla="*/ 126 h 10000"/>
              <a:gd name="connsiteX6" fmla="*/ 611 w 9083"/>
              <a:gd name="connsiteY6" fmla="*/ 0 h 10000"/>
              <a:gd name="connsiteX7" fmla="*/ 1016 w 9083"/>
              <a:gd name="connsiteY7" fmla="*/ 791 h 10000"/>
              <a:gd name="connsiteX8" fmla="*/ 1156 w 9083"/>
              <a:gd name="connsiteY8" fmla="*/ 578 h 10000"/>
              <a:gd name="connsiteX9" fmla="*/ 2428 w 9083"/>
              <a:gd name="connsiteY9" fmla="*/ 1482 h 10000"/>
              <a:gd name="connsiteX10" fmla="*/ 2246 w 9083"/>
              <a:gd name="connsiteY10" fmla="*/ 2349 h 10000"/>
              <a:gd name="connsiteX11" fmla="*/ 2320 w 9083"/>
              <a:gd name="connsiteY11" fmla="*/ 3405 h 10000"/>
              <a:gd name="connsiteX12" fmla="*/ 735 w 9083"/>
              <a:gd name="connsiteY12" fmla="*/ 3756 h 10000"/>
              <a:gd name="connsiteX13" fmla="*/ 710 w 9083"/>
              <a:gd name="connsiteY13" fmla="*/ 3492 h 10000"/>
              <a:gd name="connsiteX14" fmla="*/ 0 w 9083"/>
              <a:gd name="connsiteY14" fmla="*/ 4171 h 10000"/>
              <a:gd name="connsiteX15" fmla="*/ 842 w 9083"/>
              <a:gd name="connsiteY15" fmla="*/ 4611 h 10000"/>
              <a:gd name="connsiteX16" fmla="*/ 809 w 9083"/>
              <a:gd name="connsiteY16" fmla="*/ 4246 h 10000"/>
              <a:gd name="connsiteX17" fmla="*/ 2469 w 9083"/>
              <a:gd name="connsiteY17" fmla="*/ 3920 h 10000"/>
              <a:gd name="connsiteX18" fmla="*/ 2989 w 9083"/>
              <a:gd name="connsiteY18" fmla="*/ 4774 h 10000"/>
              <a:gd name="connsiteX19" fmla="*/ 3749 w 9083"/>
              <a:gd name="connsiteY19" fmla="*/ 5553 h 10000"/>
              <a:gd name="connsiteX20" fmla="*/ 3154 w 9083"/>
              <a:gd name="connsiteY20" fmla="*/ 7739 h 10000"/>
              <a:gd name="connsiteX21" fmla="*/ 2857 w 9083"/>
              <a:gd name="connsiteY21" fmla="*/ 7538 h 10000"/>
              <a:gd name="connsiteX22" fmla="*/ 3022 w 9083"/>
              <a:gd name="connsiteY22" fmla="*/ 9121 h 10000"/>
              <a:gd name="connsiteX23" fmla="*/ 3840 w 9083"/>
              <a:gd name="connsiteY23" fmla="*/ 8153 h 10000"/>
              <a:gd name="connsiteX24" fmla="*/ 3551 w 9083"/>
              <a:gd name="connsiteY24" fmla="*/ 7965 h 10000"/>
              <a:gd name="connsiteX25" fmla="*/ 4112 w 9083"/>
              <a:gd name="connsiteY25" fmla="*/ 5754 h 10000"/>
              <a:gd name="connsiteX26" fmla="*/ 4872 w 9083"/>
              <a:gd name="connsiteY26" fmla="*/ 6106 h 10000"/>
              <a:gd name="connsiteX27" fmla="*/ 5714 w 9083"/>
              <a:gd name="connsiteY27" fmla="*/ 6080 h 10000"/>
              <a:gd name="connsiteX28" fmla="*/ 6614 w 9083"/>
              <a:gd name="connsiteY28" fmla="*/ 8618 h 10000"/>
              <a:gd name="connsiteX29" fmla="*/ 6391 w 9083"/>
              <a:gd name="connsiteY29" fmla="*/ 8668 h 10000"/>
              <a:gd name="connsiteX30" fmla="*/ 7333 w 9083"/>
              <a:gd name="connsiteY30" fmla="*/ 10000 h 10000"/>
              <a:gd name="connsiteX31" fmla="*/ 7333 w 9083"/>
              <a:gd name="connsiteY31" fmla="*/ 8467 h 10000"/>
              <a:gd name="connsiteX32" fmla="*/ 7077 w 9083"/>
              <a:gd name="connsiteY32" fmla="*/ 8505 h 10000"/>
              <a:gd name="connsiteX33" fmla="*/ 6119 w 9083"/>
              <a:gd name="connsiteY33" fmla="*/ 5992 h 10000"/>
              <a:gd name="connsiteX34" fmla="*/ 6755 w 9083"/>
              <a:gd name="connsiteY34" fmla="*/ 5471 h 10000"/>
              <a:gd name="connsiteX35" fmla="*/ 7168 w 9083"/>
              <a:gd name="connsiteY35" fmla="*/ 4837 h 10000"/>
              <a:gd name="connsiteX36" fmla="*/ 7222 w 9083"/>
              <a:gd name="connsiteY36" fmla="*/ 4898 h 10000"/>
              <a:gd name="connsiteX37" fmla="*/ 7222 w 9083"/>
              <a:gd name="connsiteY37" fmla="*/ 4694 h 10000"/>
              <a:gd name="connsiteX38" fmla="*/ 7333 w 9083"/>
              <a:gd name="connsiteY38" fmla="*/ 4694 h 10000"/>
              <a:gd name="connsiteX39" fmla="*/ 7333 w 9083"/>
              <a:gd name="connsiteY39" fmla="*/ 4694 h 10000"/>
              <a:gd name="connsiteX40" fmla="*/ 7222 w 9083"/>
              <a:gd name="connsiteY40" fmla="*/ 4490 h 10000"/>
              <a:gd name="connsiteX41" fmla="*/ 7291 w 9083"/>
              <a:gd name="connsiteY41" fmla="*/ 4384 h 10000"/>
              <a:gd name="connsiteX42" fmla="*/ 7333 w 9083"/>
              <a:gd name="connsiteY42" fmla="*/ 3342 h 10000"/>
              <a:gd name="connsiteX43" fmla="*/ 7077 w 9083"/>
              <a:gd name="connsiteY43" fmla="*/ 2374 h 10000"/>
              <a:gd name="connsiteX44" fmla="*/ 8497 w 9083"/>
              <a:gd name="connsiteY44" fmla="*/ 2010 h 10000"/>
              <a:gd name="connsiteX45" fmla="*/ 8571 w 9083"/>
              <a:gd name="connsiteY45" fmla="*/ 2312 h 10000"/>
              <a:gd name="connsiteX46" fmla="*/ 9083 w 9083"/>
              <a:gd name="connsiteY46" fmla="*/ 1671 h 10000"/>
              <a:gd name="connsiteX47" fmla="*/ 8233 w 9083"/>
              <a:gd name="connsiteY47" fmla="*/ 1382 h 10000"/>
              <a:gd name="connsiteX48" fmla="*/ 8324 w 9083"/>
              <a:gd name="connsiteY48" fmla="*/ 1633 h 10000"/>
              <a:gd name="connsiteX49" fmla="*/ 6837 w 9083"/>
              <a:gd name="connsiteY49" fmla="*/ 1985 h 10000"/>
              <a:gd name="connsiteX50" fmla="*/ 6474 w 9083"/>
              <a:gd name="connsiteY50" fmla="*/ 1432 h 10000"/>
              <a:gd name="connsiteX51" fmla="*/ 6028 w 9083"/>
              <a:gd name="connsiteY51" fmla="*/ 1583 h 10000"/>
              <a:gd name="connsiteX52" fmla="*/ 6722 w 9083"/>
              <a:gd name="connsiteY52" fmla="*/ 2726 h 10000"/>
              <a:gd name="connsiteX53" fmla="*/ 6854 w 9083"/>
              <a:gd name="connsiteY53" fmla="*/ 4020 h 10000"/>
              <a:gd name="connsiteX54" fmla="*/ 6177 w 9083"/>
              <a:gd name="connsiteY54" fmla="*/ 5151 h 10000"/>
              <a:gd name="connsiteX55" fmla="*/ 4897 w 9083"/>
              <a:gd name="connsiteY55" fmla="*/ 5364 h 10000"/>
              <a:gd name="connsiteX56" fmla="*/ 3757 w 9083"/>
              <a:gd name="connsiteY56" fmla="*/ 4824 h 10000"/>
              <a:gd name="connsiteX57" fmla="*/ 2956 w 9083"/>
              <a:gd name="connsiteY57" fmla="*/ 3794 h 10000"/>
              <a:gd name="connsiteX58" fmla="*/ 2659 w 9083"/>
              <a:gd name="connsiteY58" fmla="*/ 2714 h 10000"/>
              <a:gd name="connsiteX59" fmla="*/ 2857 w 9083"/>
              <a:gd name="connsiteY59" fmla="*/ 1558 h 10000"/>
              <a:gd name="connsiteX60" fmla="*/ 3501 w 9083"/>
              <a:gd name="connsiteY60" fmla="*/ 804 h 10000"/>
              <a:gd name="connsiteX61" fmla="*/ 3154 w 9083"/>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898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2799 w 9327"/>
              <a:gd name="connsiteY0" fmla="*/ 477 h 10000"/>
              <a:gd name="connsiteX1" fmla="*/ 2600 w 9327"/>
              <a:gd name="connsiteY1" fmla="*/ 628 h 10000"/>
              <a:gd name="connsiteX2" fmla="*/ 2491 w 9327"/>
              <a:gd name="connsiteY2" fmla="*/ 729 h 10000"/>
              <a:gd name="connsiteX3" fmla="*/ 2163 w 9327"/>
              <a:gd name="connsiteY3" fmla="*/ 1093 h 10000"/>
              <a:gd name="connsiteX4" fmla="*/ 809 w 9327"/>
              <a:gd name="connsiteY4" fmla="*/ 302 h 10000"/>
              <a:gd name="connsiteX5" fmla="*/ 927 w 9327"/>
              <a:gd name="connsiteY5" fmla="*/ 126 h 10000"/>
              <a:gd name="connsiteX6" fmla="*/ 0 w 9327"/>
              <a:gd name="connsiteY6" fmla="*/ 0 h 10000"/>
              <a:gd name="connsiteX7" fmla="*/ 446 w 9327"/>
              <a:gd name="connsiteY7" fmla="*/ 791 h 10000"/>
              <a:gd name="connsiteX8" fmla="*/ 600 w 9327"/>
              <a:gd name="connsiteY8" fmla="*/ 578 h 10000"/>
              <a:gd name="connsiteX9" fmla="*/ 2000 w 9327"/>
              <a:gd name="connsiteY9" fmla="*/ 1482 h 10000"/>
              <a:gd name="connsiteX10" fmla="*/ 1800 w 9327"/>
              <a:gd name="connsiteY10" fmla="*/ 2349 h 10000"/>
              <a:gd name="connsiteX11" fmla="*/ 1881 w 9327"/>
              <a:gd name="connsiteY11" fmla="*/ 3405 h 10000"/>
              <a:gd name="connsiteX12" fmla="*/ 136 w 9327"/>
              <a:gd name="connsiteY12" fmla="*/ 3756 h 10000"/>
              <a:gd name="connsiteX13" fmla="*/ 109 w 9327"/>
              <a:gd name="connsiteY13" fmla="*/ 3492 h 10000"/>
              <a:gd name="connsiteX14" fmla="*/ 1896 w 9327"/>
              <a:gd name="connsiteY14" fmla="*/ 3673 h 10000"/>
              <a:gd name="connsiteX15" fmla="*/ 254 w 9327"/>
              <a:gd name="connsiteY15" fmla="*/ 4611 h 10000"/>
              <a:gd name="connsiteX16" fmla="*/ 218 w 9327"/>
              <a:gd name="connsiteY16" fmla="*/ 4246 h 10000"/>
              <a:gd name="connsiteX17" fmla="*/ 2045 w 9327"/>
              <a:gd name="connsiteY17" fmla="*/ 3920 h 10000"/>
              <a:gd name="connsiteX18" fmla="*/ 2618 w 9327"/>
              <a:gd name="connsiteY18" fmla="*/ 4774 h 10000"/>
              <a:gd name="connsiteX19" fmla="*/ 3454 w 9327"/>
              <a:gd name="connsiteY19" fmla="*/ 5553 h 10000"/>
              <a:gd name="connsiteX20" fmla="*/ 2799 w 9327"/>
              <a:gd name="connsiteY20" fmla="*/ 7739 h 10000"/>
              <a:gd name="connsiteX21" fmla="*/ 2472 w 9327"/>
              <a:gd name="connsiteY21" fmla="*/ 7538 h 10000"/>
              <a:gd name="connsiteX22" fmla="*/ 2654 w 9327"/>
              <a:gd name="connsiteY22" fmla="*/ 9121 h 10000"/>
              <a:gd name="connsiteX23" fmla="*/ 3555 w 9327"/>
              <a:gd name="connsiteY23" fmla="*/ 8153 h 10000"/>
              <a:gd name="connsiteX24" fmla="*/ 3237 w 9327"/>
              <a:gd name="connsiteY24" fmla="*/ 7965 h 10000"/>
              <a:gd name="connsiteX25" fmla="*/ 3854 w 9327"/>
              <a:gd name="connsiteY25" fmla="*/ 5754 h 10000"/>
              <a:gd name="connsiteX26" fmla="*/ 4691 w 9327"/>
              <a:gd name="connsiteY26" fmla="*/ 6106 h 10000"/>
              <a:gd name="connsiteX27" fmla="*/ 5618 w 9327"/>
              <a:gd name="connsiteY27" fmla="*/ 6080 h 10000"/>
              <a:gd name="connsiteX28" fmla="*/ 6609 w 9327"/>
              <a:gd name="connsiteY28" fmla="*/ 8618 h 10000"/>
              <a:gd name="connsiteX29" fmla="*/ 6363 w 9327"/>
              <a:gd name="connsiteY29" fmla="*/ 8668 h 10000"/>
              <a:gd name="connsiteX30" fmla="*/ 7400 w 9327"/>
              <a:gd name="connsiteY30" fmla="*/ 10000 h 10000"/>
              <a:gd name="connsiteX31" fmla="*/ 7400 w 9327"/>
              <a:gd name="connsiteY31" fmla="*/ 8467 h 10000"/>
              <a:gd name="connsiteX32" fmla="*/ 7118 w 9327"/>
              <a:gd name="connsiteY32" fmla="*/ 8505 h 10000"/>
              <a:gd name="connsiteX33" fmla="*/ 6064 w 9327"/>
              <a:gd name="connsiteY33" fmla="*/ 5992 h 10000"/>
              <a:gd name="connsiteX34" fmla="*/ 6764 w 9327"/>
              <a:gd name="connsiteY34" fmla="*/ 5471 h 10000"/>
              <a:gd name="connsiteX35" fmla="*/ 7219 w 9327"/>
              <a:gd name="connsiteY35" fmla="*/ 4837 h 10000"/>
              <a:gd name="connsiteX36" fmla="*/ 7278 w 9327"/>
              <a:gd name="connsiteY36" fmla="*/ 4694 h 10000"/>
              <a:gd name="connsiteX37" fmla="*/ 7278 w 9327"/>
              <a:gd name="connsiteY37" fmla="*/ 4694 h 10000"/>
              <a:gd name="connsiteX38" fmla="*/ 7401 w 9327"/>
              <a:gd name="connsiteY38" fmla="*/ 4490 h 10000"/>
              <a:gd name="connsiteX39" fmla="*/ 7278 w 9327"/>
              <a:gd name="connsiteY39" fmla="*/ 4694 h 10000"/>
              <a:gd name="connsiteX40" fmla="*/ 7401 w 9327"/>
              <a:gd name="connsiteY40" fmla="*/ 4490 h 10000"/>
              <a:gd name="connsiteX41" fmla="*/ 7354 w 9327"/>
              <a:gd name="connsiteY41" fmla="*/ 4384 h 10000"/>
              <a:gd name="connsiteX42" fmla="*/ 7400 w 9327"/>
              <a:gd name="connsiteY42" fmla="*/ 3342 h 10000"/>
              <a:gd name="connsiteX43" fmla="*/ 7118 w 9327"/>
              <a:gd name="connsiteY43" fmla="*/ 2374 h 10000"/>
              <a:gd name="connsiteX44" fmla="*/ 8682 w 9327"/>
              <a:gd name="connsiteY44" fmla="*/ 2010 h 10000"/>
              <a:gd name="connsiteX45" fmla="*/ 8763 w 9327"/>
              <a:gd name="connsiteY45" fmla="*/ 2312 h 10000"/>
              <a:gd name="connsiteX46" fmla="*/ 9327 w 9327"/>
              <a:gd name="connsiteY46" fmla="*/ 1671 h 10000"/>
              <a:gd name="connsiteX47" fmla="*/ 8391 w 9327"/>
              <a:gd name="connsiteY47" fmla="*/ 1382 h 10000"/>
              <a:gd name="connsiteX48" fmla="*/ 8491 w 9327"/>
              <a:gd name="connsiteY48" fmla="*/ 1633 h 10000"/>
              <a:gd name="connsiteX49" fmla="*/ 6854 w 9327"/>
              <a:gd name="connsiteY49" fmla="*/ 1985 h 10000"/>
              <a:gd name="connsiteX50" fmla="*/ 6455 w 9327"/>
              <a:gd name="connsiteY50" fmla="*/ 1432 h 10000"/>
              <a:gd name="connsiteX51" fmla="*/ 5964 w 9327"/>
              <a:gd name="connsiteY51" fmla="*/ 1583 h 10000"/>
              <a:gd name="connsiteX52" fmla="*/ 6728 w 9327"/>
              <a:gd name="connsiteY52" fmla="*/ 2726 h 10000"/>
              <a:gd name="connsiteX53" fmla="*/ 6873 w 9327"/>
              <a:gd name="connsiteY53" fmla="*/ 4020 h 10000"/>
              <a:gd name="connsiteX54" fmla="*/ 6128 w 9327"/>
              <a:gd name="connsiteY54" fmla="*/ 5151 h 10000"/>
              <a:gd name="connsiteX55" fmla="*/ 4718 w 9327"/>
              <a:gd name="connsiteY55" fmla="*/ 5364 h 10000"/>
              <a:gd name="connsiteX56" fmla="*/ 3463 w 9327"/>
              <a:gd name="connsiteY56" fmla="*/ 4824 h 10000"/>
              <a:gd name="connsiteX57" fmla="*/ 2581 w 9327"/>
              <a:gd name="connsiteY57" fmla="*/ 3794 h 10000"/>
              <a:gd name="connsiteX58" fmla="*/ 2254 w 9327"/>
              <a:gd name="connsiteY58" fmla="*/ 2714 h 10000"/>
              <a:gd name="connsiteX59" fmla="*/ 2472 w 9327"/>
              <a:gd name="connsiteY59" fmla="*/ 1558 h 10000"/>
              <a:gd name="connsiteX60" fmla="*/ 3181 w 9327"/>
              <a:gd name="connsiteY60" fmla="*/ 804 h 10000"/>
              <a:gd name="connsiteX61" fmla="*/ 2799 w 9327"/>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34 w 10000"/>
              <a:gd name="connsiteY16" fmla="*/ 4246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490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935 w 10000"/>
              <a:gd name="connsiteY43" fmla="*/ 4286 h 10000"/>
              <a:gd name="connsiteX44" fmla="*/ 7885 w 10000"/>
              <a:gd name="connsiteY44" fmla="*/ 4384 h 10000"/>
              <a:gd name="connsiteX45" fmla="*/ 7934 w 10000"/>
              <a:gd name="connsiteY45" fmla="*/ 3342 h 10000"/>
              <a:gd name="connsiteX46" fmla="*/ 7632 w 10000"/>
              <a:gd name="connsiteY46" fmla="*/ 2374 h 10000"/>
              <a:gd name="connsiteX47" fmla="*/ 9308 w 10000"/>
              <a:gd name="connsiteY47" fmla="*/ 2010 h 10000"/>
              <a:gd name="connsiteX48" fmla="*/ 9395 w 10000"/>
              <a:gd name="connsiteY48" fmla="*/ 2312 h 10000"/>
              <a:gd name="connsiteX49" fmla="*/ 10000 w 10000"/>
              <a:gd name="connsiteY49" fmla="*/ 1671 h 10000"/>
              <a:gd name="connsiteX50" fmla="*/ 8996 w 10000"/>
              <a:gd name="connsiteY50" fmla="*/ 1382 h 10000"/>
              <a:gd name="connsiteX51" fmla="*/ 9104 w 10000"/>
              <a:gd name="connsiteY51" fmla="*/ 1633 h 10000"/>
              <a:gd name="connsiteX52" fmla="*/ 7349 w 10000"/>
              <a:gd name="connsiteY52" fmla="*/ 1985 h 10000"/>
              <a:gd name="connsiteX53" fmla="*/ 6921 w 10000"/>
              <a:gd name="connsiteY53" fmla="*/ 1432 h 10000"/>
              <a:gd name="connsiteX54" fmla="*/ 6394 w 10000"/>
              <a:gd name="connsiteY54" fmla="*/ 1583 h 10000"/>
              <a:gd name="connsiteX55" fmla="*/ 7213 w 10000"/>
              <a:gd name="connsiteY55" fmla="*/ 2726 h 10000"/>
              <a:gd name="connsiteX56" fmla="*/ 7369 w 10000"/>
              <a:gd name="connsiteY56" fmla="*/ 4020 h 10000"/>
              <a:gd name="connsiteX57" fmla="*/ 6570 w 10000"/>
              <a:gd name="connsiteY57" fmla="*/ 5151 h 10000"/>
              <a:gd name="connsiteX58" fmla="*/ 5058 w 10000"/>
              <a:gd name="connsiteY58" fmla="*/ 5364 h 10000"/>
              <a:gd name="connsiteX59" fmla="*/ 3713 w 10000"/>
              <a:gd name="connsiteY59" fmla="*/ 4824 h 10000"/>
              <a:gd name="connsiteX60" fmla="*/ 2767 w 10000"/>
              <a:gd name="connsiteY60" fmla="*/ 3794 h 10000"/>
              <a:gd name="connsiteX61" fmla="*/ 2417 w 10000"/>
              <a:gd name="connsiteY61" fmla="*/ 2714 h 10000"/>
              <a:gd name="connsiteX62" fmla="*/ 2650 w 10000"/>
              <a:gd name="connsiteY62" fmla="*/ 1558 h 10000"/>
              <a:gd name="connsiteX63" fmla="*/ 3411 w 10000"/>
              <a:gd name="connsiteY63" fmla="*/ 804 h 10000"/>
              <a:gd name="connsiteX64" fmla="*/ 3001 w 10000"/>
              <a:gd name="connsiteY64" fmla="*/ 47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0000" h="10000">
                <a:moveTo>
                  <a:pt x="3001" y="477"/>
                </a:moveTo>
                <a:lnTo>
                  <a:pt x="2788" y="628"/>
                </a:lnTo>
                <a:cubicBezTo>
                  <a:pt x="2749" y="662"/>
                  <a:pt x="2709" y="695"/>
                  <a:pt x="2671" y="729"/>
                </a:cubicBezTo>
                <a:lnTo>
                  <a:pt x="2319" y="1093"/>
                </a:lnTo>
                <a:lnTo>
                  <a:pt x="867" y="302"/>
                </a:lnTo>
                <a:cubicBezTo>
                  <a:pt x="909" y="243"/>
                  <a:pt x="952" y="185"/>
                  <a:pt x="994" y="126"/>
                </a:cubicBezTo>
                <a:lnTo>
                  <a:pt x="0" y="0"/>
                </a:lnTo>
                <a:lnTo>
                  <a:pt x="478" y="791"/>
                </a:lnTo>
                <a:lnTo>
                  <a:pt x="643" y="578"/>
                </a:lnTo>
                <a:cubicBezTo>
                  <a:pt x="643" y="578"/>
                  <a:pt x="1623" y="1099"/>
                  <a:pt x="2144" y="1482"/>
                </a:cubicBezTo>
                <a:cubicBezTo>
                  <a:pt x="2076" y="1432"/>
                  <a:pt x="1940" y="2123"/>
                  <a:pt x="1930" y="2349"/>
                </a:cubicBezTo>
                <a:cubicBezTo>
                  <a:pt x="1920" y="2575"/>
                  <a:pt x="1940" y="2915"/>
                  <a:pt x="2017" y="3405"/>
                </a:cubicBezTo>
                <a:cubicBezTo>
                  <a:pt x="2022" y="3426"/>
                  <a:pt x="2028" y="3448"/>
                  <a:pt x="2033" y="3469"/>
                </a:cubicBezTo>
                <a:lnTo>
                  <a:pt x="2033" y="3469"/>
                </a:lnTo>
                <a:lnTo>
                  <a:pt x="2033" y="3469"/>
                </a:lnTo>
                <a:lnTo>
                  <a:pt x="2033" y="3469"/>
                </a:lnTo>
                <a:cubicBezTo>
                  <a:pt x="2055" y="3503"/>
                  <a:pt x="2120" y="3810"/>
                  <a:pt x="2164" y="3878"/>
                </a:cubicBezTo>
                <a:lnTo>
                  <a:pt x="2164" y="3878"/>
                </a:lnTo>
                <a:cubicBezTo>
                  <a:pt x="2169" y="3885"/>
                  <a:pt x="2088" y="3740"/>
                  <a:pt x="2193" y="3920"/>
                </a:cubicBezTo>
                <a:cubicBezTo>
                  <a:pt x="2202" y="3932"/>
                  <a:pt x="2554" y="4497"/>
                  <a:pt x="2807" y="4774"/>
                </a:cubicBezTo>
                <a:cubicBezTo>
                  <a:pt x="3060" y="5050"/>
                  <a:pt x="3372" y="5339"/>
                  <a:pt x="3703" y="5553"/>
                </a:cubicBezTo>
                <a:lnTo>
                  <a:pt x="3001" y="7739"/>
                </a:lnTo>
                <a:lnTo>
                  <a:pt x="2650" y="7538"/>
                </a:lnTo>
                <a:cubicBezTo>
                  <a:pt x="2716" y="8066"/>
                  <a:pt x="2780" y="8593"/>
                  <a:pt x="2846" y="9121"/>
                </a:cubicBezTo>
                <a:lnTo>
                  <a:pt x="3812" y="8153"/>
                </a:lnTo>
                <a:lnTo>
                  <a:pt x="3471" y="7965"/>
                </a:lnTo>
                <a:lnTo>
                  <a:pt x="4132" y="5754"/>
                </a:lnTo>
                <a:cubicBezTo>
                  <a:pt x="4318" y="5917"/>
                  <a:pt x="4713" y="6049"/>
                  <a:pt x="5029" y="6106"/>
                </a:cubicBezTo>
                <a:cubicBezTo>
                  <a:pt x="5346" y="6162"/>
                  <a:pt x="5780" y="6181"/>
                  <a:pt x="6023" y="6080"/>
                </a:cubicBezTo>
                <a:lnTo>
                  <a:pt x="7086" y="8618"/>
                </a:lnTo>
                <a:lnTo>
                  <a:pt x="6822" y="8668"/>
                </a:lnTo>
                <a:lnTo>
                  <a:pt x="7934" y="10000"/>
                </a:lnTo>
                <a:lnTo>
                  <a:pt x="7934" y="8467"/>
                </a:lnTo>
                <a:lnTo>
                  <a:pt x="7632" y="8505"/>
                </a:lnTo>
                <a:cubicBezTo>
                  <a:pt x="7393" y="8090"/>
                  <a:pt x="6520" y="6055"/>
                  <a:pt x="6502" y="5992"/>
                </a:cubicBezTo>
                <a:cubicBezTo>
                  <a:pt x="6900" y="5779"/>
                  <a:pt x="7252" y="5471"/>
                  <a:pt x="7252" y="5471"/>
                </a:cubicBezTo>
                <a:cubicBezTo>
                  <a:pt x="7252" y="5471"/>
                  <a:pt x="7515" y="5170"/>
                  <a:pt x="7740" y="4837"/>
                </a:cubicBezTo>
                <a:cubicBezTo>
                  <a:pt x="7760" y="4857"/>
                  <a:pt x="7782" y="4674"/>
                  <a:pt x="7803" y="4694"/>
                </a:cubicBezTo>
                <a:lnTo>
                  <a:pt x="7803" y="4694"/>
                </a:lnTo>
                <a:lnTo>
                  <a:pt x="7935" y="4490"/>
                </a:lnTo>
                <a:lnTo>
                  <a:pt x="7803" y="4694"/>
                </a:lnTo>
                <a:cubicBezTo>
                  <a:pt x="7838" y="4696"/>
                  <a:pt x="7782" y="4796"/>
                  <a:pt x="7804" y="4694"/>
                </a:cubicBezTo>
                <a:cubicBezTo>
                  <a:pt x="7826" y="4592"/>
                  <a:pt x="7913" y="4150"/>
                  <a:pt x="7935" y="4082"/>
                </a:cubicBezTo>
                <a:cubicBezTo>
                  <a:pt x="7957" y="4014"/>
                  <a:pt x="7943" y="4236"/>
                  <a:pt x="7935" y="4286"/>
                </a:cubicBezTo>
                <a:cubicBezTo>
                  <a:pt x="7927" y="4336"/>
                  <a:pt x="7906" y="4586"/>
                  <a:pt x="7885" y="4384"/>
                </a:cubicBezTo>
                <a:cubicBezTo>
                  <a:pt x="7915" y="4196"/>
                  <a:pt x="8022" y="3932"/>
                  <a:pt x="7934" y="3342"/>
                </a:cubicBezTo>
                <a:cubicBezTo>
                  <a:pt x="7846" y="2751"/>
                  <a:pt x="7593" y="2399"/>
                  <a:pt x="7632" y="2374"/>
                </a:cubicBezTo>
                <a:lnTo>
                  <a:pt x="9308" y="2010"/>
                </a:lnTo>
                <a:cubicBezTo>
                  <a:pt x="9337" y="2111"/>
                  <a:pt x="9366" y="2211"/>
                  <a:pt x="9395" y="2312"/>
                </a:cubicBezTo>
                <a:lnTo>
                  <a:pt x="10000" y="1671"/>
                </a:lnTo>
                <a:lnTo>
                  <a:pt x="8996" y="1382"/>
                </a:lnTo>
                <a:lnTo>
                  <a:pt x="9104" y="1633"/>
                </a:lnTo>
                <a:lnTo>
                  <a:pt x="7349" y="1985"/>
                </a:lnTo>
                <a:lnTo>
                  <a:pt x="6921" y="1432"/>
                </a:lnTo>
                <a:cubicBezTo>
                  <a:pt x="6921" y="1432"/>
                  <a:pt x="6433" y="1595"/>
                  <a:pt x="6394" y="1583"/>
                </a:cubicBezTo>
                <a:cubicBezTo>
                  <a:pt x="6355" y="1570"/>
                  <a:pt x="7076" y="2425"/>
                  <a:pt x="7213" y="2726"/>
                </a:cubicBezTo>
                <a:cubicBezTo>
                  <a:pt x="7349" y="3028"/>
                  <a:pt x="7438" y="3693"/>
                  <a:pt x="7369" y="4020"/>
                </a:cubicBezTo>
                <a:cubicBezTo>
                  <a:pt x="7300" y="4347"/>
                  <a:pt x="7046" y="4799"/>
                  <a:pt x="6570" y="5151"/>
                </a:cubicBezTo>
                <a:cubicBezTo>
                  <a:pt x="6092" y="5503"/>
                  <a:pt x="5058" y="5364"/>
                  <a:pt x="5058" y="5364"/>
                </a:cubicBezTo>
                <a:cubicBezTo>
                  <a:pt x="5058" y="5364"/>
                  <a:pt x="4162" y="5126"/>
                  <a:pt x="3713" y="4824"/>
                </a:cubicBezTo>
                <a:cubicBezTo>
                  <a:pt x="3265" y="4523"/>
                  <a:pt x="3051" y="4234"/>
                  <a:pt x="2767" y="3794"/>
                </a:cubicBezTo>
                <a:cubicBezTo>
                  <a:pt x="2485" y="3354"/>
                  <a:pt x="2432" y="3103"/>
                  <a:pt x="2417" y="2714"/>
                </a:cubicBezTo>
                <a:cubicBezTo>
                  <a:pt x="2403" y="2324"/>
                  <a:pt x="2408" y="2060"/>
                  <a:pt x="2650" y="1558"/>
                </a:cubicBezTo>
                <a:cubicBezTo>
                  <a:pt x="2818" y="1237"/>
                  <a:pt x="3420" y="829"/>
                  <a:pt x="3411" y="804"/>
                </a:cubicBezTo>
                <a:cubicBezTo>
                  <a:pt x="3402" y="779"/>
                  <a:pt x="3086" y="546"/>
                  <a:pt x="3001" y="477"/>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dirty="0"/>
          </a:p>
        </p:txBody>
      </p:sp>
      <p:sp>
        <p:nvSpPr>
          <p:cNvPr id="46" name="ZoneTexte 45"/>
          <p:cNvSpPr txBox="1"/>
          <p:nvPr/>
        </p:nvSpPr>
        <p:spPr>
          <a:xfrm rot="19798642">
            <a:off x="7113701" y="370969"/>
            <a:ext cx="1656184" cy="646331"/>
          </a:xfrm>
          <a:prstGeom prst="rect">
            <a:avLst/>
          </a:prstGeom>
          <a:noFill/>
        </p:spPr>
        <p:txBody>
          <a:bodyPr wrap="square" rtlCol="0">
            <a:spAutoFit/>
          </a:bodyPr>
          <a:lstStyle/>
          <a:p>
            <a:pPr algn="ctr"/>
            <a:r>
              <a:rPr lang="fr-FR" b="1" dirty="0" smtClean="0">
                <a:latin typeface="Calibri" pitchFamily="34" charset="0"/>
                <a:cs typeface="Calibri" pitchFamily="34" charset="0"/>
              </a:rPr>
              <a:t>Conception </a:t>
            </a:r>
          </a:p>
          <a:p>
            <a:pPr algn="ctr"/>
            <a:r>
              <a:rPr lang="fr-FR" b="1" dirty="0" smtClean="0">
                <a:latin typeface="Calibri" pitchFamily="34" charset="0"/>
                <a:cs typeface="Calibri" pitchFamily="34" charset="0"/>
              </a:rPr>
              <a:t> préliminaire</a:t>
            </a:r>
            <a:endParaRPr lang="fr-FR" b="1" dirty="0">
              <a:latin typeface="Calibri" pitchFamily="34" charset="0"/>
              <a:cs typeface="Calibri" pitchFamily="34" charset="0"/>
            </a:endParaRPr>
          </a:p>
        </p:txBody>
      </p:sp>
      <p:sp>
        <p:nvSpPr>
          <p:cNvPr id="47" name="ZoneTexte 46"/>
          <p:cNvSpPr txBox="1"/>
          <p:nvPr/>
        </p:nvSpPr>
        <p:spPr>
          <a:xfrm>
            <a:off x="395536" y="980728"/>
            <a:ext cx="5491449" cy="461665"/>
          </a:xfrm>
          <a:prstGeom prst="rect">
            <a:avLst/>
          </a:prstGeom>
          <a:noFill/>
        </p:spPr>
        <p:txBody>
          <a:bodyPr wrap="square" rtlCol="0">
            <a:spAutoFit/>
          </a:bodyPr>
          <a:lstStyle/>
          <a:p>
            <a:r>
              <a:rPr lang="fr-FR" sz="2400" b="1" dirty="0" smtClean="0">
                <a:solidFill>
                  <a:schemeClr val="accent1">
                    <a:lumMod val="50000"/>
                  </a:schemeClr>
                </a:solidFill>
              </a:rPr>
              <a:t>Architecture fonctionnelle</a:t>
            </a:r>
            <a:endParaRPr lang="fr-FR" sz="2400" b="1" dirty="0">
              <a:solidFill>
                <a:schemeClr val="accent1">
                  <a:lumMod val="50000"/>
                </a:schemeClr>
              </a:solidFill>
            </a:endParaRPr>
          </a:p>
        </p:txBody>
      </p:sp>
      <p:sp>
        <p:nvSpPr>
          <p:cNvPr id="48" name="Rectangle 47">
            <a:hlinkClick r:id="" action="ppaction://hlinkshowjump?jump=nextslide"/>
          </p:cNvPr>
          <p:cNvSpPr/>
          <p:nvPr/>
        </p:nvSpPr>
        <p:spPr>
          <a:xfrm>
            <a:off x="215516" y="116632"/>
            <a:ext cx="6300700" cy="630942"/>
          </a:xfrm>
          <a:prstGeom prst="rect">
            <a:avLst/>
          </a:prstGeom>
        </p:spPr>
        <p:txBody>
          <a:bodyPr wrap="square">
            <a:spAutoFit/>
          </a:bodyPr>
          <a:lstStyle/>
          <a:p>
            <a:pPr marL="449263" indent="-449263">
              <a:lnSpc>
                <a:spcPts val="2100"/>
              </a:lnSpc>
            </a:pPr>
            <a:r>
              <a:rPr lang="fr-FR" sz="2400" b="1" dirty="0" smtClean="0">
                <a:solidFill>
                  <a:schemeClr val="bg2">
                    <a:lumMod val="25000"/>
                  </a:schemeClr>
                </a:solidFill>
                <a:latin typeface="Calibri" pitchFamily="34" charset="0"/>
                <a:cs typeface="Calibri" pitchFamily="34" charset="0"/>
              </a:rPr>
              <a:t>C9: </a:t>
            </a:r>
            <a:r>
              <a:rPr lang="fr-FR" sz="2400" b="1" dirty="0" smtClean="0">
                <a:solidFill>
                  <a:schemeClr val="accent3"/>
                </a:solidFill>
                <a:latin typeface="Calibri" pitchFamily="34" charset="0"/>
                <a:cs typeface="Calibri" pitchFamily="34" charset="0"/>
              </a:rPr>
              <a:t>Organiser les Fo, proposer une architecture fonctionnelle, comparer des architectures</a:t>
            </a:r>
            <a:endParaRPr lang="fr-FR" sz="2000" b="1" dirty="0">
              <a:solidFill>
                <a:schemeClr val="accent3"/>
              </a:solidFill>
              <a:latin typeface="Calibri" pitchFamily="34" charset="0"/>
              <a:cs typeface="Calibri" pitchFamily="34" charset="0"/>
            </a:endParaRPr>
          </a:p>
        </p:txBody>
      </p:sp>
      <p:pic>
        <p:nvPicPr>
          <p:cNvPr id="28" name="Image 27" descr="logo_acad_lille.jpg"/>
          <p:cNvPicPr>
            <a:picLocks noChangeAspect="1"/>
          </p:cNvPicPr>
          <p:nvPr/>
        </p:nvPicPr>
        <p:blipFill>
          <a:blip r:embed="rId7"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0" name="ZoneTexte 29"/>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grpSp>
        <p:nvGrpSpPr>
          <p:cNvPr id="4" name="Groupe 48"/>
          <p:cNvGrpSpPr/>
          <p:nvPr/>
        </p:nvGrpSpPr>
        <p:grpSpPr>
          <a:xfrm>
            <a:off x="568774" y="1604108"/>
            <a:ext cx="5551398" cy="4720249"/>
            <a:chOff x="568774" y="1604108"/>
            <a:chExt cx="5551398" cy="4720249"/>
          </a:xfrm>
        </p:grpSpPr>
        <p:sp>
          <p:nvSpPr>
            <p:cNvPr id="39" name="Ellipse 38"/>
            <p:cNvSpPr/>
            <p:nvPr/>
          </p:nvSpPr>
          <p:spPr>
            <a:xfrm>
              <a:off x="4896036" y="3104964"/>
              <a:ext cx="1224136" cy="1836205"/>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Ellipse 40"/>
            <p:cNvSpPr/>
            <p:nvPr/>
          </p:nvSpPr>
          <p:spPr>
            <a:xfrm rot="18962111">
              <a:off x="568774" y="1604108"/>
              <a:ext cx="3643233" cy="4720249"/>
            </a:xfrm>
            <a:prstGeom prst="ellipse">
              <a:avLst/>
            </a:prstGeom>
            <a:noFill/>
            <a:ln w="25400" cmpd="sng">
              <a:solidFill>
                <a:schemeClr val="accent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Flèche droite 37"/>
            <p:cNvSpPr/>
            <p:nvPr/>
          </p:nvSpPr>
          <p:spPr>
            <a:xfrm rot="20596941">
              <a:off x="4294139" y="4135077"/>
              <a:ext cx="934521" cy="208025"/>
            </a:xfrm>
            <a:prstGeom prst="rightArrow">
              <a:avLst>
                <a:gd name="adj1" fmla="val 50000"/>
                <a:gd name="adj2" fmla="val 107721"/>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p>
          </p:txBody>
        </p:sp>
      </p:grpSp>
      <p:sp>
        <p:nvSpPr>
          <p:cNvPr id="50" name="ZoneTexte 49"/>
          <p:cNvSpPr txBox="1"/>
          <p:nvPr/>
        </p:nvSpPr>
        <p:spPr>
          <a:xfrm>
            <a:off x="971600" y="4581128"/>
            <a:ext cx="1224136" cy="369332"/>
          </a:xfrm>
          <a:prstGeom prst="rect">
            <a:avLst/>
          </a:prstGeom>
        </p:spPr>
        <p:style>
          <a:lnRef idx="0">
            <a:schemeClr val="dk1"/>
          </a:lnRef>
          <a:fillRef idx="3">
            <a:schemeClr val="dk1"/>
          </a:fillRef>
          <a:effectRef idx="3">
            <a:schemeClr val="dk1"/>
          </a:effectRef>
          <a:fontRef idx="minor">
            <a:schemeClr val="lt1"/>
          </a:fontRef>
        </p:style>
        <p:txBody>
          <a:bodyPr wrap="square" lIns="0" tIns="0" rIns="0" bIns="0" rtlCol="0">
            <a:spAutoFit/>
          </a:bodyPr>
          <a:lstStyle/>
          <a:p>
            <a:pPr algn="ctr"/>
            <a:r>
              <a:rPr lang="fr-FR" sz="1200" dirty="0" smtClean="0">
                <a:latin typeface="Arial" pitchFamily="34" charset="0"/>
                <a:cs typeface="Arial" pitchFamily="34" charset="0"/>
              </a:rPr>
              <a:t>Bassine de caillé tranché</a:t>
            </a:r>
            <a:endParaRPr lang="fr-FR" sz="1200" dirty="0">
              <a:latin typeface="Arial" pitchFamily="34" charset="0"/>
              <a:cs typeface="Arial" pitchFamily="34" charset="0"/>
            </a:endParaRPr>
          </a:p>
        </p:txBody>
      </p:sp>
      <p:sp>
        <p:nvSpPr>
          <p:cNvPr id="52" name="ZoneTexte 51"/>
          <p:cNvSpPr txBox="1"/>
          <p:nvPr/>
        </p:nvSpPr>
        <p:spPr>
          <a:xfrm>
            <a:off x="2771800" y="5841268"/>
            <a:ext cx="1440160" cy="369332"/>
          </a:xfrm>
          <a:prstGeom prst="rect">
            <a:avLst/>
          </a:prstGeom>
        </p:spPr>
        <p:style>
          <a:lnRef idx="0">
            <a:schemeClr val="dk1"/>
          </a:lnRef>
          <a:fillRef idx="3">
            <a:schemeClr val="dk1"/>
          </a:fillRef>
          <a:effectRef idx="3">
            <a:schemeClr val="dk1"/>
          </a:effectRef>
          <a:fontRef idx="minor">
            <a:schemeClr val="lt1"/>
          </a:fontRef>
        </p:style>
        <p:txBody>
          <a:bodyPr wrap="square" lIns="0" tIns="0" rIns="0" bIns="0" rtlCol="0">
            <a:spAutoFit/>
          </a:bodyPr>
          <a:lstStyle/>
          <a:p>
            <a:pPr algn="ctr"/>
            <a:r>
              <a:rPr lang="fr-FR" sz="1200" dirty="0" smtClean="0">
                <a:latin typeface="Arial" pitchFamily="34" charset="0"/>
                <a:cs typeface="Arial" pitchFamily="34" charset="0"/>
              </a:rPr>
              <a:t>Moules en zone de remplissage</a:t>
            </a:r>
            <a:endParaRPr lang="fr-FR" sz="1200" dirty="0">
              <a:latin typeface="Arial" pitchFamily="34" charset="0"/>
              <a:cs typeface="Arial" pitchFamily="34" charset="0"/>
            </a:endParaRPr>
          </a:p>
        </p:txBody>
      </p:sp>
      <p:sp>
        <p:nvSpPr>
          <p:cNvPr id="53" name="ZoneTexte 52"/>
          <p:cNvSpPr txBox="1"/>
          <p:nvPr/>
        </p:nvSpPr>
        <p:spPr>
          <a:xfrm>
            <a:off x="1295636" y="2096852"/>
            <a:ext cx="792088" cy="184666"/>
          </a:xfrm>
          <a:prstGeom prst="rect">
            <a:avLst/>
          </a:prstGeom>
        </p:spPr>
        <p:style>
          <a:lnRef idx="0">
            <a:schemeClr val="dk1"/>
          </a:lnRef>
          <a:fillRef idx="3">
            <a:schemeClr val="dk1"/>
          </a:fillRef>
          <a:effectRef idx="3">
            <a:schemeClr val="dk1"/>
          </a:effectRef>
          <a:fontRef idx="minor">
            <a:schemeClr val="lt1"/>
          </a:fontRef>
        </p:style>
        <p:txBody>
          <a:bodyPr wrap="square" lIns="0" tIns="0" rIns="0" bIns="0" rtlCol="0">
            <a:spAutoFit/>
          </a:bodyPr>
          <a:lstStyle/>
          <a:p>
            <a:pPr algn="ctr"/>
            <a:r>
              <a:rPr lang="fr-FR" sz="1200" dirty="0" smtClean="0">
                <a:latin typeface="Arial" pitchFamily="34" charset="0"/>
                <a:cs typeface="Arial" pitchFamily="34" charset="0"/>
              </a:rPr>
              <a:t>Loucheur</a:t>
            </a:r>
            <a:endParaRPr lang="fr-FR" sz="12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3"/>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10"/>
                                        <p:tgtEl>
                                          <p:spTgt spid="3"/>
                                        </p:tgtEl>
                                      </p:cBhvr>
                                    </p:animEffect>
                                    <p:set>
                                      <p:cBhvr>
                                        <p:cTn id="24" dur="1" fill="hold">
                                          <p:stCondLst>
                                            <p:cond delay="9"/>
                                          </p:stCondLst>
                                        </p:cTn>
                                        <p:tgtEl>
                                          <p:spTgt spid="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cteur droit 12"/>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8" name="ZoneTexte 37"/>
          <p:cNvSpPr txBox="1"/>
          <p:nvPr/>
        </p:nvSpPr>
        <p:spPr>
          <a:xfrm>
            <a:off x="467544" y="1556792"/>
            <a:ext cx="6660740" cy="1015663"/>
          </a:xfrm>
          <a:prstGeom prst="rect">
            <a:avLst/>
          </a:prstGeom>
          <a:noFill/>
        </p:spPr>
        <p:txBody>
          <a:bodyPr wrap="square" rtlCol="0">
            <a:spAutoFit/>
          </a:bodyPr>
          <a:lstStyle/>
          <a:p>
            <a:r>
              <a:rPr lang="fr-FR" sz="2000" dirty="0" smtClean="0">
                <a:latin typeface="Calibri" pitchFamily="34" charset="0"/>
                <a:cs typeface="Calibri" pitchFamily="34" charset="0"/>
              </a:rPr>
              <a:t>Découpage en fonctions opératives élémentaires, puis passage au structurel associant à chacune de ces fonctions une chaîne fonctionnelle. </a:t>
            </a:r>
            <a:endParaRPr lang="fr-FR" sz="2000" dirty="0">
              <a:latin typeface="Calibri" pitchFamily="34" charset="0"/>
              <a:cs typeface="Calibri" pitchFamily="34" charset="0"/>
            </a:endParaRPr>
          </a:p>
        </p:txBody>
      </p:sp>
      <p:sp>
        <p:nvSpPr>
          <p:cNvPr id="41" name="ZoneTexte 40"/>
          <p:cNvSpPr txBox="1"/>
          <p:nvPr/>
        </p:nvSpPr>
        <p:spPr>
          <a:xfrm>
            <a:off x="431540" y="2888940"/>
            <a:ext cx="8064896" cy="40011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fr-FR" b="1" dirty="0"/>
              <a:t>- </a:t>
            </a:r>
            <a:r>
              <a:rPr lang="fr-FR" sz="2000" dirty="0">
                <a:latin typeface="Calibri" pitchFamily="34" charset="0"/>
                <a:cs typeface="Calibri" pitchFamily="34" charset="0"/>
              </a:rPr>
              <a:t>Identification et évaluation des grandeurs physiques </a:t>
            </a:r>
            <a:r>
              <a:rPr lang="fr-FR" sz="2000" dirty="0" smtClean="0">
                <a:latin typeface="Calibri" pitchFamily="34" charset="0"/>
                <a:cs typeface="Calibri" pitchFamily="34" charset="0"/>
              </a:rPr>
              <a:t>prépondérantes</a:t>
            </a:r>
            <a:endParaRPr lang="fr-FR" dirty="0">
              <a:latin typeface="Calibri" pitchFamily="34" charset="0"/>
              <a:cs typeface="Calibri" pitchFamily="34" charset="0"/>
            </a:endParaRPr>
          </a:p>
        </p:txBody>
      </p:sp>
      <p:sp>
        <p:nvSpPr>
          <p:cNvPr id="45" name="ZoneTexte 44"/>
          <p:cNvSpPr txBox="1"/>
          <p:nvPr/>
        </p:nvSpPr>
        <p:spPr>
          <a:xfrm>
            <a:off x="431540" y="3477198"/>
            <a:ext cx="8064896" cy="70788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fr-FR" b="1" dirty="0"/>
              <a:t>- </a:t>
            </a:r>
            <a:r>
              <a:rPr lang="fr-FR" sz="2000" dirty="0">
                <a:latin typeface="Calibri" pitchFamily="34" charset="0"/>
                <a:cs typeface="Calibri" pitchFamily="34" charset="0"/>
              </a:rPr>
              <a:t>Choix techniques/technologiques des éléments structurels et constitutifs (effecteur, actionneur, liaisons principales, structures</a:t>
            </a:r>
            <a:r>
              <a:rPr lang="fr-FR" b="1" dirty="0" smtClean="0"/>
              <a:t>)</a:t>
            </a:r>
            <a:endParaRPr lang="fr-FR" b="1" dirty="0"/>
          </a:p>
        </p:txBody>
      </p:sp>
      <p:sp>
        <p:nvSpPr>
          <p:cNvPr id="47" name="ZoneTexte 46"/>
          <p:cNvSpPr txBox="1"/>
          <p:nvPr/>
        </p:nvSpPr>
        <p:spPr>
          <a:xfrm>
            <a:off x="5688124" y="3573016"/>
            <a:ext cx="3012588"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b="1" dirty="0" smtClean="0">
                <a:latin typeface="Calibri" pitchFamily="34" charset="0"/>
                <a:cs typeface="Calibri" pitchFamily="34" charset="0"/>
              </a:rPr>
              <a:t>Masses déplacées </a:t>
            </a:r>
          </a:p>
          <a:p>
            <a:r>
              <a:rPr lang="fr-FR" b="1" dirty="0" smtClean="0">
                <a:latin typeface="Calibri" pitchFamily="34" charset="0"/>
                <a:cs typeface="Calibri" pitchFamily="34" charset="0"/>
              </a:rPr>
              <a:t>Efforts transmis</a:t>
            </a:r>
          </a:p>
          <a:p>
            <a:r>
              <a:rPr lang="fr-FR" b="1" dirty="0" smtClean="0">
                <a:latin typeface="Calibri" pitchFamily="34" charset="0"/>
                <a:cs typeface="Calibri" pitchFamily="34" charset="0"/>
              </a:rPr>
              <a:t>Vitesses, accélérations</a:t>
            </a:r>
          </a:p>
          <a:p>
            <a:r>
              <a:rPr lang="fr-FR" b="1" dirty="0" smtClean="0">
                <a:latin typeface="Calibri" pitchFamily="34" charset="0"/>
                <a:cs typeface="Calibri" pitchFamily="34" charset="0"/>
              </a:rPr>
              <a:t>….</a:t>
            </a:r>
            <a:endParaRPr lang="fr-FR" b="1" dirty="0">
              <a:latin typeface="Calibri" pitchFamily="34" charset="0"/>
              <a:cs typeface="Calibri" pitchFamily="34" charset="0"/>
            </a:endParaRPr>
          </a:p>
        </p:txBody>
      </p:sp>
      <p:sp>
        <p:nvSpPr>
          <p:cNvPr id="49" name="ZoneTexte 48"/>
          <p:cNvSpPr txBox="1"/>
          <p:nvPr/>
        </p:nvSpPr>
        <p:spPr>
          <a:xfrm>
            <a:off x="3383868" y="5229200"/>
            <a:ext cx="5320802"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b="1" dirty="0" smtClean="0">
                <a:latin typeface="Calibri" pitchFamily="34" charset="0"/>
                <a:cs typeface="Calibri" pitchFamily="34" charset="0"/>
              </a:rPr>
              <a:t>Détecteur, codeur …</a:t>
            </a:r>
          </a:p>
          <a:p>
            <a:r>
              <a:rPr lang="fr-FR" b="1" dirty="0" smtClean="0">
                <a:latin typeface="Calibri" pitchFamily="34" charset="0"/>
                <a:cs typeface="Calibri" pitchFamily="34" charset="0"/>
              </a:rPr>
              <a:t>API, variateur(s), interface(s) métier …</a:t>
            </a:r>
          </a:p>
          <a:p>
            <a:r>
              <a:rPr lang="fr-FR" b="1" dirty="0" smtClean="0">
                <a:latin typeface="Calibri" pitchFamily="34" charset="0"/>
                <a:cs typeface="Calibri" pitchFamily="34" charset="0"/>
              </a:rPr>
              <a:t>Interface(s) de communication, réseau(x) </a:t>
            </a:r>
            <a:r>
              <a:rPr lang="fr-FR" b="1" dirty="0" smtClean="0"/>
              <a:t>…</a:t>
            </a:r>
          </a:p>
        </p:txBody>
      </p:sp>
      <p:sp>
        <p:nvSpPr>
          <p:cNvPr id="50" name="Freeform 9"/>
          <p:cNvSpPr>
            <a:spLocks/>
          </p:cNvSpPr>
          <p:nvPr/>
        </p:nvSpPr>
        <p:spPr bwMode="auto">
          <a:xfrm>
            <a:off x="6588224" y="548680"/>
            <a:ext cx="2403667" cy="1080120"/>
          </a:xfrm>
          <a:custGeom>
            <a:avLst/>
            <a:gdLst>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7333 w 10000"/>
              <a:gd name="connsiteY39" fmla="*/ 4694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9083"/>
              <a:gd name="connsiteY0" fmla="*/ 477 h 10000"/>
              <a:gd name="connsiteX1" fmla="*/ 2973 w 9083"/>
              <a:gd name="connsiteY1" fmla="*/ 628 h 10000"/>
              <a:gd name="connsiteX2" fmla="*/ 2874 w 9083"/>
              <a:gd name="connsiteY2" fmla="*/ 729 h 10000"/>
              <a:gd name="connsiteX3" fmla="*/ 2576 w 9083"/>
              <a:gd name="connsiteY3" fmla="*/ 1093 h 10000"/>
              <a:gd name="connsiteX4" fmla="*/ 1346 w 9083"/>
              <a:gd name="connsiteY4" fmla="*/ 302 h 10000"/>
              <a:gd name="connsiteX5" fmla="*/ 1453 w 9083"/>
              <a:gd name="connsiteY5" fmla="*/ 126 h 10000"/>
              <a:gd name="connsiteX6" fmla="*/ 611 w 9083"/>
              <a:gd name="connsiteY6" fmla="*/ 0 h 10000"/>
              <a:gd name="connsiteX7" fmla="*/ 1016 w 9083"/>
              <a:gd name="connsiteY7" fmla="*/ 791 h 10000"/>
              <a:gd name="connsiteX8" fmla="*/ 1156 w 9083"/>
              <a:gd name="connsiteY8" fmla="*/ 578 h 10000"/>
              <a:gd name="connsiteX9" fmla="*/ 2428 w 9083"/>
              <a:gd name="connsiteY9" fmla="*/ 1482 h 10000"/>
              <a:gd name="connsiteX10" fmla="*/ 2246 w 9083"/>
              <a:gd name="connsiteY10" fmla="*/ 2349 h 10000"/>
              <a:gd name="connsiteX11" fmla="*/ 2320 w 9083"/>
              <a:gd name="connsiteY11" fmla="*/ 3405 h 10000"/>
              <a:gd name="connsiteX12" fmla="*/ 735 w 9083"/>
              <a:gd name="connsiteY12" fmla="*/ 3756 h 10000"/>
              <a:gd name="connsiteX13" fmla="*/ 710 w 9083"/>
              <a:gd name="connsiteY13" fmla="*/ 3492 h 10000"/>
              <a:gd name="connsiteX14" fmla="*/ 0 w 9083"/>
              <a:gd name="connsiteY14" fmla="*/ 4171 h 10000"/>
              <a:gd name="connsiteX15" fmla="*/ 842 w 9083"/>
              <a:gd name="connsiteY15" fmla="*/ 4611 h 10000"/>
              <a:gd name="connsiteX16" fmla="*/ 809 w 9083"/>
              <a:gd name="connsiteY16" fmla="*/ 4246 h 10000"/>
              <a:gd name="connsiteX17" fmla="*/ 2469 w 9083"/>
              <a:gd name="connsiteY17" fmla="*/ 3920 h 10000"/>
              <a:gd name="connsiteX18" fmla="*/ 2989 w 9083"/>
              <a:gd name="connsiteY18" fmla="*/ 4774 h 10000"/>
              <a:gd name="connsiteX19" fmla="*/ 3749 w 9083"/>
              <a:gd name="connsiteY19" fmla="*/ 5553 h 10000"/>
              <a:gd name="connsiteX20" fmla="*/ 3154 w 9083"/>
              <a:gd name="connsiteY20" fmla="*/ 7739 h 10000"/>
              <a:gd name="connsiteX21" fmla="*/ 2857 w 9083"/>
              <a:gd name="connsiteY21" fmla="*/ 7538 h 10000"/>
              <a:gd name="connsiteX22" fmla="*/ 3022 w 9083"/>
              <a:gd name="connsiteY22" fmla="*/ 9121 h 10000"/>
              <a:gd name="connsiteX23" fmla="*/ 3840 w 9083"/>
              <a:gd name="connsiteY23" fmla="*/ 8153 h 10000"/>
              <a:gd name="connsiteX24" fmla="*/ 3551 w 9083"/>
              <a:gd name="connsiteY24" fmla="*/ 7965 h 10000"/>
              <a:gd name="connsiteX25" fmla="*/ 4112 w 9083"/>
              <a:gd name="connsiteY25" fmla="*/ 5754 h 10000"/>
              <a:gd name="connsiteX26" fmla="*/ 4872 w 9083"/>
              <a:gd name="connsiteY26" fmla="*/ 6106 h 10000"/>
              <a:gd name="connsiteX27" fmla="*/ 5714 w 9083"/>
              <a:gd name="connsiteY27" fmla="*/ 6080 h 10000"/>
              <a:gd name="connsiteX28" fmla="*/ 6614 w 9083"/>
              <a:gd name="connsiteY28" fmla="*/ 8618 h 10000"/>
              <a:gd name="connsiteX29" fmla="*/ 6391 w 9083"/>
              <a:gd name="connsiteY29" fmla="*/ 8668 h 10000"/>
              <a:gd name="connsiteX30" fmla="*/ 7333 w 9083"/>
              <a:gd name="connsiteY30" fmla="*/ 10000 h 10000"/>
              <a:gd name="connsiteX31" fmla="*/ 7333 w 9083"/>
              <a:gd name="connsiteY31" fmla="*/ 8467 h 10000"/>
              <a:gd name="connsiteX32" fmla="*/ 7077 w 9083"/>
              <a:gd name="connsiteY32" fmla="*/ 8505 h 10000"/>
              <a:gd name="connsiteX33" fmla="*/ 6119 w 9083"/>
              <a:gd name="connsiteY33" fmla="*/ 5992 h 10000"/>
              <a:gd name="connsiteX34" fmla="*/ 6755 w 9083"/>
              <a:gd name="connsiteY34" fmla="*/ 5471 h 10000"/>
              <a:gd name="connsiteX35" fmla="*/ 7168 w 9083"/>
              <a:gd name="connsiteY35" fmla="*/ 4837 h 10000"/>
              <a:gd name="connsiteX36" fmla="*/ 7222 w 9083"/>
              <a:gd name="connsiteY36" fmla="*/ 4898 h 10000"/>
              <a:gd name="connsiteX37" fmla="*/ 7222 w 9083"/>
              <a:gd name="connsiteY37" fmla="*/ 4694 h 10000"/>
              <a:gd name="connsiteX38" fmla="*/ 7333 w 9083"/>
              <a:gd name="connsiteY38" fmla="*/ 4694 h 10000"/>
              <a:gd name="connsiteX39" fmla="*/ 7333 w 9083"/>
              <a:gd name="connsiteY39" fmla="*/ 4694 h 10000"/>
              <a:gd name="connsiteX40" fmla="*/ 7222 w 9083"/>
              <a:gd name="connsiteY40" fmla="*/ 4490 h 10000"/>
              <a:gd name="connsiteX41" fmla="*/ 7291 w 9083"/>
              <a:gd name="connsiteY41" fmla="*/ 4384 h 10000"/>
              <a:gd name="connsiteX42" fmla="*/ 7333 w 9083"/>
              <a:gd name="connsiteY42" fmla="*/ 3342 h 10000"/>
              <a:gd name="connsiteX43" fmla="*/ 7077 w 9083"/>
              <a:gd name="connsiteY43" fmla="*/ 2374 h 10000"/>
              <a:gd name="connsiteX44" fmla="*/ 8497 w 9083"/>
              <a:gd name="connsiteY44" fmla="*/ 2010 h 10000"/>
              <a:gd name="connsiteX45" fmla="*/ 8571 w 9083"/>
              <a:gd name="connsiteY45" fmla="*/ 2312 h 10000"/>
              <a:gd name="connsiteX46" fmla="*/ 9083 w 9083"/>
              <a:gd name="connsiteY46" fmla="*/ 1671 h 10000"/>
              <a:gd name="connsiteX47" fmla="*/ 8233 w 9083"/>
              <a:gd name="connsiteY47" fmla="*/ 1382 h 10000"/>
              <a:gd name="connsiteX48" fmla="*/ 8324 w 9083"/>
              <a:gd name="connsiteY48" fmla="*/ 1633 h 10000"/>
              <a:gd name="connsiteX49" fmla="*/ 6837 w 9083"/>
              <a:gd name="connsiteY49" fmla="*/ 1985 h 10000"/>
              <a:gd name="connsiteX50" fmla="*/ 6474 w 9083"/>
              <a:gd name="connsiteY50" fmla="*/ 1432 h 10000"/>
              <a:gd name="connsiteX51" fmla="*/ 6028 w 9083"/>
              <a:gd name="connsiteY51" fmla="*/ 1583 h 10000"/>
              <a:gd name="connsiteX52" fmla="*/ 6722 w 9083"/>
              <a:gd name="connsiteY52" fmla="*/ 2726 h 10000"/>
              <a:gd name="connsiteX53" fmla="*/ 6854 w 9083"/>
              <a:gd name="connsiteY53" fmla="*/ 4020 h 10000"/>
              <a:gd name="connsiteX54" fmla="*/ 6177 w 9083"/>
              <a:gd name="connsiteY54" fmla="*/ 5151 h 10000"/>
              <a:gd name="connsiteX55" fmla="*/ 4897 w 9083"/>
              <a:gd name="connsiteY55" fmla="*/ 5364 h 10000"/>
              <a:gd name="connsiteX56" fmla="*/ 3757 w 9083"/>
              <a:gd name="connsiteY56" fmla="*/ 4824 h 10000"/>
              <a:gd name="connsiteX57" fmla="*/ 2956 w 9083"/>
              <a:gd name="connsiteY57" fmla="*/ 3794 h 10000"/>
              <a:gd name="connsiteX58" fmla="*/ 2659 w 9083"/>
              <a:gd name="connsiteY58" fmla="*/ 2714 h 10000"/>
              <a:gd name="connsiteX59" fmla="*/ 2857 w 9083"/>
              <a:gd name="connsiteY59" fmla="*/ 1558 h 10000"/>
              <a:gd name="connsiteX60" fmla="*/ 3501 w 9083"/>
              <a:gd name="connsiteY60" fmla="*/ 804 h 10000"/>
              <a:gd name="connsiteX61" fmla="*/ 3154 w 9083"/>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898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2799 w 9327"/>
              <a:gd name="connsiteY0" fmla="*/ 477 h 10000"/>
              <a:gd name="connsiteX1" fmla="*/ 2600 w 9327"/>
              <a:gd name="connsiteY1" fmla="*/ 628 h 10000"/>
              <a:gd name="connsiteX2" fmla="*/ 2491 w 9327"/>
              <a:gd name="connsiteY2" fmla="*/ 729 h 10000"/>
              <a:gd name="connsiteX3" fmla="*/ 2163 w 9327"/>
              <a:gd name="connsiteY3" fmla="*/ 1093 h 10000"/>
              <a:gd name="connsiteX4" fmla="*/ 809 w 9327"/>
              <a:gd name="connsiteY4" fmla="*/ 302 h 10000"/>
              <a:gd name="connsiteX5" fmla="*/ 927 w 9327"/>
              <a:gd name="connsiteY5" fmla="*/ 126 h 10000"/>
              <a:gd name="connsiteX6" fmla="*/ 0 w 9327"/>
              <a:gd name="connsiteY6" fmla="*/ 0 h 10000"/>
              <a:gd name="connsiteX7" fmla="*/ 446 w 9327"/>
              <a:gd name="connsiteY7" fmla="*/ 791 h 10000"/>
              <a:gd name="connsiteX8" fmla="*/ 600 w 9327"/>
              <a:gd name="connsiteY8" fmla="*/ 578 h 10000"/>
              <a:gd name="connsiteX9" fmla="*/ 2000 w 9327"/>
              <a:gd name="connsiteY9" fmla="*/ 1482 h 10000"/>
              <a:gd name="connsiteX10" fmla="*/ 1800 w 9327"/>
              <a:gd name="connsiteY10" fmla="*/ 2349 h 10000"/>
              <a:gd name="connsiteX11" fmla="*/ 1881 w 9327"/>
              <a:gd name="connsiteY11" fmla="*/ 3405 h 10000"/>
              <a:gd name="connsiteX12" fmla="*/ 136 w 9327"/>
              <a:gd name="connsiteY12" fmla="*/ 3756 h 10000"/>
              <a:gd name="connsiteX13" fmla="*/ 109 w 9327"/>
              <a:gd name="connsiteY13" fmla="*/ 3492 h 10000"/>
              <a:gd name="connsiteX14" fmla="*/ 1896 w 9327"/>
              <a:gd name="connsiteY14" fmla="*/ 3673 h 10000"/>
              <a:gd name="connsiteX15" fmla="*/ 254 w 9327"/>
              <a:gd name="connsiteY15" fmla="*/ 4611 h 10000"/>
              <a:gd name="connsiteX16" fmla="*/ 218 w 9327"/>
              <a:gd name="connsiteY16" fmla="*/ 4246 h 10000"/>
              <a:gd name="connsiteX17" fmla="*/ 2045 w 9327"/>
              <a:gd name="connsiteY17" fmla="*/ 3920 h 10000"/>
              <a:gd name="connsiteX18" fmla="*/ 2618 w 9327"/>
              <a:gd name="connsiteY18" fmla="*/ 4774 h 10000"/>
              <a:gd name="connsiteX19" fmla="*/ 3454 w 9327"/>
              <a:gd name="connsiteY19" fmla="*/ 5553 h 10000"/>
              <a:gd name="connsiteX20" fmla="*/ 2799 w 9327"/>
              <a:gd name="connsiteY20" fmla="*/ 7739 h 10000"/>
              <a:gd name="connsiteX21" fmla="*/ 2472 w 9327"/>
              <a:gd name="connsiteY21" fmla="*/ 7538 h 10000"/>
              <a:gd name="connsiteX22" fmla="*/ 2654 w 9327"/>
              <a:gd name="connsiteY22" fmla="*/ 9121 h 10000"/>
              <a:gd name="connsiteX23" fmla="*/ 3555 w 9327"/>
              <a:gd name="connsiteY23" fmla="*/ 8153 h 10000"/>
              <a:gd name="connsiteX24" fmla="*/ 3237 w 9327"/>
              <a:gd name="connsiteY24" fmla="*/ 7965 h 10000"/>
              <a:gd name="connsiteX25" fmla="*/ 3854 w 9327"/>
              <a:gd name="connsiteY25" fmla="*/ 5754 h 10000"/>
              <a:gd name="connsiteX26" fmla="*/ 4691 w 9327"/>
              <a:gd name="connsiteY26" fmla="*/ 6106 h 10000"/>
              <a:gd name="connsiteX27" fmla="*/ 5618 w 9327"/>
              <a:gd name="connsiteY27" fmla="*/ 6080 h 10000"/>
              <a:gd name="connsiteX28" fmla="*/ 6609 w 9327"/>
              <a:gd name="connsiteY28" fmla="*/ 8618 h 10000"/>
              <a:gd name="connsiteX29" fmla="*/ 6363 w 9327"/>
              <a:gd name="connsiteY29" fmla="*/ 8668 h 10000"/>
              <a:gd name="connsiteX30" fmla="*/ 7400 w 9327"/>
              <a:gd name="connsiteY30" fmla="*/ 10000 h 10000"/>
              <a:gd name="connsiteX31" fmla="*/ 7400 w 9327"/>
              <a:gd name="connsiteY31" fmla="*/ 8467 h 10000"/>
              <a:gd name="connsiteX32" fmla="*/ 7118 w 9327"/>
              <a:gd name="connsiteY32" fmla="*/ 8505 h 10000"/>
              <a:gd name="connsiteX33" fmla="*/ 6064 w 9327"/>
              <a:gd name="connsiteY33" fmla="*/ 5992 h 10000"/>
              <a:gd name="connsiteX34" fmla="*/ 6764 w 9327"/>
              <a:gd name="connsiteY34" fmla="*/ 5471 h 10000"/>
              <a:gd name="connsiteX35" fmla="*/ 7219 w 9327"/>
              <a:gd name="connsiteY35" fmla="*/ 4837 h 10000"/>
              <a:gd name="connsiteX36" fmla="*/ 7278 w 9327"/>
              <a:gd name="connsiteY36" fmla="*/ 4694 h 10000"/>
              <a:gd name="connsiteX37" fmla="*/ 7278 w 9327"/>
              <a:gd name="connsiteY37" fmla="*/ 4694 h 10000"/>
              <a:gd name="connsiteX38" fmla="*/ 7401 w 9327"/>
              <a:gd name="connsiteY38" fmla="*/ 4490 h 10000"/>
              <a:gd name="connsiteX39" fmla="*/ 7278 w 9327"/>
              <a:gd name="connsiteY39" fmla="*/ 4694 h 10000"/>
              <a:gd name="connsiteX40" fmla="*/ 7401 w 9327"/>
              <a:gd name="connsiteY40" fmla="*/ 4490 h 10000"/>
              <a:gd name="connsiteX41" fmla="*/ 7354 w 9327"/>
              <a:gd name="connsiteY41" fmla="*/ 4384 h 10000"/>
              <a:gd name="connsiteX42" fmla="*/ 7400 w 9327"/>
              <a:gd name="connsiteY42" fmla="*/ 3342 h 10000"/>
              <a:gd name="connsiteX43" fmla="*/ 7118 w 9327"/>
              <a:gd name="connsiteY43" fmla="*/ 2374 h 10000"/>
              <a:gd name="connsiteX44" fmla="*/ 8682 w 9327"/>
              <a:gd name="connsiteY44" fmla="*/ 2010 h 10000"/>
              <a:gd name="connsiteX45" fmla="*/ 8763 w 9327"/>
              <a:gd name="connsiteY45" fmla="*/ 2312 h 10000"/>
              <a:gd name="connsiteX46" fmla="*/ 9327 w 9327"/>
              <a:gd name="connsiteY46" fmla="*/ 1671 h 10000"/>
              <a:gd name="connsiteX47" fmla="*/ 8391 w 9327"/>
              <a:gd name="connsiteY47" fmla="*/ 1382 h 10000"/>
              <a:gd name="connsiteX48" fmla="*/ 8491 w 9327"/>
              <a:gd name="connsiteY48" fmla="*/ 1633 h 10000"/>
              <a:gd name="connsiteX49" fmla="*/ 6854 w 9327"/>
              <a:gd name="connsiteY49" fmla="*/ 1985 h 10000"/>
              <a:gd name="connsiteX50" fmla="*/ 6455 w 9327"/>
              <a:gd name="connsiteY50" fmla="*/ 1432 h 10000"/>
              <a:gd name="connsiteX51" fmla="*/ 5964 w 9327"/>
              <a:gd name="connsiteY51" fmla="*/ 1583 h 10000"/>
              <a:gd name="connsiteX52" fmla="*/ 6728 w 9327"/>
              <a:gd name="connsiteY52" fmla="*/ 2726 h 10000"/>
              <a:gd name="connsiteX53" fmla="*/ 6873 w 9327"/>
              <a:gd name="connsiteY53" fmla="*/ 4020 h 10000"/>
              <a:gd name="connsiteX54" fmla="*/ 6128 w 9327"/>
              <a:gd name="connsiteY54" fmla="*/ 5151 h 10000"/>
              <a:gd name="connsiteX55" fmla="*/ 4718 w 9327"/>
              <a:gd name="connsiteY55" fmla="*/ 5364 h 10000"/>
              <a:gd name="connsiteX56" fmla="*/ 3463 w 9327"/>
              <a:gd name="connsiteY56" fmla="*/ 4824 h 10000"/>
              <a:gd name="connsiteX57" fmla="*/ 2581 w 9327"/>
              <a:gd name="connsiteY57" fmla="*/ 3794 h 10000"/>
              <a:gd name="connsiteX58" fmla="*/ 2254 w 9327"/>
              <a:gd name="connsiteY58" fmla="*/ 2714 h 10000"/>
              <a:gd name="connsiteX59" fmla="*/ 2472 w 9327"/>
              <a:gd name="connsiteY59" fmla="*/ 1558 h 10000"/>
              <a:gd name="connsiteX60" fmla="*/ 3181 w 9327"/>
              <a:gd name="connsiteY60" fmla="*/ 804 h 10000"/>
              <a:gd name="connsiteX61" fmla="*/ 2799 w 9327"/>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34 w 10000"/>
              <a:gd name="connsiteY16" fmla="*/ 4246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490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935 w 10000"/>
              <a:gd name="connsiteY43" fmla="*/ 4286 h 10000"/>
              <a:gd name="connsiteX44" fmla="*/ 7885 w 10000"/>
              <a:gd name="connsiteY44" fmla="*/ 4384 h 10000"/>
              <a:gd name="connsiteX45" fmla="*/ 7934 w 10000"/>
              <a:gd name="connsiteY45" fmla="*/ 3342 h 10000"/>
              <a:gd name="connsiteX46" fmla="*/ 7632 w 10000"/>
              <a:gd name="connsiteY46" fmla="*/ 2374 h 10000"/>
              <a:gd name="connsiteX47" fmla="*/ 9308 w 10000"/>
              <a:gd name="connsiteY47" fmla="*/ 2010 h 10000"/>
              <a:gd name="connsiteX48" fmla="*/ 9395 w 10000"/>
              <a:gd name="connsiteY48" fmla="*/ 2312 h 10000"/>
              <a:gd name="connsiteX49" fmla="*/ 10000 w 10000"/>
              <a:gd name="connsiteY49" fmla="*/ 1671 h 10000"/>
              <a:gd name="connsiteX50" fmla="*/ 8996 w 10000"/>
              <a:gd name="connsiteY50" fmla="*/ 1382 h 10000"/>
              <a:gd name="connsiteX51" fmla="*/ 9104 w 10000"/>
              <a:gd name="connsiteY51" fmla="*/ 1633 h 10000"/>
              <a:gd name="connsiteX52" fmla="*/ 7349 w 10000"/>
              <a:gd name="connsiteY52" fmla="*/ 1985 h 10000"/>
              <a:gd name="connsiteX53" fmla="*/ 6921 w 10000"/>
              <a:gd name="connsiteY53" fmla="*/ 1432 h 10000"/>
              <a:gd name="connsiteX54" fmla="*/ 6394 w 10000"/>
              <a:gd name="connsiteY54" fmla="*/ 1583 h 10000"/>
              <a:gd name="connsiteX55" fmla="*/ 7213 w 10000"/>
              <a:gd name="connsiteY55" fmla="*/ 2726 h 10000"/>
              <a:gd name="connsiteX56" fmla="*/ 7369 w 10000"/>
              <a:gd name="connsiteY56" fmla="*/ 4020 h 10000"/>
              <a:gd name="connsiteX57" fmla="*/ 6570 w 10000"/>
              <a:gd name="connsiteY57" fmla="*/ 5151 h 10000"/>
              <a:gd name="connsiteX58" fmla="*/ 5058 w 10000"/>
              <a:gd name="connsiteY58" fmla="*/ 5364 h 10000"/>
              <a:gd name="connsiteX59" fmla="*/ 3713 w 10000"/>
              <a:gd name="connsiteY59" fmla="*/ 4824 h 10000"/>
              <a:gd name="connsiteX60" fmla="*/ 2767 w 10000"/>
              <a:gd name="connsiteY60" fmla="*/ 3794 h 10000"/>
              <a:gd name="connsiteX61" fmla="*/ 2417 w 10000"/>
              <a:gd name="connsiteY61" fmla="*/ 2714 h 10000"/>
              <a:gd name="connsiteX62" fmla="*/ 2650 w 10000"/>
              <a:gd name="connsiteY62" fmla="*/ 1558 h 10000"/>
              <a:gd name="connsiteX63" fmla="*/ 3411 w 10000"/>
              <a:gd name="connsiteY63" fmla="*/ 804 h 10000"/>
              <a:gd name="connsiteX64" fmla="*/ 3001 w 10000"/>
              <a:gd name="connsiteY64" fmla="*/ 47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0000" h="10000">
                <a:moveTo>
                  <a:pt x="3001" y="477"/>
                </a:moveTo>
                <a:lnTo>
                  <a:pt x="2788" y="628"/>
                </a:lnTo>
                <a:cubicBezTo>
                  <a:pt x="2749" y="662"/>
                  <a:pt x="2709" y="695"/>
                  <a:pt x="2671" y="729"/>
                </a:cubicBezTo>
                <a:lnTo>
                  <a:pt x="2319" y="1093"/>
                </a:lnTo>
                <a:lnTo>
                  <a:pt x="867" y="302"/>
                </a:lnTo>
                <a:cubicBezTo>
                  <a:pt x="909" y="243"/>
                  <a:pt x="952" y="185"/>
                  <a:pt x="994" y="126"/>
                </a:cubicBezTo>
                <a:lnTo>
                  <a:pt x="0" y="0"/>
                </a:lnTo>
                <a:lnTo>
                  <a:pt x="478" y="791"/>
                </a:lnTo>
                <a:lnTo>
                  <a:pt x="643" y="578"/>
                </a:lnTo>
                <a:cubicBezTo>
                  <a:pt x="643" y="578"/>
                  <a:pt x="1623" y="1099"/>
                  <a:pt x="2144" y="1482"/>
                </a:cubicBezTo>
                <a:cubicBezTo>
                  <a:pt x="2076" y="1432"/>
                  <a:pt x="1940" y="2123"/>
                  <a:pt x="1930" y="2349"/>
                </a:cubicBezTo>
                <a:cubicBezTo>
                  <a:pt x="1920" y="2575"/>
                  <a:pt x="1940" y="2915"/>
                  <a:pt x="2017" y="3405"/>
                </a:cubicBezTo>
                <a:cubicBezTo>
                  <a:pt x="2022" y="3426"/>
                  <a:pt x="2028" y="3448"/>
                  <a:pt x="2033" y="3469"/>
                </a:cubicBezTo>
                <a:lnTo>
                  <a:pt x="2033" y="3469"/>
                </a:lnTo>
                <a:lnTo>
                  <a:pt x="2033" y="3469"/>
                </a:lnTo>
                <a:lnTo>
                  <a:pt x="2033" y="3469"/>
                </a:lnTo>
                <a:cubicBezTo>
                  <a:pt x="2055" y="3503"/>
                  <a:pt x="2120" y="3810"/>
                  <a:pt x="2164" y="3878"/>
                </a:cubicBezTo>
                <a:lnTo>
                  <a:pt x="2164" y="3878"/>
                </a:lnTo>
                <a:cubicBezTo>
                  <a:pt x="2169" y="3885"/>
                  <a:pt x="2088" y="3740"/>
                  <a:pt x="2193" y="3920"/>
                </a:cubicBezTo>
                <a:cubicBezTo>
                  <a:pt x="2202" y="3932"/>
                  <a:pt x="2554" y="4497"/>
                  <a:pt x="2807" y="4774"/>
                </a:cubicBezTo>
                <a:cubicBezTo>
                  <a:pt x="3060" y="5050"/>
                  <a:pt x="3372" y="5339"/>
                  <a:pt x="3703" y="5553"/>
                </a:cubicBezTo>
                <a:lnTo>
                  <a:pt x="3001" y="7739"/>
                </a:lnTo>
                <a:lnTo>
                  <a:pt x="2650" y="7538"/>
                </a:lnTo>
                <a:cubicBezTo>
                  <a:pt x="2716" y="8066"/>
                  <a:pt x="2780" y="8593"/>
                  <a:pt x="2846" y="9121"/>
                </a:cubicBezTo>
                <a:lnTo>
                  <a:pt x="3812" y="8153"/>
                </a:lnTo>
                <a:lnTo>
                  <a:pt x="3471" y="7965"/>
                </a:lnTo>
                <a:lnTo>
                  <a:pt x="4132" y="5754"/>
                </a:lnTo>
                <a:cubicBezTo>
                  <a:pt x="4318" y="5917"/>
                  <a:pt x="4713" y="6049"/>
                  <a:pt x="5029" y="6106"/>
                </a:cubicBezTo>
                <a:cubicBezTo>
                  <a:pt x="5346" y="6162"/>
                  <a:pt x="5780" y="6181"/>
                  <a:pt x="6023" y="6080"/>
                </a:cubicBezTo>
                <a:lnTo>
                  <a:pt x="7086" y="8618"/>
                </a:lnTo>
                <a:lnTo>
                  <a:pt x="6822" y="8668"/>
                </a:lnTo>
                <a:lnTo>
                  <a:pt x="7934" y="10000"/>
                </a:lnTo>
                <a:lnTo>
                  <a:pt x="7934" y="8467"/>
                </a:lnTo>
                <a:lnTo>
                  <a:pt x="7632" y="8505"/>
                </a:lnTo>
                <a:cubicBezTo>
                  <a:pt x="7393" y="8090"/>
                  <a:pt x="6520" y="6055"/>
                  <a:pt x="6502" y="5992"/>
                </a:cubicBezTo>
                <a:cubicBezTo>
                  <a:pt x="6900" y="5779"/>
                  <a:pt x="7252" y="5471"/>
                  <a:pt x="7252" y="5471"/>
                </a:cubicBezTo>
                <a:cubicBezTo>
                  <a:pt x="7252" y="5471"/>
                  <a:pt x="7515" y="5170"/>
                  <a:pt x="7740" y="4837"/>
                </a:cubicBezTo>
                <a:cubicBezTo>
                  <a:pt x="7760" y="4857"/>
                  <a:pt x="7782" y="4674"/>
                  <a:pt x="7803" y="4694"/>
                </a:cubicBezTo>
                <a:lnTo>
                  <a:pt x="7803" y="4694"/>
                </a:lnTo>
                <a:lnTo>
                  <a:pt x="7935" y="4490"/>
                </a:lnTo>
                <a:lnTo>
                  <a:pt x="7803" y="4694"/>
                </a:lnTo>
                <a:cubicBezTo>
                  <a:pt x="7838" y="4696"/>
                  <a:pt x="7782" y="4796"/>
                  <a:pt x="7804" y="4694"/>
                </a:cubicBezTo>
                <a:cubicBezTo>
                  <a:pt x="7826" y="4592"/>
                  <a:pt x="7913" y="4150"/>
                  <a:pt x="7935" y="4082"/>
                </a:cubicBezTo>
                <a:cubicBezTo>
                  <a:pt x="7957" y="4014"/>
                  <a:pt x="7943" y="4236"/>
                  <a:pt x="7935" y="4286"/>
                </a:cubicBezTo>
                <a:cubicBezTo>
                  <a:pt x="7927" y="4336"/>
                  <a:pt x="7906" y="4586"/>
                  <a:pt x="7885" y="4384"/>
                </a:cubicBezTo>
                <a:cubicBezTo>
                  <a:pt x="7915" y="4196"/>
                  <a:pt x="8022" y="3932"/>
                  <a:pt x="7934" y="3342"/>
                </a:cubicBezTo>
                <a:cubicBezTo>
                  <a:pt x="7846" y="2751"/>
                  <a:pt x="7593" y="2399"/>
                  <a:pt x="7632" y="2374"/>
                </a:cubicBezTo>
                <a:lnTo>
                  <a:pt x="9308" y="2010"/>
                </a:lnTo>
                <a:cubicBezTo>
                  <a:pt x="9337" y="2111"/>
                  <a:pt x="9366" y="2211"/>
                  <a:pt x="9395" y="2312"/>
                </a:cubicBezTo>
                <a:lnTo>
                  <a:pt x="10000" y="1671"/>
                </a:lnTo>
                <a:lnTo>
                  <a:pt x="8996" y="1382"/>
                </a:lnTo>
                <a:lnTo>
                  <a:pt x="9104" y="1633"/>
                </a:lnTo>
                <a:lnTo>
                  <a:pt x="7349" y="1985"/>
                </a:lnTo>
                <a:lnTo>
                  <a:pt x="6921" y="1432"/>
                </a:lnTo>
                <a:cubicBezTo>
                  <a:pt x="6921" y="1432"/>
                  <a:pt x="6433" y="1595"/>
                  <a:pt x="6394" y="1583"/>
                </a:cubicBezTo>
                <a:cubicBezTo>
                  <a:pt x="6355" y="1570"/>
                  <a:pt x="7076" y="2425"/>
                  <a:pt x="7213" y="2726"/>
                </a:cubicBezTo>
                <a:cubicBezTo>
                  <a:pt x="7349" y="3028"/>
                  <a:pt x="7438" y="3693"/>
                  <a:pt x="7369" y="4020"/>
                </a:cubicBezTo>
                <a:cubicBezTo>
                  <a:pt x="7300" y="4347"/>
                  <a:pt x="7046" y="4799"/>
                  <a:pt x="6570" y="5151"/>
                </a:cubicBezTo>
                <a:cubicBezTo>
                  <a:pt x="6092" y="5503"/>
                  <a:pt x="5058" y="5364"/>
                  <a:pt x="5058" y="5364"/>
                </a:cubicBezTo>
                <a:cubicBezTo>
                  <a:pt x="5058" y="5364"/>
                  <a:pt x="4162" y="5126"/>
                  <a:pt x="3713" y="4824"/>
                </a:cubicBezTo>
                <a:cubicBezTo>
                  <a:pt x="3265" y="4523"/>
                  <a:pt x="3051" y="4234"/>
                  <a:pt x="2767" y="3794"/>
                </a:cubicBezTo>
                <a:cubicBezTo>
                  <a:pt x="2485" y="3354"/>
                  <a:pt x="2432" y="3103"/>
                  <a:pt x="2417" y="2714"/>
                </a:cubicBezTo>
                <a:cubicBezTo>
                  <a:pt x="2403" y="2324"/>
                  <a:pt x="2408" y="2060"/>
                  <a:pt x="2650" y="1558"/>
                </a:cubicBezTo>
                <a:cubicBezTo>
                  <a:pt x="2818" y="1237"/>
                  <a:pt x="3420" y="829"/>
                  <a:pt x="3411" y="804"/>
                </a:cubicBezTo>
                <a:cubicBezTo>
                  <a:pt x="3402" y="779"/>
                  <a:pt x="3086" y="546"/>
                  <a:pt x="3001" y="477"/>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dirty="0"/>
          </a:p>
        </p:txBody>
      </p:sp>
      <p:sp>
        <p:nvSpPr>
          <p:cNvPr id="51" name="ZoneTexte 50"/>
          <p:cNvSpPr txBox="1"/>
          <p:nvPr/>
        </p:nvSpPr>
        <p:spPr>
          <a:xfrm rot="19798642">
            <a:off x="7113701" y="370969"/>
            <a:ext cx="1656184" cy="646331"/>
          </a:xfrm>
          <a:prstGeom prst="rect">
            <a:avLst/>
          </a:prstGeom>
          <a:noFill/>
        </p:spPr>
        <p:txBody>
          <a:bodyPr wrap="square" rtlCol="0">
            <a:spAutoFit/>
          </a:bodyPr>
          <a:lstStyle/>
          <a:p>
            <a:pPr algn="ctr"/>
            <a:r>
              <a:rPr lang="fr-FR" b="1" dirty="0" smtClean="0">
                <a:latin typeface="Calibri" pitchFamily="34" charset="0"/>
                <a:cs typeface="Calibri" pitchFamily="34" charset="0"/>
              </a:rPr>
              <a:t>Conception </a:t>
            </a:r>
          </a:p>
          <a:p>
            <a:pPr algn="ctr"/>
            <a:r>
              <a:rPr lang="fr-FR" b="1" dirty="0" smtClean="0">
                <a:latin typeface="Calibri" pitchFamily="34" charset="0"/>
                <a:cs typeface="Calibri" pitchFamily="34" charset="0"/>
              </a:rPr>
              <a:t> préliminaire</a:t>
            </a:r>
            <a:endParaRPr lang="fr-FR" b="1" dirty="0">
              <a:latin typeface="Calibri" pitchFamily="34" charset="0"/>
              <a:cs typeface="Calibri" pitchFamily="34" charset="0"/>
            </a:endParaRPr>
          </a:p>
        </p:txBody>
      </p:sp>
      <p:sp>
        <p:nvSpPr>
          <p:cNvPr id="52" name="Rectangle 51">
            <a:hlinkClick r:id="" action="ppaction://hlinkshowjump?jump=nextslide"/>
          </p:cNvPr>
          <p:cNvSpPr/>
          <p:nvPr/>
        </p:nvSpPr>
        <p:spPr>
          <a:xfrm>
            <a:off x="215516" y="116632"/>
            <a:ext cx="6084676" cy="655949"/>
          </a:xfrm>
          <a:prstGeom prst="rect">
            <a:avLst/>
          </a:prstGeom>
        </p:spPr>
        <p:txBody>
          <a:bodyPr wrap="square">
            <a:spAutoFit/>
          </a:bodyPr>
          <a:lstStyle/>
          <a:p>
            <a:pPr marL="630238" indent="-630238">
              <a:lnSpc>
                <a:spcPts val="2100"/>
              </a:lnSpc>
            </a:pPr>
            <a:r>
              <a:rPr lang="fr-FR" sz="2400" b="1" dirty="0" smtClean="0">
                <a:solidFill>
                  <a:schemeClr val="bg2">
                    <a:lumMod val="25000"/>
                  </a:schemeClr>
                </a:solidFill>
                <a:latin typeface="Calibri" pitchFamily="34" charset="0"/>
                <a:cs typeface="Calibri" pitchFamily="34" charset="0"/>
              </a:rPr>
              <a:t>C10: </a:t>
            </a:r>
            <a:r>
              <a:rPr lang="fr-FR" sz="2400" b="1" dirty="0" smtClean="0">
                <a:solidFill>
                  <a:schemeClr val="accent3"/>
                </a:solidFill>
                <a:latin typeface="Calibri" pitchFamily="34" charset="0"/>
                <a:cs typeface="Calibri" pitchFamily="34" charset="0"/>
              </a:rPr>
              <a:t>Définir et organiser les </a:t>
            </a:r>
            <a:r>
              <a:rPr lang="fr-FR" sz="2400" b="1" dirty="0" err="1" smtClean="0">
                <a:solidFill>
                  <a:schemeClr val="accent3"/>
                </a:solidFill>
                <a:latin typeface="Calibri" pitchFamily="34" charset="0"/>
                <a:cs typeface="Calibri" pitchFamily="34" charset="0"/>
              </a:rPr>
              <a:t>Cf</a:t>
            </a:r>
            <a:r>
              <a:rPr lang="fr-FR" sz="2400" b="1" dirty="0" smtClean="0">
                <a:solidFill>
                  <a:schemeClr val="accent3"/>
                </a:solidFill>
                <a:latin typeface="Calibri" pitchFamily="34" charset="0"/>
                <a:cs typeface="Calibri" pitchFamily="34" charset="0"/>
              </a:rPr>
              <a:t>, les </a:t>
            </a:r>
            <a:r>
              <a:rPr lang="fr-FR" sz="2400" b="1" dirty="0" err="1" smtClean="0">
                <a:solidFill>
                  <a:schemeClr val="accent3"/>
                </a:solidFill>
                <a:latin typeface="Calibri" pitchFamily="34" charset="0"/>
                <a:cs typeface="Calibri" pitchFamily="34" charset="0"/>
              </a:rPr>
              <a:t>Ft</a:t>
            </a:r>
            <a:r>
              <a:rPr lang="fr-FR" sz="2400" b="1" dirty="0" smtClean="0">
                <a:solidFill>
                  <a:schemeClr val="accent3"/>
                </a:solidFill>
                <a:latin typeface="Calibri" pitchFamily="34" charset="0"/>
                <a:cs typeface="Calibri" pitchFamily="34" charset="0"/>
              </a:rPr>
              <a:t> et les technologies associées</a:t>
            </a:r>
            <a:endParaRPr lang="fr-FR" sz="2000" b="1" dirty="0">
              <a:solidFill>
                <a:schemeClr val="accent3"/>
              </a:solidFill>
              <a:latin typeface="Calibri" pitchFamily="34" charset="0"/>
              <a:cs typeface="Calibri" pitchFamily="34" charset="0"/>
            </a:endParaRPr>
          </a:p>
        </p:txBody>
      </p:sp>
      <p:sp>
        <p:nvSpPr>
          <p:cNvPr id="53" name="ZoneTexte 52"/>
          <p:cNvSpPr txBox="1"/>
          <p:nvPr/>
        </p:nvSpPr>
        <p:spPr>
          <a:xfrm>
            <a:off x="395536" y="980728"/>
            <a:ext cx="5491449" cy="461665"/>
          </a:xfrm>
          <a:prstGeom prst="rect">
            <a:avLst/>
          </a:prstGeom>
          <a:noFill/>
        </p:spPr>
        <p:txBody>
          <a:bodyPr wrap="square" rtlCol="0">
            <a:spAutoFit/>
          </a:bodyPr>
          <a:lstStyle/>
          <a:p>
            <a:r>
              <a:rPr lang="fr-FR" sz="2400" b="1" dirty="0" smtClean="0">
                <a:solidFill>
                  <a:schemeClr val="accent1">
                    <a:lumMod val="50000"/>
                  </a:schemeClr>
                </a:solidFill>
              </a:rPr>
              <a:t>Architecture matérielle</a:t>
            </a:r>
            <a:endParaRPr lang="fr-FR" sz="2400" b="1" dirty="0">
              <a:solidFill>
                <a:schemeClr val="accent1">
                  <a:lumMod val="50000"/>
                </a:schemeClr>
              </a:solidFill>
            </a:endParaRPr>
          </a:p>
        </p:txBody>
      </p:sp>
      <p:sp>
        <p:nvSpPr>
          <p:cNvPr id="46" name="ZoneTexte 45"/>
          <p:cNvSpPr txBox="1"/>
          <p:nvPr/>
        </p:nvSpPr>
        <p:spPr>
          <a:xfrm>
            <a:off x="431540" y="4365104"/>
            <a:ext cx="8064896" cy="70788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fr-FR" b="1" dirty="0"/>
              <a:t>- </a:t>
            </a:r>
            <a:r>
              <a:rPr lang="fr-FR" sz="2000" dirty="0">
                <a:latin typeface="Calibri" pitchFamily="34" charset="0"/>
                <a:cs typeface="Calibri" pitchFamily="34" charset="0"/>
              </a:rPr>
              <a:t>Choix techniques/technologiques des composants de contrôle/commande (capteur, pré-actionneur, contrôle/commande, module métier)</a:t>
            </a:r>
            <a:endParaRPr lang="fr-FR" dirty="0">
              <a:latin typeface="Calibri" pitchFamily="34" charset="0"/>
              <a:cs typeface="Calibri" pitchFamily="34" charset="0"/>
            </a:endParaRPr>
          </a:p>
        </p:txBody>
      </p:sp>
      <p:pic>
        <p:nvPicPr>
          <p:cNvPr id="15" name="Image 14" descr="logo_acad_lille.jpg"/>
          <p:cNvPicPr>
            <a:picLocks noChangeAspect="1"/>
          </p:cNvPicPr>
          <p:nvPr/>
        </p:nvPicPr>
        <p:blipFill>
          <a:blip r:embed="rId3"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6" name="ZoneTexte 15"/>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48" name="ZoneTexte 47"/>
          <p:cNvSpPr txBox="1"/>
          <p:nvPr/>
        </p:nvSpPr>
        <p:spPr>
          <a:xfrm>
            <a:off x="3383868" y="4545124"/>
            <a:ext cx="5318945"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b="1" dirty="0" smtClean="0">
                <a:latin typeface="Calibri" pitchFamily="34" charset="0"/>
                <a:cs typeface="Calibri" pitchFamily="34" charset="0"/>
              </a:rPr>
              <a:t>Vérin électrique, pneumatique, hydraulique …</a:t>
            </a:r>
          </a:p>
          <a:p>
            <a:r>
              <a:rPr lang="fr-FR" b="1" dirty="0" smtClean="0">
                <a:latin typeface="Calibri" pitchFamily="34" charset="0"/>
                <a:cs typeface="Calibri" pitchFamily="34" charset="0"/>
              </a:rPr>
              <a:t>Moteur, transmission, guidage …</a:t>
            </a:r>
          </a:p>
          <a:p>
            <a:r>
              <a:rPr lang="fr-FR" b="1" dirty="0" smtClean="0">
                <a:latin typeface="Calibri" pitchFamily="34" charset="0"/>
                <a:cs typeface="Calibri" pitchFamily="34" charset="0"/>
              </a:rPr>
              <a:t>Châssis, </a:t>
            </a:r>
            <a:r>
              <a:rPr lang="fr-FR" b="1" dirty="0">
                <a:latin typeface="Calibri" pitchFamily="34" charset="0"/>
                <a:cs typeface="Calibri" pitchFamily="34" charset="0"/>
              </a:rPr>
              <a:t>p</a:t>
            </a:r>
            <a:r>
              <a:rPr lang="fr-FR" b="1" dirty="0" smtClean="0">
                <a:latin typeface="Calibri" pitchFamily="34" charset="0"/>
                <a:cs typeface="Calibri" pitchFamily="34" charset="0"/>
              </a:rPr>
              <a:t>ortique, structure modulaire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subTnLst>
                                    <p:set>
                                      <p:cBhvr override="childStyle">
                                        <p:cTn dur="1" fill="hold" display="0" masterRel="nextClick" afterEffect="1"/>
                                        <p:tgtEl>
                                          <p:spTgt spid="47"/>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childTnLst>
                                  <p:subTnLst>
                                    <p:set>
                                      <p:cBhvr override="childStyle">
                                        <p:cTn dur="1" fill="hold" display="0" masterRel="nextClick" afterEffect="1"/>
                                        <p:tgtEl>
                                          <p:spTgt spid="48"/>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9"/>
                                        </p:tgtEl>
                                        <p:attrNameLst>
                                          <p:attrName>style.visibility</p:attrName>
                                        </p:attrNameLst>
                                      </p:cBhvr>
                                      <p:to>
                                        <p:strVal val="visible"/>
                                      </p:to>
                                    </p:set>
                                  </p:childTnLst>
                                  <p:subTnLst>
                                    <p:set>
                                      <p:cBhvr override="childStyle">
                                        <p:cTn dur="1" fill="hold" display="0" masterRel="nextClick" afterEffect="1"/>
                                        <p:tgtEl>
                                          <p:spTgt spid="4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5" grpId="0" animBg="1"/>
      <p:bldP spid="47" grpId="0" animBg="1"/>
      <p:bldP spid="49" grpId="0" animBg="1"/>
      <p:bldP spid="46" grpId="0" animBg="1"/>
      <p:bldP spid="4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cteur droit 12"/>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20" name="Picture 8"/>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47664" y="1808820"/>
            <a:ext cx="5562600" cy="3990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4" name="Freeform 9"/>
          <p:cNvSpPr>
            <a:spLocks/>
          </p:cNvSpPr>
          <p:nvPr/>
        </p:nvSpPr>
        <p:spPr bwMode="auto">
          <a:xfrm>
            <a:off x="6588224" y="548680"/>
            <a:ext cx="2403667" cy="1080120"/>
          </a:xfrm>
          <a:custGeom>
            <a:avLst/>
            <a:gdLst>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7333 w 10000"/>
              <a:gd name="connsiteY39" fmla="*/ 4694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9083"/>
              <a:gd name="connsiteY0" fmla="*/ 477 h 10000"/>
              <a:gd name="connsiteX1" fmla="*/ 2973 w 9083"/>
              <a:gd name="connsiteY1" fmla="*/ 628 h 10000"/>
              <a:gd name="connsiteX2" fmla="*/ 2874 w 9083"/>
              <a:gd name="connsiteY2" fmla="*/ 729 h 10000"/>
              <a:gd name="connsiteX3" fmla="*/ 2576 w 9083"/>
              <a:gd name="connsiteY3" fmla="*/ 1093 h 10000"/>
              <a:gd name="connsiteX4" fmla="*/ 1346 w 9083"/>
              <a:gd name="connsiteY4" fmla="*/ 302 h 10000"/>
              <a:gd name="connsiteX5" fmla="*/ 1453 w 9083"/>
              <a:gd name="connsiteY5" fmla="*/ 126 h 10000"/>
              <a:gd name="connsiteX6" fmla="*/ 611 w 9083"/>
              <a:gd name="connsiteY6" fmla="*/ 0 h 10000"/>
              <a:gd name="connsiteX7" fmla="*/ 1016 w 9083"/>
              <a:gd name="connsiteY7" fmla="*/ 791 h 10000"/>
              <a:gd name="connsiteX8" fmla="*/ 1156 w 9083"/>
              <a:gd name="connsiteY8" fmla="*/ 578 h 10000"/>
              <a:gd name="connsiteX9" fmla="*/ 2428 w 9083"/>
              <a:gd name="connsiteY9" fmla="*/ 1482 h 10000"/>
              <a:gd name="connsiteX10" fmla="*/ 2246 w 9083"/>
              <a:gd name="connsiteY10" fmla="*/ 2349 h 10000"/>
              <a:gd name="connsiteX11" fmla="*/ 2320 w 9083"/>
              <a:gd name="connsiteY11" fmla="*/ 3405 h 10000"/>
              <a:gd name="connsiteX12" fmla="*/ 735 w 9083"/>
              <a:gd name="connsiteY12" fmla="*/ 3756 h 10000"/>
              <a:gd name="connsiteX13" fmla="*/ 710 w 9083"/>
              <a:gd name="connsiteY13" fmla="*/ 3492 h 10000"/>
              <a:gd name="connsiteX14" fmla="*/ 0 w 9083"/>
              <a:gd name="connsiteY14" fmla="*/ 4171 h 10000"/>
              <a:gd name="connsiteX15" fmla="*/ 842 w 9083"/>
              <a:gd name="connsiteY15" fmla="*/ 4611 h 10000"/>
              <a:gd name="connsiteX16" fmla="*/ 809 w 9083"/>
              <a:gd name="connsiteY16" fmla="*/ 4246 h 10000"/>
              <a:gd name="connsiteX17" fmla="*/ 2469 w 9083"/>
              <a:gd name="connsiteY17" fmla="*/ 3920 h 10000"/>
              <a:gd name="connsiteX18" fmla="*/ 2989 w 9083"/>
              <a:gd name="connsiteY18" fmla="*/ 4774 h 10000"/>
              <a:gd name="connsiteX19" fmla="*/ 3749 w 9083"/>
              <a:gd name="connsiteY19" fmla="*/ 5553 h 10000"/>
              <a:gd name="connsiteX20" fmla="*/ 3154 w 9083"/>
              <a:gd name="connsiteY20" fmla="*/ 7739 h 10000"/>
              <a:gd name="connsiteX21" fmla="*/ 2857 w 9083"/>
              <a:gd name="connsiteY21" fmla="*/ 7538 h 10000"/>
              <a:gd name="connsiteX22" fmla="*/ 3022 w 9083"/>
              <a:gd name="connsiteY22" fmla="*/ 9121 h 10000"/>
              <a:gd name="connsiteX23" fmla="*/ 3840 w 9083"/>
              <a:gd name="connsiteY23" fmla="*/ 8153 h 10000"/>
              <a:gd name="connsiteX24" fmla="*/ 3551 w 9083"/>
              <a:gd name="connsiteY24" fmla="*/ 7965 h 10000"/>
              <a:gd name="connsiteX25" fmla="*/ 4112 w 9083"/>
              <a:gd name="connsiteY25" fmla="*/ 5754 h 10000"/>
              <a:gd name="connsiteX26" fmla="*/ 4872 w 9083"/>
              <a:gd name="connsiteY26" fmla="*/ 6106 h 10000"/>
              <a:gd name="connsiteX27" fmla="*/ 5714 w 9083"/>
              <a:gd name="connsiteY27" fmla="*/ 6080 h 10000"/>
              <a:gd name="connsiteX28" fmla="*/ 6614 w 9083"/>
              <a:gd name="connsiteY28" fmla="*/ 8618 h 10000"/>
              <a:gd name="connsiteX29" fmla="*/ 6391 w 9083"/>
              <a:gd name="connsiteY29" fmla="*/ 8668 h 10000"/>
              <a:gd name="connsiteX30" fmla="*/ 7333 w 9083"/>
              <a:gd name="connsiteY30" fmla="*/ 10000 h 10000"/>
              <a:gd name="connsiteX31" fmla="*/ 7333 w 9083"/>
              <a:gd name="connsiteY31" fmla="*/ 8467 h 10000"/>
              <a:gd name="connsiteX32" fmla="*/ 7077 w 9083"/>
              <a:gd name="connsiteY32" fmla="*/ 8505 h 10000"/>
              <a:gd name="connsiteX33" fmla="*/ 6119 w 9083"/>
              <a:gd name="connsiteY33" fmla="*/ 5992 h 10000"/>
              <a:gd name="connsiteX34" fmla="*/ 6755 w 9083"/>
              <a:gd name="connsiteY34" fmla="*/ 5471 h 10000"/>
              <a:gd name="connsiteX35" fmla="*/ 7168 w 9083"/>
              <a:gd name="connsiteY35" fmla="*/ 4837 h 10000"/>
              <a:gd name="connsiteX36" fmla="*/ 7222 w 9083"/>
              <a:gd name="connsiteY36" fmla="*/ 4898 h 10000"/>
              <a:gd name="connsiteX37" fmla="*/ 7222 w 9083"/>
              <a:gd name="connsiteY37" fmla="*/ 4694 h 10000"/>
              <a:gd name="connsiteX38" fmla="*/ 7333 w 9083"/>
              <a:gd name="connsiteY38" fmla="*/ 4694 h 10000"/>
              <a:gd name="connsiteX39" fmla="*/ 7333 w 9083"/>
              <a:gd name="connsiteY39" fmla="*/ 4694 h 10000"/>
              <a:gd name="connsiteX40" fmla="*/ 7222 w 9083"/>
              <a:gd name="connsiteY40" fmla="*/ 4490 h 10000"/>
              <a:gd name="connsiteX41" fmla="*/ 7291 w 9083"/>
              <a:gd name="connsiteY41" fmla="*/ 4384 h 10000"/>
              <a:gd name="connsiteX42" fmla="*/ 7333 w 9083"/>
              <a:gd name="connsiteY42" fmla="*/ 3342 h 10000"/>
              <a:gd name="connsiteX43" fmla="*/ 7077 w 9083"/>
              <a:gd name="connsiteY43" fmla="*/ 2374 h 10000"/>
              <a:gd name="connsiteX44" fmla="*/ 8497 w 9083"/>
              <a:gd name="connsiteY44" fmla="*/ 2010 h 10000"/>
              <a:gd name="connsiteX45" fmla="*/ 8571 w 9083"/>
              <a:gd name="connsiteY45" fmla="*/ 2312 h 10000"/>
              <a:gd name="connsiteX46" fmla="*/ 9083 w 9083"/>
              <a:gd name="connsiteY46" fmla="*/ 1671 h 10000"/>
              <a:gd name="connsiteX47" fmla="*/ 8233 w 9083"/>
              <a:gd name="connsiteY47" fmla="*/ 1382 h 10000"/>
              <a:gd name="connsiteX48" fmla="*/ 8324 w 9083"/>
              <a:gd name="connsiteY48" fmla="*/ 1633 h 10000"/>
              <a:gd name="connsiteX49" fmla="*/ 6837 w 9083"/>
              <a:gd name="connsiteY49" fmla="*/ 1985 h 10000"/>
              <a:gd name="connsiteX50" fmla="*/ 6474 w 9083"/>
              <a:gd name="connsiteY50" fmla="*/ 1432 h 10000"/>
              <a:gd name="connsiteX51" fmla="*/ 6028 w 9083"/>
              <a:gd name="connsiteY51" fmla="*/ 1583 h 10000"/>
              <a:gd name="connsiteX52" fmla="*/ 6722 w 9083"/>
              <a:gd name="connsiteY52" fmla="*/ 2726 h 10000"/>
              <a:gd name="connsiteX53" fmla="*/ 6854 w 9083"/>
              <a:gd name="connsiteY53" fmla="*/ 4020 h 10000"/>
              <a:gd name="connsiteX54" fmla="*/ 6177 w 9083"/>
              <a:gd name="connsiteY54" fmla="*/ 5151 h 10000"/>
              <a:gd name="connsiteX55" fmla="*/ 4897 w 9083"/>
              <a:gd name="connsiteY55" fmla="*/ 5364 h 10000"/>
              <a:gd name="connsiteX56" fmla="*/ 3757 w 9083"/>
              <a:gd name="connsiteY56" fmla="*/ 4824 h 10000"/>
              <a:gd name="connsiteX57" fmla="*/ 2956 w 9083"/>
              <a:gd name="connsiteY57" fmla="*/ 3794 h 10000"/>
              <a:gd name="connsiteX58" fmla="*/ 2659 w 9083"/>
              <a:gd name="connsiteY58" fmla="*/ 2714 h 10000"/>
              <a:gd name="connsiteX59" fmla="*/ 2857 w 9083"/>
              <a:gd name="connsiteY59" fmla="*/ 1558 h 10000"/>
              <a:gd name="connsiteX60" fmla="*/ 3501 w 9083"/>
              <a:gd name="connsiteY60" fmla="*/ 804 h 10000"/>
              <a:gd name="connsiteX61" fmla="*/ 3154 w 9083"/>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898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2799 w 9327"/>
              <a:gd name="connsiteY0" fmla="*/ 477 h 10000"/>
              <a:gd name="connsiteX1" fmla="*/ 2600 w 9327"/>
              <a:gd name="connsiteY1" fmla="*/ 628 h 10000"/>
              <a:gd name="connsiteX2" fmla="*/ 2491 w 9327"/>
              <a:gd name="connsiteY2" fmla="*/ 729 h 10000"/>
              <a:gd name="connsiteX3" fmla="*/ 2163 w 9327"/>
              <a:gd name="connsiteY3" fmla="*/ 1093 h 10000"/>
              <a:gd name="connsiteX4" fmla="*/ 809 w 9327"/>
              <a:gd name="connsiteY4" fmla="*/ 302 h 10000"/>
              <a:gd name="connsiteX5" fmla="*/ 927 w 9327"/>
              <a:gd name="connsiteY5" fmla="*/ 126 h 10000"/>
              <a:gd name="connsiteX6" fmla="*/ 0 w 9327"/>
              <a:gd name="connsiteY6" fmla="*/ 0 h 10000"/>
              <a:gd name="connsiteX7" fmla="*/ 446 w 9327"/>
              <a:gd name="connsiteY7" fmla="*/ 791 h 10000"/>
              <a:gd name="connsiteX8" fmla="*/ 600 w 9327"/>
              <a:gd name="connsiteY8" fmla="*/ 578 h 10000"/>
              <a:gd name="connsiteX9" fmla="*/ 2000 w 9327"/>
              <a:gd name="connsiteY9" fmla="*/ 1482 h 10000"/>
              <a:gd name="connsiteX10" fmla="*/ 1800 w 9327"/>
              <a:gd name="connsiteY10" fmla="*/ 2349 h 10000"/>
              <a:gd name="connsiteX11" fmla="*/ 1881 w 9327"/>
              <a:gd name="connsiteY11" fmla="*/ 3405 h 10000"/>
              <a:gd name="connsiteX12" fmla="*/ 136 w 9327"/>
              <a:gd name="connsiteY12" fmla="*/ 3756 h 10000"/>
              <a:gd name="connsiteX13" fmla="*/ 109 w 9327"/>
              <a:gd name="connsiteY13" fmla="*/ 3492 h 10000"/>
              <a:gd name="connsiteX14" fmla="*/ 1896 w 9327"/>
              <a:gd name="connsiteY14" fmla="*/ 3673 h 10000"/>
              <a:gd name="connsiteX15" fmla="*/ 254 w 9327"/>
              <a:gd name="connsiteY15" fmla="*/ 4611 h 10000"/>
              <a:gd name="connsiteX16" fmla="*/ 218 w 9327"/>
              <a:gd name="connsiteY16" fmla="*/ 4246 h 10000"/>
              <a:gd name="connsiteX17" fmla="*/ 2045 w 9327"/>
              <a:gd name="connsiteY17" fmla="*/ 3920 h 10000"/>
              <a:gd name="connsiteX18" fmla="*/ 2618 w 9327"/>
              <a:gd name="connsiteY18" fmla="*/ 4774 h 10000"/>
              <a:gd name="connsiteX19" fmla="*/ 3454 w 9327"/>
              <a:gd name="connsiteY19" fmla="*/ 5553 h 10000"/>
              <a:gd name="connsiteX20" fmla="*/ 2799 w 9327"/>
              <a:gd name="connsiteY20" fmla="*/ 7739 h 10000"/>
              <a:gd name="connsiteX21" fmla="*/ 2472 w 9327"/>
              <a:gd name="connsiteY21" fmla="*/ 7538 h 10000"/>
              <a:gd name="connsiteX22" fmla="*/ 2654 w 9327"/>
              <a:gd name="connsiteY22" fmla="*/ 9121 h 10000"/>
              <a:gd name="connsiteX23" fmla="*/ 3555 w 9327"/>
              <a:gd name="connsiteY23" fmla="*/ 8153 h 10000"/>
              <a:gd name="connsiteX24" fmla="*/ 3237 w 9327"/>
              <a:gd name="connsiteY24" fmla="*/ 7965 h 10000"/>
              <a:gd name="connsiteX25" fmla="*/ 3854 w 9327"/>
              <a:gd name="connsiteY25" fmla="*/ 5754 h 10000"/>
              <a:gd name="connsiteX26" fmla="*/ 4691 w 9327"/>
              <a:gd name="connsiteY26" fmla="*/ 6106 h 10000"/>
              <a:gd name="connsiteX27" fmla="*/ 5618 w 9327"/>
              <a:gd name="connsiteY27" fmla="*/ 6080 h 10000"/>
              <a:gd name="connsiteX28" fmla="*/ 6609 w 9327"/>
              <a:gd name="connsiteY28" fmla="*/ 8618 h 10000"/>
              <a:gd name="connsiteX29" fmla="*/ 6363 w 9327"/>
              <a:gd name="connsiteY29" fmla="*/ 8668 h 10000"/>
              <a:gd name="connsiteX30" fmla="*/ 7400 w 9327"/>
              <a:gd name="connsiteY30" fmla="*/ 10000 h 10000"/>
              <a:gd name="connsiteX31" fmla="*/ 7400 w 9327"/>
              <a:gd name="connsiteY31" fmla="*/ 8467 h 10000"/>
              <a:gd name="connsiteX32" fmla="*/ 7118 w 9327"/>
              <a:gd name="connsiteY32" fmla="*/ 8505 h 10000"/>
              <a:gd name="connsiteX33" fmla="*/ 6064 w 9327"/>
              <a:gd name="connsiteY33" fmla="*/ 5992 h 10000"/>
              <a:gd name="connsiteX34" fmla="*/ 6764 w 9327"/>
              <a:gd name="connsiteY34" fmla="*/ 5471 h 10000"/>
              <a:gd name="connsiteX35" fmla="*/ 7219 w 9327"/>
              <a:gd name="connsiteY35" fmla="*/ 4837 h 10000"/>
              <a:gd name="connsiteX36" fmla="*/ 7278 w 9327"/>
              <a:gd name="connsiteY36" fmla="*/ 4694 h 10000"/>
              <a:gd name="connsiteX37" fmla="*/ 7278 w 9327"/>
              <a:gd name="connsiteY37" fmla="*/ 4694 h 10000"/>
              <a:gd name="connsiteX38" fmla="*/ 7401 w 9327"/>
              <a:gd name="connsiteY38" fmla="*/ 4490 h 10000"/>
              <a:gd name="connsiteX39" fmla="*/ 7278 w 9327"/>
              <a:gd name="connsiteY39" fmla="*/ 4694 h 10000"/>
              <a:gd name="connsiteX40" fmla="*/ 7401 w 9327"/>
              <a:gd name="connsiteY40" fmla="*/ 4490 h 10000"/>
              <a:gd name="connsiteX41" fmla="*/ 7354 w 9327"/>
              <a:gd name="connsiteY41" fmla="*/ 4384 h 10000"/>
              <a:gd name="connsiteX42" fmla="*/ 7400 w 9327"/>
              <a:gd name="connsiteY42" fmla="*/ 3342 h 10000"/>
              <a:gd name="connsiteX43" fmla="*/ 7118 w 9327"/>
              <a:gd name="connsiteY43" fmla="*/ 2374 h 10000"/>
              <a:gd name="connsiteX44" fmla="*/ 8682 w 9327"/>
              <a:gd name="connsiteY44" fmla="*/ 2010 h 10000"/>
              <a:gd name="connsiteX45" fmla="*/ 8763 w 9327"/>
              <a:gd name="connsiteY45" fmla="*/ 2312 h 10000"/>
              <a:gd name="connsiteX46" fmla="*/ 9327 w 9327"/>
              <a:gd name="connsiteY46" fmla="*/ 1671 h 10000"/>
              <a:gd name="connsiteX47" fmla="*/ 8391 w 9327"/>
              <a:gd name="connsiteY47" fmla="*/ 1382 h 10000"/>
              <a:gd name="connsiteX48" fmla="*/ 8491 w 9327"/>
              <a:gd name="connsiteY48" fmla="*/ 1633 h 10000"/>
              <a:gd name="connsiteX49" fmla="*/ 6854 w 9327"/>
              <a:gd name="connsiteY49" fmla="*/ 1985 h 10000"/>
              <a:gd name="connsiteX50" fmla="*/ 6455 w 9327"/>
              <a:gd name="connsiteY50" fmla="*/ 1432 h 10000"/>
              <a:gd name="connsiteX51" fmla="*/ 5964 w 9327"/>
              <a:gd name="connsiteY51" fmla="*/ 1583 h 10000"/>
              <a:gd name="connsiteX52" fmla="*/ 6728 w 9327"/>
              <a:gd name="connsiteY52" fmla="*/ 2726 h 10000"/>
              <a:gd name="connsiteX53" fmla="*/ 6873 w 9327"/>
              <a:gd name="connsiteY53" fmla="*/ 4020 h 10000"/>
              <a:gd name="connsiteX54" fmla="*/ 6128 w 9327"/>
              <a:gd name="connsiteY54" fmla="*/ 5151 h 10000"/>
              <a:gd name="connsiteX55" fmla="*/ 4718 w 9327"/>
              <a:gd name="connsiteY55" fmla="*/ 5364 h 10000"/>
              <a:gd name="connsiteX56" fmla="*/ 3463 w 9327"/>
              <a:gd name="connsiteY56" fmla="*/ 4824 h 10000"/>
              <a:gd name="connsiteX57" fmla="*/ 2581 w 9327"/>
              <a:gd name="connsiteY57" fmla="*/ 3794 h 10000"/>
              <a:gd name="connsiteX58" fmla="*/ 2254 w 9327"/>
              <a:gd name="connsiteY58" fmla="*/ 2714 h 10000"/>
              <a:gd name="connsiteX59" fmla="*/ 2472 w 9327"/>
              <a:gd name="connsiteY59" fmla="*/ 1558 h 10000"/>
              <a:gd name="connsiteX60" fmla="*/ 3181 w 9327"/>
              <a:gd name="connsiteY60" fmla="*/ 804 h 10000"/>
              <a:gd name="connsiteX61" fmla="*/ 2799 w 9327"/>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34 w 10000"/>
              <a:gd name="connsiteY16" fmla="*/ 4246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490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935 w 10000"/>
              <a:gd name="connsiteY43" fmla="*/ 4286 h 10000"/>
              <a:gd name="connsiteX44" fmla="*/ 7885 w 10000"/>
              <a:gd name="connsiteY44" fmla="*/ 4384 h 10000"/>
              <a:gd name="connsiteX45" fmla="*/ 7934 w 10000"/>
              <a:gd name="connsiteY45" fmla="*/ 3342 h 10000"/>
              <a:gd name="connsiteX46" fmla="*/ 7632 w 10000"/>
              <a:gd name="connsiteY46" fmla="*/ 2374 h 10000"/>
              <a:gd name="connsiteX47" fmla="*/ 9308 w 10000"/>
              <a:gd name="connsiteY47" fmla="*/ 2010 h 10000"/>
              <a:gd name="connsiteX48" fmla="*/ 9395 w 10000"/>
              <a:gd name="connsiteY48" fmla="*/ 2312 h 10000"/>
              <a:gd name="connsiteX49" fmla="*/ 10000 w 10000"/>
              <a:gd name="connsiteY49" fmla="*/ 1671 h 10000"/>
              <a:gd name="connsiteX50" fmla="*/ 8996 w 10000"/>
              <a:gd name="connsiteY50" fmla="*/ 1382 h 10000"/>
              <a:gd name="connsiteX51" fmla="*/ 9104 w 10000"/>
              <a:gd name="connsiteY51" fmla="*/ 1633 h 10000"/>
              <a:gd name="connsiteX52" fmla="*/ 7349 w 10000"/>
              <a:gd name="connsiteY52" fmla="*/ 1985 h 10000"/>
              <a:gd name="connsiteX53" fmla="*/ 6921 w 10000"/>
              <a:gd name="connsiteY53" fmla="*/ 1432 h 10000"/>
              <a:gd name="connsiteX54" fmla="*/ 6394 w 10000"/>
              <a:gd name="connsiteY54" fmla="*/ 1583 h 10000"/>
              <a:gd name="connsiteX55" fmla="*/ 7213 w 10000"/>
              <a:gd name="connsiteY55" fmla="*/ 2726 h 10000"/>
              <a:gd name="connsiteX56" fmla="*/ 7369 w 10000"/>
              <a:gd name="connsiteY56" fmla="*/ 4020 h 10000"/>
              <a:gd name="connsiteX57" fmla="*/ 6570 w 10000"/>
              <a:gd name="connsiteY57" fmla="*/ 5151 h 10000"/>
              <a:gd name="connsiteX58" fmla="*/ 5058 w 10000"/>
              <a:gd name="connsiteY58" fmla="*/ 5364 h 10000"/>
              <a:gd name="connsiteX59" fmla="*/ 3713 w 10000"/>
              <a:gd name="connsiteY59" fmla="*/ 4824 h 10000"/>
              <a:gd name="connsiteX60" fmla="*/ 2767 w 10000"/>
              <a:gd name="connsiteY60" fmla="*/ 3794 h 10000"/>
              <a:gd name="connsiteX61" fmla="*/ 2417 w 10000"/>
              <a:gd name="connsiteY61" fmla="*/ 2714 h 10000"/>
              <a:gd name="connsiteX62" fmla="*/ 2650 w 10000"/>
              <a:gd name="connsiteY62" fmla="*/ 1558 h 10000"/>
              <a:gd name="connsiteX63" fmla="*/ 3411 w 10000"/>
              <a:gd name="connsiteY63" fmla="*/ 804 h 10000"/>
              <a:gd name="connsiteX64" fmla="*/ 3001 w 10000"/>
              <a:gd name="connsiteY64" fmla="*/ 47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0000" h="10000">
                <a:moveTo>
                  <a:pt x="3001" y="477"/>
                </a:moveTo>
                <a:lnTo>
                  <a:pt x="2788" y="628"/>
                </a:lnTo>
                <a:cubicBezTo>
                  <a:pt x="2749" y="662"/>
                  <a:pt x="2709" y="695"/>
                  <a:pt x="2671" y="729"/>
                </a:cubicBezTo>
                <a:lnTo>
                  <a:pt x="2319" y="1093"/>
                </a:lnTo>
                <a:lnTo>
                  <a:pt x="867" y="302"/>
                </a:lnTo>
                <a:cubicBezTo>
                  <a:pt x="909" y="243"/>
                  <a:pt x="952" y="185"/>
                  <a:pt x="994" y="126"/>
                </a:cubicBezTo>
                <a:lnTo>
                  <a:pt x="0" y="0"/>
                </a:lnTo>
                <a:lnTo>
                  <a:pt x="478" y="791"/>
                </a:lnTo>
                <a:lnTo>
                  <a:pt x="643" y="578"/>
                </a:lnTo>
                <a:cubicBezTo>
                  <a:pt x="643" y="578"/>
                  <a:pt x="1623" y="1099"/>
                  <a:pt x="2144" y="1482"/>
                </a:cubicBezTo>
                <a:cubicBezTo>
                  <a:pt x="2076" y="1432"/>
                  <a:pt x="1940" y="2123"/>
                  <a:pt x="1930" y="2349"/>
                </a:cubicBezTo>
                <a:cubicBezTo>
                  <a:pt x="1920" y="2575"/>
                  <a:pt x="1940" y="2915"/>
                  <a:pt x="2017" y="3405"/>
                </a:cubicBezTo>
                <a:cubicBezTo>
                  <a:pt x="2022" y="3426"/>
                  <a:pt x="2028" y="3448"/>
                  <a:pt x="2033" y="3469"/>
                </a:cubicBezTo>
                <a:lnTo>
                  <a:pt x="2033" y="3469"/>
                </a:lnTo>
                <a:lnTo>
                  <a:pt x="2033" y="3469"/>
                </a:lnTo>
                <a:lnTo>
                  <a:pt x="2033" y="3469"/>
                </a:lnTo>
                <a:cubicBezTo>
                  <a:pt x="2055" y="3503"/>
                  <a:pt x="2120" y="3810"/>
                  <a:pt x="2164" y="3878"/>
                </a:cubicBezTo>
                <a:lnTo>
                  <a:pt x="2164" y="3878"/>
                </a:lnTo>
                <a:cubicBezTo>
                  <a:pt x="2169" y="3885"/>
                  <a:pt x="2088" y="3740"/>
                  <a:pt x="2193" y="3920"/>
                </a:cubicBezTo>
                <a:cubicBezTo>
                  <a:pt x="2202" y="3932"/>
                  <a:pt x="2554" y="4497"/>
                  <a:pt x="2807" y="4774"/>
                </a:cubicBezTo>
                <a:cubicBezTo>
                  <a:pt x="3060" y="5050"/>
                  <a:pt x="3372" y="5339"/>
                  <a:pt x="3703" y="5553"/>
                </a:cubicBezTo>
                <a:lnTo>
                  <a:pt x="3001" y="7739"/>
                </a:lnTo>
                <a:lnTo>
                  <a:pt x="2650" y="7538"/>
                </a:lnTo>
                <a:cubicBezTo>
                  <a:pt x="2716" y="8066"/>
                  <a:pt x="2780" y="8593"/>
                  <a:pt x="2846" y="9121"/>
                </a:cubicBezTo>
                <a:lnTo>
                  <a:pt x="3812" y="8153"/>
                </a:lnTo>
                <a:lnTo>
                  <a:pt x="3471" y="7965"/>
                </a:lnTo>
                <a:lnTo>
                  <a:pt x="4132" y="5754"/>
                </a:lnTo>
                <a:cubicBezTo>
                  <a:pt x="4318" y="5917"/>
                  <a:pt x="4713" y="6049"/>
                  <a:pt x="5029" y="6106"/>
                </a:cubicBezTo>
                <a:cubicBezTo>
                  <a:pt x="5346" y="6162"/>
                  <a:pt x="5780" y="6181"/>
                  <a:pt x="6023" y="6080"/>
                </a:cubicBezTo>
                <a:lnTo>
                  <a:pt x="7086" y="8618"/>
                </a:lnTo>
                <a:lnTo>
                  <a:pt x="6822" y="8668"/>
                </a:lnTo>
                <a:lnTo>
                  <a:pt x="7934" y="10000"/>
                </a:lnTo>
                <a:lnTo>
                  <a:pt x="7934" y="8467"/>
                </a:lnTo>
                <a:lnTo>
                  <a:pt x="7632" y="8505"/>
                </a:lnTo>
                <a:cubicBezTo>
                  <a:pt x="7393" y="8090"/>
                  <a:pt x="6520" y="6055"/>
                  <a:pt x="6502" y="5992"/>
                </a:cubicBezTo>
                <a:cubicBezTo>
                  <a:pt x="6900" y="5779"/>
                  <a:pt x="7252" y="5471"/>
                  <a:pt x="7252" y="5471"/>
                </a:cubicBezTo>
                <a:cubicBezTo>
                  <a:pt x="7252" y="5471"/>
                  <a:pt x="7515" y="5170"/>
                  <a:pt x="7740" y="4837"/>
                </a:cubicBezTo>
                <a:cubicBezTo>
                  <a:pt x="7760" y="4857"/>
                  <a:pt x="7782" y="4674"/>
                  <a:pt x="7803" y="4694"/>
                </a:cubicBezTo>
                <a:lnTo>
                  <a:pt x="7803" y="4694"/>
                </a:lnTo>
                <a:lnTo>
                  <a:pt x="7935" y="4490"/>
                </a:lnTo>
                <a:lnTo>
                  <a:pt x="7803" y="4694"/>
                </a:lnTo>
                <a:cubicBezTo>
                  <a:pt x="7838" y="4696"/>
                  <a:pt x="7782" y="4796"/>
                  <a:pt x="7804" y="4694"/>
                </a:cubicBezTo>
                <a:cubicBezTo>
                  <a:pt x="7826" y="4592"/>
                  <a:pt x="7913" y="4150"/>
                  <a:pt x="7935" y="4082"/>
                </a:cubicBezTo>
                <a:cubicBezTo>
                  <a:pt x="7957" y="4014"/>
                  <a:pt x="7943" y="4236"/>
                  <a:pt x="7935" y="4286"/>
                </a:cubicBezTo>
                <a:cubicBezTo>
                  <a:pt x="7927" y="4336"/>
                  <a:pt x="7906" y="4586"/>
                  <a:pt x="7885" y="4384"/>
                </a:cubicBezTo>
                <a:cubicBezTo>
                  <a:pt x="7915" y="4196"/>
                  <a:pt x="8022" y="3932"/>
                  <a:pt x="7934" y="3342"/>
                </a:cubicBezTo>
                <a:cubicBezTo>
                  <a:pt x="7846" y="2751"/>
                  <a:pt x="7593" y="2399"/>
                  <a:pt x="7632" y="2374"/>
                </a:cubicBezTo>
                <a:lnTo>
                  <a:pt x="9308" y="2010"/>
                </a:lnTo>
                <a:cubicBezTo>
                  <a:pt x="9337" y="2111"/>
                  <a:pt x="9366" y="2211"/>
                  <a:pt x="9395" y="2312"/>
                </a:cubicBezTo>
                <a:lnTo>
                  <a:pt x="10000" y="1671"/>
                </a:lnTo>
                <a:lnTo>
                  <a:pt x="8996" y="1382"/>
                </a:lnTo>
                <a:lnTo>
                  <a:pt x="9104" y="1633"/>
                </a:lnTo>
                <a:lnTo>
                  <a:pt x="7349" y="1985"/>
                </a:lnTo>
                <a:lnTo>
                  <a:pt x="6921" y="1432"/>
                </a:lnTo>
                <a:cubicBezTo>
                  <a:pt x="6921" y="1432"/>
                  <a:pt x="6433" y="1595"/>
                  <a:pt x="6394" y="1583"/>
                </a:cubicBezTo>
                <a:cubicBezTo>
                  <a:pt x="6355" y="1570"/>
                  <a:pt x="7076" y="2425"/>
                  <a:pt x="7213" y="2726"/>
                </a:cubicBezTo>
                <a:cubicBezTo>
                  <a:pt x="7349" y="3028"/>
                  <a:pt x="7438" y="3693"/>
                  <a:pt x="7369" y="4020"/>
                </a:cubicBezTo>
                <a:cubicBezTo>
                  <a:pt x="7300" y="4347"/>
                  <a:pt x="7046" y="4799"/>
                  <a:pt x="6570" y="5151"/>
                </a:cubicBezTo>
                <a:cubicBezTo>
                  <a:pt x="6092" y="5503"/>
                  <a:pt x="5058" y="5364"/>
                  <a:pt x="5058" y="5364"/>
                </a:cubicBezTo>
                <a:cubicBezTo>
                  <a:pt x="5058" y="5364"/>
                  <a:pt x="4162" y="5126"/>
                  <a:pt x="3713" y="4824"/>
                </a:cubicBezTo>
                <a:cubicBezTo>
                  <a:pt x="3265" y="4523"/>
                  <a:pt x="3051" y="4234"/>
                  <a:pt x="2767" y="3794"/>
                </a:cubicBezTo>
                <a:cubicBezTo>
                  <a:pt x="2485" y="3354"/>
                  <a:pt x="2432" y="3103"/>
                  <a:pt x="2417" y="2714"/>
                </a:cubicBezTo>
                <a:cubicBezTo>
                  <a:pt x="2403" y="2324"/>
                  <a:pt x="2408" y="2060"/>
                  <a:pt x="2650" y="1558"/>
                </a:cubicBezTo>
                <a:cubicBezTo>
                  <a:pt x="2818" y="1237"/>
                  <a:pt x="3420" y="829"/>
                  <a:pt x="3411" y="804"/>
                </a:cubicBezTo>
                <a:cubicBezTo>
                  <a:pt x="3402" y="779"/>
                  <a:pt x="3086" y="546"/>
                  <a:pt x="3001" y="477"/>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dirty="0"/>
          </a:p>
        </p:txBody>
      </p:sp>
      <p:sp>
        <p:nvSpPr>
          <p:cNvPr id="25" name="ZoneTexte 24"/>
          <p:cNvSpPr txBox="1"/>
          <p:nvPr/>
        </p:nvSpPr>
        <p:spPr>
          <a:xfrm rot="19798642">
            <a:off x="7113701" y="370969"/>
            <a:ext cx="1656184" cy="646331"/>
          </a:xfrm>
          <a:prstGeom prst="rect">
            <a:avLst/>
          </a:prstGeom>
          <a:noFill/>
        </p:spPr>
        <p:txBody>
          <a:bodyPr wrap="square" rtlCol="0">
            <a:spAutoFit/>
          </a:bodyPr>
          <a:lstStyle/>
          <a:p>
            <a:pPr algn="ctr"/>
            <a:r>
              <a:rPr lang="fr-FR" b="1" dirty="0" smtClean="0">
                <a:latin typeface="Calibri" pitchFamily="34" charset="0"/>
                <a:cs typeface="Calibri" pitchFamily="34" charset="0"/>
              </a:rPr>
              <a:t>Conception </a:t>
            </a:r>
          </a:p>
          <a:p>
            <a:pPr algn="ctr"/>
            <a:r>
              <a:rPr lang="fr-FR" b="1" dirty="0" smtClean="0">
                <a:latin typeface="Calibri" pitchFamily="34" charset="0"/>
                <a:cs typeface="Calibri" pitchFamily="34" charset="0"/>
              </a:rPr>
              <a:t> préliminaire</a:t>
            </a:r>
            <a:endParaRPr lang="fr-FR" b="1" dirty="0">
              <a:latin typeface="Calibri" pitchFamily="34" charset="0"/>
              <a:cs typeface="Calibri" pitchFamily="34" charset="0"/>
            </a:endParaRPr>
          </a:p>
        </p:txBody>
      </p:sp>
      <p:sp>
        <p:nvSpPr>
          <p:cNvPr id="26" name="ZoneTexte 25"/>
          <p:cNvSpPr txBox="1"/>
          <p:nvPr/>
        </p:nvSpPr>
        <p:spPr>
          <a:xfrm>
            <a:off x="395536" y="980728"/>
            <a:ext cx="5491449" cy="461665"/>
          </a:xfrm>
          <a:prstGeom prst="rect">
            <a:avLst/>
          </a:prstGeom>
          <a:noFill/>
        </p:spPr>
        <p:txBody>
          <a:bodyPr wrap="square" rtlCol="0">
            <a:spAutoFit/>
          </a:bodyPr>
          <a:lstStyle/>
          <a:p>
            <a:r>
              <a:rPr lang="fr-FR" sz="2400" b="1" dirty="0" smtClean="0">
                <a:solidFill>
                  <a:schemeClr val="accent1">
                    <a:lumMod val="50000"/>
                  </a:schemeClr>
                </a:solidFill>
              </a:rPr>
              <a:t>Architecture matérielle</a:t>
            </a:r>
            <a:endParaRPr lang="fr-FR" sz="2400" b="1" dirty="0">
              <a:solidFill>
                <a:schemeClr val="accent1">
                  <a:lumMod val="50000"/>
                </a:schemeClr>
              </a:solidFill>
            </a:endParaRPr>
          </a:p>
        </p:txBody>
      </p:sp>
      <p:sp>
        <p:nvSpPr>
          <p:cNvPr id="27" name="Rectangle 26">
            <a:hlinkClick r:id="" action="ppaction://hlinkshowjump?jump=nextslide"/>
          </p:cNvPr>
          <p:cNvSpPr/>
          <p:nvPr/>
        </p:nvSpPr>
        <p:spPr>
          <a:xfrm>
            <a:off x="215516" y="116632"/>
            <a:ext cx="6084676" cy="655949"/>
          </a:xfrm>
          <a:prstGeom prst="rect">
            <a:avLst/>
          </a:prstGeom>
        </p:spPr>
        <p:txBody>
          <a:bodyPr wrap="square">
            <a:spAutoFit/>
          </a:bodyPr>
          <a:lstStyle/>
          <a:p>
            <a:pPr marL="630238" indent="-630238">
              <a:lnSpc>
                <a:spcPts val="2100"/>
              </a:lnSpc>
            </a:pPr>
            <a:r>
              <a:rPr lang="fr-FR" sz="2400" b="1" dirty="0" smtClean="0">
                <a:solidFill>
                  <a:schemeClr val="bg2">
                    <a:lumMod val="25000"/>
                  </a:schemeClr>
                </a:solidFill>
                <a:latin typeface="Calibri" pitchFamily="34" charset="0"/>
                <a:cs typeface="Calibri" pitchFamily="34" charset="0"/>
              </a:rPr>
              <a:t>C10: </a:t>
            </a:r>
            <a:r>
              <a:rPr lang="fr-FR" sz="2400" b="1" dirty="0" smtClean="0">
                <a:solidFill>
                  <a:schemeClr val="accent3"/>
                </a:solidFill>
                <a:latin typeface="Calibri" pitchFamily="34" charset="0"/>
                <a:cs typeface="Calibri" pitchFamily="34" charset="0"/>
              </a:rPr>
              <a:t>Définir et organiser les </a:t>
            </a:r>
            <a:r>
              <a:rPr lang="fr-FR" sz="2400" b="1" dirty="0" err="1" smtClean="0">
                <a:solidFill>
                  <a:schemeClr val="accent3"/>
                </a:solidFill>
                <a:latin typeface="Calibri" pitchFamily="34" charset="0"/>
                <a:cs typeface="Calibri" pitchFamily="34" charset="0"/>
              </a:rPr>
              <a:t>Cf</a:t>
            </a:r>
            <a:r>
              <a:rPr lang="fr-FR" sz="2400" b="1" dirty="0" smtClean="0">
                <a:solidFill>
                  <a:schemeClr val="accent3"/>
                </a:solidFill>
                <a:latin typeface="Calibri" pitchFamily="34" charset="0"/>
                <a:cs typeface="Calibri" pitchFamily="34" charset="0"/>
              </a:rPr>
              <a:t>, les </a:t>
            </a:r>
            <a:r>
              <a:rPr lang="fr-FR" sz="2400" b="1" dirty="0" err="1" smtClean="0">
                <a:solidFill>
                  <a:schemeClr val="accent3"/>
                </a:solidFill>
                <a:latin typeface="Calibri" pitchFamily="34" charset="0"/>
                <a:cs typeface="Calibri" pitchFamily="34" charset="0"/>
              </a:rPr>
              <a:t>Ft</a:t>
            </a:r>
            <a:r>
              <a:rPr lang="fr-FR" sz="2400" b="1" dirty="0" smtClean="0">
                <a:solidFill>
                  <a:schemeClr val="accent3"/>
                </a:solidFill>
                <a:latin typeface="Calibri" pitchFamily="34" charset="0"/>
                <a:cs typeface="Calibri" pitchFamily="34" charset="0"/>
              </a:rPr>
              <a:t> et les technologies associées</a:t>
            </a:r>
            <a:endParaRPr lang="fr-FR" sz="2000" b="1" dirty="0">
              <a:solidFill>
                <a:schemeClr val="accent3"/>
              </a:solidFill>
              <a:latin typeface="Calibri" pitchFamily="34" charset="0"/>
              <a:cs typeface="Calibri" pitchFamily="34" charset="0"/>
            </a:endParaRPr>
          </a:p>
        </p:txBody>
      </p:sp>
      <p:pic>
        <p:nvPicPr>
          <p:cNvPr id="9" name="Image 8"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ZoneTexte 9"/>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Mardi 08 novembre 2011</a:t>
            </a:r>
            <a:endParaRPr lang="fr-FR" sz="1400" b="1" i="1" dirty="0">
              <a:solidFill>
                <a:schemeClr val="bg2">
                  <a:lumMod val="10000"/>
                </a:schemeClr>
              </a:solidFill>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logo_acad_lille.jpg"/>
          <p:cNvPicPr>
            <a:picLocks noChangeAspect="1"/>
          </p:cNvPicPr>
          <p:nvPr/>
        </p:nvPicPr>
        <p:blipFill>
          <a:blip r:embed="rId3"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ZoneTexte 2"/>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5" name="Picture 3"/>
          <p:cNvPicPr>
            <a:picLocks noChangeAspect="1" noChangeArrowheads="1"/>
          </p:cNvPicPr>
          <p:nvPr/>
        </p:nvPicPr>
        <p:blipFill>
          <a:blip r:embed="rId4" cstate="screen">
            <a:extLst>
              <a:ext uri="{28A0092B-C50C-407E-A947-70E740481C1C}">
                <a14:useLocalDpi xmlns="" xmlns:a14="http://schemas.microsoft.com/office/drawing/2010/main"/>
              </a:ext>
            </a:extLst>
          </a:blip>
          <a:srcRect/>
          <a:stretch>
            <a:fillRect/>
          </a:stretch>
        </p:blipFill>
        <p:spPr bwMode="auto">
          <a:xfrm>
            <a:off x="3714744" y="2678218"/>
            <a:ext cx="4381484" cy="1923931"/>
          </a:xfrm>
          <a:prstGeom prst="rect">
            <a:avLst/>
          </a:prstGeom>
          <a:noFill/>
          <a:ln w="9525">
            <a:noFill/>
            <a:miter lim="800000"/>
            <a:headEnd/>
            <a:tailEnd/>
          </a:ln>
        </p:spPr>
      </p:pic>
      <p:grpSp>
        <p:nvGrpSpPr>
          <p:cNvPr id="4" name="Groupe 5"/>
          <p:cNvGrpSpPr/>
          <p:nvPr/>
        </p:nvGrpSpPr>
        <p:grpSpPr>
          <a:xfrm>
            <a:off x="6011652" y="571480"/>
            <a:ext cx="3132348" cy="1340768"/>
            <a:chOff x="3491880" y="0"/>
            <a:chExt cx="3132348" cy="1340768"/>
          </a:xfrm>
        </p:grpSpPr>
        <p:sp>
          <p:nvSpPr>
            <p:cNvPr id="7" name="Freeform 9"/>
            <p:cNvSpPr>
              <a:spLocks/>
            </p:cNvSpPr>
            <p:nvPr/>
          </p:nvSpPr>
          <p:spPr bwMode="auto">
            <a:xfrm>
              <a:off x="3491880" y="0"/>
              <a:ext cx="3132348" cy="1340768"/>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a:solidFill>
                  <a:prstClr val="black"/>
                </a:solidFill>
              </a:endParaRPr>
            </a:p>
          </p:txBody>
        </p:sp>
        <p:sp>
          <p:nvSpPr>
            <p:cNvPr id="8" name="ZoneTexte 7"/>
            <p:cNvSpPr txBox="1"/>
            <p:nvPr/>
          </p:nvSpPr>
          <p:spPr>
            <a:xfrm>
              <a:off x="4211960" y="260648"/>
              <a:ext cx="1656184" cy="342401"/>
            </a:xfrm>
            <a:prstGeom prst="rect">
              <a:avLst/>
            </a:prstGeom>
            <a:noFill/>
          </p:spPr>
          <p:txBody>
            <a:bodyPr wrap="square" rtlCol="0">
              <a:spAutoFit/>
            </a:bodyPr>
            <a:lstStyle/>
            <a:p>
              <a:pPr algn="ctr">
                <a:lnSpc>
                  <a:spcPts val="1800"/>
                </a:lnSpc>
              </a:pPr>
              <a:r>
                <a:rPr lang="fr-FR" sz="2000" b="1" dirty="0" smtClean="0">
                  <a:solidFill>
                    <a:prstClr val="black"/>
                  </a:solidFill>
                </a:rPr>
                <a:t>Analyser</a:t>
              </a:r>
              <a:endParaRPr lang="fr-FR" sz="2000" b="1" dirty="0">
                <a:solidFill>
                  <a:prstClr val="black"/>
                </a:solidFill>
              </a:endParaRPr>
            </a:p>
          </p:txBody>
        </p:sp>
      </p:grpSp>
      <p:sp>
        <p:nvSpPr>
          <p:cNvPr id="9" name="ZoneTexte 8"/>
          <p:cNvSpPr txBox="1"/>
          <p:nvPr/>
        </p:nvSpPr>
        <p:spPr>
          <a:xfrm>
            <a:off x="642910" y="4857760"/>
            <a:ext cx="8136904" cy="923330"/>
          </a:xfrm>
          <a:prstGeom prst="rect">
            <a:avLst/>
          </a:prstGeom>
          <a:noFill/>
        </p:spPr>
        <p:txBody>
          <a:bodyPr wrap="square" rtlCol="0">
            <a:spAutoFit/>
          </a:bodyPr>
          <a:lstStyle/>
          <a:p>
            <a:r>
              <a:rPr lang="fr-FR" b="1" dirty="0" smtClean="0"/>
              <a:t>Il ne s’agit pas de réaliser un cahier des charges dans sa totalité, mais de le compléter et de le reformuler à partir d’une trame, d’un questionnaire … correspondant aux standards de l’entreprise.</a:t>
            </a:r>
            <a:endParaRPr lang="fr-FR" b="1" dirty="0"/>
          </a:p>
        </p:txBody>
      </p:sp>
      <p:sp>
        <p:nvSpPr>
          <p:cNvPr id="11" name="Rectangle 10">
            <a:hlinkClick r:id="" action="ppaction://hlinkshowjump?jump=nextslide"/>
          </p:cNvPr>
          <p:cNvSpPr/>
          <p:nvPr/>
        </p:nvSpPr>
        <p:spPr>
          <a:xfrm>
            <a:off x="215516" y="116632"/>
            <a:ext cx="6012668" cy="707886"/>
          </a:xfrm>
          <a:prstGeom prst="rect">
            <a:avLst/>
          </a:prstGeom>
        </p:spPr>
        <p:txBody>
          <a:bodyPr wrap="square">
            <a:spAutoFit/>
          </a:bodyPr>
          <a:lstStyle/>
          <a:p>
            <a:pPr fontAlgn="auto">
              <a:spcBef>
                <a:spcPts val="0"/>
              </a:spcBef>
              <a:spcAft>
                <a:spcPts val="0"/>
              </a:spcAft>
              <a:defRPr/>
            </a:pPr>
            <a:r>
              <a:rPr lang="fr-FR" sz="2000" b="1" spc="50" dirty="0" smtClean="0">
                <a:ln w="11430"/>
                <a:cs typeface="Aharoni" pitchFamily="2" charset="-79"/>
              </a:rPr>
              <a:t>C6 Décoder un cahier des charges, reformuler un besoin</a:t>
            </a:r>
            <a:endParaRPr lang="fr-FR" sz="2000" b="1" spc="50" dirty="0">
              <a:ln w="11430"/>
              <a:cs typeface="Aharoni" pitchFamily="2" charset="-79"/>
            </a:endParaRPr>
          </a:p>
        </p:txBody>
      </p:sp>
      <p:cxnSp>
        <p:nvCxnSpPr>
          <p:cNvPr id="12" name="Connecteur droit 11"/>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14282" y="1071546"/>
            <a:ext cx="5143536" cy="808363"/>
          </a:xfrm>
          <a:prstGeom prst="rect">
            <a:avLst/>
          </a:prstGeom>
          <a:gradFill>
            <a:gsLst>
              <a:gs pos="0">
                <a:schemeClr val="accent3">
                  <a:shade val="15000"/>
                  <a:satMod val="180000"/>
                  <a:alpha val="1200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p:spPr>
        <p:style>
          <a:lnRef idx="0">
            <a:schemeClr val="accent3"/>
          </a:lnRef>
          <a:fillRef idx="3">
            <a:schemeClr val="accent3"/>
          </a:fillRef>
          <a:effectRef idx="3">
            <a:schemeClr val="accent3"/>
          </a:effectRef>
          <a:fontRef idx="minor">
            <a:schemeClr val="lt1"/>
          </a:fontRef>
        </p:style>
        <p:txBody>
          <a:bodyPr wrap="square">
            <a:spAutoFit/>
          </a:bodyPr>
          <a:lstStyle/>
          <a:p>
            <a:pPr marL="0" lvl="4" algn="ctr">
              <a:lnSpc>
                <a:spcPts val="1800"/>
              </a:lnSpc>
            </a:pPr>
            <a:endParaRPr lang="fr-FR" sz="2400" dirty="0" smtClean="0">
              <a:solidFill>
                <a:schemeClr val="bg1"/>
              </a:solidFill>
            </a:endParaRPr>
          </a:p>
          <a:p>
            <a:pPr marL="0" lvl="4" algn="ctr">
              <a:lnSpc>
                <a:spcPts val="1800"/>
              </a:lnSpc>
            </a:pPr>
            <a:r>
              <a:rPr lang="fr-FR" sz="2400" dirty="0" smtClean="0">
                <a:solidFill>
                  <a:schemeClr val="bg1"/>
                </a:solidFill>
              </a:rPr>
              <a:t>Décrire ou </a:t>
            </a:r>
            <a:r>
              <a:rPr lang="fr-FR" sz="2400" b="1" dirty="0" smtClean="0">
                <a:solidFill>
                  <a:schemeClr val="bg1"/>
                </a:solidFill>
              </a:rPr>
              <a:t>reformuler</a:t>
            </a:r>
            <a:r>
              <a:rPr lang="fr-FR" sz="2400" dirty="0" smtClean="0">
                <a:solidFill>
                  <a:schemeClr val="bg1"/>
                </a:solidFill>
              </a:rPr>
              <a:t> le besoin</a:t>
            </a:r>
          </a:p>
          <a:p>
            <a:pPr marL="0" lvl="4">
              <a:lnSpc>
                <a:spcPts val="1800"/>
              </a:lnSpc>
            </a:pPr>
            <a:endParaRPr lang="fr-FR" sz="2400" b="1" dirty="0">
              <a:solidFill>
                <a:schemeClr val="bg1"/>
              </a:solidFill>
              <a:latin typeface="Calibri" pitchFamily="34" charset="0"/>
              <a:cs typeface="Calibri" pitchFamily="34" charset="0"/>
            </a:endParaRPr>
          </a:p>
        </p:txBody>
      </p:sp>
      <p:sp>
        <p:nvSpPr>
          <p:cNvPr id="14" name="Rectangle 13"/>
          <p:cNvSpPr/>
          <p:nvPr/>
        </p:nvSpPr>
        <p:spPr>
          <a:xfrm>
            <a:off x="1142976" y="2071678"/>
            <a:ext cx="4714908" cy="784830"/>
          </a:xfrm>
          <a:prstGeom prst="rect">
            <a:avLst/>
          </a:prstGeom>
          <a:gradFill>
            <a:gsLst>
              <a:gs pos="0">
                <a:schemeClr val="accent3">
                  <a:shade val="15000"/>
                  <a:satMod val="180000"/>
                  <a:alpha val="1200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p:spPr>
        <p:style>
          <a:lnRef idx="0">
            <a:schemeClr val="accent3"/>
          </a:lnRef>
          <a:fillRef idx="3">
            <a:schemeClr val="accent3"/>
          </a:fillRef>
          <a:effectRef idx="3">
            <a:schemeClr val="accent3"/>
          </a:effectRef>
          <a:fontRef idx="minor">
            <a:schemeClr val="lt1"/>
          </a:fontRef>
        </p:style>
        <p:txBody>
          <a:bodyPr wrap="square">
            <a:spAutoFit/>
          </a:bodyPr>
          <a:lstStyle/>
          <a:p>
            <a:pPr marL="0" lvl="4" algn="ctr">
              <a:lnSpc>
                <a:spcPts val="1800"/>
              </a:lnSpc>
            </a:pPr>
            <a:endParaRPr lang="fr-FR" sz="2400" b="1" dirty="0" smtClean="0">
              <a:solidFill>
                <a:schemeClr val="bg1"/>
              </a:solidFill>
            </a:endParaRPr>
          </a:p>
          <a:p>
            <a:pPr marL="0" lvl="4" algn="ctr">
              <a:lnSpc>
                <a:spcPts val="1800"/>
              </a:lnSpc>
            </a:pPr>
            <a:r>
              <a:rPr lang="fr-FR" sz="2400" b="1" dirty="0" smtClean="0">
                <a:solidFill>
                  <a:schemeClr val="bg1"/>
                </a:solidFill>
              </a:rPr>
              <a:t>Décrire</a:t>
            </a:r>
            <a:r>
              <a:rPr lang="fr-FR" sz="2400" dirty="0" smtClean="0">
                <a:solidFill>
                  <a:schemeClr val="bg1"/>
                </a:solidFill>
              </a:rPr>
              <a:t> la frontière de l’étude</a:t>
            </a:r>
            <a:endParaRPr lang="fr-FR" sz="1600" dirty="0" smtClean="0">
              <a:solidFill>
                <a:schemeClr val="bg1"/>
              </a:solidFill>
            </a:endParaRPr>
          </a:p>
          <a:p>
            <a:pPr marL="0" lvl="4">
              <a:lnSpc>
                <a:spcPts val="1800"/>
              </a:lnSpc>
            </a:pPr>
            <a:endParaRPr lang="fr-FR" sz="2400" b="1" dirty="0">
              <a:solidFill>
                <a:schemeClr val="bg1"/>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cteur droit 12"/>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14" name="Picture 7"/>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5544108" y="2240868"/>
            <a:ext cx="3438525" cy="37163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5" name="ZoneTexte 14"/>
          <p:cNvSpPr txBox="1"/>
          <p:nvPr/>
        </p:nvSpPr>
        <p:spPr>
          <a:xfrm>
            <a:off x="323528" y="1376772"/>
            <a:ext cx="5040560" cy="40011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sz="2000" dirty="0">
                <a:latin typeface="Calibri" pitchFamily="34" charset="0"/>
                <a:cs typeface="Calibri" pitchFamily="34" charset="0"/>
              </a:rPr>
              <a:t>- </a:t>
            </a:r>
            <a:r>
              <a:rPr lang="fr-FR" sz="2000" dirty="0" smtClean="0">
                <a:latin typeface="Calibri" pitchFamily="34" charset="0"/>
                <a:cs typeface="Calibri" pitchFamily="34" charset="0"/>
              </a:rPr>
              <a:t>À partir de tarifs de composants, de devis, </a:t>
            </a:r>
            <a:endParaRPr lang="fr-FR" sz="2000" dirty="0">
              <a:latin typeface="Calibri" pitchFamily="34" charset="0"/>
              <a:cs typeface="Calibri" pitchFamily="34" charset="0"/>
            </a:endParaRPr>
          </a:p>
        </p:txBody>
      </p:sp>
      <p:sp>
        <p:nvSpPr>
          <p:cNvPr id="16" name="ZoneTexte 15"/>
          <p:cNvSpPr txBox="1"/>
          <p:nvPr/>
        </p:nvSpPr>
        <p:spPr>
          <a:xfrm>
            <a:off x="323528" y="1988840"/>
            <a:ext cx="5040560" cy="101566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sz="2000" dirty="0">
                <a:latin typeface="Calibri" pitchFamily="34" charset="0"/>
                <a:cs typeface="Calibri" pitchFamily="34" charset="0"/>
              </a:rPr>
              <a:t>- </a:t>
            </a:r>
            <a:r>
              <a:rPr lang="fr-FR" sz="2000" dirty="0" smtClean="0">
                <a:latin typeface="Calibri" pitchFamily="34" charset="0"/>
                <a:cs typeface="Calibri" pitchFamily="34" charset="0"/>
              </a:rPr>
              <a:t>À partir de coûts de réalisation d’architectures type, de solutions déjà réalisées,</a:t>
            </a:r>
            <a:endParaRPr lang="fr-FR" sz="2000" dirty="0">
              <a:latin typeface="Calibri" pitchFamily="34" charset="0"/>
              <a:cs typeface="Calibri" pitchFamily="34" charset="0"/>
            </a:endParaRPr>
          </a:p>
        </p:txBody>
      </p:sp>
      <p:sp>
        <p:nvSpPr>
          <p:cNvPr id="17" name="ZoneTexte 16"/>
          <p:cNvSpPr txBox="1"/>
          <p:nvPr/>
        </p:nvSpPr>
        <p:spPr>
          <a:xfrm>
            <a:off x="323528" y="3189166"/>
            <a:ext cx="5040560" cy="70788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sz="2000" dirty="0">
                <a:latin typeface="Calibri" pitchFamily="34" charset="0"/>
                <a:cs typeface="Calibri" pitchFamily="34" charset="0"/>
              </a:rPr>
              <a:t>- </a:t>
            </a:r>
            <a:r>
              <a:rPr lang="fr-FR" sz="2000" dirty="0" smtClean="0">
                <a:latin typeface="Calibri" pitchFamily="34" charset="0"/>
                <a:cs typeface="Calibri" pitchFamily="34" charset="0"/>
              </a:rPr>
              <a:t>À partir d’estimations de durées d’étude, de réalisation et des classes de services,</a:t>
            </a:r>
            <a:endParaRPr lang="fr-FR" sz="2000" dirty="0">
              <a:latin typeface="Calibri" pitchFamily="34" charset="0"/>
              <a:cs typeface="Calibri" pitchFamily="34" charset="0"/>
            </a:endParaRPr>
          </a:p>
        </p:txBody>
      </p:sp>
      <p:sp>
        <p:nvSpPr>
          <p:cNvPr id="24" name="ZoneTexte 23"/>
          <p:cNvSpPr txBox="1"/>
          <p:nvPr/>
        </p:nvSpPr>
        <p:spPr>
          <a:xfrm>
            <a:off x="342411" y="4053842"/>
            <a:ext cx="5021677" cy="101566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sz="2000" dirty="0">
                <a:latin typeface="Calibri" pitchFamily="34" charset="0"/>
                <a:cs typeface="Calibri" pitchFamily="34" charset="0"/>
              </a:rPr>
              <a:t>- </a:t>
            </a:r>
            <a:r>
              <a:rPr lang="fr-FR" sz="2000" dirty="0" smtClean="0">
                <a:latin typeface="Calibri" pitchFamily="34" charset="0"/>
                <a:cs typeface="Calibri" pitchFamily="34" charset="0"/>
              </a:rPr>
              <a:t>Tout en intégrant la totalité du cycle de vie du système : maintenance, recyclage , coût de destruction.</a:t>
            </a:r>
            <a:endParaRPr lang="fr-FR" sz="2000" dirty="0">
              <a:latin typeface="Calibri" pitchFamily="34" charset="0"/>
              <a:cs typeface="Calibri" pitchFamily="34" charset="0"/>
            </a:endParaRPr>
          </a:p>
        </p:txBody>
      </p:sp>
      <p:sp>
        <p:nvSpPr>
          <p:cNvPr id="25" name="Freeform 9"/>
          <p:cNvSpPr>
            <a:spLocks/>
          </p:cNvSpPr>
          <p:nvPr/>
        </p:nvSpPr>
        <p:spPr bwMode="auto">
          <a:xfrm>
            <a:off x="6588224" y="548680"/>
            <a:ext cx="2403667" cy="1080120"/>
          </a:xfrm>
          <a:custGeom>
            <a:avLst/>
            <a:gdLst>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7333 w 10000"/>
              <a:gd name="connsiteY39" fmla="*/ 4694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9083"/>
              <a:gd name="connsiteY0" fmla="*/ 477 h 10000"/>
              <a:gd name="connsiteX1" fmla="*/ 2973 w 9083"/>
              <a:gd name="connsiteY1" fmla="*/ 628 h 10000"/>
              <a:gd name="connsiteX2" fmla="*/ 2874 w 9083"/>
              <a:gd name="connsiteY2" fmla="*/ 729 h 10000"/>
              <a:gd name="connsiteX3" fmla="*/ 2576 w 9083"/>
              <a:gd name="connsiteY3" fmla="*/ 1093 h 10000"/>
              <a:gd name="connsiteX4" fmla="*/ 1346 w 9083"/>
              <a:gd name="connsiteY4" fmla="*/ 302 h 10000"/>
              <a:gd name="connsiteX5" fmla="*/ 1453 w 9083"/>
              <a:gd name="connsiteY5" fmla="*/ 126 h 10000"/>
              <a:gd name="connsiteX6" fmla="*/ 611 w 9083"/>
              <a:gd name="connsiteY6" fmla="*/ 0 h 10000"/>
              <a:gd name="connsiteX7" fmla="*/ 1016 w 9083"/>
              <a:gd name="connsiteY7" fmla="*/ 791 h 10000"/>
              <a:gd name="connsiteX8" fmla="*/ 1156 w 9083"/>
              <a:gd name="connsiteY8" fmla="*/ 578 h 10000"/>
              <a:gd name="connsiteX9" fmla="*/ 2428 w 9083"/>
              <a:gd name="connsiteY9" fmla="*/ 1482 h 10000"/>
              <a:gd name="connsiteX10" fmla="*/ 2246 w 9083"/>
              <a:gd name="connsiteY10" fmla="*/ 2349 h 10000"/>
              <a:gd name="connsiteX11" fmla="*/ 2320 w 9083"/>
              <a:gd name="connsiteY11" fmla="*/ 3405 h 10000"/>
              <a:gd name="connsiteX12" fmla="*/ 735 w 9083"/>
              <a:gd name="connsiteY12" fmla="*/ 3756 h 10000"/>
              <a:gd name="connsiteX13" fmla="*/ 710 w 9083"/>
              <a:gd name="connsiteY13" fmla="*/ 3492 h 10000"/>
              <a:gd name="connsiteX14" fmla="*/ 0 w 9083"/>
              <a:gd name="connsiteY14" fmla="*/ 4171 h 10000"/>
              <a:gd name="connsiteX15" fmla="*/ 842 w 9083"/>
              <a:gd name="connsiteY15" fmla="*/ 4611 h 10000"/>
              <a:gd name="connsiteX16" fmla="*/ 809 w 9083"/>
              <a:gd name="connsiteY16" fmla="*/ 4246 h 10000"/>
              <a:gd name="connsiteX17" fmla="*/ 2469 w 9083"/>
              <a:gd name="connsiteY17" fmla="*/ 3920 h 10000"/>
              <a:gd name="connsiteX18" fmla="*/ 2989 w 9083"/>
              <a:gd name="connsiteY18" fmla="*/ 4774 h 10000"/>
              <a:gd name="connsiteX19" fmla="*/ 3749 w 9083"/>
              <a:gd name="connsiteY19" fmla="*/ 5553 h 10000"/>
              <a:gd name="connsiteX20" fmla="*/ 3154 w 9083"/>
              <a:gd name="connsiteY20" fmla="*/ 7739 h 10000"/>
              <a:gd name="connsiteX21" fmla="*/ 2857 w 9083"/>
              <a:gd name="connsiteY21" fmla="*/ 7538 h 10000"/>
              <a:gd name="connsiteX22" fmla="*/ 3022 w 9083"/>
              <a:gd name="connsiteY22" fmla="*/ 9121 h 10000"/>
              <a:gd name="connsiteX23" fmla="*/ 3840 w 9083"/>
              <a:gd name="connsiteY23" fmla="*/ 8153 h 10000"/>
              <a:gd name="connsiteX24" fmla="*/ 3551 w 9083"/>
              <a:gd name="connsiteY24" fmla="*/ 7965 h 10000"/>
              <a:gd name="connsiteX25" fmla="*/ 4112 w 9083"/>
              <a:gd name="connsiteY25" fmla="*/ 5754 h 10000"/>
              <a:gd name="connsiteX26" fmla="*/ 4872 w 9083"/>
              <a:gd name="connsiteY26" fmla="*/ 6106 h 10000"/>
              <a:gd name="connsiteX27" fmla="*/ 5714 w 9083"/>
              <a:gd name="connsiteY27" fmla="*/ 6080 h 10000"/>
              <a:gd name="connsiteX28" fmla="*/ 6614 w 9083"/>
              <a:gd name="connsiteY28" fmla="*/ 8618 h 10000"/>
              <a:gd name="connsiteX29" fmla="*/ 6391 w 9083"/>
              <a:gd name="connsiteY29" fmla="*/ 8668 h 10000"/>
              <a:gd name="connsiteX30" fmla="*/ 7333 w 9083"/>
              <a:gd name="connsiteY30" fmla="*/ 10000 h 10000"/>
              <a:gd name="connsiteX31" fmla="*/ 7333 w 9083"/>
              <a:gd name="connsiteY31" fmla="*/ 8467 h 10000"/>
              <a:gd name="connsiteX32" fmla="*/ 7077 w 9083"/>
              <a:gd name="connsiteY32" fmla="*/ 8505 h 10000"/>
              <a:gd name="connsiteX33" fmla="*/ 6119 w 9083"/>
              <a:gd name="connsiteY33" fmla="*/ 5992 h 10000"/>
              <a:gd name="connsiteX34" fmla="*/ 6755 w 9083"/>
              <a:gd name="connsiteY34" fmla="*/ 5471 h 10000"/>
              <a:gd name="connsiteX35" fmla="*/ 7168 w 9083"/>
              <a:gd name="connsiteY35" fmla="*/ 4837 h 10000"/>
              <a:gd name="connsiteX36" fmla="*/ 7222 w 9083"/>
              <a:gd name="connsiteY36" fmla="*/ 4898 h 10000"/>
              <a:gd name="connsiteX37" fmla="*/ 7222 w 9083"/>
              <a:gd name="connsiteY37" fmla="*/ 4694 h 10000"/>
              <a:gd name="connsiteX38" fmla="*/ 7333 w 9083"/>
              <a:gd name="connsiteY38" fmla="*/ 4694 h 10000"/>
              <a:gd name="connsiteX39" fmla="*/ 7333 w 9083"/>
              <a:gd name="connsiteY39" fmla="*/ 4694 h 10000"/>
              <a:gd name="connsiteX40" fmla="*/ 7222 w 9083"/>
              <a:gd name="connsiteY40" fmla="*/ 4490 h 10000"/>
              <a:gd name="connsiteX41" fmla="*/ 7291 w 9083"/>
              <a:gd name="connsiteY41" fmla="*/ 4384 h 10000"/>
              <a:gd name="connsiteX42" fmla="*/ 7333 w 9083"/>
              <a:gd name="connsiteY42" fmla="*/ 3342 h 10000"/>
              <a:gd name="connsiteX43" fmla="*/ 7077 w 9083"/>
              <a:gd name="connsiteY43" fmla="*/ 2374 h 10000"/>
              <a:gd name="connsiteX44" fmla="*/ 8497 w 9083"/>
              <a:gd name="connsiteY44" fmla="*/ 2010 h 10000"/>
              <a:gd name="connsiteX45" fmla="*/ 8571 w 9083"/>
              <a:gd name="connsiteY45" fmla="*/ 2312 h 10000"/>
              <a:gd name="connsiteX46" fmla="*/ 9083 w 9083"/>
              <a:gd name="connsiteY46" fmla="*/ 1671 h 10000"/>
              <a:gd name="connsiteX47" fmla="*/ 8233 w 9083"/>
              <a:gd name="connsiteY47" fmla="*/ 1382 h 10000"/>
              <a:gd name="connsiteX48" fmla="*/ 8324 w 9083"/>
              <a:gd name="connsiteY48" fmla="*/ 1633 h 10000"/>
              <a:gd name="connsiteX49" fmla="*/ 6837 w 9083"/>
              <a:gd name="connsiteY49" fmla="*/ 1985 h 10000"/>
              <a:gd name="connsiteX50" fmla="*/ 6474 w 9083"/>
              <a:gd name="connsiteY50" fmla="*/ 1432 h 10000"/>
              <a:gd name="connsiteX51" fmla="*/ 6028 w 9083"/>
              <a:gd name="connsiteY51" fmla="*/ 1583 h 10000"/>
              <a:gd name="connsiteX52" fmla="*/ 6722 w 9083"/>
              <a:gd name="connsiteY52" fmla="*/ 2726 h 10000"/>
              <a:gd name="connsiteX53" fmla="*/ 6854 w 9083"/>
              <a:gd name="connsiteY53" fmla="*/ 4020 h 10000"/>
              <a:gd name="connsiteX54" fmla="*/ 6177 w 9083"/>
              <a:gd name="connsiteY54" fmla="*/ 5151 h 10000"/>
              <a:gd name="connsiteX55" fmla="*/ 4897 w 9083"/>
              <a:gd name="connsiteY55" fmla="*/ 5364 h 10000"/>
              <a:gd name="connsiteX56" fmla="*/ 3757 w 9083"/>
              <a:gd name="connsiteY56" fmla="*/ 4824 h 10000"/>
              <a:gd name="connsiteX57" fmla="*/ 2956 w 9083"/>
              <a:gd name="connsiteY57" fmla="*/ 3794 h 10000"/>
              <a:gd name="connsiteX58" fmla="*/ 2659 w 9083"/>
              <a:gd name="connsiteY58" fmla="*/ 2714 h 10000"/>
              <a:gd name="connsiteX59" fmla="*/ 2857 w 9083"/>
              <a:gd name="connsiteY59" fmla="*/ 1558 h 10000"/>
              <a:gd name="connsiteX60" fmla="*/ 3501 w 9083"/>
              <a:gd name="connsiteY60" fmla="*/ 804 h 10000"/>
              <a:gd name="connsiteX61" fmla="*/ 3154 w 9083"/>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898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2799 w 9327"/>
              <a:gd name="connsiteY0" fmla="*/ 477 h 10000"/>
              <a:gd name="connsiteX1" fmla="*/ 2600 w 9327"/>
              <a:gd name="connsiteY1" fmla="*/ 628 h 10000"/>
              <a:gd name="connsiteX2" fmla="*/ 2491 w 9327"/>
              <a:gd name="connsiteY2" fmla="*/ 729 h 10000"/>
              <a:gd name="connsiteX3" fmla="*/ 2163 w 9327"/>
              <a:gd name="connsiteY3" fmla="*/ 1093 h 10000"/>
              <a:gd name="connsiteX4" fmla="*/ 809 w 9327"/>
              <a:gd name="connsiteY4" fmla="*/ 302 h 10000"/>
              <a:gd name="connsiteX5" fmla="*/ 927 w 9327"/>
              <a:gd name="connsiteY5" fmla="*/ 126 h 10000"/>
              <a:gd name="connsiteX6" fmla="*/ 0 w 9327"/>
              <a:gd name="connsiteY6" fmla="*/ 0 h 10000"/>
              <a:gd name="connsiteX7" fmla="*/ 446 w 9327"/>
              <a:gd name="connsiteY7" fmla="*/ 791 h 10000"/>
              <a:gd name="connsiteX8" fmla="*/ 600 w 9327"/>
              <a:gd name="connsiteY8" fmla="*/ 578 h 10000"/>
              <a:gd name="connsiteX9" fmla="*/ 2000 w 9327"/>
              <a:gd name="connsiteY9" fmla="*/ 1482 h 10000"/>
              <a:gd name="connsiteX10" fmla="*/ 1800 w 9327"/>
              <a:gd name="connsiteY10" fmla="*/ 2349 h 10000"/>
              <a:gd name="connsiteX11" fmla="*/ 1881 w 9327"/>
              <a:gd name="connsiteY11" fmla="*/ 3405 h 10000"/>
              <a:gd name="connsiteX12" fmla="*/ 136 w 9327"/>
              <a:gd name="connsiteY12" fmla="*/ 3756 h 10000"/>
              <a:gd name="connsiteX13" fmla="*/ 109 w 9327"/>
              <a:gd name="connsiteY13" fmla="*/ 3492 h 10000"/>
              <a:gd name="connsiteX14" fmla="*/ 1896 w 9327"/>
              <a:gd name="connsiteY14" fmla="*/ 3673 h 10000"/>
              <a:gd name="connsiteX15" fmla="*/ 254 w 9327"/>
              <a:gd name="connsiteY15" fmla="*/ 4611 h 10000"/>
              <a:gd name="connsiteX16" fmla="*/ 218 w 9327"/>
              <a:gd name="connsiteY16" fmla="*/ 4246 h 10000"/>
              <a:gd name="connsiteX17" fmla="*/ 2045 w 9327"/>
              <a:gd name="connsiteY17" fmla="*/ 3920 h 10000"/>
              <a:gd name="connsiteX18" fmla="*/ 2618 w 9327"/>
              <a:gd name="connsiteY18" fmla="*/ 4774 h 10000"/>
              <a:gd name="connsiteX19" fmla="*/ 3454 w 9327"/>
              <a:gd name="connsiteY19" fmla="*/ 5553 h 10000"/>
              <a:gd name="connsiteX20" fmla="*/ 2799 w 9327"/>
              <a:gd name="connsiteY20" fmla="*/ 7739 h 10000"/>
              <a:gd name="connsiteX21" fmla="*/ 2472 w 9327"/>
              <a:gd name="connsiteY21" fmla="*/ 7538 h 10000"/>
              <a:gd name="connsiteX22" fmla="*/ 2654 w 9327"/>
              <a:gd name="connsiteY22" fmla="*/ 9121 h 10000"/>
              <a:gd name="connsiteX23" fmla="*/ 3555 w 9327"/>
              <a:gd name="connsiteY23" fmla="*/ 8153 h 10000"/>
              <a:gd name="connsiteX24" fmla="*/ 3237 w 9327"/>
              <a:gd name="connsiteY24" fmla="*/ 7965 h 10000"/>
              <a:gd name="connsiteX25" fmla="*/ 3854 w 9327"/>
              <a:gd name="connsiteY25" fmla="*/ 5754 h 10000"/>
              <a:gd name="connsiteX26" fmla="*/ 4691 w 9327"/>
              <a:gd name="connsiteY26" fmla="*/ 6106 h 10000"/>
              <a:gd name="connsiteX27" fmla="*/ 5618 w 9327"/>
              <a:gd name="connsiteY27" fmla="*/ 6080 h 10000"/>
              <a:gd name="connsiteX28" fmla="*/ 6609 w 9327"/>
              <a:gd name="connsiteY28" fmla="*/ 8618 h 10000"/>
              <a:gd name="connsiteX29" fmla="*/ 6363 w 9327"/>
              <a:gd name="connsiteY29" fmla="*/ 8668 h 10000"/>
              <a:gd name="connsiteX30" fmla="*/ 7400 w 9327"/>
              <a:gd name="connsiteY30" fmla="*/ 10000 h 10000"/>
              <a:gd name="connsiteX31" fmla="*/ 7400 w 9327"/>
              <a:gd name="connsiteY31" fmla="*/ 8467 h 10000"/>
              <a:gd name="connsiteX32" fmla="*/ 7118 w 9327"/>
              <a:gd name="connsiteY32" fmla="*/ 8505 h 10000"/>
              <a:gd name="connsiteX33" fmla="*/ 6064 w 9327"/>
              <a:gd name="connsiteY33" fmla="*/ 5992 h 10000"/>
              <a:gd name="connsiteX34" fmla="*/ 6764 w 9327"/>
              <a:gd name="connsiteY34" fmla="*/ 5471 h 10000"/>
              <a:gd name="connsiteX35" fmla="*/ 7219 w 9327"/>
              <a:gd name="connsiteY35" fmla="*/ 4837 h 10000"/>
              <a:gd name="connsiteX36" fmla="*/ 7278 w 9327"/>
              <a:gd name="connsiteY36" fmla="*/ 4694 h 10000"/>
              <a:gd name="connsiteX37" fmla="*/ 7278 w 9327"/>
              <a:gd name="connsiteY37" fmla="*/ 4694 h 10000"/>
              <a:gd name="connsiteX38" fmla="*/ 7401 w 9327"/>
              <a:gd name="connsiteY38" fmla="*/ 4490 h 10000"/>
              <a:gd name="connsiteX39" fmla="*/ 7278 w 9327"/>
              <a:gd name="connsiteY39" fmla="*/ 4694 h 10000"/>
              <a:gd name="connsiteX40" fmla="*/ 7401 w 9327"/>
              <a:gd name="connsiteY40" fmla="*/ 4490 h 10000"/>
              <a:gd name="connsiteX41" fmla="*/ 7354 w 9327"/>
              <a:gd name="connsiteY41" fmla="*/ 4384 h 10000"/>
              <a:gd name="connsiteX42" fmla="*/ 7400 w 9327"/>
              <a:gd name="connsiteY42" fmla="*/ 3342 h 10000"/>
              <a:gd name="connsiteX43" fmla="*/ 7118 w 9327"/>
              <a:gd name="connsiteY43" fmla="*/ 2374 h 10000"/>
              <a:gd name="connsiteX44" fmla="*/ 8682 w 9327"/>
              <a:gd name="connsiteY44" fmla="*/ 2010 h 10000"/>
              <a:gd name="connsiteX45" fmla="*/ 8763 w 9327"/>
              <a:gd name="connsiteY45" fmla="*/ 2312 h 10000"/>
              <a:gd name="connsiteX46" fmla="*/ 9327 w 9327"/>
              <a:gd name="connsiteY46" fmla="*/ 1671 h 10000"/>
              <a:gd name="connsiteX47" fmla="*/ 8391 w 9327"/>
              <a:gd name="connsiteY47" fmla="*/ 1382 h 10000"/>
              <a:gd name="connsiteX48" fmla="*/ 8491 w 9327"/>
              <a:gd name="connsiteY48" fmla="*/ 1633 h 10000"/>
              <a:gd name="connsiteX49" fmla="*/ 6854 w 9327"/>
              <a:gd name="connsiteY49" fmla="*/ 1985 h 10000"/>
              <a:gd name="connsiteX50" fmla="*/ 6455 w 9327"/>
              <a:gd name="connsiteY50" fmla="*/ 1432 h 10000"/>
              <a:gd name="connsiteX51" fmla="*/ 5964 w 9327"/>
              <a:gd name="connsiteY51" fmla="*/ 1583 h 10000"/>
              <a:gd name="connsiteX52" fmla="*/ 6728 w 9327"/>
              <a:gd name="connsiteY52" fmla="*/ 2726 h 10000"/>
              <a:gd name="connsiteX53" fmla="*/ 6873 w 9327"/>
              <a:gd name="connsiteY53" fmla="*/ 4020 h 10000"/>
              <a:gd name="connsiteX54" fmla="*/ 6128 w 9327"/>
              <a:gd name="connsiteY54" fmla="*/ 5151 h 10000"/>
              <a:gd name="connsiteX55" fmla="*/ 4718 w 9327"/>
              <a:gd name="connsiteY55" fmla="*/ 5364 h 10000"/>
              <a:gd name="connsiteX56" fmla="*/ 3463 w 9327"/>
              <a:gd name="connsiteY56" fmla="*/ 4824 h 10000"/>
              <a:gd name="connsiteX57" fmla="*/ 2581 w 9327"/>
              <a:gd name="connsiteY57" fmla="*/ 3794 h 10000"/>
              <a:gd name="connsiteX58" fmla="*/ 2254 w 9327"/>
              <a:gd name="connsiteY58" fmla="*/ 2714 h 10000"/>
              <a:gd name="connsiteX59" fmla="*/ 2472 w 9327"/>
              <a:gd name="connsiteY59" fmla="*/ 1558 h 10000"/>
              <a:gd name="connsiteX60" fmla="*/ 3181 w 9327"/>
              <a:gd name="connsiteY60" fmla="*/ 804 h 10000"/>
              <a:gd name="connsiteX61" fmla="*/ 2799 w 9327"/>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34 w 10000"/>
              <a:gd name="connsiteY16" fmla="*/ 4246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490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935 w 10000"/>
              <a:gd name="connsiteY43" fmla="*/ 4286 h 10000"/>
              <a:gd name="connsiteX44" fmla="*/ 7885 w 10000"/>
              <a:gd name="connsiteY44" fmla="*/ 4384 h 10000"/>
              <a:gd name="connsiteX45" fmla="*/ 7934 w 10000"/>
              <a:gd name="connsiteY45" fmla="*/ 3342 h 10000"/>
              <a:gd name="connsiteX46" fmla="*/ 7632 w 10000"/>
              <a:gd name="connsiteY46" fmla="*/ 2374 h 10000"/>
              <a:gd name="connsiteX47" fmla="*/ 9308 w 10000"/>
              <a:gd name="connsiteY47" fmla="*/ 2010 h 10000"/>
              <a:gd name="connsiteX48" fmla="*/ 9395 w 10000"/>
              <a:gd name="connsiteY48" fmla="*/ 2312 h 10000"/>
              <a:gd name="connsiteX49" fmla="*/ 10000 w 10000"/>
              <a:gd name="connsiteY49" fmla="*/ 1671 h 10000"/>
              <a:gd name="connsiteX50" fmla="*/ 8996 w 10000"/>
              <a:gd name="connsiteY50" fmla="*/ 1382 h 10000"/>
              <a:gd name="connsiteX51" fmla="*/ 9104 w 10000"/>
              <a:gd name="connsiteY51" fmla="*/ 1633 h 10000"/>
              <a:gd name="connsiteX52" fmla="*/ 7349 w 10000"/>
              <a:gd name="connsiteY52" fmla="*/ 1985 h 10000"/>
              <a:gd name="connsiteX53" fmla="*/ 6921 w 10000"/>
              <a:gd name="connsiteY53" fmla="*/ 1432 h 10000"/>
              <a:gd name="connsiteX54" fmla="*/ 6394 w 10000"/>
              <a:gd name="connsiteY54" fmla="*/ 1583 h 10000"/>
              <a:gd name="connsiteX55" fmla="*/ 7213 w 10000"/>
              <a:gd name="connsiteY55" fmla="*/ 2726 h 10000"/>
              <a:gd name="connsiteX56" fmla="*/ 7369 w 10000"/>
              <a:gd name="connsiteY56" fmla="*/ 4020 h 10000"/>
              <a:gd name="connsiteX57" fmla="*/ 6570 w 10000"/>
              <a:gd name="connsiteY57" fmla="*/ 5151 h 10000"/>
              <a:gd name="connsiteX58" fmla="*/ 5058 w 10000"/>
              <a:gd name="connsiteY58" fmla="*/ 5364 h 10000"/>
              <a:gd name="connsiteX59" fmla="*/ 3713 w 10000"/>
              <a:gd name="connsiteY59" fmla="*/ 4824 h 10000"/>
              <a:gd name="connsiteX60" fmla="*/ 2767 w 10000"/>
              <a:gd name="connsiteY60" fmla="*/ 3794 h 10000"/>
              <a:gd name="connsiteX61" fmla="*/ 2417 w 10000"/>
              <a:gd name="connsiteY61" fmla="*/ 2714 h 10000"/>
              <a:gd name="connsiteX62" fmla="*/ 2650 w 10000"/>
              <a:gd name="connsiteY62" fmla="*/ 1558 h 10000"/>
              <a:gd name="connsiteX63" fmla="*/ 3411 w 10000"/>
              <a:gd name="connsiteY63" fmla="*/ 804 h 10000"/>
              <a:gd name="connsiteX64" fmla="*/ 3001 w 10000"/>
              <a:gd name="connsiteY64" fmla="*/ 47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0000" h="10000">
                <a:moveTo>
                  <a:pt x="3001" y="477"/>
                </a:moveTo>
                <a:lnTo>
                  <a:pt x="2788" y="628"/>
                </a:lnTo>
                <a:cubicBezTo>
                  <a:pt x="2749" y="662"/>
                  <a:pt x="2709" y="695"/>
                  <a:pt x="2671" y="729"/>
                </a:cubicBezTo>
                <a:lnTo>
                  <a:pt x="2319" y="1093"/>
                </a:lnTo>
                <a:lnTo>
                  <a:pt x="867" y="302"/>
                </a:lnTo>
                <a:cubicBezTo>
                  <a:pt x="909" y="243"/>
                  <a:pt x="952" y="185"/>
                  <a:pt x="994" y="126"/>
                </a:cubicBezTo>
                <a:lnTo>
                  <a:pt x="0" y="0"/>
                </a:lnTo>
                <a:lnTo>
                  <a:pt x="478" y="791"/>
                </a:lnTo>
                <a:lnTo>
                  <a:pt x="643" y="578"/>
                </a:lnTo>
                <a:cubicBezTo>
                  <a:pt x="643" y="578"/>
                  <a:pt x="1623" y="1099"/>
                  <a:pt x="2144" y="1482"/>
                </a:cubicBezTo>
                <a:cubicBezTo>
                  <a:pt x="2076" y="1432"/>
                  <a:pt x="1940" y="2123"/>
                  <a:pt x="1930" y="2349"/>
                </a:cubicBezTo>
                <a:cubicBezTo>
                  <a:pt x="1920" y="2575"/>
                  <a:pt x="1940" y="2915"/>
                  <a:pt x="2017" y="3405"/>
                </a:cubicBezTo>
                <a:cubicBezTo>
                  <a:pt x="2022" y="3426"/>
                  <a:pt x="2028" y="3448"/>
                  <a:pt x="2033" y="3469"/>
                </a:cubicBezTo>
                <a:lnTo>
                  <a:pt x="2033" y="3469"/>
                </a:lnTo>
                <a:lnTo>
                  <a:pt x="2033" y="3469"/>
                </a:lnTo>
                <a:lnTo>
                  <a:pt x="2033" y="3469"/>
                </a:lnTo>
                <a:cubicBezTo>
                  <a:pt x="2055" y="3503"/>
                  <a:pt x="2120" y="3810"/>
                  <a:pt x="2164" y="3878"/>
                </a:cubicBezTo>
                <a:lnTo>
                  <a:pt x="2164" y="3878"/>
                </a:lnTo>
                <a:cubicBezTo>
                  <a:pt x="2169" y="3885"/>
                  <a:pt x="2088" y="3740"/>
                  <a:pt x="2193" y="3920"/>
                </a:cubicBezTo>
                <a:cubicBezTo>
                  <a:pt x="2202" y="3932"/>
                  <a:pt x="2554" y="4497"/>
                  <a:pt x="2807" y="4774"/>
                </a:cubicBezTo>
                <a:cubicBezTo>
                  <a:pt x="3060" y="5050"/>
                  <a:pt x="3372" y="5339"/>
                  <a:pt x="3703" y="5553"/>
                </a:cubicBezTo>
                <a:lnTo>
                  <a:pt x="3001" y="7739"/>
                </a:lnTo>
                <a:lnTo>
                  <a:pt x="2650" y="7538"/>
                </a:lnTo>
                <a:cubicBezTo>
                  <a:pt x="2716" y="8066"/>
                  <a:pt x="2780" y="8593"/>
                  <a:pt x="2846" y="9121"/>
                </a:cubicBezTo>
                <a:lnTo>
                  <a:pt x="3812" y="8153"/>
                </a:lnTo>
                <a:lnTo>
                  <a:pt x="3471" y="7965"/>
                </a:lnTo>
                <a:lnTo>
                  <a:pt x="4132" y="5754"/>
                </a:lnTo>
                <a:cubicBezTo>
                  <a:pt x="4318" y="5917"/>
                  <a:pt x="4713" y="6049"/>
                  <a:pt x="5029" y="6106"/>
                </a:cubicBezTo>
                <a:cubicBezTo>
                  <a:pt x="5346" y="6162"/>
                  <a:pt x="5780" y="6181"/>
                  <a:pt x="6023" y="6080"/>
                </a:cubicBezTo>
                <a:lnTo>
                  <a:pt x="7086" y="8618"/>
                </a:lnTo>
                <a:lnTo>
                  <a:pt x="6822" y="8668"/>
                </a:lnTo>
                <a:lnTo>
                  <a:pt x="7934" y="10000"/>
                </a:lnTo>
                <a:lnTo>
                  <a:pt x="7934" y="8467"/>
                </a:lnTo>
                <a:lnTo>
                  <a:pt x="7632" y="8505"/>
                </a:lnTo>
                <a:cubicBezTo>
                  <a:pt x="7393" y="8090"/>
                  <a:pt x="6520" y="6055"/>
                  <a:pt x="6502" y="5992"/>
                </a:cubicBezTo>
                <a:cubicBezTo>
                  <a:pt x="6900" y="5779"/>
                  <a:pt x="7252" y="5471"/>
                  <a:pt x="7252" y="5471"/>
                </a:cubicBezTo>
                <a:cubicBezTo>
                  <a:pt x="7252" y="5471"/>
                  <a:pt x="7515" y="5170"/>
                  <a:pt x="7740" y="4837"/>
                </a:cubicBezTo>
                <a:cubicBezTo>
                  <a:pt x="7760" y="4857"/>
                  <a:pt x="7782" y="4674"/>
                  <a:pt x="7803" y="4694"/>
                </a:cubicBezTo>
                <a:lnTo>
                  <a:pt x="7803" y="4694"/>
                </a:lnTo>
                <a:lnTo>
                  <a:pt x="7935" y="4490"/>
                </a:lnTo>
                <a:lnTo>
                  <a:pt x="7803" y="4694"/>
                </a:lnTo>
                <a:cubicBezTo>
                  <a:pt x="7838" y="4696"/>
                  <a:pt x="7782" y="4796"/>
                  <a:pt x="7804" y="4694"/>
                </a:cubicBezTo>
                <a:cubicBezTo>
                  <a:pt x="7826" y="4592"/>
                  <a:pt x="7913" y="4150"/>
                  <a:pt x="7935" y="4082"/>
                </a:cubicBezTo>
                <a:cubicBezTo>
                  <a:pt x="7957" y="4014"/>
                  <a:pt x="7943" y="4236"/>
                  <a:pt x="7935" y="4286"/>
                </a:cubicBezTo>
                <a:cubicBezTo>
                  <a:pt x="7927" y="4336"/>
                  <a:pt x="7906" y="4586"/>
                  <a:pt x="7885" y="4384"/>
                </a:cubicBezTo>
                <a:cubicBezTo>
                  <a:pt x="7915" y="4196"/>
                  <a:pt x="8022" y="3932"/>
                  <a:pt x="7934" y="3342"/>
                </a:cubicBezTo>
                <a:cubicBezTo>
                  <a:pt x="7846" y="2751"/>
                  <a:pt x="7593" y="2399"/>
                  <a:pt x="7632" y="2374"/>
                </a:cubicBezTo>
                <a:lnTo>
                  <a:pt x="9308" y="2010"/>
                </a:lnTo>
                <a:cubicBezTo>
                  <a:pt x="9337" y="2111"/>
                  <a:pt x="9366" y="2211"/>
                  <a:pt x="9395" y="2312"/>
                </a:cubicBezTo>
                <a:lnTo>
                  <a:pt x="10000" y="1671"/>
                </a:lnTo>
                <a:lnTo>
                  <a:pt x="8996" y="1382"/>
                </a:lnTo>
                <a:lnTo>
                  <a:pt x="9104" y="1633"/>
                </a:lnTo>
                <a:lnTo>
                  <a:pt x="7349" y="1985"/>
                </a:lnTo>
                <a:lnTo>
                  <a:pt x="6921" y="1432"/>
                </a:lnTo>
                <a:cubicBezTo>
                  <a:pt x="6921" y="1432"/>
                  <a:pt x="6433" y="1595"/>
                  <a:pt x="6394" y="1583"/>
                </a:cubicBezTo>
                <a:cubicBezTo>
                  <a:pt x="6355" y="1570"/>
                  <a:pt x="7076" y="2425"/>
                  <a:pt x="7213" y="2726"/>
                </a:cubicBezTo>
                <a:cubicBezTo>
                  <a:pt x="7349" y="3028"/>
                  <a:pt x="7438" y="3693"/>
                  <a:pt x="7369" y="4020"/>
                </a:cubicBezTo>
                <a:cubicBezTo>
                  <a:pt x="7300" y="4347"/>
                  <a:pt x="7046" y="4799"/>
                  <a:pt x="6570" y="5151"/>
                </a:cubicBezTo>
                <a:cubicBezTo>
                  <a:pt x="6092" y="5503"/>
                  <a:pt x="5058" y="5364"/>
                  <a:pt x="5058" y="5364"/>
                </a:cubicBezTo>
                <a:cubicBezTo>
                  <a:pt x="5058" y="5364"/>
                  <a:pt x="4162" y="5126"/>
                  <a:pt x="3713" y="4824"/>
                </a:cubicBezTo>
                <a:cubicBezTo>
                  <a:pt x="3265" y="4523"/>
                  <a:pt x="3051" y="4234"/>
                  <a:pt x="2767" y="3794"/>
                </a:cubicBezTo>
                <a:cubicBezTo>
                  <a:pt x="2485" y="3354"/>
                  <a:pt x="2432" y="3103"/>
                  <a:pt x="2417" y="2714"/>
                </a:cubicBezTo>
                <a:cubicBezTo>
                  <a:pt x="2403" y="2324"/>
                  <a:pt x="2408" y="2060"/>
                  <a:pt x="2650" y="1558"/>
                </a:cubicBezTo>
                <a:cubicBezTo>
                  <a:pt x="2818" y="1237"/>
                  <a:pt x="3420" y="829"/>
                  <a:pt x="3411" y="804"/>
                </a:cubicBezTo>
                <a:cubicBezTo>
                  <a:pt x="3402" y="779"/>
                  <a:pt x="3086" y="546"/>
                  <a:pt x="3001" y="477"/>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dirty="0"/>
          </a:p>
        </p:txBody>
      </p:sp>
      <p:sp>
        <p:nvSpPr>
          <p:cNvPr id="26" name="ZoneTexte 25"/>
          <p:cNvSpPr txBox="1"/>
          <p:nvPr/>
        </p:nvSpPr>
        <p:spPr>
          <a:xfrm rot="19798642">
            <a:off x="7113701" y="370969"/>
            <a:ext cx="1656184" cy="646331"/>
          </a:xfrm>
          <a:prstGeom prst="rect">
            <a:avLst/>
          </a:prstGeom>
          <a:noFill/>
        </p:spPr>
        <p:txBody>
          <a:bodyPr wrap="square" rtlCol="0">
            <a:spAutoFit/>
          </a:bodyPr>
          <a:lstStyle/>
          <a:p>
            <a:pPr algn="ctr"/>
            <a:r>
              <a:rPr lang="fr-FR" b="1" dirty="0" smtClean="0">
                <a:latin typeface="Calibri" pitchFamily="34" charset="0"/>
                <a:cs typeface="Calibri" pitchFamily="34" charset="0"/>
              </a:rPr>
              <a:t>Conception </a:t>
            </a:r>
          </a:p>
          <a:p>
            <a:pPr algn="ctr"/>
            <a:r>
              <a:rPr lang="fr-FR" b="1" dirty="0" smtClean="0">
                <a:latin typeface="Calibri" pitchFamily="34" charset="0"/>
                <a:cs typeface="Calibri" pitchFamily="34" charset="0"/>
              </a:rPr>
              <a:t> préliminaire</a:t>
            </a:r>
            <a:endParaRPr lang="fr-FR" b="1" dirty="0">
              <a:latin typeface="Calibri" pitchFamily="34" charset="0"/>
              <a:cs typeface="Calibri" pitchFamily="34" charset="0"/>
            </a:endParaRPr>
          </a:p>
        </p:txBody>
      </p:sp>
      <p:sp>
        <p:nvSpPr>
          <p:cNvPr id="27" name="Rectangle 26">
            <a:hlinkClick r:id="" action="ppaction://hlinkshowjump?jump=nextslide"/>
          </p:cNvPr>
          <p:cNvSpPr/>
          <p:nvPr/>
        </p:nvSpPr>
        <p:spPr>
          <a:xfrm>
            <a:off x="215516" y="116632"/>
            <a:ext cx="7596844" cy="630942"/>
          </a:xfrm>
          <a:prstGeom prst="rect">
            <a:avLst/>
          </a:prstGeom>
        </p:spPr>
        <p:txBody>
          <a:bodyPr wrap="square">
            <a:spAutoFit/>
          </a:bodyPr>
          <a:lstStyle/>
          <a:p>
            <a:pPr marL="630238" indent="-630238">
              <a:lnSpc>
                <a:spcPts val="2100"/>
              </a:lnSpc>
            </a:pPr>
            <a:r>
              <a:rPr lang="fr-FR" sz="2400" b="1" dirty="0" smtClean="0">
                <a:solidFill>
                  <a:schemeClr val="bg2">
                    <a:lumMod val="25000"/>
                  </a:schemeClr>
                </a:solidFill>
                <a:latin typeface="Calibri" pitchFamily="34" charset="0"/>
                <a:cs typeface="Calibri" pitchFamily="34" charset="0"/>
              </a:rPr>
              <a:t>C11: </a:t>
            </a:r>
            <a:r>
              <a:rPr lang="fr-FR" sz="2400" b="1" dirty="0" smtClean="0">
                <a:solidFill>
                  <a:schemeClr val="accent3"/>
                </a:solidFill>
                <a:latin typeface="Calibri" pitchFamily="34" charset="0"/>
                <a:cs typeface="Calibri" pitchFamily="34" charset="0"/>
              </a:rPr>
              <a:t>Évaluer les coûts, les délais, estimer une enveloppe budgétaire, rédiger une offre commerciale</a:t>
            </a:r>
            <a:endParaRPr lang="fr-FR" sz="2000" b="1" dirty="0">
              <a:solidFill>
                <a:schemeClr val="accent3"/>
              </a:solidFill>
              <a:latin typeface="Calibri" pitchFamily="34" charset="0"/>
              <a:cs typeface="Calibri" pitchFamily="34" charset="0"/>
            </a:endParaRPr>
          </a:p>
        </p:txBody>
      </p:sp>
      <p:pic>
        <p:nvPicPr>
          <p:cNvPr id="12" name="Image 11"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8" name="ZoneTexte 17"/>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Mardi 08 novembre 2011</a:t>
            </a:r>
            <a:endParaRPr lang="fr-FR" sz="1400" b="1" i="1" dirty="0">
              <a:solidFill>
                <a:schemeClr val="bg2">
                  <a:lumMod val="10000"/>
                </a:schemeClr>
              </a:solidFill>
              <a:latin typeface="Calibri" pitchFamily="34" charset="0"/>
              <a:cs typeface="Calibri" pitchFamily="34" charset="0"/>
            </a:endParaRPr>
          </a:p>
        </p:txBody>
      </p:sp>
      <p:pic>
        <p:nvPicPr>
          <p:cNvPr id="34818" name="Picture 2" descr="http://www.gimelec.fr/templates/yoo_shuffle/images/trn_header.png"/>
          <p:cNvPicPr>
            <a:picLocks noChangeAspect="1" noChangeArrowheads="1"/>
          </p:cNvPicPr>
          <p:nvPr/>
        </p:nvPicPr>
        <p:blipFill>
          <a:blip r:embed="rId5" cstate="print"/>
          <a:srcRect l="1152" t="12813" r="71849" b="35933"/>
          <a:stretch>
            <a:fillRect/>
          </a:stretch>
        </p:blipFill>
        <p:spPr bwMode="auto">
          <a:xfrm>
            <a:off x="6372200" y="5517232"/>
            <a:ext cx="1836204" cy="41970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48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2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4"/>
          <p:cNvPicPr>
            <a:picLocks noChangeAspect="1" noChangeArrowheads="1"/>
          </p:cNvPicPr>
          <p:nvPr/>
        </p:nvPicPr>
        <p:blipFill>
          <a:blip r:embed="rId3" cstate="print"/>
          <a:srcRect/>
          <a:stretch>
            <a:fillRect/>
          </a:stretch>
        </p:blipFill>
        <p:spPr bwMode="auto">
          <a:xfrm>
            <a:off x="2816225" y="1438275"/>
            <a:ext cx="4138613" cy="4113213"/>
          </a:xfrm>
          <a:prstGeom prst="rect">
            <a:avLst/>
          </a:prstGeom>
          <a:noFill/>
          <a:ln w="9525">
            <a:noFill/>
            <a:miter lim="800000"/>
            <a:headEnd/>
            <a:tailEnd/>
          </a:ln>
        </p:spPr>
      </p:pic>
      <p:cxnSp>
        <p:nvCxnSpPr>
          <p:cNvPr id="13" name="Connecteur droit 12"/>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5" name="Freeform 9"/>
          <p:cNvSpPr>
            <a:spLocks/>
          </p:cNvSpPr>
          <p:nvPr/>
        </p:nvSpPr>
        <p:spPr bwMode="auto">
          <a:xfrm>
            <a:off x="6588224" y="548680"/>
            <a:ext cx="2403667" cy="1080120"/>
          </a:xfrm>
          <a:custGeom>
            <a:avLst/>
            <a:gdLst>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9232 w 10000"/>
              <a:gd name="connsiteY39" fmla="*/ 5553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6614 w 10000"/>
              <a:gd name="connsiteY28" fmla="*/ 8618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7222 w 10000"/>
              <a:gd name="connsiteY36" fmla="*/ 4898 h 10000"/>
              <a:gd name="connsiteX37" fmla="*/ 7222 w 10000"/>
              <a:gd name="connsiteY37" fmla="*/ 4694 h 10000"/>
              <a:gd name="connsiteX38" fmla="*/ 10000 w 10000"/>
              <a:gd name="connsiteY38" fmla="*/ 6796 h 10000"/>
              <a:gd name="connsiteX39" fmla="*/ 7333 w 10000"/>
              <a:gd name="connsiteY39" fmla="*/ 4694 h 10000"/>
              <a:gd name="connsiteX40" fmla="*/ 7222 w 10000"/>
              <a:gd name="connsiteY40" fmla="*/ 4490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9083"/>
              <a:gd name="connsiteY0" fmla="*/ 477 h 10000"/>
              <a:gd name="connsiteX1" fmla="*/ 2973 w 9083"/>
              <a:gd name="connsiteY1" fmla="*/ 628 h 10000"/>
              <a:gd name="connsiteX2" fmla="*/ 2874 w 9083"/>
              <a:gd name="connsiteY2" fmla="*/ 729 h 10000"/>
              <a:gd name="connsiteX3" fmla="*/ 2576 w 9083"/>
              <a:gd name="connsiteY3" fmla="*/ 1093 h 10000"/>
              <a:gd name="connsiteX4" fmla="*/ 1346 w 9083"/>
              <a:gd name="connsiteY4" fmla="*/ 302 h 10000"/>
              <a:gd name="connsiteX5" fmla="*/ 1453 w 9083"/>
              <a:gd name="connsiteY5" fmla="*/ 126 h 10000"/>
              <a:gd name="connsiteX6" fmla="*/ 611 w 9083"/>
              <a:gd name="connsiteY6" fmla="*/ 0 h 10000"/>
              <a:gd name="connsiteX7" fmla="*/ 1016 w 9083"/>
              <a:gd name="connsiteY7" fmla="*/ 791 h 10000"/>
              <a:gd name="connsiteX8" fmla="*/ 1156 w 9083"/>
              <a:gd name="connsiteY8" fmla="*/ 578 h 10000"/>
              <a:gd name="connsiteX9" fmla="*/ 2428 w 9083"/>
              <a:gd name="connsiteY9" fmla="*/ 1482 h 10000"/>
              <a:gd name="connsiteX10" fmla="*/ 2246 w 9083"/>
              <a:gd name="connsiteY10" fmla="*/ 2349 h 10000"/>
              <a:gd name="connsiteX11" fmla="*/ 2320 w 9083"/>
              <a:gd name="connsiteY11" fmla="*/ 3405 h 10000"/>
              <a:gd name="connsiteX12" fmla="*/ 735 w 9083"/>
              <a:gd name="connsiteY12" fmla="*/ 3756 h 10000"/>
              <a:gd name="connsiteX13" fmla="*/ 710 w 9083"/>
              <a:gd name="connsiteY13" fmla="*/ 3492 h 10000"/>
              <a:gd name="connsiteX14" fmla="*/ 0 w 9083"/>
              <a:gd name="connsiteY14" fmla="*/ 4171 h 10000"/>
              <a:gd name="connsiteX15" fmla="*/ 842 w 9083"/>
              <a:gd name="connsiteY15" fmla="*/ 4611 h 10000"/>
              <a:gd name="connsiteX16" fmla="*/ 809 w 9083"/>
              <a:gd name="connsiteY16" fmla="*/ 4246 h 10000"/>
              <a:gd name="connsiteX17" fmla="*/ 2469 w 9083"/>
              <a:gd name="connsiteY17" fmla="*/ 3920 h 10000"/>
              <a:gd name="connsiteX18" fmla="*/ 2989 w 9083"/>
              <a:gd name="connsiteY18" fmla="*/ 4774 h 10000"/>
              <a:gd name="connsiteX19" fmla="*/ 3749 w 9083"/>
              <a:gd name="connsiteY19" fmla="*/ 5553 h 10000"/>
              <a:gd name="connsiteX20" fmla="*/ 3154 w 9083"/>
              <a:gd name="connsiteY20" fmla="*/ 7739 h 10000"/>
              <a:gd name="connsiteX21" fmla="*/ 2857 w 9083"/>
              <a:gd name="connsiteY21" fmla="*/ 7538 h 10000"/>
              <a:gd name="connsiteX22" fmla="*/ 3022 w 9083"/>
              <a:gd name="connsiteY22" fmla="*/ 9121 h 10000"/>
              <a:gd name="connsiteX23" fmla="*/ 3840 w 9083"/>
              <a:gd name="connsiteY23" fmla="*/ 8153 h 10000"/>
              <a:gd name="connsiteX24" fmla="*/ 3551 w 9083"/>
              <a:gd name="connsiteY24" fmla="*/ 7965 h 10000"/>
              <a:gd name="connsiteX25" fmla="*/ 4112 w 9083"/>
              <a:gd name="connsiteY25" fmla="*/ 5754 h 10000"/>
              <a:gd name="connsiteX26" fmla="*/ 4872 w 9083"/>
              <a:gd name="connsiteY26" fmla="*/ 6106 h 10000"/>
              <a:gd name="connsiteX27" fmla="*/ 5714 w 9083"/>
              <a:gd name="connsiteY27" fmla="*/ 6080 h 10000"/>
              <a:gd name="connsiteX28" fmla="*/ 6614 w 9083"/>
              <a:gd name="connsiteY28" fmla="*/ 8618 h 10000"/>
              <a:gd name="connsiteX29" fmla="*/ 6391 w 9083"/>
              <a:gd name="connsiteY29" fmla="*/ 8668 h 10000"/>
              <a:gd name="connsiteX30" fmla="*/ 7333 w 9083"/>
              <a:gd name="connsiteY30" fmla="*/ 10000 h 10000"/>
              <a:gd name="connsiteX31" fmla="*/ 7333 w 9083"/>
              <a:gd name="connsiteY31" fmla="*/ 8467 h 10000"/>
              <a:gd name="connsiteX32" fmla="*/ 7077 w 9083"/>
              <a:gd name="connsiteY32" fmla="*/ 8505 h 10000"/>
              <a:gd name="connsiteX33" fmla="*/ 6119 w 9083"/>
              <a:gd name="connsiteY33" fmla="*/ 5992 h 10000"/>
              <a:gd name="connsiteX34" fmla="*/ 6755 w 9083"/>
              <a:gd name="connsiteY34" fmla="*/ 5471 h 10000"/>
              <a:gd name="connsiteX35" fmla="*/ 7168 w 9083"/>
              <a:gd name="connsiteY35" fmla="*/ 4837 h 10000"/>
              <a:gd name="connsiteX36" fmla="*/ 7222 w 9083"/>
              <a:gd name="connsiteY36" fmla="*/ 4898 h 10000"/>
              <a:gd name="connsiteX37" fmla="*/ 7222 w 9083"/>
              <a:gd name="connsiteY37" fmla="*/ 4694 h 10000"/>
              <a:gd name="connsiteX38" fmla="*/ 7333 w 9083"/>
              <a:gd name="connsiteY38" fmla="*/ 4694 h 10000"/>
              <a:gd name="connsiteX39" fmla="*/ 7333 w 9083"/>
              <a:gd name="connsiteY39" fmla="*/ 4694 h 10000"/>
              <a:gd name="connsiteX40" fmla="*/ 7222 w 9083"/>
              <a:gd name="connsiteY40" fmla="*/ 4490 h 10000"/>
              <a:gd name="connsiteX41" fmla="*/ 7291 w 9083"/>
              <a:gd name="connsiteY41" fmla="*/ 4384 h 10000"/>
              <a:gd name="connsiteX42" fmla="*/ 7333 w 9083"/>
              <a:gd name="connsiteY42" fmla="*/ 3342 h 10000"/>
              <a:gd name="connsiteX43" fmla="*/ 7077 w 9083"/>
              <a:gd name="connsiteY43" fmla="*/ 2374 h 10000"/>
              <a:gd name="connsiteX44" fmla="*/ 8497 w 9083"/>
              <a:gd name="connsiteY44" fmla="*/ 2010 h 10000"/>
              <a:gd name="connsiteX45" fmla="*/ 8571 w 9083"/>
              <a:gd name="connsiteY45" fmla="*/ 2312 h 10000"/>
              <a:gd name="connsiteX46" fmla="*/ 9083 w 9083"/>
              <a:gd name="connsiteY46" fmla="*/ 1671 h 10000"/>
              <a:gd name="connsiteX47" fmla="*/ 8233 w 9083"/>
              <a:gd name="connsiteY47" fmla="*/ 1382 h 10000"/>
              <a:gd name="connsiteX48" fmla="*/ 8324 w 9083"/>
              <a:gd name="connsiteY48" fmla="*/ 1633 h 10000"/>
              <a:gd name="connsiteX49" fmla="*/ 6837 w 9083"/>
              <a:gd name="connsiteY49" fmla="*/ 1985 h 10000"/>
              <a:gd name="connsiteX50" fmla="*/ 6474 w 9083"/>
              <a:gd name="connsiteY50" fmla="*/ 1432 h 10000"/>
              <a:gd name="connsiteX51" fmla="*/ 6028 w 9083"/>
              <a:gd name="connsiteY51" fmla="*/ 1583 h 10000"/>
              <a:gd name="connsiteX52" fmla="*/ 6722 w 9083"/>
              <a:gd name="connsiteY52" fmla="*/ 2726 h 10000"/>
              <a:gd name="connsiteX53" fmla="*/ 6854 w 9083"/>
              <a:gd name="connsiteY53" fmla="*/ 4020 h 10000"/>
              <a:gd name="connsiteX54" fmla="*/ 6177 w 9083"/>
              <a:gd name="connsiteY54" fmla="*/ 5151 h 10000"/>
              <a:gd name="connsiteX55" fmla="*/ 4897 w 9083"/>
              <a:gd name="connsiteY55" fmla="*/ 5364 h 10000"/>
              <a:gd name="connsiteX56" fmla="*/ 3757 w 9083"/>
              <a:gd name="connsiteY56" fmla="*/ 4824 h 10000"/>
              <a:gd name="connsiteX57" fmla="*/ 2956 w 9083"/>
              <a:gd name="connsiteY57" fmla="*/ 3794 h 10000"/>
              <a:gd name="connsiteX58" fmla="*/ 2659 w 9083"/>
              <a:gd name="connsiteY58" fmla="*/ 2714 h 10000"/>
              <a:gd name="connsiteX59" fmla="*/ 2857 w 9083"/>
              <a:gd name="connsiteY59" fmla="*/ 1558 h 10000"/>
              <a:gd name="connsiteX60" fmla="*/ 3501 w 9083"/>
              <a:gd name="connsiteY60" fmla="*/ 804 h 10000"/>
              <a:gd name="connsiteX61" fmla="*/ 3154 w 9083"/>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898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3 w 10000"/>
              <a:gd name="connsiteY38" fmla="*/ 4694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951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7462 w 10000"/>
              <a:gd name="connsiteY40" fmla="*/ 4694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3472 w 10000"/>
              <a:gd name="connsiteY0" fmla="*/ 477 h 10000"/>
              <a:gd name="connsiteX1" fmla="*/ 3273 w 10000"/>
              <a:gd name="connsiteY1" fmla="*/ 628 h 10000"/>
              <a:gd name="connsiteX2" fmla="*/ 3164 w 10000"/>
              <a:gd name="connsiteY2" fmla="*/ 729 h 10000"/>
              <a:gd name="connsiteX3" fmla="*/ 2836 w 10000"/>
              <a:gd name="connsiteY3" fmla="*/ 1093 h 10000"/>
              <a:gd name="connsiteX4" fmla="*/ 1482 w 10000"/>
              <a:gd name="connsiteY4" fmla="*/ 302 h 10000"/>
              <a:gd name="connsiteX5" fmla="*/ 1600 w 10000"/>
              <a:gd name="connsiteY5" fmla="*/ 126 h 10000"/>
              <a:gd name="connsiteX6" fmla="*/ 673 w 10000"/>
              <a:gd name="connsiteY6" fmla="*/ 0 h 10000"/>
              <a:gd name="connsiteX7" fmla="*/ 1119 w 10000"/>
              <a:gd name="connsiteY7" fmla="*/ 791 h 10000"/>
              <a:gd name="connsiteX8" fmla="*/ 1273 w 10000"/>
              <a:gd name="connsiteY8" fmla="*/ 578 h 10000"/>
              <a:gd name="connsiteX9" fmla="*/ 2673 w 10000"/>
              <a:gd name="connsiteY9" fmla="*/ 1482 h 10000"/>
              <a:gd name="connsiteX10" fmla="*/ 2473 w 10000"/>
              <a:gd name="connsiteY10" fmla="*/ 2349 h 10000"/>
              <a:gd name="connsiteX11" fmla="*/ 2554 w 10000"/>
              <a:gd name="connsiteY11" fmla="*/ 3405 h 10000"/>
              <a:gd name="connsiteX12" fmla="*/ 809 w 10000"/>
              <a:gd name="connsiteY12" fmla="*/ 3756 h 10000"/>
              <a:gd name="connsiteX13" fmla="*/ 782 w 10000"/>
              <a:gd name="connsiteY13" fmla="*/ 3492 h 10000"/>
              <a:gd name="connsiteX14" fmla="*/ 0 w 10000"/>
              <a:gd name="connsiteY14" fmla="*/ 4171 h 10000"/>
              <a:gd name="connsiteX15" fmla="*/ 927 w 10000"/>
              <a:gd name="connsiteY15" fmla="*/ 4611 h 10000"/>
              <a:gd name="connsiteX16" fmla="*/ 891 w 10000"/>
              <a:gd name="connsiteY16" fmla="*/ 4246 h 10000"/>
              <a:gd name="connsiteX17" fmla="*/ 2718 w 10000"/>
              <a:gd name="connsiteY17" fmla="*/ 3920 h 10000"/>
              <a:gd name="connsiteX18" fmla="*/ 3291 w 10000"/>
              <a:gd name="connsiteY18" fmla="*/ 4774 h 10000"/>
              <a:gd name="connsiteX19" fmla="*/ 4127 w 10000"/>
              <a:gd name="connsiteY19" fmla="*/ 5553 h 10000"/>
              <a:gd name="connsiteX20" fmla="*/ 3472 w 10000"/>
              <a:gd name="connsiteY20" fmla="*/ 7739 h 10000"/>
              <a:gd name="connsiteX21" fmla="*/ 3145 w 10000"/>
              <a:gd name="connsiteY21" fmla="*/ 7538 h 10000"/>
              <a:gd name="connsiteX22" fmla="*/ 3327 w 10000"/>
              <a:gd name="connsiteY22" fmla="*/ 9121 h 10000"/>
              <a:gd name="connsiteX23" fmla="*/ 4228 w 10000"/>
              <a:gd name="connsiteY23" fmla="*/ 8153 h 10000"/>
              <a:gd name="connsiteX24" fmla="*/ 3910 w 10000"/>
              <a:gd name="connsiteY24" fmla="*/ 7965 h 10000"/>
              <a:gd name="connsiteX25" fmla="*/ 4527 w 10000"/>
              <a:gd name="connsiteY25" fmla="*/ 5754 h 10000"/>
              <a:gd name="connsiteX26" fmla="*/ 5364 w 10000"/>
              <a:gd name="connsiteY26" fmla="*/ 6106 h 10000"/>
              <a:gd name="connsiteX27" fmla="*/ 6291 w 10000"/>
              <a:gd name="connsiteY27" fmla="*/ 6080 h 10000"/>
              <a:gd name="connsiteX28" fmla="*/ 7282 w 10000"/>
              <a:gd name="connsiteY28" fmla="*/ 8618 h 10000"/>
              <a:gd name="connsiteX29" fmla="*/ 7036 w 10000"/>
              <a:gd name="connsiteY29" fmla="*/ 8668 h 10000"/>
              <a:gd name="connsiteX30" fmla="*/ 8073 w 10000"/>
              <a:gd name="connsiteY30" fmla="*/ 10000 h 10000"/>
              <a:gd name="connsiteX31" fmla="*/ 8073 w 10000"/>
              <a:gd name="connsiteY31" fmla="*/ 8467 h 10000"/>
              <a:gd name="connsiteX32" fmla="*/ 7791 w 10000"/>
              <a:gd name="connsiteY32" fmla="*/ 8505 h 10000"/>
              <a:gd name="connsiteX33" fmla="*/ 6737 w 10000"/>
              <a:gd name="connsiteY33" fmla="*/ 5992 h 10000"/>
              <a:gd name="connsiteX34" fmla="*/ 7437 w 10000"/>
              <a:gd name="connsiteY34" fmla="*/ 5471 h 10000"/>
              <a:gd name="connsiteX35" fmla="*/ 7892 w 10000"/>
              <a:gd name="connsiteY35" fmla="*/ 4837 h 10000"/>
              <a:gd name="connsiteX36" fmla="*/ 7951 w 10000"/>
              <a:gd name="connsiteY36" fmla="*/ 4694 h 10000"/>
              <a:gd name="connsiteX37" fmla="*/ 7951 w 10000"/>
              <a:gd name="connsiteY37" fmla="*/ 4694 h 10000"/>
              <a:gd name="connsiteX38" fmla="*/ 8074 w 10000"/>
              <a:gd name="connsiteY38" fmla="*/ 4490 h 10000"/>
              <a:gd name="connsiteX39" fmla="*/ 7951 w 10000"/>
              <a:gd name="connsiteY39" fmla="*/ 4694 h 10000"/>
              <a:gd name="connsiteX40" fmla="*/ 8074 w 10000"/>
              <a:gd name="connsiteY40" fmla="*/ 4490 h 10000"/>
              <a:gd name="connsiteX41" fmla="*/ 8027 w 10000"/>
              <a:gd name="connsiteY41" fmla="*/ 4384 h 10000"/>
              <a:gd name="connsiteX42" fmla="*/ 8073 w 10000"/>
              <a:gd name="connsiteY42" fmla="*/ 3342 h 10000"/>
              <a:gd name="connsiteX43" fmla="*/ 7791 w 10000"/>
              <a:gd name="connsiteY43" fmla="*/ 2374 h 10000"/>
              <a:gd name="connsiteX44" fmla="*/ 9355 w 10000"/>
              <a:gd name="connsiteY44" fmla="*/ 2010 h 10000"/>
              <a:gd name="connsiteX45" fmla="*/ 9436 w 10000"/>
              <a:gd name="connsiteY45" fmla="*/ 2312 h 10000"/>
              <a:gd name="connsiteX46" fmla="*/ 10000 w 10000"/>
              <a:gd name="connsiteY46" fmla="*/ 1671 h 10000"/>
              <a:gd name="connsiteX47" fmla="*/ 9064 w 10000"/>
              <a:gd name="connsiteY47" fmla="*/ 1382 h 10000"/>
              <a:gd name="connsiteX48" fmla="*/ 9164 w 10000"/>
              <a:gd name="connsiteY48" fmla="*/ 1633 h 10000"/>
              <a:gd name="connsiteX49" fmla="*/ 7527 w 10000"/>
              <a:gd name="connsiteY49" fmla="*/ 1985 h 10000"/>
              <a:gd name="connsiteX50" fmla="*/ 7128 w 10000"/>
              <a:gd name="connsiteY50" fmla="*/ 1432 h 10000"/>
              <a:gd name="connsiteX51" fmla="*/ 6637 w 10000"/>
              <a:gd name="connsiteY51" fmla="*/ 1583 h 10000"/>
              <a:gd name="connsiteX52" fmla="*/ 7401 w 10000"/>
              <a:gd name="connsiteY52" fmla="*/ 2726 h 10000"/>
              <a:gd name="connsiteX53" fmla="*/ 7546 w 10000"/>
              <a:gd name="connsiteY53" fmla="*/ 4020 h 10000"/>
              <a:gd name="connsiteX54" fmla="*/ 6801 w 10000"/>
              <a:gd name="connsiteY54" fmla="*/ 5151 h 10000"/>
              <a:gd name="connsiteX55" fmla="*/ 5391 w 10000"/>
              <a:gd name="connsiteY55" fmla="*/ 5364 h 10000"/>
              <a:gd name="connsiteX56" fmla="*/ 4136 w 10000"/>
              <a:gd name="connsiteY56" fmla="*/ 4824 h 10000"/>
              <a:gd name="connsiteX57" fmla="*/ 3254 w 10000"/>
              <a:gd name="connsiteY57" fmla="*/ 3794 h 10000"/>
              <a:gd name="connsiteX58" fmla="*/ 2927 w 10000"/>
              <a:gd name="connsiteY58" fmla="*/ 2714 h 10000"/>
              <a:gd name="connsiteX59" fmla="*/ 3145 w 10000"/>
              <a:gd name="connsiteY59" fmla="*/ 1558 h 10000"/>
              <a:gd name="connsiteX60" fmla="*/ 3854 w 10000"/>
              <a:gd name="connsiteY60" fmla="*/ 804 h 10000"/>
              <a:gd name="connsiteX61" fmla="*/ 3472 w 10000"/>
              <a:gd name="connsiteY61" fmla="*/ 477 h 10000"/>
              <a:gd name="connsiteX0" fmla="*/ 2799 w 9327"/>
              <a:gd name="connsiteY0" fmla="*/ 477 h 10000"/>
              <a:gd name="connsiteX1" fmla="*/ 2600 w 9327"/>
              <a:gd name="connsiteY1" fmla="*/ 628 h 10000"/>
              <a:gd name="connsiteX2" fmla="*/ 2491 w 9327"/>
              <a:gd name="connsiteY2" fmla="*/ 729 h 10000"/>
              <a:gd name="connsiteX3" fmla="*/ 2163 w 9327"/>
              <a:gd name="connsiteY3" fmla="*/ 1093 h 10000"/>
              <a:gd name="connsiteX4" fmla="*/ 809 w 9327"/>
              <a:gd name="connsiteY4" fmla="*/ 302 h 10000"/>
              <a:gd name="connsiteX5" fmla="*/ 927 w 9327"/>
              <a:gd name="connsiteY5" fmla="*/ 126 h 10000"/>
              <a:gd name="connsiteX6" fmla="*/ 0 w 9327"/>
              <a:gd name="connsiteY6" fmla="*/ 0 h 10000"/>
              <a:gd name="connsiteX7" fmla="*/ 446 w 9327"/>
              <a:gd name="connsiteY7" fmla="*/ 791 h 10000"/>
              <a:gd name="connsiteX8" fmla="*/ 600 w 9327"/>
              <a:gd name="connsiteY8" fmla="*/ 578 h 10000"/>
              <a:gd name="connsiteX9" fmla="*/ 2000 w 9327"/>
              <a:gd name="connsiteY9" fmla="*/ 1482 h 10000"/>
              <a:gd name="connsiteX10" fmla="*/ 1800 w 9327"/>
              <a:gd name="connsiteY10" fmla="*/ 2349 h 10000"/>
              <a:gd name="connsiteX11" fmla="*/ 1881 w 9327"/>
              <a:gd name="connsiteY11" fmla="*/ 3405 h 10000"/>
              <a:gd name="connsiteX12" fmla="*/ 136 w 9327"/>
              <a:gd name="connsiteY12" fmla="*/ 3756 h 10000"/>
              <a:gd name="connsiteX13" fmla="*/ 109 w 9327"/>
              <a:gd name="connsiteY13" fmla="*/ 3492 h 10000"/>
              <a:gd name="connsiteX14" fmla="*/ 1896 w 9327"/>
              <a:gd name="connsiteY14" fmla="*/ 3673 h 10000"/>
              <a:gd name="connsiteX15" fmla="*/ 254 w 9327"/>
              <a:gd name="connsiteY15" fmla="*/ 4611 h 10000"/>
              <a:gd name="connsiteX16" fmla="*/ 218 w 9327"/>
              <a:gd name="connsiteY16" fmla="*/ 4246 h 10000"/>
              <a:gd name="connsiteX17" fmla="*/ 2045 w 9327"/>
              <a:gd name="connsiteY17" fmla="*/ 3920 h 10000"/>
              <a:gd name="connsiteX18" fmla="*/ 2618 w 9327"/>
              <a:gd name="connsiteY18" fmla="*/ 4774 h 10000"/>
              <a:gd name="connsiteX19" fmla="*/ 3454 w 9327"/>
              <a:gd name="connsiteY19" fmla="*/ 5553 h 10000"/>
              <a:gd name="connsiteX20" fmla="*/ 2799 w 9327"/>
              <a:gd name="connsiteY20" fmla="*/ 7739 h 10000"/>
              <a:gd name="connsiteX21" fmla="*/ 2472 w 9327"/>
              <a:gd name="connsiteY21" fmla="*/ 7538 h 10000"/>
              <a:gd name="connsiteX22" fmla="*/ 2654 w 9327"/>
              <a:gd name="connsiteY22" fmla="*/ 9121 h 10000"/>
              <a:gd name="connsiteX23" fmla="*/ 3555 w 9327"/>
              <a:gd name="connsiteY23" fmla="*/ 8153 h 10000"/>
              <a:gd name="connsiteX24" fmla="*/ 3237 w 9327"/>
              <a:gd name="connsiteY24" fmla="*/ 7965 h 10000"/>
              <a:gd name="connsiteX25" fmla="*/ 3854 w 9327"/>
              <a:gd name="connsiteY25" fmla="*/ 5754 h 10000"/>
              <a:gd name="connsiteX26" fmla="*/ 4691 w 9327"/>
              <a:gd name="connsiteY26" fmla="*/ 6106 h 10000"/>
              <a:gd name="connsiteX27" fmla="*/ 5618 w 9327"/>
              <a:gd name="connsiteY27" fmla="*/ 6080 h 10000"/>
              <a:gd name="connsiteX28" fmla="*/ 6609 w 9327"/>
              <a:gd name="connsiteY28" fmla="*/ 8618 h 10000"/>
              <a:gd name="connsiteX29" fmla="*/ 6363 w 9327"/>
              <a:gd name="connsiteY29" fmla="*/ 8668 h 10000"/>
              <a:gd name="connsiteX30" fmla="*/ 7400 w 9327"/>
              <a:gd name="connsiteY30" fmla="*/ 10000 h 10000"/>
              <a:gd name="connsiteX31" fmla="*/ 7400 w 9327"/>
              <a:gd name="connsiteY31" fmla="*/ 8467 h 10000"/>
              <a:gd name="connsiteX32" fmla="*/ 7118 w 9327"/>
              <a:gd name="connsiteY32" fmla="*/ 8505 h 10000"/>
              <a:gd name="connsiteX33" fmla="*/ 6064 w 9327"/>
              <a:gd name="connsiteY33" fmla="*/ 5992 h 10000"/>
              <a:gd name="connsiteX34" fmla="*/ 6764 w 9327"/>
              <a:gd name="connsiteY34" fmla="*/ 5471 h 10000"/>
              <a:gd name="connsiteX35" fmla="*/ 7219 w 9327"/>
              <a:gd name="connsiteY35" fmla="*/ 4837 h 10000"/>
              <a:gd name="connsiteX36" fmla="*/ 7278 w 9327"/>
              <a:gd name="connsiteY36" fmla="*/ 4694 h 10000"/>
              <a:gd name="connsiteX37" fmla="*/ 7278 w 9327"/>
              <a:gd name="connsiteY37" fmla="*/ 4694 h 10000"/>
              <a:gd name="connsiteX38" fmla="*/ 7401 w 9327"/>
              <a:gd name="connsiteY38" fmla="*/ 4490 h 10000"/>
              <a:gd name="connsiteX39" fmla="*/ 7278 w 9327"/>
              <a:gd name="connsiteY39" fmla="*/ 4694 h 10000"/>
              <a:gd name="connsiteX40" fmla="*/ 7401 w 9327"/>
              <a:gd name="connsiteY40" fmla="*/ 4490 h 10000"/>
              <a:gd name="connsiteX41" fmla="*/ 7354 w 9327"/>
              <a:gd name="connsiteY41" fmla="*/ 4384 h 10000"/>
              <a:gd name="connsiteX42" fmla="*/ 7400 w 9327"/>
              <a:gd name="connsiteY42" fmla="*/ 3342 h 10000"/>
              <a:gd name="connsiteX43" fmla="*/ 7118 w 9327"/>
              <a:gd name="connsiteY43" fmla="*/ 2374 h 10000"/>
              <a:gd name="connsiteX44" fmla="*/ 8682 w 9327"/>
              <a:gd name="connsiteY44" fmla="*/ 2010 h 10000"/>
              <a:gd name="connsiteX45" fmla="*/ 8763 w 9327"/>
              <a:gd name="connsiteY45" fmla="*/ 2312 h 10000"/>
              <a:gd name="connsiteX46" fmla="*/ 9327 w 9327"/>
              <a:gd name="connsiteY46" fmla="*/ 1671 h 10000"/>
              <a:gd name="connsiteX47" fmla="*/ 8391 w 9327"/>
              <a:gd name="connsiteY47" fmla="*/ 1382 h 10000"/>
              <a:gd name="connsiteX48" fmla="*/ 8491 w 9327"/>
              <a:gd name="connsiteY48" fmla="*/ 1633 h 10000"/>
              <a:gd name="connsiteX49" fmla="*/ 6854 w 9327"/>
              <a:gd name="connsiteY49" fmla="*/ 1985 h 10000"/>
              <a:gd name="connsiteX50" fmla="*/ 6455 w 9327"/>
              <a:gd name="connsiteY50" fmla="*/ 1432 h 10000"/>
              <a:gd name="connsiteX51" fmla="*/ 5964 w 9327"/>
              <a:gd name="connsiteY51" fmla="*/ 1583 h 10000"/>
              <a:gd name="connsiteX52" fmla="*/ 6728 w 9327"/>
              <a:gd name="connsiteY52" fmla="*/ 2726 h 10000"/>
              <a:gd name="connsiteX53" fmla="*/ 6873 w 9327"/>
              <a:gd name="connsiteY53" fmla="*/ 4020 h 10000"/>
              <a:gd name="connsiteX54" fmla="*/ 6128 w 9327"/>
              <a:gd name="connsiteY54" fmla="*/ 5151 h 10000"/>
              <a:gd name="connsiteX55" fmla="*/ 4718 w 9327"/>
              <a:gd name="connsiteY55" fmla="*/ 5364 h 10000"/>
              <a:gd name="connsiteX56" fmla="*/ 3463 w 9327"/>
              <a:gd name="connsiteY56" fmla="*/ 4824 h 10000"/>
              <a:gd name="connsiteX57" fmla="*/ 2581 w 9327"/>
              <a:gd name="connsiteY57" fmla="*/ 3794 h 10000"/>
              <a:gd name="connsiteX58" fmla="*/ 2254 w 9327"/>
              <a:gd name="connsiteY58" fmla="*/ 2714 h 10000"/>
              <a:gd name="connsiteX59" fmla="*/ 2472 w 9327"/>
              <a:gd name="connsiteY59" fmla="*/ 1558 h 10000"/>
              <a:gd name="connsiteX60" fmla="*/ 3181 w 9327"/>
              <a:gd name="connsiteY60" fmla="*/ 804 h 10000"/>
              <a:gd name="connsiteX61" fmla="*/ 2799 w 9327"/>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34 w 10000"/>
              <a:gd name="connsiteY16" fmla="*/ 4246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93 w 10000"/>
              <a:gd name="connsiteY17" fmla="*/ 3920 h 10000"/>
              <a:gd name="connsiteX18" fmla="*/ 2807 w 10000"/>
              <a:gd name="connsiteY18" fmla="*/ 4774 h 10000"/>
              <a:gd name="connsiteX19" fmla="*/ 3703 w 10000"/>
              <a:gd name="connsiteY19" fmla="*/ 5553 h 10000"/>
              <a:gd name="connsiteX20" fmla="*/ 3001 w 10000"/>
              <a:gd name="connsiteY20" fmla="*/ 7739 h 10000"/>
              <a:gd name="connsiteX21" fmla="*/ 2650 w 10000"/>
              <a:gd name="connsiteY21" fmla="*/ 7538 h 10000"/>
              <a:gd name="connsiteX22" fmla="*/ 2846 w 10000"/>
              <a:gd name="connsiteY22" fmla="*/ 9121 h 10000"/>
              <a:gd name="connsiteX23" fmla="*/ 3812 w 10000"/>
              <a:gd name="connsiteY23" fmla="*/ 8153 h 10000"/>
              <a:gd name="connsiteX24" fmla="*/ 3471 w 10000"/>
              <a:gd name="connsiteY24" fmla="*/ 7965 h 10000"/>
              <a:gd name="connsiteX25" fmla="*/ 4132 w 10000"/>
              <a:gd name="connsiteY25" fmla="*/ 5754 h 10000"/>
              <a:gd name="connsiteX26" fmla="*/ 5029 w 10000"/>
              <a:gd name="connsiteY26" fmla="*/ 6106 h 10000"/>
              <a:gd name="connsiteX27" fmla="*/ 6023 w 10000"/>
              <a:gd name="connsiteY27" fmla="*/ 6080 h 10000"/>
              <a:gd name="connsiteX28" fmla="*/ 7086 w 10000"/>
              <a:gd name="connsiteY28" fmla="*/ 8618 h 10000"/>
              <a:gd name="connsiteX29" fmla="*/ 6822 w 10000"/>
              <a:gd name="connsiteY29" fmla="*/ 8668 h 10000"/>
              <a:gd name="connsiteX30" fmla="*/ 7934 w 10000"/>
              <a:gd name="connsiteY30" fmla="*/ 10000 h 10000"/>
              <a:gd name="connsiteX31" fmla="*/ 7934 w 10000"/>
              <a:gd name="connsiteY31" fmla="*/ 8467 h 10000"/>
              <a:gd name="connsiteX32" fmla="*/ 7632 w 10000"/>
              <a:gd name="connsiteY32" fmla="*/ 8505 h 10000"/>
              <a:gd name="connsiteX33" fmla="*/ 6502 w 10000"/>
              <a:gd name="connsiteY33" fmla="*/ 5992 h 10000"/>
              <a:gd name="connsiteX34" fmla="*/ 7252 w 10000"/>
              <a:gd name="connsiteY34" fmla="*/ 5471 h 10000"/>
              <a:gd name="connsiteX35" fmla="*/ 7740 w 10000"/>
              <a:gd name="connsiteY35" fmla="*/ 4837 h 10000"/>
              <a:gd name="connsiteX36" fmla="*/ 7803 w 10000"/>
              <a:gd name="connsiteY36" fmla="*/ 4694 h 10000"/>
              <a:gd name="connsiteX37" fmla="*/ 7803 w 10000"/>
              <a:gd name="connsiteY37" fmla="*/ 4694 h 10000"/>
              <a:gd name="connsiteX38" fmla="*/ 7935 w 10000"/>
              <a:gd name="connsiteY38" fmla="*/ 4490 h 10000"/>
              <a:gd name="connsiteX39" fmla="*/ 7803 w 10000"/>
              <a:gd name="connsiteY39" fmla="*/ 4694 h 10000"/>
              <a:gd name="connsiteX40" fmla="*/ 7935 w 10000"/>
              <a:gd name="connsiteY40" fmla="*/ 4490 h 10000"/>
              <a:gd name="connsiteX41" fmla="*/ 7885 w 10000"/>
              <a:gd name="connsiteY41" fmla="*/ 4384 h 10000"/>
              <a:gd name="connsiteX42" fmla="*/ 7934 w 10000"/>
              <a:gd name="connsiteY42" fmla="*/ 3342 h 10000"/>
              <a:gd name="connsiteX43" fmla="*/ 7632 w 10000"/>
              <a:gd name="connsiteY43" fmla="*/ 2374 h 10000"/>
              <a:gd name="connsiteX44" fmla="*/ 9308 w 10000"/>
              <a:gd name="connsiteY44" fmla="*/ 2010 h 10000"/>
              <a:gd name="connsiteX45" fmla="*/ 9395 w 10000"/>
              <a:gd name="connsiteY45" fmla="*/ 2312 h 10000"/>
              <a:gd name="connsiteX46" fmla="*/ 10000 w 10000"/>
              <a:gd name="connsiteY46" fmla="*/ 1671 h 10000"/>
              <a:gd name="connsiteX47" fmla="*/ 8996 w 10000"/>
              <a:gd name="connsiteY47" fmla="*/ 1382 h 10000"/>
              <a:gd name="connsiteX48" fmla="*/ 9104 w 10000"/>
              <a:gd name="connsiteY48" fmla="*/ 1633 h 10000"/>
              <a:gd name="connsiteX49" fmla="*/ 7349 w 10000"/>
              <a:gd name="connsiteY49" fmla="*/ 1985 h 10000"/>
              <a:gd name="connsiteX50" fmla="*/ 6921 w 10000"/>
              <a:gd name="connsiteY50" fmla="*/ 1432 h 10000"/>
              <a:gd name="connsiteX51" fmla="*/ 6394 w 10000"/>
              <a:gd name="connsiteY51" fmla="*/ 1583 h 10000"/>
              <a:gd name="connsiteX52" fmla="*/ 7213 w 10000"/>
              <a:gd name="connsiteY52" fmla="*/ 2726 h 10000"/>
              <a:gd name="connsiteX53" fmla="*/ 7369 w 10000"/>
              <a:gd name="connsiteY53" fmla="*/ 4020 h 10000"/>
              <a:gd name="connsiteX54" fmla="*/ 6570 w 10000"/>
              <a:gd name="connsiteY54" fmla="*/ 5151 h 10000"/>
              <a:gd name="connsiteX55" fmla="*/ 5058 w 10000"/>
              <a:gd name="connsiteY55" fmla="*/ 5364 h 10000"/>
              <a:gd name="connsiteX56" fmla="*/ 3713 w 10000"/>
              <a:gd name="connsiteY56" fmla="*/ 4824 h 10000"/>
              <a:gd name="connsiteX57" fmla="*/ 2767 w 10000"/>
              <a:gd name="connsiteY57" fmla="*/ 3794 h 10000"/>
              <a:gd name="connsiteX58" fmla="*/ 2417 w 10000"/>
              <a:gd name="connsiteY58" fmla="*/ 2714 h 10000"/>
              <a:gd name="connsiteX59" fmla="*/ 2650 w 10000"/>
              <a:gd name="connsiteY59" fmla="*/ 1558 h 10000"/>
              <a:gd name="connsiteX60" fmla="*/ 3411 w 10000"/>
              <a:gd name="connsiteY60" fmla="*/ 804 h 10000"/>
              <a:gd name="connsiteX61" fmla="*/ 3001 w 10000"/>
              <a:gd name="connsiteY61"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146 w 10000"/>
              <a:gd name="connsiteY12" fmla="*/ 3756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117 w 10000"/>
              <a:gd name="connsiteY13" fmla="*/ 3492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033 w 10000"/>
              <a:gd name="connsiteY16" fmla="*/ 3673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673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673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935 w 10000"/>
              <a:gd name="connsiteY41" fmla="*/ 4490 h 10000"/>
              <a:gd name="connsiteX42" fmla="*/ 7885 w 10000"/>
              <a:gd name="connsiteY42" fmla="*/ 4384 h 10000"/>
              <a:gd name="connsiteX43" fmla="*/ 7934 w 10000"/>
              <a:gd name="connsiteY43" fmla="*/ 3342 h 10000"/>
              <a:gd name="connsiteX44" fmla="*/ 7632 w 10000"/>
              <a:gd name="connsiteY44" fmla="*/ 2374 h 10000"/>
              <a:gd name="connsiteX45" fmla="*/ 9308 w 10000"/>
              <a:gd name="connsiteY45" fmla="*/ 2010 h 10000"/>
              <a:gd name="connsiteX46" fmla="*/ 9395 w 10000"/>
              <a:gd name="connsiteY46" fmla="*/ 2312 h 10000"/>
              <a:gd name="connsiteX47" fmla="*/ 10000 w 10000"/>
              <a:gd name="connsiteY47" fmla="*/ 1671 h 10000"/>
              <a:gd name="connsiteX48" fmla="*/ 8996 w 10000"/>
              <a:gd name="connsiteY48" fmla="*/ 1382 h 10000"/>
              <a:gd name="connsiteX49" fmla="*/ 9104 w 10000"/>
              <a:gd name="connsiteY49" fmla="*/ 1633 h 10000"/>
              <a:gd name="connsiteX50" fmla="*/ 7349 w 10000"/>
              <a:gd name="connsiteY50" fmla="*/ 1985 h 10000"/>
              <a:gd name="connsiteX51" fmla="*/ 6921 w 10000"/>
              <a:gd name="connsiteY51" fmla="*/ 1432 h 10000"/>
              <a:gd name="connsiteX52" fmla="*/ 6394 w 10000"/>
              <a:gd name="connsiteY52" fmla="*/ 1583 h 10000"/>
              <a:gd name="connsiteX53" fmla="*/ 7213 w 10000"/>
              <a:gd name="connsiteY53" fmla="*/ 2726 h 10000"/>
              <a:gd name="connsiteX54" fmla="*/ 7369 w 10000"/>
              <a:gd name="connsiteY54" fmla="*/ 4020 h 10000"/>
              <a:gd name="connsiteX55" fmla="*/ 6570 w 10000"/>
              <a:gd name="connsiteY55" fmla="*/ 5151 h 10000"/>
              <a:gd name="connsiteX56" fmla="*/ 5058 w 10000"/>
              <a:gd name="connsiteY56" fmla="*/ 5364 h 10000"/>
              <a:gd name="connsiteX57" fmla="*/ 3713 w 10000"/>
              <a:gd name="connsiteY57" fmla="*/ 4824 h 10000"/>
              <a:gd name="connsiteX58" fmla="*/ 2767 w 10000"/>
              <a:gd name="connsiteY58" fmla="*/ 3794 h 10000"/>
              <a:gd name="connsiteX59" fmla="*/ 2417 w 10000"/>
              <a:gd name="connsiteY59" fmla="*/ 2714 h 10000"/>
              <a:gd name="connsiteX60" fmla="*/ 2650 w 10000"/>
              <a:gd name="connsiteY60" fmla="*/ 1558 h 10000"/>
              <a:gd name="connsiteX61" fmla="*/ 3411 w 10000"/>
              <a:gd name="connsiteY61" fmla="*/ 804 h 10000"/>
              <a:gd name="connsiteX62" fmla="*/ 3001 w 10000"/>
              <a:gd name="connsiteY62"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490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885 w 10000"/>
              <a:gd name="connsiteY43" fmla="*/ 4384 h 10000"/>
              <a:gd name="connsiteX44" fmla="*/ 7934 w 10000"/>
              <a:gd name="connsiteY44" fmla="*/ 3342 h 10000"/>
              <a:gd name="connsiteX45" fmla="*/ 7632 w 10000"/>
              <a:gd name="connsiteY45" fmla="*/ 2374 h 10000"/>
              <a:gd name="connsiteX46" fmla="*/ 9308 w 10000"/>
              <a:gd name="connsiteY46" fmla="*/ 2010 h 10000"/>
              <a:gd name="connsiteX47" fmla="*/ 9395 w 10000"/>
              <a:gd name="connsiteY47" fmla="*/ 2312 h 10000"/>
              <a:gd name="connsiteX48" fmla="*/ 10000 w 10000"/>
              <a:gd name="connsiteY48" fmla="*/ 1671 h 10000"/>
              <a:gd name="connsiteX49" fmla="*/ 8996 w 10000"/>
              <a:gd name="connsiteY49" fmla="*/ 1382 h 10000"/>
              <a:gd name="connsiteX50" fmla="*/ 9104 w 10000"/>
              <a:gd name="connsiteY50" fmla="*/ 1633 h 10000"/>
              <a:gd name="connsiteX51" fmla="*/ 7349 w 10000"/>
              <a:gd name="connsiteY51" fmla="*/ 1985 h 10000"/>
              <a:gd name="connsiteX52" fmla="*/ 6921 w 10000"/>
              <a:gd name="connsiteY52" fmla="*/ 1432 h 10000"/>
              <a:gd name="connsiteX53" fmla="*/ 6394 w 10000"/>
              <a:gd name="connsiteY53" fmla="*/ 1583 h 10000"/>
              <a:gd name="connsiteX54" fmla="*/ 7213 w 10000"/>
              <a:gd name="connsiteY54" fmla="*/ 2726 h 10000"/>
              <a:gd name="connsiteX55" fmla="*/ 7369 w 10000"/>
              <a:gd name="connsiteY55" fmla="*/ 4020 h 10000"/>
              <a:gd name="connsiteX56" fmla="*/ 6570 w 10000"/>
              <a:gd name="connsiteY56" fmla="*/ 5151 h 10000"/>
              <a:gd name="connsiteX57" fmla="*/ 5058 w 10000"/>
              <a:gd name="connsiteY57" fmla="*/ 5364 h 10000"/>
              <a:gd name="connsiteX58" fmla="*/ 3713 w 10000"/>
              <a:gd name="connsiteY58" fmla="*/ 4824 h 10000"/>
              <a:gd name="connsiteX59" fmla="*/ 2767 w 10000"/>
              <a:gd name="connsiteY59" fmla="*/ 3794 h 10000"/>
              <a:gd name="connsiteX60" fmla="*/ 2417 w 10000"/>
              <a:gd name="connsiteY60" fmla="*/ 2714 h 10000"/>
              <a:gd name="connsiteX61" fmla="*/ 2650 w 10000"/>
              <a:gd name="connsiteY61" fmla="*/ 1558 h 10000"/>
              <a:gd name="connsiteX62" fmla="*/ 3411 w 10000"/>
              <a:gd name="connsiteY62" fmla="*/ 804 h 10000"/>
              <a:gd name="connsiteX63" fmla="*/ 3001 w 10000"/>
              <a:gd name="connsiteY63" fmla="*/ 477 h 10000"/>
              <a:gd name="connsiteX0" fmla="*/ 3001 w 10000"/>
              <a:gd name="connsiteY0" fmla="*/ 477 h 10000"/>
              <a:gd name="connsiteX1" fmla="*/ 2788 w 10000"/>
              <a:gd name="connsiteY1" fmla="*/ 628 h 10000"/>
              <a:gd name="connsiteX2" fmla="*/ 2671 w 10000"/>
              <a:gd name="connsiteY2" fmla="*/ 729 h 10000"/>
              <a:gd name="connsiteX3" fmla="*/ 2319 w 10000"/>
              <a:gd name="connsiteY3" fmla="*/ 1093 h 10000"/>
              <a:gd name="connsiteX4" fmla="*/ 867 w 10000"/>
              <a:gd name="connsiteY4" fmla="*/ 302 h 10000"/>
              <a:gd name="connsiteX5" fmla="*/ 994 w 10000"/>
              <a:gd name="connsiteY5" fmla="*/ 126 h 10000"/>
              <a:gd name="connsiteX6" fmla="*/ 0 w 10000"/>
              <a:gd name="connsiteY6" fmla="*/ 0 h 10000"/>
              <a:gd name="connsiteX7" fmla="*/ 478 w 10000"/>
              <a:gd name="connsiteY7" fmla="*/ 791 h 10000"/>
              <a:gd name="connsiteX8" fmla="*/ 643 w 10000"/>
              <a:gd name="connsiteY8" fmla="*/ 578 h 10000"/>
              <a:gd name="connsiteX9" fmla="*/ 2144 w 10000"/>
              <a:gd name="connsiteY9" fmla="*/ 1482 h 10000"/>
              <a:gd name="connsiteX10" fmla="*/ 1930 w 10000"/>
              <a:gd name="connsiteY10" fmla="*/ 2349 h 10000"/>
              <a:gd name="connsiteX11" fmla="*/ 2017 w 10000"/>
              <a:gd name="connsiteY11" fmla="*/ 3405 h 10000"/>
              <a:gd name="connsiteX12" fmla="*/ 2033 w 10000"/>
              <a:gd name="connsiteY12" fmla="*/ 3469 h 10000"/>
              <a:gd name="connsiteX13" fmla="*/ 2033 w 10000"/>
              <a:gd name="connsiteY13" fmla="*/ 3469 h 10000"/>
              <a:gd name="connsiteX14" fmla="*/ 2033 w 10000"/>
              <a:gd name="connsiteY14" fmla="*/ 3469 h 10000"/>
              <a:gd name="connsiteX15" fmla="*/ 2033 w 10000"/>
              <a:gd name="connsiteY15" fmla="*/ 3469 h 10000"/>
              <a:gd name="connsiteX16" fmla="*/ 2164 w 10000"/>
              <a:gd name="connsiteY16" fmla="*/ 3878 h 10000"/>
              <a:gd name="connsiteX17" fmla="*/ 2164 w 10000"/>
              <a:gd name="connsiteY17" fmla="*/ 3878 h 10000"/>
              <a:gd name="connsiteX18" fmla="*/ 2193 w 10000"/>
              <a:gd name="connsiteY18" fmla="*/ 3920 h 10000"/>
              <a:gd name="connsiteX19" fmla="*/ 2807 w 10000"/>
              <a:gd name="connsiteY19" fmla="*/ 4774 h 10000"/>
              <a:gd name="connsiteX20" fmla="*/ 3703 w 10000"/>
              <a:gd name="connsiteY20" fmla="*/ 5553 h 10000"/>
              <a:gd name="connsiteX21" fmla="*/ 3001 w 10000"/>
              <a:gd name="connsiteY21" fmla="*/ 7739 h 10000"/>
              <a:gd name="connsiteX22" fmla="*/ 2650 w 10000"/>
              <a:gd name="connsiteY22" fmla="*/ 7538 h 10000"/>
              <a:gd name="connsiteX23" fmla="*/ 2846 w 10000"/>
              <a:gd name="connsiteY23" fmla="*/ 9121 h 10000"/>
              <a:gd name="connsiteX24" fmla="*/ 3812 w 10000"/>
              <a:gd name="connsiteY24" fmla="*/ 8153 h 10000"/>
              <a:gd name="connsiteX25" fmla="*/ 3471 w 10000"/>
              <a:gd name="connsiteY25" fmla="*/ 7965 h 10000"/>
              <a:gd name="connsiteX26" fmla="*/ 4132 w 10000"/>
              <a:gd name="connsiteY26" fmla="*/ 5754 h 10000"/>
              <a:gd name="connsiteX27" fmla="*/ 5029 w 10000"/>
              <a:gd name="connsiteY27" fmla="*/ 6106 h 10000"/>
              <a:gd name="connsiteX28" fmla="*/ 6023 w 10000"/>
              <a:gd name="connsiteY28" fmla="*/ 6080 h 10000"/>
              <a:gd name="connsiteX29" fmla="*/ 7086 w 10000"/>
              <a:gd name="connsiteY29" fmla="*/ 8618 h 10000"/>
              <a:gd name="connsiteX30" fmla="*/ 6822 w 10000"/>
              <a:gd name="connsiteY30" fmla="*/ 8668 h 10000"/>
              <a:gd name="connsiteX31" fmla="*/ 7934 w 10000"/>
              <a:gd name="connsiteY31" fmla="*/ 10000 h 10000"/>
              <a:gd name="connsiteX32" fmla="*/ 7934 w 10000"/>
              <a:gd name="connsiteY32" fmla="*/ 8467 h 10000"/>
              <a:gd name="connsiteX33" fmla="*/ 7632 w 10000"/>
              <a:gd name="connsiteY33" fmla="*/ 8505 h 10000"/>
              <a:gd name="connsiteX34" fmla="*/ 6502 w 10000"/>
              <a:gd name="connsiteY34" fmla="*/ 5992 h 10000"/>
              <a:gd name="connsiteX35" fmla="*/ 7252 w 10000"/>
              <a:gd name="connsiteY35" fmla="*/ 5471 h 10000"/>
              <a:gd name="connsiteX36" fmla="*/ 7740 w 10000"/>
              <a:gd name="connsiteY36" fmla="*/ 4837 h 10000"/>
              <a:gd name="connsiteX37" fmla="*/ 7803 w 10000"/>
              <a:gd name="connsiteY37" fmla="*/ 4694 h 10000"/>
              <a:gd name="connsiteX38" fmla="*/ 7803 w 10000"/>
              <a:gd name="connsiteY38" fmla="*/ 4694 h 10000"/>
              <a:gd name="connsiteX39" fmla="*/ 7935 w 10000"/>
              <a:gd name="connsiteY39" fmla="*/ 4490 h 10000"/>
              <a:gd name="connsiteX40" fmla="*/ 7803 w 10000"/>
              <a:gd name="connsiteY40" fmla="*/ 4694 h 10000"/>
              <a:gd name="connsiteX41" fmla="*/ 7804 w 10000"/>
              <a:gd name="connsiteY41" fmla="*/ 4694 h 10000"/>
              <a:gd name="connsiteX42" fmla="*/ 7935 w 10000"/>
              <a:gd name="connsiteY42" fmla="*/ 4082 h 10000"/>
              <a:gd name="connsiteX43" fmla="*/ 7935 w 10000"/>
              <a:gd name="connsiteY43" fmla="*/ 4286 h 10000"/>
              <a:gd name="connsiteX44" fmla="*/ 7885 w 10000"/>
              <a:gd name="connsiteY44" fmla="*/ 4384 h 10000"/>
              <a:gd name="connsiteX45" fmla="*/ 7934 w 10000"/>
              <a:gd name="connsiteY45" fmla="*/ 3342 h 10000"/>
              <a:gd name="connsiteX46" fmla="*/ 7632 w 10000"/>
              <a:gd name="connsiteY46" fmla="*/ 2374 h 10000"/>
              <a:gd name="connsiteX47" fmla="*/ 9308 w 10000"/>
              <a:gd name="connsiteY47" fmla="*/ 2010 h 10000"/>
              <a:gd name="connsiteX48" fmla="*/ 9395 w 10000"/>
              <a:gd name="connsiteY48" fmla="*/ 2312 h 10000"/>
              <a:gd name="connsiteX49" fmla="*/ 10000 w 10000"/>
              <a:gd name="connsiteY49" fmla="*/ 1671 h 10000"/>
              <a:gd name="connsiteX50" fmla="*/ 8996 w 10000"/>
              <a:gd name="connsiteY50" fmla="*/ 1382 h 10000"/>
              <a:gd name="connsiteX51" fmla="*/ 9104 w 10000"/>
              <a:gd name="connsiteY51" fmla="*/ 1633 h 10000"/>
              <a:gd name="connsiteX52" fmla="*/ 7349 w 10000"/>
              <a:gd name="connsiteY52" fmla="*/ 1985 h 10000"/>
              <a:gd name="connsiteX53" fmla="*/ 6921 w 10000"/>
              <a:gd name="connsiteY53" fmla="*/ 1432 h 10000"/>
              <a:gd name="connsiteX54" fmla="*/ 6394 w 10000"/>
              <a:gd name="connsiteY54" fmla="*/ 1583 h 10000"/>
              <a:gd name="connsiteX55" fmla="*/ 7213 w 10000"/>
              <a:gd name="connsiteY55" fmla="*/ 2726 h 10000"/>
              <a:gd name="connsiteX56" fmla="*/ 7369 w 10000"/>
              <a:gd name="connsiteY56" fmla="*/ 4020 h 10000"/>
              <a:gd name="connsiteX57" fmla="*/ 6570 w 10000"/>
              <a:gd name="connsiteY57" fmla="*/ 5151 h 10000"/>
              <a:gd name="connsiteX58" fmla="*/ 5058 w 10000"/>
              <a:gd name="connsiteY58" fmla="*/ 5364 h 10000"/>
              <a:gd name="connsiteX59" fmla="*/ 3713 w 10000"/>
              <a:gd name="connsiteY59" fmla="*/ 4824 h 10000"/>
              <a:gd name="connsiteX60" fmla="*/ 2767 w 10000"/>
              <a:gd name="connsiteY60" fmla="*/ 3794 h 10000"/>
              <a:gd name="connsiteX61" fmla="*/ 2417 w 10000"/>
              <a:gd name="connsiteY61" fmla="*/ 2714 h 10000"/>
              <a:gd name="connsiteX62" fmla="*/ 2650 w 10000"/>
              <a:gd name="connsiteY62" fmla="*/ 1558 h 10000"/>
              <a:gd name="connsiteX63" fmla="*/ 3411 w 10000"/>
              <a:gd name="connsiteY63" fmla="*/ 804 h 10000"/>
              <a:gd name="connsiteX64" fmla="*/ 3001 w 10000"/>
              <a:gd name="connsiteY64" fmla="*/ 47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0000" h="10000">
                <a:moveTo>
                  <a:pt x="3001" y="477"/>
                </a:moveTo>
                <a:lnTo>
                  <a:pt x="2788" y="628"/>
                </a:lnTo>
                <a:cubicBezTo>
                  <a:pt x="2749" y="662"/>
                  <a:pt x="2709" y="695"/>
                  <a:pt x="2671" y="729"/>
                </a:cubicBezTo>
                <a:lnTo>
                  <a:pt x="2319" y="1093"/>
                </a:lnTo>
                <a:lnTo>
                  <a:pt x="867" y="302"/>
                </a:lnTo>
                <a:cubicBezTo>
                  <a:pt x="909" y="243"/>
                  <a:pt x="952" y="185"/>
                  <a:pt x="994" y="126"/>
                </a:cubicBezTo>
                <a:lnTo>
                  <a:pt x="0" y="0"/>
                </a:lnTo>
                <a:lnTo>
                  <a:pt x="478" y="791"/>
                </a:lnTo>
                <a:lnTo>
                  <a:pt x="643" y="578"/>
                </a:lnTo>
                <a:cubicBezTo>
                  <a:pt x="643" y="578"/>
                  <a:pt x="1623" y="1099"/>
                  <a:pt x="2144" y="1482"/>
                </a:cubicBezTo>
                <a:cubicBezTo>
                  <a:pt x="2076" y="1432"/>
                  <a:pt x="1940" y="2123"/>
                  <a:pt x="1930" y="2349"/>
                </a:cubicBezTo>
                <a:cubicBezTo>
                  <a:pt x="1920" y="2575"/>
                  <a:pt x="1940" y="2915"/>
                  <a:pt x="2017" y="3405"/>
                </a:cubicBezTo>
                <a:cubicBezTo>
                  <a:pt x="2022" y="3426"/>
                  <a:pt x="2028" y="3448"/>
                  <a:pt x="2033" y="3469"/>
                </a:cubicBezTo>
                <a:lnTo>
                  <a:pt x="2033" y="3469"/>
                </a:lnTo>
                <a:lnTo>
                  <a:pt x="2033" y="3469"/>
                </a:lnTo>
                <a:lnTo>
                  <a:pt x="2033" y="3469"/>
                </a:lnTo>
                <a:cubicBezTo>
                  <a:pt x="2055" y="3503"/>
                  <a:pt x="2120" y="3810"/>
                  <a:pt x="2164" y="3878"/>
                </a:cubicBezTo>
                <a:lnTo>
                  <a:pt x="2164" y="3878"/>
                </a:lnTo>
                <a:cubicBezTo>
                  <a:pt x="2169" y="3885"/>
                  <a:pt x="2088" y="3740"/>
                  <a:pt x="2193" y="3920"/>
                </a:cubicBezTo>
                <a:cubicBezTo>
                  <a:pt x="2202" y="3932"/>
                  <a:pt x="2554" y="4497"/>
                  <a:pt x="2807" y="4774"/>
                </a:cubicBezTo>
                <a:cubicBezTo>
                  <a:pt x="3060" y="5050"/>
                  <a:pt x="3372" y="5339"/>
                  <a:pt x="3703" y="5553"/>
                </a:cubicBezTo>
                <a:lnTo>
                  <a:pt x="3001" y="7739"/>
                </a:lnTo>
                <a:lnTo>
                  <a:pt x="2650" y="7538"/>
                </a:lnTo>
                <a:cubicBezTo>
                  <a:pt x="2716" y="8066"/>
                  <a:pt x="2780" y="8593"/>
                  <a:pt x="2846" y="9121"/>
                </a:cubicBezTo>
                <a:lnTo>
                  <a:pt x="3812" y="8153"/>
                </a:lnTo>
                <a:lnTo>
                  <a:pt x="3471" y="7965"/>
                </a:lnTo>
                <a:lnTo>
                  <a:pt x="4132" y="5754"/>
                </a:lnTo>
                <a:cubicBezTo>
                  <a:pt x="4318" y="5917"/>
                  <a:pt x="4713" y="6049"/>
                  <a:pt x="5029" y="6106"/>
                </a:cubicBezTo>
                <a:cubicBezTo>
                  <a:pt x="5346" y="6162"/>
                  <a:pt x="5780" y="6181"/>
                  <a:pt x="6023" y="6080"/>
                </a:cubicBezTo>
                <a:lnTo>
                  <a:pt x="7086" y="8618"/>
                </a:lnTo>
                <a:lnTo>
                  <a:pt x="6822" y="8668"/>
                </a:lnTo>
                <a:lnTo>
                  <a:pt x="7934" y="10000"/>
                </a:lnTo>
                <a:lnTo>
                  <a:pt x="7934" y="8467"/>
                </a:lnTo>
                <a:lnTo>
                  <a:pt x="7632" y="8505"/>
                </a:lnTo>
                <a:cubicBezTo>
                  <a:pt x="7393" y="8090"/>
                  <a:pt x="6520" y="6055"/>
                  <a:pt x="6502" y="5992"/>
                </a:cubicBezTo>
                <a:cubicBezTo>
                  <a:pt x="6900" y="5779"/>
                  <a:pt x="7252" y="5471"/>
                  <a:pt x="7252" y="5471"/>
                </a:cubicBezTo>
                <a:cubicBezTo>
                  <a:pt x="7252" y="5471"/>
                  <a:pt x="7515" y="5170"/>
                  <a:pt x="7740" y="4837"/>
                </a:cubicBezTo>
                <a:cubicBezTo>
                  <a:pt x="7760" y="4857"/>
                  <a:pt x="7782" y="4674"/>
                  <a:pt x="7803" y="4694"/>
                </a:cubicBezTo>
                <a:lnTo>
                  <a:pt x="7803" y="4694"/>
                </a:lnTo>
                <a:lnTo>
                  <a:pt x="7935" y="4490"/>
                </a:lnTo>
                <a:lnTo>
                  <a:pt x="7803" y="4694"/>
                </a:lnTo>
                <a:cubicBezTo>
                  <a:pt x="7838" y="4696"/>
                  <a:pt x="7782" y="4796"/>
                  <a:pt x="7804" y="4694"/>
                </a:cubicBezTo>
                <a:cubicBezTo>
                  <a:pt x="7826" y="4592"/>
                  <a:pt x="7913" y="4150"/>
                  <a:pt x="7935" y="4082"/>
                </a:cubicBezTo>
                <a:cubicBezTo>
                  <a:pt x="7957" y="4014"/>
                  <a:pt x="7943" y="4236"/>
                  <a:pt x="7935" y="4286"/>
                </a:cubicBezTo>
                <a:cubicBezTo>
                  <a:pt x="7927" y="4336"/>
                  <a:pt x="7906" y="4586"/>
                  <a:pt x="7885" y="4384"/>
                </a:cubicBezTo>
                <a:cubicBezTo>
                  <a:pt x="7915" y="4196"/>
                  <a:pt x="8022" y="3932"/>
                  <a:pt x="7934" y="3342"/>
                </a:cubicBezTo>
                <a:cubicBezTo>
                  <a:pt x="7846" y="2751"/>
                  <a:pt x="7593" y="2399"/>
                  <a:pt x="7632" y="2374"/>
                </a:cubicBezTo>
                <a:lnTo>
                  <a:pt x="9308" y="2010"/>
                </a:lnTo>
                <a:cubicBezTo>
                  <a:pt x="9337" y="2111"/>
                  <a:pt x="9366" y="2211"/>
                  <a:pt x="9395" y="2312"/>
                </a:cubicBezTo>
                <a:lnTo>
                  <a:pt x="10000" y="1671"/>
                </a:lnTo>
                <a:lnTo>
                  <a:pt x="8996" y="1382"/>
                </a:lnTo>
                <a:lnTo>
                  <a:pt x="9104" y="1633"/>
                </a:lnTo>
                <a:lnTo>
                  <a:pt x="7349" y="1985"/>
                </a:lnTo>
                <a:lnTo>
                  <a:pt x="6921" y="1432"/>
                </a:lnTo>
                <a:cubicBezTo>
                  <a:pt x="6921" y="1432"/>
                  <a:pt x="6433" y="1595"/>
                  <a:pt x="6394" y="1583"/>
                </a:cubicBezTo>
                <a:cubicBezTo>
                  <a:pt x="6355" y="1570"/>
                  <a:pt x="7076" y="2425"/>
                  <a:pt x="7213" y="2726"/>
                </a:cubicBezTo>
                <a:cubicBezTo>
                  <a:pt x="7349" y="3028"/>
                  <a:pt x="7438" y="3693"/>
                  <a:pt x="7369" y="4020"/>
                </a:cubicBezTo>
                <a:cubicBezTo>
                  <a:pt x="7300" y="4347"/>
                  <a:pt x="7046" y="4799"/>
                  <a:pt x="6570" y="5151"/>
                </a:cubicBezTo>
                <a:cubicBezTo>
                  <a:pt x="6092" y="5503"/>
                  <a:pt x="5058" y="5364"/>
                  <a:pt x="5058" y="5364"/>
                </a:cubicBezTo>
                <a:cubicBezTo>
                  <a:pt x="5058" y="5364"/>
                  <a:pt x="4162" y="5126"/>
                  <a:pt x="3713" y="4824"/>
                </a:cubicBezTo>
                <a:cubicBezTo>
                  <a:pt x="3265" y="4523"/>
                  <a:pt x="3051" y="4234"/>
                  <a:pt x="2767" y="3794"/>
                </a:cubicBezTo>
                <a:cubicBezTo>
                  <a:pt x="2485" y="3354"/>
                  <a:pt x="2432" y="3103"/>
                  <a:pt x="2417" y="2714"/>
                </a:cubicBezTo>
                <a:cubicBezTo>
                  <a:pt x="2403" y="2324"/>
                  <a:pt x="2408" y="2060"/>
                  <a:pt x="2650" y="1558"/>
                </a:cubicBezTo>
                <a:cubicBezTo>
                  <a:pt x="2818" y="1237"/>
                  <a:pt x="3420" y="829"/>
                  <a:pt x="3411" y="804"/>
                </a:cubicBezTo>
                <a:cubicBezTo>
                  <a:pt x="3402" y="779"/>
                  <a:pt x="3086" y="546"/>
                  <a:pt x="3001" y="477"/>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dirty="0"/>
          </a:p>
        </p:txBody>
      </p:sp>
      <p:sp>
        <p:nvSpPr>
          <p:cNvPr id="26" name="ZoneTexte 25"/>
          <p:cNvSpPr txBox="1"/>
          <p:nvPr/>
        </p:nvSpPr>
        <p:spPr>
          <a:xfrm rot="19798642">
            <a:off x="7113701" y="370969"/>
            <a:ext cx="1656184" cy="646331"/>
          </a:xfrm>
          <a:prstGeom prst="rect">
            <a:avLst/>
          </a:prstGeom>
          <a:noFill/>
        </p:spPr>
        <p:txBody>
          <a:bodyPr wrap="square" rtlCol="0">
            <a:spAutoFit/>
          </a:bodyPr>
          <a:lstStyle/>
          <a:p>
            <a:pPr algn="ctr"/>
            <a:r>
              <a:rPr lang="fr-FR" b="1" dirty="0" smtClean="0">
                <a:latin typeface="Calibri" pitchFamily="34" charset="0"/>
                <a:cs typeface="Calibri" pitchFamily="34" charset="0"/>
              </a:rPr>
              <a:t>Conception </a:t>
            </a:r>
          </a:p>
          <a:p>
            <a:pPr algn="ctr"/>
            <a:r>
              <a:rPr lang="fr-FR" b="1" dirty="0" smtClean="0">
                <a:latin typeface="Calibri" pitchFamily="34" charset="0"/>
                <a:cs typeface="Calibri" pitchFamily="34" charset="0"/>
              </a:rPr>
              <a:t> préliminaire</a:t>
            </a:r>
            <a:endParaRPr lang="fr-FR" b="1" dirty="0">
              <a:latin typeface="Calibri" pitchFamily="34" charset="0"/>
              <a:cs typeface="Calibri" pitchFamily="34" charset="0"/>
            </a:endParaRPr>
          </a:p>
        </p:txBody>
      </p:sp>
      <p:sp>
        <p:nvSpPr>
          <p:cNvPr id="27" name="Rectangle 26">
            <a:hlinkClick r:id="" action="ppaction://hlinkshowjump?jump=nextslide"/>
          </p:cNvPr>
          <p:cNvSpPr/>
          <p:nvPr/>
        </p:nvSpPr>
        <p:spPr>
          <a:xfrm>
            <a:off x="215516" y="116632"/>
            <a:ext cx="7596844" cy="630942"/>
          </a:xfrm>
          <a:prstGeom prst="rect">
            <a:avLst/>
          </a:prstGeom>
        </p:spPr>
        <p:txBody>
          <a:bodyPr wrap="square">
            <a:spAutoFit/>
          </a:bodyPr>
          <a:lstStyle/>
          <a:p>
            <a:pPr marL="630238" indent="-630238">
              <a:lnSpc>
                <a:spcPts val="2100"/>
              </a:lnSpc>
            </a:pPr>
            <a:r>
              <a:rPr lang="fr-FR" sz="2400" b="1" dirty="0" smtClean="0">
                <a:solidFill>
                  <a:schemeClr val="bg2">
                    <a:lumMod val="25000"/>
                  </a:schemeClr>
                </a:solidFill>
                <a:latin typeface="Calibri" pitchFamily="34" charset="0"/>
                <a:cs typeface="Calibri" pitchFamily="34" charset="0"/>
              </a:rPr>
              <a:t>C11: </a:t>
            </a:r>
            <a:r>
              <a:rPr lang="fr-FR" sz="2400" b="1" dirty="0" smtClean="0">
                <a:solidFill>
                  <a:schemeClr val="accent3"/>
                </a:solidFill>
                <a:latin typeface="Calibri" pitchFamily="34" charset="0"/>
                <a:cs typeface="Calibri" pitchFamily="34" charset="0"/>
              </a:rPr>
              <a:t>Évaluer les coûts, les délais, estimer une enveloppe budgétaire, rédiger une offre commerciale</a:t>
            </a:r>
            <a:endParaRPr lang="fr-FR" sz="2000" b="1" dirty="0">
              <a:solidFill>
                <a:schemeClr val="accent3"/>
              </a:solidFill>
              <a:latin typeface="Calibri" pitchFamily="34" charset="0"/>
              <a:cs typeface="Calibri" pitchFamily="34" charset="0"/>
            </a:endParaRPr>
          </a:p>
        </p:txBody>
      </p:sp>
      <p:pic>
        <p:nvPicPr>
          <p:cNvPr id="12" name="Image 11"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8" name="ZoneTexte 17"/>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Mardi 08 novembre 2011</a:t>
            </a:r>
            <a:endParaRPr lang="fr-FR" sz="1400" b="1" i="1" dirty="0">
              <a:solidFill>
                <a:schemeClr val="bg2">
                  <a:lumMod val="10000"/>
                </a:schemeClr>
              </a:solidFill>
              <a:latin typeface="Calibri" pitchFamily="34" charset="0"/>
              <a:cs typeface="Calibri" pitchFamily="34" charset="0"/>
            </a:endParaRPr>
          </a:p>
        </p:txBody>
      </p:sp>
      <p:pic>
        <p:nvPicPr>
          <p:cNvPr id="34818" name="Picture 2" descr="http://www.gimelec.fr/templates/yoo_shuffle/images/trn_header.png"/>
          <p:cNvPicPr>
            <a:picLocks noChangeAspect="1" noChangeArrowheads="1"/>
          </p:cNvPicPr>
          <p:nvPr/>
        </p:nvPicPr>
        <p:blipFill>
          <a:blip r:embed="rId5" cstate="print"/>
          <a:srcRect l="1152" t="12813" r="71849" b="35933"/>
          <a:stretch>
            <a:fillRect/>
          </a:stretch>
        </p:blipFill>
        <p:spPr bwMode="auto">
          <a:xfrm>
            <a:off x="611560" y="5314346"/>
            <a:ext cx="1836204" cy="419704"/>
          </a:xfrm>
          <a:prstGeom prst="rect">
            <a:avLst/>
          </a:prstGeom>
          <a:noFill/>
        </p:spPr>
      </p:pic>
      <p:sp>
        <p:nvSpPr>
          <p:cNvPr id="19" name="Rectangle 3"/>
          <p:cNvSpPr txBox="1">
            <a:spLocks noChangeArrowheads="1"/>
          </p:cNvSpPr>
          <p:nvPr/>
        </p:nvSpPr>
        <p:spPr>
          <a:xfrm>
            <a:off x="323528" y="1160748"/>
            <a:ext cx="8316924" cy="4788532"/>
          </a:xfrm>
          <a:prstGeom prst="rect">
            <a:avLst/>
          </a:prstGeom>
        </p:spPr>
        <p:txBody>
          <a:bodyPr/>
          <a:lstStyle/>
          <a:p>
            <a:pPr marL="0" marR="0" lvl="0" indent="0" algn="ctr" defTabSz="914400" rtl="0" eaLnBrk="1" fontAlgn="auto" latinLnBrk="0" hangingPunct="1">
              <a:lnSpc>
                <a:spcPct val="100000"/>
              </a:lnSpc>
              <a:spcBef>
                <a:spcPts val="400"/>
              </a:spcBef>
              <a:spcAft>
                <a:spcPts val="0"/>
              </a:spcAft>
              <a:buClr>
                <a:schemeClr val="accent1"/>
              </a:buClr>
              <a:buSzPct val="68000"/>
              <a:buFontTx/>
              <a:buNone/>
              <a:tabLst/>
              <a:defRPr/>
            </a:pPr>
            <a:r>
              <a:rPr kumimoji="0" lang="en-US" sz="3200" b="1" i="0" u="none" strike="noStrike" kern="1200" cap="none" spc="0" normalizeH="0" baseline="0" noProof="0" dirty="0" smtClean="0">
                <a:ln>
                  <a:noFill/>
                </a:ln>
                <a:solidFill>
                  <a:srgbClr val="3333FF"/>
                </a:solidFill>
                <a:effectLst/>
                <a:uLnTx/>
                <a:uFillTx/>
                <a:latin typeface="+mn-lt"/>
                <a:ea typeface="+mn-ea"/>
                <a:cs typeface="+mn-cs"/>
              </a:rPr>
              <a:t>LES CLASSES DE SERVICES ?</a:t>
            </a:r>
            <a:endParaRPr kumimoji="0" lang="en-US" sz="3200" b="1" i="0" u="none" strike="noStrike" kern="1200" cap="none" spc="0" normalizeH="0" baseline="-25000" noProof="0" dirty="0" smtClean="0">
              <a:ln>
                <a:noFill/>
              </a:ln>
              <a:solidFill>
                <a:srgbClr val="3333FF"/>
              </a:solidFill>
              <a:effectLst/>
              <a:uLnTx/>
              <a:uFillTx/>
              <a:latin typeface="+mn-lt"/>
              <a:ea typeface="+mn-ea"/>
              <a:cs typeface="+mn-cs"/>
            </a:endParaRPr>
          </a:p>
          <a:p>
            <a:pPr marL="621792" marR="0" lvl="1" indent="0" algn="l" defTabSz="914400" rtl="0" eaLnBrk="1" fontAlgn="auto" latinLnBrk="0" hangingPunct="1">
              <a:lnSpc>
                <a:spcPct val="100000"/>
              </a:lnSpc>
              <a:spcBef>
                <a:spcPts val="324"/>
              </a:spcBef>
              <a:spcAft>
                <a:spcPts val="0"/>
              </a:spcAft>
              <a:buClr>
                <a:schemeClr val="accent1"/>
              </a:buClr>
              <a:buSzTx/>
              <a:buFontTx/>
              <a:buNone/>
              <a:tabLst/>
              <a:defRPr/>
            </a:pPr>
            <a:endParaRPr kumimoji="0" lang="fr-FR" sz="2000" b="0" i="0" u="none" strike="noStrike" kern="1200" cap="none" spc="0" normalizeH="0" baseline="0" noProof="0" dirty="0" smtClean="0">
              <a:ln>
                <a:noFill/>
              </a:ln>
              <a:solidFill>
                <a:srgbClr val="0065AE"/>
              </a:solidFill>
              <a:effectLst/>
              <a:uLnTx/>
              <a:uFillTx/>
              <a:latin typeface="+mn-lt"/>
              <a:ea typeface="+mn-ea"/>
              <a:cs typeface="+mn-cs"/>
              <a:sym typeface="Wingdings 2" pitchFamily="18" charset="2"/>
            </a:endParaRPr>
          </a:p>
          <a:p>
            <a:pPr marL="365125" marR="0" lvl="0" indent="-365125" algn="just" defTabSz="914400" rtl="0" eaLnBrk="1" fontAlgn="auto" latinLnBrk="0" hangingPunct="1">
              <a:lnSpc>
                <a:spcPct val="100000"/>
              </a:lnSpc>
              <a:spcBef>
                <a:spcPts val="400"/>
              </a:spcBef>
              <a:spcAft>
                <a:spcPts val="0"/>
              </a:spcAft>
              <a:buClr>
                <a:schemeClr val="accent1"/>
              </a:buClr>
              <a:buSzPct val="68000"/>
              <a:buFont typeface="Wingdings" pitchFamily="2" charset="2"/>
              <a:buChar char="Ø"/>
              <a:tabLst/>
              <a:defRPr/>
            </a:pPr>
            <a:r>
              <a:rPr kumimoji="0" lang="fr-FR" sz="2800" b="1" i="0" u="none" strike="noStrike" kern="1200" cap="none" spc="0" normalizeH="0" baseline="0" noProof="0" dirty="0" smtClean="0">
                <a:ln>
                  <a:noFill/>
                </a:ln>
                <a:solidFill>
                  <a:schemeClr val="tx1"/>
                </a:solidFill>
                <a:effectLst/>
                <a:uLnTx/>
                <a:uFillTx/>
                <a:latin typeface="Calibri" pitchFamily="34" charset="0"/>
                <a:cs typeface="Calibri" pitchFamily="34" charset="0"/>
                <a:sym typeface="Wingdings" pitchFamily="2" charset="2"/>
              </a:rPr>
              <a:t>Outil de dialogue entre le client et le fournisseur</a:t>
            </a:r>
          </a:p>
          <a:p>
            <a:pPr marL="365125" indent="-365125">
              <a:spcBef>
                <a:spcPts val="400"/>
              </a:spcBef>
              <a:buClr>
                <a:schemeClr val="accent1"/>
              </a:buClr>
              <a:buSzPct val="68000"/>
              <a:buFont typeface="Wingdings" pitchFamily="2" charset="2"/>
              <a:buChar char="Ø"/>
              <a:defRPr/>
            </a:pPr>
            <a:r>
              <a:rPr lang="fr-FR" sz="2800" b="1" dirty="0" smtClean="0">
                <a:latin typeface="Calibri" pitchFamily="34" charset="0"/>
                <a:cs typeface="Calibri" pitchFamily="34" charset="0"/>
                <a:sym typeface="Wingdings" pitchFamily="2" charset="2"/>
              </a:rPr>
              <a:t>Valoriser les offres de services et les engagements qui y sont associés</a:t>
            </a:r>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endParaRPr kumimoji="0" lang="fr-FR" sz="2400" b="1" i="0" u="none" strike="noStrike" kern="1200" cap="none" spc="0" normalizeH="0" baseline="0" noProof="0" dirty="0" smtClean="0">
              <a:ln>
                <a:noFill/>
              </a:ln>
              <a:solidFill>
                <a:schemeClr val="tx1"/>
              </a:solidFill>
              <a:effectLst/>
              <a:uLnTx/>
              <a:uFillTx/>
              <a:latin typeface="Calibri" pitchFamily="34" charset="0"/>
              <a:cs typeface="Calibri" pitchFamily="34" charset="0"/>
              <a:sym typeface="Wingdings" pitchFamily="2" charset="2"/>
            </a:endParaRPr>
          </a:p>
          <a:p>
            <a:pPr marL="365760" marR="0" lvl="0" indent="14288" defTabSz="914400" rtl="0" eaLnBrk="1" fontAlgn="auto" latinLnBrk="0" hangingPunct="1">
              <a:lnSpc>
                <a:spcPct val="100000"/>
              </a:lnSpc>
              <a:spcBef>
                <a:spcPts val="400"/>
              </a:spcBef>
              <a:spcAft>
                <a:spcPts val="0"/>
              </a:spcAft>
              <a:buClr>
                <a:schemeClr val="accent1"/>
              </a:buClr>
              <a:buSzPct val="68000"/>
              <a:buFontTx/>
              <a:buNone/>
              <a:tabLst/>
              <a:defRPr/>
            </a:pPr>
            <a:r>
              <a:rPr kumimoji="0" lang="fr-FR" sz="2400" b="1" i="0" u="none" strike="noStrike" kern="1200" cap="none" spc="0" normalizeH="0" baseline="0" noProof="0" dirty="0" smtClean="0">
                <a:ln>
                  <a:noFill/>
                </a:ln>
                <a:solidFill>
                  <a:schemeClr val="tx1"/>
                </a:solidFill>
                <a:effectLst/>
                <a:uLnTx/>
                <a:uFillTx/>
                <a:latin typeface="Calibri" pitchFamily="34" charset="0"/>
                <a:cs typeface="Calibri" pitchFamily="34" charset="0"/>
                <a:sym typeface="Wingdings" pitchFamily="2" charset="2"/>
              </a:rPr>
              <a:t>Un référentiel présentant 7 classes permettant d’identifier les engagements du fournisseur pour chaque service</a:t>
            </a:r>
          </a:p>
        </p:txBody>
      </p:sp>
      <p:sp>
        <p:nvSpPr>
          <p:cNvPr id="11" name="ZoneTexte 10"/>
          <p:cNvSpPr txBox="1"/>
          <p:nvPr/>
        </p:nvSpPr>
        <p:spPr>
          <a:xfrm>
            <a:off x="3059832" y="5373216"/>
            <a:ext cx="3960440" cy="369332"/>
          </a:xfrm>
          <a:prstGeom prst="rect">
            <a:avLst/>
          </a:prstGeom>
          <a:noFill/>
        </p:spPr>
        <p:txBody>
          <a:bodyPr wrap="square" rtlCol="0">
            <a:spAutoFit/>
          </a:bodyPr>
          <a:lstStyle/>
          <a:p>
            <a:r>
              <a:rPr lang="fr-FR" b="1" dirty="0" smtClean="0">
                <a:solidFill>
                  <a:srgbClr val="0000FF"/>
                </a:solidFill>
              </a:rPr>
              <a:t>http://www.gimelec.fr/</a:t>
            </a:r>
            <a:endParaRPr lang="fr-FR" b="1" dirty="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48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hlinkClick r:id="" action="ppaction://hlinkshowjump?jump=nextslide"/>
          </p:cNvPr>
          <p:cNvSpPr/>
          <p:nvPr/>
        </p:nvSpPr>
        <p:spPr>
          <a:xfrm>
            <a:off x="0" y="2435770"/>
            <a:ext cx="3275856" cy="788988"/>
          </a:xfrm>
          <a:prstGeom prst="rect">
            <a:avLst/>
          </a:prstGeom>
        </p:spPr>
        <p:txBody>
          <a:bodyPr wrap="square">
            <a:spAutoFit/>
          </a:bodyPr>
          <a:lstStyle/>
          <a:p>
            <a:pPr fontAlgn="auto">
              <a:lnSpc>
                <a:spcPts val="1800"/>
              </a:lnSpc>
              <a:spcBef>
                <a:spcPts val="0"/>
              </a:spcBef>
              <a:spcAft>
                <a:spcPts val="0"/>
              </a:spcAft>
              <a:defRPr/>
            </a:pPr>
            <a:r>
              <a:rPr lang="fr-FR" b="1" dirty="0">
                <a:solidFill>
                  <a:schemeClr val="accent6">
                    <a:lumMod val="75000"/>
                  </a:schemeClr>
                </a:solidFill>
                <a:latin typeface="Calibri" pitchFamily="34" charset="0"/>
              </a:rPr>
              <a:t>C12 Dimensionner et choisir les constituants d’une chaîne fonctionnelle</a:t>
            </a:r>
            <a:endParaRPr lang="fr-FR" dirty="0">
              <a:solidFill>
                <a:schemeClr val="accent6">
                  <a:lumMod val="75000"/>
                </a:schemeClr>
              </a:solidFill>
              <a:latin typeface="Calibri" pitchFamily="34" charset="0"/>
            </a:endParaRPr>
          </a:p>
        </p:txBody>
      </p:sp>
      <p:sp>
        <p:nvSpPr>
          <p:cNvPr id="45" name="Rectangle 44"/>
          <p:cNvSpPr/>
          <p:nvPr/>
        </p:nvSpPr>
        <p:spPr>
          <a:xfrm>
            <a:off x="35892" y="3525242"/>
            <a:ext cx="3311972" cy="1015663"/>
          </a:xfrm>
          <a:prstGeom prst="rect">
            <a:avLst/>
          </a:prstGeom>
        </p:spPr>
        <p:txBody>
          <a:bodyPr wrap="square">
            <a:spAutoFit/>
          </a:bodyPr>
          <a:lstStyle/>
          <a:p>
            <a:pPr fontAlgn="auto">
              <a:lnSpc>
                <a:spcPts val="1800"/>
              </a:lnSpc>
              <a:spcBef>
                <a:spcPts val="0"/>
              </a:spcBef>
              <a:spcAft>
                <a:spcPts val="0"/>
              </a:spcAft>
              <a:defRPr/>
            </a:pPr>
            <a:r>
              <a:rPr lang="fr-FR" b="1" dirty="0">
                <a:solidFill>
                  <a:schemeClr val="accent6">
                    <a:lumMod val="75000"/>
                  </a:schemeClr>
                </a:solidFill>
                <a:latin typeface="Calibri" pitchFamily="34" charset="0"/>
              </a:rPr>
              <a:t>C13 Définir la chaîne</a:t>
            </a:r>
          </a:p>
          <a:p>
            <a:pPr fontAlgn="auto">
              <a:lnSpc>
                <a:spcPts val="1800"/>
              </a:lnSpc>
              <a:spcBef>
                <a:spcPts val="0"/>
              </a:spcBef>
              <a:spcAft>
                <a:spcPts val="0"/>
              </a:spcAft>
              <a:defRPr/>
            </a:pPr>
            <a:r>
              <a:rPr lang="fr-FR" b="1" dirty="0">
                <a:solidFill>
                  <a:schemeClr val="accent6">
                    <a:lumMod val="75000"/>
                  </a:schemeClr>
                </a:solidFill>
                <a:latin typeface="Calibri" pitchFamily="34" charset="0"/>
              </a:rPr>
              <a:t> fonctionnelle et son comportement, vérifier </a:t>
            </a:r>
          </a:p>
          <a:p>
            <a:pPr fontAlgn="auto">
              <a:lnSpc>
                <a:spcPts val="1800"/>
              </a:lnSpc>
              <a:spcBef>
                <a:spcPts val="0"/>
              </a:spcBef>
              <a:spcAft>
                <a:spcPts val="0"/>
              </a:spcAft>
              <a:defRPr/>
            </a:pPr>
            <a:r>
              <a:rPr lang="fr-FR" b="1" dirty="0">
                <a:solidFill>
                  <a:schemeClr val="accent6">
                    <a:lumMod val="75000"/>
                  </a:schemeClr>
                </a:solidFill>
                <a:latin typeface="Calibri" pitchFamily="34" charset="0"/>
              </a:rPr>
              <a:t>par simulation ses performances</a:t>
            </a:r>
            <a:endParaRPr lang="fr-FR" dirty="0">
              <a:solidFill>
                <a:schemeClr val="accent6">
                  <a:lumMod val="75000"/>
                </a:schemeClr>
              </a:solidFill>
              <a:latin typeface="Calibri" pitchFamily="34" charset="0"/>
            </a:endParaRPr>
          </a:p>
        </p:txBody>
      </p:sp>
      <p:sp>
        <p:nvSpPr>
          <p:cNvPr id="46" name="Rectangle 45"/>
          <p:cNvSpPr/>
          <p:nvPr/>
        </p:nvSpPr>
        <p:spPr>
          <a:xfrm>
            <a:off x="1115616" y="5005625"/>
            <a:ext cx="3096344" cy="1015663"/>
          </a:xfrm>
          <a:prstGeom prst="rect">
            <a:avLst/>
          </a:prstGeom>
        </p:spPr>
        <p:txBody>
          <a:bodyPr wrap="square">
            <a:spAutoFit/>
          </a:bodyPr>
          <a:lstStyle/>
          <a:p>
            <a:pPr fontAlgn="auto">
              <a:lnSpc>
                <a:spcPts val="1800"/>
              </a:lnSpc>
              <a:spcBef>
                <a:spcPts val="0"/>
              </a:spcBef>
              <a:spcAft>
                <a:spcPts val="0"/>
              </a:spcAft>
              <a:defRPr/>
            </a:pPr>
            <a:r>
              <a:rPr lang="fr-FR" b="1" dirty="0">
                <a:solidFill>
                  <a:schemeClr val="accent6">
                    <a:lumMod val="75000"/>
                  </a:schemeClr>
                </a:solidFill>
                <a:latin typeface="Calibri" pitchFamily="34" charset="0"/>
              </a:rPr>
              <a:t>C14 Définir une solution permettant l’intégration et l’animation des chaînes fonctionnelles</a:t>
            </a:r>
            <a:endParaRPr lang="fr-FR" dirty="0">
              <a:solidFill>
                <a:schemeClr val="accent6">
                  <a:lumMod val="75000"/>
                </a:schemeClr>
              </a:solidFill>
              <a:latin typeface="Calibri" pitchFamily="34" charset="0"/>
            </a:endParaRPr>
          </a:p>
        </p:txBody>
      </p:sp>
      <p:sp>
        <p:nvSpPr>
          <p:cNvPr id="47" name="Rectangle 46"/>
          <p:cNvSpPr/>
          <p:nvPr/>
        </p:nvSpPr>
        <p:spPr>
          <a:xfrm>
            <a:off x="4283968" y="5373216"/>
            <a:ext cx="4356100" cy="554038"/>
          </a:xfrm>
          <a:prstGeom prst="rect">
            <a:avLst/>
          </a:prstGeom>
        </p:spPr>
        <p:txBody>
          <a:bodyPr>
            <a:spAutoFit/>
          </a:bodyPr>
          <a:lstStyle/>
          <a:p>
            <a:pPr fontAlgn="auto">
              <a:lnSpc>
                <a:spcPts val="1800"/>
              </a:lnSpc>
              <a:spcBef>
                <a:spcPts val="0"/>
              </a:spcBef>
              <a:spcAft>
                <a:spcPts val="0"/>
              </a:spcAft>
              <a:defRPr/>
            </a:pPr>
            <a:r>
              <a:rPr lang="fr-FR" b="1" dirty="0">
                <a:solidFill>
                  <a:schemeClr val="accent6">
                    <a:lumMod val="75000"/>
                  </a:schemeClr>
                </a:solidFill>
                <a:latin typeface="Calibri" pitchFamily="34" charset="0"/>
              </a:rPr>
              <a:t>C15 Définir les constituants d’intégration des chaînes fonctionnelles</a:t>
            </a:r>
            <a:endParaRPr lang="fr-FR" dirty="0">
              <a:solidFill>
                <a:schemeClr val="accent6">
                  <a:lumMod val="75000"/>
                </a:schemeClr>
              </a:solidFill>
              <a:latin typeface="Calibri" pitchFamily="34" charset="0"/>
            </a:endParaRPr>
          </a:p>
        </p:txBody>
      </p:sp>
      <p:sp>
        <p:nvSpPr>
          <p:cNvPr id="48" name="Rectangle 47"/>
          <p:cNvSpPr/>
          <p:nvPr/>
        </p:nvSpPr>
        <p:spPr>
          <a:xfrm>
            <a:off x="6227763" y="3911004"/>
            <a:ext cx="2916237" cy="1246188"/>
          </a:xfrm>
          <a:prstGeom prst="rect">
            <a:avLst/>
          </a:prstGeom>
        </p:spPr>
        <p:txBody>
          <a:bodyPr wrap="square">
            <a:spAutoFit/>
          </a:bodyPr>
          <a:lstStyle/>
          <a:p>
            <a:pPr fontAlgn="auto">
              <a:lnSpc>
                <a:spcPts val="1800"/>
              </a:lnSpc>
              <a:spcBef>
                <a:spcPts val="0"/>
              </a:spcBef>
              <a:spcAft>
                <a:spcPts val="0"/>
              </a:spcAft>
              <a:defRPr/>
            </a:pPr>
            <a:r>
              <a:rPr lang="fr-FR" b="1" dirty="0">
                <a:solidFill>
                  <a:schemeClr val="accent6">
                    <a:lumMod val="75000"/>
                  </a:schemeClr>
                </a:solidFill>
                <a:latin typeface="Calibri" pitchFamily="34" charset="0"/>
              </a:rPr>
              <a:t>C16 Formaliser, puis vérifier par simulation le comportement spatial et temporel d’un système automatique</a:t>
            </a:r>
            <a:endParaRPr lang="fr-FR" dirty="0">
              <a:solidFill>
                <a:schemeClr val="accent6">
                  <a:lumMod val="75000"/>
                </a:schemeClr>
              </a:solidFill>
              <a:latin typeface="Calibri" pitchFamily="34" charset="0"/>
            </a:endParaRPr>
          </a:p>
        </p:txBody>
      </p:sp>
      <p:sp>
        <p:nvSpPr>
          <p:cNvPr id="49" name="Rectangle 48"/>
          <p:cNvSpPr/>
          <p:nvPr/>
        </p:nvSpPr>
        <p:spPr>
          <a:xfrm>
            <a:off x="6173788" y="2432670"/>
            <a:ext cx="2970212" cy="1019175"/>
          </a:xfrm>
          <a:prstGeom prst="rect">
            <a:avLst/>
          </a:prstGeom>
        </p:spPr>
        <p:txBody>
          <a:bodyPr>
            <a:spAutoFit/>
          </a:bodyPr>
          <a:lstStyle/>
          <a:p>
            <a:pPr fontAlgn="auto">
              <a:lnSpc>
                <a:spcPts val="1800"/>
              </a:lnSpc>
              <a:spcBef>
                <a:spcPts val="0"/>
              </a:spcBef>
              <a:spcAft>
                <a:spcPts val="0"/>
              </a:spcAft>
              <a:defRPr/>
            </a:pPr>
            <a:r>
              <a:rPr lang="fr-FR" b="1" dirty="0">
                <a:solidFill>
                  <a:schemeClr val="accent6">
                    <a:lumMod val="75000"/>
                  </a:schemeClr>
                </a:solidFill>
                <a:latin typeface="Calibri" pitchFamily="34" charset="0"/>
              </a:rPr>
              <a:t>C17 Élaborer tout ou partie du dossier de réalisation, du dossier de tests et du dossier</a:t>
            </a:r>
          </a:p>
          <a:p>
            <a:pPr fontAlgn="auto">
              <a:lnSpc>
                <a:spcPts val="1800"/>
              </a:lnSpc>
              <a:spcBef>
                <a:spcPts val="0"/>
              </a:spcBef>
              <a:spcAft>
                <a:spcPts val="0"/>
              </a:spcAft>
              <a:defRPr/>
            </a:pPr>
            <a:r>
              <a:rPr lang="fr-FR" b="1" dirty="0">
                <a:solidFill>
                  <a:schemeClr val="accent6">
                    <a:lumMod val="75000"/>
                  </a:schemeClr>
                </a:solidFill>
                <a:latin typeface="Calibri" pitchFamily="34" charset="0"/>
              </a:rPr>
              <a:t>système remis au client</a:t>
            </a:r>
            <a:endParaRPr lang="fr-FR" dirty="0">
              <a:solidFill>
                <a:schemeClr val="accent6">
                  <a:lumMod val="75000"/>
                </a:schemeClr>
              </a:solidFill>
              <a:latin typeface="Calibri" pitchFamily="34" charset="0"/>
            </a:endParaRPr>
          </a:p>
        </p:txBody>
      </p:sp>
      <p:grpSp>
        <p:nvGrpSpPr>
          <p:cNvPr id="2" name="Groupe 31"/>
          <p:cNvGrpSpPr>
            <a:grpSpLocks/>
          </p:cNvGrpSpPr>
          <p:nvPr/>
        </p:nvGrpSpPr>
        <p:grpSpPr bwMode="auto">
          <a:xfrm>
            <a:off x="827534" y="548680"/>
            <a:ext cx="7288948" cy="4548286"/>
            <a:chOff x="1007603" y="512676"/>
            <a:chExt cx="7217440" cy="4420941"/>
          </a:xfrm>
        </p:grpSpPr>
        <p:sp>
          <p:nvSpPr>
            <p:cNvPr id="32777" name="Freeform 9"/>
            <p:cNvSpPr>
              <a:spLocks/>
            </p:cNvSpPr>
            <p:nvPr/>
          </p:nvSpPr>
          <p:spPr bwMode="auto">
            <a:xfrm>
              <a:off x="2807804" y="3169421"/>
              <a:ext cx="3564396" cy="1764196"/>
            </a:xfrm>
            <a:custGeom>
              <a:avLst/>
              <a:gdLst>
                <a:gd name="T0" fmla="*/ 764 w 2422"/>
                <a:gd name="T1" fmla="*/ 76 h 1592"/>
                <a:gd name="T2" fmla="*/ 720 w 2422"/>
                <a:gd name="T3" fmla="*/ 100 h 1592"/>
                <a:gd name="T4" fmla="*/ 696 w 2422"/>
                <a:gd name="T5" fmla="*/ 116 h 1592"/>
                <a:gd name="T6" fmla="*/ 624 w 2422"/>
                <a:gd name="T7" fmla="*/ 174 h 1592"/>
                <a:gd name="T8" fmla="*/ 326 w 2422"/>
                <a:gd name="T9" fmla="*/ 48 h 1592"/>
                <a:gd name="T10" fmla="*/ 352 w 2422"/>
                <a:gd name="T11" fmla="*/ 20 h 1592"/>
                <a:gd name="T12" fmla="*/ 148 w 2422"/>
                <a:gd name="T13" fmla="*/ 0 h 1592"/>
                <a:gd name="T14" fmla="*/ 246 w 2422"/>
                <a:gd name="T15" fmla="*/ 126 h 1592"/>
                <a:gd name="T16" fmla="*/ 280 w 2422"/>
                <a:gd name="T17" fmla="*/ 92 h 1592"/>
                <a:gd name="T18" fmla="*/ 588 w 2422"/>
                <a:gd name="T19" fmla="*/ 236 h 1592"/>
                <a:gd name="T20" fmla="*/ 544 w 2422"/>
                <a:gd name="T21" fmla="*/ 374 h 1592"/>
                <a:gd name="T22" fmla="*/ 562 w 2422"/>
                <a:gd name="T23" fmla="*/ 542 h 1592"/>
                <a:gd name="T24" fmla="*/ 178 w 2422"/>
                <a:gd name="T25" fmla="*/ 598 h 1592"/>
                <a:gd name="T26" fmla="*/ 172 w 2422"/>
                <a:gd name="T27" fmla="*/ 556 h 1592"/>
                <a:gd name="T28" fmla="*/ 0 w 2422"/>
                <a:gd name="T29" fmla="*/ 664 h 1592"/>
                <a:gd name="T30" fmla="*/ 204 w 2422"/>
                <a:gd name="T31" fmla="*/ 734 h 1592"/>
                <a:gd name="T32" fmla="*/ 196 w 2422"/>
                <a:gd name="T33" fmla="*/ 676 h 1592"/>
                <a:gd name="T34" fmla="*/ 598 w 2422"/>
                <a:gd name="T35" fmla="*/ 624 h 1592"/>
                <a:gd name="T36" fmla="*/ 724 w 2422"/>
                <a:gd name="T37" fmla="*/ 760 h 1592"/>
                <a:gd name="T38" fmla="*/ 908 w 2422"/>
                <a:gd name="T39" fmla="*/ 884 h 1592"/>
                <a:gd name="T40" fmla="*/ 764 w 2422"/>
                <a:gd name="T41" fmla="*/ 1232 h 1592"/>
                <a:gd name="T42" fmla="*/ 692 w 2422"/>
                <a:gd name="T43" fmla="*/ 1200 h 1592"/>
                <a:gd name="T44" fmla="*/ 732 w 2422"/>
                <a:gd name="T45" fmla="*/ 1452 h 1592"/>
                <a:gd name="T46" fmla="*/ 930 w 2422"/>
                <a:gd name="T47" fmla="*/ 1298 h 1592"/>
                <a:gd name="T48" fmla="*/ 860 w 2422"/>
                <a:gd name="T49" fmla="*/ 1268 h 1592"/>
                <a:gd name="T50" fmla="*/ 996 w 2422"/>
                <a:gd name="T51" fmla="*/ 916 h 1592"/>
                <a:gd name="T52" fmla="*/ 1180 w 2422"/>
                <a:gd name="T53" fmla="*/ 972 h 1592"/>
                <a:gd name="T54" fmla="*/ 1384 w 2422"/>
                <a:gd name="T55" fmla="*/ 968 h 1592"/>
                <a:gd name="T56" fmla="*/ 1602 w 2422"/>
                <a:gd name="T57" fmla="*/ 1372 h 1592"/>
                <a:gd name="T58" fmla="*/ 1548 w 2422"/>
                <a:gd name="T59" fmla="*/ 1380 h 1592"/>
                <a:gd name="T60" fmla="*/ 1776 w 2422"/>
                <a:gd name="T61" fmla="*/ 1592 h 1592"/>
                <a:gd name="T62" fmla="*/ 1776 w 2422"/>
                <a:gd name="T63" fmla="*/ 1348 h 1592"/>
                <a:gd name="T64" fmla="*/ 1714 w 2422"/>
                <a:gd name="T65" fmla="*/ 1354 h 1592"/>
                <a:gd name="T66" fmla="*/ 1482 w 2422"/>
                <a:gd name="T67" fmla="*/ 954 h 1592"/>
                <a:gd name="T68" fmla="*/ 1636 w 2422"/>
                <a:gd name="T69" fmla="*/ 871 h 1592"/>
                <a:gd name="T70" fmla="*/ 1736 w 2422"/>
                <a:gd name="T71" fmla="*/ 770 h 1592"/>
                <a:gd name="T72" fmla="*/ 2180 w 2422"/>
                <a:gd name="T73" fmla="*/ 996 h 1592"/>
                <a:gd name="T74" fmla="*/ 2152 w 2422"/>
                <a:gd name="T75" fmla="*/ 1032 h 1592"/>
                <a:gd name="T76" fmla="*/ 2422 w 2422"/>
                <a:gd name="T77" fmla="*/ 1082 h 1592"/>
                <a:gd name="T78" fmla="*/ 2236 w 2422"/>
                <a:gd name="T79" fmla="*/ 884 h 1592"/>
                <a:gd name="T80" fmla="*/ 2216 w 2422"/>
                <a:gd name="T81" fmla="*/ 924 h 1592"/>
                <a:gd name="T82" fmla="*/ 1766 w 2422"/>
                <a:gd name="T83" fmla="*/ 698 h 1592"/>
                <a:gd name="T84" fmla="*/ 1776 w 2422"/>
                <a:gd name="T85" fmla="*/ 532 h 1592"/>
                <a:gd name="T86" fmla="*/ 1714 w 2422"/>
                <a:gd name="T87" fmla="*/ 378 h 1592"/>
                <a:gd name="T88" fmla="*/ 2058 w 2422"/>
                <a:gd name="T89" fmla="*/ 320 h 1592"/>
                <a:gd name="T90" fmla="*/ 2076 w 2422"/>
                <a:gd name="T91" fmla="*/ 368 h 1592"/>
                <a:gd name="T92" fmla="*/ 2200 w 2422"/>
                <a:gd name="T93" fmla="*/ 266 h 1592"/>
                <a:gd name="T94" fmla="*/ 1994 w 2422"/>
                <a:gd name="T95" fmla="*/ 220 h 1592"/>
                <a:gd name="T96" fmla="*/ 2016 w 2422"/>
                <a:gd name="T97" fmla="*/ 260 h 1592"/>
                <a:gd name="T98" fmla="*/ 1656 w 2422"/>
                <a:gd name="T99" fmla="*/ 316 h 1592"/>
                <a:gd name="T100" fmla="*/ 1568 w 2422"/>
                <a:gd name="T101" fmla="*/ 228 h 1592"/>
                <a:gd name="T102" fmla="*/ 1460 w 2422"/>
                <a:gd name="T103" fmla="*/ 252 h 1592"/>
                <a:gd name="T104" fmla="*/ 1628 w 2422"/>
                <a:gd name="T105" fmla="*/ 434 h 1592"/>
                <a:gd name="T106" fmla="*/ 1660 w 2422"/>
                <a:gd name="T107" fmla="*/ 640 h 1592"/>
                <a:gd name="T108" fmla="*/ 1496 w 2422"/>
                <a:gd name="T109" fmla="*/ 820 h 1592"/>
                <a:gd name="T110" fmla="*/ 1186 w 2422"/>
                <a:gd name="T111" fmla="*/ 854 h 1592"/>
                <a:gd name="T112" fmla="*/ 910 w 2422"/>
                <a:gd name="T113" fmla="*/ 768 h 1592"/>
                <a:gd name="T114" fmla="*/ 716 w 2422"/>
                <a:gd name="T115" fmla="*/ 604 h 1592"/>
                <a:gd name="T116" fmla="*/ 644 w 2422"/>
                <a:gd name="T117" fmla="*/ 432 h 1592"/>
                <a:gd name="T118" fmla="*/ 692 w 2422"/>
                <a:gd name="T119" fmla="*/ 248 h 1592"/>
                <a:gd name="T120" fmla="*/ 848 w 2422"/>
                <a:gd name="T121" fmla="*/ 128 h 1592"/>
                <a:gd name="T122" fmla="*/ 764 w 2422"/>
                <a:gd name="T123" fmla="*/ 76 h 15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22"/>
                <a:gd name="T187" fmla="*/ 0 h 1592"/>
                <a:gd name="T188" fmla="*/ 2422 w 2422"/>
                <a:gd name="T189" fmla="*/ 1592 h 15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p:spPr>
          <p:txBody>
            <a:bodyPr wrap="none" lIns="36000" tIns="0" rIns="36000" bIns="0" anchor="ctr"/>
            <a:lstStyle/>
            <a:p>
              <a:endParaRPr lang="fr-FR">
                <a:latin typeface="Calibri" pitchFamily="34" charset="0"/>
              </a:endParaRPr>
            </a:p>
          </p:txBody>
        </p:sp>
        <p:sp>
          <p:nvSpPr>
            <p:cNvPr id="10" name="ZoneTexte 9"/>
            <p:cNvSpPr txBox="1"/>
            <p:nvPr/>
          </p:nvSpPr>
          <p:spPr>
            <a:xfrm>
              <a:off x="1007603" y="549186"/>
              <a:ext cx="1871808" cy="707986"/>
            </a:xfrm>
            <a:prstGeom prst="rect">
              <a:avLst/>
            </a:prstGeom>
            <a:noFill/>
          </p:spPr>
          <p:txBody>
            <a:bodyPr wrap="square">
              <a:spAutoFit/>
            </a:bodyPr>
            <a:lstStyle/>
            <a:p>
              <a:pPr algn="ctr" fontAlgn="auto">
                <a:spcBef>
                  <a:spcPts val="0"/>
                </a:spcBef>
                <a:spcAft>
                  <a:spcPts val="0"/>
                </a:spcAft>
                <a:defRPr/>
              </a:pPr>
              <a:r>
                <a:rPr lang="fr-FR" sz="2000" b="1" dirty="0">
                  <a:solidFill>
                    <a:schemeClr val="accent5">
                      <a:lumMod val="75000"/>
                    </a:schemeClr>
                  </a:solidFill>
                  <a:latin typeface="Calibri" pitchFamily="34" charset="0"/>
                </a:rPr>
                <a:t>Conception </a:t>
              </a:r>
            </a:p>
            <a:p>
              <a:pPr algn="ctr" fontAlgn="auto">
                <a:spcBef>
                  <a:spcPts val="0"/>
                </a:spcBef>
                <a:spcAft>
                  <a:spcPts val="0"/>
                </a:spcAft>
                <a:defRPr/>
              </a:pPr>
              <a:r>
                <a:rPr lang="fr-FR" sz="2000" b="1" dirty="0">
                  <a:solidFill>
                    <a:schemeClr val="accent5">
                      <a:lumMod val="75000"/>
                    </a:schemeClr>
                  </a:solidFill>
                  <a:latin typeface="Calibri" pitchFamily="34" charset="0"/>
                </a:rPr>
                <a:t>préliminaire</a:t>
              </a:r>
            </a:p>
          </p:txBody>
        </p:sp>
        <p:sp>
          <p:nvSpPr>
            <p:cNvPr id="11" name="Freeform 11"/>
            <p:cNvSpPr>
              <a:spLocks/>
            </p:cNvSpPr>
            <p:nvPr/>
          </p:nvSpPr>
          <p:spPr bwMode="auto">
            <a:xfrm rot="20935319">
              <a:off x="2199780" y="1078251"/>
              <a:ext cx="1296144" cy="648072"/>
            </a:xfrm>
            <a:custGeom>
              <a:avLst/>
              <a:gdLst/>
              <a:ahLst/>
              <a:cxnLst>
                <a:cxn ang="0">
                  <a:pos x="628" y="312"/>
                </a:cxn>
                <a:cxn ang="0">
                  <a:pos x="540" y="312"/>
                </a:cxn>
                <a:cxn ang="0">
                  <a:pos x="510" y="352"/>
                </a:cxn>
                <a:cxn ang="0">
                  <a:pos x="486" y="412"/>
                </a:cxn>
                <a:cxn ang="0">
                  <a:pos x="166" y="442"/>
                </a:cxn>
                <a:cxn ang="0">
                  <a:pos x="172" y="412"/>
                </a:cxn>
                <a:cxn ang="0">
                  <a:pos x="0" y="476"/>
                </a:cxn>
                <a:cxn ang="0">
                  <a:pos x="154" y="526"/>
                </a:cxn>
                <a:cxn ang="0">
                  <a:pos x="160" y="494"/>
                </a:cxn>
                <a:cxn ang="0">
                  <a:pos x="482" y="472"/>
                </a:cxn>
                <a:cxn ang="0">
                  <a:pos x="506" y="558"/>
                </a:cxn>
                <a:cxn ang="0">
                  <a:pos x="604" y="646"/>
                </a:cxn>
                <a:cxn ang="0">
                  <a:pos x="350" y="826"/>
                </a:cxn>
                <a:cxn ang="0">
                  <a:pos x="318" y="798"/>
                </a:cxn>
                <a:cxn ang="0">
                  <a:pos x="226" y="946"/>
                </a:cxn>
                <a:cxn ang="0">
                  <a:pos x="432" y="886"/>
                </a:cxn>
                <a:cxn ang="0">
                  <a:pos x="392" y="854"/>
                </a:cxn>
                <a:cxn ang="0">
                  <a:pos x="660" y="676"/>
                </a:cxn>
                <a:cxn ang="0">
                  <a:pos x="814" y="720"/>
                </a:cxn>
                <a:cxn ang="0">
                  <a:pos x="986" y="720"/>
                </a:cxn>
                <a:cxn ang="0">
                  <a:pos x="1034" y="938"/>
                </a:cxn>
                <a:cxn ang="0">
                  <a:pos x="976" y="948"/>
                </a:cxn>
                <a:cxn ang="0">
                  <a:pos x="1100" y="1072"/>
                </a:cxn>
                <a:cxn ang="0">
                  <a:pos x="1158" y="916"/>
                </a:cxn>
                <a:cxn ang="0">
                  <a:pos x="1104" y="926"/>
                </a:cxn>
                <a:cxn ang="0">
                  <a:pos x="1056" y="712"/>
                </a:cxn>
                <a:cxn ang="0">
                  <a:pos x="1192" y="668"/>
                </a:cxn>
                <a:cxn ang="0">
                  <a:pos x="1312" y="602"/>
                </a:cxn>
                <a:cxn ang="0">
                  <a:pos x="1562" y="724"/>
                </a:cxn>
                <a:cxn ang="0">
                  <a:pos x="1534" y="748"/>
                </a:cxn>
                <a:cxn ang="0">
                  <a:pos x="1714" y="766"/>
                </a:cxn>
                <a:cxn ang="0">
                  <a:pos x="1644" y="652"/>
                </a:cxn>
                <a:cxn ang="0">
                  <a:pos x="1612" y="686"/>
                </a:cxn>
                <a:cxn ang="0">
                  <a:pos x="1364" y="558"/>
                </a:cxn>
                <a:cxn ang="0">
                  <a:pos x="1422" y="482"/>
                </a:cxn>
                <a:cxn ang="0">
                  <a:pos x="1442" y="392"/>
                </a:cxn>
                <a:cxn ang="0">
                  <a:pos x="1736" y="384"/>
                </a:cxn>
                <a:cxn ang="0">
                  <a:pos x="1738" y="412"/>
                </a:cxn>
                <a:cxn ang="0">
                  <a:pos x="1894" y="348"/>
                </a:cxn>
                <a:cxn ang="0">
                  <a:pos x="1732" y="294"/>
                </a:cxn>
                <a:cxn ang="0">
                  <a:pos x="1734" y="322"/>
                </a:cxn>
                <a:cxn ang="0">
                  <a:pos x="1432" y="334"/>
                </a:cxn>
                <a:cxn ang="0">
                  <a:pos x="1380" y="251"/>
                </a:cxn>
                <a:cxn ang="0">
                  <a:pos x="1302" y="194"/>
                </a:cxn>
                <a:cxn ang="0">
                  <a:pos x="1464" y="76"/>
                </a:cxn>
                <a:cxn ang="0">
                  <a:pos x="1496" y="92"/>
                </a:cxn>
                <a:cxn ang="0">
                  <a:pos x="1530" y="0"/>
                </a:cxn>
                <a:cxn ang="0">
                  <a:pos x="1384" y="32"/>
                </a:cxn>
                <a:cxn ang="0">
                  <a:pos x="1406" y="50"/>
                </a:cxn>
                <a:cxn ang="0">
                  <a:pos x="1244" y="166"/>
                </a:cxn>
                <a:cxn ang="0">
                  <a:pos x="1154" y="138"/>
                </a:cxn>
                <a:cxn ang="0">
                  <a:pos x="1096" y="190"/>
                </a:cxn>
                <a:cxn ang="0">
                  <a:pos x="1248" y="238"/>
                </a:cxn>
                <a:cxn ang="0">
                  <a:pos x="1350" y="354"/>
                </a:cxn>
                <a:cxn ang="0">
                  <a:pos x="1256" y="540"/>
                </a:cxn>
                <a:cxn ang="0">
                  <a:pos x="1018" y="640"/>
                </a:cxn>
                <a:cxn ang="0">
                  <a:pos x="792" y="640"/>
                </a:cxn>
                <a:cxn ang="0">
                  <a:pos x="614" y="556"/>
                </a:cxn>
                <a:cxn ang="0">
                  <a:pos x="564" y="430"/>
                </a:cxn>
                <a:cxn ang="0">
                  <a:pos x="628" y="312"/>
                </a:cxn>
              </a:cxnLst>
              <a:rect l="0" t="0" r="r" b="b"/>
              <a:pathLst>
                <a:path w="1894" h="1072">
                  <a:moveTo>
                    <a:pt x="628" y="312"/>
                  </a:moveTo>
                  <a:cubicBezTo>
                    <a:pt x="628" y="312"/>
                    <a:pt x="584" y="312"/>
                    <a:pt x="540" y="312"/>
                  </a:cubicBezTo>
                  <a:cubicBezTo>
                    <a:pt x="537" y="310"/>
                    <a:pt x="530" y="320"/>
                    <a:pt x="510" y="352"/>
                  </a:cubicBezTo>
                  <a:cubicBezTo>
                    <a:pt x="490" y="384"/>
                    <a:pt x="490" y="413"/>
                    <a:pt x="486" y="412"/>
                  </a:cubicBezTo>
                  <a:cubicBezTo>
                    <a:pt x="326" y="427"/>
                    <a:pt x="166" y="442"/>
                    <a:pt x="166" y="442"/>
                  </a:cubicBezTo>
                  <a:lnTo>
                    <a:pt x="172" y="412"/>
                  </a:lnTo>
                  <a:lnTo>
                    <a:pt x="0" y="476"/>
                  </a:lnTo>
                  <a:lnTo>
                    <a:pt x="154" y="526"/>
                  </a:lnTo>
                  <a:lnTo>
                    <a:pt x="160" y="494"/>
                  </a:lnTo>
                  <a:cubicBezTo>
                    <a:pt x="160" y="494"/>
                    <a:pt x="321" y="483"/>
                    <a:pt x="482" y="472"/>
                  </a:cubicBezTo>
                  <a:cubicBezTo>
                    <a:pt x="480" y="480"/>
                    <a:pt x="486" y="529"/>
                    <a:pt x="506" y="558"/>
                  </a:cubicBezTo>
                  <a:cubicBezTo>
                    <a:pt x="526" y="587"/>
                    <a:pt x="580" y="642"/>
                    <a:pt x="604" y="646"/>
                  </a:cubicBezTo>
                  <a:cubicBezTo>
                    <a:pt x="477" y="736"/>
                    <a:pt x="350" y="826"/>
                    <a:pt x="350" y="826"/>
                  </a:cubicBezTo>
                  <a:lnTo>
                    <a:pt x="318" y="798"/>
                  </a:lnTo>
                  <a:lnTo>
                    <a:pt x="226" y="946"/>
                  </a:lnTo>
                  <a:lnTo>
                    <a:pt x="432" y="886"/>
                  </a:lnTo>
                  <a:lnTo>
                    <a:pt x="392" y="854"/>
                  </a:lnTo>
                  <a:cubicBezTo>
                    <a:pt x="392" y="854"/>
                    <a:pt x="650" y="674"/>
                    <a:pt x="660" y="676"/>
                  </a:cubicBezTo>
                  <a:cubicBezTo>
                    <a:pt x="672" y="686"/>
                    <a:pt x="759" y="713"/>
                    <a:pt x="814" y="720"/>
                  </a:cubicBezTo>
                  <a:cubicBezTo>
                    <a:pt x="869" y="727"/>
                    <a:pt x="966" y="722"/>
                    <a:pt x="986" y="720"/>
                  </a:cubicBezTo>
                  <a:cubicBezTo>
                    <a:pt x="1009" y="829"/>
                    <a:pt x="1028" y="918"/>
                    <a:pt x="1034" y="938"/>
                  </a:cubicBezTo>
                  <a:cubicBezTo>
                    <a:pt x="1006" y="945"/>
                    <a:pt x="976" y="948"/>
                    <a:pt x="976" y="948"/>
                  </a:cubicBezTo>
                  <a:lnTo>
                    <a:pt x="1100" y="1072"/>
                  </a:lnTo>
                  <a:lnTo>
                    <a:pt x="1158" y="916"/>
                  </a:lnTo>
                  <a:lnTo>
                    <a:pt x="1104" y="926"/>
                  </a:lnTo>
                  <a:cubicBezTo>
                    <a:pt x="1104" y="926"/>
                    <a:pt x="1060" y="718"/>
                    <a:pt x="1056" y="712"/>
                  </a:cubicBezTo>
                  <a:cubicBezTo>
                    <a:pt x="1072" y="708"/>
                    <a:pt x="1149" y="686"/>
                    <a:pt x="1192" y="668"/>
                  </a:cubicBezTo>
                  <a:cubicBezTo>
                    <a:pt x="1235" y="650"/>
                    <a:pt x="1314" y="604"/>
                    <a:pt x="1312" y="602"/>
                  </a:cubicBezTo>
                  <a:cubicBezTo>
                    <a:pt x="1437" y="663"/>
                    <a:pt x="1562" y="724"/>
                    <a:pt x="1562" y="724"/>
                  </a:cubicBezTo>
                  <a:lnTo>
                    <a:pt x="1534" y="748"/>
                  </a:lnTo>
                  <a:lnTo>
                    <a:pt x="1714" y="766"/>
                  </a:lnTo>
                  <a:lnTo>
                    <a:pt x="1644" y="652"/>
                  </a:lnTo>
                  <a:lnTo>
                    <a:pt x="1612" y="686"/>
                  </a:lnTo>
                  <a:cubicBezTo>
                    <a:pt x="1612" y="686"/>
                    <a:pt x="1488" y="622"/>
                    <a:pt x="1364" y="558"/>
                  </a:cubicBezTo>
                  <a:cubicBezTo>
                    <a:pt x="1386" y="546"/>
                    <a:pt x="1409" y="510"/>
                    <a:pt x="1422" y="482"/>
                  </a:cubicBezTo>
                  <a:cubicBezTo>
                    <a:pt x="1435" y="454"/>
                    <a:pt x="1440" y="406"/>
                    <a:pt x="1442" y="392"/>
                  </a:cubicBezTo>
                  <a:cubicBezTo>
                    <a:pt x="1589" y="388"/>
                    <a:pt x="1736" y="384"/>
                    <a:pt x="1736" y="384"/>
                  </a:cubicBezTo>
                  <a:lnTo>
                    <a:pt x="1738" y="412"/>
                  </a:lnTo>
                  <a:lnTo>
                    <a:pt x="1894" y="348"/>
                  </a:lnTo>
                  <a:lnTo>
                    <a:pt x="1732" y="294"/>
                  </a:lnTo>
                  <a:lnTo>
                    <a:pt x="1734" y="322"/>
                  </a:lnTo>
                  <a:cubicBezTo>
                    <a:pt x="1684" y="329"/>
                    <a:pt x="1491" y="346"/>
                    <a:pt x="1432" y="334"/>
                  </a:cubicBezTo>
                  <a:cubicBezTo>
                    <a:pt x="1428" y="338"/>
                    <a:pt x="1416" y="281"/>
                    <a:pt x="1380" y="251"/>
                  </a:cubicBezTo>
                  <a:cubicBezTo>
                    <a:pt x="1344" y="221"/>
                    <a:pt x="1302" y="194"/>
                    <a:pt x="1302" y="194"/>
                  </a:cubicBezTo>
                  <a:cubicBezTo>
                    <a:pt x="1384" y="136"/>
                    <a:pt x="1464" y="76"/>
                    <a:pt x="1464" y="76"/>
                  </a:cubicBezTo>
                  <a:lnTo>
                    <a:pt x="1496" y="92"/>
                  </a:lnTo>
                  <a:lnTo>
                    <a:pt x="1530" y="0"/>
                  </a:lnTo>
                  <a:lnTo>
                    <a:pt x="1384" y="32"/>
                  </a:lnTo>
                  <a:lnTo>
                    <a:pt x="1406" y="50"/>
                  </a:lnTo>
                  <a:cubicBezTo>
                    <a:pt x="1406" y="50"/>
                    <a:pt x="1242" y="170"/>
                    <a:pt x="1244" y="166"/>
                  </a:cubicBezTo>
                  <a:cubicBezTo>
                    <a:pt x="1246" y="162"/>
                    <a:pt x="1154" y="138"/>
                    <a:pt x="1154" y="138"/>
                  </a:cubicBezTo>
                  <a:lnTo>
                    <a:pt x="1096" y="190"/>
                  </a:lnTo>
                  <a:cubicBezTo>
                    <a:pt x="1096" y="190"/>
                    <a:pt x="1206" y="211"/>
                    <a:pt x="1248" y="238"/>
                  </a:cubicBezTo>
                  <a:cubicBezTo>
                    <a:pt x="1248" y="238"/>
                    <a:pt x="1318" y="276"/>
                    <a:pt x="1350" y="354"/>
                  </a:cubicBezTo>
                  <a:cubicBezTo>
                    <a:pt x="1382" y="432"/>
                    <a:pt x="1316" y="492"/>
                    <a:pt x="1256" y="540"/>
                  </a:cubicBezTo>
                  <a:cubicBezTo>
                    <a:pt x="1196" y="588"/>
                    <a:pt x="1086" y="628"/>
                    <a:pt x="1018" y="640"/>
                  </a:cubicBezTo>
                  <a:cubicBezTo>
                    <a:pt x="950" y="652"/>
                    <a:pt x="835" y="649"/>
                    <a:pt x="792" y="640"/>
                  </a:cubicBezTo>
                  <a:cubicBezTo>
                    <a:pt x="749" y="631"/>
                    <a:pt x="652" y="591"/>
                    <a:pt x="614" y="556"/>
                  </a:cubicBezTo>
                  <a:cubicBezTo>
                    <a:pt x="576" y="521"/>
                    <a:pt x="561" y="471"/>
                    <a:pt x="564" y="430"/>
                  </a:cubicBezTo>
                  <a:cubicBezTo>
                    <a:pt x="567" y="389"/>
                    <a:pt x="615" y="337"/>
                    <a:pt x="628" y="312"/>
                  </a:cubicBezTo>
                  <a:close/>
                </a:path>
              </a:pathLst>
            </a:custGeom>
            <a:solidFill>
              <a:schemeClr val="accent5">
                <a:lumMod val="75000"/>
              </a:schemeClr>
            </a:solidFill>
            <a:ln w="38100" cap="flat" cmpd="sng">
              <a:solidFill>
                <a:schemeClr val="accent5">
                  <a:lumMod val="75000"/>
                </a:schemeClr>
              </a:solidFill>
              <a:prstDash val="solid"/>
              <a:round/>
              <a:headEnd/>
              <a:tailEnd/>
            </a:ln>
            <a:effectLst/>
            <a:scene3d>
              <a:camera prst="orthographicFront">
                <a:rot lat="0" lon="0" rev="600000"/>
              </a:camera>
              <a:lightRig rig="threePt" dir="t"/>
            </a:scene3d>
          </p:spPr>
          <p:txBody>
            <a:bodyPr lIns="36000" tIns="0" rIns="36000" bIns="0" anchor="ctr"/>
            <a:lstStyle/>
            <a:p>
              <a:pPr fontAlgn="auto">
                <a:spcBef>
                  <a:spcPts val="0"/>
                </a:spcBef>
                <a:spcAft>
                  <a:spcPts val="0"/>
                </a:spcAft>
                <a:defRPr/>
              </a:pPr>
              <a:endParaRPr lang="fr-FR" dirty="0">
                <a:latin typeface="Calibri" pitchFamily="34" charset="0"/>
              </a:endParaRPr>
            </a:p>
          </p:txBody>
        </p:sp>
        <p:sp>
          <p:nvSpPr>
            <p:cNvPr id="15" name="ZoneTexte 14"/>
            <p:cNvSpPr txBox="1"/>
            <p:nvPr/>
          </p:nvSpPr>
          <p:spPr>
            <a:xfrm>
              <a:off x="3701128" y="3543775"/>
              <a:ext cx="1655870" cy="438767"/>
            </a:xfrm>
            <a:prstGeom prst="rect">
              <a:avLst/>
            </a:prstGeom>
            <a:noFill/>
          </p:spPr>
          <p:txBody>
            <a:bodyPr>
              <a:spAutoFit/>
            </a:bodyPr>
            <a:lstStyle/>
            <a:p>
              <a:pPr algn="ctr" fontAlgn="auto">
                <a:lnSpc>
                  <a:spcPts val="1200"/>
                </a:lnSpc>
                <a:spcBef>
                  <a:spcPts val="0"/>
                </a:spcBef>
                <a:spcAft>
                  <a:spcPts val="0"/>
                </a:spcAft>
                <a:defRPr/>
              </a:pPr>
              <a:r>
                <a:rPr lang="fr-FR" b="1" dirty="0">
                  <a:solidFill>
                    <a:schemeClr val="accent6">
                      <a:lumMod val="75000"/>
                    </a:schemeClr>
                  </a:solidFill>
                  <a:latin typeface="Calibri" pitchFamily="34" charset="0"/>
                </a:rPr>
                <a:t>Conception </a:t>
              </a:r>
            </a:p>
            <a:p>
              <a:pPr algn="ctr" fontAlgn="auto">
                <a:lnSpc>
                  <a:spcPts val="1600"/>
                </a:lnSpc>
                <a:spcBef>
                  <a:spcPts val="0"/>
                </a:spcBef>
                <a:spcAft>
                  <a:spcPts val="0"/>
                </a:spcAft>
                <a:defRPr/>
              </a:pPr>
              <a:r>
                <a:rPr lang="fr-FR" b="1" dirty="0">
                  <a:solidFill>
                    <a:schemeClr val="accent6">
                      <a:lumMod val="75000"/>
                    </a:schemeClr>
                  </a:solidFill>
                  <a:latin typeface="Calibri" pitchFamily="34" charset="0"/>
                </a:rPr>
                <a:t> </a:t>
              </a:r>
              <a:r>
                <a:rPr lang="fr-FR" b="1" dirty="0" smtClean="0">
                  <a:solidFill>
                    <a:schemeClr val="accent6">
                      <a:lumMod val="75000"/>
                    </a:schemeClr>
                  </a:solidFill>
                  <a:latin typeface="Calibri" pitchFamily="34" charset="0"/>
                </a:rPr>
                <a:t>détaillée</a:t>
              </a:r>
              <a:endParaRPr lang="fr-FR" b="1" dirty="0">
                <a:solidFill>
                  <a:schemeClr val="accent6">
                    <a:lumMod val="75000"/>
                  </a:schemeClr>
                </a:solidFill>
                <a:latin typeface="Calibri" pitchFamily="34" charset="0"/>
              </a:endParaRPr>
            </a:p>
          </p:txBody>
        </p:sp>
        <p:sp>
          <p:nvSpPr>
            <p:cNvPr id="17" name="ZoneTexte 16"/>
            <p:cNvSpPr txBox="1"/>
            <p:nvPr/>
          </p:nvSpPr>
          <p:spPr>
            <a:xfrm>
              <a:off x="6569174" y="512676"/>
              <a:ext cx="1655869" cy="1015943"/>
            </a:xfrm>
            <a:prstGeom prst="rect">
              <a:avLst/>
            </a:prstGeom>
            <a:noFill/>
          </p:spPr>
          <p:txBody>
            <a:bodyPr>
              <a:spAutoFit/>
            </a:bodyPr>
            <a:lstStyle/>
            <a:p>
              <a:pPr algn="ctr" fontAlgn="auto">
                <a:spcBef>
                  <a:spcPts val="0"/>
                </a:spcBef>
                <a:spcAft>
                  <a:spcPts val="0"/>
                </a:spcAft>
                <a:defRPr/>
              </a:pPr>
              <a:r>
                <a:rPr lang="fr-FR" sz="2000" b="1" dirty="0">
                  <a:solidFill>
                    <a:schemeClr val="accent3">
                      <a:lumMod val="75000"/>
                    </a:schemeClr>
                  </a:solidFill>
                  <a:latin typeface="Calibri" pitchFamily="34" charset="0"/>
                </a:rPr>
                <a:t>Réalisation, installation, validation </a:t>
              </a:r>
            </a:p>
          </p:txBody>
        </p:sp>
        <p:sp>
          <p:nvSpPr>
            <p:cNvPr id="16" name="Freeform 11"/>
            <p:cNvSpPr>
              <a:spLocks/>
            </p:cNvSpPr>
            <p:nvPr/>
          </p:nvSpPr>
          <p:spPr bwMode="auto">
            <a:xfrm rot="2303617">
              <a:off x="5421921" y="1047681"/>
              <a:ext cx="1296144" cy="648072"/>
            </a:xfrm>
            <a:custGeom>
              <a:avLst/>
              <a:gdLst/>
              <a:ahLst/>
              <a:cxnLst>
                <a:cxn ang="0">
                  <a:pos x="628" y="312"/>
                </a:cxn>
                <a:cxn ang="0">
                  <a:pos x="540" y="312"/>
                </a:cxn>
                <a:cxn ang="0">
                  <a:pos x="510" y="352"/>
                </a:cxn>
                <a:cxn ang="0">
                  <a:pos x="486" y="412"/>
                </a:cxn>
                <a:cxn ang="0">
                  <a:pos x="166" y="442"/>
                </a:cxn>
                <a:cxn ang="0">
                  <a:pos x="172" y="412"/>
                </a:cxn>
                <a:cxn ang="0">
                  <a:pos x="0" y="476"/>
                </a:cxn>
                <a:cxn ang="0">
                  <a:pos x="154" y="526"/>
                </a:cxn>
                <a:cxn ang="0">
                  <a:pos x="160" y="494"/>
                </a:cxn>
                <a:cxn ang="0">
                  <a:pos x="482" y="472"/>
                </a:cxn>
                <a:cxn ang="0">
                  <a:pos x="506" y="558"/>
                </a:cxn>
                <a:cxn ang="0">
                  <a:pos x="604" y="646"/>
                </a:cxn>
                <a:cxn ang="0">
                  <a:pos x="350" y="826"/>
                </a:cxn>
                <a:cxn ang="0">
                  <a:pos x="318" y="798"/>
                </a:cxn>
                <a:cxn ang="0">
                  <a:pos x="226" y="946"/>
                </a:cxn>
                <a:cxn ang="0">
                  <a:pos x="432" y="886"/>
                </a:cxn>
                <a:cxn ang="0">
                  <a:pos x="392" y="854"/>
                </a:cxn>
                <a:cxn ang="0">
                  <a:pos x="660" y="676"/>
                </a:cxn>
                <a:cxn ang="0">
                  <a:pos x="814" y="720"/>
                </a:cxn>
                <a:cxn ang="0">
                  <a:pos x="986" y="720"/>
                </a:cxn>
                <a:cxn ang="0">
                  <a:pos x="1034" y="938"/>
                </a:cxn>
                <a:cxn ang="0">
                  <a:pos x="976" y="948"/>
                </a:cxn>
                <a:cxn ang="0">
                  <a:pos x="1100" y="1072"/>
                </a:cxn>
                <a:cxn ang="0">
                  <a:pos x="1158" y="916"/>
                </a:cxn>
                <a:cxn ang="0">
                  <a:pos x="1104" y="926"/>
                </a:cxn>
                <a:cxn ang="0">
                  <a:pos x="1056" y="712"/>
                </a:cxn>
                <a:cxn ang="0">
                  <a:pos x="1192" y="668"/>
                </a:cxn>
                <a:cxn ang="0">
                  <a:pos x="1312" y="602"/>
                </a:cxn>
                <a:cxn ang="0">
                  <a:pos x="1562" y="724"/>
                </a:cxn>
                <a:cxn ang="0">
                  <a:pos x="1534" y="748"/>
                </a:cxn>
                <a:cxn ang="0">
                  <a:pos x="1714" y="766"/>
                </a:cxn>
                <a:cxn ang="0">
                  <a:pos x="1644" y="652"/>
                </a:cxn>
                <a:cxn ang="0">
                  <a:pos x="1612" y="686"/>
                </a:cxn>
                <a:cxn ang="0">
                  <a:pos x="1364" y="558"/>
                </a:cxn>
                <a:cxn ang="0">
                  <a:pos x="1422" y="482"/>
                </a:cxn>
                <a:cxn ang="0">
                  <a:pos x="1442" y="392"/>
                </a:cxn>
                <a:cxn ang="0">
                  <a:pos x="1736" y="384"/>
                </a:cxn>
                <a:cxn ang="0">
                  <a:pos x="1738" y="412"/>
                </a:cxn>
                <a:cxn ang="0">
                  <a:pos x="1894" y="348"/>
                </a:cxn>
                <a:cxn ang="0">
                  <a:pos x="1732" y="294"/>
                </a:cxn>
                <a:cxn ang="0">
                  <a:pos x="1734" y="322"/>
                </a:cxn>
                <a:cxn ang="0">
                  <a:pos x="1432" y="334"/>
                </a:cxn>
                <a:cxn ang="0">
                  <a:pos x="1380" y="251"/>
                </a:cxn>
                <a:cxn ang="0">
                  <a:pos x="1302" y="194"/>
                </a:cxn>
                <a:cxn ang="0">
                  <a:pos x="1464" y="76"/>
                </a:cxn>
                <a:cxn ang="0">
                  <a:pos x="1496" y="92"/>
                </a:cxn>
                <a:cxn ang="0">
                  <a:pos x="1530" y="0"/>
                </a:cxn>
                <a:cxn ang="0">
                  <a:pos x="1384" y="32"/>
                </a:cxn>
                <a:cxn ang="0">
                  <a:pos x="1406" y="50"/>
                </a:cxn>
                <a:cxn ang="0">
                  <a:pos x="1244" y="166"/>
                </a:cxn>
                <a:cxn ang="0">
                  <a:pos x="1154" y="138"/>
                </a:cxn>
                <a:cxn ang="0">
                  <a:pos x="1096" y="190"/>
                </a:cxn>
                <a:cxn ang="0">
                  <a:pos x="1248" y="238"/>
                </a:cxn>
                <a:cxn ang="0">
                  <a:pos x="1350" y="354"/>
                </a:cxn>
                <a:cxn ang="0">
                  <a:pos x="1256" y="540"/>
                </a:cxn>
                <a:cxn ang="0">
                  <a:pos x="1018" y="640"/>
                </a:cxn>
                <a:cxn ang="0">
                  <a:pos x="792" y="640"/>
                </a:cxn>
                <a:cxn ang="0">
                  <a:pos x="614" y="556"/>
                </a:cxn>
                <a:cxn ang="0">
                  <a:pos x="564" y="430"/>
                </a:cxn>
                <a:cxn ang="0">
                  <a:pos x="628" y="312"/>
                </a:cxn>
              </a:cxnLst>
              <a:rect l="0" t="0" r="r" b="b"/>
              <a:pathLst>
                <a:path w="1894" h="1072">
                  <a:moveTo>
                    <a:pt x="628" y="312"/>
                  </a:moveTo>
                  <a:cubicBezTo>
                    <a:pt x="628" y="312"/>
                    <a:pt x="584" y="312"/>
                    <a:pt x="540" y="312"/>
                  </a:cubicBezTo>
                  <a:cubicBezTo>
                    <a:pt x="537" y="310"/>
                    <a:pt x="530" y="320"/>
                    <a:pt x="510" y="352"/>
                  </a:cubicBezTo>
                  <a:cubicBezTo>
                    <a:pt x="490" y="384"/>
                    <a:pt x="490" y="413"/>
                    <a:pt x="486" y="412"/>
                  </a:cubicBezTo>
                  <a:cubicBezTo>
                    <a:pt x="326" y="427"/>
                    <a:pt x="166" y="442"/>
                    <a:pt x="166" y="442"/>
                  </a:cubicBezTo>
                  <a:lnTo>
                    <a:pt x="172" y="412"/>
                  </a:lnTo>
                  <a:lnTo>
                    <a:pt x="0" y="476"/>
                  </a:lnTo>
                  <a:lnTo>
                    <a:pt x="154" y="526"/>
                  </a:lnTo>
                  <a:lnTo>
                    <a:pt x="160" y="494"/>
                  </a:lnTo>
                  <a:cubicBezTo>
                    <a:pt x="160" y="494"/>
                    <a:pt x="321" y="483"/>
                    <a:pt x="482" y="472"/>
                  </a:cubicBezTo>
                  <a:cubicBezTo>
                    <a:pt x="480" y="480"/>
                    <a:pt x="486" y="529"/>
                    <a:pt x="506" y="558"/>
                  </a:cubicBezTo>
                  <a:cubicBezTo>
                    <a:pt x="526" y="587"/>
                    <a:pt x="580" y="642"/>
                    <a:pt x="604" y="646"/>
                  </a:cubicBezTo>
                  <a:cubicBezTo>
                    <a:pt x="477" y="736"/>
                    <a:pt x="350" y="826"/>
                    <a:pt x="350" y="826"/>
                  </a:cubicBezTo>
                  <a:lnTo>
                    <a:pt x="318" y="798"/>
                  </a:lnTo>
                  <a:lnTo>
                    <a:pt x="226" y="946"/>
                  </a:lnTo>
                  <a:lnTo>
                    <a:pt x="432" y="886"/>
                  </a:lnTo>
                  <a:lnTo>
                    <a:pt x="392" y="854"/>
                  </a:lnTo>
                  <a:cubicBezTo>
                    <a:pt x="392" y="854"/>
                    <a:pt x="650" y="674"/>
                    <a:pt x="660" y="676"/>
                  </a:cubicBezTo>
                  <a:cubicBezTo>
                    <a:pt x="672" y="686"/>
                    <a:pt x="759" y="713"/>
                    <a:pt x="814" y="720"/>
                  </a:cubicBezTo>
                  <a:cubicBezTo>
                    <a:pt x="869" y="727"/>
                    <a:pt x="966" y="722"/>
                    <a:pt x="986" y="720"/>
                  </a:cubicBezTo>
                  <a:cubicBezTo>
                    <a:pt x="1009" y="829"/>
                    <a:pt x="1028" y="918"/>
                    <a:pt x="1034" y="938"/>
                  </a:cubicBezTo>
                  <a:cubicBezTo>
                    <a:pt x="1006" y="945"/>
                    <a:pt x="976" y="948"/>
                    <a:pt x="976" y="948"/>
                  </a:cubicBezTo>
                  <a:lnTo>
                    <a:pt x="1100" y="1072"/>
                  </a:lnTo>
                  <a:lnTo>
                    <a:pt x="1158" y="916"/>
                  </a:lnTo>
                  <a:lnTo>
                    <a:pt x="1104" y="926"/>
                  </a:lnTo>
                  <a:cubicBezTo>
                    <a:pt x="1104" y="926"/>
                    <a:pt x="1060" y="718"/>
                    <a:pt x="1056" y="712"/>
                  </a:cubicBezTo>
                  <a:cubicBezTo>
                    <a:pt x="1072" y="708"/>
                    <a:pt x="1149" y="686"/>
                    <a:pt x="1192" y="668"/>
                  </a:cubicBezTo>
                  <a:cubicBezTo>
                    <a:pt x="1235" y="650"/>
                    <a:pt x="1314" y="604"/>
                    <a:pt x="1312" y="602"/>
                  </a:cubicBezTo>
                  <a:cubicBezTo>
                    <a:pt x="1437" y="663"/>
                    <a:pt x="1562" y="724"/>
                    <a:pt x="1562" y="724"/>
                  </a:cubicBezTo>
                  <a:lnTo>
                    <a:pt x="1534" y="748"/>
                  </a:lnTo>
                  <a:lnTo>
                    <a:pt x="1714" y="766"/>
                  </a:lnTo>
                  <a:lnTo>
                    <a:pt x="1644" y="652"/>
                  </a:lnTo>
                  <a:lnTo>
                    <a:pt x="1612" y="686"/>
                  </a:lnTo>
                  <a:cubicBezTo>
                    <a:pt x="1612" y="686"/>
                    <a:pt x="1488" y="622"/>
                    <a:pt x="1364" y="558"/>
                  </a:cubicBezTo>
                  <a:cubicBezTo>
                    <a:pt x="1386" y="546"/>
                    <a:pt x="1409" y="510"/>
                    <a:pt x="1422" y="482"/>
                  </a:cubicBezTo>
                  <a:cubicBezTo>
                    <a:pt x="1435" y="454"/>
                    <a:pt x="1440" y="406"/>
                    <a:pt x="1442" y="392"/>
                  </a:cubicBezTo>
                  <a:cubicBezTo>
                    <a:pt x="1589" y="388"/>
                    <a:pt x="1736" y="384"/>
                    <a:pt x="1736" y="384"/>
                  </a:cubicBezTo>
                  <a:lnTo>
                    <a:pt x="1738" y="412"/>
                  </a:lnTo>
                  <a:lnTo>
                    <a:pt x="1894" y="348"/>
                  </a:lnTo>
                  <a:lnTo>
                    <a:pt x="1732" y="294"/>
                  </a:lnTo>
                  <a:lnTo>
                    <a:pt x="1734" y="322"/>
                  </a:lnTo>
                  <a:cubicBezTo>
                    <a:pt x="1684" y="329"/>
                    <a:pt x="1491" y="346"/>
                    <a:pt x="1432" y="334"/>
                  </a:cubicBezTo>
                  <a:cubicBezTo>
                    <a:pt x="1428" y="338"/>
                    <a:pt x="1416" y="281"/>
                    <a:pt x="1380" y="251"/>
                  </a:cubicBezTo>
                  <a:cubicBezTo>
                    <a:pt x="1344" y="221"/>
                    <a:pt x="1302" y="194"/>
                    <a:pt x="1302" y="194"/>
                  </a:cubicBezTo>
                  <a:cubicBezTo>
                    <a:pt x="1384" y="136"/>
                    <a:pt x="1464" y="76"/>
                    <a:pt x="1464" y="76"/>
                  </a:cubicBezTo>
                  <a:lnTo>
                    <a:pt x="1496" y="92"/>
                  </a:lnTo>
                  <a:lnTo>
                    <a:pt x="1530" y="0"/>
                  </a:lnTo>
                  <a:lnTo>
                    <a:pt x="1384" y="32"/>
                  </a:lnTo>
                  <a:lnTo>
                    <a:pt x="1406" y="50"/>
                  </a:lnTo>
                  <a:cubicBezTo>
                    <a:pt x="1406" y="50"/>
                    <a:pt x="1242" y="170"/>
                    <a:pt x="1244" y="166"/>
                  </a:cubicBezTo>
                  <a:cubicBezTo>
                    <a:pt x="1246" y="162"/>
                    <a:pt x="1154" y="138"/>
                    <a:pt x="1154" y="138"/>
                  </a:cubicBezTo>
                  <a:lnTo>
                    <a:pt x="1096" y="190"/>
                  </a:lnTo>
                  <a:cubicBezTo>
                    <a:pt x="1096" y="190"/>
                    <a:pt x="1206" y="211"/>
                    <a:pt x="1248" y="238"/>
                  </a:cubicBezTo>
                  <a:cubicBezTo>
                    <a:pt x="1248" y="238"/>
                    <a:pt x="1318" y="276"/>
                    <a:pt x="1350" y="354"/>
                  </a:cubicBezTo>
                  <a:cubicBezTo>
                    <a:pt x="1382" y="432"/>
                    <a:pt x="1316" y="492"/>
                    <a:pt x="1256" y="540"/>
                  </a:cubicBezTo>
                  <a:cubicBezTo>
                    <a:pt x="1196" y="588"/>
                    <a:pt x="1086" y="628"/>
                    <a:pt x="1018" y="640"/>
                  </a:cubicBezTo>
                  <a:cubicBezTo>
                    <a:pt x="950" y="652"/>
                    <a:pt x="835" y="649"/>
                    <a:pt x="792" y="640"/>
                  </a:cubicBezTo>
                  <a:cubicBezTo>
                    <a:pt x="749" y="631"/>
                    <a:pt x="652" y="591"/>
                    <a:pt x="614" y="556"/>
                  </a:cubicBezTo>
                  <a:cubicBezTo>
                    <a:pt x="576" y="521"/>
                    <a:pt x="561" y="471"/>
                    <a:pt x="564" y="430"/>
                  </a:cubicBezTo>
                  <a:cubicBezTo>
                    <a:pt x="567" y="389"/>
                    <a:pt x="615" y="337"/>
                    <a:pt x="628" y="312"/>
                  </a:cubicBezTo>
                  <a:close/>
                </a:path>
              </a:pathLst>
            </a:custGeom>
            <a:solidFill>
              <a:schemeClr val="accent3">
                <a:lumMod val="75000"/>
              </a:schemeClr>
            </a:solidFill>
            <a:ln w="38100" cap="flat" cmpd="sng">
              <a:solidFill>
                <a:schemeClr val="accent3">
                  <a:lumMod val="75000"/>
                </a:schemeClr>
              </a:solidFill>
              <a:prstDash val="solid"/>
              <a:round/>
              <a:headEnd/>
              <a:tailEnd/>
            </a:ln>
            <a:effectLst/>
            <a:scene3d>
              <a:camera prst="orthographicFront">
                <a:rot lat="0" lon="20999997" rev="0"/>
              </a:camera>
              <a:lightRig rig="threePt" dir="t"/>
            </a:scene3d>
          </p:spPr>
          <p:txBody>
            <a:bodyPr lIns="36000" tIns="0" rIns="36000" bIns="0" anchor="ctr"/>
            <a:lstStyle/>
            <a:p>
              <a:pPr fontAlgn="auto">
                <a:spcBef>
                  <a:spcPts val="0"/>
                </a:spcBef>
                <a:spcAft>
                  <a:spcPts val="0"/>
                </a:spcAft>
                <a:defRPr/>
              </a:pPr>
              <a:endParaRPr lang="fr-FR" dirty="0">
                <a:latin typeface="Calibri" pitchFamily="34" charset="0"/>
              </a:endParaRPr>
            </a:p>
          </p:txBody>
        </p:sp>
      </p:grpSp>
      <p:grpSp>
        <p:nvGrpSpPr>
          <p:cNvPr id="3" name="Groupe 40"/>
          <p:cNvGrpSpPr/>
          <p:nvPr/>
        </p:nvGrpSpPr>
        <p:grpSpPr>
          <a:xfrm>
            <a:off x="2843808" y="1628800"/>
            <a:ext cx="1080121" cy="1764195"/>
            <a:chOff x="2824008" y="1711097"/>
            <a:chExt cx="1026114" cy="1260138"/>
          </a:xfrm>
        </p:grpSpPr>
        <p:cxnSp>
          <p:nvCxnSpPr>
            <p:cNvPr id="19" name="Connecteur droit 18"/>
            <p:cNvCxnSpPr/>
            <p:nvPr/>
          </p:nvCxnSpPr>
          <p:spPr>
            <a:xfrm rot="16200000" flipH="1">
              <a:off x="3357768" y="2478882"/>
              <a:ext cx="540059" cy="444648"/>
            </a:xfrm>
            <a:prstGeom prst="line">
              <a:avLst/>
            </a:prstGeom>
            <a:ln w="63500">
              <a:solidFill>
                <a:schemeClr val="accent3"/>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rot="16200000" flipH="1">
              <a:off x="2746085" y="1789020"/>
              <a:ext cx="771515" cy="615669"/>
            </a:xfrm>
            <a:prstGeom prst="line">
              <a:avLst/>
            </a:prstGeom>
            <a:ln w="63500">
              <a:solidFill>
                <a:schemeClr val="accent5">
                  <a:lumMod val="75000"/>
                </a:schemeClr>
              </a:solidFill>
              <a:tailEnd type="triangle" w="med" len="lg"/>
            </a:ln>
          </p:spPr>
          <p:style>
            <a:lnRef idx="1">
              <a:schemeClr val="accent1"/>
            </a:lnRef>
            <a:fillRef idx="0">
              <a:schemeClr val="accent1"/>
            </a:fillRef>
            <a:effectRef idx="0">
              <a:schemeClr val="accent1"/>
            </a:effectRef>
            <a:fontRef idx="minor">
              <a:schemeClr val="tx1"/>
            </a:fontRef>
          </p:style>
        </p:cxnSp>
      </p:grpSp>
      <p:cxnSp>
        <p:nvCxnSpPr>
          <p:cNvPr id="21" name="Connecteur droit 20"/>
          <p:cNvCxnSpPr/>
          <p:nvPr/>
        </p:nvCxnSpPr>
        <p:spPr>
          <a:xfrm flipV="1">
            <a:off x="5256076" y="1484784"/>
            <a:ext cx="684076" cy="1260138"/>
          </a:xfrm>
          <a:prstGeom prst="line">
            <a:avLst/>
          </a:prstGeom>
          <a:ln w="63500">
            <a:solidFill>
              <a:schemeClr val="accent3">
                <a:lumMod val="75000"/>
              </a:schemeClr>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rot="5400000" flipH="1" flipV="1">
            <a:off x="4638783" y="2786153"/>
            <a:ext cx="928553" cy="486054"/>
          </a:xfrm>
          <a:prstGeom prst="line">
            <a:avLst/>
          </a:prstGeom>
          <a:ln w="63500">
            <a:solidFill>
              <a:schemeClr val="accent3"/>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135554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checkerboard(across)">
                                      <p:cBhvr>
                                        <p:cTn id="7" dur="500"/>
                                        <p:tgtEl>
                                          <p:spTgt spid="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checkerboard(across)">
                                      <p:cBhvr>
                                        <p:cTn id="12" dur="500"/>
                                        <p:tgtEl>
                                          <p:spTgt spid="4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checkerboard(across)">
                                      <p:cBhvr>
                                        <p:cTn id="17" dur="500"/>
                                        <p:tgtEl>
                                          <p:spTgt spid="4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checkerboard(across)">
                                      <p:cBhvr>
                                        <p:cTn id="22" dur="500"/>
                                        <p:tgtEl>
                                          <p:spTgt spid="4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checkerboard(across)">
                                      <p:cBhvr>
                                        <p:cTn id="27" dur="500"/>
                                        <p:tgtEl>
                                          <p:spTgt spid="4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checkerboard(across)">
                                      <p:cBhvr>
                                        <p:cTn id="3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P spid="4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395288" y="2996952"/>
            <a:ext cx="8389937" cy="646113"/>
          </a:xfrm>
          <a:prstGeom prst="rect">
            <a:avLst/>
          </a:prstGeom>
        </p:spPr>
        <p:txBody>
          <a:bodyPr>
            <a:spAutoFit/>
          </a:bodyPr>
          <a:lstStyle/>
          <a:p>
            <a:pPr algn="ctr" fontAlgn="auto">
              <a:spcBef>
                <a:spcPts val="0"/>
              </a:spcBef>
              <a:spcAft>
                <a:spcPts val="0"/>
              </a:spcAft>
              <a:defRPr/>
            </a:pPr>
            <a:r>
              <a:rPr lang="fr-FR" b="1" dirty="0">
                <a:solidFill>
                  <a:schemeClr val="accent1">
                    <a:lumMod val="75000"/>
                  </a:schemeClr>
                </a:solidFill>
                <a:latin typeface="Calibri" pitchFamily="34" charset="0"/>
              </a:rPr>
              <a:t>Évolution : on dimensionne, on choisit l’ensemble des constituants des chaînes fonctionnelles sauf le </a:t>
            </a:r>
            <a:r>
              <a:rPr lang="fr-FR" b="1" dirty="0">
                <a:solidFill>
                  <a:srgbClr val="FF0000"/>
                </a:solidFill>
                <a:latin typeface="Calibri" pitchFamily="34" charset="0"/>
              </a:rPr>
              <a:t>contrôleur d’automatisme programmable </a:t>
            </a:r>
            <a:endParaRPr lang="fr-FR" dirty="0">
              <a:solidFill>
                <a:srgbClr val="FF0000"/>
              </a:solidFill>
              <a:latin typeface="Calibri" pitchFamily="34" charset="0"/>
            </a:endParaRPr>
          </a:p>
        </p:txBody>
      </p:sp>
      <p:grpSp>
        <p:nvGrpSpPr>
          <p:cNvPr id="4" name="Groupe 37"/>
          <p:cNvGrpSpPr>
            <a:grpSpLocks/>
          </p:cNvGrpSpPr>
          <p:nvPr/>
        </p:nvGrpSpPr>
        <p:grpSpPr bwMode="auto">
          <a:xfrm>
            <a:off x="287338" y="1700808"/>
            <a:ext cx="8609012" cy="1133475"/>
            <a:chOff x="251520" y="4689140"/>
            <a:chExt cx="8608404" cy="1132892"/>
          </a:xfrm>
        </p:grpSpPr>
        <p:sp>
          <p:nvSpPr>
            <p:cNvPr id="33809" name="Rectangle 2"/>
            <p:cNvSpPr>
              <a:spLocks noChangeArrowheads="1"/>
            </p:cNvSpPr>
            <p:nvPr/>
          </p:nvSpPr>
          <p:spPr bwMode="auto">
            <a:xfrm>
              <a:off x="816757" y="5517232"/>
              <a:ext cx="816818" cy="304800"/>
            </a:xfrm>
            <a:prstGeom prst="rect">
              <a:avLst/>
            </a:prstGeom>
            <a:solidFill>
              <a:srgbClr val="FFFFFF"/>
            </a:solidFill>
            <a:ln w="9525">
              <a:solidFill>
                <a:srgbClr val="000000"/>
              </a:solidFill>
              <a:miter lim="800000"/>
              <a:headEnd/>
              <a:tailEnd/>
            </a:ln>
          </p:spPr>
          <p:txBody>
            <a:bodyPr lIns="0" tIns="0" rIns="0" bIns="0"/>
            <a:lstStyle/>
            <a:p>
              <a:pPr algn="ctr">
                <a:spcAft>
                  <a:spcPts val="1000"/>
                </a:spcAft>
              </a:pPr>
              <a:r>
                <a:rPr lang="fr-FR" b="1">
                  <a:latin typeface="Calibri" pitchFamily="34" charset="0"/>
                </a:rPr>
                <a:t>Capteur</a:t>
              </a:r>
            </a:p>
          </p:txBody>
        </p:sp>
        <p:sp>
          <p:nvSpPr>
            <p:cNvPr id="33810" name="Rectangle 3"/>
            <p:cNvSpPr>
              <a:spLocks noChangeArrowheads="1"/>
            </p:cNvSpPr>
            <p:nvPr/>
          </p:nvSpPr>
          <p:spPr bwMode="auto">
            <a:xfrm>
              <a:off x="2123728" y="5517232"/>
              <a:ext cx="1584176" cy="304800"/>
            </a:xfrm>
            <a:prstGeom prst="rect">
              <a:avLst/>
            </a:prstGeom>
            <a:solidFill>
              <a:srgbClr val="FFFFFF"/>
            </a:solidFill>
            <a:ln w="9525">
              <a:solidFill>
                <a:srgbClr val="000000"/>
              </a:solidFill>
              <a:miter lim="800000"/>
              <a:headEnd/>
              <a:tailEnd/>
            </a:ln>
          </p:spPr>
          <p:txBody>
            <a:bodyPr lIns="0" tIns="0" rIns="0" bIns="0"/>
            <a:lstStyle/>
            <a:p>
              <a:pPr algn="ctr">
                <a:spcAft>
                  <a:spcPts val="1000"/>
                </a:spcAft>
              </a:pPr>
              <a:r>
                <a:rPr lang="fr-FR" b="1">
                  <a:solidFill>
                    <a:srgbClr val="FF0000"/>
                  </a:solidFill>
                  <a:latin typeface="Calibri" pitchFamily="34" charset="0"/>
                </a:rPr>
                <a:t> Contrôleur d’AP</a:t>
              </a:r>
            </a:p>
          </p:txBody>
        </p:sp>
        <p:sp>
          <p:nvSpPr>
            <p:cNvPr id="33811" name="Rectangle 4"/>
            <p:cNvSpPr>
              <a:spLocks noChangeArrowheads="1"/>
            </p:cNvSpPr>
            <p:nvPr/>
          </p:nvSpPr>
          <p:spPr bwMode="auto">
            <a:xfrm>
              <a:off x="4247964" y="5517232"/>
              <a:ext cx="1512168" cy="304800"/>
            </a:xfrm>
            <a:prstGeom prst="rect">
              <a:avLst/>
            </a:prstGeom>
            <a:solidFill>
              <a:srgbClr val="FFFFFF"/>
            </a:solidFill>
            <a:ln w="9525">
              <a:solidFill>
                <a:srgbClr val="000000"/>
              </a:solidFill>
              <a:miter lim="800000"/>
              <a:headEnd/>
              <a:tailEnd/>
            </a:ln>
          </p:spPr>
          <p:txBody>
            <a:bodyPr lIns="0" tIns="0" rIns="0" bIns="0"/>
            <a:lstStyle/>
            <a:p>
              <a:pPr algn="ctr">
                <a:spcAft>
                  <a:spcPts val="1000"/>
                </a:spcAft>
              </a:pPr>
              <a:r>
                <a:rPr lang="fr-FR" b="1">
                  <a:latin typeface="Calibri" pitchFamily="34" charset="0"/>
                </a:rPr>
                <a:t>Pré-actionneur</a:t>
              </a:r>
            </a:p>
          </p:txBody>
        </p:sp>
        <p:sp>
          <p:nvSpPr>
            <p:cNvPr id="33812" name="Rectangle 5"/>
            <p:cNvSpPr>
              <a:spLocks noChangeArrowheads="1"/>
            </p:cNvSpPr>
            <p:nvPr/>
          </p:nvSpPr>
          <p:spPr bwMode="auto">
            <a:xfrm>
              <a:off x="6048164" y="5517232"/>
              <a:ext cx="1152128" cy="304800"/>
            </a:xfrm>
            <a:prstGeom prst="rect">
              <a:avLst/>
            </a:prstGeom>
            <a:solidFill>
              <a:srgbClr val="FFFFFF"/>
            </a:solidFill>
            <a:ln w="9525">
              <a:solidFill>
                <a:srgbClr val="000000"/>
              </a:solidFill>
              <a:miter lim="800000"/>
              <a:headEnd/>
              <a:tailEnd/>
            </a:ln>
          </p:spPr>
          <p:txBody>
            <a:bodyPr lIns="0" tIns="0" rIns="0" bIns="0"/>
            <a:lstStyle/>
            <a:p>
              <a:pPr algn="ctr">
                <a:spcAft>
                  <a:spcPts val="1000"/>
                </a:spcAft>
              </a:pPr>
              <a:r>
                <a:rPr lang="fr-FR" b="1" dirty="0">
                  <a:latin typeface="Calibri" pitchFamily="34" charset="0"/>
                </a:rPr>
                <a:t>Actionneur</a:t>
              </a:r>
            </a:p>
          </p:txBody>
        </p:sp>
        <p:sp>
          <p:nvSpPr>
            <p:cNvPr id="33813" name="Rectangle 6"/>
            <p:cNvSpPr>
              <a:spLocks noChangeArrowheads="1"/>
            </p:cNvSpPr>
            <p:nvPr/>
          </p:nvSpPr>
          <p:spPr bwMode="auto">
            <a:xfrm>
              <a:off x="7488324" y="5517232"/>
              <a:ext cx="972108" cy="304800"/>
            </a:xfrm>
            <a:prstGeom prst="rect">
              <a:avLst/>
            </a:prstGeom>
            <a:solidFill>
              <a:srgbClr val="FFFFFF"/>
            </a:solidFill>
            <a:ln w="9525">
              <a:solidFill>
                <a:srgbClr val="000000"/>
              </a:solidFill>
              <a:miter lim="800000"/>
              <a:headEnd/>
              <a:tailEnd/>
            </a:ln>
          </p:spPr>
          <p:txBody>
            <a:bodyPr lIns="0" tIns="0" rIns="0" bIns="0"/>
            <a:lstStyle/>
            <a:p>
              <a:pPr algn="ctr">
                <a:spcAft>
                  <a:spcPts val="1000"/>
                </a:spcAft>
              </a:pPr>
              <a:r>
                <a:rPr lang="fr-FR" b="1">
                  <a:latin typeface="Calibri" pitchFamily="34" charset="0"/>
                </a:rPr>
                <a:t>Effecteur</a:t>
              </a:r>
            </a:p>
          </p:txBody>
        </p:sp>
        <p:sp>
          <p:nvSpPr>
            <p:cNvPr id="33814" name="Line 8"/>
            <p:cNvSpPr>
              <a:spLocks noChangeShapeType="1"/>
            </p:cNvSpPr>
            <p:nvPr/>
          </p:nvSpPr>
          <p:spPr bwMode="auto">
            <a:xfrm>
              <a:off x="1633575" y="5655344"/>
              <a:ext cx="238125" cy="0"/>
            </a:xfrm>
            <a:prstGeom prst="line">
              <a:avLst/>
            </a:prstGeom>
            <a:noFill/>
            <a:ln w="3810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fr-FR">
                <a:latin typeface="Calibri" pitchFamily="34" charset="0"/>
              </a:endParaRPr>
            </a:p>
          </p:txBody>
        </p:sp>
        <p:sp>
          <p:nvSpPr>
            <p:cNvPr id="33815" name="Line 9"/>
            <p:cNvSpPr>
              <a:spLocks noChangeShapeType="1"/>
            </p:cNvSpPr>
            <p:nvPr/>
          </p:nvSpPr>
          <p:spPr bwMode="auto">
            <a:xfrm>
              <a:off x="4005660" y="5655344"/>
              <a:ext cx="238125" cy="0"/>
            </a:xfrm>
            <a:prstGeom prst="line">
              <a:avLst/>
            </a:prstGeom>
            <a:noFill/>
            <a:ln w="3810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fr-FR">
                <a:latin typeface="Calibri" pitchFamily="34" charset="0"/>
              </a:endParaRPr>
            </a:p>
          </p:txBody>
        </p:sp>
        <p:sp>
          <p:nvSpPr>
            <p:cNvPr id="33816" name="Line 10"/>
            <p:cNvSpPr>
              <a:spLocks noChangeShapeType="1"/>
            </p:cNvSpPr>
            <p:nvPr/>
          </p:nvSpPr>
          <p:spPr bwMode="auto">
            <a:xfrm>
              <a:off x="5760133" y="5661248"/>
              <a:ext cx="288032" cy="0"/>
            </a:xfrm>
            <a:prstGeom prst="line">
              <a:avLst/>
            </a:prstGeom>
            <a:noFill/>
            <a:ln w="3810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fr-FR">
                <a:latin typeface="Calibri" pitchFamily="34" charset="0"/>
              </a:endParaRPr>
            </a:p>
          </p:txBody>
        </p:sp>
        <p:sp>
          <p:nvSpPr>
            <p:cNvPr id="33817" name="Line 11"/>
            <p:cNvSpPr>
              <a:spLocks noChangeShapeType="1"/>
            </p:cNvSpPr>
            <p:nvPr/>
          </p:nvSpPr>
          <p:spPr bwMode="auto">
            <a:xfrm>
              <a:off x="7200292" y="5661248"/>
              <a:ext cx="314325" cy="0"/>
            </a:xfrm>
            <a:prstGeom prst="line">
              <a:avLst/>
            </a:prstGeom>
            <a:noFill/>
            <a:ln w="3810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fr-FR">
                <a:latin typeface="Calibri" pitchFamily="34" charset="0"/>
              </a:endParaRPr>
            </a:p>
          </p:txBody>
        </p:sp>
        <p:sp>
          <p:nvSpPr>
            <p:cNvPr id="33818" name="Rectangle 14"/>
            <p:cNvSpPr>
              <a:spLocks noChangeArrowheads="1"/>
            </p:cNvSpPr>
            <p:nvPr/>
          </p:nvSpPr>
          <p:spPr bwMode="auto">
            <a:xfrm>
              <a:off x="251520" y="4689140"/>
              <a:ext cx="1095375" cy="792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0">
                  <a:solidFill>
                    <a:srgbClr val="000000"/>
                  </a:solidFill>
                  <a:miter lim="800000"/>
                  <a:headEnd/>
                  <a:tailEnd/>
                </a14:hiddenLine>
              </a:ext>
            </a:extLst>
          </p:spPr>
          <p:txBody>
            <a:bodyPr lIns="0" tIns="0" rIns="0" bIns="0"/>
            <a:lstStyle/>
            <a:p>
              <a:pPr algn="ctr">
                <a:lnSpc>
                  <a:spcPts val="1800"/>
                </a:lnSpc>
              </a:pPr>
              <a:r>
                <a:rPr lang="fr-FR" b="1">
                  <a:latin typeface="Calibri" pitchFamily="34" charset="0"/>
                </a:rPr>
                <a:t>Apparition d’un</a:t>
              </a:r>
            </a:p>
            <a:p>
              <a:pPr algn="ctr">
                <a:lnSpc>
                  <a:spcPts val="1800"/>
                </a:lnSpc>
              </a:pPr>
              <a:r>
                <a:rPr lang="fr-FR" b="1">
                  <a:latin typeface="Calibri" pitchFamily="34" charset="0"/>
                </a:rPr>
                <a:t>événement</a:t>
              </a:r>
            </a:p>
          </p:txBody>
        </p:sp>
        <p:sp>
          <p:nvSpPr>
            <p:cNvPr id="33819" name="Rectangle 15"/>
            <p:cNvSpPr>
              <a:spLocks noChangeArrowheads="1"/>
            </p:cNvSpPr>
            <p:nvPr/>
          </p:nvSpPr>
          <p:spPr bwMode="auto">
            <a:xfrm>
              <a:off x="7488324" y="4689140"/>
              <a:ext cx="1371600" cy="792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0">
                  <a:solidFill>
                    <a:srgbClr val="000000"/>
                  </a:solidFill>
                  <a:miter lim="800000"/>
                  <a:headEnd/>
                  <a:tailEnd/>
                </a14:hiddenLine>
              </a:ext>
            </a:extLst>
          </p:spPr>
          <p:txBody>
            <a:bodyPr lIns="0" tIns="0" rIns="0" bIns="0"/>
            <a:lstStyle/>
            <a:p>
              <a:pPr algn="ctr">
                <a:lnSpc>
                  <a:spcPts val="1800"/>
                </a:lnSpc>
              </a:pPr>
              <a:r>
                <a:rPr lang="fr-FR" b="1">
                  <a:latin typeface="Calibri" pitchFamily="34" charset="0"/>
                </a:rPr>
                <a:t>Effet consécutif</a:t>
              </a:r>
            </a:p>
            <a:p>
              <a:pPr algn="ctr">
                <a:lnSpc>
                  <a:spcPts val="1800"/>
                </a:lnSpc>
              </a:pPr>
              <a:r>
                <a:rPr lang="fr-FR" b="1">
                  <a:latin typeface="Calibri" pitchFamily="34" charset="0"/>
                </a:rPr>
                <a:t>à l’événement</a:t>
              </a:r>
            </a:p>
          </p:txBody>
        </p:sp>
        <p:sp>
          <p:nvSpPr>
            <p:cNvPr id="33820" name="Rectangle 2"/>
            <p:cNvSpPr>
              <a:spLocks noChangeArrowheads="1"/>
            </p:cNvSpPr>
            <p:nvPr/>
          </p:nvSpPr>
          <p:spPr bwMode="auto">
            <a:xfrm>
              <a:off x="1871700" y="5517232"/>
              <a:ext cx="288032" cy="304800"/>
            </a:xfrm>
            <a:prstGeom prst="rect">
              <a:avLst/>
            </a:prstGeom>
            <a:solidFill>
              <a:srgbClr val="FFFFFF"/>
            </a:solidFill>
            <a:ln w="9525">
              <a:solidFill>
                <a:srgbClr val="000000"/>
              </a:solidFill>
              <a:miter lim="800000"/>
              <a:headEnd/>
              <a:tailEnd/>
            </a:ln>
          </p:spPr>
          <p:txBody>
            <a:bodyPr lIns="0" tIns="0" rIns="0" bIns="0"/>
            <a:lstStyle/>
            <a:p>
              <a:pPr algn="ctr">
                <a:spcAft>
                  <a:spcPts val="1000"/>
                </a:spcAft>
              </a:pPr>
              <a:r>
                <a:rPr lang="fr-FR" b="1">
                  <a:latin typeface="Calibri" pitchFamily="34" charset="0"/>
                </a:rPr>
                <a:t>E</a:t>
              </a:r>
            </a:p>
          </p:txBody>
        </p:sp>
        <p:sp>
          <p:nvSpPr>
            <p:cNvPr id="33821" name="Rectangle 2"/>
            <p:cNvSpPr>
              <a:spLocks noChangeArrowheads="1"/>
            </p:cNvSpPr>
            <p:nvPr/>
          </p:nvSpPr>
          <p:spPr bwMode="auto">
            <a:xfrm>
              <a:off x="3707904" y="5517232"/>
              <a:ext cx="288032" cy="304800"/>
            </a:xfrm>
            <a:prstGeom prst="rect">
              <a:avLst/>
            </a:prstGeom>
            <a:solidFill>
              <a:srgbClr val="FFFFFF"/>
            </a:solidFill>
            <a:ln w="9525">
              <a:solidFill>
                <a:srgbClr val="000000"/>
              </a:solidFill>
              <a:miter lim="800000"/>
              <a:headEnd/>
              <a:tailEnd/>
            </a:ln>
          </p:spPr>
          <p:txBody>
            <a:bodyPr lIns="0" tIns="0" rIns="0" bIns="0"/>
            <a:lstStyle/>
            <a:p>
              <a:pPr algn="ctr">
                <a:spcAft>
                  <a:spcPts val="1000"/>
                </a:spcAft>
              </a:pPr>
              <a:r>
                <a:rPr lang="fr-FR" b="1">
                  <a:latin typeface="Calibri" pitchFamily="34" charset="0"/>
                </a:rPr>
                <a:t>S</a:t>
              </a:r>
            </a:p>
          </p:txBody>
        </p:sp>
        <p:sp>
          <p:nvSpPr>
            <p:cNvPr id="33822" name="Line 8"/>
            <p:cNvSpPr>
              <a:spLocks noChangeShapeType="1"/>
            </p:cNvSpPr>
            <p:nvPr/>
          </p:nvSpPr>
          <p:spPr bwMode="auto">
            <a:xfrm>
              <a:off x="575556" y="5661248"/>
              <a:ext cx="238125" cy="0"/>
            </a:xfrm>
            <a:prstGeom prst="line">
              <a:avLst/>
            </a:prstGeom>
            <a:noFill/>
            <a:ln w="3810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fr-FR">
                <a:latin typeface="Calibri" pitchFamily="34" charset="0"/>
              </a:endParaRPr>
            </a:p>
          </p:txBody>
        </p:sp>
        <p:sp>
          <p:nvSpPr>
            <p:cNvPr id="33823" name="Line 10"/>
            <p:cNvSpPr>
              <a:spLocks noChangeShapeType="1"/>
            </p:cNvSpPr>
            <p:nvPr/>
          </p:nvSpPr>
          <p:spPr bwMode="auto">
            <a:xfrm>
              <a:off x="8460432" y="5661248"/>
              <a:ext cx="288032" cy="0"/>
            </a:xfrm>
            <a:prstGeom prst="line">
              <a:avLst/>
            </a:prstGeom>
            <a:noFill/>
            <a:ln w="38100">
              <a:solidFill>
                <a:srgbClr val="000000"/>
              </a:solidFill>
              <a:round/>
              <a:headEnd/>
              <a:tailEnd type="triangle" w="med" len="med"/>
            </a:ln>
            <a:extLst>
              <a:ext uri="{909E8E84-426E-40DD-AFC4-6F175D3DCCD1}">
                <a14:hiddenFill xmlns="" xmlns:a14="http://schemas.microsoft.com/office/drawing/2010/main">
                  <a:noFill/>
                </a14:hiddenFill>
              </a:ext>
            </a:extLst>
          </p:spPr>
          <p:txBody>
            <a:bodyPr/>
            <a:lstStyle/>
            <a:p>
              <a:endParaRPr lang="fr-FR">
                <a:latin typeface="Calibri" pitchFamily="34" charset="0"/>
              </a:endParaRPr>
            </a:p>
          </p:txBody>
        </p:sp>
      </p:grpSp>
      <p:sp>
        <p:nvSpPr>
          <p:cNvPr id="33807" name="Freeform 9"/>
          <p:cNvSpPr>
            <a:spLocks/>
          </p:cNvSpPr>
          <p:nvPr/>
        </p:nvSpPr>
        <p:spPr bwMode="auto">
          <a:xfrm>
            <a:off x="3563888" y="80963"/>
            <a:ext cx="3888432" cy="1547837"/>
          </a:xfrm>
          <a:custGeom>
            <a:avLst/>
            <a:gdLst>
              <a:gd name="T0" fmla="*/ 764 w 2422"/>
              <a:gd name="T1" fmla="*/ 76 h 1592"/>
              <a:gd name="T2" fmla="*/ 720 w 2422"/>
              <a:gd name="T3" fmla="*/ 100 h 1592"/>
              <a:gd name="T4" fmla="*/ 696 w 2422"/>
              <a:gd name="T5" fmla="*/ 116 h 1592"/>
              <a:gd name="T6" fmla="*/ 624 w 2422"/>
              <a:gd name="T7" fmla="*/ 174 h 1592"/>
              <a:gd name="T8" fmla="*/ 326 w 2422"/>
              <a:gd name="T9" fmla="*/ 48 h 1592"/>
              <a:gd name="T10" fmla="*/ 352 w 2422"/>
              <a:gd name="T11" fmla="*/ 20 h 1592"/>
              <a:gd name="T12" fmla="*/ 148 w 2422"/>
              <a:gd name="T13" fmla="*/ 0 h 1592"/>
              <a:gd name="T14" fmla="*/ 246 w 2422"/>
              <a:gd name="T15" fmla="*/ 126 h 1592"/>
              <a:gd name="T16" fmla="*/ 280 w 2422"/>
              <a:gd name="T17" fmla="*/ 92 h 1592"/>
              <a:gd name="T18" fmla="*/ 588 w 2422"/>
              <a:gd name="T19" fmla="*/ 236 h 1592"/>
              <a:gd name="T20" fmla="*/ 544 w 2422"/>
              <a:gd name="T21" fmla="*/ 374 h 1592"/>
              <a:gd name="T22" fmla="*/ 562 w 2422"/>
              <a:gd name="T23" fmla="*/ 542 h 1592"/>
              <a:gd name="T24" fmla="*/ 178 w 2422"/>
              <a:gd name="T25" fmla="*/ 598 h 1592"/>
              <a:gd name="T26" fmla="*/ 172 w 2422"/>
              <a:gd name="T27" fmla="*/ 556 h 1592"/>
              <a:gd name="T28" fmla="*/ 0 w 2422"/>
              <a:gd name="T29" fmla="*/ 664 h 1592"/>
              <a:gd name="T30" fmla="*/ 204 w 2422"/>
              <a:gd name="T31" fmla="*/ 734 h 1592"/>
              <a:gd name="T32" fmla="*/ 196 w 2422"/>
              <a:gd name="T33" fmla="*/ 676 h 1592"/>
              <a:gd name="T34" fmla="*/ 598 w 2422"/>
              <a:gd name="T35" fmla="*/ 624 h 1592"/>
              <a:gd name="T36" fmla="*/ 724 w 2422"/>
              <a:gd name="T37" fmla="*/ 760 h 1592"/>
              <a:gd name="T38" fmla="*/ 908 w 2422"/>
              <a:gd name="T39" fmla="*/ 884 h 1592"/>
              <a:gd name="T40" fmla="*/ 764 w 2422"/>
              <a:gd name="T41" fmla="*/ 1232 h 1592"/>
              <a:gd name="T42" fmla="*/ 692 w 2422"/>
              <a:gd name="T43" fmla="*/ 1200 h 1592"/>
              <a:gd name="T44" fmla="*/ 732 w 2422"/>
              <a:gd name="T45" fmla="*/ 1452 h 1592"/>
              <a:gd name="T46" fmla="*/ 930 w 2422"/>
              <a:gd name="T47" fmla="*/ 1298 h 1592"/>
              <a:gd name="T48" fmla="*/ 860 w 2422"/>
              <a:gd name="T49" fmla="*/ 1268 h 1592"/>
              <a:gd name="T50" fmla="*/ 996 w 2422"/>
              <a:gd name="T51" fmla="*/ 916 h 1592"/>
              <a:gd name="T52" fmla="*/ 1180 w 2422"/>
              <a:gd name="T53" fmla="*/ 972 h 1592"/>
              <a:gd name="T54" fmla="*/ 1384 w 2422"/>
              <a:gd name="T55" fmla="*/ 968 h 1592"/>
              <a:gd name="T56" fmla="*/ 1602 w 2422"/>
              <a:gd name="T57" fmla="*/ 1372 h 1592"/>
              <a:gd name="T58" fmla="*/ 1548 w 2422"/>
              <a:gd name="T59" fmla="*/ 1380 h 1592"/>
              <a:gd name="T60" fmla="*/ 1776 w 2422"/>
              <a:gd name="T61" fmla="*/ 1592 h 1592"/>
              <a:gd name="T62" fmla="*/ 1776 w 2422"/>
              <a:gd name="T63" fmla="*/ 1348 h 1592"/>
              <a:gd name="T64" fmla="*/ 1714 w 2422"/>
              <a:gd name="T65" fmla="*/ 1354 h 1592"/>
              <a:gd name="T66" fmla="*/ 1482 w 2422"/>
              <a:gd name="T67" fmla="*/ 954 h 1592"/>
              <a:gd name="T68" fmla="*/ 1636 w 2422"/>
              <a:gd name="T69" fmla="*/ 871 h 1592"/>
              <a:gd name="T70" fmla="*/ 1736 w 2422"/>
              <a:gd name="T71" fmla="*/ 770 h 1592"/>
              <a:gd name="T72" fmla="*/ 2180 w 2422"/>
              <a:gd name="T73" fmla="*/ 996 h 1592"/>
              <a:gd name="T74" fmla="*/ 2152 w 2422"/>
              <a:gd name="T75" fmla="*/ 1032 h 1592"/>
              <a:gd name="T76" fmla="*/ 2422 w 2422"/>
              <a:gd name="T77" fmla="*/ 1082 h 1592"/>
              <a:gd name="T78" fmla="*/ 2236 w 2422"/>
              <a:gd name="T79" fmla="*/ 884 h 1592"/>
              <a:gd name="T80" fmla="*/ 2216 w 2422"/>
              <a:gd name="T81" fmla="*/ 924 h 1592"/>
              <a:gd name="T82" fmla="*/ 1766 w 2422"/>
              <a:gd name="T83" fmla="*/ 698 h 1592"/>
              <a:gd name="T84" fmla="*/ 1776 w 2422"/>
              <a:gd name="T85" fmla="*/ 532 h 1592"/>
              <a:gd name="T86" fmla="*/ 1714 w 2422"/>
              <a:gd name="T87" fmla="*/ 378 h 1592"/>
              <a:gd name="T88" fmla="*/ 2058 w 2422"/>
              <a:gd name="T89" fmla="*/ 320 h 1592"/>
              <a:gd name="T90" fmla="*/ 2076 w 2422"/>
              <a:gd name="T91" fmla="*/ 368 h 1592"/>
              <a:gd name="T92" fmla="*/ 2200 w 2422"/>
              <a:gd name="T93" fmla="*/ 266 h 1592"/>
              <a:gd name="T94" fmla="*/ 1994 w 2422"/>
              <a:gd name="T95" fmla="*/ 220 h 1592"/>
              <a:gd name="T96" fmla="*/ 2016 w 2422"/>
              <a:gd name="T97" fmla="*/ 260 h 1592"/>
              <a:gd name="T98" fmla="*/ 1656 w 2422"/>
              <a:gd name="T99" fmla="*/ 316 h 1592"/>
              <a:gd name="T100" fmla="*/ 1568 w 2422"/>
              <a:gd name="T101" fmla="*/ 228 h 1592"/>
              <a:gd name="T102" fmla="*/ 1460 w 2422"/>
              <a:gd name="T103" fmla="*/ 252 h 1592"/>
              <a:gd name="T104" fmla="*/ 1628 w 2422"/>
              <a:gd name="T105" fmla="*/ 434 h 1592"/>
              <a:gd name="T106" fmla="*/ 1660 w 2422"/>
              <a:gd name="T107" fmla="*/ 640 h 1592"/>
              <a:gd name="T108" fmla="*/ 1496 w 2422"/>
              <a:gd name="T109" fmla="*/ 820 h 1592"/>
              <a:gd name="T110" fmla="*/ 1186 w 2422"/>
              <a:gd name="T111" fmla="*/ 854 h 1592"/>
              <a:gd name="T112" fmla="*/ 910 w 2422"/>
              <a:gd name="T113" fmla="*/ 768 h 1592"/>
              <a:gd name="T114" fmla="*/ 716 w 2422"/>
              <a:gd name="T115" fmla="*/ 604 h 1592"/>
              <a:gd name="T116" fmla="*/ 644 w 2422"/>
              <a:gd name="T117" fmla="*/ 432 h 1592"/>
              <a:gd name="T118" fmla="*/ 692 w 2422"/>
              <a:gd name="T119" fmla="*/ 248 h 1592"/>
              <a:gd name="T120" fmla="*/ 848 w 2422"/>
              <a:gd name="T121" fmla="*/ 128 h 1592"/>
              <a:gd name="T122" fmla="*/ 764 w 2422"/>
              <a:gd name="T123" fmla="*/ 76 h 15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22"/>
              <a:gd name="T187" fmla="*/ 0 h 1592"/>
              <a:gd name="T188" fmla="*/ 2422 w 2422"/>
              <a:gd name="T189" fmla="*/ 1592 h 15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p:spPr>
        <p:txBody>
          <a:bodyPr wrap="none" lIns="36000" tIns="0" rIns="36000" bIns="0" anchor="ctr"/>
          <a:lstStyle/>
          <a:p>
            <a:endParaRPr lang="fr-FR">
              <a:latin typeface="Calibri" pitchFamily="34" charset="0"/>
            </a:endParaRPr>
          </a:p>
        </p:txBody>
      </p:sp>
      <p:sp>
        <p:nvSpPr>
          <p:cNvPr id="35" name="ZoneTexte 34"/>
          <p:cNvSpPr txBox="1"/>
          <p:nvPr/>
        </p:nvSpPr>
        <p:spPr bwMode="auto">
          <a:xfrm>
            <a:off x="4644008" y="332656"/>
            <a:ext cx="1589087" cy="502702"/>
          </a:xfrm>
          <a:prstGeom prst="rect">
            <a:avLst/>
          </a:prstGeom>
          <a:noFill/>
        </p:spPr>
        <p:txBody>
          <a:bodyPr>
            <a:spAutoFit/>
          </a:bodyPr>
          <a:lstStyle/>
          <a:p>
            <a:pPr algn="ctr" fontAlgn="auto">
              <a:lnSpc>
                <a:spcPts val="1600"/>
              </a:lnSpc>
              <a:spcBef>
                <a:spcPts val="0"/>
              </a:spcBef>
              <a:spcAft>
                <a:spcPts val="0"/>
              </a:spcAft>
              <a:defRPr/>
            </a:pPr>
            <a:r>
              <a:rPr lang="fr-FR" sz="2000" b="1" dirty="0">
                <a:solidFill>
                  <a:schemeClr val="accent6">
                    <a:lumMod val="75000"/>
                  </a:schemeClr>
                </a:solidFill>
                <a:latin typeface="Calibri" pitchFamily="34" charset="0"/>
              </a:rPr>
              <a:t>Conception </a:t>
            </a:r>
          </a:p>
          <a:p>
            <a:pPr algn="ctr" fontAlgn="auto">
              <a:lnSpc>
                <a:spcPts val="1600"/>
              </a:lnSpc>
              <a:spcBef>
                <a:spcPts val="0"/>
              </a:spcBef>
              <a:spcAft>
                <a:spcPts val="0"/>
              </a:spcAft>
              <a:defRPr/>
            </a:pPr>
            <a:r>
              <a:rPr lang="fr-FR" sz="2000" b="1" dirty="0">
                <a:solidFill>
                  <a:schemeClr val="accent6">
                    <a:lumMod val="75000"/>
                  </a:schemeClr>
                </a:solidFill>
                <a:latin typeface="Calibri" pitchFamily="34" charset="0"/>
              </a:rPr>
              <a:t> </a:t>
            </a:r>
            <a:r>
              <a:rPr lang="fr-FR" sz="2000" b="1" dirty="0" smtClean="0">
                <a:solidFill>
                  <a:schemeClr val="accent6">
                    <a:lumMod val="75000"/>
                  </a:schemeClr>
                </a:solidFill>
                <a:latin typeface="Calibri" pitchFamily="34" charset="0"/>
              </a:rPr>
              <a:t> </a:t>
            </a:r>
            <a:r>
              <a:rPr lang="fr-FR" sz="2000" b="1" dirty="0">
                <a:solidFill>
                  <a:schemeClr val="accent6">
                    <a:lumMod val="75000"/>
                  </a:schemeClr>
                </a:solidFill>
                <a:latin typeface="Calibri" pitchFamily="34" charset="0"/>
              </a:rPr>
              <a:t>détaillée</a:t>
            </a:r>
          </a:p>
        </p:txBody>
      </p:sp>
      <p:sp>
        <p:nvSpPr>
          <p:cNvPr id="36" name="Rectangle 35">
            <a:hlinkClick r:id="" action="ppaction://hlinkshowjump?jump=nextslide"/>
          </p:cNvPr>
          <p:cNvSpPr/>
          <p:nvPr/>
        </p:nvSpPr>
        <p:spPr>
          <a:xfrm>
            <a:off x="323528" y="188640"/>
            <a:ext cx="3816424" cy="784225"/>
          </a:xfrm>
          <a:prstGeom prst="rect">
            <a:avLst/>
          </a:prstGeom>
        </p:spPr>
        <p:txBody>
          <a:bodyPr wrap="square">
            <a:spAutoFit/>
          </a:bodyPr>
          <a:lstStyle/>
          <a:p>
            <a:pPr fontAlgn="auto">
              <a:lnSpc>
                <a:spcPts val="1800"/>
              </a:lnSpc>
              <a:spcBef>
                <a:spcPts val="0"/>
              </a:spcBef>
              <a:spcAft>
                <a:spcPts val="0"/>
              </a:spcAft>
              <a:defRPr/>
            </a:pPr>
            <a:r>
              <a:rPr lang="fr-FR" b="1" dirty="0">
                <a:solidFill>
                  <a:schemeClr val="accent6">
                    <a:lumMod val="75000"/>
                  </a:schemeClr>
                </a:solidFill>
                <a:latin typeface="Calibri" pitchFamily="34" charset="0"/>
              </a:rPr>
              <a:t>C12 Dimensionner et choisir les constituants d’une chaîne fonctionnelle</a:t>
            </a:r>
            <a:endParaRPr lang="fr-FR" dirty="0">
              <a:solidFill>
                <a:schemeClr val="accent6">
                  <a:lumMod val="75000"/>
                </a:schemeClr>
              </a:solidFill>
              <a:latin typeface="Calibri" pitchFamily="34" charset="0"/>
            </a:endParaRPr>
          </a:p>
        </p:txBody>
      </p:sp>
      <p:grpSp>
        <p:nvGrpSpPr>
          <p:cNvPr id="11" name="Groupe 51"/>
          <p:cNvGrpSpPr>
            <a:grpSpLocks/>
          </p:cNvGrpSpPr>
          <p:nvPr/>
        </p:nvGrpSpPr>
        <p:grpSpPr bwMode="auto">
          <a:xfrm>
            <a:off x="1619250" y="3645024"/>
            <a:ext cx="7632700" cy="2672795"/>
            <a:chOff x="1619672" y="4113076"/>
            <a:chExt cx="7632340" cy="2673033"/>
          </a:xfrm>
        </p:grpSpPr>
        <p:sp>
          <p:nvSpPr>
            <p:cNvPr id="2" name="Rectangle 38"/>
            <p:cNvSpPr/>
            <p:nvPr/>
          </p:nvSpPr>
          <p:spPr>
            <a:xfrm>
              <a:off x="1619672" y="4113076"/>
              <a:ext cx="6660836" cy="369365"/>
            </a:xfrm>
            <a:prstGeom prst="rect">
              <a:avLst/>
            </a:prstGeom>
          </p:spPr>
          <p:txBody>
            <a:bodyPr>
              <a:spAutoFit/>
            </a:bodyPr>
            <a:lstStyle/>
            <a:p>
              <a:pPr fontAlgn="auto">
                <a:spcBef>
                  <a:spcPts val="0"/>
                </a:spcBef>
                <a:spcAft>
                  <a:spcPts val="0"/>
                </a:spcAft>
                <a:defRPr/>
              </a:pPr>
              <a:r>
                <a:rPr lang="fr-FR" b="1" dirty="0">
                  <a:solidFill>
                    <a:srgbClr val="008000"/>
                  </a:solidFill>
                  <a:latin typeface="Calibri" pitchFamily="34" charset="0"/>
                </a:rPr>
                <a:t>Constituants industriels d'acquisition de données</a:t>
              </a:r>
            </a:p>
          </p:txBody>
        </p:sp>
        <p:sp>
          <p:nvSpPr>
            <p:cNvPr id="3" name="Rectangle 39"/>
            <p:cNvSpPr/>
            <p:nvPr/>
          </p:nvSpPr>
          <p:spPr>
            <a:xfrm>
              <a:off x="1629197" y="4473471"/>
              <a:ext cx="3806055" cy="369365"/>
            </a:xfrm>
            <a:prstGeom prst="rect">
              <a:avLst/>
            </a:prstGeom>
          </p:spPr>
          <p:txBody>
            <a:bodyPr wrap="none">
              <a:spAutoFit/>
            </a:bodyPr>
            <a:lstStyle/>
            <a:p>
              <a:pPr fontAlgn="auto">
                <a:spcBef>
                  <a:spcPts val="0"/>
                </a:spcBef>
                <a:spcAft>
                  <a:spcPts val="0"/>
                </a:spcAft>
                <a:defRPr/>
              </a:pPr>
              <a:r>
                <a:rPr lang="fr-FR" b="1" dirty="0">
                  <a:solidFill>
                    <a:srgbClr val="008000"/>
                  </a:solidFill>
                  <a:latin typeface="Calibri" pitchFamily="34" charset="0"/>
                </a:rPr>
                <a:t>Constituants industriels de traitement</a:t>
              </a:r>
            </a:p>
          </p:txBody>
        </p:sp>
        <p:sp>
          <p:nvSpPr>
            <p:cNvPr id="5" name="Rectangle 40"/>
            <p:cNvSpPr/>
            <p:nvPr/>
          </p:nvSpPr>
          <p:spPr>
            <a:xfrm>
              <a:off x="1619672" y="4787824"/>
              <a:ext cx="5436932" cy="369365"/>
            </a:xfrm>
            <a:prstGeom prst="rect">
              <a:avLst/>
            </a:prstGeom>
          </p:spPr>
          <p:txBody>
            <a:bodyPr>
              <a:spAutoFit/>
            </a:bodyPr>
            <a:lstStyle/>
            <a:p>
              <a:pPr fontAlgn="auto">
                <a:spcBef>
                  <a:spcPts val="0"/>
                </a:spcBef>
                <a:spcAft>
                  <a:spcPts val="0"/>
                </a:spcAft>
                <a:defRPr/>
              </a:pPr>
              <a:r>
                <a:rPr lang="fr-FR" b="1" dirty="0">
                  <a:solidFill>
                    <a:srgbClr val="008000"/>
                  </a:solidFill>
                  <a:latin typeface="Calibri" pitchFamily="34" charset="0"/>
                </a:rPr>
                <a:t>Constituants industriels de commande de puissance</a:t>
              </a:r>
            </a:p>
          </p:txBody>
        </p:sp>
        <p:sp>
          <p:nvSpPr>
            <p:cNvPr id="6" name="Rectangle 41"/>
            <p:cNvSpPr/>
            <p:nvPr/>
          </p:nvSpPr>
          <p:spPr>
            <a:xfrm>
              <a:off x="1619672" y="5121229"/>
              <a:ext cx="3639863" cy="369365"/>
            </a:xfrm>
            <a:prstGeom prst="rect">
              <a:avLst/>
            </a:prstGeom>
          </p:spPr>
          <p:txBody>
            <a:bodyPr wrap="none">
              <a:spAutoFit/>
            </a:bodyPr>
            <a:lstStyle/>
            <a:p>
              <a:pPr fontAlgn="auto">
                <a:spcBef>
                  <a:spcPts val="0"/>
                </a:spcBef>
                <a:spcAft>
                  <a:spcPts val="0"/>
                </a:spcAft>
                <a:defRPr/>
              </a:pPr>
              <a:r>
                <a:rPr lang="fr-FR" b="1" dirty="0">
                  <a:solidFill>
                    <a:schemeClr val="accent2">
                      <a:lumMod val="75000"/>
                    </a:schemeClr>
                  </a:solidFill>
                  <a:latin typeface="Calibri" pitchFamily="34" charset="0"/>
                </a:rPr>
                <a:t>Actionneurs et effecteurs industriels</a:t>
              </a:r>
            </a:p>
          </p:txBody>
        </p:sp>
        <p:sp>
          <p:nvSpPr>
            <p:cNvPr id="7" name="Rectangle 42"/>
            <p:cNvSpPr/>
            <p:nvPr/>
          </p:nvSpPr>
          <p:spPr>
            <a:xfrm>
              <a:off x="1619672" y="5445108"/>
              <a:ext cx="3989366" cy="369365"/>
            </a:xfrm>
            <a:prstGeom prst="rect">
              <a:avLst/>
            </a:prstGeom>
          </p:spPr>
          <p:txBody>
            <a:bodyPr wrap="none">
              <a:spAutoFit/>
            </a:bodyPr>
            <a:lstStyle/>
            <a:p>
              <a:pPr fontAlgn="auto">
                <a:spcBef>
                  <a:spcPts val="0"/>
                </a:spcBef>
                <a:spcAft>
                  <a:spcPts val="0"/>
                </a:spcAft>
                <a:defRPr/>
              </a:pPr>
              <a:r>
                <a:rPr lang="fr-FR" b="1" dirty="0">
                  <a:solidFill>
                    <a:schemeClr val="accent2">
                      <a:lumMod val="75000"/>
                    </a:schemeClr>
                  </a:solidFill>
                  <a:latin typeface="Calibri" pitchFamily="34" charset="0"/>
                </a:rPr>
                <a:t>Transmissions mécaniques de puissance</a:t>
              </a:r>
            </a:p>
          </p:txBody>
        </p:sp>
        <p:sp>
          <p:nvSpPr>
            <p:cNvPr id="8" name="Rectangle 43"/>
            <p:cNvSpPr/>
            <p:nvPr/>
          </p:nvSpPr>
          <p:spPr>
            <a:xfrm>
              <a:off x="1633959" y="5759461"/>
              <a:ext cx="2362331" cy="369365"/>
            </a:xfrm>
            <a:prstGeom prst="rect">
              <a:avLst/>
            </a:prstGeom>
          </p:spPr>
          <p:txBody>
            <a:bodyPr wrap="none">
              <a:spAutoFit/>
            </a:bodyPr>
            <a:lstStyle/>
            <a:p>
              <a:pPr fontAlgn="auto">
                <a:spcBef>
                  <a:spcPts val="0"/>
                </a:spcBef>
                <a:spcAft>
                  <a:spcPts val="0"/>
                </a:spcAft>
                <a:defRPr/>
              </a:pPr>
              <a:r>
                <a:rPr lang="fr-FR" b="1" dirty="0">
                  <a:solidFill>
                    <a:schemeClr val="accent2">
                      <a:lumMod val="75000"/>
                    </a:schemeClr>
                  </a:solidFill>
                  <a:latin typeface="Calibri" pitchFamily="34" charset="0"/>
                </a:rPr>
                <a:t>Structures mécaniques</a:t>
              </a:r>
            </a:p>
          </p:txBody>
        </p:sp>
        <p:sp>
          <p:nvSpPr>
            <p:cNvPr id="9" name="Rectangle 44"/>
            <p:cNvSpPr/>
            <p:nvPr/>
          </p:nvSpPr>
          <p:spPr>
            <a:xfrm>
              <a:off x="1619672" y="6092865"/>
              <a:ext cx="7632340" cy="369365"/>
            </a:xfrm>
            <a:prstGeom prst="rect">
              <a:avLst/>
            </a:prstGeom>
          </p:spPr>
          <p:txBody>
            <a:bodyPr>
              <a:spAutoFit/>
            </a:bodyPr>
            <a:lstStyle/>
            <a:p>
              <a:pPr fontAlgn="auto">
                <a:spcBef>
                  <a:spcPts val="0"/>
                </a:spcBef>
                <a:spcAft>
                  <a:spcPts val="0"/>
                </a:spcAft>
                <a:defRPr/>
              </a:pPr>
              <a:r>
                <a:rPr lang="fr-FR" b="1" dirty="0">
                  <a:solidFill>
                    <a:schemeClr val="accent2">
                      <a:lumMod val="75000"/>
                    </a:schemeClr>
                  </a:solidFill>
                  <a:latin typeface="Calibri" pitchFamily="34" charset="0"/>
                </a:rPr>
                <a:t>Outils de modélisation et de dimensionnement mécanique</a:t>
              </a:r>
            </a:p>
          </p:txBody>
        </p:sp>
        <p:sp>
          <p:nvSpPr>
            <p:cNvPr id="10" name="Rectangle 45"/>
            <p:cNvSpPr/>
            <p:nvPr/>
          </p:nvSpPr>
          <p:spPr>
            <a:xfrm>
              <a:off x="1619672" y="6416744"/>
              <a:ext cx="3691862" cy="369365"/>
            </a:xfrm>
            <a:prstGeom prst="rect">
              <a:avLst/>
            </a:prstGeom>
          </p:spPr>
          <p:txBody>
            <a:bodyPr wrap="none">
              <a:spAutoFit/>
            </a:bodyPr>
            <a:lstStyle/>
            <a:p>
              <a:pPr fontAlgn="auto">
                <a:spcBef>
                  <a:spcPts val="0"/>
                </a:spcBef>
                <a:spcAft>
                  <a:spcPts val="0"/>
                </a:spcAft>
                <a:defRPr/>
              </a:pPr>
              <a:r>
                <a:rPr lang="fr-FR" b="1" dirty="0">
                  <a:solidFill>
                    <a:schemeClr val="accent2">
                      <a:lumMod val="75000"/>
                    </a:schemeClr>
                  </a:solidFill>
                  <a:latin typeface="Calibri" pitchFamily="34" charset="0"/>
                </a:rPr>
                <a:t>Stockage et distribution des énergies</a:t>
              </a:r>
            </a:p>
          </p:txBody>
        </p:sp>
      </p:grpSp>
      <p:grpSp>
        <p:nvGrpSpPr>
          <p:cNvPr id="12" name="Groupe 51"/>
          <p:cNvGrpSpPr>
            <a:grpSpLocks/>
          </p:cNvGrpSpPr>
          <p:nvPr/>
        </p:nvGrpSpPr>
        <p:grpSpPr bwMode="auto">
          <a:xfrm>
            <a:off x="1619820" y="3645024"/>
            <a:ext cx="7632700" cy="2672795"/>
            <a:chOff x="1619672" y="4113076"/>
            <a:chExt cx="7632340" cy="2673033"/>
          </a:xfrm>
        </p:grpSpPr>
        <p:sp>
          <p:nvSpPr>
            <p:cNvPr id="39" name="Rectangle 38"/>
            <p:cNvSpPr/>
            <p:nvPr/>
          </p:nvSpPr>
          <p:spPr>
            <a:xfrm>
              <a:off x="1619672" y="4113076"/>
              <a:ext cx="6660836" cy="369365"/>
            </a:xfrm>
            <a:prstGeom prst="rect">
              <a:avLst/>
            </a:prstGeom>
          </p:spPr>
          <p:txBody>
            <a:bodyPr>
              <a:spAutoFit/>
            </a:bodyPr>
            <a:lstStyle/>
            <a:p>
              <a:r>
                <a:rPr lang="fr-FR" b="1" dirty="0">
                  <a:solidFill>
                    <a:schemeClr val="accent4">
                      <a:lumMod val="75000"/>
                    </a:schemeClr>
                  </a:solidFill>
                  <a:latin typeface="Calibri" pitchFamily="34" charset="0"/>
                </a:rPr>
                <a:t>Constituants industriels d'acquisition de données</a:t>
              </a:r>
            </a:p>
          </p:txBody>
        </p:sp>
        <p:sp>
          <p:nvSpPr>
            <p:cNvPr id="40" name="Rectangle 39"/>
            <p:cNvSpPr/>
            <p:nvPr/>
          </p:nvSpPr>
          <p:spPr>
            <a:xfrm>
              <a:off x="1629197" y="4473471"/>
              <a:ext cx="3806055" cy="369365"/>
            </a:xfrm>
            <a:prstGeom prst="rect">
              <a:avLst/>
            </a:prstGeom>
          </p:spPr>
          <p:txBody>
            <a:bodyPr wrap="none">
              <a:spAutoFit/>
            </a:bodyPr>
            <a:lstStyle/>
            <a:p>
              <a:r>
                <a:rPr lang="fr-FR" b="1" dirty="0">
                  <a:solidFill>
                    <a:schemeClr val="accent4">
                      <a:lumMod val="75000"/>
                    </a:schemeClr>
                  </a:solidFill>
                  <a:latin typeface="Calibri" pitchFamily="34" charset="0"/>
                </a:rPr>
                <a:t>Constituants industriels de traitement</a:t>
              </a:r>
            </a:p>
          </p:txBody>
        </p:sp>
        <p:sp>
          <p:nvSpPr>
            <p:cNvPr id="41" name="Rectangle 40"/>
            <p:cNvSpPr/>
            <p:nvPr/>
          </p:nvSpPr>
          <p:spPr>
            <a:xfrm>
              <a:off x="1619672" y="4787824"/>
              <a:ext cx="5436932" cy="369365"/>
            </a:xfrm>
            <a:prstGeom prst="rect">
              <a:avLst/>
            </a:prstGeom>
          </p:spPr>
          <p:txBody>
            <a:bodyPr>
              <a:spAutoFit/>
            </a:bodyPr>
            <a:lstStyle/>
            <a:p>
              <a:r>
                <a:rPr lang="fr-FR" b="1">
                  <a:solidFill>
                    <a:schemeClr val="accent4">
                      <a:lumMod val="75000"/>
                    </a:schemeClr>
                  </a:solidFill>
                  <a:latin typeface="Calibri" pitchFamily="34" charset="0"/>
                </a:rPr>
                <a:t>Constituants industriels de commande de puissance</a:t>
              </a:r>
            </a:p>
          </p:txBody>
        </p:sp>
        <p:sp>
          <p:nvSpPr>
            <p:cNvPr id="42" name="Rectangle 41"/>
            <p:cNvSpPr/>
            <p:nvPr/>
          </p:nvSpPr>
          <p:spPr>
            <a:xfrm>
              <a:off x="1619672" y="5121229"/>
              <a:ext cx="3639863" cy="369365"/>
            </a:xfrm>
            <a:prstGeom prst="rect">
              <a:avLst/>
            </a:prstGeom>
          </p:spPr>
          <p:txBody>
            <a:bodyPr wrap="none">
              <a:spAutoFit/>
            </a:bodyPr>
            <a:lstStyle/>
            <a:p>
              <a:r>
                <a:rPr lang="fr-FR" b="1" dirty="0">
                  <a:solidFill>
                    <a:schemeClr val="accent4">
                      <a:lumMod val="75000"/>
                    </a:schemeClr>
                  </a:solidFill>
                  <a:latin typeface="Calibri" pitchFamily="34" charset="0"/>
                </a:rPr>
                <a:t>Actionneurs et effecteurs industriels</a:t>
              </a:r>
            </a:p>
          </p:txBody>
        </p:sp>
        <p:sp>
          <p:nvSpPr>
            <p:cNvPr id="43" name="Rectangle 42"/>
            <p:cNvSpPr/>
            <p:nvPr/>
          </p:nvSpPr>
          <p:spPr>
            <a:xfrm>
              <a:off x="1619672" y="5445108"/>
              <a:ext cx="3989366" cy="369365"/>
            </a:xfrm>
            <a:prstGeom prst="rect">
              <a:avLst/>
            </a:prstGeom>
          </p:spPr>
          <p:txBody>
            <a:bodyPr wrap="none">
              <a:spAutoFit/>
            </a:bodyPr>
            <a:lstStyle/>
            <a:p>
              <a:r>
                <a:rPr lang="fr-FR" b="1" dirty="0">
                  <a:solidFill>
                    <a:schemeClr val="accent4">
                      <a:lumMod val="75000"/>
                    </a:schemeClr>
                  </a:solidFill>
                  <a:latin typeface="Calibri" pitchFamily="34" charset="0"/>
                </a:rPr>
                <a:t>Transmissions mécaniques de puissance</a:t>
              </a:r>
            </a:p>
          </p:txBody>
        </p:sp>
        <p:sp>
          <p:nvSpPr>
            <p:cNvPr id="44" name="Rectangle 43"/>
            <p:cNvSpPr/>
            <p:nvPr/>
          </p:nvSpPr>
          <p:spPr>
            <a:xfrm>
              <a:off x="1633959" y="5759461"/>
              <a:ext cx="2362331" cy="369365"/>
            </a:xfrm>
            <a:prstGeom prst="rect">
              <a:avLst/>
            </a:prstGeom>
          </p:spPr>
          <p:txBody>
            <a:bodyPr wrap="none">
              <a:spAutoFit/>
            </a:bodyPr>
            <a:lstStyle/>
            <a:p>
              <a:r>
                <a:rPr lang="fr-FR" b="1" dirty="0">
                  <a:solidFill>
                    <a:schemeClr val="accent4">
                      <a:lumMod val="75000"/>
                    </a:schemeClr>
                  </a:solidFill>
                  <a:latin typeface="Calibri" pitchFamily="34" charset="0"/>
                </a:rPr>
                <a:t>Structures mécaniques</a:t>
              </a:r>
            </a:p>
          </p:txBody>
        </p:sp>
        <p:sp>
          <p:nvSpPr>
            <p:cNvPr id="45" name="Rectangle 44"/>
            <p:cNvSpPr/>
            <p:nvPr/>
          </p:nvSpPr>
          <p:spPr>
            <a:xfrm>
              <a:off x="1619672" y="6092865"/>
              <a:ext cx="7632340" cy="369365"/>
            </a:xfrm>
            <a:prstGeom prst="rect">
              <a:avLst/>
            </a:prstGeom>
          </p:spPr>
          <p:txBody>
            <a:bodyPr>
              <a:spAutoFit/>
            </a:bodyPr>
            <a:lstStyle/>
            <a:p>
              <a:r>
                <a:rPr lang="fr-FR" b="1" dirty="0">
                  <a:solidFill>
                    <a:schemeClr val="accent4">
                      <a:lumMod val="75000"/>
                    </a:schemeClr>
                  </a:solidFill>
                  <a:latin typeface="Calibri" pitchFamily="34" charset="0"/>
                </a:rPr>
                <a:t>Outils de modélisation et de dimensionnement mécanique</a:t>
              </a:r>
            </a:p>
          </p:txBody>
        </p:sp>
        <p:sp>
          <p:nvSpPr>
            <p:cNvPr id="46" name="Rectangle 45"/>
            <p:cNvSpPr/>
            <p:nvPr/>
          </p:nvSpPr>
          <p:spPr>
            <a:xfrm>
              <a:off x="1619672" y="6416744"/>
              <a:ext cx="3691862" cy="369365"/>
            </a:xfrm>
            <a:prstGeom prst="rect">
              <a:avLst/>
            </a:prstGeom>
          </p:spPr>
          <p:txBody>
            <a:bodyPr wrap="none">
              <a:spAutoFit/>
            </a:bodyPr>
            <a:lstStyle/>
            <a:p>
              <a:r>
                <a:rPr lang="fr-FR" b="1">
                  <a:solidFill>
                    <a:schemeClr val="accent4">
                      <a:lumMod val="75000"/>
                    </a:schemeClr>
                  </a:solidFill>
                  <a:latin typeface="Calibri" pitchFamily="34" charset="0"/>
                </a:rPr>
                <a:t>Stockage et distribution des énergies</a:t>
              </a:r>
            </a:p>
          </p:txBody>
        </p:sp>
      </p:grpSp>
      <p:sp>
        <p:nvSpPr>
          <p:cNvPr id="47" name="Rectangle 46"/>
          <p:cNvSpPr/>
          <p:nvPr/>
        </p:nvSpPr>
        <p:spPr>
          <a:xfrm>
            <a:off x="1763688" y="1772816"/>
            <a:ext cx="5400600" cy="400110"/>
          </a:xfrm>
          <a:prstGeom prst="rect">
            <a:avLst/>
          </a:prstGeom>
        </p:spPr>
        <p:txBody>
          <a:bodyPr wrap="square">
            <a:spAutoFit/>
          </a:bodyPr>
          <a:lstStyle/>
          <a:p>
            <a:pPr algn="ctr"/>
            <a:r>
              <a:rPr lang="fr-FR" sz="2000" b="1" dirty="0" smtClean="0">
                <a:solidFill>
                  <a:srgbClr val="7030A0"/>
                </a:solidFill>
                <a:latin typeface="Calibri" pitchFamily="34" charset="0"/>
              </a:rPr>
              <a:t>Travail d’équipe où les activités sont fusionnées.</a:t>
            </a:r>
            <a:endParaRPr lang="fr-FR" sz="2000" b="1" dirty="0">
              <a:solidFill>
                <a:srgbClr val="7030A0"/>
              </a:solidFill>
              <a:latin typeface="Calibri" pitchFamily="34" charset="0"/>
            </a:endParaRPr>
          </a:p>
        </p:txBody>
      </p:sp>
    </p:spTree>
    <p:extLst>
      <p:ext uri="{BB962C8B-B14F-4D97-AF65-F5344CB8AC3E}">
        <p14:creationId xmlns="" xmlns:p14="http://schemas.microsoft.com/office/powerpoint/2010/main" val="33501164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heckerboard(across)">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51" presetClass="entr" presetSubtype="0" fill="hold" grpId="0"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770" decel="100000"/>
                                        <p:tgtEl>
                                          <p:spTgt spid="47"/>
                                        </p:tgtEl>
                                      </p:cBhvr>
                                    </p:animEffect>
                                    <p:animScale>
                                      <p:cBhvr>
                                        <p:cTn id="18" dur="770" decel="100000"/>
                                        <p:tgtEl>
                                          <p:spTgt spid="47"/>
                                        </p:tgtEl>
                                      </p:cBhvr>
                                      <p:from x="10000" y="10000"/>
                                      <p:to x="200000" y="450000"/>
                                    </p:animScale>
                                    <p:animScale>
                                      <p:cBhvr>
                                        <p:cTn id="19" dur="1230" accel="100000" fill="hold">
                                          <p:stCondLst>
                                            <p:cond delay="770"/>
                                          </p:stCondLst>
                                        </p:cTn>
                                        <p:tgtEl>
                                          <p:spTgt spid="47"/>
                                        </p:tgtEl>
                                      </p:cBhvr>
                                      <p:from x="200000" y="450000"/>
                                      <p:to x="100000" y="100000"/>
                                    </p:animScale>
                                    <p:set>
                                      <p:cBhvr>
                                        <p:cTn id="20" dur="770" fill="hold"/>
                                        <p:tgtEl>
                                          <p:spTgt spid="47"/>
                                        </p:tgtEl>
                                        <p:attrNameLst>
                                          <p:attrName>ppt_x</p:attrName>
                                        </p:attrNameLst>
                                      </p:cBhvr>
                                      <p:to>
                                        <p:strVal val="(0.5)"/>
                                      </p:to>
                                    </p:set>
                                    <p:anim from="(0.5)" to="(#ppt_x)" calcmode="lin" valueType="num">
                                      <p:cBhvr>
                                        <p:cTn id="21" dur="1230" accel="100000" fill="hold">
                                          <p:stCondLst>
                                            <p:cond delay="770"/>
                                          </p:stCondLst>
                                        </p:cTn>
                                        <p:tgtEl>
                                          <p:spTgt spid="47"/>
                                        </p:tgtEl>
                                        <p:attrNameLst>
                                          <p:attrName>ppt_x</p:attrName>
                                        </p:attrNameLst>
                                      </p:cBhvr>
                                    </p:anim>
                                    <p:set>
                                      <p:cBhvr>
                                        <p:cTn id="22" dur="770" fill="hold"/>
                                        <p:tgtEl>
                                          <p:spTgt spid="47"/>
                                        </p:tgtEl>
                                        <p:attrNameLst>
                                          <p:attrName>ppt_y</p:attrName>
                                        </p:attrNameLst>
                                      </p:cBhvr>
                                      <p:to>
                                        <p:strVal val="(#ppt_y+0.4)"/>
                                      </p:to>
                                    </p:set>
                                    <p:anim from="(#ppt_y+0.4)" to="(#ppt_y)" calcmode="lin" valueType="num">
                                      <p:cBhvr>
                                        <p:cTn id="23" dur="1230" accel="100000" fill="hold">
                                          <p:stCondLst>
                                            <p:cond delay="770"/>
                                          </p:stCondLst>
                                        </p:cTn>
                                        <p:tgtEl>
                                          <p:spTgt spid="4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21"/>
          <p:cNvGrpSpPr>
            <a:grpSpLocks/>
          </p:cNvGrpSpPr>
          <p:nvPr/>
        </p:nvGrpSpPr>
        <p:grpSpPr bwMode="auto">
          <a:xfrm>
            <a:off x="4427984" y="144313"/>
            <a:ext cx="4032969" cy="1556495"/>
            <a:chOff x="3203848" y="692696"/>
            <a:chExt cx="3564396" cy="1764196"/>
          </a:xfrm>
        </p:grpSpPr>
        <p:sp>
          <p:nvSpPr>
            <p:cNvPr id="34832" name="Freeform 9"/>
            <p:cNvSpPr>
              <a:spLocks/>
            </p:cNvSpPr>
            <p:nvPr/>
          </p:nvSpPr>
          <p:spPr bwMode="auto">
            <a:xfrm>
              <a:off x="3203848" y="692696"/>
              <a:ext cx="3564396" cy="1764196"/>
            </a:xfrm>
            <a:custGeom>
              <a:avLst/>
              <a:gdLst>
                <a:gd name="T0" fmla="*/ 764 w 2422"/>
                <a:gd name="T1" fmla="*/ 76 h 1592"/>
                <a:gd name="T2" fmla="*/ 720 w 2422"/>
                <a:gd name="T3" fmla="*/ 100 h 1592"/>
                <a:gd name="T4" fmla="*/ 696 w 2422"/>
                <a:gd name="T5" fmla="*/ 116 h 1592"/>
                <a:gd name="T6" fmla="*/ 624 w 2422"/>
                <a:gd name="T7" fmla="*/ 174 h 1592"/>
                <a:gd name="T8" fmla="*/ 326 w 2422"/>
                <a:gd name="T9" fmla="*/ 48 h 1592"/>
                <a:gd name="T10" fmla="*/ 352 w 2422"/>
                <a:gd name="T11" fmla="*/ 20 h 1592"/>
                <a:gd name="T12" fmla="*/ 148 w 2422"/>
                <a:gd name="T13" fmla="*/ 0 h 1592"/>
                <a:gd name="T14" fmla="*/ 246 w 2422"/>
                <a:gd name="T15" fmla="*/ 126 h 1592"/>
                <a:gd name="T16" fmla="*/ 280 w 2422"/>
                <a:gd name="T17" fmla="*/ 92 h 1592"/>
                <a:gd name="T18" fmla="*/ 588 w 2422"/>
                <a:gd name="T19" fmla="*/ 236 h 1592"/>
                <a:gd name="T20" fmla="*/ 544 w 2422"/>
                <a:gd name="T21" fmla="*/ 374 h 1592"/>
                <a:gd name="T22" fmla="*/ 562 w 2422"/>
                <a:gd name="T23" fmla="*/ 542 h 1592"/>
                <a:gd name="T24" fmla="*/ 178 w 2422"/>
                <a:gd name="T25" fmla="*/ 598 h 1592"/>
                <a:gd name="T26" fmla="*/ 172 w 2422"/>
                <a:gd name="T27" fmla="*/ 556 h 1592"/>
                <a:gd name="T28" fmla="*/ 0 w 2422"/>
                <a:gd name="T29" fmla="*/ 664 h 1592"/>
                <a:gd name="T30" fmla="*/ 204 w 2422"/>
                <a:gd name="T31" fmla="*/ 734 h 1592"/>
                <a:gd name="T32" fmla="*/ 196 w 2422"/>
                <a:gd name="T33" fmla="*/ 676 h 1592"/>
                <a:gd name="T34" fmla="*/ 598 w 2422"/>
                <a:gd name="T35" fmla="*/ 624 h 1592"/>
                <a:gd name="T36" fmla="*/ 724 w 2422"/>
                <a:gd name="T37" fmla="*/ 760 h 1592"/>
                <a:gd name="T38" fmla="*/ 908 w 2422"/>
                <a:gd name="T39" fmla="*/ 884 h 1592"/>
                <a:gd name="T40" fmla="*/ 764 w 2422"/>
                <a:gd name="T41" fmla="*/ 1232 h 1592"/>
                <a:gd name="T42" fmla="*/ 692 w 2422"/>
                <a:gd name="T43" fmla="*/ 1200 h 1592"/>
                <a:gd name="T44" fmla="*/ 732 w 2422"/>
                <a:gd name="T45" fmla="*/ 1452 h 1592"/>
                <a:gd name="T46" fmla="*/ 930 w 2422"/>
                <a:gd name="T47" fmla="*/ 1298 h 1592"/>
                <a:gd name="T48" fmla="*/ 860 w 2422"/>
                <a:gd name="T49" fmla="*/ 1268 h 1592"/>
                <a:gd name="T50" fmla="*/ 996 w 2422"/>
                <a:gd name="T51" fmla="*/ 916 h 1592"/>
                <a:gd name="T52" fmla="*/ 1180 w 2422"/>
                <a:gd name="T53" fmla="*/ 972 h 1592"/>
                <a:gd name="T54" fmla="*/ 1384 w 2422"/>
                <a:gd name="T55" fmla="*/ 968 h 1592"/>
                <a:gd name="T56" fmla="*/ 1602 w 2422"/>
                <a:gd name="T57" fmla="*/ 1372 h 1592"/>
                <a:gd name="T58" fmla="*/ 1548 w 2422"/>
                <a:gd name="T59" fmla="*/ 1380 h 1592"/>
                <a:gd name="T60" fmla="*/ 1776 w 2422"/>
                <a:gd name="T61" fmla="*/ 1592 h 1592"/>
                <a:gd name="T62" fmla="*/ 1776 w 2422"/>
                <a:gd name="T63" fmla="*/ 1348 h 1592"/>
                <a:gd name="T64" fmla="*/ 1714 w 2422"/>
                <a:gd name="T65" fmla="*/ 1354 h 1592"/>
                <a:gd name="T66" fmla="*/ 1482 w 2422"/>
                <a:gd name="T67" fmla="*/ 954 h 1592"/>
                <a:gd name="T68" fmla="*/ 1636 w 2422"/>
                <a:gd name="T69" fmla="*/ 871 h 1592"/>
                <a:gd name="T70" fmla="*/ 1736 w 2422"/>
                <a:gd name="T71" fmla="*/ 770 h 1592"/>
                <a:gd name="T72" fmla="*/ 2180 w 2422"/>
                <a:gd name="T73" fmla="*/ 996 h 1592"/>
                <a:gd name="T74" fmla="*/ 2152 w 2422"/>
                <a:gd name="T75" fmla="*/ 1032 h 1592"/>
                <a:gd name="T76" fmla="*/ 2422 w 2422"/>
                <a:gd name="T77" fmla="*/ 1082 h 1592"/>
                <a:gd name="T78" fmla="*/ 2236 w 2422"/>
                <a:gd name="T79" fmla="*/ 884 h 1592"/>
                <a:gd name="T80" fmla="*/ 2216 w 2422"/>
                <a:gd name="T81" fmla="*/ 924 h 1592"/>
                <a:gd name="T82" fmla="*/ 1766 w 2422"/>
                <a:gd name="T83" fmla="*/ 698 h 1592"/>
                <a:gd name="T84" fmla="*/ 1776 w 2422"/>
                <a:gd name="T85" fmla="*/ 532 h 1592"/>
                <a:gd name="T86" fmla="*/ 1714 w 2422"/>
                <a:gd name="T87" fmla="*/ 378 h 1592"/>
                <a:gd name="T88" fmla="*/ 2058 w 2422"/>
                <a:gd name="T89" fmla="*/ 320 h 1592"/>
                <a:gd name="T90" fmla="*/ 2076 w 2422"/>
                <a:gd name="T91" fmla="*/ 368 h 1592"/>
                <a:gd name="T92" fmla="*/ 2200 w 2422"/>
                <a:gd name="T93" fmla="*/ 266 h 1592"/>
                <a:gd name="T94" fmla="*/ 1994 w 2422"/>
                <a:gd name="T95" fmla="*/ 220 h 1592"/>
                <a:gd name="T96" fmla="*/ 2016 w 2422"/>
                <a:gd name="T97" fmla="*/ 260 h 1592"/>
                <a:gd name="T98" fmla="*/ 1656 w 2422"/>
                <a:gd name="T99" fmla="*/ 316 h 1592"/>
                <a:gd name="T100" fmla="*/ 1568 w 2422"/>
                <a:gd name="T101" fmla="*/ 228 h 1592"/>
                <a:gd name="T102" fmla="*/ 1460 w 2422"/>
                <a:gd name="T103" fmla="*/ 252 h 1592"/>
                <a:gd name="T104" fmla="*/ 1628 w 2422"/>
                <a:gd name="T105" fmla="*/ 434 h 1592"/>
                <a:gd name="T106" fmla="*/ 1660 w 2422"/>
                <a:gd name="T107" fmla="*/ 640 h 1592"/>
                <a:gd name="T108" fmla="*/ 1496 w 2422"/>
                <a:gd name="T109" fmla="*/ 820 h 1592"/>
                <a:gd name="T110" fmla="*/ 1186 w 2422"/>
                <a:gd name="T111" fmla="*/ 854 h 1592"/>
                <a:gd name="T112" fmla="*/ 910 w 2422"/>
                <a:gd name="T113" fmla="*/ 768 h 1592"/>
                <a:gd name="T114" fmla="*/ 716 w 2422"/>
                <a:gd name="T115" fmla="*/ 604 h 1592"/>
                <a:gd name="T116" fmla="*/ 644 w 2422"/>
                <a:gd name="T117" fmla="*/ 432 h 1592"/>
                <a:gd name="T118" fmla="*/ 692 w 2422"/>
                <a:gd name="T119" fmla="*/ 248 h 1592"/>
                <a:gd name="T120" fmla="*/ 848 w 2422"/>
                <a:gd name="T121" fmla="*/ 128 h 1592"/>
                <a:gd name="T122" fmla="*/ 764 w 2422"/>
                <a:gd name="T123" fmla="*/ 76 h 15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22"/>
                <a:gd name="T187" fmla="*/ 0 h 1592"/>
                <a:gd name="T188" fmla="*/ 2422 w 2422"/>
                <a:gd name="T189" fmla="*/ 1592 h 15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p:spPr>
          <p:txBody>
            <a:bodyPr wrap="none" lIns="36000" tIns="0" rIns="36000" bIns="0" anchor="ctr"/>
            <a:lstStyle/>
            <a:p>
              <a:endParaRPr lang="fr-FR"/>
            </a:p>
          </p:txBody>
        </p:sp>
        <p:sp>
          <p:nvSpPr>
            <p:cNvPr id="24" name="ZoneTexte 23"/>
            <p:cNvSpPr txBox="1"/>
            <p:nvPr/>
          </p:nvSpPr>
          <p:spPr>
            <a:xfrm>
              <a:off x="4031651" y="1005843"/>
              <a:ext cx="1655665" cy="615569"/>
            </a:xfrm>
            <a:prstGeom prst="rect">
              <a:avLst/>
            </a:prstGeom>
            <a:noFill/>
          </p:spPr>
          <p:txBody>
            <a:bodyPr>
              <a:spAutoFit/>
            </a:bodyPr>
            <a:lstStyle/>
            <a:p>
              <a:pPr algn="ctr" fontAlgn="auto">
                <a:lnSpc>
                  <a:spcPts val="1700"/>
                </a:lnSpc>
                <a:spcBef>
                  <a:spcPts val="0"/>
                </a:spcBef>
                <a:spcAft>
                  <a:spcPts val="0"/>
                </a:spcAft>
                <a:defRPr/>
              </a:pPr>
              <a:r>
                <a:rPr lang="fr-FR" sz="2000" b="1" dirty="0" smtClean="0">
                  <a:solidFill>
                    <a:schemeClr val="accent6">
                      <a:lumMod val="75000"/>
                    </a:schemeClr>
                  </a:solidFill>
                  <a:latin typeface="Calibri" pitchFamily="34" charset="0"/>
                </a:rPr>
                <a:t>Conception </a:t>
              </a:r>
              <a:endParaRPr lang="fr-FR" sz="2000" b="1" dirty="0">
                <a:solidFill>
                  <a:schemeClr val="accent6">
                    <a:lumMod val="75000"/>
                  </a:schemeClr>
                </a:solidFill>
                <a:latin typeface="Calibri" pitchFamily="34" charset="0"/>
              </a:endParaRPr>
            </a:p>
            <a:p>
              <a:pPr algn="ctr" fontAlgn="auto">
                <a:lnSpc>
                  <a:spcPts val="1700"/>
                </a:lnSpc>
                <a:spcBef>
                  <a:spcPts val="0"/>
                </a:spcBef>
                <a:spcAft>
                  <a:spcPts val="0"/>
                </a:spcAft>
                <a:defRPr/>
              </a:pPr>
              <a:r>
                <a:rPr lang="fr-FR" sz="2000" b="1" dirty="0">
                  <a:solidFill>
                    <a:schemeClr val="accent6">
                      <a:lumMod val="75000"/>
                    </a:schemeClr>
                  </a:solidFill>
                  <a:latin typeface="Calibri" pitchFamily="34" charset="0"/>
                </a:rPr>
                <a:t> </a:t>
              </a:r>
              <a:r>
                <a:rPr lang="fr-FR" sz="2000" b="1" dirty="0" smtClean="0">
                  <a:solidFill>
                    <a:schemeClr val="accent6">
                      <a:lumMod val="75000"/>
                    </a:schemeClr>
                  </a:solidFill>
                  <a:latin typeface="Calibri" pitchFamily="34" charset="0"/>
                </a:rPr>
                <a:t>détaillée</a:t>
              </a:r>
              <a:endParaRPr lang="fr-FR" sz="2000" b="1" dirty="0">
                <a:solidFill>
                  <a:schemeClr val="accent6">
                    <a:lumMod val="75000"/>
                  </a:schemeClr>
                </a:solidFill>
                <a:latin typeface="Calibri" pitchFamily="34" charset="0"/>
              </a:endParaRPr>
            </a:p>
          </p:txBody>
        </p:sp>
      </p:grpSp>
      <p:sp>
        <p:nvSpPr>
          <p:cNvPr id="25" name="Rectangle 24"/>
          <p:cNvSpPr/>
          <p:nvPr/>
        </p:nvSpPr>
        <p:spPr>
          <a:xfrm>
            <a:off x="827584" y="260648"/>
            <a:ext cx="3816424" cy="784830"/>
          </a:xfrm>
          <a:prstGeom prst="rect">
            <a:avLst/>
          </a:prstGeom>
        </p:spPr>
        <p:txBody>
          <a:bodyPr wrap="square">
            <a:spAutoFit/>
          </a:bodyPr>
          <a:lstStyle/>
          <a:p>
            <a:pPr fontAlgn="auto">
              <a:lnSpc>
                <a:spcPts val="1800"/>
              </a:lnSpc>
              <a:spcBef>
                <a:spcPts val="0"/>
              </a:spcBef>
              <a:spcAft>
                <a:spcPts val="0"/>
              </a:spcAft>
              <a:defRPr/>
            </a:pPr>
            <a:r>
              <a:rPr lang="fr-FR" b="1" dirty="0">
                <a:solidFill>
                  <a:schemeClr val="accent6">
                    <a:lumMod val="75000"/>
                  </a:schemeClr>
                </a:solidFill>
                <a:latin typeface="Calibri" pitchFamily="34" charset="0"/>
              </a:rPr>
              <a:t>C13 Définir la </a:t>
            </a:r>
            <a:r>
              <a:rPr lang="fr-FR" b="1" dirty="0" smtClean="0">
                <a:solidFill>
                  <a:schemeClr val="accent6">
                    <a:lumMod val="75000"/>
                  </a:schemeClr>
                </a:solidFill>
                <a:latin typeface="Calibri" pitchFamily="34" charset="0"/>
              </a:rPr>
              <a:t>chaîne </a:t>
            </a:r>
            <a:r>
              <a:rPr lang="fr-FR" b="1" dirty="0">
                <a:solidFill>
                  <a:schemeClr val="accent6">
                    <a:lumMod val="75000"/>
                  </a:schemeClr>
                </a:solidFill>
                <a:latin typeface="Calibri" pitchFamily="34" charset="0"/>
              </a:rPr>
              <a:t>fonctionnelle et son comportement, vérifier </a:t>
            </a:r>
          </a:p>
          <a:p>
            <a:pPr fontAlgn="auto">
              <a:lnSpc>
                <a:spcPts val="1800"/>
              </a:lnSpc>
              <a:spcBef>
                <a:spcPts val="0"/>
              </a:spcBef>
              <a:spcAft>
                <a:spcPts val="0"/>
              </a:spcAft>
              <a:defRPr/>
            </a:pPr>
            <a:r>
              <a:rPr lang="fr-FR" b="1" dirty="0">
                <a:solidFill>
                  <a:schemeClr val="accent6">
                    <a:lumMod val="75000"/>
                  </a:schemeClr>
                </a:solidFill>
                <a:latin typeface="Calibri" pitchFamily="34" charset="0"/>
              </a:rPr>
              <a:t>par simulation ses performances</a:t>
            </a:r>
            <a:endParaRPr lang="fr-FR" dirty="0">
              <a:solidFill>
                <a:schemeClr val="accent6">
                  <a:lumMod val="75000"/>
                </a:schemeClr>
              </a:solidFill>
              <a:latin typeface="Calibri" pitchFamily="34" charset="0"/>
            </a:endParaRPr>
          </a:p>
        </p:txBody>
      </p:sp>
      <p:sp>
        <p:nvSpPr>
          <p:cNvPr id="32" name="Rectangle 31"/>
          <p:cNvSpPr/>
          <p:nvPr/>
        </p:nvSpPr>
        <p:spPr>
          <a:xfrm>
            <a:off x="395288" y="1700808"/>
            <a:ext cx="8497887" cy="366713"/>
          </a:xfrm>
          <a:prstGeom prst="rect">
            <a:avLst/>
          </a:prstGeom>
        </p:spPr>
        <p:txBody>
          <a:bodyPr>
            <a:spAutoFit/>
          </a:bodyPr>
          <a:lstStyle/>
          <a:p>
            <a:r>
              <a:rPr lang="fr-FR" b="1" dirty="0">
                <a:solidFill>
                  <a:srgbClr val="376092"/>
                </a:solidFill>
                <a:latin typeface="Calibri" pitchFamily="34" charset="0"/>
              </a:rPr>
              <a:t>Évolution: Simuler le comportement d’une chaîne fonctionnelle, réaliser des schémas.</a:t>
            </a:r>
          </a:p>
        </p:txBody>
      </p:sp>
      <p:grpSp>
        <p:nvGrpSpPr>
          <p:cNvPr id="3" name="Groupe 34"/>
          <p:cNvGrpSpPr>
            <a:grpSpLocks/>
          </p:cNvGrpSpPr>
          <p:nvPr/>
        </p:nvGrpSpPr>
        <p:grpSpPr bwMode="auto">
          <a:xfrm>
            <a:off x="468313" y="1988840"/>
            <a:ext cx="8064500" cy="1982788"/>
            <a:chOff x="467544" y="2744924"/>
            <a:chExt cx="8064896" cy="1982858"/>
          </a:xfrm>
        </p:grpSpPr>
        <p:sp>
          <p:nvSpPr>
            <p:cNvPr id="34829" name="Rectangle 25"/>
            <p:cNvSpPr>
              <a:spLocks noChangeArrowheads="1"/>
            </p:cNvSpPr>
            <p:nvPr/>
          </p:nvSpPr>
          <p:spPr bwMode="auto">
            <a:xfrm>
              <a:off x="467544" y="2744924"/>
              <a:ext cx="8064896" cy="3667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fr-FR" b="1" dirty="0">
                  <a:latin typeface="Calibri" pitchFamily="34" charset="0"/>
                </a:rPr>
                <a:t>Utilisation de modeleurs volumiques pour l’obtention de modèles mécaniques 3D</a:t>
              </a:r>
              <a:endParaRPr lang="fr-FR" dirty="0">
                <a:latin typeface="Calibri" pitchFamily="34" charset="0"/>
              </a:endParaRPr>
            </a:p>
          </p:txBody>
        </p:sp>
        <p:pic>
          <p:nvPicPr>
            <p:cNvPr id="34830"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75556" y="3140968"/>
              <a:ext cx="1368152" cy="15868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4831" name="Rectangle 26"/>
            <p:cNvSpPr>
              <a:spLocks noChangeArrowheads="1"/>
            </p:cNvSpPr>
            <p:nvPr/>
          </p:nvSpPr>
          <p:spPr bwMode="auto">
            <a:xfrm>
              <a:off x="1836036" y="3140226"/>
              <a:ext cx="3276761" cy="366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fr-FR" b="1">
                  <a:latin typeface="Calibri" pitchFamily="34" charset="0"/>
                </a:rPr>
                <a:t>Fonctionnalités des modeleurs</a:t>
              </a:r>
              <a:endParaRPr lang="fr-FR">
                <a:latin typeface="Calibri" pitchFamily="34" charset="0"/>
              </a:endParaRPr>
            </a:p>
          </p:txBody>
        </p:sp>
      </p:grpSp>
      <p:grpSp>
        <p:nvGrpSpPr>
          <p:cNvPr id="4" name="Groupe 14"/>
          <p:cNvGrpSpPr>
            <a:grpSpLocks/>
          </p:cNvGrpSpPr>
          <p:nvPr/>
        </p:nvGrpSpPr>
        <p:grpSpPr bwMode="auto">
          <a:xfrm>
            <a:off x="1348946" y="2780928"/>
            <a:ext cx="7615541" cy="2330128"/>
            <a:chOff x="1316925" y="3213709"/>
            <a:chExt cx="6675960" cy="1970359"/>
          </a:xfrm>
        </p:grpSpPr>
        <p:pic>
          <p:nvPicPr>
            <p:cNvPr id="34827" name="Image 12" descr="a-flexible-machine-control-range01.jpg"/>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923928" y="3248980"/>
              <a:ext cx="1935088" cy="1935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828" name="Picture 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830366" y="3213709"/>
              <a:ext cx="2162519" cy="1871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4826" name="Rectangle 27"/>
            <p:cNvSpPr>
              <a:spLocks noChangeArrowheads="1"/>
            </p:cNvSpPr>
            <p:nvPr/>
          </p:nvSpPr>
          <p:spPr bwMode="auto">
            <a:xfrm>
              <a:off x="1316925" y="4857741"/>
              <a:ext cx="2954749" cy="3123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fr-FR" b="1" dirty="0">
                  <a:latin typeface="Calibri" pitchFamily="34" charset="0"/>
                </a:rPr>
                <a:t>Logiciels de contrôle - commande</a:t>
              </a:r>
              <a:endParaRPr lang="fr-FR" dirty="0">
                <a:latin typeface="Calibri" pitchFamily="34" charset="0"/>
              </a:endParaRPr>
            </a:p>
          </p:txBody>
        </p:sp>
      </p:grpSp>
      <p:grpSp>
        <p:nvGrpSpPr>
          <p:cNvPr id="5" name="Groupe 17"/>
          <p:cNvGrpSpPr>
            <a:grpSpLocks/>
          </p:cNvGrpSpPr>
          <p:nvPr/>
        </p:nvGrpSpPr>
        <p:grpSpPr bwMode="auto">
          <a:xfrm>
            <a:off x="359792" y="5085184"/>
            <a:ext cx="8748712" cy="1497191"/>
            <a:chOff x="395536" y="5183904"/>
            <a:chExt cx="8532948" cy="1496245"/>
          </a:xfrm>
        </p:grpSpPr>
        <p:sp>
          <p:nvSpPr>
            <p:cNvPr id="34824" name="Rectangle 28"/>
            <p:cNvSpPr>
              <a:spLocks noChangeArrowheads="1"/>
            </p:cNvSpPr>
            <p:nvPr/>
          </p:nvSpPr>
          <p:spPr bwMode="auto">
            <a:xfrm>
              <a:off x="503548" y="5183904"/>
              <a:ext cx="781286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fr-FR" b="1" dirty="0">
                  <a:latin typeface="Calibri" pitchFamily="34" charset="0"/>
                </a:rPr>
                <a:t>Simulation des comportements spatiaux et temporels</a:t>
              </a:r>
              <a:endParaRPr lang="fr-FR" dirty="0">
                <a:latin typeface="Calibri" pitchFamily="34" charset="0"/>
              </a:endParaRPr>
            </a:p>
          </p:txBody>
        </p:sp>
        <p:sp>
          <p:nvSpPr>
            <p:cNvPr id="17" name="Rectangle 16"/>
            <p:cNvSpPr/>
            <p:nvPr/>
          </p:nvSpPr>
          <p:spPr>
            <a:xfrm>
              <a:off x="395536" y="5480578"/>
              <a:ext cx="8532948" cy="1199571"/>
            </a:xfrm>
            <a:prstGeom prst="rect">
              <a:avLst/>
            </a:prstGeom>
          </p:spPr>
          <p:txBody>
            <a:bodyPr>
              <a:spAutoFit/>
            </a:bodyPr>
            <a:lstStyle/>
            <a:p>
              <a:pPr fontAlgn="auto">
                <a:spcBef>
                  <a:spcPts val="0"/>
                </a:spcBef>
                <a:spcAft>
                  <a:spcPts val="0"/>
                </a:spcAft>
                <a:defRPr/>
              </a:pPr>
              <a:r>
                <a:rPr lang="fr-FR" b="1" dirty="0">
                  <a:solidFill>
                    <a:schemeClr val="accent3">
                      <a:lumMod val="50000"/>
                    </a:schemeClr>
                  </a:solidFill>
                  <a:latin typeface="Calibri" pitchFamily="34" charset="0"/>
                </a:rPr>
                <a:t>- simulation des comportements mécaniques, électriques et pneumatiques,</a:t>
              </a:r>
            </a:p>
            <a:p>
              <a:pPr fontAlgn="auto">
                <a:spcBef>
                  <a:spcPts val="0"/>
                </a:spcBef>
                <a:spcAft>
                  <a:spcPts val="0"/>
                </a:spcAft>
                <a:defRPr/>
              </a:pPr>
              <a:r>
                <a:rPr lang="fr-FR" b="1" dirty="0" smtClean="0">
                  <a:solidFill>
                    <a:schemeClr val="accent3">
                      <a:lumMod val="50000"/>
                    </a:schemeClr>
                  </a:solidFill>
                  <a:latin typeface="Calibri" pitchFamily="34" charset="0"/>
                </a:rPr>
                <a:t>      - </a:t>
              </a:r>
              <a:r>
                <a:rPr lang="fr-FR" b="1" dirty="0">
                  <a:solidFill>
                    <a:schemeClr val="accent3">
                      <a:lumMod val="50000"/>
                    </a:schemeClr>
                  </a:solidFill>
                  <a:latin typeface="Calibri" pitchFamily="34" charset="0"/>
                </a:rPr>
                <a:t>la simulation d’un programme automate avec ou sans système automatique virtuel,</a:t>
              </a:r>
            </a:p>
            <a:p>
              <a:pPr fontAlgn="auto">
                <a:spcBef>
                  <a:spcPts val="0"/>
                </a:spcBef>
                <a:spcAft>
                  <a:spcPts val="0"/>
                </a:spcAft>
                <a:defRPr/>
              </a:pPr>
              <a:r>
                <a:rPr lang="fr-FR" b="1" dirty="0" smtClean="0">
                  <a:solidFill>
                    <a:schemeClr val="accent3">
                      <a:lumMod val="50000"/>
                    </a:schemeClr>
                  </a:solidFill>
                  <a:latin typeface="Calibri" pitchFamily="34" charset="0"/>
                </a:rPr>
                <a:t>	       - </a:t>
              </a:r>
              <a:r>
                <a:rPr lang="fr-FR" b="1" dirty="0">
                  <a:solidFill>
                    <a:schemeClr val="accent3">
                      <a:lumMod val="50000"/>
                    </a:schemeClr>
                  </a:solidFill>
                  <a:latin typeface="Calibri" pitchFamily="34" charset="0"/>
                </a:rPr>
                <a:t>la modélisation et simulation de flux,</a:t>
              </a:r>
            </a:p>
            <a:p>
              <a:pPr fontAlgn="auto">
                <a:spcBef>
                  <a:spcPts val="0"/>
                </a:spcBef>
                <a:spcAft>
                  <a:spcPts val="0"/>
                </a:spcAft>
                <a:defRPr/>
              </a:pPr>
              <a:r>
                <a:rPr lang="fr-FR" b="1" dirty="0" smtClean="0">
                  <a:solidFill>
                    <a:schemeClr val="accent3">
                      <a:lumMod val="50000"/>
                    </a:schemeClr>
                  </a:solidFill>
                  <a:latin typeface="Calibri" pitchFamily="34" charset="0"/>
                </a:rPr>
                <a:t>		          - </a:t>
              </a:r>
              <a:r>
                <a:rPr lang="fr-FR" b="1" dirty="0">
                  <a:solidFill>
                    <a:schemeClr val="accent3">
                      <a:lumMod val="50000"/>
                    </a:schemeClr>
                  </a:solidFill>
                  <a:latin typeface="Calibri" pitchFamily="34" charset="0"/>
                </a:rPr>
                <a:t>la simulation d’ergonomie des postes de travail.</a:t>
              </a:r>
            </a:p>
          </p:txBody>
        </p:sp>
      </p:grpSp>
      <p:grpSp>
        <p:nvGrpSpPr>
          <p:cNvPr id="6" name="Group 24"/>
          <p:cNvGrpSpPr>
            <a:grpSpLocks/>
          </p:cNvGrpSpPr>
          <p:nvPr/>
        </p:nvGrpSpPr>
        <p:grpSpPr bwMode="auto">
          <a:xfrm>
            <a:off x="1989584" y="2852936"/>
            <a:ext cx="2438400" cy="1865313"/>
            <a:chOff x="1202" y="1888"/>
            <a:chExt cx="1536" cy="1175"/>
          </a:xfrm>
        </p:grpSpPr>
        <p:sp>
          <p:nvSpPr>
            <p:cNvPr id="34835" name="Rectangle 19"/>
            <p:cNvSpPr>
              <a:spLocks noChangeArrowheads="1"/>
            </p:cNvSpPr>
            <p:nvPr/>
          </p:nvSpPr>
          <p:spPr bwMode="auto">
            <a:xfrm>
              <a:off x="1202" y="1888"/>
              <a:ext cx="1536"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r>
                <a:rPr lang="fr-FR" b="1">
                  <a:latin typeface="Calibri" pitchFamily="34" charset="0"/>
                </a:rPr>
                <a:t>Réalisation de schémas</a:t>
              </a:r>
              <a:r>
                <a:rPr lang="fr-FR">
                  <a:latin typeface="Calibri" pitchFamily="34" charset="0"/>
                </a:rPr>
                <a:t> </a:t>
              </a:r>
            </a:p>
          </p:txBody>
        </p:sp>
        <p:pic>
          <p:nvPicPr>
            <p:cNvPr id="34839" name="Picture 23"/>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292" y="2115"/>
              <a:ext cx="1225" cy="948"/>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55297" name="Rectangle 1"/>
          <p:cNvSpPr>
            <a:spLocks noChangeArrowheads="1"/>
          </p:cNvSpPr>
          <p:nvPr/>
        </p:nvSpPr>
        <p:spPr bwMode="auto">
          <a:xfrm>
            <a:off x="35496" y="1153289"/>
            <a:ext cx="63722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rgbClr val="7030A0"/>
                </a:solidFill>
                <a:effectLst/>
                <a:latin typeface="Calibri" pitchFamily="34" charset="0"/>
                <a:ea typeface="Times New Roman" pitchFamily="18" charset="0"/>
                <a:cs typeface="Arial" pitchFamily="34" charset="0"/>
              </a:rPr>
              <a:t>Il faut </a:t>
            </a:r>
            <a:r>
              <a:rPr kumimoji="0" lang="fr-FR" sz="2000" b="1" i="0" u="none" strike="noStrike" cap="none" normalizeH="0" baseline="0" dirty="0" err="1" smtClean="0">
                <a:ln>
                  <a:noFill/>
                </a:ln>
                <a:solidFill>
                  <a:srgbClr val="7030A0"/>
                </a:solidFill>
                <a:effectLst/>
                <a:latin typeface="Calibri" pitchFamily="34" charset="0"/>
                <a:ea typeface="Times New Roman" pitchFamily="18" charset="0"/>
                <a:cs typeface="Arial" pitchFamily="34" charset="0"/>
              </a:rPr>
              <a:t>virtualiser</a:t>
            </a:r>
            <a:r>
              <a:rPr kumimoji="0" lang="fr-FR" sz="2000" b="1" i="0" u="none" strike="noStrike" cap="none" normalizeH="0" baseline="0" dirty="0" smtClean="0">
                <a:ln>
                  <a:noFill/>
                </a:ln>
                <a:solidFill>
                  <a:srgbClr val="7030A0"/>
                </a:solidFill>
                <a:effectLst/>
                <a:latin typeface="Calibri" pitchFamily="34" charset="0"/>
                <a:ea typeface="Times New Roman" pitchFamily="18" charset="0"/>
                <a:cs typeface="Arial" pitchFamily="34" charset="0"/>
              </a:rPr>
              <a:t> pour simuler et gagner du temps</a:t>
            </a:r>
            <a:endParaRPr kumimoji="0" lang="fr-FR" sz="2000" b="1" i="0" u="none" strike="noStrike" cap="none" normalizeH="0" baseline="0" dirty="0" smtClean="0">
              <a:ln>
                <a:noFill/>
              </a:ln>
              <a:solidFill>
                <a:srgbClr val="7030A0"/>
              </a:solidFill>
              <a:effectLst/>
              <a:latin typeface="Calibri" pitchFamily="34" charset="0"/>
              <a:cs typeface="Arial" pitchFamily="34" charset="0"/>
            </a:endParaRPr>
          </a:p>
        </p:txBody>
      </p:sp>
    </p:spTree>
    <p:extLst>
      <p:ext uri="{BB962C8B-B14F-4D97-AF65-F5344CB8AC3E}">
        <p14:creationId xmlns="" xmlns:p14="http://schemas.microsoft.com/office/powerpoint/2010/main" val="42442001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1" presetClass="entr" presetSubtype="0" fill="hold" grpId="0" nodeType="clickEffect">
                                  <p:stCondLst>
                                    <p:cond delay="0"/>
                                  </p:stCondLst>
                                  <p:childTnLst>
                                    <p:set>
                                      <p:cBhvr>
                                        <p:cTn id="26" dur="1" fill="hold">
                                          <p:stCondLst>
                                            <p:cond delay="0"/>
                                          </p:stCondLst>
                                        </p:cTn>
                                        <p:tgtEl>
                                          <p:spTgt spid="55297"/>
                                        </p:tgtEl>
                                        <p:attrNameLst>
                                          <p:attrName>style.visibility</p:attrName>
                                        </p:attrNameLst>
                                      </p:cBhvr>
                                      <p:to>
                                        <p:strVal val="visible"/>
                                      </p:to>
                                    </p:set>
                                    <p:animEffect transition="in" filter="fade">
                                      <p:cBhvr>
                                        <p:cTn id="27" dur="770" decel="100000"/>
                                        <p:tgtEl>
                                          <p:spTgt spid="55297"/>
                                        </p:tgtEl>
                                      </p:cBhvr>
                                    </p:animEffect>
                                    <p:animScale>
                                      <p:cBhvr>
                                        <p:cTn id="28" dur="770" decel="100000"/>
                                        <p:tgtEl>
                                          <p:spTgt spid="55297"/>
                                        </p:tgtEl>
                                      </p:cBhvr>
                                      <p:from x="10000" y="10000"/>
                                      <p:to x="200000" y="450000"/>
                                    </p:animScale>
                                    <p:animScale>
                                      <p:cBhvr>
                                        <p:cTn id="29" dur="1230" accel="100000" fill="hold">
                                          <p:stCondLst>
                                            <p:cond delay="770"/>
                                          </p:stCondLst>
                                        </p:cTn>
                                        <p:tgtEl>
                                          <p:spTgt spid="55297"/>
                                        </p:tgtEl>
                                      </p:cBhvr>
                                      <p:from x="200000" y="450000"/>
                                      <p:to x="100000" y="100000"/>
                                    </p:animScale>
                                    <p:set>
                                      <p:cBhvr>
                                        <p:cTn id="30" dur="770" fill="hold"/>
                                        <p:tgtEl>
                                          <p:spTgt spid="55297"/>
                                        </p:tgtEl>
                                        <p:attrNameLst>
                                          <p:attrName>ppt_x</p:attrName>
                                        </p:attrNameLst>
                                      </p:cBhvr>
                                      <p:to>
                                        <p:strVal val="(0.5)"/>
                                      </p:to>
                                    </p:set>
                                    <p:anim from="(0.5)" to="(#ppt_x)" calcmode="lin" valueType="num">
                                      <p:cBhvr>
                                        <p:cTn id="31" dur="1230" accel="100000" fill="hold">
                                          <p:stCondLst>
                                            <p:cond delay="770"/>
                                          </p:stCondLst>
                                        </p:cTn>
                                        <p:tgtEl>
                                          <p:spTgt spid="55297"/>
                                        </p:tgtEl>
                                        <p:attrNameLst>
                                          <p:attrName>ppt_x</p:attrName>
                                        </p:attrNameLst>
                                      </p:cBhvr>
                                    </p:anim>
                                    <p:set>
                                      <p:cBhvr>
                                        <p:cTn id="32" dur="770" fill="hold"/>
                                        <p:tgtEl>
                                          <p:spTgt spid="55297"/>
                                        </p:tgtEl>
                                        <p:attrNameLst>
                                          <p:attrName>ppt_y</p:attrName>
                                        </p:attrNameLst>
                                      </p:cBhvr>
                                      <p:to>
                                        <p:strVal val="(#ppt_y+0.4)"/>
                                      </p:to>
                                    </p:set>
                                    <p:anim from="(#ppt_y+0.4)" to="(#ppt_y)" calcmode="lin" valueType="num">
                                      <p:cBhvr>
                                        <p:cTn id="33" dur="1230" accel="100000" fill="hold">
                                          <p:stCondLst>
                                            <p:cond delay="770"/>
                                          </p:stCondLst>
                                        </p:cTn>
                                        <p:tgtEl>
                                          <p:spTgt spid="5529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34"/>
          <p:cNvGraphicFramePr>
            <a:graphicFrameLocks noChangeAspect="1"/>
          </p:cNvGraphicFramePr>
          <p:nvPr/>
        </p:nvGraphicFramePr>
        <p:xfrm>
          <a:off x="4514850" y="1304925"/>
          <a:ext cx="4629150" cy="3563938"/>
        </p:xfrm>
        <a:graphic>
          <a:graphicData uri="http://schemas.openxmlformats.org/presentationml/2006/ole">
            <p:oleObj spid="_x0000_s389122" name="Visio" r:id="rId4" imgW="6346853" imgH="4479047" progId="Visio.Drawing.11">
              <p:embed/>
            </p:oleObj>
          </a:graphicData>
        </a:graphic>
      </p:graphicFrame>
      <p:sp>
        <p:nvSpPr>
          <p:cNvPr id="1027" name="Freeform 9"/>
          <p:cNvSpPr>
            <a:spLocks/>
          </p:cNvSpPr>
          <p:nvPr/>
        </p:nvSpPr>
        <p:spPr bwMode="auto">
          <a:xfrm>
            <a:off x="4860032" y="179412"/>
            <a:ext cx="3888606" cy="1449388"/>
          </a:xfrm>
          <a:custGeom>
            <a:avLst/>
            <a:gdLst>
              <a:gd name="T0" fmla="*/ 764 w 2422"/>
              <a:gd name="T1" fmla="*/ 76 h 1592"/>
              <a:gd name="T2" fmla="*/ 720 w 2422"/>
              <a:gd name="T3" fmla="*/ 100 h 1592"/>
              <a:gd name="T4" fmla="*/ 696 w 2422"/>
              <a:gd name="T5" fmla="*/ 116 h 1592"/>
              <a:gd name="T6" fmla="*/ 624 w 2422"/>
              <a:gd name="T7" fmla="*/ 174 h 1592"/>
              <a:gd name="T8" fmla="*/ 326 w 2422"/>
              <a:gd name="T9" fmla="*/ 48 h 1592"/>
              <a:gd name="T10" fmla="*/ 352 w 2422"/>
              <a:gd name="T11" fmla="*/ 20 h 1592"/>
              <a:gd name="T12" fmla="*/ 148 w 2422"/>
              <a:gd name="T13" fmla="*/ 0 h 1592"/>
              <a:gd name="T14" fmla="*/ 246 w 2422"/>
              <a:gd name="T15" fmla="*/ 126 h 1592"/>
              <a:gd name="T16" fmla="*/ 280 w 2422"/>
              <a:gd name="T17" fmla="*/ 92 h 1592"/>
              <a:gd name="T18" fmla="*/ 588 w 2422"/>
              <a:gd name="T19" fmla="*/ 236 h 1592"/>
              <a:gd name="T20" fmla="*/ 544 w 2422"/>
              <a:gd name="T21" fmla="*/ 374 h 1592"/>
              <a:gd name="T22" fmla="*/ 562 w 2422"/>
              <a:gd name="T23" fmla="*/ 542 h 1592"/>
              <a:gd name="T24" fmla="*/ 178 w 2422"/>
              <a:gd name="T25" fmla="*/ 598 h 1592"/>
              <a:gd name="T26" fmla="*/ 172 w 2422"/>
              <a:gd name="T27" fmla="*/ 556 h 1592"/>
              <a:gd name="T28" fmla="*/ 0 w 2422"/>
              <a:gd name="T29" fmla="*/ 664 h 1592"/>
              <a:gd name="T30" fmla="*/ 204 w 2422"/>
              <a:gd name="T31" fmla="*/ 734 h 1592"/>
              <a:gd name="T32" fmla="*/ 196 w 2422"/>
              <a:gd name="T33" fmla="*/ 676 h 1592"/>
              <a:gd name="T34" fmla="*/ 598 w 2422"/>
              <a:gd name="T35" fmla="*/ 624 h 1592"/>
              <a:gd name="T36" fmla="*/ 724 w 2422"/>
              <a:gd name="T37" fmla="*/ 760 h 1592"/>
              <a:gd name="T38" fmla="*/ 908 w 2422"/>
              <a:gd name="T39" fmla="*/ 884 h 1592"/>
              <a:gd name="T40" fmla="*/ 764 w 2422"/>
              <a:gd name="T41" fmla="*/ 1232 h 1592"/>
              <a:gd name="T42" fmla="*/ 692 w 2422"/>
              <a:gd name="T43" fmla="*/ 1200 h 1592"/>
              <a:gd name="T44" fmla="*/ 732 w 2422"/>
              <a:gd name="T45" fmla="*/ 1452 h 1592"/>
              <a:gd name="T46" fmla="*/ 930 w 2422"/>
              <a:gd name="T47" fmla="*/ 1298 h 1592"/>
              <a:gd name="T48" fmla="*/ 860 w 2422"/>
              <a:gd name="T49" fmla="*/ 1268 h 1592"/>
              <a:gd name="T50" fmla="*/ 996 w 2422"/>
              <a:gd name="T51" fmla="*/ 916 h 1592"/>
              <a:gd name="T52" fmla="*/ 1180 w 2422"/>
              <a:gd name="T53" fmla="*/ 972 h 1592"/>
              <a:gd name="T54" fmla="*/ 1384 w 2422"/>
              <a:gd name="T55" fmla="*/ 968 h 1592"/>
              <a:gd name="T56" fmla="*/ 1602 w 2422"/>
              <a:gd name="T57" fmla="*/ 1372 h 1592"/>
              <a:gd name="T58" fmla="*/ 1548 w 2422"/>
              <a:gd name="T59" fmla="*/ 1380 h 1592"/>
              <a:gd name="T60" fmla="*/ 1776 w 2422"/>
              <a:gd name="T61" fmla="*/ 1592 h 1592"/>
              <a:gd name="T62" fmla="*/ 1776 w 2422"/>
              <a:gd name="T63" fmla="*/ 1348 h 1592"/>
              <a:gd name="T64" fmla="*/ 1714 w 2422"/>
              <a:gd name="T65" fmla="*/ 1354 h 1592"/>
              <a:gd name="T66" fmla="*/ 1482 w 2422"/>
              <a:gd name="T67" fmla="*/ 954 h 1592"/>
              <a:gd name="T68" fmla="*/ 1636 w 2422"/>
              <a:gd name="T69" fmla="*/ 871 h 1592"/>
              <a:gd name="T70" fmla="*/ 1736 w 2422"/>
              <a:gd name="T71" fmla="*/ 770 h 1592"/>
              <a:gd name="T72" fmla="*/ 2180 w 2422"/>
              <a:gd name="T73" fmla="*/ 996 h 1592"/>
              <a:gd name="T74" fmla="*/ 2152 w 2422"/>
              <a:gd name="T75" fmla="*/ 1032 h 1592"/>
              <a:gd name="T76" fmla="*/ 2422 w 2422"/>
              <a:gd name="T77" fmla="*/ 1082 h 1592"/>
              <a:gd name="T78" fmla="*/ 2236 w 2422"/>
              <a:gd name="T79" fmla="*/ 884 h 1592"/>
              <a:gd name="T80" fmla="*/ 2216 w 2422"/>
              <a:gd name="T81" fmla="*/ 924 h 1592"/>
              <a:gd name="T82" fmla="*/ 1766 w 2422"/>
              <a:gd name="T83" fmla="*/ 698 h 1592"/>
              <a:gd name="T84" fmla="*/ 1776 w 2422"/>
              <a:gd name="T85" fmla="*/ 532 h 1592"/>
              <a:gd name="T86" fmla="*/ 1714 w 2422"/>
              <a:gd name="T87" fmla="*/ 378 h 1592"/>
              <a:gd name="T88" fmla="*/ 2058 w 2422"/>
              <a:gd name="T89" fmla="*/ 320 h 1592"/>
              <a:gd name="T90" fmla="*/ 2076 w 2422"/>
              <a:gd name="T91" fmla="*/ 368 h 1592"/>
              <a:gd name="T92" fmla="*/ 2200 w 2422"/>
              <a:gd name="T93" fmla="*/ 266 h 1592"/>
              <a:gd name="T94" fmla="*/ 1994 w 2422"/>
              <a:gd name="T95" fmla="*/ 220 h 1592"/>
              <a:gd name="T96" fmla="*/ 2016 w 2422"/>
              <a:gd name="T97" fmla="*/ 260 h 1592"/>
              <a:gd name="T98" fmla="*/ 1656 w 2422"/>
              <a:gd name="T99" fmla="*/ 316 h 1592"/>
              <a:gd name="T100" fmla="*/ 1568 w 2422"/>
              <a:gd name="T101" fmla="*/ 228 h 1592"/>
              <a:gd name="T102" fmla="*/ 1460 w 2422"/>
              <a:gd name="T103" fmla="*/ 252 h 1592"/>
              <a:gd name="T104" fmla="*/ 1628 w 2422"/>
              <a:gd name="T105" fmla="*/ 434 h 1592"/>
              <a:gd name="T106" fmla="*/ 1660 w 2422"/>
              <a:gd name="T107" fmla="*/ 640 h 1592"/>
              <a:gd name="T108" fmla="*/ 1496 w 2422"/>
              <a:gd name="T109" fmla="*/ 820 h 1592"/>
              <a:gd name="T110" fmla="*/ 1186 w 2422"/>
              <a:gd name="T111" fmla="*/ 854 h 1592"/>
              <a:gd name="T112" fmla="*/ 910 w 2422"/>
              <a:gd name="T113" fmla="*/ 768 h 1592"/>
              <a:gd name="T114" fmla="*/ 716 w 2422"/>
              <a:gd name="T115" fmla="*/ 604 h 1592"/>
              <a:gd name="T116" fmla="*/ 644 w 2422"/>
              <a:gd name="T117" fmla="*/ 432 h 1592"/>
              <a:gd name="T118" fmla="*/ 692 w 2422"/>
              <a:gd name="T119" fmla="*/ 248 h 1592"/>
              <a:gd name="T120" fmla="*/ 848 w 2422"/>
              <a:gd name="T121" fmla="*/ 128 h 1592"/>
              <a:gd name="T122" fmla="*/ 764 w 2422"/>
              <a:gd name="T123" fmla="*/ 76 h 15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22"/>
              <a:gd name="T187" fmla="*/ 0 h 1592"/>
              <a:gd name="T188" fmla="*/ 2422 w 2422"/>
              <a:gd name="T189" fmla="*/ 1592 h 15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p:spPr>
        <p:txBody>
          <a:bodyPr wrap="none" lIns="36000" tIns="0" rIns="36000" bIns="0" anchor="ctr"/>
          <a:lstStyle/>
          <a:p>
            <a:endParaRPr lang="fr-FR"/>
          </a:p>
        </p:txBody>
      </p:sp>
      <p:sp>
        <p:nvSpPr>
          <p:cNvPr id="4" name="ZoneTexte 3"/>
          <p:cNvSpPr txBox="1"/>
          <p:nvPr/>
        </p:nvSpPr>
        <p:spPr>
          <a:xfrm>
            <a:off x="5796136" y="389604"/>
            <a:ext cx="1690688" cy="519116"/>
          </a:xfrm>
          <a:prstGeom prst="rect">
            <a:avLst/>
          </a:prstGeom>
          <a:noFill/>
        </p:spPr>
        <p:txBody>
          <a:bodyPr>
            <a:spAutoFit/>
          </a:bodyPr>
          <a:lstStyle/>
          <a:p>
            <a:pPr algn="ctr" fontAlgn="auto">
              <a:lnSpc>
                <a:spcPts val="1600"/>
              </a:lnSpc>
              <a:spcBef>
                <a:spcPts val="0"/>
              </a:spcBef>
              <a:spcAft>
                <a:spcPts val="0"/>
              </a:spcAft>
              <a:defRPr/>
            </a:pPr>
            <a:r>
              <a:rPr lang="fr-FR" b="1" dirty="0">
                <a:solidFill>
                  <a:schemeClr val="accent6">
                    <a:lumMod val="75000"/>
                  </a:schemeClr>
                </a:solidFill>
                <a:latin typeface="Calibri" pitchFamily="34" charset="0"/>
              </a:rPr>
              <a:t>Conception</a:t>
            </a:r>
            <a:r>
              <a:rPr lang="fr-FR" sz="2000" b="1" dirty="0">
                <a:solidFill>
                  <a:schemeClr val="accent6">
                    <a:lumMod val="75000"/>
                  </a:schemeClr>
                </a:solidFill>
                <a:latin typeface="Calibri" pitchFamily="34" charset="0"/>
              </a:rPr>
              <a:t> </a:t>
            </a:r>
          </a:p>
          <a:p>
            <a:pPr algn="ctr" fontAlgn="auto">
              <a:lnSpc>
                <a:spcPts val="1600"/>
              </a:lnSpc>
              <a:spcBef>
                <a:spcPts val="0"/>
              </a:spcBef>
              <a:spcAft>
                <a:spcPts val="0"/>
              </a:spcAft>
              <a:defRPr/>
            </a:pPr>
            <a:r>
              <a:rPr lang="fr-FR" sz="2000" b="1" dirty="0">
                <a:solidFill>
                  <a:schemeClr val="accent6">
                    <a:lumMod val="75000"/>
                  </a:schemeClr>
                </a:solidFill>
                <a:latin typeface="Calibri" pitchFamily="34" charset="0"/>
              </a:rPr>
              <a:t>  </a:t>
            </a:r>
            <a:r>
              <a:rPr lang="fr-FR" sz="2000" b="1" dirty="0" smtClean="0">
                <a:solidFill>
                  <a:schemeClr val="accent6">
                    <a:lumMod val="75000"/>
                  </a:schemeClr>
                </a:solidFill>
                <a:latin typeface="Calibri" pitchFamily="34" charset="0"/>
              </a:rPr>
              <a:t>détaillée</a:t>
            </a:r>
            <a:endParaRPr lang="fr-FR" sz="2000" b="1" dirty="0">
              <a:solidFill>
                <a:schemeClr val="accent6">
                  <a:lumMod val="75000"/>
                </a:schemeClr>
              </a:solidFill>
              <a:latin typeface="Calibri" pitchFamily="34" charset="0"/>
            </a:endParaRPr>
          </a:p>
        </p:txBody>
      </p:sp>
      <p:sp>
        <p:nvSpPr>
          <p:cNvPr id="5" name="Rectangle 4"/>
          <p:cNvSpPr/>
          <p:nvPr/>
        </p:nvSpPr>
        <p:spPr>
          <a:xfrm>
            <a:off x="467544" y="282714"/>
            <a:ext cx="4968552" cy="553998"/>
          </a:xfrm>
          <a:prstGeom prst="rect">
            <a:avLst/>
          </a:prstGeom>
        </p:spPr>
        <p:txBody>
          <a:bodyPr wrap="square">
            <a:spAutoFit/>
          </a:bodyPr>
          <a:lstStyle/>
          <a:p>
            <a:pPr fontAlgn="auto">
              <a:lnSpc>
                <a:spcPts val="1800"/>
              </a:lnSpc>
              <a:spcBef>
                <a:spcPts val="0"/>
              </a:spcBef>
              <a:spcAft>
                <a:spcPts val="0"/>
              </a:spcAft>
              <a:defRPr/>
            </a:pPr>
            <a:r>
              <a:rPr lang="fr-FR" b="1" dirty="0">
                <a:solidFill>
                  <a:schemeClr val="accent6">
                    <a:lumMod val="75000"/>
                  </a:schemeClr>
                </a:solidFill>
                <a:latin typeface="Calibri" pitchFamily="34" charset="0"/>
              </a:rPr>
              <a:t>C14 Définir une solution permettant l’intégration et l’animation des chaînes fonctionnelles</a:t>
            </a:r>
            <a:endParaRPr lang="fr-FR" dirty="0">
              <a:solidFill>
                <a:schemeClr val="accent6">
                  <a:lumMod val="75000"/>
                </a:schemeClr>
              </a:solidFill>
              <a:latin typeface="Calibri" pitchFamily="34" charset="0"/>
            </a:endParaRPr>
          </a:p>
        </p:txBody>
      </p:sp>
      <p:grpSp>
        <p:nvGrpSpPr>
          <p:cNvPr id="3" name="Groupe 12"/>
          <p:cNvGrpSpPr>
            <a:grpSpLocks/>
          </p:cNvGrpSpPr>
          <p:nvPr/>
        </p:nvGrpSpPr>
        <p:grpSpPr bwMode="auto">
          <a:xfrm>
            <a:off x="0" y="1592263"/>
            <a:ext cx="5400675" cy="1992312"/>
            <a:chOff x="3743908" y="2204864"/>
            <a:chExt cx="5400092" cy="1991256"/>
          </a:xfrm>
        </p:grpSpPr>
        <p:sp>
          <p:nvSpPr>
            <p:cNvPr id="7" name="Rectangle 6"/>
            <p:cNvSpPr/>
            <p:nvPr/>
          </p:nvSpPr>
          <p:spPr>
            <a:xfrm>
              <a:off x="4462968" y="2565035"/>
              <a:ext cx="4681032" cy="1631085"/>
            </a:xfrm>
            <a:prstGeom prst="rect">
              <a:avLst/>
            </a:prstGeom>
          </p:spPr>
          <p:txBody>
            <a:bodyPr>
              <a:spAutoFit/>
            </a:bodyPr>
            <a:lstStyle/>
            <a:p>
              <a:pPr fontAlgn="auto">
                <a:lnSpc>
                  <a:spcPts val="2000"/>
                </a:lnSpc>
                <a:spcBef>
                  <a:spcPts val="0"/>
                </a:spcBef>
                <a:spcAft>
                  <a:spcPts val="0"/>
                </a:spcAft>
                <a:defRPr/>
              </a:pPr>
              <a:r>
                <a:rPr lang="fr-FR" b="1" dirty="0">
                  <a:solidFill>
                    <a:schemeClr val="accent3">
                      <a:lumMod val="50000"/>
                    </a:schemeClr>
                  </a:solidFill>
                  <a:latin typeface="Calibri" pitchFamily="34" charset="0"/>
                </a:rPr>
                <a:t>- Association des constituants.</a:t>
              </a:r>
            </a:p>
            <a:p>
              <a:pPr fontAlgn="auto">
                <a:lnSpc>
                  <a:spcPts val="2000"/>
                </a:lnSpc>
                <a:spcBef>
                  <a:spcPts val="0"/>
                </a:spcBef>
                <a:spcAft>
                  <a:spcPts val="0"/>
                </a:spcAft>
                <a:defRPr/>
              </a:pPr>
              <a:r>
                <a:rPr lang="fr-FR" b="1" dirty="0">
                  <a:solidFill>
                    <a:schemeClr val="accent3">
                      <a:lumMod val="50000"/>
                    </a:schemeClr>
                  </a:solidFill>
                  <a:latin typeface="Calibri" pitchFamily="34" charset="0"/>
                </a:rPr>
                <a:t>- Liaison entre constituants, liaison avec bâti.</a:t>
              </a:r>
            </a:p>
            <a:p>
              <a:pPr fontAlgn="auto">
                <a:lnSpc>
                  <a:spcPts val="2000"/>
                </a:lnSpc>
                <a:spcBef>
                  <a:spcPts val="0"/>
                </a:spcBef>
                <a:spcAft>
                  <a:spcPts val="0"/>
                </a:spcAft>
                <a:defRPr/>
              </a:pPr>
              <a:r>
                <a:rPr lang="fr-FR" b="1" dirty="0">
                  <a:solidFill>
                    <a:schemeClr val="accent3">
                      <a:lumMod val="50000"/>
                    </a:schemeClr>
                  </a:solidFill>
                  <a:latin typeface="Calibri" pitchFamily="34" charset="0"/>
                </a:rPr>
                <a:t>- Mouvements de base.</a:t>
              </a:r>
            </a:p>
            <a:p>
              <a:pPr fontAlgn="auto">
                <a:lnSpc>
                  <a:spcPts val="2000"/>
                </a:lnSpc>
                <a:spcBef>
                  <a:spcPts val="0"/>
                </a:spcBef>
                <a:spcAft>
                  <a:spcPts val="0"/>
                </a:spcAft>
                <a:defRPr/>
              </a:pPr>
              <a:r>
                <a:rPr lang="fr-FR" b="1" dirty="0">
                  <a:solidFill>
                    <a:schemeClr val="accent3">
                      <a:lumMod val="50000"/>
                    </a:schemeClr>
                  </a:solidFill>
                  <a:latin typeface="Calibri" pitchFamily="34" charset="0"/>
                </a:rPr>
                <a:t>- Fonctions de base.</a:t>
              </a:r>
            </a:p>
            <a:p>
              <a:pPr fontAlgn="auto">
                <a:lnSpc>
                  <a:spcPts val="2000"/>
                </a:lnSpc>
                <a:spcBef>
                  <a:spcPts val="0"/>
                </a:spcBef>
                <a:spcAft>
                  <a:spcPts val="0"/>
                </a:spcAft>
                <a:defRPr/>
              </a:pPr>
              <a:r>
                <a:rPr lang="fr-FR" b="1" dirty="0">
                  <a:solidFill>
                    <a:schemeClr val="accent3">
                      <a:lumMod val="50000"/>
                    </a:schemeClr>
                  </a:solidFill>
                  <a:latin typeface="Calibri" pitchFamily="34" charset="0"/>
                </a:rPr>
                <a:t>- Synchronisation de vitesse, de position.</a:t>
              </a:r>
            </a:p>
            <a:p>
              <a:pPr fontAlgn="auto">
                <a:lnSpc>
                  <a:spcPts val="2000"/>
                </a:lnSpc>
                <a:spcBef>
                  <a:spcPts val="0"/>
                </a:spcBef>
                <a:spcAft>
                  <a:spcPts val="0"/>
                </a:spcAft>
                <a:defRPr/>
              </a:pPr>
              <a:r>
                <a:rPr lang="fr-FR" b="1" dirty="0">
                  <a:solidFill>
                    <a:schemeClr val="accent3">
                      <a:lumMod val="50000"/>
                    </a:schemeClr>
                  </a:solidFill>
                  <a:latin typeface="Calibri" pitchFamily="34" charset="0"/>
                </a:rPr>
                <a:t>- Enchaînement de mouvements.</a:t>
              </a:r>
            </a:p>
          </p:txBody>
        </p:sp>
        <p:sp>
          <p:nvSpPr>
            <p:cNvPr id="1043" name="Rectangle 7"/>
            <p:cNvSpPr>
              <a:spLocks noChangeArrowheads="1"/>
            </p:cNvSpPr>
            <p:nvPr/>
          </p:nvSpPr>
          <p:spPr bwMode="auto">
            <a:xfrm>
              <a:off x="3743908" y="2204864"/>
              <a:ext cx="511256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fr-FR" b="1">
                  <a:latin typeface="Calibri" pitchFamily="34" charset="0"/>
                </a:rPr>
                <a:t>Association, intégration des chaînes fonctionnelles</a:t>
              </a:r>
              <a:endParaRPr lang="fr-FR">
                <a:latin typeface="Calibri" pitchFamily="34" charset="0"/>
              </a:endParaRPr>
            </a:p>
          </p:txBody>
        </p:sp>
      </p:grpSp>
      <p:grpSp>
        <p:nvGrpSpPr>
          <p:cNvPr id="6" name="Groupe 23"/>
          <p:cNvGrpSpPr/>
          <p:nvPr/>
        </p:nvGrpSpPr>
        <p:grpSpPr>
          <a:xfrm>
            <a:off x="-36682" y="3501008"/>
            <a:ext cx="8706732" cy="3356993"/>
            <a:chOff x="-36682" y="3501008"/>
            <a:chExt cx="8706732" cy="3356993"/>
          </a:xfrm>
        </p:grpSpPr>
        <p:pic>
          <p:nvPicPr>
            <p:cNvPr id="1032" name="Picture 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6682" y="4376257"/>
              <a:ext cx="4210307" cy="24817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33" name="ZoneTexte 20"/>
            <p:cNvSpPr txBox="1">
              <a:spLocks noChangeArrowheads="1"/>
            </p:cNvSpPr>
            <p:nvPr/>
          </p:nvSpPr>
          <p:spPr bwMode="auto">
            <a:xfrm>
              <a:off x="1403648" y="6444049"/>
              <a:ext cx="3199613" cy="3693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fr-FR" b="1" dirty="0"/>
                <a:t>Machine de coupe à la volée</a:t>
              </a:r>
            </a:p>
          </p:txBody>
        </p:sp>
        <p:sp>
          <p:nvSpPr>
            <p:cNvPr id="23" name="Rectangle 22"/>
            <p:cNvSpPr/>
            <p:nvPr/>
          </p:nvSpPr>
          <p:spPr bwMode="auto">
            <a:xfrm>
              <a:off x="-36494" y="3501008"/>
              <a:ext cx="4241561" cy="369887"/>
            </a:xfrm>
            <a:prstGeom prst="rect">
              <a:avLst/>
            </a:prstGeom>
          </p:spPr>
          <p:txBody>
            <a:bodyPr wrap="none">
              <a:spAutoFit/>
            </a:bodyPr>
            <a:lstStyle/>
            <a:p>
              <a:pPr fontAlgn="auto">
                <a:spcBef>
                  <a:spcPts val="0"/>
                </a:spcBef>
                <a:spcAft>
                  <a:spcPts val="0"/>
                </a:spcAft>
                <a:defRPr/>
              </a:pPr>
              <a:r>
                <a:rPr lang="fr-FR" b="1" dirty="0">
                  <a:solidFill>
                    <a:schemeClr val="accent1">
                      <a:lumMod val="75000"/>
                    </a:schemeClr>
                  </a:solidFill>
                  <a:latin typeface="Calibri" pitchFamily="34" charset="0"/>
                </a:rPr>
                <a:t>Évolution dans les domaines suivants: </a:t>
              </a:r>
              <a:endParaRPr lang="fr-FR" dirty="0">
                <a:latin typeface="Calibri" pitchFamily="34" charset="0"/>
              </a:endParaRPr>
            </a:p>
          </p:txBody>
        </p:sp>
        <p:pic>
          <p:nvPicPr>
            <p:cNvPr id="1036" name="Picture 2"/>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62118" y="4410389"/>
              <a:ext cx="1827236" cy="5048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7" name="Picture 2"/>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751019" y="4266375"/>
              <a:ext cx="397225" cy="504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38" name="ZoneTexte 27"/>
            <p:cNvSpPr txBox="1">
              <a:spLocks noChangeArrowheads="1"/>
            </p:cNvSpPr>
            <p:nvPr/>
          </p:nvSpPr>
          <p:spPr bwMode="auto">
            <a:xfrm>
              <a:off x="7092280" y="5634510"/>
              <a:ext cx="1577770" cy="6463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fr-FR" b="1" dirty="0"/>
                <a:t>Portique de </a:t>
              </a:r>
            </a:p>
            <a:p>
              <a:r>
                <a:rPr lang="fr-FR" b="1" dirty="0"/>
                <a:t>manutention</a:t>
              </a:r>
            </a:p>
          </p:txBody>
        </p:sp>
        <p:sp>
          <p:nvSpPr>
            <p:cNvPr id="22" name="Rectangle 21"/>
            <p:cNvSpPr/>
            <p:nvPr/>
          </p:nvSpPr>
          <p:spPr bwMode="auto">
            <a:xfrm>
              <a:off x="201677" y="3775645"/>
              <a:ext cx="5719628" cy="922338"/>
            </a:xfrm>
            <a:prstGeom prst="rect">
              <a:avLst/>
            </a:prstGeom>
          </p:spPr>
          <p:txBody>
            <a:bodyPr>
              <a:spAutoFit/>
            </a:bodyPr>
            <a:lstStyle/>
            <a:p>
              <a:pPr fontAlgn="auto">
                <a:spcBef>
                  <a:spcPts val="0"/>
                </a:spcBef>
                <a:spcAft>
                  <a:spcPts val="0"/>
                </a:spcAft>
                <a:defRPr/>
              </a:pPr>
              <a:r>
                <a:rPr lang="fr-FR" b="1" dirty="0">
                  <a:solidFill>
                    <a:schemeClr val="accent1">
                      <a:lumMod val="75000"/>
                    </a:schemeClr>
                  </a:solidFill>
                  <a:latin typeface="Calibri" pitchFamily="34" charset="0"/>
                </a:rPr>
                <a:t>- Automatisme et entraînement dédié à un métier.</a:t>
              </a:r>
            </a:p>
            <a:p>
              <a:pPr fontAlgn="auto">
                <a:spcBef>
                  <a:spcPts val="0"/>
                </a:spcBef>
                <a:spcAft>
                  <a:spcPts val="0"/>
                </a:spcAft>
                <a:defRPr/>
              </a:pPr>
              <a:r>
                <a:rPr lang="fr-FR" b="1" dirty="0">
                  <a:solidFill>
                    <a:schemeClr val="accent1">
                      <a:lumMod val="75000"/>
                    </a:schemeClr>
                  </a:solidFill>
                  <a:latin typeface="Calibri" pitchFamily="34" charset="0"/>
                </a:rPr>
                <a:t>- Fonctions sécurité intégrées.</a:t>
              </a:r>
            </a:p>
            <a:p>
              <a:pPr fontAlgn="auto">
                <a:spcBef>
                  <a:spcPts val="0"/>
                </a:spcBef>
                <a:spcAft>
                  <a:spcPts val="0"/>
                </a:spcAft>
                <a:defRPr/>
              </a:pPr>
              <a:r>
                <a:rPr lang="fr-FR" b="1" dirty="0">
                  <a:solidFill>
                    <a:schemeClr val="accent1">
                      <a:lumMod val="75000"/>
                    </a:schemeClr>
                  </a:solidFill>
                  <a:latin typeface="Calibri" pitchFamily="34" charset="0"/>
                </a:rPr>
                <a:t>- Réseaux.</a:t>
              </a:r>
            </a:p>
          </p:txBody>
        </p:sp>
        <p:pic>
          <p:nvPicPr>
            <p:cNvPr id="53305" name="Picture 57"/>
            <p:cNvPicPr>
              <a:picLocks noChangeAspect="1" noChangeArrowheads="1"/>
            </p:cNvPicPr>
            <p:nvPr/>
          </p:nvPicPr>
          <p:blipFill>
            <a:blip r:embed="rId7" cstate="print"/>
            <a:srcRect/>
            <a:stretch>
              <a:fillRect/>
            </a:stretch>
          </p:blipFill>
          <p:spPr bwMode="auto">
            <a:xfrm>
              <a:off x="4427984" y="4581128"/>
              <a:ext cx="2664295" cy="2160240"/>
            </a:xfrm>
            <a:prstGeom prst="rect">
              <a:avLst/>
            </a:prstGeom>
            <a:noFill/>
            <a:ln w="9525">
              <a:noFill/>
              <a:miter lim="800000"/>
              <a:headEnd/>
              <a:tailEnd/>
            </a:ln>
          </p:spPr>
        </p:pic>
      </p:grpSp>
      <p:sp>
        <p:nvSpPr>
          <p:cNvPr id="2" name="Rectangle 57"/>
          <p:cNvSpPr>
            <a:spLocks noChangeArrowheads="1"/>
          </p:cNvSpPr>
          <p:nvPr/>
        </p:nvSpPr>
        <p:spPr bwMode="auto">
          <a:xfrm>
            <a:off x="179512" y="940658"/>
            <a:ext cx="6300192"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rgbClr val="7030A0"/>
                </a:solidFill>
                <a:effectLst/>
                <a:latin typeface="Calibri" pitchFamily="34" charset="0"/>
                <a:ea typeface="Times New Roman" pitchFamily="18" charset="0"/>
                <a:cs typeface="Arial" pitchFamily="34" charset="0"/>
              </a:rPr>
              <a:t>On utilise le plus possible des éléments standards</a:t>
            </a:r>
            <a:endParaRPr kumimoji="0" lang="fr-FR" sz="2000" b="1" i="0" u="none" strike="noStrike" cap="none" normalizeH="0" baseline="0" dirty="0" smtClean="0">
              <a:ln>
                <a:noFill/>
              </a:ln>
              <a:solidFill>
                <a:srgbClr val="7030A0"/>
              </a:solidFill>
              <a:effectLst/>
              <a:latin typeface="Calibri" pitchFamily="34" charset="0"/>
              <a:cs typeface="Arial" pitchFamily="34" charset="0"/>
            </a:endParaRPr>
          </a:p>
        </p:txBody>
      </p:sp>
    </p:spTree>
    <p:extLst>
      <p:ext uri="{BB962C8B-B14F-4D97-AF65-F5344CB8AC3E}">
        <p14:creationId xmlns="" xmlns:p14="http://schemas.microsoft.com/office/powerpoint/2010/main" val="762711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70" decel="100000"/>
                                        <p:tgtEl>
                                          <p:spTgt spid="2"/>
                                        </p:tgtEl>
                                      </p:cBhvr>
                                    </p:animEffect>
                                    <p:animScale>
                                      <p:cBhvr>
                                        <p:cTn id="13" dur="770" decel="100000"/>
                                        <p:tgtEl>
                                          <p:spTgt spid="2"/>
                                        </p:tgtEl>
                                      </p:cBhvr>
                                      <p:from x="10000" y="10000"/>
                                      <p:to x="200000" y="450000"/>
                                    </p:animScale>
                                    <p:animScale>
                                      <p:cBhvr>
                                        <p:cTn id="14" dur="1230" accel="100000" fill="hold">
                                          <p:stCondLst>
                                            <p:cond delay="770"/>
                                          </p:stCondLst>
                                        </p:cTn>
                                        <p:tgtEl>
                                          <p:spTgt spid="2"/>
                                        </p:tgtEl>
                                      </p:cBhvr>
                                      <p:from x="200000" y="450000"/>
                                      <p:to x="100000" y="100000"/>
                                    </p:animScale>
                                    <p:set>
                                      <p:cBhvr>
                                        <p:cTn id="15" dur="770" fill="hold"/>
                                        <p:tgtEl>
                                          <p:spTgt spid="2"/>
                                        </p:tgtEl>
                                        <p:attrNameLst>
                                          <p:attrName>ppt_x</p:attrName>
                                        </p:attrNameLst>
                                      </p:cBhvr>
                                      <p:to>
                                        <p:strVal val="(0.5)"/>
                                      </p:to>
                                    </p:set>
                                    <p:anim from="(0.5)" to="(#ppt_x)" calcmode="lin" valueType="num">
                                      <p:cBhvr>
                                        <p:cTn id="16" dur="1230" accel="100000" fill="hold">
                                          <p:stCondLst>
                                            <p:cond delay="770"/>
                                          </p:stCondLst>
                                        </p:cTn>
                                        <p:tgtEl>
                                          <p:spTgt spid="2"/>
                                        </p:tgtEl>
                                        <p:attrNameLst>
                                          <p:attrName>ppt_x</p:attrName>
                                        </p:attrNameLst>
                                      </p:cBhvr>
                                    </p:anim>
                                    <p:set>
                                      <p:cBhvr>
                                        <p:cTn id="17" dur="770" fill="hold"/>
                                        <p:tgtEl>
                                          <p:spTgt spid="2"/>
                                        </p:tgtEl>
                                        <p:attrNameLst>
                                          <p:attrName>ppt_y</p:attrName>
                                        </p:attrNameLst>
                                      </p:cBhvr>
                                      <p:to>
                                        <p:strVal val="(#ppt_y+0.4)"/>
                                      </p:to>
                                    </p:set>
                                    <p:anim from="(#ppt_y+0.4)" to="(#ppt_y)" calcmode="lin" valueType="num">
                                      <p:cBhvr>
                                        <p:cTn id="18"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Rectangle 1"/>
          <p:cNvSpPr>
            <a:spLocks noChangeArrowheads="1"/>
          </p:cNvSpPr>
          <p:nvPr/>
        </p:nvSpPr>
        <p:spPr bwMode="auto">
          <a:xfrm>
            <a:off x="0" y="116632"/>
            <a:ext cx="91440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fr-FR" b="1" dirty="0" smtClean="0">
                <a:solidFill>
                  <a:schemeClr val="accent4">
                    <a:lumMod val="50000"/>
                  </a:schemeClr>
                </a:solidFill>
                <a:latin typeface="Calibri" pitchFamily="34" charset="0"/>
                <a:ea typeface="Times New Roman" pitchFamily="18" charset="0"/>
                <a:cs typeface="Arial" pitchFamily="34" charset="0"/>
              </a:rPr>
              <a:t>RAPPEL</a:t>
            </a:r>
          </a:p>
          <a:p>
            <a:pPr marL="0" marR="0" lvl="0" indent="0" algn="ctr" defTabSz="914400" rtl="0" eaLnBrk="1" fontAlgn="base" latinLnBrk="0" hangingPunct="1">
              <a:lnSpc>
                <a:spcPct val="100000"/>
              </a:lnSpc>
              <a:spcBef>
                <a:spcPct val="0"/>
              </a:spcBef>
              <a:spcAft>
                <a:spcPct val="0"/>
              </a:spcAft>
              <a:buClrTx/>
              <a:buSzTx/>
              <a:buFontTx/>
              <a:buNone/>
              <a:tabLst/>
            </a:pPr>
            <a:r>
              <a:rPr lang="fr-FR" b="1" dirty="0" smtClean="0">
                <a:solidFill>
                  <a:schemeClr val="accent4">
                    <a:lumMod val="50000"/>
                  </a:schemeClr>
                </a:solidFill>
                <a:latin typeface="Calibri" pitchFamily="34" charset="0"/>
                <a:ea typeface="Times New Roman" pitchFamily="18" charset="0"/>
                <a:cs typeface="Arial" pitchFamily="34" charset="0"/>
              </a:rPr>
              <a:t>Une a</a:t>
            </a:r>
            <a:r>
              <a:rPr kumimoji="0" lang="fr-FR" b="1" i="0" u="none" strike="noStrike" cap="none" normalizeH="0" baseline="0" dirty="0" smtClean="0">
                <a:ln>
                  <a:noFill/>
                </a:ln>
                <a:solidFill>
                  <a:schemeClr val="accent4">
                    <a:lumMod val="50000"/>
                  </a:schemeClr>
                </a:solidFill>
                <a:effectLst/>
                <a:latin typeface="Calibri" pitchFamily="34" charset="0"/>
                <a:ea typeface="Times New Roman" pitchFamily="18" charset="0"/>
                <a:cs typeface="Arial" pitchFamily="34" charset="0"/>
              </a:rPr>
              <a:t>rchitecture matérielle du SA a été choisie en conception préliminaire</a:t>
            </a:r>
            <a:endParaRPr kumimoji="0" lang="fr-FR" b="0" i="0" u="none" strike="noStrike" cap="none" normalizeH="0" baseline="0" dirty="0" smtClean="0">
              <a:ln>
                <a:noFill/>
              </a:ln>
              <a:solidFill>
                <a:schemeClr val="accent4">
                  <a:lumMod val="50000"/>
                </a:schemeClr>
              </a:solidFill>
              <a:effectLst/>
              <a:latin typeface="Calibri" pitchFamily="34" charset="0"/>
              <a:cs typeface="Arial" pitchFamily="34" charset="0"/>
            </a:endParaRPr>
          </a:p>
        </p:txBody>
      </p:sp>
      <p:sp>
        <p:nvSpPr>
          <p:cNvPr id="6" name="ZoneTexte 5"/>
          <p:cNvSpPr txBox="1"/>
          <p:nvPr/>
        </p:nvSpPr>
        <p:spPr>
          <a:xfrm>
            <a:off x="971600" y="5301208"/>
            <a:ext cx="7920880" cy="1569660"/>
          </a:xfrm>
          <a:prstGeom prst="rect">
            <a:avLst/>
          </a:prstGeom>
          <a:noFill/>
        </p:spPr>
        <p:txBody>
          <a:bodyPr wrap="square" rtlCol="0">
            <a:spAutoFit/>
          </a:bodyPr>
          <a:lstStyle/>
          <a:p>
            <a:r>
              <a:rPr lang="fr-FR" sz="1600" b="1" dirty="0" smtClean="0">
                <a:solidFill>
                  <a:schemeClr val="accent4">
                    <a:lumMod val="50000"/>
                  </a:schemeClr>
                </a:solidFill>
                <a:latin typeface="Calibri" pitchFamily="34" charset="0"/>
              </a:rPr>
              <a:t>Le choix consiste à vérifier si en respectant le </a:t>
            </a:r>
            <a:r>
              <a:rPr lang="fr-FR" sz="1600" b="1" dirty="0" err="1" smtClean="0">
                <a:solidFill>
                  <a:schemeClr val="accent4">
                    <a:lumMod val="50000"/>
                  </a:schemeClr>
                </a:solidFill>
                <a:latin typeface="Calibri" pitchFamily="34" charset="0"/>
              </a:rPr>
              <a:t>CdCF</a:t>
            </a:r>
            <a:r>
              <a:rPr lang="fr-FR" sz="1600" b="1" dirty="0" smtClean="0">
                <a:solidFill>
                  <a:schemeClr val="accent4">
                    <a:lumMod val="50000"/>
                  </a:schemeClr>
                </a:solidFill>
                <a:latin typeface="Calibri" pitchFamily="34" charset="0"/>
              </a:rPr>
              <a:t> et le budget, on peut mettre en œuvre une solution robotique au prix d’une solution d’automatisme en tenant compte:</a:t>
            </a:r>
          </a:p>
          <a:p>
            <a:r>
              <a:rPr lang="fr-FR" sz="1600" b="1" dirty="0" smtClean="0">
                <a:solidFill>
                  <a:schemeClr val="accent4">
                    <a:lumMod val="50000"/>
                  </a:schemeClr>
                </a:solidFill>
                <a:latin typeface="Calibri" pitchFamily="34" charset="0"/>
              </a:rPr>
              <a:t>	- du coût de développement plus faible,</a:t>
            </a:r>
          </a:p>
          <a:p>
            <a:r>
              <a:rPr lang="fr-FR" sz="1600" b="1" dirty="0" smtClean="0">
                <a:solidFill>
                  <a:schemeClr val="accent4">
                    <a:lumMod val="50000"/>
                  </a:schemeClr>
                </a:solidFill>
                <a:latin typeface="Calibri" pitchFamily="34" charset="0"/>
              </a:rPr>
              <a:t>		- de l’optimisation des mouvements,</a:t>
            </a:r>
          </a:p>
          <a:p>
            <a:r>
              <a:rPr lang="fr-FR" sz="1600" b="1" dirty="0" smtClean="0">
                <a:solidFill>
                  <a:schemeClr val="accent4">
                    <a:lumMod val="50000"/>
                  </a:schemeClr>
                </a:solidFill>
                <a:latin typeface="Calibri" pitchFamily="34" charset="0"/>
              </a:rPr>
              <a:t>			- de la rapidité de mise en œuvre,</a:t>
            </a:r>
          </a:p>
          <a:p>
            <a:r>
              <a:rPr lang="fr-FR" sz="1600" b="1" dirty="0" smtClean="0">
                <a:solidFill>
                  <a:schemeClr val="accent4">
                    <a:lumMod val="50000"/>
                  </a:schemeClr>
                </a:solidFill>
                <a:latin typeface="Calibri" pitchFamily="34" charset="0"/>
              </a:rPr>
              <a:t>				- ….</a:t>
            </a:r>
          </a:p>
        </p:txBody>
      </p:sp>
      <p:pic>
        <p:nvPicPr>
          <p:cNvPr id="182277" name="Picture 5"/>
          <p:cNvPicPr>
            <a:picLocks noChangeAspect="1" noChangeArrowheads="1"/>
          </p:cNvPicPr>
          <p:nvPr/>
        </p:nvPicPr>
        <p:blipFill>
          <a:blip r:embed="rId3" cstate="print"/>
          <a:srcRect/>
          <a:stretch>
            <a:fillRect/>
          </a:stretch>
        </p:blipFill>
        <p:spPr bwMode="auto">
          <a:xfrm>
            <a:off x="539552" y="836712"/>
            <a:ext cx="3960440" cy="4457129"/>
          </a:xfrm>
          <a:prstGeom prst="rect">
            <a:avLst/>
          </a:prstGeom>
          <a:noFill/>
          <a:ln w="9525">
            <a:noFill/>
            <a:miter lim="800000"/>
            <a:headEnd/>
            <a:tailEnd/>
          </a:ln>
        </p:spPr>
      </p:pic>
      <p:pic>
        <p:nvPicPr>
          <p:cNvPr id="182278" name="Picture 6"/>
          <p:cNvPicPr>
            <a:picLocks noChangeAspect="1" noChangeArrowheads="1"/>
          </p:cNvPicPr>
          <p:nvPr/>
        </p:nvPicPr>
        <p:blipFill>
          <a:blip r:embed="rId4" cstate="print"/>
          <a:srcRect/>
          <a:stretch>
            <a:fillRect/>
          </a:stretch>
        </p:blipFill>
        <p:spPr bwMode="auto">
          <a:xfrm>
            <a:off x="4821861" y="836712"/>
            <a:ext cx="3710579" cy="4464496"/>
          </a:xfrm>
          <a:prstGeom prst="rect">
            <a:avLst/>
          </a:prstGeom>
          <a:noFill/>
          <a:ln w="9525">
            <a:noFill/>
            <a:miter lim="800000"/>
            <a:headEnd/>
            <a:tailEnd/>
          </a:ln>
        </p:spPr>
      </p:pic>
    </p:spTree>
    <p:extLst>
      <p:ext uri="{BB962C8B-B14F-4D97-AF65-F5344CB8AC3E}">
        <p14:creationId xmlns="" xmlns:p14="http://schemas.microsoft.com/office/powerpoint/2010/main" val="393762689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2"/>
          <p:cNvGrpSpPr>
            <a:grpSpLocks/>
          </p:cNvGrpSpPr>
          <p:nvPr/>
        </p:nvGrpSpPr>
        <p:grpSpPr bwMode="auto">
          <a:xfrm>
            <a:off x="683568" y="151854"/>
            <a:ext cx="3529013" cy="1404938"/>
            <a:chOff x="3203848" y="883380"/>
            <a:chExt cx="3564396" cy="1764196"/>
          </a:xfrm>
        </p:grpSpPr>
        <p:sp>
          <p:nvSpPr>
            <p:cNvPr id="35853" name="Freeform 9"/>
            <p:cNvSpPr>
              <a:spLocks/>
            </p:cNvSpPr>
            <p:nvPr/>
          </p:nvSpPr>
          <p:spPr bwMode="auto">
            <a:xfrm>
              <a:off x="3203848" y="883380"/>
              <a:ext cx="3564396" cy="1764196"/>
            </a:xfrm>
            <a:custGeom>
              <a:avLst/>
              <a:gdLst>
                <a:gd name="T0" fmla="*/ 764 w 2422"/>
                <a:gd name="T1" fmla="*/ 76 h 1592"/>
                <a:gd name="T2" fmla="*/ 720 w 2422"/>
                <a:gd name="T3" fmla="*/ 100 h 1592"/>
                <a:gd name="T4" fmla="*/ 696 w 2422"/>
                <a:gd name="T5" fmla="*/ 116 h 1592"/>
                <a:gd name="T6" fmla="*/ 624 w 2422"/>
                <a:gd name="T7" fmla="*/ 174 h 1592"/>
                <a:gd name="T8" fmla="*/ 326 w 2422"/>
                <a:gd name="T9" fmla="*/ 48 h 1592"/>
                <a:gd name="T10" fmla="*/ 352 w 2422"/>
                <a:gd name="T11" fmla="*/ 20 h 1592"/>
                <a:gd name="T12" fmla="*/ 148 w 2422"/>
                <a:gd name="T13" fmla="*/ 0 h 1592"/>
                <a:gd name="T14" fmla="*/ 246 w 2422"/>
                <a:gd name="T15" fmla="*/ 126 h 1592"/>
                <a:gd name="T16" fmla="*/ 280 w 2422"/>
                <a:gd name="T17" fmla="*/ 92 h 1592"/>
                <a:gd name="T18" fmla="*/ 588 w 2422"/>
                <a:gd name="T19" fmla="*/ 236 h 1592"/>
                <a:gd name="T20" fmla="*/ 544 w 2422"/>
                <a:gd name="T21" fmla="*/ 374 h 1592"/>
                <a:gd name="T22" fmla="*/ 562 w 2422"/>
                <a:gd name="T23" fmla="*/ 542 h 1592"/>
                <a:gd name="T24" fmla="*/ 178 w 2422"/>
                <a:gd name="T25" fmla="*/ 598 h 1592"/>
                <a:gd name="T26" fmla="*/ 172 w 2422"/>
                <a:gd name="T27" fmla="*/ 556 h 1592"/>
                <a:gd name="T28" fmla="*/ 0 w 2422"/>
                <a:gd name="T29" fmla="*/ 664 h 1592"/>
                <a:gd name="T30" fmla="*/ 204 w 2422"/>
                <a:gd name="T31" fmla="*/ 734 h 1592"/>
                <a:gd name="T32" fmla="*/ 196 w 2422"/>
                <a:gd name="T33" fmla="*/ 676 h 1592"/>
                <a:gd name="T34" fmla="*/ 598 w 2422"/>
                <a:gd name="T35" fmla="*/ 624 h 1592"/>
                <a:gd name="T36" fmla="*/ 724 w 2422"/>
                <a:gd name="T37" fmla="*/ 760 h 1592"/>
                <a:gd name="T38" fmla="*/ 908 w 2422"/>
                <a:gd name="T39" fmla="*/ 884 h 1592"/>
                <a:gd name="T40" fmla="*/ 764 w 2422"/>
                <a:gd name="T41" fmla="*/ 1232 h 1592"/>
                <a:gd name="T42" fmla="*/ 692 w 2422"/>
                <a:gd name="T43" fmla="*/ 1200 h 1592"/>
                <a:gd name="T44" fmla="*/ 732 w 2422"/>
                <a:gd name="T45" fmla="*/ 1452 h 1592"/>
                <a:gd name="T46" fmla="*/ 930 w 2422"/>
                <a:gd name="T47" fmla="*/ 1298 h 1592"/>
                <a:gd name="T48" fmla="*/ 860 w 2422"/>
                <a:gd name="T49" fmla="*/ 1268 h 1592"/>
                <a:gd name="T50" fmla="*/ 996 w 2422"/>
                <a:gd name="T51" fmla="*/ 916 h 1592"/>
                <a:gd name="T52" fmla="*/ 1180 w 2422"/>
                <a:gd name="T53" fmla="*/ 972 h 1592"/>
                <a:gd name="T54" fmla="*/ 1384 w 2422"/>
                <a:gd name="T55" fmla="*/ 968 h 1592"/>
                <a:gd name="T56" fmla="*/ 1602 w 2422"/>
                <a:gd name="T57" fmla="*/ 1372 h 1592"/>
                <a:gd name="T58" fmla="*/ 1548 w 2422"/>
                <a:gd name="T59" fmla="*/ 1380 h 1592"/>
                <a:gd name="T60" fmla="*/ 1776 w 2422"/>
                <a:gd name="T61" fmla="*/ 1592 h 1592"/>
                <a:gd name="T62" fmla="*/ 1776 w 2422"/>
                <a:gd name="T63" fmla="*/ 1348 h 1592"/>
                <a:gd name="T64" fmla="*/ 1714 w 2422"/>
                <a:gd name="T65" fmla="*/ 1354 h 1592"/>
                <a:gd name="T66" fmla="*/ 1482 w 2422"/>
                <a:gd name="T67" fmla="*/ 954 h 1592"/>
                <a:gd name="T68" fmla="*/ 1636 w 2422"/>
                <a:gd name="T69" fmla="*/ 871 h 1592"/>
                <a:gd name="T70" fmla="*/ 1736 w 2422"/>
                <a:gd name="T71" fmla="*/ 770 h 1592"/>
                <a:gd name="T72" fmla="*/ 2180 w 2422"/>
                <a:gd name="T73" fmla="*/ 996 h 1592"/>
                <a:gd name="T74" fmla="*/ 2152 w 2422"/>
                <a:gd name="T75" fmla="*/ 1032 h 1592"/>
                <a:gd name="T76" fmla="*/ 2422 w 2422"/>
                <a:gd name="T77" fmla="*/ 1082 h 1592"/>
                <a:gd name="T78" fmla="*/ 2236 w 2422"/>
                <a:gd name="T79" fmla="*/ 884 h 1592"/>
                <a:gd name="T80" fmla="*/ 2216 w 2422"/>
                <a:gd name="T81" fmla="*/ 924 h 1592"/>
                <a:gd name="T82" fmla="*/ 1766 w 2422"/>
                <a:gd name="T83" fmla="*/ 698 h 1592"/>
                <a:gd name="T84" fmla="*/ 1776 w 2422"/>
                <a:gd name="T85" fmla="*/ 532 h 1592"/>
                <a:gd name="T86" fmla="*/ 1714 w 2422"/>
                <a:gd name="T87" fmla="*/ 378 h 1592"/>
                <a:gd name="T88" fmla="*/ 2058 w 2422"/>
                <a:gd name="T89" fmla="*/ 320 h 1592"/>
                <a:gd name="T90" fmla="*/ 2076 w 2422"/>
                <a:gd name="T91" fmla="*/ 368 h 1592"/>
                <a:gd name="T92" fmla="*/ 2200 w 2422"/>
                <a:gd name="T93" fmla="*/ 266 h 1592"/>
                <a:gd name="T94" fmla="*/ 1994 w 2422"/>
                <a:gd name="T95" fmla="*/ 220 h 1592"/>
                <a:gd name="T96" fmla="*/ 2016 w 2422"/>
                <a:gd name="T97" fmla="*/ 260 h 1592"/>
                <a:gd name="T98" fmla="*/ 1656 w 2422"/>
                <a:gd name="T99" fmla="*/ 316 h 1592"/>
                <a:gd name="T100" fmla="*/ 1568 w 2422"/>
                <a:gd name="T101" fmla="*/ 228 h 1592"/>
                <a:gd name="T102" fmla="*/ 1460 w 2422"/>
                <a:gd name="T103" fmla="*/ 252 h 1592"/>
                <a:gd name="T104" fmla="*/ 1628 w 2422"/>
                <a:gd name="T105" fmla="*/ 434 h 1592"/>
                <a:gd name="T106" fmla="*/ 1660 w 2422"/>
                <a:gd name="T107" fmla="*/ 640 h 1592"/>
                <a:gd name="T108" fmla="*/ 1496 w 2422"/>
                <a:gd name="T109" fmla="*/ 820 h 1592"/>
                <a:gd name="T110" fmla="*/ 1186 w 2422"/>
                <a:gd name="T111" fmla="*/ 854 h 1592"/>
                <a:gd name="T112" fmla="*/ 910 w 2422"/>
                <a:gd name="T113" fmla="*/ 768 h 1592"/>
                <a:gd name="T114" fmla="*/ 716 w 2422"/>
                <a:gd name="T115" fmla="*/ 604 h 1592"/>
                <a:gd name="T116" fmla="*/ 644 w 2422"/>
                <a:gd name="T117" fmla="*/ 432 h 1592"/>
                <a:gd name="T118" fmla="*/ 692 w 2422"/>
                <a:gd name="T119" fmla="*/ 248 h 1592"/>
                <a:gd name="T120" fmla="*/ 848 w 2422"/>
                <a:gd name="T121" fmla="*/ 128 h 1592"/>
                <a:gd name="T122" fmla="*/ 764 w 2422"/>
                <a:gd name="T123" fmla="*/ 76 h 15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22"/>
                <a:gd name="T187" fmla="*/ 0 h 1592"/>
                <a:gd name="T188" fmla="*/ 2422 w 2422"/>
                <a:gd name="T189" fmla="*/ 1592 h 15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p:spPr>
          <p:txBody>
            <a:bodyPr wrap="none" lIns="36000" tIns="0" rIns="36000" bIns="0" anchor="ctr"/>
            <a:lstStyle/>
            <a:p>
              <a:endParaRPr lang="fr-FR">
                <a:latin typeface="Calibri" pitchFamily="34" charset="0"/>
              </a:endParaRPr>
            </a:p>
          </p:txBody>
        </p:sp>
        <p:sp>
          <p:nvSpPr>
            <p:cNvPr id="5" name="ZoneTexte 4"/>
            <p:cNvSpPr txBox="1"/>
            <p:nvPr/>
          </p:nvSpPr>
          <p:spPr>
            <a:xfrm>
              <a:off x="3995936" y="1138124"/>
              <a:ext cx="1656330" cy="695661"/>
            </a:xfrm>
            <a:prstGeom prst="rect">
              <a:avLst/>
            </a:prstGeom>
            <a:noFill/>
          </p:spPr>
          <p:txBody>
            <a:bodyPr>
              <a:spAutoFit/>
            </a:bodyPr>
            <a:lstStyle/>
            <a:p>
              <a:pPr algn="ctr" fontAlgn="auto">
                <a:lnSpc>
                  <a:spcPts val="1800"/>
                </a:lnSpc>
                <a:spcBef>
                  <a:spcPts val="0"/>
                </a:spcBef>
                <a:spcAft>
                  <a:spcPts val="0"/>
                </a:spcAft>
                <a:defRPr/>
              </a:pPr>
              <a:r>
                <a:rPr lang="fr-FR" sz="2000" b="1" dirty="0">
                  <a:solidFill>
                    <a:schemeClr val="accent6">
                      <a:lumMod val="75000"/>
                    </a:schemeClr>
                  </a:solidFill>
                  <a:latin typeface="Calibri" pitchFamily="34" charset="0"/>
                </a:rPr>
                <a:t>Conception </a:t>
              </a:r>
            </a:p>
            <a:p>
              <a:pPr fontAlgn="auto">
                <a:lnSpc>
                  <a:spcPts val="1800"/>
                </a:lnSpc>
                <a:spcBef>
                  <a:spcPts val="0"/>
                </a:spcBef>
                <a:spcAft>
                  <a:spcPts val="0"/>
                </a:spcAft>
                <a:defRPr/>
              </a:pPr>
              <a:r>
                <a:rPr lang="fr-FR" sz="2000" b="1" dirty="0">
                  <a:solidFill>
                    <a:schemeClr val="accent6">
                      <a:lumMod val="75000"/>
                    </a:schemeClr>
                  </a:solidFill>
                  <a:latin typeface="Calibri" pitchFamily="34" charset="0"/>
                </a:rPr>
                <a:t>       détaillée</a:t>
              </a:r>
            </a:p>
          </p:txBody>
        </p:sp>
      </p:grpSp>
      <p:sp>
        <p:nvSpPr>
          <p:cNvPr id="6" name="Rectangle 5"/>
          <p:cNvSpPr/>
          <p:nvPr/>
        </p:nvSpPr>
        <p:spPr>
          <a:xfrm>
            <a:off x="3419872" y="1124744"/>
            <a:ext cx="4967288" cy="554038"/>
          </a:xfrm>
          <a:prstGeom prst="rect">
            <a:avLst/>
          </a:prstGeom>
        </p:spPr>
        <p:txBody>
          <a:bodyPr>
            <a:spAutoFit/>
          </a:bodyPr>
          <a:lstStyle/>
          <a:p>
            <a:pPr fontAlgn="auto">
              <a:lnSpc>
                <a:spcPts val="1800"/>
              </a:lnSpc>
              <a:spcBef>
                <a:spcPts val="0"/>
              </a:spcBef>
              <a:spcAft>
                <a:spcPts val="0"/>
              </a:spcAft>
              <a:defRPr/>
            </a:pPr>
            <a:r>
              <a:rPr lang="fr-FR" b="1" dirty="0">
                <a:solidFill>
                  <a:schemeClr val="accent6">
                    <a:lumMod val="75000"/>
                  </a:schemeClr>
                </a:solidFill>
                <a:latin typeface="Calibri" pitchFamily="34" charset="0"/>
              </a:rPr>
              <a:t>C15 Définir les constituants d’intégration des chaînes fonctionnelles</a:t>
            </a:r>
            <a:endParaRPr lang="fr-FR" dirty="0">
              <a:solidFill>
                <a:schemeClr val="accent6">
                  <a:lumMod val="75000"/>
                </a:schemeClr>
              </a:solidFill>
              <a:latin typeface="Calibri" pitchFamily="34" charset="0"/>
            </a:endParaRPr>
          </a:p>
        </p:txBody>
      </p:sp>
      <p:sp>
        <p:nvSpPr>
          <p:cNvPr id="8" name="Rectangle 7"/>
          <p:cNvSpPr/>
          <p:nvPr/>
        </p:nvSpPr>
        <p:spPr>
          <a:xfrm>
            <a:off x="323528" y="1628800"/>
            <a:ext cx="7776864" cy="1200329"/>
          </a:xfrm>
          <a:prstGeom prst="rect">
            <a:avLst/>
          </a:prstGeom>
        </p:spPr>
        <p:txBody>
          <a:bodyPr wrap="square">
            <a:spAutoFit/>
          </a:bodyPr>
          <a:lstStyle/>
          <a:p>
            <a:pPr fontAlgn="auto">
              <a:spcBef>
                <a:spcPts val="0"/>
              </a:spcBef>
              <a:spcAft>
                <a:spcPts val="0"/>
              </a:spcAft>
              <a:defRPr/>
            </a:pPr>
            <a:r>
              <a:rPr lang="fr-FR" b="1" dirty="0">
                <a:solidFill>
                  <a:schemeClr val="accent1">
                    <a:lumMod val="75000"/>
                  </a:schemeClr>
                </a:solidFill>
                <a:latin typeface="Calibri" pitchFamily="34" charset="0"/>
              </a:rPr>
              <a:t>Évolution: utilisation de contrôleurs d’automatisme programmable : automate programmable, </a:t>
            </a:r>
            <a:r>
              <a:rPr lang="fr-FR" b="1" dirty="0" smtClean="0">
                <a:solidFill>
                  <a:schemeClr val="accent1">
                    <a:lumMod val="75000"/>
                  </a:schemeClr>
                </a:solidFill>
                <a:latin typeface="Calibri" pitchFamily="34" charset="0"/>
              </a:rPr>
              <a:t>modules programmables, contrôleurs </a:t>
            </a:r>
            <a:r>
              <a:rPr lang="fr-FR" b="1" dirty="0">
                <a:solidFill>
                  <a:schemeClr val="accent1">
                    <a:lumMod val="75000"/>
                  </a:schemeClr>
                </a:solidFill>
                <a:latin typeface="Calibri" pitchFamily="34" charset="0"/>
              </a:rPr>
              <a:t>dédiés, PC industriels, commande numérique.</a:t>
            </a:r>
          </a:p>
          <a:p>
            <a:pPr fontAlgn="auto">
              <a:spcBef>
                <a:spcPts val="0"/>
              </a:spcBef>
              <a:spcAft>
                <a:spcPts val="0"/>
              </a:spcAft>
              <a:defRPr/>
            </a:pPr>
            <a:r>
              <a:rPr lang="fr-FR" b="1" dirty="0">
                <a:solidFill>
                  <a:schemeClr val="accent1">
                    <a:lumMod val="75000"/>
                  </a:schemeClr>
                </a:solidFill>
                <a:latin typeface="Calibri" pitchFamily="34" charset="0"/>
              </a:rPr>
              <a:t>Utilisation de logiciels de schématisation.</a:t>
            </a:r>
          </a:p>
        </p:txBody>
      </p:sp>
      <p:sp>
        <p:nvSpPr>
          <p:cNvPr id="35845" name="ZoneTexte 9"/>
          <p:cNvSpPr txBox="1">
            <a:spLocks noChangeArrowheads="1"/>
          </p:cNvSpPr>
          <p:nvPr/>
        </p:nvSpPr>
        <p:spPr bwMode="auto">
          <a:xfrm>
            <a:off x="622325" y="5661248"/>
            <a:ext cx="2149475"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fr-FR" b="1" dirty="0"/>
              <a:t>Contrôle sur base PC</a:t>
            </a:r>
          </a:p>
        </p:txBody>
      </p:sp>
      <p:pic>
        <p:nvPicPr>
          <p:cNvPr id="3584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83568" y="2970251"/>
            <a:ext cx="2016224" cy="27624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847"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508625" y="2772668"/>
            <a:ext cx="1771650" cy="294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5848" name="ZoneTexte 13"/>
          <p:cNvSpPr txBox="1">
            <a:spLocks noChangeArrowheads="1"/>
          </p:cNvSpPr>
          <p:nvPr/>
        </p:nvSpPr>
        <p:spPr bwMode="auto">
          <a:xfrm>
            <a:off x="5508625" y="5761930"/>
            <a:ext cx="1982788"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fr-FR" b="1"/>
              <a:t>Servovariateur PLC</a:t>
            </a:r>
          </a:p>
        </p:txBody>
      </p:sp>
      <p:pic>
        <p:nvPicPr>
          <p:cNvPr id="35849" name="Picture 5"/>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735263" y="2880618"/>
            <a:ext cx="2774950" cy="2628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5850" name="ZoneTexte 15"/>
          <p:cNvSpPr txBox="1">
            <a:spLocks noChangeArrowheads="1"/>
          </p:cNvSpPr>
          <p:nvPr/>
        </p:nvSpPr>
        <p:spPr bwMode="auto">
          <a:xfrm>
            <a:off x="2808288" y="5473005"/>
            <a:ext cx="2617787"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fr-FR" b="1"/>
              <a:t>Pilotage, programmation </a:t>
            </a:r>
          </a:p>
          <a:p>
            <a:pPr algn="ctr"/>
            <a:r>
              <a:rPr lang="fr-FR" b="1"/>
              <a:t>des robots</a:t>
            </a:r>
          </a:p>
        </p:txBody>
      </p:sp>
      <p:pic>
        <p:nvPicPr>
          <p:cNvPr id="35851" name="Image 12" descr="Réseau mitsubishi.jpg"/>
          <p:cNvPicPr>
            <a:picLocks noChangeAspect="1"/>
          </p:cNvPicPr>
          <p:nvPr/>
        </p:nvPicPr>
        <p:blipFill>
          <a:blip r:embed="rId6" cstate="print">
            <a:extLst>
              <a:ext uri="{28A0092B-C50C-407E-A947-70E740481C1C}">
                <a14:useLocalDpi xmlns="" xmlns:a14="http://schemas.microsoft.com/office/drawing/2010/main" val="0"/>
              </a:ext>
            </a:extLst>
          </a:blip>
          <a:srcRect l="26814" r="24516"/>
          <a:stretch>
            <a:fillRect/>
          </a:stretch>
        </p:blipFill>
        <p:spPr bwMode="auto">
          <a:xfrm>
            <a:off x="7488238" y="2880618"/>
            <a:ext cx="1279525" cy="2341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5852" name="ZoneTexte 14"/>
          <p:cNvSpPr txBox="1">
            <a:spLocks noChangeArrowheads="1"/>
          </p:cNvSpPr>
          <p:nvPr/>
        </p:nvSpPr>
        <p:spPr bwMode="auto">
          <a:xfrm>
            <a:off x="7632700" y="5149155"/>
            <a:ext cx="97631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fr-FR" b="1"/>
              <a:t>Réseaux</a:t>
            </a:r>
          </a:p>
        </p:txBody>
      </p:sp>
    </p:spTree>
    <p:extLst>
      <p:ext uri="{BB962C8B-B14F-4D97-AF65-F5344CB8AC3E}">
        <p14:creationId xmlns="" xmlns:p14="http://schemas.microsoft.com/office/powerpoint/2010/main" val="9481279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p:nvPr/>
        </p:nvPicPr>
        <p:blipFill>
          <a:blip r:embed="rId3" cstate="print"/>
          <a:srcRect/>
          <a:stretch>
            <a:fillRect/>
          </a:stretch>
        </p:blipFill>
        <p:spPr bwMode="auto">
          <a:xfrm>
            <a:off x="4067944" y="1052736"/>
            <a:ext cx="4824536" cy="4896544"/>
          </a:xfrm>
          <a:prstGeom prst="rect">
            <a:avLst/>
          </a:prstGeom>
          <a:noFill/>
          <a:ln w="9525">
            <a:noFill/>
            <a:miter lim="800000"/>
            <a:headEnd/>
            <a:tailEnd/>
          </a:ln>
        </p:spPr>
      </p:pic>
      <p:sp>
        <p:nvSpPr>
          <p:cNvPr id="4" name="Rectangle 10"/>
          <p:cNvSpPr>
            <a:spLocks noChangeArrowheads="1"/>
          </p:cNvSpPr>
          <p:nvPr/>
        </p:nvSpPr>
        <p:spPr bwMode="auto">
          <a:xfrm>
            <a:off x="854845" y="982469"/>
            <a:ext cx="2421011" cy="646331"/>
          </a:xfrm>
          <a:prstGeom prst="rect">
            <a:avLst/>
          </a:prstGeom>
          <a:noFill/>
          <a:ln w="9525">
            <a:noFill/>
            <a:miter lim="800000"/>
            <a:headEnd/>
            <a:tailEnd/>
          </a:ln>
        </p:spPr>
        <p:txBody>
          <a:bodyPr wrap="square">
            <a:spAutoFit/>
          </a:bodyPr>
          <a:lstStyle/>
          <a:p>
            <a:r>
              <a:rPr lang="fr-FR" b="1" dirty="0" smtClean="0">
                <a:latin typeface="Calibri" pitchFamily="34" charset="0"/>
              </a:rPr>
              <a:t>Solution traditionnelle</a:t>
            </a:r>
            <a:r>
              <a:rPr lang="fr-FR" b="1" dirty="0">
                <a:latin typeface="Calibri" pitchFamily="34" charset="0"/>
              </a:rPr>
              <a:t>	</a:t>
            </a:r>
          </a:p>
        </p:txBody>
      </p:sp>
      <p:pic>
        <p:nvPicPr>
          <p:cNvPr id="180229" name="Picture 5" descr="Armoire avec cascade Chaudiere , et régulation RVL 482">
            <a:hlinkClick r:id="rId4"/>
          </p:cNvPr>
          <p:cNvPicPr>
            <a:picLocks noChangeAspect="1" noChangeArrowheads="1"/>
          </p:cNvPicPr>
          <p:nvPr/>
        </p:nvPicPr>
        <p:blipFill>
          <a:blip r:embed="rId5" cstate="print"/>
          <a:srcRect/>
          <a:stretch>
            <a:fillRect/>
          </a:stretch>
        </p:blipFill>
        <p:spPr bwMode="auto">
          <a:xfrm>
            <a:off x="467544" y="1412775"/>
            <a:ext cx="3168352" cy="4224469"/>
          </a:xfrm>
          <a:prstGeom prst="rect">
            <a:avLst/>
          </a:prstGeom>
          <a:noFill/>
        </p:spPr>
      </p:pic>
      <p:sp>
        <p:nvSpPr>
          <p:cNvPr id="7" name="Rectangle 1"/>
          <p:cNvSpPr>
            <a:spLocks noChangeArrowheads="1"/>
          </p:cNvSpPr>
          <p:nvPr/>
        </p:nvSpPr>
        <p:spPr bwMode="auto">
          <a:xfrm>
            <a:off x="0" y="116632"/>
            <a:ext cx="91440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fr-FR" b="1" dirty="0" smtClean="0">
                <a:solidFill>
                  <a:schemeClr val="accent4">
                    <a:lumMod val="50000"/>
                  </a:schemeClr>
                </a:solidFill>
                <a:latin typeface="Calibri" pitchFamily="34" charset="0"/>
                <a:ea typeface="Times New Roman" pitchFamily="18" charset="0"/>
                <a:cs typeface="Arial" pitchFamily="34" charset="0"/>
              </a:rPr>
              <a:t>RAPPEL</a:t>
            </a:r>
          </a:p>
          <a:p>
            <a:pPr marL="0" marR="0" lvl="0" indent="0" algn="ctr" defTabSz="914400" rtl="0" eaLnBrk="1" fontAlgn="base" latinLnBrk="0" hangingPunct="1">
              <a:lnSpc>
                <a:spcPct val="100000"/>
              </a:lnSpc>
              <a:spcBef>
                <a:spcPct val="0"/>
              </a:spcBef>
              <a:spcAft>
                <a:spcPct val="0"/>
              </a:spcAft>
              <a:buClrTx/>
              <a:buSzTx/>
              <a:buFontTx/>
              <a:buNone/>
              <a:tabLst/>
            </a:pPr>
            <a:r>
              <a:rPr lang="fr-FR" b="1" dirty="0" smtClean="0">
                <a:solidFill>
                  <a:schemeClr val="accent4">
                    <a:lumMod val="50000"/>
                  </a:schemeClr>
                </a:solidFill>
                <a:latin typeface="Calibri" pitchFamily="34" charset="0"/>
                <a:ea typeface="Times New Roman" pitchFamily="18" charset="0"/>
                <a:cs typeface="Arial" pitchFamily="34" charset="0"/>
              </a:rPr>
              <a:t>Une a</a:t>
            </a:r>
            <a:r>
              <a:rPr kumimoji="0" lang="fr-FR" b="1" i="0" u="none" strike="noStrike" cap="none" normalizeH="0" baseline="0" dirty="0" smtClean="0">
                <a:ln>
                  <a:noFill/>
                </a:ln>
                <a:solidFill>
                  <a:schemeClr val="accent4">
                    <a:lumMod val="50000"/>
                  </a:schemeClr>
                </a:solidFill>
                <a:effectLst/>
                <a:latin typeface="Calibri" pitchFamily="34" charset="0"/>
                <a:ea typeface="Times New Roman" pitchFamily="18" charset="0"/>
                <a:cs typeface="Arial" pitchFamily="34" charset="0"/>
              </a:rPr>
              <a:t>rchitecture matérielle de contrôle/commande a été choisie en conception préliminaire</a:t>
            </a:r>
            <a:endParaRPr kumimoji="0" lang="fr-FR" b="0" i="0" u="none" strike="noStrike" cap="none" normalizeH="0" baseline="0" dirty="0" smtClean="0">
              <a:ln>
                <a:noFill/>
              </a:ln>
              <a:solidFill>
                <a:schemeClr val="accent4">
                  <a:lumMod val="50000"/>
                </a:schemeClr>
              </a:solidFill>
              <a:effectLst/>
              <a:latin typeface="Calibri" pitchFamily="34" charset="0"/>
              <a:cs typeface="Arial" pitchFamily="34" charset="0"/>
            </a:endParaRPr>
          </a:p>
        </p:txBody>
      </p:sp>
      <p:sp>
        <p:nvSpPr>
          <p:cNvPr id="8" name="Rectangle 10"/>
          <p:cNvSpPr>
            <a:spLocks noChangeArrowheads="1"/>
          </p:cNvSpPr>
          <p:nvPr/>
        </p:nvSpPr>
        <p:spPr bwMode="auto">
          <a:xfrm>
            <a:off x="4211960" y="980728"/>
            <a:ext cx="4283968" cy="369332"/>
          </a:xfrm>
          <a:prstGeom prst="rect">
            <a:avLst/>
          </a:prstGeom>
          <a:noFill/>
          <a:ln w="9525">
            <a:noFill/>
            <a:miter lim="800000"/>
            <a:headEnd/>
            <a:tailEnd/>
          </a:ln>
        </p:spPr>
        <p:txBody>
          <a:bodyPr wrap="square">
            <a:spAutoFit/>
          </a:bodyPr>
          <a:lstStyle/>
          <a:p>
            <a:r>
              <a:rPr lang="fr-FR" b="1" dirty="0" smtClean="0">
                <a:latin typeface="Calibri" pitchFamily="34" charset="0"/>
              </a:rPr>
              <a:t>Solution Testée, Validée et Documentée</a:t>
            </a:r>
            <a:endParaRPr lang="fr-FR" b="1" dirty="0">
              <a:latin typeface="Calibri" pitchFamily="34" charset="0"/>
            </a:endParaRPr>
          </a:p>
        </p:txBody>
      </p:sp>
      <p:sp>
        <p:nvSpPr>
          <p:cNvPr id="9" name="Rectangle 8"/>
          <p:cNvSpPr/>
          <p:nvPr/>
        </p:nvSpPr>
        <p:spPr>
          <a:xfrm>
            <a:off x="1763688" y="5877272"/>
            <a:ext cx="7128792" cy="923330"/>
          </a:xfrm>
          <a:prstGeom prst="rect">
            <a:avLst/>
          </a:prstGeom>
        </p:spPr>
        <p:txBody>
          <a:bodyPr wrap="square">
            <a:spAutoFit/>
          </a:bodyPr>
          <a:lstStyle/>
          <a:p>
            <a:pPr algn="r"/>
            <a:r>
              <a:rPr lang="fr-FR" b="1" dirty="0" smtClean="0">
                <a:solidFill>
                  <a:schemeClr val="accent4">
                    <a:lumMod val="50000"/>
                  </a:schemeClr>
                </a:solidFill>
                <a:latin typeface="Calibri" pitchFamily="34" charset="0"/>
              </a:rPr>
              <a:t>les fournisseurs d’automatismes proposent des solutions</a:t>
            </a:r>
          </a:p>
          <a:p>
            <a:pPr algn="r"/>
            <a:r>
              <a:rPr lang="fr-FR" b="1" dirty="0" smtClean="0">
                <a:solidFill>
                  <a:schemeClr val="accent4">
                    <a:lumMod val="50000"/>
                  </a:schemeClr>
                </a:solidFill>
                <a:latin typeface="Calibri" pitchFamily="34" charset="0"/>
              </a:rPr>
              <a:t> d’architectures matérielles de contrôle / commande</a:t>
            </a:r>
          </a:p>
          <a:p>
            <a:pPr algn="r"/>
            <a:r>
              <a:rPr lang="fr-FR" b="1" dirty="0" smtClean="0">
                <a:solidFill>
                  <a:schemeClr val="accent4">
                    <a:lumMod val="50000"/>
                  </a:schemeClr>
                </a:solidFill>
                <a:latin typeface="Calibri" pitchFamily="34" charset="0"/>
              </a:rPr>
              <a:t> testées, validées et documentées.</a:t>
            </a:r>
            <a:endParaRPr lang="fr-FR" b="1" dirty="0">
              <a:solidFill>
                <a:schemeClr val="accent4">
                  <a:lumMod val="50000"/>
                </a:schemeClr>
              </a:solidFill>
              <a:latin typeface="Calibri" pitchFamily="34" charset="0"/>
            </a:endParaRPr>
          </a:p>
        </p:txBody>
      </p:sp>
    </p:spTree>
    <p:extLst>
      <p:ext uri="{BB962C8B-B14F-4D97-AF65-F5344CB8AC3E}">
        <p14:creationId xmlns="" xmlns:p14="http://schemas.microsoft.com/office/powerpoint/2010/main" val="393762689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31"/>
          <p:cNvGrpSpPr>
            <a:grpSpLocks/>
          </p:cNvGrpSpPr>
          <p:nvPr/>
        </p:nvGrpSpPr>
        <p:grpSpPr bwMode="auto">
          <a:xfrm>
            <a:off x="2051720" y="2060848"/>
            <a:ext cx="6696744" cy="3960440"/>
            <a:chOff x="179512" y="2816932"/>
            <a:chExt cx="5731137" cy="3456384"/>
          </a:xfrm>
        </p:grpSpPr>
        <p:pic>
          <p:nvPicPr>
            <p:cNvPr id="36871" name="Picture 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80021" y="2816932"/>
              <a:ext cx="5544107" cy="3812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872" name="Picture 6"/>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79512" y="3248980"/>
              <a:ext cx="5731137" cy="30243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3" name="Groupe 8"/>
          <p:cNvGrpSpPr>
            <a:grpSpLocks/>
          </p:cNvGrpSpPr>
          <p:nvPr/>
        </p:nvGrpSpPr>
        <p:grpSpPr bwMode="auto">
          <a:xfrm>
            <a:off x="2700338" y="260350"/>
            <a:ext cx="3527425" cy="1404938"/>
            <a:chOff x="3203848" y="692696"/>
            <a:chExt cx="3564396" cy="1764196"/>
          </a:xfrm>
        </p:grpSpPr>
        <p:sp>
          <p:nvSpPr>
            <p:cNvPr id="36873" name="Freeform 9"/>
            <p:cNvSpPr>
              <a:spLocks/>
            </p:cNvSpPr>
            <p:nvPr/>
          </p:nvSpPr>
          <p:spPr bwMode="auto">
            <a:xfrm>
              <a:off x="3203848" y="692696"/>
              <a:ext cx="3564396" cy="1764196"/>
            </a:xfrm>
            <a:custGeom>
              <a:avLst/>
              <a:gdLst>
                <a:gd name="T0" fmla="*/ 764 w 2422"/>
                <a:gd name="T1" fmla="*/ 76 h 1592"/>
                <a:gd name="T2" fmla="*/ 720 w 2422"/>
                <a:gd name="T3" fmla="*/ 100 h 1592"/>
                <a:gd name="T4" fmla="*/ 696 w 2422"/>
                <a:gd name="T5" fmla="*/ 116 h 1592"/>
                <a:gd name="T6" fmla="*/ 624 w 2422"/>
                <a:gd name="T7" fmla="*/ 174 h 1592"/>
                <a:gd name="T8" fmla="*/ 326 w 2422"/>
                <a:gd name="T9" fmla="*/ 48 h 1592"/>
                <a:gd name="T10" fmla="*/ 352 w 2422"/>
                <a:gd name="T11" fmla="*/ 20 h 1592"/>
                <a:gd name="T12" fmla="*/ 148 w 2422"/>
                <a:gd name="T13" fmla="*/ 0 h 1592"/>
                <a:gd name="T14" fmla="*/ 246 w 2422"/>
                <a:gd name="T15" fmla="*/ 126 h 1592"/>
                <a:gd name="T16" fmla="*/ 280 w 2422"/>
                <a:gd name="T17" fmla="*/ 92 h 1592"/>
                <a:gd name="T18" fmla="*/ 588 w 2422"/>
                <a:gd name="T19" fmla="*/ 236 h 1592"/>
                <a:gd name="T20" fmla="*/ 544 w 2422"/>
                <a:gd name="T21" fmla="*/ 374 h 1592"/>
                <a:gd name="T22" fmla="*/ 562 w 2422"/>
                <a:gd name="T23" fmla="*/ 542 h 1592"/>
                <a:gd name="T24" fmla="*/ 178 w 2422"/>
                <a:gd name="T25" fmla="*/ 598 h 1592"/>
                <a:gd name="T26" fmla="*/ 172 w 2422"/>
                <a:gd name="T27" fmla="*/ 556 h 1592"/>
                <a:gd name="T28" fmla="*/ 0 w 2422"/>
                <a:gd name="T29" fmla="*/ 664 h 1592"/>
                <a:gd name="T30" fmla="*/ 204 w 2422"/>
                <a:gd name="T31" fmla="*/ 734 h 1592"/>
                <a:gd name="T32" fmla="*/ 196 w 2422"/>
                <a:gd name="T33" fmla="*/ 676 h 1592"/>
                <a:gd name="T34" fmla="*/ 598 w 2422"/>
                <a:gd name="T35" fmla="*/ 624 h 1592"/>
                <a:gd name="T36" fmla="*/ 724 w 2422"/>
                <a:gd name="T37" fmla="*/ 760 h 1592"/>
                <a:gd name="T38" fmla="*/ 908 w 2422"/>
                <a:gd name="T39" fmla="*/ 884 h 1592"/>
                <a:gd name="T40" fmla="*/ 764 w 2422"/>
                <a:gd name="T41" fmla="*/ 1232 h 1592"/>
                <a:gd name="T42" fmla="*/ 692 w 2422"/>
                <a:gd name="T43" fmla="*/ 1200 h 1592"/>
                <a:gd name="T44" fmla="*/ 732 w 2422"/>
                <a:gd name="T45" fmla="*/ 1452 h 1592"/>
                <a:gd name="T46" fmla="*/ 930 w 2422"/>
                <a:gd name="T47" fmla="*/ 1298 h 1592"/>
                <a:gd name="T48" fmla="*/ 860 w 2422"/>
                <a:gd name="T49" fmla="*/ 1268 h 1592"/>
                <a:gd name="T50" fmla="*/ 996 w 2422"/>
                <a:gd name="T51" fmla="*/ 916 h 1592"/>
                <a:gd name="T52" fmla="*/ 1180 w 2422"/>
                <a:gd name="T53" fmla="*/ 972 h 1592"/>
                <a:gd name="T54" fmla="*/ 1384 w 2422"/>
                <a:gd name="T55" fmla="*/ 968 h 1592"/>
                <a:gd name="T56" fmla="*/ 1602 w 2422"/>
                <a:gd name="T57" fmla="*/ 1372 h 1592"/>
                <a:gd name="T58" fmla="*/ 1548 w 2422"/>
                <a:gd name="T59" fmla="*/ 1380 h 1592"/>
                <a:gd name="T60" fmla="*/ 1776 w 2422"/>
                <a:gd name="T61" fmla="*/ 1592 h 1592"/>
                <a:gd name="T62" fmla="*/ 1776 w 2422"/>
                <a:gd name="T63" fmla="*/ 1348 h 1592"/>
                <a:gd name="T64" fmla="*/ 1714 w 2422"/>
                <a:gd name="T65" fmla="*/ 1354 h 1592"/>
                <a:gd name="T66" fmla="*/ 1482 w 2422"/>
                <a:gd name="T67" fmla="*/ 954 h 1592"/>
                <a:gd name="T68" fmla="*/ 1636 w 2422"/>
                <a:gd name="T69" fmla="*/ 871 h 1592"/>
                <a:gd name="T70" fmla="*/ 1736 w 2422"/>
                <a:gd name="T71" fmla="*/ 770 h 1592"/>
                <a:gd name="T72" fmla="*/ 2180 w 2422"/>
                <a:gd name="T73" fmla="*/ 996 h 1592"/>
                <a:gd name="T74" fmla="*/ 2152 w 2422"/>
                <a:gd name="T75" fmla="*/ 1032 h 1592"/>
                <a:gd name="T76" fmla="*/ 2422 w 2422"/>
                <a:gd name="T77" fmla="*/ 1082 h 1592"/>
                <a:gd name="T78" fmla="*/ 2236 w 2422"/>
                <a:gd name="T79" fmla="*/ 884 h 1592"/>
                <a:gd name="T80" fmla="*/ 2216 w 2422"/>
                <a:gd name="T81" fmla="*/ 924 h 1592"/>
                <a:gd name="T82" fmla="*/ 1766 w 2422"/>
                <a:gd name="T83" fmla="*/ 698 h 1592"/>
                <a:gd name="T84" fmla="*/ 1776 w 2422"/>
                <a:gd name="T85" fmla="*/ 532 h 1592"/>
                <a:gd name="T86" fmla="*/ 1714 w 2422"/>
                <a:gd name="T87" fmla="*/ 378 h 1592"/>
                <a:gd name="T88" fmla="*/ 2058 w 2422"/>
                <a:gd name="T89" fmla="*/ 320 h 1592"/>
                <a:gd name="T90" fmla="*/ 2076 w 2422"/>
                <a:gd name="T91" fmla="*/ 368 h 1592"/>
                <a:gd name="T92" fmla="*/ 2200 w 2422"/>
                <a:gd name="T93" fmla="*/ 266 h 1592"/>
                <a:gd name="T94" fmla="*/ 1994 w 2422"/>
                <a:gd name="T95" fmla="*/ 220 h 1592"/>
                <a:gd name="T96" fmla="*/ 2016 w 2422"/>
                <a:gd name="T97" fmla="*/ 260 h 1592"/>
                <a:gd name="T98" fmla="*/ 1656 w 2422"/>
                <a:gd name="T99" fmla="*/ 316 h 1592"/>
                <a:gd name="T100" fmla="*/ 1568 w 2422"/>
                <a:gd name="T101" fmla="*/ 228 h 1592"/>
                <a:gd name="T102" fmla="*/ 1460 w 2422"/>
                <a:gd name="T103" fmla="*/ 252 h 1592"/>
                <a:gd name="T104" fmla="*/ 1628 w 2422"/>
                <a:gd name="T105" fmla="*/ 434 h 1592"/>
                <a:gd name="T106" fmla="*/ 1660 w 2422"/>
                <a:gd name="T107" fmla="*/ 640 h 1592"/>
                <a:gd name="T108" fmla="*/ 1496 w 2422"/>
                <a:gd name="T109" fmla="*/ 820 h 1592"/>
                <a:gd name="T110" fmla="*/ 1186 w 2422"/>
                <a:gd name="T111" fmla="*/ 854 h 1592"/>
                <a:gd name="T112" fmla="*/ 910 w 2422"/>
                <a:gd name="T113" fmla="*/ 768 h 1592"/>
                <a:gd name="T114" fmla="*/ 716 w 2422"/>
                <a:gd name="T115" fmla="*/ 604 h 1592"/>
                <a:gd name="T116" fmla="*/ 644 w 2422"/>
                <a:gd name="T117" fmla="*/ 432 h 1592"/>
                <a:gd name="T118" fmla="*/ 692 w 2422"/>
                <a:gd name="T119" fmla="*/ 248 h 1592"/>
                <a:gd name="T120" fmla="*/ 848 w 2422"/>
                <a:gd name="T121" fmla="*/ 128 h 1592"/>
                <a:gd name="T122" fmla="*/ 764 w 2422"/>
                <a:gd name="T123" fmla="*/ 76 h 15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22"/>
                <a:gd name="T187" fmla="*/ 0 h 1592"/>
                <a:gd name="T188" fmla="*/ 2422 w 2422"/>
                <a:gd name="T189" fmla="*/ 1592 h 15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p:spPr>
          <p:txBody>
            <a:bodyPr wrap="none" lIns="36000" tIns="0" rIns="36000" bIns="0" anchor="ctr"/>
            <a:lstStyle/>
            <a:p>
              <a:endParaRPr lang="fr-FR">
                <a:latin typeface="Calibri" pitchFamily="34" charset="0"/>
              </a:endParaRPr>
            </a:p>
          </p:txBody>
        </p:sp>
        <p:sp>
          <p:nvSpPr>
            <p:cNvPr id="11" name="ZoneTexte 10"/>
            <p:cNvSpPr txBox="1"/>
            <p:nvPr/>
          </p:nvSpPr>
          <p:spPr>
            <a:xfrm>
              <a:off x="3996292" y="937890"/>
              <a:ext cx="1655471" cy="708222"/>
            </a:xfrm>
            <a:prstGeom prst="rect">
              <a:avLst/>
            </a:prstGeom>
            <a:noFill/>
          </p:spPr>
          <p:txBody>
            <a:bodyPr>
              <a:spAutoFit/>
            </a:bodyPr>
            <a:lstStyle/>
            <a:p>
              <a:pPr algn="ctr" fontAlgn="auto">
                <a:lnSpc>
                  <a:spcPts val="1800"/>
                </a:lnSpc>
                <a:spcBef>
                  <a:spcPts val="0"/>
                </a:spcBef>
                <a:spcAft>
                  <a:spcPts val="0"/>
                </a:spcAft>
                <a:defRPr/>
              </a:pPr>
              <a:r>
                <a:rPr lang="fr-FR" sz="2000" b="1" dirty="0">
                  <a:solidFill>
                    <a:schemeClr val="accent6">
                      <a:lumMod val="75000"/>
                    </a:schemeClr>
                  </a:solidFill>
                  <a:latin typeface="Calibri" pitchFamily="34" charset="0"/>
                </a:rPr>
                <a:t>Conception </a:t>
              </a:r>
            </a:p>
            <a:p>
              <a:pPr fontAlgn="auto">
                <a:lnSpc>
                  <a:spcPts val="1800"/>
                </a:lnSpc>
                <a:spcBef>
                  <a:spcPts val="0"/>
                </a:spcBef>
                <a:spcAft>
                  <a:spcPts val="0"/>
                </a:spcAft>
                <a:defRPr/>
              </a:pPr>
              <a:r>
                <a:rPr lang="fr-FR" sz="2000" b="1" dirty="0">
                  <a:solidFill>
                    <a:schemeClr val="accent6">
                      <a:lumMod val="75000"/>
                    </a:schemeClr>
                  </a:solidFill>
                  <a:latin typeface="Calibri" pitchFamily="34" charset="0"/>
                </a:rPr>
                <a:t>       détaillée</a:t>
              </a:r>
            </a:p>
          </p:txBody>
        </p:sp>
      </p:grpSp>
      <p:sp>
        <p:nvSpPr>
          <p:cNvPr id="12" name="Rectangle 11"/>
          <p:cNvSpPr/>
          <p:nvPr/>
        </p:nvSpPr>
        <p:spPr>
          <a:xfrm>
            <a:off x="3708400" y="1628775"/>
            <a:ext cx="4967288" cy="554038"/>
          </a:xfrm>
          <a:prstGeom prst="rect">
            <a:avLst/>
          </a:prstGeom>
        </p:spPr>
        <p:txBody>
          <a:bodyPr>
            <a:spAutoFit/>
          </a:bodyPr>
          <a:lstStyle/>
          <a:p>
            <a:pPr fontAlgn="auto">
              <a:lnSpc>
                <a:spcPts val="1800"/>
              </a:lnSpc>
              <a:spcBef>
                <a:spcPts val="0"/>
              </a:spcBef>
              <a:spcAft>
                <a:spcPts val="0"/>
              </a:spcAft>
              <a:defRPr/>
            </a:pPr>
            <a:r>
              <a:rPr lang="fr-FR" b="1" dirty="0">
                <a:solidFill>
                  <a:schemeClr val="accent6">
                    <a:lumMod val="75000"/>
                  </a:schemeClr>
                </a:solidFill>
                <a:latin typeface="Calibri" pitchFamily="34" charset="0"/>
              </a:rPr>
              <a:t>C15 Définir les constituants d’intégration des chaînes fonctionnelles</a:t>
            </a:r>
            <a:endParaRPr lang="fr-FR" dirty="0">
              <a:solidFill>
                <a:schemeClr val="accent6">
                  <a:lumMod val="75000"/>
                </a:schemeClr>
              </a:solidFill>
              <a:latin typeface="Calibri" pitchFamily="34" charset="0"/>
            </a:endParaRPr>
          </a:p>
        </p:txBody>
      </p:sp>
      <p:pic>
        <p:nvPicPr>
          <p:cNvPr id="36868" name="Picture 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408738" y="212180"/>
            <a:ext cx="2195512" cy="1344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869" name="Picture 3"/>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95288" y="296887"/>
            <a:ext cx="2197100" cy="1331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Rectangle 57"/>
          <p:cNvSpPr>
            <a:spLocks noChangeArrowheads="1"/>
          </p:cNvSpPr>
          <p:nvPr/>
        </p:nvSpPr>
        <p:spPr bwMode="auto">
          <a:xfrm>
            <a:off x="2555776" y="6021288"/>
            <a:ext cx="6588224"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rgbClr val="7030A0"/>
                </a:solidFill>
                <a:effectLst/>
                <a:latin typeface="Calibri" pitchFamily="34" charset="0"/>
                <a:ea typeface="Times New Roman" pitchFamily="18" charset="0"/>
                <a:cs typeface="Arial" pitchFamily="34" charset="0"/>
              </a:rPr>
              <a:t>Logiciels  LOGINORME (INRS) et SISTEMA (institut Allemand)</a:t>
            </a:r>
            <a:endParaRPr kumimoji="0" lang="fr-FR" sz="2000" b="1" i="0" u="none" strike="noStrike" cap="none" normalizeH="0" baseline="0" dirty="0" smtClean="0">
              <a:ln>
                <a:noFill/>
              </a:ln>
              <a:solidFill>
                <a:srgbClr val="7030A0"/>
              </a:solidFill>
              <a:effectLst/>
              <a:latin typeface="Calibri" pitchFamily="34" charset="0"/>
              <a:cs typeface="Arial" pitchFamily="34" charset="0"/>
            </a:endParaRPr>
          </a:p>
        </p:txBody>
      </p:sp>
      <p:sp>
        <p:nvSpPr>
          <p:cNvPr id="14" name="Rectangle 13"/>
          <p:cNvSpPr/>
          <p:nvPr/>
        </p:nvSpPr>
        <p:spPr>
          <a:xfrm>
            <a:off x="179512" y="2564904"/>
            <a:ext cx="3059832" cy="1754326"/>
          </a:xfrm>
          <a:prstGeom prst="rect">
            <a:avLst/>
          </a:prstGeom>
        </p:spPr>
        <p:txBody>
          <a:bodyPr wrap="square">
            <a:spAutoFit/>
          </a:bodyPr>
          <a:lstStyle/>
          <a:p>
            <a:r>
              <a:rPr lang="fr-FR" b="1" dirty="0" smtClean="0">
                <a:solidFill>
                  <a:schemeClr val="bg2">
                    <a:lumMod val="25000"/>
                  </a:schemeClr>
                </a:solidFill>
              </a:rPr>
              <a:t>la norme EN 954-1 est remplacée par la norme EN ISO 13849-1 qui exige également une approche probabiliste</a:t>
            </a:r>
            <a:br>
              <a:rPr lang="fr-FR" b="1" dirty="0" smtClean="0">
                <a:solidFill>
                  <a:schemeClr val="bg2">
                    <a:lumMod val="25000"/>
                  </a:schemeClr>
                </a:solidFill>
              </a:rPr>
            </a:br>
            <a:endParaRPr lang="fr-FR" b="1" dirty="0">
              <a:solidFill>
                <a:schemeClr val="bg2">
                  <a:lumMod val="25000"/>
                </a:schemeClr>
              </a:solidFill>
            </a:endParaRPr>
          </a:p>
        </p:txBody>
      </p:sp>
    </p:spTree>
    <p:extLst>
      <p:ext uri="{BB962C8B-B14F-4D97-AF65-F5344CB8AC3E}">
        <p14:creationId xmlns="" xmlns:p14="http://schemas.microsoft.com/office/powerpoint/2010/main" val="34302539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logo_acad_lille.jpg"/>
          <p:cNvPicPr>
            <a:picLocks noChangeAspect="1"/>
          </p:cNvPicPr>
          <p:nvPr/>
        </p:nvPicPr>
        <p:blipFill>
          <a:blip r:embed="rId3"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ZoneTexte 2"/>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grpSp>
        <p:nvGrpSpPr>
          <p:cNvPr id="4" name="Groupe 3"/>
          <p:cNvGrpSpPr/>
          <p:nvPr/>
        </p:nvGrpSpPr>
        <p:grpSpPr>
          <a:xfrm>
            <a:off x="6011652" y="0"/>
            <a:ext cx="3132348" cy="1340768"/>
            <a:chOff x="3491880" y="0"/>
            <a:chExt cx="3132348" cy="1340768"/>
          </a:xfrm>
        </p:grpSpPr>
        <p:sp>
          <p:nvSpPr>
            <p:cNvPr id="5" name="Freeform 9"/>
            <p:cNvSpPr>
              <a:spLocks/>
            </p:cNvSpPr>
            <p:nvPr/>
          </p:nvSpPr>
          <p:spPr bwMode="auto">
            <a:xfrm>
              <a:off x="3491880" y="0"/>
              <a:ext cx="3132348" cy="1340768"/>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a:solidFill>
                  <a:prstClr val="black"/>
                </a:solidFill>
              </a:endParaRPr>
            </a:p>
          </p:txBody>
        </p:sp>
        <p:sp>
          <p:nvSpPr>
            <p:cNvPr id="6" name="ZoneTexte 5"/>
            <p:cNvSpPr txBox="1"/>
            <p:nvPr/>
          </p:nvSpPr>
          <p:spPr>
            <a:xfrm>
              <a:off x="4211960" y="260648"/>
              <a:ext cx="1656184" cy="342401"/>
            </a:xfrm>
            <a:prstGeom prst="rect">
              <a:avLst/>
            </a:prstGeom>
            <a:noFill/>
          </p:spPr>
          <p:txBody>
            <a:bodyPr wrap="square" rtlCol="0">
              <a:spAutoFit/>
            </a:bodyPr>
            <a:lstStyle/>
            <a:p>
              <a:pPr algn="ctr">
                <a:lnSpc>
                  <a:spcPts val="1800"/>
                </a:lnSpc>
              </a:pPr>
              <a:r>
                <a:rPr lang="fr-FR" sz="2000" b="1" dirty="0" smtClean="0">
                  <a:solidFill>
                    <a:prstClr val="black"/>
                  </a:solidFill>
                </a:rPr>
                <a:t>Analyser</a:t>
              </a:r>
              <a:endParaRPr lang="fr-FR" sz="2000" b="1" dirty="0">
                <a:solidFill>
                  <a:prstClr val="black"/>
                </a:solidFill>
              </a:endParaRPr>
            </a:p>
          </p:txBody>
        </p:sp>
      </p:grpSp>
      <p:sp>
        <p:nvSpPr>
          <p:cNvPr id="7" name="Rectangle 5"/>
          <p:cNvSpPr>
            <a:spLocks noChangeArrowheads="1"/>
          </p:cNvSpPr>
          <p:nvPr/>
        </p:nvSpPr>
        <p:spPr bwMode="auto">
          <a:xfrm>
            <a:off x="3286116" y="785794"/>
            <a:ext cx="4176713" cy="646113"/>
          </a:xfrm>
          <a:prstGeom prst="rect">
            <a:avLst/>
          </a:prstGeom>
          <a:noFill/>
          <a:ln w="9525">
            <a:noFill/>
            <a:miter lim="800000"/>
            <a:headEnd/>
            <a:tailEnd/>
          </a:ln>
        </p:spPr>
        <p:txBody>
          <a:bodyPr>
            <a:spAutoFit/>
          </a:bodyPr>
          <a:lstStyle/>
          <a:p>
            <a:pPr algn="ctr"/>
            <a:r>
              <a:rPr lang="fr-FR" b="1" dirty="0">
                <a:latin typeface="Calibri" pitchFamily="34" charset="0"/>
              </a:rPr>
              <a:t>Un cahier des charges reformulé </a:t>
            </a:r>
          </a:p>
          <a:p>
            <a:pPr algn="ctr"/>
            <a:r>
              <a:rPr lang="fr-FR" b="1" dirty="0">
                <a:latin typeface="Calibri" pitchFamily="34" charset="0"/>
              </a:rPr>
              <a:t>(dans les standards de l’entreprise)</a:t>
            </a:r>
          </a:p>
        </p:txBody>
      </p:sp>
      <p:grpSp>
        <p:nvGrpSpPr>
          <p:cNvPr id="8" name="Group 1"/>
          <p:cNvGrpSpPr>
            <a:grpSpLocks/>
          </p:cNvGrpSpPr>
          <p:nvPr/>
        </p:nvGrpSpPr>
        <p:grpSpPr bwMode="auto">
          <a:xfrm>
            <a:off x="179512" y="785794"/>
            <a:ext cx="4017962" cy="1835150"/>
            <a:chOff x="679" y="1460"/>
            <a:chExt cx="9613" cy="4393"/>
          </a:xfrm>
        </p:grpSpPr>
        <p:sp>
          <p:nvSpPr>
            <p:cNvPr id="9" name="Text Box 2"/>
            <p:cNvSpPr txBox="1">
              <a:spLocks noChangeArrowheads="1"/>
            </p:cNvSpPr>
            <p:nvPr/>
          </p:nvSpPr>
          <p:spPr bwMode="auto">
            <a:xfrm>
              <a:off x="3330" y="2862"/>
              <a:ext cx="3992" cy="1326"/>
            </a:xfrm>
            <a:prstGeom prst="rect">
              <a:avLst/>
            </a:prstGeom>
            <a:solidFill>
              <a:srgbClr val="FFFFFF"/>
            </a:solidFill>
            <a:ln w="19050">
              <a:solidFill>
                <a:srgbClr val="000000"/>
              </a:solidFill>
              <a:miter lim="800000"/>
              <a:headEnd/>
              <a:tailEnd/>
            </a:ln>
          </p:spPr>
          <p:txBody>
            <a:bodyPr anchor="ctr"/>
            <a:lstStyle/>
            <a:p>
              <a:pPr algn="ctr">
                <a:spcAft>
                  <a:spcPts val="1000"/>
                </a:spcAft>
                <a:defRPr/>
              </a:pPr>
              <a:r>
                <a:rPr lang="fr-FR" sz="1400" b="1" dirty="0">
                  <a:latin typeface="+mj-lt"/>
                  <a:cs typeface="Arial" pitchFamily="34" charset="0"/>
                </a:rPr>
                <a:t>Remplir des moules</a:t>
              </a:r>
              <a:endParaRPr lang="fr-FR" dirty="0">
                <a:latin typeface="+mj-lt"/>
                <a:cs typeface="Arial" pitchFamily="34" charset="0"/>
              </a:endParaRPr>
            </a:p>
          </p:txBody>
        </p:sp>
        <p:sp>
          <p:nvSpPr>
            <p:cNvPr id="10" name="Line 3"/>
            <p:cNvSpPr>
              <a:spLocks noChangeShapeType="1"/>
            </p:cNvSpPr>
            <p:nvPr/>
          </p:nvSpPr>
          <p:spPr bwMode="auto">
            <a:xfrm>
              <a:off x="947" y="4010"/>
              <a:ext cx="2359" cy="0"/>
            </a:xfrm>
            <a:prstGeom prst="line">
              <a:avLst/>
            </a:prstGeom>
            <a:noFill/>
            <a:ln w="38100" cmpd="dbl">
              <a:solidFill>
                <a:srgbClr val="000000"/>
              </a:solidFill>
              <a:round/>
              <a:headEnd/>
              <a:tailEnd type="triangle" w="med" len="med"/>
            </a:ln>
          </p:spPr>
          <p:txBody>
            <a:bodyPr/>
            <a:lstStyle/>
            <a:p>
              <a:endParaRPr lang="fr-FR"/>
            </a:p>
          </p:txBody>
        </p:sp>
        <p:sp>
          <p:nvSpPr>
            <p:cNvPr id="11" name="Text Box 4"/>
            <p:cNvSpPr txBox="1">
              <a:spLocks noChangeArrowheads="1"/>
            </p:cNvSpPr>
            <p:nvPr/>
          </p:nvSpPr>
          <p:spPr bwMode="auto">
            <a:xfrm>
              <a:off x="679" y="3528"/>
              <a:ext cx="2389" cy="996"/>
            </a:xfrm>
            <a:prstGeom prst="rect">
              <a:avLst/>
            </a:prstGeom>
            <a:noFill/>
            <a:ln w="9525">
              <a:noFill/>
              <a:miter lim="800000"/>
              <a:headEnd/>
              <a:tailEnd/>
            </a:ln>
          </p:spPr>
          <p:txBody>
            <a:bodyPr/>
            <a:lstStyle/>
            <a:p>
              <a:pPr algn="ctr">
                <a:spcAft>
                  <a:spcPts val="1000"/>
                </a:spcAft>
              </a:pPr>
              <a:r>
                <a:rPr lang="fr-FR" sz="1000">
                  <a:latin typeface="Calibri" pitchFamily="34" charset="0"/>
                </a:rPr>
                <a:t>Bassine de lait caillé</a:t>
              </a:r>
              <a:endParaRPr lang="fr-FR" sz="1000"/>
            </a:p>
          </p:txBody>
        </p:sp>
        <p:sp>
          <p:nvSpPr>
            <p:cNvPr id="12" name="Text Box 5"/>
            <p:cNvSpPr txBox="1">
              <a:spLocks noChangeArrowheads="1"/>
            </p:cNvSpPr>
            <p:nvPr/>
          </p:nvSpPr>
          <p:spPr bwMode="auto">
            <a:xfrm>
              <a:off x="679" y="1977"/>
              <a:ext cx="2240" cy="1401"/>
            </a:xfrm>
            <a:prstGeom prst="rect">
              <a:avLst/>
            </a:prstGeom>
            <a:noFill/>
            <a:ln w="9525">
              <a:noFill/>
              <a:miter lim="800000"/>
              <a:headEnd/>
              <a:tailEnd/>
            </a:ln>
          </p:spPr>
          <p:txBody>
            <a:bodyPr/>
            <a:lstStyle/>
            <a:p>
              <a:pPr algn="ctr">
                <a:spcAft>
                  <a:spcPts val="1000"/>
                </a:spcAft>
              </a:pPr>
              <a:r>
                <a:rPr lang="fr-FR" sz="1000" dirty="0">
                  <a:latin typeface="Calibri" pitchFamily="34" charset="0"/>
                </a:rPr>
                <a:t>Pile de clayettes 25 moules vides par clayette</a:t>
              </a:r>
              <a:endParaRPr lang="fr-FR" sz="1000" dirty="0"/>
            </a:p>
          </p:txBody>
        </p:sp>
        <p:sp>
          <p:nvSpPr>
            <p:cNvPr id="13" name="Line 6"/>
            <p:cNvSpPr>
              <a:spLocks noChangeShapeType="1"/>
            </p:cNvSpPr>
            <p:nvPr/>
          </p:nvSpPr>
          <p:spPr bwMode="auto">
            <a:xfrm>
              <a:off x="978" y="3186"/>
              <a:ext cx="2338" cy="0"/>
            </a:xfrm>
            <a:prstGeom prst="line">
              <a:avLst/>
            </a:prstGeom>
            <a:noFill/>
            <a:ln w="9525">
              <a:solidFill>
                <a:srgbClr val="000000"/>
              </a:solidFill>
              <a:round/>
              <a:headEnd/>
              <a:tailEnd type="triangle" w="med" len="med"/>
            </a:ln>
          </p:spPr>
          <p:txBody>
            <a:bodyPr/>
            <a:lstStyle/>
            <a:p>
              <a:endParaRPr lang="fr-FR"/>
            </a:p>
          </p:txBody>
        </p:sp>
        <p:sp>
          <p:nvSpPr>
            <p:cNvPr id="14" name="Line 7"/>
            <p:cNvSpPr>
              <a:spLocks noChangeShapeType="1"/>
            </p:cNvSpPr>
            <p:nvPr/>
          </p:nvSpPr>
          <p:spPr bwMode="auto">
            <a:xfrm>
              <a:off x="7328" y="3975"/>
              <a:ext cx="2359" cy="0"/>
            </a:xfrm>
            <a:prstGeom prst="line">
              <a:avLst/>
            </a:prstGeom>
            <a:noFill/>
            <a:ln w="38100" cmpd="dbl">
              <a:solidFill>
                <a:srgbClr val="000000"/>
              </a:solidFill>
              <a:round/>
              <a:headEnd/>
              <a:tailEnd type="triangle" w="med" len="med"/>
            </a:ln>
          </p:spPr>
          <p:txBody>
            <a:bodyPr/>
            <a:lstStyle/>
            <a:p>
              <a:endParaRPr lang="fr-FR"/>
            </a:p>
          </p:txBody>
        </p:sp>
        <p:sp>
          <p:nvSpPr>
            <p:cNvPr id="15" name="Text Box 8"/>
            <p:cNvSpPr txBox="1">
              <a:spLocks noChangeArrowheads="1"/>
            </p:cNvSpPr>
            <p:nvPr/>
          </p:nvSpPr>
          <p:spPr bwMode="auto">
            <a:xfrm>
              <a:off x="7570" y="3183"/>
              <a:ext cx="2713" cy="1895"/>
            </a:xfrm>
            <a:prstGeom prst="rect">
              <a:avLst/>
            </a:prstGeom>
            <a:noFill/>
            <a:ln w="9525">
              <a:noFill/>
              <a:miter lim="800000"/>
              <a:headEnd/>
              <a:tailEnd/>
            </a:ln>
          </p:spPr>
          <p:txBody>
            <a:bodyPr/>
            <a:lstStyle/>
            <a:p>
              <a:pPr>
                <a:spcAft>
                  <a:spcPts val="1000"/>
                </a:spcAft>
              </a:pPr>
              <a:r>
                <a:rPr lang="fr-FR" sz="1000">
                  <a:latin typeface="Calibri" pitchFamily="34" charset="0"/>
                </a:rPr>
                <a:t>Pile de clayettes avec des moules remplis (5 passes)</a:t>
              </a:r>
              <a:endParaRPr lang="fr-FR" sz="1000"/>
            </a:p>
          </p:txBody>
        </p:sp>
        <p:sp>
          <p:nvSpPr>
            <p:cNvPr id="16" name="Line 9"/>
            <p:cNvSpPr>
              <a:spLocks noChangeShapeType="1"/>
            </p:cNvSpPr>
            <p:nvPr/>
          </p:nvSpPr>
          <p:spPr bwMode="auto">
            <a:xfrm>
              <a:off x="7319" y="3155"/>
              <a:ext cx="2338" cy="0"/>
            </a:xfrm>
            <a:prstGeom prst="line">
              <a:avLst/>
            </a:prstGeom>
            <a:noFill/>
            <a:ln w="9525">
              <a:solidFill>
                <a:srgbClr val="000000"/>
              </a:solidFill>
              <a:round/>
              <a:headEnd/>
              <a:tailEnd type="triangle" w="med" len="med"/>
            </a:ln>
          </p:spPr>
          <p:txBody>
            <a:bodyPr/>
            <a:lstStyle/>
            <a:p>
              <a:endParaRPr lang="fr-FR"/>
            </a:p>
          </p:txBody>
        </p:sp>
        <p:sp>
          <p:nvSpPr>
            <p:cNvPr id="17" name="Text Box 10"/>
            <p:cNvSpPr txBox="1">
              <a:spLocks noChangeArrowheads="1"/>
            </p:cNvSpPr>
            <p:nvPr/>
          </p:nvSpPr>
          <p:spPr bwMode="auto">
            <a:xfrm>
              <a:off x="7570" y="2149"/>
              <a:ext cx="2722" cy="2578"/>
            </a:xfrm>
            <a:prstGeom prst="rect">
              <a:avLst/>
            </a:prstGeom>
            <a:noFill/>
            <a:ln w="9525">
              <a:noFill/>
              <a:miter lim="800000"/>
              <a:headEnd/>
              <a:tailEnd/>
            </a:ln>
          </p:spPr>
          <p:txBody>
            <a:bodyPr/>
            <a:lstStyle/>
            <a:p>
              <a:pPr>
                <a:spcAft>
                  <a:spcPts val="600"/>
                </a:spcAft>
              </a:pPr>
              <a:r>
                <a:rPr lang="fr-FR" sz="1000">
                  <a:latin typeface="Calibri" pitchFamily="34" charset="0"/>
                </a:rPr>
                <a:t>Bassines vides contenant du lactosérum</a:t>
              </a:r>
              <a:endParaRPr lang="fr-FR" sz="1000"/>
            </a:p>
          </p:txBody>
        </p:sp>
        <p:sp>
          <p:nvSpPr>
            <p:cNvPr id="18" name="Line 11"/>
            <p:cNvSpPr>
              <a:spLocks noChangeShapeType="1"/>
            </p:cNvSpPr>
            <p:nvPr/>
          </p:nvSpPr>
          <p:spPr bwMode="auto">
            <a:xfrm>
              <a:off x="4352" y="2026"/>
              <a:ext cx="0" cy="826"/>
            </a:xfrm>
            <a:prstGeom prst="line">
              <a:avLst/>
            </a:prstGeom>
            <a:noFill/>
            <a:ln w="9525">
              <a:solidFill>
                <a:srgbClr val="000000"/>
              </a:solidFill>
              <a:round/>
              <a:headEnd/>
              <a:tailEnd type="triangle" w="med" len="med"/>
            </a:ln>
          </p:spPr>
          <p:txBody>
            <a:bodyPr/>
            <a:lstStyle/>
            <a:p>
              <a:endParaRPr lang="fr-FR"/>
            </a:p>
          </p:txBody>
        </p:sp>
        <p:sp>
          <p:nvSpPr>
            <p:cNvPr id="19" name="Text Box 12"/>
            <p:cNvSpPr txBox="1">
              <a:spLocks noChangeArrowheads="1"/>
            </p:cNvSpPr>
            <p:nvPr/>
          </p:nvSpPr>
          <p:spPr bwMode="auto">
            <a:xfrm>
              <a:off x="2832" y="1460"/>
              <a:ext cx="2932" cy="1379"/>
            </a:xfrm>
            <a:prstGeom prst="rect">
              <a:avLst/>
            </a:prstGeom>
            <a:noFill/>
            <a:ln w="9525">
              <a:noFill/>
              <a:miter lim="800000"/>
              <a:headEnd/>
              <a:tailEnd/>
            </a:ln>
          </p:spPr>
          <p:txBody>
            <a:bodyPr/>
            <a:lstStyle/>
            <a:p>
              <a:pPr algn="ctr">
                <a:spcAft>
                  <a:spcPts val="1000"/>
                </a:spcAft>
              </a:pPr>
              <a:r>
                <a:rPr lang="fr-FR" sz="1000" dirty="0">
                  <a:latin typeface="Calibri" pitchFamily="34" charset="0"/>
                </a:rPr>
                <a:t>Présence des énergies électrique et pneumatique</a:t>
              </a:r>
              <a:endParaRPr lang="fr-FR" sz="1000" dirty="0"/>
            </a:p>
          </p:txBody>
        </p:sp>
        <p:sp>
          <p:nvSpPr>
            <p:cNvPr id="20" name="Line 13"/>
            <p:cNvSpPr>
              <a:spLocks noChangeShapeType="1"/>
            </p:cNvSpPr>
            <p:nvPr/>
          </p:nvSpPr>
          <p:spPr bwMode="auto">
            <a:xfrm>
              <a:off x="6468" y="2023"/>
              <a:ext cx="0" cy="826"/>
            </a:xfrm>
            <a:prstGeom prst="line">
              <a:avLst/>
            </a:prstGeom>
            <a:noFill/>
            <a:ln w="9525">
              <a:solidFill>
                <a:srgbClr val="000000"/>
              </a:solidFill>
              <a:round/>
              <a:headEnd/>
              <a:tailEnd type="triangle" w="med" len="med"/>
            </a:ln>
          </p:spPr>
          <p:txBody>
            <a:bodyPr/>
            <a:lstStyle/>
            <a:p>
              <a:endParaRPr lang="fr-FR"/>
            </a:p>
          </p:txBody>
        </p:sp>
        <p:sp>
          <p:nvSpPr>
            <p:cNvPr id="21" name="Text Box 14"/>
            <p:cNvSpPr txBox="1">
              <a:spLocks noChangeArrowheads="1"/>
            </p:cNvSpPr>
            <p:nvPr/>
          </p:nvSpPr>
          <p:spPr bwMode="auto">
            <a:xfrm>
              <a:off x="6001" y="1547"/>
              <a:ext cx="2758" cy="1119"/>
            </a:xfrm>
            <a:prstGeom prst="rect">
              <a:avLst/>
            </a:prstGeom>
            <a:noFill/>
            <a:ln w="9525">
              <a:noFill/>
              <a:miter lim="800000"/>
              <a:headEnd/>
              <a:tailEnd/>
            </a:ln>
          </p:spPr>
          <p:txBody>
            <a:bodyPr/>
            <a:lstStyle/>
            <a:p>
              <a:pPr>
                <a:spcAft>
                  <a:spcPts val="1000"/>
                </a:spcAft>
              </a:pPr>
              <a:r>
                <a:rPr lang="fr-FR" sz="1000">
                  <a:latin typeface="Calibri" pitchFamily="34" charset="0"/>
                </a:rPr>
                <a:t>Consignes de production</a:t>
              </a:r>
              <a:endParaRPr lang="fr-FR" sz="1000"/>
            </a:p>
          </p:txBody>
        </p:sp>
        <p:sp>
          <p:nvSpPr>
            <p:cNvPr id="22" name="Line 15"/>
            <p:cNvSpPr>
              <a:spLocks noChangeShapeType="1"/>
            </p:cNvSpPr>
            <p:nvPr/>
          </p:nvSpPr>
          <p:spPr bwMode="auto">
            <a:xfrm>
              <a:off x="3733" y="4184"/>
              <a:ext cx="0" cy="605"/>
            </a:xfrm>
            <a:prstGeom prst="line">
              <a:avLst/>
            </a:prstGeom>
            <a:noFill/>
            <a:ln w="9525">
              <a:solidFill>
                <a:srgbClr val="000000"/>
              </a:solidFill>
              <a:round/>
              <a:headEnd type="triangle" w="med" len="med"/>
              <a:tailEnd/>
            </a:ln>
          </p:spPr>
          <p:txBody>
            <a:bodyPr/>
            <a:lstStyle/>
            <a:p>
              <a:endParaRPr lang="fr-FR"/>
            </a:p>
          </p:txBody>
        </p:sp>
        <p:sp>
          <p:nvSpPr>
            <p:cNvPr id="23" name="Line 16"/>
            <p:cNvSpPr>
              <a:spLocks noChangeShapeType="1"/>
            </p:cNvSpPr>
            <p:nvPr/>
          </p:nvSpPr>
          <p:spPr bwMode="auto">
            <a:xfrm>
              <a:off x="3743" y="4789"/>
              <a:ext cx="3145" cy="0"/>
            </a:xfrm>
            <a:prstGeom prst="line">
              <a:avLst/>
            </a:prstGeom>
            <a:noFill/>
            <a:ln w="9525">
              <a:solidFill>
                <a:srgbClr val="000000"/>
              </a:solidFill>
              <a:round/>
              <a:headEnd/>
              <a:tailEnd/>
            </a:ln>
          </p:spPr>
          <p:txBody>
            <a:bodyPr/>
            <a:lstStyle/>
            <a:p>
              <a:endParaRPr lang="fr-FR"/>
            </a:p>
          </p:txBody>
        </p:sp>
        <p:sp>
          <p:nvSpPr>
            <p:cNvPr id="24" name="Text Box 17"/>
            <p:cNvSpPr txBox="1">
              <a:spLocks noChangeArrowheads="1"/>
            </p:cNvSpPr>
            <p:nvPr/>
          </p:nvSpPr>
          <p:spPr bwMode="auto">
            <a:xfrm>
              <a:off x="3922" y="4334"/>
              <a:ext cx="3029" cy="1434"/>
            </a:xfrm>
            <a:prstGeom prst="rect">
              <a:avLst/>
            </a:prstGeom>
            <a:noFill/>
            <a:ln w="9525">
              <a:noFill/>
              <a:miter lim="800000"/>
              <a:headEnd/>
              <a:tailEnd/>
            </a:ln>
          </p:spPr>
          <p:txBody>
            <a:bodyPr/>
            <a:lstStyle/>
            <a:p>
              <a:pPr>
                <a:spcAft>
                  <a:spcPts val="1000"/>
                </a:spcAft>
              </a:pPr>
              <a:r>
                <a:rPr lang="fr-FR" sz="1000">
                  <a:latin typeface="Calibri" pitchFamily="34" charset="0"/>
                </a:rPr>
                <a:t>Ligne de remplissage de moules</a:t>
              </a:r>
              <a:endParaRPr lang="fr-FR" sz="1000"/>
            </a:p>
          </p:txBody>
        </p:sp>
        <p:pic>
          <p:nvPicPr>
            <p:cNvPr id="25" name="Picture 18" descr="IMG_1651_r"/>
            <p:cNvPicPr>
              <a:picLocks noChangeAspect="1" noChangeArrowheads="1"/>
            </p:cNvPicPr>
            <p:nvPr/>
          </p:nvPicPr>
          <p:blipFill>
            <a:blip r:embed="rId4" cstate="print"/>
            <a:srcRect/>
            <a:stretch>
              <a:fillRect/>
            </a:stretch>
          </p:blipFill>
          <p:spPr bwMode="auto">
            <a:xfrm>
              <a:off x="8776" y="4389"/>
              <a:ext cx="974" cy="1464"/>
            </a:xfrm>
            <a:prstGeom prst="rect">
              <a:avLst/>
            </a:prstGeom>
            <a:noFill/>
            <a:ln w="9525">
              <a:noFill/>
              <a:miter lim="800000"/>
              <a:headEnd/>
              <a:tailEnd/>
            </a:ln>
          </p:spPr>
        </p:pic>
        <p:pic>
          <p:nvPicPr>
            <p:cNvPr id="26" name="Picture 19" descr="IMG_1665_r"/>
            <p:cNvPicPr>
              <a:picLocks noChangeAspect="1" noChangeArrowheads="1"/>
            </p:cNvPicPr>
            <p:nvPr/>
          </p:nvPicPr>
          <p:blipFill>
            <a:blip r:embed="rId5" cstate="screen">
              <a:extLst>
                <a:ext uri="{28A0092B-C50C-407E-A947-70E740481C1C}">
                  <a14:useLocalDpi xmlns="" xmlns:a14="http://schemas.microsoft.com/office/drawing/2010/main"/>
                </a:ext>
              </a:extLst>
            </a:blip>
            <a:srcRect/>
            <a:stretch>
              <a:fillRect/>
            </a:stretch>
          </p:blipFill>
          <p:spPr bwMode="auto">
            <a:xfrm>
              <a:off x="1196" y="4562"/>
              <a:ext cx="1882" cy="1258"/>
            </a:xfrm>
            <a:prstGeom prst="rect">
              <a:avLst/>
            </a:prstGeom>
            <a:noFill/>
            <a:ln w="9525">
              <a:noFill/>
              <a:miter lim="800000"/>
              <a:headEnd/>
              <a:tailEnd/>
            </a:ln>
          </p:spPr>
        </p:pic>
      </p:grpSp>
      <p:graphicFrame>
        <p:nvGraphicFramePr>
          <p:cNvPr id="27" name="Tableau 26"/>
          <p:cNvGraphicFramePr>
            <a:graphicFrameLocks noGrp="1"/>
          </p:cNvGraphicFramePr>
          <p:nvPr/>
        </p:nvGraphicFramePr>
        <p:xfrm>
          <a:off x="4319464" y="3429000"/>
          <a:ext cx="4824536" cy="3200400"/>
        </p:xfrm>
        <a:graphic>
          <a:graphicData uri="http://schemas.openxmlformats.org/drawingml/2006/table">
            <a:tbl>
              <a:tblPr/>
              <a:tblGrid>
                <a:gridCol w="432048"/>
                <a:gridCol w="1296144"/>
                <a:gridCol w="1584176"/>
                <a:gridCol w="864096"/>
                <a:gridCol w="648072"/>
              </a:tblGrid>
              <a:tr h="0">
                <a:tc>
                  <a:txBody>
                    <a:bodyPr/>
                    <a:lstStyle/>
                    <a:p>
                      <a:pPr algn="ctr"/>
                      <a:r>
                        <a:rPr lang="fr-FR" sz="1000" dirty="0">
                          <a:latin typeface="Calibri"/>
                          <a:ea typeface="Times New Roman"/>
                          <a:cs typeface="Times New Roman"/>
                        </a:rPr>
                        <a:t>Type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000">
                          <a:latin typeface="Calibri"/>
                          <a:ea typeface="Times New Roman"/>
                          <a:cs typeface="Times New Roman"/>
                        </a:rPr>
                        <a:t>Fonction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000">
                          <a:latin typeface="Calibri"/>
                          <a:ea typeface="Times New Roman"/>
                          <a:cs typeface="Times New Roman"/>
                        </a:rPr>
                        <a:t>Critères d’appréciation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000">
                          <a:latin typeface="Calibri"/>
                          <a:ea typeface="Times New Roman"/>
                          <a:cs typeface="Times New Roman"/>
                        </a:rPr>
                        <a:t>Niveaux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1000" dirty="0">
                          <a:latin typeface="Calibri"/>
                          <a:ea typeface="Times New Roman"/>
                          <a:cs typeface="Times New Roman"/>
                        </a:rPr>
                        <a:t>Flexibilité</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endParaRPr lang="fr-FR" sz="1000">
                        <a:latin typeface="Calibri"/>
                        <a:ea typeface="Times New Roman"/>
                        <a:cs typeface="Times New Roman"/>
                      </a:endParaRPr>
                    </a:p>
                    <a:p>
                      <a:pPr algn="ctr"/>
                      <a:r>
                        <a:rPr lang="fr-FR" sz="1000">
                          <a:latin typeface="Calibri"/>
                          <a:ea typeface="Times New Roman"/>
                          <a:cs typeface="Times New Roman"/>
                        </a:rPr>
                        <a:t>FP1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dirty="0">
                        <a:latin typeface="Calibri"/>
                        <a:ea typeface="Times New Roman"/>
                        <a:cs typeface="Times New Roman"/>
                      </a:endParaRPr>
                    </a:p>
                    <a:p>
                      <a:pPr algn="ctr"/>
                      <a:r>
                        <a:rPr lang="fr-FR" sz="1000" dirty="0">
                          <a:latin typeface="Calibri"/>
                          <a:ea typeface="Times New Roman"/>
                          <a:cs typeface="Times New Roman"/>
                        </a:rPr>
                        <a:t>Sabrer le lait caillé</a:t>
                      </a:r>
                    </a:p>
                    <a:p>
                      <a:pPr algn="ctr"/>
                      <a:r>
                        <a:rPr lang="fr-FR" sz="1000" dirty="0">
                          <a:latin typeface="Calibri"/>
                          <a:ea typeface="Times New Roman"/>
                          <a:cs typeface="Times New Roman"/>
                        </a:rPr>
                        <a:t>dans la bassine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a:latin typeface="Calibri"/>
                        <a:ea typeface="Times New Roman"/>
                        <a:cs typeface="Times New Roman"/>
                      </a:endParaRPr>
                    </a:p>
                    <a:p>
                      <a:pPr marL="85090"/>
                      <a:r>
                        <a:rPr lang="fr-FR" sz="1000">
                          <a:latin typeface="Calibri"/>
                          <a:ea typeface="Times New Roman"/>
                          <a:cs typeface="Times New Roman"/>
                        </a:rPr>
                        <a:t>Dimensions des bassines :</a:t>
                      </a:r>
                    </a:p>
                    <a:p>
                      <a:pPr marL="228600"/>
                      <a:r>
                        <a:rPr lang="fr-FR" sz="1000">
                          <a:latin typeface="Calibri"/>
                          <a:ea typeface="Times New Roman"/>
                          <a:cs typeface="Times New Roman"/>
                        </a:rPr>
                        <a:t>- longueur</a:t>
                      </a:r>
                    </a:p>
                    <a:p>
                      <a:pPr marL="228600"/>
                      <a:r>
                        <a:rPr lang="fr-FR" sz="1000">
                          <a:latin typeface="Calibri"/>
                          <a:ea typeface="Times New Roman"/>
                          <a:cs typeface="Times New Roman"/>
                        </a:rPr>
                        <a:t>- largeur</a:t>
                      </a:r>
                    </a:p>
                    <a:p>
                      <a:pPr marL="228600"/>
                      <a:r>
                        <a:rPr lang="fr-FR" sz="1000">
                          <a:latin typeface="Calibri"/>
                          <a:ea typeface="Times New Roman"/>
                          <a:cs typeface="Times New Roman"/>
                        </a:rPr>
                        <a:t>- hauteur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a:latin typeface="Calibri"/>
                        <a:ea typeface="Times New Roman"/>
                        <a:cs typeface="Times New Roman"/>
                      </a:endParaRPr>
                    </a:p>
                    <a:p>
                      <a:pPr algn="ctr"/>
                      <a:r>
                        <a:rPr lang="fr-FR" sz="1000">
                          <a:latin typeface="Calibri"/>
                          <a:ea typeface="Times New Roman"/>
                          <a:cs typeface="Times New Roman"/>
                        </a:rPr>
                        <a:t>F0</a:t>
                      </a:r>
                    </a:p>
                    <a:p>
                      <a:pPr algn="ctr"/>
                      <a:r>
                        <a:rPr lang="fr-FR" sz="1000">
                          <a:latin typeface="Calibri"/>
                          <a:ea typeface="Times New Roman"/>
                          <a:cs typeface="Times New Roman"/>
                        </a:rPr>
                        <a:t>F0</a:t>
                      </a:r>
                    </a:p>
                    <a:p>
                      <a:pPr algn="ctr"/>
                      <a:r>
                        <a:rPr lang="fr-FR" sz="1000">
                          <a:latin typeface="Calibri"/>
                          <a:ea typeface="Times New Roman"/>
                          <a:cs typeface="Times New Roman"/>
                        </a:rPr>
                        <a:t>F0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endParaRPr lang="fr-FR" sz="1000">
                        <a:latin typeface="Calibri"/>
                        <a:ea typeface="Times New Roman"/>
                        <a:cs typeface="Times New Roman"/>
                      </a:endParaRPr>
                    </a:p>
                    <a:p>
                      <a:pPr algn="ctr"/>
                      <a:r>
                        <a:rPr lang="fr-FR" sz="1000">
                          <a:latin typeface="Calibri"/>
                          <a:ea typeface="Times New Roman"/>
                          <a:cs typeface="Times New Roman"/>
                        </a:rPr>
                        <a:t>FP2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dirty="0">
                        <a:latin typeface="Calibri"/>
                        <a:ea typeface="Times New Roman"/>
                        <a:cs typeface="Times New Roman"/>
                      </a:endParaRPr>
                    </a:p>
                    <a:p>
                      <a:pPr algn="ctr"/>
                      <a:r>
                        <a:rPr lang="fr-FR" sz="1000" dirty="0">
                          <a:latin typeface="Calibri"/>
                          <a:ea typeface="Times New Roman"/>
                          <a:cs typeface="Times New Roman"/>
                        </a:rPr>
                        <a:t>Remplir les moules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a:latin typeface="Calibri"/>
                        <a:ea typeface="Times New Roman"/>
                        <a:cs typeface="Times New Roman"/>
                      </a:endParaRPr>
                    </a:p>
                    <a:p>
                      <a:pPr marL="85090"/>
                      <a:r>
                        <a:rPr lang="fr-FR" sz="1000">
                          <a:latin typeface="Calibri"/>
                          <a:ea typeface="Times New Roman"/>
                          <a:cs typeface="Times New Roman"/>
                        </a:rPr>
                        <a:t>Nb de moules par clayette</a:t>
                      </a:r>
                    </a:p>
                    <a:p>
                      <a:pPr marL="85090"/>
                      <a:r>
                        <a:rPr lang="fr-FR" sz="1000">
                          <a:latin typeface="Calibri"/>
                          <a:ea typeface="Times New Roman"/>
                          <a:cs typeface="Times New Roman"/>
                        </a:rPr>
                        <a:t>Nb de louches du mécanisme</a:t>
                      </a:r>
                    </a:p>
                    <a:p>
                      <a:pPr marL="85090"/>
                      <a:r>
                        <a:rPr lang="fr-FR" sz="1000">
                          <a:latin typeface="Calibri"/>
                          <a:ea typeface="Times New Roman"/>
                          <a:cs typeface="Times New Roman"/>
                        </a:rPr>
                        <a:t>Quantité de louches de caillé par moule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a:latin typeface="Calibri"/>
                        <a:ea typeface="Times New Roman"/>
                        <a:cs typeface="Times New Roman"/>
                      </a:endParaRPr>
                    </a:p>
                    <a:p>
                      <a:pPr algn="ctr"/>
                      <a:r>
                        <a:rPr lang="fr-FR" sz="1000">
                          <a:latin typeface="Calibri"/>
                          <a:ea typeface="Times New Roman"/>
                          <a:cs typeface="Times New Roman"/>
                        </a:rPr>
                        <a:t>25</a:t>
                      </a:r>
                    </a:p>
                    <a:p>
                      <a:pPr algn="ctr"/>
                      <a:r>
                        <a:rPr lang="fr-FR" sz="1000">
                          <a:latin typeface="Calibri"/>
                          <a:ea typeface="Times New Roman"/>
                          <a:cs typeface="Times New Roman"/>
                        </a:rPr>
                        <a:t>25</a:t>
                      </a:r>
                    </a:p>
                    <a:p>
                      <a:pPr algn="ctr"/>
                      <a:r>
                        <a:rPr lang="fr-FR" sz="1000">
                          <a:latin typeface="Calibri"/>
                          <a:ea typeface="Times New Roman"/>
                          <a:cs typeface="Times New Roman"/>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a:latin typeface="Calibri"/>
                        <a:ea typeface="Times New Roman"/>
                        <a:cs typeface="Times New Roman"/>
                      </a:endParaRPr>
                    </a:p>
                    <a:p>
                      <a:pPr algn="ctr"/>
                      <a:r>
                        <a:rPr lang="fr-FR" sz="1000">
                          <a:latin typeface="Calibri"/>
                          <a:ea typeface="Times New Roman"/>
                          <a:cs typeface="Times New Roman"/>
                        </a:rPr>
                        <a:t>F0</a:t>
                      </a:r>
                    </a:p>
                    <a:p>
                      <a:pPr algn="ctr"/>
                      <a:r>
                        <a:rPr lang="fr-FR" sz="1000">
                          <a:latin typeface="Calibri"/>
                          <a:ea typeface="Times New Roman"/>
                          <a:cs typeface="Times New Roman"/>
                        </a:rPr>
                        <a:t>F0</a:t>
                      </a:r>
                    </a:p>
                    <a:p>
                      <a:pPr algn="ctr"/>
                      <a:r>
                        <a:rPr lang="fr-FR" sz="1000">
                          <a:latin typeface="Calibri"/>
                          <a:ea typeface="Times New Roman"/>
                          <a:cs typeface="Times New Roman"/>
                        </a:rPr>
                        <a:t>F0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endParaRPr lang="fr-FR" sz="1000">
                        <a:latin typeface="Calibri"/>
                        <a:ea typeface="Times New Roman"/>
                        <a:cs typeface="Times New Roman"/>
                      </a:endParaRPr>
                    </a:p>
                    <a:p>
                      <a:pPr algn="ctr"/>
                      <a:r>
                        <a:rPr lang="fr-FR" sz="1000">
                          <a:latin typeface="Calibri"/>
                          <a:ea typeface="Times New Roman"/>
                          <a:cs typeface="Times New Roman"/>
                        </a:rPr>
                        <a:t>FP3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a:latin typeface="Calibri"/>
                        <a:ea typeface="Times New Roman"/>
                        <a:cs typeface="Times New Roman"/>
                      </a:endParaRPr>
                    </a:p>
                    <a:p>
                      <a:pPr algn="ctr"/>
                      <a:r>
                        <a:rPr lang="fr-FR" sz="1000">
                          <a:latin typeface="Calibri"/>
                          <a:ea typeface="Times New Roman"/>
                          <a:cs typeface="Times New Roman"/>
                        </a:rPr>
                        <a:t>Empiler ou dépiler</a:t>
                      </a:r>
                    </a:p>
                    <a:p>
                      <a:pPr algn="ctr"/>
                      <a:r>
                        <a:rPr lang="fr-FR" sz="1000">
                          <a:latin typeface="Calibri"/>
                          <a:ea typeface="Times New Roman"/>
                          <a:cs typeface="Times New Roman"/>
                        </a:rPr>
                        <a:t>les clayettes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a:latin typeface="Calibri"/>
                        <a:ea typeface="Times New Roman"/>
                        <a:cs typeface="Times New Roman"/>
                      </a:endParaRPr>
                    </a:p>
                    <a:p>
                      <a:pPr marL="85090"/>
                      <a:r>
                        <a:rPr lang="fr-FR" sz="1000">
                          <a:latin typeface="Calibri"/>
                          <a:ea typeface="Times New Roman"/>
                          <a:cs typeface="Times New Roman"/>
                        </a:rPr>
                        <a:t>Nombre total de clayettes empilées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a:latin typeface="Calibri"/>
                        <a:ea typeface="Times New Roman"/>
                        <a:cs typeface="Times New Roman"/>
                      </a:endParaRPr>
                    </a:p>
                    <a:p>
                      <a:pPr algn="ctr"/>
                      <a:r>
                        <a:rPr lang="fr-FR" sz="1000">
                          <a:latin typeface="Calibri"/>
                          <a:ea typeface="Times New Roman"/>
                          <a:cs typeface="Times New Roman"/>
                        </a:rPr>
                        <a:t>11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a:latin typeface="Calibri"/>
                        <a:ea typeface="Times New Roman"/>
                        <a:cs typeface="Times New Roman"/>
                      </a:endParaRPr>
                    </a:p>
                    <a:p>
                      <a:pPr algn="ctr"/>
                      <a:r>
                        <a:rPr lang="fr-FR" sz="1000">
                          <a:latin typeface="Calibri"/>
                          <a:ea typeface="Times New Roman"/>
                          <a:cs typeface="Times New Roman"/>
                        </a:rPr>
                        <a:t>F0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endParaRPr lang="fr-FR" sz="1000">
                        <a:latin typeface="Calibri"/>
                        <a:ea typeface="Times New Roman"/>
                        <a:cs typeface="Times New Roman"/>
                      </a:endParaRPr>
                    </a:p>
                    <a:p>
                      <a:pPr algn="ctr"/>
                      <a:r>
                        <a:rPr lang="fr-FR" sz="1000">
                          <a:latin typeface="Calibri"/>
                          <a:ea typeface="Times New Roman"/>
                          <a:cs typeface="Times New Roman"/>
                        </a:rPr>
                        <a:t>FP4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dirty="0">
                        <a:latin typeface="Calibri"/>
                        <a:ea typeface="Times New Roman"/>
                        <a:cs typeface="Times New Roman"/>
                      </a:endParaRPr>
                    </a:p>
                    <a:p>
                      <a:pPr algn="ctr"/>
                      <a:r>
                        <a:rPr lang="fr-FR" sz="1000" dirty="0" err="1">
                          <a:latin typeface="Calibri"/>
                          <a:ea typeface="Times New Roman"/>
                          <a:cs typeface="Times New Roman"/>
                        </a:rPr>
                        <a:t>Egoutter</a:t>
                      </a:r>
                      <a:endParaRPr lang="fr-FR" sz="1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2555" algn="ctr"/>
                      <a:endParaRPr lang="fr-FR" sz="1000">
                        <a:latin typeface="Calibri"/>
                        <a:ea typeface="Times New Roman"/>
                        <a:cs typeface="Times New Roman"/>
                      </a:endParaRPr>
                    </a:p>
                    <a:p>
                      <a:pPr marL="85090" indent="-5080"/>
                      <a:r>
                        <a:rPr lang="fr-FR" sz="1000">
                          <a:latin typeface="Calibri"/>
                          <a:ea typeface="Times New Roman"/>
                          <a:cs typeface="Times New Roman"/>
                        </a:rPr>
                        <a:t>Temps d’égouttage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a:latin typeface="Calibri"/>
                        <a:ea typeface="Times New Roman"/>
                        <a:cs typeface="Times New Roman"/>
                      </a:endParaRPr>
                    </a:p>
                    <a:p>
                      <a:pPr algn="ctr"/>
                      <a:r>
                        <a:rPr lang="fr-FR" sz="1000">
                          <a:latin typeface="Calibri"/>
                          <a:ea typeface="Times New Roman"/>
                          <a:cs typeface="Times New Roman"/>
                        </a:rPr>
                        <a:t>40 min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a:latin typeface="Calibri"/>
                        <a:ea typeface="Times New Roman"/>
                        <a:cs typeface="Times New Roman"/>
                      </a:endParaRPr>
                    </a:p>
                    <a:p>
                      <a:pPr algn="ctr"/>
                      <a:r>
                        <a:rPr lang="fr-FR" sz="1000">
                          <a:latin typeface="Calibri"/>
                          <a:ea typeface="Times New Roman"/>
                          <a:cs typeface="Times New Roman"/>
                        </a:rPr>
                        <a:t>F0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endParaRPr lang="fr-FR" sz="1000">
                        <a:latin typeface="Calibri"/>
                        <a:ea typeface="Times New Roman"/>
                        <a:cs typeface="Times New Roman"/>
                      </a:endParaRPr>
                    </a:p>
                    <a:p>
                      <a:pPr algn="ctr"/>
                      <a:r>
                        <a:rPr lang="fr-FR" sz="1000">
                          <a:latin typeface="Calibri"/>
                          <a:ea typeface="Times New Roman"/>
                          <a:cs typeface="Times New Roman"/>
                        </a:rPr>
                        <a:t>FC1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dirty="0">
                        <a:latin typeface="Calibri"/>
                        <a:ea typeface="Times New Roman"/>
                        <a:cs typeface="Times New Roman"/>
                      </a:endParaRPr>
                    </a:p>
                    <a:p>
                      <a:pPr algn="ctr"/>
                      <a:r>
                        <a:rPr lang="fr-FR" sz="1000" dirty="0">
                          <a:latin typeface="Calibri"/>
                          <a:ea typeface="Times New Roman"/>
                          <a:cs typeface="Times New Roman"/>
                        </a:rPr>
                        <a:t>Gérer le cycle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2555" algn="ctr"/>
                      <a:endParaRPr lang="fr-FR" sz="1000">
                        <a:latin typeface="Calibri"/>
                        <a:ea typeface="Times New Roman"/>
                        <a:cs typeface="Times New Roman"/>
                      </a:endParaRPr>
                    </a:p>
                    <a:p>
                      <a:pPr marL="85090"/>
                      <a:r>
                        <a:rPr lang="fr-FR" sz="1000">
                          <a:latin typeface="Calibri"/>
                          <a:ea typeface="Times New Roman"/>
                          <a:cs typeface="Times New Roman"/>
                        </a:rPr>
                        <a:t>Cadence</a:t>
                      </a:r>
                    </a:p>
                    <a:p>
                      <a:pPr marL="85090"/>
                      <a:r>
                        <a:rPr lang="fr-FR" sz="1000">
                          <a:latin typeface="Calibri"/>
                          <a:ea typeface="Times New Roman"/>
                          <a:cs typeface="Times New Roman"/>
                        </a:rPr>
                        <a:t>Disponibilité</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dirty="0">
                        <a:latin typeface="Calibri"/>
                        <a:ea typeface="Times New Roman"/>
                        <a:cs typeface="Times New Roman"/>
                      </a:endParaRPr>
                    </a:p>
                    <a:p>
                      <a:pPr algn="ctr"/>
                      <a:r>
                        <a:rPr lang="fr-FR" sz="1000" dirty="0">
                          <a:latin typeface="Calibri"/>
                          <a:ea typeface="Times New Roman"/>
                          <a:cs typeface="Times New Roman"/>
                        </a:rPr>
                        <a:t>48 clayettes / h</a:t>
                      </a:r>
                    </a:p>
                    <a:p>
                      <a:pPr algn="ctr"/>
                      <a:r>
                        <a:rPr lang="fr-FR" sz="1000" dirty="0">
                          <a:latin typeface="Calibri"/>
                          <a:ea typeface="Times New Roman"/>
                          <a:cs typeface="Times New Roman"/>
                        </a:rPr>
                        <a:t>88% mini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fr-FR" sz="1000" dirty="0">
                        <a:latin typeface="Calibri"/>
                        <a:ea typeface="Times New Roman"/>
                        <a:cs typeface="Times New Roman"/>
                      </a:endParaRPr>
                    </a:p>
                    <a:p>
                      <a:pPr algn="ctr"/>
                      <a:r>
                        <a:rPr lang="fr-FR" sz="1000" dirty="0">
                          <a:latin typeface="Calibri"/>
                          <a:ea typeface="Times New Roman"/>
                          <a:cs typeface="Times New Roman"/>
                        </a:rPr>
                        <a:t>F0</a:t>
                      </a:r>
                    </a:p>
                    <a:p>
                      <a:pPr algn="ctr"/>
                      <a:r>
                        <a:rPr lang="fr-FR" sz="1000" dirty="0">
                          <a:latin typeface="Calibri"/>
                          <a:ea typeface="Times New Roman"/>
                          <a:cs typeface="Times New Roman"/>
                        </a:rPr>
                        <a:t>F0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8" name="Groupe 56"/>
          <p:cNvGrpSpPr>
            <a:grpSpLocks/>
          </p:cNvGrpSpPr>
          <p:nvPr/>
        </p:nvGrpSpPr>
        <p:grpSpPr bwMode="auto">
          <a:xfrm>
            <a:off x="4427984" y="1428736"/>
            <a:ext cx="3686175" cy="1707494"/>
            <a:chOff x="-1416496" y="1754708"/>
            <a:chExt cx="5053013" cy="2462213"/>
          </a:xfrm>
        </p:grpSpPr>
        <p:sp>
          <p:nvSpPr>
            <p:cNvPr id="29" name="Freeform 10"/>
            <p:cNvSpPr>
              <a:spLocks/>
            </p:cNvSpPr>
            <p:nvPr/>
          </p:nvSpPr>
          <p:spPr bwMode="auto">
            <a:xfrm>
              <a:off x="107504" y="2492896"/>
              <a:ext cx="2024062" cy="276225"/>
            </a:xfrm>
            <a:custGeom>
              <a:avLst/>
              <a:gdLst>
                <a:gd name="T0" fmla="*/ 0 w 1808"/>
                <a:gd name="T1" fmla="*/ 2147483647 h 224"/>
                <a:gd name="T2" fmla="*/ 2147483647 w 1808"/>
                <a:gd name="T3" fmla="*/ 2147483647 h 224"/>
                <a:gd name="T4" fmla="*/ 2147483647 w 1808"/>
                <a:gd name="T5" fmla="*/ 2147483647 h 224"/>
                <a:gd name="T6" fmla="*/ 2147483647 w 1808"/>
                <a:gd name="T7" fmla="*/ 2147483647 h 224"/>
                <a:gd name="T8" fmla="*/ 2147483647 w 1808"/>
                <a:gd name="T9" fmla="*/ 0 h 224"/>
                <a:gd name="T10" fmla="*/ 0 60000 65536"/>
                <a:gd name="T11" fmla="*/ 0 60000 65536"/>
                <a:gd name="T12" fmla="*/ 0 60000 65536"/>
                <a:gd name="T13" fmla="*/ 0 60000 65536"/>
                <a:gd name="T14" fmla="*/ 0 60000 65536"/>
                <a:gd name="T15" fmla="*/ 0 w 1808"/>
                <a:gd name="T16" fmla="*/ 0 h 224"/>
                <a:gd name="T17" fmla="*/ 1808 w 1808"/>
                <a:gd name="T18" fmla="*/ 224 h 224"/>
              </a:gdLst>
              <a:ahLst/>
              <a:cxnLst>
                <a:cxn ang="T10">
                  <a:pos x="T0" y="T1"/>
                </a:cxn>
                <a:cxn ang="T11">
                  <a:pos x="T2" y="T3"/>
                </a:cxn>
                <a:cxn ang="T12">
                  <a:pos x="T4" y="T5"/>
                </a:cxn>
                <a:cxn ang="T13">
                  <a:pos x="T6" y="T7"/>
                </a:cxn>
                <a:cxn ang="T14">
                  <a:pos x="T8" y="T9"/>
                </a:cxn>
              </a:cxnLst>
              <a:rect l="T15" t="T16" r="T17" b="T18"/>
              <a:pathLst>
                <a:path w="1808" h="224">
                  <a:moveTo>
                    <a:pt x="0" y="56"/>
                  </a:moveTo>
                  <a:cubicBezTo>
                    <a:pt x="57" y="75"/>
                    <a:pt x="203" y="141"/>
                    <a:pt x="344" y="168"/>
                  </a:cubicBezTo>
                  <a:cubicBezTo>
                    <a:pt x="485" y="195"/>
                    <a:pt x="656" y="224"/>
                    <a:pt x="848" y="216"/>
                  </a:cubicBezTo>
                  <a:cubicBezTo>
                    <a:pt x="1040" y="208"/>
                    <a:pt x="1336" y="156"/>
                    <a:pt x="1496" y="120"/>
                  </a:cubicBezTo>
                  <a:cubicBezTo>
                    <a:pt x="1656" y="84"/>
                    <a:pt x="1743" y="25"/>
                    <a:pt x="1808" y="0"/>
                  </a:cubicBezTo>
                </a:path>
              </a:pathLst>
            </a:custGeom>
            <a:noFill/>
            <a:ln w="28575">
              <a:solidFill>
                <a:srgbClr val="FF0000"/>
              </a:solidFill>
              <a:round/>
              <a:headEnd type="none" w="sm" len="sm"/>
              <a:tailEnd type="none" w="sm" len="sm"/>
            </a:ln>
          </p:spPr>
          <p:txBody>
            <a:bodyPr wrap="none" anchor="ctr"/>
            <a:lstStyle/>
            <a:p>
              <a:endParaRPr lang="fr-FR"/>
            </a:p>
          </p:txBody>
        </p:sp>
        <p:grpSp>
          <p:nvGrpSpPr>
            <p:cNvPr id="30" name="Group 12"/>
            <p:cNvGrpSpPr>
              <a:grpSpLocks/>
            </p:cNvGrpSpPr>
            <p:nvPr/>
          </p:nvGrpSpPr>
          <p:grpSpPr bwMode="auto">
            <a:xfrm>
              <a:off x="-481453" y="2316687"/>
              <a:ext cx="2976574" cy="1374778"/>
              <a:chOff x="1717" y="1347"/>
              <a:chExt cx="1875" cy="866"/>
            </a:xfrm>
          </p:grpSpPr>
          <p:sp>
            <p:nvSpPr>
              <p:cNvPr id="46" name="Freeform 13"/>
              <p:cNvSpPr>
                <a:spLocks/>
              </p:cNvSpPr>
              <p:nvPr/>
            </p:nvSpPr>
            <p:spPr bwMode="auto">
              <a:xfrm flipH="1">
                <a:off x="2715" y="2082"/>
                <a:ext cx="63" cy="131"/>
              </a:xfrm>
              <a:custGeom>
                <a:avLst/>
                <a:gdLst>
                  <a:gd name="T0" fmla="*/ 0 w 432"/>
                  <a:gd name="T1" fmla="*/ 0 h 288"/>
                  <a:gd name="T2" fmla="*/ 0 w 432"/>
                  <a:gd name="T3" fmla="*/ 8 h 288"/>
                  <a:gd name="T4" fmla="*/ 0 w 432"/>
                  <a:gd name="T5" fmla="*/ 12 h 288"/>
                  <a:gd name="T6" fmla="*/ 0 60000 65536"/>
                  <a:gd name="T7" fmla="*/ 0 60000 65536"/>
                  <a:gd name="T8" fmla="*/ 0 60000 65536"/>
                  <a:gd name="T9" fmla="*/ 0 w 432"/>
                  <a:gd name="T10" fmla="*/ 0 h 288"/>
                  <a:gd name="T11" fmla="*/ 432 w 432"/>
                  <a:gd name="T12" fmla="*/ 288 h 288"/>
                </a:gdLst>
                <a:ahLst/>
                <a:cxnLst>
                  <a:cxn ang="T6">
                    <a:pos x="T0" y="T1"/>
                  </a:cxn>
                  <a:cxn ang="T7">
                    <a:pos x="T2" y="T3"/>
                  </a:cxn>
                  <a:cxn ang="T8">
                    <a:pos x="T4" y="T5"/>
                  </a:cxn>
                </a:cxnLst>
                <a:rect l="T9" t="T10" r="T11" b="T12"/>
                <a:pathLst>
                  <a:path w="432" h="288">
                    <a:moveTo>
                      <a:pt x="432" y="0"/>
                    </a:moveTo>
                    <a:cubicBezTo>
                      <a:pt x="384" y="72"/>
                      <a:pt x="336" y="144"/>
                      <a:pt x="264" y="192"/>
                    </a:cubicBezTo>
                    <a:cubicBezTo>
                      <a:pt x="192" y="240"/>
                      <a:pt x="96" y="264"/>
                      <a:pt x="0" y="288"/>
                    </a:cubicBezTo>
                  </a:path>
                </a:pathLst>
              </a:custGeom>
              <a:noFill/>
              <a:ln w="28575">
                <a:solidFill>
                  <a:srgbClr val="3333FF"/>
                </a:solidFill>
                <a:round/>
                <a:headEnd type="none" w="sm" len="sm"/>
                <a:tailEnd type="none" w="sm" len="sm"/>
              </a:ln>
            </p:spPr>
            <p:txBody>
              <a:bodyPr wrap="none" anchor="ctr"/>
              <a:lstStyle/>
              <a:p>
                <a:endParaRPr lang="fr-FR"/>
              </a:p>
            </p:txBody>
          </p:sp>
          <p:sp>
            <p:nvSpPr>
              <p:cNvPr id="47" name="Freeform 15"/>
              <p:cNvSpPr>
                <a:spLocks/>
              </p:cNvSpPr>
              <p:nvPr/>
            </p:nvSpPr>
            <p:spPr bwMode="auto">
              <a:xfrm flipH="1">
                <a:off x="2551" y="1347"/>
                <a:ext cx="74" cy="190"/>
              </a:xfrm>
              <a:custGeom>
                <a:avLst/>
                <a:gdLst>
                  <a:gd name="T0" fmla="*/ 0 w 432"/>
                  <a:gd name="T1" fmla="*/ 0 h 288"/>
                  <a:gd name="T2" fmla="*/ 0 w 432"/>
                  <a:gd name="T3" fmla="*/ 36 h 288"/>
                  <a:gd name="T4" fmla="*/ 0 w 432"/>
                  <a:gd name="T5" fmla="*/ 54 h 288"/>
                  <a:gd name="T6" fmla="*/ 0 60000 65536"/>
                  <a:gd name="T7" fmla="*/ 0 60000 65536"/>
                  <a:gd name="T8" fmla="*/ 0 60000 65536"/>
                  <a:gd name="T9" fmla="*/ 0 w 432"/>
                  <a:gd name="T10" fmla="*/ 0 h 288"/>
                  <a:gd name="T11" fmla="*/ 432 w 432"/>
                  <a:gd name="T12" fmla="*/ 288 h 288"/>
                </a:gdLst>
                <a:ahLst/>
                <a:cxnLst>
                  <a:cxn ang="T6">
                    <a:pos x="T0" y="T1"/>
                  </a:cxn>
                  <a:cxn ang="T7">
                    <a:pos x="T2" y="T3"/>
                  </a:cxn>
                  <a:cxn ang="T8">
                    <a:pos x="T4" y="T5"/>
                  </a:cxn>
                </a:cxnLst>
                <a:rect l="T9" t="T10" r="T11" b="T12"/>
                <a:pathLst>
                  <a:path w="432" h="288">
                    <a:moveTo>
                      <a:pt x="432" y="0"/>
                    </a:moveTo>
                    <a:cubicBezTo>
                      <a:pt x="384" y="72"/>
                      <a:pt x="336" y="144"/>
                      <a:pt x="264" y="192"/>
                    </a:cubicBezTo>
                    <a:cubicBezTo>
                      <a:pt x="192" y="240"/>
                      <a:pt x="96" y="264"/>
                      <a:pt x="0" y="288"/>
                    </a:cubicBezTo>
                  </a:path>
                </a:pathLst>
              </a:custGeom>
              <a:noFill/>
              <a:ln w="28575">
                <a:solidFill>
                  <a:srgbClr val="3333FF"/>
                </a:solidFill>
                <a:round/>
                <a:headEnd type="none" w="sm" len="sm"/>
                <a:tailEnd type="none" w="sm" len="sm"/>
              </a:ln>
            </p:spPr>
            <p:txBody>
              <a:bodyPr wrap="none" anchor="ctr"/>
              <a:lstStyle/>
              <a:p>
                <a:endParaRPr lang="fr-FR"/>
              </a:p>
            </p:txBody>
          </p:sp>
          <p:sp>
            <p:nvSpPr>
              <p:cNvPr id="48" name="Freeform 17"/>
              <p:cNvSpPr>
                <a:spLocks/>
              </p:cNvSpPr>
              <p:nvPr/>
            </p:nvSpPr>
            <p:spPr bwMode="auto">
              <a:xfrm>
                <a:off x="3305" y="1900"/>
                <a:ext cx="287" cy="123"/>
              </a:xfrm>
              <a:custGeom>
                <a:avLst/>
                <a:gdLst>
                  <a:gd name="T0" fmla="*/ 35 w 576"/>
                  <a:gd name="T1" fmla="*/ 13 h 264"/>
                  <a:gd name="T2" fmla="*/ 15 w 576"/>
                  <a:gd name="T3" fmla="*/ 3 h 264"/>
                  <a:gd name="T4" fmla="*/ 0 w 576"/>
                  <a:gd name="T5" fmla="*/ 0 h 264"/>
                  <a:gd name="T6" fmla="*/ 0 60000 65536"/>
                  <a:gd name="T7" fmla="*/ 0 60000 65536"/>
                  <a:gd name="T8" fmla="*/ 0 60000 65536"/>
                  <a:gd name="T9" fmla="*/ 0 w 576"/>
                  <a:gd name="T10" fmla="*/ 0 h 264"/>
                  <a:gd name="T11" fmla="*/ 576 w 576"/>
                  <a:gd name="T12" fmla="*/ 264 h 264"/>
                </a:gdLst>
                <a:ahLst/>
                <a:cxnLst>
                  <a:cxn ang="T6">
                    <a:pos x="T0" y="T1"/>
                  </a:cxn>
                  <a:cxn ang="T7">
                    <a:pos x="T2" y="T3"/>
                  </a:cxn>
                  <a:cxn ang="T8">
                    <a:pos x="T4" y="T5"/>
                  </a:cxn>
                </a:cxnLst>
                <a:rect l="T9" t="T10" r="T11" b="T12"/>
                <a:pathLst>
                  <a:path w="576" h="264">
                    <a:moveTo>
                      <a:pt x="576" y="264"/>
                    </a:moveTo>
                    <a:cubicBezTo>
                      <a:pt x="456" y="190"/>
                      <a:pt x="336" y="116"/>
                      <a:pt x="240" y="72"/>
                    </a:cubicBezTo>
                    <a:cubicBezTo>
                      <a:pt x="144" y="28"/>
                      <a:pt x="72" y="14"/>
                      <a:pt x="0" y="0"/>
                    </a:cubicBezTo>
                  </a:path>
                </a:pathLst>
              </a:custGeom>
              <a:noFill/>
              <a:ln w="28575">
                <a:solidFill>
                  <a:srgbClr val="3333FF"/>
                </a:solidFill>
                <a:round/>
                <a:headEnd type="none" w="sm" len="sm"/>
                <a:tailEnd type="none" w="sm" len="sm"/>
              </a:ln>
            </p:spPr>
            <p:txBody>
              <a:bodyPr wrap="none" anchor="ctr"/>
              <a:lstStyle/>
              <a:p>
                <a:endParaRPr lang="fr-FR"/>
              </a:p>
            </p:txBody>
          </p:sp>
          <p:sp>
            <p:nvSpPr>
              <p:cNvPr id="49" name="Freeform 19"/>
              <p:cNvSpPr>
                <a:spLocks/>
              </p:cNvSpPr>
              <p:nvPr/>
            </p:nvSpPr>
            <p:spPr bwMode="auto">
              <a:xfrm>
                <a:off x="1990" y="1632"/>
                <a:ext cx="136" cy="87"/>
              </a:xfrm>
              <a:custGeom>
                <a:avLst/>
                <a:gdLst>
                  <a:gd name="T0" fmla="*/ 0 w 997"/>
                  <a:gd name="T1" fmla="*/ 0 h 355"/>
                  <a:gd name="T2" fmla="*/ 0 w 997"/>
                  <a:gd name="T3" fmla="*/ 1 h 355"/>
                  <a:gd name="T4" fmla="*/ 0 w 997"/>
                  <a:gd name="T5" fmla="*/ 1 h 355"/>
                  <a:gd name="T6" fmla="*/ 0 w 997"/>
                  <a:gd name="T7" fmla="*/ 1 h 355"/>
                  <a:gd name="T8" fmla="*/ 0 60000 65536"/>
                  <a:gd name="T9" fmla="*/ 0 60000 65536"/>
                  <a:gd name="T10" fmla="*/ 0 60000 65536"/>
                  <a:gd name="T11" fmla="*/ 0 60000 65536"/>
                  <a:gd name="T12" fmla="*/ 0 w 997"/>
                  <a:gd name="T13" fmla="*/ 0 h 355"/>
                  <a:gd name="T14" fmla="*/ 997 w 997"/>
                  <a:gd name="T15" fmla="*/ 355 h 355"/>
                </a:gdLst>
                <a:ahLst/>
                <a:cxnLst>
                  <a:cxn ang="T8">
                    <a:pos x="T0" y="T1"/>
                  </a:cxn>
                  <a:cxn ang="T9">
                    <a:pos x="T2" y="T3"/>
                  </a:cxn>
                  <a:cxn ang="T10">
                    <a:pos x="T4" y="T5"/>
                  </a:cxn>
                  <a:cxn ang="T11">
                    <a:pos x="T6" y="T7"/>
                  </a:cxn>
                </a:cxnLst>
                <a:rect l="T12" t="T13" r="T14" b="T15"/>
                <a:pathLst>
                  <a:path w="997" h="355">
                    <a:moveTo>
                      <a:pt x="0" y="0"/>
                    </a:moveTo>
                    <a:cubicBezTo>
                      <a:pt x="60" y="44"/>
                      <a:pt x="236" y="205"/>
                      <a:pt x="358" y="264"/>
                    </a:cubicBezTo>
                    <a:cubicBezTo>
                      <a:pt x="480" y="323"/>
                      <a:pt x="627" y="355"/>
                      <a:pt x="733" y="354"/>
                    </a:cubicBezTo>
                    <a:cubicBezTo>
                      <a:pt x="839" y="353"/>
                      <a:pt x="942" y="280"/>
                      <a:pt x="997" y="260"/>
                    </a:cubicBezTo>
                  </a:path>
                </a:pathLst>
              </a:custGeom>
              <a:noFill/>
              <a:ln w="28575">
                <a:solidFill>
                  <a:srgbClr val="3333FF"/>
                </a:solidFill>
                <a:round/>
                <a:headEnd type="none" w="sm" len="sm"/>
                <a:tailEnd type="none" w="sm" len="sm"/>
              </a:ln>
            </p:spPr>
            <p:txBody>
              <a:bodyPr wrap="none" anchor="ctr"/>
              <a:lstStyle/>
              <a:p>
                <a:endParaRPr lang="fr-FR"/>
              </a:p>
            </p:txBody>
          </p:sp>
          <p:sp>
            <p:nvSpPr>
              <p:cNvPr id="50" name="Text Box 20"/>
              <p:cNvSpPr txBox="1">
                <a:spLocks noChangeArrowheads="1"/>
              </p:cNvSpPr>
              <p:nvPr/>
            </p:nvSpPr>
            <p:spPr bwMode="auto">
              <a:xfrm>
                <a:off x="1847" y="1908"/>
                <a:ext cx="423" cy="226"/>
              </a:xfrm>
              <a:prstGeom prst="rect">
                <a:avLst/>
              </a:prstGeom>
              <a:noFill/>
              <a:ln w="12700">
                <a:noFill/>
                <a:miter lim="800000"/>
                <a:headEnd type="none" w="sm" len="sm"/>
                <a:tailEnd type="none" w="sm" len="sm"/>
              </a:ln>
            </p:spPr>
            <p:txBody>
              <a:bodyPr>
                <a:spAutoFit/>
              </a:bodyPr>
              <a:lstStyle/>
              <a:p>
                <a:pPr algn="ctr" eaLnBrk="0" hangingPunct="0"/>
                <a:r>
                  <a:rPr lang="fr-FR" sz="1100">
                    <a:solidFill>
                      <a:schemeClr val="bg1"/>
                    </a:solidFill>
                  </a:rPr>
                  <a:t>FS6</a:t>
                </a:r>
              </a:p>
            </p:txBody>
          </p:sp>
          <p:sp>
            <p:nvSpPr>
              <p:cNvPr id="51" name="Freeform 21"/>
              <p:cNvSpPr>
                <a:spLocks/>
              </p:cNvSpPr>
              <p:nvPr/>
            </p:nvSpPr>
            <p:spPr bwMode="auto">
              <a:xfrm>
                <a:off x="1717" y="1683"/>
                <a:ext cx="798" cy="284"/>
              </a:xfrm>
              <a:custGeom>
                <a:avLst/>
                <a:gdLst>
                  <a:gd name="T0" fmla="*/ 0 w 1618"/>
                  <a:gd name="T1" fmla="*/ 0 h 493"/>
                  <a:gd name="T2" fmla="*/ 30 w 1618"/>
                  <a:gd name="T3" fmla="*/ 40 h 493"/>
                  <a:gd name="T4" fmla="*/ 72 w 1618"/>
                  <a:gd name="T5" fmla="*/ 54 h 493"/>
                  <a:gd name="T6" fmla="*/ 96 w 1618"/>
                  <a:gd name="T7" fmla="*/ 37 h 493"/>
                  <a:gd name="T8" fmla="*/ 0 60000 65536"/>
                  <a:gd name="T9" fmla="*/ 0 60000 65536"/>
                  <a:gd name="T10" fmla="*/ 0 60000 65536"/>
                  <a:gd name="T11" fmla="*/ 0 60000 65536"/>
                  <a:gd name="T12" fmla="*/ 0 w 1618"/>
                  <a:gd name="T13" fmla="*/ 0 h 493"/>
                  <a:gd name="T14" fmla="*/ 1618 w 1618"/>
                  <a:gd name="T15" fmla="*/ 493 h 493"/>
                </a:gdLst>
                <a:ahLst/>
                <a:cxnLst>
                  <a:cxn ang="T8">
                    <a:pos x="T0" y="T1"/>
                  </a:cxn>
                  <a:cxn ang="T9">
                    <a:pos x="T2" y="T3"/>
                  </a:cxn>
                  <a:cxn ang="T10">
                    <a:pos x="T4" y="T5"/>
                  </a:cxn>
                  <a:cxn ang="T11">
                    <a:pos x="T6" y="T7"/>
                  </a:cxn>
                </a:cxnLst>
                <a:rect l="T12" t="T13" r="T14" b="T15"/>
                <a:pathLst>
                  <a:path w="1618" h="493">
                    <a:moveTo>
                      <a:pt x="0" y="0"/>
                    </a:moveTo>
                    <a:cubicBezTo>
                      <a:pt x="130" y="139"/>
                      <a:pt x="296" y="280"/>
                      <a:pt x="498" y="361"/>
                    </a:cubicBezTo>
                    <a:cubicBezTo>
                      <a:pt x="700" y="442"/>
                      <a:pt x="1026" y="493"/>
                      <a:pt x="1213" y="489"/>
                    </a:cubicBezTo>
                    <a:cubicBezTo>
                      <a:pt x="1400" y="485"/>
                      <a:pt x="1534" y="370"/>
                      <a:pt x="1618" y="339"/>
                    </a:cubicBezTo>
                  </a:path>
                </a:pathLst>
              </a:custGeom>
              <a:noFill/>
              <a:ln w="28575">
                <a:noFill/>
                <a:round/>
                <a:headEnd type="none" w="sm" len="sm"/>
                <a:tailEnd type="none" w="sm" len="sm"/>
              </a:ln>
            </p:spPr>
            <p:txBody>
              <a:bodyPr wrap="none" anchor="ctr"/>
              <a:lstStyle/>
              <a:p>
                <a:endParaRPr lang="fr-FR"/>
              </a:p>
            </p:txBody>
          </p:sp>
        </p:grpSp>
        <p:grpSp>
          <p:nvGrpSpPr>
            <p:cNvPr id="31" name="Group 23"/>
            <p:cNvGrpSpPr>
              <a:grpSpLocks/>
            </p:cNvGrpSpPr>
            <p:nvPr/>
          </p:nvGrpSpPr>
          <p:grpSpPr bwMode="auto">
            <a:xfrm>
              <a:off x="-1416495" y="1754712"/>
              <a:ext cx="5053015" cy="2462213"/>
              <a:chOff x="1128" y="993"/>
              <a:chExt cx="3183" cy="1551"/>
            </a:xfrm>
          </p:grpSpPr>
          <p:sp>
            <p:nvSpPr>
              <p:cNvPr id="32" name="Oval 24"/>
              <p:cNvSpPr>
                <a:spLocks noChangeArrowheads="1"/>
              </p:cNvSpPr>
              <p:nvPr/>
            </p:nvSpPr>
            <p:spPr bwMode="auto">
              <a:xfrm>
                <a:off x="1287" y="1303"/>
                <a:ext cx="813" cy="372"/>
              </a:xfrm>
              <a:prstGeom prst="ellipse">
                <a:avLst/>
              </a:prstGeom>
              <a:noFill/>
              <a:ln w="28575">
                <a:solidFill>
                  <a:srgbClr val="000000"/>
                </a:solidFill>
                <a:round/>
                <a:headEnd type="none" w="sm" len="sm"/>
                <a:tailEnd type="none" w="sm" len="sm"/>
              </a:ln>
            </p:spPr>
            <p:txBody>
              <a:bodyPr wrap="none" anchor="ctr"/>
              <a:lstStyle/>
              <a:p>
                <a:endParaRPr lang="fr-FR" sz="1100"/>
              </a:p>
            </p:txBody>
          </p:sp>
          <p:sp>
            <p:nvSpPr>
              <p:cNvPr id="33" name="Text Box 25"/>
              <p:cNvSpPr txBox="1">
                <a:spLocks noChangeArrowheads="1"/>
              </p:cNvSpPr>
              <p:nvPr/>
            </p:nvSpPr>
            <p:spPr bwMode="auto">
              <a:xfrm>
                <a:off x="1319" y="1382"/>
                <a:ext cx="773" cy="226"/>
              </a:xfrm>
              <a:prstGeom prst="rect">
                <a:avLst/>
              </a:prstGeom>
              <a:noFill/>
              <a:ln w="12700">
                <a:noFill/>
                <a:miter lim="800000"/>
                <a:headEnd type="none" w="sm" len="sm"/>
                <a:tailEnd type="none" w="sm" len="sm"/>
              </a:ln>
            </p:spPr>
            <p:txBody>
              <a:bodyPr>
                <a:spAutoFit/>
              </a:bodyPr>
              <a:lstStyle/>
              <a:p>
                <a:pPr algn="ctr" eaLnBrk="0" hangingPunct="0"/>
                <a:r>
                  <a:rPr lang="fr-FR" sz="1100" b="1">
                    <a:solidFill>
                      <a:srgbClr val="000000"/>
                    </a:solidFill>
                  </a:rPr>
                  <a:t>Lait caillé</a:t>
                </a:r>
              </a:p>
            </p:txBody>
          </p:sp>
          <p:sp>
            <p:nvSpPr>
              <p:cNvPr id="34" name="Oval 26"/>
              <p:cNvSpPr>
                <a:spLocks noChangeArrowheads="1"/>
              </p:cNvSpPr>
              <p:nvPr/>
            </p:nvSpPr>
            <p:spPr bwMode="auto">
              <a:xfrm>
                <a:off x="2579" y="2172"/>
                <a:ext cx="868" cy="372"/>
              </a:xfrm>
              <a:prstGeom prst="ellipse">
                <a:avLst/>
              </a:prstGeom>
              <a:noFill/>
              <a:ln w="28575">
                <a:solidFill>
                  <a:srgbClr val="000000"/>
                </a:solidFill>
                <a:round/>
                <a:headEnd type="none" w="sm" len="sm"/>
                <a:tailEnd type="none" w="sm" len="sm"/>
              </a:ln>
            </p:spPr>
            <p:txBody>
              <a:bodyPr wrap="none" anchor="ctr"/>
              <a:lstStyle/>
              <a:p>
                <a:endParaRPr lang="fr-FR" sz="1100"/>
              </a:p>
            </p:txBody>
          </p:sp>
          <p:sp>
            <p:nvSpPr>
              <p:cNvPr id="35" name="Text Box 27"/>
              <p:cNvSpPr txBox="1">
                <a:spLocks noChangeArrowheads="1"/>
              </p:cNvSpPr>
              <p:nvPr/>
            </p:nvSpPr>
            <p:spPr bwMode="auto">
              <a:xfrm>
                <a:off x="2579" y="2263"/>
                <a:ext cx="911" cy="226"/>
              </a:xfrm>
              <a:prstGeom prst="rect">
                <a:avLst/>
              </a:prstGeom>
              <a:noFill/>
              <a:ln w="12700">
                <a:noFill/>
                <a:miter lim="800000"/>
                <a:headEnd type="none" w="sm" len="sm"/>
                <a:tailEnd type="none" w="sm" len="sm"/>
              </a:ln>
            </p:spPr>
            <p:txBody>
              <a:bodyPr>
                <a:spAutoFit/>
              </a:bodyPr>
              <a:lstStyle/>
              <a:p>
                <a:pPr algn="ctr" eaLnBrk="0" hangingPunct="0"/>
                <a:r>
                  <a:rPr lang="fr-FR" sz="1100" b="1">
                    <a:solidFill>
                      <a:srgbClr val="000000"/>
                    </a:solidFill>
                  </a:rPr>
                  <a:t>Lactosérum</a:t>
                </a:r>
              </a:p>
            </p:txBody>
          </p:sp>
          <p:sp>
            <p:nvSpPr>
              <p:cNvPr id="36" name="Oval 28"/>
              <p:cNvSpPr>
                <a:spLocks noChangeArrowheads="1"/>
              </p:cNvSpPr>
              <p:nvPr/>
            </p:nvSpPr>
            <p:spPr bwMode="auto">
              <a:xfrm>
                <a:off x="3324" y="1185"/>
                <a:ext cx="812" cy="373"/>
              </a:xfrm>
              <a:prstGeom prst="ellipse">
                <a:avLst/>
              </a:prstGeom>
              <a:noFill/>
              <a:ln w="28575">
                <a:solidFill>
                  <a:srgbClr val="000000"/>
                </a:solidFill>
                <a:round/>
                <a:headEnd type="none" w="sm" len="sm"/>
                <a:tailEnd type="none" w="sm" len="sm"/>
              </a:ln>
            </p:spPr>
            <p:txBody>
              <a:bodyPr wrap="none" anchor="ctr"/>
              <a:lstStyle/>
              <a:p>
                <a:endParaRPr lang="fr-FR" sz="1100"/>
              </a:p>
            </p:txBody>
          </p:sp>
          <p:sp>
            <p:nvSpPr>
              <p:cNvPr id="37" name="Text Box 29"/>
              <p:cNvSpPr txBox="1">
                <a:spLocks noChangeArrowheads="1"/>
              </p:cNvSpPr>
              <p:nvPr/>
            </p:nvSpPr>
            <p:spPr bwMode="auto">
              <a:xfrm>
                <a:off x="3372" y="1250"/>
                <a:ext cx="696" cy="226"/>
              </a:xfrm>
              <a:prstGeom prst="rect">
                <a:avLst/>
              </a:prstGeom>
              <a:noFill/>
              <a:ln w="12700">
                <a:noFill/>
                <a:miter lim="800000"/>
                <a:headEnd type="none" w="sm" len="sm"/>
                <a:tailEnd type="none" w="sm" len="sm"/>
              </a:ln>
            </p:spPr>
            <p:txBody>
              <a:bodyPr>
                <a:spAutoFit/>
              </a:bodyPr>
              <a:lstStyle/>
              <a:p>
                <a:pPr algn="ctr" eaLnBrk="0" hangingPunct="0"/>
                <a:r>
                  <a:rPr lang="fr-FR" sz="1100" b="1">
                    <a:solidFill>
                      <a:srgbClr val="000000"/>
                    </a:solidFill>
                  </a:rPr>
                  <a:t>Moules</a:t>
                </a:r>
              </a:p>
            </p:txBody>
          </p:sp>
          <p:sp>
            <p:nvSpPr>
              <p:cNvPr id="38" name="Oval 30"/>
              <p:cNvSpPr>
                <a:spLocks noChangeArrowheads="1"/>
              </p:cNvSpPr>
              <p:nvPr/>
            </p:nvSpPr>
            <p:spPr bwMode="auto">
              <a:xfrm>
                <a:off x="3498" y="1967"/>
                <a:ext cx="813" cy="372"/>
              </a:xfrm>
              <a:prstGeom prst="ellipse">
                <a:avLst/>
              </a:prstGeom>
              <a:noFill/>
              <a:ln w="28575">
                <a:solidFill>
                  <a:srgbClr val="000000"/>
                </a:solidFill>
                <a:round/>
                <a:headEnd type="none" w="sm" len="sm"/>
                <a:tailEnd type="none" w="sm" len="sm"/>
              </a:ln>
            </p:spPr>
            <p:txBody>
              <a:bodyPr wrap="none" anchor="ctr"/>
              <a:lstStyle/>
              <a:p>
                <a:endParaRPr lang="fr-FR" sz="1100"/>
              </a:p>
            </p:txBody>
          </p:sp>
          <p:sp>
            <p:nvSpPr>
              <p:cNvPr id="39" name="Text Box 31"/>
              <p:cNvSpPr txBox="1">
                <a:spLocks noChangeArrowheads="1"/>
              </p:cNvSpPr>
              <p:nvPr/>
            </p:nvSpPr>
            <p:spPr bwMode="auto">
              <a:xfrm>
                <a:off x="3576" y="2020"/>
                <a:ext cx="687" cy="226"/>
              </a:xfrm>
              <a:prstGeom prst="rect">
                <a:avLst/>
              </a:prstGeom>
              <a:noFill/>
              <a:ln w="12700">
                <a:noFill/>
                <a:miter lim="800000"/>
                <a:headEnd type="none" w="sm" len="sm"/>
                <a:tailEnd type="none" w="sm" len="sm"/>
              </a:ln>
            </p:spPr>
            <p:txBody>
              <a:bodyPr>
                <a:spAutoFit/>
              </a:bodyPr>
              <a:lstStyle/>
              <a:p>
                <a:pPr algn="ctr" eaLnBrk="0" hangingPunct="0"/>
                <a:r>
                  <a:rPr lang="fr-FR" sz="1100" b="1">
                    <a:solidFill>
                      <a:srgbClr val="000000"/>
                    </a:solidFill>
                  </a:rPr>
                  <a:t>Energie</a:t>
                </a:r>
              </a:p>
            </p:txBody>
          </p:sp>
          <p:sp>
            <p:nvSpPr>
              <p:cNvPr id="40" name="Oval 32"/>
              <p:cNvSpPr>
                <a:spLocks noChangeArrowheads="1"/>
              </p:cNvSpPr>
              <p:nvPr/>
            </p:nvSpPr>
            <p:spPr bwMode="auto">
              <a:xfrm>
                <a:off x="2229" y="993"/>
                <a:ext cx="812" cy="372"/>
              </a:xfrm>
              <a:prstGeom prst="ellipse">
                <a:avLst/>
              </a:prstGeom>
              <a:noFill/>
              <a:ln w="28575">
                <a:solidFill>
                  <a:srgbClr val="000000"/>
                </a:solidFill>
                <a:round/>
                <a:headEnd type="none" w="sm" len="sm"/>
                <a:tailEnd type="none" w="sm" len="sm"/>
              </a:ln>
            </p:spPr>
            <p:txBody>
              <a:bodyPr wrap="none" anchor="ctr"/>
              <a:lstStyle/>
              <a:p>
                <a:endParaRPr lang="fr-FR" sz="1100"/>
              </a:p>
            </p:txBody>
          </p:sp>
          <p:sp>
            <p:nvSpPr>
              <p:cNvPr id="41" name="Text Box 33"/>
              <p:cNvSpPr txBox="1">
                <a:spLocks noChangeArrowheads="1"/>
              </p:cNvSpPr>
              <p:nvPr/>
            </p:nvSpPr>
            <p:spPr bwMode="auto">
              <a:xfrm>
                <a:off x="2337" y="1092"/>
                <a:ext cx="696" cy="226"/>
              </a:xfrm>
              <a:prstGeom prst="rect">
                <a:avLst/>
              </a:prstGeom>
              <a:noFill/>
              <a:ln w="12700">
                <a:noFill/>
                <a:miter lim="800000"/>
                <a:headEnd type="none" w="sm" len="sm"/>
                <a:tailEnd type="none" w="sm" len="sm"/>
              </a:ln>
            </p:spPr>
            <p:txBody>
              <a:bodyPr>
                <a:spAutoFit/>
              </a:bodyPr>
              <a:lstStyle/>
              <a:p>
                <a:pPr algn="ctr" eaLnBrk="0" hangingPunct="0"/>
                <a:r>
                  <a:rPr lang="fr-CA" sz="1100" b="1">
                    <a:solidFill>
                      <a:srgbClr val="000000"/>
                    </a:solidFill>
                  </a:rPr>
                  <a:t>Clayettes</a:t>
                </a:r>
              </a:p>
            </p:txBody>
          </p:sp>
          <p:sp>
            <p:nvSpPr>
              <p:cNvPr id="42" name="Oval 26"/>
              <p:cNvSpPr>
                <a:spLocks noChangeArrowheads="1"/>
              </p:cNvSpPr>
              <p:nvPr/>
            </p:nvSpPr>
            <p:spPr bwMode="auto">
              <a:xfrm>
                <a:off x="2080" y="1529"/>
                <a:ext cx="1225" cy="553"/>
              </a:xfrm>
              <a:prstGeom prst="ellipse">
                <a:avLst/>
              </a:prstGeom>
              <a:noFill/>
              <a:ln w="28575">
                <a:solidFill>
                  <a:srgbClr val="000000"/>
                </a:solidFill>
                <a:round/>
                <a:headEnd type="none" w="sm" len="sm"/>
                <a:tailEnd type="none" w="sm" len="sm"/>
              </a:ln>
            </p:spPr>
            <p:txBody>
              <a:bodyPr wrap="none" anchor="ctr"/>
              <a:lstStyle/>
              <a:p>
                <a:endParaRPr lang="fr-FR" sz="1100"/>
              </a:p>
            </p:txBody>
          </p:sp>
          <p:sp>
            <p:nvSpPr>
              <p:cNvPr id="43" name="Text Box 27"/>
              <p:cNvSpPr txBox="1">
                <a:spLocks noChangeArrowheads="1"/>
              </p:cNvSpPr>
              <p:nvPr/>
            </p:nvSpPr>
            <p:spPr bwMode="auto">
              <a:xfrm>
                <a:off x="2126" y="1583"/>
                <a:ext cx="1145" cy="523"/>
              </a:xfrm>
              <a:prstGeom prst="rect">
                <a:avLst/>
              </a:prstGeom>
              <a:noFill/>
              <a:ln w="12700">
                <a:noFill/>
                <a:miter lim="800000"/>
                <a:headEnd type="none" w="sm" len="sm"/>
                <a:tailEnd type="none" w="sm" len="sm"/>
              </a:ln>
            </p:spPr>
            <p:txBody>
              <a:bodyPr>
                <a:spAutoFit/>
              </a:bodyPr>
              <a:lstStyle/>
              <a:p>
                <a:pPr algn="ctr" eaLnBrk="0" hangingPunct="0"/>
                <a:r>
                  <a:rPr lang="fr-FR" sz="1100" b="1">
                    <a:solidFill>
                      <a:srgbClr val="000000"/>
                    </a:solidFill>
                  </a:rPr>
                  <a:t>Ligne de remplissage de moules</a:t>
                </a:r>
              </a:p>
            </p:txBody>
          </p:sp>
          <p:sp>
            <p:nvSpPr>
              <p:cNvPr id="44" name="Oval 26"/>
              <p:cNvSpPr>
                <a:spLocks noChangeArrowheads="1"/>
              </p:cNvSpPr>
              <p:nvPr/>
            </p:nvSpPr>
            <p:spPr bwMode="auto">
              <a:xfrm>
                <a:off x="1627" y="2127"/>
                <a:ext cx="868" cy="372"/>
              </a:xfrm>
              <a:prstGeom prst="ellipse">
                <a:avLst/>
              </a:prstGeom>
              <a:noFill/>
              <a:ln w="28575">
                <a:solidFill>
                  <a:srgbClr val="000000"/>
                </a:solidFill>
                <a:prstDash val="dash"/>
                <a:round/>
                <a:headEnd type="none" w="sm" len="sm"/>
                <a:tailEnd type="none" w="sm" len="sm"/>
              </a:ln>
            </p:spPr>
            <p:txBody>
              <a:bodyPr wrap="none" anchor="ctr"/>
              <a:lstStyle/>
              <a:p>
                <a:endParaRPr lang="fr-FR" sz="1100"/>
              </a:p>
            </p:txBody>
          </p:sp>
          <p:sp>
            <p:nvSpPr>
              <p:cNvPr id="45" name="Oval 26"/>
              <p:cNvSpPr>
                <a:spLocks noChangeArrowheads="1"/>
              </p:cNvSpPr>
              <p:nvPr/>
            </p:nvSpPr>
            <p:spPr bwMode="auto">
              <a:xfrm>
                <a:off x="1128" y="1719"/>
                <a:ext cx="868" cy="372"/>
              </a:xfrm>
              <a:prstGeom prst="ellipse">
                <a:avLst/>
              </a:prstGeom>
              <a:noFill/>
              <a:ln w="28575">
                <a:solidFill>
                  <a:srgbClr val="000000"/>
                </a:solidFill>
                <a:prstDash val="dash"/>
                <a:round/>
                <a:headEnd type="none" w="sm" len="sm"/>
                <a:tailEnd type="none" w="sm" len="sm"/>
              </a:ln>
            </p:spPr>
            <p:txBody>
              <a:bodyPr wrap="none" anchor="ctr"/>
              <a:lstStyle/>
              <a:p>
                <a:endParaRPr lang="fr-FR" sz="1100"/>
              </a:p>
            </p:txBody>
          </p:sp>
        </p:grpSp>
      </p:grpSp>
      <p:sp>
        <p:nvSpPr>
          <p:cNvPr id="57" name="Rectangle 56"/>
          <p:cNvSpPr/>
          <p:nvPr/>
        </p:nvSpPr>
        <p:spPr>
          <a:xfrm>
            <a:off x="0" y="4714884"/>
            <a:ext cx="4283968" cy="1138773"/>
          </a:xfrm>
          <a:prstGeom prst="rect">
            <a:avLst/>
          </a:prstGeom>
        </p:spPr>
        <p:txBody>
          <a:bodyPr wrap="square">
            <a:spAutoFit/>
          </a:bodyPr>
          <a:lstStyle/>
          <a:p>
            <a:pPr algn="just">
              <a:buFontTx/>
              <a:buChar char="-"/>
            </a:pPr>
            <a:r>
              <a:rPr lang="fr-FR" sz="1700" b="1" dirty="0" smtClean="0">
                <a:solidFill>
                  <a:schemeClr val="accent1">
                    <a:lumMod val="75000"/>
                  </a:schemeClr>
                </a:solidFill>
                <a:latin typeface="Calibri" pitchFamily="34" charset="0"/>
              </a:rPr>
              <a:t> Expression fonctionnelle du besoin </a:t>
            </a:r>
          </a:p>
          <a:p>
            <a:pPr algn="just">
              <a:buFontTx/>
              <a:buChar char="-"/>
            </a:pPr>
            <a:r>
              <a:rPr lang="fr-FR" sz="1700" b="1" dirty="0" smtClean="0">
                <a:solidFill>
                  <a:schemeClr val="accent1">
                    <a:lumMod val="75000"/>
                  </a:schemeClr>
                </a:solidFill>
                <a:latin typeface="Calibri" pitchFamily="34" charset="0"/>
              </a:rPr>
              <a:t> Caractéristiques des fonctions de service</a:t>
            </a:r>
          </a:p>
          <a:p>
            <a:pPr algn="just">
              <a:buFontTx/>
              <a:buChar char="-"/>
            </a:pPr>
            <a:r>
              <a:rPr lang="fr-FR" sz="1700" b="1" dirty="0" smtClean="0">
                <a:solidFill>
                  <a:schemeClr val="accent1">
                    <a:lumMod val="75000"/>
                  </a:schemeClr>
                </a:solidFill>
                <a:latin typeface="Calibri" pitchFamily="34" charset="0"/>
              </a:rPr>
              <a:t> Nature et flux des éléments transformés par le système : matière, énergie, information.</a:t>
            </a:r>
          </a:p>
        </p:txBody>
      </p:sp>
      <p:sp>
        <p:nvSpPr>
          <p:cNvPr id="58" name="Rectangle 57">
            <a:hlinkClick r:id="" action="ppaction://hlinkshowjump?jump=nextslide"/>
          </p:cNvPr>
          <p:cNvSpPr/>
          <p:nvPr/>
        </p:nvSpPr>
        <p:spPr>
          <a:xfrm>
            <a:off x="215516" y="116632"/>
            <a:ext cx="6012668" cy="707886"/>
          </a:xfrm>
          <a:prstGeom prst="rect">
            <a:avLst/>
          </a:prstGeom>
        </p:spPr>
        <p:txBody>
          <a:bodyPr wrap="square">
            <a:spAutoFit/>
          </a:bodyPr>
          <a:lstStyle/>
          <a:p>
            <a:pPr fontAlgn="auto">
              <a:spcBef>
                <a:spcPts val="0"/>
              </a:spcBef>
              <a:spcAft>
                <a:spcPts val="0"/>
              </a:spcAft>
              <a:defRPr/>
            </a:pPr>
            <a:r>
              <a:rPr lang="fr-FR" sz="2000" b="1" spc="50" dirty="0" smtClean="0">
                <a:ln w="11430"/>
                <a:cs typeface="Aharoni" pitchFamily="2" charset="-79"/>
              </a:rPr>
              <a:t>C6 Décoder un cahier des charges, reformuler un besoin</a:t>
            </a:r>
            <a:endParaRPr lang="fr-FR" sz="2000" b="1" spc="50" dirty="0">
              <a:ln w="11430"/>
              <a:cs typeface="Aharoni" pitchFamily="2" charset="-79"/>
            </a:endParaRPr>
          </a:p>
        </p:txBody>
      </p:sp>
      <p:cxnSp>
        <p:nvCxnSpPr>
          <p:cNvPr id="59" name="Connecteur droit 58"/>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357158" y="2000240"/>
            <a:ext cx="8358246" cy="598589"/>
          </a:xfrm>
          <a:prstGeom prst="rect">
            <a:avLst/>
          </a:prstGeom>
          <a:gradFill>
            <a:gsLst>
              <a:gs pos="0">
                <a:schemeClr val="accent3">
                  <a:shade val="15000"/>
                  <a:satMod val="180000"/>
                  <a:alpha val="1200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p:spPr>
        <p:style>
          <a:lnRef idx="0">
            <a:schemeClr val="accent3"/>
          </a:lnRef>
          <a:fillRef idx="3">
            <a:schemeClr val="accent3"/>
          </a:fillRef>
          <a:effectRef idx="3">
            <a:schemeClr val="accent3"/>
          </a:effectRef>
          <a:fontRef idx="minor">
            <a:schemeClr val="lt1"/>
          </a:fontRef>
        </p:style>
        <p:txBody>
          <a:bodyPr wrap="square" tIns="144000" bIns="144000">
            <a:spAutoFit/>
          </a:bodyPr>
          <a:lstStyle/>
          <a:p>
            <a:pPr marL="0" lvl="4" algn="ctr">
              <a:defRPr/>
            </a:pPr>
            <a:r>
              <a:rPr lang="fr-FR" sz="2000" b="1" dirty="0" smtClean="0">
                <a:solidFill>
                  <a:schemeClr val="bg1"/>
                </a:solidFill>
              </a:rPr>
              <a:t>Décoder </a:t>
            </a:r>
            <a:r>
              <a:rPr lang="fr-FR" sz="2000" dirty="0" smtClean="0">
                <a:solidFill>
                  <a:schemeClr val="bg1"/>
                </a:solidFill>
              </a:rPr>
              <a:t>tout ou partie d’un cahier des charges fonctionnel fourni</a:t>
            </a:r>
            <a:endParaRPr lang="fr-FR" sz="2400" b="1" dirty="0">
              <a:solidFill>
                <a:schemeClr val="bg1"/>
              </a:solidFill>
              <a:latin typeface="Calibri" pitchFamily="34" charset="0"/>
              <a:cs typeface="Calibri" pitchFamily="34" charset="0"/>
            </a:endParaRPr>
          </a:p>
        </p:txBody>
      </p:sp>
      <p:sp>
        <p:nvSpPr>
          <p:cNvPr id="63" name="Rectangle 62"/>
          <p:cNvSpPr/>
          <p:nvPr/>
        </p:nvSpPr>
        <p:spPr>
          <a:xfrm>
            <a:off x="500034" y="2857496"/>
            <a:ext cx="6858048" cy="521645"/>
          </a:xfrm>
          <a:prstGeom prst="rect">
            <a:avLst/>
          </a:prstGeom>
          <a:gradFill>
            <a:gsLst>
              <a:gs pos="0">
                <a:schemeClr val="accent3">
                  <a:shade val="15000"/>
                  <a:satMod val="180000"/>
                  <a:alpha val="1200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p:spPr>
        <p:style>
          <a:lnRef idx="0">
            <a:schemeClr val="accent3"/>
          </a:lnRef>
          <a:fillRef idx="3">
            <a:schemeClr val="accent3"/>
          </a:fillRef>
          <a:effectRef idx="3">
            <a:schemeClr val="accent3"/>
          </a:effectRef>
          <a:fontRef idx="minor">
            <a:schemeClr val="lt1"/>
          </a:fontRef>
        </p:style>
        <p:txBody>
          <a:bodyPr wrap="square" tIns="144000" bIns="144000">
            <a:spAutoFit/>
          </a:bodyPr>
          <a:lstStyle/>
          <a:p>
            <a:pPr marL="0" lvl="4" algn="ctr">
              <a:lnSpc>
                <a:spcPts val="1800"/>
              </a:lnSpc>
            </a:pPr>
            <a:r>
              <a:rPr lang="fr-FR" sz="2000" b="1" dirty="0" smtClean="0">
                <a:solidFill>
                  <a:schemeClr val="bg1"/>
                </a:solidFill>
              </a:rPr>
              <a:t>Présenter</a:t>
            </a:r>
            <a:r>
              <a:rPr lang="fr-FR" sz="2000" dirty="0" smtClean="0">
                <a:solidFill>
                  <a:schemeClr val="bg1"/>
                </a:solidFill>
              </a:rPr>
              <a:t> le cahier des charges de l’étude proposée</a:t>
            </a:r>
            <a:endParaRPr lang="fr-FR" sz="2000" b="1" dirty="0">
              <a:solidFill>
                <a:schemeClr val="bg1"/>
              </a:solidFill>
              <a:latin typeface="Calibri" pitchFamily="34" charset="0"/>
              <a:cs typeface="Calibri" pitchFamily="34" charset="0"/>
            </a:endParaRPr>
          </a:p>
        </p:txBody>
      </p:sp>
      <p:sp>
        <p:nvSpPr>
          <p:cNvPr id="64" name="Rectangle 63"/>
          <p:cNvSpPr/>
          <p:nvPr/>
        </p:nvSpPr>
        <p:spPr>
          <a:xfrm>
            <a:off x="714348" y="3714752"/>
            <a:ext cx="8072494" cy="752477"/>
          </a:xfrm>
          <a:prstGeom prst="rect">
            <a:avLst/>
          </a:prstGeom>
          <a:gradFill>
            <a:gsLst>
              <a:gs pos="0">
                <a:schemeClr val="accent3">
                  <a:shade val="15000"/>
                  <a:satMod val="180000"/>
                  <a:alpha val="1200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p:spPr>
        <p:style>
          <a:lnRef idx="0">
            <a:schemeClr val="accent3"/>
          </a:lnRef>
          <a:fillRef idx="3">
            <a:schemeClr val="accent3"/>
          </a:fillRef>
          <a:effectRef idx="3">
            <a:schemeClr val="accent3"/>
          </a:effectRef>
          <a:fontRef idx="minor">
            <a:schemeClr val="lt1"/>
          </a:fontRef>
        </p:style>
        <p:txBody>
          <a:bodyPr wrap="square" tIns="144000" bIns="144000">
            <a:spAutoFit/>
          </a:bodyPr>
          <a:lstStyle/>
          <a:p>
            <a:pPr marL="0" lvl="4">
              <a:lnSpc>
                <a:spcPts val="1800"/>
              </a:lnSpc>
            </a:pPr>
            <a:r>
              <a:rPr lang="fr-FR" sz="2000" b="1" dirty="0" smtClean="0">
                <a:solidFill>
                  <a:schemeClr val="bg1"/>
                </a:solidFill>
              </a:rPr>
              <a:t>Recueillir et consigner</a:t>
            </a:r>
            <a:r>
              <a:rPr lang="fr-FR" sz="2000" dirty="0" smtClean="0">
                <a:solidFill>
                  <a:schemeClr val="bg1"/>
                </a:solidFill>
              </a:rPr>
              <a:t>, éventuellement sur le site, les données permettant de compléter tout ou partie d’un cahier des charges</a:t>
            </a:r>
            <a:endParaRPr lang="fr-FR" sz="2400" b="1" dirty="0">
              <a:solidFill>
                <a:schemeClr val="bg1"/>
              </a:solidFill>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8"/>
          <p:cNvGrpSpPr>
            <a:grpSpLocks/>
          </p:cNvGrpSpPr>
          <p:nvPr/>
        </p:nvGrpSpPr>
        <p:grpSpPr bwMode="auto">
          <a:xfrm>
            <a:off x="971550" y="188640"/>
            <a:ext cx="3529013" cy="1404938"/>
            <a:chOff x="3203848" y="692696"/>
            <a:chExt cx="3564396" cy="1764196"/>
          </a:xfrm>
        </p:grpSpPr>
        <p:sp>
          <p:nvSpPr>
            <p:cNvPr id="37894" name="Freeform 9"/>
            <p:cNvSpPr>
              <a:spLocks/>
            </p:cNvSpPr>
            <p:nvPr/>
          </p:nvSpPr>
          <p:spPr bwMode="auto">
            <a:xfrm>
              <a:off x="3203848" y="692696"/>
              <a:ext cx="3564396" cy="1764196"/>
            </a:xfrm>
            <a:custGeom>
              <a:avLst/>
              <a:gdLst>
                <a:gd name="T0" fmla="*/ 764 w 2422"/>
                <a:gd name="T1" fmla="*/ 76 h 1592"/>
                <a:gd name="T2" fmla="*/ 720 w 2422"/>
                <a:gd name="T3" fmla="*/ 100 h 1592"/>
                <a:gd name="T4" fmla="*/ 696 w 2422"/>
                <a:gd name="T5" fmla="*/ 116 h 1592"/>
                <a:gd name="T6" fmla="*/ 624 w 2422"/>
                <a:gd name="T7" fmla="*/ 174 h 1592"/>
                <a:gd name="T8" fmla="*/ 326 w 2422"/>
                <a:gd name="T9" fmla="*/ 48 h 1592"/>
                <a:gd name="T10" fmla="*/ 352 w 2422"/>
                <a:gd name="T11" fmla="*/ 20 h 1592"/>
                <a:gd name="T12" fmla="*/ 148 w 2422"/>
                <a:gd name="T13" fmla="*/ 0 h 1592"/>
                <a:gd name="T14" fmla="*/ 246 w 2422"/>
                <a:gd name="T15" fmla="*/ 126 h 1592"/>
                <a:gd name="T16" fmla="*/ 280 w 2422"/>
                <a:gd name="T17" fmla="*/ 92 h 1592"/>
                <a:gd name="T18" fmla="*/ 588 w 2422"/>
                <a:gd name="T19" fmla="*/ 236 h 1592"/>
                <a:gd name="T20" fmla="*/ 544 w 2422"/>
                <a:gd name="T21" fmla="*/ 374 h 1592"/>
                <a:gd name="T22" fmla="*/ 562 w 2422"/>
                <a:gd name="T23" fmla="*/ 542 h 1592"/>
                <a:gd name="T24" fmla="*/ 178 w 2422"/>
                <a:gd name="T25" fmla="*/ 598 h 1592"/>
                <a:gd name="T26" fmla="*/ 172 w 2422"/>
                <a:gd name="T27" fmla="*/ 556 h 1592"/>
                <a:gd name="T28" fmla="*/ 0 w 2422"/>
                <a:gd name="T29" fmla="*/ 664 h 1592"/>
                <a:gd name="T30" fmla="*/ 204 w 2422"/>
                <a:gd name="T31" fmla="*/ 734 h 1592"/>
                <a:gd name="T32" fmla="*/ 196 w 2422"/>
                <a:gd name="T33" fmla="*/ 676 h 1592"/>
                <a:gd name="T34" fmla="*/ 598 w 2422"/>
                <a:gd name="T35" fmla="*/ 624 h 1592"/>
                <a:gd name="T36" fmla="*/ 724 w 2422"/>
                <a:gd name="T37" fmla="*/ 760 h 1592"/>
                <a:gd name="T38" fmla="*/ 908 w 2422"/>
                <a:gd name="T39" fmla="*/ 884 h 1592"/>
                <a:gd name="T40" fmla="*/ 764 w 2422"/>
                <a:gd name="T41" fmla="*/ 1232 h 1592"/>
                <a:gd name="T42" fmla="*/ 692 w 2422"/>
                <a:gd name="T43" fmla="*/ 1200 h 1592"/>
                <a:gd name="T44" fmla="*/ 732 w 2422"/>
                <a:gd name="T45" fmla="*/ 1452 h 1592"/>
                <a:gd name="T46" fmla="*/ 930 w 2422"/>
                <a:gd name="T47" fmla="*/ 1298 h 1592"/>
                <a:gd name="T48" fmla="*/ 860 w 2422"/>
                <a:gd name="T49" fmla="*/ 1268 h 1592"/>
                <a:gd name="T50" fmla="*/ 996 w 2422"/>
                <a:gd name="T51" fmla="*/ 916 h 1592"/>
                <a:gd name="T52" fmla="*/ 1180 w 2422"/>
                <a:gd name="T53" fmla="*/ 972 h 1592"/>
                <a:gd name="T54" fmla="*/ 1384 w 2422"/>
                <a:gd name="T55" fmla="*/ 968 h 1592"/>
                <a:gd name="T56" fmla="*/ 1602 w 2422"/>
                <a:gd name="T57" fmla="*/ 1372 h 1592"/>
                <a:gd name="T58" fmla="*/ 1548 w 2422"/>
                <a:gd name="T59" fmla="*/ 1380 h 1592"/>
                <a:gd name="T60" fmla="*/ 1776 w 2422"/>
                <a:gd name="T61" fmla="*/ 1592 h 1592"/>
                <a:gd name="T62" fmla="*/ 1776 w 2422"/>
                <a:gd name="T63" fmla="*/ 1348 h 1592"/>
                <a:gd name="T64" fmla="*/ 1714 w 2422"/>
                <a:gd name="T65" fmla="*/ 1354 h 1592"/>
                <a:gd name="T66" fmla="*/ 1482 w 2422"/>
                <a:gd name="T67" fmla="*/ 954 h 1592"/>
                <a:gd name="T68" fmla="*/ 1636 w 2422"/>
                <a:gd name="T69" fmla="*/ 871 h 1592"/>
                <a:gd name="T70" fmla="*/ 1736 w 2422"/>
                <a:gd name="T71" fmla="*/ 770 h 1592"/>
                <a:gd name="T72" fmla="*/ 2180 w 2422"/>
                <a:gd name="T73" fmla="*/ 996 h 1592"/>
                <a:gd name="T74" fmla="*/ 2152 w 2422"/>
                <a:gd name="T75" fmla="*/ 1032 h 1592"/>
                <a:gd name="T76" fmla="*/ 2422 w 2422"/>
                <a:gd name="T77" fmla="*/ 1082 h 1592"/>
                <a:gd name="T78" fmla="*/ 2236 w 2422"/>
                <a:gd name="T79" fmla="*/ 884 h 1592"/>
                <a:gd name="T80" fmla="*/ 2216 w 2422"/>
                <a:gd name="T81" fmla="*/ 924 h 1592"/>
                <a:gd name="T82" fmla="*/ 1766 w 2422"/>
                <a:gd name="T83" fmla="*/ 698 h 1592"/>
                <a:gd name="T84" fmla="*/ 1776 w 2422"/>
                <a:gd name="T85" fmla="*/ 532 h 1592"/>
                <a:gd name="T86" fmla="*/ 1714 w 2422"/>
                <a:gd name="T87" fmla="*/ 378 h 1592"/>
                <a:gd name="T88" fmla="*/ 2058 w 2422"/>
                <a:gd name="T89" fmla="*/ 320 h 1592"/>
                <a:gd name="T90" fmla="*/ 2076 w 2422"/>
                <a:gd name="T91" fmla="*/ 368 h 1592"/>
                <a:gd name="T92" fmla="*/ 2200 w 2422"/>
                <a:gd name="T93" fmla="*/ 266 h 1592"/>
                <a:gd name="T94" fmla="*/ 1994 w 2422"/>
                <a:gd name="T95" fmla="*/ 220 h 1592"/>
                <a:gd name="T96" fmla="*/ 2016 w 2422"/>
                <a:gd name="T97" fmla="*/ 260 h 1592"/>
                <a:gd name="T98" fmla="*/ 1656 w 2422"/>
                <a:gd name="T99" fmla="*/ 316 h 1592"/>
                <a:gd name="T100" fmla="*/ 1568 w 2422"/>
                <a:gd name="T101" fmla="*/ 228 h 1592"/>
                <a:gd name="T102" fmla="*/ 1460 w 2422"/>
                <a:gd name="T103" fmla="*/ 252 h 1592"/>
                <a:gd name="T104" fmla="*/ 1628 w 2422"/>
                <a:gd name="T105" fmla="*/ 434 h 1592"/>
                <a:gd name="T106" fmla="*/ 1660 w 2422"/>
                <a:gd name="T107" fmla="*/ 640 h 1592"/>
                <a:gd name="T108" fmla="*/ 1496 w 2422"/>
                <a:gd name="T109" fmla="*/ 820 h 1592"/>
                <a:gd name="T110" fmla="*/ 1186 w 2422"/>
                <a:gd name="T111" fmla="*/ 854 h 1592"/>
                <a:gd name="T112" fmla="*/ 910 w 2422"/>
                <a:gd name="T113" fmla="*/ 768 h 1592"/>
                <a:gd name="T114" fmla="*/ 716 w 2422"/>
                <a:gd name="T115" fmla="*/ 604 h 1592"/>
                <a:gd name="T116" fmla="*/ 644 w 2422"/>
                <a:gd name="T117" fmla="*/ 432 h 1592"/>
                <a:gd name="T118" fmla="*/ 692 w 2422"/>
                <a:gd name="T119" fmla="*/ 248 h 1592"/>
                <a:gd name="T120" fmla="*/ 848 w 2422"/>
                <a:gd name="T121" fmla="*/ 128 h 1592"/>
                <a:gd name="T122" fmla="*/ 764 w 2422"/>
                <a:gd name="T123" fmla="*/ 76 h 15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22"/>
                <a:gd name="T187" fmla="*/ 0 h 1592"/>
                <a:gd name="T188" fmla="*/ 2422 w 2422"/>
                <a:gd name="T189" fmla="*/ 1592 h 15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p:spPr>
          <p:txBody>
            <a:bodyPr wrap="none" lIns="36000" tIns="0" rIns="36000" bIns="0" anchor="ctr"/>
            <a:lstStyle/>
            <a:p>
              <a:endParaRPr lang="fr-FR">
                <a:latin typeface="Calibri" pitchFamily="34" charset="0"/>
              </a:endParaRPr>
            </a:p>
          </p:txBody>
        </p:sp>
        <p:sp>
          <p:nvSpPr>
            <p:cNvPr id="11" name="ZoneTexte 10"/>
            <p:cNvSpPr txBox="1"/>
            <p:nvPr/>
          </p:nvSpPr>
          <p:spPr>
            <a:xfrm>
              <a:off x="3995936" y="937890"/>
              <a:ext cx="1656330" cy="708222"/>
            </a:xfrm>
            <a:prstGeom prst="rect">
              <a:avLst/>
            </a:prstGeom>
            <a:noFill/>
          </p:spPr>
          <p:txBody>
            <a:bodyPr>
              <a:spAutoFit/>
            </a:bodyPr>
            <a:lstStyle/>
            <a:p>
              <a:pPr algn="ctr" fontAlgn="auto">
                <a:lnSpc>
                  <a:spcPts val="1800"/>
                </a:lnSpc>
                <a:spcBef>
                  <a:spcPts val="0"/>
                </a:spcBef>
                <a:spcAft>
                  <a:spcPts val="0"/>
                </a:spcAft>
                <a:defRPr/>
              </a:pPr>
              <a:r>
                <a:rPr lang="fr-FR" sz="2000" b="1" dirty="0">
                  <a:solidFill>
                    <a:schemeClr val="accent6">
                      <a:lumMod val="75000"/>
                    </a:schemeClr>
                  </a:solidFill>
                  <a:latin typeface="Calibri" pitchFamily="34" charset="0"/>
                </a:rPr>
                <a:t>Conception </a:t>
              </a:r>
            </a:p>
            <a:p>
              <a:pPr fontAlgn="auto">
                <a:lnSpc>
                  <a:spcPts val="1800"/>
                </a:lnSpc>
                <a:spcBef>
                  <a:spcPts val="0"/>
                </a:spcBef>
                <a:spcAft>
                  <a:spcPts val="0"/>
                </a:spcAft>
                <a:defRPr/>
              </a:pPr>
              <a:r>
                <a:rPr lang="fr-FR" sz="2000" b="1" dirty="0">
                  <a:solidFill>
                    <a:schemeClr val="accent6">
                      <a:lumMod val="75000"/>
                    </a:schemeClr>
                  </a:solidFill>
                  <a:latin typeface="Calibri" pitchFamily="34" charset="0"/>
                </a:rPr>
                <a:t>       détaillée</a:t>
              </a:r>
            </a:p>
          </p:txBody>
        </p:sp>
      </p:grpSp>
      <p:sp>
        <p:nvSpPr>
          <p:cNvPr id="12" name="Rectangle 11"/>
          <p:cNvSpPr/>
          <p:nvPr/>
        </p:nvSpPr>
        <p:spPr>
          <a:xfrm>
            <a:off x="3708400" y="1233215"/>
            <a:ext cx="4967288" cy="554038"/>
          </a:xfrm>
          <a:prstGeom prst="rect">
            <a:avLst/>
          </a:prstGeom>
        </p:spPr>
        <p:txBody>
          <a:bodyPr>
            <a:spAutoFit/>
          </a:bodyPr>
          <a:lstStyle/>
          <a:p>
            <a:pPr fontAlgn="auto">
              <a:lnSpc>
                <a:spcPts val="1800"/>
              </a:lnSpc>
              <a:spcBef>
                <a:spcPts val="0"/>
              </a:spcBef>
              <a:spcAft>
                <a:spcPts val="0"/>
              </a:spcAft>
              <a:defRPr/>
            </a:pPr>
            <a:r>
              <a:rPr lang="fr-FR" b="1" dirty="0">
                <a:solidFill>
                  <a:schemeClr val="accent6">
                    <a:lumMod val="75000"/>
                  </a:schemeClr>
                </a:solidFill>
                <a:latin typeface="Calibri" pitchFamily="34" charset="0"/>
              </a:rPr>
              <a:t>C15 Définir les constituants d’intégration des chaînes fonctionnelles</a:t>
            </a:r>
            <a:endParaRPr lang="fr-FR" dirty="0">
              <a:solidFill>
                <a:schemeClr val="accent6">
                  <a:lumMod val="75000"/>
                </a:schemeClr>
              </a:solidFill>
              <a:latin typeface="Calibri" pitchFamily="34" charset="0"/>
            </a:endParaRPr>
          </a:p>
        </p:txBody>
      </p:sp>
      <p:pic>
        <p:nvPicPr>
          <p:cNvPr id="37892" name="Picture 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051050" y="2420888"/>
            <a:ext cx="5005388" cy="39735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Rectangle 5"/>
          <p:cNvSpPr/>
          <p:nvPr/>
        </p:nvSpPr>
        <p:spPr>
          <a:xfrm>
            <a:off x="431800" y="1772816"/>
            <a:ext cx="8172450" cy="923925"/>
          </a:xfrm>
          <a:prstGeom prst="rect">
            <a:avLst/>
          </a:prstGeom>
        </p:spPr>
        <p:txBody>
          <a:bodyPr>
            <a:spAutoFit/>
          </a:bodyPr>
          <a:lstStyle/>
          <a:p>
            <a:pPr fontAlgn="auto">
              <a:spcBef>
                <a:spcPts val="0"/>
              </a:spcBef>
              <a:spcAft>
                <a:spcPts val="0"/>
              </a:spcAft>
              <a:defRPr/>
            </a:pPr>
            <a:r>
              <a:rPr lang="fr-FR" b="1" dirty="0">
                <a:solidFill>
                  <a:schemeClr val="accent1">
                    <a:lumMod val="75000"/>
                  </a:schemeClr>
                </a:solidFill>
                <a:latin typeface="Calibri" pitchFamily="34" charset="0"/>
              </a:rPr>
              <a:t>Le logiciel CAO schématique échange des informations avec les ateliers logiciels de programmation d'automates pour générer et mettre à jour automatiquement les plans des cartes Entrées/Sorties .</a:t>
            </a:r>
          </a:p>
        </p:txBody>
      </p:sp>
    </p:spTree>
    <p:extLst>
      <p:ext uri="{BB962C8B-B14F-4D97-AF65-F5344CB8AC3E}">
        <p14:creationId xmlns="" xmlns:p14="http://schemas.microsoft.com/office/powerpoint/2010/main" val="25763992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2"/>
          <p:cNvGrpSpPr>
            <a:grpSpLocks/>
          </p:cNvGrpSpPr>
          <p:nvPr/>
        </p:nvGrpSpPr>
        <p:grpSpPr bwMode="auto">
          <a:xfrm>
            <a:off x="863600" y="116632"/>
            <a:ext cx="3671888" cy="1296988"/>
            <a:chOff x="3092460" y="692696"/>
            <a:chExt cx="3787170" cy="1764196"/>
          </a:xfrm>
        </p:grpSpPr>
        <p:sp>
          <p:nvSpPr>
            <p:cNvPr id="2058" name="Freeform 9"/>
            <p:cNvSpPr>
              <a:spLocks/>
            </p:cNvSpPr>
            <p:nvPr/>
          </p:nvSpPr>
          <p:spPr bwMode="auto">
            <a:xfrm>
              <a:off x="3092460" y="692696"/>
              <a:ext cx="3787170" cy="1764196"/>
            </a:xfrm>
            <a:custGeom>
              <a:avLst/>
              <a:gdLst>
                <a:gd name="T0" fmla="*/ 764 w 2422"/>
                <a:gd name="T1" fmla="*/ 76 h 1592"/>
                <a:gd name="T2" fmla="*/ 720 w 2422"/>
                <a:gd name="T3" fmla="*/ 100 h 1592"/>
                <a:gd name="T4" fmla="*/ 696 w 2422"/>
                <a:gd name="T5" fmla="*/ 116 h 1592"/>
                <a:gd name="T6" fmla="*/ 624 w 2422"/>
                <a:gd name="T7" fmla="*/ 174 h 1592"/>
                <a:gd name="T8" fmla="*/ 326 w 2422"/>
                <a:gd name="T9" fmla="*/ 48 h 1592"/>
                <a:gd name="T10" fmla="*/ 352 w 2422"/>
                <a:gd name="T11" fmla="*/ 20 h 1592"/>
                <a:gd name="T12" fmla="*/ 148 w 2422"/>
                <a:gd name="T13" fmla="*/ 0 h 1592"/>
                <a:gd name="T14" fmla="*/ 246 w 2422"/>
                <a:gd name="T15" fmla="*/ 126 h 1592"/>
                <a:gd name="T16" fmla="*/ 280 w 2422"/>
                <a:gd name="T17" fmla="*/ 92 h 1592"/>
                <a:gd name="T18" fmla="*/ 588 w 2422"/>
                <a:gd name="T19" fmla="*/ 236 h 1592"/>
                <a:gd name="T20" fmla="*/ 544 w 2422"/>
                <a:gd name="T21" fmla="*/ 374 h 1592"/>
                <a:gd name="T22" fmla="*/ 562 w 2422"/>
                <a:gd name="T23" fmla="*/ 542 h 1592"/>
                <a:gd name="T24" fmla="*/ 178 w 2422"/>
                <a:gd name="T25" fmla="*/ 598 h 1592"/>
                <a:gd name="T26" fmla="*/ 172 w 2422"/>
                <a:gd name="T27" fmla="*/ 556 h 1592"/>
                <a:gd name="T28" fmla="*/ 0 w 2422"/>
                <a:gd name="T29" fmla="*/ 664 h 1592"/>
                <a:gd name="T30" fmla="*/ 204 w 2422"/>
                <a:gd name="T31" fmla="*/ 734 h 1592"/>
                <a:gd name="T32" fmla="*/ 196 w 2422"/>
                <a:gd name="T33" fmla="*/ 676 h 1592"/>
                <a:gd name="T34" fmla="*/ 598 w 2422"/>
                <a:gd name="T35" fmla="*/ 624 h 1592"/>
                <a:gd name="T36" fmla="*/ 724 w 2422"/>
                <a:gd name="T37" fmla="*/ 760 h 1592"/>
                <a:gd name="T38" fmla="*/ 908 w 2422"/>
                <a:gd name="T39" fmla="*/ 884 h 1592"/>
                <a:gd name="T40" fmla="*/ 764 w 2422"/>
                <a:gd name="T41" fmla="*/ 1232 h 1592"/>
                <a:gd name="T42" fmla="*/ 692 w 2422"/>
                <a:gd name="T43" fmla="*/ 1200 h 1592"/>
                <a:gd name="T44" fmla="*/ 732 w 2422"/>
                <a:gd name="T45" fmla="*/ 1452 h 1592"/>
                <a:gd name="T46" fmla="*/ 930 w 2422"/>
                <a:gd name="T47" fmla="*/ 1298 h 1592"/>
                <a:gd name="T48" fmla="*/ 860 w 2422"/>
                <a:gd name="T49" fmla="*/ 1268 h 1592"/>
                <a:gd name="T50" fmla="*/ 996 w 2422"/>
                <a:gd name="T51" fmla="*/ 916 h 1592"/>
                <a:gd name="T52" fmla="*/ 1180 w 2422"/>
                <a:gd name="T53" fmla="*/ 972 h 1592"/>
                <a:gd name="T54" fmla="*/ 1384 w 2422"/>
                <a:gd name="T55" fmla="*/ 968 h 1592"/>
                <a:gd name="T56" fmla="*/ 1602 w 2422"/>
                <a:gd name="T57" fmla="*/ 1372 h 1592"/>
                <a:gd name="T58" fmla="*/ 1548 w 2422"/>
                <a:gd name="T59" fmla="*/ 1380 h 1592"/>
                <a:gd name="T60" fmla="*/ 1776 w 2422"/>
                <a:gd name="T61" fmla="*/ 1592 h 1592"/>
                <a:gd name="T62" fmla="*/ 1776 w 2422"/>
                <a:gd name="T63" fmla="*/ 1348 h 1592"/>
                <a:gd name="T64" fmla="*/ 1714 w 2422"/>
                <a:gd name="T65" fmla="*/ 1354 h 1592"/>
                <a:gd name="T66" fmla="*/ 1482 w 2422"/>
                <a:gd name="T67" fmla="*/ 954 h 1592"/>
                <a:gd name="T68" fmla="*/ 1636 w 2422"/>
                <a:gd name="T69" fmla="*/ 871 h 1592"/>
                <a:gd name="T70" fmla="*/ 1736 w 2422"/>
                <a:gd name="T71" fmla="*/ 770 h 1592"/>
                <a:gd name="T72" fmla="*/ 2180 w 2422"/>
                <a:gd name="T73" fmla="*/ 996 h 1592"/>
                <a:gd name="T74" fmla="*/ 2152 w 2422"/>
                <a:gd name="T75" fmla="*/ 1032 h 1592"/>
                <a:gd name="T76" fmla="*/ 2422 w 2422"/>
                <a:gd name="T77" fmla="*/ 1082 h 1592"/>
                <a:gd name="T78" fmla="*/ 2236 w 2422"/>
                <a:gd name="T79" fmla="*/ 884 h 1592"/>
                <a:gd name="T80" fmla="*/ 2216 w 2422"/>
                <a:gd name="T81" fmla="*/ 924 h 1592"/>
                <a:gd name="T82" fmla="*/ 1766 w 2422"/>
                <a:gd name="T83" fmla="*/ 698 h 1592"/>
                <a:gd name="T84" fmla="*/ 1776 w 2422"/>
                <a:gd name="T85" fmla="*/ 532 h 1592"/>
                <a:gd name="T86" fmla="*/ 1714 w 2422"/>
                <a:gd name="T87" fmla="*/ 378 h 1592"/>
                <a:gd name="T88" fmla="*/ 2058 w 2422"/>
                <a:gd name="T89" fmla="*/ 320 h 1592"/>
                <a:gd name="T90" fmla="*/ 2076 w 2422"/>
                <a:gd name="T91" fmla="*/ 368 h 1592"/>
                <a:gd name="T92" fmla="*/ 2200 w 2422"/>
                <a:gd name="T93" fmla="*/ 266 h 1592"/>
                <a:gd name="T94" fmla="*/ 1994 w 2422"/>
                <a:gd name="T95" fmla="*/ 220 h 1592"/>
                <a:gd name="T96" fmla="*/ 2016 w 2422"/>
                <a:gd name="T97" fmla="*/ 260 h 1592"/>
                <a:gd name="T98" fmla="*/ 1656 w 2422"/>
                <a:gd name="T99" fmla="*/ 316 h 1592"/>
                <a:gd name="T100" fmla="*/ 1568 w 2422"/>
                <a:gd name="T101" fmla="*/ 228 h 1592"/>
                <a:gd name="T102" fmla="*/ 1460 w 2422"/>
                <a:gd name="T103" fmla="*/ 252 h 1592"/>
                <a:gd name="T104" fmla="*/ 1628 w 2422"/>
                <a:gd name="T105" fmla="*/ 434 h 1592"/>
                <a:gd name="T106" fmla="*/ 1660 w 2422"/>
                <a:gd name="T107" fmla="*/ 640 h 1592"/>
                <a:gd name="T108" fmla="*/ 1496 w 2422"/>
                <a:gd name="T109" fmla="*/ 820 h 1592"/>
                <a:gd name="T110" fmla="*/ 1186 w 2422"/>
                <a:gd name="T111" fmla="*/ 854 h 1592"/>
                <a:gd name="T112" fmla="*/ 910 w 2422"/>
                <a:gd name="T113" fmla="*/ 768 h 1592"/>
                <a:gd name="T114" fmla="*/ 716 w 2422"/>
                <a:gd name="T115" fmla="*/ 604 h 1592"/>
                <a:gd name="T116" fmla="*/ 644 w 2422"/>
                <a:gd name="T117" fmla="*/ 432 h 1592"/>
                <a:gd name="T118" fmla="*/ 692 w 2422"/>
                <a:gd name="T119" fmla="*/ 248 h 1592"/>
                <a:gd name="T120" fmla="*/ 848 w 2422"/>
                <a:gd name="T121" fmla="*/ 128 h 1592"/>
                <a:gd name="T122" fmla="*/ 764 w 2422"/>
                <a:gd name="T123" fmla="*/ 76 h 15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22"/>
                <a:gd name="T187" fmla="*/ 0 h 1592"/>
                <a:gd name="T188" fmla="*/ 2422 w 2422"/>
                <a:gd name="T189" fmla="*/ 1592 h 15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p:spPr>
          <p:txBody>
            <a:bodyPr wrap="none" lIns="36000" tIns="0" rIns="36000" bIns="0" anchor="ctr"/>
            <a:lstStyle/>
            <a:p>
              <a:endParaRPr lang="fr-FR">
                <a:latin typeface="Calibri" pitchFamily="34" charset="0"/>
              </a:endParaRPr>
            </a:p>
          </p:txBody>
        </p:sp>
        <p:sp>
          <p:nvSpPr>
            <p:cNvPr id="5" name="ZoneTexte 4"/>
            <p:cNvSpPr txBox="1"/>
            <p:nvPr/>
          </p:nvSpPr>
          <p:spPr>
            <a:xfrm>
              <a:off x="3997910" y="889198"/>
              <a:ext cx="1656989" cy="767168"/>
            </a:xfrm>
            <a:prstGeom prst="rect">
              <a:avLst/>
            </a:prstGeom>
            <a:noFill/>
          </p:spPr>
          <p:txBody>
            <a:bodyPr>
              <a:spAutoFit/>
            </a:bodyPr>
            <a:lstStyle/>
            <a:p>
              <a:pPr algn="ctr" fontAlgn="auto">
                <a:lnSpc>
                  <a:spcPts val="1800"/>
                </a:lnSpc>
                <a:spcBef>
                  <a:spcPts val="0"/>
                </a:spcBef>
                <a:spcAft>
                  <a:spcPts val="0"/>
                </a:spcAft>
                <a:defRPr/>
              </a:pPr>
              <a:r>
                <a:rPr lang="fr-FR" sz="2000" b="1" dirty="0">
                  <a:solidFill>
                    <a:schemeClr val="accent6">
                      <a:lumMod val="75000"/>
                    </a:schemeClr>
                  </a:solidFill>
                  <a:latin typeface="Calibri" pitchFamily="34" charset="0"/>
                </a:rPr>
                <a:t>Conception </a:t>
              </a:r>
            </a:p>
            <a:p>
              <a:pPr fontAlgn="auto">
                <a:lnSpc>
                  <a:spcPts val="1800"/>
                </a:lnSpc>
                <a:spcBef>
                  <a:spcPts val="0"/>
                </a:spcBef>
                <a:spcAft>
                  <a:spcPts val="0"/>
                </a:spcAft>
                <a:defRPr/>
              </a:pPr>
              <a:r>
                <a:rPr lang="fr-FR" sz="2000" b="1" dirty="0">
                  <a:solidFill>
                    <a:schemeClr val="accent6">
                      <a:lumMod val="75000"/>
                    </a:schemeClr>
                  </a:solidFill>
                  <a:latin typeface="Calibri" pitchFamily="34" charset="0"/>
                </a:rPr>
                <a:t>       détaillée</a:t>
              </a:r>
            </a:p>
          </p:txBody>
        </p:sp>
      </p:grpSp>
      <p:sp>
        <p:nvSpPr>
          <p:cNvPr id="7" name="Rectangle 6"/>
          <p:cNvSpPr/>
          <p:nvPr/>
        </p:nvSpPr>
        <p:spPr>
          <a:xfrm>
            <a:off x="4500563" y="513507"/>
            <a:ext cx="4032250" cy="784225"/>
          </a:xfrm>
          <a:prstGeom prst="rect">
            <a:avLst/>
          </a:prstGeom>
        </p:spPr>
        <p:txBody>
          <a:bodyPr>
            <a:spAutoFit/>
          </a:bodyPr>
          <a:lstStyle/>
          <a:p>
            <a:pPr fontAlgn="auto">
              <a:lnSpc>
                <a:spcPts val="1800"/>
              </a:lnSpc>
              <a:spcBef>
                <a:spcPts val="0"/>
              </a:spcBef>
              <a:spcAft>
                <a:spcPts val="0"/>
              </a:spcAft>
              <a:defRPr/>
            </a:pPr>
            <a:r>
              <a:rPr lang="fr-FR" b="1" dirty="0">
                <a:solidFill>
                  <a:schemeClr val="accent6">
                    <a:lumMod val="75000"/>
                  </a:schemeClr>
                </a:solidFill>
                <a:latin typeface="Calibri" pitchFamily="34" charset="0"/>
              </a:rPr>
              <a:t>C16 Formaliser, puis vérifier par simulation le comportement spatial </a:t>
            </a:r>
          </a:p>
          <a:p>
            <a:pPr fontAlgn="auto">
              <a:lnSpc>
                <a:spcPts val="1800"/>
              </a:lnSpc>
              <a:spcBef>
                <a:spcPts val="0"/>
              </a:spcBef>
              <a:spcAft>
                <a:spcPts val="0"/>
              </a:spcAft>
              <a:defRPr/>
            </a:pPr>
            <a:r>
              <a:rPr lang="fr-FR" b="1" dirty="0">
                <a:solidFill>
                  <a:schemeClr val="accent6">
                    <a:lumMod val="75000"/>
                  </a:schemeClr>
                </a:solidFill>
                <a:latin typeface="Calibri" pitchFamily="34" charset="0"/>
              </a:rPr>
              <a:t>et temporel d’un système automatique</a:t>
            </a:r>
            <a:endParaRPr lang="fr-FR" dirty="0">
              <a:solidFill>
                <a:schemeClr val="accent6">
                  <a:lumMod val="75000"/>
                </a:schemeClr>
              </a:solidFill>
              <a:latin typeface="Calibri" pitchFamily="34" charset="0"/>
            </a:endParaRPr>
          </a:p>
        </p:txBody>
      </p:sp>
      <p:sp>
        <p:nvSpPr>
          <p:cNvPr id="8" name="Rectangle 7"/>
          <p:cNvSpPr/>
          <p:nvPr/>
        </p:nvSpPr>
        <p:spPr>
          <a:xfrm>
            <a:off x="358775" y="1377107"/>
            <a:ext cx="8208963" cy="646113"/>
          </a:xfrm>
          <a:prstGeom prst="rect">
            <a:avLst/>
          </a:prstGeom>
        </p:spPr>
        <p:txBody>
          <a:bodyPr>
            <a:spAutoFit/>
          </a:bodyPr>
          <a:lstStyle/>
          <a:p>
            <a:pPr fontAlgn="auto">
              <a:spcBef>
                <a:spcPts val="0"/>
              </a:spcBef>
              <a:spcAft>
                <a:spcPts val="0"/>
              </a:spcAft>
              <a:defRPr/>
            </a:pPr>
            <a:r>
              <a:rPr lang="fr-FR" b="1" dirty="0">
                <a:solidFill>
                  <a:schemeClr val="accent1">
                    <a:lumMod val="75000"/>
                  </a:schemeClr>
                </a:solidFill>
                <a:latin typeface="Calibri" pitchFamily="34" charset="0"/>
              </a:rPr>
              <a:t>Évolution: Formaliser (ex CP42) puis simuler (ex CP44) le comportement du SA dans le langage de programmation choisi.</a:t>
            </a:r>
          </a:p>
        </p:txBody>
      </p:sp>
      <p:grpSp>
        <p:nvGrpSpPr>
          <p:cNvPr id="3" name="Groupe 12"/>
          <p:cNvGrpSpPr>
            <a:grpSpLocks/>
          </p:cNvGrpSpPr>
          <p:nvPr/>
        </p:nvGrpSpPr>
        <p:grpSpPr bwMode="auto">
          <a:xfrm>
            <a:off x="323528" y="1727199"/>
            <a:ext cx="8568951" cy="5052843"/>
            <a:chOff x="323654" y="1772089"/>
            <a:chExt cx="8569087" cy="5052408"/>
          </a:xfrm>
        </p:grpSpPr>
        <p:graphicFrame>
          <p:nvGraphicFramePr>
            <p:cNvPr id="2050" name="Object 66"/>
            <p:cNvGraphicFramePr>
              <a:graphicFrameLocks noChangeAspect="1"/>
            </p:cNvGraphicFramePr>
            <p:nvPr/>
          </p:nvGraphicFramePr>
          <p:xfrm>
            <a:off x="5646884" y="1772089"/>
            <a:ext cx="3245857" cy="5052408"/>
          </p:xfrm>
          <a:graphic>
            <a:graphicData uri="http://schemas.openxmlformats.org/presentationml/2006/ole">
              <p:oleObj spid="_x0000_s390146" name="Visio" r:id="rId4" imgW="4369969" imgH="6811523" progId="Visio.Drawing.11">
                <p:embed/>
              </p:oleObj>
            </a:graphicData>
          </a:graphic>
        </p:graphicFrame>
        <p:pic>
          <p:nvPicPr>
            <p:cNvPr id="2056" name="Picture 4" descr="position 3"/>
            <p:cNvPicPr>
              <a:picLocks noChangeAspect="1" noChangeArrowheads="1"/>
            </p:cNvPicPr>
            <p:nvPr/>
          </p:nvPicPr>
          <p:blipFill>
            <a:blip r:embed="rId5" cstate="print">
              <a:extLst>
                <a:ext uri="{28A0092B-C50C-407E-A947-70E740481C1C}">
                  <a14:useLocalDpi xmlns="" xmlns:a14="http://schemas.microsoft.com/office/drawing/2010/main" val="0"/>
                </a:ext>
              </a:extLst>
            </a:blip>
            <a:srcRect l="23582" t="2950" r="22954" b="2950"/>
            <a:stretch>
              <a:fillRect/>
            </a:stretch>
          </p:blipFill>
          <p:spPr bwMode="auto">
            <a:xfrm>
              <a:off x="3060002" y="3473743"/>
              <a:ext cx="2448311" cy="32083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7" name="Rectangle 11"/>
            <p:cNvSpPr>
              <a:spLocks noChangeArrowheads="1"/>
            </p:cNvSpPr>
            <p:nvPr/>
          </p:nvSpPr>
          <p:spPr bwMode="auto">
            <a:xfrm>
              <a:off x="467672" y="4841778"/>
              <a:ext cx="2754052"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fr-FR" b="1" dirty="0">
                  <a:latin typeface="Calibri" pitchFamily="34" charset="0"/>
                </a:rPr>
                <a:t>Décrire le fonctionnement</a:t>
              </a:r>
            </a:p>
            <a:p>
              <a:r>
                <a:rPr lang="fr-FR" b="1" dirty="0">
                  <a:latin typeface="Calibri" pitchFamily="34" charset="0"/>
                </a:rPr>
                <a:t>détaillé de la commande.</a:t>
              </a:r>
            </a:p>
          </p:txBody>
        </p:sp>
        <p:graphicFrame>
          <p:nvGraphicFramePr>
            <p:cNvPr id="2051" name="Object 67"/>
            <p:cNvGraphicFramePr>
              <a:graphicFrameLocks noChangeAspect="1"/>
            </p:cNvGraphicFramePr>
            <p:nvPr/>
          </p:nvGraphicFramePr>
          <p:xfrm>
            <a:off x="323654" y="2033707"/>
            <a:ext cx="4797425" cy="1584177"/>
          </p:xfrm>
          <a:graphic>
            <a:graphicData uri="http://schemas.openxmlformats.org/presentationml/2006/ole">
              <p:oleObj spid="_x0000_s390147" name="Visio" r:id="rId6" imgW="4791294" imgH="1487521" progId="Visio.Drawing.11">
                <p:embed/>
              </p:oleObj>
            </a:graphicData>
          </a:graphic>
        </p:graphicFrame>
      </p:grpSp>
    </p:spTree>
    <p:extLst>
      <p:ext uri="{BB962C8B-B14F-4D97-AF65-F5344CB8AC3E}">
        <p14:creationId xmlns="" xmlns:p14="http://schemas.microsoft.com/office/powerpoint/2010/main" val="24820488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2"/>
          <p:cNvGrpSpPr>
            <a:grpSpLocks/>
          </p:cNvGrpSpPr>
          <p:nvPr/>
        </p:nvGrpSpPr>
        <p:grpSpPr bwMode="auto">
          <a:xfrm>
            <a:off x="971550" y="152400"/>
            <a:ext cx="3529013" cy="1404938"/>
            <a:chOff x="3203848" y="692696"/>
            <a:chExt cx="3564396" cy="1764196"/>
          </a:xfrm>
        </p:grpSpPr>
        <p:sp>
          <p:nvSpPr>
            <p:cNvPr id="38921" name="Freeform 9"/>
            <p:cNvSpPr>
              <a:spLocks/>
            </p:cNvSpPr>
            <p:nvPr/>
          </p:nvSpPr>
          <p:spPr bwMode="auto">
            <a:xfrm>
              <a:off x="3203848" y="692696"/>
              <a:ext cx="3564396" cy="1764196"/>
            </a:xfrm>
            <a:custGeom>
              <a:avLst/>
              <a:gdLst>
                <a:gd name="T0" fmla="*/ 764 w 2422"/>
                <a:gd name="T1" fmla="*/ 76 h 1592"/>
                <a:gd name="T2" fmla="*/ 720 w 2422"/>
                <a:gd name="T3" fmla="*/ 100 h 1592"/>
                <a:gd name="T4" fmla="*/ 696 w 2422"/>
                <a:gd name="T5" fmla="*/ 116 h 1592"/>
                <a:gd name="T6" fmla="*/ 624 w 2422"/>
                <a:gd name="T7" fmla="*/ 174 h 1592"/>
                <a:gd name="T8" fmla="*/ 326 w 2422"/>
                <a:gd name="T9" fmla="*/ 48 h 1592"/>
                <a:gd name="T10" fmla="*/ 352 w 2422"/>
                <a:gd name="T11" fmla="*/ 20 h 1592"/>
                <a:gd name="T12" fmla="*/ 148 w 2422"/>
                <a:gd name="T13" fmla="*/ 0 h 1592"/>
                <a:gd name="T14" fmla="*/ 246 w 2422"/>
                <a:gd name="T15" fmla="*/ 126 h 1592"/>
                <a:gd name="T16" fmla="*/ 280 w 2422"/>
                <a:gd name="T17" fmla="*/ 92 h 1592"/>
                <a:gd name="T18" fmla="*/ 588 w 2422"/>
                <a:gd name="T19" fmla="*/ 236 h 1592"/>
                <a:gd name="T20" fmla="*/ 544 w 2422"/>
                <a:gd name="T21" fmla="*/ 374 h 1592"/>
                <a:gd name="T22" fmla="*/ 562 w 2422"/>
                <a:gd name="T23" fmla="*/ 542 h 1592"/>
                <a:gd name="T24" fmla="*/ 178 w 2422"/>
                <a:gd name="T25" fmla="*/ 598 h 1592"/>
                <a:gd name="T26" fmla="*/ 172 w 2422"/>
                <a:gd name="T27" fmla="*/ 556 h 1592"/>
                <a:gd name="T28" fmla="*/ 0 w 2422"/>
                <a:gd name="T29" fmla="*/ 664 h 1592"/>
                <a:gd name="T30" fmla="*/ 204 w 2422"/>
                <a:gd name="T31" fmla="*/ 734 h 1592"/>
                <a:gd name="T32" fmla="*/ 196 w 2422"/>
                <a:gd name="T33" fmla="*/ 676 h 1592"/>
                <a:gd name="T34" fmla="*/ 598 w 2422"/>
                <a:gd name="T35" fmla="*/ 624 h 1592"/>
                <a:gd name="T36" fmla="*/ 724 w 2422"/>
                <a:gd name="T37" fmla="*/ 760 h 1592"/>
                <a:gd name="T38" fmla="*/ 908 w 2422"/>
                <a:gd name="T39" fmla="*/ 884 h 1592"/>
                <a:gd name="T40" fmla="*/ 764 w 2422"/>
                <a:gd name="T41" fmla="*/ 1232 h 1592"/>
                <a:gd name="T42" fmla="*/ 692 w 2422"/>
                <a:gd name="T43" fmla="*/ 1200 h 1592"/>
                <a:gd name="T44" fmla="*/ 732 w 2422"/>
                <a:gd name="T45" fmla="*/ 1452 h 1592"/>
                <a:gd name="T46" fmla="*/ 930 w 2422"/>
                <a:gd name="T47" fmla="*/ 1298 h 1592"/>
                <a:gd name="T48" fmla="*/ 860 w 2422"/>
                <a:gd name="T49" fmla="*/ 1268 h 1592"/>
                <a:gd name="T50" fmla="*/ 996 w 2422"/>
                <a:gd name="T51" fmla="*/ 916 h 1592"/>
                <a:gd name="T52" fmla="*/ 1180 w 2422"/>
                <a:gd name="T53" fmla="*/ 972 h 1592"/>
                <a:gd name="T54" fmla="*/ 1384 w 2422"/>
                <a:gd name="T55" fmla="*/ 968 h 1592"/>
                <a:gd name="T56" fmla="*/ 1602 w 2422"/>
                <a:gd name="T57" fmla="*/ 1372 h 1592"/>
                <a:gd name="T58" fmla="*/ 1548 w 2422"/>
                <a:gd name="T59" fmla="*/ 1380 h 1592"/>
                <a:gd name="T60" fmla="*/ 1776 w 2422"/>
                <a:gd name="T61" fmla="*/ 1592 h 1592"/>
                <a:gd name="T62" fmla="*/ 1776 w 2422"/>
                <a:gd name="T63" fmla="*/ 1348 h 1592"/>
                <a:gd name="T64" fmla="*/ 1714 w 2422"/>
                <a:gd name="T65" fmla="*/ 1354 h 1592"/>
                <a:gd name="T66" fmla="*/ 1482 w 2422"/>
                <a:gd name="T67" fmla="*/ 954 h 1592"/>
                <a:gd name="T68" fmla="*/ 1636 w 2422"/>
                <a:gd name="T69" fmla="*/ 871 h 1592"/>
                <a:gd name="T70" fmla="*/ 1736 w 2422"/>
                <a:gd name="T71" fmla="*/ 770 h 1592"/>
                <a:gd name="T72" fmla="*/ 2180 w 2422"/>
                <a:gd name="T73" fmla="*/ 996 h 1592"/>
                <a:gd name="T74" fmla="*/ 2152 w 2422"/>
                <a:gd name="T75" fmla="*/ 1032 h 1592"/>
                <a:gd name="T76" fmla="*/ 2422 w 2422"/>
                <a:gd name="T77" fmla="*/ 1082 h 1592"/>
                <a:gd name="T78" fmla="*/ 2236 w 2422"/>
                <a:gd name="T79" fmla="*/ 884 h 1592"/>
                <a:gd name="T80" fmla="*/ 2216 w 2422"/>
                <a:gd name="T81" fmla="*/ 924 h 1592"/>
                <a:gd name="T82" fmla="*/ 1766 w 2422"/>
                <a:gd name="T83" fmla="*/ 698 h 1592"/>
                <a:gd name="T84" fmla="*/ 1776 w 2422"/>
                <a:gd name="T85" fmla="*/ 532 h 1592"/>
                <a:gd name="T86" fmla="*/ 1714 w 2422"/>
                <a:gd name="T87" fmla="*/ 378 h 1592"/>
                <a:gd name="T88" fmla="*/ 2058 w 2422"/>
                <a:gd name="T89" fmla="*/ 320 h 1592"/>
                <a:gd name="T90" fmla="*/ 2076 w 2422"/>
                <a:gd name="T91" fmla="*/ 368 h 1592"/>
                <a:gd name="T92" fmla="*/ 2200 w 2422"/>
                <a:gd name="T93" fmla="*/ 266 h 1592"/>
                <a:gd name="T94" fmla="*/ 1994 w 2422"/>
                <a:gd name="T95" fmla="*/ 220 h 1592"/>
                <a:gd name="T96" fmla="*/ 2016 w 2422"/>
                <a:gd name="T97" fmla="*/ 260 h 1592"/>
                <a:gd name="T98" fmla="*/ 1656 w 2422"/>
                <a:gd name="T99" fmla="*/ 316 h 1592"/>
                <a:gd name="T100" fmla="*/ 1568 w 2422"/>
                <a:gd name="T101" fmla="*/ 228 h 1592"/>
                <a:gd name="T102" fmla="*/ 1460 w 2422"/>
                <a:gd name="T103" fmla="*/ 252 h 1592"/>
                <a:gd name="T104" fmla="*/ 1628 w 2422"/>
                <a:gd name="T105" fmla="*/ 434 h 1592"/>
                <a:gd name="T106" fmla="*/ 1660 w 2422"/>
                <a:gd name="T107" fmla="*/ 640 h 1592"/>
                <a:gd name="T108" fmla="*/ 1496 w 2422"/>
                <a:gd name="T109" fmla="*/ 820 h 1592"/>
                <a:gd name="T110" fmla="*/ 1186 w 2422"/>
                <a:gd name="T111" fmla="*/ 854 h 1592"/>
                <a:gd name="T112" fmla="*/ 910 w 2422"/>
                <a:gd name="T113" fmla="*/ 768 h 1592"/>
                <a:gd name="T114" fmla="*/ 716 w 2422"/>
                <a:gd name="T115" fmla="*/ 604 h 1592"/>
                <a:gd name="T116" fmla="*/ 644 w 2422"/>
                <a:gd name="T117" fmla="*/ 432 h 1592"/>
                <a:gd name="T118" fmla="*/ 692 w 2422"/>
                <a:gd name="T119" fmla="*/ 248 h 1592"/>
                <a:gd name="T120" fmla="*/ 848 w 2422"/>
                <a:gd name="T121" fmla="*/ 128 h 1592"/>
                <a:gd name="T122" fmla="*/ 764 w 2422"/>
                <a:gd name="T123" fmla="*/ 76 h 15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22"/>
                <a:gd name="T187" fmla="*/ 0 h 1592"/>
                <a:gd name="T188" fmla="*/ 2422 w 2422"/>
                <a:gd name="T189" fmla="*/ 1592 h 15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p:spPr>
          <p:txBody>
            <a:bodyPr wrap="none" lIns="36000" tIns="0" rIns="36000" bIns="0" anchor="ctr"/>
            <a:lstStyle/>
            <a:p>
              <a:endParaRPr lang="fr-FR">
                <a:latin typeface="Calibri" pitchFamily="34" charset="0"/>
              </a:endParaRPr>
            </a:p>
          </p:txBody>
        </p:sp>
        <p:sp>
          <p:nvSpPr>
            <p:cNvPr id="5" name="ZoneTexte 4"/>
            <p:cNvSpPr txBox="1"/>
            <p:nvPr/>
          </p:nvSpPr>
          <p:spPr>
            <a:xfrm>
              <a:off x="3995936" y="937890"/>
              <a:ext cx="1656330" cy="695661"/>
            </a:xfrm>
            <a:prstGeom prst="rect">
              <a:avLst/>
            </a:prstGeom>
            <a:noFill/>
          </p:spPr>
          <p:txBody>
            <a:bodyPr>
              <a:spAutoFit/>
            </a:bodyPr>
            <a:lstStyle/>
            <a:p>
              <a:pPr algn="ctr" fontAlgn="auto">
                <a:lnSpc>
                  <a:spcPts val="1800"/>
                </a:lnSpc>
                <a:spcBef>
                  <a:spcPts val="0"/>
                </a:spcBef>
                <a:spcAft>
                  <a:spcPts val="0"/>
                </a:spcAft>
                <a:defRPr/>
              </a:pPr>
              <a:r>
                <a:rPr lang="fr-FR" sz="2000" b="1" dirty="0">
                  <a:solidFill>
                    <a:schemeClr val="accent6">
                      <a:lumMod val="75000"/>
                    </a:schemeClr>
                  </a:solidFill>
                  <a:latin typeface="Calibri" pitchFamily="34" charset="0"/>
                </a:rPr>
                <a:t>Conception </a:t>
              </a:r>
            </a:p>
            <a:p>
              <a:pPr fontAlgn="auto">
                <a:lnSpc>
                  <a:spcPts val="1800"/>
                </a:lnSpc>
                <a:spcBef>
                  <a:spcPts val="0"/>
                </a:spcBef>
                <a:spcAft>
                  <a:spcPts val="0"/>
                </a:spcAft>
                <a:defRPr/>
              </a:pPr>
              <a:r>
                <a:rPr lang="fr-FR" sz="2000" b="1" dirty="0">
                  <a:solidFill>
                    <a:schemeClr val="accent6">
                      <a:lumMod val="75000"/>
                    </a:schemeClr>
                  </a:solidFill>
                  <a:latin typeface="Calibri" pitchFamily="34" charset="0"/>
                </a:rPr>
                <a:t>       détaillée</a:t>
              </a:r>
            </a:p>
          </p:txBody>
        </p:sp>
      </p:grpSp>
      <p:sp>
        <p:nvSpPr>
          <p:cNvPr id="7" name="Rectangle 6"/>
          <p:cNvSpPr/>
          <p:nvPr/>
        </p:nvSpPr>
        <p:spPr>
          <a:xfrm>
            <a:off x="4500563" y="657225"/>
            <a:ext cx="4032250" cy="784225"/>
          </a:xfrm>
          <a:prstGeom prst="rect">
            <a:avLst/>
          </a:prstGeom>
        </p:spPr>
        <p:txBody>
          <a:bodyPr>
            <a:spAutoFit/>
          </a:bodyPr>
          <a:lstStyle/>
          <a:p>
            <a:pPr fontAlgn="auto">
              <a:lnSpc>
                <a:spcPts val="1800"/>
              </a:lnSpc>
              <a:spcBef>
                <a:spcPts val="0"/>
              </a:spcBef>
              <a:spcAft>
                <a:spcPts val="0"/>
              </a:spcAft>
              <a:defRPr/>
            </a:pPr>
            <a:r>
              <a:rPr lang="fr-FR" b="1" dirty="0">
                <a:solidFill>
                  <a:schemeClr val="accent6">
                    <a:lumMod val="75000"/>
                  </a:schemeClr>
                </a:solidFill>
                <a:latin typeface="Calibri" pitchFamily="34" charset="0"/>
              </a:rPr>
              <a:t>C16 Formaliser, puis vérifier par simulation le comportement spatial </a:t>
            </a:r>
          </a:p>
          <a:p>
            <a:pPr fontAlgn="auto">
              <a:lnSpc>
                <a:spcPts val="1800"/>
              </a:lnSpc>
              <a:spcBef>
                <a:spcPts val="0"/>
              </a:spcBef>
              <a:spcAft>
                <a:spcPts val="0"/>
              </a:spcAft>
              <a:defRPr/>
            </a:pPr>
            <a:r>
              <a:rPr lang="fr-FR" b="1" dirty="0">
                <a:solidFill>
                  <a:schemeClr val="accent6">
                    <a:lumMod val="75000"/>
                  </a:schemeClr>
                </a:solidFill>
                <a:latin typeface="Calibri" pitchFamily="34" charset="0"/>
              </a:rPr>
              <a:t>et temporel d’un système automatique</a:t>
            </a:r>
            <a:endParaRPr lang="fr-FR" dirty="0">
              <a:solidFill>
                <a:schemeClr val="accent6">
                  <a:lumMod val="75000"/>
                </a:schemeClr>
              </a:solidFill>
              <a:latin typeface="Calibri" pitchFamily="34" charset="0"/>
            </a:endParaRPr>
          </a:p>
        </p:txBody>
      </p:sp>
      <p:sp>
        <p:nvSpPr>
          <p:cNvPr id="8" name="Rectangle 7"/>
          <p:cNvSpPr/>
          <p:nvPr/>
        </p:nvSpPr>
        <p:spPr>
          <a:xfrm>
            <a:off x="358775" y="1557338"/>
            <a:ext cx="8208963" cy="646112"/>
          </a:xfrm>
          <a:prstGeom prst="rect">
            <a:avLst/>
          </a:prstGeom>
        </p:spPr>
        <p:txBody>
          <a:bodyPr>
            <a:spAutoFit/>
          </a:bodyPr>
          <a:lstStyle/>
          <a:p>
            <a:pPr fontAlgn="auto">
              <a:spcBef>
                <a:spcPts val="0"/>
              </a:spcBef>
              <a:spcAft>
                <a:spcPts val="0"/>
              </a:spcAft>
              <a:defRPr/>
            </a:pPr>
            <a:r>
              <a:rPr lang="fr-FR" b="1" dirty="0">
                <a:solidFill>
                  <a:schemeClr val="accent1">
                    <a:lumMod val="75000"/>
                  </a:schemeClr>
                </a:solidFill>
                <a:latin typeface="Calibri" pitchFamily="34" charset="0"/>
              </a:rPr>
              <a:t>Évolution: Formaliser (ex CP42) puis simuler (ex CP44) le comportement du SA dans le langage de programmation choisi.</a:t>
            </a:r>
          </a:p>
        </p:txBody>
      </p:sp>
      <p:grpSp>
        <p:nvGrpSpPr>
          <p:cNvPr id="3" name="Groupe 16"/>
          <p:cNvGrpSpPr>
            <a:grpSpLocks/>
          </p:cNvGrpSpPr>
          <p:nvPr/>
        </p:nvGrpSpPr>
        <p:grpSpPr bwMode="auto">
          <a:xfrm>
            <a:off x="467544" y="2276872"/>
            <a:ext cx="8138523" cy="4290207"/>
            <a:chOff x="468252" y="2492896"/>
            <a:chExt cx="8137582" cy="4289951"/>
          </a:xfrm>
        </p:grpSpPr>
        <p:sp>
          <p:nvSpPr>
            <p:cNvPr id="38918" name="Rectangle 4"/>
            <p:cNvSpPr>
              <a:spLocks noChangeArrowheads="1"/>
            </p:cNvSpPr>
            <p:nvPr/>
          </p:nvSpPr>
          <p:spPr bwMode="auto">
            <a:xfrm>
              <a:off x="468252" y="3356940"/>
              <a:ext cx="4357184" cy="25636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p>
              <a:r>
                <a:rPr lang="en-GB" altLang="zh-CN" b="1" dirty="0">
                  <a:latin typeface="Calibri" pitchFamily="34" charset="0"/>
                  <a:cs typeface="Times New Roman" pitchFamily="18" charset="0"/>
                </a:rPr>
                <a:t> If Fm_etap_133</a:t>
              </a:r>
              <a:endParaRPr lang="fr-FR" altLang="zh-CN" b="1" dirty="0">
                <a:latin typeface="Calibri" pitchFamily="34" charset="0"/>
              </a:endParaRPr>
            </a:p>
            <a:p>
              <a:pPr eaLnBrk="0" hangingPunct="0"/>
              <a:r>
                <a:rPr lang="en-GB" altLang="zh-CN" b="1" dirty="0">
                  <a:latin typeface="Calibri" pitchFamily="34" charset="0"/>
                  <a:cs typeface="Times New Roman" pitchFamily="18" charset="0"/>
                </a:rPr>
                <a:t> Then </a:t>
              </a:r>
              <a:r>
                <a:rPr lang="en-GB" altLang="zh-CN" b="1" dirty="0" err="1">
                  <a:latin typeface="Calibri" pitchFamily="34" charset="0"/>
                  <a:cs typeface="Times New Roman" pitchFamily="18" charset="0"/>
                </a:rPr>
                <a:t>Pos_z_dem</a:t>
              </a:r>
              <a:r>
                <a:rPr lang="en-GB" altLang="zh-CN" b="1" dirty="0">
                  <a:latin typeface="Calibri" pitchFamily="34" charset="0"/>
                  <a:cs typeface="Times New Roman" pitchFamily="18" charset="0"/>
                </a:rPr>
                <a:t> := </a:t>
              </a:r>
              <a:r>
                <a:rPr lang="en-GB" altLang="zh-CN" b="1" dirty="0" err="1">
                  <a:latin typeface="Calibri" pitchFamily="34" charset="0"/>
                  <a:cs typeface="Times New Roman" pitchFamily="18" charset="0"/>
                </a:rPr>
                <a:t>pos_z_ht</a:t>
              </a:r>
              <a:r>
                <a:rPr lang="en-GB" altLang="zh-CN" b="1" dirty="0">
                  <a:latin typeface="Calibri" pitchFamily="34" charset="0"/>
                  <a:cs typeface="Times New Roman" pitchFamily="18" charset="0"/>
                </a:rPr>
                <a:t>;</a:t>
              </a:r>
              <a:endParaRPr lang="fr-FR" altLang="zh-CN" b="1" dirty="0">
                <a:latin typeface="Calibri" pitchFamily="34" charset="0"/>
              </a:endParaRPr>
            </a:p>
            <a:p>
              <a:pPr eaLnBrk="0" hangingPunct="0"/>
              <a:r>
                <a:rPr lang="en-GB" altLang="zh-CN" b="1" dirty="0">
                  <a:latin typeface="Calibri" pitchFamily="34" charset="0"/>
                  <a:cs typeface="Times New Roman" pitchFamily="18" charset="0"/>
                </a:rPr>
                <a:t> Else If fm_etap_131</a:t>
              </a:r>
              <a:endParaRPr lang="fr-FR" altLang="zh-CN" b="1" dirty="0">
                <a:latin typeface="Calibri" pitchFamily="34" charset="0"/>
              </a:endParaRPr>
            </a:p>
            <a:p>
              <a:pPr eaLnBrk="0" hangingPunct="0"/>
              <a:r>
                <a:rPr lang="en-GB" altLang="zh-CN" b="1" dirty="0">
                  <a:latin typeface="Calibri" pitchFamily="34" charset="0"/>
                  <a:cs typeface="Times New Roman" pitchFamily="18" charset="0"/>
                </a:rPr>
                <a:t>         Then If etap_109</a:t>
              </a:r>
              <a:endParaRPr lang="fr-FR" altLang="zh-CN" b="1" dirty="0">
                <a:latin typeface="Calibri" pitchFamily="34" charset="0"/>
              </a:endParaRPr>
            </a:p>
            <a:p>
              <a:pPr eaLnBrk="0" hangingPunct="0"/>
              <a:r>
                <a:rPr lang="en-GB" altLang="zh-CN" b="1" dirty="0">
                  <a:latin typeface="Calibri" pitchFamily="34" charset="0"/>
                  <a:cs typeface="Times New Roman" pitchFamily="18" charset="0"/>
                </a:rPr>
                <a:t>                  </a:t>
              </a:r>
              <a:r>
                <a:rPr lang="de-DE" altLang="zh-CN" b="1" dirty="0" err="1">
                  <a:latin typeface="Calibri" pitchFamily="34" charset="0"/>
                  <a:cs typeface="Times New Roman" pitchFamily="18" charset="0"/>
                </a:rPr>
                <a:t>Then</a:t>
              </a:r>
              <a:r>
                <a:rPr lang="de-DE" altLang="zh-CN" b="1" dirty="0">
                  <a:latin typeface="Calibri" pitchFamily="34" charset="0"/>
                  <a:cs typeface="Times New Roman" pitchFamily="18" charset="0"/>
                </a:rPr>
                <a:t> </a:t>
              </a:r>
              <a:r>
                <a:rPr lang="de-DE" altLang="zh-CN" b="1" dirty="0" err="1">
                  <a:latin typeface="Calibri" pitchFamily="34" charset="0"/>
                  <a:cs typeface="Times New Roman" pitchFamily="18" charset="0"/>
                </a:rPr>
                <a:t>Pos_z_dem</a:t>
              </a:r>
              <a:r>
                <a:rPr lang="de-DE" altLang="zh-CN" b="1" dirty="0">
                  <a:latin typeface="Calibri" pitchFamily="34" charset="0"/>
                  <a:cs typeface="Times New Roman" pitchFamily="18" charset="0"/>
                </a:rPr>
                <a:t>:=</a:t>
              </a:r>
              <a:r>
                <a:rPr lang="de-DE" altLang="zh-CN" b="1" dirty="0" err="1">
                  <a:latin typeface="Calibri" pitchFamily="34" charset="0"/>
                  <a:cs typeface="Times New Roman" pitchFamily="18" charset="0"/>
                </a:rPr>
                <a:t>pos_z_dep</a:t>
              </a:r>
              <a:r>
                <a:rPr lang="de-DE" altLang="zh-CN" b="1" dirty="0">
                  <a:latin typeface="Calibri" pitchFamily="34" charset="0"/>
                  <a:cs typeface="Times New Roman" pitchFamily="18" charset="0"/>
                </a:rPr>
                <a:t>;</a:t>
              </a:r>
              <a:endParaRPr lang="fr-FR" altLang="zh-CN" b="1" dirty="0">
                <a:latin typeface="Calibri" pitchFamily="34" charset="0"/>
              </a:endParaRPr>
            </a:p>
            <a:p>
              <a:pPr eaLnBrk="0" hangingPunct="0"/>
              <a:r>
                <a:rPr lang="de-DE" altLang="zh-CN" b="1" dirty="0">
                  <a:latin typeface="Calibri" pitchFamily="34" charset="0"/>
                  <a:cs typeface="Times New Roman" pitchFamily="18" charset="0"/>
                </a:rPr>
                <a:t>                  Else </a:t>
              </a:r>
              <a:r>
                <a:rPr lang="de-DE" altLang="zh-CN" b="1" dirty="0" err="1">
                  <a:latin typeface="Calibri" pitchFamily="34" charset="0"/>
                  <a:cs typeface="Times New Roman" pitchFamily="18" charset="0"/>
                </a:rPr>
                <a:t>pos_z_dem</a:t>
              </a:r>
              <a:r>
                <a:rPr lang="de-DE" altLang="zh-CN" b="1" dirty="0">
                  <a:latin typeface="Calibri" pitchFamily="34" charset="0"/>
                  <a:cs typeface="Times New Roman" pitchFamily="18" charset="0"/>
                </a:rPr>
                <a:t>:= </a:t>
              </a:r>
              <a:r>
                <a:rPr lang="de-DE" altLang="zh-CN" b="1" dirty="0" err="1">
                  <a:latin typeface="Calibri" pitchFamily="34" charset="0"/>
                  <a:cs typeface="Times New Roman" pitchFamily="18" charset="0"/>
                </a:rPr>
                <a:t>Pos_z</a:t>
              </a:r>
              <a:r>
                <a:rPr lang="de-DE" altLang="zh-CN" b="1" dirty="0">
                  <a:latin typeface="Calibri" pitchFamily="34" charset="0"/>
                  <a:cs typeface="Times New Roman" pitchFamily="18" charset="0"/>
                </a:rPr>
                <a:t>[N];</a:t>
              </a:r>
              <a:endParaRPr lang="fr-FR" altLang="zh-CN" b="1" dirty="0">
                <a:latin typeface="Calibri" pitchFamily="34" charset="0"/>
              </a:endParaRPr>
            </a:p>
            <a:p>
              <a:pPr eaLnBrk="0" hangingPunct="0"/>
              <a:r>
                <a:rPr lang="en-GB" altLang="zh-CN" b="1" dirty="0">
                  <a:latin typeface="Calibri" pitchFamily="34" charset="0"/>
                  <a:cs typeface="Times New Roman" pitchFamily="18" charset="0"/>
                </a:rPr>
                <a:t>                  </a:t>
              </a:r>
              <a:r>
                <a:rPr lang="en-GB" altLang="zh-CN" b="1" dirty="0" err="1">
                  <a:latin typeface="Calibri" pitchFamily="34" charset="0"/>
                  <a:cs typeface="Times New Roman" pitchFamily="18" charset="0"/>
                </a:rPr>
                <a:t>End_if</a:t>
              </a:r>
              <a:r>
                <a:rPr lang="en-GB" altLang="zh-CN" b="1" dirty="0">
                  <a:latin typeface="Calibri" pitchFamily="34" charset="0"/>
                  <a:cs typeface="Times New Roman" pitchFamily="18" charset="0"/>
                </a:rPr>
                <a:t> ;</a:t>
              </a:r>
              <a:endParaRPr lang="fr-FR" altLang="zh-CN" b="1" dirty="0">
                <a:latin typeface="Calibri" pitchFamily="34" charset="0"/>
              </a:endParaRPr>
            </a:p>
            <a:p>
              <a:pPr eaLnBrk="0" hangingPunct="0"/>
              <a:r>
                <a:rPr lang="en-GB" altLang="zh-CN" b="1" dirty="0">
                  <a:latin typeface="Calibri" pitchFamily="34" charset="0"/>
                  <a:cs typeface="Times New Roman" pitchFamily="18" charset="0"/>
                </a:rPr>
                <a:t>         </a:t>
              </a:r>
              <a:r>
                <a:rPr lang="en-GB" altLang="zh-CN" b="1" dirty="0" err="1">
                  <a:latin typeface="Calibri" pitchFamily="34" charset="0"/>
                  <a:cs typeface="Times New Roman" pitchFamily="18" charset="0"/>
                </a:rPr>
                <a:t>End_if</a:t>
              </a:r>
              <a:r>
                <a:rPr lang="en-GB" altLang="zh-CN" b="1" dirty="0">
                  <a:latin typeface="Calibri" pitchFamily="34" charset="0"/>
                  <a:cs typeface="Times New Roman" pitchFamily="18" charset="0"/>
                </a:rPr>
                <a:t> ;</a:t>
              </a:r>
              <a:endParaRPr lang="fr-FR" altLang="zh-CN" b="1" dirty="0">
                <a:latin typeface="Calibri" pitchFamily="34" charset="0"/>
              </a:endParaRPr>
            </a:p>
            <a:p>
              <a:pPr eaLnBrk="0" hangingPunct="0"/>
              <a:r>
                <a:rPr lang="en-GB" altLang="zh-CN" b="1" dirty="0">
                  <a:latin typeface="Calibri" pitchFamily="34" charset="0"/>
                  <a:cs typeface="Times New Roman" pitchFamily="18" charset="0"/>
                </a:rPr>
                <a:t> </a:t>
              </a:r>
              <a:r>
                <a:rPr lang="en-GB" altLang="zh-CN" b="1" dirty="0" err="1">
                  <a:latin typeface="Calibri" pitchFamily="34" charset="0"/>
                  <a:cs typeface="Times New Roman" pitchFamily="18" charset="0"/>
                </a:rPr>
                <a:t>End_if</a:t>
              </a:r>
              <a:r>
                <a:rPr lang="en-GB" altLang="zh-CN" b="1" dirty="0">
                  <a:latin typeface="Calibri" pitchFamily="34" charset="0"/>
                  <a:cs typeface="Times New Roman" pitchFamily="18" charset="0"/>
                </a:rPr>
                <a:t> ;</a:t>
              </a:r>
              <a:endParaRPr lang="en-GB" altLang="zh-CN" b="1" dirty="0">
                <a:latin typeface="Calibri" pitchFamily="34" charset="0"/>
              </a:endParaRPr>
            </a:p>
          </p:txBody>
        </p:sp>
        <p:sp>
          <p:nvSpPr>
            <p:cNvPr id="38919" name="Rectangle 14"/>
            <p:cNvSpPr>
              <a:spLocks noChangeArrowheads="1"/>
            </p:cNvSpPr>
            <p:nvPr/>
          </p:nvSpPr>
          <p:spPr bwMode="auto">
            <a:xfrm>
              <a:off x="1619672" y="2492896"/>
              <a:ext cx="601266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r>
                <a:rPr lang="fr-FR" b="1" dirty="0">
                  <a:latin typeface="Calibri" pitchFamily="34" charset="0"/>
                </a:rPr>
                <a:t>Décrire les modules logiciels des différentes fonctions.</a:t>
              </a:r>
            </a:p>
          </p:txBody>
        </p:sp>
        <p:pic>
          <p:nvPicPr>
            <p:cNvPr id="38920" name="Picture 7"/>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932232" y="2996922"/>
              <a:ext cx="3673602" cy="3785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Tree>
    <p:extLst>
      <p:ext uri="{BB962C8B-B14F-4D97-AF65-F5344CB8AC3E}">
        <p14:creationId xmlns="" xmlns:p14="http://schemas.microsoft.com/office/powerpoint/2010/main" val="6103794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2"/>
          <p:cNvGrpSpPr>
            <a:grpSpLocks/>
          </p:cNvGrpSpPr>
          <p:nvPr/>
        </p:nvGrpSpPr>
        <p:grpSpPr bwMode="auto">
          <a:xfrm>
            <a:off x="719138" y="116632"/>
            <a:ext cx="3565525" cy="1439862"/>
            <a:chOff x="3203848" y="692696"/>
            <a:chExt cx="3564396" cy="1764196"/>
          </a:xfrm>
        </p:grpSpPr>
        <p:sp>
          <p:nvSpPr>
            <p:cNvPr id="39944" name="Freeform 9"/>
            <p:cNvSpPr>
              <a:spLocks/>
            </p:cNvSpPr>
            <p:nvPr/>
          </p:nvSpPr>
          <p:spPr bwMode="auto">
            <a:xfrm>
              <a:off x="3203848" y="692696"/>
              <a:ext cx="3564396" cy="1764196"/>
            </a:xfrm>
            <a:custGeom>
              <a:avLst/>
              <a:gdLst>
                <a:gd name="T0" fmla="*/ 764 w 2422"/>
                <a:gd name="T1" fmla="*/ 76 h 1592"/>
                <a:gd name="T2" fmla="*/ 720 w 2422"/>
                <a:gd name="T3" fmla="*/ 100 h 1592"/>
                <a:gd name="T4" fmla="*/ 696 w 2422"/>
                <a:gd name="T5" fmla="*/ 116 h 1592"/>
                <a:gd name="T6" fmla="*/ 624 w 2422"/>
                <a:gd name="T7" fmla="*/ 174 h 1592"/>
                <a:gd name="T8" fmla="*/ 326 w 2422"/>
                <a:gd name="T9" fmla="*/ 48 h 1592"/>
                <a:gd name="T10" fmla="*/ 352 w 2422"/>
                <a:gd name="T11" fmla="*/ 20 h 1592"/>
                <a:gd name="T12" fmla="*/ 148 w 2422"/>
                <a:gd name="T13" fmla="*/ 0 h 1592"/>
                <a:gd name="T14" fmla="*/ 246 w 2422"/>
                <a:gd name="T15" fmla="*/ 126 h 1592"/>
                <a:gd name="T16" fmla="*/ 280 w 2422"/>
                <a:gd name="T17" fmla="*/ 92 h 1592"/>
                <a:gd name="T18" fmla="*/ 588 w 2422"/>
                <a:gd name="T19" fmla="*/ 236 h 1592"/>
                <a:gd name="T20" fmla="*/ 544 w 2422"/>
                <a:gd name="T21" fmla="*/ 374 h 1592"/>
                <a:gd name="T22" fmla="*/ 562 w 2422"/>
                <a:gd name="T23" fmla="*/ 542 h 1592"/>
                <a:gd name="T24" fmla="*/ 178 w 2422"/>
                <a:gd name="T25" fmla="*/ 598 h 1592"/>
                <a:gd name="T26" fmla="*/ 172 w 2422"/>
                <a:gd name="T27" fmla="*/ 556 h 1592"/>
                <a:gd name="T28" fmla="*/ 0 w 2422"/>
                <a:gd name="T29" fmla="*/ 664 h 1592"/>
                <a:gd name="T30" fmla="*/ 204 w 2422"/>
                <a:gd name="T31" fmla="*/ 734 h 1592"/>
                <a:gd name="T32" fmla="*/ 196 w 2422"/>
                <a:gd name="T33" fmla="*/ 676 h 1592"/>
                <a:gd name="T34" fmla="*/ 598 w 2422"/>
                <a:gd name="T35" fmla="*/ 624 h 1592"/>
                <a:gd name="T36" fmla="*/ 724 w 2422"/>
                <a:gd name="T37" fmla="*/ 760 h 1592"/>
                <a:gd name="T38" fmla="*/ 908 w 2422"/>
                <a:gd name="T39" fmla="*/ 884 h 1592"/>
                <a:gd name="T40" fmla="*/ 764 w 2422"/>
                <a:gd name="T41" fmla="*/ 1232 h 1592"/>
                <a:gd name="T42" fmla="*/ 692 w 2422"/>
                <a:gd name="T43" fmla="*/ 1200 h 1592"/>
                <a:gd name="T44" fmla="*/ 732 w 2422"/>
                <a:gd name="T45" fmla="*/ 1452 h 1592"/>
                <a:gd name="T46" fmla="*/ 930 w 2422"/>
                <a:gd name="T47" fmla="*/ 1298 h 1592"/>
                <a:gd name="T48" fmla="*/ 860 w 2422"/>
                <a:gd name="T49" fmla="*/ 1268 h 1592"/>
                <a:gd name="T50" fmla="*/ 996 w 2422"/>
                <a:gd name="T51" fmla="*/ 916 h 1592"/>
                <a:gd name="T52" fmla="*/ 1180 w 2422"/>
                <a:gd name="T53" fmla="*/ 972 h 1592"/>
                <a:gd name="T54" fmla="*/ 1384 w 2422"/>
                <a:gd name="T55" fmla="*/ 968 h 1592"/>
                <a:gd name="T56" fmla="*/ 1602 w 2422"/>
                <a:gd name="T57" fmla="*/ 1372 h 1592"/>
                <a:gd name="T58" fmla="*/ 1548 w 2422"/>
                <a:gd name="T59" fmla="*/ 1380 h 1592"/>
                <a:gd name="T60" fmla="*/ 1776 w 2422"/>
                <a:gd name="T61" fmla="*/ 1592 h 1592"/>
                <a:gd name="T62" fmla="*/ 1776 w 2422"/>
                <a:gd name="T63" fmla="*/ 1348 h 1592"/>
                <a:gd name="T64" fmla="*/ 1714 w 2422"/>
                <a:gd name="T65" fmla="*/ 1354 h 1592"/>
                <a:gd name="T66" fmla="*/ 1482 w 2422"/>
                <a:gd name="T67" fmla="*/ 954 h 1592"/>
                <a:gd name="T68" fmla="*/ 1636 w 2422"/>
                <a:gd name="T69" fmla="*/ 871 h 1592"/>
                <a:gd name="T70" fmla="*/ 1736 w 2422"/>
                <a:gd name="T71" fmla="*/ 770 h 1592"/>
                <a:gd name="T72" fmla="*/ 2180 w 2422"/>
                <a:gd name="T73" fmla="*/ 996 h 1592"/>
                <a:gd name="T74" fmla="*/ 2152 w 2422"/>
                <a:gd name="T75" fmla="*/ 1032 h 1592"/>
                <a:gd name="T76" fmla="*/ 2422 w 2422"/>
                <a:gd name="T77" fmla="*/ 1082 h 1592"/>
                <a:gd name="T78" fmla="*/ 2236 w 2422"/>
                <a:gd name="T79" fmla="*/ 884 h 1592"/>
                <a:gd name="T80" fmla="*/ 2216 w 2422"/>
                <a:gd name="T81" fmla="*/ 924 h 1592"/>
                <a:gd name="T82" fmla="*/ 1766 w 2422"/>
                <a:gd name="T83" fmla="*/ 698 h 1592"/>
                <a:gd name="T84" fmla="*/ 1776 w 2422"/>
                <a:gd name="T85" fmla="*/ 532 h 1592"/>
                <a:gd name="T86" fmla="*/ 1714 w 2422"/>
                <a:gd name="T87" fmla="*/ 378 h 1592"/>
                <a:gd name="T88" fmla="*/ 2058 w 2422"/>
                <a:gd name="T89" fmla="*/ 320 h 1592"/>
                <a:gd name="T90" fmla="*/ 2076 w 2422"/>
                <a:gd name="T91" fmla="*/ 368 h 1592"/>
                <a:gd name="T92" fmla="*/ 2200 w 2422"/>
                <a:gd name="T93" fmla="*/ 266 h 1592"/>
                <a:gd name="T94" fmla="*/ 1994 w 2422"/>
                <a:gd name="T95" fmla="*/ 220 h 1592"/>
                <a:gd name="T96" fmla="*/ 2016 w 2422"/>
                <a:gd name="T97" fmla="*/ 260 h 1592"/>
                <a:gd name="T98" fmla="*/ 1656 w 2422"/>
                <a:gd name="T99" fmla="*/ 316 h 1592"/>
                <a:gd name="T100" fmla="*/ 1568 w 2422"/>
                <a:gd name="T101" fmla="*/ 228 h 1592"/>
                <a:gd name="T102" fmla="*/ 1460 w 2422"/>
                <a:gd name="T103" fmla="*/ 252 h 1592"/>
                <a:gd name="T104" fmla="*/ 1628 w 2422"/>
                <a:gd name="T105" fmla="*/ 434 h 1592"/>
                <a:gd name="T106" fmla="*/ 1660 w 2422"/>
                <a:gd name="T107" fmla="*/ 640 h 1592"/>
                <a:gd name="T108" fmla="*/ 1496 w 2422"/>
                <a:gd name="T109" fmla="*/ 820 h 1592"/>
                <a:gd name="T110" fmla="*/ 1186 w 2422"/>
                <a:gd name="T111" fmla="*/ 854 h 1592"/>
                <a:gd name="T112" fmla="*/ 910 w 2422"/>
                <a:gd name="T113" fmla="*/ 768 h 1592"/>
                <a:gd name="T114" fmla="*/ 716 w 2422"/>
                <a:gd name="T115" fmla="*/ 604 h 1592"/>
                <a:gd name="T116" fmla="*/ 644 w 2422"/>
                <a:gd name="T117" fmla="*/ 432 h 1592"/>
                <a:gd name="T118" fmla="*/ 692 w 2422"/>
                <a:gd name="T119" fmla="*/ 248 h 1592"/>
                <a:gd name="T120" fmla="*/ 848 w 2422"/>
                <a:gd name="T121" fmla="*/ 128 h 1592"/>
                <a:gd name="T122" fmla="*/ 764 w 2422"/>
                <a:gd name="T123" fmla="*/ 76 h 15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422"/>
                <a:gd name="T187" fmla="*/ 0 h 1592"/>
                <a:gd name="T188" fmla="*/ 2422 w 2422"/>
                <a:gd name="T189" fmla="*/ 1592 h 15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p:spPr>
          <p:txBody>
            <a:bodyPr wrap="none" lIns="36000" tIns="0" rIns="36000" bIns="0" anchor="ctr"/>
            <a:lstStyle/>
            <a:p>
              <a:endParaRPr lang="fr-FR">
                <a:latin typeface="Calibri" pitchFamily="34" charset="0"/>
              </a:endParaRPr>
            </a:p>
          </p:txBody>
        </p:sp>
        <p:sp>
          <p:nvSpPr>
            <p:cNvPr id="5" name="ZoneTexte 4"/>
            <p:cNvSpPr txBox="1"/>
            <p:nvPr/>
          </p:nvSpPr>
          <p:spPr>
            <a:xfrm>
              <a:off x="3995759" y="937777"/>
              <a:ext cx="1656825" cy="691044"/>
            </a:xfrm>
            <a:prstGeom prst="rect">
              <a:avLst/>
            </a:prstGeom>
            <a:noFill/>
          </p:spPr>
          <p:txBody>
            <a:bodyPr>
              <a:spAutoFit/>
            </a:bodyPr>
            <a:lstStyle/>
            <a:p>
              <a:pPr algn="ctr" fontAlgn="auto">
                <a:lnSpc>
                  <a:spcPts val="1800"/>
                </a:lnSpc>
                <a:spcBef>
                  <a:spcPts val="0"/>
                </a:spcBef>
                <a:spcAft>
                  <a:spcPts val="0"/>
                </a:spcAft>
                <a:defRPr/>
              </a:pPr>
              <a:r>
                <a:rPr lang="fr-FR" sz="2000" b="1" dirty="0">
                  <a:solidFill>
                    <a:schemeClr val="accent6">
                      <a:lumMod val="75000"/>
                    </a:schemeClr>
                  </a:solidFill>
                  <a:latin typeface="Calibri" pitchFamily="34" charset="0"/>
                </a:rPr>
                <a:t>Conception </a:t>
              </a:r>
            </a:p>
            <a:p>
              <a:pPr fontAlgn="auto">
                <a:lnSpc>
                  <a:spcPts val="1800"/>
                </a:lnSpc>
                <a:spcBef>
                  <a:spcPts val="0"/>
                </a:spcBef>
                <a:spcAft>
                  <a:spcPts val="0"/>
                </a:spcAft>
                <a:defRPr/>
              </a:pPr>
              <a:r>
                <a:rPr lang="fr-FR" sz="2000" b="1" dirty="0">
                  <a:solidFill>
                    <a:schemeClr val="accent6">
                      <a:lumMod val="75000"/>
                    </a:schemeClr>
                  </a:solidFill>
                  <a:latin typeface="Calibri" pitchFamily="34" charset="0"/>
                </a:rPr>
                <a:t>       détaillée</a:t>
              </a:r>
            </a:p>
          </p:txBody>
        </p:sp>
      </p:grpSp>
      <p:sp>
        <p:nvSpPr>
          <p:cNvPr id="7" name="Rectangle 6"/>
          <p:cNvSpPr/>
          <p:nvPr/>
        </p:nvSpPr>
        <p:spPr>
          <a:xfrm>
            <a:off x="4284663" y="225425"/>
            <a:ext cx="4481512" cy="784225"/>
          </a:xfrm>
          <a:prstGeom prst="rect">
            <a:avLst/>
          </a:prstGeom>
        </p:spPr>
        <p:txBody>
          <a:bodyPr>
            <a:spAutoFit/>
          </a:bodyPr>
          <a:lstStyle/>
          <a:p>
            <a:pPr fontAlgn="auto">
              <a:lnSpc>
                <a:spcPts val="1800"/>
              </a:lnSpc>
              <a:spcBef>
                <a:spcPts val="0"/>
              </a:spcBef>
              <a:spcAft>
                <a:spcPts val="0"/>
              </a:spcAft>
              <a:defRPr/>
            </a:pPr>
            <a:r>
              <a:rPr lang="fr-FR" b="1" dirty="0">
                <a:solidFill>
                  <a:schemeClr val="accent6">
                    <a:lumMod val="75000"/>
                  </a:schemeClr>
                </a:solidFill>
                <a:latin typeface="Calibri" pitchFamily="34" charset="0"/>
              </a:rPr>
              <a:t>C17 Élaborer tout ou partie du dossier de réalisation, du dossier de tests et du dossier</a:t>
            </a:r>
          </a:p>
          <a:p>
            <a:pPr fontAlgn="auto">
              <a:lnSpc>
                <a:spcPts val="1800"/>
              </a:lnSpc>
              <a:spcBef>
                <a:spcPts val="0"/>
              </a:spcBef>
              <a:spcAft>
                <a:spcPts val="0"/>
              </a:spcAft>
              <a:defRPr/>
            </a:pPr>
            <a:r>
              <a:rPr lang="fr-FR" b="1" dirty="0">
                <a:solidFill>
                  <a:schemeClr val="accent6">
                    <a:lumMod val="75000"/>
                  </a:schemeClr>
                </a:solidFill>
                <a:latin typeface="Calibri" pitchFamily="34" charset="0"/>
              </a:rPr>
              <a:t>système remis au client</a:t>
            </a:r>
            <a:endParaRPr lang="fr-FR" dirty="0">
              <a:solidFill>
                <a:schemeClr val="accent6">
                  <a:lumMod val="75000"/>
                </a:schemeClr>
              </a:solidFill>
              <a:latin typeface="Calibri" pitchFamily="34" charset="0"/>
            </a:endParaRPr>
          </a:p>
        </p:txBody>
      </p:sp>
      <p:sp>
        <p:nvSpPr>
          <p:cNvPr id="39940" name="Rectangle 5"/>
          <p:cNvSpPr>
            <a:spLocks noChangeArrowheads="1"/>
          </p:cNvSpPr>
          <p:nvPr/>
        </p:nvSpPr>
        <p:spPr bwMode="auto">
          <a:xfrm>
            <a:off x="539253" y="2555007"/>
            <a:ext cx="7777163" cy="3970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nSpc>
                <a:spcPts val="2100"/>
              </a:lnSpc>
            </a:pPr>
            <a:r>
              <a:rPr lang="fr-FR" b="1" dirty="0">
                <a:latin typeface="Calibri" pitchFamily="34" charset="0"/>
              </a:rPr>
              <a:t>- Dessins d’ensembles complets, dessins de définition complets. </a:t>
            </a:r>
          </a:p>
          <a:p>
            <a:pPr>
              <a:lnSpc>
                <a:spcPts val="2100"/>
              </a:lnSpc>
            </a:pPr>
            <a:r>
              <a:rPr lang="fr-FR" b="1" dirty="0">
                <a:latin typeface="Calibri" pitchFamily="34" charset="0"/>
              </a:rPr>
              <a:t>- Plans commentés d’installation, d’intégration et des architectures matérielles.</a:t>
            </a:r>
          </a:p>
          <a:p>
            <a:pPr>
              <a:lnSpc>
                <a:spcPts val="2100"/>
              </a:lnSpc>
            </a:pPr>
            <a:r>
              <a:rPr lang="fr-FR" b="1" dirty="0">
                <a:latin typeface="Calibri" pitchFamily="34" charset="0"/>
              </a:rPr>
              <a:t>- Documents de répartition des entrées-sorties sur les modules.</a:t>
            </a:r>
          </a:p>
          <a:p>
            <a:pPr>
              <a:lnSpc>
                <a:spcPts val="2100"/>
              </a:lnSpc>
            </a:pPr>
            <a:r>
              <a:rPr lang="fr-FR" b="1" dirty="0">
                <a:latin typeface="Calibri" pitchFamily="34" charset="0"/>
              </a:rPr>
              <a:t>- Schémas détaillés des fonctions et description littérale associée.</a:t>
            </a:r>
          </a:p>
          <a:p>
            <a:pPr>
              <a:lnSpc>
                <a:spcPts val="2100"/>
              </a:lnSpc>
            </a:pPr>
            <a:r>
              <a:rPr lang="fr-FR" b="1" dirty="0">
                <a:latin typeface="Calibri" pitchFamily="34" charset="0"/>
              </a:rPr>
              <a:t>- Documents d’analyses de risques sur la sécurité.</a:t>
            </a:r>
          </a:p>
          <a:p>
            <a:pPr>
              <a:lnSpc>
                <a:spcPts val="2100"/>
              </a:lnSpc>
            </a:pPr>
            <a:r>
              <a:rPr lang="fr-FR" b="1" dirty="0">
                <a:latin typeface="Calibri" pitchFamily="34" charset="0"/>
              </a:rPr>
              <a:t>- Documents pour la surveillance du procédé et le diagnostic.</a:t>
            </a:r>
          </a:p>
          <a:p>
            <a:pPr>
              <a:lnSpc>
                <a:spcPts val="2100"/>
              </a:lnSpc>
            </a:pPr>
            <a:r>
              <a:rPr lang="fr-FR" b="1" dirty="0">
                <a:latin typeface="Calibri" pitchFamily="34" charset="0"/>
              </a:rPr>
              <a:t>- Documents d’enchaînement des pages Interface homme - système.</a:t>
            </a:r>
          </a:p>
          <a:p>
            <a:pPr>
              <a:lnSpc>
                <a:spcPts val="2100"/>
              </a:lnSpc>
            </a:pPr>
            <a:r>
              <a:rPr lang="fr-FR" b="1" dirty="0">
                <a:latin typeface="Calibri" pitchFamily="34" charset="0"/>
              </a:rPr>
              <a:t>- Documents de description technologique des composants. </a:t>
            </a:r>
          </a:p>
          <a:p>
            <a:pPr>
              <a:lnSpc>
                <a:spcPts val="2100"/>
              </a:lnSpc>
            </a:pPr>
            <a:r>
              <a:rPr lang="fr-FR" b="1" dirty="0">
                <a:latin typeface="Calibri" pitchFamily="34" charset="0"/>
              </a:rPr>
              <a:t>- Définition de l’inventaire des entrées-sorties par fonction.</a:t>
            </a:r>
          </a:p>
          <a:p>
            <a:pPr>
              <a:lnSpc>
                <a:spcPts val="2100"/>
              </a:lnSpc>
            </a:pPr>
            <a:r>
              <a:rPr lang="fr-FR" b="1" dirty="0">
                <a:latin typeface="Calibri" pitchFamily="34" charset="0"/>
              </a:rPr>
              <a:t>- Documents de description du fonctionnement dans le langage choisi.</a:t>
            </a:r>
          </a:p>
          <a:p>
            <a:pPr>
              <a:lnSpc>
                <a:spcPts val="2100"/>
              </a:lnSpc>
            </a:pPr>
            <a:r>
              <a:rPr lang="fr-FR" b="1" dirty="0">
                <a:latin typeface="Calibri" pitchFamily="34" charset="0"/>
              </a:rPr>
              <a:t>- Procédures de tests ou d’essais de validation des réalisations matérielles.</a:t>
            </a:r>
          </a:p>
          <a:p>
            <a:pPr>
              <a:lnSpc>
                <a:spcPts val="2100"/>
              </a:lnSpc>
            </a:pPr>
            <a:r>
              <a:rPr lang="fr-FR" b="1" dirty="0">
                <a:latin typeface="Calibri" pitchFamily="34" charset="0"/>
              </a:rPr>
              <a:t>- Procédures de tests statiques et vérification des câblages.</a:t>
            </a:r>
          </a:p>
          <a:p>
            <a:pPr>
              <a:lnSpc>
                <a:spcPts val="2100"/>
              </a:lnSpc>
            </a:pPr>
            <a:r>
              <a:rPr lang="fr-FR" b="1" dirty="0">
                <a:latin typeface="Calibri" pitchFamily="34" charset="0"/>
              </a:rPr>
              <a:t>- Procédures de tests unitaires.</a:t>
            </a:r>
          </a:p>
          <a:p>
            <a:pPr>
              <a:lnSpc>
                <a:spcPts val="2100"/>
              </a:lnSpc>
            </a:pPr>
            <a:r>
              <a:rPr lang="fr-FR" b="1" dirty="0">
                <a:latin typeface="Calibri" pitchFamily="34" charset="0"/>
              </a:rPr>
              <a:t>- …</a:t>
            </a:r>
          </a:p>
        </p:txBody>
      </p:sp>
      <p:sp>
        <p:nvSpPr>
          <p:cNvPr id="8" name="Rectangle 7"/>
          <p:cNvSpPr/>
          <p:nvPr/>
        </p:nvSpPr>
        <p:spPr>
          <a:xfrm>
            <a:off x="358775" y="1436762"/>
            <a:ext cx="8174038" cy="1200150"/>
          </a:xfrm>
          <a:prstGeom prst="rect">
            <a:avLst/>
          </a:prstGeom>
        </p:spPr>
        <p:txBody>
          <a:bodyPr>
            <a:spAutoFit/>
          </a:bodyPr>
          <a:lstStyle/>
          <a:p>
            <a:pPr algn="just" fontAlgn="auto">
              <a:spcBef>
                <a:spcPts val="0"/>
              </a:spcBef>
              <a:spcAft>
                <a:spcPts val="0"/>
              </a:spcAft>
              <a:defRPr/>
            </a:pPr>
            <a:r>
              <a:rPr lang="fr-FR" b="1" dirty="0" smtClean="0">
                <a:solidFill>
                  <a:schemeClr val="accent1">
                    <a:lumMod val="75000"/>
                  </a:schemeClr>
                </a:solidFill>
                <a:latin typeface="Calibri" pitchFamily="34" charset="0"/>
              </a:rPr>
              <a:t>Évolution : </a:t>
            </a:r>
            <a:r>
              <a:rPr lang="fr-FR" b="1" dirty="0">
                <a:solidFill>
                  <a:schemeClr val="accent1">
                    <a:lumMod val="75000"/>
                  </a:schemeClr>
                </a:solidFill>
                <a:latin typeface="Calibri" pitchFamily="34" charset="0"/>
              </a:rPr>
              <a:t>on est à la fin conception, on élabore un dossier de réalisation qui devient le cahier des charges pour l'activité </a:t>
            </a:r>
            <a:r>
              <a:rPr lang="fr-FR" b="1" dirty="0">
                <a:solidFill>
                  <a:schemeClr val="accent3">
                    <a:lumMod val="75000"/>
                  </a:schemeClr>
                </a:solidFill>
                <a:latin typeface="Calibri" pitchFamily="34" charset="0"/>
              </a:rPr>
              <a:t>«</a:t>
            </a:r>
            <a:r>
              <a:rPr lang="fr-FR" b="1" dirty="0">
                <a:solidFill>
                  <a:schemeClr val="accent1">
                    <a:lumMod val="75000"/>
                  </a:schemeClr>
                </a:solidFill>
                <a:latin typeface="Calibri" pitchFamily="34" charset="0"/>
              </a:rPr>
              <a:t> </a:t>
            </a:r>
            <a:r>
              <a:rPr lang="fr-FR" b="1" dirty="0">
                <a:solidFill>
                  <a:schemeClr val="accent3">
                    <a:lumMod val="75000"/>
                  </a:schemeClr>
                </a:solidFill>
                <a:latin typeface="Calibri" pitchFamily="34" charset="0"/>
              </a:rPr>
              <a:t>Réalisation, installation, validation »</a:t>
            </a:r>
            <a:r>
              <a:rPr lang="fr-FR" b="1" dirty="0">
                <a:solidFill>
                  <a:schemeClr val="accent1">
                    <a:lumMod val="75000"/>
                  </a:schemeClr>
                </a:solidFill>
                <a:latin typeface="Calibri" pitchFamily="34" charset="0"/>
              </a:rPr>
              <a:t>.</a:t>
            </a:r>
            <a:r>
              <a:rPr lang="fr-FR" b="1" dirty="0">
                <a:solidFill>
                  <a:schemeClr val="accent3">
                    <a:lumMod val="75000"/>
                  </a:schemeClr>
                </a:solidFill>
                <a:latin typeface="Calibri" pitchFamily="34" charset="0"/>
              </a:rPr>
              <a:t> </a:t>
            </a:r>
            <a:r>
              <a:rPr lang="fr-FR" b="1" dirty="0">
                <a:solidFill>
                  <a:schemeClr val="accent1">
                    <a:lumMod val="75000"/>
                  </a:schemeClr>
                </a:solidFill>
                <a:latin typeface="Calibri" pitchFamily="34" charset="0"/>
              </a:rPr>
              <a:t>C'est ce dossier que l'on va compléter, modifier, faire évoluer tout au long du projet et qui devient in fine </a:t>
            </a:r>
            <a:r>
              <a:rPr lang="fr-FR" b="1" dirty="0" smtClean="0">
                <a:solidFill>
                  <a:schemeClr val="accent1">
                    <a:lumMod val="75000"/>
                  </a:schemeClr>
                </a:solidFill>
                <a:latin typeface="Calibri" pitchFamily="34" charset="0"/>
              </a:rPr>
              <a:t>un </a:t>
            </a:r>
            <a:r>
              <a:rPr lang="fr-FR" b="1" dirty="0">
                <a:solidFill>
                  <a:schemeClr val="accent1">
                    <a:lumMod val="75000"/>
                  </a:schemeClr>
                </a:solidFill>
                <a:latin typeface="Calibri" pitchFamily="34" charset="0"/>
              </a:rPr>
              <a:t>livrable à fournir au client.</a:t>
            </a:r>
          </a:p>
        </p:txBody>
      </p:sp>
      <p:sp>
        <p:nvSpPr>
          <p:cNvPr id="9" name="Documents"/>
          <p:cNvSpPr>
            <a:spLocks noEditPoints="1" noChangeArrowheads="1"/>
          </p:cNvSpPr>
          <p:nvPr/>
        </p:nvSpPr>
        <p:spPr bwMode="auto">
          <a:xfrm>
            <a:off x="7365008" y="3212976"/>
            <a:ext cx="1568450" cy="1908175"/>
          </a:xfrm>
          <a:custGeom>
            <a:avLst/>
            <a:gdLst>
              <a:gd name="T0" fmla="*/ 0 w 21600"/>
              <a:gd name="T1" fmla="*/ 2800 h 21600"/>
              <a:gd name="T2" fmla="*/ 3468 w 21600"/>
              <a:gd name="T3" fmla="*/ 0 h 21600"/>
              <a:gd name="T4" fmla="*/ 21653 w 21600"/>
              <a:gd name="T5" fmla="*/ 18828 h 21600"/>
              <a:gd name="T6" fmla="*/ 19954 w 21600"/>
              <a:gd name="T7" fmla="*/ 20214 h 21600"/>
              <a:gd name="T8" fmla="*/ 18256 w 21600"/>
              <a:gd name="T9" fmla="*/ 21628 h 21600"/>
              <a:gd name="T10" fmla="*/ 19954 w 21600"/>
              <a:gd name="T11" fmla="*/ 1428 h 21600"/>
              <a:gd name="T12" fmla="*/ 18256 w 21600"/>
              <a:gd name="T13" fmla="*/ 2800 h 21600"/>
              <a:gd name="T14" fmla="*/ 1645 w 21600"/>
              <a:gd name="T15" fmla="*/ 1428 h 21600"/>
              <a:gd name="T16" fmla="*/ 21600 w 21600"/>
              <a:gd name="T17" fmla="*/ 0 h 21600"/>
              <a:gd name="T18" fmla="*/ 10800 w 21600"/>
              <a:gd name="T19" fmla="*/ 0 h 21600"/>
              <a:gd name="T20" fmla="*/ 0 w 21600"/>
              <a:gd name="T21" fmla="*/ 10800 h 21600"/>
              <a:gd name="T22" fmla="*/ 21600 w 21600"/>
              <a:gd name="T23" fmla="*/ 10800 h 21600"/>
              <a:gd name="T24" fmla="*/ 1645 w 21600"/>
              <a:gd name="T25" fmla="*/ 4171 h 21600"/>
              <a:gd name="T26" fmla="*/ 16522 w 21600"/>
              <a:gd name="T27" fmla="*/ 1731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chemeClr val="bg1">
              <a:lumMod val="75000"/>
            </a:schemeClr>
          </a:solidFill>
          <a:ln w="9525">
            <a:solidFill>
              <a:srgbClr val="000000"/>
            </a:solidFill>
            <a:miter lim="800000"/>
            <a:headEnd/>
            <a:tailEnd/>
          </a:ln>
          <a:effectLst>
            <a:outerShdw dist="107763" dir="2700000" algn="ctr" rotWithShape="0">
              <a:srgbClr val="808080"/>
            </a:outerShdw>
          </a:effectLst>
        </p:spPr>
        <p:txBody>
          <a:bodyPr/>
          <a:lstStyle/>
          <a:p>
            <a:pPr fontAlgn="auto">
              <a:spcBef>
                <a:spcPts val="0"/>
              </a:spcBef>
              <a:spcAft>
                <a:spcPts val="0"/>
              </a:spcAft>
              <a:defRPr/>
            </a:pPr>
            <a:endParaRPr lang="fr-FR">
              <a:latin typeface="Calibri" pitchFamily="34" charset="0"/>
            </a:endParaRPr>
          </a:p>
        </p:txBody>
      </p:sp>
      <p:sp>
        <p:nvSpPr>
          <p:cNvPr id="39943" name="ZoneTexte 9"/>
          <p:cNvSpPr txBox="1">
            <a:spLocks noChangeArrowheads="1"/>
          </p:cNvSpPr>
          <p:nvPr/>
        </p:nvSpPr>
        <p:spPr bwMode="auto">
          <a:xfrm>
            <a:off x="7308304" y="3645347"/>
            <a:ext cx="1481138" cy="11826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lnSpc>
                <a:spcPts val="2500"/>
              </a:lnSpc>
            </a:pPr>
            <a:r>
              <a:rPr lang="fr-FR" b="1" dirty="0"/>
              <a:t>Dossiers</a:t>
            </a:r>
          </a:p>
          <a:p>
            <a:pPr algn="ctr">
              <a:lnSpc>
                <a:spcPts val="2000"/>
              </a:lnSpc>
            </a:pPr>
            <a:r>
              <a:rPr lang="fr-FR" b="1" dirty="0"/>
              <a:t>Réalisation</a:t>
            </a:r>
          </a:p>
          <a:p>
            <a:pPr algn="ctr">
              <a:lnSpc>
                <a:spcPts val="2000"/>
              </a:lnSpc>
            </a:pPr>
            <a:r>
              <a:rPr lang="fr-FR" b="1" dirty="0"/>
              <a:t>Exploitation</a:t>
            </a:r>
          </a:p>
          <a:p>
            <a:pPr algn="ctr">
              <a:lnSpc>
                <a:spcPts val="2000"/>
              </a:lnSpc>
            </a:pPr>
            <a:r>
              <a:rPr lang="fr-FR" b="1" dirty="0"/>
              <a:t>Maintenance</a:t>
            </a:r>
          </a:p>
        </p:txBody>
      </p:sp>
    </p:spTree>
    <p:extLst>
      <p:ext uri="{BB962C8B-B14F-4D97-AF65-F5344CB8AC3E}">
        <p14:creationId xmlns="" xmlns:p14="http://schemas.microsoft.com/office/powerpoint/2010/main" val="393762689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p:cNvPicPr>
            <a:picLocks noChangeAspect="1" noChangeArrowheads="1"/>
          </p:cNvPicPr>
          <p:nvPr/>
        </p:nvPicPr>
        <p:blipFill>
          <a:blip r:embed="rId3" cstate="print"/>
          <a:srcRect/>
          <a:stretch>
            <a:fillRect/>
          </a:stretch>
        </p:blipFill>
        <p:spPr bwMode="auto">
          <a:xfrm>
            <a:off x="35496" y="360039"/>
            <a:ext cx="9039621" cy="6453337"/>
          </a:xfrm>
          <a:prstGeom prst="rect">
            <a:avLst/>
          </a:prstGeom>
          <a:noFill/>
          <a:ln w="9525">
            <a:noFill/>
            <a:miter lim="800000"/>
            <a:headEnd/>
            <a:tailEnd/>
          </a:ln>
        </p:spPr>
      </p:pic>
      <p:sp>
        <p:nvSpPr>
          <p:cNvPr id="3" name="ZoneTexte 2"/>
          <p:cNvSpPr txBox="1"/>
          <p:nvPr/>
        </p:nvSpPr>
        <p:spPr>
          <a:xfrm>
            <a:off x="755576" y="0"/>
            <a:ext cx="7649338" cy="369332"/>
          </a:xfrm>
          <a:prstGeom prst="rect">
            <a:avLst/>
          </a:prstGeom>
          <a:noFill/>
        </p:spPr>
        <p:txBody>
          <a:bodyPr wrap="none" rtlCol="0">
            <a:spAutoFit/>
          </a:bodyPr>
          <a:lstStyle/>
          <a:p>
            <a:r>
              <a:rPr lang="fr-FR" b="1" dirty="0" smtClean="0">
                <a:solidFill>
                  <a:srgbClr val="7030A0"/>
                </a:solidFill>
                <a:latin typeface="Calibri" pitchFamily="34" charset="0"/>
              </a:rPr>
              <a:t>Une bonne démarche de projet passe par  l’utilisation d’un  flux d’informations</a:t>
            </a:r>
            <a:endParaRPr lang="fr-FR" b="1" dirty="0">
              <a:solidFill>
                <a:srgbClr val="7030A0"/>
              </a:solidFill>
              <a:latin typeface="Calibri" pitchFamily="34" charset="0"/>
            </a:endParaRPr>
          </a:p>
        </p:txBody>
      </p:sp>
    </p:spTree>
    <p:extLst>
      <p:ext uri="{BB962C8B-B14F-4D97-AF65-F5344CB8AC3E}">
        <p14:creationId xmlns="" xmlns:p14="http://schemas.microsoft.com/office/powerpoint/2010/main" val="393762689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9" name="Rectangle 3"/>
          <p:cNvSpPr>
            <a:spLocks noChangeArrowheads="1"/>
          </p:cNvSpPr>
          <p:nvPr/>
        </p:nvSpPr>
        <p:spPr bwMode="auto">
          <a:xfrm>
            <a:off x="72008" y="0"/>
            <a:ext cx="8964488"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accent1">
                    <a:lumMod val="75000"/>
                  </a:schemeClr>
                </a:solidFill>
                <a:effectLst/>
                <a:latin typeface="Calibri" pitchFamily="34" charset="0"/>
                <a:ea typeface="Times New Roman" pitchFamily="18" charset="0"/>
                <a:cs typeface="Times New Roman" pitchFamily="18" charset="0"/>
              </a:rPr>
              <a:t>Un système automatique au sens du BTS CRSA comprend au minimum un contrôleur d’automatisme programmable, configuré et mis en œuvre par un atelier logiciel utilisant au moins l’un des langages normalisés 61131-3 ou un langage de haut niveau adapté, et au moins une chaîne fonctionnelle. La mise en œuvre d’un robot ou d’une commande numérique peut être réalisée dans le cadre d’un projet.</a:t>
            </a:r>
            <a:endParaRPr kumimoji="0" lang="fr-FR" b="1" i="0" u="none" strike="noStrike" cap="none" normalizeH="0" baseline="0" dirty="0" smtClean="0">
              <a:ln>
                <a:noFill/>
              </a:ln>
              <a:solidFill>
                <a:schemeClr val="accent1">
                  <a:lumMod val="75000"/>
                </a:schemeClr>
              </a:solidFill>
              <a:effectLst/>
              <a:latin typeface="Calibri" pitchFamily="34" charset="0"/>
              <a:cs typeface="Arial" pitchFamily="34" charset="0"/>
            </a:endParaRPr>
          </a:p>
        </p:txBody>
      </p:sp>
      <p:pic>
        <p:nvPicPr>
          <p:cNvPr id="181250" name="Picture 2"/>
          <p:cNvPicPr>
            <a:picLocks noChangeAspect="1" noChangeArrowheads="1"/>
          </p:cNvPicPr>
          <p:nvPr/>
        </p:nvPicPr>
        <p:blipFill>
          <a:blip r:embed="rId3" cstate="print"/>
          <a:srcRect/>
          <a:stretch>
            <a:fillRect/>
          </a:stretch>
        </p:blipFill>
        <p:spPr bwMode="auto">
          <a:xfrm>
            <a:off x="966404" y="3789040"/>
            <a:ext cx="7330703" cy="3600400"/>
          </a:xfrm>
          <a:prstGeom prst="rect">
            <a:avLst/>
          </a:prstGeom>
          <a:noFill/>
          <a:ln w="9525">
            <a:noFill/>
            <a:miter lim="800000"/>
            <a:headEnd/>
            <a:tailEnd/>
          </a:ln>
        </p:spPr>
      </p:pic>
      <p:sp>
        <p:nvSpPr>
          <p:cNvPr id="185345" name="Rectangle 1"/>
          <p:cNvSpPr>
            <a:spLocks noChangeArrowheads="1"/>
          </p:cNvSpPr>
          <p:nvPr/>
        </p:nvSpPr>
        <p:spPr bwMode="auto">
          <a:xfrm>
            <a:off x="72008" y="1484784"/>
            <a:ext cx="896448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accent1">
                    <a:lumMod val="75000"/>
                  </a:schemeClr>
                </a:solidFill>
                <a:effectLst/>
                <a:latin typeface="Calibri" pitchFamily="34" charset="0"/>
                <a:ea typeface="Times New Roman" pitchFamily="18" charset="0"/>
                <a:cs typeface="Times New Roman" pitchFamily="18" charset="0"/>
              </a:rPr>
              <a:t>Les domaines privilégiés d’utilisation de ces systèmes sont :</a:t>
            </a:r>
            <a:endParaRPr kumimoji="0" lang="fr-FR" b="1" i="0" u="none" strike="noStrike" cap="none" normalizeH="0" baseline="0" dirty="0" smtClean="0">
              <a:ln>
                <a:noFill/>
              </a:ln>
              <a:solidFill>
                <a:schemeClr val="accent1">
                  <a:lumMod val="75000"/>
                </a:schemeClr>
              </a:solidFill>
              <a:effectLst/>
              <a:latin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b="1" i="0" u="none" strike="noStrike" cap="none" normalizeH="0" baseline="0" dirty="0" smtClean="0">
                <a:ln>
                  <a:noFill/>
                </a:ln>
                <a:solidFill>
                  <a:schemeClr val="accent1">
                    <a:lumMod val="75000"/>
                  </a:schemeClr>
                </a:solidFill>
                <a:effectLst/>
                <a:latin typeface="Calibri" pitchFamily="34" charset="0"/>
                <a:ea typeface="Times New Roman" pitchFamily="18" charset="0"/>
                <a:cs typeface="Times New Roman" pitchFamily="18" charset="0"/>
              </a:rPr>
              <a:t>le domaine manufacturier, domaine de la production de biens;</a:t>
            </a:r>
            <a:endParaRPr kumimoji="0" lang="fr-FR" b="1" i="0" u="none" strike="noStrike" cap="none" normalizeH="0" baseline="0" dirty="0" smtClean="0">
              <a:ln>
                <a:noFill/>
              </a:ln>
              <a:solidFill>
                <a:schemeClr val="accent1">
                  <a:lumMod val="75000"/>
                </a:schemeClr>
              </a:solidFill>
              <a:effectLst/>
              <a:latin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b="1" i="0" u="none" strike="noStrike" cap="none" normalizeH="0" baseline="0" dirty="0" smtClean="0">
                <a:ln>
                  <a:noFill/>
                </a:ln>
                <a:solidFill>
                  <a:schemeClr val="accent1">
                    <a:lumMod val="75000"/>
                  </a:schemeClr>
                </a:solidFill>
                <a:effectLst/>
                <a:latin typeface="Calibri" pitchFamily="34" charset="0"/>
                <a:ea typeface="Times New Roman" pitchFamily="18" charset="0"/>
                <a:cs typeface="Times New Roman" pitchFamily="18" charset="0"/>
              </a:rPr>
              <a:t>le domaine des </a:t>
            </a:r>
            <a:r>
              <a:rPr kumimoji="0" lang="fr-FR" b="1" i="0" u="none" strike="noStrike" cap="none" normalizeH="0" baseline="0" dirty="0" err="1" smtClean="0">
                <a:ln>
                  <a:noFill/>
                </a:ln>
                <a:solidFill>
                  <a:schemeClr val="accent1">
                    <a:lumMod val="75000"/>
                  </a:schemeClr>
                </a:solidFill>
                <a:effectLst/>
                <a:latin typeface="Calibri" pitchFamily="34" charset="0"/>
                <a:ea typeface="Times New Roman" pitchFamily="18" charset="0"/>
                <a:cs typeface="Times New Roman" pitchFamily="18" charset="0"/>
              </a:rPr>
              <a:t>process</a:t>
            </a:r>
            <a:r>
              <a:rPr kumimoji="0" lang="fr-FR" b="1" i="0" u="none" strike="noStrike" cap="none" normalizeH="0" baseline="0" dirty="0" smtClean="0">
                <a:ln>
                  <a:noFill/>
                </a:ln>
                <a:solidFill>
                  <a:schemeClr val="accent1">
                    <a:lumMod val="75000"/>
                  </a:schemeClr>
                </a:solidFill>
                <a:effectLst/>
                <a:latin typeface="Calibri" pitchFamily="34" charset="0"/>
                <a:ea typeface="Times New Roman" pitchFamily="18" charset="0"/>
                <a:cs typeface="Times New Roman" pitchFamily="18" charset="0"/>
              </a:rPr>
              <a:t> principalement au travers des commandes séquentielles associées;</a:t>
            </a:r>
            <a:endParaRPr kumimoji="0" lang="fr-FR" b="1" i="0" u="none" strike="noStrike" cap="none" normalizeH="0" baseline="0" dirty="0" smtClean="0">
              <a:ln>
                <a:noFill/>
              </a:ln>
              <a:solidFill>
                <a:schemeClr val="accent1">
                  <a:lumMod val="75000"/>
                </a:schemeClr>
              </a:solidFill>
              <a:effectLst/>
              <a:latin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b="1" i="0" u="none" strike="noStrike" cap="none" normalizeH="0" baseline="0" dirty="0" smtClean="0">
                <a:ln>
                  <a:noFill/>
                </a:ln>
                <a:solidFill>
                  <a:schemeClr val="accent1">
                    <a:lumMod val="75000"/>
                  </a:schemeClr>
                </a:solidFill>
                <a:effectLst/>
                <a:latin typeface="Calibri" pitchFamily="34" charset="0"/>
                <a:ea typeface="Times New Roman" pitchFamily="18" charset="0"/>
                <a:cs typeface="Times New Roman" pitchFamily="18" charset="0"/>
              </a:rPr>
              <a:t>le domaine des infrastructures (ouvrage, transport, site de loisirs ou de culture).</a:t>
            </a:r>
            <a:endParaRPr kumimoji="0" lang="fr-FR" b="1" i="0" u="none" strike="noStrike" cap="none" normalizeH="0" baseline="0" dirty="0" smtClean="0">
              <a:ln>
                <a:noFill/>
              </a:ln>
              <a:solidFill>
                <a:schemeClr val="accent1">
                  <a:lumMod val="75000"/>
                </a:schemeClr>
              </a:solidFill>
              <a:effectLst/>
              <a:latin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accent1">
                    <a:lumMod val="75000"/>
                  </a:schemeClr>
                </a:solidFill>
                <a:effectLst/>
                <a:latin typeface="Calibri" pitchFamily="34" charset="0"/>
                <a:ea typeface="Times New Roman" pitchFamily="18" charset="0"/>
                <a:cs typeface="Times New Roman" pitchFamily="18" charset="0"/>
              </a:rPr>
              <a:t>Les domaines du tertiaire ou de la domotique (habitat, service à la personne) nécessitent des formations complémentaires.</a:t>
            </a:r>
          </a:p>
        </p:txBody>
      </p:sp>
      <p:sp>
        <p:nvSpPr>
          <p:cNvPr id="5" name="ZoneTexte 4"/>
          <p:cNvSpPr txBox="1"/>
          <p:nvPr/>
        </p:nvSpPr>
        <p:spPr>
          <a:xfrm rot="20557936">
            <a:off x="911190" y="1313878"/>
            <a:ext cx="7093609" cy="923330"/>
          </a:xfrm>
          <a:prstGeom prst="rect">
            <a:avLst/>
          </a:prstGeom>
          <a:noFill/>
        </p:spPr>
        <p:txBody>
          <a:bodyPr wrap="none" rtlCol="0">
            <a:spAutoFit/>
          </a:bodyPr>
          <a:lstStyle/>
          <a:p>
            <a:r>
              <a:rPr lang="fr-FR" sz="5400" dirty="0" smtClean="0">
                <a:solidFill>
                  <a:schemeClr val="bg2">
                    <a:lumMod val="25000"/>
                  </a:schemeClr>
                </a:solidFill>
                <a:latin typeface="Swis721 BdOul BT" pitchFamily="82" charset="0"/>
              </a:rPr>
              <a:t>Document  de  travail</a:t>
            </a:r>
            <a:endParaRPr lang="fr-FR" sz="5400" dirty="0">
              <a:solidFill>
                <a:schemeClr val="bg2">
                  <a:lumMod val="25000"/>
                </a:schemeClr>
              </a:solidFill>
              <a:latin typeface="Swis721 BdOul BT" pitchFamily="82" charset="0"/>
            </a:endParaRPr>
          </a:p>
        </p:txBody>
      </p:sp>
    </p:spTree>
    <p:extLst>
      <p:ext uri="{BB962C8B-B14F-4D97-AF65-F5344CB8AC3E}">
        <p14:creationId xmlns="" xmlns:p14="http://schemas.microsoft.com/office/powerpoint/2010/main" val="3937626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7459"/>
                                        </p:tgtEl>
                                        <p:attrNameLst>
                                          <p:attrName>style.visibility</p:attrName>
                                        </p:attrNameLst>
                                      </p:cBhvr>
                                      <p:to>
                                        <p:strVal val="visible"/>
                                      </p:to>
                                    </p:set>
                                    <p:animEffect transition="in" filter="checkerboard(across)">
                                      <p:cBhvr>
                                        <p:cTn id="7" dur="500"/>
                                        <p:tgtEl>
                                          <p:spTgt spid="14745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85345"/>
                                        </p:tgtEl>
                                        <p:attrNameLst>
                                          <p:attrName>style.visibility</p:attrName>
                                        </p:attrNameLst>
                                      </p:cBhvr>
                                      <p:to>
                                        <p:strVal val="visible"/>
                                      </p:to>
                                    </p:set>
                                    <p:animEffect transition="in" filter="checkerboard(across)">
                                      <p:cBhvr>
                                        <p:cTn id="12" dur="500"/>
                                        <p:tgtEl>
                                          <p:spTgt spid="18534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9" grpId="0"/>
      <p:bldP spid="185345"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p:cNvPicPr>
            <a:picLocks noChangeAspect="1" noChangeArrowheads="1"/>
          </p:cNvPicPr>
          <p:nvPr/>
        </p:nvPicPr>
        <p:blipFill>
          <a:blip r:embed="rId3" cstate="print"/>
          <a:srcRect/>
          <a:stretch>
            <a:fillRect/>
          </a:stretch>
        </p:blipFill>
        <p:spPr bwMode="auto">
          <a:xfrm>
            <a:off x="72008" y="692696"/>
            <a:ext cx="8964488" cy="6142669"/>
          </a:xfrm>
          <a:prstGeom prst="rect">
            <a:avLst/>
          </a:prstGeom>
          <a:noFill/>
          <a:ln w="9525">
            <a:noFill/>
            <a:miter lim="800000"/>
            <a:headEnd/>
            <a:tailEnd/>
          </a:ln>
        </p:spPr>
      </p:pic>
      <p:sp>
        <p:nvSpPr>
          <p:cNvPr id="3" name="ZoneTexte 2"/>
          <p:cNvSpPr txBox="1"/>
          <p:nvPr/>
        </p:nvSpPr>
        <p:spPr>
          <a:xfrm>
            <a:off x="323528" y="0"/>
            <a:ext cx="8112157" cy="646331"/>
          </a:xfrm>
          <a:prstGeom prst="rect">
            <a:avLst/>
          </a:prstGeom>
          <a:noFill/>
        </p:spPr>
        <p:txBody>
          <a:bodyPr wrap="none" rtlCol="0">
            <a:spAutoFit/>
          </a:bodyPr>
          <a:lstStyle/>
          <a:p>
            <a:pPr algn="ctr"/>
            <a:r>
              <a:rPr lang="fr-FR" b="1" dirty="0" smtClean="0">
                <a:solidFill>
                  <a:srgbClr val="7030A0"/>
                </a:solidFill>
                <a:latin typeface="Calibri" pitchFamily="34" charset="0"/>
              </a:rPr>
              <a:t>En fin de parcours on dispose d’un flux de données informatiques que l’on utilisera </a:t>
            </a:r>
          </a:p>
          <a:p>
            <a:pPr algn="ctr"/>
            <a:r>
              <a:rPr lang="fr-FR" b="1" dirty="0" smtClean="0">
                <a:solidFill>
                  <a:srgbClr val="7030A0"/>
                </a:solidFill>
                <a:latin typeface="Calibri" pitchFamily="34" charset="0"/>
              </a:rPr>
              <a:t>pour constituer  le dossier système réceptionné par le client</a:t>
            </a:r>
            <a:endParaRPr lang="fr-FR" b="1" dirty="0">
              <a:solidFill>
                <a:srgbClr val="7030A0"/>
              </a:solidFill>
              <a:latin typeface="Calibri" pitchFamily="34" charset="0"/>
            </a:endParaRPr>
          </a:p>
        </p:txBody>
      </p:sp>
    </p:spTree>
    <p:extLst>
      <p:ext uri="{BB962C8B-B14F-4D97-AF65-F5344CB8AC3E}">
        <p14:creationId xmlns="" xmlns:p14="http://schemas.microsoft.com/office/powerpoint/2010/main" val="393762689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TM%2030.jpg"/>
          <p:cNvPicPr>
            <a:picLocks noChangeAspect="1"/>
          </p:cNvPicPr>
          <p:nvPr/>
        </p:nvPicPr>
        <p:blipFill>
          <a:blip r:embed="rId3" cstate="print">
            <a:lum bright="70000" contrast="-70000"/>
          </a:blip>
          <a:srcRect l="3077" t="2939" r="3583" b="3021"/>
          <a:stretch>
            <a:fillRect/>
          </a:stretch>
        </p:blipFill>
        <p:spPr>
          <a:xfrm>
            <a:off x="1297711" y="886599"/>
            <a:ext cx="6859887" cy="4824536"/>
          </a:xfrm>
          <a:prstGeom prst="rect">
            <a:avLst/>
          </a:prstGeom>
        </p:spPr>
      </p:pic>
      <p:cxnSp>
        <p:nvCxnSpPr>
          <p:cNvPr id="13" name="Connecteur droit 12"/>
          <p:cNvCxnSpPr/>
          <p:nvPr/>
        </p:nvCxnSpPr>
        <p:spPr>
          <a:xfrm>
            <a:off x="226953" y="654012"/>
            <a:ext cx="7215238" cy="1588"/>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6" name="Titre 2"/>
          <p:cNvSpPr txBox="1">
            <a:spLocks/>
          </p:cNvSpPr>
          <p:nvPr/>
        </p:nvSpPr>
        <p:spPr>
          <a:xfrm>
            <a:off x="0" y="0"/>
            <a:ext cx="9144000" cy="648072"/>
          </a:xfrm>
          <a:prstGeom prst="rect">
            <a:avLst/>
          </a:prstGeom>
          <a:noFill/>
        </p:spPr>
        <p:txBody>
          <a:bodyPr>
            <a:normAutofit/>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3600" b="1" dirty="0" smtClean="0">
                <a:ln w="17780" cmpd="sng">
                  <a:solidFill>
                    <a:schemeClr val="bg1"/>
                  </a:solidFill>
                  <a:prstDash val="solid"/>
                  <a:miter lim="800000"/>
                </a:ln>
                <a:effectLst>
                  <a:outerShdw blurRad="50800" algn="tl" rotWithShape="0">
                    <a:srgbClr val="000000"/>
                  </a:outerShdw>
                </a:effectLst>
                <a:latin typeface="Arial" pitchFamily="34" charset="0"/>
                <a:ea typeface="+mj-ea"/>
                <a:cs typeface="Arial" pitchFamily="34" charset="0"/>
              </a:rPr>
              <a:t>REALISER</a:t>
            </a:r>
            <a:endParaRPr kumimoji="0" lang="fr-FR" sz="3600" b="1" i="0" strike="noStrike" kern="1200" cap="none" spc="0" normalizeH="0" baseline="0" noProof="0" dirty="0">
              <a:ln w="17780" cmpd="sng">
                <a:solidFill>
                  <a:schemeClr val="bg1"/>
                </a:solidFill>
                <a:prstDash val="solid"/>
                <a:miter lim="800000"/>
              </a:ln>
              <a:solidFill>
                <a:schemeClr val="tx1"/>
              </a:solidFill>
              <a:effectLst>
                <a:outerShdw blurRad="50800" algn="tl" rotWithShape="0">
                  <a:srgbClr val="000000"/>
                </a:outerShdw>
              </a:effectLst>
              <a:uLnTx/>
              <a:uFillTx/>
              <a:latin typeface="Arial" pitchFamily="34" charset="0"/>
              <a:ea typeface="+mj-ea"/>
              <a:cs typeface="Arial" pitchFamily="34" charset="0"/>
            </a:endParaRPr>
          </a:p>
        </p:txBody>
      </p:sp>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39" name="Rectangle 38"/>
          <p:cNvSpPr/>
          <p:nvPr/>
        </p:nvSpPr>
        <p:spPr>
          <a:xfrm>
            <a:off x="269485" y="1979602"/>
            <a:ext cx="2915021" cy="1772043"/>
          </a:xfrm>
          <a:prstGeom prst="rect">
            <a:avLst/>
          </a:prstGeom>
        </p:spPr>
        <p:style>
          <a:lnRef idx="0">
            <a:schemeClr val="accent3"/>
          </a:lnRef>
          <a:fillRef idx="3">
            <a:schemeClr val="accent3"/>
          </a:fillRef>
          <a:effectRef idx="3">
            <a:schemeClr val="accent3"/>
          </a:effectRef>
          <a:fontRef idx="minor">
            <a:schemeClr val="lt1"/>
          </a:fontRef>
        </p:style>
        <p:txBody>
          <a:bodyPr wrap="square" lIns="180000" tIns="180000" rIns="180000" bIns="180000">
            <a:spAutoFit/>
          </a:bodyPr>
          <a:lstStyle/>
          <a:p>
            <a:pPr lvl="0">
              <a:lnSpc>
                <a:spcPts val="1800"/>
              </a:lnSpc>
            </a:pPr>
            <a:r>
              <a:rPr lang="fr-FR" sz="2400" b="1" dirty="0" smtClean="0">
                <a:solidFill>
                  <a:schemeClr val="bg1"/>
                </a:solidFill>
                <a:latin typeface="Calibri" pitchFamily="34" charset="0"/>
                <a:cs typeface="Lucida Sans Unicode" pitchFamily="34" charset="0"/>
              </a:rPr>
              <a:t>C17 :  Elaborer tout ou partie du dossier de réalisation, du dossier de tests et du dossier système remis au client</a:t>
            </a:r>
          </a:p>
        </p:txBody>
      </p:sp>
      <p:sp>
        <p:nvSpPr>
          <p:cNvPr id="40" name="Rectangle 39"/>
          <p:cNvSpPr/>
          <p:nvPr/>
        </p:nvSpPr>
        <p:spPr>
          <a:xfrm>
            <a:off x="299979" y="4414851"/>
            <a:ext cx="3805227" cy="1056013"/>
          </a:xfrm>
          <a:prstGeom prst="rect">
            <a:avLst/>
          </a:prstGeom>
        </p:spPr>
        <p:style>
          <a:lnRef idx="0">
            <a:schemeClr val="accent3"/>
          </a:lnRef>
          <a:fillRef idx="3">
            <a:schemeClr val="accent3"/>
          </a:fillRef>
          <a:effectRef idx="3">
            <a:schemeClr val="accent3"/>
          </a:effectRef>
          <a:fontRef idx="minor">
            <a:schemeClr val="lt1"/>
          </a:fontRef>
        </p:style>
        <p:txBody>
          <a:bodyPr wrap="square" lIns="180000" tIns="180000" rIns="180000" bIns="180000">
            <a:spAutoFit/>
          </a:bodyPr>
          <a:lstStyle/>
          <a:p>
            <a:pPr>
              <a:lnSpc>
                <a:spcPts val="1800"/>
              </a:lnSpc>
            </a:pPr>
            <a:r>
              <a:rPr lang="fr-FR" sz="2400" b="1" dirty="0" smtClean="0">
                <a:solidFill>
                  <a:schemeClr val="bg1"/>
                </a:solidFill>
                <a:latin typeface="Calibri" pitchFamily="34" charset="0"/>
                <a:cs typeface="Lucida Sans Unicode" pitchFamily="34" charset="0"/>
              </a:rPr>
              <a:t>C18 :  Réaliser, tester, intégrer,  tout ou partie d’un système automatique</a:t>
            </a:r>
          </a:p>
        </p:txBody>
      </p:sp>
      <p:sp>
        <p:nvSpPr>
          <p:cNvPr id="41" name="Rectangle 40"/>
          <p:cNvSpPr/>
          <p:nvPr/>
        </p:nvSpPr>
        <p:spPr>
          <a:xfrm>
            <a:off x="5338774" y="4468810"/>
            <a:ext cx="3579840" cy="1517678"/>
          </a:xfrm>
          <a:prstGeom prst="rect">
            <a:avLst/>
          </a:prstGeom>
        </p:spPr>
        <p:style>
          <a:lnRef idx="0">
            <a:schemeClr val="accent3"/>
          </a:lnRef>
          <a:fillRef idx="3">
            <a:schemeClr val="accent3"/>
          </a:fillRef>
          <a:effectRef idx="3">
            <a:schemeClr val="accent3"/>
          </a:effectRef>
          <a:fontRef idx="minor">
            <a:schemeClr val="lt1"/>
          </a:fontRef>
        </p:style>
        <p:txBody>
          <a:bodyPr wrap="square" lIns="180000" tIns="180000" rIns="180000" bIns="180000">
            <a:spAutoFit/>
          </a:bodyPr>
          <a:lstStyle/>
          <a:p>
            <a:pPr>
              <a:lnSpc>
                <a:spcPts val="1800"/>
              </a:lnSpc>
            </a:pPr>
            <a:r>
              <a:rPr lang="fr-FR" sz="2400" b="1" dirty="0" smtClean="0">
                <a:solidFill>
                  <a:schemeClr val="bg1"/>
                </a:solidFill>
                <a:latin typeface="Calibri" pitchFamily="34" charset="0"/>
                <a:cs typeface="Lucida Sans Unicode" pitchFamily="34" charset="0"/>
              </a:rPr>
              <a:t>C19 :  Mettre en service et valider la conformité d’une solution par rapport à son cahier des charges fonctionnel</a:t>
            </a:r>
          </a:p>
        </p:txBody>
      </p:sp>
      <p:grpSp>
        <p:nvGrpSpPr>
          <p:cNvPr id="2" name="Groupe 31"/>
          <p:cNvGrpSpPr/>
          <p:nvPr/>
        </p:nvGrpSpPr>
        <p:grpSpPr>
          <a:xfrm>
            <a:off x="1395369" y="690525"/>
            <a:ext cx="5370960" cy="4224952"/>
            <a:chOff x="1367644" y="708665"/>
            <a:chExt cx="5370960" cy="4224952"/>
          </a:xfrm>
        </p:grpSpPr>
        <p:sp>
          <p:nvSpPr>
            <p:cNvPr id="8" name="Freeform 9"/>
            <p:cNvSpPr>
              <a:spLocks/>
            </p:cNvSpPr>
            <p:nvPr/>
          </p:nvSpPr>
          <p:spPr bwMode="auto">
            <a:xfrm>
              <a:off x="2807804" y="3169421"/>
              <a:ext cx="3564396" cy="1764196"/>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type="triangle"/>
            </a:ln>
            <a:effectLst/>
          </p:spPr>
          <p:txBody>
            <a:bodyPr wrap="none" lIns="36000" tIns="0" rIns="36000" bIns="0" anchor="ctr">
              <a:noAutofit/>
            </a:bodyPr>
            <a:lstStyle/>
            <a:p>
              <a:endParaRPr lang="fr-FR" dirty="0"/>
            </a:p>
          </p:txBody>
        </p:sp>
        <p:sp>
          <p:nvSpPr>
            <p:cNvPr id="9" name="ZoneTexte 8"/>
            <p:cNvSpPr txBox="1"/>
            <p:nvPr/>
          </p:nvSpPr>
          <p:spPr>
            <a:xfrm>
              <a:off x="1367644" y="708665"/>
              <a:ext cx="1656184" cy="707886"/>
            </a:xfrm>
            <a:prstGeom prst="rect">
              <a:avLst/>
            </a:prstGeom>
            <a:noFill/>
            <a:ln>
              <a:noFill/>
              <a:tailEnd type="triangle"/>
            </a:ln>
          </p:spPr>
          <p:txBody>
            <a:bodyPr wrap="square" rtlCol="0">
              <a:spAutoFit/>
            </a:bodyPr>
            <a:lstStyle/>
            <a:p>
              <a:pPr algn="ctr"/>
              <a:r>
                <a:rPr lang="fr-FR" sz="2000" b="1" dirty="0" smtClean="0">
                  <a:solidFill>
                    <a:schemeClr val="accent5">
                      <a:lumMod val="75000"/>
                    </a:schemeClr>
                  </a:solidFill>
                </a:rPr>
                <a:t>Conception détaillée </a:t>
              </a:r>
            </a:p>
          </p:txBody>
        </p:sp>
        <p:sp>
          <p:nvSpPr>
            <p:cNvPr id="10" name="Freeform 11"/>
            <p:cNvSpPr>
              <a:spLocks/>
            </p:cNvSpPr>
            <p:nvPr/>
          </p:nvSpPr>
          <p:spPr bwMode="auto">
            <a:xfrm rot="20935319">
              <a:off x="2497951" y="1027207"/>
              <a:ext cx="1296144" cy="648072"/>
            </a:xfrm>
            <a:custGeom>
              <a:avLst/>
              <a:gdLst/>
              <a:ahLst/>
              <a:cxnLst>
                <a:cxn ang="0">
                  <a:pos x="628" y="312"/>
                </a:cxn>
                <a:cxn ang="0">
                  <a:pos x="540" y="312"/>
                </a:cxn>
                <a:cxn ang="0">
                  <a:pos x="510" y="352"/>
                </a:cxn>
                <a:cxn ang="0">
                  <a:pos x="486" y="412"/>
                </a:cxn>
                <a:cxn ang="0">
                  <a:pos x="166" y="442"/>
                </a:cxn>
                <a:cxn ang="0">
                  <a:pos x="172" y="412"/>
                </a:cxn>
                <a:cxn ang="0">
                  <a:pos x="0" y="476"/>
                </a:cxn>
                <a:cxn ang="0">
                  <a:pos x="154" y="526"/>
                </a:cxn>
                <a:cxn ang="0">
                  <a:pos x="160" y="494"/>
                </a:cxn>
                <a:cxn ang="0">
                  <a:pos x="482" y="472"/>
                </a:cxn>
                <a:cxn ang="0">
                  <a:pos x="506" y="558"/>
                </a:cxn>
                <a:cxn ang="0">
                  <a:pos x="604" y="646"/>
                </a:cxn>
                <a:cxn ang="0">
                  <a:pos x="350" y="826"/>
                </a:cxn>
                <a:cxn ang="0">
                  <a:pos x="318" y="798"/>
                </a:cxn>
                <a:cxn ang="0">
                  <a:pos x="226" y="946"/>
                </a:cxn>
                <a:cxn ang="0">
                  <a:pos x="432" y="886"/>
                </a:cxn>
                <a:cxn ang="0">
                  <a:pos x="392" y="854"/>
                </a:cxn>
                <a:cxn ang="0">
                  <a:pos x="660" y="676"/>
                </a:cxn>
                <a:cxn ang="0">
                  <a:pos x="814" y="720"/>
                </a:cxn>
                <a:cxn ang="0">
                  <a:pos x="986" y="720"/>
                </a:cxn>
                <a:cxn ang="0">
                  <a:pos x="1034" y="938"/>
                </a:cxn>
                <a:cxn ang="0">
                  <a:pos x="976" y="948"/>
                </a:cxn>
                <a:cxn ang="0">
                  <a:pos x="1100" y="1072"/>
                </a:cxn>
                <a:cxn ang="0">
                  <a:pos x="1158" y="916"/>
                </a:cxn>
                <a:cxn ang="0">
                  <a:pos x="1104" y="926"/>
                </a:cxn>
                <a:cxn ang="0">
                  <a:pos x="1056" y="712"/>
                </a:cxn>
                <a:cxn ang="0">
                  <a:pos x="1192" y="668"/>
                </a:cxn>
                <a:cxn ang="0">
                  <a:pos x="1312" y="602"/>
                </a:cxn>
                <a:cxn ang="0">
                  <a:pos x="1562" y="724"/>
                </a:cxn>
                <a:cxn ang="0">
                  <a:pos x="1534" y="748"/>
                </a:cxn>
                <a:cxn ang="0">
                  <a:pos x="1714" y="766"/>
                </a:cxn>
                <a:cxn ang="0">
                  <a:pos x="1644" y="652"/>
                </a:cxn>
                <a:cxn ang="0">
                  <a:pos x="1612" y="686"/>
                </a:cxn>
                <a:cxn ang="0">
                  <a:pos x="1364" y="558"/>
                </a:cxn>
                <a:cxn ang="0">
                  <a:pos x="1422" y="482"/>
                </a:cxn>
                <a:cxn ang="0">
                  <a:pos x="1442" y="392"/>
                </a:cxn>
                <a:cxn ang="0">
                  <a:pos x="1736" y="384"/>
                </a:cxn>
                <a:cxn ang="0">
                  <a:pos x="1738" y="412"/>
                </a:cxn>
                <a:cxn ang="0">
                  <a:pos x="1894" y="348"/>
                </a:cxn>
                <a:cxn ang="0">
                  <a:pos x="1732" y="294"/>
                </a:cxn>
                <a:cxn ang="0">
                  <a:pos x="1734" y="322"/>
                </a:cxn>
                <a:cxn ang="0">
                  <a:pos x="1432" y="334"/>
                </a:cxn>
                <a:cxn ang="0">
                  <a:pos x="1380" y="251"/>
                </a:cxn>
                <a:cxn ang="0">
                  <a:pos x="1302" y="194"/>
                </a:cxn>
                <a:cxn ang="0">
                  <a:pos x="1464" y="76"/>
                </a:cxn>
                <a:cxn ang="0">
                  <a:pos x="1496" y="92"/>
                </a:cxn>
                <a:cxn ang="0">
                  <a:pos x="1530" y="0"/>
                </a:cxn>
                <a:cxn ang="0">
                  <a:pos x="1384" y="32"/>
                </a:cxn>
                <a:cxn ang="0">
                  <a:pos x="1406" y="50"/>
                </a:cxn>
                <a:cxn ang="0">
                  <a:pos x="1244" y="166"/>
                </a:cxn>
                <a:cxn ang="0">
                  <a:pos x="1154" y="138"/>
                </a:cxn>
                <a:cxn ang="0">
                  <a:pos x="1096" y="190"/>
                </a:cxn>
                <a:cxn ang="0">
                  <a:pos x="1248" y="238"/>
                </a:cxn>
                <a:cxn ang="0">
                  <a:pos x="1350" y="354"/>
                </a:cxn>
                <a:cxn ang="0">
                  <a:pos x="1256" y="540"/>
                </a:cxn>
                <a:cxn ang="0">
                  <a:pos x="1018" y="640"/>
                </a:cxn>
                <a:cxn ang="0">
                  <a:pos x="792" y="640"/>
                </a:cxn>
                <a:cxn ang="0">
                  <a:pos x="614" y="556"/>
                </a:cxn>
                <a:cxn ang="0">
                  <a:pos x="564" y="430"/>
                </a:cxn>
                <a:cxn ang="0">
                  <a:pos x="628" y="312"/>
                </a:cxn>
              </a:cxnLst>
              <a:rect l="0" t="0" r="r" b="b"/>
              <a:pathLst>
                <a:path w="1894" h="1072">
                  <a:moveTo>
                    <a:pt x="628" y="312"/>
                  </a:moveTo>
                  <a:cubicBezTo>
                    <a:pt x="628" y="312"/>
                    <a:pt x="584" y="312"/>
                    <a:pt x="540" y="312"/>
                  </a:cubicBezTo>
                  <a:cubicBezTo>
                    <a:pt x="537" y="310"/>
                    <a:pt x="530" y="320"/>
                    <a:pt x="510" y="352"/>
                  </a:cubicBezTo>
                  <a:cubicBezTo>
                    <a:pt x="490" y="384"/>
                    <a:pt x="490" y="413"/>
                    <a:pt x="486" y="412"/>
                  </a:cubicBezTo>
                  <a:cubicBezTo>
                    <a:pt x="326" y="427"/>
                    <a:pt x="166" y="442"/>
                    <a:pt x="166" y="442"/>
                  </a:cubicBezTo>
                  <a:lnTo>
                    <a:pt x="172" y="412"/>
                  </a:lnTo>
                  <a:lnTo>
                    <a:pt x="0" y="476"/>
                  </a:lnTo>
                  <a:lnTo>
                    <a:pt x="154" y="526"/>
                  </a:lnTo>
                  <a:lnTo>
                    <a:pt x="160" y="494"/>
                  </a:lnTo>
                  <a:cubicBezTo>
                    <a:pt x="160" y="494"/>
                    <a:pt x="321" y="483"/>
                    <a:pt x="482" y="472"/>
                  </a:cubicBezTo>
                  <a:cubicBezTo>
                    <a:pt x="480" y="480"/>
                    <a:pt x="486" y="529"/>
                    <a:pt x="506" y="558"/>
                  </a:cubicBezTo>
                  <a:cubicBezTo>
                    <a:pt x="526" y="587"/>
                    <a:pt x="580" y="642"/>
                    <a:pt x="604" y="646"/>
                  </a:cubicBezTo>
                  <a:cubicBezTo>
                    <a:pt x="477" y="736"/>
                    <a:pt x="350" y="826"/>
                    <a:pt x="350" y="826"/>
                  </a:cubicBezTo>
                  <a:lnTo>
                    <a:pt x="318" y="798"/>
                  </a:lnTo>
                  <a:lnTo>
                    <a:pt x="226" y="946"/>
                  </a:lnTo>
                  <a:lnTo>
                    <a:pt x="432" y="886"/>
                  </a:lnTo>
                  <a:lnTo>
                    <a:pt x="392" y="854"/>
                  </a:lnTo>
                  <a:cubicBezTo>
                    <a:pt x="392" y="854"/>
                    <a:pt x="650" y="674"/>
                    <a:pt x="660" y="676"/>
                  </a:cubicBezTo>
                  <a:cubicBezTo>
                    <a:pt x="672" y="686"/>
                    <a:pt x="759" y="713"/>
                    <a:pt x="814" y="720"/>
                  </a:cubicBezTo>
                  <a:cubicBezTo>
                    <a:pt x="869" y="727"/>
                    <a:pt x="966" y="722"/>
                    <a:pt x="986" y="720"/>
                  </a:cubicBezTo>
                  <a:cubicBezTo>
                    <a:pt x="1009" y="829"/>
                    <a:pt x="1028" y="918"/>
                    <a:pt x="1034" y="938"/>
                  </a:cubicBezTo>
                  <a:cubicBezTo>
                    <a:pt x="1006" y="945"/>
                    <a:pt x="976" y="948"/>
                    <a:pt x="976" y="948"/>
                  </a:cubicBezTo>
                  <a:lnTo>
                    <a:pt x="1100" y="1072"/>
                  </a:lnTo>
                  <a:lnTo>
                    <a:pt x="1158" y="916"/>
                  </a:lnTo>
                  <a:lnTo>
                    <a:pt x="1104" y="926"/>
                  </a:lnTo>
                  <a:cubicBezTo>
                    <a:pt x="1104" y="926"/>
                    <a:pt x="1060" y="718"/>
                    <a:pt x="1056" y="712"/>
                  </a:cubicBezTo>
                  <a:cubicBezTo>
                    <a:pt x="1072" y="708"/>
                    <a:pt x="1149" y="686"/>
                    <a:pt x="1192" y="668"/>
                  </a:cubicBezTo>
                  <a:cubicBezTo>
                    <a:pt x="1235" y="650"/>
                    <a:pt x="1314" y="604"/>
                    <a:pt x="1312" y="602"/>
                  </a:cubicBezTo>
                  <a:cubicBezTo>
                    <a:pt x="1437" y="663"/>
                    <a:pt x="1562" y="724"/>
                    <a:pt x="1562" y="724"/>
                  </a:cubicBezTo>
                  <a:lnTo>
                    <a:pt x="1534" y="748"/>
                  </a:lnTo>
                  <a:lnTo>
                    <a:pt x="1714" y="766"/>
                  </a:lnTo>
                  <a:lnTo>
                    <a:pt x="1644" y="652"/>
                  </a:lnTo>
                  <a:lnTo>
                    <a:pt x="1612" y="686"/>
                  </a:lnTo>
                  <a:cubicBezTo>
                    <a:pt x="1612" y="686"/>
                    <a:pt x="1488" y="622"/>
                    <a:pt x="1364" y="558"/>
                  </a:cubicBezTo>
                  <a:cubicBezTo>
                    <a:pt x="1386" y="546"/>
                    <a:pt x="1409" y="510"/>
                    <a:pt x="1422" y="482"/>
                  </a:cubicBezTo>
                  <a:cubicBezTo>
                    <a:pt x="1435" y="454"/>
                    <a:pt x="1440" y="406"/>
                    <a:pt x="1442" y="392"/>
                  </a:cubicBezTo>
                  <a:cubicBezTo>
                    <a:pt x="1589" y="388"/>
                    <a:pt x="1736" y="384"/>
                    <a:pt x="1736" y="384"/>
                  </a:cubicBezTo>
                  <a:lnTo>
                    <a:pt x="1738" y="412"/>
                  </a:lnTo>
                  <a:lnTo>
                    <a:pt x="1894" y="348"/>
                  </a:lnTo>
                  <a:lnTo>
                    <a:pt x="1732" y="294"/>
                  </a:lnTo>
                  <a:lnTo>
                    <a:pt x="1734" y="322"/>
                  </a:lnTo>
                  <a:cubicBezTo>
                    <a:pt x="1684" y="329"/>
                    <a:pt x="1491" y="346"/>
                    <a:pt x="1432" y="334"/>
                  </a:cubicBezTo>
                  <a:cubicBezTo>
                    <a:pt x="1428" y="338"/>
                    <a:pt x="1416" y="281"/>
                    <a:pt x="1380" y="251"/>
                  </a:cubicBezTo>
                  <a:cubicBezTo>
                    <a:pt x="1344" y="221"/>
                    <a:pt x="1302" y="194"/>
                    <a:pt x="1302" y="194"/>
                  </a:cubicBezTo>
                  <a:cubicBezTo>
                    <a:pt x="1384" y="136"/>
                    <a:pt x="1464" y="76"/>
                    <a:pt x="1464" y="76"/>
                  </a:cubicBezTo>
                  <a:lnTo>
                    <a:pt x="1496" y="92"/>
                  </a:lnTo>
                  <a:lnTo>
                    <a:pt x="1530" y="0"/>
                  </a:lnTo>
                  <a:lnTo>
                    <a:pt x="1384" y="32"/>
                  </a:lnTo>
                  <a:lnTo>
                    <a:pt x="1406" y="50"/>
                  </a:lnTo>
                  <a:cubicBezTo>
                    <a:pt x="1406" y="50"/>
                    <a:pt x="1242" y="170"/>
                    <a:pt x="1244" y="166"/>
                  </a:cubicBezTo>
                  <a:cubicBezTo>
                    <a:pt x="1246" y="162"/>
                    <a:pt x="1154" y="138"/>
                    <a:pt x="1154" y="138"/>
                  </a:cubicBezTo>
                  <a:lnTo>
                    <a:pt x="1096" y="190"/>
                  </a:lnTo>
                  <a:cubicBezTo>
                    <a:pt x="1096" y="190"/>
                    <a:pt x="1206" y="211"/>
                    <a:pt x="1248" y="238"/>
                  </a:cubicBezTo>
                  <a:cubicBezTo>
                    <a:pt x="1248" y="238"/>
                    <a:pt x="1318" y="276"/>
                    <a:pt x="1350" y="354"/>
                  </a:cubicBezTo>
                  <a:cubicBezTo>
                    <a:pt x="1382" y="432"/>
                    <a:pt x="1316" y="492"/>
                    <a:pt x="1256" y="540"/>
                  </a:cubicBezTo>
                  <a:cubicBezTo>
                    <a:pt x="1196" y="588"/>
                    <a:pt x="1086" y="628"/>
                    <a:pt x="1018" y="640"/>
                  </a:cubicBezTo>
                  <a:cubicBezTo>
                    <a:pt x="950" y="652"/>
                    <a:pt x="835" y="649"/>
                    <a:pt x="792" y="640"/>
                  </a:cubicBezTo>
                  <a:cubicBezTo>
                    <a:pt x="749" y="631"/>
                    <a:pt x="652" y="591"/>
                    <a:pt x="614" y="556"/>
                  </a:cubicBezTo>
                  <a:cubicBezTo>
                    <a:pt x="576" y="521"/>
                    <a:pt x="561" y="471"/>
                    <a:pt x="564" y="430"/>
                  </a:cubicBezTo>
                  <a:cubicBezTo>
                    <a:pt x="567" y="389"/>
                    <a:pt x="615" y="337"/>
                    <a:pt x="628" y="312"/>
                  </a:cubicBezTo>
                  <a:close/>
                </a:path>
              </a:pathLst>
            </a:custGeom>
            <a:solidFill>
              <a:schemeClr val="accent5">
                <a:lumMod val="75000"/>
              </a:schemeClr>
            </a:solidFill>
            <a:ln w="38100" cap="flat" cmpd="sng">
              <a:solidFill>
                <a:schemeClr val="accent5">
                  <a:lumMod val="75000"/>
                </a:schemeClr>
              </a:solidFill>
              <a:prstDash val="solid"/>
              <a:round/>
              <a:headEnd/>
              <a:tailEnd type="triangle"/>
            </a:ln>
            <a:effectLst/>
          </p:spPr>
          <p:txBody>
            <a:bodyPr lIns="36000" tIns="0" rIns="36000" bIns="0" anchor="ctr">
              <a:noAutofit/>
            </a:bodyPr>
            <a:lstStyle/>
            <a:p>
              <a:endParaRPr lang="fr-FR" dirty="0"/>
            </a:p>
          </p:txBody>
        </p:sp>
        <p:sp>
          <p:nvSpPr>
            <p:cNvPr id="12" name="ZoneTexte 11"/>
            <p:cNvSpPr txBox="1"/>
            <p:nvPr/>
          </p:nvSpPr>
          <p:spPr>
            <a:xfrm>
              <a:off x="3725098" y="3550216"/>
              <a:ext cx="1656184" cy="333168"/>
            </a:xfrm>
            <a:prstGeom prst="rect">
              <a:avLst/>
            </a:prstGeom>
            <a:noFill/>
            <a:ln>
              <a:noFill/>
              <a:tailEnd type="triangle"/>
            </a:ln>
          </p:spPr>
          <p:txBody>
            <a:bodyPr wrap="square" rtlCol="0">
              <a:spAutoFit/>
            </a:bodyPr>
            <a:lstStyle/>
            <a:p>
              <a:pPr algn="ctr">
                <a:lnSpc>
                  <a:spcPts val="1800"/>
                </a:lnSpc>
              </a:pPr>
              <a:r>
                <a:rPr lang="fr-FR" sz="2000" b="1" dirty="0" smtClean="0"/>
                <a:t>Réaliser</a:t>
              </a:r>
              <a:endParaRPr lang="fr-FR" sz="2000" b="1" dirty="0"/>
            </a:p>
          </p:txBody>
        </p:sp>
        <p:sp>
          <p:nvSpPr>
            <p:cNvPr id="14" name="ZoneTexte 13"/>
            <p:cNvSpPr txBox="1"/>
            <p:nvPr/>
          </p:nvSpPr>
          <p:spPr>
            <a:xfrm>
              <a:off x="5082420" y="708665"/>
              <a:ext cx="1656184" cy="707886"/>
            </a:xfrm>
            <a:prstGeom prst="rect">
              <a:avLst/>
            </a:prstGeom>
            <a:noFill/>
            <a:ln>
              <a:noFill/>
              <a:tailEnd type="triangle"/>
            </a:ln>
          </p:spPr>
          <p:txBody>
            <a:bodyPr wrap="square" rtlCol="0">
              <a:spAutoFit/>
            </a:bodyPr>
            <a:lstStyle/>
            <a:p>
              <a:pPr algn="ctr"/>
              <a:r>
                <a:rPr lang="fr-FR" sz="2000" b="1" dirty="0" smtClean="0">
                  <a:solidFill>
                    <a:schemeClr val="accent3">
                      <a:lumMod val="75000"/>
                    </a:schemeClr>
                  </a:solidFill>
                </a:rPr>
                <a:t>Livraison chez le client</a:t>
              </a:r>
            </a:p>
          </p:txBody>
        </p:sp>
        <p:grpSp>
          <p:nvGrpSpPr>
            <p:cNvPr id="3" name="Groupe 40"/>
            <p:cNvGrpSpPr/>
            <p:nvPr/>
          </p:nvGrpSpPr>
          <p:grpSpPr>
            <a:xfrm>
              <a:off x="3275856" y="1556792"/>
              <a:ext cx="720080" cy="1764196"/>
              <a:chOff x="3131841" y="1736814"/>
              <a:chExt cx="684075" cy="1260138"/>
            </a:xfrm>
          </p:grpSpPr>
          <p:cxnSp>
            <p:nvCxnSpPr>
              <p:cNvPr id="18" name="Connecteur droit 17"/>
              <p:cNvCxnSpPr/>
              <p:nvPr/>
            </p:nvCxnSpPr>
            <p:spPr>
              <a:xfrm rot="16200000" flipH="1">
                <a:off x="3401870" y="2582906"/>
                <a:ext cx="540060" cy="288032"/>
              </a:xfrm>
              <a:prstGeom prst="line">
                <a:avLst/>
              </a:prstGeom>
              <a:ln w="47625">
                <a:solidFill>
                  <a:schemeClr val="accent6">
                    <a:lumMod val="75000"/>
                  </a:schemeClr>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rot="16200000" flipH="1">
                <a:off x="2969824" y="1898831"/>
                <a:ext cx="720078" cy="396043"/>
              </a:xfrm>
              <a:prstGeom prst="line">
                <a:avLst/>
              </a:prstGeom>
              <a:ln w="47625">
                <a:solidFill>
                  <a:schemeClr val="accent5">
                    <a:lumMod val="75000"/>
                  </a:schemeClr>
                </a:solidFill>
                <a:tailEnd type="triangle" w="med" len="lg"/>
              </a:ln>
            </p:spPr>
            <p:style>
              <a:lnRef idx="1">
                <a:schemeClr val="accent1"/>
              </a:lnRef>
              <a:fillRef idx="0">
                <a:schemeClr val="accent1"/>
              </a:fillRef>
              <a:effectRef idx="0">
                <a:schemeClr val="accent1"/>
              </a:effectRef>
              <a:fontRef idx="minor">
                <a:schemeClr val="tx1"/>
              </a:fontRef>
            </p:style>
          </p:cxnSp>
        </p:grpSp>
        <p:cxnSp>
          <p:nvCxnSpPr>
            <p:cNvPr id="16" name="Connecteur droit 15"/>
            <p:cNvCxnSpPr/>
            <p:nvPr/>
          </p:nvCxnSpPr>
          <p:spPr>
            <a:xfrm rot="5400000" flipH="1" flipV="1">
              <a:off x="4716016" y="2816932"/>
              <a:ext cx="954106" cy="342038"/>
            </a:xfrm>
            <a:prstGeom prst="line">
              <a:avLst/>
            </a:prstGeom>
            <a:ln w="47625">
              <a:solidFill>
                <a:schemeClr val="accent6">
                  <a:lumMod val="75000"/>
                </a:schemeClr>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rot="5400000" flipH="1" flipV="1">
              <a:off x="5029351" y="1814120"/>
              <a:ext cx="1049517" cy="380042"/>
            </a:xfrm>
            <a:prstGeom prst="line">
              <a:avLst/>
            </a:prstGeom>
            <a:ln w="50800">
              <a:solidFill>
                <a:schemeClr val="accent3">
                  <a:lumMod val="75000"/>
                </a:schemeClr>
              </a:solidFill>
              <a:tailEnd type="triangle" w="med" len="lg"/>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TM%2030.jpg"/>
          <p:cNvPicPr>
            <a:picLocks noChangeAspect="1"/>
          </p:cNvPicPr>
          <p:nvPr/>
        </p:nvPicPr>
        <p:blipFill>
          <a:blip r:embed="rId3" cstate="print">
            <a:lum bright="70000" contrast="-70000"/>
          </a:blip>
          <a:srcRect l="3077" t="2939" r="3583" b="3021"/>
          <a:stretch>
            <a:fillRect/>
          </a:stretch>
        </p:blipFill>
        <p:spPr>
          <a:xfrm>
            <a:off x="1249317" y="1055655"/>
            <a:ext cx="6859887" cy="4824536"/>
          </a:xfrm>
          <a:prstGeom prst="rect">
            <a:avLst/>
          </a:prstGeom>
        </p:spPr>
      </p:pic>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56325" name="Picture 5"/>
          <p:cNvPicPr>
            <a:picLocks noChangeAspect="1" noChangeArrowheads="1"/>
          </p:cNvPicPr>
          <p:nvPr/>
        </p:nvPicPr>
        <p:blipFill>
          <a:blip r:embed="rId5" cstate="print"/>
          <a:srcRect/>
          <a:stretch>
            <a:fillRect/>
          </a:stretch>
        </p:blipFill>
        <p:spPr bwMode="auto">
          <a:xfrm>
            <a:off x="0" y="398421"/>
            <a:ext cx="6735300" cy="2479662"/>
          </a:xfrm>
          <a:prstGeom prst="rect">
            <a:avLst/>
          </a:prstGeom>
          <a:noFill/>
          <a:ln w="9525">
            <a:noFill/>
            <a:miter lim="800000"/>
            <a:headEnd/>
            <a:tailEnd/>
          </a:ln>
          <a:effectLst/>
        </p:spPr>
      </p:pic>
      <p:grpSp>
        <p:nvGrpSpPr>
          <p:cNvPr id="2" name="Groupe 20"/>
          <p:cNvGrpSpPr/>
          <p:nvPr/>
        </p:nvGrpSpPr>
        <p:grpSpPr>
          <a:xfrm>
            <a:off x="6011652" y="0"/>
            <a:ext cx="3132348" cy="1340768"/>
            <a:chOff x="3491880" y="0"/>
            <a:chExt cx="3132348" cy="1340768"/>
          </a:xfrm>
        </p:grpSpPr>
        <p:sp>
          <p:nvSpPr>
            <p:cNvPr id="8" name="Freeform 9"/>
            <p:cNvSpPr>
              <a:spLocks/>
            </p:cNvSpPr>
            <p:nvPr/>
          </p:nvSpPr>
          <p:spPr bwMode="auto">
            <a:xfrm>
              <a:off x="3491880" y="0"/>
              <a:ext cx="3132348" cy="1340768"/>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a:solidFill>
                  <a:prstClr val="black"/>
                </a:solidFill>
              </a:endParaRPr>
            </a:p>
          </p:txBody>
        </p:sp>
        <p:sp>
          <p:nvSpPr>
            <p:cNvPr id="9" name="ZoneTexte 8"/>
            <p:cNvSpPr txBox="1"/>
            <p:nvPr/>
          </p:nvSpPr>
          <p:spPr>
            <a:xfrm>
              <a:off x="4211960" y="260648"/>
              <a:ext cx="1656184" cy="333168"/>
            </a:xfrm>
            <a:prstGeom prst="rect">
              <a:avLst/>
            </a:prstGeom>
            <a:noFill/>
          </p:spPr>
          <p:txBody>
            <a:bodyPr wrap="square" rtlCol="0">
              <a:spAutoFit/>
            </a:bodyPr>
            <a:lstStyle/>
            <a:p>
              <a:pPr algn="ctr">
                <a:lnSpc>
                  <a:spcPts val="1800"/>
                </a:lnSpc>
              </a:pPr>
              <a:r>
                <a:rPr lang="fr-FR" sz="2000" b="1" dirty="0" smtClean="0">
                  <a:solidFill>
                    <a:prstClr val="black"/>
                  </a:solidFill>
                </a:rPr>
                <a:t>Réaliser</a:t>
              </a:r>
              <a:endParaRPr lang="fr-FR" sz="2000" b="1" dirty="0">
                <a:solidFill>
                  <a:prstClr val="black"/>
                </a:solidFill>
              </a:endParaRPr>
            </a:p>
          </p:txBody>
        </p:sp>
      </p:grpSp>
      <p:sp>
        <p:nvSpPr>
          <p:cNvPr id="15" name="Rectangle 14"/>
          <p:cNvSpPr/>
          <p:nvPr/>
        </p:nvSpPr>
        <p:spPr>
          <a:xfrm>
            <a:off x="226953" y="2881305"/>
            <a:ext cx="3724325" cy="594348"/>
          </a:xfrm>
          <a:prstGeom prst="rect">
            <a:avLst/>
          </a:prstGeom>
        </p:spPr>
        <p:style>
          <a:lnRef idx="0">
            <a:schemeClr val="accent3"/>
          </a:lnRef>
          <a:fillRef idx="3">
            <a:schemeClr val="accent3"/>
          </a:fillRef>
          <a:effectRef idx="3">
            <a:schemeClr val="accent3"/>
          </a:effectRef>
          <a:fontRef idx="minor">
            <a:schemeClr val="lt1"/>
          </a:fontRef>
        </p:style>
        <p:txBody>
          <a:bodyPr wrap="square" lIns="180000" tIns="180000" rIns="180000" bIns="180000">
            <a:spAutoFit/>
          </a:bodyPr>
          <a:lstStyle/>
          <a:p>
            <a:pPr>
              <a:lnSpc>
                <a:spcPts val="1800"/>
              </a:lnSpc>
            </a:pPr>
            <a:r>
              <a:rPr lang="fr-FR" sz="2400" b="1" dirty="0" smtClean="0">
                <a:solidFill>
                  <a:schemeClr val="bg1"/>
                </a:solidFill>
                <a:latin typeface="Calibri" pitchFamily="34" charset="0"/>
                <a:cs typeface="Lucida Sans Unicode" pitchFamily="34" charset="0"/>
              </a:rPr>
              <a:t>Réalisation, Mise au point</a:t>
            </a:r>
          </a:p>
        </p:txBody>
      </p:sp>
      <p:sp>
        <p:nvSpPr>
          <p:cNvPr id="16" name="Rectangle 15"/>
          <p:cNvSpPr>
            <a:spLocks noChangeArrowheads="1"/>
          </p:cNvSpPr>
          <p:nvPr/>
        </p:nvSpPr>
        <p:spPr bwMode="auto">
          <a:xfrm>
            <a:off x="180406" y="131449"/>
            <a:ext cx="4752975" cy="368300"/>
          </a:xfrm>
          <a:prstGeom prst="rect">
            <a:avLst/>
          </a:prstGeom>
          <a:noFill/>
          <a:ln w="9525">
            <a:noFill/>
            <a:miter lim="800000"/>
            <a:headEnd/>
            <a:tailEnd/>
          </a:ln>
        </p:spPr>
        <p:txBody>
          <a:bodyPr>
            <a:spAutoFit/>
          </a:bodyPr>
          <a:lstStyle/>
          <a:p>
            <a:pPr algn="ctr"/>
            <a:r>
              <a:rPr lang="fr-FR" b="1" dirty="0">
                <a:latin typeface="Calibri" pitchFamily="34" charset="0"/>
              </a:rPr>
              <a:t>Tâches professionnelles du technicien en CRSA</a:t>
            </a:r>
          </a:p>
        </p:txBody>
      </p:sp>
      <p:sp>
        <p:nvSpPr>
          <p:cNvPr id="18" name="Rectangle 17"/>
          <p:cNvSpPr/>
          <p:nvPr/>
        </p:nvSpPr>
        <p:spPr>
          <a:xfrm>
            <a:off x="4608513" y="1822428"/>
            <a:ext cx="4243382" cy="339887"/>
          </a:xfrm>
          <a:prstGeom prst="rect">
            <a:avLst/>
          </a:prstGeom>
        </p:spPr>
        <p:style>
          <a:lnRef idx="0">
            <a:schemeClr val="accent3"/>
          </a:lnRef>
          <a:fillRef idx="3">
            <a:schemeClr val="accent3"/>
          </a:fillRef>
          <a:effectRef idx="3">
            <a:schemeClr val="accent3"/>
          </a:effectRef>
          <a:fontRef idx="minor">
            <a:schemeClr val="lt1"/>
          </a:fontRef>
        </p:style>
        <p:txBody>
          <a:bodyPr wrap="square" lIns="72000" tIns="72000" rIns="72000" bIns="36000">
            <a:spAutoFit/>
          </a:bodyPr>
          <a:lstStyle/>
          <a:p>
            <a:pPr>
              <a:lnSpc>
                <a:spcPts val="1800"/>
              </a:lnSpc>
            </a:pPr>
            <a:r>
              <a:rPr lang="fr-FR" sz="2400" b="1" dirty="0" smtClean="0">
                <a:solidFill>
                  <a:schemeClr val="bg1"/>
                </a:solidFill>
                <a:latin typeface="Calibri" pitchFamily="34" charset="0"/>
                <a:cs typeface="Lucida Sans Unicode" pitchFamily="34" charset="0"/>
              </a:rPr>
              <a:t>Implantation des constituants</a:t>
            </a:r>
          </a:p>
        </p:txBody>
      </p:sp>
      <p:sp>
        <p:nvSpPr>
          <p:cNvPr id="19" name="Rectangle 18"/>
          <p:cNvSpPr/>
          <p:nvPr/>
        </p:nvSpPr>
        <p:spPr>
          <a:xfrm>
            <a:off x="4608513" y="2187558"/>
            <a:ext cx="2957553" cy="339887"/>
          </a:xfrm>
          <a:prstGeom prst="rect">
            <a:avLst/>
          </a:prstGeom>
        </p:spPr>
        <p:style>
          <a:lnRef idx="0">
            <a:schemeClr val="accent3"/>
          </a:lnRef>
          <a:fillRef idx="3">
            <a:schemeClr val="accent3"/>
          </a:fillRef>
          <a:effectRef idx="3">
            <a:schemeClr val="accent3"/>
          </a:effectRef>
          <a:fontRef idx="minor">
            <a:schemeClr val="lt1"/>
          </a:fontRef>
        </p:style>
        <p:txBody>
          <a:bodyPr wrap="square" lIns="72000" tIns="72000" rIns="72000" bIns="36000">
            <a:spAutoFit/>
          </a:bodyPr>
          <a:lstStyle/>
          <a:p>
            <a:pPr>
              <a:lnSpc>
                <a:spcPts val="1800"/>
              </a:lnSpc>
            </a:pPr>
            <a:r>
              <a:rPr lang="fr-FR" sz="2400" b="1" dirty="0" smtClean="0">
                <a:solidFill>
                  <a:schemeClr val="bg1"/>
                </a:solidFill>
                <a:latin typeface="Calibri" pitchFamily="34" charset="0"/>
                <a:cs typeface="Lucida Sans Unicode" pitchFamily="34" charset="0"/>
              </a:rPr>
              <a:t>Fabrication de pièces</a:t>
            </a:r>
          </a:p>
        </p:txBody>
      </p:sp>
      <p:sp>
        <p:nvSpPr>
          <p:cNvPr id="20" name="Rectangle 19"/>
          <p:cNvSpPr/>
          <p:nvPr/>
        </p:nvSpPr>
        <p:spPr>
          <a:xfrm>
            <a:off x="4608513" y="2552688"/>
            <a:ext cx="3724326" cy="339887"/>
          </a:xfrm>
          <a:prstGeom prst="rect">
            <a:avLst/>
          </a:prstGeom>
        </p:spPr>
        <p:style>
          <a:lnRef idx="0">
            <a:schemeClr val="accent3"/>
          </a:lnRef>
          <a:fillRef idx="3">
            <a:schemeClr val="accent3"/>
          </a:fillRef>
          <a:effectRef idx="3">
            <a:schemeClr val="accent3"/>
          </a:effectRef>
          <a:fontRef idx="minor">
            <a:schemeClr val="lt1"/>
          </a:fontRef>
        </p:style>
        <p:txBody>
          <a:bodyPr wrap="square" lIns="72000" tIns="72000" rIns="72000" bIns="36000">
            <a:spAutoFit/>
          </a:bodyPr>
          <a:lstStyle/>
          <a:p>
            <a:pPr>
              <a:lnSpc>
                <a:spcPts val="1800"/>
              </a:lnSpc>
            </a:pPr>
            <a:r>
              <a:rPr lang="fr-FR" sz="2400" b="1" dirty="0" smtClean="0">
                <a:solidFill>
                  <a:schemeClr val="bg1"/>
                </a:solidFill>
                <a:latin typeface="Calibri" pitchFamily="34" charset="0"/>
                <a:cs typeface="Lucida Sans Unicode" pitchFamily="34" charset="0"/>
              </a:rPr>
              <a:t>Assemblage de composants</a:t>
            </a:r>
          </a:p>
        </p:txBody>
      </p:sp>
      <p:sp>
        <p:nvSpPr>
          <p:cNvPr id="23" name="Rectangle 22"/>
          <p:cNvSpPr/>
          <p:nvPr/>
        </p:nvSpPr>
        <p:spPr>
          <a:xfrm>
            <a:off x="4608513" y="2917818"/>
            <a:ext cx="3286170" cy="339887"/>
          </a:xfrm>
          <a:prstGeom prst="rect">
            <a:avLst/>
          </a:prstGeom>
        </p:spPr>
        <p:style>
          <a:lnRef idx="0">
            <a:schemeClr val="accent3"/>
          </a:lnRef>
          <a:fillRef idx="3">
            <a:schemeClr val="accent3"/>
          </a:fillRef>
          <a:effectRef idx="3">
            <a:schemeClr val="accent3"/>
          </a:effectRef>
          <a:fontRef idx="minor">
            <a:schemeClr val="lt1"/>
          </a:fontRef>
        </p:style>
        <p:txBody>
          <a:bodyPr wrap="square" lIns="72000" tIns="72000" rIns="72000" bIns="36000">
            <a:spAutoFit/>
          </a:bodyPr>
          <a:lstStyle/>
          <a:p>
            <a:pPr>
              <a:lnSpc>
                <a:spcPts val="1800"/>
              </a:lnSpc>
            </a:pPr>
            <a:r>
              <a:rPr lang="fr-FR" sz="2400" b="1" dirty="0" smtClean="0">
                <a:solidFill>
                  <a:schemeClr val="bg1"/>
                </a:solidFill>
                <a:latin typeface="Calibri" pitchFamily="34" charset="0"/>
                <a:cs typeface="Lucida Sans Unicode" pitchFamily="34" charset="0"/>
              </a:rPr>
              <a:t>Réalisation des câblages</a:t>
            </a:r>
          </a:p>
        </p:txBody>
      </p:sp>
      <p:sp>
        <p:nvSpPr>
          <p:cNvPr id="24" name="Rectangle 23"/>
          <p:cNvSpPr/>
          <p:nvPr/>
        </p:nvSpPr>
        <p:spPr>
          <a:xfrm>
            <a:off x="4608513" y="3282948"/>
            <a:ext cx="2154267" cy="339887"/>
          </a:xfrm>
          <a:prstGeom prst="rect">
            <a:avLst/>
          </a:prstGeom>
        </p:spPr>
        <p:style>
          <a:lnRef idx="0">
            <a:schemeClr val="accent3"/>
          </a:lnRef>
          <a:fillRef idx="3">
            <a:schemeClr val="accent3"/>
          </a:fillRef>
          <a:effectRef idx="3">
            <a:schemeClr val="accent3"/>
          </a:effectRef>
          <a:fontRef idx="minor">
            <a:schemeClr val="lt1"/>
          </a:fontRef>
        </p:style>
        <p:txBody>
          <a:bodyPr wrap="square" lIns="72000" tIns="72000" rIns="72000" bIns="36000">
            <a:spAutoFit/>
          </a:bodyPr>
          <a:lstStyle/>
          <a:p>
            <a:pPr>
              <a:lnSpc>
                <a:spcPts val="1800"/>
              </a:lnSpc>
            </a:pPr>
            <a:r>
              <a:rPr lang="fr-FR" sz="2400" b="1" dirty="0" smtClean="0">
                <a:solidFill>
                  <a:schemeClr val="bg1"/>
                </a:solidFill>
                <a:latin typeface="Calibri" pitchFamily="34" charset="0"/>
                <a:cs typeface="Lucida Sans Unicode" pitchFamily="34" charset="0"/>
              </a:rPr>
              <a:t>Programmation</a:t>
            </a:r>
          </a:p>
        </p:txBody>
      </p:sp>
      <p:sp>
        <p:nvSpPr>
          <p:cNvPr id="25" name="Rectangle 24"/>
          <p:cNvSpPr/>
          <p:nvPr/>
        </p:nvSpPr>
        <p:spPr>
          <a:xfrm>
            <a:off x="4608513" y="3648078"/>
            <a:ext cx="3906891" cy="339887"/>
          </a:xfrm>
          <a:prstGeom prst="rect">
            <a:avLst/>
          </a:prstGeom>
        </p:spPr>
        <p:style>
          <a:lnRef idx="0">
            <a:schemeClr val="accent3"/>
          </a:lnRef>
          <a:fillRef idx="3">
            <a:schemeClr val="accent3"/>
          </a:fillRef>
          <a:effectRef idx="3">
            <a:schemeClr val="accent3"/>
          </a:effectRef>
          <a:fontRef idx="minor">
            <a:schemeClr val="lt1"/>
          </a:fontRef>
        </p:style>
        <p:txBody>
          <a:bodyPr wrap="square" lIns="72000" tIns="72000" rIns="72000" bIns="36000">
            <a:spAutoFit/>
          </a:bodyPr>
          <a:lstStyle/>
          <a:p>
            <a:pPr>
              <a:lnSpc>
                <a:spcPts val="1800"/>
              </a:lnSpc>
            </a:pPr>
            <a:r>
              <a:rPr lang="fr-FR" sz="2400" b="1" dirty="0" smtClean="0">
                <a:solidFill>
                  <a:schemeClr val="bg1"/>
                </a:solidFill>
                <a:latin typeface="Calibri" pitchFamily="34" charset="0"/>
                <a:cs typeface="Lucida Sans Unicode" pitchFamily="34" charset="0"/>
              </a:rPr>
              <a:t>Tests, réglages, mise au point</a:t>
            </a:r>
          </a:p>
        </p:txBody>
      </p:sp>
      <p:sp>
        <p:nvSpPr>
          <p:cNvPr id="26" name="Rectangle 25"/>
          <p:cNvSpPr/>
          <p:nvPr/>
        </p:nvSpPr>
        <p:spPr>
          <a:xfrm>
            <a:off x="4608513" y="4013208"/>
            <a:ext cx="3578274" cy="339887"/>
          </a:xfrm>
          <a:prstGeom prst="rect">
            <a:avLst/>
          </a:prstGeom>
        </p:spPr>
        <p:style>
          <a:lnRef idx="0">
            <a:schemeClr val="accent3"/>
          </a:lnRef>
          <a:fillRef idx="3">
            <a:schemeClr val="accent3"/>
          </a:fillRef>
          <a:effectRef idx="3">
            <a:schemeClr val="accent3"/>
          </a:effectRef>
          <a:fontRef idx="minor">
            <a:schemeClr val="lt1"/>
          </a:fontRef>
        </p:style>
        <p:txBody>
          <a:bodyPr wrap="square" lIns="72000" tIns="72000" rIns="72000" bIns="36000">
            <a:spAutoFit/>
          </a:bodyPr>
          <a:lstStyle/>
          <a:p>
            <a:pPr>
              <a:lnSpc>
                <a:spcPts val="1800"/>
              </a:lnSpc>
            </a:pPr>
            <a:r>
              <a:rPr lang="fr-FR" sz="2400" b="1" dirty="0" smtClean="0">
                <a:solidFill>
                  <a:schemeClr val="bg1"/>
                </a:solidFill>
                <a:latin typeface="Calibri" pitchFamily="34" charset="0"/>
                <a:cs typeface="Lucida Sans Unicode" pitchFamily="34" charset="0"/>
              </a:rPr>
              <a:t>Réception provisoire client</a:t>
            </a:r>
          </a:p>
        </p:txBody>
      </p:sp>
      <p:sp>
        <p:nvSpPr>
          <p:cNvPr id="27" name="Rectangle 26"/>
          <p:cNvSpPr/>
          <p:nvPr/>
        </p:nvSpPr>
        <p:spPr>
          <a:xfrm>
            <a:off x="190440" y="4779981"/>
            <a:ext cx="3760839" cy="594348"/>
          </a:xfrm>
          <a:prstGeom prst="rect">
            <a:avLst/>
          </a:prstGeom>
          <a:solidFill>
            <a:srgbClr val="008000"/>
          </a:solidFill>
        </p:spPr>
        <p:style>
          <a:lnRef idx="0">
            <a:schemeClr val="accent3"/>
          </a:lnRef>
          <a:fillRef idx="3">
            <a:schemeClr val="accent3"/>
          </a:fillRef>
          <a:effectRef idx="3">
            <a:schemeClr val="accent3"/>
          </a:effectRef>
          <a:fontRef idx="minor">
            <a:schemeClr val="lt1"/>
          </a:fontRef>
        </p:style>
        <p:txBody>
          <a:bodyPr wrap="square" lIns="108000" tIns="180000" rIns="108000" bIns="180000">
            <a:spAutoFit/>
          </a:bodyPr>
          <a:lstStyle/>
          <a:p>
            <a:pPr>
              <a:lnSpc>
                <a:spcPts val="1800"/>
              </a:lnSpc>
            </a:pPr>
            <a:r>
              <a:rPr lang="fr-FR" sz="2400" b="1" dirty="0" smtClean="0">
                <a:solidFill>
                  <a:schemeClr val="bg1"/>
                </a:solidFill>
                <a:latin typeface="Calibri" pitchFamily="34" charset="0"/>
                <a:cs typeface="Lucida Sans Unicode" pitchFamily="34" charset="0"/>
              </a:rPr>
              <a:t>Installation, Mise en service</a:t>
            </a:r>
          </a:p>
        </p:txBody>
      </p:sp>
      <p:sp>
        <p:nvSpPr>
          <p:cNvPr id="28" name="Rectangle 27"/>
          <p:cNvSpPr/>
          <p:nvPr/>
        </p:nvSpPr>
        <p:spPr>
          <a:xfrm>
            <a:off x="4243383" y="4597416"/>
            <a:ext cx="4746691" cy="339887"/>
          </a:xfrm>
          <a:prstGeom prst="rect">
            <a:avLst/>
          </a:prstGeom>
          <a:solidFill>
            <a:srgbClr val="008000"/>
          </a:solidFill>
        </p:spPr>
        <p:style>
          <a:lnRef idx="0">
            <a:schemeClr val="accent3"/>
          </a:lnRef>
          <a:fillRef idx="3">
            <a:schemeClr val="accent3"/>
          </a:fillRef>
          <a:effectRef idx="3">
            <a:schemeClr val="accent3"/>
          </a:effectRef>
          <a:fontRef idx="minor">
            <a:schemeClr val="lt1"/>
          </a:fontRef>
        </p:style>
        <p:txBody>
          <a:bodyPr wrap="square" lIns="72000" tIns="72000" rIns="72000" bIns="36000">
            <a:spAutoFit/>
          </a:bodyPr>
          <a:lstStyle/>
          <a:p>
            <a:pPr>
              <a:lnSpc>
                <a:spcPts val="1800"/>
              </a:lnSpc>
            </a:pPr>
            <a:r>
              <a:rPr lang="fr-FR" sz="2400" b="1" dirty="0" smtClean="0">
                <a:solidFill>
                  <a:schemeClr val="bg1"/>
                </a:solidFill>
                <a:latin typeface="Calibri" pitchFamily="34" charset="0"/>
                <a:cs typeface="Lucida Sans Unicode" pitchFamily="34" charset="0"/>
              </a:rPr>
              <a:t>Organisation chantier, suivi travaux</a:t>
            </a:r>
          </a:p>
        </p:txBody>
      </p:sp>
      <p:sp>
        <p:nvSpPr>
          <p:cNvPr id="29" name="Rectangle 28"/>
          <p:cNvSpPr/>
          <p:nvPr/>
        </p:nvSpPr>
        <p:spPr>
          <a:xfrm>
            <a:off x="4243383" y="4999059"/>
            <a:ext cx="4746691" cy="339887"/>
          </a:xfrm>
          <a:prstGeom prst="rect">
            <a:avLst/>
          </a:prstGeom>
          <a:solidFill>
            <a:srgbClr val="008000"/>
          </a:solidFill>
        </p:spPr>
        <p:style>
          <a:lnRef idx="0">
            <a:schemeClr val="accent3"/>
          </a:lnRef>
          <a:fillRef idx="3">
            <a:schemeClr val="accent3"/>
          </a:fillRef>
          <a:effectRef idx="3">
            <a:schemeClr val="accent3"/>
          </a:effectRef>
          <a:fontRef idx="minor">
            <a:schemeClr val="lt1"/>
          </a:fontRef>
        </p:style>
        <p:txBody>
          <a:bodyPr wrap="square" lIns="72000" tIns="72000" rIns="72000" bIns="36000">
            <a:spAutoFit/>
          </a:bodyPr>
          <a:lstStyle/>
          <a:p>
            <a:pPr>
              <a:lnSpc>
                <a:spcPts val="1800"/>
              </a:lnSpc>
            </a:pPr>
            <a:r>
              <a:rPr lang="fr-FR" sz="2400" b="1" dirty="0" smtClean="0">
                <a:solidFill>
                  <a:schemeClr val="bg1"/>
                </a:solidFill>
                <a:latin typeface="Calibri" pitchFamily="34" charset="0"/>
                <a:cs typeface="Lucida Sans Unicode" pitchFamily="34" charset="0"/>
              </a:rPr>
              <a:t>Installation, raccordement énergies</a:t>
            </a:r>
          </a:p>
        </p:txBody>
      </p:sp>
      <p:sp>
        <p:nvSpPr>
          <p:cNvPr id="30" name="Rectangle 29"/>
          <p:cNvSpPr/>
          <p:nvPr/>
        </p:nvSpPr>
        <p:spPr>
          <a:xfrm>
            <a:off x="4243383" y="5400702"/>
            <a:ext cx="3541761" cy="339887"/>
          </a:xfrm>
          <a:prstGeom prst="rect">
            <a:avLst/>
          </a:prstGeom>
          <a:solidFill>
            <a:srgbClr val="008000"/>
          </a:solidFill>
        </p:spPr>
        <p:style>
          <a:lnRef idx="0">
            <a:schemeClr val="accent3"/>
          </a:lnRef>
          <a:fillRef idx="3">
            <a:schemeClr val="accent3"/>
          </a:fillRef>
          <a:effectRef idx="3">
            <a:schemeClr val="accent3"/>
          </a:effectRef>
          <a:fontRef idx="minor">
            <a:schemeClr val="lt1"/>
          </a:fontRef>
        </p:style>
        <p:txBody>
          <a:bodyPr wrap="square" lIns="72000" tIns="72000" rIns="72000" bIns="36000">
            <a:spAutoFit/>
          </a:bodyPr>
          <a:lstStyle/>
          <a:p>
            <a:pPr>
              <a:lnSpc>
                <a:spcPts val="1800"/>
              </a:lnSpc>
            </a:pPr>
            <a:r>
              <a:rPr lang="fr-FR" sz="2400" b="1" dirty="0" smtClean="0">
                <a:solidFill>
                  <a:schemeClr val="bg1"/>
                </a:solidFill>
                <a:latin typeface="Calibri" pitchFamily="34" charset="0"/>
                <a:cs typeface="Lucida Sans Unicode" pitchFamily="34" charset="0"/>
              </a:rPr>
              <a:t>Mise en service, essais</a:t>
            </a:r>
          </a:p>
        </p:txBody>
      </p:sp>
      <p:sp>
        <p:nvSpPr>
          <p:cNvPr id="31" name="Rectangle 30"/>
          <p:cNvSpPr/>
          <p:nvPr/>
        </p:nvSpPr>
        <p:spPr>
          <a:xfrm>
            <a:off x="4243383" y="5802345"/>
            <a:ext cx="3541761" cy="339887"/>
          </a:xfrm>
          <a:prstGeom prst="rect">
            <a:avLst/>
          </a:prstGeom>
          <a:solidFill>
            <a:srgbClr val="008000"/>
          </a:solidFill>
        </p:spPr>
        <p:style>
          <a:lnRef idx="0">
            <a:schemeClr val="accent3"/>
          </a:lnRef>
          <a:fillRef idx="3">
            <a:schemeClr val="accent3"/>
          </a:fillRef>
          <a:effectRef idx="3">
            <a:schemeClr val="accent3"/>
          </a:effectRef>
          <a:fontRef idx="minor">
            <a:schemeClr val="lt1"/>
          </a:fontRef>
        </p:style>
        <p:txBody>
          <a:bodyPr wrap="square" lIns="72000" tIns="72000" rIns="72000" bIns="36000">
            <a:spAutoFit/>
          </a:bodyPr>
          <a:lstStyle/>
          <a:p>
            <a:pPr>
              <a:lnSpc>
                <a:spcPts val="1800"/>
              </a:lnSpc>
            </a:pPr>
            <a:r>
              <a:rPr lang="fr-FR" sz="2400" b="1" dirty="0" smtClean="0">
                <a:solidFill>
                  <a:schemeClr val="bg1"/>
                </a:solidFill>
                <a:latin typeface="Calibri" pitchFamily="34" charset="0"/>
                <a:cs typeface="Lucida Sans Unicode" pitchFamily="34" charset="0"/>
              </a:rPr>
              <a:t>Réception définitive client</a:t>
            </a:r>
          </a:p>
        </p:txBody>
      </p:sp>
      <p:sp>
        <p:nvSpPr>
          <p:cNvPr id="32" name="Rectangle 31"/>
          <p:cNvSpPr/>
          <p:nvPr/>
        </p:nvSpPr>
        <p:spPr>
          <a:xfrm>
            <a:off x="4243383" y="6203988"/>
            <a:ext cx="3541761" cy="339887"/>
          </a:xfrm>
          <a:prstGeom prst="rect">
            <a:avLst/>
          </a:prstGeom>
          <a:solidFill>
            <a:srgbClr val="008000"/>
          </a:solidFill>
        </p:spPr>
        <p:style>
          <a:lnRef idx="0">
            <a:schemeClr val="accent3"/>
          </a:lnRef>
          <a:fillRef idx="3">
            <a:schemeClr val="accent3"/>
          </a:fillRef>
          <a:effectRef idx="3">
            <a:schemeClr val="accent3"/>
          </a:effectRef>
          <a:fontRef idx="minor">
            <a:schemeClr val="lt1"/>
          </a:fontRef>
        </p:style>
        <p:txBody>
          <a:bodyPr wrap="square" lIns="72000" tIns="72000" rIns="72000" bIns="36000">
            <a:spAutoFit/>
          </a:bodyPr>
          <a:lstStyle/>
          <a:p>
            <a:pPr>
              <a:lnSpc>
                <a:spcPts val="1800"/>
              </a:lnSpc>
            </a:pPr>
            <a:r>
              <a:rPr lang="fr-FR" sz="2400" b="1" dirty="0" smtClean="0">
                <a:solidFill>
                  <a:schemeClr val="bg1"/>
                </a:solidFill>
                <a:latin typeface="Calibri" pitchFamily="34" charset="0"/>
                <a:cs typeface="Lucida Sans Unicode" pitchFamily="34" charset="0"/>
              </a:rPr>
              <a:t>Formation des utilisateurs</a:t>
            </a:r>
          </a:p>
        </p:txBody>
      </p:sp>
      <p:sp>
        <p:nvSpPr>
          <p:cNvPr id="34" name="Rectangle avec flèche vers le haut 33"/>
          <p:cNvSpPr/>
          <p:nvPr/>
        </p:nvSpPr>
        <p:spPr>
          <a:xfrm>
            <a:off x="63063" y="3319461"/>
            <a:ext cx="3957144" cy="1277955"/>
          </a:xfrm>
          <a:prstGeom prst="upArrowCallou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chemeClr val="tx1"/>
                </a:solidFill>
                <a:latin typeface="Calibri" pitchFamily="34" charset="0"/>
              </a:rPr>
              <a:t>Niveaux d’implication dans l’activité :</a:t>
            </a:r>
          </a:p>
          <a:p>
            <a:pPr algn="ctr"/>
            <a:r>
              <a:rPr lang="fr-FR" b="1" dirty="0" smtClean="0">
                <a:solidFill>
                  <a:schemeClr val="tx1"/>
                </a:solidFill>
                <a:latin typeface="Calibri" pitchFamily="34" charset="0"/>
              </a:rPr>
              <a:t>NIVEAU  </a:t>
            </a:r>
            <a:r>
              <a:rPr lang="fr-FR" b="1" dirty="0" smtClean="0">
                <a:solidFill>
                  <a:schemeClr val="tx1"/>
                </a:solidFill>
                <a:latin typeface="Times New Roman"/>
                <a:cs typeface="Times New Roman"/>
              </a:rPr>
              <a:t>▄ ▄ ▄ ▄  </a:t>
            </a:r>
          </a:p>
          <a:p>
            <a:pPr algn="ctr"/>
            <a:r>
              <a:rPr lang="fr-FR" b="1" dirty="0" smtClean="0">
                <a:solidFill>
                  <a:schemeClr val="tx1"/>
                </a:solidFill>
                <a:latin typeface="Calibri" pitchFamily="34" charset="0"/>
              </a:rPr>
              <a:t> Maîtriser </a:t>
            </a:r>
            <a:r>
              <a:rPr lang="fr-FR" sz="1400" b="1" i="1" dirty="0" smtClean="0">
                <a:solidFill>
                  <a:schemeClr val="tx1"/>
                </a:solidFill>
                <a:latin typeface="Calibri" pitchFamily="34" charset="0"/>
              </a:rPr>
              <a:t>(techniques, procédures, décisions )</a:t>
            </a:r>
          </a:p>
        </p:txBody>
      </p:sp>
      <p:sp>
        <p:nvSpPr>
          <p:cNvPr id="36" name="Rectangle avec flèche vers le haut 35"/>
          <p:cNvSpPr/>
          <p:nvPr/>
        </p:nvSpPr>
        <p:spPr>
          <a:xfrm>
            <a:off x="119423" y="5222211"/>
            <a:ext cx="3957144" cy="1277955"/>
          </a:xfrm>
          <a:prstGeom prst="upArrowCallou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chemeClr val="tx1"/>
                </a:solidFill>
                <a:latin typeface="Calibri" pitchFamily="34" charset="0"/>
              </a:rPr>
              <a:t>Niveaux d’implication dans l’activité :</a:t>
            </a:r>
          </a:p>
          <a:p>
            <a:pPr algn="ctr"/>
            <a:r>
              <a:rPr lang="fr-FR" b="1" dirty="0" smtClean="0">
                <a:solidFill>
                  <a:schemeClr val="tx1"/>
                </a:solidFill>
                <a:latin typeface="Calibri" pitchFamily="34" charset="0"/>
              </a:rPr>
              <a:t>NIVEAU  </a:t>
            </a:r>
            <a:r>
              <a:rPr lang="fr-FR" b="1" dirty="0" smtClean="0">
                <a:solidFill>
                  <a:schemeClr val="tx1"/>
                </a:solidFill>
                <a:latin typeface="Times New Roman"/>
                <a:cs typeface="Times New Roman"/>
              </a:rPr>
              <a:t>▄ ▄ ▄ </a:t>
            </a:r>
          </a:p>
          <a:p>
            <a:pPr algn="ctr"/>
            <a:r>
              <a:rPr lang="fr-FR" b="1" dirty="0" smtClean="0">
                <a:solidFill>
                  <a:schemeClr val="tx1"/>
                </a:solidFill>
                <a:latin typeface="Calibri" pitchFamily="34" charset="0"/>
              </a:rPr>
              <a:t> Réaliser en autonomie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righ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right)">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right)">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right)">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right)">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right)">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right)">
                                      <p:cBhvr>
                                        <p:cTn id="56" dur="500"/>
                                        <p:tgtEl>
                                          <p:spTgt spid="2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right)">
                                      <p:cBhvr>
                                        <p:cTn id="61" dur="500"/>
                                        <p:tgtEl>
                                          <p:spTgt spid="29"/>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2" fill="hold" grpId="0" nodeType="click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right)">
                                      <p:cBhvr>
                                        <p:cTn id="66" dur="500"/>
                                        <p:tgtEl>
                                          <p:spTgt spid="30"/>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2" fill="hold" grpId="0" nodeType="click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right)">
                                      <p:cBhvr>
                                        <p:cTn id="71" dur="500"/>
                                        <p:tgtEl>
                                          <p:spTgt spid="31"/>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2" fill="hold" grpId="0" nodeType="click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wipe(right)">
                                      <p:cBhvr>
                                        <p:cTn id="76" dur="500"/>
                                        <p:tgtEl>
                                          <p:spTgt spid="32"/>
                                        </p:tgtEl>
                                      </p:cBhvr>
                                    </p:animEffec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P spid="19" grpId="0" animBg="1"/>
      <p:bldP spid="20"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4" grpId="0" animBg="1"/>
      <p:bldP spid="3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 20" descr="logo_acad_lille.jpg"/>
          <p:cNvPicPr>
            <a:picLocks noChangeAspect="1"/>
          </p:cNvPicPr>
          <p:nvPr/>
        </p:nvPicPr>
        <p:blipFill>
          <a:blip r:embed="rId3"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56325" name="Picture 5"/>
          <p:cNvPicPr>
            <a:picLocks noChangeAspect="1" noChangeArrowheads="1"/>
          </p:cNvPicPr>
          <p:nvPr/>
        </p:nvPicPr>
        <p:blipFill>
          <a:blip r:embed="rId4" cstate="print"/>
          <a:srcRect/>
          <a:stretch>
            <a:fillRect/>
          </a:stretch>
        </p:blipFill>
        <p:spPr bwMode="auto">
          <a:xfrm>
            <a:off x="0" y="398421"/>
            <a:ext cx="6735300" cy="2479662"/>
          </a:xfrm>
          <a:prstGeom prst="rect">
            <a:avLst/>
          </a:prstGeom>
          <a:noFill/>
          <a:ln w="9525">
            <a:noFill/>
            <a:miter lim="800000"/>
            <a:headEnd/>
            <a:tailEnd/>
          </a:ln>
          <a:effectLst/>
        </p:spPr>
      </p:pic>
      <p:grpSp>
        <p:nvGrpSpPr>
          <p:cNvPr id="2" name="Groupe 20"/>
          <p:cNvGrpSpPr/>
          <p:nvPr/>
        </p:nvGrpSpPr>
        <p:grpSpPr>
          <a:xfrm>
            <a:off x="6011652" y="0"/>
            <a:ext cx="3132348" cy="1340768"/>
            <a:chOff x="3491880" y="0"/>
            <a:chExt cx="3132348" cy="1340768"/>
          </a:xfrm>
        </p:grpSpPr>
        <p:sp>
          <p:nvSpPr>
            <p:cNvPr id="8" name="Freeform 9"/>
            <p:cNvSpPr>
              <a:spLocks/>
            </p:cNvSpPr>
            <p:nvPr/>
          </p:nvSpPr>
          <p:spPr bwMode="auto">
            <a:xfrm>
              <a:off x="3491880" y="0"/>
              <a:ext cx="3132348" cy="1340768"/>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a:solidFill>
                  <a:prstClr val="black"/>
                </a:solidFill>
              </a:endParaRPr>
            </a:p>
          </p:txBody>
        </p:sp>
        <p:sp>
          <p:nvSpPr>
            <p:cNvPr id="9" name="ZoneTexte 8"/>
            <p:cNvSpPr txBox="1"/>
            <p:nvPr/>
          </p:nvSpPr>
          <p:spPr>
            <a:xfrm>
              <a:off x="4211960" y="260648"/>
              <a:ext cx="1656184" cy="333168"/>
            </a:xfrm>
            <a:prstGeom prst="rect">
              <a:avLst/>
            </a:prstGeom>
            <a:noFill/>
          </p:spPr>
          <p:txBody>
            <a:bodyPr wrap="square" rtlCol="0">
              <a:spAutoFit/>
            </a:bodyPr>
            <a:lstStyle/>
            <a:p>
              <a:pPr algn="ctr">
                <a:lnSpc>
                  <a:spcPts val="1800"/>
                </a:lnSpc>
              </a:pPr>
              <a:r>
                <a:rPr lang="fr-FR" sz="2000" b="1" dirty="0" smtClean="0">
                  <a:solidFill>
                    <a:prstClr val="black"/>
                  </a:solidFill>
                </a:rPr>
                <a:t>Réaliser</a:t>
              </a:r>
              <a:endParaRPr lang="fr-FR" sz="2000" b="1" dirty="0">
                <a:solidFill>
                  <a:prstClr val="black"/>
                </a:solidFill>
              </a:endParaRPr>
            </a:p>
          </p:txBody>
        </p:sp>
      </p:grpSp>
      <p:sp>
        <p:nvSpPr>
          <p:cNvPr id="15" name="Rectangle 14"/>
          <p:cNvSpPr/>
          <p:nvPr/>
        </p:nvSpPr>
        <p:spPr>
          <a:xfrm>
            <a:off x="226953" y="2881305"/>
            <a:ext cx="3724325" cy="594348"/>
          </a:xfrm>
          <a:prstGeom prst="rect">
            <a:avLst/>
          </a:prstGeom>
        </p:spPr>
        <p:style>
          <a:lnRef idx="0">
            <a:schemeClr val="accent3"/>
          </a:lnRef>
          <a:fillRef idx="3">
            <a:schemeClr val="accent3"/>
          </a:fillRef>
          <a:effectRef idx="3">
            <a:schemeClr val="accent3"/>
          </a:effectRef>
          <a:fontRef idx="minor">
            <a:schemeClr val="lt1"/>
          </a:fontRef>
        </p:style>
        <p:txBody>
          <a:bodyPr wrap="square" lIns="180000" tIns="180000" rIns="180000" bIns="180000">
            <a:spAutoFit/>
          </a:bodyPr>
          <a:lstStyle/>
          <a:p>
            <a:pPr>
              <a:lnSpc>
                <a:spcPts val="1800"/>
              </a:lnSpc>
            </a:pPr>
            <a:r>
              <a:rPr lang="fr-FR" sz="2400" b="1" dirty="0" smtClean="0">
                <a:solidFill>
                  <a:schemeClr val="bg1"/>
                </a:solidFill>
                <a:latin typeface="Calibri" pitchFamily="34" charset="0"/>
                <a:cs typeface="Lucida Sans Unicode" pitchFamily="34" charset="0"/>
              </a:rPr>
              <a:t>Réalisation, Mise au point</a:t>
            </a:r>
          </a:p>
        </p:txBody>
      </p:sp>
      <p:sp>
        <p:nvSpPr>
          <p:cNvPr id="16" name="Rectangle 15"/>
          <p:cNvSpPr>
            <a:spLocks noChangeArrowheads="1"/>
          </p:cNvSpPr>
          <p:nvPr/>
        </p:nvSpPr>
        <p:spPr bwMode="auto">
          <a:xfrm>
            <a:off x="180406" y="131449"/>
            <a:ext cx="4752975" cy="368300"/>
          </a:xfrm>
          <a:prstGeom prst="rect">
            <a:avLst/>
          </a:prstGeom>
          <a:noFill/>
          <a:ln w="9525">
            <a:noFill/>
            <a:miter lim="800000"/>
            <a:headEnd/>
            <a:tailEnd/>
          </a:ln>
        </p:spPr>
        <p:txBody>
          <a:bodyPr>
            <a:spAutoFit/>
          </a:bodyPr>
          <a:lstStyle/>
          <a:p>
            <a:pPr algn="ctr"/>
            <a:r>
              <a:rPr lang="fr-FR" b="1" dirty="0" smtClean="0">
                <a:latin typeface="Calibri" pitchFamily="34" charset="0"/>
              </a:rPr>
              <a:t>COMPETENCES</a:t>
            </a:r>
            <a:endParaRPr lang="fr-FR" b="1" dirty="0">
              <a:latin typeface="Calibri" pitchFamily="34" charset="0"/>
            </a:endParaRPr>
          </a:p>
        </p:txBody>
      </p:sp>
      <p:sp>
        <p:nvSpPr>
          <p:cNvPr id="27" name="Rectangle 26"/>
          <p:cNvSpPr/>
          <p:nvPr/>
        </p:nvSpPr>
        <p:spPr>
          <a:xfrm>
            <a:off x="190440" y="4779981"/>
            <a:ext cx="3760839" cy="594348"/>
          </a:xfrm>
          <a:prstGeom prst="rect">
            <a:avLst/>
          </a:prstGeom>
          <a:solidFill>
            <a:srgbClr val="008000"/>
          </a:solidFill>
        </p:spPr>
        <p:style>
          <a:lnRef idx="0">
            <a:schemeClr val="accent3"/>
          </a:lnRef>
          <a:fillRef idx="3">
            <a:schemeClr val="accent3"/>
          </a:fillRef>
          <a:effectRef idx="3">
            <a:schemeClr val="accent3"/>
          </a:effectRef>
          <a:fontRef idx="minor">
            <a:schemeClr val="lt1"/>
          </a:fontRef>
        </p:style>
        <p:txBody>
          <a:bodyPr wrap="square" lIns="108000" tIns="180000" rIns="108000" bIns="180000">
            <a:spAutoFit/>
          </a:bodyPr>
          <a:lstStyle/>
          <a:p>
            <a:pPr>
              <a:lnSpc>
                <a:spcPts val="1800"/>
              </a:lnSpc>
            </a:pPr>
            <a:r>
              <a:rPr lang="fr-FR" sz="2400" b="1" dirty="0" smtClean="0">
                <a:solidFill>
                  <a:schemeClr val="bg1"/>
                </a:solidFill>
                <a:latin typeface="Calibri" pitchFamily="34" charset="0"/>
                <a:cs typeface="Lucida Sans Unicode" pitchFamily="34" charset="0"/>
              </a:rPr>
              <a:t>Installation, Mise en service</a:t>
            </a:r>
          </a:p>
        </p:txBody>
      </p:sp>
      <p:sp>
        <p:nvSpPr>
          <p:cNvPr id="33" name="Rectangle 32"/>
          <p:cNvSpPr/>
          <p:nvPr/>
        </p:nvSpPr>
        <p:spPr>
          <a:xfrm>
            <a:off x="4243383" y="2370123"/>
            <a:ext cx="4681539" cy="1056013"/>
          </a:xfrm>
          <a:prstGeom prst="rect">
            <a:avLst/>
          </a:prstGeom>
        </p:spPr>
        <p:style>
          <a:lnRef idx="0">
            <a:schemeClr val="accent3"/>
          </a:lnRef>
          <a:fillRef idx="3">
            <a:schemeClr val="accent3"/>
          </a:fillRef>
          <a:effectRef idx="3">
            <a:schemeClr val="accent3"/>
          </a:effectRef>
          <a:fontRef idx="minor">
            <a:schemeClr val="lt1"/>
          </a:fontRef>
        </p:style>
        <p:txBody>
          <a:bodyPr wrap="square" lIns="180000" tIns="180000" rIns="180000" bIns="180000">
            <a:spAutoFit/>
          </a:bodyPr>
          <a:lstStyle/>
          <a:p>
            <a:pPr>
              <a:lnSpc>
                <a:spcPts val="1800"/>
              </a:lnSpc>
            </a:pPr>
            <a:r>
              <a:rPr lang="fr-FR" sz="2400" b="1" dirty="0" smtClean="0">
                <a:solidFill>
                  <a:schemeClr val="bg1"/>
                </a:solidFill>
                <a:latin typeface="Calibri" pitchFamily="34" charset="0"/>
                <a:cs typeface="Lucida Sans Unicode" pitchFamily="34" charset="0"/>
              </a:rPr>
              <a:t>C18 :  Réaliser, tester, intégrer,  tout ou partie d’un système automatique</a:t>
            </a:r>
          </a:p>
        </p:txBody>
      </p:sp>
      <p:sp>
        <p:nvSpPr>
          <p:cNvPr id="35" name="Rectangle 34"/>
          <p:cNvSpPr/>
          <p:nvPr/>
        </p:nvSpPr>
        <p:spPr>
          <a:xfrm>
            <a:off x="4206870" y="4743468"/>
            <a:ext cx="4746690" cy="1068736"/>
          </a:xfrm>
          <a:prstGeom prst="rect">
            <a:avLst/>
          </a:prstGeom>
          <a:solidFill>
            <a:srgbClr val="008000"/>
          </a:solidFill>
        </p:spPr>
        <p:style>
          <a:lnRef idx="0">
            <a:schemeClr val="accent3"/>
          </a:lnRef>
          <a:fillRef idx="3">
            <a:schemeClr val="accent3"/>
          </a:fillRef>
          <a:effectRef idx="3">
            <a:schemeClr val="accent3"/>
          </a:effectRef>
          <a:fontRef idx="minor">
            <a:schemeClr val="lt1"/>
          </a:fontRef>
        </p:style>
        <p:txBody>
          <a:bodyPr wrap="square" lIns="180000" tIns="72000" rIns="180000" bIns="72000">
            <a:spAutoFit/>
          </a:bodyPr>
          <a:lstStyle/>
          <a:p>
            <a:pPr>
              <a:lnSpc>
                <a:spcPts val="1800"/>
              </a:lnSpc>
            </a:pPr>
            <a:r>
              <a:rPr lang="fr-FR" sz="2400" b="1" dirty="0" smtClean="0">
                <a:solidFill>
                  <a:schemeClr val="bg1"/>
                </a:solidFill>
                <a:latin typeface="Calibri" pitchFamily="34" charset="0"/>
                <a:cs typeface="Lucida Sans Unicode" pitchFamily="34" charset="0"/>
              </a:rPr>
              <a:t>C19 :  Mettre en service et valider la conformité d’une solution par rapport à son cahier des charges fonctionnel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ZoneTexte 2"/>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4" name="Rectangle 3"/>
          <p:cNvSpPr/>
          <p:nvPr/>
        </p:nvSpPr>
        <p:spPr>
          <a:xfrm>
            <a:off x="0" y="2996952"/>
            <a:ext cx="4464496" cy="1400383"/>
          </a:xfrm>
          <a:prstGeom prst="rect">
            <a:avLst/>
          </a:prstGeom>
        </p:spPr>
        <p:txBody>
          <a:bodyPr wrap="square">
            <a:spAutoFit/>
          </a:bodyPr>
          <a:lstStyle/>
          <a:p>
            <a:pPr algn="just"/>
            <a:r>
              <a:rPr lang="fr-FR" sz="1700" b="1" dirty="0" smtClean="0">
                <a:solidFill>
                  <a:schemeClr val="accent1">
                    <a:lumMod val="75000"/>
                  </a:schemeClr>
                </a:solidFill>
                <a:latin typeface="Calibri" pitchFamily="34" charset="0"/>
              </a:rPr>
              <a:t>- Outils de représentation fonctionnelle des systèmes : diagramme d’activité, synoptique, schéma, SysML, etc.</a:t>
            </a:r>
          </a:p>
          <a:p>
            <a:pPr algn="just"/>
            <a:r>
              <a:rPr lang="fr-FR" sz="1700" b="1" dirty="0" smtClean="0">
                <a:solidFill>
                  <a:schemeClr val="accent1">
                    <a:lumMod val="75000"/>
                  </a:schemeClr>
                </a:solidFill>
                <a:latin typeface="Calibri" pitchFamily="34" charset="0"/>
              </a:rPr>
              <a:t>- Déclinaison des fonctions de service en fonctions techniques.</a:t>
            </a:r>
          </a:p>
        </p:txBody>
      </p:sp>
      <p:grpSp>
        <p:nvGrpSpPr>
          <p:cNvPr id="5" name="Groupe 4"/>
          <p:cNvGrpSpPr/>
          <p:nvPr/>
        </p:nvGrpSpPr>
        <p:grpSpPr>
          <a:xfrm>
            <a:off x="5643570" y="0"/>
            <a:ext cx="3500430" cy="1340768"/>
            <a:chOff x="3491880" y="0"/>
            <a:chExt cx="3132348" cy="1340768"/>
          </a:xfrm>
        </p:grpSpPr>
        <p:sp>
          <p:nvSpPr>
            <p:cNvPr id="6" name="Freeform 9"/>
            <p:cNvSpPr>
              <a:spLocks/>
            </p:cNvSpPr>
            <p:nvPr/>
          </p:nvSpPr>
          <p:spPr bwMode="auto">
            <a:xfrm>
              <a:off x="3491880" y="0"/>
              <a:ext cx="3132348" cy="1340768"/>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a:solidFill>
                  <a:prstClr val="black"/>
                </a:solidFill>
              </a:endParaRPr>
            </a:p>
          </p:txBody>
        </p:sp>
        <p:sp>
          <p:nvSpPr>
            <p:cNvPr id="7" name="ZoneTexte 6"/>
            <p:cNvSpPr txBox="1"/>
            <p:nvPr/>
          </p:nvSpPr>
          <p:spPr>
            <a:xfrm>
              <a:off x="4211960" y="260648"/>
              <a:ext cx="1656184" cy="342401"/>
            </a:xfrm>
            <a:prstGeom prst="rect">
              <a:avLst/>
            </a:prstGeom>
            <a:noFill/>
          </p:spPr>
          <p:txBody>
            <a:bodyPr wrap="square" rtlCol="0">
              <a:spAutoFit/>
            </a:bodyPr>
            <a:lstStyle/>
            <a:p>
              <a:pPr algn="ctr">
                <a:lnSpc>
                  <a:spcPts val="1800"/>
                </a:lnSpc>
              </a:pPr>
              <a:r>
                <a:rPr lang="fr-FR" sz="2000" b="1" dirty="0" smtClean="0">
                  <a:solidFill>
                    <a:prstClr val="black"/>
                  </a:solidFill>
                </a:rPr>
                <a:t>Analyser</a:t>
              </a:r>
              <a:endParaRPr lang="fr-FR" sz="2000" b="1" dirty="0">
                <a:solidFill>
                  <a:prstClr val="black"/>
                </a:solidFill>
              </a:endParaRPr>
            </a:p>
          </p:txBody>
        </p:sp>
      </p:grpSp>
      <p:graphicFrame>
        <p:nvGraphicFramePr>
          <p:cNvPr id="9" name="Object 7"/>
          <p:cNvGraphicFramePr>
            <a:graphicFrameLocks noChangeAspect="1"/>
          </p:cNvGraphicFramePr>
          <p:nvPr>
            <p:extLst>
              <p:ext uri="{D42A27DB-BD31-4B8C-83A1-F6EECF244321}">
                <p14:modId xmlns:p14="http://schemas.microsoft.com/office/powerpoint/2010/main" xmlns="" val="3796812424"/>
              </p:ext>
            </p:extLst>
          </p:nvPr>
        </p:nvGraphicFramePr>
        <p:xfrm>
          <a:off x="5076056" y="2996952"/>
          <a:ext cx="3924300" cy="3203575"/>
        </p:xfrm>
        <a:graphic>
          <a:graphicData uri="http://schemas.openxmlformats.org/presentationml/2006/ole">
            <p:oleObj spid="_x0000_s861186" name="Visio" r:id="rId5" imgW="6346853" imgH="4479091" progId="Visio.Drawing.11">
              <p:embed/>
            </p:oleObj>
          </a:graphicData>
        </a:graphic>
      </p:graphicFrame>
      <p:grpSp>
        <p:nvGrpSpPr>
          <p:cNvPr id="8" name="Group 6"/>
          <p:cNvGrpSpPr>
            <a:grpSpLocks/>
          </p:cNvGrpSpPr>
          <p:nvPr/>
        </p:nvGrpSpPr>
        <p:grpSpPr bwMode="auto">
          <a:xfrm>
            <a:off x="179512" y="1196752"/>
            <a:ext cx="6121400" cy="1917700"/>
            <a:chOff x="1643" y="11054"/>
            <a:chExt cx="8514" cy="3003"/>
          </a:xfrm>
        </p:grpSpPr>
        <p:sp>
          <p:nvSpPr>
            <p:cNvPr id="11" name="Rectangle 7"/>
            <p:cNvSpPr>
              <a:spLocks noChangeArrowheads="1"/>
            </p:cNvSpPr>
            <p:nvPr/>
          </p:nvSpPr>
          <p:spPr bwMode="auto">
            <a:xfrm>
              <a:off x="1643" y="11346"/>
              <a:ext cx="1858" cy="540"/>
            </a:xfrm>
            <a:prstGeom prst="rect">
              <a:avLst/>
            </a:prstGeom>
            <a:solidFill>
              <a:srgbClr val="FFFF99"/>
            </a:solidFill>
            <a:ln w="9525">
              <a:solidFill>
                <a:srgbClr val="000000"/>
              </a:solidFill>
              <a:miter lim="800000"/>
              <a:headEnd/>
              <a:tailEnd/>
            </a:ln>
          </p:spPr>
          <p:txBody>
            <a:bodyPr lIns="0" tIns="0" rIns="0" bIns="0" anchor="ctr"/>
            <a:lstStyle/>
            <a:p>
              <a:pPr algn="ctr"/>
              <a:r>
                <a:rPr lang="fr-FR" sz="1100" b="1" dirty="0">
                  <a:latin typeface="Comic Sans MS" pitchFamily="66" charset="0"/>
                </a:rPr>
                <a:t>F1-Déposer du lait dans un moule</a:t>
              </a:r>
            </a:p>
          </p:txBody>
        </p:sp>
        <p:sp>
          <p:nvSpPr>
            <p:cNvPr id="12" name="Line 8"/>
            <p:cNvSpPr>
              <a:spLocks noChangeShapeType="1"/>
            </p:cNvSpPr>
            <p:nvPr/>
          </p:nvSpPr>
          <p:spPr bwMode="auto">
            <a:xfrm>
              <a:off x="3501" y="11615"/>
              <a:ext cx="549" cy="1"/>
            </a:xfrm>
            <a:prstGeom prst="line">
              <a:avLst/>
            </a:prstGeom>
            <a:noFill/>
            <a:ln w="9525">
              <a:solidFill>
                <a:srgbClr val="000000"/>
              </a:solidFill>
              <a:round/>
              <a:headEnd/>
              <a:tailEnd type="triangle" w="med" len="med"/>
            </a:ln>
          </p:spPr>
          <p:txBody>
            <a:bodyPr/>
            <a:lstStyle/>
            <a:p>
              <a:endParaRPr lang="fr-FR"/>
            </a:p>
          </p:txBody>
        </p:sp>
        <p:sp>
          <p:nvSpPr>
            <p:cNvPr id="13" name="Rectangle 9"/>
            <p:cNvSpPr>
              <a:spLocks noChangeArrowheads="1"/>
            </p:cNvSpPr>
            <p:nvPr/>
          </p:nvSpPr>
          <p:spPr bwMode="auto">
            <a:xfrm>
              <a:off x="4050" y="11346"/>
              <a:ext cx="1788" cy="540"/>
            </a:xfrm>
            <a:prstGeom prst="rect">
              <a:avLst/>
            </a:prstGeom>
            <a:solidFill>
              <a:srgbClr val="FFCC99"/>
            </a:solidFill>
            <a:ln w="9525">
              <a:solidFill>
                <a:srgbClr val="000000"/>
              </a:solidFill>
              <a:miter lim="800000"/>
              <a:headEnd/>
              <a:tailEnd/>
            </a:ln>
          </p:spPr>
          <p:txBody>
            <a:bodyPr lIns="0" tIns="0" rIns="0" bIns="0" anchor="ctr"/>
            <a:lstStyle/>
            <a:p>
              <a:pPr algn="ctr"/>
              <a:r>
                <a:rPr lang="fr-FR" sz="1100" b="1">
                  <a:latin typeface="Comic Sans MS" pitchFamily="66" charset="0"/>
                </a:rPr>
                <a:t>F11- Saisir</a:t>
              </a:r>
            </a:p>
          </p:txBody>
        </p:sp>
        <p:sp>
          <p:nvSpPr>
            <p:cNvPr id="14" name="Rectangle 10"/>
            <p:cNvSpPr>
              <a:spLocks noChangeArrowheads="1"/>
            </p:cNvSpPr>
            <p:nvPr/>
          </p:nvSpPr>
          <p:spPr bwMode="auto">
            <a:xfrm>
              <a:off x="8722" y="11346"/>
              <a:ext cx="1435" cy="540"/>
            </a:xfrm>
            <a:prstGeom prst="rect">
              <a:avLst/>
            </a:prstGeom>
            <a:solidFill>
              <a:schemeClr val="accent2">
                <a:lumMod val="75000"/>
              </a:schemeClr>
            </a:solidFill>
            <a:ln w="9525">
              <a:solidFill>
                <a:srgbClr val="000000"/>
              </a:solidFill>
              <a:miter lim="800000"/>
              <a:headEnd/>
              <a:tailEnd/>
            </a:ln>
          </p:spPr>
          <p:txBody>
            <a:bodyPr lIns="0" tIns="144000" rIns="0" bIns="0" anchor="ctr"/>
            <a:lstStyle/>
            <a:p>
              <a:pPr algn="ctr"/>
              <a:r>
                <a:rPr lang="fr-FR" sz="1100" b="1" dirty="0">
                  <a:solidFill>
                    <a:schemeClr val="bg1"/>
                  </a:solidFill>
                  <a:latin typeface="Comic Sans MS" pitchFamily="66" charset="0"/>
                </a:rPr>
                <a:t>Louche</a:t>
              </a:r>
            </a:p>
            <a:p>
              <a:endParaRPr lang="fr-FR" sz="1100" b="1" dirty="0">
                <a:latin typeface="Comic Sans MS" pitchFamily="66" charset="0"/>
              </a:endParaRPr>
            </a:p>
          </p:txBody>
        </p:sp>
        <p:sp>
          <p:nvSpPr>
            <p:cNvPr id="15" name="Line 11"/>
            <p:cNvSpPr>
              <a:spLocks noChangeShapeType="1"/>
            </p:cNvSpPr>
            <p:nvPr/>
          </p:nvSpPr>
          <p:spPr bwMode="auto">
            <a:xfrm>
              <a:off x="5838" y="11612"/>
              <a:ext cx="2884" cy="0"/>
            </a:xfrm>
            <a:prstGeom prst="line">
              <a:avLst/>
            </a:prstGeom>
            <a:noFill/>
            <a:ln w="9525">
              <a:solidFill>
                <a:srgbClr val="000000"/>
              </a:solidFill>
              <a:round/>
              <a:headEnd/>
              <a:tailEnd type="triangle" w="med" len="med"/>
            </a:ln>
          </p:spPr>
          <p:txBody>
            <a:bodyPr/>
            <a:lstStyle/>
            <a:p>
              <a:endParaRPr lang="fr-FR"/>
            </a:p>
          </p:txBody>
        </p:sp>
        <p:sp>
          <p:nvSpPr>
            <p:cNvPr id="16" name="Line 12"/>
            <p:cNvSpPr>
              <a:spLocks noChangeShapeType="1"/>
            </p:cNvSpPr>
            <p:nvPr/>
          </p:nvSpPr>
          <p:spPr bwMode="auto">
            <a:xfrm>
              <a:off x="3699" y="11612"/>
              <a:ext cx="0" cy="867"/>
            </a:xfrm>
            <a:prstGeom prst="line">
              <a:avLst/>
            </a:prstGeom>
            <a:noFill/>
            <a:ln w="9525">
              <a:solidFill>
                <a:srgbClr val="000000"/>
              </a:solidFill>
              <a:round/>
              <a:headEnd/>
              <a:tailEnd/>
            </a:ln>
          </p:spPr>
          <p:txBody>
            <a:bodyPr/>
            <a:lstStyle/>
            <a:p>
              <a:endParaRPr lang="fr-FR"/>
            </a:p>
          </p:txBody>
        </p:sp>
        <p:sp>
          <p:nvSpPr>
            <p:cNvPr id="17" name="Rectangle 13"/>
            <p:cNvSpPr>
              <a:spLocks noChangeArrowheads="1"/>
            </p:cNvSpPr>
            <p:nvPr/>
          </p:nvSpPr>
          <p:spPr bwMode="auto">
            <a:xfrm>
              <a:off x="4050" y="12216"/>
              <a:ext cx="1788" cy="540"/>
            </a:xfrm>
            <a:prstGeom prst="rect">
              <a:avLst/>
            </a:prstGeom>
            <a:solidFill>
              <a:srgbClr val="FFCC99"/>
            </a:solidFill>
            <a:ln w="9525">
              <a:solidFill>
                <a:srgbClr val="000000"/>
              </a:solidFill>
              <a:miter lim="800000"/>
              <a:headEnd/>
              <a:tailEnd/>
            </a:ln>
          </p:spPr>
          <p:txBody>
            <a:bodyPr lIns="0" tIns="0" rIns="0" bIns="0" anchor="ctr"/>
            <a:lstStyle/>
            <a:p>
              <a:pPr algn="ctr"/>
              <a:r>
                <a:rPr lang="fr-FR" sz="1100" b="1">
                  <a:latin typeface="Comic Sans MS" pitchFamily="66" charset="0"/>
                </a:rPr>
                <a:t>F12- Déplacer la louche</a:t>
              </a:r>
            </a:p>
          </p:txBody>
        </p:sp>
        <p:sp>
          <p:nvSpPr>
            <p:cNvPr id="18" name="Line 14"/>
            <p:cNvSpPr>
              <a:spLocks noChangeShapeType="1"/>
            </p:cNvSpPr>
            <p:nvPr/>
          </p:nvSpPr>
          <p:spPr bwMode="auto">
            <a:xfrm>
              <a:off x="3699" y="12492"/>
              <a:ext cx="351" cy="2"/>
            </a:xfrm>
            <a:prstGeom prst="line">
              <a:avLst/>
            </a:prstGeom>
            <a:noFill/>
            <a:ln w="9525">
              <a:solidFill>
                <a:srgbClr val="000000"/>
              </a:solidFill>
              <a:round/>
              <a:headEnd/>
              <a:tailEnd type="triangle" w="med" len="med"/>
            </a:ln>
          </p:spPr>
          <p:txBody>
            <a:bodyPr/>
            <a:lstStyle/>
            <a:p>
              <a:endParaRPr lang="fr-FR"/>
            </a:p>
          </p:txBody>
        </p:sp>
        <p:sp>
          <p:nvSpPr>
            <p:cNvPr id="19" name="Rectangle 15"/>
            <p:cNvSpPr>
              <a:spLocks noChangeArrowheads="1"/>
            </p:cNvSpPr>
            <p:nvPr/>
          </p:nvSpPr>
          <p:spPr bwMode="auto">
            <a:xfrm>
              <a:off x="6387" y="12216"/>
              <a:ext cx="1786" cy="540"/>
            </a:xfrm>
            <a:prstGeom prst="rect">
              <a:avLst/>
            </a:prstGeom>
            <a:solidFill>
              <a:srgbClr val="FF99CC"/>
            </a:solidFill>
            <a:ln w="9525">
              <a:solidFill>
                <a:srgbClr val="000000"/>
              </a:solidFill>
              <a:miter lim="800000"/>
              <a:headEnd/>
              <a:tailEnd/>
            </a:ln>
          </p:spPr>
          <p:txBody>
            <a:bodyPr lIns="0" tIns="0" rIns="0" bIns="0" anchor="ctr"/>
            <a:lstStyle/>
            <a:p>
              <a:pPr algn="ctr"/>
              <a:r>
                <a:rPr lang="fr-FR" sz="1100" b="1">
                  <a:latin typeface="Comic Sans MS" pitchFamily="66" charset="0"/>
                </a:rPr>
                <a:t>F121-Transférer verticalement</a:t>
              </a:r>
            </a:p>
          </p:txBody>
        </p:sp>
        <p:sp>
          <p:nvSpPr>
            <p:cNvPr id="20" name="Rectangle 16"/>
            <p:cNvSpPr>
              <a:spLocks noChangeArrowheads="1"/>
            </p:cNvSpPr>
            <p:nvPr/>
          </p:nvSpPr>
          <p:spPr bwMode="auto">
            <a:xfrm>
              <a:off x="8722" y="12216"/>
              <a:ext cx="1435" cy="540"/>
            </a:xfrm>
            <a:prstGeom prst="rect">
              <a:avLst/>
            </a:prstGeom>
            <a:solidFill>
              <a:schemeClr val="accent2">
                <a:lumMod val="75000"/>
              </a:schemeClr>
            </a:solidFill>
            <a:ln w="9525">
              <a:solidFill>
                <a:srgbClr val="000000"/>
              </a:solidFill>
              <a:miter lim="800000"/>
              <a:headEnd/>
              <a:tailEnd/>
            </a:ln>
          </p:spPr>
          <p:txBody>
            <a:bodyPr lIns="0" tIns="144000" rIns="0" bIns="0" anchor="ctr"/>
            <a:lstStyle/>
            <a:p>
              <a:pPr algn="ctr"/>
              <a:r>
                <a:rPr lang="fr-FR" sz="1100" b="1" dirty="0">
                  <a:solidFill>
                    <a:schemeClr val="bg1"/>
                  </a:solidFill>
                  <a:latin typeface="Comic Sans MS" pitchFamily="66" charset="0"/>
                </a:rPr>
                <a:t>Axe vertical</a:t>
              </a:r>
            </a:p>
            <a:p>
              <a:endParaRPr lang="fr-FR" sz="1100" b="1" dirty="0">
                <a:solidFill>
                  <a:schemeClr val="bg1"/>
                </a:solidFill>
                <a:latin typeface="Comic Sans MS" pitchFamily="66" charset="0"/>
              </a:endParaRPr>
            </a:p>
          </p:txBody>
        </p:sp>
        <p:sp>
          <p:nvSpPr>
            <p:cNvPr id="21" name="Line 17"/>
            <p:cNvSpPr>
              <a:spLocks noChangeShapeType="1"/>
            </p:cNvSpPr>
            <p:nvPr/>
          </p:nvSpPr>
          <p:spPr bwMode="auto">
            <a:xfrm>
              <a:off x="5838" y="12482"/>
              <a:ext cx="549" cy="2"/>
            </a:xfrm>
            <a:prstGeom prst="line">
              <a:avLst/>
            </a:prstGeom>
            <a:noFill/>
            <a:ln w="9525">
              <a:solidFill>
                <a:srgbClr val="000000"/>
              </a:solidFill>
              <a:round/>
              <a:headEnd/>
              <a:tailEnd type="triangle" w="med" len="med"/>
            </a:ln>
          </p:spPr>
          <p:txBody>
            <a:bodyPr/>
            <a:lstStyle/>
            <a:p>
              <a:endParaRPr lang="fr-FR"/>
            </a:p>
          </p:txBody>
        </p:sp>
        <p:sp>
          <p:nvSpPr>
            <p:cNvPr id="22" name="Line 18"/>
            <p:cNvSpPr>
              <a:spLocks noChangeShapeType="1"/>
            </p:cNvSpPr>
            <p:nvPr/>
          </p:nvSpPr>
          <p:spPr bwMode="auto">
            <a:xfrm>
              <a:off x="8173" y="12479"/>
              <a:ext cx="549" cy="3"/>
            </a:xfrm>
            <a:prstGeom prst="line">
              <a:avLst/>
            </a:prstGeom>
            <a:noFill/>
            <a:ln w="9525">
              <a:solidFill>
                <a:srgbClr val="000000"/>
              </a:solidFill>
              <a:round/>
              <a:headEnd/>
              <a:tailEnd type="triangle" w="med" len="med"/>
            </a:ln>
          </p:spPr>
          <p:txBody>
            <a:bodyPr/>
            <a:lstStyle/>
            <a:p>
              <a:endParaRPr lang="fr-FR"/>
            </a:p>
          </p:txBody>
        </p:sp>
        <p:sp>
          <p:nvSpPr>
            <p:cNvPr id="23" name="Line 19"/>
            <p:cNvSpPr>
              <a:spLocks noChangeShapeType="1"/>
            </p:cNvSpPr>
            <p:nvPr/>
          </p:nvSpPr>
          <p:spPr bwMode="auto">
            <a:xfrm>
              <a:off x="6036" y="12494"/>
              <a:ext cx="0" cy="867"/>
            </a:xfrm>
            <a:prstGeom prst="line">
              <a:avLst/>
            </a:prstGeom>
            <a:noFill/>
            <a:ln w="9525">
              <a:solidFill>
                <a:srgbClr val="000000"/>
              </a:solidFill>
              <a:round/>
              <a:headEnd/>
              <a:tailEnd/>
            </a:ln>
          </p:spPr>
          <p:txBody>
            <a:bodyPr/>
            <a:lstStyle/>
            <a:p>
              <a:endParaRPr lang="fr-FR"/>
            </a:p>
          </p:txBody>
        </p:sp>
        <p:sp>
          <p:nvSpPr>
            <p:cNvPr id="24" name="Line 20"/>
            <p:cNvSpPr>
              <a:spLocks noChangeShapeType="1"/>
            </p:cNvSpPr>
            <p:nvPr/>
          </p:nvSpPr>
          <p:spPr bwMode="auto">
            <a:xfrm>
              <a:off x="6036" y="13374"/>
              <a:ext cx="351" cy="2"/>
            </a:xfrm>
            <a:prstGeom prst="line">
              <a:avLst/>
            </a:prstGeom>
            <a:noFill/>
            <a:ln w="9525">
              <a:solidFill>
                <a:srgbClr val="000000"/>
              </a:solidFill>
              <a:round/>
              <a:headEnd/>
              <a:tailEnd type="triangle" w="med" len="med"/>
            </a:ln>
          </p:spPr>
          <p:txBody>
            <a:bodyPr/>
            <a:lstStyle/>
            <a:p>
              <a:endParaRPr lang="fr-FR"/>
            </a:p>
          </p:txBody>
        </p:sp>
        <p:sp>
          <p:nvSpPr>
            <p:cNvPr id="25" name="Rectangle 21"/>
            <p:cNvSpPr>
              <a:spLocks noChangeArrowheads="1"/>
            </p:cNvSpPr>
            <p:nvPr/>
          </p:nvSpPr>
          <p:spPr bwMode="auto">
            <a:xfrm>
              <a:off x="6387" y="13100"/>
              <a:ext cx="1786" cy="540"/>
            </a:xfrm>
            <a:prstGeom prst="rect">
              <a:avLst/>
            </a:prstGeom>
            <a:solidFill>
              <a:srgbClr val="FF99CC"/>
            </a:solidFill>
            <a:ln w="9525">
              <a:solidFill>
                <a:srgbClr val="000000"/>
              </a:solidFill>
              <a:miter lim="800000"/>
              <a:headEnd/>
              <a:tailEnd/>
            </a:ln>
          </p:spPr>
          <p:txBody>
            <a:bodyPr lIns="0" tIns="0" rIns="0" bIns="0" anchor="ctr"/>
            <a:lstStyle/>
            <a:p>
              <a:pPr algn="ctr"/>
              <a:r>
                <a:rPr lang="fr-FR" sz="1100" b="1">
                  <a:latin typeface="Comic Sans MS" pitchFamily="66" charset="0"/>
                </a:rPr>
                <a:t>F122-Transférer horizontalement</a:t>
              </a:r>
            </a:p>
          </p:txBody>
        </p:sp>
        <p:sp>
          <p:nvSpPr>
            <p:cNvPr id="26" name="Line 22"/>
            <p:cNvSpPr>
              <a:spLocks noChangeShapeType="1"/>
            </p:cNvSpPr>
            <p:nvPr/>
          </p:nvSpPr>
          <p:spPr bwMode="auto">
            <a:xfrm>
              <a:off x="8173" y="13376"/>
              <a:ext cx="549" cy="3"/>
            </a:xfrm>
            <a:prstGeom prst="line">
              <a:avLst/>
            </a:prstGeom>
            <a:noFill/>
            <a:ln w="9525">
              <a:solidFill>
                <a:srgbClr val="000000"/>
              </a:solidFill>
              <a:round/>
              <a:headEnd/>
              <a:tailEnd type="triangle" w="med" len="med"/>
            </a:ln>
          </p:spPr>
          <p:txBody>
            <a:bodyPr/>
            <a:lstStyle/>
            <a:p>
              <a:endParaRPr lang="fr-FR"/>
            </a:p>
          </p:txBody>
        </p:sp>
        <p:sp>
          <p:nvSpPr>
            <p:cNvPr id="27" name="Rectangle 23"/>
            <p:cNvSpPr>
              <a:spLocks noChangeArrowheads="1"/>
            </p:cNvSpPr>
            <p:nvPr/>
          </p:nvSpPr>
          <p:spPr bwMode="auto">
            <a:xfrm>
              <a:off x="8722" y="13100"/>
              <a:ext cx="1435" cy="540"/>
            </a:xfrm>
            <a:prstGeom prst="rect">
              <a:avLst/>
            </a:prstGeom>
            <a:solidFill>
              <a:schemeClr val="accent2">
                <a:lumMod val="75000"/>
              </a:schemeClr>
            </a:solidFill>
            <a:ln w="9525">
              <a:solidFill>
                <a:srgbClr val="000000"/>
              </a:solidFill>
              <a:miter lim="800000"/>
              <a:headEnd/>
              <a:tailEnd/>
            </a:ln>
          </p:spPr>
          <p:txBody>
            <a:bodyPr lIns="0" tIns="144000" rIns="0" bIns="0" anchor="ctr"/>
            <a:lstStyle/>
            <a:p>
              <a:pPr algn="ctr"/>
              <a:r>
                <a:rPr lang="fr-FR" sz="1100" b="1" dirty="0">
                  <a:solidFill>
                    <a:schemeClr val="bg1"/>
                  </a:solidFill>
                  <a:latin typeface="Comic Sans MS" pitchFamily="66" charset="0"/>
                </a:rPr>
                <a:t>Axe horizontal</a:t>
              </a:r>
            </a:p>
            <a:p>
              <a:endParaRPr lang="fr-FR" sz="1100" b="1" dirty="0">
                <a:solidFill>
                  <a:schemeClr val="bg1"/>
                </a:solidFill>
                <a:latin typeface="Comic Sans MS" pitchFamily="66" charset="0"/>
              </a:endParaRPr>
            </a:p>
          </p:txBody>
        </p:sp>
        <p:sp>
          <p:nvSpPr>
            <p:cNvPr id="28" name="Line 24"/>
            <p:cNvSpPr>
              <a:spLocks noChangeShapeType="1"/>
            </p:cNvSpPr>
            <p:nvPr/>
          </p:nvSpPr>
          <p:spPr bwMode="auto">
            <a:xfrm>
              <a:off x="8337" y="11054"/>
              <a:ext cx="0" cy="3003"/>
            </a:xfrm>
            <a:prstGeom prst="line">
              <a:avLst/>
            </a:prstGeom>
            <a:noFill/>
            <a:ln w="3175">
              <a:solidFill>
                <a:srgbClr val="000000"/>
              </a:solidFill>
              <a:prstDash val="dash"/>
              <a:round/>
              <a:headEnd/>
              <a:tailEnd/>
            </a:ln>
          </p:spPr>
          <p:txBody>
            <a:bodyPr/>
            <a:lstStyle/>
            <a:p>
              <a:endParaRPr lang="fr-FR"/>
            </a:p>
          </p:txBody>
        </p:sp>
      </p:grpSp>
      <p:sp>
        <p:nvSpPr>
          <p:cNvPr id="29" name="Rectangle 28">
            <a:hlinkClick r:id="" action="ppaction://hlinkshowjump?jump=nextslide"/>
          </p:cNvPr>
          <p:cNvSpPr/>
          <p:nvPr/>
        </p:nvSpPr>
        <p:spPr>
          <a:xfrm>
            <a:off x="215516" y="116632"/>
            <a:ext cx="6012668" cy="707886"/>
          </a:xfrm>
          <a:prstGeom prst="rect">
            <a:avLst/>
          </a:prstGeom>
        </p:spPr>
        <p:txBody>
          <a:bodyPr wrap="square">
            <a:spAutoFit/>
          </a:bodyPr>
          <a:lstStyle/>
          <a:p>
            <a:pPr fontAlgn="auto">
              <a:spcBef>
                <a:spcPts val="0"/>
              </a:spcBef>
              <a:spcAft>
                <a:spcPts val="0"/>
              </a:spcAft>
              <a:defRPr/>
            </a:pPr>
            <a:r>
              <a:rPr lang="fr-FR" sz="2000" b="1" spc="50" dirty="0" smtClean="0">
                <a:ln w="11430"/>
                <a:cs typeface="Aharoni" pitchFamily="2" charset="-79"/>
              </a:rPr>
              <a:t>C6 Décoder un cahier des charges, reformuler un besoin</a:t>
            </a:r>
            <a:endParaRPr lang="fr-FR" sz="2000" b="1" spc="50" dirty="0">
              <a:ln w="11430"/>
              <a:cs typeface="Aharoni" pitchFamily="2" charset="-79"/>
            </a:endParaRPr>
          </a:p>
        </p:txBody>
      </p:sp>
      <p:cxnSp>
        <p:nvCxnSpPr>
          <p:cNvPr id="30" name="Connecteur droit 29"/>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32" name="Picture 3"/>
          <p:cNvPicPr>
            <a:picLocks noChangeAspect="1" noChangeArrowheads="1"/>
          </p:cNvPicPr>
          <p:nvPr/>
        </p:nvPicPr>
        <p:blipFill>
          <a:blip r:embed="rId6" cstate="print"/>
          <a:srcRect/>
          <a:stretch>
            <a:fillRect/>
          </a:stretch>
        </p:blipFill>
        <p:spPr bwMode="auto">
          <a:xfrm>
            <a:off x="2483768" y="4149080"/>
            <a:ext cx="2813648" cy="247935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cteur droit 12"/>
          <p:cNvCxnSpPr/>
          <p:nvPr/>
        </p:nvCxnSpPr>
        <p:spPr>
          <a:xfrm>
            <a:off x="226953" y="654012"/>
            <a:ext cx="7215238" cy="1588"/>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nvGrpSpPr>
          <p:cNvPr id="2" name="Groupe 20"/>
          <p:cNvGrpSpPr/>
          <p:nvPr/>
        </p:nvGrpSpPr>
        <p:grpSpPr>
          <a:xfrm>
            <a:off x="6011652" y="0"/>
            <a:ext cx="3132348" cy="1340768"/>
            <a:chOff x="3491880" y="0"/>
            <a:chExt cx="3132348" cy="1340768"/>
          </a:xfrm>
        </p:grpSpPr>
        <p:sp>
          <p:nvSpPr>
            <p:cNvPr id="30" name="Freeform 9"/>
            <p:cNvSpPr>
              <a:spLocks/>
            </p:cNvSpPr>
            <p:nvPr/>
          </p:nvSpPr>
          <p:spPr bwMode="auto">
            <a:xfrm>
              <a:off x="3491880" y="0"/>
              <a:ext cx="3132348" cy="1340768"/>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a:solidFill>
                  <a:prstClr val="black"/>
                </a:solidFill>
              </a:endParaRPr>
            </a:p>
          </p:txBody>
        </p:sp>
        <p:sp>
          <p:nvSpPr>
            <p:cNvPr id="31" name="ZoneTexte 30"/>
            <p:cNvSpPr txBox="1"/>
            <p:nvPr/>
          </p:nvSpPr>
          <p:spPr>
            <a:xfrm>
              <a:off x="4211960" y="260648"/>
              <a:ext cx="1656184" cy="333168"/>
            </a:xfrm>
            <a:prstGeom prst="rect">
              <a:avLst/>
            </a:prstGeom>
            <a:noFill/>
          </p:spPr>
          <p:txBody>
            <a:bodyPr wrap="square" rtlCol="0">
              <a:spAutoFit/>
            </a:bodyPr>
            <a:lstStyle/>
            <a:p>
              <a:pPr algn="ctr">
                <a:lnSpc>
                  <a:spcPts val="1800"/>
                </a:lnSpc>
              </a:pPr>
              <a:r>
                <a:rPr lang="fr-FR" sz="2000" b="1" dirty="0" smtClean="0">
                  <a:solidFill>
                    <a:prstClr val="black"/>
                  </a:solidFill>
                </a:rPr>
                <a:t>Réaliser</a:t>
              </a:r>
              <a:endParaRPr lang="fr-FR" sz="2000" b="1" dirty="0">
                <a:solidFill>
                  <a:prstClr val="black"/>
                </a:solidFill>
              </a:endParaRPr>
            </a:p>
          </p:txBody>
        </p:sp>
      </p:grpSp>
      <p:pic>
        <p:nvPicPr>
          <p:cNvPr id="11" name="Image 10" descr="TM%2030.jpg"/>
          <p:cNvPicPr>
            <a:picLocks noChangeAspect="1"/>
          </p:cNvPicPr>
          <p:nvPr/>
        </p:nvPicPr>
        <p:blipFill>
          <a:blip r:embed="rId3" cstate="print">
            <a:lum bright="70000" contrast="-70000"/>
          </a:blip>
          <a:srcRect l="3077" t="2939" r="3583" b="3021"/>
          <a:stretch>
            <a:fillRect/>
          </a:stretch>
        </p:blipFill>
        <p:spPr>
          <a:xfrm>
            <a:off x="1259632" y="1124744"/>
            <a:ext cx="6859887" cy="4824536"/>
          </a:xfrm>
          <a:prstGeom prst="rect">
            <a:avLst/>
          </a:prstGeom>
        </p:spPr>
      </p:pic>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7" name="Rectangle 6"/>
          <p:cNvSpPr>
            <a:spLocks noChangeArrowheads="1"/>
          </p:cNvSpPr>
          <p:nvPr/>
        </p:nvSpPr>
        <p:spPr bwMode="auto">
          <a:xfrm>
            <a:off x="1541421" y="179343"/>
            <a:ext cx="4752975" cy="368300"/>
          </a:xfrm>
          <a:prstGeom prst="rect">
            <a:avLst/>
          </a:prstGeom>
          <a:noFill/>
          <a:ln w="9525">
            <a:noFill/>
            <a:miter lim="800000"/>
            <a:headEnd/>
            <a:tailEnd/>
          </a:ln>
        </p:spPr>
        <p:txBody>
          <a:bodyPr>
            <a:spAutoFit/>
          </a:bodyPr>
          <a:lstStyle/>
          <a:p>
            <a:pPr algn="ctr"/>
            <a:r>
              <a:rPr lang="fr-FR" b="1" dirty="0" smtClean="0">
                <a:latin typeface="Calibri" pitchFamily="34" charset="0"/>
              </a:rPr>
              <a:t>COMPETENCES COMPOSANTES</a:t>
            </a:r>
            <a:endParaRPr lang="fr-FR" b="1" dirty="0">
              <a:latin typeface="Calibri" pitchFamily="34" charset="0"/>
            </a:endParaRPr>
          </a:p>
        </p:txBody>
      </p:sp>
      <p:pic>
        <p:nvPicPr>
          <p:cNvPr id="9" name="Image 8" descr="1 Fraisage_simple.jpg"/>
          <p:cNvPicPr>
            <a:picLocks noChangeAspect="1"/>
          </p:cNvPicPr>
          <p:nvPr/>
        </p:nvPicPr>
        <p:blipFill>
          <a:blip r:embed="rId5" cstate="print"/>
          <a:stretch>
            <a:fillRect/>
          </a:stretch>
        </p:blipFill>
        <p:spPr>
          <a:xfrm>
            <a:off x="4316409" y="2406636"/>
            <a:ext cx="1142976" cy="1717587"/>
          </a:xfrm>
          <a:prstGeom prst="rect">
            <a:avLst/>
          </a:prstGeom>
        </p:spPr>
      </p:pic>
      <p:pic>
        <p:nvPicPr>
          <p:cNvPr id="10" name="Image 9" descr="4 Tournage_simple 1.jpg"/>
          <p:cNvPicPr>
            <a:picLocks noChangeAspect="1"/>
          </p:cNvPicPr>
          <p:nvPr/>
        </p:nvPicPr>
        <p:blipFill>
          <a:blip r:embed="rId6" cstate="print"/>
          <a:stretch>
            <a:fillRect/>
          </a:stretch>
        </p:blipFill>
        <p:spPr>
          <a:xfrm>
            <a:off x="5602293" y="3049578"/>
            <a:ext cx="1752600" cy="1162050"/>
          </a:xfrm>
          <a:prstGeom prst="rect">
            <a:avLst/>
          </a:prstGeom>
        </p:spPr>
      </p:pic>
      <p:pic>
        <p:nvPicPr>
          <p:cNvPr id="12" name="Image 11" descr="5 Percage_taraudage.jpg"/>
          <p:cNvPicPr>
            <a:picLocks noChangeAspect="1"/>
          </p:cNvPicPr>
          <p:nvPr/>
        </p:nvPicPr>
        <p:blipFill>
          <a:blip r:embed="rId7" cstate="print"/>
          <a:stretch>
            <a:fillRect/>
          </a:stretch>
        </p:blipFill>
        <p:spPr>
          <a:xfrm>
            <a:off x="7459681" y="3049578"/>
            <a:ext cx="1127631" cy="1571636"/>
          </a:xfrm>
          <a:prstGeom prst="rect">
            <a:avLst/>
          </a:prstGeom>
        </p:spPr>
      </p:pic>
      <p:sp>
        <p:nvSpPr>
          <p:cNvPr id="16" name="Rectangle 15"/>
          <p:cNvSpPr/>
          <p:nvPr/>
        </p:nvSpPr>
        <p:spPr>
          <a:xfrm>
            <a:off x="263466" y="1019142"/>
            <a:ext cx="3140117" cy="630604"/>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Réaliser des opérations de fabrication</a:t>
            </a:r>
          </a:p>
        </p:txBody>
      </p:sp>
      <p:sp>
        <p:nvSpPr>
          <p:cNvPr id="18" name="Rectangle 17"/>
          <p:cNvSpPr/>
          <p:nvPr/>
        </p:nvSpPr>
        <p:spPr>
          <a:xfrm>
            <a:off x="774648" y="2881305"/>
            <a:ext cx="3666548" cy="607071"/>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Réaliser des assemblages d’éléments</a:t>
            </a:r>
          </a:p>
        </p:txBody>
      </p:sp>
      <p:pic>
        <p:nvPicPr>
          <p:cNvPr id="19" name="Image 18" descr="phot03.JPG"/>
          <p:cNvPicPr>
            <a:picLocks noChangeAspect="1"/>
          </p:cNvPicPr>
          <p:nvPr/>
        </p:nvPicPr>
        <p:blipFill>
          <a:blip r:embed="rId8" cstate="print"/>
          <a:stretch>
            <a:fillRect/>
          </a:stretch>
        </p:blipFill>
        <p:spPr>
          <a:xfrm>
            <a:off x="5703903" y="1968480"/>
            <a:ext cx="1700224" cy="1500198"/>
          </a:xfrm>
          <a:prstGeom prst="rect">
            <a:avLst/>
          </a:prstGeom>
        </p:spPr>
      </p:pic>
      <p:pic>
        <p:nvPicPr>
          <p:cNvPr id="20" name="Image 19" descr="phot08.JPG"/>
          <p:cNvPicPr>
            <a:picLocks noChangeAspect="1"/>
          </p:cNvPicPr>
          <p:nvPr/>
        </p:nvPicPr>
        <p:blipFill>
          <a:blip r:embed="rId9" cstate="print"/>
          <a:stretch>
            <a:fillRect/>
          </a:stretch>
        </p:blipFill>
        <p:spPr>
          <a:xfrm>
            <a:off x="5703903" y="3611554"/>
            <a:ext cx="1742465" cy="1428760"/>
          </a:xfrm>
          <a:prstGeom prst="rect">
            <a:avLst/>
          </a:prstGeom>
        </p:spPr>
      </p:pic>
      <p:sp>
        <p:nvSpPr>
          <p:cNvPr id="23" name="Rectangle 22"/>
          <p:cNvSpPr/>
          <p:nvPr/>
        </p:nvSpPr>
        <p:spPr>
          <a:xfrm>
            <a:off x="519057" y="1712889"/>
            <a:ext cx="3140117" cy="1092269"/>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Réceptionner, vérifier la conformité des réalisations (internes ou sous traitées )</a:t>
            </a:r>
          </a:p>
        </p:txBody>
      </p:sp>
      <p:sp>
        <p:nvSpPr>
          <p:cNvPr id="24" name="Rectangle 23"/>
          <p:cNvSpPr/>
          <p:nvPr/>
        </p:nvSpPr>
        <p:spPr>
          <a:xfrm>
            <a:off x="1066752" y="3575052"/>
            <a:ext cx="3666548" cy="837904"/>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Implanter les constituants</a:t>
            </a:r>
          </a:p>
          <a:p>
            <a:pPr algn="ctr">
              <a:lnSpc>
                <a:spcPts val="1800"/>
              </a:lnSpc>
            </a:pPr>
            <a:r>
              <a:rPr lang="fr-FR" sz="2400" b="1" dirty="0" smtClean="0">
                <a:solidFill>
                  <a:schemeClr val="bg1"/>
                </a:solidFill>
                <a:latin typeface="Calibri" pitchFamily="34" charset="0"/>
                <a:cs typeface="Lucida Sans Unicode" pitchFamily="34" charset="0"/>
              </a:rPr>
              <a:t>Réaliser les câblages et raccordements</a:t>
            </a:r>
          </a:p>
        </p:txBody>
      </p:sp>
      <p:pic>
        <p:nvPicPr>
          <p:cNvPr id="25" name="Image 24" descr="9a cablage.jpg"/>
          <p:cNvPicPr>
            <a:picLocks noChangeAspect="1"/>
          </p:cNvPicPr>
          <p:nvPr/>
        </p:nvPicPr>
        <p:blipFill>
          <a:blip r:embed="rId10" cstate="print"/>
          <a:stretch>
            <a:fillRect/>
          </a:stretch>
        </p:blipFill>
        <p:spPr>
          <a:xfrm>
            <a:off x="774648" y="4560903"/>
            <a:ext cx="2609850" cy="1752600"/>
          </a:xfrm>
          <a:prstGeom prst="rect">
            <a:avLst/>
          </a:prstGeom>
        </p:spPr>
      </p:pic>
      <p:pic>
        <p:nvPicPr>
          <p:cNvPr id="26" name="Image 25" descr="phot06.JPG"/>
          <p:cNvPicPr>
            <a:picLocks noChangeAspect="1"/>
          </p:cNvPicPr>
          <p:nvPr/>
        </p:nvPicPr>
        <p:blipFill>
          <a:blip r:embed="rId11" cstate="print"/>
          <a:stretch>
            <a:fillRect/>
          </a:stretch>
        </p:blipFill>
        <p:spPr>
          <a:xfrm>
            <a:off x="3513123" y="4816494"/>
            <a:ext cx="1700225" cy="1500198"/>
          </a:xfrm>
          <a:prstGeom prst="rect">
            <a:avLst/>
          </a:prstGeom>
        </p:spPr>
      </p:pic>
      <p:pic>
        <p:nvPicPr>
          <p:cNvPr id="27" name="Image 26" descr="4_cablage.JPG"/>
          <p:cNvPicPr>
            <a:picLocks noChangeAspect="1"/>
          </p:cNvPicPr>
          <p:nvPr/>
        </p:nvPicPr>
        <p:blipFill>
          <a:blip r:embed="rId12" cstate="print"/>
          <a:stretch>
            <a:fillRect/>
          </a:stretch>
        </p:blipFill>
        <p:spPr>
          <a:xfrm>
            <a:off x="5375286" y="5108598"/>
            <a:ext cx="1655788" cy="1241841"/>
          </a:xfrm>
          <a:prstGeom prst="rect">
            <a:avLst/>
          </a:prstGeom>
        </p:spPr>
      </p:pic>
      <p:sp>
        <p:nvSpPr>
          <p:cNvPr id="28" name="Rectangle 27"/>
          <p:cNvSpPr/>
          <p:nvPr/>
        </p:nvSpPr>
        <p:spPr>
          <a:xfrm>
            <a:off x="4511231" y="749903"/>
            <a:ext cx="4509940" cy="1056013"/>
          </a:xfrm>
          <a:prstGeom prst="rect">
            <a:avLst/>
          </a:prstGeom>
        </p:spPr>
        <p:style>
          <a:lnRef idx="0">
            <a:schemeClr val="accent3"/>
          </a:lnRef>
          <a:fillRef idx="3">
            <a:schemeClr val="accent3"/>
          </a:fillRef>
          <a:effectRef idx="3">
            <a:schemeClr val="accent3"/>
          </a:effectRef>
          <a:fontRef idx="minor">
            <a:schemeClr val="lt1"/>
          </a:fontRef>
        </p:style>
        <p:txBody>
          <a:bodyPr wrap="square" lIns="180000" tIns="180000" rIns="180000" bIns="180000">
            <a:spAutoFit/>
          </a:bodyPr>
          <a:lstStyle/>
          <a:p>
            <a:pPr>
              <a:lnSpc>
                <a:spcPts val="1800"/>
              </a:lnSpc>
            </a:pPr>
            <a:r>
              <a:rPr lang="fr-FR" sz="2400" b="1" dirty="0" smtClean="0">
                <a:solidFill>
                  <a:schemeClr val="bg1"/>
                </a:solidFill>
                <a:latin typeface="Calibri" pitchFamily="34" charset="0"/>
                <a:cs typeface="Lucida Sans Unicode" pitchFamily="34" charset="0"/>
              </a:rPr>
              <a:t>C18 :  Réaliser, tester, intégrer,  tout ou partie d’un système automatique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12"/>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0-#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1+#ppt_w/2"/>
                                          </p:val>
                                        </p:tav>
                                        <p:tav tm="100000">
                                          <p:val>
                                            <p:strVal val="#ppt_x"/>
                                          </p:val>
                                        </p:tav>
                                      </p:tavLst>
                                    </p:anim>
                                    <p:anim calcmode="lin" valueType="num">
                                      <p:cBhvr additive="base">
                                        <p:cTn id="44" dur="500" fill="hold"/>
                                        <p:tgtEl>
                                          <p:spTgt spid="19"/>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1+#ppt_w/2"/>
                                          </p:val>
                                        </p:tav>
                                        <p:tav tm="100000">
                                          <p:val>
                                            <p:strVal val="#ppt_x"/>
                                          </p:val>
                                        </p:tav>
                                      </p:tavLst>
                                    </p:anim>
                                    <p:anim calcmode="lin" valueType="num">
                                      <p:cBhvr additive="base">
                                        <p:cTn id="4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19"/>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20"/>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0-#ppt_w/2"/>
                                          </p:val>
                                        </p:tav>
                                        <p:tav tm="100000">
                                          <p:val>
                                            <p:strVal val="#ppt_x"/>
                                          </p:val>
                                        </p:tav>
                                      </p:tavLst>
                                    </p:anim>
                                    <p:anim calcmode="lin" valueType="num">
                                      <p:cBhvr additive="base">
                                        <p:cTn id="60" dur="500" fill="hold"/>
                                        <p:tgtEl>
                                          <p:spTgt spid="24"/>
                                        </p:tgtEl>
                                        <p:attrNameLst>
                                          <p:attrName>ppt_y</p:attrName>
                                        </p:attrNameLst>
                                      </p:cBhvr>
                                      <p:tavLst>
                                        <p:tav tm="0">
                                          <p:val>
                                            <p:strVal val="#ppt_y"/>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fill="hold"/>
                                        <p:tgtEl>
                                          <p:spTgt spid="25"/>
                                        </p:tgtEl>
                                        <p:attrNameLst>
                                          <p:attrName>ppt_x</p:attrName>
                                        </p:attrNameLst>
                                      </p:cBhvr>
                                      <p:tavLst>
                                        <p:tav tm="0">
                                          <p:val>
                                            <p:strVal val="#ppt_x"/>
                                          </p:val>
                                        </p:tav>
                                        <p:tav tm="100000">
                                          <p:val>
                                            <p:strVal val="#ppt_x"/>
                                          </p:val>
                                        </p:tav>
                                      </p:tavLst>
                                    </p:anim>
                                    <p:anim calcmode="lin" valueType="num">
                                      <p:cBhvr additive="base">
                                        <p:cTn id="64" dur="500" fill="hold"/>
                                        <p:tgtEl>
                                          <p:spTgt spid="25"/>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fill="hold"/>
                                        <p:tgtEl>
                                          <p:spTgt spid="26"/>
                                        </p:tgtEl>
                                        <p:attrNameLst>
                                          <p:attrName>ppt_x</p:attrName>
                                        </p:attrNameLst>
                                      </p:cBhvr>
                                      <p:tavLst>
                                        <p:tav tm="0">
                                          <p:val>
                                            <p:strVal val="#ppt_x"/>
                                          </p:val>
                                        </p:tav>
                                        <p:tav tm="100000">
                                          <p:val>
                                            <p:strVal val="#ppt_x"/>
                                          </p:val>
                                        </p:tav>
                                      </p:tavLst>
                                    </p:anim>
                                    <p:anim calcmode="lin" valueType="num">
                                      <p:cBhvr additive="base">
                                        <p:cTn id="68" dur="500" fill="hold"/>
                                        <p:tgtEl>
                                          <p:spTgt spid="26"/>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additive="base">
                                        <p:cTn id="71" dur="500" fill="hold"/>
                                        <p:tgtEl>
                                          <p:spTgt spid="27"/>
                                        </p:tgtEl>
                                        <p:attrNameLst>
                                          <p:attrName>ppt_x</p:attrName>
                                        </p:attrNameLst>
                                      </p:cBhvr>
                                      <p:tavLst>
                                        <p:tav tm="0">
                                          <p:val>
                                            <p:strVal val="#ppt_x"/>
                                          </p:val>
                                        </p:tav>
                                        <p:tav tm="100000">
                                          <p:val>
                                            <p:strVal val="#ppt_x"/>
                                          </p:val>
                                        </p:tav>
                                      </p:tavLst>
                                    </p:anim>
                                    <p:anim calcmode="lin" valueType="num">
                                      <p:cBhvr additive="base">
                                        <p:cTn id="7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3" grpId="0" animBg="1"/>
      <p:bldP spid="2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cteur droit 12"/>
          <p:cNvCxnSpPr/>
          <p:nvPr/>
        </p:nvCxnSpPr>
        <p:spPr>
          <a:xfrm>
            <a:off x="226953" y="654012"/>
            <a:ext cx="7215238" cy="1588"/>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nvGrpSpPr>
          <p:cNvPr id="2" name="Groupe 20"/>
          <p:cNvGrpSpPr/>
          <p:nvPr/>
        </p:nvGrpSpPr>
        <p:grpSpPr>
          <a:xfrm>
            <a:off x="6011652" y="0"/>
            <a:ext cx="3132348" cy="1340768"/>
            <a:chOff x="3491880" y="0"/>
            <a:chExt cx="3132348" cy="1340768"/>
          </a:xfrm>
        </p:grpSpPr>
        <p:sp>
          <p:nvSpPr>
            <p:cNvPr id="27" name="Freeform 9"/>
            <p:cNvSpPr>
              <a:spLocks/>
            </p:cNvSpPr>
            <p:nvPr/>
          </p:nvSpPr>
          <p:spPr bwMode="auto">
            <a:xfrm>
              <a:off x="3491880" y="0"/>
              <a:ext cx="3132348" cy="1340768"/>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a:solidFill>
                  <a:prstClr val="black"/>
                </a:solidFill>
              </a:endParaRPr>
            </a:p>
          </p:txBody>
        </p:sp>
        <p:sp>
          <p:nvSpPr>
            <p:cNvPr id="28" name="ZoneTexte 27"/>
            <p:cNvSpPr txBox="1"/>
            <p:nvPr/>
          </p:nvSpPr>
          <p:spPr>
            <a:xfrm>
              <a:off x="4211960" y="260648"/>
              <a:ext cx="1656184" cy="333168"/>
            </a:xfrm>
            <a:prstGeom prst="rect">
              <a:avLst/>
            </a:prstGeom>
            <a:noFill/>
          </p:spPr>
          <p:txBody>
            <a:bodyPr wrap="square" rtlCol="0">
              <a:spAutoFit/>
            </a:bodyPr>
            <a:lstStyle/>
            <a:p>
              <a:pPr algn="ctr">
                <a:lnSpc>
                  <a:spcPts val="1800"/>
                </a:lnSpc>
              </a:pPr>
              <a:r>
                <a:rPr lang="fr-FR" sz="2000" b="1" dirty="0" smtClean="0">
                  <a:solidFill>
                    <a:prstClr val="black"/>
                  </a:solidFill>
                </a:rPr>
                <a:t>Réaliser</a:t>
              </a:r>
              <a:endParaRPr lang="fr-FR" sz="2000" b="1" dirty="0">
                <a:solidFill>
                  <a:prstClr val="black"/>
                </a:solidFill>
              </a:endParaRPr>
            </a:p>
          </p:txBody>
        </p:sp>
      </p:grpSp>
      <p:pic>
        <p:nvPicPr>
          <p:cNvPr id="11" name="Image 10" descr="TM%2030.jpg"/>
          <p:cNvPicPr>
            <a:picLocks noChangeAspect="1"/>
          </p:cNvPicPr>
          <p:nvPr/>
        </p:nvPicPr>
        <p:blipFill>
          <a:blip r:embed="rId3" cstate="print">
            <a:lum bright="70000" contrast="-70000"/>
          </a:blip>
          <a:srcRect l="3077" t="2939" r="3583" b="3021"/>
          <a:stretch>
            <a:fillRect/>
          </a:stretch>
        </p:blipFill>
        <p:spPr>
          <a:xfrm>
            <a:off x="1259632" y="1124744"/>
            <a:ext cx="6859887" cy="4824536"/>
          </a:xfrm>
          <a:prstGeom prst="rect">
            <a:avLst/>
          </a:prstGeom>
        </p:spPr>
      </p:pic>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7" name="Rectangle 6"/>
          <p:cNvSpPr>
            <a:spLocks noChangeArrowheads="1"/>
          </p:cNvSpPr>
          <p:nvPr/>
        </p:nvSpPr>
        <p:spPr bwMode="auto">
          <a:xfrm>
            <a:off x="1541421" y="179343"/>
            <a:ext cx="4752975" cy="368300"/>
          </a:xfrm>
          <a:prstGeom prst="rect">
            <a:avLst/>
          </a:prstGeom>
          <a:noFill/>
          <a:ln w="9525">
            <a:noFill/>
            <a:miter lim="800000"/>
            <a:headEnd/>
            <a:tailEnd/>
          </a:ln>
        </p:spPr>
        <p:txBody>
          <a:bodyPr>
            <a:spAutoFit/>
          </a:bodyPr>
          <a:lstStyle/>
          <a:p>
            <a:pPr algn="ctr"/>
            <a:r>
              <a:rPr lang="fr-FR" b="1" dirty="0" smtClean="0">
                <a:latin typeface="Calibri" pitchFamily="34" charset="0"/>
              </a:rPr>
              <a:t>COMPETENCES COMPOSANTES</a:t>
            </a:r>
            <a:endParaRPr lang="fr-FR" b="1" dirty="0">
              <a:latin typeface="Calibri" pitchFamily="34" charset="0"/>
            </a:endParaRPr>
          </a:p>
        </p:txBody>
      </p:sp>
      <p:sp>
        <p:nvSpPr>
          <p:cNvPr id="16" name="Rectangle 15"/>
          <p:cNvSpPr/>
          <p:nvPr/>
        </p:nvSpPr>
        <p:spPr>
          <a:xfrm>
            <a:off x="263466" y="1019142"/>
            <a:ext cx="3140117" cy="630604"/>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Réaliser des opérations de fabrication</a:t>
            </a:r>
          </a:p>
        </p:txBody>
      </p:sp>
      <p:sp>
        <p:nvSpPr>
          <p:cNvPr id="18" name="Rectangle 17"/>
          <p:cNvSpPr/>
          <p:nvPr/>
        </p:nvSpPr>
        <p:spPr>
          <a:xfrm>
            <a:off x="774648" y="2881305"/>
            <a:ext cx="3666548" cy="607071"/>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Réaliser des assemblages d’éléments</a:t>
            </a:r>
          </a:p>
        </p:txBody>
      </p:sp>
      <p:sp>
        <p:nvSpPr>
          <p:cNvPr id="23" name="Rectangle 22"/>
          <p:cNvSpPr/>
          <p:nvPr/>
        </p:nvSpPr>
        <p:spPr>
          <a:xfrm>
            <a:off x="519057" y="1712889"/>
            <a:ext cx="3140117" cy="1092269"/>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Réceptionner, vérifier la conformité des réalisations (internes ou sous traitées )</a:t>
            </a:r>
          </a:p>
        </p:txBody>
      </p:sp>
      <p:sp>
        <p:nvSpPr>
          <p:cNvPr id="24" name="Rectangle 23"/>
          <p:cNvSpPr/>
          <p:nvPr/>
        </p:nvSpPr>
        <p:spPr>
          <a:xfrm>
            <a:off x="1066752" y="3575052"/>
            <a:ext cx="3666548" cy="837904"/>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Implanter les constituants</a:t>
            </a:r>
          </a:p>
          <a:p>
            <a:pPr algn="ctr">
              <a:lnSpc>
                <a:spcPts val="1800"/>
              </a:lnSpc>
            </a:pPr>
            <a:r>
              <a:rPr lang="fr-FR" sz="2400" b="1" dirty="0" smtClean="0">
                <a:solidFill>
                  <a:schemeClr val="bg1"/>
                </a:solidFill>
                <a:latin typeface="Calibri" pitchFamily="34" charset="0"/>
                <a:cs typeface="Lucida Sans Unicode" pitchFamily="34" charset="0"/>
              </a:rPr>
              <a:t>Réaliser les câblages et raccordements</a:t>
            </a:r>
          </a:p>
        </p:txBody>
      </p:sp>
      <p:sp>
        <p:nvSpPr>
          <p:cNvPr id="34" name="Rectangle 33"/>
          <p:cNvSpPr/>
          <p:nvPr/>
        </p:nvSpPr>
        <p:spPr>
          <a:xfrm>
            <a:off x="1322343" y="4487877"/>
            <a:ext cx="5111820" cy="1068736"/>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Configurer un contrôleur d’automatisme programmable</a:t>
            </a:r>
          </a:p>
          <a:p>
            <a:pPr algn="ctr">
              <a:lnSpc>
                <a:spcPts val="1800"/>
              </a:lnSpc>
            </a:pPr>
            <a:r>
              <a:rPr lang="fr-FR" sz="2400" b="1" dirty="0" smtClean="0">
                <a:solidFill>
                  <a:schemeClr val="bg1"/>
                </a:solidFill>
                <a:latin typeface="Calibri" pitchFamily="34" charset="0"/>
                <a:cs typeface="Lucida Sans Unicode" pitchFamily="34" charset="0"/>
              </a:rPr>
              <a:t>Réseau – HMI – Système supervision</a:t>
            </a:r>
          </a:p>
          <a:p>
            <a:pPr algn="ctr">
              <a:lnSpc>
                <a:spcPts val="1800"/>
              </a:lnSpc>
            </a:pPr>
            <a:r>
              <a:rPr lang="fr-FR" sz="2400" b="1" dirty="0" smtClean="0">
                <a:solidFill>
                  <a:schemeClr val="bg1"/>
                </a:solidFill>
                <a:latin typeface="Calibri" pitchFamily="34" charset="0"/>
                <a:cs typeface="Lucida Sans Unicode" pitchFamily="34" charset="0"/>
              </a:rPr>
              <a:t>Composant d’automatisme dédié</a:t>
            </a:r>
          </a:p>
        </p:txBody>
      </p:sp>
      <p:grpSp>
        <p:nvGrpSpPr>
          <p:cNvPr id="3" name="Groupe 40"/>
          <p:cNvGrpSpPr/>
          <p:nvPr/>
        </p:nvGrpSpPr>
        <p:grpSpPr>
          <a:xfrm>
            <a:off x="5156208" y="2004993"/>
            <a:ext cx="3652277" cy="2680478"/>
            <a:chOff x="5156208" y="2004993"/>
            <a:chExt cx="3652277" cy="2680478"/>
          </a:xfrm>
        </p:grpSpPr>
        <p:pic>
          <p:nvPicPr>
            <p:cNvPr id="33" name="Image 32" descr="phot04.JPG"/>
            <p:cNvPicPr>
              <a:picLocks noChangeAspect="1"/>
            </p:cNvPicPr>
            <p:nvPr/>
          </p:nvPicPr>
          <p:blipFill>
            <a:blip r:embed="rId5" cstate="print"/>
            <a:stretch>
              <a:fillRect/>
            </a:stretch>
          </p:blipFill>
          <p:spPr>
            <a:xfrm>
              <a:off x="7054883" y="2004993"/>
              <a:ext cx="1428875" cy="1260773"/>
            </a:xfrm>
            <a:prstGeom prst="rect">
              <a:avLst/>
            </a:prstGeom>
          </p:spPr>
        </p:pic>
        <p:pic>
          <p:nvPicPr>
            <p:cNvPr id="35" name="Image 34" descr="API1.jpg"/>
            <p:cNvPicPr>
              <a:picLocks noChangeAspect="1"/>
            </p:cNvPicPr>
            <p:nvPr/>
          </p:nvPicPr>
          <p:blipFill>
            <a:blip r:embed="rId6" cstate="print"/>
            <a:stretch>
              <a:fillRect/>
            </a:stretch>
          </p:blipFill>
          <p:spPr>
            <a:xfrm>
              <a:off x="5156208" y="2004993"/>
              <a:ext cx="1771650" cy="1323975"/>
            </a:xfrm>
            <a:prstGeom prst="rect">
              <a:avLst/>
            </a:prstGeom>
          </p:spPr>
        </p:pic>
        <p:pic>
          <p:nvPicPr>
            <p:cNvPr id="37" name="Image 36" descr="APPI3.jpg"/>
            <p:cNvPicPr>
              <a:picLocks noChangeAspect="1"/>
            </p:cNvPicPr>
            <p:nvPr/>
          </p:nvPicPr>
          <p:blipFill>
            <a:blip r:embed="rId7" cstate="print"/>
            <a:stretch>
              <a:fillRect/>
            </a:stretch>
          </p:blipFill>
          <p:spPr>
            <a:xfrm>
              <a:off x="6543702" y="3355974"/>
              <a:ext cx="2264783" cy="1329497"/>
            </a:xfrm>
            <a:prstGeom prst="rect">
              <a:avLst/>
            </a:prstGeom>
          </p:spPr>
        </p:pic>
      </p:grpSp>
      <p:sp>
        <p:nvSpPr>
          <p:cNvPr id="39" name="Rectangle 38"/>
          <p:cNvSpPr/>
          <p:nvPr/>
        </p:nvSpPr>
        <p:spPr>
          <a:xfrm>
            <a:off x="1577933" y="5619780"/>
            <a:ext cx="5111821" cy="1068736"/>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Réaliser un programme</a:t>
            </a:r>
          </a:p>
          <a:p>
            <a:pPr algn="ctr">
              <a:lnSpc>
                <a:spcPts val="1800"/>
              </a:lnSpc>
            </a:pPr>
            <a:r>
              <a:rPr lang="fr-FR" sz="2400" b="1" dirty="0" smtClean="0">
                <a:solidFill>
                  <a:schemeClr val="bg1"/>
                </a:solidFill>
                <a:latin typeface="Calibri" pitchFamily="34" charset="0"/>
                <a:cs typeface="Lucida Sans Unicode" pitchFamily="34" charset="0"/>
              </a:rPr>
              <a:t>Effectuer la recette en mode simulé</a:t>
            </a:r>
          </a:p>
          <a:p>
            <a:pPr algn="ctr">
              <a:lnSpc>
                <a:spcPts val="1800"/>
              </a:lnSpc>
            </a:pPr>
            <a:r>
              <a:rPr lang="fr-FR" sz="2400" b="1" dirty="0" smtClean="0">
                <a:solidFill>
                  <a:schemeClr val="bg1"/>
                </a:solidFill>
                <a:latin typeface="Calibri" pitchFamily="34" charset="0"/>
                <a:cs typeface="Lucida Sans Unicode" pitchFamily="34" charset="0"/>
              </a:rPr>
              <a:t>Créer des vues d’exploitation HMI SCADA – recettes  - archivage - alarmes</a:t>
            </a:r>
          </a:p>
        </p:txBody>
      </p:sp>
      <p:sp>
        <p:nvSpPr>
          <p:cNvPr id="57346" name="AutoShape 2" descr="data:image/jpg;base64,/9j/4AAQSkZJRgABAQAAAQABAAD/2wBDAAkGBwgHBgkIBwgKCgkLDRYPDQwMDRsUFRAWIB0iIiAdHx8kKDQsJCYxJx8fLT0tMTU3Ojo6Iys/RD84QzQ5Ojf/2wBDAQoKCg0MDRoPDxo3JR8lNzc3Nzc3Nzc3Nzc3Nzc3Nzc3Nzc3Nzc3Nzc3Nzc3Nzc3Nzc3Nzc3Nzc3Nzc3Nzc3Nzf/wAARCACGAMIDASIAAhEBAxEB/8QAGwAAAQUBAQAAAAAAAAAAAAAABgACAwQFBwH/xABOEAACAQMCAgYECgYGBgsAAAABAgMABBEFEiExBhMiQVFxFGGBkQcVFiMyQlKhsdFigrLBwtIkJVNWcpJDRJPh8PEzNUZUVXN1hZWipf/EABoBAAIDAQEAAAAAAAAAAAAAAAEDAAIEBQb/xAAuEQACAgEDAgMHBAMAAAAAAAAAAQIRAwQSMRMhBUGhFDJRcZHB0SIjgeFhsfD/2gAMAwEAAhEDEQA/ABqztpp4t8UY29xJq1Hpl0x+gn+aremH+hoPAmtGDnWPljjOh0i6JwDCp5/Sq9Do044tLEPLNeXKQQ38V08s28DjDFjD4zgn1cfGtS0vYbhcqSh+y+AfuJqbobtrfcNSq6IE0gL9KTNStpVuVPMDxq8OVAXwn631cHxNHED1qrLNIfANlVHtHGrrHErvYVNocTHJlceyvBoVv3ySH2ihbob0skZrGwvnEkTx9WkxPbSRRnDeII7/AF0dmRAm/cAuM5Jqzil2JdmeNFtB9aU/rD8qeuj2Y7nPr30KwdNru8u3uLeC1t9IgbEk10xBYdwGPrY47QD7KItB1611u0M1szHYxRty7ckd+MnANRxaInZbGm2icoyf1jUNxcabaXkFpJETLMRsA78nHjmqut6w1kyQwKGmYbmY8Qi+XeT+6mpr0ANqXSRmdgC7qvZzwyMevnR6basRLVY4z6b5N8Wtv/ZLTha239gvuqvNdR29tLPJwjjQsxHgBQovSu7MsrOiqBxVABhR688zSJNI6Wn0uTPezyDUW9uDwiUeVP6mLuVaydB1caramRl2yxtscDlnAOR7DTdV1OaC7WG2YKEQGRsA5J5CqTnGEd0uBaxT37PM1zHFjjGp8xTGii+wnurDi1a5F3EJ33I7hGXAGM8jWnd3cVpaTXNw+2KFC7kDOFAyaGLJHLG4gy45Y3TJjFF9ge6o2iiH1F91Atv8JltJfiKawkitWYASlxuHrI8PbR0hEjDB4Hvpzi1yKTTILqWO1t2maPsrjkP+MVHay+kWyTPHsZxkqe6srXtdnt5xb6cFztyXK7jxPdWTouqXiXscNxK80Ur7fnDkqcHkaYsUnGzO9TBZNgWMqn6o91ZuoOI5FCrzWr7NWVqRzKvlSjSVjI/jSqPNKjQBtgxW34lsLkgA8TyqXT7i5M/z0LiJjgEttK8eZ7XhUGmsvUndjnwzWvavGAO0gz6xVo8gZUnKi/mE5JUoDEfUBj28c++snUtU9Hu7aCAgys4BCnlRHfQyX0sNlZ2qXU0gJ7RwqKO8ms6Ho/DpOrRpqdosUrgujo5ZGxzxnkRmsr0P7nV8grxDEmsF1IJbCRnt1Zu8cKBfhN0d57qzu7cGSWbMJhHM4BbI9gOaNbnUNPsNiXF7a2+RlVlmVCR7TQJrXSDrumFssN5aGzhXsTbgyLlTvOR391b4qhbdsE7JZ7W+jkuFaIQncAw78V0yK4lu9G6oSvDJJDgSDmhI51h3s2l3k286np/PgRCWPtO791XIdV02KF1OqRyHbhSkRAH45qSTfciZzu/028tWCzxZUHAKcRyo2+DtHgtpguRuYMxPIn1e4VWa801twmvDLzwRARt+6r+ma3pdioHps7Ac19H4H3DNBttUFUi30maaG6EyozxmPa+0ZIwSf31gQXbXt5b2tskxJkG5ipAVQcn8K2L/AKQ6XdMGS4uVwMbVj4H3iqsOsaVCwZZL7PeUVQaspNRozy02OWTqPkLdUVp9JuYQTl4yM+dc7nmlhkKTwyh+XBcg+sUTnpjYbdpgumH+FeP/ANqzTrWlGbrTb6ieOduUx+1SZY75OpptbPT3t8wi6Fwy22mtLMCrzyGTae4YAA9w++qGsahLaapJI6F4m4EYJBHs8KYnTKyjRUWzvMAY+p/NWbe65p93I0jW1+NxzjrQB7t1VlhU47ZLsK68t/UvubGlXg1K/jCQlYUO9iVPEjlRDqFuuoabc2crELPEYyy8xkUEWev6fabClnfkqcjEw+/tcRVm46WWVwQZbK/GBjCTBPwahjwLGqiiuTM8juRiQ/B9qfpqpcywC23dqVW4lfUMc66a0vVQ4Xkq8KB/lRYIGHoeoEMMHNxn+LhRJpskU9lDcW4cR3CK+2RyxAI9ZPjTZNvkWqAm/vLqK8JbcCgKZHJlzw9vKtjo/aPPOt1OSFh4qmPrHvJqxPoLtOzxzDZu3BWDEjh47qu6ZYGxVi0u8ngOJ4D2k8ajm6oX0YOe5ruae7hwNZ1+2ZV8qtlqz71syjypdDiOlTM0qJCHT8mNgBuOeXjwqxZafcLKsvVK21gwV5sj9nuqvpjHcQBk5FasOqwCQRhJS2cYCd9XhyVZqW17Jo+qrqXUNJGydXKicWAByGHj6xWJ036Ttr2oWwsraZVhLEFl2lmbA5dwArVminv72DTYJDbvKC7SrgkKOBx6+NRa7pknRq4tppbmS4gkfYRNgsjYJBz4HFPuWxpcHHyPTrWJNvd2+VgV0sR01G2Mo7Ztxz58zQ8tuZb1WaRI0xjc3caKenNwl1qVnLFya3P40OxqHmRTyZgD5ZqseDqMnj0zcqsbmJeGQeJz91VZkEcjJvD47xyrpsPQzRSuGt5WPrnfj99Vtd6K6RZ6VJNbWhWRWXiZGPAkDvNOWGTK71dHNwafmt4adbAZ6hfea0Rp2npGsRtbN3OPnd7cMmrezyLWCOcV5mjL0PTQ4HoWngE4Od5x3/7vbUNxZWEkYaO1soWHErGjEty4cR51b2aXxBaBTNODDxogFnB/3aL/AGYrpGl6Rpp0+2f4usizQoWb0dMnsjmcVHpmvMDlRxjeo7x76861P7Qe+u6fFliv0bG0HqECflS9Bth/qluPKFfyodD/ACV6hxCD0WQN197HCQcKCMg17Mtuq/0e8WY5wQqEePHJrtptbdeVvCPKMflQF8JsSRnTzGqpnrPojH2arLDtV2FZLdUA7nsnj3GujdGF36Jp65528f7Irm78UbyroXRuUpo1jw5WyYP6orNPgbE6N0X6N2mo2rXV1vaLcVQA4zjvzVHpn0ci0iOK6sncwO2xkc5KtxOc+HCs/ob01j0KCXT9TSR4N5eORMEpnmpHeO/207pV0uTX1S3soZEtY23FpOBduXLwwaEtu0KuzBLVQvG+dHkKss1U7o9v2UosMzSqPNKiE80sbpmUEjs5yK3LfTkJ3GacsRjPWHPv8awdJb+k88ZXn7RWib29VperMYVCdnLLDOPGmQKM2JYJIXgubWfq57fO15O0CPBvVWNr9zq3SSWKOe4tOqibgIWLDceGTnvxyrV2xX13ptvcyZtJnzKh+sduVU+rI5Ve6eabpmj2NveaescMyyKu2MBQ4PMEd/Dj7KcotxbORmy4Y6uKcLfbv/3JzzpjaGxubCEnJMDezB/31gbtrq3gwP31t9Krx75tNnc5+ZkHnxWsCX6Df4TVY8HTO3lS8zouScbQAcEY2nP7vbUXSNP6jlzzGwnz3CrVvGzhXJ4ECQnHE5ArROzPVmPeSM43A5+6t0WJ8znMCab1adf6WW+sItmPVjNNt0tw7GeCaRdw2hXxgevhx94os1hWXUpI48rkLhQ2Byqs0cwPzhbgQSN/d7/OupHSqUFK+TmS8SWPJKO1vv8AH+jJzpCkD4uui3dlzx9mazWtmaRzHDIEycAqcgV0HSrdp7XerOi7j2etb8RVtmi09S91Odr8FBZm41kpxnto3x1EdnUfAKaDpMNxprvPaqbgTEJ1intABTj8aMI4FjjRI1CoqgBR3Yp9pPDdxl7cllDbTkEceHj51MVqkk1J2RT3/qTtEBSmFKslKaVqgSjItc++FMYXTfOT+GukSrXOvhXGE0zzk/hpeX3GXjyc7c9hvKj7o+T8TWPD/V4/2RQC30T5V0Ho1tOj2QJ5W8f7Irm5ZKMW35GvGrdDpNOtnZmaIZbnjv45r2KCG2UrDGEB8BUOr6rsk9Ht8KB9J+/2ViPdy5LCaTPjmssM7mra7HUxeGSnDddWETNVO4OXPqqOwvGuISXA3IcHHf4V7Me2acnas5+TG8cnB+RHmlTc0qJU90piLgldu7Y2N3LOKJNOk3x5miSI5wqlgSR4nHrz91DmjAm6XHM5A91bE2lzTzvJ2mRxwyygg+wUyHAuRpX7Whs5PSdhiXGQOJz3Y9fhWLf2IllibUotRCsdsPpcu5fIc8Z9ZrTeGW2hsXMbTeiSpIU4MxUY4Lgd3MVf6a9J9Hv+j5s9P+eupNuUVTlCCDk+HKmpKn3OZqs04Z4pRTXxr/QDdOLaCA6WLYgoFlAx+r+VCk2eqkxz2n8K3NcjnFjYvOCuZHADcxkZ/AViuMow9VCPB0Ts91Mq+iq0UcirCrDcOIyOXkP31CLkLIjrbQKUOfo5zVyLT3vLS1nSRQWt4+BHLsimNo92vJVb1qw/fXodPHSSgrqzgajJrIze26G3k3W3ySwcNyLgKuOPLkKdMs6o55ZHdu9/Gl1VwriIQfOiIHaEBON3OmdRfcvRH/2I/KtSpJVXY5st0pNtPuS2On3F2IJYZUWKNyHRycH2Dnz+6s6Xe07MzggZUBV28M1pWr6gDstRIEEhDhF4A+uqEg+efPPcc0vFp4rNLI+RuXUy6EcaVfcIOi4zZzY7pf4VraCg1kdFlzZXIyRmXGR/hFVb2DWorhkilnlT6rK/MfnWbJjU80laXzN+DO8Wng9rfyCBlqJxQ51WuHn6T/mq1pkOprdK10Zurzx3Pkcj66rLTJRb3obDWuUktjRpOK5v8LZwNMHgZP4a6ZIOdcx+F7g+mD1Sfw1gy+6dCHJzpz2D5UaaJdiDSrQHgOoTJ8OyKDrkwdSghWUOE+dLkYLfo47sY50QW+fiu3ReOIUx/lFc3LFTg4vzNcHTsr3jyC6ffxJ4g+IqDrc8OZ8KkaOdowspiHgNx4VbsbEN2pwCO5QxIPmKzrE0qOxi8SUce2SJNMjnEDlZTEkhAYD648/+BV5z2zTuQxjgOXqqFzlzTEqRzsuR5Zub8xGlTMmlRFk2inFxEf0wKIJtWjtnETx7m2BsIw4DGe/1Ch7Suy0R/TB++iprSOQqzmQlQQO1jhTYcC2R/GXW2KTwxqxkcJGpcfSJwAcVNrGharp+nHUridJY0BeVI49uFHPae/HrqO4tFa1EayOpQho2znYwOQf+dQdIult9Ppj6NczWMBkQo0nXcWB4HC9xNNjtp2c7Ve0rJF4n2/j1/gGOl1/Hf6baFFwY5+J/VPGhaiLXNOa00OOR3DsZlbcORz/zodzVY8G87zoDB9FsGJwDbR/sipbLVYLlJ2jSTMBw4IAOcchxrM6OuZei+mDPB7eNW9fCpdPsLd2vAd+VlKZyOIAB/GuhiUXHuZMjkpJI1dKu7XU4hqNuhDMCmXPHHlWgpoc6PosenwTpuDSud4OOOCRW+rVafvNFcfupmL0kvJNNtduk7Ip3kDNwBUk888+Ps4+NXbG30q4tY5ZIIldxkrIwDZ9Yz31l9IvSeruCtxEIN6YjON27s8eXjjvqy66ntQ3F7A6bhlVA/LwrUk+mmpGZbXk2yj2N2KK1soyI1SFCeODwJof1jWruDWrZLRma1DYlQKCXHPs+8DiRjFbOp3S2lutw4ZljcEhefIjvND910ggm1KxuEilCxbwy9nJyvnVMOOc3uqy2XJjhUU6Gw67fDV7jeszWZh+bjCjejk9/dw7uJzVnozql1ciaPUpNz9Y3VNjAK5wAPE+NVYNeij1e7uDFKVkjjAVSvDGeZzTdE1BHEdttck3DsHyMcWzTcuFqDe34FcORSmv1fEJ5DmuXfDAcTaUO/bL/AA10icCS4AbOBGTgMR3jwrl3wuAJqOmIucdTIeLE96+Nc3L7jN8eQBkPYbyoqiGLGM4+jGvD2UKSnETHwGaMbcD0ZFP2QPurBM0xAu7le5lZ5O0SeAPcKIOis0jwTRuxZUYbSTyz3V5cdHo5Ji8czRqSSRtB51qWNnFYwCKHOOZJ5k0G01REmWSahY9s+dSGoC3aNLLi3UqiJpVCFuw4InnRHNE8mClzLCRkEKuc+8UPW/BV8cUQ3V8lpFCWSSRpWCIkYyScZ/cadHgrTbpHsYkjjKrM80ueBYEcPXwxXKrmWRp5WnB64ues3c92eOa6c+sWqRRu4kAkl6raVwVbvBHdWTqdpoV9dXUtzbu81uVErIGG4twHI9o91Hcg9Kb8gdgmnuOiNyHyY4rlBGT4cM1lmjLXUg+TNxFa2z28cRXCPGUxhh3Ggw0ULaadHZOiwmk6H6f6OR1qwrtB8QalSHV4ZJTEIh1rb2JwcmgrQ9c0230q3hudSeCZFKsgtWkA4nHEEVa+UWlK+5NdYce/TJT/ABVrxal441tsrPRwyO3kr6/ZBdpFrqNr1MEgQWqMWwMZ45P4miJDXLR0g0n+8DDPP+rJv5qlHSXSgpX5QnaeH/Vc2cee6jk1PUdtV9Aw0cYKlkXr+Doc+lQXE8szlw0oAfB4YHDFRp0ftFkDh5M5zzFAcfSXSUzjpF79KmP8VO+VGlf3iHt0ib+aitZNKlfoB6DE3e6Pr+Dpl5bJeQGGbIVsZxWdJoNowALS8Mcn8OVAh6UaT/eNf/iJv5qXyn0nHHpF/wDkS/zUI6qUFUb9PySWhxSdynH1/Ab/ACess8Xm/wA9Ot9FtLWZZY2k3K2RufIoEbpNo5/7QZ/9ok/mph6TaJ/48+f/AEt/zq71uRqm39f7AvD8Kd74/R/g6RKHEweMK3ZKnLY7/KuXfC9v+M9NLqo+YlwA2frL6qtxdLdEtn634ymuccOrXT2jz7SaEelur2+s30M1s8hWNGX5xNuMkYx7qROe6Iemoy7O/r9zDl4xsD3jFXk6QXKKFEUOB45qhJ9A0rK7NuCohWTLZyxxjurMy1l/5RXZOFS3zjPHP50vlFffZgH6h/OoTqD4LejQgf8AmUx9SYSCM28YJ4ZV81KDbCTSruS8sI55Qods52jA4Ej91S54E9+aq6J2dLtx+jmpg2VpT5LrgVKmZpUAmnDwC+Vas8M9xHYywdXugYsQ5IB7JHd51lwr2FPqFattdxJAqSEqw4ciadXYrGTTtFW40ueWEZkjaYtJIzcQA7Ds4HgMVGulTbJVkZGaV4i5BIyBkt95NaJvbc85fuNQi7XrWL3SGPGFQLjHrJ76G1DFqJpUVekEKR9Hr6OMEIIi2CxPeDzPlQCDnvFdJkubd1IMkZB5gnnVF7aweXewt2/R2rj8KshLdu2AmQPD314Se6jRrGx4AejnGMdlaY+m2LNuEdqc9xjUiiVA0k95pZotbS7IDAjg589i5ph0y0AHzUOQc8FHGoQFM0s0TfFtqv8Ao4z+qKY+n22xsQjdjs7QOfrz3ULIDlecqIH06DaewgP+Gozp0P2V9wopojMLJpca3Pi+IfVX3CkdPhx9Fc+QqWiGETjnSz5Gt02MYPAJ7hXvocf6P3ULQaYPyEbDUaMVH/QI/wDjjJIonjtIFcFlUgHkQKs7Y+YC1VyCkCQL7SfRYOA/szxrze55WsY8oTmjJXt1t5EMKGUkFJd30RniMeVR7ovFPuqrmHaR6apj0+BSMFUAwa9BwopzSqQQrAnHcajJ4VQsj3dSqLdSqBNCz1MNbRZj47ASc1ZF+p+oaVKnCj0XiHHZb3CvDcgngD7aVKoEd12e6mtIO9RSpUAkbbTx2j3U3an2RSpUSHjKn2R7q8KLj6IpUqhBhRAfoCvCqHmgpUqBBpjjP1BTeqj+wPdSpVCC6uMf6NfdTTHGfqD3UqVVIebIx9RfdSKJ9hfdSpVAoWxPsL7q92rjgqj2UqVAJ5sXwX3UsD7K+6lSoEGkDuAHsrxjwpUqASE86VKlUIf/2Q=="/>
          <p:cNvSpPr>
            <a:spLocks noChangeAspect="1" noChangeArrowheads="1"/>
          </p:cNvSpPr>
          <p:nvPr/>
        </p:nvSpPr>
        <p:spPr bwMode="auto">
          <a:xfrm>
            <a:off x="63500" y="-508000"/>
            <a:ext cx="1504950" cy="1038225"/>
          </a:xfrm>
          <a:prstGeom prst="rect">
            <a:avLst/>
          </a:prstGeom>
          <a:noFill/>
        </p:spPr>
        <p:txBody>
          <a:bodyPr vert="horz" wrap="square" lIns="91440" tIns="45720" rIns="91440" bIns="45720" numCol="1" anchor="t" anchorCtr="0" compatLnSpc="1">
            <a:prstTxWarp prst="textNoShape">
              <a:avLst/>
            </a:prstTxWarp>
          </a:bodyPr>
          <a:lstStyle/>
          <a:p>
            <a:endParaRPr lang="fr-FR"/>
          </a:p>
        </p:txBody>
      </p:sp>
      <p:grpSp>
        <p:nvGrpSpPr>
          <p:cNvPr id="4" name="Groupe 41"/>
          <p:cNvGrpSpPr/>
          <p:nvPr/>
        </p:nvGrpSpPr>
        <p:grpSpPr>
          <a:xfrm>
            <a:off x="6981858" y="2004993"/>
            <a:ext cx="1706136" cy="3965601"/>
            <a:chOff x="10669671" y="2420952"/>
            <a:chExt cx="1706136" cy="3965601"/>
          </a:xfrm>
        </p:grpSpPr>
        <p:pic>
          <p:nvPicPr>
            <p:cNvPr id="29" name="Image 28" descr="Programmation1.jpg"/>
            <p:cNvPicPr>
              <a:picLocks noChangeAspect="1"/>
            </p:cNvPicPr>
            <p:nvPr/>
          </p:nvPicPr>
          <p:blipFill>
            <a:blip r:embed="rId8" cstate="print"/>
            <a:stretch>
              <a:fillRect/>
            </a:stretch>
          </p:blipFill>
          <p:spPr>
            <a:xfrm>
              <a:off x="10669671" y="2420952"/>
              <a:ext cx="1704975" cy="1409700"/>
            </a:xfrm>
            <a:prstGeom prst="rect">
              <a:avLst/>
            </a:prstGeom>
          </p:spPr>
        </p:pic>
        <p:pic>
          <p:nvPicPr>
            <p:cNvPr id="32" name="Image 31" descr="13 supervision.jpg"/>
            <p:cNvPicPr>
              <a:picLocks noChangeAspect="1"/>
            </p:cNvPicPr>
            <p:nvPr/>
          </p:nvPicPr>
          <p:blipFill>
            <a:blip r:embed="rId9" cstate="print"/>
            <a:stretch>
              <a:fillRect/>
            </a:stretch>
          </p:blipFill>
          <p:spPr>
            <a:xfrm>
              <a:off x="10669671" y="5108598"/>
              <a:ext cx="1706136" cy="1277955"/>
            </a:xfrm>
            <a:prstGeom prst="rect">
              <a:avLst/>
            </a:prstGeom>
          </p:spPr>
        </p:pic>
        <p:pic>
          <p:nvPicPr>
            <p:cNvPr id="40" name="Image 39" descr="Magelis1.jpg"/>
            <p:cNvPicPr>
              <a:picLocks noChangeAspect="1"/>
            </p:cNvPicPr>
            <p:nvPr/>
          </p:nvPicPr>
          <p:blipFill>
            <a:blip r:embed="rId10" cstate="print"/>
            <a:stretch>
              <a:fillRect/>
            </a:stretch>
          </p:blipFill>
          <p:spPr>
            <a:xfrm>
              <a:off x="10669671" y="3903669"/>
              <a:ext cx="1679598" cy="1157057"/>
            </a:xfrm>
            <a:prstGeom prst="rect">
              <a:avLst/>
            </a:prstGeom>
          </p:spPr>
        </p:pic>
      </p:grpSp>
      <p:sp>
        <p:nvSpPr>
          <p:cNvPr id="25" name="Rectangle 24"/>
          <p:cNvSpPr/>
          <p:nvPr/>
        </p:nvSpPr>
        <p:spPr>
          <a:xfrm>
            <a:off x="4511231" y="749903"/>
            <a:ext cx="4509940" cy="1056013"/>
          </a:xfrm>
          <a:prstGeom prst="rect">
            <a:avLst/>
          </a:prstGeom>
        </p:spPr>
        <p:style>
          <a:lnRef idx="0">
            <a:schemeClr val="accent3"/>
          </a:lnRef>
          <a:fillRef idx="3">
            <a:schemeClr val="accent3"/>
          </a:fillRef>
          <a:effectRef idx="3">
            <a:schemeClr val="accent3"/>
          </a:effectRef>
          <a:fontRef idx="minor">
            <a:schemeClr val="lt1"/>
          </a:fontRef>
        </p:style>
        <p:txBody>
          <a:bodyPr wrap="square" lIns="180000" tIns="180000" rIns="180000" bIns="180000">
            <a:spAutoFit/>
          </a:bodyPr>
          <a:lstStyle/>
          <a:p>
            <a:pPr>
              <a:lnSpc>
                <a:spcPts val="1800"/>
              </a:lnSpc>
            </a:pPr>
            <a:r>
              <a:rPr lang="fr-FR" sz="2400" b="1" dirty="0" smtClean="0">
                <a:solidFill>
                  <a:schemeClr val="bg1"/>
                </a:solidFill>
                <a:latin typeface="Calibri" pitchFamily="34" charset="0"/>
                <a:cs typeface="Lucida Sans Unicode" pitchFamily="34" charset="0"/>
              </a:rPr>
              <a:t>C18 :  Réaliser, tester, intégrer,  tout ou partie d’un système automatique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0-#ppt_w/2"/>
                                          </p:val>
                                        </p:tav>
                                        <p:tav tm="100000">
                                          <p:val>
                                            <p:strVal val="#ppt_x"/>
                                          </p:val>
                                        </p:tav>
                                      </p:tavLst>
                                    </p:anim>
                                    <p:anim calcmode="lin" valueType="num">
                                      <p:cBhvr additive="base">
                                        <p:cTn id="16" dur="500" fill="hold"/>
                                        <p:tgtEl>
                                          <p:spTgt spid="39"/>
                                        </p:tgtEl>
                                        <p:attrNameLst>
                                          <p:attrName>ppt_y</p:attrName>
                                        </p:attrNameLst>
                                      </p:cBhvr>
                                      <p:tavLst>
                                        <p:tav tm="0">
                                          <p:val>
                                            <p:strVal val="#ppt_y"/>
                                          </p:val>
                                        </p:tav>
                                        <p:tav tm="100000">
                                          <p:val>
                                            <p:strVal val="#ppt_y"/>
                                          </p:val>
                                        </p:tav>
                                      </p:tavLst>
                                    </p:anim>
                                  </p:childTnLst>
                                </p:cTn>
                              </p:par>
                              <p:par>
                                <p:cTn id="17" presetID="1" presetClass="exit" presetSubtype="0" fill="hold" nodeType="withEffect">
                                  <p:stCondLst>
                                    <p:cond delay="0"/>
                                  </p:stCondLst>
                                  <p:childTnLst>
                                    <p:set>
                                      <p:cBhvr>
                                        <p:cTn id="18" dur="1" fill="hold">
                                          <p:stCondLst>
                                            <p:cond delay="0"/>
                                          </p:stCondLst>
                                        </p:cTn>
                                        <p:tgtEl>
                                          <p:spTgt spid="3"/>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cteur droit 12"/>
          <p:cNvCxnSpPr/>
          <p:nvPr/>
        </p:nvCxnSpPr>
        <p:spPr>
          <a:xfrm>
            <a:off x="226953" y="654012"/>
            <a:ext cx="7215238" cy="1588"/>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nvGrpSpPr>
          <p:cNvPr id="2" name="Groupe 20"/>
          <p:cNvGrpSpPr/>
          <p:nvPr/>
        </p:nvGrpSpPr>
        <p:grpSpPr>
          <a:xfrm>
            <a:off x="6011652" y="0"/>
            <a:ext cx="3132348" cy="1340768"/>
            <a:chOff x="3491880" y="0"/>
            <a:chExt cx="3132348" cy="1340768"/>
          </a:xfrm>
        </p:grpSpPr>
        <p:sp>
          <p:nvSpPr>
            <p:cNvPr id="28" name="Freeform 9"/>
            <p:cNvSpPr>
              <a:spLocks/>
            </p:cNvSpPr>
            <p:nvPr/>
          </p:nvSpPr>
          <p:spPr bwMode="auto">
            <a:xfrm>
              <a:off x="3491880" y="0"/>
              <a:ext cx="3132348" cy="1340768"/>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a:solidFill>
                  <a:prstClr val="black"/>
                </a:solidFill>
              </a:endParaRPr>
            </a:p>
          </p:txBody>
        </p:sp>
        <p:sp>
          <p:nvSpPr>
            <p:cNvPr id="29" name="ZoneTexte 28"/>
            <p:cNvSpPr txBox="1"/>
            <p:nvPr/>
          </p:nvSpPr>
          <p:spPr>
            <a:xfrm>
              <a:off x="4211960" y="260648"/>
              <a:ext cx="1656184" cy="333168"/>
            </a:xfrm>
            <a:prstGeom prst="rect">
              <a:avLst/>
            </a:prstGeom>
            <a:noFill/>
          </p:spPr>
          <p:txBody>
            <a:bodyPr wrap="square" rtlCol="0">
              <a:spAutoFit/>
            </a:bodyPr>
            <a:lstStyle/>
            <a:p>
              <a:pPr algn="ctr">
                <a:lnSpc>
                  <a:spcPts val="1800"/>
                </a:lnSpc>
              </a:pPr>
              <a:r>
                <a:rPr lang="fr-FR" sz="2000" b="1" dirty="0" smtClean="0">
                  <a:solidFill>
                    <a:prstClr val="black"/>
                  </a:solidFill>
                </a:rPr>
                <a:t>Réaliser</a:t>
              </a:r>
              <a:endParaRPr lang="fr-FR" sz="2000" b="1" dirty="0">
                <a:solidFill>
                  <a:prstClr val="black"/>
                </a:solidFill>
              </a:endParaRPr>
            </a:p>
          </p:txBody>
        </p:sp>
      </p:grpSp>
      <p:pic>
        <p:nvPicPr>
          <p:cNvPr id="11" name="Image 10" descr="TM%2030.jpg"/>
          <p:cNvPicPr>
            <a:picLocks noChangeAspect="1"/>
          </p:cNvPicPr>
          <p:nvPr/>
        </p:nvPicPr>
        <p:blipFill>
          <a:blip r:embed="rId3" cstate="print">
            <a:lum bright="70000" contrast="-70000"/>
          </a:blip>
          <a:srcRect l="3077" t="2939" r="3583" b="3021"/>
          <a:stretch>
            <a:fillRect/>
          </a:stretch>
        </p:blipFill>
        <p:spPr>
          <a:xfrm>
            <a:off x="1259632" y="1124744"/>
            <a:ext cx="6859887" cy="4824536"/>
          </a:xfrm>
          <a:prstGeom prst="rect">
            <a:avLst/>
          </a:prstGeom>
        </p:spPr>
      </p:pic>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7" name="Rectangle 6"/>
          <p:cNvSpPr>
            <a:spLocks noChangeArrowheads="1"/>
          </p:cNvSpPr>
          <p:nvPr/>
        </p:nvSpPr>
        <p:spPr bwMode="auto">
          <a:xfrm>
            <a:off x="1541421" y="179343"/>
            <a:ext cx="4752975" cy="368300"/>
          </a:xfrm>
          <a:prstGeom prst="rect">
            <a:avLst/>
          </a:prstGeom>
          <a:noFill/>
          <a:ln w="9525">
            <a:noFill/>
            <a:miter lim="800000"/>
            <a:headEnd/>
            <a:tailEnd/>
          </a:ln>
        </p:spPr>
        <p:txBody>
          <a:bodyPr>
            <a:spAutoFit/>
          </a:bodyPr>
          <a:lstStyle/>
          <a:p>
            <a:pPr algn="ctr"/>
            <a:r>
              <a:rPr lang="fr-FR" b="1" dirty="0" smtClean="0">
                <a:latin typeface="Calibri" pitchFamily="34" charset="0"/>
              </a:rPr>
              <a:t>COMPETENCES COMPOSANTES</a:t>
            </a:r>
            <a:endParaRPr lang="fr-FR" b="1" dirty="0">
              <a:latin typeface="Calibri" pitchFamily="34" charset="0"/>
            </a:endParaRPr>
          </a:p>
        </p:txBody>
      </p:sp>
      <p:sp>
        <p:nvSpPr>
          <p:cNvPr id="8" name="Rectangle 7"/>
          <p:cNvSpPr/>
          <p:nvPr/>
        </p:nvSpPr>
        <p:spPr>
          <a:xfrm>
            <a:off x="4511231" y="749903"/>
            <a:ext cx="4509940" cy="1056013"/>
          </a:xfrm>
          <a:prstGeom prst="rect">
            <a:avLst/>
          </a:prstGeom>
        </p:spPr>
        <p:style>
          <a:lnRef idx="0">
            <a:schemeClr val="accent3"/>
          </a:lnRef>
          <a:fillRef idx="3">
            <a:schemeClr val="accent3"/>
          </a:fillRef>
          <a:effectRef idx="3">
            <a:schemeClr val="accent3"/>
          </a:effectRef>
          <a:fontRef idx="minor">
            <a:schemeClr val="lt1"/>
          </a:fontRef>
        </p:style>
        <p:txBody>
          <a:bodyPr wrap="square" lIns="180000" tIns="180000" rIns="180000" bIns="180000">
            <a:spAutoFit/>
          </a:bodyPr>
          <a:lstStyle/>
          <a:p>
            <a:pPr>
              <a:lnSpc>
                <a:spcPts val="1800"/>
              </a:lnSpc>
            </a:pPr>
            <a:r>
              <a:rPr lang="fr-FR" sz="2400" b="1" dirty="0" smtClean="0">
                <a:solidFill>
                  <a:schemeClr val="bg1"/>
                </a:solidFill>
                <a:latin typeface="Calibri" pitchFamily="34" charset="0"/>
                <a:cs typeface="Lucida Sans Unicode" pitchFamily="34" charset="0"/>
              </a:rPr>
              <a:t>C18 :  Réaliser, tester, intégrer,  tout ou partie d’un système automatique</a:t>
            </a:r>
          </a:p>
        </p:txBody>
      </p:sp>
      <p:sp>
        <p:nvSpPr>
          <p:cNvPr id="16" name="Rectangle 15"/>
          <p:cNvSpPr/>
          <p:nvPr/>
        </p:nvSpPr>
        <p:spPr>
          <a:xfrm>
            <a:off x="263466" y="1019142"/>
            <a:ext cx="3140117" cy="630604"/>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Réaliser des opérations de fabrication</a:t>
            </a:r>
          </a:p>
        </p:txBody>
      </p:sp>
      <p:sp>
        <p:nvSpPr>
          <p:cNvPr id="18" name="Rectangle 17"/>
          <p:cNvSpPr/>
          <p:nvPr/>
        </p:nvSpPr>
        <p:spPr>
          <a:xfrm>
            <a:off x="774648" y="2881305"/>
            <a:ext cx="3666548" cy="607071"/>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Réaliser des assemblages d’éléments</a:t>
            </a:r>
          </a:p>
        </p:txBody>
      </p:sp>
      <p:sp>
        <p:nvSpPr>
          <p:cNvPr id="23" name="Rectangle 22"/>
          <p:cNvSpPr/>
          <p:nvPr/>
        </p:nvSpPr>
        <p:spPr>
          <a:xfrm>
            <a:off x="519057" y="1712889"/>
            <a:ext cx="3140117" cy="1092269"/>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Réceptionner, vérifier la conformité des réalisations (internes ou sous traitées )</a:t>
            </a:r>
          </a:p>
        </p:txBody>
      </p:sp>
      <p:sp>
        <p:nvSpPr>
          <p:cNvPr id="24" name="Rectangle 23"/>
          <p:cNvSpPr/>
          <p:nvPr/>
        </p:nvSpPr>
        <p:spPr>
          <a:xfrm>
            <a:off x="1066752" y="3575052"/>
            <a:ext cx="3666548" cy="837904"/>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Implanter les constituants</a:t>
            </a:r>
          </a:p>
          <a:p>
            <a:pPr algn="ctr">
              <a:lnSpc>
                <a:spcPts val="1800"/>
              </a:lnSpc>
            </a:pPr>
            <a:r>
              <a:rPr lang="fr-FR" sz="2400" b="1" dirty="0" smtClean="0">
                <a:solidFill>
                  <a:schemeClr val="bg1"/>
                </a:solidFill>
                <a:latin typeface="Calibri" pitchFamily="34" charset="0"/>
                <a:cs typeface="Lucida Sans Unicode" pitchFamily="34" charset="0"/>
              </a:rPr>
              <a:t>Réaliser les câblages et raccordements</a:t>
            </a:r>
          </a:p>
        </p:txBody>
      </p:sp>
      <p:sp>
        <p:nvSpPr>
          <p:cNvPr id="34" name="Rectangle 33"/>
          <p:cNvSpPr/>
          <p:nvPr/>
        </p:nvSpPr>
        <p:spPr>
          <a:xfrm>
            <a:off x="1322343" y="4487877"/>
            <a:ext cx="5111820" cy="1068736"/>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Configurer un contrôleur d’automatisme programmable</a:t>
            </a:r>
          </a:p>
          <a:p>
            <a:pPr algn="ctr">
              <a:lnSpc>
                <a:spcPts val="1800"/>
              </a:lnSpc>
            </a:pPr>
            <a:r>
              <a:rPr lang="fr-FR" sz="2400" b="1" dirty="0" smtClean="0">
                <a:solidFill>
                  <a:schemeClr val="bg1"/>
                </a:solidFill>
                <a:latin typeface="Calibri" pitchFamily="34" charset="0"/>
                <a:cs typeface="Lucida Sans Unicode" pitchFamily="34" charset="0"/>
              </a:rPr>
              <a:t>Réseau – HMI – Système supervision</a:t>
            </a:r>
          </a:p>
          <a:p>
            <a:pPr algn="ctr">
              <a:lnSpc>
                <a:spcPts val="1800"/>
              </a:lnSpc>
            </a:pPr>
            <a:r>
              <a:rPr lang="fr-FR" sz="2400" b="1" dirty="0" smtClean="0">
                <a:solidFill>
                  <a:schemeClr val="bg1"/>
                </a:solidFill>
                <a:latin typeface="Calibri" pitchFamily="34" charset="0"/>
                <a:cs typeface="Lucida Sans Unicode" pitchFamily="34" charset="0"/>
              </a:rPr>
              <a:t>Composant d’automatisme dédié</a:t>
            </a:r>
          </a:p>
        </p:txBody>
      </p:sp>
      <p:sp>
        <p:nvSpPr>
          <p:cNvPr id="39" name="Rectangle 38"/>
          <p:cNvSpPr/>
          <p:nvPr/>
        </p:nvSpPr>
        <p:spPr>
          <a:xfrm>
            <a:off x="1577933" y="5619780"/>
            <a:ext cx="5111821" cy="1068736"/>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Réaliser un programme</a:t>
            </a:r>
          </a:p>
          <a:p>
            <a:pPr algn="ctr">
              <a:lnSpc>
                <a:spcPts val="1800"/>
              </a:lnSpc>
            </a:pPr>
            <a:r>
              <a:rPr lang="fr-FR" sz="2400" b="1" dirty="0" smtClean="0">
                <a:solidFill>
                  <a:schemeClr val="bg1"/>
                </a:solidFill>
                <a:latin typeface="Calibri" pitchFamily="34" charset="0"/>
                <a:cs typeface="Lucida Sans Unicode" pitchFamily="34" charset="0"/>
              </a:rPr>
              <a:t>Effectuer la recette en mode simulé</a:t>
            </a:r>
          </a:p>
          <a:p>
            <a:pPr algn="ctr">
              <a:lnSpc>
                <a:spcPts val="1800"/>
              </a:lnSpc>
            </a:pPr>
            <a:r>
              <a:rPr lang="fr-FR" sz="2400" b="1" dirty="0" smtClean="0">
                <a:solidFill>
                  <a:schemeClr val="bg1"/>
                </a:solidFill>
                <a:latin typeface="Calibri" pitchFamily="34" charset="0"/>
                <a:cs typeface="Lucida Sans Unicode" pitchFamily="34" charset="0"/>
              </a:rPr>
              <a:t>Créer des vues d’exploitation HMI SCADA – recettes  - archivage - alarmes</a:t>
            </a:r>
          </a:p>
        </p:txBody>
      </p:sp>
      <p:sp>
        <p:nvSpPr>
          <p:cNvPr id="57346" name="AutoShape 2" descr="data:image/jpg;base64,/9j/4AAQSkZJRgABAQAAAQABAAD/2wBDAAkGBwgHBgkIBwgKCgkLDRYPDQwMDRsUFRAWIB0iIiAdHx8kKDQsJCYxJx8fLT0tMTU3Ojo6Iys/RD84QzQ5Ojf/2wBDAQoKCg0MDRoPDxo3JR8lNzc3Nzc3Nzc3Nzc3Nzc3Nzc3Nzc3Nzc3Nzc3Nzc3Nzc3Nzc3Nzc3Nzc3Nzc3Nzc3Nzf/wAARCACGAMIDASIAAhEBAxEB/8QAGwAAAQUBAQAAAAAAAAAAAAAABgACAwQFBwH/xABOEAACAQMCAgYECgYGBgsAAAABAgMABBEFEiExBhMiQVFxFGGBkQcVFiMyQlKhsdFigrLBwtIkJVNWcpJDRJPh8PEzNUZUVXN1hZWipf/EABoBAAIDAQEAAAAAAAAAAAAAAAEDAAIEBQb/xAAuEQACAgEDAgMHBAMAAAAAAAAAAQIRAwQSMRMhBUGhFDJRcZHB0SIjgeFhsfD/2gAMAwEAAhEDEQA/ABqztpp4t8UY29xJq1Hpl0x+gn+aremH+hoPAmtGDnWPljjOh0i6JwDCp5/Sq9Do044tLEPLNeXKQQ38V08s28DjDFjD4zgn1cfGtS0vYbhcqSh+y+AfuJqbobtrfcNSq6IE0gL9KTNStpVuVPMDxq8OVAXwn631cHxNHED1qrLNIfANlVHtHGrrHErvYVNocTHJlceyvBoVv3ySH2ihbob0skZrGwvnEkTx9WkxPbSRRnDeII7/AF0dmRAm/cAuM5Jqzil2JdmeNFtB9aU/rD8qeuj2Y7nPr30KwdNru8u3uLeC1t9IgbEk10xBYdwGPrY47QD7KItB1611u0M1szHYxRty7ckd+MnANRxaInZbGm2icoyf1jUNxcabaXkFpJETLMRsA78nHjmqut6w1kyQwKGmYbmY8Qi+XeT+6mpr0ANqXSRmdgC7qvZzwyMevnR6basRLVY4z6b5N8Wtv/ZLTha239gvuqvNdR29tLPJwjjQsxHgBQovSu7MsrOiqBxVABhR688zSJNI6Wn0uTPezyDUW9uDwiUeVP6mLuVaydB1caramRl2yxtscDlnAOR7DTdV1OaC7WG2YKEQGRsA5J5CqTnGEd0uBaxT37PM1zHFjjGp8xTGii+wnurDi1a5F3EJ33I7hGXAGM8jWnd3cVpaTXNw+2KFC7kDOFAyaGLJHLG4gy45Y3TJjFF9ge6o2iiH1F91Atv8JltJfiKawkitWYASlxuHrI8PbR0hEjDB4Hvpzi1yKTTILqWO1t2maPsrjkP+MVHay+kWyTPHsZxkqe6srXtdnt5xb6cFztyXK7jxPdWTouqXiXscNxK80Ur7fnDkqcHkaYsUnGzO9TBZNgWMqn6o91ZuoOI5FCrzWr7NWVqRzKvlSjSVjI/jSqPNKjQBtgxW34lsLkgA8TyqXT7i5M/z0LiJjgEttK8eZ7XhUGmsvUndjnwzWvavGAO0gz6xVo8gZUnKi/mE5JUoDEfUBj28c++snUtU9Hu7aCAgys4BCnlRHfQyX0sNlZ2qXU0gJ7RwqKO8ms6Ho/DpOrRpqdosUrgujo5ZGxzxnkRmsr0P7nV8grxDEmsF1IJbCRnt1Zu8cKBfhN0d57qzu7cGSWbMJhHM4BbI9gOaNbnUNPsNiXF7a2+RlVlmVCR7TQJrXSDrumFssN5aGzhXsTbgyLlTvOR391b4qhbdsE7JZ7W+jkuFaIQncAw78V0yK4lu9G6oSvDJJDgSDmhI51h3s2l3k286np/PgRCWPtO791XIdV02KF1OqRyHbhSkRAH45qSTfciZzu/028tWCzxZUHAKcRyo2+DtHgtpguRuYMxPIn1e4VWa801twmvDLzwRARt+6r+ma3pdioHps7Ac19H4H3DNBttUFUi30maaG6EyozxmPa+0ZIwSf31gQXbXt5b2tskxJkG5ipAVQcn8K2L/AKQ6XdMGS4uVwMbVj4H3iqsOsaVCwZZL7PeUVQaspNRozy02OWTqPkLdUVp9JuYQTl4yM+dc7nmlhkKTwyh+XBcg+sUTnpjYbdpgumH+FeP/ANqzTrWlGbrTb6ieOduUx+1SZY75OpptbPT3t8wi6Fwy22mtLMCrzyGTae4YAA9w++qGsahLaapJI6F4m4EYJBHs8KYnTKyjRUWzvMAY+p/NWbe65p93I0jW1+NxzjrQB7t1VlhU47ZLsK68t/UvubGlXg1K/jCQlYUO9iVPEjlRDqFuuoabc2crELPEYyy8xkUEWev6fabClnfkqcjEw+/tcRVm46WWVwQZbK/GBjCTBPwahjwLGqiiuTM8juRiQ/B9qfpqpcywC23dqVW4lfUMc66a0vVQ4Xkq8KB/lRYIGHoeoEMMHNxn+LhRJpskU9lDcW4cR3CK+2RyxAI9ZPjTZNvkWqAm/vLqK8JbcCgKZHJlzw9vKtjo/aPPOt1OSFh4qmPrHvJqxPoLtOzxzDZu3BWDEjh47qu6ZYGxVi0u8ngOJ4D2k8ajm6oX0YOe5ruae7hwNZ1+2ZV8qtlqz71syjypdDiOlTM0qJCHT8mNgBuOeXjwqxZafcLKsvVK21gwV5sj9nuqvpjHcQBk5FasOqwCQRhJS2cYCd9XhyVZqW17Jo+qrqXUNJGydXKicWAByGHj6xWJ036Ttr2oWwsraZVhLEFl2lmbA5dwArVminv72DTYJDbvKC7SrgkKOBx6+NRa7pknRq4tppbmS4gkfYRNgsjYJBz4HFPuWxpcHHyPTrWJNvd2+VgV0sR01G2Mo7Ztxz58zQ8tuZb1WaRI0xjc3caKenNwl1qVnLFya3P40OxqHmRTyZgD5ZqseDqMnj0zcqsbmJeGQeJz91VZkEcjJvD47xyrpsPQzRSuGt5WPrnfj99Vtd6K6RZ6VJNbWhWRWXiZGPAkDvNOWGTK71dHNwafmt4adbAZ6hfea0Rp2npGsRtbN3OPnd7cMmrezyLWCOcV5mjL0PTQ4HoWngE4Od5x3/7vbUNxZWEkYaO1soWHErGjEty4cR51b2aXxBaBTNODDxogFnB/3aL/AGYrpGl6Rpp0+2f4usizQoWb0dMnsjmcVHpmvMDlRxjeo7x76861P7Qe+u6fFliv0bG0HqECflS9Bth/qluPKFfyodD/ACV6hxCD0WQN197HCQcKCMg17Mtuq/0e8WY5wQqEePHJrtptbdeVvCPKMflQF8JsSRnTzGqpnrPojH2arLDtV2FZLdUA7nsnj3GujdGF36Jp65528f7Irm78UbyroXRuUpo1jw5WyYP6orNPgbE6N0X6N2mo2rXV1vaLcVQA4zjvzVHpn0ci0iOK6sncwO2xkc5KtxOc+HCs/ob01j0KCXT9TSR4N5eORMEpnmpHeO/207pV0uTX1S3soZEtY23FpOBduXLwwaEtu0KuzBLVQvG+dHkKss1U7o9v2UosMzSqPNKiE80sbpmUEjs5yK3LfTkJ3GacsRjPWHPv8awdJb+k88ZXn7RWib29VperMYVCdnLLDOPGmQKM2JYJIXgubWfq57fO15O0CPBvVWNr9zq3SSWKOe4tOqibgIWLDceGTnvxyrV2xX13ptvcyZtJnzKh+sduVU+rI5Ve6eabpmj2NveaescMyyKu2MBQ4PMEd/Dj7KcotxbORmy4Y6uKcLfbv/3JzzpjaGxubCEnJMDezB/31gbtrq3gwP31t9Krx75tNnc5+ZkHnxWsCX6Df4TVY8HTO3lS8zouScbQAcEY2nP7vbUXSNP6jlzzGwnz3CrVvGzhXJ4ECQnHE5ArROzPVmPeSM43A5+6t0WJ8znMCab1adf6WW+sItmPVjNNt0tw7GeCaRdw2hXxgevhx94os1hWXUpI48rkLhQ2Byqs0cwPzhbgQSN/d7/OupHSqUFK+TmS8SWPJKO1vv8AH+jJzpCkD4uui3dlzx9mazWtmaRzHDIEycAqcgV0HSrdp7XerOi7j2etb8RVtmi09S91Odr8FBZm41kpxnto3x1EdnUfAKaDpMNxprvPaqbgTEJ1intABTj8aMI4FjjRI1CoqgBR3Yp9pPDdxl7cllDbTkEceHj51MVqkk1J2RT3/qTtEBSmFKslKaVqgSjItc++FMYXTfOT+GukSrXOvhXGE0zzk/hpeX3GXjyc7c9hvKj7o+T8TWPD/V4/2RQC30T5V0Ho1tOj2QJ5W8f7Irm5ZKMW35GvGrdDpNOtnZmaIZbnjv45r2KCG2UrDGEB8BUOr6rsk9Ht8KB9J+/2ViPdy5LCaTPjmssM7mra7HUxeGSnDddWETNVO4OXPqqOwvGuISXA3IcHHf4V7Me2acnas5+TG8cnB+RHmlTc0qJU90piLgldu7Y2N3LOKJNOk3x5miSI5wqlgSR4nHrz91DmjAm6XHM5A91bE2lzTzvJ2mRxwyygg+wUyHAuRpX7Whs5PSdhiXGQOJz3Y9fhWLf2IllibUotRCsdsPpcu5fIc8Z9ZrTeGW2hsXMbTeiSpIU4MxUY4Lgd3MVf6a9J9Hv+j5s9P+eupNuUVTlCCDk+HKmpKn3OZqs04Z4pRTXxr/QDdOLaCA6WLYgoFlAx+r+VCk2eqkxz2n8K3NcjnFjYvOCuZHADcxkZ/AViuMow9VCPB0Ts91Mq+iq0UcirCrDcOIyOXkP31CLkLIjrbQKUOfo5zVyLT3vLS1nSRQWt4+BHLsimNo92vJVb1qw/fXodPHSSgrqzgajJrIze26G3k3W3ySwcNyLgKuOPLkKdMs6o55ZHdu9/Gl1VwriIQfOiIHaEBON3OmdRfcvRH/2I/KtSpJVXY5st0pNtPuS2On3F2IJYZUWKNyHRycH2Dnz+6s6Xe07MzggZUBV28M1pWr6gDstRIEEhDhF4A+uqEg+efPPcc0vFp4rNLI+RuXUy6EcaVfcIOi4zZzY7pf4VraCg1kdFlzZXIyRmXGR/hFVb2DWorhkilnlT6rK/MfnWbJjU80laXzN+DO8Wng9rfyCBlqJxQ51WuHn6T/mq1pkOprdK10Zurzx3Pkcj66rLTJRb3obDWuUktjRpOK5v8LZwNMHgZP4a6ZIOdcx+F7g+mD1Sfw1gy+6dCHJzpz2D5UaaJdiDSrQHgOoTJ8OyKDrkwdSghWUOE+dLkYLfo47sY50QW+fiu3ReOIUx/lFc3LFTg4vzNcHTsr3jyC6ffxJ4g+IqDrc8OZ8KkaOdowspiHgNx4VbsbEN2pwCO5QxIPmKzrE0qOxi8SUce2SJNMjnEDlZTEkhAYD648/+BV5z2zTuQxjgOXqqFzlzTEqRzsuR5Zub8xGlTMmlRFk2inFxEf0wKIJtWjtnETx7m2BsIw4DGe/1Ch7Suy0R/TB++iprSOQqzmQlQQO1jhTYcC2R/GXW2KTwxqxkcJGpcfSJwAcVNrGharp+nHUridJY0BeVI49uFHPae/HrqO4tFa1EayOpQho2znYwOQf+dQdIult9Ppj6NczWMBkQo0nXcWB4HC9xNNjtp2c7Ve0rJF4n2/j1/gGOl1/Hf6baFFwY5+J/VPGhaiLXNOa00OOR3DsZlbcORz/zodzVY8G87zoDB9FsGJwDbR/sipbLVYLlJ2jSTMBw4IAOcchxrM6OuZei+mDPB7eNW9fCpdPsLd2vAd+VlKZyOIAB/GuhiUXHuZMjkpJI1dKu7XU4hqNuhDMCmXPHHlWgpoc6PosenwTpuDSud4OOOCRW+rVafvNFcfupmL0kvJNNtduk7Ip3kDNwBUk888+Ps4+NXbG30q4tY5ZIIldxkrIwDZ9Yz31l9IvSeruCtxEIN6YjON27s8eXjjvqy66ntQ3F7A6bhlVA/LwrUk+mmpGZbXk2yj2N2KK1soyI1SFCeODwJof1jWruDWrZLRma1DYlQKCXHPs+8DiRjFbOp3S2lutw4ZljcEhefIjvND910ggm1KxuEilCxbwy9nJyvnVMOOc3uqy2XJjhUU6Gw67fDV7jeszWZh+bjCjejk9/dw7uJzVnozql1ciaPUpNz9Y3VNjAK5wAPE+NVYNeij1e7uDFKVkjjAVSvDGeZzTdE1BHEdttck3DsHyMcWzTcuFqDe34FcORSmv1fEJ5DmuXfDAcTaUO/bL/AA10icCS4AbOBGTgMR3jwrl3wuAJqOmIucdTIeLE96+Nc3L7jN8eQBkPYbyoqiGLGM4+jGvD2UKSnETHwGaMbcD0ZFP2QPurBM0xAu7le5lZ5O0SeAPcKIOis0jwTRuxZUYbSTyz3V5cdHo5Ji8czRqSSRtB51qWNnFYwCKHOOZJ5k0G01REmWSahY9s+dSGoC3aNLLi3UqiJpVCFuw4InnRHNE8mClzLCRkEKuc+8UPW/BV8cUQ3V8lpFCWSSRpWCIkYyScZ/cadHgrTbpHsYkjjKrM80ueBYEcPXwxXKrmWRp5WnB64ues3c92eOa6c+sWqRRu4kAkl6raVwVbvBHdWTqdpoV9dXUtzbu81uVErIGG4twHI9o91Hcg9Kb8gdgmnuOiNyHyY4rlBGT4cM1lmjLXUg+TNxFa2z28cRXCPGUxhh3Ggw0ULaadHZOiwmk6H6f6OR1qwrtB8QalSHV4ZJTEIh1rb2JwcmgrQ9c0230q3hudSeCZFKsgtWkA4nHEEVa+UWlK+5NdYce/TJT/ABVrxal441tsrPRwyO3kr6/ZBdpFrqNr1MEgQWqMWwMZ45P4miJDXLR0g0n+8DDPP+rJv5qlHSXSgpX5QnaeH/Vc2cee6jk1PUdtV9Aw0cYKlkXr+Doc+lQXE8szlw0oAfB4YHDFRp0ftFkDh5M5zzFAcfSXSUzjpF79KmP8VO+VGlf3iHt0ib+aitZNKlfoB6DE3e6Pr+Dpl5bJeQGGbIVsZxWdJoNowALS8Mcn8OVAh6UaT/eNf/iJv5qXyn0nHHpF/wDkS/zUI6qUFUb9PySWhxSdynH1/Ab/ACess8Xm/wA9Ot9FtLWZZY2k3K2RufIoEbpNo5/7QZ/9ok/mph6TaJ/48+f/AEt/zq71uRqm39f7AvD8Kd74/R/g6RKHEweMK3ZKnLY7/KuXfC9v+M9NLqo+YlwA2frL6qtxdLdEtn634ymuccOrXT2jz7SaEelur2+s30M1s8hWNGX5xNuMkYx7qROe6Iemoy7O/r9zDl4xsD3jFXk6QXKKFEUOB45qhJ9A0rK7NuCohWTLZyxxjurMy1l/5RXZOFS3zjPHP50vlFffZgH6h/OoTqD4LejQgf8AmUx9SYSCM28YJ4ZV81KDbCTSruS8sI55Qods52jA4Ej91S54E9+aq6J2dLtx+jmpg2VpT5LrgVKmZpUAmnDwC+Vas8M9xHYywdXugYsQ5IB7JHd51lwr2FPqFattdxJAqSEqw4ciadXYrGTTtFW40ueWEZkjaYtJIzcQA7Ds4HgMVGulTbJVkZGaV4i5BIyBkt95NaJvbc85fuNQi7XrWL3SGPGFQLjHrJ76G1DFqJpUVekEKR9Hr6OMEIIi2CxPeDzPlQCDnvFdJkubd1IMkZB5gnnVF7aweXewt2/R2rj8KshLdu2AmQPD314Se6jRrGx4AejnGMdlaY+m2LNuEdqc9xjUiiVA0k95pZotbS7IDAjg589i5ph0y0AHzUOQc8FHGoQFM0s0TfFtqv8Ao4z+qKY+n22xsQjdjs7QOfrz3ULIDlecqIH06DaewgP+Gozp0P2V9wopojMLJpca3Pi+IfVX3CkdPhx9Fc+QqWiGETjnSz5Gt02MYPAJ7hXvocf6P3ULQaYPyEbDUaMVH/QI/wDjjJIonjtIFcFlUgHkQKs7Y+YC1VyCkCQL7SfRYOA/szxrze55WsY8oTmjJXt1t5EMKGUkFJd30RniMeVR7ovFPuqrmHaR6apj0+BSMFUAwa9BwopzSqQQrAnHcajJ4VQsj3dSqLdSqBNCz1MNbRZj47ASc1ZF+p+oaVKnCj0XiHHZb3CvDcgngD7aVKoEd12e6mtIO9RSpUAkbbTx2j3U3an2RSpUSHjKn2R7q8KLj6IpUqhBhRAfoCvCqHmgpUqBBpjjP1BTeqj+wPdSpVCC6uMf6NfdTTHGfqD3UqVVIebIx9RfdSKJ9hfdSpVAoWxPsL7q92rjgqj2UqVAJ5sXwX3UsD7K+6lSoEGkDuAHsrxjwpUqASE86VKlUIf/2Q=="/>
          <p:cNvSpPr>
            <a:spLocks noChangeAspect="1" noChangeArrowheads="1"/>
          </p:cNvSpPr>
          <p:nvPr/>
        </p:nvSpPr>
        <p:spPr bwMode="auto">
          <a:xfrm>
            <a:off x="63500" y="-508000"/>
            <a:ext cx="1504950" cy="1038225"/>
          </a:xfrm>
          <a:prstGeom prst="rect">
            <a:avLst/>
          </a:prstGeom>
          <a:noFill/>
        </p:spPr>
        <p:txBody>
          <a:bodyPr vert="horz" wrap="square" lIns="91440" tIns="45720" rIns="91440" bIns="45720" numCol="1" anchor="t" anchorCtr="0" compatLnSpc="1">
            <a:prstTxWarp prst="textNoShape">
              <a:avLst/>
            </a:prstTxWarp>
          </a:bodyPr>
          <a:lstStyle/>
          <a:p>
            <a:endParaRPr lang="fr-FR"/>
          </a:p>
        </p:txBody>
      </p:sp>
      <p:grpSp>
        <p:nvGrpSpPr>
          <p:cNvPr id="3" name="Groupe 16"/>
          <p:cNvGrpSpPr/>
          <p:nvPr/>
        </p:nvGrpSpPr>
        <p:grpSpPr>
          <a:xfrm>
            <a:off x="4937130" y="2078019"/>
            <a:ext cx="3906891" cy="1643085"/>
            <a:chOff x="2642043" y="5154519"/>
            <a:chExt cx="3906891" cy="1620180"/>
          </a:xfrm>
        </p:grpSpPr>
        <p:sp>
          <p:nvSpPr>
            <p:cNvPr id="19" name="ZoneTexte 18"/>
            <p:cNvSpPr txBox="1"/>
            <p:nvPr/>
          </p:nvSpPr>
          <p:spPr>
            <a:xfrm>
              <a:off x="2670845" y="5154519"/>
              <a:ext cx="3878089" cy="1323439"/>
            </a:xfrm>
            <a:prstGeom prst="rect">
              <a:avLst/>
            </a:prstGeom>
            <a:noFill/>
          </p:spPr>
          <p:txBody>
            <a:bodyPr wrap="square" rtlCol="0">
              <a:spAutoFit/>
            </a:bodyPr>
            <a:lstStyle/>
            <a:p>
              <a:r>
                <a:rPr lang="fr-FR" sz="2000" b="1" dirty="0" smtClean="0">
                  <a:latin typeface="Calibri" pitchFamily="34" charset="0"/>
                  <a:cs typeface="Calibri" pitchFamily="34" charset="0"/>
                </a:rPr>
                <a:t>Réaliser  tests hors énergie</a:t>
              </a:r>
            </a:p>
            <a:p>
              <a:r>
                <a:rPr lang="fr-FR" sz="2000" b="1" dirty="0" smtClean="0">
                  <a:latin typeface="Calibri" pitchFamily="34" charset="0"/>
                  <a:cs typeface="Calibri" pitchFamily="34" charset="0"/>
                </a:rPr>
                <a:t>Intégrer les programmes hors ligne</a:t>
              </a:r>
            </a:p>
            <a:p>
              <a:r>
                <a:rPr lang="fr-FR" sz="2000" b="1" dirty="0" smtClean="0">
                  <a:latin typeface="Calibri" pitchFamily="34" charset="0"/>
                  <a:cs typeface="Calibri" pitchFamily="34" charset="0"/>
                </a:rPr>
                <a:t>Réaliser tests sous énergies</a:t>
              </a:r>
            </a:p>
            <a:p>
              <a:r>
                <a:rPr lang="fr-FR" sz="2000" b="1" dirty="0" smtClean="0">
                  <a:latin typeface="Calibri" pitchFamily="34" charset="0"/>
                  <a:cs typeface="Calibri" pitchFamily="34" charset="0"/>
                </a:rPr>
                <a:t>Recette partielle du système</a:t>
              </a:r>
            </a:p>
          </p:txBody>
        </p:sp>
        <p:cxnSp>
          <p:nvCxnSpPr>
            <p:cNvPr id="20" name="Connecteur droit 19"/>
            <p:cNvCxnSpPr/>
            <p:nvPr/>
          </p:nvCxnSpPr>
          <p:spPr>
            <a:xfrm>
              <a:off x="2642043" y="5190523"/>
              <a:ext cx="0" cy="158417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ZoneTexte 25"/>
          <p:cNvSpPr txBox="1"/>
          <p:nvPr/>
        </p:nvSpPr>
        <p:spPr>
          <a:xfrm>
            <a:off x="4499478" y="1924334"/>
            <a:ext cx="4556249" cy="1554272"/>
          </a:xfrm>
          <a:prstGeom prst="rect">
            <a:avLst/>
          </a:prstGeom>
          <a:gradFill>
            <a:gsLst>
              <a:gs pos="0">
                <a:schemeClr val="accent2">
                  <a:lumMod val="60000"/>
                  <a:lumOff val="40000"/>
                </a:schemeClr>
              </a:gs>
              <a:gs pos="65000">
                <a:schemeClr val="accent2">
                  <a:tint val="32000"/>
                  <a:satMod val="250000"/>
                </a:schemeClr>
              </a:gs>
              <a:gs pos="100000">
                <a:schemeClr val="accent2">
                  <a:tint val="23000"/>
                  <a:satMod val="300000"/>
                </a:schemeClr>
              </a:gs>
            </a:gsLst>
          </a:gra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1900" b="1" dirty="0" smtClean="0">
                <a:latin typeface="Calibri" pitchFamily="34" charset="0"/>
                <a:cs typeface="Calibri" pitchFamily="34" charset="0"/>
              </a:rPr>
              <a:t>NIVEAUX D’ACQUISITION ET DE MAITRISE DES  SAVOIRS ET SAVOIR-FAIRE.</a:t>
            </a:r>
          </a:p>
          <a:p>
            <a:pPr algn="ctr"/>
            <a:endParaRPr lang="fr-FR" sz="1900" b="1" dirty="0" smtClean="0">
              <a:latin typeface="Calibri" pitchFamily="34" charset="0"/>
              <a:cs typeface="Calibri" pitchFamily="34" charset="0"/>
            </a:endParaRPr>
          </a:p>
          <a:p>
            <a:r>
              <a:rPr lang="fr-FR" sz="1900" b="1" dirty="0" smtClean="0">
                <a:latin typeface="Calibri" pitchFamily="34" charset="0"/>
                <a:cs typeface="Calibri" pitchFamily="34" charset="0"/>
              </a:rPr>
              <a:t>NIVEAU 3</a:t>
            </a:r>
            <a:r>
              <a:rPr lang="fr-FR" sz="1900" b="1" dirty="0" smtClean="0">
                <a:latin typeface="Calibri" pitchFamily="34" charset="0"/>
                <a:cs typeface="Calibri" pitchFamily="34" charset="0"/>
                <a:sym typeface="Wingdings" pitchFamily="2" charset="2"/>
              </a:rPr>
              <a:t>  </a:t>
            </a:r>
            <a:r>
              <a:rPr lang="fr-FR" sz="1900" b="1" dirty="0" smtClean="0">
                <a:latin typeface="Calibri" pitchFamily="34" charset="0"/>
                <a:cs typeface="Calibri" pitchFamily="34" charset="0"/>
              </a:rPr>
              <a:t>MAITRISE D’OUTILS</a:t>
            </a:r>
          </a:p>
          <a:p>
            <a:r>
              <a:rPr lang="fr-FR" sz="1900" b="1" dirty="0" smtClean="0">
                <a:latin typeface="Calibri" pitchFamily="34" charset="0"/>
                <a:cs typeface="Calibri" pitchFamily="34" charset="0"/>
              </a:rPr>
              <a:t>NIVEAU 4 </a:t>
            </a:r>
            <a:r>
              <a:rPr lang="fr-FR" sz="1900" b="1" dirty="0" smtClean="0">
                <a:latin typeface="Calibri" pitchFamily="34" charset="0"/>
                <a:cs typeface="Calibri" pitchFamily="34" charset="0"/>
                <a:sym typeface="Wingdings" pitchFamily="2" charset="2"/>
              </a:rPr>
              <a:t></a:t>
            </a:r>
            <a:r>
              <a:rPr lang="fr-FR" sz="1900" b="1" dirty="0" smtClean="0">
                <a:latin typeface="Calibri" pitchFamily="34" charset="0"/>
                <a:cs typeface="Calibri" pitchFamily="34" charset="0"/>
              </a:rPr>
              <a:t>MAITRISE METHODOLOGIQUE</a:t>
            </a:r>
          </a:p>
        </p:txBody>
      </p:sp>
      <p:sp>
        <p:nvSpPr>
          <p:cNvPr id="25" name="Rectangle 24"/>
          <p:cNvSpPr/>
          <p:nvPr/>
        </p:nvSpPr>
        <p:spPr>
          <a:xfrm>
            <a:off x="5046669" y="3575052"/>
            <a:ext cx="3666548" cy="825180"/>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180000" rIns="72000" bIns="180000">
            <a:spAutoFit/>
          </a:bodyPr>
          <a:lstStyle/>
          <a:p>
            <a:pPr algn="ctr">
              <a:lnSpc>
                <a:spcPts val="1800"/>
              </a:lnSpc>
            </a:pPr>
            <a:r>
              <a:rPr lang="fr-FR" sz="2400" b="1" dirty="0" smtClean="0">
                <a:solidFill>
                  <a:schemeClr val="bg1"/>
                </a:solidFill>
                <a:latin typeface="Calibri" pitchFamily="34" charset="0"/>
                <a:cs typeface="Lucida Sans Unicode" pitchFamily="34" charset="0"/>
              </a:rPr>
              <a:t>Tests  statiques &amp; dynamiques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cteur droit 12"/>
          <p:cNvCxnSpPr/>
          <p:nvPr/>
        </p:nvCxnSpPr>
        <p:spPr>
          <a:xfrm>
            <a:off x="226953" y="654012"/>
            <a:ext cx="7215238" cy="1588"/>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11" name="Image 10" descr="TM%2030.jpg"/>
          <p:cNvPicPr>
            <a:picLocks noChangeAspect="1"/>
          </p:cNvPicPr>
          <p:nvPr/>
        </p:nvPicPr>
        <p:blipFill>
          <a:blip r:embed="rId3" cstate="print">
            <a:lum bright="70000" contrast="-70000"/>
          </a:blip>
          <a:srcRect l="3077" t="2939" r="3583" b="3021"/>
          <a:stretch>
            <a:fillRect/>
          </a:stretch>
        </p:blipFill>
        <p:spPr>
          <a:xfrm>
            <a:off x="1259632" y="1124744"/>
            <a:ext cx="6859887" cy="4824536"/>
          </a:xfrm>
          <a:prstGeom prst="rect">
            <a:avLst/>
          </a:prstGeom>
        </p:spPr>
      </p:pic>
      <p:pic>
        <p:nvPicPr>
          <p:cNvPr id="35" name="Picture 2"/>
          <p:cNvPicPr>
            <a:picLocks noChangeAspect="1" noChangeArrowheads="1"/>
          </p:cNvPicPr>
          <p:nvPr/>
        </p:nvPicPr>
        <p:blipFill>
          <a:blip r:embed="rId4" cstate="print"/>
          <a:srcRect/>
          <a:stretch>
            <a:fillRect/>
          </a:stretch>
        </p:blipFill>
        <p:spPr bwMode="auto">
          <a:xfrm>
            <a:off x="1833525" y="1712889"/>
            <a:ext cx="2094340" cy="2044728"/>
          </a:xfrm>
          <a:prstGeom prst="rect">
            <a:avLst/>
          </a:prstGeom>
          <a:noFill/>
          <a:ln w="9525">
            <a:noFill/>
            <a:miter lim="800000"/>
            <a:headEnd/>
            <a:tailEnd/>
          </a:ln>
          <a:effectLst/>
        </p:spPr>
      </p:pic>
      <p:grpSp>
        <p:nvGrpSpPr>
          <p:cNvPr id="2" name="Groupe 20"/>
          <p:cNvGrpSpPr/>
          <p:nvPr/>
        </p:nvGrpSpPr>
        <p:grpSpPr>
          <a:xfrm>
            <a:off x="6011652" y="0"/>
            <a:ext cx="3132348" cy="1340768"/>
            <a:chOff x="3491880" y="0"/>
            <a:chExt cx="3132348" cy="1340768"/>
          </a:xfrm>
        </p:grpSpPr>
        <p:sp>
          <p:nvSpPr>
            <p:cNvPr id="30" name="Freeform 9"/>
            <p:cNvSpPr>
              <a:spLocks/>
            </p:cNvSpPr>
            <p:nvPr/>
          </p:nvSpPr>
          <p:spPr bwMode="auto">
            <a:xfrm>
              <a:off x="3491880" y="0"/>
              <a:ext cx="3132348" cy="1340768"/>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a:solidFill>
                  <a:prstClr val="black"/>
                </a:solidFill>
              </a:endParaRPr>
            </a:p>
          </p:txBody>
        </p:sp>
        <p:sp>
          <p:nvSpPr>
            <p:cNvPr id="31" name="ZoneTexte 30"/>
            <p:cNvSpPr txBox="1"/>
            <p:nvPr/>
          </p:nvSpPr>
          <p:spPr>
            <a:xfrm>
              <a:off x="4211960" y="260648"/>
              <a:ext cx="1656184" cy="333168"/>
            </a:xfrm>
            <a:prstGeom prst="rect">
              <a:avLst/>
            </a:prstGeom>
            <a:noFill/>
          </p:spPr>
          <p:txBody>
            <a:bodyPr wrap="square" rtlCol="0">
              <a:spAutoFit/>
            </a:bodyPr>
            <a:lstStyle/>
            <a:p>
              <a:pPr algn="ctr">
                <a:lnSpc>
                  <a:spcPts val="1800"/>
                </a:lnSpc>
              </a:pPr>
              <a:r>
                <a:rPr lang="fr-FR" sz="2000" b="1" dirty="0" smtClean="0">
                  <a:solidFill>
                    <a:prstClr val="black"/>
                  </a:solidFill>
                </a:rPr>
                <a:t>Réaliser</a:t>
              </a:r>
              <a:endParaRPr lang="fr-FR" sz="2000" b="1" dirty="0">
                <a:solidFill>
                  <a:prstClr val="black"/>
                </a:solidFill>
              </a:endParaRPr>
            </a:p>
          </p:txBody>
        </p:sp>
      </p:grpSp>
      <p:pic>
        <p:nvPicPr>
          <p:cNvPr id="21" name="Image 20" descr="logo_acad_lille.jpg"/>
          <p:cNvPicPr>
            <a:picLocks noChangeAspect="1"/>
          </p:cNvPicPr>
          <p:nvPr/>
        </p:nvPicPr>
        <p:blipFill>
          <a:blip r:embed="rId5" cstate="print"/>
          <a:stretch>
            <a:fillRect/>
          </a:stretch>
        </p:blipFill>
        <p:spPr>
          <a:xfrm>
            <a:off x="8537291" y="6667247"/>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7" name="Rectangle 6"/>
          <p:cNvSpPr>
            <a:spLocks noChangeArrowheads="1"/>
          </p:cNvSpPr>
          <p:nvPr/>
        </p:nvSpPr>
        <p:spPr bwMode="auto">
          <a:xfrm>
            <a:off x="1541421" y="179343"/>
            <a:ext cx="4752975" cy="368300"/>
          </a:xfrm>
          <a:prstGeom prst="rect">
            <a:avLst/>
          </a:prstGeom>
          <a:noFill/>
          <a:ln w="9525">
            <a:noFill/>
            <a:miter lim="800000"/>
            <a:headEnd/>
            <a:tailEnd/>
          </a:ln>
        </p:spPr>
        <p:txBody>
          <a:bodyPr>
            <a:spAutoFit/>
          </a:bodyPr>
          <a:lstStyle/>
          <a:p>
            <a:pPr algn="ctr"/>
            <a:r>
              <a:rPr lang="fr-FR" b="1" dirty="0" smtClean="0">
                <a:latin typeface="Calibri" pitchFamily="34" charset="0"/>
              </a:rPr>
              <a:t>COMPETENCES COMPOSANTES</a:t>
            </a:r>
            <a:endParaRPr lang="fr-FR" b="1" dirty="0">
              <a:latin typeface="Calibri" pitchFamily="34" charset="0"/>
            </a:endParaRPr>
          </a:p>
        </p:txBody>
      </p:sp>
      <p:sp>
        <p:nvSpPr>
          <p:cNvPr id="16" name="Rectangle 15"/>
          <p:cNvSpPr/>
          <p:nvPr/>
        </p:nvSpPr>
        <p:spPr>
          <a:xfrm>
            <a:off x="263466" y="1019142"/>
            <a:ext cx="3651300" cy="594348"/>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180000" rIns="72000" bIns="180000">
            <a:spAutoFit/>
          </a:bodyPr>
          <a:lstStyle/>
          <a:p>
            <a:pPr algn="ctr">
              <a:lnSpc>
                <a:spcPts val="1800"/>
              </a:lnSpc>
            </a:pPr>
            <a:r>
              <a:rPr lang="fr-FR" sz="2400" b="1" dirty="0" smtClean="0">
                <a:solidFill>
                  <a:schemeClr val="bg1"/>
                </a:solidFill>
                <a:latin typeface="Calibri" pitchFamily="34" charset="0"/>
                <a:cs typeface="Lucida Sans Unicode" pitchFamily="34" charset="0"/>
              </a:rPr>
              <a:t>Mettre en service</a:t>
            </a:r>
          </a:p>
        </p:txBody>
      </p:sp>
      <p:sp>
        <p:nvSpPr>
          <p:cNvPr id="18" name="Rectangle 17"/>
          <p:cNvSpPr/>
          <p:nvPr/>
        </p:nvSpPr>
        <p:spPr>
          <a:xfrm>
            <a:off x="263466" y="3830643"/>
            <a:ext cx="3666548" cy="630604"/>
          </a:xfrm>
          <a:prstGeom prst="rect">
            <a:avLst/>
          </a:prstGeom>
          <a:solidFill>
            <a:schemeClr val="accent4">
              <a:lumMod val="75000"/>
            </a:schemeClr>
          </a:solidFill>
        </p:spPr>
        <p:style>
          <a:lnRef idx="0">
            <a:schemeClr val="accent3"/>
          </a:lnRef>
          <a:fillRef idx="3">
            <a:schemeClr val="accent3"/>
          </a:fillRef>
          <a:effectRef idx="3">
            <a:schemeClr val="accent3"/>
          </a:effectRef>
          <a:fontRef idx="minor">
            <a:schemeClr val="lt1"/>
          </a:fontRef>
        </p:style>
        <p:txBody>
          <a:bodyPr wrap="square" lIns="72000" tIns="72000" rIns="72000" bIns="72000">
            <a:spAutoFit/>
          </a:bodyPr>
          <a:lstStyle/>
          <a:p>
            <a:pPr algn="ctr">
              <a:lnSpc>
                <a:spcPts val="1800"/>
              </a:lnSpc>
            </a:pPr>
            <a:r>
              <a:rPr lang="fr-FR" sz="2400" b="1" dirty="0" smtClean="0">
                <a:solidFill>
                  <a:schemeClr val="bg1"/>
                </a:solidFill>
                <a:latin typeface="Calibri" pitchFamily="34" charset="0"/>
                <a:cs typeface="Lucida Sans Unicode" pitchFamily="34" charset="0"/>
              </a:rPr>
              <a:t>Effectuer les tests dynamiques de conformité</a:t>
            </a:r>
          </a:p>
        </p:txBody>
      </p:sp>
      <p:sp>
        <p:nvSpPr>
          <p:cNvPr id="28" name="Rectangle 27"/>
          <p:cNvSpPr/>
          <p:nvPr/>
        </p:nvSpPr>
        <p:spPr>
          <a:xfrm>
            <a:off x="4511231" y="749903"/>
            <a:ext cx="4509940" cy="1310378"/>
          </a:xfrm>
          <a:prstGeom prst="rect">
            <a:avLst/>
          </a:prstGeom>
        </p:spPr>
        <p:style>
          <a:lnRef idx="0">
            <a:schemeClr val="accent3"/>
          </a:lnRef>
          <a:fillRef idx="3">
            <a:schemeClr val="accent3"/>
          </a:fillRef>
          <a:effectRef idx="3">
            <a:schemeClr val="accent3"/>
          </a:effectRef>
          <a:fontRef idx="minor">
            <a:schemeClr val="lt1"/>
          </a:fontRef>
        </p:style>
        <p:txBody>
          <a:bodyPr wrap="square" lIns="180000" tIns="180000" rIns="180000" bIns="180000">
            <a:spAutoFit/>
          </a:bodyPr>
          <a:lstStyle/>
          <a:p>
            <a:pPr>
              <a:lnSpc>
                <a:spcPts val="1800"/>
              </a:lnSpc>
            </a:pPr>
            <a:r>
              <a:rPr lang="fr-FR" sz="2400" b="1" dirty="0" smtClean="0">
                <a:solidFill>
                  <a:schemeClr val="bg1"/>
                </a:solidFill>
                <a:latin typeface="Calibri" pitchFamily="34" charset="0"/>
                <a:cs typeface="Lucida Sans Unicode" pitchFamily="34" charset="0"/>
              </a:rPr>
              <a:t>C19 :  Mettre en service et valider la conformité d’une solution par rapport à son cahier des charges fonctionnel</a:t>
            </a:r>
          </a:p>
        </p:txBody>
      </p:sp>
      <p:sp>
        <p:nvSpPr>
          <p:cNvPr id="29" name="Rectangle 28"/>
          <p:cNvSpPr/>
          <p:nvPr/>
        </p:nvSpPr>
        <p:spPr>
          <a:xfrm>
            <a:off x="4718052" y="4853007"/>
            <a:ext cx="3505248" cy="766773"/>
          </a:xfrm>
          <a:prstGeom prst="wedgeRectCallout">
            <a:avLst>
              <a:gd name="adj1" fmla="val -77549"/>
              <a:gd name="adj2" fmla="val -12026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108000" bIns="72000" rtlCol="0" anchor="ctr"/>
          <a:lstStyle/>
          <a:p>
            <a:pPr algn="ctr"/>
            <a:r>
              <a:rPr lang="fr-FR" sz="1600" b="1" dirty="0" smtClean="0">
                <a:solidFill>
                  <a:schemeClr val="tx1"/>
                </a:solidFill>
              </a:rPr>
              <a:t>Recette finale effectuée avec le client et respectueuse des procédures</a:t>
            </a:r>
            <a:endParaRPr lang="fr-FR" sz="1600" b="1" dirty="0">
              <a:solidFill>
                <a:schemeClr val="tx1"/>
              </a:solidFill>
            </a:endParaRPr>
          </a:p>
        </p:txBody>
      </p:sp>
      <p:sp>
        <p:nvSpPr>
          <p:cNvPr id="32" name="Rectangle 31"/>
          <p:cNvSpPr/>
          <p:nvPr/>
        </p:nvSpPr>
        <p:spPr>
          <a:xfrm>
            <a:off x="2819376" y="5729319"/>
            <a:ext cx="3505248" cy="766773"/>
          </a:xfrm>
          <a:prstGeom prst="wedgeRectCallout">
            <a:avLst>
              <a:gd name="adj1" fmla="val -63143"/>
              <a:gd name="adj2" fmla="val -21459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108000" bIns="72000" rtlCol="0" anchor="ctr"/>
          <a:lstStyle/>
          <a:p>
            <a:pPr algn="ctr"/>
            <a:r>
              <a:rPr lang="fr-FR" sz="1600" b="1" dirty="0" smtClean="0">
                <a:solidFill>
                  <a:schemeClr val="tx1"/>
                </a:solidFill>
              </a:rPr>
              <a:t>Procès verbal de réception renseigné et validé</a:t>
            </a:r>
            <a:endParaRPr lang="fr-FR" sz="1600" b="1" dirty="0">
              <a:solidFill>
                <a:schemeClr val="tx1"/>
              </a:solidFill>
            </a:endParaRPr>
          </a:p>
        </p:txBody>
      </p:sp>
      <p:sp>
        <p:nvSpPr>
          <p:cNvPr id="33" name="Rectangle 32"/>
          <p:cNvSpPr/>
          <p:nvPr/>
        </p:nvSpPr>
        <p:spPr>
          <a:xfrm>
            <a:off x="4206870" y="3502026"/>
            <a:ext cx="3505248" cy="766773"/>
          </a:xfrm>
          <a:prstGeom prst="wedgeRectCallout">
            <a:avLst>
              <a:gd name="adj1" fmla="val -84168"/>
              <a:gd name="adj2" fmla="val -30715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108000" bIns="72000" rtlCol="0" anchor="ctr"/>
          <a:lstStyle/>
          <a:p>
            <a:pPr algn="ctr"/>
            <a:r>
              <a:rPr lang="fr-FR" sz="1600" b="1" dirty="0" smtClean="0">
                <a:solidFill>
                  <a:schemeClr val="tx1"/>
                </a:solidFill>
              </a:rPr>
              <a:t>Identification et consignation des non conformités.</a:t>
            </a:r>
            <a:endParaRPr lang="fr-FR" sz="1600" b="1" dirty="0">
              <a:solidFill>
                <a:schemeClr val="tx1"/>
              </a:solidFill>
            </a:endParaRPr>
          </a:p>
        </p:txBody>
      </p:sp>
      <p:pic>
        <p:nvPicPr>
          <p:cNvPr id="34" name="Image 33" descr="test1.jpg"/>
          <p:cNvPicPr>
            <a:picLocks noChangeAspect="1"/>
          </p:cNvPicPr>
          <p:nvPr/>
        </p:nvPicPr>
        <p:blipFill>
          <a:blip r:embed="rId6" cstate="print"/>
          <a:stretch>
            <a:fillRect/>
          </a:stretch>
        </p:blipFill>
        <p:spPr>
          <a:xfrm>
            <a:off x="263466" y="1712889"/>
            <a:ext cx="1362765" cy="2047871"/>
          </a:xfrm>
          <a:prstGeom prst="rect">
            <a:avLst/>
          </a:prstGeom>
        </p:spPr>
      </p:pic>
      <p:sp>
        <p:nvSpPr>
          <p:cNvPr id="36" name="ZoneTexte 35"/>
          <p:cNvSpPr txBox="1"/>
          <p:nvPr/>
        </p:nvSpPr>
        <p:spPr>
          <a:xfrm>
            <a:off x="4546722" y="2126353"/>
            <a:ext cx="4447154" cy="1261884"/>
          </a:xfrm>
          <a:prstGeom prst="rect">
            <a:avLst/>
          </a:prstGeom>
          <a:gradFill>
            <a:gsLst>
              <a:gs pos="0">
                <a:schemeClr val="accent2">
                  <a:lumMod val="60000"/>
                  <a:lumOff val="40000"/>
                </a:schemeClr>
              </a:gs>
              <a:gs pos="65000">
                <a:schemeClr val="accent2">
                  <a:tint val="32000"/>
                  <a:satMod val="250000"/>
                </a:schemeClr>
              </a:gs>
              <a:gs pos="100000">
                <a:schemeClr val="accent2">
                  <a:tint val="23000"/>
                  <a:satMod val="300000"/>
                </a:schemeClr>
              </a:gs>
            </a:gsLst>
          </a:gra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1900" b="1" dirty="0" smtClean="0">
                <a:latin typeface="Calibri" pitchFamily="34" charset="0"/>
                <a:cs typeface="Calibri" pitchFamily="34" charset="0"/>
              </a:rPr>
              <a:t>NIVEAUX D’ACQUISITION ET DE MAITRISE DES  SAVOIRS ET SAVOIR-FAIRE.</a:t>
            </a:r>
          </a:p>
          <a:p>
            <a:pPr algn="ctr"/>
            <a:endParaRPr lang="fr-FR" sz="1900" b="1" dirty="0" smtClean="0">
              <a:latin typeface="Calibri" pitchFamily="34" charset="0"/>
              <a:cs typeface="Calibri" pitchFamily="34" charset="0"/>
            </a:endParaRPr>
          </a:p>
          <a:p>
            <a:r>
              <a:rPr lang="fr-FR" sz="1900" b="1" dirty="0" smtClean="0">
                <a:latin typeface="Calibri" pitchFamily="34" charset="0"/>
                <a:cs typeface="Calibri" pitchFamily="34" charset="0"/>
              </a:rPr>
              <a:t>NIVEAU 3</a:t>
            </a:r>
            <a:r>
              <a:rPr lang="fr-FR" sz="1900" b="1" dirty="0" smtClean="0">
                <a:latin typeface="Calibri" pitchFamily="34" charset="0"/>
                <a:cs typeface="Calibri" pitchFamily="34" charset="0"/>
                <a:sym typeface="Wingdings" pitchFamily="2" charset="2"/>
              </a:rPr>
              <a:t>  </a:t>
            </a:r>
            <a:r>
              <a:rPr lang="fr-FR" sz="1900" b="1" dirty="0" smtClean="0">
                <a:latin typeface="Calibri" pitchFamily="34" charset="0"/>
                <a:cs typeface="Calibri" pitchFamily="34" charset="0"/>
              </a:rPr>
              <a:t>MAITRISE D’OUTILS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ppt_x"/>
                                          </p:val>
                                        </p:tav>
                                        <p:tav tm="100000">
                                          <p:val>
                                            <p:strVal val="#ppt_x"/>
                                          </p:val>
                                        </p:tav>
                                      </p:tavLst>
                                    </p:anim>
                                    <p:anim calcmode="lin" valueType="num">
                                      <p:cBhvr additive="base">
                                        <p:cTn id="12" dur="5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9" grpId="0" animBg="1"/>
      <p:bldP spid="32" grpId="0" animBg="1"/>
      <p:bldP spid="33" grpId="0" animBg="1"/>
      <p:bldP spid="3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Connecteur droit 17"/>
          <p:cNvCxnSpPr/>
          <p:nvPr/>
        </p:nvCxnSpPr>
        <p:spPr>
          <a:xfrm>
            <a:off x="226953" y="654012"/>
            <a:ext cx="7215238" cy="1588"/>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21" name="Image 20" descr="logo_acad_lille.jpg"/>
          <p:cNvPicPr>
            <a:picLocks noChangeAspect="1"/>
          </p:cNvPicPr>
          <p:nvPr/>
        </p:nvPicPr>
        <p:blipFill>
          <a:blip r:embed="rId3"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grpSp>
        <p:nvGrpSpPr>
          <p:cNvPr id="2" name="Groupe 20"/>
          <p:cNvGrpSpPr/>
          <p:nvPr/>
        </p:nvGrpSpPr>
        <p:grpSpPr>
          <a:xfrm>
            <a:off x="6011652" y="0"/>
            <a:ext cx="3132348" cy="1340768"/>
            <a:chOff x="3491880" y="0"/>
            <a:chExt cx="3132348" cy="1340768"/>
          </a:xfrm>
        </p:grpSpPr>
        <p:sp>
          <p:nvSpPr>
            <p:cNvPr id="8" name="Freeform 9"/>
            <p:cNvSpPr>
              <a:spLocks/>
            </p:cNvSpPr>
            <p:nvPr/>
          </p:nvSpPr>
          <p:spPr bwMode="auto">
            <a:xfrm>
              <a:off x="3491880" y="0"/>
              <a:ext cx="3132348" cy="1340768"/>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a:solidFill>
                  <a:prstClr val="black"/>
                </a:solidFill>
              </a:endParaRPr>
            </a:p>
          </p:txBody>
        </p:sp>
        <p:sp>
          <p:nvSpPr>
            <p:cNvPr id="9" name="ZoneTexte 8"/>
            <p:cNvSpPr txBox="1"/>
            <p:nvPr/>
          </p:nvSpPr>
          <p:spPr>
            <a:xfrm>
              <a:off x="4211960" y="260648"/>
              <a:ext cx="1656184" cy="333168"/>
            </a:xfrm>
            <a:prstGeom prst="rect">
              <a:avLst/>
            </a:prstGeom>
            <a:noFill/>
          </p:spPr>
          <p:txBody>
            <a:bodyPr wrap="square" rtlCol="0">
              <a:spAutoFit/>
            </a:bodyPr>
            <a:lstStyle/>
            <a:p>
              <a:pPr algn="ctr">
                <a:lnSpc>
                  <a:spcPts val="1800"/>
                </a:lnSpc>
              </a:pPr>
              <a:r>
                <a:rPr lang="fr-FR" sz="2000" b="1" dirty="0" smtClean="0">
                  <a:solidFill>
                    <a:prstClr val="black"/>
                  </a:solidFill>
                </a:rPr>
                <a:t>Réaliser</a:t>
              </a:r>
              <a:endParaRPr lang="fr-FR" sz="2000" b="1" dirty="0">
                <a:solidFill>
                  <a:prstClr val="black"/>
                </a:solidFill>
              </a:endParaRPr>
            </a:p>
          </p:txBody>
        </p:sp>
      </p:grpSp>
      <p:sp>
        <p:nvSpPr>
          <p:cNvPr id="15" name="Rectangle 14"/>
          <p:cNvSpPr/>
          <p:nvPr/>
        </p:nvSpPr>
        <p:spPr>
          <a:xfrm>
            <a:off x="226953" y="2881305"/>
            <a:ext cx="3724325" cy="594348"/>
          </a:xfrm>
          <a:prstGeom prst="rect">
            <a:avLst/>
          </a:prstGeom>
        </p:spPr>
        <p:style>
          <a:lnRef idx="0">
            <a:schemeClr val="accent3"/>
          </a:lnRef>
          <a:fillRef idx="3">
            <a:schemeClr val="accent3"/>
          </a:fillRef>
          <a:effectRef idx="3">
            <a:schemeClr val="accent3"/>
          </a:effectRef>
          <a:fontRef idx="minor">
            <a:schemeClr val="lt1"/>
          </a:fontRef>
        </p:style>
        <p:txBody>
          <a:bodyPr wrap="square" lIns="180000" tIns="180000" rIns="180000" bIns="180000">
            <a:spAutoFit/>
          </a:bodyPr>
          <a:lstStyle/>
          <a:p>
            <a:pPr>
              <a:lnSpc>
                <a:spcPts val="1800"/>
              </a:lnSpc>
            </a:pPr>
            <a:r>
              <a:rPr lang="fr-FR" sz="2400" b="1" dirty="0" smtClean="0">
                <a:solidFill>
                  <a:schemeClr val="bg1"/>
                </a:solidFill>
                <a:latin typeface="Calibri" pitchFamily="34" charset="0"/>
                <a:cs typeface="Lucida Sans Unicode" pitchFamily="34" charset="0"/>
              </a:rPr>
              <a:t>Réalisation, Mise au point</a:t>
            </a:r>
          </a:p>
        </p:txBody>
      </p:sp>
      <p:sp>
        <p:nvSpPr>
          <p:cNvPr id="27" name="Rectangle 26"/>
          <p:cNvSpPr/>
          <p:nvPr/>
        </p:nvSpPr>
        <p:spPr>
          <a:xfrm>
            <a:off x="190440" y="4779981"/>
            <a:ext cx="3760839" cy="594348"/>
          </a:xfrm>
          <a:prstGeom prst="rect">
            <a:avLst/>
          </a:prstGeom>
          <a:solidFill>
            <a:srgbClr val="008000"/>
          </a:solidFill>
        </p:spPr>
        <p:style>
          <a:lnRef idx="0">
            <a:schemeClr val="accent3"/>
          </a:lnRef>
          <a:fillRef idx="3">
            <a:schemeClr val="accent3"/>
          </a:fillRef>
          <a:effectRef idx="3">
            <a:schemeClr val="accent3"/>
          </a:effectRef>
          <a:fontRef idx="minor">
            <a:schemeClr val="lt1"/>
          </a:fontRef>
        </p:style>
        <p:txBody>
          <a:bodyPr wrap="square" lIns="108000" tIns="180000" rIns="108000" bIns="180000">
            <a:spAutoFit/>
          </a:bodyPr>
          <a:lstStyle/>
          <a:p>
            <a:pPr>
              <a:lnSpc>
                <a:spcPts val="1800"/>
              </a:lnSpc>
            </a:pPr>
            <a:r>
              <a:rPr lang="fr-FR" sz="2400" b="1" dirty="0" smtClean="0">
                <a:solidFill>
                  <a:schemeClr val="bg1"/>
                </a:solidFill>
                <a:latin typeface="Calibri" pitchFamily="34" charset="0"/>
                <a:cs typeface="Lucida Sans Unicode" pitchFamily="34" charset="0"/>
              </a:rPr>
              <a:t>Installation, Mise en service</a:t>
            </a:r>
          </a:p>
        </p:txBody>
      </p:sp>
      <p:sp>
        <p:nvSpPr>
          <p:cNvPr id="33" name="Rectangle 32"/>
          <p:cNvSpPr/>
          <p:nvPr/>
        </p:nvSpPr>
        <p:spPr>
          <a:xfrm>
            <a:off x="4243383" y="2370123"/>
            <a:ext cx="4681539" cy="1056013"/>
          </a:xfrm>
          <a:prstGeom prst="rect">
            <a:avLst/>
          </a:prstGeom>
        </p:spPr>
        <p:style>
          <a:lnRef idx="0">
            <a:schemeClr val="accent3"/>
          </a:lnRef>
          <a:fillRef idx="3">
            <a:schemeClr val="accent3"/>
          </a:fillRef>
          <a:effectRef idx="3">
            <a:schemeClr val="accent3"/>
          </a:effectRef>
          <a:fontRef idx="minor">
            <a:schemeClr val="lt1"/>
          </a:fontRef>
        </p:style>
        <p:txBody>
          <a:bodyPr wrap="square" lIns="180000" tIns="180000" rIns="180000" bIns="180000">
            <a:spAutoFit/>
          </a:bodyPr>
          <a:lstStyle/>
          <a:p>
            <a:pPr>
              <a:lnSpc>
                <a:spcPts val="1800"/>
              </a:lnSpc>
            </a:pPr>
            <a:r>
              <a:rPr lang="fr-FR" sz="2400" b="1" dirty="0" smtClean="0">
                <a:solidFill>
                  <a:schemeClr val="bg1"/>
                </a:solidFill>
                <a:latin typeface="Calibri" pitchFamily="34" charset="0"/>
                <a:cs typeface="Lucida Sans Unicode" pitchFamily="34" charset="0"/>
              </a:rPr>
              <a:t>C18 :  Réaliser, tester, intégrer,  tout ou partie d’un système automatique</a:t>
            </a:r>
          </a:p>
        </p:txBody>
      </p:sp>
      <p:sp>
        <p:nvSpPr>
          <p:cNvPr id="35" name="Rectangle 34"/>
          <p:cNvSpPr/>
          <p:nvPr/>
        </p:nvSpPr>
        <p:spPr>
          <a:xfrm>
            <a:off x="4206870" y="4743468"/>
            <a:ext cx="4746690" cy="1068736"/>
          </a:xfrm>
          <a:prstGeom prst="rect">
            <a:avLst/>
          </a:prstGeom>
          <a:solidFill>
            <a:srgbClr val="008000"/>
          </a:solidFill>
        </p:spPr>
        <p:style>
          <a:lnRef idx="0">
            <a:schemeClr val="accent3"/>
          </a:lnRef>
          <a:fillRef idx="3">
            <a:schemeClr val="accent3"/>
          </a:fillRef>
          <a:effectRef idx="3">
            <a:schemeClr val="accent3"/>
          </a:effectRef>
          <a:fontRef idx="minor">
            <a:schemeClr val="lt1"/>
          </a:fontRef>
        </p:style>
        <p:txBody>
          <a:bodyPr wrap="square" lIns="180000" tIns="72000" rIns="180000" bIns="72000">
            <a:spAutoFit/>
          </a:bodyPr>
          <a:lstStyle/>
          <a:p>
            <a:pPr>
              <a:lnSpc>
                <a:spcPts val="1800"/>
              </a:lnSpc>
            </a:pPr>
            <a:r>
              <a:rPr lang="fr-FR" sz="2400" b="1" dirty="0" smtClean="0">
                <a:solidFill>
                  <a:schemeClr val="bg1"/>
                </a:solidFill>
                <a:latin typeface="Calibri" pitchFamily="34" charset="0"/>
                <a:cs typeface="Lucida Sans Unicode" pitchFamily="34" charset="0"/>
              </a:rPr>
              <a:t>C19 :  Mettre en service et valider la conformité d’une solution par rapport à son cahier des charges fonctionnel</a:t>
            </a:r>
          </a:p>
        </p:txBody>
      </p:sp>
      <p:sp>
        <p:nvSpPr>
          <p:cNvPr id="34" name="Rectangle 33"/>
          <p:cNvSpPr/>
          <p:nvPr/>
        </p:nvSpPr>
        <p:spPr>
          <a:xfrm>
            <a:off x="4243383" y="3538539"/>
            <a:ext cx="4710177" cy="1105088"/>
          </a:xfrm>
          <a:prstGeom prst="rect">
            <a:avLst/>
          </a:prstGeom>
        </p:spPr>
        <p:style>
          <a:lnRef idx="0">
            <a:schemeClr val="accent3"/>
          </a:lnRef>
          <a:fillRef idx="3">
            <a:schemeClr val="accent3"/>
          </a:fillRef>
          <a:effectRef idx="3">
            <a:schemeClr val="accent3"/>
          </a:effectRef>
          <a:fontRef idx="minor">
            <a:schemeClr val="lt1"/>
          </a:fontRef>
        </p:style>
        <p:txBody>
          <a:bodyPr wrap="square" lIns="180000" tIns="72000" rIns="180000" bIns="72000">
            <a:spAutoFit/>
          </a:bodyPr>
          <a:lstStyle/>
          <a:p>
            <a:pPr lvl="0">
              <a:lnSpc>
                <a:spcPts val="1800"/>
              </a:lnSpc>
            </a:pPr>
            <a:r>
              <a:rPr lang="fr-FR" sz="2400" b="1" dirty="0" smtClean="0">
                <a:solidFill>
                  <a:schemeClr val="bg1"/>
                </a:solidFill>
                <a:latin typeface="Calibri" pitchFamily="34" charset="0"/>
                <a:cs typeface="Lucida Sans Unicode" pitchFamily="34" charset="0"/>
              </a:rPr>
              <a:t>C17 :  Elaborer tout ou partie du dossier de réalisation, du dossier de tests et du dossier système remis au client</a:t>
            </a:r>
          </a:p>
        </p:txBody>
      </p:sp>
      <p:sp>
        <p:nvSpPr>
          <p:cNvPr id="37" name="Rectangle 36"/>
          <p:cNvSpPr/>
          <p:nvPr/>
        </p:nvSpPr>
        <p:spPr>
          <a:xfrm>
            <a:off x="190440" y="3940182"/>
            <a:ext cx="3505248" cy="547695"/>
          </a:xfrm>
          <a:prstGeom prst="wedgeRectCallout">
            <a:avLst>
              <a:gd name="adj1" fmla="val 71963"/>
              <a:gd name="adj2" fmla="val -101395"/>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180000" bIns="144000" rtlCol="0" anchor="ctr"/>
          <a:lstStyle/>
          <a:p>
            <a:pPr algn="ctr"/>
            <a:r>
              <a:rPr lang="fr-FR" sz="1600" b="1" dirty="0" smtClean="0">
                <a:solidFill>
                  <a:schemeClr val="tx1"/>
                </a:solidFill>
              </a:rPr>
              <a:t>ACTIVITE COMPLEMENTAIRE </a:t>
            </a:r>
          </a:p>
          <a:p>
            <a:pPr algn="ctr"/>
            <a:r>
              <a:rPr lang="fr-FR" sz="1600" b="1" dirty="0" smtClean="0">
                <a:solidFill>
                  <a:schemeClr val="tx1"/>
                </a:solidFill>
              </a:rPr>
              <a:t>Mise à jour des dossiers</a:t>
            </a:r>
            <a:endParaRPr lang="fr-FR" sz="1600" b="1" dirty="0">
              <a:solidFill>
                <a:schemeClr val="tx1"/>
              </a:solidFill>
            </a:endParaRPr>
          </a:p>
        </p:txBody>
      </p:sp>
      <p:sp>
        <p:nvSpPr>
          <p:cNvPr id="17" name="ZoneTexte 16"/>
          <p:cNvSpPr txBox="1"/>
          <p:nvPr/>
        </p:nvSpPr>
        <p:spPr>
          <a:xfrm>
            <a:off x="190440" y="800064"/>
            <a:ext cx="6645366" cy="1846659"/>
          </a:xfrm>
          <a:prstGeom prst="rect">
            <a:avLst/>
          </a:prstGeom>
          <a:noFill/>
        </p:spPr>
        <p:txBody>
          <a:bodyPr wrap="square" rtlCol="0">
            <a:spAutoFit/>
          </a:bodyPr>
          <a:lstStyle/>
          <a:p>
            <a:pPr algn="ctr"/>
            <a:r>
              <a:rPr lang="fr-FR" sz="2400" b="1" dirty="0" smtClean="0">
                <a:latin typeface="Calibri" pitchFamily="34" charset="0"/>
              </a:rPr>
              <a:t>A partir du dossier de réalisation fourni en fin de phase de conception, on le complète, le modifie, le fait évoluer tout au long du projet et il devient un livrable à fournir au client.</a:t>
            </a:r>
          </a:p>
          <a:p>
            <a:pPr algn="ct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7" grpId="0" animBg="1"/>
      <p:bldP spid="1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TM%2030.jpg"/>
          <p:cNvPicPr>
            <a:picLocks noChangeAspect="1"/>
          </p:cNvPicPr>
          <p:nvPr/>
        </p:nvPicPr>
        <p:blipFill>
          <a:blip r:embed="rId3" cstate="print">
            <a:lum bright="70000" contrast="-70000"/>
          </a:blip>
          <a:srcRect l="3077" t="2939" r="3583" b="3021"/>
          <a:stretch>
            <a:fillRect/>
          </a:stretch>
        </p:blipFill>
        <p:spPr>
          <a:xfrm>
            <a:off x="1358856" y="763551"/>
            <a:ext cx="6859887" cy="4824536"/>
          </a:xfrm>
          <a:prstGeom prst="rect">
            <a:avLst/>
          </a:prstGeom>
        </p:spPr>
      </p:pic>
      <p:cxnSp>
        <p:nvCxnSpPr>
          <p:cNvPr id="13" name="Connecteur droit 12"/>
          <p:cNvCxnSpPr/>
          <p:nvPr/>
        </p:nvCxnSpPr>
        <p:spPr>
          <a:xfrm>
            <a:off x="226953" y="654012"/>
            <a:ext cx="7215238" cy="1588"/>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6" name="Titre 2"/>
          <p:cNvSpPr txBox="1">
            <a:spLocks/>
          </p:cNvSpPr>
          <p:nvPr/>
        </p:nvSpPr>
        <p:spPr>
          <a:xfrm>
            <a:off x="0" y="-1"/>
            <a:ext cx="9144000" cy="763551"/>
          </a:xfrm>
          <a:prstGeom prst="rect">
            <a:avLst/>
          </a:prstGeom>
          <a:noFill/>
        </p:spPr>
        <p:txBody>
          <a:bodyPr tIns="108000" bIns="180000">
            <a:noAutofit/>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2800" b="1" dirty="0" smtClean="0">
                <a:ln w="17780" cmpd="sng">
                  <a:solidFill>
                    <a:schemeClr val="bg1"/>
                  </a:solidFill>
                  <a:prstDash val="solid"/>
                  <a:miter lim="800000"/>
                </a:ln>
                <a:effectLst>
                  <a:outerShdw blurRad="50800" algn="tl" rotWithShape="0">
                    <a:srgbClr val="000000"/>
                  </a:outerShdw>
                </a:effectLst>
                <a:latin typeface="Arial" pitchFamily="34" charset="0"/>
                <a:ea typeface="+mj-ea"/>
                <a:cs typeface="Arial" pitchFamily="34" charset="0"/>
              </a:rPr>
              <a:t>Projet  industriel support des activités de réalisation </a:t>
            </a:r>
            <a:endParaRPr kumimoji="0" lang="fr-FR" sz="2800" b="1" i="0" strike="noStrike" kern="1200" cap="none" spc="0" normalizeH="0" baseline="0" noProof="0" dirty="0">
              <a:ln w="17780" cmpd="sng">
                <a:solidFill>
                  <a:schemeClr val="bg1"/>
                </a:solidFill>
                <a:prstDash val="solid"/>
                <a:miter lim="800000"/>
              </a:ln>
              <a:solidFill>
                <a:schemeClr val="tx1"/>
              </a:solidFill>
              <a:effectLst>
                <a:outerShdw blurRad="50800" algn="tl" rotWithShape="0">
                  <a:srgbClr val="000000"/>
                </a:outerShdw>
              </a:effectLst>
              <a:uLnTx/>
              <a:uFillTx/>
              <a:latin typeface="Arial" pitchFamily="34" charset="0"/>
              <a:ea typeface="+mj-ea"/>
              <a:cs typeface="Arial" pitchFamily="34" charset="0"/>
            </a:endParaRPr>
          </a:p>
        </p:txBody>
      </p:sp>
      <p:pic>
        <p:nvPicPr>
          <p:cNvPr id="21" name="Image 20"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24" name="Rectangle 33"/>
          <p:cNvSpPr>
            <a:spLocks noChangeArrowheads="1"/>
          </p:cNvSpPr>
          <p:nvPr/>
        </p:nvSpPr>
        <p:spPr bwMode="auto">
          <a:xfrm>
            <a:off x="2381220" y="3246435"/>
            <a:ext cx="4318000" cy="949338"/>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vert="horz" wrap="square" lIns="91440" tIns="216000" rIns="91440" bIns="216000" numCol="1" anchor="t" anchorCtr="0" compatLnSpc="1">
            <a:prstTxWarp prst="textNoShape">
              <a:avLst/>
            </a:prstTxWarp>
          </a:bodyPr>
          <a:lstStyle/>
          <a:p>
            <a:pPr algn="ctr"/>
            <a:r>
              <a:rPr lang="fr-FR" sz="3200" b="1" dirty="0" smtClean="0">
                <a:solidFill>
                  <a:schemeClr val="bg1"/>
                </a:solidFill>
                <a:latin typeface="Calibri" pitchFamily="34" charset="0"/>
              </a:rPr>
              <a:t>PROJET INDUSTRIEL</a:t>
            </a:r>
            <a:endParaRPr lang="fr-FR" sz="3200" b="1" dirty="0">
              <a:solidFill>
                <a:schemeClr val="bg1"/>
              </a:solidFill>
              <a:latin typeface="Calibri" pitchFamily="34" charset="0"/>
            </a:endParaRPr>
          </a:p>
        </p:txBody>
      </p:sp>
      <p:sp>
        <p:nvSpPr>
          <p:cNvPr id="25" name="Rectangle avec flèche vers le haut 24"/>
          <p:cNvSpPr/>
          <p:nvPr/>
        </p:nvSpPr>
        <p:spPr>
          <a:xfrm>
            <a:off x="628596" y="4195773"/>
            <a:ext cx="3797352" cy="1643085"/>
          </a:xfrm>
          <a:prstGeom prst="upArrowCallou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chemeClr val="tx1"/>
                </a:solidFill>
                <a:latin typeface="Calibri" pitchFamily="34" charset="0"/>
              </a:rPr>
              <a:t>Mécanique et Contrôle Commande à réaliser </a:t>
            </a:r>
          </a:p>
        </p:txBody>
      </p:sp>
      <p:sp>
        <p:nvSpPr>
          <p:cNvPr id="26" name="Rectangle avec flèche vers le haut 25"/>
          <p:cNvSpPr/>
          <p:nvPr/>
        </p:nvSpPr>
        <p:spPr>
          <a:xfrm>
            <a:off x="4681539" y="4195773"/>
            <a:ext cx="3811092" cy="1643085"/>
          </a:xfrm>
          <a:prstGeom prst="upArrowCallou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chemeClr val="tx1"/>
                </a:solidFill>
                <a:latin typeface="Calibri" pitchFamily="34" charset="0"/>
              </a:rPr>
              <a:t>Contrôle Commande à réaliser, avec appropriation et changements limités sur la partie mécanique </a:t>
            </a:r>
          </a:p>
        </p:txBody>
      </p:sp>
      <p:sp>
        <p:nvSpPr>
          <p:cNvPr id="27" name="Rectangle 26">
            <a:hlinkClick r:id="" action="ppaction://hlinkshowjump?jump=nextslide"/>
          </p:cNvPr>
          <p:cNvSpPr/>
          <p:nvPr/>
        </p:nvSpPr>
        <p:spPr>
          <a:xfrm>
            <a:off x="190440" y="1822428"/>
            <a:ext cx="1763043" cy="788036"/>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lnSpc>
                <a:spcPts val="1800"/>
              </a:lnSpc>
            </a:pPr>
            <a:r>
              <a:rPr lang="fr-FR" b="1" dirty="0" smtClean="0">
                <a:solidFill>
                  <a:schemeClr val="bg1"/>
                </a:solidFill>
                <a:latin typeface="Calibri" pitchFamily="34" charset="0"/>
                <a:cs typeface="Calibri" pitchFamily="34" charset="0"/>
              </a:rPr>
              <a:t>Industries manufacturières</a:t>
            </a:r>
          </a:p>
          <a:p>
            <a:pPr algn="ctr">
              <a:lnSpc>
                <a:spcPts val="1800"/>
              </a:lnSpc>
            </a:pPr>
            <a:r>
              <a:rPr lang="fr-FR" b="1" dirty="0" smtClean="0">
                <a:solidFill>
                  <a:schemeClr val="bg1"/>
                </a:solidFill>
                <a:latin typeface="Calibri" pitchFamily="34" charset="0"/>
                <a:cs typeface="Calibri" pitchFamily="34" charset="0"/>
              </a:rPr>
              <a:t>SAP</a:t>
            </a:r>
            <a:endParaRPr lang="fr-FR" dirty="0">
              <a:solidFill>
                <a:schemeClr val="bg1"/>
              </a:solidFill>
              <a:latin typeface="Calibri" pitchFamily="34" charset="0"/>
              <a:cs typeface="Calibri" pitchFamily="34" charset="0"/>
            </a:endParaRPr>
          </a:p>
        </p:txBody>
      </p:sp>
      <p:cxnSp>
        <p:nvCxnSpPr>
          <p:cNvPr id="34" name="Connecteur droit avec flèche 33"/>
          <p:cNvCxnSpPr/>
          <p:nvPr/>
        </p:nvCxnSpPr>
        <p:spPr>
          <a:xfrm>
            <a:off x="1650962" y="2406638"/>
            <a:ext cx="1095387" cy="803283"/>
          </a:xfrm>
          <a:prstGeom prst="straightConnector1">
            <a:avLst/>
          </a:prstGeom>
          <a:ln w="114300">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Rectangle 45">
            <a:hlinkClick r:id="" action="ppaction://hlinkshowjump?jump=nextslide"/>
          </p:cNvPr>
          <p:cNvSpPr/>
          <p:nvPr/>
        </p:nvSpPr>
        <p:spPr>
          <a:xfrm>
            <a:off x="190440" y="873090"/>
            <a:ext cx="2665450" cy="784830"/>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lnSpc>
                <a:spcPts val="1800"/>
              </a:lnSpc>
            </a:pPr>
            <a:r>
              <a:rPr lang="fr-FR" b="1" dirty="0" smtClean="0">
                <a:solidFill>
                  <a:schemeClr val="bg1"/>
                </a:solidFill>
                <a:latin typeface="Calibri" pitchFamily="34" charset="0"/>
                <a:cs typeface="Calibri" pitchFamily="34" charset="0"/>
              </a:rPr>
              <a:t>Industries  de </a:t>
            </a:r>
            <a:r>
              <a:rPr lang="fr-FR" b="1" dirty="0" err="1" smtClean="0">
                <a:solidFill>
                  <a:schemeClr val="bg1"/>
                </a:solidFill>
                <a:latin typeface="Calibri" pitchFamily="34" charset="0"/>
                <a:cs typeface="Calibri" pitchFamily="34" charset="0"/>
              </a:rPr>
              <a:t>process</a:t>
            </a:r>
            <a:r>
              <a:rPr lang="fr-FR" b="1" dirty="0" smtClean="0">
                <a:solidFill>
                  <a:schemeClr val="bg1"/>
                </a:solidFill>
                <a:latin typeface="Calibri" pitchFamily="34" charset="0"/>
                <a:cs typeface="Calibri" pitchFamily="34" charset="0"/>
              </a:rPr>
              <a:t>, agroalimentaires, traitement des eaux, …</a:t>
            </a:r>
            <a:endParaRPr lang="fr-FR" dirty="0">
              <a:solidFill>
                <a:schemeClr val="bg1"/>
              </a:solidFill>
              <a:latin typeface="Calibri" pitchFamily="34" charset="0"/>
              <a:cs typeface="Calibri" pitchFamily="34" charset="0"/>
            </a:endParaRPr>
          </a:p>
        </p:txBody>
      </p:sp>
      <p:sp>
        <p:nvSpPr>
          <p:cNvPr id="47" name="Rectangle 46">
            <a:hlinkClick r:id="" action="ppaction://hlinkshowjump?jump=nextslide"/>
          </p:cNvPr>
          <p:cNvSpPr/>
          <p:nvPr/>
        </p:nvSpPr>
        <p:spPr>
          <a:xfrm>
            <a:off x="6397649" y="873090"/>
            <a:ext cx="2555911" cy="553998"/>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lnSpc>
                <a:spcPts val="1800"/>
              </a:lnSpc>
            </a:pPr>
            <a:r>
              <a:rPr lang="fr-FR" b="1" dirty="0" smtClean="0">
                <a:solidFill>
                  <a:schemeClr val="bg1"/>
                </a:solidFill>
                <a:latin typeface="Calibri" pitchFamily="34" charset="0"/>
                <a:cs typeface="Calibri" pitchFamily="34" charset="0"/>
              </a:rPr>
              <a:t>Energies  renouvelables, éolien, solaire, </a:t>
            </a:r>
            <a:r>
              <a:rPr lang="fr-FR" b="1" dirty="0" err="1" smtClean="0">
                <a:solidFill>
                  <a:schemeClr val="bg1"/>
                </a:solidFill>
                <a:latin typeface="Calibri" pitchFamily="34" charset="0"/>
                <a:cs typeface="Calibri" pitchFamily="34" charset="0"/>
              </a:rPr>
              <a:t>etc</a:t>
            </a:r>
            <a:r>
              <a:rPr lang="fr-FR" b="1" dirty="0" smtClean="0">
                <a:solidFill>
                  <a:schemeClr val="bg1"/>
                </a:solidFill>
                <a:latin typeface="Calibri" pitchFamily="34" charset="0"/>
                <a:cs typeface="Calibri" pitchFamily="34" charset="0"/>
              </a:rPr>
              <a:t> …</a:t>
            </a:r>
            <a:endParaRPr lang="fr-FR" dirty="0">
              <a:solidFill>
                <a:schemeClr val="bg1"/>
              </a:solidFill>
              <a:latin typeface="Calibri" pitchFamily="34" charset="0"/>
              <a:cs typeface="Calibri" pitchFamily="34" charset="0"/>
            </a:endParaRPr>
          </a:p>
        </p:txBody>
      </p:sp>
      <p:sp>
        <p:nvSpPr>
          <p:cNvPr id="48" name="Rectangle 47">
            <a:hlinkClick r:id="" action="ppaction://hlinkshowjump?jump=nextslide"/>
          </p:cNvPr>
          <p:cNvSpPr/>
          <p:nvPr/>
        </p:nvSpPr>
        <p:spPr>
          <a:xfrm>
            <a:off x="3074967" y="727038"/>
            <a:ext cx="3176631" cy="788036"/>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lnSpc>
                <a:spcPts val="1800"/>
              </a:lnSpc>
            </a:pPr>
            <a:r>
              <a:rPr lang="fr-FR" b="1" dirty="0" err="1" smtClean="0">
                <a:solidFill>
                  <a:schemeClr val="bg1"/>
                </a:solidFill>
                <a:latin typeface="Calibri" pitchFamily="34" charset="0"/>
                <a:cs typeface="Calibri" pitchFamily="34" charset="0"/>
              </a:rPr>
              <a:t>Retrofit</a:t>
            </a:r>
            <a:r>
              <a:rPr lang="fr-FR" b="1" dirty="0" smtClean="0">
                <a:solidFill>
                  <a:schemeClr val="bg1"/>
                </a:solidFill>
                <a:latin typeface="Calibri" pitchFamily="34" charset="0"/>
                <a:cs typeface="Calibri" pitchFamily="34" charset="0"/>
              </a:rPr>
              <a:t>,  avec maintien de la configuration des équipements et de l'unité de production</a:t>
            </a:r>
          </a:p>
        </p:txBody>
      </p:sp>
      <p:sp>
        <p:nvSpPr>
          <p:cNvPr id="49" name="Rectangle 48">
            <a:hlinkClick r:id="" action="ppaction://hlinkshowjump?jump=nextslide"/>
          </p:cNvPr>
          <p:cNvSpPr/>
          <p:nvPr/>
        </p:nvSpPr>
        <p:spPr>
          <a:xfrm>
            <a:off x="6908833" y="1603350"/>
            <a:ext cx="2008214" cy="553998"/>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lnSpc>
                <a:spcPts val="1800"/>
              </a:lnSpc>
            </a:pPr>
            <a:r>
              <a:rPr lang="fr-FR" b="1" dirty="0" smtClean="0">
                <a:solidFill>
                  <a:schemeClr val="bg1"/>
                </a:solidFill>
                <a:latin typeface="Calibri" pitchFamily="34" charset="0"/>
                <a:cs typeface="Calibri" pitchFamily="34" charset="0"/>
              </a:rPr>
              <a:t>Services à la personne</a:t>
            </a:r>
            <a:endParaRPr lang="fr-FR" dirty="0">
              <a:solidFill>
                <a:schemeClr val="bg1"/>
              </a:solidFill>
              <a:latin typeface="Calibri" pitchFamily="34" charset="0"/>
              <a:cs typeface="Calibri" pitchFamily="34" charset="0"/>
            </a:endParaRPr>
          </a:p>
        </p:txBody>
      </p:sp>
      <p:sp>
        <p:nvSpPr>
          <p:cNvPr id="51" name="Rectangle 50">
            <a:hlinkClick r:id="" action="ppaction://hlinkshowjump?jump=nextslide"/>
          </p:cNvPr>
          <p:cNvSpPr/>
          <p:nvPr/>
        </p:nvSpPr>
        <p:spPr>
          <a:xfrm>
            <a:off x="7127910" y="2370123"/>
            <a:ext cx="1763043" cy="521645"/>
          </a:xfrm>
          <a:prstGeom prst="rect">
            <a:avLst/>
          </a:prstGeom>
        </p:spPr>
        <p:style>
          <a:lnRef idx="0">
            <a:schemeClr val="accent3"/>
          </a:lnRef>
          <a:fillRef idx="3">
            <a:schemeClr val="accent3"/>
          </a:fillRef>
          <a:effectRef idx="3">
            <a:schemeClr val="accent3"/>
          </a:effectRef>
          <a:fontRef idx="minor">
            <a:schemeClr val="lt1"/>
          </a:fontRef>
        </p:style>
        <p:txBody>
          <a:bodyPr wrap="square" tIns="144000" bIns="144000">
            <a:spAutoFit/>
          </a:bodyPr>
          <a:lstStyle/>
          <a:p>
            <a:pPr algn="ctr">
              <a:lnSpc>
                <a:spcPts val="1800"/>
              </a:lnSpc>
            </a:pPr>
            <a:r>
              <a:rPr lang="fr-FR" b="1" dirty="0" smtClean="0">
                <a:solidFill>
                  <a:schemeClr val="bg1"/>
                </a:solidFill>
                <a:latin typeface="Calibri" pitchFamily="34" charset="0"/>
                <a:cs typeface="Calibri" pitchFamily="34" charset="0"/>
              </a:rPr>
              <a:t>Métiers d’art</a:t>
            </a:r>
          </a:p>
        </p:txBody>
      </p:sp>
      <p:cxnSp>
        <p:nvCxnSpPr>
          <p:cNvPr id="52" name="Connecteur droit avec flèche 51"/>
          <p:cNvCxnSpPr/>
          <p:nvPr/>
        </p:nvCxnSpPr>
        <p:spPr>
          <a:xfrm rot="16200000" flipH="1">
            <a:off x="1961320" y="2059762"/>
            <a:ext cx="1460520" cy="766773"/>
          </a:xfrm>
          <a:prstGeom prst="straightConnector1">
            <a:avLst/>
          </a:prstGeom>
          <a:ln w="114300">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Connecteur droit avec flèche 53"/>
          <p:cNvCxnSpPr/>
          <p:nvPr/>
        </p:nvCxnSpPr>
        <p:spPr>
          <a:xfrm rot="16200000" flipH="1">
            <a:off x="3677430" y="2315354"/>
            <a:ext cx="1679600" cy="36514"/>
          </a:xfrm>
          <a:prstGeom prst="straightConnector1">
            <a:avLst/>
          </a:prstGeom>
          <a:ln w="114300">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Connecteur droit avec flèche 57"/>
          <p:cNvCxnSpPr/>
          <p:nvPr/>
        </p:nvCxnSpPr>
        <p:spPr>
          <a:xfrm rot="5400000">
            <a:off x="5137952" y="1840685"/>
            <a:ext cx="1752624" cy="985851"/>
          </a:xfrm>
          <a:prstGeom prst="straightConnector1">
            <a:avLst/>
          </a:prstGeom>
          <a:ln w="114300">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0" name="Connecteur droit avec flèche 59"/>
          <p:cNvCxnSpPr/>
          <p:nvPr/>
        </p:nvCxnSpPr>
        <p:spPr>
          <a:xfrm rot="5400000">
            <a:off x="5740417" y="2041506"/>
            <a:ext cx="1387494" cy="1022365"/>
          </a:xfrm>
          <a:prstGeom prst="straightConnector1">
            <a:avLst/>
          </a:prstGeom>
          <a:ln w="114300">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2" name="Connecteur droit avec flèche 61"/>
          <p:cNvCxnSpPr>
            <a:stCxn id="51" idx="1"/>
          </p:cNvCxnSpPr>
          <p:nvPr/>
        </p:nvCxnSpPr>
        <p:spPr>
          <a:xfrm rot="10800000" flipV="1">
            <a:off x="6324626" y="2630946"/>
            <a:ext cx="803284" cy="615488"/>
          </a:xfrm>
          <a:prstGeom prst="straightConnector1">
            <a:avLst/>
          </a:prstGeom>
          <a:ln w="114300">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8" name="Explosion 2 67"/>
          <p:cNvSpPr/>
          <p:nvPr/>
        </p:nvSpPr>
        <p:spPr>
          <a:xfrm>
            <a:off x="5594364" y="3282948"/>
            <a:ext cx="3549636" cy="1716111"/>
          </a:xfrm>
          <a:prstGeom prst="irregularSeal2">
            <a:avLst/>
          </a:prstGeom>
          <a:gradFill>
            <a:gsLst>
              <a:gs pos="0">
                <a:schemeClr val="accent3">
                  <a:shade val="15000"/>
                  <a:satMod val="18000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lin ang="16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smtClean="0">
                <a:solidFill>
                  <a:schemeClr val="bg1"/>
                </a:solidFill>
                <a:latin typeface="Calibri" pitchFamily="34" charset="0"/>
              </a:rPr>
              <a:t>LISTE NON EXHAUSTIV</a:t>
            </a:r>
            <a:r>
              <a:rPr lang="fr-FR" sz="2000" dirty="0" smtClean="0">
                <a:latin typeface="Calibri" pitchFamily="34" charset="0"/>
              </a:rPr>
              <a:t>E</a:t>
            </a:r>
            <a:endParaRPr lang="fr-FR" sz="2000" dirty="0">
              <a:latin typeface="Calibri" pitchFamily="34" charset="0"/>
            </a:endParaRPr>
          </a:p>
        </p:txBody>
      </p:sp>
      <p:sp>
        <p:nvSpPr>
          <p:cNvPr id="69" name="Rectangle 68"/>
          <p:cNvSpPr>
            <a:spLocks noChangeArrowheads="1"/>
          </p:cNvSpPr>
          <p:nvPr/>
        </p:nvSpPr>
        <p:spPr bwMode="auto">
          <a:xfrm>
            <a:off x="0" y="2844792"/>
            <a:ext cx="2308194" cy="830997"/>
          </a:xfrm>
          <a:prstGeom prst="rect">
            <a:avLst/>
          </a:prstGeom>
          <a:noFill/>
          <a:ln w="9525">
            <a:noFill/>
            <a:miter lim="800000"/>
            <a:headEnd/>
            <a:tailEnd/>
          </a:ln>
        </p:spPr>
        <p:txBody>
          <a:bodyPr wrap="square">
            <a:spAutoFit/>
          </a:bodyPr>
          <a:lstStyle/>
          <a:p>
            <a:pPr algn="ctr"/>
            <a:r>
              <a:rPr lang="fr-FR" sz="2400" b="1" dirty="0" smtClean="0">
                <a:latin typeface="Calibri" pitchFamily="34" charset="0"/>
              </a:rPr>
              <a:t>DOMAINES D’APPLICATION.</a:t>
            </a:r>
            <a:endParaRPr lang="fr-FR" sz="2400" b="1"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additive="base">
                                        <p:cTn id="15" dur="500" fill="hold"/>
                                        <p:tgtEl>
                                          <p:spTgt spid="69"/>
                                        </p:tgtEl>
                                        <p:attrNameLst>
                                          <p:attrName>ppt_x</p:attrName>
                                        </p:attrNameLst>
                                      </p:cBhvr>
                                      <p:tavLst>
                                        <p:tav tm="0">
                                          <p:val>
                                            <p:strVal val="0-#ppt_w/2"/>
                                          </p:val>
                                        </p:tav>
                                        <p:tav tm="100000">
                                          <p:val>
                                            <p:strVal val="#ppt_x"/>
                                          </p:val>
                                        </p:tav>
                                      </p:tavLst>
                                    </p:anim>
                                    <p:anim calcmode="lin" valueType="num">
                                      <p:cBhvr additive="base">
                                        <p:cTn id="16" dur="5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par>
                                <p:cTn id="22" presetID="2" presetClass="entr" presetSubtype="8"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0-#ppt_w/2"/>
                                          </p:val>
                                        </p:tav>
                                        <p:tav tm="100000">
                                          <p:val>
                                            <p:strVal val="#ppt_x"/>
                                          </p:val>
                                        </p:tav>
                                      </p:tavLst>
                                    </p:anim>
                                    <p:anim calcmode="lin" valueType="num">
                                      <p:cBhvr additive="base">
                                        <p:cTn id="25"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left)">
                                      <p:cBhvr>
                                        <p:cTn id="30" dur="500"/>
                                        <p:tgtEl>
                                          <p:spTgt spid="46"/>
                                        </p:tgtEl>
                                      </p:cBhvr>
                                    </p:animEffect>
                                  </p:childTnLst>
                                </p:cTn>
                              </p:par>
                              <p:par>
                                <p:cTn id="31" presetID="2" presetClass="entr" presetSubtype="8"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0-#ppt_w/2"/>
                                          </p:val>
                                        </p:tav>
                                        <p:tav tm="100000">
                                          <p:val>
                                            <p:strVal val="#ppt_x"/>
                                          </p:val>
                                        </p:tav>
                                      </p:tavLst>
                                    </p:anim>
                                    <p:anim calcmode="lin" valueType="num">
                                      <p:cBhvr additive="base">
                                        <p:cTn id="34"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left)">
                                      <p:cBhvr>
                                        <p:cTn id="39" dur="500"/>
                                        <p:tgtEl>
                                          <p:spTgt spid="48"/>
                                        </p:tgtEl>
                                      </p:cBhvr>
                                    </p:animEffect>
                                  </p:childTnLst>
                                </p:cTn>
                              </p:par>
                              <p:par>
                                <p:cTn id="40" presetID="2" presetClass="entr" presetSubtype="8"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500" fill="hold"/>
                                        <p:tgtEl>
                                          <p:spTgt spid="54"/>
                                        </p:tgtEl>
                                        <p:attrNameLst>
                                          <p:attrName>ppt_x</p:attrName>
                                        </p:attrNameLst>
                                      </p:cBhvr>
                                      <p:tavLst>
                                        <p:tav tm="0">
                                          <p:val>
                                            <p:strVal val="0-#ppt_w/2"/>
                                          </p:val>
                                        </p:tav>
                                        <p:tav tm="100000">
                                          <p:val>
                                            <p:strVal val="#ppt_x"/>
                                          </p:val>
                                        </p:tav>
                                      </p:tavLst>
                                    </p:anim>
                                    <p:anim calcmode="lin" valueType="num">
                                      <p:cBhvr additive="base">
                                        <p:cTn id="43"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wipe(left)">
                                      <p:cBhvr>
                                        <p:cTn id="48" dur="500"/>
                                        <p:tgtEl>
                                          <p:spTgt spid="47"/>
                                        </p:tgtEl>
                                      </p:cBhvr>
                                    </p:animEffect>
                                  </p:childTnLst>
                                </p:cTn>
                              </p:par>
                              <p:par>
                                <p:cTn id="49" presetID="2" presetClass="entr" presetSubtype="8" fill="hold" nodeType="with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500" fill="hold"/>
                                        <p:tgtEl>
                                          <p:spTgt spid="58"/>
                                        </p:tgtEl>
                                        <p:attrNameLst>
                                          <p:attrName>ppt_x</p:attrName>
                                        </p:attrNameLst>
                                      </p:cBhvr>
                                      <p:tavLst>
                                        <p:tav tm="0">
                                          <p:val>
                                            <p:strVal val="0-#ppt_w/2"/>
                                          </p:val>
                                        </p:tav>
                                        <p:tav tm="100000">
                                          <p:val>
                                            <p:strVal val="#ppt_x"/>
                                          </p:val>
                                        </p:tav>
                                      </p:tavLst>
                                    </p:anim>
                                    <p:anim calcmode="lin" valueType="num">
                                      <p:cBhvr additive="base">
                                        <p:cTn id="52"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left)">
                                      <p:cBhvr>
                                        <p:cTn id="57" dur="500"/>
                                        <p:tgtEl>
                                          <p:spTgt spid="49"/>
                                        </p:tgtEl>
                                      </p:cBhvr>
                                    </p:animEffect>
                                  </p:childTnLst>
                                </p:cTn>
                              </p:par>
                              <p:par>
                                <p:cTn id="58" presetID="2" presetClass="entr" presetSubtype="8" fill="hold" nodeType="with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fill="hold"/>
                                        <p:tgtEl>
                                          <p:spTgt spid="60"/>
                                        </p:tgtEl>
                                        <p:attrNameLst>
                                          <p:attrName>ppt_x</p:attrName>
                                        </p:attrNameLst>
                                      </p:cBhvr>
                                      <p:tavLst>
                                        <p:tav tm="0">
                                          <p:val>
                                            <p:strVal val="0-#ppt_w/2"/>
                                          </p:val>
                                        </p:tav>
                                        <p:tav tm="100000">
                                          <p:val>
                                            <p:strVal val="#ppt_x"/>
                                          </p:val>
                                        </p:tav>
                                      </p:tavLst>
                                    </p:anim>
                                    <p:anim calcmode="lin" valueType="num">
                                      <p:cBhvr additive="base">
                                        <p:cTn id="61" dur="5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wipe(left)">
                                      <p:cBhvr>
                                        <p:cTn id="66" dur="500"/>
                                        <p:tgtEl>
                                          <p:spTgt spid="51"/>
                                        </p:tgtEl>
                                      </p:cBhvr>
                                    </p:animEffect>
                                  </p:childTnLst>
                                </p:cTn>
                              </p:par>
                              <p:par>
                                <p:cTn id="67" presetID="2" presetClass="entr" presetSubtype="8" fill="hold" nodeType="withEffect">
                                  <p:stCondLst>
                                    <p:cond delay="0"/>
                                  </p:stCondLst>
                                  <p:childTnLst>
                                    <p:set>
                                      <p:cBhvr>
                                        <p:cTn id="68" dur="1" fill="hold">
                                          <p:stCondLst>
                                            <p:cond delay="0"/>
                                          </p:stCondLst>
                                        </p:cTn>
                                        <p:tgtEl>
                                          <p:spTgt spid="62"/>
                                        </p:tgtEl>
                                        <p:attrNameLst>
                                          <p:attrName>style.visibility</p:attrName>
                                        </p:attrNameLst>
                                      </p:cBhvr>
                                      <p:to>
                                        <p:strVal val="visible"/>
                                      </p:to>
                                    </p:set>
                                    <p:anim calcmode="lin" valueType="num">
                                      <p:cBhvr additive="base">
                                        <p:cTn id="69" dur="500" fill="hold"/>
                                        <p:tgtEl>
                                          <p:spTgt spid="62"/>
                                        </p:tgtEl>
                                        <p:attrNameLst>
                                          <p:attrName>ppt_x</p:attrName>
                                        </p:attrNameLst>
                                      </p:cBhvr>
                                      <p:tavLst>
                                        <p:tav tm="0">
                                          <p:val>
                                            <p:strVal val="0-#ppt_w/2"/>
                                          </p:val>
                                        </p:tav>
                                        <p:tav tm="100000">
                                          <p:val>
                                            <p:strVal val="#ppt_x"/>
                                          </p:val>
                                        </p:tav>
                                      </p:tavLst>
                                    </p:anim>
                                    <p:anim calcmode="lin" valueType="num">
                                      <p:cBhvr additive="base">
                                        <p:cTn id="70"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46" grpId="0" animBg="1"/>
      <p:bldP spid="47" grpId="0" animBg="1"/>
      <p:bldP spid="48" grpId="0" animBg="1"/>
      <p:bldP spid="49" grpId="0" animBg="1"/>
      <p:bldP spid="51" grpId="0" animBg="1"/>
      <p:bldP spid="68" grpId="0" animBg="1"/>
      <p:bldP spid="6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TM%2030.jpg"/>
          <p:cNvPicPr>
            <a:picLocks noChangeAspect="1"/>
          </p:cNvPicPr>
          <p:nvPr/>
        </p:nvPicPr>
        <p:blipFill>
          <a:blip r:embed="rId4" cstate="print">
            <a:lum bright="70000" contrast="-70000"/>
          </a:blip>
          <a:srcRect l="3077" t="2939" r="3583" b="3021"/>
          <a:stretch>
            <a:fillRect/>
          </a:stretch>
        </p:blipFill>
        <p:spPr>
          <a:xfrm>
            <a:off x="1357290" y="1214422"/>
            <a:ext cx="6859887" cy="4824536"/>
          </a:xfrm>
          <a:prstGeom prst="rect">
            <a:avLst/>
          </a:prstGeom>
        </p:spPr>
      </p:pic>
      <p:cxnSp>
        <p:nvCxnSpPr>
          <p:cNvPr id="3" name="Connecteur droit 2"/>
          <p:cNvCxnSpPr/>
          <p:nvPr/>
        </p:nvCxnSpPr>
        <p:spPr>
          <a:xfrm>
            <a:off x="179512" y="764704"/>
            <a:ext cx="7215238" cy="1588"/>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Freeform 11"/>
          <p:cNvSpPr>
            <a:spLocks/>
          </p:cNvSpPr>
          <p:nvPr/>
        </p:nvSpPr>
        <p:spPr bwMode="auto">
          <a:xfrm rot="220368">
            <a:off x="200556" y="845490"/>
            <a:ext cx="3155807" cy="1245248"/>
          </a:xfrm>
          <a:custGeom>
            <a:avLst/>
            <a:gdLst/>
            <a:ahLst/>
            <a:cxnLst>
              <a:cxn ang="0">
                <a:pos x="628" y="312"/>
              </a:cxn>
              <a:cxn ang="0">
                <a:pos x="540" y="312"/>
              </a:cxn>
              <a:cxn ang="0">
                <a:pos x="510" y="352"/>
              </a:cxn>
              <a:cxn ang="0">
                <a:pos x="486" y="412"/>
              </a:cxn>
              <a:cxn ang="0">
                <a:pos x="166" y="442"/>
              </a:cxn>
              <a:cxn ang="0">
                <a:pos x="172" y="412"/>
              </a:cxn>
              <a:cxn ang="0">
                <a:pos x="0" y="476"/>
              </a:cxn>
              <a:cxn ang="0">
                <a:pos x="154" y="526"/>
              </a:cxn>
              <a:cxn ang="0">
                <a:pos x="160" y="494"/>
              </a:cxn>
              <a:cxn ang="0">
                <a:pos x="482" y="472"/>
              </a:cxn>
              <a:cxn ang="0">
                <a:pos x="506" y="558"/>
              </a:cxn>
              <a:cxn ang="0">
                <a:pos x="604" y="646"/>
              </a:cxn>
              <a:cxn ang="0">
                <a:pos x="350" y="826"/>
              </a:cxn>
              <a:cxn ang="0">
                <a:pos x="318" y="798"/>
              </a:cxn>
              <a:cxn ang="0">
                <a:pos x="226" y="946"/>
              </a:cxn>
              <a:cxn ang="0">
                <a:pos x="432" y="886"/>
              </a:cxn>
              <a:cxn ang="0">
                <a:pos x="392" y="854"/>
              </a:cxn>
              <a:cxn ang="0">
                <a:pos x="660" y="676"/>
              </a:cxn>
              <a:cxn ang="0">
                <a:pos x="814" y="720"/>
              </a:cxn>
              <a:cxn ang="0">
                <a:pos x="986" y="720"/>
              </a:cxn>
              <a:cxn ang="0">
                <a:pos x="1034" y="938"/>
              </a:cxn>
              <a:cxn ang="0">
                <a:pos x="976" y="948"/>
              </a:cxn>
              <a:cxn ang="0">
                <a:pos x="1100" y="1072"/>
              </a:cxn>
              <a:cxn ang="0">
                <a:pos x="1158" y="916"/>
              </a:cxn>
              <a:cxn ang="0">
                <a:pos x="1104" y="926"/>
              </a:cxn>
              <a:cxn ang="0">
                <a:pos x="1056" y="712"/>
              </a:cxn>
              <a:cxn ang="0">
                <a:pos x="1192" y="668"/>
              </a:cxn>
              <a:cxn ang="0">
                <a:pos x="1312" y="602"/>
              </a:cxn>
              <a:cxn ang="0">
                <a:pos x="1562" y="724"/>
              </a:cxn>
              <a:cxn ang="0">
                <a:pos x="1534" y="748"/>
              </a:cxn>
              <a:cxn ang="0">
                <a:pos x="1714" y="766"/>
              </a:cxn>
              <a:cxn ang="0">
                <a:pos x="1644" y="652"/>
              </a:cxn>
              <a:cxn ang="0">
                <a:pos x="1612" y="686"/>
              </a:cxn>
              <a:cxn ang="0">
                <a:pos x="1364" y="558"/>
              </a:cxn>
              <a:cxn ang="0">
                <a:pos x="1422" y="482"/>
              </a:cxn>
              <a:cxn ang="0">
                <a:pos x="1442" y="392"/>
              </a:cxn>
              <a:cxn ang="0">
                <a:pos x="1736" y="384"/>
              </a:cxn>
              <a:cxn ang="0">
                <a:pos x="1738" y="412"/>
              </a:cxn>
              <a:cxn ang="0">
                <a:pos x="1894" y="348"/>
              </a:cxn>
              <a:cxn ang="0">
                <a:pos x="1732" y="294"/>
              </a:cxn>
              <a:cxn ang="0">
                <a:pos x="1734" y="322"/>
              </a:cxn>
              <a:cxn ang="0">
                <a:pos x="1432" y="334"/>
              </a:cxn>
              <a:cxn ang="0">
                <a:pos x="1380" y="251"/>
              </a:cxn>
              <a:cxn ang="0">
                <a:pos x="1302" y="194"/>
              </a:cxn>
              <a:cxn ang="0">
                <a:pos x="1464" y="76"/>
              </a:cxn>
              <a:cxn ang="0">
                <a:pos x="1496" y="92"/>
              </a:cxn>
              <a:cxn ang="0">
                <a:pos x="1530" y="0"/>
              </a:cxn>
              <a:cxn ang="0">
                <a:pos x="1384" y="32"/>
              </a:cxn>
              <a:cxn ang="0">
                <a:pos x="1406" y="50"/>
              </a:cxn>
              <a:cxn ang="0">
                <a:pos x="1244" y="166"/>
              </a:cxn>
              <a:cxn ang="0">
                <a:pos x="1154" y="138"/>
              </a:cxn>
              <a:cxn ang="0">
                <a:pos x="1096" y="190"/>
              </a:cxn>
              <a:cxn ang="0">
                <a:pos x="1248" y="238"/>
              </a:cxn>
              <a:cxn ang="0">
                <a:pos x="1350" y="354"/>
              </a:cxn>
              <a:cxn ang="0">
                <a:pos x="1256" y="540"/>
              </a:cxn>
              <a:cxn ang="0">
                <a:pos x="1018" y="640"/>
              </a:cxn>
              <a:cxn ang="0">
                <a:pos x="792" y="640"/>
              </a:cxn>
              <a:cxn ang="0">
                <a:pos x="614" y="556"/>
              </a:cxn>
              <a:cxn ang="0">
                <a:pos x="564" y="430"/>
              </a:cxn>
              <a:cxn ang="0">
                <a:pos x="628" y="312"/>
              </a:cxn>
            </a:cxnLst>
            <a:rect l="0" t="0" r="r" b="b"/>
            <a:pathLst>
              <a:path w="1894" h="1072">
                <a:moveTo>
                  <a:pt x="628" y="312"/>
                </a:moveTo>
                <a:cubicBezTo>
                  <a:pt x="628" y="312"/>
                  <a:pt x="584" y="312"/>
                  <a:pt x="540" y="312"/>
                </a:cubicBezTo>
                <a:cubicBezTo>
                  <a:pt x="537" y="310"/>
                  <a:pt x="530" y="320"/>
                  <a:pt x="510" y="352"/>
                </a:cubicBezTo>
                <a:cubicBezTo>
                  <a:pt x="490" y="384"/>
                  <a:pt x="490" y="413"/>
                  <a:pt x="486" y="412"/>
                </a:cubicBezTo>
                <a:cubicBezTo>
                  <a:pt x="326" y="427"/>
                  <a:pt x="166" y="442"/>
                  <a:pt x="166" y="442"/>
                </a:cubicBezTo>
                <a:lnTo>
                  <a:pt x="172" y="412"/>
                </a:lnTo>
                <a:lnTo>
                  <a:pt x="0" y="476"/>
                </a:lnTo>
                <a:lnTo>
                  <a:pt x="154" y="526"/>
                </a:lnTo>
                <a:lnTo>
                  <a:pt x="160" y="494"/>
                </a:lnTo>
                <a:cubicBezTo>
                  <a:pt x="160" y="494"/>
                  <a:pt x="321" y="483"/>
                  <a:pt x="482" y="472"/>
                </a:cubicBezTo>
                <a:cubicBezTo>
                  <a:pt x="480" y="480"/>
                  <a:pt x="486" y="529"/>
                  <a:pt x="506" y="558"/>
                </a:cubicBezTo>
                <a:cubicBezTo>
                  <a:pt x="526" y="587"/>
                  <a:pt x="580" y="642"/>
                  <a:pt x="604" y="646"/>
                </a:cubicBezTo>
                <a:cubicBezTo>
                  <a:pt x="477" y="736"/>
                  <a:pt x="350" y="826"/>
                  <a:pt x="350" y="826"/>
                </a:cubicBezTo>
                <a:lnTo>
                  <a:pt x="318" y="798"/>
                </a:lnTo>
                <a:lnTo>
                  <a:pt x="226" y="946"/>
                </a:lnTo>
                <a:lnTo>
                  <a:pt x="432" y="886"/>
                </a:lnTo>
                <a:lnTo>
                  <a:pt x="392" y="854"/>
                </a:lnTo>
                <a:cubicBezTo>
                  <a:pt x="392" y="854"/>
                  <a:pt x="650" y="674"/>
                  <a:pt x="660" y="676"/>
                </a:cubicBezTo>
                <a:cubicBezTo>
                  <a:pt x="672" y="686"/>
                  <a:pt x="759" y="713"/>
                  <a:pt x="814" y="720"/>
                </a:cubicBezTo>
                <a:cubicBezTo>
                  <a:pt x="869" y="727"/>
                  <a:pt x="966" y="722"/>
                  <a:pt x="986" y="720"/>
                </a:cubicBezTo>
                <a:cubicBezTo>
                  <a:pt x="1009" y="829"/>
                  <a:pt x="1028" y="918"/>
                  <a:pt x="1034" y="938"/>
                </a:cubicBezTo>
                <a:cubicBezTo>
                  <a:pt x="1006" y="945"/>
                  <a:pt x="976" y="948"/>
                  <a:pt x="976" y="948"/>
                </a:cubicBezTo>
                <a:lnTo>
                  <a:pt x="1100" y="1072"/>
                </a:lnTo>
                <a:lnTo>
                  <a:pt x="1158" y="916"/>
                </a:lnTo>
                <a:lnTo>
                  <a:pt x="1104" y="926"/>
                </a:lnTo>
                <a:cubicBezTo>
                  <a:pt x="1104" y="926"/>
                  <a:pt x="1060" y="718"/>
                  <a:pt x="1056" y="712"/>
                </a:cubicBezTo>
                <a:cubicBezTo>
                  <a:pt x="1072" y="708"/>
                  <a:pt x="1149" y="686"/>
                  <a:pt x="1192" y="668"/>
                </a:cubicBezTo>
                <a:cubicBezTo>
                  <a:pt x="1235" y="650"/>
                  <a:pt x="1314" y="604"/>
                  <a:pt x="1312" y="602"/>
                </a:cubicBezTo>
                <a:cubicBezTo>
                  <a:pt x="1437" y="663"/>
                  <a:pt x="1562" y="724"/>
                  <a:pt x="1562" y="724"/>
                </a:cubicBezTo>
                <a:lnTo>
                  <a:pt x="1534" y="748"/>
                </a:lnTo>
                <a:lnTo>
                  <a:pt x="1714" y="766"/>
                </a:lnTo>
                <a:lnTo>
                  <a:pt x="1644" y="652"/>
                </a:lnTo>
                <a:lnTo>
                  <a:pt x="1612" y="686"/>
                </a:lnTo>
                <a:cubicBezTo>
                  <a:pt x="1612" y="686"/>
                  <a:pt x="1488" y="622"/>
                  <a:pt x="1364" y="558"/>
                </a:cubicBezTo>
                <a:cubicBezTo>
                  <a:pt x="1386" y="546"/>
                  <a:pt x="1409" y="510"/>
                  <a:pt x="1422" y="482"/>
                </a:cubicBezTo>
                <a:cubicBezTo>
                  <a:pt x="1435" y="454"/>
                  <a:pt x="1440" y="406"/>
                  <a:pt x="1442" y="392"/>
                </a:cubicBezTo>
                <a:cubicBezTo>
                  <a:pt x="1589" y="388"/>
                  <a:pt x="1736" y="384"/>
                  <a:pt x="1736" y="384"/>
                </a:cubicBezTo>
                <a:lnTo>
                  <a:pt x="1738" y="412"/>
                </a:lnTo>
                <a:lnTo>
                  <a:pt x="1894" y="348"/>
                </a:lnTo>
                <a:lnTo>
                  <a:pt x="1732" y="294"/>
                </a:lnTo>
                <a:lnTo>
                  <a:pt x="1734" y="322"/>
                </a:lnTo>
                <a:cubicBezTo>
                  <a:pt x="1684" y="329"/>
                  <a:pt x="1491" y="346"/>
                  <a:pt x="1432" y="334"/>
                </a:cubicBezTo>
                <a:cubicBezTo>
                  <a:pt x="1428" y="338"/>
                  <a:pt x="1416" y="281"/>
                  <a:pt x="1380" y="251"/>
                </a:cubicBezTo>
                <a:cubicBezTo>
                  <a:pt x="1344" y="221"/>
                  <a:pt x="1302" y="194"/>
                  <a:pt x="1302" y="194"/>
                </a:cubicBezTo>
                <a:cubicBezTo>
                  <a:pt x="1384" y="136"/>
                  <a:pt x="1464" y="76"/>
                  <a:pt x="1464" y="76"/>
                </a:cubicBezTo>
                <a:lnTo>
                  <a:pt x="1496" y="92"/>
                </a:lnTo>
                <a:lnTo>
                  <a:pt x="1530" y="0"/>
                </a:lnTo>
                <a:lnTo>
                  <a:pt x="1384" y="32"/>
                </a:lnTo>
                <a:lnTo>
                  <a:pt x="1406" y="50"/>
                </a:lnTo>
                <a:cubicBezTo>
                  <a:pt x="1406" y="50"/>
                  <a:pt x="1242" y="170"/>
                  <a:pt x="1244" y="166"/>
                </a:cubicBezTo>
                <a:cubicBezTo>
                  <a:pt x="1246" y="162"/>
                  <a:pt x="1154" y="138"/>
                  <a:pt x="1154" y="138"/>
                </a:cubicBezTo>
                <a:lnTo>
                  <a:pt x="1096" y="190"/>
                </a:lnTo>
                <a:cubicBezTo>
                  <a:pt x="1096" y="190"/>
                  <a:pt x="1206" y="211"/>
                  <a:pt x="1248" y="238"/>
                </a:cubicBezTo>
                <a:cubicBezTo>
                  <a:pt x="1248" y="238"/>
                  <a:pt x="1318" y="276"/>
                  <a:pt x="1350" y="354"/>
                </a:cubicBezTo>
                <a:cubicBezTo>
                  <a:pt x="1382" y="432"/>
                  <a:pt x="1316" y="492"/>
                  <a:pt x="1256" y="540"/>
                </a:cubicBezTo>
                <a:cubicBezTo>
                  <a:pt x="1196" y="588"/>
                  <a:pt x="1086" y="628"/>
                  <a:pt x="1018" y="640"/>
                </a:cubicBezTo>
                <a:cubicBezTo>
                  <a:pt x="950" y="652"/>
                  <a:pt x="835" y="649"/>
                  <a:pt x="792" y="640"/>
                </a:cubicBezTo>
                <a:cubicBezTo>
                  <a:pt x="749" y="631"/>
                  <a:pt x="652" y="591"/>
                  <a:pt x="614" y="556"/>
                </a:cubicBezTo>
                <a:cubicBezTo>
                  <a:pt x="576" y="521"/>
                  <a:pt x="561" y="471"/>
                  <a:pt x="564" y="430"/>
                </a:cubicBezTo>
                <a:cubicBezTo>
                  <a:pt x="567" y="389"/>
                  <a:pt x="615" y="337"/>
                  <a:pt x="628" y="312"/>
                </a:cubicBezTo>
                <a:close/>
              </a:path>
            </a:pathLst>
          </a:custGeom>
          <a:solidFill>
            <a:srgbClr val="4BACC6">
              <a:lumMod val="75000"/>
            </a:srgbClr>
          </a:solidFill>
          <a:ln w="38100" cap="flat" cmpd="sng">
            <a:solidFill>
              <a:srgbClr val="4BACC6">
                <a:lumMod val="75000"/>
              </a:srgbClr>
            </a:solidFill>
            <a:prstDash val="solid"/>
            <a:round/>
            <a:headEnd/>
            <a:tailEnd/>
          </a:ln>
          <a:effectLst/>
        </p:spPr>
        <p:txBody>
          <a:bodyPr lIns="36000" tIns="0" rIns="3600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dirty="0">
              <a:ln>
                <a:noFill/>
              </a:ln>
              <a:solidFill>
                <a:sysClr val="windowText" lastClr="000000"/>
              </a:solidFill>
              <a:effectLst/>
              <a:uLnTx/>
              <a:uFillTx/>
            </a:endParaRPr>
          </a:p>
        </p:txBody>
      </p:sp>
      <p:sp>
        <p:nvSpPr>
          <p:cNvPr id="5" name="ZoneTexte 4"/>
          <p:cNvSpPr txBox="1"/>
          <p:nvPr/>
        </p:nvSpPr>
        <p:spPr>
          <a:xfrm>
            <a:off x="1000100" y="1142984"/>
            <a:ext cx="165618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2000" b="1" i="0" u="none" strike="noStrike" kern="0" cap="none" spc="0" normalizeH="0" baseline="0" noProof="0" dirty="0" smtClean="0">
                <a:ln>
                  <a:noFill/>
                </a:ln>
                <a:effectLst/>
                <a:uLnTx/>
                <a:uFillTx/>
              </a:rPr>
              <a:t>Analyser</a:t>
            </a:r>
            <a:r>
              <a:rPr kumimoji="0" lang="fr-FR" sz="2000" b="1" i="0" u="none" strike="noStrike" kern="0" cap="none" spc="0" normalizeH="0" baseline="0" noProof="0" dirty="0" smtClean="0">
                <a:ln>
                  <a:noFill/>
                </a:ln>
                <a:solidFill>
                  <a:srgbClr val="4BACC6">
                    <a:lumMod val="75000"/>
                  </a:srgbClr>
                </a:solidFill>
                <a:effectLst/>
                <a:uLnTx/>
                <a:uFillTx/>
              </a:rPr>
              <a:t> </a:t>
            </a:r>
          </a:p>
        </p:txBody>
      </p:sp>
      <p:sp>
        <p:nvSpPr>
          <p:cNvPr id="9" name="Freeform 9"/>
          <p:cNvSpPr>
            <a:spLocks/>
          </p:cNvSpPr>
          <p:nvPr/>
        </p:nvSpPr>
        <p:spPr bwMode="auto">
          <a:xfrm>
            <a:off x="571472" y="3071810"/>
            <a:ext cx="3541602" cy="1587803"/>
          </a:xfrm>
          <a:custGeom>
            <a:avLst/>
            <a:gdLst>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7333 w 10000"/>
              <a:gd name="connsiteY31" fmla="*/ 8467 h 10000"/>
              <a:gd name="connsiteX32" fmla="*/ 7077 w 10000"/>
              <a:gd name="connsiteY32" fmla="*/ 8505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7333 w 10000"/>
              <a:gd name="connsiteY31" fmla="*/ 8467 h 10000"/>
              <a:gd name="connsiteX32" fmla="*/ 6383 w 10000"/>
              <a:gd name="connsiteY32" fmla="*/ 6364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7333 w 10000"/>
              <a:gd name="connsiteY31" fmla="*/ 8467 h 10000"/>
              <a:gd name="connsiteX32" fmla="*/ 6383 w 10000"/>
              <a:gd name="connsiteY32" fmla="*/ 6364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7333 w 10000"/>
              <a:gd name="connsiteY31" fmla="*/ 8467 h 10000"/>
              <a:gd name="connsiteX32" fmla="*/ 6383 w 10000"/>
              <a:gd name="connsiteY32" fmla="*/ 6364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10000"/>
              <a:gd name="connsiteX1" fmla="*/ 2973 w 10000"/>
              <a:gd name="connsiteY1" fmla="*/ 628 h 10000"/>
              <a:gd name="connsiteX2" fmla="*/ 2874 w 10000"/>
              <a:gd name="connsiteY2" fmla="*/ 729 h 10000"/>
              <a:gd name="connsiteX3" fmla="*/ 2576 w 10000"/>
              <a:gd name="connsiteY3" fmla="*/ 1093 h 10000"/>
              <a:gd name="connsiteX4" fmla="*/ 1346 w 10000"/>
              <a:gd name="connsiteY4" fmla="*/ 302 h 10000"/>
              <a:gd name="connsiteX5" fmla="*/ 1453 w 10000"/>
              <a:gd name="connsiteY5" fmla="*/ 126 h 10000"/>
              <a:gd name="connsiteX6" fmla="*/ 611 w 10000"/>
              <a:gd name="connsiteY6" fmla="*/ 0 h 10000"/>
              <a:gd name="connsiteX7" fmla="*/ 1016 w 10000"/>
              <a:gd name="connsiteY7" fmla="*/ 791 h 10000"/>
              <a:gd name="connsiteX8" fmla="*/ 1156 w 10000"/>
              <a:gd name="connsiteY8" fmla="*/ 578 h 10000"/>
              <a:gd name="connsiteX9" fmla="*/ 2428 w 10000"/>
              <a:gd name="connsiteY9" fmla="*/ 1482 h 10000"/>
              <a:gd name="connsiteX10" fmla="*/ 2246 w 10000"/>
              <a:gd name="connsiteY10" fmla="*/ 2349 h 10000"/>
              <a:gd name="connsiteX11" fmla="*/ 2320 w 10000"/>
              <a:gd name="connsiteY11" fmla="*/ 3405 h 10000"/>
              <a:gd name="connsiteX12" fmla="*/ 735 w 10000"/>
              <a:gd name="connsiteY12" fmla="*/ 3756 h 10000"/>
              <a:gd name="connsiteX13" fmla="*/ 710 w 10000"/>
              <a:gd name="connsiteY13" fmla="*/ 3492 h 10000"/>
              <a:gd name="connsiteX14" fmla="*/ 0 w 10000"/>
              <a:gd name="connsiteY14" fmla="*/ 4171 h 10000"/>
              <a:gd name="connsiteX15" fmla="*/ 842 w 10000"/>
              <a:gd name="connsiteY15" fmla="*/ 4611 h 10000"/>
              <a:gd name="connsiteX16" fmla="*/ 809 w 10000"/>
              <a:gd name="connsiteY16" fmla="*/ 4246 h 10000"/>
              <a:gd name="connsiteX17" fmla="*/ 2469 w 10000"/>
              <a:gd name="connsiteY17" fmla="*/ 3920 h 10000"/>
              <a:gd name="connsiteX18" fmla="*/ 2989 w 10000"/>
              <a:gd name="connsiteY18" fmla="*/ 4774 h 10000"/>
              <a:gd name="connsiteX19" fmla="*/ 3749 w 10000"/>
              <a:gd name="connsiteY19" fmla="*/ 5553 h 10000"/>
              <a:gd name="connsiteX20" fmla="*/ 3154 w 10000"/>
              <a:gd name="connsiteY20" fmla="*/ 7739 h 10000"/>
              <a:gd name="connsiteX21" fmla="*/ 2857 w 10000"/>
              <a:gd name="connsiteY21" fmla="*/ 7538 h 10000"/>
              <a:gd name="connsiteX22" fmla="*/ 3022 w 10000"/>
              <a:gd name="connsiteY22" fmla="*/ 9121 h 10000"/>
              <a:gd name="connsiteX23" fmla="*/ 3840 w 10000"/>
              <a:gd name="connsiteY23" fmla="*/ 8153 h 10000"/>
              <a:gd name="connsiteX24" fmla="*/ 3551 w 10000"/>
              <a:gd name="connsiteY24" fmla="*/ 7965 h 10000"/>
              <a:gd name="connsiteX25" fmla="*/ 4112 w 10000"/>
              <a:gd name="connsiteY25" fmla="*/ 5754 h 10000"/>
              <a:gd name="connsiteX26" fmla="*/ 4872 w 10000"/>
              <a:gd name="connsiteY26" fmla="*/ 6106 h 10000"/>
              <a:gd name="connsiteX27" fmla="*/ 5714 w 10000"/>
              <a:gd name="connsiteY27" fmla="*/ 6080 h 10000"/>
              <a:gd name="connsiteX28" fmla="*/ 5745 w 10000"/>
              <a:gd name="connsiteY28" fmla="*/ 6136 h 10000"/>
              <a:gd name="connsiteX29" fmla="*/ 6391 w 10000"/>
              <a:gd name="connsiteY29" fmla="*/ 8668 h 10000"/>
              <a:gd name="connsiteX30" fmla="*/ 7333 w 10000"/>
              <a:gd name="connsiteY30" fmla="*/ 10000 h 10000"/>
              <a:gd name="connsiteX31" fmla="*/ 6277 w 10000"/>
              <a:gd name="connsiteY31" fmla="*/ 6136 h 10000"/>
              <a:gd name="connsiteX32" fmla="*/ 6383 w 10000"/>
              <a:gd name="connsiteY32" fmla="*/ 6364 h 10000"/>
              <a:gd name="connsiteX33" fmla="*/ 6119 w 10000"/>
              <a:gd name="connsiteY33" fmla="*/ 5992 h 10000"/>
              <a:gd name="connsiteX34" fmla="*/ 6755 w 10000"/>
              <a:gd name="connsiteY34" fmla="*/ 5471 h 10000"/>
              <a:gd name="connsiteX35" fmla="*/ 7168 w 10000"/>
              <a:gd name="connsiteY35" fmla="*/ 4837 h 10000"/>
              <a:gd name="connsiteX36" fmla="*/ 9001 w 10000"/>
              <a:gd name="connsiteY36" fmla="*/ 6256 h 10000"/>
              <a:gd name="connsiteX37" fmla="*/ 8885 w 10000"/>
              <a:gd name="connsiteY37" fmla="*/ 6482 h 10000"/>
              <a:gd name="connsiteX38" fmla="*/ 10000 w 10000"/>
              <a:gd name="connsiteY38" fmla="*/ 6796 h 10000"/>
              <a:gd name="connsiteX39" fmla="*/ 9232 w 10000"/>
              <a:gd name="connsiteY39" fmla="*/ 5553 h 10000"/>
              <a:gd name="connsiteX40" fmla="*/ 9149 w 10000"/>
              <a:gd name="connsiteY40" fmla="*/ 5804 h 10000"/>
              <a:gd name="connsiteX41" fmla="*/ 7291 w 10000"/>
              <a:gd name="connsiteY41" fmla="*/ 4384 h 10000"/>
              <a:gd name="connsiteX42" fmla="*/ 7333 w 10000"/>
              <a:gd name="connsiteY42" fmla="*/ 3342 h 10000"/>
              <a:gd name="connsiteX43" fmla="*/ 7077 w 10000"/>
              <a:gd name="connsiteY43" fmla="*/ 2374 h 10000"/>
              <a:gd name="connsiteX44" fmla="*/ 8497 w 10000"/>
              <a:gd name="connsiteY44" fmla="*/ 2010 h 10000"/>
              <a:gd name="connsiteX45" fmla="*/ 8571 w 10000"/>
              <a:gd name="connsiteY45" fmla="*/ 2312 h 10000"/>
              <a:gd name="connsiteX46" fmla="*/ 9083 w 10000"/>
              <a:gd name="connsiteY46" fmla="*/ 1671 h 10000"/>
              <a:gd name="connsiteX47" fmla="*/ 8233 w 10000"/>
              <a:gd name="connsiteY47" fmla="*/ 1382 h 10000"/>
              <a:gd name="connsiteX48" fmla="*/ 8324 w 10000"/>
              <a:gd name="connsiteY48" fmla="*/ 1633 h 10000"/>
              <a:gd name="connsiteX49" fmla="*/ 6837 w 10000"/>
              <a:gd name="connsiteY49" fmla="*/ 1985 h 10000"/>
              <a:gd name="connsiteX50" fmla="*/ 6474 w 10000"/>
              <a:gd name="connsiteY50" fmla="*/ 1432 h 10000"/>
              <a:gd name="connsiteX51" fmla="*/ 6028 w 10000"/>
              <a:gd name="connsiteY51" fmla="*/ 1583 h 10000"/>
              <a:gd name="connsiteX52" fmla="*/ 6722 w 10000"/>
              <a:gd name="connsiteY52" fmla="*/ 2726 h 10000"/>
              <a:gd name="connsiteX53" fmla="*/ 6854 w 10000"/>
              <a:gd name="connsiteY53" fmla="*/ 4020 h 10000"/>
              <a:gd name="connsiteX54" fmla="*/ 6177 w 10000"/>
              <a:gd name="connsiteY54" fmla="*/ 5151 h 10000"/>
              <a:gd name="connsiteX55" fmla="*/ 4897 w 10000"/>
              <a:gd name="connsiteY55" fmla="*/ 5364 h 10000"/>
              <a:gd name="connsiteX56" fmla="*/ 3757 w 10000"/>
              <a:gd name="connsiteY56" fmla="*/ 4824 h 10000"/>
              <a:gd name="connsiteX57" fmla="*/ 2956 w 10000"/>
              <a:gd name="connsiteY57" fmla="*/ 3794 h 10000"/>
              <a:gd name="connsiteX58" fmla="*/ 2659 w 10000"/>
              <a:gd name="connsiteY58" fmla="*/ 2714 h 10000"/>
              <a:gd name="connsiteX59" fmla="*/ 2857 w 10000"/>
              <a:gd name="connsiteY59" fmla="*/ 1558 h 10000"/>
              <a:gd name="connsiteX60" fmla="*/ 3501 w 10000"/>
              <a:gd name="connsiteY60" fmla="*/ 804 h 10000"/>
              <a:gd name="connsiteX61" fmla="*/ 3154 w 10000"/>
              <a:gd name="connsiteY61" fmla="*/ 477 h 10000"/>
              <a:gd name="connsiteX0" fmla="*/ 3154 w 10000"/>
              <a:gd name="connsiteY0" fmla="*/ 477 h 9121"/>
              <a:gd name="connsiteX1" fmla="*/ 2973 w 10000"/>
              <a:gd name="connsiteY1" fmla="*/ 628 h 9121"/>
              <a:gd name="connsiteX2" fmla="*/ 2874 w 10000"/>
              <a:gd name="connsiteY2" fmla="*/ 729 h 9121"/>
              <a:gd name="connsiteX3" fmla="*/ 2576 w 10000"/>
              <a:gd name="connsiteY3" fmla="*/ 1093 h 9121"/>
              <a:gd name="connsiteX4" fmla="*/ 1346 w 10000"/>
              <a:gd name="connsiteY4" fmla="*/ 302 h 9121"/>
              <a:gd name="connsiteX5" fmla="*/ 1453 w 10000"/>
              <a:gd name="connsiteY5" fmla="*/ 126 h 9121"/>
              <a:gd name="connsiteX6" fmla="*/ 611 w 10000"/>
              <a:gd name="connsiteY6" fmla="*/ 0 h 9121"/>
              <a:gd name="connsiteX7" fmla="*/ 1016 w 10000"/>
              <a:gd name="connsiteY7" fmla="*/ 791 h 9121"/>
              <a:gd name="connsiteX8" fmla="*/ 1156 w 10000"/>
              <a:gd name="connsiteY8" fmla="*/ 578 h 9121"/>
              <a:gd name="connsiteX9" fmla="*/ 2428 w 10000"/>
              <a:gd name="connsiteY9" fmla="*/ 1482 h 9121"/>
              <a:gd name="connsiteX10" fmla="*/ 2246 w 10000"/>
              <a:gd name="connsiteY10" fmla="*/ 2349 h 9121"/>
              <a:gd name="connsiteX11" fmla="*/ 2320 w 10000"/>
              <a:gd name="connsiteY11" fmla="*/ 3405 h 9121"/>
              <a:gd name="connsiteX12" fmla="*/ 735 w 10000"/>
              <a:gd name="connsiteY12" fmla="*/ 3756 h 9121"/>
              <a:gd name="connsiteX13" fmla="*/ 710 w 10000"/>
              <a:gd name="connsiteY13" fmla="*/ 3492 h 9121"/>
              <a:gd name="connsiteX14" fmla="*/ 0 w 10000"/>
              <a:gd name="connsiteY14" fmla="*/ 4171 h 9121"/>
              <a:gd name="connsiteX15" fmla="*/ 842 w 10000"/>
              <a:gd name="connsiteY15" fmla="*/ 4611 h 9121"/>
              <a:gd name="connsiteX16" fmla="*/ 809 w 10000"/>
              <a:gd name="connsiteY16" fmla="*/ 4246 h 9121"/>
              <a:gd name="connsiteX17" fmla="*/ 2469 w 10000"/>
              <a:gd name="connsiteY17" fmla="*/ 3920 h 9121"/>
              <a:gd name="connsiteX18" fmla="*/ 2989 w 10000"/>
              <a:gd name="connsiteY18" fmla="*/ 4774 h 9121"/>
              <a:gd name="connsiteX19" fmla="*/ 3749 w 10000"/>
              <a:gd name="connsiteY19" fmla="*/ 5553 h 9121"/>
              <a:gd name="connsiteX20" fmla="*/ 3154 w 10000"/>
              <a:gd name="connsiteY20" fmla="*/ 7739 h 9121"/>
              <a:gd name="connsiteX21" fmla="*/ 2857 w 10000"/>
              <a:gd name="connsiteY21" fmla="*/ 7538 h 9121"/>
              <a:gd name="connsiteX22" fmla="*/ 3022 w 10000"/>
              <a:gd name="connsiteY22" fmla="*/ 9121 h 9121"/>
              <a:gd name="connsiteX23" fmla="*/ 3840 w 10000"/>
              <a:gd name="connsiteY23" fmla="*/ 8153 h 9121"/>
              <a:gd name="connsiteX24" fmla="*/ 3551 w 10000"/>
              <a:gd name="connsiteY24" fmla="*/ 7965 h 9121"/>
              <a:gd name="connsiteX25" fmla="*/ 4112 w 10000"/>
              <a:gd name="connsiteY25" fmla="*/ 5754 h 9121"/>
              <a:gd name="connsiteX26" fmla="*/ 4872 w 10000"/>
              <a:gd name="connsiteY26" fmla="*/ 6106 h 9121"/>
              <a:gd name="connsiteX27" fmla="*/ 5714 w 10000"/>
              <a:gd name="connsiteY27" fmla="*/ 6080 h 9121"/>
              <a:gd name="connsiteX28" fmla="*/ 5745 w 10000"/>
              <a:gd name="connsiteY28" fmla="*/ 6136 h 9121"/>
              <a:gd name="connsiteX29" fmla="*/ 6391 w 10000"/>
              <a:gd name="connsiteY29" fmla="*/ 8668 h 9121"/>
              <a:gd name="connsiteX30" fmla="*/ 6596 w 10000"/>
              <a:gd name="connsiteY30" fmla="*/ 8636 h 9121"/>
              <a:gd name="connsiteX31" fmla="*/ 6277 w 10000"/>
              <a:gd name="connsiteY31" fmla="*/ 6136 h 9121"/>
              <a:gd name="connsiteX32" fmla="*/ 6383 w 10000"/>
              <a:gd name="connsiteY32" fmla="*/ 6364 h 9121"/>
              <a:gd name="connsiteX33" fmla="*/ 6119 w 10000"/>
              <a:gd name="connsiteY33" fmla="*/ 5992 h 9121"/>
              <a:gd name="connsiteX34" fmla="*/ 6755 w 10000"/>
              <a:gd name="connsiteY34" fmla="*/ 5471 h 9121"/>
              <a:gd name="connsiteX35" fmla="*/ 7168 w 10000"/>
              <a:gd name="connsiteY35" fmla="*/ 4837 h 9121"/>
              <a:gd name="connsiteX36" fmla="*/ 9001 w 10000"/>
              <a:gd name="connsiteY36" fmla="*/ 6256 h 9121"/>
              <a:gd name="connsiteX37" fmla="*/ 8885 w 10000"/>
              <a:gd name="connsiteY37" fmla="*/ 6482 h 9121"/>
              <a:gd name="connsiteX38" fmla="*/ 10000 w 10000"/>
              <a:gd name="connsiteY38" fmla="*/ 6796 h 9121"/>
              <a:gd name="connsiteX39" fmla="*/ 9232 w 10000"/>
              <a:gd name="connsiteY39" fmla="*/ 5553 h 9121"/>
              <a:gd name="connsiteX40" fmla="*/ 9149 w 10000"/>
              <a:gd name="connsiteY40" fmla="*/ 5804 h 9121"/>
              <a:gd name="connsiteX41" fmla="*/ 7291 w 10000"/>
              <a:gd name="connsiteY41" fmla="*/ 4384 h 9121"/>
              <a:gd name="connsiteX42" fmla="*/ 7333 w 10000"/>
              <a:gd name="connsiteY42" fmla="*/ 3342 h 9121"/>
              <a:gd name="connsiteX43" fmla="*/ 7077 w 10000"/>
              <a:gd name="connsiteY43" fmla="*/ 2374 h 9121"/>
              <a:gd name="connsiteX44" fmla="*/ 8497 w 10000"/>
              <a:gd name="connsiteY44" fmla="*/ 2010 h 9121"/>
              <a:gd name="connsiteX45" fmla="*/ 8571 w 10000"/>
              <a:gd name="connsiteY45" fmla="*/ 2312 h 9121"/>
              <a:gd name="connsiteX46" fmla="*/ 9083 w 10000"/>
              <a:gd name="connsiteY46" fmla="*/ 1671 h 9121"/>
              <a:gd name="connsiteX47" fmla="*/ 8233 w 10000"/>
              <a:gd name="connsiteY47" fmla="*/ 1382 h 9121"/>
              <a:gd name="connsiteX48" fmla="*/ 8324 w 10000"/>
              <a:gd name="connsiteY48" fmla="*/ 1633 h 9121"/>
              <a:gd name="connsiteX49" fmla="*/ 6837 w 10000"/>
              <a:gd name="connsiteY49" fmla="*/ 1985 h 9121"/>
              <a:gd name="connsiteX50" fmla="*/ 6474 w 10000"/>
              <a:gd name="connsiteY50" fmla="*/ 1432 h 9121"/>
              <a:gd name="connsiteX51" fmla="*/ 6028 w 10000"/>
              <a:gd name="connsiteY51" fmla="*/ 1583 h 9121"/>
              <a:gd name="connsiteX52" fmla="*/ 6722 w 10000"/>
              <a:gd name="connsiteY52" fmla="*/ 2726 h 9121"/>
              <a:gd name="connsiteX53" fmla="*/ 6854 w 10000"/>
              <a:gd name="connsiteY53" fmla="*/ 4020 h 9121"/>
              <a:gd name="connsiteX54" fmla="*/ 6177 w 10000"/>
              <a:gd name="connsiteY54" fmla="*/ 5151 h 9121"/>
              <a:gd name="connsiteX55" fmla="*/ 4897 w 10000"/>
              <a:gd name="connsiteY55" fmla="*/ 5364 h 9121"/>
              <a:gd name="connsiteX56" fmla="*/ 3757 w 10000"/>
              <a:gd name="connsiteY56" fmla="*/ 4824 h 9121"/>
              <a:gd name="connsiteX57" fmla="*/ 2956 w 10000"/>
              <a:gd name="connsiteY57" fmla="*/ 3794 h 9121"/>
              <a:gd name="connsiteX58" fmla="*/ 2659 w 10000"/>
              <a:gd name="connsiteY58" fmla="*/ 2714 h 9121"/>
              <a:gd name="connsiteX59" fmla="*/ 2857 w 10000"/>
              <a:gd name="connsiteY59" fmla="*/ 1558 h 9121"/>
              <a:gd name="connsiteX60" fmla="*/ 3501 w 10000"/>
              <a:gd name="connsiteY60" fmla="*/ 804 h 9121"/>
              <a:gd name="connsiteX61" fmla="*/ 3154 w 10000"/>
              <a:gd name="connsiteY61" fmla="*/ 477 h 9121"/>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6391 w 10000"/>
              <a:gd name="connsiteY29" fmla="*/ 9503 h 10000"/>
              <a:gd name="connsiteX30" fmla="*/ 6596 w 10000"/>
              <a:gd name="connsiteY30" fmla="*/ 946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596 w 10000"/>
              <a:gd name="connsiteY30" fmla="*/ 946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277 w 10000"/>
              <a:gd name="connsiteY31" fmla="*/ 6727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383 w 10000"/>
              <a:gd name="connsiteY32" fmla="*/ 6977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119 w 10000"/>
              <a:gd name="connsiteY33" fmla="*/ 656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383 w 10000"/>
              <a:gd name="connsiteY33" fmla="*/ 6728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383 w 10000"/>
              <a:gd name="connsiteY33" fmla="*/ 6728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383 w 10000"/>
              <a:gd name="connsiteY33" fmla="*/ 6728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479 h 10000"/>
              <a:gd name="connsiteX32" fmla="*/ 6277 w 10000"/>
              <a:gd name="connsiteY32" fmla="*/ 6479 h 10000"/>
              <a:gd name="connsiteX33" fmla="*/ 6596 w 10000"/>
              <a:gd name="connsiteY33" fmla="*/ 622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383 w 10000"/>
              <a:gd name="connsiteY31" fmla="*/ 6728 h 10000"/>
              <a:gd name="connsiteX32" fmla="*/ 6277 w 10000"/>
              <a:gd name="connsiteY32" fmla="*/ 6479 h 10000"/>
              <a:gd name="connsiteX33" fmla="*/ 6596 w 10000"/>
              <a:gd name="connsiteY33" fmla="*/ 6229 h 10000"/>
              <a:gd name="connsiteX34" fmla="*/ 6755 w 10000"/>
              <a:gd name="connsiteY34" fmla="*/ 5998 h 10000"/>
              <a:gd name="connsiteX35" fmla="*/ 7168 w 10000"/>
              <a:gd name="connsiteY35" fmla="*/ 5303 h 10000"/>
              <a:gd name="connsiteX36" fmla="*/ 9001 w 10000"/>
              <a:gd name="connsiteY36" fmla="*/ 6859 h 10000"/>
              <a:gd name="connsiteX37" fmla="*/ 8885 w 10000"/>
              <a:gd name="connsiteY37" fmla="*/ 7107 h 10000"/>
              <a:gd name="connsiteX38" fmla="*/ 10000 w 10000"/>
              <a:gd name="connsiteY38" fmla="*/ 7451 h 10000"/>
              <a:gd name="connsiteX39" fmla="*/ 9232 w 10000"/>
              <a:gd name="connsiteY39" fmla="*/ 6088 h 10000"/>
              <a:gd name="connsiteX40" fmla="*/ 9149 w 10000"/>
              <a:gd name="connsiteY40" fmla="*/ 6363 h 10000"/>
              <a:gd name="connsiteX41" fmla="*/ 7291 w 10000"/>
              <a:gd name="connsiteY41" fmla="*/ 4806 h 10000"/>
              <a:gd name="connsiteX42" fmla="*/ 7333 w 10000"/>
              <a:gd name="connsiteY42" fmla="*/ 3664 h 10000"/>
              <a:gd name="connsiteX43" fmla="*/ 7077 w 10000"/>
              <a:gd name="connsiteY43" fmla="*/ 2603 h 10000"/>
              <a:gd name="connsiteX44" fmla="*/ 8497 w 10000"/>
              <a:gd name="connsiteY44" fmla="*/ 2204 h 10000"/>
              <a:gd name="connsiteX45" fmla="*/ 8571 w 10000"/>
              <a:gd name="connsiteY45" fmla="*/ 2535 h 10000"/>
              <a:gd name="connsiteX46" fmla="*/ 9083 w 10000"/>
              <a:gd name="connsiteY46" fmla="*/ 1832 h 10000"/>
              <a:gd name="connsiteX47" fmla="*/ 8233 w 10000"/>
              <a:gd name="connsiteY47" fmla="*/ 1515 h 10000"/>
              <a:gd name="connsiteX48" fmla="*/ 8324 w 10000"/>
              <a:gd name="connsiteY48" fmla="*/ 1790 h 10000"/>
              <a:gd name="connsiteX49" fmla="*/ 6837 w 10000"/>
              <a:gd name="connsiteY49" fmla="*/ 2176 h 10000"/>
              <a:gd name="connsiteX50" fmla="*/ 6474 w 10000"/>
              <a:gd name="connsiteY50" fmla="*/ 1570 h 10000"/>
              <a:gd name="connsiteX51" fmla="*/ 6028 w 10000"/>
              <a:gd name="connsiteY51" fmla="*/ 1736 h 10000"/>
              <a:gd name="connsiteX52" fmla="*/ 6722 w 10000"/>
              <a:gd name="connsiteY52" fmla="*/ 2989 h 10000"/>
              <a:gd name="connsiteX53" fmla="*/ 6854 w 10000"/>
              <a:gd name="connsiteY53" fmla="*/ 4407 h 10000"/>
              <a:gd name="connsiteX54" fmla="*/ 6177 w 10000"/>
              <a:gd name="connsiteY54" fmla="*/ 5647 h 10000"/>
              <a:gd name="connsiteX55" fmla="*/ 4897 w 10000"/>
              <a:gd name="connsiteY55" fmla="*/ 5881 h 10000"/>
              <a:gd name="connsiteX56" fmla="*/ 3757 w 10000"/>
              <a:gd name="connsiteY56" fmla="*/ 5289 h 10000"/>
              <a:gd name="connsiteX57" fmla="*/ 2956 w 10000"/>
              <a:gd name="connsiteY57" fmla="*/ 4160 h 10000"/>
              <a:gd name="connsiteX58" fmla="*/ 2659 w 10000"/>
              <a:gd name="connsiteY58" fmla="*/ 2976 h 10000"/>
              <a:gd name="connsiteX59" fmla="*/ 2857 w 10000"/>
              <a:gd name="connsiteY59" fmla="*/ 1708 h 10000"/>
              <a:gd name="connsiteX60" fmla="*/ 3501 w 10000"/>
              <a:gd name="connsiteY60" fmla="*/ 881 h 10000"/>
              <a:gd name="connsiteX61" fmla="*/ 3154 w 10000"/>
              <a:gd name="connsiteY61"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728 h 10000"/>
              <a:gd name="connsiteX32" fmla="*/ 6383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728 h 10000"/>
              <a:gd name="connsiteX32" fmla="*/ 6170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728 h 10000"/>
              <a:gd name="connsiteX32" fmla="*/ 6064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6170 w 10000"/>
              <a:gd name="connsiteY31" fmla="*/ 6728 h 10000"/>
              <a:gd name="connsiteX32" fmla="*/ 6064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5745 w 10000"/>
              <a:gd name="connsiteY31" fmla="*/ 6761 h 10000"/>
              <a:gd name="connsiteX32" fmla="*/ 6064 w 10000"/>
              <a:gd name="connsiteY32" fmla="*/ 6728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728 h 10000"/>
              <a:gd name="connsiteX31" fmla="*/ 5745 w 10000"/>
              <a:gd name="connsiteY31" fmla="*/ 6761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957 w 10000"/>
              <a:gd name="connsiteY29" fmla="*/ 6728 h 10000"/>
              <a:gd name="connsiteX30" fmla="*/ 6064 w 10000"/>
              <a:gd name="connsiteY30" fmla="*/ 6512 h 10000"/>
              <a:gd name="connsiteX31" fmla="*/ 5745 w 10000"/>
              <a:gd name="connsiteY31" fmla="*/ 6761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532 w 10000"/>
              <a:gd name="connsiteY29" fmla="*/ 6761 h 10000"/>
              <a:gd name="connsiteX30" fmla="*/ 6064 w 10000"/>
              <a:gd name="connsiteY30" fmla="*/ 6512 h 10000"/>
              <a:gd name="connsiteX31" fmla="*/ 5745 w 10000"/>
              <a:gd name="connsiteY31" fmla="*/ 6761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532 w 10000"/>
              <a:gd name="connsiteY29" fmla="*/ 6761 h 10000"/>
              <a:gd name="connsiteX30" fmla="*/ 6064 w 10000"/>
              <a:gd name="connsiteY30" fmla="*/ 6512 h 10000"/>
              <a:gd name="connsiteX31" fmla="*/ 5745 w 10000"/>
              <a:gd name="connsiteY31" fmla="*/ 6512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5745 w 10000"/>
              <a:gd name="connsiteY28" fmla="*/ 6727 h 10000"/>
              <a:gd name="connsiteX29" fmla="*/ 5532 w 10000"/>
              <a:gd name="connsiteY29" fmla="*/ 6761 h 10000"/>
              <a:gd name="connsiteX30" fmla="*/ 6064 w 10000"/>
              <a:gd name="connsiteY30" fmla="*/ 6512 h 10000"/>
              <a:gd name="connsiteX31" fmla="*/ 5745 w 10000"/>
              <a:gd name="connsiteY31" fmla="*/ 6512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 name="connsiteX0" fmla="*/ 3154 w 10000"/>
              <a:gd name="connsiteY0" fmla="*/ 523 h 10000"/>
              <a:gd name="connsiteX1" fmla="*/ 2973 w 10000"/>
              <a:gd name="connsiteY1" fmla="*/ 689 h 10000"/>
              <a:gd name="connsiteX2" fmla="*/ 2874 w 10000"/>
              <a:gd name="connsiteY2" fmla="*/ 799 h 10000"/>
              <a:gd name="connsiteX3" fmla="*/ 2576 w 10000"/>
              <a:gd name="connsiteY3" fmla="*/ 1198 h 10000"/>
              <a:gd name="connsiteX4" fmla="*/ 1346 w 10000"/>
              <a:gd name="connsiteY4" fmla="*/ 331 h 10000"/>
              <a:gd name="connsiteX5" fmla="*/ 1453 w 10000"/>
              <a:gd name="connsiteY5" fmla="*/ 138 h 10000"/>
              <a:gd name="connsiteX6" fmla="*/ 611 w 10000"/>
              <a:gd name="connsiteY6" fmla="*/ 0 h 10000"/>
              <a:gd name="connsiteX7" fmla="*/ 1016 w 10000"/>
              <a:gd name="connsiteY7" fmla="*/ 867 h 10000"/>
              <a:gd name="connsiteX8" fmla="*/ 1156 w 10000"/>
              <a:gd name="connsiteY8" fmla="*/ 634 h 10000"/>
              <a:gd name="connsiteX9" fmla="*/ 2428 w 10000"/>
              <a:gd name="connsiteY9" fmla="*/ 1625 h 10000"/>
              <a:gd name="connsiteX10" fmla="*/ 2246 w 10000"/>
              <a:gd name="connsiteY10" fmla="*/ 2575 h 10000"/>
              <a:gd name="connsiteX11" fmla="*/ 2320 w 10000"/>
              <a:gd name="connsiteY11" fmla="*/ 3733 h 10000"/>
              <a:gd name="connsiteX12" fmla="*/ 735 w 10000"/>
              <a:gd name="connsiteY12" fmla="*/ 4118 h 10000"/>
              <a:gd name="connsiteX13" fmla="*/ 710 w 10000"/>
              <a:gd name="connsiteY13" fmla="*/ 3829 h 10000"/>
              <a:gd name="connsiteX14" fmla="*/ 0 w 10000"/>
              <a:gd name="connsiteY14" fmla="*/ 4573 h 10000"/>
              <a:gd name="connsiteX15" fmla="*/ 842 w 10000"/>
              <a:gd name="connsiteY15" fmla="*/ 5055 h 10000"/>
              <a:gd name="connsiteX16" fmla="*/ 809 w 10000"/>
              <a:gd name="connsiteY16" fmla="*/ 4655 h 10000"/>
              <a:gd name="connsiteX17" fmla="*/ 2469 w 10000"/>
              <a:gd name="connsiteY17" fmla="*/ 4298 h 10000"/>
              <a:gd name="connsiteX18" fmla="*/ 2989 w 10000"/>
              <a:gd name="connsiteY18" fmla="*/ 5234 h 10000"/>
              <a:gd name="connsiteX19" fmla="*/ 3749 w 10000"/>
              <a:gd name="connsiteY19" fmla="*/ 6088 h 10000"/>
              <a:gd name="connsiteX20" fmla="*/ 3154 w 10000"/>
              <a:gd name="connsiteY20" fmla="*/ 8485 h 10000"/>
              <a:gd name="connsiteX21" fmla="*/ 2857 w 10000"/>
              <a:gd name="connsiteY21" fmla="*/ 8264 h 10000"/>
              <a:gd name="connsiteX22" fmla="*/ 3022 w 10000"/>
              <a:gd name="connsiteY22" fmla="*/ 10000 h 10000"/>
              <a:gd name="connsiteX23" fmla="*/ 3840 w 10000"/>
              <a:gd name="connsiteY23" fmla="*/ 8939 h 10000"/>
              <a:gd name="connsiteX24" fmla="*/ 3551 w 10000"/>
              <a:gd name="connsiteY24" fmla="*/ 8733 h 10000"/>
              <a:gd name="connsiteX25" fmla="*/ 4112 w 10000"/>
              <a:gd name="connsiteY25" fmla="*/ 6309 h 10000"/>
              <a:gd name="connsiteX26" fmla="*/ 4872 w 10000"/>
              <a:gd name="connsiteY26" fmla="*/ 6694 h 10000"/>
              <a:gd name="connsiteX27" fmla="*/ 5714 w 10000"/>
              <a:gd name="connsiteY27" fmla="*/ 6666 h 10000"/>
              <a:gd name="connsiteX28" fmla="*/ 6277 w 10000"/>
              <a:gd name="connsiteY28" fmla="*/ 6512 h 10000"/>
              <a:gd name="connsiteX29" fmla="*/ 5532 w 10000"/>
              <a:gd name="connsiteY29" fmla="*/ 6761 h 10000"/>
              <a:gd name="connsiteX30" fmla="*/ 6064 w 10000"/>
              <a:gd name="connsiteY30" fmla="*/ 6512 h 10000"/>
              <a:gd name="connsiteX31" fmla="*/ 5745 w 10000"/>
              <a:gd name="connsiteY31" fmla="*/ 6512 h 10000"/>
              <a:gd name="connsiteX32" fmla="*/ 6277 w 10000"/>
              <a:gd name="connsiteY32" fmla="*/ 6512 h 10000"/>
              <a:gd name="connsiteX33" fmla="*/ 6277 w 10000"/>
              <a:gd name="connsiteY33" fmla="*/ 6479 h 10000"/>
              <a:gd name="connsiteX34" fmla="*/ 6596 w 10000"/>
              <a:gd name="connsiteY34" fmla="*/ 6229 h 10000"/>
              <a:gd name="connsiteX35" fmla="*/ 6755 w 10000"/>
              <a:gd name="connsiteY35" fmla="*/ 5998 h 10000"/>
              <a:gd name="connsiteX36" fmla="*/ 7168 w 10000"/>
              <a:gd name="connsiteY36" fmla="*/ 5303 h 10000"/>
              <a:gd name="connsiteX37" fmla="*/ 9001 w 10000"/>
              <a:gd name="connsiteY37" fmla="*/ 6859 h 10000"/>
              <a:gd name="connsiteX38" fmla="*/ 8885 w 10000"/>
              <a:gd name="connsiteY38" fmla="*/ 7107 h 10000"/>
              <a:gd name="connsiteX39" fmla="*/ 10000 w 10000"/>
              <a:gd name="connsiteY39" fmla="*/ 7451 h 10000"/>
              <a:gd name="connsiteX40" fmla="*/ 9232 w 10000"/>
              <a:gd name="connsiteY40" fmla="*/ 6088 h 10000"/>
              <a:gd name="connsiteX41" fmla="*/ 9149 w 10000"/>
              <a:gd name="connsiteY41" fmla="*/ 6363 h 10000"/>
              <a:gd name="connsiteX42" fmla="*/ 7291 w 10000"/>
              <a:gd name="connsiteY42" fmla="*/ 4806 h 10000"/>
              <a:gd name="connsiteX43" fmla="*/ 7333 w 10000"/>
              <a:gd name="connsiteY43" fmla="*/ 3664 h 10000"/>
              <a:gd name="connsiteX44" fmla="*/ 7077 w 10000"/>
              <a:gd name="connsiteY44" fmla="*/ 2603 h 10000"/>
              <a:gd name="connsiteX45" fmla="*/ 8497 w 10000"/>
              <a:gd name="connsiteY45" fmla="*/ 2204 h 10000"/>
              <a:gd name="connsiteX46" fmla="*/ 8571 w 10000"/>
              <a:gd name="connsiteY46" fmla="*/ 2535 h 10000"/>
              <a:gd name="connsiteX47" fmla="*/ 9083 w 10000"/>
              <a:gd name="connsiteY47" fmla="*/ 1832 h 10000"/>
              <a:gd name="connsiteX48" fmla="*/ 8233 w 10000"/>
              <a:gd name="connsiteY48" fmla="*/ 1515 h 10000"/>
              <a:gd name="connsiteX49" fmla="*/ 8324 w 10000"/>
              <a:gd name="connsiteY49" fmla="*/ 1790 h 10000"/>
              <a:gd name="connsiteX50" fmla="*/ 6837 w 10000"/>
              <a:gd name="connsiteY50" fmla="*/ 2176 h 10000"/>
              <a:gd name="connsiteX51" fmla="*/ 6474 w 10000"/>
              <a:gd name="connsiteY51" fmla="*/ 1570 h 10000"/>
              <a:gd name="connsiteX52" fmla="*/ 6028 w 10000"/>
              <a:gd name="connsiteY52" fmla="*/ 1736 h 10000"/>
              <a:gd name="connsiteX53" fmla="*/ 6722 w 10000"/>
              <a:gd name="connsiteY53" fmla="*/ 2989 h 10000"/>
              <a:gd name="connsiteX54" fmla="*/ 6854 w 10000"/>
              <a:gd name="connsiteY54" fmla="*/ 4407 h 10000"/>
              <a:gd name="connsiteX55" fmla="*/ 6177 w 10000"/>
              <a:gd name="connsiteY55" fmla="*/ 5647 h 10000"/>
              <a:gd name="connsiteX56" fmla="*/ 4897 w 10000"/>
              <a:gd name="connsiteY56" fmla="*/ 5881 h 10000"/>
              <a:gd name="connsiteX57" fmla="*/ 3757 w 10000"/>
              <a:gd name="connsiteY57" fmla="*/ 5289 h 10000"/>
              <a:gd name="connsiteX58" fmla="*/ 2956 w 10000"/>
              <a:gd name="connsiteY58" fmla="*/ 4160 h 10000"/>
              <a:gd name="connsiteX59" fmla="*/ 2659 w 10000"/>
              <a:gd name="connsiteY59" fmla="*/ 2976 h 10000"/>
              <a:gd name="connsiteX60" fmla="*/ 2857 w 10000"/>
              <a:gd name="connsiteY60" fmla="*/ 1708 h 10000"/>
              <a:gd name="connsiteX61" fmla="*/ 3501 w 10000"/>
              <a:gd name="connsiteY61" fmla="*/ 881 h 10000"/>
              <a:gd name="connsiteX62" fmla="*/ 3154 w 10000"/>
              <a:gd name="connsiteY62" fmla="*/ 5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0000" h="10000">
                <a:moveTo>
                  <a:pt x="3154" y="523"/>
                </a:moveTo>
                <a:lnTo>
                  <a:pt x="2973" y="689"/>
                </a:lnTo>
                <a:cubicBezTo>
                  <a:pt x="2940" y="726"/>
                  <a:pt x="2907" y="762"/>
                  <a:pt x="2874" y="799"/>
                </a:cubicBezTo>
                <a:lnTo>
                  <a:pt x="2576" y="1198"/>
                </a:lnTo>
                <a:lnTo>
                  <a:pt x="1346" y="331"/>
                </a:lnTo>
                <a:cubicBezTo>
                  <a:pt x="1382" y="267"/>
                  <a:pt x="1417" y="202"/>
                  <a:pt x="1453" y="138"/>
                </a:cubicBezTo>
                <a:lnTo>
                  <a:pt x="611" y="0"/>
                </a:lnTo>
                <a:lnTo>
                  <a:pt x="1016" y="867"/>
                </a:lnTo>
                <a:lnTo>
                  <a:pt x="1156" y="634"/>
                </a:lnTo>
                <a:cubicBezTo>
                  <a:pt x="1156" y="634"/>
                  <a:pt x="1986" y="1205"/>
                  <a:pt x="2428" y="1625"/>
                </a:cubicBezTo>
                <a:cubicBezTo>
                  <a:pt x="2370" y="1570"/>
                  <a:pt x="2254" y="2328"/>
                  <a:pt x="2246" y="2575"/>
                </a:cubicBezTo>
                <a:cubicBezTo>
                  <a:pt x="2238" y="2823"/>
                  <a:pt x="2254" y="3196"/>
                  <a:pt x="2320" y="3733"/>
                </a:cubicBezTo>
                <a:lnTo>
                  <a:pt x="735" y="4118"/>
                </a:lnTo>
                <a:cubicBezTo>
                  <a:pt x="727" y="4021"/>
                  <a:pt x="718" y="3925"/>
                  <a:pt x="710" y="3829"/>
                </a:cubicBezTo>
                <a:lnTo>
                  <a:pt x="0" y="4573"/>
                </a:lnTo>
                <a:lnTo>
                  <a:pt x="842" y="5055"/>
                </a:lnTo>
                <a:cubicBezTo>
                  <a:pt x="831" y="4922"/>
                  <a:pt x="820" y="4789"/>
                  <a:pt x="809" y="4655"/>
                </a:cubicBezTo>
                <a:cubicBezTo>
                  <a:pt x="1082" y="4531"/>
                  <a:pt x="2411" y="4311"/>
                  <a:pt x="2469" y="4298"/>
                </a:cubicBezTo>
                <a:cubicBezTo>
                  <a:pt x="2477" y="4311"/>
                  <a:pt x="2775" y="4930"/>
                  <a:pt x="2989" y="5234"/>
                </a:cubicBezTo>
                <a:cubicBezTo>
                  <a:pt x="3204" y="5537"/>
                  <a:pt x="3468" y="5854"/>
                  <a:pt x="3749" y="6088"/>
                </a:cubicBezTo>
                <a:lnTo>
                  <a:pt x="3154" y="8485"/>
                </a:lnTo>
                <a:lnTo>
                  <a:pt x="2857" y="8264"/>
                </a:lnTo>
                <a:lnTo>
                  <a:pt x="3022" y="10000"/>
                </a:lnTo>
                <a:lnTo>
                  <a:pt x="3840" y="8939"/>
                </a:lnTo>
                <a:lnTo>
                  <a:pt x="3551" y="8733"/>
                </a:lnTo>
                <a:lnTo>
                  <a:pt x="4112" y="6309"/>
                </a:lnTo>
                <a:cubicBezTo>
                  <a:pt x="4269" y="6487"/>
                  <a:pt x="4604" y="6632"/>
                  <a:pt x="4872" y="6694"/>
                </a:cubicBezTo>
                <a:cubicBezTo>
                  <a:pt x="5140" y="6756"/>
                  <a:pt x="5508" y="6777"/>
                  <a:pt x="5714" y="6666"/>
                </a:cubicBezTo>
                <a:cubicBezTo>
                  <a:pt x="5724" y="6687"/>
                  <a:pt x="6267" y="6492"/>
                  <a:pt x="6277" y="6512"/>
                </a:cubicBezTo>
                <a:lnTo>
                  <a:pt x="5532" y="6761"/>
                </a:lnTo>
                <a:cubicBezTo>
                  <a:pt x="5600" y="6749"/>
                  <a:pt x="5623" y="6536"/>
                  <a:pt x="6064" y="6512"/>
                </a:cubicBezTo>
                <a:cubicBezTo>
                  <a:pt x="6143" y="6537"/>
                  <a:pt x="5727" y="6512"/>
                  <a:pt x="5745" y="6512"/>
                </a:cubicBezTo>
                <a:cubicBezTo>
                  <a:pt x="5973" y="6662"/>
                  <a:pt x="6100" y="6512"/>
                  <a:pt x="6277" y="6512"/>
                </a:cubicBezTo>
                <a:cubicBezTo>
                  <a:pt x="6312" y="6596"/>
                  <a:pt x="6242" y="6396"/>
                  <a:pt x="6277" y="6479"/>
                </a:cubicBezTo>
                <a:cubicBezTo>
                  <a:pt x="6691" y="6204"/>
                  <a:pt x="6612" y="6299"/>
                  <a:pt x="6596" y="6229"/>
                </a:cubicBezTo>
                <a:cubicBezTo>
                  <a:pt x="6534" y="6252"/>
                  <a:pt x="6660" y="6152"/>
                  <a:pt x="6755" y="5998"/>
                </a:cubicBezTo>
                <a:cubicBezTo>
                  <a:pt x="6850" y="5844"/>
                  <a:pt x="6978" y="5668"/>
                  <a:pt x="7168" y="5303"/>
                </a:cubicBezTo>
                <a:lnTo>
                  <a:pt x="9001" y="6859"/>
                </a:lnTo>
                <a:cubicBezTo>
                  <a:pt x="8962" y="6941"/>
                  <a:pt x="8924" y="7024"/>
                  <a:pt x="8885" y="7107"/>
                </a:cubicBezTo>
                <a:lnTo>
                  <a:pt x="10000" y="7451"/>
                </a:lnTo>
                <a:lnTo>
                  <a:pt x="9232" y="6088"/>
                </a:lnTo>
                <a:cubicBezTo>
                  <a:pt x="9204" y="6180"/>
                  <a:pt x="9177" y="6271"/>
                  <a:pt x="9149" y="6363"/>
                </a:cubicBezTo>
                <a:cubicBezTo>
                  <a:pt x="8827" y="6150"/>
                  <a:pt x="7647" y="5069"/>
                  <a:pt x="7291" y="4806"/>
                </a:cubicBezTo>
                <a:cubicBezTo>
                  <a:pt x="7316" y="4600"/>
                  <a:pt x="7407" y="4311"/>
                  <a:pt x="7333" y="3664"/>
                </a:cubicBezTo>
                <a:cubicBezTo>
                  <a:pt x="7258" y="3016"/>
                  <a:pt x="7044" y="2630"/>
                  <a:pt x="7077" y="2603"/>
                </a:cubicBezTo>
                <a:lnTo>
                  <a:pt x="8497" y="2204"/>
                </a:lnTo>
                <a:cubicBezTo>
                  <a:pt x="8522" y="2314"/>
                  <a:pt x="8546" y="2424"/>
                  <a:pt x="8571" y="2535"/>
                </a:cubicBezTo>
                <a:lnTo>
                  <a:pt x="9083" y="1832"/>
                </a:lnTo>
                <a:lnTo>
                  <a:pt x="8233" y="1515"/>
                </a:lnTo>
                <a:cubicBezTo>
                  <a:pt x="8263" y="1607"/>
                  <a:pt x="8294" y="1698"/>
                  <a:pt x="8324" y="1790"/>
                </a:cubicBezTo>
                <a:lnTo>
                  <a:pt x="6837" y="2176"/>
                </a:lnTo>
                <a:lnTo>
                  <a:pt x="6474" y="1570"/>
                </a:lnTo>
                <a:cubicBezTo>
                  <a:pt x="6474" y="1570"/>
                  <a:pt x="6061" y="1749"/>
                  <a:pt x="6028" y="1736"/>
                </a:cubicBezTo>
                <a:cubicBezTo>
                  <a:pt x="5995" y="1721"/>
                  <a:pt x="6606" y="2659"/>
                  <a:pt x="6722" y="2989"/>
                </a:cubicBezTo>
                <a:cubicBezTo>
                  <a:pt x="6837" y="3320"/>
                  <a:pt x="6912" y="4049"/>
                  <a:pt x="6854" y="4407"/>
                </a:cubicBezTo>
                <a:cubicBezTo>
                  <a:pt x="6796" y="4766"/>
                  <a:pt x="6581" y="5261"/>
                  <a:pt x="6177" y="5647"/>
                </a:cubicBezTo>
                <a:cubicBezTo>
                  <a:pt x="5772" y="6033"/>
                  <a:pt x="4897" y="5881"/>
                  <a:pt x="4897" y="5881"/>
                </a:cubicBezTo>
                <a:cubicBezTo>
                  <a:pt x="4897" y="5881"/>
                  <a:pt x="4137" y="5620"/>
                  <a:pt x="3757" y="5289"/>
                </a:cubicBezTo>
                <a:cubicBezTo>
                  <a:pt x="3377" y="4959"/>
                  <a:pt x="3196" y="4642"/>
                  <a:pt x="2956" y="4160"/>
                </a:cubicBezTo>
                <a:cubicBezTo>
                  <a:pt x="2717" y="3677"/>
                  <a:pt x="2671" y="3402"/>
                  <a:pt x="2659" y="2976"/>
                </a:cubicBezTo>
                <a:cubicBezTo>
                  <a:pt x="2647" y="2548"/>
                  <a:pt x="2651" y="2259"/>
                  <a:pt x="2857" y="1708"/>
                </a:cubicBezTo>
                <a:cubicBezTo>
                  <a:pt x="2998" y="1356"/>
                  <a:pt x="3509" y="909"/>
                  <a:pt x="3501" y="881"/>
                </a:cubicBezTo>
                <a:cubicBezTo>
                  <a:pt x="3493" y="854"/>
                  <a:pt x="3225" y="599"/>
                  <a:pt x="3154" y="523"/>
                </a:cubicBezTo>
                <a:close/>
              </a:path>
            </a:pathLst>
          </a:custGeom>
          <a:solidFill>
            <a:schemeClr val="accent3">
              <a:lumMod val="75000"/>
            </a:schemeClr>
          </a:solidFill>
          <a:ln w="19050" cap="flat" cmpd="sng">
            <a:solidFill>
              <a:schemeClr val="accent3">
                <a:lumMod val="75000"/>
              </a:schemeClr>
            </a:solidFill>
            <a:prstDash val="solid"/>
            <a:round/>
            <a:headEnd/>
            <a:tailEnd/>
          </a:ln>
          <a:effectLst/>
        </p:spPr>
        <p:txBody>
          <a:bodyPr wrap="none" lIns="36000" tIns="0" rIns="36000" bIns="0" anchor="ctr">
            <a:noAutofit/>
          </a:bodyPr>
          <a:lstStyle/>
          <a:p>
            <a:endParaRPr lang="fr-FR" dirty="0"/>
          </a:p>
        </p:txBody>
      </p:sp>
      <p:sp>
        <p:nvSpPr>
          <p:cNvPr id="10" name="ZoneTexte 9"/>
          <p:cNvSpPr txBox="1"/>
          <p:nvPr/>
        </p:nvSpPr>
        <p:spPr>
          <a:xfrm>
            <a:off x="1357290" y="3500438"/>
            <a:ext cx="1769951" cy="323165"/>
          </a:xfrm>
          <a:prstGeom prst="rect">
            <a:avLst/>
          </a:prstGeom>
          <a:noFill/>
        </p:spPr>
        <p:txBody>
          <a:bodyPr wrap="square" rtlCol="0">
            <a:spAutoFit/>
          </a:bodyPr>
          <a:lstStyle/>
          <a:p>
            <a:pPr algn="ctr">
              <a:lnSpc>
                <a:spcPts val="1800"/>
              </a:lnSpc>
            </a:pPr>
            <a:r>
              <a:rPr lang="fr-FR" sz="2000" b="1" dirty="0" smtClean="0"/>
              <a:t>Concevoir</a:t>
            </a:r>
            <a:r>
              <a:rPr lang="fr-FR" b="1" dirty="0" smtClean="0"/>
              <a:t> </a:t>
            </a:r>
            <a:r>
              <a:rPr lang="fr-FR" sz="2400" b="1" dirty="0" smtClean="0"/>
              <a:t> </a:t>
            </a:r>
            <a:endParaRPr lang="fr-FR" sz="2000" b="1" dirty="0"/>
          </a:p>
        </p:txBody>
      </p:sp>
      <p:sp>
        <p:nvSpPr>
          <p:cNvPr id="8" name="Flèche droite rayée 7"/>
          <p:cNvSpPr/>
          <p:nvPr/>
        </p:nvSpPr>
        <p:spPr>
          <a:xfrm rot="4152639">
            <a:off x="1627886" y="2662314"/>
            <a:ext cx="890120" cy="123274"/>
          </a:xfrm>
          <a:prstGeom prst="stripedRightArrow">
            <a:avLst>
              <a:gd name="adj1" fmla="val 50000"/>
              <a:gd name="adj2" fmla="val 128235"/>
            </a:avLst>
          </a:prstGeom>
          <a:solidFill>
            <a:srgbClr val="CC00FF"/>
          </a:solidFill>
          <a:ln>
            <a:solidFill>
              <a:srgbClr val="CC00FF"/>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Flèche droite rayée 10"/>
          <p:cNvSpPr/>
          <p:nvPr/>
        </p:nvSpPr>
        <p:spPr>
          <a:xfrm rot="1953513">
            <a:off x="3067936" y="4731705"/>
            <a:ext cx="942236" cy="156484"/>
          </a:xfrm>
          <a:prstGeom prst="stripedRightArrow">
            <a:avLst>
              <a:gd name="adj1" fmla="val 50000"/>
              <a:gd name="adj2" fmla="val 128235"/>
            </a:avLst>
          </a:prstGeom>
          <a:solidFill>
            <a:srgbClr val="CC00FF"/>
          </a:solidFill>
          <a:ln>
            <a:solidFill>
              <a:srgbClr val="CC00FF"/>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Titre 2"/>
          <p:cNvSpPr txBox="1">
            <a:spLocks/>
          </p:cNvSpPr>
          <p:nvPr/>
        </p:nvSpPr>
        <p:spPr>
          <a:xfrm>
            <a:off x="0" y="116632"/>
            <a:ext cx="3276364" cy="648072"/>
          </a:xfrm>
          <a:prstGeom prst="rect">
            <a:avLst/>
          </a:prstGeom>
          <a:noFill/>
        </p:spPr>
        <p:txBody>
          <a:bodyPr>
            <a:normAutofit/>
            <a:scene3d>
              <a:camera prst="perspectiveBelow"/>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3600" b="1" i="0" strike="noStrike" kern="1200" cap="none" spc="0" normalizeH="0" baseline="0" noProof="0" dirty="0" smtClean="0">
                <a:ln w="17780" cmpd="sng">
                  <a:solidFill>
                    <a:schemeClr val="bg1"/>
                  </a:solidFill>
                  <a:prstDash val="solid"/>
                  <a:miter lim="800000"/>
                </a:ln>
                <a:solidFill>
                  <a:schemeClr val="tx1"/>
                </a:solidFill>
                <a:effectLst>
                  <a:outerShdw blurRad="50800" algn="tl" rotWithShape="0">
                    <a:srgbClr val="000000"/>
                  </a:outerShdw>
                </a:effectLst>
                <a:uLnTx/>
                <a:uFillTx/>
                <a:latin typeface="Arial" pitchFamily="34" charset="0"/>
                <a:ea typeface="+mj-ea"/>
                <a:cs typeface="Arial" pitchFamily="34" charset="0"/>
              </a:rPr>
              <a:t>ORGANISER</a:t>
            </a:r>
            <a:endParaRPr kumimoji="0" lang="fr-FR" sz="3600" b="1" i="0" strike="noStrike" kern="1200" cap="none" spc="0" normalizeH="0" baseline="0" noProof="0" dirty="0">
              <a:ln w="17780" cmpd="sng">
                <a:solidFill>
                  <a:schemeClr val="bg1"/>
                </a:solidFill>
                <a:prstDash val="solid"/>
                <a:miter lim="800000"/>
              </a:ln>
              <a:solidFill>
                <a:schemeClr val="tx1"/>
              </a:solidFill>
              <a:effectLst>
                <a:outerShdw blurRad="50800" algn="tl" rotWithShape="0">
                  <a:srgbClr val="000000"/>
                </a:outerShdw>
              </a:effectLst>
              <a:uLnTx/>
              <a:uFillTx/>
              <a:latin typeface="Arial" pitchFamily="34" charset="0"/>
              <a:ea typeface="+mj-ea"/>
              <a:cs typeface="Arial" pitchFamily="34" charset="0"/>
            </a:endParaRPr>
          </a:p>
        </p:txBody>
      </p:sp>
      <p:pic>
        <p:nvPicPr>
          <p:cNvPr id="13" name="Image 12" descr="logo_acad_lille.jpg"/>
          <p:cNvPicPr>
            <a:picLocks noChangeAspect="1"/>
          </p:cNvPicPr>
          <p:nvPr/>
        </p:nvPicPr>
        <p:blipFill>
          <a:blip r:embed="rId5"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ZoneTexte 13"/>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16" name="Freeform 9"/>
          <p:cNvSpPr>
            <a:spLocks/>
          </p:cNvSpPr>
          <p:nvPr/>
        </p:nvSpPr>
        <p:spPr bwMode="auto">
          <a:xfrm>
            <a:off x="4214810" y="4929198"/>
            <a:ext cx="3420380" cy="1476164"/>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dirty="0"/>
          </a:p>
        </p:txBody>
      </p:sp>
      <p:sp>
        <p:nvSpPr>
          <p:cNvPr id="17" name="ZoneTexte 16"/>
          <p:cNvSpPr txBox="1"/>
          <p:nvPr/>
        </p:nvSpPr>
        <p:spPr>
          <a:xfrm>
            <a:off x="5072066" y="5214950"/>
            <a:ext cx="1589267" cy="333168"/>
          </a:xfrm>
          <a:prstGeom prst="rect">
            <a:avLst/>
          </a:prstGeom>
          <a:noFill/>
        </p:spPr>
        <p:txBody>
          <a:bodyPr wrap="square" rtlCol="0">
            <a:spAutoFit/>
          </a:bodyPr>
          <a:lstStyle/>
          <a:p>
            <a:pPr algn="ctr">
              <a:lnSpc>
                <a:spcPts val="1800"/>
              </a:lnSpc>
            </a:pPr>
            <a:r>
              <a:rPr lang="fr-FR" sz="2000" b="1" dirty="0" smtClean="0"/>
              <a:t>Réaliser</a:t>
            </a:r>
            <a:endParaRPr lang="fr-FR" sz="2000" b="1" dirty="0"/>
          </a:p>
        </p:txBody>
      </p:sp>
      <p:sp>
        <p:nvSpPr>
          <p:cNvPr id="19" name="Freeform 9"/>
          <p:cNvSpPr>
            <a:spLocks/>
          </p:cNvSpPr>
          <p:nvPr/>
        </p:nvSpPr>
        <p:spPr bwMode="auto">
          <a:xfrm>
            <a:off x="4857752" y="3143248"/>
            <a:ext cx="4000528" cy="1476164"/>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chemeClr val="accent2">
              <a:lumMod val="75000"/>
            </a:schemeClr>
          </a:solidFill>
          <a:ln w="19050" cap="flat" cmpd="sng">
            <a:solidFill>
              <a:schemeClr val="accent2">
                <a:lumMod val="50000"/>
              </a:schemeClr>
            </a:solidFill>
            <a:prstDash val="solid"/>
            <a:round/>
            <a:headEnd/>
            <a:tailEnd/>
          </a:ln>
          <a:effectLst/>
        </p:spPr>
        <p:txBody>
          <a:bodyPr wrap="none" lIns="36000" tIns="0" rIns="36000" bIns="0" anchor="ctr">
            <a:noAutofit/>
          </a:bodyPr>
          <a:lstStyle/>
          <a:p>
            <a:endParaRPr lang="fr-FR" dirty="0"/>
          </a:p>
        </p:txBody>
      </p:sp>
      <p:sp>
        <p:nvSpPr>
          <p:cNvPr id="20" name="ZoneTexte 19"/>
          <p:cNvSpPr txBox="1"/>
          <p:nvPr/>
        </p:nvSpPr>
        <p:spPr>
          <a:xfrm>
            <a:off x="5857884" y="3500438"/>
            <a:ext cx="1692864" cy="333168"/>
          </a:xfrm>
          <a:prstGeom prst="rect">
            <a:avLst/>
          </a:prstGeom>
          <a:noFill/>
        </p:spPr>
        <p:txBody>
          <a:bodyPr wrap="square" rtlCol="0">
            <a:spAutoFit/>
          </a:bodyPr>
          <a:lstStyle/>
          <a:p>
            <a:pPr algn="ctr">
              <a:lnSpc>
                <a:spcPts val="1800"/>
              </a:lnSpc>
            </a:pPr>
            <a:r>
              <a:rPr lang="fr-FR" sz="2000" b="1" dirty="0" smtClean="0"/>
              <a:t>Organiser</a:t>
            </a:r>
            <a:endParaRPr lang="fr-FR" sz="2000" b="1" dirty="0"/>
          </a:p>
        </p:txBody>
      </p:sp>
      <p:sp>
        <p:nvSpPr>
          <p:cNvPr id="22" name="Freeform 9"/>
          <p:cNvSpPr>
            <a:spLocks/>
          </p:cNvSpPr>
          <p:nvPr/>
        </p:nvSpPr>
        <p:spPr bwMode="auto">
          <a:xfrm>
            <a:off x="3857620" y="1142984"/>
            <a:ext cx="4214842" cy="1476164"/>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chemeClr val="accent4">
              <a:lumMod val="40000"/>
              <a:lumOff val="60000"/>
            </a:schemeClr>
          </a:solidFill>
          <a:ln w="19050" cap="flat" cmpd="sng">
            <a:solidFill>
              <a:schemeClr val="accent4">
                <a:lumMod val="75000"/>
              </a:schemeClr>
            </a:solidFill>
            <a:prstDash val="solid"/>
            <a:round/>
            <a:headEnd/>
            <a:tailEnd/>
          </a:ln>
          <a:effectLst/>
        </p:spPr>
        <p:txBody>
          <a:bodyPr wrap="none" lIns="36000" tIns="0" rIns="36000" bIns="0" anchor="ctr">
            <a:noAutofit/>
          </a:bodyPr>
          <a:lstStyle/>
          <a:p>
            <a:endParaRPr lang="fr-FR" dirty="0"/>
          </a:p>
        </p:txBody>
      </p:sp>
      <p:sp>
        <p:nvSpPr>
          <p:cNvPr id="23" name="ZoneTexte 22"/>
          <p:cNvSpPr txBox="1"/>
          <p:nvPr/>
        </p:nvSpPr>
        <p:spPr>
          <a:xfrm>
            <a:off x="4806566" y="1428736"/>
            <a:ext cx="1897891" cy="326371"/>
          </a:xfrm>
          <a:prstGeom prst="rect">
            <a:avLst/>
          </a:prstGeom>
          <a:noFill/>
        </p:spPr>
        <p:txBody>
          <a:bodyPr wrap="square" rtlCol="0">
            <a:spAutoFit/>
          </a:bodyPr>
          <a:lstStyle/>
          <a:p>
            <a:pPr algn="ctr">
              <a:lnSpc>
                <a:spcPts val="1800"/>
              </a:lnSpc>
            </a:pPr>
            <a:r>
              <a:rPr lang="fr-FR" sz="1600" b="1" dirty="0" smtClean="0"/>
              <a:t>Communiquer</a:t>
            </a:r>
            <a:endParaRPr lang="fr-FR" sz="1600" b="1" dirty="0"/>
          </a:p>
        </p:txBody>
      </p:sp>
      <p:pic>
        <p:nvPicPr>
          <p:cNvPr id="24" name="~PP3900.WAV">
            <a:hlinkClick r:id="" action="ppaction://media"/>
          </p:cNvPr>
          <p:cNvPicPr>
            <a:picLocks noRot="1" noChangeAspect="1"/>
          </p:cNvPicPr>
          <p:nvPr>
            <a:wavAudioFile r:embed="rId1" name="~PP3900.WAV"/>
          </p:nvPr>
        </p:nvPicPr>
        <p:blipFill>
          <a:blip r:embed="rId6" cstate="print"/>
          <a:stretch>
            <a:fillRect/>
          </a:stretch>
        </p:blipFill>
        <p:spPr>
          <a:xfrm>
            <a:off x="8632825" y="6346825"/>
            <a:ext cx="304800" cy="304800"/>
          </a:xfrm>
          <a:prstGeom prst="rect">
            <a:avLst/>
          </a:prstGeom>
        </p:spPr>
      </p:pic>
    </p:spTree>
  </p:cSld>
  <p:clrMapOvr>
    <a:masterClrMapping/>
  </p:clrMapOvr>
  <p:timing>
    <p:tnLst>
      <p:par>
        <p:cTn id="1" dur="indefinite" restart="never" nodeType="tmRoot">
          <p:childTnLst>
            <p:audio isNarration="1">
              <p:cMediaNode showWhenStopped="0">
                <p:cTn id="2" fill="hold" display="0">
                  <p:stCondLst>
                    <p:cond delay="indefinite"/>
                  </p:stCondLst>
                  <p:endCondLst>
                    <p:cond evt="onPrev" delay="0">
                      <p:tgtEl>
                        <p:sldTgt/>
                      </p:tgtEl>
                    </p:cond>
                    <p:cond evt="onStopAudio" delay="0">
                      <p:tgtEl>
                        <p:sldTgt/>
                      </p:tgtEl>
                    </p:cond>
                  </p:endCondLst>
                </p:cTn>
                <p:tgtEl>
                  <p:spTgt spid="24"/>
                </p:tgtEl>
              </p:cMediaNode>
            </p:audi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 19" descr="TM%2030.jpg"/>
          <p:cNvPicPr>
            <a:picLocks noChangeAspect="1"/>
          </p:cNvPicPr>
          <p:nvPr/>
        </p:nvPicPr>
        <p:blipFill>
          <a:blip r:embed="rId3" cstate="print">
            <a:lum bright="70000" contrast="-70000"/>
          </a:blip>
          <a:srcRect l="3077" t="2939" r="3583" b="3021"/>
          <a:stretch>
            <a:fillRect/>
          </a:stretch>
        </p:blipFill>
        <p:spPr>
          <a:xfrm>
            <a:off x="1259632" y="1124744"/>
            <a:ext cx="6859887" cy="4824536"/>
          </a:xfrm>
          <a:prstGeom prst="rect">
            <a:avLst/>
          </a:prstGeom>
        </p:spPr>
      </p:pic>
      <p:pic>
        <p:nvPicPr>
          <p:cNvPr id="8" name="Image 7"/>
          <p:cNvPicPr>
            <a:picLocks noChangeAspect="1"/>
          </p:cNvPicPr>
          <p:nvPr/>
        </p:nvPicPr>
        <p:blipFill>
          <a:blip r:embed="rId4" cstate="print">
            <a:extLst>
              <a:ext uri="{28A0092B-C50C-407E-A947-70E740481C1C}">
                <a14:useLocalDpi xmlns="" xmlns:a14="http://schemas.microsoft.com/office/drawing/2010/main"/>
              </a:ext>
            </a:extLst>
          </a:blip>
          <a:stretch>
            <a:fillRect/>
          </a:stretch>
        </p:blipFill>
        <p:spPr>
          <a:xfrm>
            <a:off x="6429388" y="4214818"/>
            <a:ext cx="2334783" cy="1914522"/>
          </a:xfrm>
          <a:prstGeom prst="rect">
            <a:avLst/>
          </a:prstGeom>
        </p:spPr>
      </p:pic>
      <p:pic>
        <p:nvPicPr>
          <p:cNvPr id="6" name="Picture 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3865861" y="3643315"/>
            <a:ext cx="1839202" cy="228601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 name="Groupe 14"/>
          <p:cNvGrpSpPr/>
          <p:nvPr/>
        </p:nvGrpSpPr>
        <p:grpSpPr>
          <a:xfrm>
            <a:off x="3071802" y="1357298"/>
            <a:ext cx="3420380" cy="1476164"/>
            <a:chOff x="5429256" y="2857496"/>
            <a:chExt cx="3420380" cy="1476164"/>
          </a:xfrm>
        </p:grpSpPr>
        <p:sp>
          <p:nvSpPr>
            <p:cNvPr id="16" name="Freeform 9"/>
            <p:cNvSpPr>
              <a:spLocks/>
            </p:cNvSpPr>
            <p:nvPr/>
          </p:nvSpPr>
          <p:spPr bwMode="auto">
            <a:xfrm>
              <a:off x="5429256" y="2857496"/>
              <a:ext cx="3420380" cy="1476164"/>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chemeClr val="accent2">
                <a:lumMod val="75000"/>
              </a:schemeClr>
            </a:solidFill>
            <a:ln w="19050" cap="flat" cmpd="sng">
              <a:solidFill>
                <a:schemeClr val="accent2">
                  <a:lumMod val="50000"/>
                </a:schemeClr>
              </a:solidFill>
              <a:prstDash val="solid"/>
              <a:round/>
              <a:headEnd/>
              <a:tailEnd/>
            </a:ln>
            <a:effectLst/>
          </p:spPr>
          <p:txBody>
            <a:bodyPr wrap="none" lIns="36000" tIns="0" rIns="36000" bIns="0" anchor="ctr">
              <a:noAutofit/>
            </a:bodyPr>
            <a:lstStyle/>
            <a:p>
              <a:endParaRPr lang="fr-FR" dirty="0"/>
            </a:p>
          </p:txBody>
        </p:sp>
        <p:sp>
          <p:nvSpPr>
            <p:cNvPr id="17" name="ZoneTexte 16"/>
            <p:cNvSpPr txBox="1"/>
            <p:nvPr/>
          </p:nvSpPr>
          <p:spPr>
            <a:xfrm>
              <a:off x="6286512" y="3143248"/>
              <a:ext cx="1589267" cy="333168"/>
            </a:xfrm>
            <a:prstGeom prst="rect">
              <a:avLst/>
            </a:prstGeom>
            <a:noFill/>
          </p:spPr>
          <p:txBody>
            <a:bodyPr wrap="square" rtlCol="0">
              <a:spAutoFit/>
            </a:bodyPr>
            <a:lstStyle/>
            <a:p>
              <a:pPr algn="ctr">
                <a:lnSpc>
                  <a:spcPts val="1800"/>
                </a:lnSpc>
              </a:pPr>
              <a:r>
                <a:rPr lang="fr-FR" sz="2000" b="1" dirty="0" smtClean="0"/>
                <a:t>Organiser</a:t>
              </a:r>
              <a:endParaRPr lang="fr-FR" sz="2000" b="1" dirty="0"/>
            </a:p>
          </p:txBody>
        </p:sp>
      </p:grpSp>
      <p:sp>
        <p:nvSpPr>
          <p:cNvPr id="18" name="Rectangle 17"/>
          <p:cNvSpPr/>
          <p:nvPr/>
        </p:nvSpPr>
        <p:spPr>
          <a:xfrm>
            <a:off x="285720" y="500042"/>
            <a:ext cx="3275597" cy="784830"/>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nSpc>
                <a:spcPts val="1800"/>
              </a:lnSpc>
            </a:pPr>
            <a:r>
              <a:rPr lang="fr-FR" sz="2400" b="1" dirty="0" smtClean="0">
                <a:solidFill>
                  <a:schemeClr val="bg1"/>
                </a:solidFill>
                <a:latin typeface="Calibri" pitchFamily="34" charset="0"/>
                <a:cs typeface="Calibri" pitchFamily="34" charset="0"/>
              </a:rPr>
              <a:t>C20: </a:t>
            </a:r>
            <a:r>
              <a:rPr lang="fr-FR" b="1" dirty="0"/>
              <a:t>Mettre en </a:t>
            </a:r>
            <a:r>
              <a:rPr lang="fr-FR" b="1" dirty="0" smtClean="0"/>
              <a:t>œuvre </a:t>
            </a:r>
            <a:r>
              <a:rPr lang="fr-FR" b="1" dirty="0"/>
              <a:t>des outils de la conduite de projet</a:t>
            </a:r>
            <a:endParaRPr lang="fr-FR" b="1" dirty="0">
              <a:solidFill>
                <a:schemeClr val="bg1"/>
              </a:solidFill>
              <a:latin typeface="Calibri" pitchFamily="34" charset="0"/>
              <a:cs typeface="Calibri" pitchFamily="34" charset="0"/>
            </a:endParaRPr>
          </a:p>
        </p:txBody>
      </p:sp>
      <p:sp>
        <p:nvSpPr>
          <p:cNvPr id="19" name="Rectangle 18"/>
          <p:cNvSpPr/>
          <p:nvPr/>
        </p:nvSpPr>
        <p:spPr>
          <a:xfrm>
            <a:off x="5572132" y="2786058"/>
            <a:ext cx="3327022" cy="1231106"/>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r>
              <a:rPr lang="fr-FR" sz="2000" b="1" dirty="0" smtClean="0">
                <a:solidFill>
                  <a:schemeClr val="bg1"/>
                </a:solidFill>
                <a:latin typeface="Calibri" pitchFamily="34" charset="0"/>
                <a:cs typeface="Calibri" pitchFamily="34" charset="0"/>
              </a:rPr>
              <a:t>C21:</a:t>
            </a:r>
            <a:r>
              <a:rPr lang="fr-FR" b="1" dirty="0" smtClean="0">
                <a:solidFill>
                  <a:schemeClr val="bg1"/>
                </a:solidFill>
                <a:latin typeface="Calibri" pitchFamily="34" charset="0"/>
                <a:cs typeface="Calibri" pitchFamily="34" charset="0"/>
              </a:rPr>
              <a:t> </a:t>
            </a:r>
            <a:r>
              <a:rPr lang="fr-FR" b="1" dirty="0"/>
              <a:t>Rendre compte sur les dispositions prises en matière de sécurité et </a:t>
            </a:r>
            <a:r>
              <a:rPr lang="fr-FR" b="1" dirty="0" smtClean="0"/>
              <a:t>de développement </a:t>
            </a:r>
            <a:r>
              <a:rPr lang="fr-FR" b="1" dirty="0"/>
              <a:t>durable</a:t>
            </a:r>
            <a:endParaRPr lang="fr-FR" b="1" dirty="0">
              <a:solidFill>
                <a:schemeClr val="bg1"/>
              </a:solidFill>
              <a:latin typeface="Calibri" pitchFamily="34" charset="0"/>
              <a:cs typeface="Calibri" pitchFamily="34" charset="0"/>
            </a:endParaRPr>
          </a:p>
        </p:txBody>
      </p:sp>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23" name="Image 22" descr="logo_acad_lille.jpg"/>
          <p:cNvPicPr>
            <a:picLocks noChangeAspect="1"/>
          </p:cNvPicPr>
          <p:nvPr/>
        </p:nvPicPr>
        <p:blipFill>
          <a:blip r:embed="rId6"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4" name="Rectangle 23"/>
          <p:cNvSpPr>
            <a:spLocks noChangeArrowheads="1"/>
          </p:cNvSpPr>
          <p:nvPr/>
        </p:nvSpPr>
        <p:spPr bwMode="auto">
          <a:xfrm>
            <a:off x="500034" y="3929066"/>
            <a:ext cx="3429024" cy="1661993"/>
          </a:xfrm>
          <a:prstGeom prst="rect">
            <a:avLst/>
          </a:prstGeom>
          <a:solidFill>
            <a:schemeClr val="bg1"/>
          </a:solidFill>
          <a:ln w="9525">
            <a:noFill/>
            <a:miter lim="800000"/>
            <a:headEnd/>
            <a:tailEnd/>
          </a:ln>
        </p:spPr>
        <p:txBody>
          <a:bodyPr wrap="square">
            <a:spAutoFit/>
          </a:bodyPr>
          <a:lstStyle/>
          <a:p>
            <a:pPr algn="ctr"/>
            <a:r>
              <a:rPr lang="fr-FR" b="1" dirty="0">
                <a:latin typeface="Calibri" pitchFamily="34" charset="0"/>
              </a:rPr>
              <a:t>Savoirs et savoir-faire</a:t>
            </a:r>
          </a:p>
          <a:p>
            <a:r>
              <a:rPr lang="fr-FR" sz="1400" b="1" dirty="0" smtClean="0"/>
              <a:t>S11 Le projet</a:t>
            </a:r>
          </a:p>
          <a:p>
            <a:r>
              <a:rPr lang="fr-FR" sz="1400" dirty="0" smtClean="0"/>
              <a:t>S11.1 Conduite de projet</a:t>
            </a:r>
          </a:p>
          <a:p>
            <a:r>
              <a:rPr lang="fr-FR" sz="1400" dirty="0" smtClean="0"/>
              <a:t>S11.2 Qualité</a:t>
            </a:r>
          </a:p>
          <a:p>
            <a:r>
              <a:rPr lang="fr-FR" sz="1400" dirty="0" smtClean="0"/>
              <a:t>S11.3 Santé et sécurité au travail</a:t>
            </a:r>
          </a:p>
          <a:p>
            <a:r>
              <a:rPr lang="fr-FR" sz="1400" dirty="0" smtClean="0"/>
              <a:t>S11.4 Droit social</a:t>
            </a:r>
          </a:p>
          <a:p>
            <a:r>
              <a:rPr lang="fr-FR" sz="1400" dirty="0" smtClean="0"/>
              <a:t>S11.5 Développement durable</a:t>
            </a:r>
            <a:endParaRPr lang="fr-FR" sz="1400" dirty="0"/>
          </a:p>
        </p:txBody>
      </p:sp>
      <p:pic>
        <p:nvPicPr>
          <p:cNvPr id="14" name="Image 13" descr="VueGlobaleScrum.png"/>
          <p:cNvPicPr>
            <a:picLocks noChangeAspect="1"/>
          </p:cNvPicPr>
          <p:nvPr/>
        </p:nvPicPr>
        <p:blipFill>
          <a:blip r:embed="rId7" cstate="print"/>
          <a:stretch>
            <a:fillRect/>
          </a:stretch>
        </p:blipFill>
        <p:spPr>
          <a:xfrm>
            <a:off x="0" y="2132856"/>
            <a:ext cx="3851920" cy="1499821"/>
          </a:xfrm>
          <a:prstGeom prst="rect">
            <a:avLst/>
          </a:prstGeom>
        </p:spPr>
      </p:pic>
    </p:spTree>
    <p:extLst>
      <p:ext uri="{BB962C8B-B14F-4D97-AF65-F5344CB8AC3E}">
        <p14:creationId xmlns="" xmlns:p14="http://schemas.microsoft.com/office/powerpoint/2010/main" val="807252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Connecteur droit 1"/>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 name="Rectangle 2">
            <a:hlinkClick r:id="" action="ppaction://hlinkshowjump?jump=nextslide"/>
          </p:cNvPr>
          <p:cNvSpPr/>
          <p:nvPr/>
        </p:nvSpPr>
        <p:spPr>
          <a:xfrm>
            <a:off x="215516" y="116632"/>
            <a:ext cx="6012668" cy="553998"/>
          </a:xfrm>
          <a:prstGeom prst="rect">
            <a:avLst/>
          </a:prstGeom>
        </p:spPr>
        <p:txBody>
          <a:bodyPr wrap="square">
            <a:spAutoFit/>
          </a:bodyPr>
          <a:lstStyle/>
          <a:p>
            <a:pPr>
              <a:lnSpc>
                <a:spcPts val="1800"/>
              </a:lnSpc>
              <a:spcBef>
                <a:spcPts val="600"/>
              </a:spcBef>
            </a:pPr>
            <a:r>
              <a:rPr lang="fr-FR" sz="2800" b="1" dirty="0" smtClean="0">
                <a:solidFill>
                  <a:srgbClr val="92D050"/>
                </a:solidFill>
                <a:latin typeface="Calibri" pitchFamily="34" charset="0"/>
                <a:cs typeface="Calibri" pitchFamily="34" charset="0"/>
              </a:rPr>
              <a:t>C20: </a:t>
            </a:r>
            <a:r>
              <a:rPr lang="fr-FR" sz="2400" b="1" dirty="0" smtClean="0"/>
              <a:t>Mettre en œuvre des outils de la     conduite de projet</a:t>
            </a:r>
            <a:endParaRPr lang="fr-FR" sz="2400" b="1" dirty="0">
              <a:solidFill>
                <a:schemeClr val="bg1"/>
              </a:solidFill>
              <a:latin typeface="Calibri" pitchFamily="34" charset="0"/>
              <a:cs typeface="Calibri" pitchFamily="34" charset="0"/>
            </a:endParaRPr>
          </a:p>
        </p:txBody>
      </p:sp>
      <p:grpSp>
        <p:nvGrpSpPr>
          <p:cNvPr id="4" name="Groupe 3"/>
          <p:cNvGrpSpPr/>
          <p:nvPr/>
        </p:nvGrpSpPr>
        <p:grpSpPr>
          <a:xfrm>
            <a:off x="4643438" y="928670"/>
            <a:ext cx="3420380" cy="1476164"/>
            <a:chOff x="5429256" y="2857496"/>
            <a:chExt cx="3420380" cy="1476164"/>
          </a:xfrm>
        </p:grpSpPr>
        <p:sp>
          <p:nvSpPr>
            <p:cNvPr id="5" name="Freeform 9"/>
            <p:cNvSpPr>
              <a:spLocks/>
            </p:cNvSpPr>
            <p:nvPr/>
          </p:nvSpPr>
          <p:spPr bwMode="auto">
            <a:xfrm>
              <a:off x="5429256" y="2857496"/>
              <a:ext cx="3420380" cy="1476164"/>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chemeClr val="accent2">
                <a:lumMod val="75000"/>
              </a:schemeClr>
            </a:solidFill>
            <a:ln w="19050" cap="flat" cmpd="sng">
              <a:solidFill>
                <a:schemeClr val="accent2">
                  <a:lumMod val="50000"/>
                </a:schemeClr>
              </a:solidFill>
              <a:prstDash val="solid"/>
              <a:round/>
              <a:headEnd/>
              <a:tailEnd/>
            </a:ln>
            <a:effectLst/>
          </p:spPr>
          <p:txBody>
            <a:bodyPr wrap="none" lIns="36000" tIns="0" rIns="36000" bIns="0" anchor="ctr">
              <a:noAutofit/>
            </a:bodyPr>
            <a:lstStyle/>
            <a:p>
              <a:endParaRPr lang="fr-FR" dirty="0"/>
            </a:p>
          </p:txBody>
        </p:sp>
        <p:sp>
          <p:nvSpPr>
            <p:cNvPr id="6" name="ZoneTexte 5"/>
            <p:cNvSpPr txBox="1"/>
            <p:nvPr/>
          </p:nvSpPr>
          <p:spPr>
            <a:xfrm>
              <a:off x="6286512" y="3143248"/>
              <a:ext cx="1589267" cy="333168"/>
            </a:xfrm>
            <a:prstGeom prst="rect">
              <a:avLst/>
            </a:prstGeom>
            <a:noFill/>
          </p:spPr>
          <p:txBody>
            <a:bodyPr wrap="square" rtlCol="0">
              <a:spAutoFit/>
            </a:bodyPr>
            <a:lstStyle/>
            <a:p>
              <a:pPr algn="ctr">
                <a:lnSpc>
                  <a:spcPts val="1800"/>
                </a:lnSpc>
              </a:pPr>
              <a:r>
                <a:rPr lang="fr-FR" sz="2000" b="1" dirty="0" smtClean="0"/>
                <a:t>Organiser</a:t>
              </a:r>
              <a:endParaRPr lang="fr-FR" sz="2000" b="1" dirty="0"/>
            </a:p>
          </p:txBody>
        </p:sp>
      </p:grpSp>
      <p:sp>
        <p:nvSpPr>
          <p:cNvPr id="7" name="Rectangle 6"/>
          <p:cNvSpPr/>
          <p:nvPr/>
        </p:nvSpPr>
        <p:spPr>
          <a:xfrm>
            <a:off x="500034" y="1285860"/>
            <a:ext cx="3275597" cy="326371"/>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nSpc>
                <a:spcPts val="1800"/>
              </a:lnSpc>
            </a:pPr>
            <a:r>
              <a:rPr lang="fr-FR" dirty="0" smtClean="0">
                <a:latin typeface="Arial" pitchFamily="34" charset="0"/>
                <a:cs typeface="Arial" pitchFamily="34" charset="0"/>
              </a:rPr>
              <a:t>L’ingénierie concourante </a:t>
            </a:r>
            <a:endParaRPr lang="fr-FR" b="1" dirty="0">
              <a:solidFill>
                <a:schemeClr val="bg1"/>
              </a:solidFill>
              <a:latin typeface="Calibri" pitchFamily="34" charset="0"/>
              <a:cs typeface="Calibri" pitchFamily="34" charset="0"/>
            </a:endParaRPr>
          </a:p>
        </p:txBody>
      </p:sp>
      <p:sp>
        <p:nvSpPr>
          <p:cNvPr id="8" name="Rectangle 7"/>
          <p:cNvSpPr/>
          <p:nvPr/>
        </p:nvSpPr>
        <p:spPr>
          <a:xfrm>
            <a:off x="1785918" y="2000240"/>
            <a:ext cx="3275597" cy="555408"/>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nSpc>
                <a:spcPts val="1800"/>
              </a:lnSpc>
            </a:pPr>
            <a:r>
              <a:rPr lang="fr-FR" dirty="0" smtClean="0">
                <a:latin typeface="Arial" pitchFamily="34" charset="0"/>
                <a:cs typeface="Arial" pitchFamily="34" charset="0"/>
              </a:rPr>
              <a:t>Emergence d’outils numériques « tout intégré »</a:t>
            </a:r>
            <a:endParaRPr lang="fr-FR" b="1" dirty="0">
              <a:solidFill>
                <a:schemeClr val="bg1"/>
              </a:solidFill>
              <a:latin typeface="Calibri" pitchFamily="34" charset="0"/>
              <a:cs typeface="Calibri" pitchFamily="34" charset="0"/>
            </a:endParaRPr>
          </a:p>
        </p:txBody>
      </p:sp>
      <p:sp>
        <p:nvSpPr>
          <p:cNvPr id="9" name="Rectangle 8"/>
          <p:cNvSpPr/>
          <p:nvPr/>
        </p:nvSpPr>
        <p:spPr>
          <a:xfrm>
            <a:off x="1000100" y="3071810"/>
            <a:ext cx="7851032" cy="2862322"/>
          </a:xfrm>
          <a:prstGeom prst="rect">
            <a:avLst/>
          </a:prstGeom>
        </p:spPr>
        <p:txBody>
          <a:bodyPr wrap="square">
            <a:spAutoFit/>
          </a:bodyPr>
          <a:lstStyle/>
          <a:p>
            <a:pPr algn="just">
              <a:defRPr/>
            </a:pPr>
            <a:r>
              <a:rPr lang="fr-FR" dirty="0" smtClean="0">
                <a:latin typeface="Arial" pitchFamily="34" charset="0"/>
                <a:cs typeface="Arial" pitchFamily="34" charset="0"/>
              </a:rPr>
              <a:t>En </a:t>
            </a:r>
            <a:r>
              <a:rPr lang="fr-FR" dirty="0">
                <a:latin typeface="Arial" pitchFamily="34" charset="0"/>
                <a:cs typeface="Arial" pitchFamily="34" charset="0"/>
              </a:rPr>
              <a:t>réponse </a:t>
            </a:r>
            <a:r>
              <a:rPr lang="fr-FR" dirty="0" smtClean="0">
                <a:latin typeface="Arial" pitchFamily="34" charset="0"/>
                <a:cs typeface="Arial" pitchFamily="34" charset="0"/>
              </a:rPr>
              <a:t>aux </a:t>
            </a:r>
            <a:r>
              <a:rPr lang="fr-FR" dirty="0">
                <a:latin typeface="Arial" pitchFamily="34" charset="0"/>
                <a:cs typeface="Arial" pitchFamily="34" charset="0"/>
              </a:rPr>
              <a:t>insuffisances et difficultés liées aux méthodes de développement traditionnelles </a:t>
            </a:r>
            <a:r>
              <a:rPr lang="fr-FR" dirty="0" smtClean="0">
                <a:latin typeface="Arial" pitchFamily="34" charset="0"/>
                <a:cs typeface="Arial" pitchFamily="34" charset="0"/>
              </a:rPr>
              <a:t>émergent de nouvelles méthodes issues du génie logiciel.</a:t>
            </a:r>
          </a:p>
          <a:p>
            <a:pPr algn="just">
              <a:defRPr/>
            </a:pPr>
            <a:r>
              <a:rPr lang="fr-FR" dirty="0" smtClean="0">
                <a:latin typeface="Arial" pitchFamily="34" charset="0"/>
                <a:cs typeface="Arial" pitchFamily="34" charset="0"/>
              </a:rPr>
              <a:t>Les « méthodes agiles » permettent de </a:t>
            </a:r>
            <a:r>
              <a:rPr lang="fr-FR" dirty="0">
                <a:latin typeface="Arial" pitchFamily="34" charset="0"/>
                <a:cs typeface="Arial" pitchFamily="34" charset="0"/>
              </a:rPr>
              <a:t>tenir compte de la réalité de la plupart des projets pour lesquels il n'est pas possible de tout définir dès le </a:t>
            </a:r>
            <a:r>
              <a:rPr lang="fr-FR" dirty="0" smtClean="0">
                <a:latin typeface="Arial" pitchFamily="34" charset="0"/>
                <a:cs typeface="Arial" pitchFamily="34" charset="0"/>
              </a:rPr>
              <a:t>début et dont les </a:t>
            </a:r>
            <a:r>
              <a:rPr lang="fr-FR" dirty="0">
                <a:latin typeface="Arial" pitchFamily="34" charset="0"/>
                <a:cs typeface="Arial" pitchFamily="34" charset="0"/>
              </a:rPr>
              <a:t>travaux à faire sont ajustés régulièrement au cours du </a:t>
            </a:r>
            <a:r>
              <a:rPr lang="fr-FR" dirty="0" smtClean="0">
                <a:latin typeface="Arial" pitchFamily="34" charset="0"/>
                <a:cs typeface="Arial" pitchFamily="34" charset="0"/>
              </a:rPr>
              <a:t>projet.</a:t>
            </a:r>
          </a:p>
          <a:p>
            <a:pPr marL="742950" lvl="1" indent="-285750" algn="just">
              <a:buFontTx/>
              <a:buChar char="-"/>
              <a:defRPr/>
            </a:pPr>
            <a:r>
              <a:rPr lang="fr-FR" dirty="0" smtClean="0">
                <a:latin typeface="Arial" pitchFamily="34" charset="0"/>
                <a:cs typeface="Arial" pitchFamily="34" charset="0"/>
              </a:rPr>
              <a:t>spécifications modifiées </a:t>
            </a:r>
            <a:r>
              <a:rPr lang="fr-FR" dirty="0">
                <a:latin typeface="Arial" pitchFamily="34" charset="0"/>
                <a:cs typeface="Arial" pitchFamily="34" charset="0"/>
              </a:rPr>
              <a:t>et précisées, </a:t>
            </a:r>
            <a:endParaRPr lang="fr-FR" dirty="0" smtClean="0">
              <a:latin typeface="Arial" pitchFamily="34" charset="0"/>
              <a:cs typeface="Arial" pitchFamily="34" charset="0"/>
            </a:endParaRPr>
          </a:p>
          <a:p>
            <a:pPr marL="742950" lvl="1" indent="-285750" algn="just">
              <a:buFontTx/>
              <a:buChar char="-"/>
              <a:defRPr/>
            </a:pPr>
            <a:r>
              <a:rPr lang="fr-FR" dirty="0" smtClean="0">
                <a:latin typeface="Arial" pitchFamily="34" charset="0"/>
                <a:cs typeface="Arial" pitchFamily="34" charset="0"/>
              </a:rPr>
              <a:t>outils </a:t>
            </a:r>
            <a:r>
              <a:rPr lang="fr-FR" dirty="0">
                <a:latin typeface="Arial" pitchFamily="34" charset="0"/>
                <a:cs typeface="Arial" pitchFamily="34" charset="0"/>
              </a:rPr>
              <a:t>ou technologies inconnus </a:t>
            </a:r>
            <a:r>
              <a:rPr lang="fr-FR" dirty="0" smtClean="0">
                <a:latin typeface="Arial" pitchFamily="34" charset="0"/>
                <a:cs typeface="Arial" pitchFamily="34" charset="0"/>
              </a:rPr>
              <a:t>entrant </a:t>
            </a:r>
            <a:r>
              <a:rPr lang="fr-FR" dirty="0">
                <a:latin typeface="Arial" pitchFamily="34" charset="0"/>
                <a:cs typeface="Arial" pitchFamily="34" charset="0"/>
              </a:rPr>
              <a:t>en jeu, </a:t>
            </a:r>
            <a:endParaRPr lang="fr-FR" dirty="0" smtClean="0">
              <a:latin typeface="Arial" pitchFamily="34" charset="0"/>
              <a:cs typeface="Arial" pitchFamily="34" charset="0"/>
            </a:endParaRPr>
          </a:p>
          <a:p>
            <a:pPr marL="742950" lvl="1" indent="-285750" algn="just">
              <a:buFontTx/>
              <a:buChar char="-"/>
              <a:defRPr/>
            </a:pPr>
            <a:r>
              <a:rPr lang="fr-FR" dirty="0" smtClean="0">
                <a:latin typeface="Arial" pitchFamily="34" charset="0"/>
                <a:cs typeface="Arial" pitchFamily="34" charset="0"/>
              </a:rPr>
              <a:t>etc</a:t>
            </a:r>
            <a:r>
              <a:rPr lang="fr-FR" dirty="0">
                <a:latin typeface="Arial" pitchFamily="34" charset="0"/>
                <a:cs typeface="Arial" pitchFamily="34" charset="0"/>
              </a:rPr>
              <a:t>.. </a:t>
            </a:r>
            <a:endParaRPr lang="fr-FR" dirty="0" smtClean="0">
              <a:latin typeface="Arial" pitchFamily="34" charset="0"/>
              <a:cs typeface="Arial" pitchFamily="34" charset="0"/>
            </a:endParaRPr>
          </a:p>
        </p:txBody>
      </p:sp>
      <p:sp>
        <p:nvSpPr>
          <p:cNvPr id="10" name="ZoneTexte 9"/>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11" name="Image 10" descr="logo_acad_lille.jpg"/>
          <p:cNvPicPr>
            <a:picLocks noChangeAspect="1"/>
          </p:cNvPicPr>
          <p:nvPr/>
        </p:nvPicPr>
        <p:blipFill>
          <a:blip r:embed="rId3"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3416" y="2636912"/>
            <a:ext cx="7851032" cy="2585323"/>
          </a:xfrm>
          <a:prstGeom prst="rect">
            <a:avLst/>
          </a:prstGeom>
        </p:spPr>
        <p:txBody>
          <a:bodyPr wrap="square">
            <a:spAutoFit/>
          </a:bodyPr>
          <a:lstStyle/>
          <a:p>
            <a:pPr algn="just">
              <a:defRPr/>
            </a:pPr>
            <a:r>
              <a:rPr lang="fr-FR" dirty="0">
                <a:latin typeface="Arial" pitchFamily="34" charset="0"/>
                <a:cs typeface="Arial" pitchFamily="34" charset="0"/>
              </a:rPr>
              <a:t>Les valeurs fondamentales des </a:t>
            </a:r>
            <a:r>
              <a:rPr lang="fr-FR" dirty="0" smtClean="0">
                <a:latin typeface="Arial" pitchFamily="34" charset="0"/>
                <a:cs typeface="Arial" pitchFamily="34" charset="0"/>
              </a:rPr>
              <a:t>méthodes agiles sont :</a:t>
            </a:r>
          </a:p>
          <a:p>
            <a:pPr marL="285750" indent="-285750" algn="just">
              <a:buFontTx/>
              <a:buChar char="-"/>
              <a:defRPr/>
            </a:pPr>
            <a:r>
              <a:rPr lang="fr-FR" dirty="0">
                <a:solidFill>
                  <a:srgbClr val="7030A0"/>
                </a:solidFill>
                <a:latin typeface="Arial" pitchFamily="34" charset="0"/>
                <a:cs typeface="Arial" pitchFamily="34" charset="0"/>
              </a:rPr>
              <a:t>individus et interactions plutôt que processus et outils,</a:t>
            </a:r>
          </a:p>
          <a:p>
            <a:pPr marL="285750" indent="-285750" algn="just">
              <a:buFontTx/>
              <a:buChar char="-"/>
              <a:defRPr/>
            </a:pPr>
            <a:r>
              <a:rPr lang="fr-FR" dirty="0" smtClean="0">
                <a:solidFill>
                  <a:srgbClr val="7030A0"/>
                </a:solidFill>
                <a:latin typeface="Arial" pitchFamily="34" charset="0"/>
                <a:cs typeface="Arial" pitchFamily="34" charset="0"/>
              </a:rPr>
              <a:t>fonctionnalités </a:t>
            </a:r>
            <a:r>
              <a:rPr lang="fr-FR" dirty="0">
                <a:solidFill>
                  <a:srgbClr val="7030A0"/>
                </a:solidFill>
                <a:latin typeface="Arial" pitchFamily="34" charset="0"/>
                <a:cs typeface="Arial" pitchFamily="34" charset="0"/>
              </a:rPr>
              <a:t>opérationnelles plutôt </a:t>
            </a:r>
            <a:r>
              <a:rPr lang="fr-FR" dirty="0" smtClean="0">
                <a:solidFill>
                  <a:srgbClr val="7030A0"/>
                </a:solidFill>
                <a:latin typeface="Arial" pitchFamily="34" charset="0"/>
                <a:cs typeface="Arial" pitchFamily="34" charset="0"/>
              </a:rPr>
              <a:t>que documentation exhaustive,</a:t>
            </a:r>
          </a:p>
          <a:p>
            <a:pPr marL="285750" indent="-285750" algn="just">
              <a:buFontTx/>
              <a:buChar char="-"/>
              <a:defRPr/>
            </a:pPr>
            <a:r>
              <a:rPr lang="fr-FR" dirty="0" smtClean="0">
                <a:solidFill>
                  <a:srgbClr val="7030A0"/>
                </a:solidFill>
                <a:latin typeface="Arial" pitchFamily="34" charset="0"/>
                <a:cs typeface="Arial" pitchFamily="34" charset="0"/>
              </a:rPr>
              <a:t>collaboration </a:t>
            </a:r>
            <a:r>
              <a:rPr lang="fr-FR" dirty="0">
                <a:solidFill>
                  <a:srgbClr val="7030A0"/>
                </a:solidFill>
                <a:latin typeface="Arial" pitchFamily="34" charset="0"/>
                <a:cs typeface="Arial" pitchFamily="34" charset="0"/>
              </a:rPr>
              <a:t>avec le client plutôt que </a:t>
            </a:r>
            <a:r>
              <a:rPr lang="fr-FR" dirty="0" smtClean="0">
                <a:solidFill>
                  <a:srgbClr val="7030A0"/>
                </a:solidFill>
                <a:latin typeface="Arial" pitchFamily="34" charset="0"/>
                <a:cs typeface="Arial" pitchFamily="34" charset="0"/>
              </a:rPr>
              <a:t>contractualisation </a:t>
            </a:r>
            <a:r>
              <a:rPr lang="fr-FR" dirty="0">
                <a:solidFill>
                  <a:srgbClr val="7030A0"/>
                </a:solidFill>
                <a:latin typeface="Arial" pitchFamily="34" charset="0"/>
                <a:cs typeface="Arial" pitchFamily="34" charset="0"/>
              </a:rPr>
              <a:t>des </a:t>
            </a:r>
            <a:r>
              <a:rPr lang="fr-FR" dirty="0" smtClean="0">
                <a:solidFill>
                  <a:srgbClr val="7030A0"/>
                </a:solidFill>
                <a:latin typeface="Arial" pitchFamily="34" charset="0"/>
                <a:cs typeface="Arial" pitchFamily="34" charset="0"/>
              </a:rPr>
              <a:t>relations,</a:t>
            </a:r>
          </a:p>
          <a:p>
            <a:pPr marL="285750" indent="-285750" algn="just">
              <a:buFontTx/>
              <a:buChar char="-"/>
              <a:defRPr/>
            </a:pPr>
            <a:r>
              <a:rPr lang="fr-FR" dirty="0" smtClean="0">
                <a:solidFill>
                  <a:srgbClr val="7030A0"/>
                </a:solidFill>
                <a:latin typeface="Arial" pitchFamily="34" charset="0"/>
                <a:cs typeface="Arial" pitchFamily="34" charset="0"/>
              </a:rPr>
              <a:t>acceptation </a:t>
            </a:r>
            <a:r>
              <a:rPr lang="fr-FR" dirty="0">
                <a:solidFill>
                  <a:srgbClr val="7030A0"/>
                </a:solidFill>
                <a:latin typeface="Arial" pitchFamily="34" charset="0"/>
                <a:cs typeface="Arial" pitchFamily="34" charset="0"/>
              </a:rPr>
              <a:t>du changement plutôt que </a:t>
            </a:r>
            <a:r>
              <a:rPr lang="fr-FR" dirty="0" smtClean="0">
                <a:solidFill>
                  <a:srgbClr val="7030A0"/>
                </a:solidFill>
                <a:latin typeface="Arial" pitchFamily="34" charset="0"/>
                <a:cs typeface="Arial" pitchFamily="34" charset="0"/>
              </a:rPr>
              <a:t>conformité </a:t>
            </a:r>
            <a:r>
              <a:rPr lang="fr-FR" dirty="0">
                <a:solidFill>
                  <a:srgbClr val="7030A0"/>
                </a:solidFill>
                <a:latin typeface="Arial" pitchFamily="34" charset="0"/>
                <a:cs typeface="Arial" pitchFamily="34" charset="0"/>
              </a:rPr>
              <a:t>aux </a:t>
            </a:r>
            <a:r>
              <a:rPr lang="fr-FR" dirty="0" smtClean="0">
                <a:solidFill>
                  <a:srgbClr val="7030A0"/>
                </a:solidFill>
                <a:latin typeface="Arial" pitchFamily="34" charset="0"/>
                <a:cs typeface="Arial" pitchFamily="34" charset="0"/>
              </a:rPr>
              <a:t>plans.</a:t>
            </a:r>
          </a:p>
          <a:p>
            <a:pPr algn="just">
              <a:defRPr/>
            </a:pPr>
            <a:endParaRPr lang="fr-FR" dirty="0" smtClean="0">
              <a:latin typeface="Arial" pitchFamily="34" charset="0"/>
              <a:cs typeface="Arial" pitchFamily="34" charset="0"/>
            </a:endParaRPr>
          </a:p>
          <a:p>
            <a:pPr algn="just">
              <a:defRPr/>
            </a:pPr>
            <a:r>
              <a:rPr lang="fr-FR" dirty="0" err="1" smtClean="0">
                <a:latin typeface="Arial" pitchFamily="34" charset="0"/>
                <a:cs typeface="Arial" pitchFamily="34" charset="0"/>
              </a:rPr>
              <a:t>Scrum</a:t>
            </a:r>
            <a:r>
              <a:rPr lang="fr-FR" dirty="0" smtClean="0">
                <a:latin typeface="Arial" pitchFamily="34" charset="0"/>
                <a:cs typeface="Arial" pitchFamily="34" charset="0"/>
              </a:rPr>
              <a:t> </a:t>
            </a:r>
            <a:r>
              <a:rPr lang="fr-FR" dirty="0">
                <a:latin typeface="Arial" pitchFamily="34" charset="0"/>
                <a:cs typeface="Arial" pitchFamily="34" charset="0"/>
              </a:rPr>
              <a:t>est </a:t>
            </a:r>
            <a:r>
              <a:rPr lang="fr-FR" dirty="0" smtClean="0">
                <a:latin typeface="Arial" pitchFamily="34" charset="0"/>
                <a:cs typeface="Arial" pitchFamily="34" charset="0"/>
              </a:rPr>
              <a:t>l’une de </a:t>
            </a:r>
            <a:r>
              <a:rPr lang="fr-FR" dirty="0">
                <a:latin typeface="Arial" pitchFamily="34" charset="0"/>
                <a:cs typeface="Arial" pitchFamily="34" charset="0"/>
              </a:rPr>
              <a:t>ces méthodes agiles conçues pour un usage au sein d'une petite </a:t>
            </a:r>
            <a:r>
              <a:rPr lang="fr-FR" dirty="0" smtClean="0">
                <a:latin typeface="Arial" pitchFamily="34" charset="0"/>
                <a:cs typeface="Arial" pitchFamily="34" charset="0"/>
              </a:rPr>
              <a:t>équipe.</a:t>
            </a:r>
          </a:p>
          <a:p>
            <a:pPr algn="just">
              <a:defRPr/>
            </a:pPr>
            <a:endParaRPr lang="fr-FR" dirty="0">
              <a:latin typeface="Arial" pitchFamily="34" charset="0"/>
              <a:cs typeface="Arial" pitchFamily="34" charset="0"/>
            </a:endParaRPr>
          </a:p>
        </p:txBody>
      </p:sp>
      <p:cxnSp>
        <p:nvCxnSpPr>
          <p:cNvPr id="3" name="Connecteur droit 2"/>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 name="Rectangle 3">
            <a:hlinkClick r:id="" action="ppaction://hlinkshowjump?jump=nextslide"/>
          </p:cNvPr>
          <p:cNvSpPr/>
          <p:nvPr/>
        </p:nvSpPr>
        <p:spPr>
          <a:xfrm>
            <a:off x="215516" y="116632"/>
            <a:ext cx="6012668" cy="577530"/>
          </a:xfrm>
          <a:prstGeom prst="rect">
            <a:avLst/>
          </a:prstGeom>
        </p:spPr>
        <p:txBody>
          <a:bodyPr wrap="square">
            <a:spAutoFit/>
          </a:bodyPr>
          <a:lstStyle/>
          <a:p>
            <a:pPr>
              <a:lnSpc>
                <a:spcPts val="1800"/>
              </a:lnSpc>
            </a:pPr>
            <a:r>
              <a:rPr lang="fr-FR" sz="2800" b="1" dirty="0" smtClean="0">
                <a:solidFill>
                  <a:srgbClr val="92D050"/>
                </a:solidFill>
                <a:latin typeface="Calibri" pitchFamily="34" charset="0"/>
                <a:cs typeface="Calibri" pitchFamily="34" charset="0"/>
              </a:rPr>
              <a:t>C20: </a:t>
            </a:r>
            <a:r>
              <a:rPr lang="fr-FR" sz="2400" b="1" dirty="0" smtClean="0"/>
              <a:t>Mettre en œuvre des outils de la conduite de projet</a:t>
            </a:r>
            <a:endParaRPr lang="fr-FR" sz="2400" b="1" dirty="0">
              <a:solidFill>
                <a:schemeClr val="bg1"/>
              </a:solidFill>
              <a:latin typeface="Calibri" pitchFamily="34" charset="0"/>
              <a:cs typeface="Calibri" pitchFamily="34" charset="0"/>
            </a:endParaRPr>
          </a:p>
        </p:txBody>
      </p:sp>
      <p:grpSp>
        <p:nvGrpSpPr>
          <p:cNvPr id="5" name="Groupe 4"/>
          <p:cNvGrpSpPr/>
          <p:nvPr/>
        </p:nvGrpSpPr>
        <p:grpSpPr>
          <a:xfrm>
            <a:off x="4071934" y="1071546"/>
            <a:ext cx="3420380" cy="1476164"/>
            <a:chOff x="5429256" y="2857496"/>
            <a:chExt cx="3420380" cy="1476164"/>
          </a:xfrm>
        </p:grpSpPr>
        <p:sp>
          <p:nvSpPr>
            <p:cNvPr id="6" name="Freeform 9"/>
            <p:cNvSpPr>
              <a:spLocks/>
            </p:cNvSpPr>
            <p:nvPr/>
          </p:nvSpPr>
          <p:spPr bwMode="auto">
            <a:xfrm>
              <a:off x="5429256" y="2857496"/>
              <a:ext cx="3420380" cy="1476164"/>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chemeClr val="accent2">
                <a:lumMod val="75000"/>
              </a:schemeClr>
            </a:solidFill>
            <a:ln w="19050" cap="flat" cmpd="sng">
              <a:solidFill>
                <a:schemeClr val="accent2">
                  <a:lumMod val="50000"/>
                </a:schemeClr>
              </a:solidFill>
              <a:prstDash val="solid"/>
              <a:round/>
              <a:headEnd/>
              <a:tailEnd/>
            </a:ln>
            <a:effectLst/>
          </p:spPr>
          <p:txBody>
            <a:bodyPr wrap="none" lIns="36000" tIns="0" rIns="36000" bIns="0" anchor="ctr">
              <a:noAutofit/>
            </a:bodyPr>
            <a:lstStyle/>
            <a:p>
              <a:endParaRPr lang="fr-FR" dirty="0"/>
            </a:p>
          </p:txBody>
        </p:sp>
        <p:sp>
          <p:nvSpPr>
            <p:cNvPr id="7" name="ZoneTexte 6"/>
            <p:cNvSpPr txBox="1"/>
            <p:nvPr/>
          </p:nvSpPr>
          <p:spPr>
            <a:xfrm>
              <a:off x="6286512" y="3143248"/>
              <a:ext cx="1589267" cy="333168"/>
            </a:xfrm>
            <a:prstGeom prst="rect">
              <a:avLst/>
            </a:prstGeom>
            <a:noFill/>
          </p:spPr>
          <p:txBody>
            <a:bodyPr wrap="square" rtlCol="0">
              <a:spAutoFit/>
            </a:bodyPr>
            <a:lstStyle/>
            <a:p>
              <a:pPr algn="ctr">
                <a:lnSpc>
                  <a:spcPts val="1800"/>
                </a:lnSpc>
              </a:pPr>
              <a:r>
                <a:rPr lang="fr-FR" sz="2000" b="1" dirty="0" smtClean="0"/>
                <a:t>Organiser</a:t>
              </a:r>
              <a:endParaRPr lang="fr-FR" sz="2000" b="1" dirty="0"/>
            </a:p>
          </p:txBody>
        </p:sp>
      </p:grpSp>
      <p:sp>
        <p:nvSpPr>
          <p:cNvPr id="8" name="ZoneTexte 7"/>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9" name="Image 8" descr="logo_acad_lille.jpg"/>
          <p:cNvPicPr>
            <a:picLocks noChangeAspect="1"/>
          </p:cNvPicPr>
          <p:nvPr/>
        </p:nvPicPr>
        <p:blipFill>
          <a:blip r:embed="rId2"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ZoneTexte 2"/>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graphicFrame>
        <p:nvGraphicFramePr>
          <p:cNvPr id="4" name="Object 7"/>
          <p:cNvGraphicFramePr>
            <a:graphicFrameLocks noChangeAspect="1"/>
          </p:cNvGraphicFramePr>
          <p:nvPr/>
        </p:nvGraphicFramePr>
        <p:xfrm>
          <a:off x="6014556" y="4286256"/>
          <a:ext cx="2697767" cy="2202303"/>
        </p:xfrm>
        <a:graphic>
          <a:graphicData uri="http://schemas.openxmlformats.org/presentationml/2006/ole">
            <p:oleObj spid="_x0000_s862210" name="Visio" r:id="rId5" imgW="6346850" imgH="4479008" progId="Visio.Drawing.11">
              <p:embed/>
            </p:oleObj>
          </a:graphicData>
        </a:graphic>
      </p:graphicFrame>
      <p:grpSp>
        <p:nvGrpSpPr>
          <p:cNvPr id="5" name="Groupe 4"/>
          <p:cNvGrpSpPr/>
          <p:nvPr/>
        </p:nvGrpSpPr>
        <p:grpSpPr>
          <a:xfrm>
            <a:off x="5643570" y="0"/>
            <a:ext cx="3500430" cy="1340768"/>
            <a:chOff x="3491880" y="0"/>
            <a:chExt cx="3132348" cy="1340768"/>
          </a:xfrm>
        </p:grpSpPr>
        <p:sp>
          <p:nvSpPr>
            <p:cNvPr id="6" name="Freeform 9"/>
            <p:cNvSpPr>
              <a:spLocks/>
            </p:cNvSpPr>
            <p:nvPr/>
          </p:nvSpPr>
          <p:spPr bwMode="auto">
            <a:xfrm>
              <a:off x="3491880" y="0"/>
              <a:ext cx="3132348" cy="1340768"/>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a:solidFill>
                  <a:prstClr val="black"/>
                </a:solidFill>
              </a:endParaRPr>
            </a:p>
          </p:txBody>
        </p:sp>
        <p:sp>
          <p:nvSpPr>
            <p:cNvPr id="7" name="ZoneTexte 6"/>
            <p:cNvSpPr txBox="1"/>
            <p:nvPr/>
          </p:nvSpPr>
          <p:spPr>
            <a:xfrm>
              <a:off x="4211960" y="260648"/>
              <a:ext cx="1656184" cy="342401"/>
            </a:xfrm>
            <a:prstGeom prst="rect">
              <a:avLst/>
            </a:prstGeom>
            <a:noFill/>
          </p:spPr>
          <p:txBody>
            <a:bodyPr wrap="square" rtlCol="0">
              <a:spAutoFit/>
            </a:bodyPr>
            <a:lstStyle/>
            <a:p>
              <a:pPr algn="ctr">
                <a:lnSpc>
                  <a:spcPts val="1800"/>
                </a:lnSpc>
              </a:pPr>
              <a:r>
                <a:rPr lang="fr-FR" sz="2000" b="1" dirty="0" smtClean="0">
                  <a:solidFill>
                    <a:prstClr val="black"/>
                  </a:solidFill>
                </a:rPr>
                <a:t>Analyser</a:t>
              </a:r>
              <a:endParaRPr lang="fr-FR" sz="2000" b="1" dirty="0">
                <a:solidFill>
                  <a:prstClr val="black"/>
                </a:solidFill>
              </a:endParaRPr>
            </a:p>
          </p:txBody>
        </p:sp>
      </p:grpSp>
      <p:sp>
        <p:nvSpPr>
          <p:cNvPr id="8"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fr-FR"/>
          </a:p>
        </p:txBody>
      </p:sp>
      <p:grpSp>
        <p:nvGrpSpPr>
          <p:cNvPr id="9" name="Groupe 81"/>
          <p:cNvGrpSpPr>
            <a:grpSpLocks/>
          </p:cNvGrpSpPr>
          <p:nvPr/>
        </p:nvGrpSpPr>
        <p:grpSpPr bwMode="auto">
          <a:xfrm>
            <a:off x="0" y="1268760"/>
            <a:ext cx="7453313" cy="2149475"/>
            <a:chOff x="0" y="4590621"/>
            <a:chExt cx="7453095" cy="2149254"/>
          </a:xfrm>
        </p:grpSpPr>
        <p:sp>
          <p:nvSpPr>
            <p:cNvPr id="11" name="Rectangle 33"/>
            <p:cNvSpPr>
              <a:spLocks noChangeArrowheads="1"/>
            </p:cNvSpPr>
            <p:nvPr/>
          </p:nvSpPr>
          <p:spPr bwMode="auto">
            <a:xfrm>
              <a:off x="1583668" y="5661248"/>
              <a:ext cx="5869427" cy="711804"/>
            </a:xfrm>
            <a:prstGeom prst="rect">
              <a:avLst/>
            </a:prstGeom>
            <a:solidFill>
              <a:srgbClr val="C0C0C0"/>
            </a:solidFill>
            <a:ln w="9525">
              <a:noFill/>
              <a:miter lim="800000"/>
              <a:headEnd/>
              <a:tailEnd/>
            </a:ln>
          </p:spPr>
          <p:txBody>
            <a:bodyPr/>
            <a:lstStyle/>
            <a:p>
              <a:endParaRPr lang="fr-FR" sz="1100"/>
            </a:p>
          </p:txBody>
        </p:sp>
        <p:sp>
          <p:nvSpPr>
            <p:cNvPr id="12" name="Line 30"/>
            <p:cNvSpPr>
              <a:spLocks noChangeShapeType="1"/>
            </p:cNvSpPr>
            <p:nvPr/>
          </p:nvSpPr>
          <p:spPr bwMode="auto">
            <a:xfrm>
              <a:off x="1439652" y="6185115"/>
              <a:ext cx="681552" cy="0"/>
            </a:xfrm>
            <a:prstGeom prst="line">
              <a:avLst/>
            </a:prstGeom>
            <a:noFill/>
            <a:ln w="12700">
              <a:solidFill>
                <a:srgbClr val="000000"/>
              </a:solidFill>
              <a:round/>
              <a:headEnd/>
              <a:tailEnd type="triangle" w="sm" len="med"/>
            </a:ln>
          </p:spPr>
          <p:txBody>
            <a:bodyPr/>
            <a:lstStyle/>
            <a:p>
              <a:endParaRPr lang="fr-FR"/>
            </a:p>
          </p:txBody>
        </p:sp>
        <p:sp>
          <p:nvSpPr>
            <p:cNvPr id="13" name="AutoShape 29"/>
            <p:cNvSpPr>
              <a:spLocks noChangeArrowheads="1"/>
            </p:cNvSpPr>
            <p:nvPr/>
          </p:nvSpPr>
          <p:spPr bwMode="auto">
            <a:xfrm>
              <a:off x="2117261" y="5949280"/>
              <a:ext cx="919977" cy="360040"/>
            </a:xfrm>
            <a:prstGeom prst="roundRect">
              <a:avLst>
                <a:gd name="adj" fmla="val 16667"/>
              </a:avLst>
            </a:prstGeom>
            <a:solidFill>
              <a:srgbClr val="66FF66"/>
            </a:solidFill>
            <a:ln w="9525">
              <a:solidFill>
                <a:srgbClr val="000000"/>
              </a:solidFill>
              <a:round/>
              <a:headEnd/>
              <a:tailEnd/>
            </a:ln>
          </p:spPr>
          <p:txBody>
            <a:bodyPr lIns="0" tIns="0" rIns="0" bIns="0" anchor="ctr"/>
            <a:lstStyle/>
            <a:p>
              <a:pPr algn="ctr"/>
              <a:r>
                <a:rPr lang="fr-FR" sz="1100" b="1" dirty="0">
                  <a:latin typeface="Comic Sans MS" pitchFamily="66" charset="0"/>
                </a:rPr>
                <a:t>Variateur</a:t>
              </a:r>
            </a:p>
          </p:txBody>
        </p:sp>
        <p:sp>
          <p:nvSpPr>
            <p:cNvPr id="14" name="Line 28"/>
            <p:cNvSpPr>
              <a:spLocks noChangeShapeType="1"/>
            </p:cNvSpPr>
            <p:nvPr/>
          </p:nvSpPr>
          <p:spPr bwMode="auto">
            <a:xfrm>
              <a:off x="3023828" y="6129300"/>
              <a:ext cx="332506" cy="1315"/>
            </a:xfrm>
            <a:prstGeom prst="line">
              <a:avLst/>
            </a:prstGeom>
            <a:noFill/>
            <a:ln w="12700">
              <a:solidFill>
                <a:srgbClr val="000000"/>
              </a:solidFill>
              <a:round/>
              <a:headEnd/>
              <a:tailEnd type="triangle" w="sm" len="med"/>
            </a:ln>
          </p:spPr>
          <p:txBody>
            <a:bodyPr/>
            <a:lstStyle/>
            <a:p>
              <a:endParaRPr lang="fr-FR"/>
            </a:p>
          </p:txBody>
        </p:sp>
        <p:sp>
          <p:nvSpPr>
            <p:cNvPr id="15" name="AutoShape 27"/>
            <p:cNvSpPr>
              <a:spLocks noChangeArrowheads="1"/>
            </p:cNvSpPr>
            <p:nvPr/>
          </p:nvSpPr>
          <p:spPr bwMode="auto">
            <a:xfrm>
              <a:off x="3368430" y="5949280"/>
              <a:ext cx="987546" cy="360040"/>
            </a:xfrm>
            <a:prstGeom prst="roundRect">
              <a:avLst>
                <a:gd name="adj" fmla="val 16667"/>
              </a:avLst>
            </a:prstGeom>
            <a:solidFill>
              <a:srgbClr val="00FFFF"/>
            </a:solidFill>
            <a:ln w="9525">
              <a:solidFill>
                <a:srgbClr val="000000"/>
              </a:solidFill>
              <a:round/>
              <a:headEnd/>
              <a:tailEnd/>
            </a:ln>
          </p:spPr>
          <p:txBody>
            <a:bodyPr lIns="0" tIns="0" rIns="0" bIns="0" anchor="ctr"/>
            <a:lstStyle/>
            <a:p>
              <a:pPr algn="ctr"/>
              <a:r>
                <a:rPr lang="fr-FR" sz="1100" b="1" dirty="0">
                  <a:latin typeface="Comic Sans MS" pitchFamily="66" charset="0"/>
                  <a:cs typeface="Times New Roman" pitchFamily="18" charset="0"/>
                </a:rPr>
                <a:t>Moteur-frein</a:t>
              </a:r>
              <a:endParaRPr lang="fr-FR" sz="1100" dirty="0"/>
            </a:p>
          </p:txBody>
        </p:sp>
        <p:sp>
          <p:nvSpPr>
            <p:cNvPr id="16" name="Line 26"/>
            <p:cNvSpPr>
              <a:spLocks noChangeShapeType="1"/>
            </p:cNvSpPr>
            <p:nvPr/>
          </p:nvSpPr>
          <p:spPr bwMode="auto">
            <a:xfrm>
              <a:off x="4355976" y="6129300"/>
              <a:ext cx="324036" cy="0"/>
            </a:xfrm>
            <a:prstGeom prst="line">
              <a:avLst/>
            </a:prstGeom>
            <a:noFill/>
            <a:ln w="12700">
              <a:solidFill>
                <a:srgbClr val="000000"/>
              </a:solidFill>
              <a:round/>
              <a:headEnd/>
              <a:tailEnd type="triangle" w="sm" len="med"/>
            </a:ln>
          </p:spPr>
          <p:txBody>
            <a:bodyPr/>
            <a:lstStyle/>
            <a:p>
              <a:endParaRPr lang="fr-FR"/>
            </a:p>
          </p:txBody>
        </p:sp>
        <p:sp>
          <p:nvSpPr>
            <p:cNvPr id="17" name="AutoShape 25"/>
            <p:cNvSpPr>
              <a:spLocks noChangeArrowheads="1"/>
            </p:cNvSpPr>
            <p:nvPr/>
          </p:nvSpPr>
          <p:spPr bwMode="auto">
            <a:xfrm>
              <a:off x="4535996" y="5949280"/>
              <a:ext cx="1603848" cy="360040"/>
            </a:xfrm>
            <a:prstGeom prst="roundRect">
              <a:avLst>
                <a:gd name="adj" fmla="val 16667"/>
              </a:avLst>
            </a:prstGeom>
            <a:solidFill>
              <a:srgbClr val="FF99FF"/>
            </a:solidFill>
            <a:ln w="9525">
              <a:solidFill>
                <a:srgbClr val="000000"/>
              </a:solidFill>
              <a:round/>
              <a:headEnd/>
              <a:tailEnd/>
            </a:ln>
          </p:spPr>
          <p:txBody>
            <a:bodyPr lIns="0" tIns="0" rIns="0" bIns="0"/>
            <a:lstStyle/>
            <a:p>
              <a:pPr algn="ctr"/>
              <a:r>
                <a:rPr lang="fr-FR" sz="1100" b="1" dirty="0">
                  <a:latin typeface="Comic Sans MS" pitchFamily="66" charset="0"/>
                  <a:cs typeface="Times New Roman" pitchFamily="18" charset="0"/>
                </a:rPr>
                <a:t>Réducteur-crémaillère-glissière</a:t>
              </a:r>
              <a:endParaRPr lang="fr-FR" sz="1100" dirty="0"/>
            </a:p>
          </p:txBody>
        </p:sp>
        <p:sp>
          <p:nvSpPr>
            <p:cNvPr id="18" name="Line 24"/>
            <p:cNvSpPr>
              <a:spLocks noChangeShapeType="1"/>
            </p:cNvSpPr>
            <p:nvPr/>
          </p:nvSpPr>
          <p:spPr bwMode="auto">
            <a:xfrm>
              <a:off x="6120172" y="6129300"/>
              <a:ext cx="247664" cy="1315"/>
            </a:xfrm>
            <a:prstGeom prst="line">
              <a:avLst/>
            </a:prstGeom>
            <a:noFill/>
            <a:ln w="12700">
              <a:solidFill>
                <a:srgbClr val="000000"/>
              </a:solidFill>
              <a:round/>
              <a:headEnd/>
              <a:tailEnd type="triangle" w="sm" len="med"/>
            </a:ln>
          </p:spPr>
          <p:txBody>
            <a:bodyPr/>
            <a:lstStyle/>
            <a:p>
              <a:endParaRPr lang="fr-FR"/>
            </a:p>
          </p:txBody>
        </p:sp>
        <p:sp>
          <p:nvSpPr>
            <p:cNvPr id="19" name="AutoShape 20"/>
            <p:cNvSpPr>
              <a:spLocks noChangeArrowheads="1"/>
            </p:cNvSpPr>
            <p:nvPr/>
          </p:nvSpPr>
          <p:spPr bwMode="auto">
            <a:xfrm>
              <a:off x="6876256" y="5301208"/>
              <a:ext cx="67027" cy="466559"/>
            </a:xfrm>
            <a:prstGeom prst="downArrow">
              <a:avLst>
                <a:gd name="adj1" fmla="val 50000"/>
                <a:gd name="adj2" fmla="val 174019"/>
              </a:avLst>
            </a:prstGeom>
            <a:solidFill>
              <a:srgbClr val="FFFF00"/>
            </a:solidFill>
            <a:ln w="9525">
              <a:solidFill>
                <a:srgbClr val="000000"/>
              </a:solidFill>
              <a:miter lim="800000"/>
              <a:headEnd/>
              <a:tailEnd/>
            </a:ln>
          </p:spPr>
          <p:txBody>
            <a:bodyPr/>
            <a:lstStyle/>
            <a:p>
              <a:endParaRPr lang="fr-FR" sz="1100"/>
            </a:p>
          </p:txBody>
        </p:sp>
        <p:sp>
          <p:nvSpPr>
            <p:cNvPr id="20" name="AutoShape 19"/>
            <p:cNvSpPr>
              <a:spLocks noChangeArrowheads="1"/>
            </p:cNvSpPr>
            <p:nvPr/>
          </p:nvSpPr>
          <p:spPr bwMode="auto">
            <a:xfrm>
              <a:off x="6840252" y="6273316"/>
              <a:ext cx="64398" cy="466559"/>
            </a:xfrm>
            <a:prstGeom prst="downArrow">
              <a:avLst>
                <a:gd name="adj1" fmla="val 50000"/>
                <a:gd name="adj2" fmla="val 181123"/>
              </a:avLst>
            </a:prstGeom>
            <a:solidFill>
              <a:srgbClr val="FF0000"/>
            </a:solidFill>
            <a:ln w="9525">
              <a:solidFill>
                <a:srgbClr val="000000"/>
              </a:solidFill>
              <a:miter lim="800000"/>
              <a:headEnd/>
              <a:tailEnd/>
            </a:ln>
          </p:spPr>
          <p:txBody>
            <a:bodyPr/>
            <a:lstStyle/>
            <a:p>
              <a:endParaRPr lang="fr-FR" sz="1100"/>
            </a:p>
          </p:txBody>
        </p:sp>
        <p:sp>
          <p:nvSpPr>
            <p:cNvPr id="21" name="AutoShape 18"/>
            <p:cNvSpPr>
              <a:spLocks noChangeArrowheads="1"/>
            </p:cNvSpPr>
            <p:nvPr/>
          </p:nvSpPr>
          <p:spPr bwMode="auto">
            <a:xfrm>
              <a:off x="6379383" y="5769260"/>
              <a:ext cx="964925" cy="504056"/>
            </a:xfrm>
            <a:prstGeom prst="roundRect">
              <a:avLst>
                <a:gd name="adj" fmla="val 16667"/>
              </a:avLst>
            </a:prstGeom>
            <a:solidFill>
              <a:srgbClr val="FFC000"/>
            </a:solidFill>
            <a:ln w="9525">
              <a:solidFill>
                <a:srgbClr val="000000"/>
              </a:solidFill>
              <a:round/>
              <a:headEnd/>
              <a:tailEnd/>
            </a:ln>
          </p:spPr>
          <p:txBody>
            <a:bodyPr lIns="0" tIns="72000" rIns="0" bIns="0"/>
            <a:lstStyle/>
            <a:p>
              <a:pPr algn="ctr"/>
              <a:r>
                <a:rPr lang="fr-FR" sz="1100" b="1">
                  <a:latin typeface="Comic Sans MS" pitchFamily="66" charset="0"/>
                  <a:cs typeface="Times New Roman" pitchFamily="18" charset="0"/>
                </a:rPr>
                <a:t>Chariot porte louches</a:t>
              </a:r>
              <a:endParaRPr lang="fr-FR" sz="1100"/>
            </a:p>
          </p:txBody>
        </p:sp>
        <p:sp>
          <p:nvSpPr>
            <p:cNvPr id="22" name="Text Box 8"/>
            <p:cNvSpPr txBox="1">
              <a:spLocks noChangeArrowheads="1"/>
            </p:cNvSpPr>
            <p:nvPr/>
          </p:nvSpPr>
          <p:spPr bwMode="auto">
            <a:xfrm>
              <a:off x="3131840" y="5661248"/>
              <a:ext cx="1864925" cy="268107"/>
            </a:xfrm>
            <a:prstGeom prst="rect">
              <a:avLst/>
            </a:prstGeom>
            <a:noFill/>
            <a:ln w="9525">
              <a:noFill/>
              <a:miter lim="800000"/>
              <a:headEnd/>
              <a:tailEnd/>
            </a:ln>
          </p:spPr>
          <p:txBody>
            <a:bodyPr/>
            <a:lstStyle/>
            <a:p>
              <a:r>
                <a:rPr lang="fr-FR" sz="1100" b="1" i="1" dirty="0">
                  <a:cs typeface="Times New Roman" pitchFamily="18" charset="0"/>
                </a:rPr>
                <a:t>La chaîne d’énergie</a:t>
              </a:r>
              <a:endParaRPr lang="fr-FR" sz="1100" b="1" i="1" dirty="0"/>
            </a:p>
          </p:txBody>
        </p:sp>
        <p:sp>
          <p:nvSpPr>
            <p:cNvPr id="23" name="Text Box 7"/>
            <p:cNvSpPr txBox="1">
              <a:spLocks noChangeArrowheads="1"/>
            </p:cNvSpPr>
            <p:nvPr/>
          </p:nvSpPr>
          <p:spPr bwMode="auto">
            <a:xfrm>
              <a:off x="899592" y="5949280"/>
              <a:ext cx="923920" cy="512558"/>
            </a:xfrm>
            <a:prstGeom prst="rect">
              <a:avLst/>
            </a:prstGeom>
            <a:noFill/>
            <a:ln w="9525">
              <a:noFill/>
              <a:miter lim="800000"/>
              <a:headEnd/>
              <a:tailEnd/>
            </a:ln>
          </p:spPr>
          <p:txBody>
            <a:bodyPr/>
            <a:lstStyle/>
            <a:p>
              <a:r>
                <a:rPr lang="fr-FR" sz="1100">
                  <a:cs typeface="Times New Roman" pitchFamily="18" charset="0"/>
                </a:rPr>
                <a:t>Energies d’entrées</a:t>
              </a:r>
              <a:endParaRPr lang="fr-FR" sz="1100"/>
            </a:p>
          </p:txBody>
        </p:sp>
        <p:sp>
          <p:nvSpPr>
            <p:cNvPr id="24" name="Rectangle 33"/>
            <p:cNvSpPr>
              <a:spLocks noChangeArrowheads="1"/>
            </p:cNvSpPr>
            <p:nvPr/>
          </p:nvSpPr>
          <p:spPr bwMode="auto">
            <a:xfrm>
              <a:off x="1011208" y="4663638"/>
              <a:ext cx="4054356" cy="638109"/>
            </a:xfrm>
            <a:prstGeom prst="rect">
              <a:avLst/>
            </a:prstGeom>
            <a:solidFill>
              <a:schemeClr val="tx2">
                <a:lumMod val="40000"/>
                <a:lumOff val="60000"/>
              </a:schemeClr>
            </a:solidFill>
            <a:ln w="9525">
              <a:solidFill>
                <a:schemeClr val="tx2">
                  <a:lumMod val="40000"/>
                  <a:lumOff val="60000"/>
                </a:schemeClr>
              </a:solidFill>
              <a:miter lim="800000"/>
              <a:headEnd/>
              <a:tailEnd/>
            </a:ln>
          </p:spPr>
          <p:txBody>
            <a:bodyPr/>
            <a:lstStyle/>
            <a:p>
              <a:pPr>
                <a:defRPr/>
              </a:pPr>
              <a:endParaRPr lang="fr-FR" sz="1100"/>
            </a:p>
          </p:txBody>
        </p:sp>
        <p:sp>
          <p:nvSpPr>
            <p:cNvPr id="25" name="Text Box 8"/>
            <p:cNvSpPr txBox="1">
              <a:spLocks noChangeArrowheads="1"/>
            </p:cNvSpPr>
            <p:nvPr/>
          </p:nvSpPr>
          <p:spPr bwMode="auto">
            <a:xfrm>
              <a:off x="2055491" y="4590621"/>
              <a:ext cx="2235544" cy="268107"/>
            </a:xfrm>
            <a:prstGeom prst="rect">
              <a:avLst/>
            </a:prstGeom>
            <a:noFill/>
            <a:ln w="9525">
              <a:noFill/>
              <a:miter lim="800000"/>
              <a:headEnd/>
              <a:tailEnd/>
            </a:ln>
          </p:spPr>
          <p:txBody>
            <a:bodyPr/>
            <a:lstStyle/>
            <a:p>
              <a:r>
                <a:rPr lang="fr-FR" sz="1100" b="1" i="1" dirty="0">
                  <a:cs typeface="Times New Roman" pitchFamily="18" charset="0"/>
                </a:rPr>
                <a:t>La chaîne d’information</a:t>
              </a:r>
              <a:endParaRPr lang="fr-FR" sz="1100" b="1" i="1" dirty="0"/>
            </a:p>
          </p:txBody>
        </p:sp>
        <p:sp>
          <p:nvSpPr>
            <p:cNvPr id="26" name="AutoShape 31"/>
            <p:cNvSpPr>
              <a:spLocks noChangeArrowheads="1"/>
            </p:cNvSpPr>
            <p:nvPr/>
          </p:nvSpPr>
          <p:spPr bwMode="auto">
            <a:xfrm>
              <a:off x="1370766" y="4869160"/>
              <a:ext cx="816151" cy="360040"/>
            </a:xfrm>
            <a:prstGeom prst="roundRect">
              <a:avLst>
                <a:gd name="adj" fmla="val 16667"/>
              </a:avLst>
            </a:prstGeom>
            <a:solidFill>
              <a:srgbClr val="FFFF00"/>
            </a:solidFill>
            <a:ln w="9525">
              <a:solidFill>
                <a:srgbClr val="000000"/>
              </a:solidFill>
              <a:round/>
              <a:headEnd/>
              <a:tailEnd/>
            </a:ln>
          </p:spPr>
          <p:txBody>
            <a:bodyPr lIns="0" tIns="0" rIns="0" bIns="0"/>
            <a:lstStyle/>
            <a:p>
              <a:pPr algn="ctr"/>
              <a:r>
                <a:rPr lang="fr-FR" sz="1100" b="1">
                  <a:latin typeface="Comic Sans MS" pitchFamily="66" charset="0"/>
                  <a:cs typeface="Times New Roman" pitchFamily="18" charset="0"/>
                </a:rPr>
                <a:t>Codeur absolu</a:t>
              </a:r>
              <a:endParaRPr lang="fr-FR" sz="1100"/>
            </a:p>
          </p:txBody>
        </p:sp>
        <p:sp>
          <p:nvSpPr>
            <p:cNvPr id="27" name="Line 30"/>
            <p:cNvSpPr>
              <a:spLocks noChangeShapeType="1"/>
            </p:cNvSpPr>
            <p:nvPr/>
          </p:nvSpPr>
          <p:spPr bwMode="auto">
            <a:xfrm>
              <a:off x="2175088" y="5109750"/>
              <a:ext cx="332506" cy="1315"/>
            </a:xfrm>
            <a:prstGeom prst="line">
              <a:avLst/>
            </a:prstGeom>
            <a:noFill/>
            <a:ln w="12700">
              <a:solidFill>
                <a:srgbClr val="000000"/>
              </a:solidFill>
              <a:round/>
              <a:headEnd/>
              <a:tailEnd type="triangle" w="sm" len="med"/>
            </a:ln>
          </p:spPr>
          <p:txBody>
            <a:bodyPr/>
            <a:lstStyle/>
            <a:p>
              <a:endParaRPr lang="fr-FR"/>
            </a:p>
          </p:txBody>
        </p:sp>
        <p:sp>
          <p:nvSpPr>
            <p:cNvPr id="28" name="AutoShape 29"/>
            <p:cNvSpPr>
              <a:spLocks noChangeArrowheads="1"/>
            </p:cNvSpPr>
            <p:nvPr/>
          </p:nvSpPr>
          <p:spPr bwMode="auto">
            <a:xfrm>
              <a:off x="2503652" y="4869160"/>
              <a:ext cx="919977" cy="360040"/>
            </a:xfrm>
            <a:prstGeom prst="roundRect">
              <a:avLst>
                <a:gd name="adj" fmla="val 16667"/>
              </a:avLst>
            </a:prstGeom>
            <a:solidFill>
              <a:srgbClr val="66FF66"/>
            </a:solidFill>
            <a:ln w="9525">
              <a:solidFill>
                <a:srgbClr val="000000"/>
              </a:solidFill>
              <a:round/>
              <a:headEnd/>
              <a:tailEnd/>
            </a:ln>
          </p:spPr>
          <p:txBody>
            <a:bodyPr lIns="0" tIns="0" rIns="0" bIns="0" anchor="ctr"/>
            <a:lstStyle/>
            <a:p>
              <a:pPr algn="ctr"/>
              <a:r>
                <a:rPr lang="fr-FR" sz="1100" b="1">
                  <a:latin typeface="Comic Sans MS" pitchFamily="66" charset="0"/>
                  <a:cs typeface="Times New Roman" pitchFamily="18" charset="0"/>
                </a:rPr>
                <a:t>Automate</a:t>
              </a:r>
              <a:endParaRPr lang="fr-FR" sz="1100"/>
            </a:p>
          </p:txBody>
        </p:sp>
        <p:sp>
          <p:nvSpPr>
            <p:cNvPr id="29" name="Line 28"/>
            <p:cNvSpPr>
              <a:spLocks noChangeShapeType="1"/>
            </p:cNvSpPr>
            <p:nvPr/>
          </p:nvSpPr>
          <p:spPr bwMode="auto">
            <a:xfrm>
              <a:off x="3427571" y="5109750"/>
              <a:ext cx="332506" cy="1315"/>
            </a:xfrm>
            <a:prstGeom prst="line">
              <a:avLst/>
            </a:prstGeom>
            <a:noFill/>
            <a:ln w="12700">
              <a:solidFill>
                <a:srgbClr val="000000"/>
              </a:solidFill>
              <a:round/>
              <a:headEnd/>
              <a:tailEnd type="triangle" w="sm" len="med"/>
            </a:ln>
          </p:spPr>
          <p:txBody>
            <a:bodyPr/>
            <a:lstStyle/>
            <a:p>
              <a:endParaRPr lang="fr-FR"/>
            </a:p>
          </p:txBody>
        </p:sp>
        <p:sp>
          <p:nvSpPr>
            <p:cNvPr id="30" name="AutoShape 27"/>
            <p:cNvSpPr>
              <a:spLocks noChangeArrowheads="1"/>
            </p:cNvSpPr>
            <p:nvPr/>
          </p:nvSpPr>
          <p:spPr bwMode="auto">
            <a:xfrm>
              <a:off x="3754820" y="4905164"/>
              <a:ext cx="1132886" cy="324036"/>
            </a:xfrm>
            <a:prstGeom prst="roundRect">
              <a:avLst>
                <a:gd name="adj" fmla="val 16667"/>
              </a:avLst>
            </a:prstGeom>
            <a:solidFill>
              <a:srgbClr val="00FFFF"/>
            </a:solidFill>
            <a:ln w="9525">
              <a:solidFill>
                <a:srgbClr val="000000"/>
              </a:solidFill>
              <a:round/>
              <a:headEnd/>
              <a:tailEnd/>
            </a:ln>
          </p:spPr>
          <p:txBody>
            <a:bodyPr lIns="0" tIns="72000" rIns="0" bIns="0"/>
            <a:lstStyle/>
            <a:p>
              <a:pPr algn="ctr"/>
              <a:r>
                <a:rPr lang="fr-FR" sz="1100" b="1">
                  <a:latin typeface="Comic Sans MS" pitchFamily="66" charset="0"/>
                  <a:cs typeface="Times New Roman" pitchFamily="18" charset="0"/>
                </a:rPr>
                <a:t>Bus CANopen</a:t>
              </a:r>
              <a:endParaRPr lang="fr-FR" sz="1100"/>
            </a:p>
          </p:txBody>
        </p:sp>
        <p:sp>
          <p:nvSpPr>
            <p:cNvPr id="31" name="Line 28"/>
            <p:cNvSpPr>
              <a:spLocks noChangeShapeType="1"/>
            </p:cNvSpPr>
            <p:nvPr/>
          </p:nvSpPr>
          <p:spPr bwMode="auto">
            <a:xfrm>
              <a:off x="4886392" y="5021695"/>
              <a:ext cx="332506" cy="1315"/>
            </a:xfrm>
            <a:prstGeom prst="line">
              <a:avLst/>
            </a:prstGeom>
            <a:noFill/>
            <a:ln w="12700">
              <a:solidFill>
                <a:srgbClr val="000000"/>
              </a:solidFill>
              <a:round/>
              <a:headEnd/>
              <a:tailEnd type="triangle" w="sm" len="med"/>
            </a:ln>
          </p:spPr>
          <p:txBody>
            <a:bodyPr/>
            <a:lstStyle/>
            <a:p>
              <a:endParaRPr lang="fr-FR"/>
            </a:p>
          </p:txBody>
        </p:sp>
        <p:sp>
          <p:nvSpPr>
            <p:cNvPr id="32" name="Line 28"/>
            <p:cNvSpPr>
              <a:spLocks noChangeShapeType="1"/>
            </p:cNvSpPr>
            <p:nvPr/>
          </p:nvSpPr>
          <p:spPr bwMode="auto">
            <a:xfrm>
              <a:off x="713639" y="5141292"/>
              <a:ext cx="629527" cy="0"/>
            </a:xfrm>
            <a:prstGeom prst="line">
              <a:avLst/>
            </a:prstGeom>
            <a:noFill/>
            <a:ln w="12700">
              <a:solidFill>
                <a:srgbClr val="000000"/>
              </a:solidFill>
              <a:round/>
              <a:headEnd/>
              <a:tailEnd type="triangle" w="sm" len="med"/>
            </a:ln>
          </p:spPr>
          <p:txBody>
            <a:bodyPr/>
            <a:lstStyle/>
            <a:p>
              <a:endParaRPr lang="fr-FR"/>
            </a:p>
          </p:txBody>
        </p:sp>
        <p:sp>
          <p:nvSpPr>
            <p:cNvPr id="33" name="Text Box 23"/>
            <p:cNvSpPr txBox="1">
              <a:spLocks noChangeArrowheads="1"/>
            </p:cNvSpPr>
            <p:nvPr/>
          </p:nvSpPr>
          <p:spPr bwMode="auto">
            <a:xfrm>
              <a:off x="2159732" y="5337212"/>
              <a:ext cx="2700375" cy="266793"/>
            </a:xfrm>
            <a:prstGeom prst="rect">
              <a:avLst/>
            </a:prstGeom>
            <a:noFill/>
            <a:ln w="9525">
              <a:noFill/>
              <a:miter lim="800000"/>
              <a:headEnd/>
              <a:tailEnd/>
            </a:ln>
          </p:spPr>
          <p:txBody>
            <a:bodyPr/>
            <a:lstStyle/>
            <a:p>
              <a:r>
                <a:rPr lang="fr-FR" sz="900" dirty="0">
                  <a:cs typeface="Times New Roman" pitchFamily="18" charset="0"/>
                </a:rPr>
                <a:t>Consigne de vitesse et sens de déplacement</a:t>
              </a:r>
              <a:endParaRPr lang="fr-FR" sz="900" dirty="0"/>
            </a:p>
          </p:txBody>
        </p:sp>
        <p:sp>
          <p:nvSpPr>
            <p:cNvPr id="34" name="Forme libre 33"/>
            <p:cNvSpPr/>
            <p:nvPr/>
          </p:nvSpPr>
          <p:spPr>
            <a:xfrm>
              <a:off x="1908119" y="5139840"/>
              <a:ext cx="3278092" cy="953990"/>
            </a:xfrm>
            <a:custGeom>
              <a:avLst/>
              <a:gdLst>
                <a:gd name="connsiteX0" fmla="*/ 10229 w 544140"/>
                <a:gd name="connsiteY0" fmla="*/ 0 h 1521955"/>
                <a:gd name="connsiteX1" fmla="*/ 22502 w 544140"/>
                <a:gd name="connsiteY1" fmla="*/ 1092371 h 1521955"/>
                <a:gd name="connsiteX2" fmla="*/ 145241 w 544140"/>
                <a:gd name="connsiteY2" fmla="*/ 1276478 h 1521955"/>
                <a:gd name="connsiteX3" fmla="*/ 310937 w 544140"/>
                <a:gd name="connsiteY3" fmla="*/ 1405353 h 1521955"/>
                <a:gd name="connsiteX4" fmla="*/ 544140 w 544140"/>
                <a:gd name="connsiteY4" fmla="*/ 1521955 h 1521955"/>
                <a:gd name="connsiteX0" fmla="*/ 10229 w 544140"/>
                <a:gd name="connsiteY0" fmla="*/ 0 h 1521955"/>
                <a:gd name="connsiteX1" fmla="*/ 22502 w 544140"/>
                <a:gd name="connsiteY1" fmla="*/ 1092371 h 1521955"/>
                <a:gd name="connsiteX2" fmla="*/ 145241 w 544140"/>
                <a:gd name="connsiteY2" fmla="*/ 1276478 h 1521955"/>
                <a:gd name="connsiteX3" fmla="*/ 310937 w 544140"/>
                <a:gd name="connsiteY3" fmla="*/ 1405353 h 1521955"/>
                <a:gd name="connsiteX4" fmla="*/ 544140 w 544140"/>
                <a:gd name="connsiteY4" fmla="*/ 1521955 h 1521955"/>
                <a:gd name="connsiteX0" fmla="*/ 305490 w 839401"/>
                <a:gd name="connsiteY0" fmla="*/ 0 h 1654875"/>
                <a:gd name="connsiteX1" fmla="*/ 317763 w 839401"/>
                <a:gd name="connsiteY1" fmla="*/ 1092371 h 1654875"/>
                <a:gd name="connsiteX2" fmla="*/ 48072 w 839401"/>
                <a:gd name="connsiteY2" fmla="*/ 1602711 h 1654875"/>
                <a:gd name="connsiteX3" fmla="*/ 606198 w 839401"/>
                <a:gd name="connsiteY3" fmla="*/ 1405353 h 1654875"/>
                <a:gd name="connsiteX4" fmla="*/ 839401 w 839401"/>
                <a:gd name="connsiteY4" fmla="*/ 1521955 h 1654875"/>
                <a:gd name="connsiteX0" fmla="*/ 305490 w 839401"/>
                <a:gd name="connsiteY0" fmla="*/ 0 h 1654875"/>
                <a:gd name="connsiteX1" fmla="*/ 317763 w 839401"/>
                <a:gd name="connsiteY1" fmla="*/ 1092371 h 1654875"/>
                <a:gd name="connsiteX2" fmla="*/ 48072 w 839401"/>
                <a:gd name="connsiteY2" fmla="*/ 1602711 h 1654875"/>
                <a:gd name="connsiteX3" fmla="*/ 606198 w 839401"/>
                <a:gd name="connsiteY3" fmla="*/ 1405353 h 1654875"/>
                <a:gd name="connsiteX4" fmla="*/ 839401 w 839401"/>
                <a:gd name="connsiteY4" fmla="*/ 1521955 h 1654875"/>
                <a:gd name="connsiteX0" fmla="*/ 257418 w 791329"/>
                <a:gd name="connsiteY0" fmla="*/ 0 h 1654875"/>
                <a:gd name="connsiteX1" fmla="*/ 269691 w 791329"/>
                <a:gd name="connsiteY1" fmla="*/ 1092371 h 1654875"/>
                <a:gd name="connsiteX2" fmla="*/ 0 w 791329"/>
                <a:gd name="connsiteY2" fmla="*/ 1602711 h 1654875"/>
                <a:gd name="connsiteX3" fmla="*/ 558126 w 791329"/>
                <a:gd name="connsiteY3" fmla="*/ 1405353 h 1654875"/>
                <a:gd name="connsiteX4" fmla="*/ 791329 w 791329"/>
                <a:gd name="connsiteY4" fmla="*/ 1521955 h 1654875"/>
                <a:gd name="connsiteX0" fmla="*/ 257418 w 791329"/>
                <a:gd name="connsiteY0" fmla="*/ 0 h 1654875"/>
                <a:gd name="connsiteX1" fmla="*/ 269691 w 791329"/>
                <a:gd name="connsiteY1" fmla="*/ 1092371 h 1654875"/>
                <a:gd name="connsiteX2" fmla="*/ 0 w 791329"/>
                <a:gd name="connsiteY2" fmla="*/ 1602711 h 1654875"/>
                <a:gd name="connsiteX3" fmla="*/ 558126 w 791329"/>
                <a:gd name="connsiteY3" fmla="*/ 1405353 h 1654875"/>
                <a:gd name="connsiteX4" fmla="*/ 791329 w 791329"/>
                <a:gd name="connsiteY4" fmla="*/ 1521955 h 1654875"/>
                <a:gd name="connsiteX0" fmla="*/ 257418 w 791329"/>
                <a:gd name="connsiteY0" fmla="*/ 0 h 1602711"/>
                <a:gd name="connsiteX1" fmla="*/ 269691 w 791329"/>
                <a:gd name="connsiteY1" fmla="*/ 1092371 h 1602711"/>
                <a:gd name="connsiteX2" fmla="*/ 0 w 791329"/>
                <a:gd name="connsiteY2" fmla="*/ 1602711 h 1602711"/>
                <a:gd name="connsiteX3" fmla="*/ 558126 w 791329"/>
                <a:gd name="connsiteY3" fmla="*/ 1405353 h 1602711"/>
                <a:gd name="connsiteX4" fmla="*/ 791329 w 791329"/>
                <a:gd name="connsiteY4" fmla="*/ 1521955 h 1602711"/>
                <a:gd name="connsiteX0" fmla="*/ 257418 w 791329"/>
                <a:gd name="connsiteY0" fmla="*/ 0 h 1602711"/>
                <a:gd name="connsiteX1" fmla="*/ 269691 w 791329"/>
                <a:gd name="connsiteY1" fmla="*/ 1092371 h 1602711"/>
                <a:gd name="connsiteX2" fmla="*/ 0 w 791329"/>
                <a:gd name="connsiteY2" fmla="*/ 1602711 h 1602711"/>
                <a:gd name="connsiteX3" fmla="*/ 558126 w 791329"/>
                <a:gd name="connsiteY3" fmla="*/ 1405353 h 1602711"/>
                <a:gd name="connsiteX4" fmla="*/ 791329 w 791329"/>
                <a:gd name="connsiteY4" fmla="*/ 1521955 h 1602711"/>
                <a:gd name="connsiteX0" fmla="*/ 6192689 w 6192689"/>
                <a:gd name="connsiteY0" fmla="*/ 0 h 864096"/>
                <a:gd name="connsiteX1" fmla="*/ 269691 w 6192689"/>
                <a:gd name="connsiteY1" fmla="*/ 353756 h 864096"/>
                <a:gd name="connsiteX2" fmla="*/ 0 w 6192689"/>
                <a:gd name="connsiteY2" fmla="*/ 864096 h 864096"/>
                <a:gd name="connsiteX3" fmla="*/ 558126 w 6192689"/>
                <a:gd name="connsiteY3" fmla="*/ 666738 h 864096"/>
                <a:gd name="connsiteX4" fmla="*/ 791329 w 6192689"/>
                <a:gd name="connsiteY4" fmla="*/ 783340 h 864096"/>
                <a:gd name="connsiteX0" fmla="*/ 6192689 w 6768753"/>
                <a:gd name="connsiteY0" fmla="*/ 0 h 864096"/>
                <a:gd name="connsiteX1" fmla="*/ 6768753 w 6768753"/>
                <a:gd name="connsiteY1" fmla="*/ 144015 h 864096"/>
                <a:gd name="connsiteX2" fmla="*/ 0 w 6768753"/>
                <a:gd name="connsiteY2" fmla="*/ 864096 h 864096"/>
                <a:gd name="connsiteX3" fmla="*/ 558126 w 6768753"/>
                <a:gd name="connsiteY3" fmla="*/ 666738 h 864096"/>
                <a:gd name="connsiteX4" fmla="*/ 791329 w 6768753"/>
                <a:gd name="connsiteY4" fmla="*/ 783340 h 864096"/>
                <a:gd name="connsiteX0" fmla="*/ 6192689 w 6768753"/>
                <a:gd name="connsiteY0" fmla="*/ 0 h 1296143"/>
                <a:gd name="connsiteX1" fmla="*/ 6768753 w 6768753"/>
                <a:gd name="connsiteY1" fmla="*/ 144015 h 1296143"/>
                <a:gd name="connsiteX2" fmla="*/ 0 w 6768753"/>
                <a:gd name="connsiteY2" fmla="*/ 864096 h 1296143"/>
                <a:gd name="connsiteX3" fmla="*/ 558126 w 6768753"/>
                <a:gd name="connsiteY3" fmla="*/ 666738 h 1296143"/>
                <a:gd name="connsiteX4" fmla="*/ 1152129 w 6768753"/>
                <a:gd name="connsiteY4" fmla="*/ 1296143 h 1296143"/>
                <a:gd name="connsiteX0" fmla="*/ 6192689 w 6768753"/>
                <a:gd name="connsiteY0" fmla="*/ 0 h 1296143"/>
                <a:gd name="connsiteX1" fmla="*/ 6768753 w 6768753"/>
                <a:gd name="connsiteY1" fmla="*/ 144015 h 1296143"/>
                <a:gd name="connsiteX2" fmla="*/ 0 w 6768753"/>
                <a:gd name="connsiteY2" fmla="*/ 864096 h 1296143"/>
                <a:gd name="connsiteX3" fmla="*/ 936105 w 6768753"/>
                <a:gd name="connsiteY3" fmla="*/ 1296143 h 1296143"/>
                <a:gd name="connsiteX4" fmla="*/ 1152129 w 6768753"/>
                <a:gd name="connsiteY4" fmla="*/ 1296143 h 1296143"/>
                <a:gd name="connsiteX0" fmla="*/ 5256584 w 5832648"/>
                <a:gd name="connsiteY0" fmla="*/ 0 h 1296143"/>
                <a:gd name="connsiteX1" fmla="*/ 5832648 w 5832648"/>
                <a:gd name="connsiteY1" fmla="*/ 144015 h 1296143"/>
                <a:gd name="connsiteX2" fmla="*/ 0 w 5832648"/>
                <a:gd name="connsiteY2" fmla="*/ 1008111 h 1296143"/>
                <a:gd name="connsiteX3" fmla="*/ 0 w 5832648"/>
                <a:gd name="connsiteY3" fmla="*/ 1296143 h 1296143"/>
                <a:gd name="connsiteX4" fmla="*/ 216024 w 5832648"/>
                <a:gd name="connsiteY4" fmla="*/ 1296143 h 1296143"/>
                <a:gd name="connsiteX0" fmla="*/ 5256584 w 5256584"/>
                <a:gd name="connsiteY0" fmla="*/ 0 h 1296143"/>
                <a:gd name="connsiteX1" fmla="*/ 4608511 w 5256584"/>
                <a:gd name="connsiteY1" fmla="*/ 360039 h 1296143"/>
                <a:gd name="connsiteX2" fmla="*/ 0 w 5256584"/>
                <a:gd name="connsiteY2" fmla="*/ 1008111 h 1296143"/>
                <a:gd name="connsiteX3" fmla="*/ 0 w 5256584"/>
                <a:gd name="connsiteY3" fmla="*/ 1296143 h 1296143"/>
                <a:gd name="connsiteX4" fmla="*/ 216024 w 5256584"/>
                <a:gd name="connsiteY4" fmla="*/ 1296143 h 1296143"/>
                <a:gd name="connsiteX0" fmla="*/ 5256584 w 5256584"/>
                <a:gd name="connsiteY0" fmla="*/ 0 h 1296143"/>
                <a:gd name="connsiteX1" fmla="*/ 4961135 w 5256584"/>
                <a:gd name="connsiteY1" fmla="*/ 175784 h 1296143"/>
                <a:gd name="connsiteX2" fmla="*/ 4608511 w 5256584"/>
                <a:gd name="connsiteY2" fmla="*/ 360039 h 1296143"/>
                <a:gd name="connsiteX3" fmla="*/ 0 w 5256584"/>
                <a:gd name="connsiteY3" fmla="*/ 1008111 h 1296143"/>
                <a:gd name="connsiteX4" fmla="*/ 0 w 5256584"/>
                <a:gd name="connsiteY4" fmla="*/ 1296143 h 1296143"/>
                <a:gd name="connsiteX5" fmla="*/ 216024 w 5256584"/>
                <a:gd name="connsiteY5" fmla="*/ 1296143 h 1296143"/>
                <a:gd name="connsiteX0" fmla="*/ 5256584 w 5616623"/>
                <a:gd name="connsiteY0" fmla="*/ 0 h 1296143"/>
                <a:gd name="connsiteX1" fmla="*/ 5616623 w 5616623"/>
                <a:gd name="connsiteY1" fmla="*/ 144015 h 1296143"/>
                <a:gd name="connsiteX2" fmla="*/ 4608511 w 5616623"/>
                <a:gd name="connsiteY2" fmla="*/ 360039 h 1296143"/>
                <a:gd name="connsiteX3" fmla="*/ 0 w 5616623"/>
                <a:gd name="connsiteY3" fmla="*/ 1008111 h 1296143"/>
                <a:gd name="connsiteX4" fmla="*/ 0 w 5616623"/>
                <a:gd name="connsiteY4" fmla="*/ 1296143 h 1296143"/>
                <a:gd name="connsiteX5" fmla="*/ 216024 w 5616623"/>
                <a:gd name="connsiteY5" fmla="*/ 1296143 h 1296143"/>
                <a:gd name="connsiteX0" fmla="*/ 5184575 w 5616623"/>
                <a:gd name="connsiteY0" fmla="*/ 0 h 1224136"/>
                <a:gd name="connsiteX1" fmla="*/ 5616623 w 5616623"/>
                <a:gd name="connsiteY1" fmla="*/ 72008 h 1224136"/>
                <a:gd name="connsiteX2" fmla="*/ 4608511 w 5616623"/>
                <a:gd name="connsiteY2" fmla="*/ 288032 h 1224136"/>
                <a:gd name="connsiteX3" fmla="*/ 0 w 5616623"/>
                <a:gd name="connsiteY3" fmla="*/ 936104 h 1224136"/>
                <a:gd name="connsiteX4" fmla="*/ 0 w 5616623"/>
                <a:gd name="connsiteY4" fmla="*/ 1224136 h 1224136"/>
                <a:gd name="connsiteX5" fmla="*/ 216024 w 5616623"/>
                <a:gd name="connsiteY5" fmla="*/ 1224136 h 1224136"/>
                <a:gd name="connsiteX0" fmla="*/ 5184575 w 5616623"/>
                <a:gd name="connsiteY0" fmla="*/ 0 h 1224136"/>
                <a:gd name="connsiteX1" fmla="*/ 5616623 w 5616623"/>
                <a:gd name="connsiteY1" fmla="*/ 72008 h 1224136"/>
                <a:gd name="connsiteX2" fmla="*/ 5298666 w 5616623"/>
                <a:gd name="connsiteY2" fmla="*/ 140598 h 1224136"/>
                <a:gd name="connsiteX3" fmla="*/ 4608511 w 5616623"/>
                <a:gd name="connsiteY3" fmla="*/ 288032 h 1224136"/>
                <a:gd name="connsiteX4" fmla="*/ 0 w 5616623"/>
                <a:gd name="connsiteY4" fmla="*/ 936104 h 1224136"/>
                <a:gd name="connsiteX5" fmla="*/ 0 w 5616623"/>
                <a:gd name="connsiteY5" fmla="*/ 1224136 h 1224136"/>
                <a:gd name="connsiteX6" fmla="*/ 216024 w 5616623"/>
                <a:gd name="connsiteY6" fmla="*/ 1224136 h 1224136"/>
                <a:gd name="connsiteX0" fmla="*/ 5184575 w 5544615"/>
                <a:gd name="connsiteY0" fmla="*/ 1 h 1224137"/>
                <a:gd name="connsiteX1" fmla="*/ 5544615 w 5544615"/>
                <a:gd name="connsiteY1" fmla="*/ 0 h 1224137"/>
                <a:gd name="connsiteX2" fmla="*/ 5298666 w 5544615"/>
                <a:gd name="connsiteY2" fmla="*/ 140599 h 1224137"/>
                <a:gd name="connsiteX3" fmla="*/ 4608511 w 5544615"/>
                <a:gd name="connsiteY3" fmla="*/ 288033 h 1224137"/>
                <a:gd name="connsiteX4" fmla="*/ 0 w 5544615"/>
                <a:gd name="connsiteY4" fmla="*/ 936105 h 1224137"/>
                <a:gd name="connsiteX5" fmla="*/ 0 w 5544615"/>
                <a:gd name="connsiteY5" fmla="*/ 1224137 h 1224137"/>
                <a:gd name="connsiteX6" fmla="*/ 216024 w 5544615"/>
                <a:gd name="connsiteY6" fmla="*/ 1224137 h 1224137"/>
                <a:gd name="connsiteX0" fmla="*/ 5184575 w 5544615"/>
                <a:gd name="connsiteY0" fmla="*/ 1 h 1224137"/>
                <a:gd name="connsiteX1" fmla="*/ 5544615 w 5544615"/>
                <a:gd name="connsiteY1" fmla="*/ 0 h 1224137"/>
                <a:gd name="connsiteX2" fmla="*/ 5544615 w 5544615"/>
                <a:gd name="connsiteY2" fmla="*/ 216025 h 1224137"/>
                <a:gd name="connsiteX3" fmla="*/ 4608511 w 5544615"/>
                <a:gd name="connsiteY3" fmla="*/ 288033 h 1224137"/>
                <a:gd name="connsiteX4" fmla="*/ 0 w 5544615"/>
                <a:gd name="connsiteY4" fmla="*/ 936105 h 1224137"/>
                <a:gd name="connsiteX5" fmla="*/ 0 w 5544615"/>
                <a:gd name="connsiteY5" fmla="*/ 1224137 h 1224137"/>
                <a:gd name="connsiteX6" fmla="*/ 216024 w 5544615"/>
                <a:gd name="connsiteY6" fmla="*/ 1224137 h 1224137"/>
                <a:gd name="connsiteX0" fmla="*/ 5184575 w 5544615"/>
                <a:gd name="connsiteY0" fmla="*/ 1 h 1224137"/>
                <a:gd name="connsiteX1" fmla="*/ 5544615 w 5544615"/>
                <a:gd name="connsiteY1" fmla="*/ 0 h 1224137"/>
                <a:gd name="connsiteX2" fmla="*/ 5544615 w 5544615"/>
                <a:gd name="connsiteY2" fmla="*/ 216025 h 1224137"/>
                <a:gd name="connsiteX3" fmla="*/ 3672407 w 5544615"/>
                <a:gd name="connsiteY3" fmla="*/ 432049 h 1224137"/>
                <a:gd name="connsiteX4" fmla="*/ 0 w 5544615"/>
                <a:gd name="connsiteY4" fmla="*/ 936105 h 1224137"/>
                <a:gd name="connsiteX5" fmla="*/ 0 w 5544615"/>
                <a:gd name="connsiteY5" fmla="*/ 1224137 h 1224137"/>
                <a:gd name="connsiteX6" fmla="*/ 216024 w 5544615"/>
                <a:gd name="connsiteY6" fmla="*/ 1224137 h 1224137"/>
                <a:gd name="connsiteX0" fmla="*/ 5184575 w 5544615"/>
                <a:gd name="connsiteY0" fmla="*/ 1 h 1224137"/>
                <a:gd name="connsiteX1" fmla="*/ 5544615 w 5544615"/>
                <a:gd name="connsiteY1" fmla="*/ 0 h 1224137"/>
                <a:gd name="connsiteX2" fmla="*/ 5544615 w 5544615"/>
                <a:gd name="connsiteY2" fmla="*/ 216025 h 1224137"/>
                <a:gd name="connsiteX3" fmla="*/ 0 w 5544615"/>
                <a:gd name="connsiteY3" fmla="*/ 936105 h 1224137"/>
                <a:gd name="connsiteX4" fmla="*/ 0 w 5544615"/>
                <a:gd name="connsiteY4" fmla="*/ 1224137 h 1224137"/>
                <a:gd name="connsiteX5" fmla="*/ 216024 w 5544615"/>
                <a:gd name="connsiteY5" fmla="*/ 1224137 h 1224137"/>
                <a:gd name="connsiteX0" fmla="*/ 3600399 w 5544615"/>
                <a:gd name="connsiteY0" fmla="*/ 72009 h 1224137"/>
                <a:gd name="connsiteX1" fmla="*/ 5544615 w 5544615"/>
                <a:gd name="connsiteY1" fmla="*/ 0 h 1224137"/>
                <a:gd name="connsiteX2" fmla="*/ 5544615 w 5544615"/>
                <a:gd name="connsiteY2" fmla="*/ 216025 h 1224137"/>
                <a:gd name="connsiteX3" fmla="*/ 0 w 5544615"/>
                <a:gd name="connsiteY3" fmla="*/ 936105 h 1224137"/>
                <a:gd name="connsiteX4" fmla="*/ 0 w 5544615"/>
                <a:gd name="connsiteY4" fmla="*/ 1224137 h 1224137"/>
                <a:gd name="connsiteX5" fmla="*/ 216024 w 5544615"/>
                <a:gd name="connsiteY5" fmla="*/ 1224137 h 1224137"/>
                <a:gd name="connsiteX0" fmla="*/ 3600399 w 5544615"/>
                <a:gd name="connsiteY0" fmla="*/ 0 h 1152128"/>
                <a:gd name="connsiteX1" fmla="*/ 3960439 w 5544615"/>
                <a:gd name="connsiteY1" fmla="*/ 0 h 1152128"/>
                <a:gd name="connsiteX2" fmla="*/ 5544615 w 5544615"/>
                <a:gd name="connsiteY2" fmla="*/ 144016 h 1152128"/>
                <a:gd name="connsiteX3" fmla="*/ 0 w 5544615"/>
                <a:gd name="connsiteY3" fmla="*/ 864096 h 1152128"/>
                <a:gd name="connsiteX4" fmla="*/ 0 w 5544615"/>
                <a:gd name="connsiteY4" fmla="*/ 1152128 h 1152128"/>
                <a:gd name="connsiteX5" fmla="*/ 216024 w 5544615"/>
                <a:gd name="connsiteY5" fmla="*/ 1152128 h 1152128"/>
                <a:gd name="connsiteX0" fmla="*/ 3600399 w 3960439"/>
                <a:gd name="connsiteY0" fmla="*/ 0 h 1152128"/>
                <a:gd name="connsiteX1" fmla="*/ 3960439 w 3960439"/>
                <a:gd name="connsiteY1" fmla="*/ 0 h 1152128"/>
                <a:gd name="connsiteX2" fmla="*/ 3960439 w 3960439"/>
                <a:gd name="connsiteY2" fmla="*/ 288031 h 1152128"/>
                <a:gd name="connsiteX3" fmla="*/ 0 w 3960439"/>
                <a:gd name="connsiteY3" fmla="*/ 864096 h 1152128"/>
                <a:gd name="connsiteX4" fmla="*/ 0 w 3960439"/>
                <a:gd name="connsiteY4" fmla="*/ 1152128 h 1152128"/>
                <a:gd name="connsiteX5" fmla="*/ 216024 w 3960439"/>
                <a:gd name="connsiteY5" fmla="*/ 1152128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439" h="1152128">
                  <a:moveTo>
                    <a:pt x="3600399" y="0"/>
                  </a:moveTo>
                  <a:lnTo>
                    <a:pt x="3960439" y="0"/>
                  </a:lnTo>
                  <a:lnTo>
                    <a:pt x="3960439" y="288031"/>
                  </a:lnTo>
                  <a:lnTo>
                    <a:pt x="0" y="864096"/>
                  </a:lnTo>
                  <a:lnTo>
                    <a:pt x="0" y="1152128"/>
                  </a:lnTo>
                  <a:lnTo>
                    <a:pt x="216024" y="1152128"/>
                  </a:lnTo>
                </a:path>
              </a:pathLst>
            </a:cu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fr-FR" sz="1100"/>
            </a:p>
          </p:txBody>
        </p:sp>
        <p:sp>
          <p:nvSpPr>
            <p:cNvPr id="35" name="Forme libre 34"/>
            <p:cNvSpPr/>
            <p:nvPr/>
          </p:nvSpPr>
          <p:spPr>
            <a:xfrm>
              <a:off x="715942" y="4603320"/>
              <a:ext cx="4708387" cy="1073040"/>
            </a:xfrm>
            <a:custGeom>
              <a:avLst/>
              <a:gdLst>
                <a:gd name="connsiteX0" fmla="*/ 10229 w 544140"/>
                <a:gd name="connsiteY0" fmla="*/ 0 h 1521955"/>
                <a:gd name="connsiteX1" fmla="*/ 22502 w 544140"/>
                <a:gd name="connsiteY1" fmla="*/ 1092371 h 1521955"/>
                <a:gd name="connsiteX2" fmla="*/ 145241 w 544140"/>
                <a:gd name="connsiteY2" fmla="*/ 1276478 h 1521955"/>
                <a:gd name="connsiteX3" fmla="*/ 310937 w 544140"/>
                <a:gd name="connsiteY3" fmla="*/ 1405353 h 1521955"/>
                <a:gd name="connsiteX4" fmla="*/ 544140 w 544140"/>
                <a:gd name="connsiteY4" fmla="*/ 1521955 h 1521955"/>
                <a:gd name="connsiteX0" fmla="*/ 10229 w 544140"/>
                <a:gd name="connsiteY0" fmla="*/ 0 h 1521955"/>
                <a:gd name="connsiteX1" fmla="*/ 22502 w 544140"/>
                <a:gd name="connsiteY1" fmla="*/ 1092371 h 1521955"/>
                <a:gd name="connsiteX2" fmla="*/ 145241 w 544140"/>
                <a:gd name="connsiteY2" fmla="*/ 1276478 h 1521955"/>
                <a:gd name="connsiteX3" fmla="*/ 310937 w 544140"/>
                <a:gd name="connsiteY3" fmla="*/ 1405353 h 1521955"/>
                <a:gd name="connsiteX4" fmla="*/ 544140 w 544140"/>
                <a:gd name="connsiteY4" fmla="*/ 1521955 h 1521955"/>
                <a:gd name="connsiteX0" fmla="*/ 305490 w 839401"/>
                <a:gd name="connsiteY0" fmla="*/ 0 h 1654875"/>
                <a:gd name="connsiteX1" fmla="*/ 317763 w 839401"/>
                <a:gd name="connsiteY1" fmla="*/ 1092371 h 1654875"/>
                <a:gd name="connsiteX2" fmla="*/ 48072 w 839401"/>
                <a:gd name="connsiteY2" fmla="*/ 1602711 h 1654875"/>
                <a:gd name="connsiteX3" fmla="*/ 606198 w 839401"/>
                <a:gd name="connsiteY3" fmla="*/ 1405353 h 1654875"/>
                <a:gd name="connsiteX4" fmla="*/ 839401 w 839401"/>
                <a:gd name="connsiteY4" fmla="*/ 1521955 h 1654875"/>
                <a:gd name="connsiteX0" fmla="*/ 305490 w 839401"/>
                <a:gd name="connsiteY0" fmla="*/ 0 h 1654875"/>
                <a:gd name="connsiteX1" fmla="*/ 317763 w 839401"/>
                <a:gd name="connsiteY1" fmla="*/ 1092371 h 1654875"/>
                <a:gd name="connsiteX2" fmla="*/ 48072 w 839401"/>
                <a:gd name="connsiteY2" fmla="*/ 1602711 h 1654875"/>
                <a:gd name="connsiteX3" fmla="*/ 606198 w 839401"/>
                <a:gd name="connsiteY3" fmla="*/ 1405353 h 1654875"/>
                <a:gd name="connsiteX4" fmla="*/ 839401 w 839401"/>
                <a:gd name="connsiteY4" fmla="*/ 1521955 h 1654875"/>
                <a:gd name="connsiteX0" fmla="*/ 257418 w 791329"/>
                <a:gd name="connsiteY0" fmla="*/ 0 h 1654875"/>
                <a:gd name="connsiteX1" fmla="*/ 269691 w 791329"/>
                <a:gd name="connsiteY1" fmla="*/ 1092371 h 1654875"/>
                <a:gd name="connsiteX2" fmla="*/ 0 w 791329"/>
                <a:gd name="connsiteY2" fmla="*/ 1602711 h 1654875"/>
                <a:gd name="connsiteX3" fmla="*/ 558126 w 791329"/>
                <a:gd name="connsiteY3" fmla="*/ 1405353 h 1654875"/>
                <a:gd name="connsiteX4" fmla="*/ 791329 w 791329"/>
                <a:gd name="connsiteY4" fmla="*/ 1521955 h 1654875"/>
                <a:gd name="connsiteX0" fmla="*/ 257418 w 791329"/>
                <a:gd name="connsiteY0" fmla="*/ 0 h 1654875"/>
                <a:gd name="connsiteX1" fmla="*/ 269691 w 791329"/>
                <a:gd name="connsiteY1" fmla="*/ 1092371 h 1654875"/>
                <a:gd name="connsiteX2" fmla="*/ 0 w 791329"/>
                <a:gd name="connsiteY2" fmla="*/ 1602711 h 1654875"/>
                <a:gd name="connsiteX3" fmla="*/ 558126 w 791329"/>
                <a:gd name="connsiteY3" fmla="*/ 1405353 h 1654875"/>
                <a:gd name="connsiteX4" fmla="*/ 791329 w 791329"/>
                <a:gd name="connsiteY4" fmla="*/ 1521955 h 1654875"/>
                <a:gd name="connsiteX0" fmla="*/ 257418 w 791329"/>
                <a:gd name="connsiteY0" fmla="*/ 0 h 1602711"/>
                <a:gd name="connsiteX1" fmla="*/ 269691 w 791329"/>
                <a:gd name="connsiteY1" fmla="*/ 1092371 h 1602711"/>
                <a:gd name="connsiteX2" fmla="*/ 0 w 791329"/>
                <a:gd name="connsiteY2" fmla="*/ 1602711 h 1602711"/>
                <a:gd name="connsiteX3" fmla="*/ 558126 w 791329"/>
                <a:gd name="connsiteY3" fmla="*/ 1405353 h 1602711"/>
                <a:gd name="connsiteX4" fmla="*/ 791329 w 791329"/>
                <a:gd name="connsiteY4" fmla="*/ 1521955 h 1602711"/>
                <a:gd name="connsiteX0" fmla="*/ 257418 w 791329"/>
                <a:gd name="connsiteY0" fmla="*/ 0 h 1602711"/>
                <a:gd name="connsiteX1" fmla="*/ 269691 w 791329"/>
                <a:gd name="connsiteY1" fmla="*/ 1092371 h 1602711"/>
                <a:gd name="connsiteX2" fmla="*/ 0 w 791329"/>
                <a:gd name="connsiteY2" fmla="*/ 1602711 h 1602711"/>
                <a:gd name="connsiteX3" fmla="*/ 558126 w 791329"/>
                <a:gd name="connsiteY3" fmla="*/ 1405353 h 1602711"/>
                <a:gd name="connsiteX4" fmla="*/ 791329 w 791329"/>
                <a:gd name="connsiteY4" fmla="*/ 1521955 h 1602711"/>
                <a:gd name="connsiteX0" fmla="*/ 6192689 w 6192689"/>
                <a:gd name="connsiteY0" fmla="*/ 0 h 864096"/>
                <a:gd name="connsiteX1" fmla="*/ 269691 w 6192689"/>
                <a:gd name="connsiteY1" fmla="*/ 353756 h 864096"/>
                <a:gd name="connsiteX2" fmla="*/ 0 w 6192689"/>
                <a:gd name="connsiteY2" fmla="*/ 864096 h 864096"/>
                <a:gd name="connsiteX3" fmla="*/ 558126 w 6192689"/>
                <a:gd name="connsiteY3" fmla="*/ 666738 h 864096"/>
                <a:gd name="connsiteX4" fmla="*/ 791329 w 6192689"/>
                <a:gd name="connsiteY4" fmla="*/ 783340 h 864096"/>
                <a:gd name="connsiteX0" fmla="*/ 6192689 w 6768753"/>
                <a:gd name="connsiteY0" fmla="*/ 0 h 864096"/>
                <a:gd name="connsiteX1" fmla="*/ 6768753 w 6768753"/>
                <a:gd name="connsiteY1" fmla="*/ 144015 h 864096"/>
                <a:gd name="connsiteX2" fmla="*/ 0 w 6768753"/>
                <a:gd name="connsiteY2" fmla="*/ 864096 h 864096"/>
                <a:gd name="connsiteX3" fmla="*/ 558126 w 6768753"/>
                <a:gd name="connsiteY3" fmla="*/ 666738 h 864096"/>
                <a:gd name="connsiteX4" fmla="*/ 791329 w 6768753"/>
                <a:gd name="connsiteY4" fmla="*/ 783340 h 864096"/>
                <a:gd name="connsiteX0" fmla="*/ 6192689 w 6768753"/>
                <a:gd name="connsiteY0" fmla="*/ 0 h 1296143"/>
                <a:gd name="connsiteX1" fmla="*/ 6768753 w 6768753"/>
                <a:gd name="connsiteY1" fmla="*/ 144015 h 1296143"/>
                <a:gd name="connsiteX2" fmla="*/ 0 w 6768753"/>
                <a:gd name="connsiteY2" fmla="*/ 864096 h 1296143"/>
                <a:gd name="connsiteX3" fmla="*/ 558126 w 6768753"/>
                <a:gd name="connsiteY3" fmla="*/ 666738 h 1296143"/>
                <a:gd name="connsiteX4" fmla="*/ 1152129 w 6768753"/>
                <a:gd name="connsiteY4" fmla="*/ 1296143 h 1296143"/>
                <a:gd name="connsiteX0" fmla="*/ 6192689 w 6768753"/>
                <a:gd name="connsiteY0" fmla="*/ 0 h 1296143"/>
                <a:gd name="connsiteX1" fmla="*/ 6768753 w 6768753"/>
                <a:gd name="connsiteY1" fmla="*/ 144015 h 1296143"/>
                <a:gd name="connsiteX2" fmla="*/ 0 w 6768753"/>
                <a:gd name="connsiteY2" fmla="*/ 864096 h 1296143"/>
                <a:gd name="connsiteX3" fmla="*/ 936105 w 6768753"/>
                <a:gd name="connsiteY3" fmla="*/ 1296143 h 1296143"/>
                <a:gd name="connsiteX4" fmla="*/ 1152129 w 6768753"/>
                <a:gd name="connsiteY4" fmla="*/ 1296143 h 1296143"/>
                <a:gd name="connsiteX0" fmla="*/ 5256584 w 5832648"/>
                <a:gd name="connsiteY0" fmla="*/ 0 h 1296143"/>
                <a:gd name="connsiteX1" fmla="*/ 5832648 w 5832648"/>
                <a:gd name="connsiteY1" fmla="*/ 144015 h 1296143"/>
                <a:gd name="connsiteX2" fmla="*/ 0 w 5832648"/>
                <a:gd name="connsiteY2" fmla="*/ 1008111 h 1296143"/>
                <a:gd name="connsiteX3" fmla="*/ 0 w 5832648"/>
                <a:gd name="connsiteY3" fmla="*/ 1296143 h 1296143"/>
                <a:gd name="connsiteX4" fmla="*/ 216024 w 5832648"/>
                <a:gd name="connsiteY4" fmla="*/ 1296143 h 1296143"/>
                <a:gd name="connsiteX0" fmla="*/ 5256584 w 5256584"/>
                <a:gd name="connsiteY0" fmla="*/ 0 h 1296143"/>
                <a:gd name="connsiteX1" fmla="*/ 4608511 w 5256584"/>
                <a:gd name="connsiteY1" fmla="*/ 360039 h 1296143"/>
                <a:gd name="connsiteX2" fmla="*/ 0 w 5256584"/>
                <a:gd name="connsiteY2" fmla="*/ 1008111 h 1296143"/>
                <a:gd name="connsiteX3" fmla="*/ 0 w 5256584"/>
                <a:gd name="connsiteY3" fmla="*/ 1296143 h 1296143"/>
                <a:gd name="connsiteX4" fmla="*/ 216024 w 5256584"/>
                <a:gd name="connsiteY4" fmla="*/ 1296143 h 1296143"/>
                <a:gd name="connsiteX0" fmla="*/ 5256584 w 5256584"/>
                <a:gd name="connsiteY0" fmla="*/ 0 h 1296143"/>
                <a:gd name="connsiteX1" fmla="*/ 4961135 w 5256584"/>
                <a:gd name="connsiteY1" fmla="*/ 175784 h 1296143"/>
                <a:gd name="connsiteX2" fmla="*/ 4608511 w 5256584"/>
                <a:gd name="connsiteY2" fmla="*/ 360039 h 1296143"/>
                <a:gd name="connsiteX3" fmla="*/ 0 w 5256584"/>
                <a:gd name="connsiteY3" fmla="*/ 1008111 h 1296143"/>
                <a:gd name="connsiteX4" fmla="*/ 0 w 5256584"/>
                <a:gd name="connsiteY4" fmla="*/ 1296143 h 1296143"/>
                <a:gd name="connsiteX5" fmla="*/ 216024 w 5256584"/>
                <a:gd name="connsiteY5" fmla="*/ 1296143 h 1296143"/>
                <a:gd name="connsiteX0" fmla="*/ 5256584 w 5616623"/>
                <a:gd name="connsiteY0" fmla="*/ 0 h 1296143"/>
                <a:gd name="connsiteX1" fmla="*/ 5616623 w 5616623"/>
                <a:gd name="connsiteY1" fmla="*/ 144015 h 1296143"/>
                <a:gd name="connsiteX2" fmla="*/ 4608511 w 5616623"/>
                <a:gd name="connsiteY2" fmla="*/ 360039 h 1296143"/>
                <a:gd name="connsiteX3" fmla="*/ 0 w 5616623"/>
                <a:gd name="connsiteY3" fmla="*/ 1008111 h 1296143"/>
                <a:gd name="connsiteX4" fmla="*/ 0 w 5616623"/>
                <a:gd name="connsiteY4" fmla="*/ 1296143 h 1296143"/>
                <a:gd name="connsiteX5" fmla="*/ 216024 w 5616623"/>
                <a:gd name="connsiteY5" fmla="*/ 1296143 h 1296143"/>
                <a:gd name="connsiteX0" fmla="*/ 5184575 w 5616623"/>
                <a:gd name="connsiteY0" fmla="*/ 0 h 1224136"/>
                <a:gd name="connsiteX1" fmla="*/ 5616623 w 5616623"/>
                <a:gd name="connsiteY1" fmla="*/ 72008 h 1224136"/>
                <a:gd name="connsiteX2" fmla="*/ 4608511 w 5616623"/>
                <a:gd name="connsiteY2" fmla="*/ 288032 h 1224136"/>
                <a:gd name="connsiteX3" fmla="*/ 0 w 5616623"/>
                <a:gd name="connsiteY3" fmla="*/ 936104 h 1224136"/>
                <a:gd name="connsiteX4" fmla="*/ 0 w 5616623"/>
                <a:gd name="connsiteY4" fmla="*/ 1224136 h 1224136"/>
                <a:gd name="connsiteX5" fmla="*/ 216024 w 5616623"/>
                <a:gd name="connsiteY5" fmla="*/ 1224136 h 1224136"/>
                <a:gd name="connsiteX0" fmla="*/ 5184575 w 5616623"/>
                <a:gd name="connsiteY0" fmla="*/ 0 h 1224136"/>
                <a:gd name="connsiteX1" fmla="*/ 5616623 w 5616623"/>
                <a:gd name="connsiteY1" fmla="*/ 72008 h 1224136"/>
                <a:gd name="connsiteX2" fmla="*/ 5298666 w 5616623"/>
                <a:gd name="connsiteY2" fmla="*/ 140598 h 1224136"/>
                <a:gd name="connsiteX3" fmla="*/ 4608511 w 5616623"/>
                <a:gd name="connsiteY3" fmla="*/ 288032 h 1224136"/>
                <a:gd name="connsiteX4" fmla="*/ 0 w 5616623"/>
                <a:gd name="connsiteY4" fmla="*/ 936104 h 1224136"/>
                <a:gd name="connsiteX5" fmla="*/ 0 w 5616623"/>
                <a:gd name="connsiteY5" fmla="*/ 1224136 h 1224136"/>
                <a:gd name="connsiteX6" fmla="*/ 216024 w 5616623"/>
                <a:gd name="connsiteY6" fmla="*/ 1224136 h 1224136"/>
                <a:gd name="connsiteX0" fmla="*/ 5184575 w 5544615"/>
                <a:gd name="connsiteY0" fmla="*/ 1 h 1224137"/>
                <a:gd name="connsiteX1" fmla="*/ 5544615 w 5544615"/>
                <a:gd name="connsiteY1" fmla="*/ 0 h 1224137"/>
                <a:gd name="connsiteX2" fmla="*/ 5298666 w 5544615"/>
                <a:gd name="connsiteY2" fmla="*/ 140599 h 1224137"/>
                <a:gd name="connsiteX3" fmla="*/ 4608511 w 5544615"/>
                <a:gd name="connsiteY3" fmla="*/ 288033 h 1224137"/>
                <a:gd name="connsiteX4" fmla="*/ 0 w 5544615"/>
                <a:gd name="connsiteY4" fmla="*/ 936105 h 1224137"/>
                <a:gd name="connsiteX5" fmla="*/ 0 w 5544615"/>
                <a:gd name="connsiteY5" fmla="*/ 1224137 h 1224137"/>
                <a:gd name="connsiteX6" fmla="*/ 216024 w 5544615"/>
                <a:gd name="connsiteY6" fmla="*/ 1224137 h 1224137"/>
                <a:gd name="connsiteX0" fmla="*/ 5184575 w 5544615"/>
                <a:gd name="connsiteY0" fmla="*/ 1 h 1224137"/>
                <a:gd name="connsiteX1" fmla="*/ 5544615 w 5544615"/>
                <a:gd name="connsiteY1" fmla="*/ 0 h 1224137"/>
                <a:gd name="connsiteX2" fmla="*/ 5544615 w 5544615"/>
                <a:gd name="connsiteY2" fmla="*/ 216025 h 1224137"/>
                <a:gd name="connsiteX3" fmla="*/ 4608511 w 5544615"/>
                <a:gd name="connsiteY3" fmla="*/ 288033 h 1224137"/>
                <a:gd name="connsiteX4" fmla="*/ 0 w 5544615"/>
                <a:gd name="connsiteY4" fmla="*/ 936105 h 1224137"/>
                <a:gd name="connsiteX5" fmla="*/ 0 w 5544615"/>
                <a:gd name="connsiteY5" fmla="*/ 1224137 h 1224137"/>
                <a:gd name="connsiteX6" fmla="*/ 216024 w 5544615"/>
                <a:gd name="connsiteY6" fmla="*/ 1224137 h 1224137"/>
                <a:gd name="connsiteX0" fmla="*/ 5184575 w 5544615"/>
                <a:gd name="connsiteY0" fmla="*/ 1 h 1224137"/>
                <a:gd name="connsiteX1" fmla="*/ 5544615 w 5544615"/>
                <a:gd name="connsiteY1" fmla="*/ 0 h 1224137"/>
                <a:gd name="connsiteX2" fmla="*/ 5544615 w 5544615"/>
                <a:gd name="connsiteY2" fmla="*/ 216025 h 1224137"/>
                <a:gd name="connsiteX3" fmla="*/ 3672407 w 5544615"/>
                <a:gd name="connsiteY3" fmla="*/ 432049 h 1224137"/>
                <a:gd name="connsiteX4" fmla="*/ 0 w 5544615"/>
                <a:gd name="connsiteY4" fmla="*/ 936105 h 1224137"/>
                <a:gd name="connsiteX5" fmla="*/ 0 w 5544615"/>
                <a:gd name="connsiteY5" fmla="*/ 1224137 h 1224137"/>
                <a:gd name="connsiteX6" fmla="*/ 216024 w 5544615"/>
                <a:gd name="connsiteY6" fmla="*/ 1224137 h 1224137"/>
                <a:gd name="connsiteX0" fmla="*/ 5184575 w 5544615"/>
                <a:gd name="connsiteY0" fmla="*/ 1 h 1224137"/>
                <a:gd name="connsiteX1" fmla="*/ 5544615 w 5544615"/>
                <a:gd name="connsiteY1" fmla="*/ 0 h 1224137"/>
                <a:gd name="connsiteX2" fmla="*/ 5544615 w 5544615"/>
                <a:gd name="connsiteY2" fmla="*/ 216025 h 1224137"/>
                <a:gd name="connsiteX3" fmla="*/ 0 w 5544615"/>
                <a:gd name="connsiteY3" fmla="*/ 936105 h 1224137"/>
                <a:gd name="connsiteX4" fmla="*/ 0 w 5544615"/>
                <a:gd name="connsiteY4" fmla="*/ 1224137 h 1224137"/>
                <a:gd name="connsiteX5" fmla="*/ 216024 w 5544615"/>
                <a:gd name="connsiteY5" fmla="*/ 1224137 h 1224137"/>
                <a:gd name="connsiteX0" fmla="*/ 4536504 w 5544615"/>
                <a:gd name="connsiteY0" fmla="*/ 1584176 h 1584176"/>
                <a:gd name="connsiteX1" fmla="*/ 5544615 w 5544615"/>
                <a:gd name="connsiteY1" fmla="*/ 0 h 1584176"/>
                <a:gd name="connsiteX2" fmla="*/ 5544615 w 5544615"/>
                <a:gd name="connsiteY2" fmla="*/ 216025 h 1584176"/>
                <a:gd name="connsiteX3" fmla="*/ 0 w 5544615"/>
                <a:gd name="connsiteY3" fmla="*/ 936105 h 1584176"/>
                <a:gd name="connsiteX4" fmla="*/ 0 w 5544615"/>
                <a:gd name="connsiteY4" fmla="*/ 1224137 h 1584176"/>
                <a:gd name="connsiteX5" fmla="*/ 216024 w 5544615"/>
                <a:gd name="connsiteY5" fmla="*/ 1224137 h 1584176"/>
                <a:gd name="connsiteX0" fmla="*/ 4536504 w 5544615"/>
                <a:gd name="connsiteY0" fmla="*/ 1368151 h 1368151"/>
                <a:gd name="connsiteX1" fmla="*/ 4536504 w 5544615"/>
                <a:gd name="connsiteY1" fmla="*/ 72006 h 1368151"/>
                <a:gd name="connsiteX2" fmla="*/ 5544615 w 5544615"/>
                <a:gd name="connsiteY2" fmla="*/ 0 h 1368151"/>
                <a:gd name="connsiteX3" fmla="*/ 0 w 5544615"/>
                <a:gd name="connsiteY3" fmla="*/ 720080 h 1368151"/>
                <a:gd name="connsiteX4" fmla="*/ 0 w 5544615"/>
                <a:gd name="connsiteY4" fmla="*/ 1008112 h 1368151"/>
                <a:gd name="connsiteX5" fmla="*/ 216024 w 5544615"/>
                <a:gd name="connsiteY5" fmla="*/ 1008112 h 1368151"/>
                <a:gd name="connsiteX0" fmla="*/ 4536504 w 4536504"/>
                <a:gd name="connsiteY0" fmla="*/ 1296145 h 1296145"/>
                <a:gd name="connsiteX1" fmla="*/ 4536504 w 4536504"/>
                <a:gd name="connsiteY1" fmla="*/ 0 h 1296145"/>
                <a:gd name="connsiteX2" fmla="*/ 72008 w 4536504"/>
                <a:gd name="connsiteY2" fmla="*/ 0 h 1296145"/>
                <a:gd name="connsiteX3" fmla="*/ 0 w 4536504"/>
                <a:gd name="connsiteY3" fmla="*/ 648074 h 1296145"/>
                <a:gd name="connsiteX4" fmla="*/ 0 w 4536504"/>
                <a:gd name="connsiteY4" fmla="*/ 936106 h 1296145"/>
                <a:gd name="connsiteX5" fmla="*/ 216024 w 4536504"/>
                <a:gd name="connsiteY5" fmla="*/ 936106 h 1296145"/>
                <a:gd name="connsiteX0" fmla="*/ 4536504 w 4536504"/>
                <a:gd name="connsiteY0" fmla="*/ 1296145 h 1296145"/>
                <a:gd name="connsiteX1" fmla="*/ 4536504 w 4536504"/>
                <a:gd name="connsiteY1" fmla="*/ 0 h 1296145"/>
                <a:gd name="connsiteX2" fmla="*/ 72008 w 4536504"/>
                <a:gd name="connsiteY2" fmla="*/ 0 h 1296145"/>
                <a:gd name="connsiteX3" fmla="*/ 0 w 4536504"/>
                <a:gd name="connsiteY3" fmla="*/ 648074 h 1296145"/>
                <a:gd name="connsiteX4" fmla="*/ 0 w 4536504"/>
                <a:gd name="connsiteY4" fmla="*/ 936106 h 1296145"/>
                <a:gd name="connsiteX5" fmla="*/ 864096 w 4536504"/>
                <a:gd name="connsiteY5" fmla="*/ 432048 h 1296145"/>
                <a:gd name="connsiteX0" fmla="*/ 4536504 w 4536504"/>
                <a:gd name="connsiteY0" fmla="*/ 1296145 h 1296145"/>
                <a:gd name="connsiteX1" fmla="*/ 4536504 w 4536504"/>
                <a:gd name="connsiteY1" fmla="*/ 0 h 1296145"/>
                <a:gd name="connsiteX2" fmla="*/ 72008 w 4536504"/>
                <a:gd name="connsiteY2" fmla="*/ 0 h 1296145"/>
                <a:gd name="connsiteX3" fmla="*/ 0 w 4536504"/>
                <a:gd name="connsiteY3" fmla="*/ 936106 h 1296145"/>
                <a:gd name="connsiteX4" fmla="*/ 864096 w 4536504"/>
                <a:gd name="connsiteY4" fmla="*/ 432048 h 1296145"/>
                <a:gd name="connsiteX0" fmla="*/ 4464496 w 4464496"/>
                <a:gd name="connsiteY0" fmla="*/ 1296145 h 1296145"/>
                <a:gd name="connsiteX1" fmla="*/ 4464496 w 4464496"/>
                <a:gd name="connsiteY1" fmla="*/ 0 h 1296145"/>
                <a:gd name="connsiteX2" fmla="*/ 0 w 4464496"/>
                <a:gd name="connsiteY2" fmla="*/ 0 h 1296145"/>
                <a:gd name="connsiteX3" fmla="*/ 0 w 4464496"/>
                <a:gd name="connsiteY3" fmla="*/ 432048 h 1296145"/>
                <a:gd name="connsiteX4" fmla="*/ 792088 w 4464496"/>
                <a:gd name="connsiteY4" fmla="*/ 432048 h 1296145"/>
                <a:gd name="connsiteX0" fmla="*/ 5688632 w 5688632"/>
                <a:gd name="connsiteY0" fmla="*/ 1296145 h 1296145"/>
                <a:gd name="connsiteX1" fmla="*/ 5688632 w 5688632"/>
                <a:gd name="connsiteY1" fmla="*/ 0 h 1296145"/>
                <a:gd name="connsiteX2" fmla="*/ 0 w 5688632"/>
                <a:gd name="connsiteY2" fmla="*/ 0 h 1296145"/>
                <a:gd name="connsiteX3" fmla="*/ 1224136 w 5688632"/>
                <a:gd name="connsiteY3" fmla="*/ 432048 h 1296145"/>
                <a:gd name="connsiteX4" fmla="*/ 2016224 w 5688632"/>
                <a:gd name="connsiteY4" fmla="*/ 432048 h 1296145"/>
                <a:gd name="connsiteX0" fmla="*/ 5688632 w 5688632"/>
                <a:gd name="connsiteY0" fmla="*/ 1296145 h 1296145"/>
                <a:gd name="connsiteX1" fmla="*/ 5688632 w 5688632"/>
                <a:gd name="connsiteY1" fmla="*/ 0 h 1296145"/>
                <a:gd name="connsiteX2" fmla="*/ 0 w 5688632"/>
                <a:gd name="connsiteY2" fmla="*/ 0 h 1296145"/>
                <a:gd name="connsiteX3" fmla="*/ 0 w 5688632"/>
                <a:gd name="connsiteY3" fmla="*/ 504056 h 1296145"/>
                <a:gd name="connsiteX4" fmla="*/ 2016224 w 5688632"/>
                <a:gd name="connsiteY4" fmla="*/ 432048 h 1296145"/>
                <a:gd name="connsiteX0" fmla="*/ 5688632 w 5688632"/>
                <a:gd name="connsiteY0" fmla="*/ 1296145 h 1296145"/>
                <a:gd name="connsiteX1" fmla="*/ 5688632 w 5688632"/>
                <a:gd name="connsiteY1" fmla="*/ 0 h 1296145"/>
                <a:gd name="connsiteX2" fmla="*/ 0 w 5688632"/>
                <a:gd name="connsiteY2" fmla="*/ 0 h 1296145"/>
                <a:gd name="connsiteX3" fmla="*/ 0 w 5688632"/>
                <a:gd name="connsiteY3" fmla="*/ 504056 h 1296145"/>
                <a:gd name="connsiteX4" fmla="*/ 792088 w 5688632"/>
                <a:gd name="connsiteY4" fmla="*/ 504056 h 1296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632" h="1296145">
                  <a:moveTo>
                    <a:pt x="5688632" y="1296145"/>
                  </a:moveTo>
                  <a:lnTo>
                    <a:pt x="5688632" y="0"/>
                  </a:lnTo>
                  <a:lnTo>
                    <a:pt x="0" y="0"/>
                  </a:lnTo>
                  <a:lnTo>
                    <a:pt x="0" y="504056"/>
                  </a:lnTo>
                  <a:lnTo>
                    <a:pt x="792088" y="504056"/>
                  </a:lnTo>
                </a:path>
              </a:pathLst>
            </a:cu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fr-FR" sz="1100"/>
            </a:p>
          </p:txBody>
        </p:sp>
        <p:sp>
          <p:nvSpPr>
            <p:cNvPr id="36" name="Rectangle 75"/>
            <p:cNvSpPr>
              <a:spLocks noChangeArrowheads="1"/>
            </p:cNvSpPr>
            <p:nvPr/>
          </p:nvSpPr>
          <p:spPr bwMode="auto">
            <a:xfrm>
              <a:off x="5007539" y="4603558"/>
              <a:ext cx="1251885" cy="507831"/>
            </a:xfrm>
            <a:prstGeom prst="rect">
              <a:avLst/>
            </a:prstGeom>
            <a:noFill/>
            <a:ln w="9525">
              <a:noFill/>
              <a:miter lim="800000"/>
              <a:headEnd/>
              <a:tailEnd/>
            </a:ln>
          </p:spPr>
          <p:txBody>
            <a:bodyPr>
              <a:spAutoFit/>
            </a:bodyPr>
            <a:lstStyle/>
            <a:p>
              <a:pPr algn="ctr"/>
              <a:r>
                <a:rPr lang="fr-FR" sz="900">
                  <a:cs typeface="Times New Roman" pitchFamily="18" charset="0"/>
                </a:rPr>
                <a:t>Informations dédiées à d’autres systèmes ou HIM</a:t>
              </a:r>
              <a:endParaRPr lang="fr-FR" sz="900"/>
            </a:p>
          </p:txBody>
        </p:sp>
        <p:sp>
          <p:nvSpPr>
            <p:cNvPr id="37" name="Rectangle 77"/>
            <p:cNvSpPr>
              <a:spLocks noChangeArrowheads="1"/>
            </p:cNvSpPr>
            <p:nvPr/>
          </p:nvSpPr>
          <p:spPr bwMode="auto">
            <a:xfrm>
              <a:off x="0" y="4961240"/>
              <a:ext cx="1251885" cy="507831"/>
            </a:xfrm>
            <a:prstGeom prst="rect">
              <a:avLst/>
            </a:prstGeom>
            <a:noFill/>
            <a:ln w="9525">
              <a:noFill/>
              <a:miter lim="800000"/>
              <a:headEnd/>
              <a:tailEnd/>
            </a:ln>
          </p:spPr>
          <p:txBody>
            <a:bodyPr>
              <a:spAutoFit/>
            </a:bodyPr>
            <a:lstStyle/>
            <a:p>
              <a:pPr algn="ctr"/>
              <a:r>
                <a:rPr lang="fr-FR" sz="900">
                  <a:cs typeface="Times New Roman" pitchFamily="18" charset="0"/>
                </a:rPr>
                <a:t>Informations issues d’autres systèmes ou HIM</a:t>
              </a:r>
              <a:endParaRPr lang="fr-FR" sz="900"/>
            </a:p>
          </p:txBody>
        </p:sp>
      </p:grpSp>
      <p:sp>
        <p:nvSpPr>
          <p:cNvPr id="38" name="Rectangle 37"/>
          <p:cNvSpPr/>
          <p:nvPr/>
        </p:nvSpPr>
        <p:spPr>
          <a:xfrm>
            <a:off x="179512" y="4365104"/>
            <a:ext cx="4572000" cy="877163"/>
          </a:xfrm>
          <a:prstGeom prst="rect">
            <a:avLst/>
          </a:prstGeom>
        </p:spPr>
        <p:txBody>
          <a:bodyPr>
            <a:spAutoFit/>
          </a:bodyPr>
          <a:lstStyle/>
          <a:p>
            <a:pPr>
              <a:buFontTx/>
              <a:buChar char="-"/>
            </a:pPr>
            <a:r>
              <a:rPr lang="fr-FR" sz="1700" b="1" dirty="0" smtClean="0">
                <a:solidFill>
                  <a:schemeClr val="accent1">
                    <a:lumMod val="75000"/>
                  </a:schemeClr>
                </a:solidFill>
                <a:latin typeface="Calibri" pitchFamily="34" charset="0"/>
              </a:rPr>
              <a:t>Outils de description structurelle : SysML, schéma d’architecture du contrôle-commande</a:t>
            </a:r>
          </a:p>
          <a:p>
            <a:pPr>
              <a:buFontTx/>
              <a:buChar char="-"/>
            </a:pPr>
            <a:r>
              <a:rPr lang="fr-FR" sz="1700" b="1" dirty="0" smtClean="0">
                <a:solidFill>
                  <a:schemeClr val="accent1">
                    <a:lumMod val="75000"/>
                  </a:schemeClr>
                </a:solidFill>
                <a:latin typeface="Calibri" pitchFamily="34" charset="0"/>
              </a:rPr>
              <a:t> Chaînes fonctionnelles</a:t>
            </a:r>
          </a:p>
        </p:txBody>
      </p:sp>
      <p:sp>
        <p:nvSpPr>
          <p:cNvPr id="40" name="Rectangle 39">
            <a:hlinkClick r:id="" action="ppaction://hlinkshowjump?jump=nextslide"/>
          </p:cNvPr>
          <p:cNvSpPr/>
          <p:nvPr/>
        </p:nvSpPr>
        <p:spPr>
          <a:xfrm>
            <a:off x="215516" y="116632"/>
            <a:ext cx="6012668" cy="573234"/>
          </a:xfrm>
          <a:prstGeom prst="rect">
            <a:avLst/>
          </a:prstGeom>
        </p:spPr>
        <p:txBody>
          <a:bodyPr wrap="square">
            <a:spAutoFit/>
          </a:bodyPr>
          <a:lstStyle/>
          <a:p>
            <a:pPr>
              <a:lnSpc>
                <a:spcPts val="1800"/>
              </a:lnSpc>
            </a:pPr>
            <a:r>
              <a:rPr lang="fr-FR" sz="2000" b="1" dirty="0" smtClean="0"/>
              <a:t>C7 Analyser un existant, proposer des améliorations</a:t>
            </a:r>
            <a:endParaRPr lang="fr-FR" sz="2000" b="1" dirty="0"/>
          </a:p>
        </p:txBody>
      </p:sp>
      <p:cxnSp>
        <p:nvCxnSpPr>
          <p:cNvPr id="41" name="Connecteur droit 40"/>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571472" y="3212976"/>
            <a:ext cx="5143536" cy="594348"/>
          </a:xfrm>
          <a:prstGeom prst="rect">
            <a:avLst/>
          </a:prstGeom>
          <a:gradFill>
            <a:gsLst>
              <a:gs pos="0">
                <a:schemeClr val="accent3">
                  <a:shade val="15000"/>
                  <a:satMod val="180000"/>
                  <a:alpha val="1200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p:spPr>
        <p:style>
          <a:lnRef idx="0">
            <a:schemeClr val="accent3"/>
          </a:lnRef>
          <a:fillRef idx="3">
            <a:schemeClr val="accent3"/>
          </a:fillRef>
          <a:effectRef idx="3">
            <a:schemeClr val="accent3"/>
          </a:effectRef>
          <a:fontRef idx="minor">
            <a:schemeClr val="lt1"/>
          </a:fontRef>
        </p:style>
        <p:txBody>
          <a:bodyPr wrap="square" tIns="216000" bIns="144000">
            <a:spAutoFit/>
          </a:bodyPr>
          <a:lstStyle/>
          <a:p>
            <a:pPr marL="0" lvl="4" algn="ctr">
              <a:lnSpc>
                <a:spcPts val="1800"/>
              </a:lnSpc>
            </a:pPr>
            <a:r>
              <a:rPr lang="fr-FR" sz="2800" b="1" dirty="0" smtClean="0">
                <a:solidFill>
                  <a:schemeClr val="bg1"/>
                </a:solidFill>
              </a:rPr>
              <a:t>Identifier les fonctions</a:t>
            </a:r>
            <a:endParaRPr lang="fr-FR" sz="2800" b="1" dirty="0">
              <a:solidFill>
                <a:schemeClr val="bg1"/>
              </a:solidFill>
              <a:latin typeface="Calibri" pitchFamily="34" charset="0"/>
              <a:cs typeface="Calibri" pitchFamily="34" charset="0"/>
            </a:endParaRPr>
          </a:p>
        </p:txBody>
      </p:sp>
      <p:pic>
        <p:nvPicPr>
          <p:cNvPr id="195587" name="Picture 3"/>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500166" y="5286388"/>
            <a:ext cx="4505499" cy="10070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3" name="Image 2" descr="logo_acad_lille.jpg"/>
          <p:cNvPicPr>
            <a:picLocks noChangeAspect="1"/>
          </p:cNvPicPr>
          <p:nvPr/>
        </p:nvPicPr>
        <p:blipFill>
          <a:blip r:embed="rId2"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ZoneTexte 4"/>
          <p:cNvSpPr txBox="1"/>
          <p:nvPr/>
        </p:nvSpPr>
        <p:spPr>
          <a:xfrm>
            <a:off x="571472" y="4286256"/>
            <a:ext cx="8286808" cy="1754326"/>
          </a:xfrm>
          <a:prstGeom prst="rect">
            <a:avLst/>
          </a:prstGeom>
          <a:noFill/>
        </p:spPr>
        <p:txBody>
          <a:bodyPr wrap="square">
            <a:spAutoFit/>
          </a:bodyPr>
          <a:lstStyle/>
          <a:p>
            <a:pPr fontAlgn="auto">
              <a:spcBef>
                <a:spcPts val="0"/>
              </a:spcBef>
              <a:spcAft>
                <a:spcPts val="0"/>
              </a:spcAft>
              <a:buFontTx/>
              <a:buChar char="-"/>
              <a:defRPr/>
            </a:pPr>
            <a:r>
              <a:rPr lang="fr-FR" dirty="0" smtClean="0"/>
              <a:t>Un </a:t>
            </a:r>
            <a:r>
              <a:rPr lang="fr-FR" dirty="0"/>
              <a:t>projet utilisant </a:t>
            </a:r>
            <a:r>
              <a:rPr lang="fr-FR" dirty="0" err="1"/>
              <a:t>Scrum</a:t>
            </a:r>
            <a:r>
              <a:rPr lang="fr-FR" dirty="0"/>
              <a:t> a </a:t>
            </a:r>
            <a:r>
              <a:rPr lang="fr-FR" dirty="0" smtClean="0"/>
              <a:t>un </a:t>
            </a:r>
            <a:r>
              <a:rPr lang="fr-FR" dirty="0"/>
              <a:t>cycle de vie composé de Sprints successifs. </a:t>
            </a:r>
            <a:endParaRPr lang="fr-FR" dirty="0" smtClean="0"/>
          </a:p>
          <a:p>
            <a:pPr fontAlgn="auto">
              <a:spcBef>
                <a:spcPts val="0"/>
              </a:spcBef>
              <a:spcAft>
                <a:spcPts val="0"/>
              </a:spcAft>
              <a:buFontTx/>
              <a:buChar char="-"/>
              <a:defRPr/>
            </a:pPr>
            <a:r>
              <a:rPr lang="fr-FR" dirty="0"/>
              <a:t> </a:t>
            </a:r>
            <a:r>
              <a:rPr lang="fr-FR" dirty="0" smtClean="0"/>
              <a:t>Pendant </a:t>
            </a:r>
            <a:r>
              <a:rPr lang="fr-FR" dirty="0"/>
              <a:t>un Sprint, des réunions quotidiennes de moins de 15 minutes </a:t>
            </a:r>
            <a:r>
              <a:rPr lang="fr-FR" dirty="0" smtClean="0"/>
              <a:t>(</a:t>
            </a:r>
            <a:r>
              <a:rPr lang="fr-FR" dirty="0" err="1" smtClean="0"/>
              <a:t>Mélées</a:t>
            </a:r>
            <a:r>
              <a:rPr lang="fr-FR" dirty="0" smtClean="0"/>
              <a:t>) </a:t>
            </a:r>
            <a:r>
              <a:rPr lang="fr-FR" dirty="0"/>
              <a:t>permettent à toute l'équipe de faire le point sur le travail accompli par chacun depuis la dernière réunion </a:t>
            </a:r>
            <a:r>
              <a:rPr lang="fr-FR" dirty="0" err="1"/>
              <a:t>Scrum</a:t>
            </a:r>
            <a:r>
              <a:rPr lang="fr-FR" dirty="0"/>
              <a:t>, les obstacles rencontrés, et le travail prévu d'ici la prochaine </a:t>
            </a:r>
            <a:r>
              <a:rPr lang="fr-FR" dirty="0" smtClean="0"/>
              <a:t>réunion.</a:t>
            </a:r>
            <a:endParaRPr lang="fr-FR" dirty="0"/>
          </a:p>
        </p:txBody>
      </p:sp>
      <p:sp>
        <p:nvSpPr>
          <p:cNvPr id="6" name="ZoneTexte 5"/>
          <p:cNvSpPr txBox="1"/>
          <p:nvPr/>
        </p:nvSpPr>
        <p:spPr>
          <a:xfrm>
            <a:off x="714348" y="4714884"/>
            <a:ext cx="8064500" cy="1200329"/>
          </a:xfrm>
          <a:prstGeom prst="rect">
            <a:avLst/>
          </a:prstGeom>
          <a:noFill/>
        </p:spPr>
        <p:txBody>
          <a:bodyPr>
            <a:spAutoFit/>
          </a:bodyPr>
          <a:lstStyle/>
          <a:p>
            <a:pPr fontAlgn="auto">
              <a:spcBef>
                <a:spcPts val="0"/>
              </a:spcBef>
              <a:spcAft>
                <a:spcPts val="0"/>
              </a:spcAft>
              <a:defRPr/>
            </a:pPr>
            <a:r>
              <a:rPr lang="fr-FR" dirty="0" smtClean="0"/>
              <a:t>Le </a:t>
            </a:r>
            <a:r>
              <a:rPr lang="fr-FR" dirty="0"/>
              <a:t>processus </a:t>
            </a:r>
            <a:r>
              <a:rPr lang="fr-FR" dirty="0" err="1"/>
              <a:t>Scrum</a:t>
            </a:r>
            <a:r>
              <a:rPr lang="fr-FR" dirty="0"/>
              <a:t> repose sur deux journaux ou "</a:t>
            </a:r>
            <a:r>
              <a:rPr lang="fr-FR" dirty="0" err="1"/>
              <a:t>backlog</a:t>
            </a:r>
            <a:r>
              <a:rPr lang="fr-FR" dirty="0"/>
              <a:t>" : </a:t>
            </a:r>
            <a:endParaRPr lang="fr-FR" dirty="0" smtClean="0"/>
          </a:p>
          <a:p>
            <a:r>
              <a:rPr lang="fr-FR" dirty="0" smtClean="0"/>
              <a:t>	- </a:t>
            </a:r>
            <a:r>
              <a:rPr lang="fr-FR" dirty="0" err="1" smtClean="0"/>
              <a:t>backlog</a:t>
            </a:r>
            <a:r>
              <a:rPr lang="fr-FR" dirty="0" smtClean="0"/>
              <a:t> </a:t>
            </a:r>
            <a:r>
              <a:rPr lang="fr-FR" dirty="0"/>
              <a:t>de produit : une liste des fonctionnalités pour le produit, </a:t>
            </a:r>
            <a:endParaRPr lang="fr-FR" dirty="0" smtClean="0"/>
          </a:p>
          <a:p>
            <a:r>
              <a:rPr lang="fr-FR" dirty="0" smtClean="0"/>
              <a:t>	- </a:t>
            </a:r>
            <a:r>
              <a:rPr lang="fr-FR" dirty="0" err="1" smtClean="0"/>
              <a:t>backlog</a:t>
            </a:r>
            <a:r>
              <a:rPr lang="fr-FR" dirty="0" smtClean="0"/>
              <a:t> </a:t>
            </a:r>
            <a:r>
              <a:rPr lang="fr-FR" dirty="0"/>
              <a:t>de Sprint : recense les tâches du Sprint en cours. </a:t>
            </a:r>
          </a:p>
          <a:p>
            <a:pPr fontAlgn="auto">
              <a:spcBef>
                <a:spcPts val="0"/>
              </a:spcBef>
              <a:spcAft>
                <a:spcPts val="0"/>
              </a:spcAft>
              <a:defRPr/>
            </a:pPr>
            <a:endParaRPr lang="fr-FR" dirty="0">
              <a:solidFill>
                <a:schemeClr val="bg1">
                  <a:lumMod val="50000"/>
                </a:schemeClr>
              </a:solidFill>
              <a:latin typeface="+mn-lt"/>
              <a:cs typeface="+mn-cs"/>
            </a:endParaRPr>
          </a:p>
        </p:txBody>
      </p:sp>
      <p:sp>
        <p:nvSpPr>
          <p:cNvPr id="7" name="ZoneTexte 6"/>
          <p:cNvSpPr txBox="1"/>
          <p:nvPr/>
        </p:nvSpPr>
        <p:spPr>
          <a:xfrm>
            <a:off x="500034" y="4357694"/>
            <a:ext cx="8064500" cy="1200329"/>
          </a:xfrm>
          <a:prstGeom prst="rect">
            <a:avLst/>
          </a:prstGeom>
          <a:noFill/>
        </p:spPr>
        <p:txBody>
          <a:bodyPr>
            <a:spAutoFit/>
          </a:bodyPr>
          <a:lstStyle/>
          <a:p>
            <a:pPr fontAlgn="auto">
              <a:spcBef>
                <a:spcPts val="0"/>
              </a:spcBef>
              <a:spcAft>
                <a:spcPts val="0"/>
              </a:spcAft>
              <a:defRPr/>
            </a:pPr>
            <a:r>
              <a:rPr lang="fr-FR" dirty="0" smtClean="0"/>
              <a:t>Pour un projet, </a:t>
            </a:r>
            <a:r>
              <a:rPr lang="fr-FR" dirty="0" smtClean="0">
                <a:latin typeface="+mn-lt"/>
                <a:cs typeface="+mn-cs"/>
              </a:rPr>
              <a:t>le </a:t>
            </a:r>
            <a:r>
              <a:rPr lang="fr-FR" dirty="0">
                <a:latin typeface="+mn-lt"/>
                <a:cs typeface="+mn-cs"/>
              </a:rPr>
              <a:t>nombre d'itérations n'est pas fixé et peut être </a:t>
            </a:r>
            <a:r>
              <a:rPr lang="fr-FR" dirty="0" smtClean="0">
                <a:latin typeface="+mn-lt"/>
                <a:cs typeface="+mn-cs"/>
              </a:rPr>
              <a:t>important.</a:t>
            </a:r>
            <a:endParaRPr lang="fr-FR" dirty="0">
              <a:latin typeface="+mn-lt"/>
              <a:cs typeface="+mn-cs"/>
            </a:endParaRPr>
          </a:p>
          <a:p>
            <a:pPr fontAlgn="auto">
              <a:spcBef>
                <a:spcPts val="0"/>
              </a:spcBef>
              <a:spcAft>
                <a:spcPts val="0"/>
              </a:spcAft>
              <a:defRPr/>
            </a:pPr>
            <a:r>
              <a:rPr lang="fr-FR" dirty="0">
                <a:latin typeface="+mn-lt"/>
                <a:cs typeface="+mn-cs"/>
              </a:rPr>
              <a:t>Un chef de projet réalise les arbitrages nécessaires. </a:t>
            </a:r>
          </a:p>
          <a:p>
            <a:pPr fontAlgn="auto">
              <a:spcBef>
                <a:spcPts val="0"/>
              </a:spcBef>
              <a:spcAft>
                <a:spcPts val="0"/>
              </a:spcAft>
              <a:defRPr/>
            </a:pPr>
            <a:r>
              <a:rPr lang="fr-FR" dirty="0"/>
              <a:t>L</a:t>
            </a:r>
            <a:r>
              <a:rPr lang="fr-FR" dirty="0" smtClean="0">
                <a:latin typeface="+mn-lt"/>
                <a:cs typeface="+mn-cs"/>
              </a:rPr>
              <a:t>’équipe</a:t>
            </a:r>
            <a:r>
              <a:rPr lang="fr-FR" dirty="0">
                <a:latin typeface="+mn-lt"/>
                <a:cs typeface="+mn-cs"/>
              </a:rPr>
              <a:t>, de taille réduite (7 à 9 personnes max), prend en charge le développement du produit sans spécialisation des rôles</a:t>
            </a:r>
            <a:r>
              <a:rPr lang="fr-FR" dirty="0" smtClean="0">
                <a:latin typeface="+mn-lt"/>
                <a:cs typeface="+mn-cs"/>
              </a:rPr>
              <a:t>.</a:t>
            </a:r>
          </a:p>
        </p:txBody>
      </p:sp>
      <p:sp>
        <p:nvSpPr>
          <p:cNvPr id="8" name="ZoneTexte 7"/>
          <p:cNvSpPr txBox="1"/>
          <p:nvPr/>
        </p:nvSpPr>
        <p:spPr>
          <a:xfrm>
            <a:off x="428596" y="4500570"/>
            <a:ext cx="8064500" cy="1200329"/>
          </a:xfrm>
          <a:prstGeom prst="rect">
            <a:avLst/>
          </a:prstGeom>
          <a:noFill/>
        </p:spPr>
        <p:txBody>
          <a:bodyPr wrap="square">
            <a:spAutoFit/>
          </a:bodyPr>
          <a:lstStyle/>
          <a:p>
            <a:pPr fontAlgn="auto">
              <a:spcBef>
                <a:spcPts val="0"/>
              </a:spcBef>
              <a:spcAft>
                <a:spcPts val="0"/>
              </a:spcAft>
              <a:defRPr/>
            </a:pPr>
            <a:r>
              <a:rPr lang="fr-FR" dirty="0" smtClean="0"/>
              <a:t>Pendant </a:t>
            </a:r>
            <a:r>
              <a:rPr lang="fr-FR" dirty="0"/>
              <a:t>un Sprint l'équipe développe un </a:t>
            </a:r>
            <a:r>
              <a:rPr lang="fr-FR" dirty="0" smtClean="0"/>
              <a:t>livrable. </a:t>
            </a:r>
            <a:r>
              <a:rPr lang="fr-FR" dirty="0"/>
              <a:t>Elle déroule toutes les activités nécessaires pour cela : analyser, concevoir, développer, tester, documenter, intégrer. Chaque Sprint se termine par une revue de </a:t>
            </a:r>
            <a:r>
              <a:rPr lang="fr-FR" dirty="0" smtClean="0"/>
              <a:t>Sprint.</a:t>
            </a:r>
            <a:endParaRPr lang="fr-FR" dirty="0">
              <a:latin typeface="+mn-lt"/>
              <a:cs typeface="+mn-cs"/>
            </a:endParaRPr>
          </a:p>
        </p:txBody>
      </p:sp>
      <p:cxnSp>
        <p:nvCxnSpPr>
          <p:cNvPr id="9" name="Connecteur droit 8"/>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0" name="Rectangle 9">
            <a:hlinkClick r:id="" action="ppaction://hlinkshowjump?jump=nextslide"/>
          </p:cNvPr>
          <p:cNvSpPr/>
          <p:nvPr/>
        </p:nvSpPr>
        <p:spPr>
          <a:xfrm>
            <a:off x="215516" y="116632"/>
            <a:ext cx="6012668" cy="577530"/>
          </a:xfrm>
          <a:prstGeom prst="rect">
            <a:avLst/>
          </a:prstGeom>
        </p:spPr>
        <p:txBody>
          <a:bodyPr wrap="square">
            <a:spAutoFit/>
          </a:bodyPr>
          <a:lstStyle/>
          <a:p>
            <a:pPr>
              <a:lnSpc>
                <a:spcPts val="1800"/>
              </a:lnSpc>
            </a:pPr>
            <a:r>
              <a:rPr lang="fr-FR" sz="2800" b="1" dirty="0" smtClean="0">
                <a:solidFill>
                  <a:srgbClr val="92D050"/>
                </a:solidFill>
                <a:latin typeface="Calibri" pitchFamily="34" charset="0"/>
                <a:cs typeface="Calibri" pitchFamily="34" charset="0"/>
              </a:rPr>
              <a:t>C20: </a:t>
            </a:r>
            <a:r>
              <a:rPr lang="fr-FR" sz="2400" b="1" dirty="0" smtClean="0"/>
              <a:t>Mettre en œuvre des outils de la conduite de projet</a:t>
            </a:r>
            <a:endParaRPr lang="fr-FR" sz="2400" b="1" dirty="0">
              <a:solidFill>
                <a:schemeClr val="bg1"/>
              </a:solidFill>
              <a:latin typeface="Calibri" pitchFamily="34" charset="0"/>
              <a:cs typeface="Calibri" pitchFamily="34" charset="0"/>
            </a:endParaRPr>
          </a:p>
        </p:txBody>
      </p:sp>
      <p:grpSp>
        <p:nvGrpSpPr>
          <p:cNvPr id="11" name="Groupe 10"/>
          <p:cNvGrpSpPr/>
          <p:nvPr/>
        </p:nvGrpSpPr>
        <p:grpSpPr>
          <a:xfrm>
            <a:off x="4857752" y="1000108"/>
            <a:ext cx="3420380" cy="1476164"/>
            <a:chOff x="5429256" y="2857496"/>
            <a:chExt cx="3420380" cy="1476164"/>
          </a:xfrm>
        </p:grpSpPr>
        <p:sp>
          <p:nvSpPr>
            <p:cNvPr id="12" name="Freeform 9"/>
            <p:cNvSpPr>
              <a:spLocks/>
            </p:cNvSpPr>
            <p:nvPr/>
          </p:nvSpPr>
          <p:spPr bwMode="auto">
            <a:xfrm>
              <a:off x="5429256" y="2857496"/>
              <a:ext cx="3420380" cy="1476164"/>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chemeClr val="accent2">
                <a:lumMod val="75000"/>
              </a:schemeClr>
            </a:solidFill>
            <a:ln w="19050" cap="flat" cmpd="sng">
              <a:solidFill>
                <a:schemeClr val="accent2">
                  <a:lumMod val="50000"/>
                </a:schemeClr>
              </a:solidFill>
              <a:prstDash val="solid"/>
              <a:round/>
              <a:headEnd/>
              <a:tailEnd/>
            </a:ln>
            <a:effectLst/>
          </p:spPr>
          <p:txBody>
            <a:bodyPr wrap="none" lIns="36000" tIns="0" rIns="36000" bIns="0" anchor="ctr">
              <a:noAutofit/>
            </a:bodyPr>
            <a:lstStyle/>
            <a:p>
              <a:endParaRPr lang="fr-FR" dirty="0"/>
            </a:p>
          </p:txBody>
        </p:sp>
        <p:sp>
          <p:nvSpPr>
            <p:cNvPr id="13" name="ZoneTexte 12"/>
            <p:cNvSpPr txBox="1"/>
            <p:nvPr/>
          </p:nvSpPr>
          <p:spPr>
            <a:xfrm>
              <a:off x="6286512" y="3143248"/>
              <a:ext cx="1589267" cy="333168"/>
            </a:xfrm>
            <a:prstGeom prst="rect">
              <a:avLst/>
            </a:prstGeom>
            <a:noFill/>
          </p:spPr>
          <p:txBody>
            <a:bodyPr wrap="square" rtlCol="0">
              <a:spAutoFit/>
            </a:bodyPr>
            <a:lstStyle/>
            <a:p>
              <a:pPr algn="ctr">
                <a:lnSpc>
                  <a:spcPts val="1800"/>
                </a:lnSpc>
              </a:pPr>
              <a:r>
                <a:rPr lang="fr-FR" sz="2000" b="1" dirty="0" smtClean="0"/>
                <a:t>Organiser</a:t>
              </a:r>
              <a:endParaRPr lang="fr-FR" sz="2000" b="1" dirty="0"/>
            </a:p>
          </p:txBody>
        </p:sp>
      </p:grpSp>
      <p:pic>
        <p:nvPicPr>
          <p:cNvPr id="14" name="Image 13" descr="VueGlobaleScrum.png"/>
          <p:cNvPicPr>
            <a:picLocks noChangeAspect="1"/>
          </p:cNvPicPr>
          <p:nvPr/>
        </p:nvPicPr>
        <p:blipFill>
          <a:blip r:embed="rId3" cstate="print"/>
          <a:stretch>
            <a:fillRect/>
          </a:stretch>
        </p:blipFill>
        <p:spPr>
          <a:xfrm>
            <a:off x="899592" y="2204864"/>
            <a:ext cx="4896544" cy="19065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subTnLst>
                                    <p:set>
                                      <p:cBhvr override="childStyle">
                                        <p:cTn dur="1" fill="hold" display="0" masterRel="nextClick" afterEffect="1"/>
                                        <p:tgtEl>
                                          <p:spTgt spid="5">
                                            <p:txEl>
                                              <p:pRg st="0" end="0"/>
                                            </p:txEl>
                                          </p:spTgt>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subTnLst>
                                    <p:set>
                                      <p:cBhvr override="childStyle">
                                        <p:cTn dur="1" fill="hold" display="0" masterRel="nextClick" afterEffect="1"/>
                                        <p:tgtEl>
                                          <p:spTgt spid="5">
                                            <p:txEl>
                                              <p:pRg st="1" end="1"/>
                                            </p:txEl>
                                          </p:spTgt>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5" name="Image 4" descr="logo_acad_lille.jpg"/>
          <p:cNvPicPr>
            <a:picLocks noChangeAspect="1"/>
          </p:cNvPicPr>
          <p:nvPr/>
        </p:nvPicPr>
        <p:blipFill>
          <a:blip r:embed="rId3"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2" name="Groupe 12"/>
          <p:cNvGrpSpPr/>
          <p:nvPr/>
        </p:nvGrpSpPr>
        <p:grpSpPr>
          <a:xfrm>
            <a:off x="285720" y="2571744"/>
            <a:ext cx="8280920" cy="3427151"/>
            <a:chOff x="24844" y="5718649"/>
            <a:chExt cx="8280920" cy="3427151"/>
          </a:xfrm>
        </p:grpSpPr>
        <p:sp>
          <p:nvSpPr>
            <p:cNvPr id="7" name="Rectangle 6"/>
            <p:cNvSpPr/>
            <p:nvPr/>
          </p:nvSpPr>
          <p:spPr>
            <a:xfrm>
              <a:off x="24844" y="6473457"/>
              <a:ext cx="8280920" cy="2031325"/>
            </a:xfrm>
            <a:prstGeom prst="rect">
              <a:avLst/>
            </a:prstGeom>
          </p:spPr>
          <p:txBody>
            <a:bodyPr wrap="square">
              <a:spAutoFit/>
            </a:bodyPr>
            <a:lstStyle/>
            <a:p>
              <a:r>
                <a:rPr lang="fr-FR" dirty="0"/>
                <a:t>Il s'agit tout à la fois : </a:t>
              </a:r>
              <a:endParaRPr lang="fr-FR" dirty="0" smtClean="0"/>
            </a:p>
            <a:p>
              <a:pPr marL="285750" indent="-285750">
                <a:buFontTx/>
                <a:buChar char="-"/>
              </a:pPr>
              <a:r>
                <a:rPr lang="fr-FR" dirty="0" smtClean="0"/>
                <a:t>de </a:t>
              </a:r>
              <a:r>
                <a:rPr lang="fr-FR" dirty="0"/>
                <a:t>mieux maîtriser les risques et les coûts liés au cycle de vie des produits, </a:t>
              </a:r>
              <a:endParaRPr lang="fr-FR" dirty="0" smtClean="0"/>
            </a:p>
            <a:p>
              <a:pPr marL="285750" indent="-285750">
                <a:buFontTx/>
                <a:buChar char="-"/>
              </a:pPr>
              <a:r>
                <a:rPr lang="fr-FR" dirty="0" smtClean="0"/>
                <a:t>d'anticiper </a:t>
              </a:r>
              <a:r>
                <a:rPr lang="fr-FR" dirty="0"/>
                <a:t>les attentes naissantes des donneurs d'ordre ou des </a:t>
              </a:r>
              <a:r>
                <a:rPr lang="fr-FR" dirty="0" smtClean="0"/>
                <a:t>consommateurs,</a:t>
              </a:r>
            </a:p>
            <a:p>
              <a:pPr marL="285750" indent="-285750">
                <a:buFontTx/>
                <a:buChar char="-"/>
              </a:pPr>
              <a:r>
                <a:rPr lang="fr-FR" dirty="0" smtClean="0"/>
                <a:t>de </a:t>
              </a:r>
              <a:r>
                <a:rPr lang="fr-FR" dirty="0"/>
                <a:t>faire de l'environnement un facteur nouveau de dynamisation et de créativité lors des processus de création et de conception de produit. </a:t>
              </a:r>
            </a:p>
          </p:txBody>
        </p:sp>
        <p:sp>
          <p:nvSpPr>
            <p:cNvPr id="8" name="ZoneTexte 7"/>
            <p:cNvSpPr txBox="1"/>
            <p:nvPr/>
          </p:nvSpPr>
          <p:spPr>
            <a:xfrm>
              <a:off x="2773118" y="8776468"/>
              <a:ext cx="4680520" cy="369332"/>
            </a:xfrm>
            <a:prstGeom prst="rect">
              <a:avLst/>
            </a:prstGeom>
            <a:noFill/>
          </p:spPr>
          <p:txBody>
            <a:bodyPr wrap="square" rtlCol="0">
              <a:spAutoFit/>
            </a:bodyPr>
            <a:lstStyle/>
            <a:p>
              <a:pPr algn="ctr"/>
              <a:r>
                <a:rPr lang="fr-FR" dirty="0"/>
                <a:t>http://www.eco-conception.fr/</a:t>
              </a:r>
            </a:p>
          </p:txBody>
        </p:sp>
        <p:sp>
          <p:nvSpPr>
            <p:cNvPr id="9" name="ZoneTexte 8"/>
            <p:cNvSpPr txBox="1"/>
            <p:nvPr/>
          </p:nvSpPr>
          <p:spPr>
            <a:xfrm>
              <a:off x="382034" y="5718649"/>
              <a:ext cx="3224276" cy="461665"/>
            </a:xfrm>
            <a:prstGeom prst="rect">
              <a:avLst/>
            </a:prstGeom>
            <a:noFill/>
          </p:spPr>
          <p:txBody>
            <a:bodyPr wrap="square" rtlCol="0">
              <a:spAutoFit/>
            </a:bodyPr>
            <a:lstStyle/>
            <a:p>
              <a:r>
                <a:rPr lang="fr-FR" sz="2400" dirty="0" smtClean="0">
                  <a:solidFill>
                    <a:srgbClr val="7030A0"/>
                  </a:solidFill>
                </a:rPr>
                <a:t>L’éco-conception</a:t>
              </a:r>
              <a:endParaRPr lang="fr-FR" sz="2400" dirty="0">
                <a:solidFill>
                  <a:srgbClr val="7030A0"/>
                </a:solidFill>
              </a:endParaRPr>
            </a:p>
          </p:txBody>
        </p:sp>
      </p:grpSp>
      <p:grpSp>
        <p:nvGrpSpPr>
          <p:cNvPr id="3" name="Groupe 4"/>
          <p:cNvGrpSpPr/>
          <p:nvPr/>
        </p:nvGrpSpPr>
        <p:grpSpPr>
          <a:xfrm>
            <a:off x="467544" y="2427346"/>
            <a:ext cx="8171894" cy="2197710"/>
            <a:chOff x="-624948" y="1344601"/>
            <a:chExt cx="8171894" cy="2197710"/>
          </a:xfrm>
        </p:grpSpPr>
        <p:sp>
          <p:nvSpPr>
            <p:cNvPr id="11" name="Rectangle 10"/>
            <p:cNvSpPr/>
            <p:nvPr/>
          </p:nvSpPr>
          <p:spPr>
            <a:xfrm>
              <a:off x="-624948" y="2618981"/>
              <a:ext cx="8171894" cy="923330"/>
            </a:xfrm>
            <a:prstGeom prst="rect">
              <a:avLst/>
            </a:prstGeom>
          </p:spPr>
          <p:txBody>
            <a:bodyPr wrap="square">
              <a:spAutoFit/>
            </a:bodyPr>
            <a:lstStyle/>
            <a:p>
              <a:r>
                <a:rPr lang="fr-FR" dirty="0"/>
                <a:t>« un développement qui répond aux besoins des générations du présent sans compromettre la capacité des générations futures à répondre aux </a:t>
              </a:r>
              <a:r>
                <a:rPr lang="fr-FR" dirty="0" smtClean="0"/>
                <a:t>leurs. »</a:t>
              </a:r>
            </a:p>
            <a:p>
              <a:pPr algn="ctr"/>
              <a:r>
                <a:rPr lang="fr-FR" dirty="0" smtClean="0"/>
                <a:t>http</a:t>
              </a:r>
              <a:r>
                <a:rPr lang="fr-FR" dirty="0"/>
                <a:t>://</a:t>
              </a:r>
              <a:r>
                <a:rPr lang="fr-FR" dirty="0" smtClean="0"/>
                <a:t>www.developpement-durable.gouv.fr/</a:t>
              </a:r>
            </a:p>
          </p:txBody>
        </p:sp>
        <p:sp>
          <p:nvSpPr>
            <p:cNvPr id="12" name="ZoneTexte 11"/>
            <p:cNvSpPr txBox="1"/>
            <p:nvPr/>
          </p:nvSpPr>
          <p:spPr>
            <a:xfrm>
              <a:off x="-408924" y="1344601"/>
              <a:ext cx="3224276" cy="461665"/>
            </a:xfrm>
            <a:prstGeom prst="rect">
              <a:avLst/>
            </a:prstGeom>
            <a:noFill/>
          </p:spPr>
          <p:txBody>
            <a:bodyPr wrap="square" rtlCol="0">
              <a:spAutoFit/>
            </a:bodyPr>
            <a:lstStyle/>
            <a:p>
              <a:r>
                <a:rPr lang="fr-FR" sz="2400" dirty="0">
                  <a:solidFill>
                    <a:srgbClr val="7030A0"/>
                  </a:solidFill>
                </a:rPr>
                <a:t>Développement durable</a:t>
              </a:r>
            </a:p>
          </p:txBody>
        </p:sp>
      </p:grpSp>
      <p:grpSp>
        <p:nvGrpSpPr>
          <p:cNvPr id="6" name="Groupe 21"/>
          <p:cNvGrpSpPr/>
          <p:nvPr/>
        </p:nvGrpSpPr>
        <p:grpSpPr>
          <a:xfrm>
            <a:off x="5872022" y="1196688"/>
            <a:ext cx="1647065" cy="1740485"/>
            <a:chOff x="5993351" y="1717240"/>
            <a:chExt cx="1440160" cy="1523419"/>
          </a:xfrm>
        </p:grpSpPr>
        <p:sp>
          <p:nvSpPr>
            <p:cNvPr id="14" name="Ellipse 13"/>
            <p:cNvSpPr/>
            <p:nvPr/>
          </p:nvSpPr>
          <p:spPr>
            <a:xfrm>
              <a:off x="5993351" y="1800499"/>
              <a:ext cx="1440160" cy="1440160"/>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dirty="0"/>
            </a:p>
          </p:txBody>
        </p:sp>
        <p:sp>
          <p:nvSpPr>
            <p:cNvPr id="15" name="ZoneTexte 14"/>
            <p:cNvSpPr txBox="1"/>
            <p:nvPr/>
          </p:nvSpPr>
          <p:spPr>
            <a:xfrm rot="18853589">
              <a:off x="5847284" y="2118503"/>
              <a:ext cx="1110304" cy="307777"/>
            </a:xfrm>
            <a:prstGeom prst="rect">
              <a:avLst/>
            </a:prstGeom>
            <a:noFill/>
          </p:spPr>
          <p:txBody>
            <a:bodyPr wrap="none" rtlCol="0">
              <a:spAutoFit/>
            </a:bodyPr>
            <a:lstStyle/>
            <a:p>
              <a:r>
                <a:rPr lang="fr-FR" sz="1400" b="1" dirty="0" smtClean="0"/>
                <a:t>économique</a:t>
              </a:r>
              <a:endParaRPr lang="fr-FR" sz="1400" b="1" dirty="0"/>
            </a:p>
          </p:txBody>
        </p:sp>
      </p:grpSp>
      <p:grpSp>
        <p:nvGrpSpPr>
          <p:cNvPr id="10" name="Groupe 22"/>
          <p:cNvGrpSpPr/>
          <p:nvPr/>
        </p:nvGrpSpPr>
        <p:grpSpPr>
          <a:xfrm>
            <a:off x="6932304" y="1268126"/>
            <a:ext cx="1654361" cy="1637126"/>
            <a:chOff x="6846729" y="1768578"/>
            <a:chExt cx="1440160" cy="1440160"/>
          </a:xfrm>
        </p:grpSpPr>
        <p:sp>
          <p:nvSpPr>
            <p:cNvPr id="17" name="Ellipse 16"/>
            <p:cNvSpPr/>
            <p:nvPr/>
          </p:nvSpPr>
          <p:spPr>
            <a:xfrm>
              <a:off x="6846729" y="1768578"/>
              <a:ext cx="1440160" cy="1440160"/>
            </a:xfrm>
            <a:prstGeom prst="ellipse">
              <a:avLst/>
            </a:prstGeom>
            <a:solidFill>
              <a:schemeClr val="accent6">
                <a:lumMod val="40000"/>
                <a:lumOff val="6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dirty="0"/>
            </a:p>
          </p:txBody>
        </p:sp>
        <p:sp>
          <p:nvSpPr>
            <p:cNvPr id="18" name="ZoneTexte 17"/>
            <p:cNvSpPr txBox="1"/>
            <p:nvPr/>
          </p:nvSpPr>
          <p:spPr>
            <a:xfrm rot="2575801">
              <a:off x="7577177" y="2015632"/>
              <a:ext cx="606256" cy="307777"/>
            </a:xfrm>
            <a:prstGeom prst="rect">
              <a:avLst/>
            </a:prstGeom>
            <a:noFill/>
          </p:spPr>
          <p:txBody>
            <a:bodyPr wrap="none" rtlCol="0">
              <a:spAutoFit/>
            </a:bodyPr>
            <a:lstStyle/>
            <a:p>
              <a:r>
                <a:rPr lang="fr-FR" sz="1400" b="1" dirty="0" smtClean="0"/>
                <a:t>social</a:t>
              </a:r>
              <a:endParaRPr lang="fr-FR" sz="1400" b="1" dirty="0"/>
            </a:p>
          </p:txBody>
        </p:sp>
      </p:grpSp>
      <p:grpSp>
        <p:nvGrpSpPr>
          <p:cNvPr id="13" name="Groupe 23"/>
          <p:cNvGrpSpPr/>
          <p:nvPr/>
        </p:nvGrpSpPr>
        <p:grpSpPr>
          <a:xfrm>
            <a:off x="6500826" y="2071678"/>
            <a:ext cx="1657211" cy="1696777"/>
            <a:chOff x="6486689" y="2232289"/>
            <a:chExt cx="1440160" cy="1440160"/>
          </a:xfrm>
        </p:grpSpPr>
        <p:sp>
          <p:nvSpPr>
            <p:cNvPr id="20" name="Ellipse 19"/>
            <p:cNvSpPr/>
            <p:nvPr/>
          </p:nvSpPr>
          <p:spPr>
            <a:xfrm>
              <a:off x="6486689" y="2232289"/>
              <a:ext cx="1440160" cy="1440160"/>
            </a:xfrm>
            <a:prstGeom prst="ellipse">
              <a:avLst/>
            </a:prstGeom>
            <a:solidFill>
              <a:schemeClr val="accent1">
                <a:lumMod val="20000"/>
                <a:lumOff val="80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400" dirty="0"/>
            </a:p>
          </p:txBody>
        </p:sp>
        <p:sp>
          <p:nvSpPr>
            <p:cNvPr id="21" name="ZoneTexte 20"/>
            <p:cNvSpPr txBox="1"/>
            <p:nvPr/>
          </p:nvSpPr>
          <p:spPr>
            <a:xfrm>
              <a:off x="6556562" y="3154299"/>
              <a:ext cx="1330814" cy="307777"/>
            </a:xfrm>
            <a:prstGeom prst="rect">
              <a:avLst/>
            </a:prstGeom>
            <a:noFill/>
          </p:spPr>
          <p:txBody>
            <a:bodyPr wrap="none" rtlCol="0">
              <a:spAutoFit/>
            </a:bodyPr>
            <a:lstStyle/>
            <a:p>
              <a:r>
                <a:rPr lang="fr-FR" sz="1400" b="1" dirty="0" smtClean="0"/>
                <a:t>environnement</a:t>
              </a:r>
              <a:endParaRPr lang="fr-FR" sz="1400" b="1" dirty="0"/>
            </a:p>
          </p:txBody>
        </p:sp>
      </p:grpSp>
      <p:sp>
        <p:nvSpPr>
          <p:cNvPr id="22" name="ZoneTexte 21"/>
          <p:cNvSpPr txBox="1"/>
          <p:nvPr/>
        </p:nvSpPr>
        <p:spPr>
          <a:xfrm>
            <a:off x="6643702" y="2143116"/>
            <a:ext cx="1298752" cy="430887"/>
          </a:xfrm>
          <a:prstGeom prst="rect">
            <a:avLst/>
          </a:prstGeom>
          <a:noFill/>
        </p:spPr>
        <p:txBody>
          <a:bodyPr wrap="none" rtlCol="0">
            <a:spAutoFit/>
          </a:bodyPr>
          <a:lstStyle/>
          <a:p>
            <a:pPr algn="ctr"/>
            <a:r>
              <a:rPr lang="fr-FR" sz="1100" b="1" dirty="0" smtClean="0"/>
              <a:t>Développement </a:t>
            </a:r>
          </a:p>
          <a:p>
            <a:pPr algn="ctr"/>
            <a:r>
              <a:rPr lang="fr-FR" sz="1100" b="1" dirty="0" smtClean="0"/>
              <a:t>durable</a:t>
            </a:r>
            <a:endParaRPr lang="fr-FR" sz="1100" b="1" dirty="0"/>
          </a:p>
        </p:txBody>
      </p:sp>
      <p:sp>
        <p:nvSpPr>
          <p:cNvPr id="23" name="Rectangle 22"/>
          <p:cNvSpPr/>
          <p:nvPr/>
        </p:nvSpPr>
        <p:spPr>
          <a:xfrm>
            <a:off x="1284928" y="5906209"/>
            <a:ext cx="7573351" cy="369332"/>
          </a:xfrm>
          <a:prstGeom prst="rect">
            <a:avLst/>
          </a:prstGeom>
        </p:spPr>
        <p:txBody>
          <a:bodyPr wrap="square">
            <a:spAutoFit/>
          </a:bodyPr>
          <a:lstStyle/>
          <a:p>
            <a:r>
              <a:rPr lang="fr-FR" dirty="0"/>
              <a:t>Un accent particulier est porté sur le thème de l’éco-conception</a:t>
            </a:r>
          </a:p>
        </p:txBody>
      </p:sp>
      <p:sp>
        <p:nvSpPr>
          <p:cNvPr id="24" name="Rectangle 23"/>
          <p:cNvSpPr/>
          <p:nvPr/>
        </p:nvSpPr>
        <p:spPr>
          <a:xfrm>
            <a:off x="1284929" y="4841213"/>
            <a:ext cx="4301970" cy="646331"/>
          </a:xfrm>
          <a:prstGeom prst="rect">
            <a:avLst/>
          </a:prstGeom>
        </p:spPr>
        <p:txBody>
          <a:bodyPr wrap="square">
            <a:spAutoFit/>
          </a:bodyPr>
          <a:lstStyle/>
          <a:p>
            <a:r>
              <a:rPr lang="fr-FR" dirty="0"/>
              <a:t>3 volets :</a:t>
            </a:r>
          </a:p>
          <a:p>
            <a:r>
              <a:rPr lang="fr-FR" dirty="0" smtClean="0"/>
              <a:t>	- </a:t>
            </a:r>
            <a:r>
              <a:rPr lang="fr-FR" dirty="0"/>
              <a:t>économique</a:t>
            </a:r>
          </a:p>
        </p:txBody>
      </p:sp>
      <p:sp>
        <p:nvSpPr>
          <p:cNvPr id="25" name="Rectangle 24"/>
          <p:cNvSpPr/>
          <p:nvPr/>
        </p:nvSpPr>
        <p:spPr>
          <a:xfrm>
            <a:off x="1284929" y="5352553"/>
            <a:ext cx="3024336" cy="369332"/>
          </a:xfrm>
          <a:prstGeom prst="rect">
            <a:avLst/>
          </a:prstGeom>
        </p:spPr>
        <p:txBody>
          <a:bodyPr wrap="square">
            <a:spAutoFit/>
          </a:bodyPr>
          <a:lstStyle/>
          <a:p>
            <a:r>
              <a:rPr lang="fr-FR" dirty="0" smtClean="0"/>
              <a:t>	- </a:t>
            </a:r>
            <a:r>
              <a:rPr lang="fr-FR" dirty="0"/>
              <a:t>environnement</a:t>
            </a:r>
          </a:p>
        </p:txBody>
      </p:sp>
      <p:sp>
        <p:nvSpPr>
          <p:cNvPr id="26" name="Rectangle 25"/>
          <p:cNvSpPr/>
          <p:nvPr/>
        </p:nvSpPr>
        <p:spPr>
          <a:xfrm>
            <a:off x="1293188" y="5561293"/>
            <a:ext cx="2466390" cy="369332"/>
          </a:xfrm>
          <a:prstGeom prst="rect">
            <a:avLst/>
          </a:prstGeom>
        </p:spPr>
        <p:txBody>
          <a:bodyPr wrap="square">
            <a:spAutoFit/>
          </a:bodyPr>
          <a:lstStyle/>
          <a:p>
            <a:r>
              <a:rPr lang="fr-FR" dirty="0" smtClean="0"/>
              <a:t>	- </a:t>
            </a:r>
            <a:r>
              <a:rPr lang="fr-FR" dirty="0"/>
              <a:t>social</a:t>
            </a:r>
          </a:p>
        </p:txBody>
      </p:sp>
      <p:cxnSp>
        <p:nvCxnSpPr>
          <p:cNvPr id="27" name="Connecteur droit 26"/>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214282" y="142852"/>
            <a:ext cx="8286808" cy="553998"/>
          </a:xfrm>
          <a:prstGeom prst="rect">
            <a:avLst/>
          </a:prstGeom>
        </p:spPr>
        <p:txBody>
          <a:bodyPr wrap="square">
            <a:spAutoFit/>
          </a:bodyPr>
          <a:lstStyle/>
          <a:p>
            <a:pPr>
              <a:lnSpc>
                <a:spcPts val="1800"/>
              </a:lnSpc>
            </a:pPr>
            <a:r>
              <a:rPr lang="fr-FR" sz="2400" b="1" dirty="0" smtClean="0">
                <a:solidFill>
                  <a:srgbClr val="92D050"/>
                </a:solidFill>
                <a:latin typeface="Calibri" pitchFamily="34" charset="0"/>
                <a:cs typeface="Calibri" pitchFamily="34" charset="0"/>
              </a:rPr>
              <a:t>C21: </a:t>
            </a:r>
            <a:r>
              <a:rPr lang="fr-FR" b="1" dirty="0" smtClean="0"/>
              <a:t>Rendre compte sur les dispositions prises en matière de sécurité et de développement durable</a:t>
            </a:r>
            <a:endParaRPr lang="fr-FR" b="1" dirty="0">
              <a:solidFill>
                <a:schemeClr val="bg1"/>
              </a:solidFill>
              <a:latin typeface="Calibri" pitchFamily="34" charset="0"/>
              <a:cs typeface="Calibri" pitchFamily="34" charset="0"/>
            </a:endParaRPr>
          </a:p>
        </p:txBody>
      </p:sp>
      <p:grpSp>
        <p:nvGrpSpPr>
          <p:cNvPr id="16" name="Groupe 28"/>
          <p:cNvGrpSpPr/>
          <p:nvPr/>
        </p:nvGrpSpPr>
        <p:grpSpPr>
          <a:xfrm>
            <a:off x="2214546" y="928670"/>
            <a:ext cx="3420380" cy="1476164"/>
            <a:chOff x="5429256" y="2857496"/>
            <a:chExt cx="3420380" cy="1476164"/>
          </a:xfrm>
        </p:grpSpPr>
        <p:sp>
          <p:nvSpPr>
            <p:cNvPr id="30" name="Freeform 9"/>
            <p:cNvSpPr>
              <a:spLocks/>
            </p:cNvSpPr>
            <p:nvPr/>
          </p:nvSpPr>
          <p:spPr bwMode="auto">
            <a:xfrm>
              <a:off x="5429256" y="2857496"/>
              <a:ext cx="3420380" cy="1476164"/>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chemeClr val="accent2">
                <a:lumMod val="75000"/>
              </a:schemeClr>
            </a:solidFill>
            <a:ln w="19050" cap="flat" cmpd="sng">
              <a:solidFill>
                <a:schemeClr val="accent2">
                  <a:lumMod val="50000"/>
                </a:schemeClr>
              </a:solidFill>
              <a:prstDash val="solid"/>
              <a:round/>
              <a:headEnd/>
              <a:tailEnd/>
            </a:ln>
            <a:effectLst/>
          </p:spPr>
          <p:txBody>
            <a:bodyPr wrap="none" lIns="36000" tIns="0" rIns="36000" bIns="0" anchor="ctr">
              <a:noAutofit/>
            </a:bodyPr>
            <a:lstStyle/>
            <a:p>
              <a:endParaRPr lang="fr-FR" dirty="0"/>
            </a:p>
          </p:txBody>
        </p:sp>
        <p:sp>
          <p:nvSpPr>
            <p:cNvPr id="31" name="ZoneTexte 30"/>
            <p:cNvSpPr txBox="1"/>
            <p:nvPr/>
          </p:nvSpPr>
          <p:spPr>
            <a:xfrm>
              <a:off x="6286512" y="3143248"/>
              <a:ext cx="1589267" cy="333168"/>
            </a:xfrm>
            <a:prstGeom prst="rect">
              <a:avLst/>
            </a:prstGeom>
            <a:noFill/>
          </p:spPr>
          <p:txBody>
            <a:bodyPr wrap="square" rtlCol="0">
              <a:spAutoFit/>
            </a:bodyPr>
            <a:lstStyle/>
            <a:p>
              <a:pPr algn="ctr">
                <a:lnSpc>
                  <a:spcPts val="1800"/>
                </a:lnSpc>
              </a:pPr>
              <a:r>
                <a:rPr lang="fr-FR" sz="2000" b="1" dirty="0" smtClean="0"/>
                <a:t>Organiser</a:t>
              </a:r>
              <a:endParaRPr lang="fr-FR" sz="20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par>
                                <p:cTn id="7" presetID="1" presetClass="entr" presetSubtype="0" fill="hold" grpId="0" nodeType="withEffect">
                                  <p:stCondLst>
                                    <p:cond delay="2000"/>
                                  </p:stCondLst>
                                  <p:childTnLst>
                                    <p:set>
                                      <p:cBhvr>
                                        <p:cTn id="8" dur="1" fill="hold">
                                          <p:stCondLst>
                                            <p:cond delay="0"/>
                                          </p:stCondLst>
                                        </p:cTn>
                                        <p:tgtEl>
                                          <p:spTgt spid="24"/>
                                        </p:tgtEl>
                                        <p:attrNameLst>
                                          <p:attrName>style.visibility</p:attrName>
                                        </p:attrNameLst>
                                      </p:cBhvr>
                                      <p:to>
                                        <p:strVal val="visible"/>
                                      </p:to>
                                    </p:set>
                                  </p:childTnLst>
                                  <p:subTnLst>
                                    <p:set>
                                      <p:cBhvr override="childStyle">
                                        <p:cTn dur="1" fill="hold" display="0" masterRel="nextClick" afterEffect="1"/>
                                        <p:tgtEl>
                                          <p:spTgt spid="24"/>
                                        </p:tgtEl>
                                        <p:attrNameLst>
                                          <p:attrName>style.visibility</p:attrName>
                                        </p:attrNameLst>
                                      </p:cBhvr>
                                      <p:to>
                                        <p:strVal val="hidden"/>
                                      </p:to>
                                    </p:set>
                                  </p:subTnLst>
                                </p:cTn>
                              </p:par>
                              <p:par>
                                <p:cTn id="9" presetID="1" presetClass="entr" presetSubtype="0" fill="hold" nodeType="withEffect">
                                  <p:stCondLst>
                                    <p:cond delay="200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3000"/>
                                  </p:stCondLst>
                                  <p:childTnLst>
                                    <p:set>
                                      <p:cBhvr>
                                        <p:cTn id="12" dur="1" fill="hold">
                                          <p:stCondLst>
                                            <p:cond delay="0"/>
                                          </p:stCondLst>
                                        </p:cTn>
                                        <p:tgtEl>
                                          <p:spTgt spid="25"/>
                                        </p:tgtEl>
                                        <p:attrNameLst>
                                          <p:attrName>style.visibility</p:attrName>
                                        </p:attrNameLst>
                                      </p:cBhvr>
                                      <p:to>
                                        <p:strVal val="visible"/>
                                      </p:to>
                                    </p:set>
                                  </p:childTnLst>
                                  <p:subTnLst>
                                    <p:set>
                                      <p:cBhvr override="childStyle">
                                        <p:cTn dur="1" fill="hold" display="0" masterRel="nextClick" afterEffect="1"/>
                                        <p:tgtEl>
                                          <p:spTgt spid="25"/>
                                        </p:tgtEl>
                                        <p:attrNameLst>
                                          <p:attrName>style.visibility</p:attrName>
                                        </p:attrNameLst>
                                      </p:cBhvr>
                                      <p:to>
                                        <p:strVal val="hidden"/>
                                      </p:to>
                                    </p:set>
                                  </p:subTnLst>
                                </p:cTn>
                              </p:par>
                              <p:par>
                                <p:cTn id="13" presetID="1" presetClass="entr" presetSubtype="0" fill="hold" nodeType="withEffect">
                                  <p:stCondLst>
                                    <p:cond delay="300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4000"/>
                                  </p:stCondLst>
                                  <p:childTnLst>
                                    <p:set>
                                      <p:cBhvr>
                                        <p:cTn id="16" dur="1" fill="hold">
                                          <p:stCondLst>
                                            <p:cond delay="0"/>
                                          </p:stCondLst>
                                        </p:cTn>
                                        <p:tgtEl>
                                          <p:spTgt spid="26"/>
                                        </p:tgtEl>
                                        <p:attrNameLst>
                                          <p:attrName>style.visibility</p:attrName>
                                        </p:attrNameLst>
                                      </p:cBhvr>
                                      <p:to>
                                        <p:strVal val="visible"/>
                                      </p:to>
                                    </p:set>
                                  </p:childTnLst>
                                  <p:subTnLst>
                                    <p:set>
                                      <p:cBhvr override="childStyle">
                                        <p:cTn dur="1" fill="hold" display="0" masterRel="nextClick" afterEffect="1"/>
                                        <p:tgtEl>
                                          <p:spTgt spid="26"/>
                                        </p:tgtEl>
                                        <p:attrNameLst>
                                          <p:attrName>style.visibility</p:attrName>
                                        </p:attrNameLst>
                                      </p:cBhvr>
                                      <p:to>
                                        <p:strVal val="hidden"/>
                                      </p:to>
                                    </p:set>
                                  </p:subTnLst>
                                </p:cTn>
                              </p:par>
                              <p:par>
                                <p:cTn id="17" presetID="1" presetClass="entr" presetSubtype="0" fill="hold" nodeType="withEffect">
                                  <p:stCondLst>
                                    <p:cond delay="400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400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5000"/>
                                  </p:stCondLst>
                                  <p:childTnLst>
                                    <p:set>
                                      <p:cBhvr>
                                        <p:cTn id="22" dur="1" fill="hold">
                                          <p:stCondLst>
                                            <p:cond delay="0"/>
                                          </p:stCondLst>
                                        </p:cTn>
                                        <p:tgtEl>
                                          <p:spTgt spid="23"/>
                                        </p:tgtEl>
                                        <p:attrNameLst>
                                          <p:attrName>style.visibility</p:attrName>
                                        </p:attrNameLst>
                                      </p:cBhvr>
                                      <p:to>
                                        <p:strVal val="visible"/>
                                      </p:to>
                                    </p:set>
                                  </p:childTnLst>
                                  <p:subTnLst>
                                    <p:set>
                                      <p:cBhvr override="childStyle">
                                        <p:cTn dur="1" fill="hold" display="0" masterRel="nextClick" afterEffect="1"/>
                                        <p:tgtEl>
                                          <p:spTgt spid="23"/>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5" name="Image 4" descr="logo_acad_lille.jpg"/>
          <p:cNvPicPr>
            <a:picLocks noChangeAspect="1"/>
          </p:cNvPicPr>
          <p:nvPr/>
        </p:nvPicPr>
        <p:blipFill>
          <a:blip r:embed="rId2"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27" name="Connecteur droit 26"/>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0" y="260648"/>
            <a:ext cx="8286808" cy="360227"/>
          </a:xfrm>
          <a:prstGeom prst="rect">
            <a:avLst/>
          </a:prstGeom>
        </p:spPr>
        <p:txBody>
          <a:bodyPr wrap="square">
            <a:spAutoFit/>
          </a:bodyPr>
          <a:lstStyle/>
          <a:p>
            <a:pPr>
              <a:lnSpc>
                <a:spcPts val="1800"/>
              </a:lnSpc>
            </a:pPr>
            <a:r>
              <a:rPr lang="fr-FR" sz="2800" b="1" dirty="0" smtClean="0">
                <a:solidFill>
                  <a:srgbClr val="002060"/>
                </a:solidFill>
                <a:latin typeface="Calibri" pitchFamily="34" charset="0"/>
                <a:cs typeface="Calibri" pitchFamily="34" charset="0"/>
              </a:rPr>
              <a:t>   Directives Machines - Transposition</a:t>
            </a:r>
            <a:endParaRPr lang="fr-FR" sz="2000" b="1" dirty="0">
              <a:solidFill>
                <a:srgbClr val="002060"/>
              </a:solidFill>
              <a:latin typeface="Calibri" pitchFamily="34" charset="0"/>
              <a:cs typeface="Calibri" pitchFamily="34" charset="0"/>
            </a:endParaRPr>
          </a:p>
        </p:txBody>
      </p:sp>
      <p:sp>
        <p:nvSpPr>
          <p:cNvPr id="32" name="ZoneTexte 31"/>
          <p:cNvSpPr txBox="1"/>
          <p:nvPr/>
        </p:nvSpPr>
        <p:spPr>
          <a:xfrm>
            <a:off x="755576" y="2924944"/>
            <a:ext cx="7812395" cy="3447098"/>
          </a:xfrm>
          <a:prstGeom prst="rect">
            <a:avLst/>
          </a:prstGeom>
          <a:noFill/>
        </p:spPr>
        <p:txBody>
          <a:bodyPr wrap="square" rtlCol="0">
            <a:spAutoFit/>
          </a:bodyPr>
          <a:lstStyle/>
          <a:p>
            <a:pPr>
              <a:buNone/>
            </a:pPr>
            <a:r>
              <a:rPr lang="fr-FR" sz="2800" dirty="0" smtClean="0">
                <a:solidFill>
                  <a:srgbClr val="002060"/>
                </a:solidFill>
                <a:latin typeface="Calibri" pitchFamily="34" charset="0"/>
                <a:cs typeface="Calibri" pitchFamily="34" charset="0"/>
              </a:rPr>
              <a:t>    Avant le 29/12/2009</a:t>
            </a:r>
          </a:p>
          <a:p>
            <a:pPr marL="880110" lvl="1" indent="-514350">
              <a:buNone/>
            </a:pPr>
            <a:r>
              <a:rPr lang="fr-FR" dirty="0" smtClean="0">
                <a:latin typeface="Calibri" pitchFamily="34" charset="0"/>
                <a:cs typeface="Calibri" pitchFamily="34" charset="0"/>
              </a:rPr>
              <a:t>La directive d’origine 89/392/CEE</a:t>
            </a:r>
          </a:p>
          <a:p>
            <a:pPr marL="1117854" lvl="2" indent="-514350">
              <a:buNone/>
            </a:pPr>
            <a:r>
              <a:rPr lang="fr-FR" sz="2000" dirty="0" smtClean="0">
                <a:latin typeface="Calibri" pitchFamily="34" charset="0"/>
                <a:cs typeface="Calibri" pitchFamily="34" charset="0"/>
              </a:rPr>
              <a:t>point critique: ESST nécessitait d’être améliorée pour une meilleure</a:t>
            </a:r>
          </a:p>
          <a:p>
            <a:pPr marL="1117854" lvl="2" indent="-514350">
              <a:buNone/>
            </a:pPr>
            <a:r>
              <a:rPr lang="fr-FR" sz="2000" dirty="0" smtClean="0">
                <a:latin typeface="Calibri" pitchFamily="34" charset="0"/>
                <a:cs typeface="Calibri" pitchFamily="34" charset="0"/>
              </a:rPr>
              <a:t> compréhension ou un niveau de sécurité plus élevée</a:t>
            </a:r>
          </a:p>
          <a:p>
            <a:pPr marL="1117854" lvl="2" indent="-514350">
              <a:buNone/>
            </a:pPr>
            <a:endParaRPr lang="fr-FR" sz="2000" dirty="0" smtClean="0">
              <a:latin typeface="Calibri" pitchFamily="34" charset="0"/>
              <a:cs typeface="Calibri" pitchFamily="34" charset="0"/>
            </a:endParaRPr>
          </a:p>
          <a:p>
            <a:pPr marL="880110" lvl="1" indent="-514350">
              <a:buNone/>
            </a:pPr>
            <a:r>
              <a:rPr lang="fr-FR" sz="2800" dirty="0" smtClean="0">
                <a:solidFill>
                  <a:srgbClr val="002060"/>
                </a:solidFill>
                <a:latin typeface="Calibri" pitchFamily="34" charset="0"/>
                <a:cs typeface="Calibri" pitchFamily="34" charset="0"/>
              </a:rPr>
              <a:t>Après le  29/12/2009</a:t>
            </a:r>
          </a:p>
          <a:p>
            <a:pPr marL="880110" lvl="1" indent="-514350">
              <a:buNone/>
            </a:pPr>
            <a:r>
              <a:rPr lang="fr-FR" sz="2000" dirty="0" smtClean="0">
                <a:solidFill>
                  <a:srgbClr val="002060"/>
                </a:solidFill>
                <a:latin typeface="Calibri" pitchFamily="34" charset="0"/>
                <a:cs typeface="Calibri" pitchFamily="34" charset="0"/>
              </a:rPr>
              <a:t> </a:t>
            </a:r>
            <a:r>
              <a:rPr lang="fr-FR" sz="2400" dirty="0" smtClean="0">
                <a:latin typeface="Calibri" pitchFamily="34" charset="0"/>
                <a:cs typeface="Calibri" pitchFamily="34" charset="0"/>
              </a:rPr>
              <a:t>Entrée en vigueur de la directive 2006/42/CEE</a:t>
            </a:r>
          </a:p>
          <a:p>
            <a:pPr marL="880110" lvl="1" indent="-514350">
              <a:buNone/>
            </a:pPr>
            <a:r>
              <a:rPr lang="fr-FR" sz="2400" dirty="0" smtClean="0">
                <a:solidFill>
                  <a:srgbClr val="002060"/>
                </a:solidFill>
                <a:latin typeface="Calibri" pitchFamily="34" charset="0"/>
                <a:cs typeface="Calibri" pitchFamily="34" charset="0"/>
              </a:rPr>
              <a:t>   </a:t>
            </a:r>
            <a:r>
              <a:rPr lang="fr-FR" sz="2000" dirty="0" smtClean="0">
                <a:latin typeface="Calibri" pitchFamily="34" charset="0"/>
                <a:cs typeface="Calibri" pitchFamily="34" charset="0"/>
              </a:rPr>
              <a:t>Refonte complète et simplification de son application</a:t>
            </a:r>
            <a:endParaRPr lang="fr-FR" dirty="0" smtClean="0"/>
          </a:p>
          <a:p>
            <a:endParaRPr lang="fr-FR" dirty="0" smtClean="0"/>
          </a:p>
          <a:p>
            <a:endParaRPr lang="fr-FR" dirty="0"/>
          </a:p>
        </p:txBody>
      </p:sp>
      <p:sp>
        <p:nvSpPr>
          <p:cNvPr id="7" name="ZoneTexte 6"/>
          <p:cNvSpPr txBox="1"/>
          <p:nvPr/>
        </p:nvSpPr>
        <p:spPr>
          <a:xfrm>
            <a:off x="179512" y="1268760"/>
            <a:ext cx="4968552" cy="1200329"/>
          </a:xfrm>
          <a:prstGeom prst="rect">
            <a:avLst/>
          </a:prstGeom>
          <a:noFill/>
        </p:spPr>
        <p:txBody>
          <a:bodyPr wrap="square" rtlCol="0">
            <a:spAutoFit/>
          </a:bodyPr>
          <a:lstStyle/>
          <a:p>
            <a:pPr algn="ctr"/>
            <a:r>
              <a:rPr lang="fr-FR" sz="2400" b="1" dirty="0"/>
              <a:t>Santé et sécurité au travail</a:t>
            </a:r>
            <a:endParaRPr lang="fr-FR" sz="2400" dirty="0" smtClean="0">
              <a:solidFill>
                <a:srgbClr val="7030A0"/>
              </a:solidFill>
            </a:endParaRPr>
          </a:p>
          <a:p>
            <a:pPr algn="ctr"/>
            <a:r>
              <a:rPr lang="fr-FR" sz="2400" dirty="0" smtClean="0">
                <a:solidFill>
                  <a:srgbClr val="7030A0"/>
                </a:solidFill>
              </a:rPr>
              <a:t>La démarche </a:t>
            </a:r>
            <a:r>
              <a:rPr lang="fr-FR" sz="2400" dirty="0">
                <a:solidFill>
                  <a:srgbClr val="7030A0"/>
                </a:solidFill>
              </a:rPr>
              <a:t>de maîtrise des risques</a:t>
            </a:r>
          </a:p>
        </p:txBody>
      </p:sp>
      <p:grpSp>
        <p:nvGrpSpPr>
          <p:cNvPr id="8" name="Groupe 7"/>
          <p:cNvGrpSpPr/>
          <p:nvPr/>
        </p:nvGrpSpPr>
        <p:grpSpPr>
          <a:xfrm>
            <a:off x="5148064" y="1052736"/>
            <a:ext cx="3420380" cy="1476164"/>
            <a:chOff x="7645544" y="3053000"/>
            <a:chExt cx="3420380" cy="1476164"/>
          </a:xfrm>
        </p:grpSpPr>
        <p:sp>
          <p:nvSpPr>
            <p:cNvPr id="9" name="Freeform 9"/>
            <p:cNvSpPr>
              <a:spLocks/>
            </p:cNvSpPr>
            <p:nvPr/>
          </p:nvSpPr>
          <p:spPr bwMode="auto">
            <a:xfrm>
              <a:off x="7645544" y="3053000"/>
              <a:ext cx="3420380" cy="1476164"/>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chemeClr val="accent2">
                <a:lumMod val="75000"/>
              </a:schemeClr>
            </a:solidFill>
            <a:ln w="19050" cap="flat" cmpd="sng">
              <a:solidFill>
                <a:schemeClr val="accent2">
                  <a:lumMod val="50000"/>
                </a:schemeClr>
              </a:solidFill>
              <a:prstDash val="solid"/>
              <a:round/>
              <a:headEnd/>
              <a:tailEnd/>
            </a:ln>
            <a:effectLst/>
          </p:spPr>
          <p:txBody>
            <a:bodyPr wrap="none" lIns="36000" tIns="0" rIns="36000" bIns="0" anchor="ctr">
              <a:noAutofit/>
            </a:bodyPr>
            <a:lstStyle/>
            <a:p>
              <a:endParaRPr lang="fr-FR" dirty="0"/>
            </a:p>
          </p:txBody>
        </p:sp>
        <p:sp>
          <p:nvSpPr>
            <p:cNvPr id="10" name="ZoneTexte 9"/>
            <p:cNvSpPr txBox="1"/>
            <p:nvPr/>
          </p:nvSpPr>
          <p:spPr>
            <a:xfrm rot="20204164">
              <a:off x="8510827" y="3137286"/>
              <a:ext cx="1589267" cy="333168"/>
            </a:xfrm>
            <a:prstGeom prst="rect">
              <a:avLst/>
            </a:prstGeom>
            <a:noFill/>
          </p:spPr>
          <p:txBody>
            <a:bodyPr wrap="square" rtlCol="0">
              <a:spAutoFit/>
            </a:bodyPr>
            <a:lstStyle/>
            <a:p>
              <a:pPr algn="ctr">
                <a:lnSpc>
                  <a:spcPts val="1800"/>
                </a:lnSpc>
              </a:pPr>
              <a:r>
                <a:rPr lang="fr-FR" sz="2000" b="1" dirty="0" smtClean="0"/>
                <a:t>Organiser</a:t>
              </a:r>
              <a:endParaRPr lang="fr-FR" sz="2000" b="1" dirty="0"/>
            </a:p>
          </p:txBody>
        </p: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5" name="Image 4" descr="logo_acad_lille.jpg"/>
          <p:cNvPicPr>
            <a:picLocks noChangeAspect="1"/>
          </p:cNvPicPr>
          <p:nvPr/>
        </p:nvPicPr>
        <p:blipFill>
          <a:blip r:embed="rId3"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27" name="Connecteur droit 26"/>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0" y="260648"/>
            <a:ext cx="8286808" cy="360227"/>
          </a:xfrm>
          <a:prstGeom prst="rect">
            <a:avLst/>
          </a:prstGeom>
        </p:spPr>
        <p:txBody>
          <a:bodyPr wrap="square">
            <a:spAutoFit/>
          </a:bodyPr>
          <a:lstStyle/>
          <a:p>
            <a:pPr>
              <a:lnSpc>
                <a:spcPts val="1800"/>
              </a:lnSpc>
            </a:pPr>
            <a:r>
              <a:rPr lang="fr-FR" sz="2800" b="1" dirty="0" smtClean="0">
                <a:solidFill>
                  <a:srgbClr val="002060"/>
                </a:solidFill>
                <a:latin typeface="Calibri" pitchFamily="34" charset="0"/>
                <a:cs typeface="Calibri" pitchFamily="34" charset="0"/>
              </a:rPr>
              <a:t>   Directives Machines - Transposition</a:t>
            </a:r>
            <a:endParaRPr lang="fr-FR" sz="2000" b="1" dirty="0">
              <a:solidFill>
                <a:srgbClr val="002060"/>
              </a:solidFill>
              <a:latin typeface="Calibri" pitchFamily="34" charset="0"/>
              <a:cs typeface="Calibri" pitchFamily="34" charset="0"/>
            </a:endParaRPr>
          </a:p>
        </p:txBody>
      </p:sp>
      <p:sp>
        <p:nvSpPr>
          <p:cNvPr id="32" name="ZoneTexte 31"/>
          <p:cNvSpPr txBox="1"/>
          <p:nvPr/>
        </p:nvSpPr>
        <p:spPr>
          <a:xfrm>
            <a:off x="755576" y="1412776"/>
            <a:ext cx="5628336" cy="1077218"/>
          </a:xfrm>
          <a:prstGeom prst="rect">
            <a:avLst/>
          </a:prstGeom>
          <a:noFill/>
        </p:spPr>
        <p:txBody>
          <a:bodyPr wrap="none" rtlCol="0">
            <a:spAutoFit/>
          </a:bodyPr>
          <a:lstStyle/>
          <a:p>
            <a:pPr>
              <a:buNone/>
            </a:pPr>
            <a:r>
              <a:rPr lang="fr-FR" sz="2800" dirty="0" smtClean="0">
                <a:solidFill>
                  <a:srgbClr val="002060"/>
                </a:solidFill>
                <a:latin typeface="Calibri" pitchFamily="34" charset="0"/>
                <a:cs typeface="Calibri" pitchFamily="34" charset="0"/>
              </a:rPr>
              <a:t>    Guide d’application de la directive</a:t>
            </a:r>
            <a:endParaRPr lang="fr-FR" dirty="0" smtClean="0"/>
          </a:p>
          <a:p>
            <a:endParaRPr lang="fr-FR" dirty="0" smtClean="0"/>
          </a:p>
          <a:p>
            <a:endParaRPr lang="fr-FR" dirty="0"/>
          </a:p>
        </p:txBody>
      </p:sp>
      <p:sp>
        <p:nvSpPr>
          <p:cNvPr id="71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7169" name="Object 1"/>
          <p:cNvGraphicFramePr>
            <a:graphicFrameLocks noChangeAspect="1"/>
          </p:cNvGraphicFramePr>
          <p:nvPr/>
        </p:nvGraphicFramePr>
        <p:xfrm>
          <a:off x="1547664" y="2060848"/>
          <a:ext cx="3500239" cy="4480762"/>
        </p:xfrm>
        <a:graphic>
          <a:graphicData uri="http://schemas.openxmlformats.org/presentationml/2006/ole">
            <p:oleObj spid="_x0000_s806914" name="Image bitmap" r:id="rId4" imgW="2924583" imgH="3742857" progId="PBrush">
              <p:embed/>
            </p:oleObj>
          </a:graphicData>
        </a:graphic>
      </p:graphicFrame>
      <p:sp>
        <p:nvSpPr>
          <p:cNvPr id="71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7171" name="Object 3"/>
          <p:cNvGraphicFramePr>
            <a:graphicFrameLocks noChangeAspect="1"/>
          </p:cNvGraphicFramePr>
          <p:nvPr/>
        </p:nvGraphicFramePr>
        <p:xfrm>
          <a:off x="5220072" y="1988840"/>
          <a:ext cx="3168352" cy="4577722"/>
        </p:xfrm>
        <a:graphic>
          <a:graphicData uri="http://schemas.openxmlformats.org/presentationml/2006/ole">
            <p:oleObj spid="_x0000_s806915" name="Image bitmap" r:id="rId5" imgW="2762636" imgH="3990476" progId="PBrush">
              <p:embed/>
            </p:oleObj>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5" name="Image 4" descr="logo_acad_lille.jpg"/>
          <p:cNvPicPr>
            <a:picLocks noChangeAspect="1"/>
          </p:cNvPicPr>
          <p:nvPr/>
        </p:nvPicPr>
        <p:blipFill>
          <a:blip r:embed="rId2"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27" name="Connecteur droit 26"/>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0" y="260648"/>
            <a:ext cx="8286808" cy="360227"/>
          </a:xfrm>
          <a:prstGeom prst="rect">
            <a:avLst/>
          </a:prstGeom>
        </p:spPr>
        <p:txBody>
          <a:bodyPr wrap="square">
            <a:spAutoFit/>
          </a:bodyPr>
          <a:lstStyle/>
          <a:p>
            <a:pPr>
              <a:lnSpc>
                <a:spcPts val="1800"/>
              </a:lnSpc>
            </a:pPr>
            <a:r>
              <a:rPr lang="fr-FR" sz="2800" b="1" dirty="0" smtClean="0">
                <a:solidFill>
                  <a:srgbClr val="002060"/>
                </a:solidFill>
                <a:latin typeface="Calibri" pitchFamily="34" charset="0"/>
                <a:cs typeface="Calibri" pitchFamily="34" charset="0"/>
              </a:rPr>
              <a:t>   Directives Machines - Transposition</a:t>
            </a:r>
            <a:endParaRPr lang="fr-FR" sz="2000" b="1" dirty="0">
              <a:solidFill>
                <a:srgbClr val="002060"/>
              </a:solidFill>
              <a:latin typeface="Calibri" pitchFamily="34" charset="0"/>
              <a:cs typeface="Calibri" pitchFamily="34" charset="0"/>
            </a:endParaRPr>
          </a:p>
        </p:txBody>
      </p:sp>
      <p:sp>
        <p:nvSpPr>
          <p:cNvPr id="32" name="ZoneTexte 31"/>
          <p:cNvSpPr txBox="1"/>
          <p:nvPr/>
        </p:nvSpPr>
        <p:spPr>
          <a:xfrm>
            <a:off x="611560" y="1412776"/>
            <a:ext cx="8339142" cy="5601533"/>
          </a:xfrm>
          <a:prstGeom prst="rect">
            <a:avLst/>
          </a:prstGeom>
          <a:noFill/>
        </p:spPr>
        <p:txBody>
          <a:bodyPr wrap="none" rtlCol="0">
            <a:spAutoFit/>
          </a:bodyPr>
          <a:lstStyle/>
          <a:p>
            <a:pPr>
              <a:buNone/>
            </a:pPr>
            <a:r>
              <a:rPr lang="fr-FR" sz="2800" dirty="0" smtClean="0">
                <a:solidFill>
                  <a:srgbClr val="002060"/>
                </a:solidFill>
                <a:latin typeface="Calibri" pitchFamily="34" charset="0"/>
                <a:cs typeface="Calibri" pitchFamily="34" charset="0"/>
              </a:rPr>
              <a:t>Sources d’information:</a:t>
            </a:r>
          </a:p>
          <a:p>
            <a:pPr lvl="1"/>
            <a:r>
              <a:rPr lang="fr-FR" sz="2800" dirty="0" smtClean="0">
                <a:solidFill>
                  <a:srgbClr val="002060"/>
                </a:solidFill>
                <a:latin typeface="Calibri" pitchFamily="34" charset="0"/>
                <a:cs typeface="Calibri" pitchFamily="34" charset="0"/>
              </a:rPr>
              <a:t>Directive, guide:</a:t>
            </a:r>
          </a:p>
          <a:p>
            <a:pPr lvl="1"/>
            <a:r>
              <a:rPr lang="fr-FR" sz="2800" dirty="0" smtClean="0">
                <a:solidFill>
                  <a:srgbClr val="002060"/>
                </a:solidFill>
                <a:latin typeface="Calibri" pitchFamily="34" charset="0"/>
                <a:cs typeface="Calibri" pitchFamily="34" charset="0"/>
              </a:rPr>
              <a:t>	</a:t>
            </a:r>
            <a:r>
              <a:rPr lang="fr-FR" sz="2800" dirty="0" smtClean="0">
                <a:solidFill>
                  <a:srgbClr val="002060"/>
                </a:solidFill>
                <a:latin typeface="Calibri" pitchFamily="34" charset="0"/>
                <a:cs typeface="Calibri" pitchFamily="34" charset="0"/>
                <a:hlinkClick r:id="rId3"/>
              </a:rPr>
              <a:t>www.eurogip.fr/fr/informations-utiles.php</a:t>
            </a:r>
            <a:endParaRPr lang="fr-FR" sz="2800" dirty="0" smtClean="0">
              <a:solidFill>
                <a:srgbClr val="002060"/>
              </a:solidFill>
              <a:latin typeface="Calibri" pitchFamily="34" charset="0"/>
              <a:cs typeface="Calibri" pitchFamily="34" charset="0"/>
            </a:endParaRPr>
          </a:p>
          <a:p>
            <a:pPr lvl="1"/>
            <a:r>
              <a:rPr lang="fr-FR" sz="1400" dirty="0" smtClean="0">
                <a:hlinkClick r:id="rId4"/>
              </a:rPr>
              <a:t>La liste et les fiches d'interprétation des règles de la coordination française</a:t>
            </a:r>
            <a:r>
              <a:rPr lang="fr-FR" sz="1400" dirty="0" smtClean="0"/>
              <a:t/>
            </a:r>
            <a:br>
              <a:rPr lang="fr-FR" sz="1400" dirty="0" smtClean="0"/>
            </a:br>
            <a:r>
              <a:rPr lang="fr-FR" sz="1400" dirty="0" smtClean="0">
                <a:hlinkClick r:id="rId5"/>
              </a:rPr>
              <a:t>La liste des organismes notifiés français</a:t>
            </a:r>
            <a:r>
              <a:rPr lang="fr-FR" sz="1400" dirty="0" smtClean="0"/>
              <a:t> au titre de la directive machines 2006/42/CE</a:t>
            </a:r>
            <a:br>
              <a:rPr lang="fr-FR" sz="1400" dirty="0" smtClean="0"/>
            </a:br>
            <a:r>
              <a:rPr lang="fr-FR" sz="1400" dirty="0" smtClean="0">
                <a:hlinkClick r:id="rId6"/>
              </a:rPr>
              <a:t>La liste des organismes notifiés européens</a:t>
            </a:r>
            <a:r>
              <a:rPr lang="fr-FR" sz="1400" dirty="0" smtClean="0"/>
              <a:t> au titre de la directive machines 2006/42/CE</a:t>
            </a:r>
            <a:br>
              <a:rPr lang="fr-FR" sz="1400" dirty="0" smtClean="0"/>
            </a:br>
            <a:r>
              <a:rPr lang="fr-FR" sz="1400" dirty="0" smtClean="0">
                <a:hlinkClick r:id="rId7"/>
              </a:rPr>
              <a:t>La liste des titres et références des normes harmonisées</a:t>
            </a:r>
            <a:r>
              <a:rPr lang="fr-FR" sz="1400" dirty="0" smtClean="0"/>
              <a:t/>
            </a:r>
            <a:br>
              <a:rPr lang="fr-FR" sz="1400" dirty="0" smtClean="0"/>
            </a:br>
            <a:r>
              <a:rPr lang="fr-FR" sz="1400" dirty="0" smtClean="0">
                <a:hlinkClick r:id="rId8"/>
              </a:rPr>
              <a:t>La Directive 2006/42/CE</a:t>
            </a:r>
            <a:br>
              <a:rPr lang="fr-FR" sz="1400" dirty="0" smtClean="0">
                <a:hlinkClick r:id="rId8"/>
              </a:rPr>
            </a:br>
            <a:r>
              <a:rPr lang="fr-FR" sz="1400" dirty="0" smtClean="0">
                <a:hlinkClick r:id="rId9"/>
              </a:rPr>
              <a:t>Décret de transposition de la directive 2006/42/CE</a:t>
            </a:r>
            <a:r>
              <a:rPr lang="fr-FR" sz="1400" b="1" u="sng" dirty="0" smtClean="0"/>
              <a:t/>
            </a:r>
            <a:br>
              <a:rPr lang="fr-FR" sz="1400" b="1" u="sng" dirty="0" smtClean="0"/>
            </a:br>
            <a:r>
              <a:rPr lang="fr-FR" sz="1400" dirty="0" smtClean="0">
                <a:hlinkClick r:id="rId10"/>
              </a:rPr>
              <a:t>Changements introduits par la nouvelle Directive Machines 2006/42/CE</a:t>
            </a:r>
            <a:endParaRPr lang="fr-FR" sz="4000" dirty="0" smtClean="0">
              <a:solidFill>
                <a:srgbClr val="002060"/>
              </a:solidFill>
              <a:latin typeface="Calibri" pitchFamily="34" charset="0"/>
              <a:cs typeface="Calibri" pitchFamily="34" charset="0"/>
            </a:endParaRPr>
          </a:p>
          <a:p>
            <a:pPr>
              <a:buNone/>
            </a:pPr>
            <a:r>
              <a:rPr lang="fr-FR" sz="2800" dirty="0" smtClean="0">
                <a:solidFill>
                  <a:srgbClr val="002060"/>
                </a:solidFill>
                <a:latin typeface="Calibri" pitchFamily="34" charset="0"/>
                <a:cs typeface="Calibri" pitchFamily="34" charset="0"/>
              </a:rPr>
              <a:t>Code du travail:</a:t>
            </a:r>
          </a:p>
          <a:p>
            <a:pPr>
              <a:buNone/>
            </a:pPr>
            <a:r>
              <a:rPr lang="fr-FR" sz="2800" dirty="0" smtClean="0">
                <a:solidFill>
                  <a:srgbClr val="002060"/>
                </a:solidFill>
                <a:latin typeface="Calibri" pitchFamily="34" charset="0"/>
                <a:cs typeface="Calibri" pitchFamily="34" charset="0"/>
              </a:rPr>
              <a:t>	</a:t>
            </a:r>
            <a:r>
              <a:rPr lang="fr-FR" sz="2800" dirty="0" smtClean="0">
                <a:solidFill>
                  <a:srgbClr val="002060"/>
                </a:solidFill>
                <a:latin typeface="Calibri" pitchFamily="34" charset="0"/>
                <a:cs typeface="Calibri" pitchFamily="34" charset="0"/>
                <a:hlinkClick r:id="rId11"/>
              </a:rPr>
              <a:t>www.legifrance.gouv.fr</a:t>
            </a:r>
            <a:endParaRPr lang="fr-FR" sz="2800" dirty="0" smtClean="0">
              <a:solidFill>
                <a:srgbClr val="002060"/>
              </a:solidFill>
              <a:latin typeface="Calibri" pitchFamily="34" charset="0"/>
              <a:cs typeface="Calibri" pitchFamily="34" charset="0"/>
            </a:endParaRPr>
          </a:p>
          <a:p>
            <a:pPr>
              <a:buNone/>
            </a:pPr>
            <a:r>
              <a:rPr lang="fr-FR" sz="2800" dirty="0" smtClean="0">
                <a:solidFill>
                  <a:srgbClr val="002060"/>
                </a:solidFill>
                <a:latin typeface="Calibri" pitchFamily="34" charset="0"/>
                <a:cs typeface="Calibri" pitchFamily="34" charset="0"/>
              </a:rPr>
              <a:t>Document INRS:</a:t>
            </a:r>
          </a:p>
          <a:p>
            <a:pPr>
              <a:buNone/>
            </a:pPr>
            <a:r>
              <a:rPr lang="fr-FR" sz="2800" dirty="0" smtClean="0">
                <a:solidFill>
                  <a:srgbClr val="002060"/>
                </a:solidFill>
                <a:latin typeface="Calibri" pitchFamily="34" charset="0"/>
                <a:cs typeface="Calibri" pitchFamily="34" charset="0"/>
              </a:rPr>
              <a:t>	</a:t>
            </a:r>
            <a:r>
              <a:rPr lang="fr-FR" sz="2800" dirty="0" smtClean="0">
                <a:solidFill>
                  <a:srgbClr val="002060"/>
                </a:solidFill>
                <a:latin typeface="Calibri" pitchFamily="34" charset="0"/>
                <a:cs typeface="Calibri" pitchFamily="34" charset="0"/>
                <a:hlinkClick r:id="rId12"/>
              </a:rPr>
              <a:t>www.inrs.fr</a:t>
            </a:r>
            <a:endParaRPr lang="fr-FR" sz="2800" dirty="0" smtClean="0">
              <a:solidFill>
                <a:srgbClr val="002060"/>
              </a:solidFill>
              <a:latin typeface="Calibri" pitchFamily="34" charset="0"/>
              <a:cs typeface="Calibri" pitchFamily="34" charset="0"/>
            </a:endParaRPr>
          </a:p>
          <a:p>
            <a:pPr>
              <a:buNone/>
            </a:pPr>
            <a:endParaRPr lang="fr-FR" sz="2800" dirty="0" smtClean="0">
              <a:solidFill>
                <a:srgbClr val="002060"/>
              </a:solidFill>
              <a:latin typeface="Calibri" pitchFamily="34" charset="0"/>
              <a:cs typeface="Calibri" pitchFamily="34" charset="0"/>
            </a:endParaRPr>
          </a:p>
          <a:p>
            <a:endParaRPr lang="fr-FR" dirty="0" smtClean="0"/>
          </a:p>
          <a:p>
            <a:endParaRPr lang="fr-FR"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5" name="Image 4" descr="logo_acad_lille.jpg"/>
          <p:cNvPicPr>
            <a:picLocks noChangeAspect="1"/>
          </p:cNvPicPr>
          <p:nvPr/>
        </p:nvPicPr>
        <p:blipFill>
          <a:blip r:embed="rId2"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27" name="Connecteur droit 26"/>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0" y="260648"/>
            <a:ext cx="8286808" cy="360227"/>
          </a:xfrm>
          <a:prstGeom prst="rect">
            <a:avLst/>
          </a:prstGeom>
        </p:spPr>
        <p:txBody>
          <a:bodyPr wrap="square">
            <a:spAutoFit/>
          </a:bodyPr>
          <a:lstStyle/>
          <a:p>
            <a:pPr>
              <a:lnSpc>
                <a:spcPts val="1800"/>
              </a:lnSpc>
            </a:pPr>
            <a:r>
              <a:rPr lang="fr-FR" sz="2800" b="1" dirty="0" smtClean="0">
                <a:solidFill>
                  <a:srgbClr val="002060"/>
                </a:solidFill>
                <a:latin typeface="Calibri" pitchFamily="34" charset="0"/>
                <a:cs typeface="Calibri" pitchFamily="34" charset="0"/>
              </a:rPr>
              <a:t>   Directives Machines – Transposition française</a:t>
            </a:r>
            <a:endParaRPr lang="fr-FR" sz="2000" b="1" dirty="0">
              <a:solidFill>
                <a:srgbClr val="002060"/>
              </a:solidFill>
              <a:latin typeface="Calibri" pitchFamily="34" charset="0"/>
              <a:cs typeface="Calibri" pitchFamily="34" charset="0"/>
            </a:endParaRPr>
          </a:p>
        </p:txBody>
      </p:sp>
      <p:sp>
        <p:nvSpPr>
          <p:cNvPr id="32" name="ZoneTexte 31"/>
          <p:cNvSpPr txBox="1"/>
          <p:nvPr/>
        </p:nvSpPr>
        <p:spPr>
          <a:xfrm>
            <a:off x="755576" y="1412776"/>
            <a:ext cx="6392584" cy="3508653"/>
          </a:xfrm>
          <a:prstGeom prst="rect">
            <a:avLst/>
          </a:prstGeom>
          <a:noFill/>
        </p:spPr>
        <p:txBody>
          <a:bodyPr wrap="none" rtlCol="0">
            <a:spAutoFit/>
          </a:bodyPr>
          <a:lstStyle/>
          <a:p>
            <a:pPr>
              <a:buNone/>
            </a:pPr>
            <a:r>
              <a:rPr lang="fr-FR" sz="2800" dirty="0" smtClean="0">
                <a:solidFill>
                  <a:srgbClr val="002060"/>
                </a:solidFill>
                <a:latin typeface="Calibri" pitchFamily="34" charset="0"/>
                <a:cs typeface="Calibri" pitchFamily="34" charset="0"/>
              </a:rPr>
              <a:t> -  Décret 2008-  1156 du 7 nov. 2008</a:t>
            </a:r>
          </a:p>
          <a:p>
            <a:pPr>
              <a:buNone/>
            </a:pPr>
            <a:endParaRPr lang="fr-FR" sz="2800" dirty="0" smtClean="0">
              <a:solidFill>
                <a:srgbClr val="002060"/>
              </a:solidFill>
              <a:latin typeface="Calibri" pitchFamily="34" charset="0"/>
              <a:cs typeface="Calibri" pitchFamily="34" charset="0"/>
            </a:endParaRPr>
          </a:p>
          <a:p>
            <a:pPr>
              <a:buFontTx/>
              <a:buChar char="-"/>
            </a:pPr>
            <a:r>
              <a:rPr lang="fr-FR" sz="2800" dirty="0" smtClean="0">
                <a:solidFill>
                  <a:srgbClr val="002060"/>
                </a:solidFill>
                <a:latin typeface="Calibri" pitchFamily="34" charset="0"/>
                <a:cs typeface="Calibri" pitchFamily="34" charset="0"/>
              </a:rPr>
              <a:t>  Arrêté du 22 oct. 2009</a:t>
            </a:r>
          </a:p>
          <a:p>
            <a:endParaRPr lang="fr-FR" sz="2800" dirty="0" smtClean="0">
              <a:solidFill>
                <a:srgbClr val="002060"/>
              </a:solidFill>
              <a:latin typeface="Calibri" pitchFamily="34" charset="0"/>
              <a:cs typeface="Calibri" pitchFamily="34" charset="0"/>
            </a:endParaRPr>
          </a:p>
          <a:p>
            <a:pPr>
              <a:buFontTx/>
              <a:buChar char="-"/>
            </a:pPr>
            <a:r>
              <a:rPr lang="fr-FR" sz="2800" dirty="0" smtClean="0">
                <a:solidFill>
                  <a:srgbClr val="002060"/>
                </a:solidFill>
                <a:latin typeface="Calibri" pitchFamily="34" charset="0"/>
                <a:cs typeface="Calibri" pitchFamily="34" charset="0"/>
              </a:rPr>
              <a:t>  Circulaire  DGT 20010/ 01  du 4 fév. 2010</a:t>
            </a:r>
          </a:p>
          <a:p>
            <a:pPr>
              <a:buNone/>
            </a:pPr>
            <a:endParaRPr lang="fr-FR" sz="2800" dirty="0" smtClean="0">
              <a:solidFill>
                <a:srgbClr val="002060"/>
              </a:solidFill>
              <a:latin typeface="Calibri" pitchFamily="34" charset="0"/>
              <a:cs typeface="Calibri" pitchFamily="34" charset="0"/>
            </a:endParaRPr>
          </a:p>
          <a:p>
            <a:pPr>
              <a:buNone/>
            </a:pPr>
            <a:endParaRPr lang="fr-FR" dirty="0" smtClean="0"/>
          </a:p>
          <a:p>
            <a:endParaRPr lang="fr-FR" dirty="0" smtClean="0"/>
          </a:p>
          <a:p>
            <a:endParaRPr lang="fr-FR"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5" name="Image 4" descr="logo_acad_lille.jpg"/>
          <p:cNvPicPr>
            <a:picLocks noChangeAspect="1"/>
          </p:cNvPicPr>
          <p:nvPr/>
        </p:nvPicPr>
        <p:blipFill>
          <a:blip r:embed="rId3"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27" name="Connecteur droit 26"/>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25" name="Rectangle 124"/>
          <p:cNvSpPr/>
          <p:nvPr/>
        </p:nvSpPr>
        <p:spPr>
          <a:xfrm>
            <a:off x="0" y="260648"/>
            <a:ext cx="8286808" cy="360227"/>
          </a:xfrm>
          <a:prstGeom prst="rect">
            <a:avLst/>
          </a:prstGeom>
        </p:spPr>
        <p:txBody>
          <a:bodyPr wrap="square">
            <a:spAutoFit/>
          </a:bodyPr>
          <a:lstStyle/>
          <a:p>
            <a:pPr>
              <a:lnSpc>
                <a:spcPts val="1800"/>
              </a:lnSpc>
            </a:pPr>
            <a:r>
              <a:rPr lang="fr-FR" sz="2800" b="1" dirty="0" smtClean="0">
                <a:solidFill>
                  <a:srgbClr val="002060"/>
                </a:solidFill>
                <a:latin typeface="Calibri" pitchFamily="34" charset="0"/>
                <a:cs typeface="Calibri" pitchFamily="34" charset="0"/>
              </a:rPr>
              <a:t>Principales modifications  ( ESST)</a:t>
            </a:r>
            <a:endParaRPr lang="fr-FR" sz="2000" b="1" dirty="0">
              <a:solidFill>
                <a:srgbClr val="002060"/>
              </a:solidFill>
              <a:latin typeface="Calibri" pitchFamily="34" charset="0"/>
              <a:cs typeface="Calibri" pitchFamily="34" charset="0"/>
            </a:endParaRPr>
          </a:p>
        </p:txBody>
      </p:sp>
      <p:sp>
        <p:nvSpPr>
          <p:cNvPr id="40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4097" name="Object 1"/>
          <p:cNvGraphicFramePr>
            <a:graphicFrameLocks noChangeAspect="1"/>
          </p:cNvGraphicFramePr>
          <p:nvPr/>
        </p:nvGraphicFramePr>
        <p:xfrm>
          <a:off x="323528" y="980728"/>
          <a:ext cx="8496219" cy="4725516"/>
        </p:xfrm>
        <a:graphic>
          <a:graphicData uri="http://schemas.openxmlformats.org/presentationml/2006/ole">
            <p:oleObj spid="_x0000_s807938" name="Image bitmap" r:id="rId4" imgW="5001323" imgH="2781688" progId="PBrush">
              <p:embed/>
            </p:oleObj>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5" name="Image 4" descr="logo_acad_lille.jpg"/>
          <p:cNvPicPr>
            <a:picLocks noChangeAspect="1"/>
          </p:cNvPicPr>
          <p:nvPr/>
        </p:nvPicPr>
        <p:blipFill>
          <a:blip r:embed="rId2"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27" name="Connecteur droit 26"/>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0" y="260648"/>
            <a:ext cx="8286808" cy="360227"/>
          </a:xfrm>
          <a:prstGeom prst="rect">
            <a:avLst/>
          </a:prstGeom>
        </p:spPr>
        <p:txBody>
          <a:bodyPr wrap="square">
            <a:spAutoFit/>
          </a:bodyPr>
          <a:lstStyle/>
          <a:p>
            <a:pPr>
              <a:lnSpc>
                <a:spcPts val="1800"/>
              </a:lnSpc>
            </a:pPr>
            <a:r>
              <a:rPr lang="fr-FR" sz="2800" b="1" dirty="0" smtClean="0">
                <a:solidFill>
                  <a:srgbClr val="002060"/>
                </a:solidFill>
                <a:latin typeface="Calibri" pitchFamily="34" charset="0"/>
                <a:cs typeface="Calibri" pitchFamily="34" charset="0"/>
              </a:rPr>
              <a:t>Principales modifications  ( ESST)</a:t>
            </a:r>
            <a:endParaRPr lang="fr-FR" sz="2000" b="1" dirty="0">
              <a:solidFill>
                <a:srgbClr val="002060"/>
              </a:solidFill>
              <a:latin typeface="Calibri" pitchFamily="34" charset="0"/>
              <a:cs typeface="Calibri" pitchFamily="34" charset="0"/>
            </a:endParaRPr>
          </a:p>
        </p:txBody>
      </p:sp>
      <p:sp>
        <p:nvSpPr>
          <p:cNvPr id="32" name="ZoneTexte 31"/>
          <p:cNvSpPr txBox="1"/>
          <p:nvPr/>
        </p:nvSpPr>
        <p:spPr>
          <a:xfrm>
            <a:off x="755576" y="1412776"/>
            <a:ext cx="8029762" cy="3570208"/>
          </a:xfrm>
          <a:prstGeom prst="rect">
            <a:avLst/>
          </a:prstGeom>
          <a:noFill/>
        </p:spPr>
        <p:txBody>
          <a:bodyPr wrap="none" rtlCol="0">
            <a:spAutoFit/>
          </a:bodyPr>
          <a:lstStyle/>
          <a:p>
            <a:r>
              <a:rPr lang="fr-FR" dirty="0" smtClean="0"/>
              <a:t>- Le processus d’évaluation des </a:t>
            </a:r>
            <a:r>
              <a:rPr lang="fr-FR" sz="2000" b="1" dirty="0" smtClean="0">
                <a:solidFill>
                  <a:srgbClr val="002060"/>
                </a:solidFill>
              </a:rPr>
              <a:t>risques doit être exécuté</a:t>
            </a:r>
          </a:p>
          <a:p>
            <a:r>
              <a:rPr lang="fr-FR" sz="2000" b="1" dirty="0" smtClean="0">
                <a:solidFill>
                  <a:srgbClr val="002060"/>
                </a:solidFill>
              </a:rPr>
              <a:t> en parallèle</a:t>
            </a:r>
            <a:r>
              <a:rPr lang="fr-FR" dirty="0" smtClean="0"/>
              <a:t> avec le processus de conception de la machine.</a:t>
            </a:r>
          </a:p>
          <a:p>
            <a:endParaRPr lang="fr-FR" dirty="0" smtClean="0"/>
          </a:p>
          <a:p>
            <a:pPr>
              <a:buFontTx/>
              <a:buChar char="-"/>
            </a:pPr>
            <a:r>
              <a:rPr lang="fr-FR" dirty="0" smtClean="0"/>
              <a:t>l’évaluation des risques et son résultat doivent </a:t>
            </a:r>
            <a:r>
              <a:rPr lang="fr-FR" sz="2000" b="1" dirty="0" smtClean="0">
                <a:solidFill>
                  <a:srgbClr val="002060"/>
                </a:solidFill>
              </a:rPr>
              <a:t>être documentés</a:t>
            </a:r>
          </a:p>
          <a:p>
            <a:r>
              <a:rPr lang="fr-FR" sz="2000" b="1" dirty="0" smtClean="0">
                <a:solidFill>
                  <a:srgbClr val="002060"/>
                </a:solidFill>
              </a:rPr>
              <a:t> dans le dossier technique de la machine.</a:t>
            </a:r>
          </a:p>
          <a:p>
            <a:endParaRPr lang="fr-FR" dirty="0" smtClean="0"/>
          </a:p>
          <a:p>
            <a:pPr>
              <a:buFontTx/>
              <a:buChar char="-"/>
            </a:pPr>
            <a:r>
              <a:rPr lang="fr-FR" dirty="0" smtClean="0"/>
              <a:t>La sécurité absolue n’est pleinement pas accessible et l’objectif</a:t>
            </a:r>
          </a:p>
          <a:p>
            <a:r>
              <a:rPr lang="fr-FR" dirty="0" smtClean="0"/>
              <a:t>  à atteindre est </a:t>
            </a:r>
            <a:r>
              <a:rPr lang="fr-FR" sz="2000" b="1" dirty="0" smtClean="0">
                <a:solidFill>
                  <a:schemeClr val="accent5">
                    <a:lumMod val="75000"/>
                  </a:schemeClr>
                </a:solidFill>
              </a:rPr>
              <a:t>le plus haut niveau de sécurité possible compte </a:t>
            </a:r>
          </a:p>
          <a:p>
            <a:r>
              <a:rPr lang="fr-FR" sz="2000" b="1" dirty="0" smtClean="0">
                <a:solidFill>
                  <a:schemeClr val="accent5">
                    <a:lumMod val="75000"/>
                  </a:schemeClr>
                </a:solidFill>
              </a:rPr>
              <a:t>  tenu de l’état de la technique</a:t>
            </a:r>
            <a:r>
              <a:rPr lang="fr-FR" sz="2000" b="1" dirty="0" smtClean="0"/>
              <a:t>.</a:t>
            </a:r>
            <a:r>
              <a:rPr lang="fr-FR" sz="2000" dirty="0" smtClean="0"/>
              <a:t> </a:t>
            </a:r>
          </a:p>
          <a:p>
            <a:endParaRPr lang="fr-FR" dirty="0" smtClean="0"/>
          </a:p>
          <a:p>
            <a:endParaRPr lang="fr-FR" dirty="0" smtClean="0"/>
          </a:p>
          <a:p>
            <a:endParaRPr lang="fr-FR"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5" name="Image 4" descr="logo_acad_lille.jpg"/>
          <p:cNvPicPr>
            <a:picLocks noChangeAspect="1"/>
          </p:cNvPicPr>
          <p:nvPr/>
        </p:nvPicPr>
        <p:blipFill>
          <a:blip r:embed="rId2"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27" name="Connecteur droit 26"/>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0" y="260648"/>
            <a:ext cx="8286808" cy="360227"/>
          </a:xfrm>
          <a:prstGeom prst="rect">
            <a:avLst/>
          </a:prstGeom>
        </p:spPr>
        <p:txBody>
          <a:bodyPr wrap="square">
            <a:spAutoFit/>
          </a:bodyPr>
          <a:lstStyle/>
          <a:p>
            <a:pPr>
              <a:lnSpc>
                <a:spcPts val="1800"/>
              </a:lnSpc>
            </a:pPr>
            <a:r>
              <a:rPr lang="fr-FR" sz="2800" b="1" dirty="0" smtClean="0">
                <a:solidFill>
                  <a:srgbClr val="002060"/>
                </a:solidFill>
                <a:latin typeface="Calibri" pitchFamily="34" charset="0"/>
                <a:cs typeface="Calibri" pitchFamily="34" charset="0"/>
              </a:rPr>
              <a:t>Principales modifications  ( ESST)</a:t>
            </a:r>
            <a:endParaRPr lang="fr-FR" sz="2000" b="1" dirty="0">
              <a:solidFill>
                <a:srgbClr val="002060"/>
              </a:solidFill>
              <a:latin typeface="Calibri" pitchFamily="34" charset="0"/>
              <a:cs typeface="Calibri" pitchFamily="34" charset="0"/>
            </a:endParaRPr>
          </a:p>
        </p:txBody>
      </p:sp>
      <p:sp>
        <p:nvSpPr>
          <p:cNvPr id="32" name="ZoneTexte 31"/>
          <p:cNvSpPr txBox="1"/>
          <p:nvPr/>
        </p:nvSpPr>
        <p:spPr>
          <a:xfrm>
            <a:off x="755576" y="1412776"/>
            <a:ext cx="7029488" cy="2400657"/>
          </a:xfrm>
          <a:prstGeom prst="rect">
            <a:avLst/>
          </a:prstGeom>
          <a:noFill/>
        </p:spPr>
        <p:txBody>
          <a:bodyPr wrap="none" rtlCol="0">
            <a:spAutoFit/>
          </a:bodyPr>
          <a:lstStyle/>
          <a:p>
            <a:r>
              <a:rPr lang="fr-FR" sz="2400" dirty="0" smtClean="0">
                <a:solidFill>
                  <a:srgbClr val="002060"/>
                </a:solidFill>
              </a:rPr>
              <a:t>Rédaction des exigences améliorée:</a:t>
            </a:r>
          </a:p>
          <a:p>
            <a:pPr>
              <a:buFontTx/>
              <a:buChar char="-"/>
            </a:pPr>
            <a:r>
              <a:rPr lang="fr-FR" dirty="0" smtClean="0"/>
              <a:t>Simplification</a:t>
            </a:r>
          </a:p>
          <a:p>
            <a:pPr>
              <a:buFontTx/>
              <a:buChar char="-"/>
            </a:pPr>
            <a:r>
              <a:rPr lang="fr-FR" dirty="0" smtClean="0"/>
              <a:t> Complémentarité</a:t>
            </a:r>
          </a:p>
          <a:p>
            <a:pPr>
              <a:buFontTx/>
              <a:buChar char="-"/>
            </a:pPr>
            <a:r>
              <a:rPr lang="fr-FR" dirty="0" smtClean="0"/>
              <a:t> ergonomie et émission mieux précisées</a:t>
            </a:r>
          </a:p>
          <a:p>
            <a:pPr>
              <a:buFontTx/>
              <a:buChar char="-"/>
            </a:pPr>
            <a:r>
              <a:rPr lang="fr-FR" dirty="0" smtClean="0"/>
              <a:t> renforcement des dispositions aux commandes ( souplesse</a:t>
            </a:r>
          </a:p>
          <a:p>
            <a:r>
              <a:rPr lang="fr-FR" dirty="0" smtClean="0"/>
              <a:t>   pour les modes dégradés)</a:t>
            </a:r>
          </a:p>
          <a:p>
            <a:endParaRPr lang="fr-FR" dirty="0" smtClean="0"/>
          </a:p>
          <a:p>
            <a:endParaRPr lang="fr-FR"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5" name="Image 4" descr="logo_acad_lille.jpg"/>
          <p:cNvPicPr>
            <a:picLocks noChangeAspect="1"/>
          </p:cNvPicPr>
          <p:nvPr/>
        </p:nvPicPr>
        <p:blipFill>
          <a:blip r:embed="rId3"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27" name="Connecteur droit 26"/>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0" y="260648"/>
            <a:ext cx="8286808" cy="360227"/>
          </a:xfrm>
          <a:prstGeom prst="rect">
            <a:avLst/>
          </a:prstGeom>
        </p:spPr>
        <p:txBody>
          <a:bodyPr wrap="square">
            <a:spAutoFit/>
          </a:bodyPr>
          <a:lstStyle/>
          <a:p>
            <a:pPr>
              <a:lnSpc>
                <a:spcPts val="1800"/>
              </a:lnSpc>
            </a:pPr>
            <a:r>
              <a:rPr lang="fr-FR" sz="2800" b="1" dirty="0" smtClean="0">
                <a:solidFill>
                  <a:srgbClr val="002060"/>
                </a:solidFill>
                <a:latin typeface="Calibri" pitchFamily="34" charset="0"/>
                <a:cs typeface="Calibri" pitchFamily="34" charset="0"/>
              </a:rPr>
              <a:t>Les normes européennes normalisées</a:t>
            </a:r>
            <a:endParaRPr lang="fr-FR" sz="2000" b="1" dirty="0">
              <a:solidFill>
                <a:srgbClr val="002060"/>
              </a:solidFill>
              <a:latin typeface="Calibri" pitchFamily="34" charset="0"/>
              <a:cs typeface="Calibri" pitchFamily="34" charset="0"/>
            </a:endParaRPr>
          </a:p>
        </p:txBody>
      </p:sp>
      <p:sp>
        <p:nvSpPr>
          <p:cNvPr id="337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33793" name="Object 1"/>
          <p:cNvGraphicFramePr>
            <a:graphicFrameLocks noChangeAspect="1"/>
          </p:cNvGraphicFramePr>
          <p:nvPr/>
        </p:nvGraphicFramePr>
        <p:xfrm>
          <a:off x="755576" y="1484784"/>
          <a:ext cx="7327547" cy="3096344"/>
        </p:xfrm>
        <a:graphic>
          <a:graphicData uri="http://schemas.openxmlformats.org/presentationml/2006/ole">
            <p:oleObj spid="_x0000_s808962" name="Image bitmap" r:id="rId4" imgW="4982270" imgH="2104762" progId="PBrush">
              <p:embed/>
            </p:oleObj>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logo_acad_lille.jpg"/>
          <p:cNvPicPr>
            <a:picLocks noChangeAspect="1"/>
          </p:cNvPicPr>
          <p:nvPr/>
        </p:nvPicPr>
        <p:blipFill>
          <a:blip r:embed="rId4"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ZoneTexte 2"/>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grpSp>
        <p:nvGrpSpPr>
          <p:cNvPr id="4" name="Groupe 3"/>
          <p:cNvGrpSpPr/>
          <p:nvPr/>
        </p:nvGrpSpPr>
        <p:grpSpPr>
          <a:xfrm>
            <a:off x="5715008" y="428604"/>
            <a:ext cx="3428992" cy="1340768"/>
            <a:chOff x="3491880" y="0"/>
            <a:chExt cx="3132348" cy="1340768"/>
          </a:xfrm>
        </p:grpSpPr>
        <p:sp>
          <p:nvSpPr>
            <p:cNvPr id="5" name="Freeform 9"/>
            <p:cNvSpPr>
              <a:spLocks/>
            </p:cNvSpPr>
            <p:nvPr/>
          </p:nvSpPr>
          <p:spPr bwMode="auto">
            <a:xfrm>
              <a:off x="3491880" y="0"/>
              <a:ext cx="3132348" cy="1340768"/>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a:solidFill>
                  <a:prstClr val="black"/>
                </a:solidFill>
              </a:endParaRPr>
            </a:p>
          </p:txBody>
        </p:sp>
        <p:sp>
          <p:nvSpPr>
            <p:cNvPr id="6" name="ZoneTexte 5"/>
            <p:cNvSpPr txBox="1"/>
            <p:nvPr/>
          </p:nvSpPr>
          <p:spPr>
            <a:xfrm>
              <a:off x="4211960" y="260648"/>
              <a:ext cx="1656184" cy="342401"/>
            </a:xfrm>
            <a:prstGeom prst="rect">
              <a:avLst/>
            </a:prstGeom>
            <a:noFill/>
          </p:spPr>
          <p:txBody>
            <a:bodyPr wrap="square" rtlCol="0">
              <a:spAutoFit/>
            </a:bodyPr>
            <a:lstStyle/>
            <a:p>
              <a:pPr algn="ctr">
                <a:lnSpc>
                  <a:spcPts val="1800"/>
                </a:lnSpc>
              </a:pPr>
              <a:r>
                <a:rPr lang="fr-FR" sz="2000" b="1" dirty="0" smtClean="0">
                  <a:solidFill>
                    <a:prstClr val="black"/>
                  </a:solidFill>
                </a:rPr>
                <a:t>Analyser</a:t>
              </a:r>
              <a:endParaRPr lang="fr-FR" sz="2000" b="1" dirty="0">
                <a:solidFill>
                  <a:prstClr val="black"/>
                </a:solidFill>
              </a:endParaRPr>
            </a:p>
          </p:txBody>
        </p:sp>
      </p:grpSp>
      <p:graphicFrame>
        <p:nvGraphicFramePr>
          <p:cNvPr id="8" name="Object 60"/>
          <p:cNvGraphicFramePr>
            <a:graphicFrameLocks noChangeAspect="1"/>
          </p:cNvGraphicFramePr>
          <p:nvPr/>
        </p:nvGraphicFramePr>
        <p:xfrm>
          <a:off x="3428992" y="3857628"/>
          <a:ext cx="3268662" cy="2097088"/>
        </p:xfrm>
        <a:graphic>
          <a:graphicData uri="http://schemas.openxmlformats.org/presentationml/2006/ole">
            <p:oleObj spid="_x0000_s863234" name="Feuille de calcul" r:id="rId5" imgW="3276713" imgH="2343060" progId="Excel.Sheet.12">
              <p:embed/>
            </p:oleObj>
          </a:graphicData>
        </a:graphic>
      </p:graphicFrame>
      <p:graphicFrame>
        <p:nvGraphicFramePr>
          <p:cNvPr id="9" name="Object 13"/>
          <p:cNvGraphicFramePr>
            <a:graphicFrameLocks noChangeAspect="1"/>
          </p:cNvGraphicFramePr>
          <p:nvPr/>
        </p:nvGraphicFramePr>
        <p:xfrm>
          <a:off x="2428860" y="1857364"/>
          <a:ext cx="2106045" cy="1181152"/>
        </p:xfrm>
        <a:graphic>
          <a:graphicData uri="http://schemas.openxmlformats.org/presentationml/2006/ole">
            <p:oleObj spid="_x0000_s863235" name="Visio" r:id="rId6" imgW="5721878" imgH="3211479" progId="Visio.Drawing.11">
              <p:embed/>
            </p:oleObj>
          </a:graphicData>
        </a:graphic>
      </p:graphicFrame>
      <p:graphicFrame>
        <p:nvGraphicFramePr>
          <p:cNvPr id="10" name="Object 59"/>
          <p:cNvGraphicFramePr>
            <a:graphicFrameLocks noChangeAspect="1"/>
          </p:cNvGraphicFramePr>
          <p:nvPr/>
        </p:nvGraphicFramePr>
        <p:xfrm>
          <a:off x="6444208" y="1844824"/>
          <a:ext cx="2401397" cy="4612456"/>
        </p:xfrm>
        <a:graphic>
          <a:graphicData uri="http://schemas.openxmlformats.org/presentationml/2006/ole">
            <p:oleObj spid="_x0000_s863236" r:id="rId7" imgW="2607793" imgH="5011351" progId="Visio.Drawing.11">
              <p:embed/>
            </p:oleObj>
          </a:graphicData>
        </a:graphic>
      </p:graphicFrame>
      <p:sp>
        <p:nvSpPr>
          <p:cNvPr id="13" name="Rectangle 12"/>
          <p:cNvSpPr/>
          <p:nvPr/>
        </p:nvSpPr>
        <p:spPr>
          <a:xfrm>
            <a:off x="179512" y="4293096"/>
            <a:ext cx="3528392" cy="1400383"/>
          </a:xfrm>
          <a:prstGeom prst="rect">
            <a:avLst/>
          </a:prstGeom>
        </p:spPr>
        <p:txBody>
          <a:bodyPr wrap="square">
            <a:spAutoFit/>
          </a:bodyPr>
          <a:lstStyle/>
          <a:p>
            <a:pPr>
              <a:buFontTx/>
              <a:buChar char="-"/>
            </a:pPr>
            <a:r>
              <a:rPr lang="fr-FR" sz="1700" b="1" dirty="0" smtClean="0">
                <a:solidFill>
                  <a:schemeClr val="accent1">
                    <a:lumMod val="75000"/>
                  </a:schemeClr>
                </a:solidFill>
                <a:latin typeface="Calibri" pitchFamily="34" charset="0"/>
              </a:rPr>
              <a:t>Outils de description comportementale : </a:t>
            </a:r>
            <a:r>
              <a:rPr lang="fr-FR" sz="1700" b="1" dirty="0" err="1" smtClean="0">
                <a:solidFill>
                  <a:schemeClr val="accent1">
                    <a:lumMod val="75000"/>
                  </a:schemeClr>
                </a:solidFill>
                <a:latin typeface="Calibri" pitchFamily="34" charset="0"/>
              </a:rPr>
              <a:t>SysML</a:t>
            </a:r>
            <a:r>
              <a:rPr lang="fr-FR" sz="1700" b="1" dirty="0" smtClean="0">
                <a:solidFill>
                  <a:schemeClr val="accent1">
                    <a:lumMod val="75000"/>
                  </a:schemeClr>
                </a:solidFill>
                <a:latin typeface="Calibri" pitchFamily="34" charset="0"/>
              </a:rPr>
              <a:t>, chronogramme, GRAFCET, algorithme, description formalisée des modes d'exploitation.</a:t>
            </a:r>
          </a:p>
        </p:txBody>
      </p:sp>
      <p:sp>
        <p:nvSpPr>
          <p:cNvPr id="14" name="Rectangle 13">
            <a:hlinkClick r:id="" action="ppaction://hlinkshowjump?jump=nextslide"/>
          </p:cNvPr>
          <p:cNvSpPr/>
          <p:nvPr/>
        </p:nvSpPr>
        <p:spPr>
          <a:xfrm>
            <a:off x="215516" y="116632"/>
            <a:ext cx="6012668" cy="573234"/>
          </a:xfrm>
          <a:prstGeom prst="rect">
            <a:avLst/>
          </a:prstGeom>
        </p:spPr>
        <p:txBody>
          <a:bodyPr wrap="square">
            <a:spAutoFit/>
          </a:bodyPr>
          <a:lstStyle/>
          <a:p>
            <a:pPr>
              <a:lnSpc>
                <a:spcPts val="1800"/>
              </a:lnSpc>
            </a:pPr>
            <a:r>
              <a:rPr lang="fr-FR" sz="2000" b="1" dirty="0" smtClean="0"/>
              <a:t>C7 Analyser un existant, proposer des améliorations</a:t>
            </a:r>
            <a:endParaRPr lang="fr-FR" sz="2000" b="1" dirty="0"/>
          </a:p>
        </p:txBody>
      </p:sp>
      <p:cxnSp>
        <p:nvCxnSpPr>
          <p:cNvPr id="15" name="Connecteur droit 14"/>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285720" y="1000108"/>
            <a:ext cx="5143536" cy="752477"/>
          </a:xfrm>
          <a:prstGeom prst="rect">
            <a:avLst/>
          </a:prstGeom>
        </p:spPr>
        <p:style>
          <a:lnRef idx="0">
            <a:schemeClr val="accent3"/>
          </a:lnRef>
          <a:fillRef idx="3">
            <a:schemeClr val="accent3"/>
          </a:fillRef>
          <a:effectRef idx="3">
            <a:schemeClr val="accent3"/>
          </a:effectRef>
          <a:fontRef idx="minor">
            <a:schemeClr val="lt1"/>
          </a:fontRef>
        </p:style>
        <p:txBody>
          <a:bodyPr wrap="square" tIns="144000" bIns="144000">
            <a:spAutoFit/>
          </a:bodyPr>
          <a:lstStyle/>
          <a:p>
            <a:pPr marL="0" lvl="4" algn="ctr">
              <a:lnSpc>
                <a:spcPts val="1800"/>
              </a:lnSpc>
            </a:pPr>
            <a:r>
              <a:rPr lang="fr-FR" sz="2400" b="1" dirty="0" smtClean="0">
                <a:solidFill>
                  <a:schemeClr val="bg1"/>
                </a:solidFill>
              </a:rPr>
              <a:t>Interpréte</a:t>
            </a:r>
            <a:r>
              <a:rPr lang="fr-FR" sz="2400" dirty="0" smtClean="0">
                <a:solidFill>
                  <a:schemeClr val="bg1"/>
                </a:solidFill>
              </a:rPr>
              <a:t>r les modes d’exploitation du système</a:t>
            </a:r>
            <a:endParaRPr lang="fr-FR" sz="2400" b="1" dirty="0">
              <a:solidFill>
                <a:schemeClr val="bg1"/>
              </a:solidFill>
              <a:latin typeface="Calibri" pitchFamily="34" charset="0"/>
              <a:cs typeface="Calibri" pitchFamily="34" charset="0"/>
            </a:endParaRPr>
          </a:p>
        </p:txBody>
      </p:sp>
      <p:sp>
        <p:nvSpPr>
          <p:cNvPr id="17" name="Rectangle 16"/>
          <p:cNvSpPr/>
          <p:nvPr/>
        </p:nvSpPr>
        <p:spPr>
          <a:xfrm>
            <a:off x="1643042" y="2786058"/>
            <a:ext cx="5786478" cy="752477"/>
          </a:xfrm>
          <a:prstGeom prst="rect">
            <a:avLst/>
          </a:prstGeom>
          <a:gradFill>
            <a:gsLst>
              <a:gs pos="0">
                <a:schemeClr val="accent3">
                  <a:shade val="15000"/>
                  <a:satMod val="180000"/>
                  <a:alpha val="1200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p:spPr>
        <p:style>
          <a:lnRef idx="0">
            <a:schemeClr val="accent3"/>
          </a:lnRef>
          <a:fillRef idx="3">
            <a:schemeClr val="accent3"/>
          </a:fillRef>
          <a:effectRef idx="3">
            <a:schemeClr val="accent3"/>
          </a:effectRef>
          <a:fontRef idx="minor">
            <a:schemeClr val="lt1"/>
          </a:fontRef>
        </p:style>
        <p:txBody>
          <a:bodyPr wrap="square" tIns="144000" bIns="144000">
            <a:spAutoFit/>
          </a:bodyPr>
          <a:lstStyle/>
          <a:p>
            <a:pPr marL="0" lvl="4" algn="ctr">
              <a:lnSpc>
                <a:spcPts val="1800"/>
              </a:lnSpc>
            </a:pPr>
            <a:r>
              <a:rPr lang="fr-FR" sz="2400" b="1" dirty="0" smtClean="0">
                <a:solidFill>
                  <a:schemeClr val="bg1"/>
                </a:solidFill>
              </a:rPr>
              <a:t>Décode</a:t>
            </a:r>
            <a:r>
              <a:rPr lang="fr-FR" sz="2400" dirty="0" smtClean="0">
                <a:solidFill>
                  <a:schemeClr val="bg1"/>
                </a:solidFill>
              </a:rPr>
              <a:t>r la description de l’évolution temporelle du système automatique</a:t>
            </a:r>
            <a:endParaRPr lang="fr-FR" sz="2400" b="1" dirty="0">
              <a:solidFill>
                <a:schemeClr val="bg1"/>
              </a:solidFill>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5" name="Image 4" descr="logo_acad_lille.jpg"/>
          <p:cNvPicPr>
            <a:picLocks noChangeAspect="1"/>
          </p:cNvPicPr>
          <p:nvPr/>
        </p:nvPicPr>
        <p:blipFill>
          <a:blip r:embed="rId3"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27" name="Connecteur droit 26"/>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0" y="260648"/>
            <a:ext cx="8286808" cy="360227"/>
          </a:xfrm>
          <a:prstGeom prst="rect">
            <a:avLst/>
          </a:prstGeom>
        </p:spPr>
        <p:txBody>
          <a:bodyPr wrap="square">
            <a:spAutoFit/>
          </a:bodyPr>
          <a:lstStyle/>
          <a:p>
            <a:pPr>
              <a:lnSpc>
                <a:spcPts val="1800"/>
              </a:lnSpc>
            </a:pPr>
            <a:r>
              <a:rPr lang="fr-FR" sz="2800" b="1" dirty="0" smtClean="0">
                <a:solidFill>
                  <a:srgbClr val="002060"/>
                </a:solidFill>
                <a:latin typeface="Calibri" pitchFamily="34" charset="0"/>
                <a:cs typeface="Calibri" pitchFamily="34" charset="0"/>
              </a:rPr>
              <a:t>Les normes européennes normalisées</a:t>
            </a:r>
            <a:endParaRPr lang="fr-FR" sz="2000" b="1" dirty="0">
              <a:solidFill>
                <a:srgbClr val="002060"/>
              </a:solidFill>
              <a:latin typeface="Calibri" pitchFamily="34" charset="0"/>
              <a:cs typeface="Calibri" pitchFamily="34" charset="0"/>
            </a:endParaRPr>
          </a:p>
        </p:txBody>
      </p:sp>
      <p:sp>
        <p:nvSpPr>
          <p:cNvPr id="337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358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35843" name="Object 3"/>
          <p:cNvGraphicFramePr>
            <a:graphicFrameLocks noChangeAspect="1"/>
          </p:cNvGraphicFramePr>
          <p:nvPr/>
        </p:nvGraphicFramePr>
        <p:xfrm>
          <a:off x="1547664" y="1124744"/>
          <a:ext cx="6552728" cy="5057756"/>
        </p:xfrm>
        <a:graphic>
          <a:graphicData uri="http://schemas.openxmlformats.org/presentationml/2006/ole">
            <p:oleObj spid="_x0000_s809986" name="Image bitmap" r:id="rId4" imgW="4466667" imgH="3448531" progId="PBrush">
              <p:embed/>
            </p:oleObj>
          </a:graphicData>
        </a:graphic>
      </p:graphicFrame>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5" name="Image 4" descr="logo_acad_lille.jpg"/>
          <p:cNvPicPr>
            <a:picLocks noChangeAspect="1"/>
          </p:cNvPicPr>
          <p:nvPr/>
        </p:nvPicPr>
        <p:blipFill>
          <a:blip r:embed="rId2"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27" name="Connecteur droit 26"/>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0" y="260648"/>
            <a:ext cx="8286808" cy="360227"/>
          </a:xfrm>
          <a:prstGeom prst="rect">
            <a:avLst/>
          </a:prstGeom>
        </p:spPr>
        <p:txBody>
          <a:bodyPr wrap="square">
            <a:spAutoFit/>
          </a:bodyPr>
          <a:lstStyle/>
          <a:p>
            <a:pPr>
              <a:lnSpc>
                <a:spcPts val="1800"/>
              </a:lnSpc>
            </a:pPr>
            <a:r>
              <a:rPr lang="fr-FR" sz="2800" b="1" dirty="0" smtClean="0">
                <a:solidFill>
                  <a:srgbClr val="002060"/>
                </a:solidFill>
                <a:latin typeface="Calibri" pitchFamily="34" charset="0"/>
                <a:cs typeface="Calibri" pitchFamily="34" charset="0"/>
              </a:rPr>
              <a:t>Les normes européennes normalisées</a:t>
            </a:r>
            <a:endParaRPr lang="fr-FR" sz="2000" b="1" dirty="0">
              <a:solidFill>
                <a:srgbClr val="002060"/>
              </a:solidFill>
              <a:latin typeface="Calibri" pitchFamily="34" charset="0"/>
              <a:cs typeface="Calibri" pitchFamily="34" charset="0"/>
            </a:endParaRPr>
          </a:p>
        </p:txBody>
      </p:sp>
      <p:sp>
        <p:nvSpPr>
          <p:cNvPr id="337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358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9" name="ZoneTexte 8"/>
          <p:cNvSpPr txBox="1"/>
          <p:nvPr/>
        </p:nvSpPr>
        <p:spPr>
          <a:xfrm>
            <a:off x="395536" y="980728"/>
            <a:ext cx="5107488" cy="3847207"/>
          </a:xfrm>
          <a:prstGeom prst="rect">
            <a:avLst/>
          </a:prstGeom>
          <a:noFill/>
        </p:spPr>
        <p:txBody>
          <a:bodyPr wrap="none" rtlCol="0">
            <a:spAutoFit/>
          </a:bodyPr>
          <a:lstStyle/>
          <a:p>
            <a:r>
              <a:rPr lang="fr-FR" sz="2400" dirty="0" smtClean="0">
                <a:solidFill>
                  <a:srgbClr val="002060"/>
                </a:solidFill>
              </a:rPr>
              <a:t>Principales normes harmonisées:</a:t>
            </a:r>
          </a:p>
          <a:p>
            <a:r>
              <a:rPr lang="fr-FR" dirty="0" smtClean="0"/>
              <a:t> </a:t>
            </a:r>
            <a:r>
              <a:rPr lang="fr-FR" b="1" i="1" dirty="0" smtClean="0"/>
              <a:t>Conception et appréciation </a:t>
            </a:r>
          </a:p>
          <a:p>
            <a:r>
              <a:rPr lang="fr-FR" b="1" i="1" dirty="0" smtClean="0"/>
              <a:t>du risque de la machine:</a:t>
            </a:r>
          </a:p>
          <a:p>
            <a:endParaRPr lang="fr-FR" dirty="0" smtClean="0"/>
          </a:p>
          <a:p>
            <a:r>
              <a:rPr lang="fr-FR" sz="2000" dirty="0" smtClean="0">
                <a:solidFill>
                  <a:srgbClr val="002060"/>
                </a:solidFill>
              </a:rPr>
              <a:t>ISO 12100</a:t>
            </a:r>
          </a:p>
          <a:p>
            <a:r>
              <a:rPr lang="fr-FR" dirty="0" smtClean="0"/>
              <a:t>  Sécurité des machines –Notions</a:t>
            </a:r>
          </a:p>
          <a:p>
            <a:r>
              <a:rPr lang="fr-FR" dirty="0" smtClean="0"/>
              <a:t> fondamentales, Principes  généraux</a:t>
            </a:r>
          </a:p>
          <a:p>
            <a:r>
              <a:rPr lang="fr-FR" dirty="0" smtClean="0"/>
              <a:t> de conception</a:t>
            </a:r>
          </a:p>
          <a:p>
            <a:r>
              <a:rPr lang="fr-FR" sz="2000" dirty="0" smtClean="0">
                <a:solidFill>
                  <a:srgbClr val="002060"/>
                </a:solidFill>
              </a:rPr>
              <a:t>ISO 14121</a:t>
            </a:r>
          </a:p>
          <a:p>
            <a:r>
              <a:rPr lang="fr-FR" dirty="0" smtClean="0"/>
              <a:t> Sécurité des machines –</a:t>
            </a:r>
          </a:p>
          <a:p>
            <a:r>
              <a:rPr lang="fr-FR" dirty="0" smtClean="0"/>
              <a:t> Principes pour l'appréciation du</a:t>
            </a:r>
          </a:p>
          <a:p>
            <a:r>
              <a:rPr lang="fr-FR" dirty="0" smtClean="0"/>
              <a:t> risque</a:t>
            </a:r>
          </a:p>
          <a:p>
            <a:endParaRPr lang="fr-FR" dirty="0"/>
          </a:p>
        </p:txBody>
      </p:sp>
      <p:pic>
        <p:nvPicPr>
          <p:cNvPr id="10" name="Image 9"/>
          <p:cNvPicPr/>
          <p:nvPr/>
        </p:nvPicPr>
        <p:blipFill>
          <a:blip r:embed="rId3" cstate="print"/>
          <a:srcRect/>
          <a:stretch>
            <a:fillRect/>
          </a:stretch>
        </p:blipFill>
        <p:spPr bwMode="auto">
          <a:xfrm>
            <a:off x="5508104" y="980728"/>
            <a:ext cx="3238302" cy="54875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pic>
        <p:nvPicPr>
          <p:cNvPr id="5" name="Image 4" descr="logo_acad_lille.jpg"/>
          <p:cNvPicPr>
            <a:picLocks noChangeAspect="1"/>
          </p:cNvPicPr>
          <p:nvPr/>
        </p:nvPicPr>
        <p:blipFill>
          <a:blip r:embed="rId3"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27" name="Connecteur droit 26"/>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0" y="260648"/>
            <a:ext cx="8286808" cy="360227"/>
          </a:xfrm>
          <a:prstGeom prst="rect">
            <a:avLst/>
          </a:prstGeom>
        </p:spPr>
        <p:txBody>
          <a:bodyPr wrap="square">
            <a:spAutoFit/>
          </a:bodyPr>
          <a:lstStyle/>
          <a:p>
            <a:pPr>
              <a:lnSpc>
                <a:spcPts val="1800"/>
              </a:lnSpc>
            </a:pPr>
            <a:r>
              <a:rPr lang="fr-FR" sz="2800" b="1" dirty="0" smtClean="0">
                <a:solidFill>
                  <a:srgbClr val="002060"/>
                </a:solidFill>
                <a:latin typeface="Calibri" pitchFamily="34" charset="0"/>
                <a:cs typeface="Calibri" pitchFamily="34" charset="0"/>
              </a:rPr>
              <a:t>Les normes européennes normalisées</a:t>
            </a:r>
            <a:endParaRPr lang="fr-FR" sz="2000" b="1" dirty="0">
              <a:solidFill>
                <a:srgbClr val="002060"/>
              </a:solidFill>
              <a:latin typeface="Calibri" pitchFamily="34" charset="0"/>
              <a:cs typeface="Calibri" pitchFamily="34" charset="0"/>
            </a:endParaRPr>
          </a:p>
        </p:txBody>
      </p:sp>
      <p:sp>
        <p:nvSpPr>
          <p:cNvPr id="337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358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9" name="ZoneTexte 8"/>
          <p:cNvSpPr txBox="1"/>
          <p:nvPr/>
        </p:nvSpPr>
        <p:spPr>
          <a:xfrm>
            <a:off x="395536" y="980728"/>
            <a:ext cx="8352928" cy="5570756"/>
          </a:xfrm>
          <a:prstGeom prst="rect">
            <a:avLst/>
          </a:prstGeom>
          <a:noFill/>
        </p:spPr>
        <p:txBody>
          <a:bodyPr wrap="square" rtlCol="0">
            <a:spAutoFit/>
          </a:bodyPr>
          <a:lstStyle/>
          <a:p>
            <a:r>
              <a:rPr lang="fr-FR" sz="2400" dirty="0" smtClean="0">
                <a:solidFill>
                  <a:srgbClr val="002060"/>
                </a:solidFill>
              </a:rPr>
              <a:t>Principales normes harmonisées:</a:t>
            </a:r>
          </a:p>
          <a:p>
            <a:r>
              <a:rPr lang="fr-FR" b="1" i="1" dirty="0" smtClean="0">
                <a:latin typeface="Calibri" pitchFamily="34" charset="0"/>
                <a:cs typeface="Calibri" pitchFamily="34" charset="0"/>
              </a:rPr>
              <a:t>Aspects de sécurité électrique des machines</a:t>
            </a:r>
            <a:endParaRPr lang="fr-FR" dirty="0" smtClean="0">
              <a:latin typeface="Calibri" pitchFamily="34" charset="0"/>
              <a:cs typeface="Calibri" pitchFamily="34" charset="0"/>
            </a:endParaRPr>
          </a:p>
          <a:p>
            <a:r>
              <a:rPr lang="fr-FR" sz="2000" dirty="0" smtClean="0">
                <a:solidFill>
                  <a:srgbClr val="002060"/>
                </a:solidFill>
                <a:latin typeface="Calibri" pitchFamily="34" charset="0"/>
                <a:cs typeface="Calibri" pitchFamily="34" charset="0"/>
              </a:rPr>
              <a:t>CEI 60204-1</a:t>
            </a:r>
            <a:r>
              <a:rPr lang="fr-FR" dirty="0" smtClean="0">
                <a:latin typeface="Calibri" pitchFamily="34" charset="0"/>
                <a:cs typeface="Calibri" pitchFamily="34" charset="0"/>
              </a:rPr>
              <a:t>, Sécurité des machines –</a:t>
            </a:r>
          </a:p>
          <a:p>
            <a:r>
              <a:rPr lang="fr-FR" dirty="0" smtClean="0">
                <a:latin typeface="Calibri" pitchFamily="34" charset="0"/>
                <a:cs typeface="Calibri" pitchFamily="34" charset="0"/>
              </a:rPr>
              <a:t>Equipement électrique des machines -Partie 1: Règles générales</a:t>
            </a:r>
          </a:p>
          <a:p>
            <a:r>
              <a:rPr lang="fr-FR" b="1" i="1" dirty="0" smtClean="0">
                <a:latin typeface="Calibri" pitchFamily="34" charset="0"/>
                <a:cs typeface="Calibri" pitchFamily="34" charset="0"/>
              </a:rPr>
              <a:t>Conception de sous-systèmes complexes en fonction des SIL</a:t>
            </a:r>
            <a:endParaRPr lang="fr-FR" dirty="0" smtClean="0">
              <a:latin typeface="Calibri" pitchFamily="34" charset="0"/>
              <a:cs typeface="Calibri" pitchFamily="34" charset="0"/>
            </a:endParaRPr>
          </a:p>
          <a:p>
            <a:r>
              <a:rPr lang="fr-FR" sz="2000" dirty="0" smtClean="0">
                <a:solidFill>
                  <a:srgbClr val="002060"/>
                </a:solidFill>
                <a:latin typeface="Calibri" pitchFamily="34" charset="0"/>
                <a:cs typeface="Calibri" pitchFamily="34" charset="0"/>
              </a:rPr>
              <a:t>CEI 61508</a:t>
            </a:r>
            <a:r>
              <a:rPr lang="fr-FR" dirty="0" smtClean="0">
                <a:latin typeface="Calibri" pitchFamily="34" charset="0"/>
                <a:cs typeface="Calibri" pitchFamily="34" charset="0"/>
              </a:rPr>
              <a:t>, Sécurité fonctionnelle des systèmes électriques/électroniques/</a:t>
            </a:r>
          </a:p>
          <a:p>
            <a:r>
              <a:rPr lang="fr-FR" dirty="0" smtClean="0">
                <a:latin typeface="Calibri" pitchFamily="34" charset="0"/>
                <a:cs typeface="Calibri" pitchFamily="34" charset="0"/>
              </a:rPr>
              <a:t>électroniques programmables relatifs à la sécurité </a:t>
            </a:r>
          </a:p>
          <a:p>
            <a:r>
              <a:rPr lang="fr-FR" b="1" i="1" dirty="0" smtClean="0">
                <a:latin typeface="Calibri" pitchFamily="34" charset="0"/>
                <a:cs typeface="Calibri" pitchFamily="34" charset="0"/>
              </a:rPr>
              <a:t>Conception des sous systèmes de faible complexité en fonction des </a:t>
            </a:r>
          </a:p>
          <a:p>
            <a:r>
              <a:rPr lang="fr-FR" b="1" i="1" dirty="0" smtClean="0">
                <a:latin typeface="Calibri" pitchFamily="34" charset="0"/>
                <a:cs typeface="Calibri" pitchFamily="34" charset="0"/>
              </a:rPr>
              <a:t>catégories</a:t>
            </a:r>
            <a:endParaRPr lang="fr-FR" dirty="0" smtClean="0">
              <a:latin typeface="Calibri" pitchFamily="34" charset="0"/>
              <a:cs typeface="Calibri" pitchFamily="34" charset="0"/>
            </a:endParaRPr>
          </a:p>
          <a:p>
            <a:r>
              <a:rPr lang="fr-FR" sz="2000" dirty="0" smtClean="0">
                <a:solidFill>
                  <a:srgbClr val="002060"/>
                </a:solidFill>
                <a:latin typeface="Calibri" pitchFamily="34" charset="0"/>
                <a:cs typeface="Calibri" pitchFamily="34" charset="0"/>
              </a:rPr>
              <a:t>ISO 13849-1 </a:t>
            </a:r>
            <a:r>
              <a:rPr lang="fr-FR" dirty="0" smtClean="0">
                <a:latin typeface="Calibri" pitchFamily="34" charset="0"/>
                <a:cs typeface="Calibri" pitchFamily="34" charset="0"/>
              </a:rPr>
              <a:t>et 2, Sécurité des machines - Parties des systèmes de </a:t>
            </a:r>
          </a:p>
          <a:p>
            <a:r>
              <a:rPr lang="fr-FR" dirty="0" smtClean="0">
                <a:latin typeface="Calibri" pitchFamily="34" charset="0"/>
                <a:cs typeface="Calibri" pitchFamily="34" charset="0"/>
              </a:rPr>
              <a:t>commande relatives à la sécurité (SRPCS)</a:t>
            </a:r>
          </a:p>
          <a:p>
            <a:r>
              <a:rPr lang="fr-FR" dirty="0" smtClean="0">
                <a:latin typeface="Calibri" pitchFamily="34" charset="0"/>
                <a:cs typeface="Calibri" pitchFamily="34" charset="0"/>
              </a:rPr>
              <a:t>- Partie 1: Principes généraux de conception et </a:t>
            </a:r>
          </a:p>
          <a:p>
            <a:r>
              <a:rPr lang="fr-FR" dirty="0" smtClean="0">
                <a:latin typeface="Calibri" pitchFamily="34" charset="0"/>
                <a:cs typeface="Calibri" pitchFamily="34" charset="0"/>
              </a:rPr>
              <a:t>- Partie 2:Validation  SRPCS non électriques (mécaniques, pneumatiques,</a:t>
            </a:r>
          </a:p>
          <a:p>
            <a:r>
              <a:rPr lang="fr-FR" dirty="0" smtClean="0">
                <a:latin typeface="Calibri" pitchFamily="34" charset="0"/>
                <a:cs typeface="Calibri" pitchFamily="34" charset="0"/>
              </a:rPr>
              <a:t> etc.) SRPCS électriques </a:t>
            </a:r>
          </a:p>
          <a:p>
            <a:r>
              <a:rPr lang="fr-FR" sz="2000" b="1" dirty="0" smtClean="0">
                <a:solidFill>
                  <a:srgbClr val="002060"/>
                </a:solidFill>
                <a:latin typeface="Calibri" pitchFamily="34" charset="0"/>
                <a:cs typeface="Calibri" pitchFamily="34" charset="0"/>
              </a:rPr>
              <a:t>CEI 62061 </a:t>
            </a:r>
            <a:r>
              <a:rPr lang="fr-FR" dirty="0" smtClean="0">
                <a:latin typeface="Calibri" pitchFamily="34" charset="0"/>
                <a:cs typeface="Calibri" pitchFamily="34" charset="0"/>
              </a:rPr>
              <a:t>Sécurité des machines -Sécurité fonctionnelle des systèmes  </a:t>
            </a:r>
          </a:p>
          <a:p>
            <a:r>
              <a:rPr lang="fr-FR" dirty="0" smtClean="0">
                <a:latin typeface="Calibri" pitchFamily="34" charset="0"/>
                <a:cs typeface="Calibri" pitchFamily="34" charset="0"/>
              </a:rPr>
              <a:t>de commande électriques, électroniques et électroniques programmables </a:t>
            </a:r>
          </a:p>
          <a:p>
            <a:r>
              <a:rPr lang="fr-FR" dirty="0" smtClean="0">
                <a:latin typeface="Calibri" pitchFamily="34" charset="0"/>
                <a:cs typeface="Calibri" pitchFamily="34" charset="0"/>
              </a:rPr>
              <a:t>relatifs à la sécurité: Légende: Aspects de sécurité électrique et Aspects de </a:t>
            </a:r>
          </a:p>
          <a:p>
            <a:r>
              <a:rPr lang="fr-FR" dirty="0" smtClean="0">
                <a:latin typeface="Calibri" pitchFamily="34" charset="0"/>
                <a:cs typeface="Calibri" pitchFamily="34" charset="0"/>
              </a:rPr>
              <a:t>sécurité fonctionnelle</a:t>
            </a:r>
          </a:p>
          <a:p>
            <a:endParaRPr lang="fr-F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logo_acad_lille.jpg"/>
          <p:cNvPicPr>
            <a:picLocks noChangeAspect="1"/>
          </p:cNvPicPr>
          <p:nvPr/>
        </p:nvPicPr>
        <p:blipFill>
          <a:blip r:embed="rId3"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ZoneTexte 2"/>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grpSp>
        <p:nvGrpSpPr>
          <p:cNvPr id="4" name="Groupe 3"/>
          <p:cNvGrpSpPr/>
          <p:nvPr/>
        </p:nvGrpSpPr>
        <p:grpSpPr>
          <a:xfrm>
            <a:off x="6011652" y="0"/>
            <a:ext cx="3132348" cy="1340768"/>
            <a:chOff x="3491880" y="0"/>
            <a:chExt cx="3132348" cy="1340768"/>
          </a:xfrm>
        </p:grpSpPr>
        <p:sp>
          <p:nvSpPr>
            <p:cNvPr id="5" name="Freeform 9"/>
            <p:cNvSpPr>
              <a:spLocks/>
            </p:cNvSpPr>
            <p:nvPr/>
          </p:nvSpPr>
          <p:spPr bwMode="auto">
            <a:xfrm>
              <a:off x="3491880" y="0"/>
              <a:ext cx="3132348" cy="1340768"/>
            </a:xfrm>
            <a:custGeom>
              <a:avLst/>
              <a:gdLst/>
              <a:ahLst/>
              <a:cxnLst>
                <a:cxn ang="0">
                  <a:pos x="764" y="76"/>
                </a:cxn>
                <a:cxn ang="0">
                  <a:pos x="720" y="100"/>
                </a:cxn>
                <a:cxn ang="0">
                  <a:pos x="696" y="116"/>
                </a:cxn>
                <a:cxn ang="0">
                  <a:pos x="624" y="174"/>
                </a:cxn>
                <a:cxn ang="0">
                  <a:pos x="326" y="48"/>
                </a:cxn>
                <a:cxn ang="0">
                  <a:pos x="352" y="20"/>
                </a:cxn>
                <a:cxn ang="0">
                  <a:pos x="148" y="0"/>
                </a:cxn>
                <a:cxn ang="0">
                  <a:pos x="246" y="126"/>
                </a:cxn>
                <a:cxn ang="0">
                  <a:pos x="280" y="92"/>
                </a:cxn>
                <a:cxn ang="0">
                  <a:pos x="588" y="236"/>
                </a:cxn>
                <a:cxn ang="0">
                  <a:pos x="544" y="374"/>
                </a:cxn>
                <a:cxn ang="0">
                  <a:pos x="562" y="542"/>
                </a:cxn>
                <a:cxn ang="0">
                  <a:pos x="178" y="598"/>
                </a:cxn>
                <a:cxn ang="0">
                  <a:pos x="172" y="556"/>
                </a:cxn>
                <a:cxn ang="0">
                  <a:pos x="0" y="664"/>
                </a:cxn>
                <a:cxn ang="0">
                  <a:pos x="204" y="734"/>
                </a:cxn>
                <a:cxn ang="0">
                  <a:pos x="196" y="676"/>
                </a:cxn>
                <a:cxn ang="0">
                  <a:pos x="598" y="624"/>
                </a:cxn>
                <a:cxn ang="0">
                  <a:pos x="724" y="760"/>
                </a:cxn>
                <a:cxn ang="0">
                  <a:pos x="908" y="884"/>
                </a:cxn>
                <a:cxn ang="0">
                  <a:pos x="764" y="1232"/>
                </a:cxn>
                <a:cxn ang="0">
                  <a:pos x="692" y="1200"/>
                </a:cxn>
                <a:cxn ang="0">
                  <a:pos x="732" y="1452"/>
                </a:cxn>
                <a:cxn ang="0">
                  <a:pos x="930" y="1298"/>
                </a:cxn>
                <a:cxn ang="0">
                  <a:pos x="860" y="1268"/>
                </a:cxn>
                <a:cxn ang="0">
                  <a:pos x="996" y="916"/>
                </a:cxn>
                <a:cxn ang="0">
                  <a:pos x="1180" y="972"/>
                </a:cxn>
                <a:cxn ang="0">
                  <a:pos x="1384" y="968"/>
                </a:cxn>
                <a:cxn ang="0">
                  <a:pos x="1602" y="1372"/>
                </a:cxn>
                <a:cxn ang="0">
                  <a:pos x="1548" y="1380"/>
                </a:cxn>
                <a:cxn ang="0">
                  <a:pos x="1776" y="1592"/>
                </a:cxn>
                <a:cxn ang="0">
                  <a:pos x="1776" y="1348"/>
                </a:cxn>
                <a:cxn ang="0">
                  <a:pos x="1714" y="1354"/>
                </a:cxn>
                <a:cxn ang="0">
                  <a:pos x="1482" y="954"/>
                </a:cxn>
                <a:cxn ang="0">
                  <a:pos x="1636" y="871"/>
                </a:cxn>
                <a:cxn ang="0">
                  <a:pos x="1736" y="770"/>
                </a:cxn>
                <a:cxn ang="0">
                  <a:pos x="2180" y="996"/>
                </a:cxn>
                <a:cxn ang="0">
                  <a:pos x="2152" y="1032"/>
                </a:cxn>
                <a:cxn ang="0">
                  <a:pos x="2422" y="1082"/>
                </a:cxn>
                <a:cxn ang="0">
                  <a:pos x="2236" y="884"/>
                </a:cxn>
                <a:cxn ang="0">
                  <a:pos x="2216" y="924"/>
                </a:cxn>
                <a:cxn ang="0">
                  <a:pos x="1766" y="698"/>
                </a:cxn>
                <a:cxn ang="0">
                  <a:pos x="1776" y="532"/>
                </a:cxn>
                <a:cxn ang="0">
                  <a:pos x="1714" y="378"/>
                </a:cxn>
                <a:cxn ang="0">
                  <a:pos x="2058" y="320"/>
                </a:cxn>
                <a:cxn ang="0">
                  <a:pos x="2076" y="368"/>
                </a:cxn>
                <a:cxn ang="0">
                  <a:pos x="2200" y="266"/>
                </a:cxn>
                <a:cxn ang="0">
                  <a:pos x="1994" y="220"/>
                </a:cxn>
                <a:cxn ang="0">
                  <a:pos x="2016" y="260"/>
                </a:cxn>
                <a:cxn ang="0">
                  <a:pos x="1656" y="316"/>
                </a:cxn>
                <a:cxn ang="0">
                  <a:pos x="1568" y="228"/>
                </a:cxn>
                <a:cxn ang="0">
                  <a:pos x="1460" y="252"/>
                </a:cxn>
                <a:cxn ang="0">
                  <a:pos x="1628" y="434"/>
                </a:cxn>
                <a:cxn ang="0">
                  <a:pos x="1660" y="640"/>
                </a:cxn>
                <a:cxn ang="0">
                  <a:pos x="1496" y="820"/>
                </a:cxn>
                <a:cxn ang="0">
                  <a:pos x="1186" y="854"/>
                </a:cxn>
                <a:cxn ang="0">
                  <a:pos x="910" y="768"/>
                </a:cxn>
                <a:cxn ang="0">
                  <a:pos x="716" y="604"/>
                </a:cxn>
                <a:cxn ang="0">
                  <a:pos x="644" y="432"/>
                </a:cxn>
                <a:cxn ang="0">
                  <a:pos x="692" y="248"/>
                </a:cxn>
                <a:cxn ang="0">
                  <a:pos x="848" y="128"/>
                </a:cxn>
                <a:cxn ang="0">
                  <a:pos x="764" y="76"/>
                </a:cxn>
              </a:cxnLst>
              <a:rect l="0" t="0" r="r" b="b"/>
              <a:pathLst>
                <a:path w="2422" h="1592">
                  <a:moveTo>
                    <a:pt x="764" y="76"/>
                  </a:moveTo>
                  <a:lnTo>
                    <a:pt x="720" y="100"/>
                  </a:lnTo>
                  <a:lnTo>
                    <a:pt x="696" y="116"/>
                  </a:lnTo>
                  <a:lnTo>
                    <a:pt x="624" y="174"/>
                  </a:lnTo>
                  <a:lnTo>
                    <a:pt x="326" y="48"/>
                  </a:lnTo>
                  <a:lnTo>
                    <a:pt x="352" y="20"/>
                  </a:lnTo>
                  <a:lnTo>
                    <a:pt x="148" y="0"/>
                  </a:lnTo>
                  <a:lnTo>
                    <a:pt x="246" y="126"/>
                  </a:lnTo>
                  <a:lnTo>
                    <a:pt x="280" y="92"/>
                  </a:lnTo>
                  <a:cubicBezTo>
                    <a:pt x="280" y="92"/>
                    <a:pt x="481" y="175"/>
                    <a:pt x="588" y="236"/>
                  </a:cubicBezTo>
                  <a:cubicBezTo>
                    <a:pt x="574" y="228"/>
                    <a:pt x="546" y="338"/>
                    <a:pt x="544" y="374"/>
                  </a:cubicBezTo>
                  <a:cubicBezTo>
                    <a:pt x="542" y="410"/>
                    <a:pt x="546" y="464"/>
                    <a:pt x="562" y="542"/>
                  </a:cubicBezTo>
                  <a:cubicBezTo>
                    <a:pt x="369" y="571"/>
                    <a:pt x="178" y="598"/>
                    <a:pt x="178" y="598"/>
                  </a:cubicBezTo>
                  <a:lnTo>
                    <a:pt x="172" y="556"/>
                  </a:lnTo>
                  <a:lnTo>
                    <a:pt x="0" y="664"/>
                  </a:lnTo>
                  <a:lnTo>
                    <a:pt x="204" y="734"/>
                  </a:lnTo>
                  <a:lnTo>
                    <a:pt x="196" y="676"/>
                  </a:lnTo>
                  <a:cubicBezTo>
                    <a:pt x="262" y="658"/>
                    <a:pt x="584" y="626"/>
                    <a:pt x="598" y="624"/>
                  </a:cubicBezTo>
                  <a:cubicBezTo>
                    <a:pt x="600" y="626"/>
                    <a:pt x="672" y="716"/>
                    <a:pt x="724" y="760"/>
                  </a:cubicBezTo>
                  <a:cubicBezTo>
                    <a:pt x="776" y="804"/>
                    <a:pt x="840" y="850"/>
                    <a:pt x="908" y="884"/>
                  </a:cubicBezTo>
                  <a:cubicBezTo>
                    <a:pt x="836" y="1058"/>
                    <a:pt x="764" y="1232"/>
                    <a:pt x="764" y="1232"/>
                  </a:cubicBezTo>
                  <a:lnTo>
                    <a:pt x="692" y="1200"/>
                  </a:lnTo>
                  <a:lnTo>
                    <a:pt x="732" y="1452"/>
                  </a:lnTo>
                  <a:lnTo>
                    <a:pt x="930" y="1298"/>
                  </a:lnTo>
                  <a:lnTo>
                    <a:pt x="860" y="1268"/>
                  </a:lnTo>
                  <a:cubicBezTo>
                    <a:pt x="860" y="1268"/>
                    <a:pt x="928" y="1092"/>
                    <a:pt x="996" y="916"/>
                  </a:cubicBezTo>
                  <a:cubicBezTo>
                    <a:pt x="1034" y="942"/>
                    <a:pt x="1115" y="963"/>
                    <a:pt x="1180" y="972"/>
                  </a:cubicBezTo>
                  <a:cubicBezTo>
                    <a:pt x="1245" y="981"/>
                    <a:pt x="1334" y="984"/>
                    <a:pt x="1384" y="968"/>
                  </a:cubicBezTo>
                  <a:cubicBezTo>
                    <a:pt x="1493" y="1170"/>
                    <a:pt x="1602" y="1372"/>
                    <a:pt x="1602" y="1372"/>
                  </a:cubicBezTo>
                  <a:lnTo>
                    <a:pt x="1548" y="1380"/>
                  </a:lnTo>
                  <a:lnTo>
                    <a:pt x="1776" y="1592"/>
                  </a:lnTo>
                  <a:lnTo>
                    <a:pt x="1776" y="1348"/>
                  </a:lnTo>
                  <a:lnTo>
                    <a:pt x="1714" y="1354"/>
                  </a:lnTo>
                  <a:cubicBezTo>
                    <a:pt x="1665" y="1288"/>
                    <a:pt x="1486" y="964"/>
                    <a:pt x="1482" y="954"/>
                  </a:cubicBezTo>
                  <a:cubicBezTo>
                    <a:pt x="1564" y="920"/>
                    <a:pt x="1636" y="871"/>
                    <a:pt x="1636" y="871"/>
                  </a:cubicBezTo>
                  <a:cubicBezTo>
                    <a:pt x="1636" y="871"/>
                    <a:pt x="1690" y="823"/>
                    <a:pt x="1736" y="770"/>
                  </a:cubicBezTo>
                  <a:cubicBezTo>
                    <a:pt x="1958" y="883"/>
                    <a:pt x="2180" y="996"/>
                    <a:pt x="2180" y="996"/>
                  </a:cubicBezTo>
                  <a:lnTo>
                    <a:pt x="2152" y="1032"/>
                  </a:lnTo>
                  <a:lnTo>
                    <a:pt x="2422" y="1082"/>
                  </a:lnTo>
                  <a:lnTo>
                    <a:pt x="2236" y="884"/>
                  </a:lnTo>
                  <a:lnTo>
                    <a:pt x="2216" y="924"/>
                  </a:lnTo>
                  <a:cubicBezTo>
                    <a:pt x="2138" y="893"/>
                    <a:pt x="1852" y="736"/>
                    <a:pt x="1766" y="698"/>
                  </a:cubicBezTo>
                  <a:cubicBezTo>
                    <a:pt x="1772" y="668"/>
                    <a:pt x="1794" y="626"/>
                    <a:pt x="1776" y="532"/>
                  </a:cubicBezTo>
                  <a:cubicBezTo>
                    <a:pt x="1758" y="438"/>
                    <a:pt x="1706" y="382"/>
                    <a:pt x="1714" y="378"/>
                  </a:cubicBezTo>
                  <a:cubicBezTo>
                    <a:pt x="1886" y="349"/>
                    <a:pt x="2058" y="320"/>
                    <a:pt x="2058" y="320"/>
                  </a:cubicBezTo>
                  <a:lnTo>
                    <a:pt x="2076" y="368"/>
                  </a:lnTo>
                  <a:lnTo>
                    <a:pt x="2200" y="266"/>
                  </a:lnTo>
                  <a:lnTo>
                    <a:pt x="1994" y="220"/>
                  </a:lnTo>
                  <a:lnTo>
                    <a:pt x="2016" y="260"/>
                  </a:lnTo>
                  <a:lnTo>
                    <a:pt x="1656" y="316"/>
                  </a:lnTo>
                  <a:lnTo>
                    <a:pt x="1568" y="228"/>
                  </a:lnTo>
                  <a:cubicBezTo>
                    <a:pt x="1568" y="228"/>
                    <a:pt x="1468" y="254"/>
                    <a:pt x="1460" y="252"/>
                  </a:cubicBezTo>
                  <a:cubicBezTo>
                    <a:pt x="1452" y="250"/>
                    <a:pt x="1600" y="386"/>
                    <a:pt x="1628" y="434"/>
                  </a:cubicBezTo>
                  <a:cubicBezTo>
                    <a:pt x="1656" y="482"/>
                    <a:pt x="1674" y="588"/>
                    <a:pt x="1660" y="640"/>
                  </a:cubicBezTo>
                  <a:cubicBezTo>
                    <a:pt x="1646" y="692"/>
                    <a:pt x="1594" y="764"/>
                    <a:pt x="1496" y="820"/>
                  </a:cubicBezTo>
                  <a:cubicBezTo>
                    <a:pt x="1398" y="876"/>
                    <a:pt x="1186" y="854"/>
                    <a:pt x="1186" y="854"/>
                  </a:cubicBezTo>
                  <a:cubicBezTo>
                    <a:pt x="1186" y="854"/>
                    <a:pt x="1002" y="816"/>
                    <a:pt x="910" y="768"/>
                  </a:cubicBezTo>
                  <a:cubicBezTo>
                    <a:pt x="818" y="720"/>
                    <a:pt x="774" y="674"/>
                    <a:pt x="716" y="604"/>
                  </a:cubicBezTo>
                  <a:cubicBezTo>
                    <a:pt x="658" y="534"/>
                    <a:pt x="647" y="494"/>
                    <a:pt x="644" y="432"/>
                  </a:cubicBezTo>
                  <a:cubicBezTo>
                    <a:pt x="641" y="370"/>
                    <a:pt x="642" y="328"/>
                    <a:pt x="692" y="248"/>
                  </a:cubicBezTo>
                  <a:cubicBezTo>
                    <a:pt x="726" y="197"/>
                    <a:pt x="850" y="132"/>
                    <a:pt x="848" y="128"/>
                  </a:cubicBezTo>
                  <a:cubicBezTo>
                    <a:pt x="846" y="124"/>
                    <a:pt x="781" y="87"/>
                    <a:pt x="764" y="76"/>
                  </a:cubicBezTo>
                  <a:close/>
                </a:path>
              </a:pathLst>
            </a:custGeom>
            <a:solidFill>
              <a:srgbClr val="EF7C00"/>
            </a:solidFill>
            <a:ln w="19050" cap="flat" cmpd="sng">
              <a:solidFill>
                <a:srgbClr val="EF7C00"/>
              </a:solidFill>
              <a:prstDash val="solid"/>
              <a:round/>
              <a:headEnd/>
              <a:tailEnd/>
            </a:ln>
            <a:effectLst/>
          </p:spPr>
          <p:txBody>
            <a:bodyPr wrap="none" lIns="36000" tIns="0" rIns="36000" bIns="0" anchor="ctr">
              <a:noAutofit/>
            </a:bodyPr>
            <a:lstStyle/>
            <a:p>
              <a:endParaRPr lang="fr-FR">
                <a:solidFill>
                  <a:prstClr val="black"/>
                </a:solidFill>
              </a:endParaRPr>
            </a:p>
          </p:txBody>
        </p:sp>
        <p:sp>
          <p:nvSpPr>
            <p:cNvPr id="6" name="ZoneTexte 5"/>
            <p:cNvSpPr txBox="1"/>
            <p:nvPr/>
          </p:nvSpPr>
          <p:spPr>
            <a:xfrm>
              <a:off x="4211960" y="260648"/>
              <a:ext cx="1656184" cy="342401"/>
            </a:xfrm>
            <a:prstGeom prst="rect">
              <a:avLst/>
            </a:prstGeom>
            <a:noFill/>
          </p:spPr>
          <p:txBody>
            <a:bodyPr wrap="square" rtlCol="0">
              <a:spAutoFit/>
            </a:bodyPr>
            <a:lstStyle/>
            <a:p>
              <a:pPr algn="ctr">
                <a:lnSpc>
                  <a:spcPts val="1800"/>
                </a:lnSpc>
              </a:pPr>
              <a:r>
                <a:rPr lang="fr-FR" sz="2000" b="1" dirty="0" smtClean="0">
                  <a:solidFill>
                    <a:prstClr val="black"/>
                  </a:solidFill>
                </a:rPr>
                <a:t>Analyser</a:t>
              </a:r>
              <a:endParaRPr lang="fr-FR" sz="2000" b="1" dirty="0">
                <a:solidFill>
                  <a:prstClr val="black"/>
                </a:solidFill>
              </a:endParaRPr>
            </a:p>
          </p:txBody>
        </p:sp>
      </p:grpSp>
      <p:pic>
        <p:nvPicPr>
          <p:cNvPr id="10" name="Picture 5"/>
          <p:cNvPicPr>
            <a:picLocks noChangeAspect="1" noChangeArrowheads="1"/>
          </p:cNvPicPr>
          <p:nvPr/>
        </p:nvPicPr>
        <p:blipFill>
          <a:blip r:embed="rId4" cstate="screen">
            <a:extLst>
              <a:ext uri="{28A0092B-C50C-407E-A947-70E740481C1C}">
                <a14:useLocalDpi xmlns="" xmlns:a14="http://schemas.microsoft.com/office/drawing/2010/main"/>
              </a:ext>
            </a:extLst>
          </a:blip>
          <a:srcRect/>
          <a:stretch>
            <a:fillRect/>
          </a:stretch>
        </p:blipFill>
        <p:spPr bwMode="auto">
          <a:xfrm>
            <a:off x="642910" y="1071546"/>
            <a:ext cx="3964676" cy="2160240"/>
          </a:xfrm>
          <a:prstGeom prst="rect">
            <a:avLst/>
          </a:prstGeom>
          <a:noFill/>
          <a:ln w="9525">
            <a:noFill/>
            <a:miter lim="800000"/>
            <a:headEnd/>
            <a:tailEnd/>
          </a:ln>
        </p:spPr>
      </p:pic>
      <p:pic>
        <p:nvPicPr>
          <p:cNvPr id="9" name="Image 120" descr="Schéma Ascenseur"/>
          <p:cNvPicPr>
            <a:picLocks noChangeAspect="1" noChangeArrowheads="1"/>
          </p:cNvPicPr>
          <p:nvPr/>
        </p:nvPicPr>
        <p:blipFill>
          <a:blip r:embed="rId5" cstate="screen">
            <a:extLst>
              <a:ext uri="{28A0092B-C50C-407E-A947-70E740481C1C}">
                <a14:useLocalDpi xmlns="" xmlns:a14="http://schemas.microsoft.com/office/drawing/2010/main"/>
              </a:ext>
            </a:extLst>
          </a:blip>
          <a:srcRect/>
          <a:stretch>
            <a:fillRect/>
          </a:stretch>
        </p:blipFill>
        <p:spPr bwMode="auto">
          <a:xfrm>
            <a:off x="0" y="3283562"/>
            <a:ext cx="1678270" cy="1931388"/>
          </a:xfrm>
          <a:prstGeom prst="rect">
            <a:avLst/>
          </a:prstGeom>
          <a:noFill/>
          <a:ln w="9525">
            <a:noFill/>
            <a:miter lim="800000"/>
            <a:headEnd/>
            <a:tailEnd/>
          </a:ln>
        </p:spPr>
      </p:pic>
      <p:pic>
        <p:nvPicPr>
          <p:cNvPr id="11" name="Image 119" descr="vue ascenseur 1"/>
          <p:cNvPicPr>
            <a:picLocks noChangeAspect="1" noChangeArrowheads="1"/>
          </p:cNvPicPr>
          <p:nvPr/>
        </p:nvPicPr>
        <p:blipFill>
          <a:blip r:embed="rId6" cstate="screen">
            <a:extLst>
              <a:ext uri="{28A0092B-C50C-407E-A947-70E740481C1C}">
                <a14:useLocalDpi xmlns="" xmlns:a14="http://schemas.microsoft.com/office/drawing/2010/main"/>
              </a:ext>
            </a:extLst>
          </a:blip>
          <a:srcRect/>
          <a:stretch>
            <a:fillRect/>
          </a:stretch>
        </p:blipFill>
        <p:spPr bwMode="auto">
          <a:xfrm>
            <a:off x="5857884" y="1000108"/>
            <a:ext cx="1452789" cy="1714512"/>
          </a:xfrm>
          <a:prstGeom prst="rect">
            <a:avLst/>
          </a:prstGeom>
          <a:noFill/>
          <a:ln w="9525">
            <a:noFill/>
            <a:miter lim="800000"/>
            <a:headEnd/>
            <a:tailEnd/>
          </a:ln>
        </p:spPr>
      </p:pic>
      <p:pic>
        <p:nvPicPr>
          <p:cNvPr id="12" name="Picture 6" descr="complément corrigé u42 dr2"/>
          <p:cNvPicPr>
            <a:picLocks noChangeAspect="1" noChangeArrowheads="1"/>
          </p:cNvPicPr>
          <p:nvPr/>
        </p:nvPicPr>
        <p:blipFill>
          <a:blip r:embed="rId7" cstate="screen">
            <a:extLst>
              <a:ext uri="{28A0092B-C50C-407E-A947-70E740481C1C}">
                <a14:useLocalDpi xmlns="" xmlns:a14="http://schemas.microsoft.com/office/drawing/2010/main"/>
              </a:ext>
            </a:extLst>
          </a:blip>
          <a:srcRect/>
          <a:stretch>
            <a:fillRect/>
          </a:stretch>
        </p:blipFill>
        <p:spPr bwMode="auto">
          <a:xfrm>
            <a:off x="2071670" y="3429000"/>
            <a:ext cx="1803354" cy="1608918"/>
          </a:xfrm>
          <a:prstGeom prst="rect">
            <a:avLst/>
          </a:prstGeom>
          <a:noFill/>
          <a:ln w="9525">
            <a:noFill/>
            <a:miter lim="800000"/>
            <a:headEnd/>
            <a:tailEnd/>
          </a:ln>
        </p:spPr>
      </p:pic>
      <p:pic>
        <p:nvPicPr>
          <p:cNvPr id="13" name="Picture 4"/>
          <p:cNvPicPr>
            <a:picLocks noChangeAspect="1" noChangeArrowheads="1"/>
          </p:cNvPicPr>
          <p:nvPr/>
        </p:nvPicPr>
        <p:blipFill>
          <a:blip r:embed="rId8" cstate="print"/>
          <a:srcRect/>
          <a:stretch>
            <a:fillRect/>
          </a:stretch>
        </p:blipFill>
        <p:spPr bwMode="auto">
          <a:xfrm>
            <a:off x="6513758" y="3143248"/>
            <a:ext cx="2450729" cy="2018458"/>
          </a:xfrm>
          <a:prstGeom prst="rect">
            <a:avLst/>
          </a:prstGeom>
          <a:noFill/>
          <a:ln w="9525">
            <a:noFill/>
            <a:miter lim="800000"/>
            <a:headEnd/>
            <a:tailEnd/>
          </a:ln>
        </p:spPr>
      </p:pic>
      <p:sp>
        <p:nvSpPr>
          <p:cNvPr id="18" name="Rectangle 17"/>
          <p:cNvSpPr/>
          <p:nvPr/>
        </p:nvSpPr>
        <p:spPr>
          <a:xfrm>
            <a:off x="4895528" y="5229200"/>
            <a:ext cx="4248472" cy="1138773"/>
          </a:xfrm>
          <a:prstGeom prst="rect">
            <a:avLst/>
          </a:prstGeom>
        </p:spPr>
        <p:txBody>
          <a:bodyPr wrap="square">
            <a:spAutoFit/>
          </a:bodyPr>
          <a:lstStyle/>
          <a:p>
            <a:pPr>
              <a:buFontTx/>
              <a:buChar char="-"/>
            </a:pPr>
            <a:r>
              <a:rPr lang="fr-FR" sz="1700" b="1" dirty="0" smtClean="0">
                <a:solidFill>
                  <a:schemeClr val="accent1">
                    <a:lumMod val="75000"/>
                  </a:schemeClr>
                </a:solidFill>
                <a:latin typeface="Calibri" pitchFamily="34" charset="0"/>
              </a:rPr>
              <a:t> Techniques pratiques d'analyse : </a:t>
            </a:r>
          </a:p>
          <a:p>
            <a:r>
              <a:rPr lang="fr-FR" sz="1700" b="1" dirty="0" smtClean="0">
                <a:solidFill>
                  <a:schemeClr val="accent1">
                    <a:lumMod val="75000"/>
                  </a:schemeClr>
                </a:solidFill>
                <a:latin typeface="Calibri" pitchFamily="34" charset="0"/>
              </a:rPr>
              <a:t>causes-effet, diagramme de Pareto, </a:t>
            </a:r>
          </a:p>
          <a:p>
            <a:r>
              <a:rPr lang="fr-FR" sz="1700" b="1" dirty="0" smtClean="0">
                <a:solidFill>
                  <a:schemeClr val="accent1">
                    <a:lumMod val="75000"/>
                  </a:schemeClr>
                </a:solidFill>
                <a:latin typeface="Calibri" pitchFamily="34" charset="0"/>
              </a:rPr>
              <a:t>- Méthodes et outils d'analyse des risques,</a:t>
            </a:r>
          </a:p>
          <a:p>
            <a:r>
              <a:rPr lang="fr-FR" sz="1700" b="1" dirty="0" smtClean="0">
                <a:solidFill>
                  <a:schemeClr val="accent1">
                    <a:lumMod val="75000"/>
                  </a:schemeClr>
                </a:solidFill>
                <a:latin typeface="Calibri" pitchFamily="34" charset="0"/>
              </a:rPr>
              <a:t>- Méthodes et outils d'évaluation des coûts.</a:t>
            </a:r>
            <a:endParaRPr lang="fr-FR" sz="1700" b="1" dirty="0">
              <a:solidFill>
                <a:schemeClr val="accent1">
                  <a:lumMod val="75000"/>
                </a:schemeClr>
              </a:solidFill>
              <a:latin typeface="Calibri" pitchFamily="34" charset="0"/>
            </a:endParaRPr>
          </a:p>
        </p:txBody>
      </p:sp>
      <p:cxnSp>
        <p:nvCxnSpPr>
          <p:cNvPr id="20" name="Connecteur droit 19"/>
          <p:cNvCxnSpPr/>
          <p:nvPr/>
        </p:nvCxnSpPr>
        <p:spPr>
          <a:xfrm>
            <a:off x="179512" y="764704"/>
            <a:ext cx="6048672" cy="0"/>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1" name="Rectangle 20">
            <a:hlinkClick r:id="" action="ppaction://hlinkshowjump?jump=nextslide"/>
          </p:cNvPr>
          <p:cNvSpPr/>
          <p:nvPr/>
        </p:nvSpPr>
        <p:spPr>
          <a:xfrm>
            <a:off x="161920" y="114300"/>
            <a:ext cx="6012668" cy="573234"/>
          </a:xfrm>
          <a:prstGeom prst="rect">
            <a:avLst/>
          </a:prstGeom>
        </p:spPr>
        <p:txBody>
          <a:bodyPr wrap="square">
            <a:spAutoFit/>
          </a:bodyPr>
          <a:lstStyle/>
          <a:p>
            <a:pPr>
              <a:lnSpc>
                <a:spcPts val="1800"/>
              </a:lnSpc>
            </a:pPr>
            <a:r>
              <a:rPr lang="fr-FR" sz="2000" b="1" dirty="0" smtClean="0"/>
              <a:t>C7 Analyser un existant, proposer des améliorations</a:t>
            </a:r>
            <a:endParaRPr lang="fr-FR" sz="2000" b="1" dirty="0"/>
          </a:p>
        </p:txBody>
      </p:sp>
      <p:sp>
        <p:nvSpPr>
          <p:cNvPr id="25" name="Rectangle 24"/>
          <p:cNvSpPr/>
          <p:nvPr/>
        </p:nvSpPr>
        <p:spPr>
          <a:xfrm>
            <a:off x="428596" y="1000108"/>
            <a:ext cx="7286676" cy="752477"/>
          </a:xfrm>
          <a:prstGeom prst="rect">
            <a:avLst/>
          </a:prstGeom>
          <a:gradFill>
            <a:gsLst>
              <a:gs pos="0">
                <a:schemeClr val="accent3">
                  <a:shade val="15000"/>
                  <a:satMod val="180000"/>
                  <a:alpha val="1200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p:spPr>
        <p:style>
          <a:lnRef idx="0">
            <a:schemeClr val="accent3"/>
          </a:lnRef>
          <a:fillRef idx="3">
            <a:schemeClr val="accent3"/>
          </a:fillRef>
          <a:effectRef idx="3">
            <a:schemeClr val="accent3"/>
          </a:effectRef>
          <a:fontRef idx="minor">
            <a:schemeClr val="lt1"/>
          </a:fontRef>
        </p:style>
        <p:txBody>
          <a:bodyPr wrap="square" tIns="144000" bIns="144000">
            <a:spAutoFit/>
          </a:bodyPr>
          <a:lstStyle/>
          <a:p>
            <a:pPr marL="0" lvl="4">
              <a:lnSpc>
                <a:spcPts val="1800"/>
              </a:lnSpc>
            </a:pPr>
            <a:r>
              <a:rPr lang="fr-FR" sz="2000" b="1" dirty="0" smtClean="0">
                <a:solidFill>
                  <a:schemeClr val="bg1"/>
                </a:solidFill>
              </a:rPr>
              <a:t>Analyse</a:t>
            </a:r>
            <a:r>
              <a:rPr lang="fr-FR" sz="2000" dirty="0" smtClean="0">
                <a:solidFill>
                  <a:schemeClr val="bg1"/>
                </a:solidFill>
              </a:rPr>
              <a:t>r le rôle, les caractéristiques et l’agencement des composants réalisant une fonction</a:t>
            </a:r>
            <a:endParaRPr lang="fr-FR" sz="2400" b="1" dirty="0">
              <a:solidFill>
                <a:schemeClr val="bg1"/>
              </a:solidFill>
              <a:latin typeface="Calibri" pitchFamily="34" charset="0"/>
              <a:cs typeface="Calibri" pitchFamily="34" charset="0"/>
            </a:endParaRPr>
          </a:p>
        </p:txBody>
      </p:sp>
      <p:sp>
        <p:nvSpPr>
          <p:cNvPr id="26" name="Rectangle 25"/>
          <p:cNvSpPr/>
          <p:nvPr/>
        </p:nvSpPr>
        <p:spPr>
          <a:xfrm>
            <a:off x="1142976" y="2143116"/>
            <a:ext cx="6000792" cy="521645"/>
          </a:xfrm>
          <a:prstGeom prst="rect">
            <a:avLst/>
          </a:prstGeom>
          <a:gradFill>
            <a:gsLst>
              <a:gs pos="0">
                <a:schemeClr val="accent3">
                  <a:shade val="15000"/>
                  <a:satMod val="180000"/>
                  <a:alpha val="1200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p:spPr>
        <p:style>
          <a:lnRef idx="0">
            <a:schemeClr val="accent3"/>
          </a:lnRef>
          <a:fillRef idx="3">
            <a:schemeClr val="accent3"/>
          </a:fillRef>
          <a:effectRef idx="3">
            <a:schemeClr val="accent3"/>
          </a:effectRef>
          <a:fontRef idx="minor">
            <a:schemeClr val="lt1"/>
          </a:fontRef>
        </p:style>
        <p:txBody>
          <a:bodyPr wrap="square" tIns="144000" bIns="144000">
            <a:spAutoFit/>
          </a:bodyPr>
          <a:lstStyle/>
          <a:p>
            <a:pPr marL="0" lvl="4">
              <a:lnSpc>
                <a:spcPts val="1800"/>
              </a:lnSpc>
            </a:pPr>
            <a:r>
              <a:rPr lang="fr-FR" sz="2000" b="1" dirty="0" smtClean="0">
                <a:solidFill>
                  <a:schemeClr val="bg1"/>
                </a:solidFill>
              </a:rPr>
              <a:t>Vérifie</a:t>
            </a:r>
            <a:r>
              <a:rPr lang="fr-FR" sz="2000" dirty="0" smtClean="0">
                <a:solidFill>
                  <a:schemeClr val="bg1"/>
                </a:solidFill>
              </a:rPr>
              <a:t>r les performances du système existant</a:t>
            </a:r>
            <a:endParaRPr lang="fr-FR" sz="2400" b="1" dirty="0">
              <a:solidFill>
                <a:schemeClr val="bg1"/>
              </a:solidFill>
              <a:latin typeface="Calibri" pitchFamily="34" charset="0"/>
              <a:cs typeface="Calibri" pitchFamily="34" charset="0"/>
            </a:endParaRPr>
          </a:p>
        </p:txBody>
      </p:sp>
      <p:sp>
        <p:nvSpPr>
          <p:cNvPr id="27" name="Rectangle 26"/>
          <p:cNvSpPr/>
          <p:nvPr/>
        </p:nvSpPr>
        <p:spPr>
          <a:xfrm>
            <a:off x="1571604" y="3214686"/>
            <a:ext cx="6215106" cy="752477"/>
          </a:xfrm>
          <a:prstGeom prst="rect">
            <a:avLst/>
          </a:prstGeom>
          <a:gradFill>
            <a:gsLst>
              <a:gs pos="0">
                <a:schemeClr val="accent3">
                  <a:shade val="15000"/>
                  <a:satMod val="180000"/>
                  <a:alpha val="1200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p:spPr>
        <p:style>
          <a:lnRef idx="0">
            <a:schemeClr val="accent3"/>
          </a:lnRef>
          <a:fillRef idx="3">
            <a:schemeClr val="accent3"/>
          </a:fillRef>
          <a:effectRef idx="3">
            <a:schemeClr val="accent3"/>
          </a:effectRef>
          <a:fontRef idx="minor">
            <a:schemeClr val="lt1"/>
          </a:fontRef>
        </p:style>
        <p:txBody>
          <a:bodyPr wrap="square" tIns="144000" bIns="144000">
            <a:spAutoFit/>
          </a:bodyPr>
          <a:lstStyle/>
          <a:p>
            <a:pPr marL="0" lvl="4">
              <a:lnSpc>
                <a:spcPts val="1800"/>
              </a:lnSpc>
            </a:pPr>
            <a:r>
              <a:rPr lang="fr-FR" sz="2000" b="1" dirty="0" smtClean="0">
                <a:solidFill>
                  <a:schemeClr val="bg1"/>
                </a:solidFill>
              </a:rPr>
              <a:t>Identifie</a:t>
            </a:r>
            <a:r>
              <a:rPr lang="fr-FR" sz="2000" dirty="0" smtClean="0">
                <a:solidFill>
                  <a:schemeClr val="bg1"/>
                </a:solidFill>
              </a:rPr>
              <a:t>r les paramètres de réglage et leurs influences sur le comportement du système</a:t>
            </a:r>
            <a:endParaRPr lang="fr-FR" sz="2400" b="1" dirty="0">
              <a:solidFill>
                <a:schemeClr val="bg1"/>
              </a:solidFill>
              <a:latin typeface="Calibri" pitchFamily="34" charset="0"/>
              <a:cs typeface="Calibri" pitchFamily="34" charset="0"/>
            </a:endParaRPr>
          </a:p>
        </p:txBody>
      </p:sp>
      <p:sp>
        <p:nvSpPr>
          <p:cNvPr id="8" name="Rectangle 7"/>
          <p:cNvSpPr/>
          <p:nvPr/>
        </p:nvSpPr>
        <p:spPr>
          <a:xfrm>
            <a:off x="571472" y="5214950"/>
            <a:ext cx="4286280" cy="1138773"/>
          </a:xfrm>
          <a:prstGeom prst="rect">
            <a:avLst/>
          </a:prstGeom>
        </p:spPr>
        <p:txBody>
          <a:bodyPr wrap="square">
            <a:spAutoFit/>
          </a:bodyPr>
          <a:lstStyle/>
          <a:p>
            <a:r>
              <a:rPr lang="fr-FR" sz="1700" b="1" dirty="0" smtClean="0">
                <a:solidFill>
                  <a:schemeClr val="accent1">
                    <a:lumMod val="75000"/>
                  </a:schemeClr>
                </a:solidFill>
                <a:latin typeface="Calibri" pitchFamily="34" charset="0"/>
              </a:rPr>
              <a:t>- Schémas technologiques : électriques, pneumatiques, hydrauliques, etc.,</a:t>
            </a:r>
          </a:p>
          <a:p>
            <a:r>
              <a:rPr lang="fr-FR" sz="1700" b="1" dirty="0" smtClean="0">
                <a:solidFill>
                  <a:schemeClr val="accent1">
                    <a:lumMod val="75000"/>
                  </a:schemeClr>
                </a:solidFill>
                <a:latin typeface="Calibri" pitchFamily="34" charset="0"/>
              </a:rPr>
              <a:t>- Schémas d'architecture mécanique, schéma cinématique, dessin technique en 2D et 3D,</a:t>
            </a:r>
            <a:endParaRPr lang="fr-FR" sz="1700" b="1" dirty="0">
              <a:solidFill>
                <a:schemeClr val="accent1">
                  <a:lumMod val="75000"/>
                </a:schemeClr>
              </a:solidFill>
            </a:endParaRPr>
          </a:p>
        </p:txBody>
      </p:sp>
      <p:sp>
        <p:nvSpPr>
          <p:cNvPr id="28" name="Rectangle 27"/>
          <p:cNvSpPr/>
          <p:nvPr/>
        </p:nvSpPr>
        <p:spPr>
          <a:xfrm>
            <a:off x="1785918" y="4500570"/>
            <a:ext cx="7143800" cy="752477"/>
          </a:xfrm>
          <a:prstGeom prst="rect">
            <a:avLst/>
          </a:prstGeom>
          <a:gradFill>
            <a:gsLst>
              <a:gs pos="0">
                <a:schemeClr val="accent3">
                  <a:shade val="15000"/>
                  <a:satMod val="180000"/>
                  <a:alpha val="12000"/>
                </a:schemeClr>
              </a:gs>
              <a:gs pos="50000">
                <a:schemeClr val="accent3">
                  <a:shade val="45000"/>
                  <a:satMod val="170000"/>
                </a:schemeClr>
              </a:gs>
              <a:gs pos="70000">
                <a:schemeClr val="accent3">
                  <a:tint val="99000"/>
                  <a:shade val="65000"/>
                  <a:satMod val="155000"/>
                </a:schemeClr>
              </a:gs>
              <a:gs pos="100000">
                <a:schemeClr val="accent3">
                  <a:tint val="95500"/>
                  <a:shade val="100000"/>
                  <a:satMod val="155000"/>
                </a:schemeClr>
              </a:gs>
            </a:gsLst>
          </a:gradFill>
        </p:spPr>
        <p:style>
          <a:lnRef idx="0">
            <a:schemeClr val="accent3"/>
          </a:lnRef>
          <a:fillRef idx="3">
            <a:schemeClr val="accent3"/>
          </a:fillRef>
          <a:effectRef idx="3">
            <a:schemeClr val="accent3"/>
          </a:effectRef>
          <a:fontRef idx="minor">
            <a:schemeClr val="lt1"/>
          </a:fontRef>
        </p:style>
        <p:txBody>
          <a:bodyPr wrap="square" tIns="144000" bIns="144000">
            <a:spAutoFit/>
          </a:bodyPr>
          <a:lstStyle/>
          <a:p>
            <a:pPr marL="0" lvl="4">
              <a:lnSpc>
                <a:spcPts val="1800"/>
              </a:lnSpc>
            </a:pPr>
            <a:r>
              <a:rPr lang="fr-FR" sz="2000" b="1" dirty="0" smtClean="0">
                <a:solidFill>
                  <a:schemeClr val="bg1"/>
                </a:solidFill>
              </a:rPr>
              <a:t>Planifier</a:t>
            </a:r>
            <a:r>
              <a:rPr lang="fr-FR" sz="2000" dirty="0" smtClean="0">
                <a:solidFill>
                  <a:schemeClr val="bg1"/>
                </a:solidFill>
              </a:rPr>
              <a:t> les opérations liées au maintien en conditions opérationnelles, au réglage et/ou à l’amélioration.</a:t>
            </a:r>
            <a:endParaRPr lang="fr-FR" sz="2400" b="1" dirty="0">
              <a:solidFill>
                <a:schemeClr val="bg1"/>
              </a:solidFill>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cteur droit 12"/>
          <p:cNvCxnSpPr/>
          <p:nvPr/>
        </p:nvCxnSpPr>
        <p:spPr>
          <a:xfrm>
            <a:off x="179512" y="764704"/>
            <a:ext cx="7215238" cy="1588"/>
          </a:xfrm>
          <a:prstGeom prst="line">
            <a:avLst/>
          </a:prstGeom>
          <a:ln w="381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56" name="Titre 2"/>
          <p:cNvSpPr txBox="1">
            <a:spLocks/>
          </p:cNvSpPr>
          <p:nvPr/>
        </p:nvSpPr>
        <p:spPr>
          <a:xfrm>
            <a:off x="0" y="152636"/>
            <a:ext cx="5364088" cy="540060"/>
          </a:xfrm>
          <a:prstGeom prst="rect">
            <a:avLst/>
          </a:prstGeom>
          <a:noFill/>
        </p:spPr>
        <p:txBody>
          <a:bodyPr>
            <a:normAutofit/>
            <a:scene3d>
              <a:camera prst="perspectiveBelow"/>
              <a:lightRig rig="soft" dir="t"/>
            </a:scene3d>
            <a:sp3d prstMaterial="softEdge">
              <a:bevelT w="25400" h="25400"/>
            </a:sp3d>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fr-FR" sz="2800" b="1" i="0" strike="noStrike" kern="1200" cap="none" spc="0" normalizeH="0" baseline="0" noProof="0" dirty="0" smtClean="0">
                <a:ln w="17780" cmpd="sng">
                  <a:solidFill>
                    <a:schemeClr val="bg1"/>
                  </a:solidFill>
                  <a:prstDash val="solid"/>
                  <a:miter lim="800000"/>
                </a:ln>
                <a:effectLst>
                  <a:outerShdw blurRad="50800" algn="tl" rotWithShape="0">
                    <a:srgbClr val="000000"/>
                  </a:outerShdw>
                </a:effectLst>
                <a:uLnTx/>
                <a:uFillTx/>
                <a:latin typeface="Arial" pitchFamily="34" charset="0"/>
                <a:ea typeface="+mj-ea"/>
                <a:cs typeface="Arial" pitchFamily="34" charset="0"/>
              </a:rPr>
              <a:t> </a:t>
            </a:r>
            <a:r>
              <a:rPr kumimoji="0" lang="fr-FR" sz="2800" b="1" i="0" strike="noStrike" kern="1200" cap="none" spc="0" normalizeH="0" baseline="0" noProof="0" dirty="0" smtClean="0">
                <a:ln w="17780" cmpd="sng">
                  <a:solidFill>
                    <a:schemeClr val="bg1"/>
                  </a:solidFill>
                  <a:prstDash val="solid"/>
                  <a:miter lim="800000"/>
                </a:ln>
                <a:uLnTx/>
                <a:uFillTx/>
                <a:latin typeface="Arial" pitchFamily="34" charset="0"/>
                <a:ea typeface="+mj-ea"/>
                <a:cs typeface="Arial" pitchFamily="34" charset="0"/>
              </a:rPr>
              <a:t>Vers l’ingénierie simultanée </a:t>
            </a:r>
            <a:endParaRPr kumimoji="0" lang="fr-FR" sz="3600" b="1" i="0" strike="noStrike" kern="1200" cap="none" spc="0" normalizeH="0" baseline="0" noProof="0" dirty="0">
              <a:ln w="17780" cmpd="sng">
                <a:solidFill>
                  <a:schemeClr val="bg1"/>
                </a:solidFill>
                <a:prstDash val="solid"/>
                <a:miter lim="800000"/>
              </a:ln>
              <a:uLnTx/>
              <a:uFillTx/>
              <a:latin typeface="Arial" pitchFamily="34" charset="0"/>
              <a:ea typeface="+mj-ea"/>
              <a:cs typeface="Arial" pitchFamily="34" charset="0"/>
            </a:endParaRPr>
          </a:p>
        </p:txBody>
      </p:sp>
      <p:pic>
        <p:nvPicPr>
          <p:cNvPr id="21" name="Image 20" descr="logo_acad_lille.jpg"/>
          <p:cNvPicPr>
            <a:picLocks noChangeAspect="1"/>
          </p:cNvPicPr>
          <p:nvPr/>
        </p:nvPicPr>
        <p:blipFill>
          <a:blip r:embed="rId3" cstate="print"/>
          <a:stretch>
            <a:fillRect/>
          </a:stretch>
        </p:blipFill>
        <p:spPr>
          <a:xfrm>
            <a:off x="8537291" y="6192578"/>
            <a:ext cx="606709" cy="6654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ZoneTexte 21"/>
          <p:cNvSpPr txBox="1"/>
          <p:nvPr/>
        </p:nvSpPr>
        <p:spPr>
          <a:xfrm>
            <a:off x="0" y="6597352"/>
            <a:ext cx="9144000" cy="307777"/>
          </a:xfrm>
          <a:prstGeom prst="rect">
            <a:avLst/>
          </a:prstGeom>
          <a:noFill/>
          <a:ln>
            <a:noFill/>
          </a:ln>
        </p:spPr>
        <p:txBody>
          <a:bodyPr wrap="square" rtlCol="0">
            <a:spAutoFit/>
          </a:bodyPr>
          <a:lstStyle/>
          <a:p>
            <a:r>
              <a:rPr lang="fr-FR" sz="1400" b="1" i="1" dirty="0" smtClean="0">
                <a:latin typeface="Calibri" pitchFamily="34" charset="0"/>
                <a:cs typeface="Calibri" pitchFamily="34" charset="0"/>
              </a:rPr>
              <a:t>Séminaire BTS CRSA						</a:t>
            </a:r>
            <a:r>
              <a:rPr lang="fr-FR" sz="1400" b="1" i="1" dirty="0" smtClean="0">
                <a:solidFill>
                  <a:schemeClr val="bg2">
                    <a:lumMod val="10000"/>
                  </a:schemeClr>
                </a:solidFill>
                <a:latin typeface="Calibri" pitchFamily="34" charset="0"/>
                <a:cs typeface="Calibri" pitchFamily="34" charset="0"/>
              </a:rPr>
              <a:t> Mardi 08 novembre 2011</a:t>
            </a:r>
            <a:endParaRPr lang="fr-FR" sz="1400" b="1" i="1" dirty="0">
              <a:solidFill>
                <a:schemeClr val="bg2">
                  <a:lumMod val="10000"/>
                </a:schemeClr>
              </a:solidFill>
              <a:latin typeface="Calibri" pitchFamily="34" charset="0"/>
              <a:cs typeface="Calibri" pitchFamily="34" charset="0"/>
            </a:endParaRPr>
          </a:p>
        </p:txBody>
      </p:sp>
      <p:sp>
        <p:nvSpPr>
          <p:cNvPr id="20" name="ZoneTexte 19"/>
          <p:cNvSpPr txBox="1"/>
          <p:nvPr/>
        </p:nvSpPr>
        <p:spPr>
          <a:xfrm>
            <a:off x="153927" y="836577"/>
            <a:ext cx="4788532" cy="3046988"/>
          </a:xfrm>
          <a:prstGeom prst="rect">
            <a:avLst/>
          </a:prstGeom>
          <a:noFill/>
        </p:spPr>
        <p:txBody>
          <a:bodyPr wrap="square" rtlCol="0">
            <a:spAutoFit/>
          </a:bodyPr>
          <a:lstStyle/>
          <a:p>
            <a:r>
              <a:rPr lang="fr-FR" sz="2400" b="1" dirty="0" smtClean="0">
                <a:solidFill>
                  <a:schemeClr val="accent4">
                    <a:lumMod val="50000"/>
                  </a:schemeClr>
                </a:solidFill>
                <a:latin typeface="Calibri" pitchFamily="34" charset="0"/>
                <a:cs typeface="Calibri" pitchFamily="34" charset="0"/>
              </a:rPr>
              <a:t>Dans les années 70, les principales phases d’un cycle de développement étaient purement séquentielles et faisaient appel à différents services. A partir du bureau d’études, les activités s’enclenchaient les unes après les autres.  </a:t>
            </a:r>
            <a:endParaRPr lang="fr-FR" sz="2400" b="1" dirty="0">
              <a:solidFill>
                <a:schemeClr val="accent4">
                  <a:lumMod val="50000"/>
                </a:schemeClr>
              </a:solidFill>
              <a:latin typeface="Calibri" pitchFamily="34" charset="0"/>
              <a:cs typeface="Calibri" pitchFamily="34" charset="0"/>
            </a:endParaRPr>
          </a:p>
        </p:txBody>
      </p:sp>
      <p:pic>
        <p:nvPicPr>
          <p:cNvPr id="24" name="Image 23"/>
          <p:cNvPicPr>
            <a:picLocks noChangeAspect="1"/>
          </p:cNvPicPr>
          <p:nvPr/>
        </p:nvPicPr>
        <p:blipFill>
          <a:blip r:embed="rId4" cstate="print">
            <a:extLst>
              <a:ext uri="{BEBA8EAE-BF5A-486C-A8C5-ECC9F3942E4B}">
                <a14:imgProps xmlns:a14="http://schemas.microsoft.com/office/drawing/2010/main" xmlns="">
                  <a14:imgLayer r:embed="rId5">
                    <a14:imgEffect>
                      <a14:colorTemperature colorTemp="5300"/>
                    </a14:imgEffect>
                    <a14:imgEffect>
                      <a14:brightnessContrast bright="-20000" contrast="-20000"/>
                    </a14:imgEffect>
                  </a14:imgLayer>
                </a14:imgProps>
              </a:ext>
              <a:ext uri="{28A0092B-C50C-407E-A947-70E740481C1C}">
                <a14:useLocalDpi xmlns:a14="http://schemas.microsoft.com/office/drawing/2010/main" xmlns=""/>
              </a:ext>
            </a:extLst>
          </a:blip>
          <a:stretch>
            <a:fillRect/>
          </a:stretch>
        </p:blipFill>
        <p:spPr>
          <a:xfrm>
            <a:off x="4654866" y="836712"/>
            <a:ext cx="4197610" cy="2340260"/>
          </a:xfrm>
          <a:prstGeom prst="rect">
            <a:avLst/>
          </a:prstGeom>
        </p:spPr>
      </p:pic>
      <p:sp>
        <p:nvSpPr>
          <p:cNvPr id="10" name="ZoneTexte 9"/>
          <p:cNvSpPr txBox="1"/>
          <p:nvPr/>
        </p:nvSpPr>
        <p:spPr>
          <a:xfrm>
            <a:off x="1870038" y="3648078"/>
            <a:ext cx="4418073" cy="101566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sz="2000" dirty="0" smtClean="0"/>
              <a:t>Constats dans les années 80</a:t>
            </a:r>
          </a:p>
          <a:p>
            <a:pPr>
              <a:buFont typeface="Arial" pitchFamily="34" charset="0"/>
              <a:buChar char="•"/>
            </a:pPr>
            <a:r>
              <a:rPr lang="fr-FR" sz="2000" dirty="0" smtClean="0"/>
              <a:t>Augmentation de la concurrence</a:t>
            </a:r>
          </a:p>
          <a:p>
            <a:pPr>
              <a:buFont typeface="Arial" pitchFamily="34" charset="0"/>
              <a:buChar char="•"/>
            </a:pPr>
            <a:r>
              <a:rPr lang="fr-FR" sz="2000" dirty="0" smtClean="0"/>
              <a:t>Globalisation du marché</a:t>
            </a:r>
            <a:endParaRPr lang="fr-FR" sz="2000" dirty="0"/>
          </a:p>
        </p:txBody>
      </p:sp>
      <p:sp>
        <p:nvSpPr>
          <p:cNvPr id="11" name="ZoneTexte 10"/>
          <p:cNvSpPr txBox="1"/>
          <p:nvPr/>
        </p:nvSpPr>
        <p:spPr>
          <a:xfrm>
            <a:off x="1870038" y="4706955"/>
            <a:ext cx="6937470" cy="132343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sz="2000" dirty="0" smtClean="0"/>
              <a:t>Les inconvénients de l’ingénierie séquentielle</a:t>
            </a:r>
          </a:p>
          <a:p>
            <a:pPr>
              <a:buFont typeface="Arial" pitchFamily="34" charset="0"/>
              <a:buChar char="•"/>
            </a:pPr>
            <a:r>
              <a:rPr lang="fr-FR" sz="2000" dirty="0" smtClean="0"/>
              <a:t>Partage et flux de l’information mal maîtrisés</a:t>
            </a:r>
          </a:p>
          <a:p>
            <a:pPr>
              <a:buFont typeface="Arial" pitchFamily="34" charset="0"/>
              <a:buChar char="•"/>
            </a:pPr>
            <a:r>
              <a:rPr lang="fr-FR" sz="2000" dirty="0" smtClean="0"/>
              <a:t>Pas de prise en compte des contraintes de production par les concepteurs</a:t>
            </a:r>
            <a:endParaRPr lang="fr-F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_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otonde">
  <a:themeElements>
    <a:clrScheme name="Rotond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Rotond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Rotond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Présentation conception détaillée BTS CRSA JPD V3</Template>
  <TotalTime>12980</TotalTime>
  <Words>4848</Words>
  <Application>Microsoft Office PowerPoint</Application>
  <PresentationFormat>Affichage à l'écran (4:3)</PresentationFormat>
  <Paragraphs>997</Paragraphs>
  <Slides>72</Slides>
  <Notes>60</Notes>
  <HiddenSlides>0</HiddenSlides>
  <MMClips>1</MMClips>
  <ScaleCrop>false</ScaleCrop>
  <HeadingPairs>
    <vt:vector size="8" baseType="variant">
      <vt:variant>
        <vt:lpstr>Thème</vt:lpstr>
      </vt:variant>
      <vt:variant>
        <vt:i4>6</vt:i4>
      </vt:variant>
      <vt:variant>
        <vt:lpstr>Liaisons</vt:lpstr>
      </vt:variant>
      <vt:variant>
        <vt:i4>1</vt:i4>
      </vt:variant>
      <vt:variant>
        <vt:lpstr>Serveurs OLE incorporés</vt:lpstr>
      </vt:variant>
      <vt:variant>
        <vt:i4>4</vt:i4>
      </vt:variant>
      <vt:variant>
        <vt:lpstr>Titres des diapositives</vt:lpstr>
      </vt:variant>
      <vt:variant>
        <vt:i4>72</vt:i4>
      </vt:variant>
    </vt:vector>
  </HeadingPairs>
  <TitlesOfParts>
    <vt:vector size="83" baseType="lpstr">
      <vt:lpstr>3_Conception personnalisée</vt:lpstr>
      <vt:lpstr>2_Conception personnalisée</vt:lpstr>
      <vt:lpstr>4_Conception personnalisée</vt:lpstr>
      <vt:lpstr>1_Conception personnalisée</vt:lpstr>
      <vt:lpstr>Conception personnalisée</vt:lpstr>
      <vt:lpstr>Rotonde</vt:lpstr>
      <vt:lpstr>F:\BTS CRSA\7_8_juin\Dessin1\Drawing\~Page 1\Sheet.2</vt:lpstr>
      <vt:lpstr>Visio</vt:lpstr>
      <vt:lpstr>Feuille de calcul</vt:lpstr>
      <vt:lpstr>Dessin Microsoft Office Visio</vt:lpstr>
      <vt:lpstr>Image bitmap</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Diapositive 35</vt:lpstr>
      <vt:lpstr>Diapositive 36</vt:lpstr>
      <vt:lpstr>Diapositive 37</vt:lpstr>
      <vt:lpstr>Diapositive 38</vt:lpstr>
      <vt:lpstr>Diapositive 39</vt:lpstr>
      <vt:lpstr>Diapositive 40</vt:lpstr>
      <vt:lpstr>Diapositive 41</vt:lpstr>
      <vt:lpstr>Diapositive 42</vt:lpstr>
      <vt:lpstr>Diapositive 43</vt:lpstr>
      <vt:lpstr>Diapositive 44</vt:lpstr>
      <vt:lpstr>Diapositive 45</vt:lpstr>
      <vt:lpstr>Diapositive 46</vt:lpstr>
      <vt:lpstr>Diapositive 47</vt:lpstr>
      <vt:lpstr>Diapositive 48</vt:lpstr>
      <vt:lpstr>Diapositive 49</vt:lpstr>
      <vt:lpstr>Diapositive 50</vt:lpstr>
      <vt:lpstr>Diapositive 51</vt:lpstr>
      <vt:lpstr>Diapositive 52</vt:lpstr>
      <vt:lpstr>Diapositive 53</vt:lpstr>
      <vt:lpstr>Diapositive 54</vt:lpstr>
      <vt:lpstr>Diapositive 55</vt:lpstr>
      <vt:lpstr>Diapositive 56</vt:lpstr>
      <vt:lpstr>Diapositive 57</vt:lpstr>
      <vt:lpstr>Diapositive 58</vt:lpstr>
      <vt:lpstr>Diapositive 59</vt:lpstr>
      <vt:lpstr>Diapositive 60</vt:lpstr>
      <vt:lpstr>Diapositive 61</vt:lpstr>
      <vt:lpstr>Diapositive 62</vt:lpstr>
      <vt:lpstr>Diapositive 63</vt:lpstr>
      <vt:lpstr>Diapositive 64</vt:lpstr>
      <vt:lpstr>Diapositive 65</vt:lpstr>
      <vt:lpstr>Diapositive 66</vt:lpstr>
      <vt:lpstr>Diapositive 67</vt:lpstr>
      <vt:lpstr>Diapositive 68</vt:lpstr>
      <vt:lpstr>Diapositive 69</vt:lpstr>
      <vt:lpstr>Diapositive 70</vt:lpstr>
      <vt:lpstr>Diapositive 71</vt:lpstr>
      <vt:lpstr>Diapositive 72</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JPD</dc:creator>
  <cp:lastModifiedBy>Pierre</cp:lastModifiedBy>
  <cp:revision>206</cp:revision>
  <cp:lastPrinted>2011-06-06T08:08:08Z</cp:lastPrinted>
  <dcterms:created xsi:type="dcterms:W3CDTF">2011-05-30T18:16:38Z</dcterms:created>
  <dcterms:modified xsi:type="dcterms:W3CDTF">2011-11-11T09:26:47Z</dcterms:modified>
</cp:coreProperties>
</file>