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1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E3826-5EA7-430C-8C90-6313058DFE46}" type="datetimeFigureOut">
              <a:rPr lang="fr-FR" smtClean="0"/>
              <a:t>06/11/2011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D722B-AE83-4CA0-B162-0D89D9E976A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444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58E17-40FF-4731-8C44-4D9D6CD1D09F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231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58E17-40FF-4731-8C44-4D9D6CD1D09F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0526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58E17-40FF-4731-8C44-4D9D6CD1D09F}" type="slidenum">
              <a:rPr lang="fr-FR" smtClean="0">
                <a:solidFill>
                  <a:prstClr val="black"/>
                </a:solidFill>
              </a:rPr>
              <a:pPr/>
              <a:t>4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239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58E17-40FF-4731-8C44-4D9D6CD1D09F}" type="slidenum">
              <a:rPr lang="fr-FR" smtClean="0">
                <a:solidFill>
                  <a:prstClr val="black"/>
                </a:solidFill>
              </a:rPr>
              <a:pPr/>
              <a:t>5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336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150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5236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1670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8A896E-EC5A-405F-A1C1-917029233F7D}" type="datetimeFigureOut">
              <a:rPr lang="fr-FR">
                <a:solidFill>
                  <a:prstClr val="black"/>
                </a:solidFill>
              </a:rPr>
              <a:pPr/>
              <a:t>06/11/2011</a:t>
            </a:fld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D91CA-FB77-4016-8AC0-686EA923CCEB}" type="slidenum">
              <a:rPr lang="fr-FR">
                <a:solidFill>
                  <a:prstClr val="black"/>
                </a:solidFill>
              </a:rPr>
              <a:pPr/>
              <a:t>‹N°›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442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8A896E-EC5A-405F-A1C1-917029233F7D}" type="datetimeFigureOut">
              <a:rPr lang="fr-FR">
                <a:solidFill>
                  <a:prstClr val="black"/>
                </a:solidFill>
              </a:rPr>
              <a:pPr/>
              <a:t>06/11/2011</a:t>
            </a:fld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D91CA-FB77-4016-8AC0-686EA923CCEB}" type="slidenum">
              <a:rPr lang="fr-FR">
                <a:solidFill>
                  <a:prstClr val="black"/>
                </a:solidFill>
              </a:rPr>
              <a:pPr/>
              <a:t>‹N°›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713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9436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0512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224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954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0432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2950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2263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686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 txBox="1">
            <a:spLocks/>
          </p:cNvSpPr>
          <p:nvPr/>
        </p:nvSpPr>
        <p:spPr>
          <a:xfrm>
            <a:off x="5284440" y="6484255"/>
            <a:ext cx="3824064" cy="365125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FR" sz="1400" dirty="0" smtClean="0">
                <a:solidFill>
                  <a:prstClr val="black"/>
                </a:solidFill>
              </a:rPr>
              <a:t>Journées nationales - BTS CRSA - 7 et 8 Juin 2011</a:t>
            </a:r>
            <a:endParaRPr lang="fr-FR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654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582" y="801588"/>
            <a:ext cx="3810000" cy="260985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582" y="3411438"/>
            <a:ext cx="3787408" cy="252028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582" y="801589"/>
            <a:ext cx="3826495" cy="260984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989" y="3411438"/>
            <a:ext cx="3849087" cy="252028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38434" y="2093351"/>
            <a:ext cx="7620000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BTS </a:t>
            </a:r>
            <a:endParaRPr lang="fr-FR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fr-FR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Conception </a:t>
            </a:r>
            <a:r>
              <a:rPr lang="fr-FR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et Réalisation de </a:t>
            </a:r>
            <a:r>
              <a:rPr lang="fr-FR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Systèmes Automatiques</a:t>
            </a:r>
            <a:endParaRPr lang="fr-FR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533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934878"/>
              </p:ext>
            </p:extLst>
          </p:nvPr>
        </p:nvGraphicFramePr>
        <p:xfrm>
          <a:off x="1115616" y="908720"/>
          <a:ext cx="6282303" cy="2848917"/>
        </p:xfrm>
        <a:graphic>
          <a:graphicData uri="http://schemas.openxmlformats.org/drawingml/2006/table">
            <a:tbl>
              <a:tblPr firstRow="1" firstCol="1" bandRow="1"/>
              <a:tblGrid>
                <a:gridCol w="2094101"/>
                <a:gridCol w="2082363"/>
                <a:gridCol w="2105839"/>
              </a:tblGrid>
              <a:tr h="225253"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COMMUNIQUER</a:t>
                      </a:r>
                      <a:endParaRPr lang="fr-FR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87710">
                <a:tc gridSpan="3"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C1 Rechercher, analyser, structurer, synthétiser des informations</a:t>
                      </a:r>
                      <a:endParaRPr lang="fr-FR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5421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Données</a:t>
                      </a:r>
                      <a:endParaRPr lang="fr-FR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Compétences composantes</a:t>
                      </a:r>
                      <a:endParaRPr lang="fr-FR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Indicateurs de performance</a:t>
                      </a:r>
                      <a:endParaRPr lang="fr-FR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125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……………….</a:t>
                      </a: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Rechercher une information.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…………….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3973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 Des banques de données techniques disponibles :</a:t>
                      </a:r>
                      <a:endParaRPr lang="fr-FR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composants, constituants, matières, machines, systèmes automatiques, outillages.</a:t>
                      </a:r>
                      <a:endParaRPr lang="fr-FR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 Des outils de travail collaboratif.</a:t>
                      </a:r>
                      <a:endParaRPr lang="fr-FR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Exploiter des banques de données techniques.</a:t>
                      </a:r>
                      <a:endParaRPr lang="fr-FR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 Données utiles extraites.</a:t>
                      </a:r>
                      <a:endParaRPr lang="fr-FR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Malgun Gothic"/>
                          <a:cs typeface="Times New Roman"/>
                        </a:rPr>
                        <a:t>- Outils de travail collaboratif utilisés de façon efficace.</a:t>
                      </a:r>
                      <a:endParaRPr lang="fr-FR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830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………….</a:t>
                      </a: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Analyser, structurer, synthétiser des informations.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………………..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290002"/>
              </p:ext>
            </p:extLst>
          </p:nvPr>
        </p:nvGraphicFramePr>
        <p:xfrm>
          <a:off x="1115617" y="4077072"/>
          <a:ext cx="6264697" cy="2088231"/>
        </p:xfrm>
        <a:graphic>
          <a:graphicData uri="http://schemas.openxmlformats.org/drawingml/2006/table">
            <a:tbl>
              <a:tblPr firstRow="1" firstCol="1" bandRow="1"/>
              <a:tblGrid>
                <a:gridCol w="523423"/>
                <a:gridCol w="4914170"/>
                <a:gridCol w="206776"/>
                <a:gridCol w="206776"/>
                <a:gridCol w="206776"/>
                <a:gridCol w="206776"/>
              </a:tblGrid>
              <a:tr h="208823">
                <a:tc gridSpan="6"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Savoirs et savoir-faire associés</a:t>
                      </a:r>
                      <a:endParaRPr lang="fr-FR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08823">
                <a:tc rowSpan="2"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S5</a:t>
                      </a:r>
                      <a:endParaRPr lang="fr-FR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La communication technique</a:t>
                      </a:r>
                      <a:endParaRPr lang="fr-FR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Niveaux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0882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23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S5.1</a:t>
                      </a:r>
                      <a:endParaRPr lang="fr-FR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Besoin d’information en entreprise </a:t>
                      </a:r>
                      <a:endParaRPr lang="fr-FR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5293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 Documentation.</a:t>
                      </a:r>
                    </a:p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 Transmission des savoirs et des savoir-faire.</a:t>
                      </a:r>
                    </a:p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 Veille marketing et veille technologique.</a:t>
                      </a:r>
                    </a:p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 …………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fr-FR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23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S5.2</a:t>
                      </a:r>
                      <a:endParaRPr lang="fr-FR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Stockage mise à disposition d’informations</a:t>
                      </a:r>
                      <a:endParaRPr lang="fr-FR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23"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 ……………..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1447449" y="188640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70C0"/>
                </a:solidFill>
              </a:rPr>
              <a:t>PRESENTATION RETENUE en STI</a:t>
            </a:r>
            <a:endParaRPr lang="fr-FR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63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rme libre 8"/>
          <p:cNvSpPr/>
          <p:nvPr/>
        </p:nvSpPr>
        <p:spPr>
          <a:xfrm>
            <a:off x="1071538" y="2786058"/>
            <a:ext cx="5072066" cy="2071702"/>
          </a:xfrm>
          <a:custGeom>
            <a:avLst/>
            <a:gdLst>
              <a:gd name="connsiteX0" fmla="*/ 0 w 1837514"/>
              <a:gd name="connsiteY0" fmla="*/ 918757 h 1837514"/>
              <a:gd name="connsiteX1" fmla="*/ 269099 w 1837514"/>
              <a:gd name="connsiteY1" fmla="*/ 269098 h 1837514"/>
              <a:gd name="connsiteX2" fmla="*/ 918759 w 1837514"/>
              <a:gd name="connsiteY2" fmla="*/ 1 h 1837514"/>
              <a:gd name="connsiteX3" fmla="*/ 1568418 w 1837514"/>
              <a:gd name="connsiteY3" fmla="*/ 269100 h 1837514"/>
              <a:gd name="connsiteX4" fmla="*/ 1837515 w 1837514"/>
              <a:gd name="connsiteY4" fmla="*/ 918760 h 1837514"/>
              <a:gd name="connsiteX5" fmla="*/ 1568417 w 1837514"/>
              <a:gd name="connsiteY5" fmla="*/ 1568419 h 1837514"/>
              <a:gd name="connsiteX6" fmla="*/ 918757 w 1837514"/>
              <a:gd name="connsiteY6" fmla="*/ 1837517 h 1837514"/>
              <a:gd name="connsiteX7" fmla="*/ 269098 w 1837514"/>
              <a:gd name="connsiteY7" fmla="*/ 1568419 h 1837514"/>
              <a:gd name="connsiteX8" fmla="*/ 1 w 1837514"/>
              <a:gd name="connsiteY8" fmla="*/ 918759 h 1837514"/>
              <a:gd name="connsiteX9" fmla="*/ 0 w 1837514"/>
              <a:gd name="connsiteY9" fmla="*/ 918757 h 1837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37514" h="1837514">
                <a:moveTo>
                  <a:pt x="0" y="918757"/>
                </a:moveTo>
                <a:cubicBezTo>
                  <a:pt x="0" y="675087"/>
                  <a:pt x="96798" y="441398"/>
                  <a:pt x="269099" y="269098"/>
                </a:cubicBezTo>
                <a:cubicBezTo>
                  <a:pt x="441400" y="96798"/>
                  <a:pt x="675089" y="1"/>
                  <a:pt x="918759" y="1"/>
                </a:cubicBezTo>
                <a:cubicBezTo>
                  <a:pt x="1162429" y="1"/>
                  <a:pt x="1396118" y="96799"/>
                  <a:pt x="1568418" y="269100"/>
                </a:cubicBezTo>
                <a:cubicBezTo>
                  <a:pt x="1740718" y="441401"/>
                  <a:pt x="1837515" y="675090"/>
                  <a:pt x="1837515" y="918760"/>
                </a:cubicBezTo>
                <a:cubicBezTo>
                  <a:pt x="1837515" y="1162430"/>
                  <a:pt x="1740718" y="1396119"/>
                  <a:pt x="1568417" y="1568419"/>
                </a:cubicBezTo>
                <a:cubicBezTo>
                  <a:pt x="1396117" y="1740719"/>
                  <a:pt x="1162427" y="1837517"/>
                  <a:pt x="918757" y="1837517"/>
                </a:cubicBezTo>
                <a:cubicBezTo>
                  <a:pt x="675087" y="1837517"/>
                  <a:pt x="441398" y="1740719"/>
                  <a:pt x="269098" y="1568419"/>
                </a:cubicBezTo>
                <a:cubicBezTo>
                  <a:pt x="96798" y="1396118"/>
                  <a:pt x="1" y="1162429"/>
                  <a:pt x="1" y="918759"/>
                </a:cubicBezTo>
                <a:cubicBezTo>
                  <a:pt x="1" y="918758"/>
                  <a:pt x="0" y="918758"/>
                  <a:pt x="0" y="91875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scene3d>
            <a:camera prst="perspectiveRelaxed">
              <a:rot lat="19149996" lon="20104178" rev="1577324"/>
            </a:camera>
            <a:lightRig rig="soft" dir="t"/>
            <a:backdrop>
              <a:anchor x="0" y="0" z="-210000"/>
              <a:norm dx="0" dy="0" dz="914400"/>
              <a:up dx="0" dy="914400" dz="0"/>
            </a:backdrop>
          </a:scene3d>
          <a:sp3d extrusionH="152400" prstMaterial="matte">
            <a:bevelT w="165100" h="152400"/>
            <a:bevelB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2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307198" tIns="307198" rIns="307198" bIns="307198" numCol="1" spcCol="1270" anchor="ctr" anchorCtr="0">
            <a:noAutofit/>
            <a:sp3d extrusionH="28000" prstMaterial="matte"/>
          </a:bodyPr>
          <a:lstStyle/>
          <a:p>
            <a:pPr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4400" dirty="0">
                <a:solidFill>
                  <a:prstClr val="black"/>
                </a:solidFill>
              </a:rPr>
              <a:t>COMMUNIQUER</a:t>
            </a:r>
            <a:endParaRPr lang="fr-FR" sz="4000" dirty="0">
              <a:solidFill>
                <a:prstClr val="black"/>
              </a:solidFill>
            </a:endParaRPr>
          </a:p>
        </p:txBody>
      </p:sp>
      <p:sp>
        <p:nvSpPr>
          <p:cNvPr id="10" name="Forme libre 9"/>
          <p:cNvSpPr/>
          <p:nvPr/>
        </p:nvSpPr>
        <p:spPr>
          <a:xfrm>
            <a:off x="251520" y="980728"/>
            <a:ext cx="4032448" cy="2662586"/>
          </a:xfrm>
          <a:custGeom>
            <a:avLst/>
            <a:gdLst>
              <a:gd name="connsiteX0" fmla="*/ 0 w 1174386"/>
              <a:gd name="connsiteY0" fmla="*/ 587193 h 1174386"/>
              <a:gd name="connsiteX1" fmla="*/ 171985 w 1174386"/>
              <a:gd name="connsiteY1" fmla="*/ 171985 h 1174386"/>
              <a:gd name="connsiteX2" fmla="*/ 587194 w 1174386"/>
              <a:gd name="connsiteY2" fmla="*/ 1 h 1174386"/>
              <a:gd name="connsiteX3" fmla="*/ 1002402 w 1174386"/>
              <a:gd name="connsiteY3" fmla="*/ 171986 h 1174386"/>
              <a:gd name="connsiteX4" fmla="*/ 1174386 w 1174386"/>
              <a:gd name="connsiteY4" fmla="*/ 587195 h 1174386"/>
              <a:gd name="connsiteX5" fmla="*/ 1002401 w 1174386"/>
              <a:gd name="connsiteY5" fmla="*/ 1002403 h 1174386"/>
              <a:gd name="connsiteX6" fmla="*/ 587193 w 1174386"/>
              <a:gd name="connsiteY6" fmla="*/ 1174388 h 1174386"/>
              <a:gd name="connsiteX7" fmla="*/ 171985 w 1174386"/>
              <a:gd name="connsiteY7" fmla="*/ 1002403 h 1174386"/>
              <a:gd name="connsiteX8" fmla="*/ 1 w 1174386"/>
              <a:gd name="connsiteY8" fmla="*/ 587195 h 1174386"/>
              <a:gd name="connsiteX9" fmla="*/ 0 w 1174386"/>
              <a:gd name="connsiteY9" fmla="*/ 587193 h 1174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4386" h="1174386">
                <a:moveTo>
                  <a:pt x="0" y="587193"/>
                </a:moveTo>
                <a:cubicBezTo>
                  <a:pt x="0" y="431460"/>
                  <a:pt x="61865" y="282105"/>
                  <a:pt x="171985" y="171985"/>
                </a:cubicBezTo>
                <a:cubicBezTo>
                  <a:pt x="282105" y="61865"/>
                  <a:pt x="431460" y="0"/>
                  <a:pt x="587194" y="1"/>
                </a:cubicBezTo>
                <a:cubicBezTo>
                  <a:pt x="742927" y="1"/>
                  <a:pt x="892282" y="61866"/>
                  <a:pt x="1002402" y="171986"/>
                </a:cubicBezTo>
                <a:cubicBezTo>
                  <a:pt x="1112522" y="282106"/>
                  <a:pt x="1174387" y="431461"/>
                  <a:pt x="1174386" y="587195"/>
                </a:cubicBezTo>
                <a:cubicBezTo>
                  <a:pt x="1174386" y="742928"/>
                  <a:pt x="1112521" y="892283"/>
                  <a:pt x="1002401" y="1002403"/>
                </a:cubicBezTo>
                <a:cubicBezTo>
                  <a:pt x="892281" y="1112523"/>
                  <a:pt x="742926" y="1174388"/>
                  <a:pt x="587193" y="1174388"/>
                </a:cubicBezTo>
                <a:cubicBezTo>
                  <a:pt x="431460" y="1174388"/>
                  <a:pt x="282105" y="1112523"/>
                  <a:pt x="171985" y="1002403"/>
                </a:cubicBezTo>
                <a:cubicBezTo>
                  <a:pt x="61865" y="892283"/>
                  <a:pt x="0" y="742928"/>
                  <a:pt x="1" y="587195"/>
                </a:cubicBezTo>
                <a:cubicBezTo>
                  <a:pt x="1" y="587194"/>
                  <a:pt x="0" y="587194"/>
                  <a:pt x="0" y="587193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scene3d>
            <a:camera prst="perspectiveRelaxed">
              <a:rot lat="19149996" lon="20104178" rev="1577324"/>
            </a:camera>
            <a:lightRig rig="soft" dir="t"/>
            <a:backdrop>
              <a:anchor x="0" y="0" z="-210000"/>
              <a:norm dx="0" dy="0" dz="914400"/>
              <a:up dx="0" dy="914400" dz="0"/>
            </a:backdrop>
          </a:scene3d>
          <a:sp3d contourW="12700" prstMaterial="matte">
            <a:bevelT w="165100" h="152400"/>
            <a:bevelB/>
            <a:contourClr>
              <a:schemeClr val="accent6">
                <a:lumMod val="60000"/>
                <a:lumOff val="40000"/>
              </a:schemeClr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5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29584" tIns="129584" rIns="129584" bIns="129584" numCol="1" spcCol="1270" anchor="ctr" anchorCtr="1">
            <a:noAutofit/>
            <a:sp3d extrusionH="28000" prstMaterial="matte"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400" dirty="0">
                <a:solidFill>
                  <a:prstClr val="black"/>
                </a:solidFill>
              </a:rPr>
              <a:t>C1 Rechercher, analyser, structurer, synthétiser des informations</a:t>
            </a:r>
          </a:p>
        </p:txBody>
      </p:sp>
      <p:sp>
        <p:nvSpPr>
          <p:cNvPr id="12" name="Forme libre 11"/>
          <p:cNvSpPr/>
          <p:nvPr/>
        </p:nvSpPr>
        <p:spPr>
          <a:xfrm>
            <a:off x="3643306" y="1643050"/>
            <a:ext cx="3071834" cy="1571636"/>
          </a:xfrm>
          <a:custGeom>
            <a:avLst/>
            <a:gdLst>
              <a:gd name="connsiteX0" fmla="*/ 0 w 1174386"/>
              <a:gd name="connsiteY0" fmla="*/ 587193 h 1174386"/>
              <a:gd name="connsiteX1" fmla="*/ 171985 w 1174386"/>
              <a:gd name="connsiteY1" fmla="*/ 171985 h 1174386"/>
              <a:gd name="connsiteX2" fmla="*/ 587194 w 1174386"/>
              <a:gd name="connsiteY2" fmla="*/ 1 h 1174386"/>
              <a:gd name="connsiteX3" fmla="*/ 1002402 w 1174386"/>
              <a:gd name="connsiteY3" fmla="*/ 171986 h 1174386"/>
              <a:gd name="connsiteX4" fmla="*/ 1174386 w 1174386"/>
              <a:gd name="connsiteY4" fmla="*/ 587195 h 1174386"/>
              <a:gd name="connsiteX5" fmla="*/ 1002401 w 1174386"/>
              <a:gd name="connsiteY5" fmla="*/ 1002403 h 1174386"/>
              <a:gd name="connsiteX6" fmla="*/ 587193 w 1174386"/>
              <a:gd name="connsiteY6" fmla="*/ 1174388 h 1174386"/>
              <a:gd name="connsiteX7" fmla="*/ 171985 w 1174386"/>
              <a:gd name="connsiteY7" fmla="*/ 1002403 h 1174386"/>
              <a:gd name="connsiteX8" fmla="*/ 1 w 1174386"/>
              <a:gd name="connsiteY8" fmla="*/ 587195 h 1174386"/>
              <a:gd name="connsiteX9" fmla="*/ 0 w 1174386"/>
              <a:gd name="connsiteY9" fmla="*/ 587193 h 1174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4386" h="1174386">
                <a:moveTo>
                  <a:pt x="0" y="587193"/>
                </a:moveTo>
                <a:cubicBezTo>
                  <a:pt x="0" y="431460"/>
                  <a:pt x="61865" y="282105"/>
                  <a:pt x="171985" y="171985"/>
                </a:cubicBezTo>
                <a:cubicBezTo>
                  <a:pt x="282105" y="61865"/>
                  <a:pt x="431460" y="0"/>
                  <a:pt x="587194" y="1"/>
                </a:cubicBezTo>
                <a:cubicBezTo>
                  <a:pt x="742927" y="1"/>
                  <a:pt x="892282" y="61866"/>
                  <a:pt x="1002402" y="171986"/>
                </a:cubicBezTo>
                <a:cubicBezTo>
                  <a:pt x="1112522" y="282106"/>
                  <a:pt x="1174387" y="431461"/>
                  <a:pt x="1174386" y="587195"/>
                </a:cubicBezTo>
                <a:cubicBezTo>
                  <a:pt x="1174386" y="742928"/>
                  <a:pt x="1112521" y="892283"/>
                  <a:pt x="1002401" y="1002403"/>
                </a:cubicBezTo>
                <a:cubicBezTo>
                  <a:pt x="892281" y="1112523"/>
                  <a:pt x="742926" y="1174388"/>
                  <a:pt x="587193" y="1174388"/>
                </a:cubicBezTo>
                <a:cubicBezTo>
                  <a:pt x="431460" y="1174388"/>
                  <a:pt x="282105" y="1112523"/>
                  <a:pt x="171985" y="1002403"/>
                </a:cubicBezTo>
                <a:cubicBezTo>
                  <a:pt x="61865" y="892283"/>
                  <a:pt x="0" y="742928"/>
                  <a:pt x="1" y="587195"/>
                </a:cubicBezTo>
                <a:cubicBezTo>
                  <a:pt x="1" y="587194"/>
                  <a:pt x="0" y="587194"/>
                  <a:pt x="0" y="587193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scene3d>
            <a:camera prst="perspectiveRelaxed">
              <a:rot lat="19149996" lon="20104178" rev="1577324"/>
            </a:camera>
            <a:lightRig rig="soft" dir="t"/>
            <a:backdrop>
              <a:anchor x="0" y="0" z="-210000"/>
              <a:norm dx="0" dy="0" dz="914400"/>
              <a:up dx="0" dy="914400" dz="0"/>
            </a:backdrop>
          </a:scene3d>
          <a:sp3d contourW="12700" prstMaterial="matte">
            <a:bevelT w="165100" h="152400"/>
            <a:bevelB/>
            <a:contourClr>
              <a:schemeClr val="accent6">
                <a:lumMod val="60000"/>
                <a:lumOff val="40000"/>
              </a:schemeClr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5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29584" tIns="129584" rIns="129584" bIns="129584" numCol="1" spcCol="1270" anchor="ctr" anchorCtr="1">
            <a:noAutofit/>
            <a:sp3d extrusionH="28000" prstMaterial="matte"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400" dirty="0">
                <a:solidFill>
                  <a:prstClr val="black"/>
                </a:solidFill>
              </a:rPr>
              <a:t>C2 Rédiger, élaborer un document</a:t>
            </a:r>
          </a:p>
        </p:txBody>
      </p:sp>
      <p:sp>
        <p:nvSpPr>
          <p:cNvPr id="14" name="Forme libre 13"/>
          <p:cNvSpPr/>
          <p:nvPr/>
        </p:nvSpPr>
        <p:spPr>
          <a:xfrm>
            <a:off x="5643570" y="2071678"/>
            <a:ext cx="3214710" cy="2143140"/>
          </a:xfrm>
          <a:custGeom>
            <a:avLst/>
            <a:gdLst>
              <a:gd name="connsiteX0" fmla="*/ 0 w 746101"/>
              <a:gd name="connsiteY0" fmla="*/ 373051 h 746101"/>
              <a:gd name="connsiteX1" fmla="*/ 109264 w 746101"/>
              <a:gd name="connsiteY1" fmla="*/ 109264 h 746101"/>
              <a:gd name="connsiteX2" fmla="*/ 373051 w 746101"/>
              <a:gd name="connsiteY2" fmla="*/ 0 h 746101"/>
              <a:gd name="connsiteX3" fmla="*/ 636838 w 746101"/>
              <a:gd name="connsiteY3" fmla="*/ 109264 h 746101"/>
              <a:gd name="connsiteX4" fmla="*/ 746102 w 746101"/>
              <a:gd name="connsiteY4" fmla="*/ 373051 h 746101"/>
              <a:gd name="connsiteX5" fmla="*/ 636838 w 746101"/>
              <a:gd name="connsiteY5" fmla="*/ 636838 h 746101"/>
              <a:gd name="connsiteX6" fmla="*/ 373051 w 746101"/>
              <a:gd name="connsiteY6" fmla="*/ 746102 h 746101"/>
              <a:gd name="connsiteX7" fmla="*/ 109264 w 746101"/>
              <a:gd name="connsiteY7" fmla="*/ 636838 h 746101"/>
              <a:gd name="connsiteX8" fmla="*/ 0 w 746101"/>
              <a:gd name="connsiteY8" fmla="*/ 373051 h 74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6101" h="746101">
                <a:moveTo>
                  <a:pt x="0" y="373051"/>
                </a:moveTo>
                <a:cubicBezTo>
                  <a:pt x="0" y="274112"/>
                  <a:pt x="39304" y="179225"/>
                  <a:pt x="109264" y="109264"/>
                </a:cubicBezTo>
                <a:cubicBezTo>
                  <a:pt x="179225" y="39303"/>
                  <a:pt x="274112" y="0"/>
                  <a:pt x="373051" y="0"/>
                </a:cubicBezTo>
                <a:cubicBezTo>
                  <a:pt x="471990" y="0"/>
                  <a:pt x="566877" y="39304"/>
                  <a:pt x="636838" y="109264"/>
                </a:cubicBezTo>
                <a:cubicBezTo>
                  <a:pt x="706799" y="179225"/>
                  <a:pt x="746102" y="274112"/>
                  <a:pt x="746102" y="373051"/>
                </a:cubicBezTo>
                <a:cubicBezTo>
                  <a:pt x="746102" y="471990"/>
                  <a:pt x="706798" y="566877"/>
                  <a:pt x="636838" y="636838"/>
                </a:cubicBezTo>
                <a:cubicBezTo>
                  <a:pt x="566877" y="706799"/>
                  <a:pt x="471990" y="746102"/>
                  <a:pt x="373051" y="746102"/>
                </a:cubicBezTo>
                <a:cubicBezTo>
                  <a:pt x="274112" y="746102"/>
                  <a:pt x="179225" y="706798"/>
                  <a:pt x="109264" y="636838"/>
                </a:cubicBezTo>
                <a:cubicBezTo>
                  <a:pt x="39303" y="566877"/>
                  <a:pt x="0" y="471990"/>
                  <a:pt x="0" y="373051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scene3d>
            <a:camera prst="perspectiveRelaxed">
              <a:rot lat="19149996" lon="20104178" rev="1577324"/>
            </a:camera>
            <a:lightRig rig="soft" dir="t"/>
            <a:backdrop>
              <a:anchor x="0" y="0" z="-210000"/>
              <a:norm dx="0" dy="0" dz="914400"/>
              <a:up dx="0" dy="914400" dz="0"/>
            </a:backdrop>
          </a:scene3d>
          <a:sp3d contourW="12700" prstMaterial="matte">
            <a:bevelT w="165100" h="152400"/>
            <a:bevelB/>
            <a:contourClr>
              <a:schemeClr val="accent6">
                <a:lumMod val="60000"/>
                <a:lumOff val="40000"/>
              </a:schemeClr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5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29584" tIns="129584" rIns="129584" bIns="129584" numCol="1" spcCol="1270" anchor="ctr" anchorCtr="1">
            <a:noAutofit/>
            <a:sp3d extrusionH="28000" prstMaterial="matte"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400" dirty="0">
                <a:solidFill>
                  <a:prstClr val="black"/>
                </a:solidFill>
              </a:rPr>
              <a:t>C3 Organiser une réunion de travail</a:t>
            </a:r>
          </a:p>
        </p:txBody>
      </p:sp>
      <p:sp>
        <p:nvSpPr>
          <p:cNvPr id="16" name="Forme libre 15"/>
          <p:cNvSpPr/>
          <p:nvPr/>
        </p:nvSpPr>
        <p:spPr>
          <a:xfrm>
            <a:off x="4500562" y="3571876"/>
            <a:ext cx="3643306" cy="1857388"/>
          </a:xfrm>
          <a:custGeom>
            <a:avLst/>
            <a:gdLst>
              <a:gd name="connsiteX0" fmla="*/ 0 w 746101"/>
              <a:gd name="connsiteY0" fmla="*/ 373051 h 746101"/>
              <a:gd name="connsiteX1" fmla="*/ 109264 w 746101"/>
              <a:gd name="connsiteY1" fmla="*/ 109264 h 746101"/>
              <a:gd name="connsiteX2" fmla="*/ 373051 w 746101"/>
              <a:gd name="connsiteY2" fmla="*/ 0 h 746101"/>
              <a:gd name="connsiteX3" fmla="*/ 636838 w 746101"/>
              <a:gd name="connsiteY3" fmla="*/ 109264 h 746101"/>
              <a:gd name="connsiteX4" fmla="*/ 746102 w 746101"/>
              <a:gd name="connsiteY4" fmla="*/ 373051 h 746101"/>
              <a:gd name="connsiteX5" fmla="*/ 636838 w 746101"/>
              <a:gd name="connsiteY5" fmla="*/ 636838 h 746101"/>
              <a:gd name="connsiteX6" fmla="*/ 373051 w 746101"/>
              <a:gd name="connsiteY6" fmla="*/ 746102 h 746101"/>
              <a:gd name="connsiteX7" fmla="*/ 109264 w 746101"/>
              <a:gd name="connsiteY7" fmla="*/ 636838 h 746101"/>
              <a:gd name="connsiteX8" fmla="*/ 0 w 746101"/>
              <a:gd name="connsiteY8" fmla="*/ 373051 h 74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6101" h="746101">
                <a:moveTo>
                  <a:pt x="0" y="373051"/>
                </a:moveTo>
                <a:cubicBezTo>
                  <a:pt x="0" y="274112"/>
                  <a:pt x="39304" y="179225"/>
                  <a:pt x="109264" y="109264"/>
                </a:cubicBezTo>
                <a:cubicBezTo>
                  <a:pt x="179225" y="39303"/>
                  <a:pt x="274112" y="0"/>
                  <a:pt x="373051" y="0"/>
                </a:cubicBezTo>
                <a:cubicBezTo>
                  <a:pt x="471990" y="0"/>
                  <a:pt x="566877" y="39304"/>
                  <a:pt x="636838" y="109264"/>
                </a:cubicBezTo>
                <a:cubicBezTo>
                  <a:pt x="706799" y="179225"/>
                  <a:pt x="746102" y="274112"/>
                  <a:pt x="746102" y="373051"/>
                </a:cubicBezTo>
                <a:cubicBezTo>
                  <a:pt x="746102" y="471990"/>
                  <a:pt x="706798" y="566877"/>
                  <a:pt x="636838" y="636838"/>
                </a:cubicBezTo>
                <a:cubicBezTo>
                  <a:pt x="566877" y="706799"/>
                  <a:pt x="471990" y="746102"/>
                  <a:pt x="373051" y="746102"/>
                </a:cubicBezTo>
                <a:cubicBezTo>
                  <a:pt x="274112" y="746102"/>
                  <a:pt x="179225" y="706798"/>
                  <a:pt x="109264" y="636838"/>
                </a:cubicBezTo>
                <a:cubicBezTo>
                  <a:pt x="39303" y="566877"/>
                  <a:pt x="0" y="471990"/>
                  <a:pt x="0" y="373051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scene3d>
            <a:camera prst="perspectiveRelaxed">
              <a:rot lat="19149996" lon="20104178" rev="1577324"/>
            </a:camera>
            <a:lightRig rig="soft" dir="t"/>
            <a:backdrop>
              <a:anchor x="0" y="0" z="-210000"/>
              <a:norm dx="0" dy="0" dz="914400"/>
              <a:up dx="0" dy="914400" dz="0"/>
            </a:backdrop>
          </a:scene3d>
          <a:sp3d contourW="12700" prstMaterial="matte">
            <a:bevelT w="165100" h="152400"/>
            <a:bevelB/>
            <a:contourClr>
              <a:schemeClr val="accent6">
                <a:lumMod val="60000"/>
                <a:lumOff val="40000"/>
              </a:schemeClr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5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29584" tIns="129584" rIns="129584" bIns="129584" numCol="1" spcCol="1270" anchor="ctr" anchorCtr="1">
            <a:noAutofit/>
            <a:sp3d extrusionH="28000" prstMaterial="matte"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400" dirty="0">
                <a:solidFill>
                  <a:prstClr val="black"/>
                </a:solidFill>
              </a:rPr>
              <a:t>C4 Échanger avec un interlocuteur en utilisant les moyens adaptés</a:t>
            </a:r>
          </a:p>
        </p:txBody>
      </p:sp>
      <p:sp>
        <p:nvSpPr>
          <p:cNvPr id="18" name="Forme libre 17"/>
          <p:cNvSpPr/>
          <p:nvPr/>
        </p:nvSpPr>
        <p:spPr>
          <a:xfrm>
            <a:off x="683568" y="4357694"/>
            <a:ext cx="4317060" cy="2023634"/>
          </a:xfrm>
          <a:custGeom>
            <a:avLst/>
            <a:gdLst>
              <a:gd name="connsiteX0" fmla="*/ 0 w 746101"/>
              <a:gd name="connsiteY0" fmla="*/ 373051 h 746101"/>
              <a:gd name="connsiteX1" fmla="*/ 109264 w 746101"/>
              <a:gd name="connsiteY1" fmla="*/ 109264 h 746101"/>
              <a:gd name="connsiteX2" fmla="*/ 373051 w 746101"/>
              <a:gd name="connsiteY2" fmla="*/ 0 h 746101"/>
              <a:gd name="connsiteX3" fmla="*/ 636838 w 746101"/>
              <a:gd name="connsiteY3" fmla="*/ 109264 h 746101"/>
              <a:gd name="connsiteX4" fmla="*/ 746102 w 746101"/>
              <a:gd name="connsiteY4" fmla="*/ 373051 h 746101"/>
              <a:gd name="connsiteX5" fmla="*/ 636838 w 746101"/>
              <a:gd name="connsiteY5" fmla="*/ 636838 h 746101"/>
              <a:gd name="connsiteX6" fmla="*/ 373051 w 746101"/>
              <a:gd name="connsiteY6" fmla="*/ 746102 h 746101"/>
              <a:gd name="connsiteX7" fmla="*/ 109264 w 746101"/>
              <a:gd name="connsiteY7" fmla="*/ 636838 h 746101"/>
              <a:gd name="connsiteX8" fmla="*/ 0 w 746101"/>
              <a:gd name="connsiteY8" fmla="*/ 373051 h 74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6101" h="746101">
                <a:moveTo>
                  <a:pt x="0" y="373051"/>
                </a:moveTo>
                <a:cubicBezTo>
                  <a:pt x="0" y="274112"/>
                  <a:pt x="39304" y="179225"/>
                  <a:pt x="109264" y="109264"/>
                </a:cubicBezTo>
                <a:cubicBezTo>
                  <a:pt x="179225" y="39303"/>
                  <a:pt x="274112" y="0"/>
                  <a:pt x="373051" y="0"/>
                </a:cubicBezTo>
                <a:cubicBezTo>
                  <a:pt x="471990" y="0"/>
                  <a:pt x="566877" y="39304"/>
                  <a:pt x="636838" y="109264"/>
                </a:cubicBezTo>
                <a:cubicBezTo>
                  <a:pt x="706799" y="179225"/>
                  <a:pt x="746102" y="274112"/>
                  <a:pt x="746102" y="373051"/>
                </a:cubicBezTo>
                <a:cubicBezTo>
                  <a:pt x="746102" y="471990"/>
                  <a:pt x="706798" y="566877"/>
                  <a:pt x="636838" y="636838"/>
                </a:cubicBezTo>
                <a:cubicBezTo>
                  <a:pt x="566877" y="706799"/>
                  <a:pt x="471990" y="746102"/>
                  <a:pt x="373051" y="746102"/>
                </a:cubicBezTo>
                <a:cubicBezTo>
                  <a:pt x="274112" y="746102"/>
                  <a:pt x="179225" y="706798"/>
                  <a:pt x="109264" y="636838"/>
                </a:cubicBezTo>
                <a:cubicBezTo>
                  <a:pt x="39303" y="566877"/>
                  <a:pt x="0" y="471990"/>
                  <a:pt x="0" y="373051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scene3d>
            <a:camera prst="perspectiveRelaxed">
              <a:rot lat="19149996" lon="20104178" rev="1577324"/>
            </a:camera>
            <a:lightRig rig="soft" dir="t"/>
            <a:backdrop>
              <a:anchor x="0" y="0" z="-210000"/>
              <a:norm dx="0" dy="0" dz="914400"/>
              <a:up dx="0" dy="914400" dz="0"/>
            </a:backdrop>
          </a:scene3d>
          <a:sp3d contourW="12700" prstMaterial="matte">
            <a:bevelT w="165100" h="152400"/>
            <a:bevelB/>
            <a:contourClr>
              <a:schemeClr val="accent6">
                <a:lumMod val="60000"/>
                <a:lumOff val="40000"/>
              </a:schemeClr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5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29584" tIns="129584" rIns="129584" bIns="129584" numCol="1" spcCol="1270" anchor="ctr" anchorCtr="1">
            <a:noAutofit/>
            <a:sp3d extrusionH="28000" prstMaterial="matte"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400" dirty="0">
                <a:solidFill>
                  <a:prstClr val="black"/>
                </a:solidFill>
              </a:rPr>
              <a:t>C5 Présenter un travail personnel, un travail d’équipe et transmettre un savoir-faire</a:t>
            </a:r>
          </a:p>
        </p:txBody>
      </p:sp>
    </p:spTree>
    <p:extLst>
      <p:ext uri="{BB962C8B-B14F-4D97-AF65-F5344CB8AC3E}">
        <p14:creationId xmlns:p14="http://schemas.microsoft.com/office/powerpoint/2010/main" val="2085279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4" grpId="0" animBg="1"/>
      <p:bldP spid="16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010063"/>
              </p:ext>
            </p:extLst>
          </p:nvPr>
        </p:nvGraphicFramePr>
        <p:xfrm>
          <a:off x="467544" y="260648"/>
          <a:ext cx="8136906" cy="63855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2302"/>
                <a:gridCol w="2712302"/>
                <a:gridCol w="2712302"/>
              </a:tblGrid>
              <a:tr h="220890"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COMMUNIQUER</a:t>
                      </a:r>
                      <a:endParaRPr lang="fr-F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346" marR="61346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80728">
                <a:tc gridSpan="3"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C5 Présenter un travail personnel, un travail d’équipe et transmettre un savoir-faire</a:t>
                      </a:r>
                      <a:endParaRPr lang="fr-F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346" marR="61346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80728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tx1"/>
                          </a:solidFill>
                          <a:effectLst/>
                        </a:rPr>
                        <a:t>Données</a:t>
                      </a:r>
                      <a:endParaRPr lang="fr-FR" sz="1400" b="1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346" marR="6134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effectLst/>
                        </a:rPr>
                        <a:t>Compétences composantes</a:t>
                      </a:r>
                      <a:endParaRPr lang="fr-FR" sz="14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346" marR="61346" marT="0" marB="0"/>
                </a:tc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70C0"/>
                          </a:solidFill>
                          <a:effectLst/>
                        </a:rPr>
                        <a:t>Indicateurs de performance</a:t>
                      </a:r>
                      <a:endParaRPr lang="fr-FR" sz="1400" b="1" dirty="0">
                        <a:solidFill>
                          <a:srgbClr val="0070C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346" marR="61346" marT="0" marB="0"/>
                </a:tc>
              </a:tr>
              <a:tr h="1257389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- L'objectif à atteindre.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- Le public visé.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4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346" marR="6134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Préparer sa présentation.</a:t>
                      </a:r>
                      <a:endParaRPr lang="fr-F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346" marR="61346" marT="0" marB="0"/>
                </a:tc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70C0"/>
                          </a:solidFill>
                          <a:effectLst/>
                        </a:rPr>
                        <a:t>- Informations nécessaires à la présentation recensées et structurées.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70C0"/>
                          </a:solidFill>
                          <a:effectLst/>
                        </a:rPr>
                        <a:t>- Durée de la présentation estimée.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70C0"/>
                          </a:solidFill>
                          <a:effectLst/>
                        </a:rPr>
                        <a:t>- Supports de présentation définis.</a:t>
                      </a:r>
                      <a:endParaRPr lang="fr-FR" sz="1400" dirty="0">
                        <a:solidFill>
                          <a:srgbClr val="0070C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346" marR="61346" marT="0" marB="0"/>
                </a:tc>
              </a:tr>
              <a:tr h="1437016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- Les présentations formalisées.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- Les outils de présentation nécessaires. 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- Le plan de présentation.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4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346" marR="6134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Exposer, expliquer un travail. </a:t>
                      </a:r>
                      <a:endParaRPr lang="fr-F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346" marR="61346" marT="0" marB="0"/>
                </a:tc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70C0"/>
                          </a:solidFill>
                          <a:effectLst/>
                        </a:rPr>
                        <a:t>- Données présentées comprises et utilisables par l’auditoire.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70C0"/>
                          </a:solidFill>
                          <a:effectLst/>
                        </a:rPr>
                        <a:t>- Exposé clair et structuré.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70C0"/>
                          </a:solidFill>
                          <a:effectLst/>
                        </a:rPr>
                        <a:t>- Durée de l’exposé respectée.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70C0"/>
                          </a:solidFill>
                          <a:effectLst/>
                        </a:rPr>
                        <a:t>- Exposé représentatif du travail de groupe.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70C0"/>
                          </a:solidFill>
                          <a:effectLst/>
                        </a:rPr>
                        <a:t>- Exposé adapté au public visé.</a:t>
                      </a:r>
                      <a:endParaRPr lang="fr-FR" sz="1400" dirty="0">
                        <a:solidFill>
                          <a:srgbClr val="0070C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346" marR="61346" marT="0" marB="0"/>
                </a:tc>
              </a:tr>
              <a:tr h="903642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- Le besoin technique formulé.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- Les connaissances et les savoir-faire requis maîtrisés.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- Les documents et les moyens nécessaires sont disponibles.</a:t>
                      </a:r>
                      <a:endParaRPr lang="fr-FR" sz="14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346" marR="6134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Conseiller en phase de conception ou de réalisation du système.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fr-F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346" marR="61346" marT="0" marB="0"/>
                </a:tc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70C0"/>
                          </a:solidFill>
                          <a:effectLst/>
                        </a:rPr>
                        <a:t>- Conseils efficaces.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70C0"/>
                          </a:solidFill>
                          <a:effectLst/>
                        </a:rPr>
                        <a:t>- Utilisation pertinente des moyens à disposition.</a:t>
                      </a:r>
                      <a:endParaRPr lang="fr-FR" sz="1400" dirty="0">
                        <a:solidFill>
                          <a:srgbClr val="0070C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346" marR="61346" marT="0" marB="0"/>
                </a:tc>
              </a:tr>
              <a:tr h="1796270"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- Le système en état de fonctionnement.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- Le dossier système remis au client, les documents d’exploitation et de maintenance. 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- Les connaissances et les savoir-faire requis maîtrisés.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- Le besoin d'assistance technique formulé.</a:t>
                      </a:r>
                      <a:endParaRPr lang="fr-FR" sz="14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346" marR="61346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Assister en phase de mise en service du système.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346" marR="61346" marT="0" marB="0"/>
                </a:tc>
                <a:tc>
                  <a:txBody>
                    <a:bodyPr/>
                    <a:lstStyle/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70C0"/>
                          </a:solidFill>
                          <a:effectLst/>
                        </a:rPr>
                        <a:t>- Explications claires et comprises de l’auditoire.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70C0"/>
                          </a:solidFill>
                          <a:effectLst/>
                        </a:rPr>
                        <a:t>- Explications s’appuyant sur les documents issus du dossier système.</a:t>
                      </a:r>
                    </a:p>
                    <a:p>
                      <a:pPr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70C0"/>
                          </a:solidFill>
                          <a:effectLst/>
                        </a:rPr>
                        <a:t>- Assistance efficace.</a:t>
                      </a:r>
                      <a:endParaRPr lang="fr-FR" sz="1400" dirty="0">
                        <a:solidFill>
                          <a:srgbClr val="0070C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346" marR="6134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310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1600" y="1628800"/>
            <a:ext cx="698477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prstClr val="black"/>
                </a:solidFill>
              </a:rPr>
              <a:t>S5 La communication technique</a:t>
            </a:r>
          </a:p>
          <a:p>
            <a:endParaRPr lang="fr-FR" sz="2800" b="1" dirty="0">
              <a:solidFill>
                <a:prstClr val="black"/>
              </a:solidFill>
            </a:endParaRPr>
          </a:p>
          <a:p>
            <a:r>
              <a:rPr lang="fr-FR" sz="2400" dirty="0">
                <a:solidFill>
                  <a:prstClr val="black"/>
                </a:solidFill>
              </a:rPr>
              <a:t>S5.1 Besoin d’information en entreprise</a:t>
            </a:r>
          </a:p>
          <a:p>
            <a:endParaRPr lang="fr-FR" sz="1200" dirty="0">
              <a:solidFill>
                <a:prstClr val="black"/>
              </a:solidFill>
            </a:endParaRPr>
          </a:p>
          <a:p>
            <a:r>
              <a:rPr lang="fr-FR" sz="2400" dirty="0">
                <a:solidFill>
                  <a:prstClr val="black"/>
                </a:solidFill>
              </a:rPr>
              <a:t>S5.2 Stockage mise à disposition d’informations</a:t>
            </a:r>
          </a:p>
          <a:p>
            <a:endParaRPr lang="fr-FR" sz="1200" dirty="0">
              <a:solidFill>
                <a:prstClr val="black"/>
              </a:solidFill>
            </a:endParaRPr>
          </a:p>
          <a:p>
            <a:r>
              <a:rPr lang="fr-FR" sz="2400" dirty="0">
                <a:solidFill>
                  <a:prstClr val="black"/>
                </a:solidFill>
              </a:rPr>
              <a:t>S5.3 Exploitation des informations</a:t>
            </a:r>
          </a:p>
          <a:p>
            <a:endParaRPr lang="fr-FR" sz="1200" dirty="0">
              <a:solidFill>
                <a:prstClr val="black"/>
              </a:solidFill>
            </a:endParaRPr>
          </a:p>
          <a:p>
            <a:r>
              <a:rPr lang="fr-FR" sz="2400" dirty="0">
                <a:solidFill>
                  <a:prstClr val="black"/>
                </a:solidFill>
              </a:rPr>
              <a:t>S5.4 Techniques de rédaction et de diffusion</a:t>
            </a:r>
          </a:p>
          <a:p>
            <a:endParaRPr lang="fr-FR" sz="1200" dirty="0">
              <a:solidFill>
                <a:prstClr val="black"/>
              </a:solidFill>
            </a:endParaRPr>
          </a:p>
          <a:p>
            <a:r>
              <a:rPr lang="fr-FR" sz="2400" dirty="0">
                <a:solidFill>
                  <a:prstClr val="black"/>
                </a:solidFill>
              </a:rPr>
              <a:t>S5.5 Techniques d’animation de réunion</a:t>
            </a:r>
          </a:p>
          <a:p>
            <a:endParaRPr lang="fr-FR" sz="1200" dirty="0">
              <a:solidFill>
                <a:prstClr val="black"/>
              </a:solidFill>
            </a:endParaRPr>
          </a:p>
          <a:p>
            <a:r>
              <a:rPr lang="fr-FR" sz="2400" dirty="0">
                <a:solidFill>
                  <a:prstClr val="black"/>
                </a:solidFill>
              </a:rPr>
              <a:t>S5.6 Techniques de communication</a:t>
            </a:r>
            <a:endParaRPr lang="fr-FR" sz="2400" dirty="0">
              <a:solidFill>
                <a:prstClr val="black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061418" y="697051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70C0"/>
                </a:solidFill>
              </a:rPr>
              <a:t>SAVOIRS ET SAVOIR-FAIRE ASSOCIES</a:t>
            </a:r>
            <a:endParaRPr lang="fr-FR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11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ésentation conception détaillée BTS CRSA JPD V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234</Words>
  <Application>Microsoft Office PowerPoint</Application>
  <PresentationFormat>Affichage à l'écran (4:3)</PresentationFormat>
  <Paragraphs>119</Paragraphs>
  <Slides>5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Présentation conception détaillée BTS CRSA JPD V3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DIVERCHY Jean-Jacques</dc:creator>
  <cp:lastModifiedBy>DIVERCHY Jean-Jacques</cp:lastModifiedBy>
  <cp:revision>2</cp:revision>
  <dcterms:created xsi:type="dcterms:W3CDTF">2011-11-06T10:35:00Z</dcterms:created>
  <dcterms:modified xsi:type="dcterms:W3CDTF">2011-11-06T10:52:15Z</dcterms:modified>
</cp:coreProperties>
</file>