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717" autoAdjust="0"/>
    <p:restoredTop sz="90886" autoAdjust="0"/>
  </p:normalViewPr>
  <p:slideViewPr>
    <p:cSldViewPr>
      <p:cViewPr>
        <p:scale>
          <a:sx n="100" d="100"/>
          <a:sy n="100" d="100"/>
        </p:scale>
        <p:origin x="-9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AA141-8116-4377-B600-EA9ABBA54356}" type="datetimeFigureOut">
              <a:rPr lang="fr-FR" smtClean="0"/>
              <a:pPr/>
              <a:t>08/11/2011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186FA-2949-41EF-AE1B-4B2D9647D7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834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186FA-2949-41EF-AE1B-4B2D9647D70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793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186FA-2949-41EF-AE1B-4B2D9647D70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793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186FA-2949-41EF-AE1B-4B2D9647D707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793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186FA-2949-41EF-AE1B-4B2D9647D707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79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1A739-6647-4A7C-870A-939CB06E99A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74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14DF3-F050-48FA-94AE-343F2308934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35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0E133-C045-4F5D-81EE-6F1A884434B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340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8B96D-F969-4BF3-8D07-3A34190F38E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5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C370-08DA-43E7-93CD-A08D40165BC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576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0CF82-8655-473B-9D62-36F85FA4913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25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4BAB2-66E6-4439-8A73-0960AE7F575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83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9BC6-2A9D-4EE6-83E3-39E731B3C19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35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6CA0E-222A-4BB3-8C95-ED1099D75C7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18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75E78-67A4-47AB-92AA-0A1275286AF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5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A8E28-AD4E-4163-98C4-D8792D63D1F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76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5DEB18-30DD-4618-BA48-1332AAB425A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50" name="Group 4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520846"/>
              </p:ext>
            </p:extLst>
          </p:nvPr>
        </p:nvGraphicFramePr>
        <p:xfrm>
          <a:off x="827585" y="147764"/>
          <a:ext cx="7488054" cy="6502592"/>
        </p:xfrm>
        <a:graphic>
          <a:graphicData uri="http://schemas.openxmlformats.org/drawingml/2006/table">
            <a:tbl>
              <a:tblPr/>
              <a:tblGrid>
                <a:gridCol w="685776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</a:tblGrid>
              <a:tr h="53350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1</a:t>
                      </a:r>
                      <a:r>
                        <a:rPr kumimoji="0" lang="fr-FR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ère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année   Semestre 1 en formation initiale sous statut scolaire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269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511660" y="1141892"/>
            <a:ext cx="1440160" cy="4392488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MATH</a:t>
            </a:r>
          </a:p>
          <a:p>
            <a:pPr algn="ctr"/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UF3.1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M1.1</a:t>
            </a:r>
          </a:p>
        </p:txBody>
      </p:sp>
      <p:sp>
        <p:nvSpPr>
          <p:cNvPr id="7" name="Rectangle 6"/>
          <p:cNvSpPr/>
          <p:nvPr/>
        </p:nvSpPr>
        <p:spPr>
          <a:xfrm>
            <a:off x="2951820" y="1171583"/>
            <a:ext cx="1440160" cy="549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Français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62648" y="1171584"/>
            <a:ext cx="1034579" cy="5497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Ang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11660" y="5557050"/>
            <a:ext cx="1440160" cy="1112309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UF3.1</a:t>
            </a:r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M3.1</a:t>
            </a:r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5392638" y="1162108"/>
            <a:ext cx="1944216" cy="1656184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Physiques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M1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92638" y="2852936"/>
            <a:ext cx="1944216" cy="3600400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M2.1</a:t>
            </a:r>
            <a:endParaRPr lang="fr-FR" sz="20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 flipH="1">
            <a:off x="4371801" y="2204864"/>
            <a:ext cx="3672408" cy="1512168"/>
          </a:xfrm>
          <a:prstGeom prst="wedgeRoundRectCallout">
            <a:avLst>
              <a:gd name="adj1" fmla="val 2109"/>
              <a:gd name="adj2" fmla="val -67974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Energie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1.1 Energie et puissance : 3HC et 6HTP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1.2 Production, conversion et stockage : 3HC et 6HTP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1.3 Energie thermique : 3HC et 6HTP</a:t>
            </a:r>
          </a:p>
          <a:p>
            <a:pPr algn="ctr"/>
            <a:r>
              <a:rPr lang="fr-FR" sz="1800" dirty="0" smtClean="0">
                <a:solidFill>
                  <a:srgbClr val="FF0000"/>
                </a:solidFill>
              </a:rPr>
              <a:t>Liaison STI : UF4-M1.1  </a:t>
            </a:r>
            <a:r>
              <a:rPr lang="fr-FR" sz="1800" dirty="0" smtClean="0">
                <a:solidFill>
                  <a:srgbClr val="FF0000"/>
                </a:solidFill>
              </a:rPr>
              <a:t>S7</a:t>
            </a:r>
            <a:r>
              <a:rPr lang="fr-FR" sz="1800" dirty="0" smtClean="0">
                <a:solidFill>
                  <a:schemeClr val="tx1"/>
                </a:solidFill>
              </a:rPr>
              <a:t>  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 flipH="1">
            <a:off x="3923928" y="3789040"/>
            <a:ext cx="3312368" cy="1512168"/>
          </a:xfrm>
          <a:prstGeom prst="wedgeRoundRectCallout">
            <a:avLst>
              <a:gd name="adj1" fmla="val 249"/>
              <a:gd name="adj2" fmla="val 65691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Energie électrique 1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2.3 Machines à courant continu  : 5HC et 4HTP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2.2. Convertisseurs statiques  : 16HC et 16HTP</a:t>
            </a:r>
          </a:p>
          <a:p>
            <a:pPr algn="ctr"/>
            <a:r>
              <a:rPr lang="fr-FR" sz="1800" dirty="0" smtClean="0">
                <a:solidFill>
                  <a:srgbClr val="FF0000"/>
                </a:solidFill>
              </a:rPr>
              <a:t>Liaison STI : UF5-M1.1 </a:t>
            </a:r>
            <a:r>
              <a:rPr lang="fr-FR" sz="1800" dirty="0" smtClean="0">
                <a:solidFill>
                  <a:srgbClr val="FF0000"/>
                </a:solidFill>
              </a:rPr>
              <a:t>S8</a:t>
            </a:r>
            <a:endParaRPr lang="fr-FR" sz="1800" dirty="0" smtClean="0">
              <a:solidFill>
                <a:srgbClr val="FF0000"/>
              </a:solidFill>
            </a:endParaRPr>
          </a:p>
          <a:p>
            <a:pPr algn="ctr"/>
            <a:r>
              <a:rPr lang="fr-FR" sz="1800" dirty="0" smtClean="0">
                <a:solidFill>
                  <a:srgbClr val="FF0000"/>
                </a:solidFill>
              </a:rPr>
              <a:t>Liaison STI : UF5-M5.1 </a:t>
            </a:r>
            <a:r>
              <a:rPr lang="fr-FR" sz="1800" dirty="0" smtClean="0">
                <a:solidFill>
                  <a:srgbClr val="FF0000"/>
                </a:solidFill>
              </a:rPr>
              <a:t>S9</a:t>
            </a:r>
            <a:endParaRPr lang="fr-FR" sz="1800" dirty="0" smtClean="0">
              <a:solidFill>
                <a:srgbClr val="FF0000"/>
              </a:solidFill>
            </a:endParaRPr>
          </a:p>
          <a:p>
            <a:pPr algn="ctr"/>
            <a:endParaRPr lang="fr-FR" sz="18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82758" y="6453335"/>
            <a:ext cx="1954096" cy="216024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1979712" y="1141892"/>
            <a:ext cx="2232248" cy="832065"/>
          </a:xfrm>
          <a:prstGeom prst="wedgeRoundRectCallout">
            <a:avLst>
              <a:gd name="adj1" fmla="val -41886"/>
              <a:gd name="adj2" fmla="val 118289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Les fonctions,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calcul intégral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2555776" y="5432245"/>
            <a:ext cx="2232248" cy="769801"/>
          </a:xfrm>
          <a:prstGeom prst="wedgeRoundRectCallout">
            <a:avLst>
              <a:gd name="adj1" fmla="val -58407"/>
              <a:gd name="adj2" fmla="val 72440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Calcul </a:t>
            </a:r>
            <a:r>
              <a:rPr lang="fr-FR" dirty="0" smtClean="0">
                <a:solidFill>
                  <a:schemeClr val="tx1"/>
                </a:solidFill>
              </a:rPr>
              <a:t>vectoriel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50" name="Group 4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868458"/>
              </p:ext>
            </p:extLst>
          </p:nvPr>
        </p:nvGraphicFramePr>
        <p:xfrm>
          <a:off x="827585" y="147764"/>
          <a:ext cx="7488054" cy="6502592"/>
        </p:xfrm>
        <a:graphic>
          <a:graphicData uri="http://schemas.openxmlformats.org/drawingml/2006/table">
            <a:tbl>
              <a:tblPr/>
              <a:tblGrid>
                <a:gridCol w="685776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</a:tblGrid>
              <a:tr h="53350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1</a:t>
                      </a:r>
                      <a:r>
                        <a:rPr kumimoji="0" lang="fr-FR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ère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année   Semestre 2 en formation initiale sous statut scolaire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269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S30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525402" y="1152864"/>
            <a:ext cx="1440160" cy="4434879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MATH</a:t>
            </a:r>
          </a:p>
          <a:p>
            <a:pPr algn="ctr"/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UF3.1</a:t>
            </a:r>
          </a:p>
          <a:p>
            <a:pPr algn="ctr"/>
            <a:r>
              <a:rPr lang="fr-FR" sz="1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M2.1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11313" y="5587743"/>
            <a:ext cx="1440160" cy="1062898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UF3.1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M3.1</a:t>
            </a:r>
          </a:p>
        </p:txBody>
      </p:sp>
      <p:sp>
        <p:nvSpPr>
          <p:cNvPr id="9" name="Rectangle 8"/>
          <p:cNvSpPr/>
          <p:nvPr/>
        </p:nvSpPr>
        <p:spPr>
          <a:xfrm>
            <a:off x="2951820" y="1171583"/>
            <a:ext cx="1440160" cy="549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Français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2648" y="1171584"/>
            <a:ext cx="1034579" cy="5497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Ang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26216" y="1196752"/>
            <a:ext cx="1954096" cy="2520280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Physiques</a:t>
            </a:r>
          </a:p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M3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36096" y="3717032"/>
            <a:ext cx="1954096" cy="1296144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M5.1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9" name="Rectangle à coins arrondis 18"/>
          <p:cNvSpPr/>
          <p:nvPr/>
        </p:nvSpPr>
        <p:spPr>
          <a:xfrm flipH="1">
            <a:off x="3779911" y="3248980"/>
            <a:ext cx="3633539" cy="936104"/>
          </a:xfrm>
          <a:prstGeom prst="wedgeRoundRectCallout">
            <a:avLst>
              <a:gd name="adj1" fmla="val -37239"/>
              <a:gd name="adj2" fmla="val 67076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Acquisition, traitement et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 transmission du signal 1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3.1 Les capteurs : 7HC + 7HTP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36096" y="5013176"/>
            <a:ext cx="1944216" cy="1656184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             UF3.2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              M6</a:t>
            </a:r>
            <a:endParaRPr lang="fr-FR" sz="20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 flipH="1">
            <a:off x="2951820" y="5147506"/>
            <a:ext cx="3496607" cy="1656184"/>
          </a:xfrm>
          <a:prstGeom prst="wedgeRoundRectCallout">
            <a:avLst>
              <a:gd name="adj1" fmla="val -56804"/>
              <a:gd name="adj2" fmla="val 21541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Protection des biens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et des personnes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6.1 Phénomène de résonance : 2HC et 2HTP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6.2 Problèmes de corrosion : 2HC et 3HTP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6.3 Risques aux produits chimiques : 2HC et 2HTP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6.4 Problèmes liés aux bruits : 3HC et 2HTP</a:t>
            </a:r>
          </a:p>
          <a:p>
            <a:pPr algn="ctr"/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 flipH="1">
            <a:off x="4700123" y="1067433"/>
            <a:ext cx="4176464" cy="1368152"/>
          </a:xfrm>
          <a:prstGeom prst="wedgeRoundRectCallout">
            <a:avLst>
              <a:gd name="adj1" fmla="val -688"/>
              <a:gd name="adj2" fmla="val 67318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Solide et fluide en mouvement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5.1 Mécanique du solide : 5HC + 6HTP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5.2 Energie d’un solide en mouvement : 4HC + 3HTP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5.3 Mécanique des fluides : 6HC +  6HTP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2124652" y="1916832"/>
            <a:ext cx="2376264" cy="832065"/>
          </a:xfrm>
          <a:prstGeom prst="wedgeRoundRectCallout">
            <a:avLst>
              <a:gd name="adj1" fmla="val -43096"/>
              <a:gd name="adj2" fmla="val 103409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Statistiques </a:t>
            </a:r>
            <a:r>
              <a:rPr lang="fr-FR" dirty="0" smtClean="0">
                <a:solidFill>
                  <a:schemeClr val="tx1"/>
                </a:solidFill>
              </a:rPr>
              <a:t>probabilités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 rot="19991557">
            <a:off x="1908166" y="4059311"/>
            <a:ext cx="2448272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CCF 1</a:t>
            </a:r>
          </a:p>
          <a:p>
            <a:pPr algn="ctr"/>
            <a:r>
              <a:rPr lang="fr-FR" dirty="0" smtClean="0"/>
              <a:t>avril 2012</a:t>
            </a: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448269" y="5071467"/>
            <a:ext cx="1944216" cy="769801"/>
          </a:xfrm>
          <a:prstGeom prst="wedgeRoundRectCallout">
            <a:avLst>
              <a:gd name="adj1" fmla="val 62112"/>
              <a:gd name="adj2" fmla="val 68728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Complexes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7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14" grpId="0" animBg="1"/>
      <p:bldP spid="13" grpId="1" animBg="1"/>
      <p:bldP spid="15" grpId="0" animBg="1"/>
      <p:bldP spid="15" grpId="1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50" name="Group 4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109434"/>
              </p:ext>
            </p:extLst>
          </p:nvPr>
        </p:nvGraphicFramePr>
        <p:xfrm>
          <a:off x="827585" y="147764"/>
          <a:ext cx="7488054" cy="6502592"/>
        </p:xfrm>
        <a:graphic>
          <a:graphicData uri="http://schemas.openxmlformats.org/drawingml/2006/table">
            <a:tbl>
              <a:tblPr/>
              <a:tblGrid>
                <a:gridCol w="685776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</a:tblGrid>
              <a:tr h="53350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</a:t>
                      </a:r>
                      <a:r>
                        <a:rPr kumimoji="0" lang="fr-FR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éme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année   Semestre 1 en formation initiale sous statut scolaire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269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511660" y="1171583"/>
            <a:ext cx="1440160" cy="4392488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Math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UF3.1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M1.2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11660" y="5557050"/>
            <a:ext cx="1440160" cy="1112309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UF3.1</a:t>
            </a:r>
            <a:endParaRPr lang="fr-FR" sz="18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M3.2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7824" y="1171583"/>
            <a:ext cx="1440160" cy="547260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Français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77109" y="1171584"/>
            <a:ext cx="1034579" cy="5497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Ang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97227" y="3891491"/>
            <a:ext cx="1944216" cy="2736304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M4</a:t>
            </a:r>
            <a:endParaRPr lang="fr-FR" sz="20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11688" y="1171583"/>
            <a:ext cx="1944216" cy="2736304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Physiques</a:t>
            </a:r>
          </a:p>
          <a:p>
            <a:pPr algn="ctr"/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M2.2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4" name="Rectangle à coins arrondis 13"/>
          <p:cNvSpPr/>
          <p:nvPr/>
        </p:nvSpPr>
        <p:spPr>
          <a:xfrm flipH="1">
            <a:off x="5650160" y="908720"/>
            <a:ext cx="3244079" cy="1080121"/>
          </a:xfrm>
          <a:prstGeom prst="wedgeRoundRectCallout">
            <a:avLst>
              <a:gd name="adj1" fmla="val 43048"/>
              <a:gd name="adj2" fmla="val 65498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Energie électrique 2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2.1 Distribution électrique : 6HC et 6HTP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2.2 Onduleur : 4HC et 4HTP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2.3 Machines alternatives : 5HC et 6HTP </a:t>
            </a:r>
          </a:p>
          <a:p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 flipH="1">
            <a:off x="3798962" y="5666209"/>
            <a:ext cx="3869382" cy="931143"/>
          </a:xfrm>
          <a:prstGeom prst="wedgeRoundRectCallout">
            <a:avLst>
              <a:gd name="adj1" fmla="val -36178"/>
              <a:gd name="adj2" fmla="val -96274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Systèmes linéaires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4.1 Comportement temporel et fréquentiel : 9HC + 7HTP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4.2 Systèmes asservis : 6HC + 8HTP</a:t>
            </a:r>
          </a:p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 rot="19991557">
            <a:off x="5796728" y="2825775"/>
            <a:ext cx="3144476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CCF 1</a:t>
            </a:r>
          </a:p>
          <a:p>
            <a:pPr algn="ctr"/>
            <a:r>
              <a:rPr lang="fr-FR" dirty="0" smtClean="0"/>
              <a:t>Novembre 2012</a:t>
            </a:r>
            <a:endParaRPr lang="fr-FR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2610830" y="1540970"/>
            <a:ext cx="2376264" cy="832065"/>
          </a:xfrm>
          <a:prstGeom prst="wedgeRoundRectCallout">
            <a:avLst>
              <a:gd name="adj1" fmla="val -64741"/>
              <a:gd name="adj2" fmla="val 99402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Equations différentielles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662150" y="4556266"/>
            <a:ext cx="2232248" cy="769801"/>
          </a:xfrm>
          <a:prstGeom prst="wedgeRoundRectCallout">
            <a:avLst>
              <a:gd name="adj1" fmla="val -50726"/>
              <a:gd name="adj2" fmla="val 118221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Notions de calcul matriciel</a:t>
            </a:r>
          </a:p>
        </p:txBody>
      </p:sp>
    </p:spTree>
    <p:extLst>
      <p:ext uri="{BB962C8B-B14F-4D97-AF65-F5344CB8AC3E}">
        <p14:creationId xmlns:p14="http://schemas.microsoft.com/office/powerpoint/2010/main" val="80401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  <p:bldP spid="17" grpId="0" animBg="1"/>
      <p:bldP spid="20" grpId="0" animBg="1"/>
      <p:bldP spid="20" grpId="1" animBg="1"/>
      <p:bldP spid="19" grpId="1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50" name="Group 4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80814"/>
              </p:ext>
            </p:extLst>
          </p:nvPr>
        </p:nvGraphicFramePr>
        <p:xfrm>
          <a:off x="827585" y="147764"/>
          <a:ext cx="7488054" cy="6502592"/>
        </p:xfrm>
        <a:graphic>
          <a:graphicData uri="http://schemas.openxmlformats.org/drawingml/2006/table">
            <a:tbl>
              <a:tblPr/>
              <a:tblGrid>
                <a:gridCol w="685776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  <a:gridCol w="485877"/>
              </a:tblGrid>
              <a:tr h="53350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</a:t>
                      </a:r>
                      <a:r>
                        <a:rPr kumimoji="0" lang="fr-FR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éme</a:t>
                      </a: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année   Semestre 2 en formation initiale sous statut scolaire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269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29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32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S19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S21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S22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S23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S24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S25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S26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S27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S28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S29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  <a:tr h="3390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S30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504268" y="1162323"/>
            <a:ext cx="1440160" cy="4392488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Math</a:t>
            </a:r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UF3.1</a:t>
            </a:r>
            <a:endParaRPr lang="fr-FR" sz="18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M2.2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04268" y="5572306"/>
            <a:ext cx="1440160" cy="1097053"/>
          </a:xfrm>
          <a:prstGeom prst="rect">
            <a:avLst/>
          </a:prstGeom>
          <a:solidFill>
            <a:srgbClr val="00B0F0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UF3.1</a:t>
            </a:r>
            <a:endParaRPr lang="fr-FR" sz="18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1800" b="1" dirty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M3.2</a:t>
            </a:r>
          </a:p>
        </p:txBody>
      </p:sp>
      <p:sp>
        <p:nvSpPr>
          <p:cNvPr id="9" name="Rectangle 8"/>
          <p:cNvSpPr/>
          <p:nvPr/>
        </p:nvSpPr>
        <p:spPr>
          <a:xfrm>
            <a:off x="2915816" y="1171583"/>
            <a:ext cx="1512168" cy="549777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Français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62648" y="1196752"/>
            <a:ext cx="1034579" cy="54483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Ang</a:t>
            </a:r>
            <a:endParaRPr lang="fr-FR" sz="2000" b="1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97227" y="1171583"/>
            <a:ext cx="1944216" cy="5472608"/>
          </a:xfrm>
          <a:prstGeom prst="rect">
            <a:avLst/>
          </a:prstGeom>
          <a:solidFill>
            <a:schemeClr val="accent1"/>
          </a:solidFill>
          <a:effectLst/>
          <a:scene3d>
            <a:camera prst="orthographicFront"/>
            <a:lightRig rig="threePt" dir="t"/>
          </a:scene3d>
          <a:sp3d>
            <a:bevelT w="2032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>
            <a:lvl1pPr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cs typeface="Times New Roman" charset="0"/>
              </a:defRPr>
            </a:lvl9pPr>
          </a:lstStyle>
          <a:p>
            <a:pPr algn="ctr"/>
            <a:endParaRPr lang="fr-FR" sz="18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8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Physiques</a:t>
            </a: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fr-FR" sz="2000" b="1" dirty="0" smtClean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UF3.2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M5.2</a:t>
            </a:r>
            <a:endParaRPr lang="fr-FR" sz="2000" b="1" dirty="0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" name="Rectangle à coins arrondis 15"/>
          <p:cNvSpPr/>
          <p:nvPr/>
        </p:nvSpPr>
        <p:spPr>
          <a:xfrm flipH="1">
            <a:off x="4644008" y="2040682"/>
            <a:ext cx="4052353" cy="1440160"/>
          </a:xfrm>
          <a:prstGeom prst="wedgeRoundRectCallout">
            <a:avLst>
              <a:gd name="adj1" fmla="val 2467"/>
              <a:gd name="adj2" fmla="val 66473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Acquisition, traitement et transmission du signal 2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3.2 Analyse du signal : 8HC et 6HTP 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3.3 Traitement du signal : 16HC + 16HTP</a:t>
            </a:r>
          </a:p>
          <a:p>
            <a:r>
              <a:rPr lang="fr-FR" sz="1200" dirty="0" smtClean="0">
                <a:solidFill>
                  <a:schemeClr val="tx1"/>
                </a:solidFill>
              </a:rPr>
              <a:t>3.4 Transmission du signal : 6HC +  6HTP</a:t>
            </a:r>
          </a:p>
          <a:p>
            <a:pPr algn="ctr"/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 rot="19991557">
            <a:off x="4903241" y="4941698"/>
            <a:ext cx="2866446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CCF 2</a:t>
            </a:r>
          </a:p>
          <a:p>
            <a:pPr algn="ctr"/>
            <a:r>
              <a:rPr lang="fr-FR" dirty="0" smtClean="0"/>
              <a:t>mai 2013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699792" y="1592796"/>
            <a:ext cx="2368376" cy="1080120"/>
          </a:xfrm>
          <a:prstGeom prst="wedgeRoundRectCallout">
            <a:avLst>
              <a:gd name="adj1" fmla="val -57201"/>
              <a:gd name="adj2" fmla="val 96691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Estimation, test d’hypothèse, fiabilité, MTBF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224348" y="3945072"/>
            <a:ext cx="2376264" cy="832065"/>
          </a:xfrm>
          <a:prstGeom prst="wedgeRoundRectCallout">
            <a:avLst>
              <a:gd name="adj1" fmla="val -70954"/>
              <a:gd name="adj2" fmla="val 191554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Calcul matriciel ou remédiation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 rot="19991557">
            <a:off x="2484230" y="5119927"/>
            <a:ext cx="2448272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CCF 2</a:t>
            </a:r>
          </a:p>
          <a:p>
            <a:pPr algn="ctr"/>
            <a:r>
              <a:rPr lang="fr-FR" dirty="0" smtClean="0"/>
              <a:t>mai 2013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145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0" grpId="0" animBg="1"/>
      <p:bldP spid="12" grpId="1" animBg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</TotalTime>
  <Words>467</Words>
  <Application>Microsoft Office PowerPoint</Application>
  <PresentationFormat>Affichage à l'écran (4:3)</PresentationFormat>
  <Paragraphs>271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Modèle par défaut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Georges</dc:creator>
  <cp:lastModifiedBy>Georges</cp:lastModifiedBy>
  <cp:revision>196</cp:revision>
  <dcterms:created xsi:type="dcterms:W3CDTF">2011-10-10T17:00:14Z</dcterms:created>
  <dcterms:modified xsi:type="dcterms:W3CDTF">2011-11-08T17:46:29Z</dcterms:modified>
</cp:coreProperties>
</file>