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71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66FF66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97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261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6630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67120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F9D3F70F-87A0-453A-865B-8C72CC893EF9}" type="datetimeFigureOut">
              <a:rPr lang="fr-FR"/>
              <a:pPr>
                <a:defRPr/>
              </a:pPr>
              <a:t>10/11/2011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CBEFFE71-32DB-49FD-B319-B310C93612DA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023097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91320261-8115-47F8-82F5-F21E71182964}" type="datetimeFigureOut">
              <a:rPr lang="fr-FR"/>
              <a:pPr>
                <a:defRPr/>
              </a:pPr>
              <a:t>10/11/2011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ADEBB238-60DD-4B5E-B5DE-C7D89BA3CD6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501650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65848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20790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62293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88030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67539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72158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58617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49150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 txBox="1">
            <a:spLocks/>
          </p:cNvSpPr>
          <p:nvPr/>
        </p:nvSpPr>
        <p:spPr>
          <a:xfrm>
            <a:off x="5284788" y="6484938"/>
            <a:ext cx="3824287" cy="365125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 sz="1400" dirty="0" smtClean="0">
                <a:solidFill>
                  <a:prstClr val="black"/>
                </a:solidFill>
              </a:rPr>
              <a:t>Journées nationales - BTS CRSA - 7 et 8 Juin 2011</a:t>
            </a:r>
            <a:endParaRPr lang="fr-FR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0472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39552" y="1124744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4800" b="1" dirty="0" smtClean="0">
                <a:solidFill>
                  <a:srgbClr val="1F497D"/>
                </a:solidFill>
                <a:latin typeface="Arial" charset="0"/>
              </a:rPr>
              <a:t>HORAIRES</a:t>
            </a:r>
            <a:endParaRPr lang="fr-FR" sz="4800" b="1" dirty="0">
              <a:solidFill>
                <a:srgbClr val="1F497D"/>
              </a:solidFill>
              <a:latin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4800" b="1" dirty="0">
              <a:solidFill>
                <a:srgbClr val="1F497D"/>
              </a:solidFill>
              <a:latin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4800" b="1" dirty="0" smtClean="0">
                <a:solidFill>
                  <a:srgbClr val="1F497D"/>
                </a:solidFill>
                <a:latin typeface="Arial" charset="0"/>
              </a:rPr>
              <a:t>ET</a:t>
            </a:r>
            <a:endParaRPr lang="fr-FR" sz="4800" b="1" dirty="0">
              <a:solidFill>
                <a:srgbClr val="1F497D"/>
              </a:solidFill>
              <a:latin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4800" b="1" dirty="0">
              <a:solidFill>
                <a:srgbClr val="1F497D"/>
              </a:solidFill>
              <a:latin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4800" b="1" dirty="0" smtClean="0">
                <a:solidFill>
                  <a:srgbClr val="1F497D"/>
                </a:solidFill>
                <a:latin typeface="Arial" charset="0"/>
              </a:rPr>
              <a:t>REGLEMENT D’EXAMEN</a:t>
            </a:r>
            <a:endParaRPr lang="fr-FR" sz="4800" b="1" dirty="0">
              <a:solidFill>
                <a:srgbClr val="1F497D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751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42284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Sous-épreuve E51 : Conception détaillée d’une chaîne fonctionnelle</a:t>
            </a:r>
          </a:p>
        </p:txBody>
      </p:sp>
      <p:sp>
        <p:nvSpPr>
          <p:cNvPr id="4" name="Rectangle 3"/>
          <p:cNvSpPr/>
          <p:nvPr/>
        </p:nvSpPr>
        <p:spPr>
          <a:xfrm>
            <a:off x="596234" y="1309821"/>
            <a:ext cx="8136904" cy="5593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/>
              <a:t>Deuxième situation d’évaluation : </a:t>
            </a:r>
            <a:r>
              <a:rPr lang="fr-FR" sz="2000" dirty="0"/>
              <a:t>coefficient 1,5 ; durée 4h maximum permettant l’évaluation de la compétence </a:t>
            </a:r>
            <a:r>
              <a:rPr lang="fr-FR" sz="2000" b="1" dirty="0" smtClean="0">
                <a:solidFill>
                  <a:schemeClr val="accent2">
                    <a:lumMod val="75000"/>
                  </a:schemeClr>
                </a:solidFill>
              </a:rPr>
              <a:t>C13</a:t>
            </a:r>
            <a:r>
              <a:rPr lang="fr-FR" sz="2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sz="2000" b="1" dirty="0" smtClean="0">
                <a:solidFill>
                  <a:schemeClr val="accent2">
                    <a:lumMod val="75000"/>
                  </a:schemeClr>
                </a:solidFill>
              </a:rPr>
              <a:t>: Définir la chaîne fonctionnelle et son comportement, vérifier par simulation ses performances</a:t>
            </a:r>
          </a:p>
          <a:p>
            <a:endParaRPr lang="fr-FR" sz="1100" dirty="0"/>
          </a:p>
          <a:p>
            <a:pPr hangingPunct="0"/>
            <a:r>
              <a:rPr lang="fr-FR" sz="2000" dirty="0"/>
              <a:t>L’évaluation portera sur tout ou partie des points suivants d’une ou plusieurs chaînes fonctionnelles :</a:t>
            </a:r>
          </a:p>
          <a:p>
            <a:r>
              <a:rPr lang="fr-FR" sz="2000" b="1" dirty="0"/>
              <a:t> </a:t>
            </a:r>
            <a:endParaRPr lang="fr-FR" sz="2000" dirty="0"/>
          </a:p>
          <a:p>
            <a:pPr lvl="0" hangingPunct="0">
              <a:spcBef>
                <a:spcPts val="300"/>
              </a:spcBef>
            </a:pPr>
            <a:r>
              <a:rPr lang="fr-FR" sz="2000" dirty="0" smtClean="0"/>
              <a:t>- élaboration</a:t>
            </a:r>
            <a:r>
              <a:rPr lang="fr-FR" sz="2000" dirty="0"/>
              <a:t>, modification d’un schéma de câblage,</a:t>
            </a:r>
          </a:p>
          <a:p>
            <a:pPr lvl="0" hangingPunct="0">
              <a:spcBef>
                <a:spcPts val="300"/>
              </a:spcBef>
            </a:pPr>
            <a:r>
              <a:rPr lang="fr-FR" sz="2000" dirty="0" smtClean="0"/>
              <a:t>- description </a:t>
            </a:r>
            <a:r>
              <a:rPr lang="fr-FR" sz="2000" dirty="0"/>
              <a:t>du comportement détaillé d’une chaîne fonctionnelle,</a:t>
            </a:r>
          </a:p>
          <a:p>
            <a:pPr lvl="0" hangingPunct="0">
              <a:spcBef>
                <a:spcPts val="300"/>
              </a:spcBef>
            </a:pPr>
            <a:r>
              <a:rPr lang="fr-FR" sz="2000" dirty="0" smtClean="0"/>
              <a:t>- détermination </a:t>
            </a:r>
            <a:r>
              <a:rPr lang="fr-FR" sz="2000" dirty="0"/>
              <a:t>ou vérification dynamique d’un constituant,</a:t>
            </a:r>
          </a:p>
          <a:p>
            <a:pPr lvl="0" hangingPunct="0">
              <a:spcBef>
                <a:spcPts val="300"/>
              </a:spcBef>
            </a:pPr>
            <a:r>
              <a:rPr lang="fr-FR" sz="2000" dirty="0" smtClean="0"/>
              <a:t>- prévision </a:t>
            </a:r>
            <a:r>
              <a:rPr lang="fr-FR" sz="2000" dirty="0"/>
              <a:t>et vérification d’un comportement spatial et temporel par simulation,</a:t>
            </a:r>
          </a:p>
          <a:p>
            <a:pPr lvl="0" hangingPunct="0">
              <a:spcBef>
                <a:spcPts val="300"/>
              </a:spcBef>
            </a:pPr>
            <a:r>
              <a:rPr lang="fr-FR" sz="2000" dirty="0" smtClean="0"/>
              <a:t>- validation </a:t>
            </a:r>
            <a:r>
              <a:rPr lang="fr-FR" sz="2000" dirty="0"/>
              <a:t>des choix.</a:t>
            </a:r>
          </a:p>
          <a:p>
            <a:pPr lvl="0" hangingPunct="0">
              <a:spcBef>
                <a:spcPts val="300"/>
              </a:spcBef>
            </a:pPr>
            <a:r>
              <a:rPr lang="fr-FR" sz="2000" dirty="0" smtClean="0"/>
              <a:t>- élaboration </a:t>
            </a:r>
            <a:r>
              <a:rPr lang="fr-FR" sz="2000" dirty="0"/>
              <a:t>d’un dessin ou d’un croquis d’intention,</a:t>
            </a:r>
          </a:p>
          <a:p>
            <a:pPr lvl="0" hangingPunct="0">
              <a:spcBef>
                <a:spcPts val="300"/>
              </a:spcBef>
            </a:pPr>
            <a:r>
              <a:rPr lang="fr-FR" sz="2000" dirty="0" smtClean="0"/>
              <a:t>- élaboration</a:t>
            </a:r>
            <a:r>
              <a:rPr lang="fr-FR" sz="2000" dirty="0"/>
              <a:t>, modification d’une maquette numérique d’une chaîne fonctionnelle intégrant les constituants.</a:t>
            </a:r>
          </a:p>
        </p:txBody>
      </p:sp>
    </p:spTree>
    <p:extLst>
      <p:ext uri="{BB962C8B-B14F-4D97-AF65-F5344CB8AC3E}">
        <p14:creationId xmlns:p14="http://schemas.microsoft.com/office/powerpoint/2010/main" xmlns="" val="3314602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16632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Sous-épreuve E52 : Conception détaillée d’un système automatique</a:t>
            </a:r>
            <a:endParaRPr lang="fr-FR" sz="36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1714" y="1463353"/>
            <a:ext cx="7992888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>
                <a:effectLst/>
                <a:latin typeface="Arial"/>
                <a:ea typeface="Malgun Gothic"/>
                <a:cs typeface="Arial"/>
              </a:rPr>
              <a:t>Première situation d’évaluation :</a:t>
            </a: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 coefficient 1,5 ; durée 3h maximum permettant l’évaluation des compétences :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r>
              <a:rPr lang="fr-FR" sz="2000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"/>
                <a:ea typeface="Malgun Gothic"/>
                <a:cs typeface="Arial"/>
              </a:rPr>
              <a:t>C14 Définir une solution permettant l’intégration et l’animation des chaînes fonctionnelles.</a:t>
            </a:r>
          </a:p>
          <a:p>
            <a:r>
              <a:rPr lang="fr-FR" sz="2000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"/>
                <a:ea typeface="Malgun Gothic"/>
                <a:cs typeface="Arial"/>
              </a:rPr>
              <a:t>C15 Définir les constituants d’intégration des chaînes fonctionnelles.</a:t>
            </a:r>
          </a:p>
          <a:p>
            <a:endParaRPr lang="fr-FR" sz="2000" dirty="0" smtClean="0">
              <a:effectLst/>
              <a:latin typeface="Arial"/>
              <a:ea typeface="Malgun Gothic"/>
              <a:cs typeface="Arial"/>
            </a:endParaRPr>
          </a:p>
          <a:p>
            <a:pPr marR="306070" algn="just" hangingPunct="0">
              <a:spcAft>
                <a:spcPts val="0"/>
              </a:spcAft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L’évaluation portera sur </a:t>
            </a: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tout ou partie des points suivants du système automatique :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R="306070" algn="just" hangingPunct="0">
              <a:spcAft>
                <a:spcPts val="0"/>
              </a:spcAft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 </a:t>
            </a:r>
            <a:endParaRPr lang="fr-FR" sz="11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définition des interfaces entre les chaînes fonctionnelles,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définition de l’ergonomie et prise en compte de la sécurité,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définition des structures porteuses, des armoires et des carters,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choix des pupitres, des éléments de contrôle commande, de dialogue et de communication,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élaboration de schémas d’implantation, de câblages et de raccordements.</a:t>
            </a:r>
            <a:r>
              <a:rPr lang="fr-FR" sz="2000" b="1" dirty="0" smtClean="0">
                <a:effectLst/>
                <a:latin typeface="Arial"/>
                <a:ea typeface="Malgun Gothic"/>
                <a:cs typeface="Arial"/>
              </a:rPr>
              <a:t> </a:t>
            </a:r>
            <a:endParaRPr lang="fr-FR" sz="2000" dirty="0">
              <a:effectLst/>
              <a:latin typeface="Arial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237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16632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Sous-épreuve E52 : Conception détaillée d’un système automatique</a:t>
            </a:r>
            <a:endParaRPr lang="fr-FR" sz="36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21563" y="1556792"/>
            <a:ext cx="7992888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000" b="1" dirty="0" smtClean="0">
                <a:effectLst/>
                <a:latin typeface="Arial"/>
                <a:ea typeface="Malgun Gothic"/>
                <a:cs typeface="Arial"/>
              </a:rPr>
              <a:t>Deuxième situation d’évaluation : </a:t>
            </a: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coefficient 1,5 ; durée 4h maximum permettant l’évaluation de la compétence </a:t>
            </a:r>
            <a:r>
              <a:rPr lang="fr-FR" sz="2000" dirty="0" smtClean="0">
                <a:solidFill>
                  <a:schemeClr val="accent2">
                    <a:lumMod val="75000"/>
                  </a:schemeClr>
                </a:solidFill>
                <a:effectLst/>
                <a:latin typeface="Arial"/>
                <a:ea typeface="Malgun Gothic"/>
                <a:cs typeface="Arial"/>
              </a:rPr>
              <a:t>C16 Formaliser, puis vérifier par simulation le comportement spatial et temporel d’un système automatique</a:t>
            </a: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.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R="306070" algn="just" hangingPunct="0">
              <a:spcAft>
                <a:spcPts val="0"/>
              </a:spcAft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 </a:t>
            </a:r>
            <a:endParaRPr lang="fr-FR" sz="14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R="306070" algn="just" hangingPunct="0">
              <a:spcAft>
                <a:spcPts val="0"/>
              </a:spcAft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L’évaluation portera sur </a:t>
            </a: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tout ou partie des points suivants du système automatique :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algn="just"/>
            <a:r>
              <a:rPr lang="fr-FR" sz="2000" b="1" dirty="0" smtClean="0">
                <a:effectLst/>
                <a:latin typeface="Arial"/>
                <a:ea typeface="Malgun Gothic"/>
                <a:cs typeface="Arial"/>
              </a:rPr>
              <a:t> 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formalisation des modes de marches et d’arrêts,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paramétrage de la communication et définition des données échangées,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définition du dialogue homme - système,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définition du comportement détaillé de la commande,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vérification des performances du système virtuel complet par simulation.</a:t>
            </a:r>
            <a:endParaRPr lang="fr-FR" sz="2000" dirty="0">
              <a:effectLst/>
              <a:latin typeface="Arial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290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16632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Sous-épreuve E61 : Rapport d’activité en entreprise</a:t>
            </a:r>
            <a:endParaRPr lang="fr-FR" sz="36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5576" y="1331831"/>
            <a:ext cx="7704856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>
                <a:effectLst/>
                <a:latin typeface="Arial"/>
                <a:ea typeface="Malgun Gothic"/>
                <a:cs typeface="Arial"/>
              </a:rPr>
              <a:t>Cette sous-épreuve permet l’évaluation des compétences suivantes :</a:t>
            </a:r>
            <a:endParaRPr lang="fr-FR" sz="2000" b="1" dirty="0" smtClean="0">
              <a:effectLst/>
              <a:latin typeface="Arial"/>
              <a:ea typeface="Times New Roman"/>
              <a:cs typeface="Times New Roman"/>
            </a:endParaRPr>
          </a:p>
          <a:p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 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ymbol"/>
              <a:buChar char=""/>
            </a:pP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C1 Rechercher, analyser, structurer, synthétiser des informations.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ymbol"/>
              <a:buChar char=""/>
            </a:pP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C2 Rédiger, élaborer un document.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ymbol"/>
              <a:buChar char=""/>
            </a:pPr>
            <a:r>
              <a:rPr lang="fr-FR" sz="2000" dirty="0" smtClean="0">
                <a:effectLst/>
                <a:latin typeface="Arial"/>
                <a:ea typeface="Times New Roman"/>
                <a:cs typeface="Arial"/>
              </a:rPr>
              <a:t>C4 Échanger avec un interlocuteur en utilisant les moyens adaptés.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ymbol"/>
              <a:buChar char=""/>
            </a:pP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C6 Décoder un cahier des charges, reformuler un besoin.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ymbol"/>
              <a:buChar char=""/>
            </a:pP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C7 </a:t>
            </a: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Analyser un existant, proposer des améliorations.</a:t>
            </a:r>
            <a:endParaRPr lang="fr-FR" sz="2000" dirty="0">
              <a:effectLst/>
              <a:latin typeface="Arial"/>
              <a:ea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0799" y="5373216"/>
            <a:ext cx="79736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i="1" dirty="0" smtClean="0"/>
              <a:t>Les activités menées en entreprise et le rapport d’activité font l’objet d’une appréciation portée par le tuteur en entreprise et par l’équipe pédagogique sur une fiche d’appréciation.</a:t>
            </a:r>
            <a:endParaRPr lang="fr-FR" sz="2000" i="1" dirty="0"/>
          </a:p>
        </p:txBody>
      </p:sp>
    </p:spTree>
    <p:extLst>
      <p:ext uri="{BB962C8B-B14F-4D97-AF65-F5344CB8AC3E}">
        <p14:creationId xmlns:p14="http://schemas.microsoft.com/office/powerpoint/2010/main" xmlns="" val="1244653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16632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Sous-épreuve E62 : Conduite et réalisation d’un projet</a:t>
            </a:r>
            <a:endParaRPr lang="fr-FR" sz="36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064896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306070" hangingPunct="0"/>
            <a:r>
              <a:rPr lang="fr-FR" sz="2000" b="1" dirty="0" smtClean="0">
                <a:effectLst/>
                <a:latin typeface="Arial"/>
                <a:ea typeface="Malgun Gothic"/>
                <a:cs typeface="Arial"/>
              </a:rPr>
              <a:t>Première partie : conduite de projet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L="90170" marR="306070" hangingPunct="0"/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Cette 1</a:t>
            </a:r>
            <a:r>
              <a:rPr lang="fr-FR" sz="2000" baseline="30000" dirty="0" smtClean="0">
                <a:effectLst/>
                <a:latin typeface="Arial"/>
                <a:ea typeface="Malgun Gothic"/>
                <a:cs typeface="Arial"/>
              </a:rPr>
              <a:t>ère</a:t>
            </a: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 partie de l’épreuve permettra d’évaluer les compétences suivantes :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R="306070" hangingPunct="0"/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 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C3 Organiser une réunion de travail.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C5 Présenter un travail personnel, un travail d’équipe et transmettre un savoir-faire.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R="306070" hangingPunct="0">
              <a:spcBef>
                <a:spcPts val="600"/>
              </a:spcBef>
              <a:spcAft>
                <a:spcPts val="600"/>
              </a:spcAft>
            </a:pP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C20 Mettre en œuvre des outils de la conduite de projet.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R="306070" hangingPunct="0"/>
            <a:r>
              <a:rPr lang="fr-FR" sz="2000" b="1" dirty="0" smtClean="0">
                <a:effectLst/>
                <a:latin typeface="Arial"/>
                <a:ea typeface="Malgun Gothic"/>
                <a:cs typeface="Arial"/>
              </a:rPr>
              <a:t> 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L="180340" algn="just" hangingPunct="0">
              <a:spcAft>
                <a:spcPts val="0"/>
              </a:spcAft>
            </a:pPr>
            <a:r>
              <a:rPr lang="fr-FR" sz="2000" i="1" dirty="0" smtClean="0">
                <a:effectLst/>
                <a:latin typeface="Arial"/>
                <a:ea typeface="Malgun Gothic"/>
                <a:cs typeface="Arial"/>
              </a:rPr>
              <a:t>Lors des phases du projet, de la conception à l’installation mise en service du système automatique, les activités de conduite et de participation à la conduite de projet font l’objet d’une appréciation portée par l’équipe pédagogique sur une fiche d’appréciation</a:t>
            </a: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.</a:t>
            </a:r>
            <a:endParaRPr lang="fr-FR" sz="2000" dirty="0">
              <a:effectLst/>
              <a:latin typeface="Arial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236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0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Sous-épreuve E62 : Conduite et réalisation d’un projet</a:t>
            </a:r>
            <a:endParaRPr lang="fr-FR" sz="36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1316961"/>
            <a:ext cx="799288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Deuxième partie : réalisation d’un projet</a:t>
            </a:r>
            <a:endParaRPr lang="fr-FR" sz="2000" dirty="0"/>
          </a:p>
          <a:p>
            <a:pPr hangingPunct="0"/>
            <a:r>
              <a:rPr lang="fr-FR" sz="2000" dirty="0"/>
              <a:t>Cette 2</a:t>
            </a:r>
            <a:r>
              <a:rPr lang="fr-FR" sz="2000" baseline="30000" dirty="0"/>
              <a:t>ème</a:t>
            </a:r>
            <a:r>
              <a:rPr lang="fr-FR" sz="2000" dirty="0"/>
              <a:t> partie de l’épreuve permettra d’évaluer les compétences suivantes :</a:t>
            </a:r>
          </a:p>
          <a:p>
            <a:pPr hangingPunct="0"/>
            <a:r>
              <a:rPr lang="fr-FR" sz="2000" dirty="0"/>
              <a:t> 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dirty="0"/>
              <a:t>C18 Réaliser, tester, intégrer tout ou partie d’un système automatique.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dirty="0"/>
              <a:t>C19 Mettre en service et valider la conformité d’une solution par rapport à son cahier des charges fonctionnel.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dirty="0"/>
              <a:t>C17 Élaborer tout ou partie du dossier de réalisation, du dossier de tests et du dossier système remis au client.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2000" dirty="0"/>
              <a:t>C21 Rendre compte sur les dispositions prises en matière de sécurité et de développement durable.</a:t>
            </a:r>
          </a:p>
          <a:p>
            <a:pPr hangingPunct="0"/>
            <a:r>
              <a:rPr lang="fr-FR" sz="2000" dirty="0"/>
              <a:t> </a:t>
            </a:r>
          </a:p>
          <a:p>
            <a:r>
              <a:rPr lang="fr-FR" sz="2000" i="1" dirty="0"/>
              <a:t>C’est une épreuve orale, sous forme d’une soutenance suivie d’un entretien avec la commission d’interrogation,</a:t>
            </a:r>
            <a:r>
              <a:rPr lang="fr-FR" sz="2000" b="1" i="1" dirty="0"/>
              <a:t> </a:t>
            </a:r>
            <a:r>
              <a:rPr lang="fr-FR" sz="2000" i="1" dirty="0"/>
              <a:t>d'une durée de 50’, partagées en 30’ d’exposé et 20’ d’entretien.</a:t>
            </a:r>
          </a:p>
        </p:txBody>
      </p:sp>
    </p:spTree>
    <p:extLst>
      <p:ext uri="{BB962C8B-B14F-4D97-AF65-F5344CB8AC3E}">
        <p14:creationId xmlns:p14="http://schemas.microsoft.com/office/powerpoint/2010/main" xmlns="" val="21750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0658002"/>
              </p:ext>
            </p:extLst>
          </p:nvPr>
        </p:nvGraphicFramePr>
        <p:xfrm>
          <a:off x="395536" y="836712"/>
          <a:ext cx="8136902" cy="4958265"/>
        </p:xfrm>
        <a:graphic>
          <a:graphicData uri="http://schemas.openxmlformats.org/drawingml/2006/table">
            <a:tbl>
              <a:tblPr firstRow="1" firstCol="1" bandRow="1"/>
              <a:tblGrid>
                <a:gridCol w="2179277"/>
                <a:gridCol w="989075"/>
                <a:gridCol w="1215093"/>
                <a:gridCol w="886643"/>
                <a:gridCol w="994608"/>
                <a:gridCol w="1080120"/>
                <a:gridCol w="792086"/>
              </a:tblGrid>
              <a:tr h="432048"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Enseignements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Horaire de 1ère année</a:t>
                      </a:r>
                      <a:endParaRPr lang="fr-FR" sz="12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Horaire de 2ème année</a:t>
                      </a:r>
                      <a:endParaRPr lang="fr-FR" sz="12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9376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Par</a:t>
                      </a:r>
                      <a:br>
                        <a:rPr lang="fr-FR" sz="12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fr-FR" sz="12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semaine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 + b + c</a:t>
                      </a:r>
                      <a:r>
                        <a:rPr lang="fr-FR" sz="1200" b="1" baseline="30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(2)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Par année</a:t>
                      </a:r>
                      <a:r>
                        <a:rPr lang="fr-FR" sz="1200" b="1" baseline="300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(3</a:t>
                      </a:r>
                      <a:r>
                        <a:rPr lang="fr-FR" sz="1200" b="1" baseline="30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Par</a:t>
                      </a:r>
                      <a:br>
                        <a:rPr lang="fr-FR" sz="12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fr-FR" sz="1200" b="1" baseline="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</a:t>
                      </a:r>
                      <a:r>
                        <a:rPr lang="fr-FR" sz="12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emaine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 + b + c</a:t>
                      </a:r>
                      <a:r>
                        <a:rPr lang="fr-FR" sz="1200" b="1" baseline="30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(2)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Par année</a:t>
                      </a:r>
                      <a:r>
                        <a:rPr lang="fr-FR" sz="1200" b="1" baseline="3000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(3</a:t>
                      </a:r>
                      <a:r>
                        <a:rPr lang="fr-FR" sz="1200" b="1" baseline="30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769">
                <a:tc>
                  <a:txBody>
                    <a:bodyPr/>
                    <a:lstStyle/>
                    <a:p>
                      <a:pPr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 Culture générale et expression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 + 1 + 0</a:t>
                      </a:r>
                      <a:endParaRPr lang="fr-FR" sz="14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90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fr-FR" sz="14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 + 1 + 0</a:t>
                      </a:r>
                      <a:endParaRPr lang="fr-FR" sz="14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90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769">
                <a:tc>
                  <a:txBody>
                    <a:bodyPr/>
                    <a:lstStyle/>
                    <a:p>
                      <a:pPr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 Langue vivante : anglais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 + 1 + 0</a:t>
                      </a:r>
                      <a:endParaRPr lang="fr-FR" sz="14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60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fr-FR" sz="14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 + 1 + 0</a:t>
                      </a:r>
                      <a:endParaRPr lang="fr-FR" sz="14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60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885">
                <a:tc>
                  <a:txBody>
                    <a:bodyPr/>
                    <a:lstStyle/>
                    <a:p>
                      <a:pPr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 Mathématiques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 + 1 + 0</a:t>
                      </a:r>
                      <a:endParaRPr lang="fr-FR" sz="14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90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fr-FR" sz="14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 + 1 + 0</a:t>
                      </a:r>
                      <a:endParaRPr lang="fr-FR" sz="14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90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769">
                <a:tc>
                  <a:txBody>
                    <a:bodyPr/>
                    <a:lstStyle/>
                    <a:p>
                      <a:pPr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 Sciences physiques et chimiques appliquées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 + 0 + 2</a:t>
                      </a:r>
                      <a:endParaRPr lang="fr-FR" sz="14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120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fr-FR" sz="14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 + 0 + 2</a:t>
                      </a:r>
                      <a:endParaRPr lang="fr-FR" sz="14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120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769">
                <a:tc>
                  <a:txBody>
                    <a:bodyPr/>
                    <a:lstStyle/>
                    <a:p>
                      <a:pPr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 Conception des systèmes automatiques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17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 + 5 + 8</a:t>
                      </a:r>
                      <a:r>
                        <a:rPr lang="fr-FR" sz="1400" b="1" baseline="30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(4)</a:t>
                      </a:r>
                      <a:endParaRPr lang="fr-FR" sz="14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510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14</a:t>
                      </a:r>
                      <a:endParaRPr lang="fr-FR" sz="14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ase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 + 0 + 10</a:t>
                      </a:r>
                      <a:r>
                        <a:rPr lang="fr-FR" sz="1400" b="1" baseline="30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(4)</a:t>
                      </a:r>
                      <a:endParaRPr lang="fr-FR" sz="14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420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769">
                <a:tc>
                  <a:txBody>
                    <a:bodyPr/>
                    <a:lstStyle/>
                    <a:p>
                      <a:pPr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6. Conduite et réalisation d’un projet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 + 0 + 3</a:t>
                      </a:r>
                      <a:endParaRPr lang="fr-FR" sz="14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90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  <a:endParaRPr lang="fr-FR" sz="14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 + 0 + 6</a:t>
                      </a:r>
                      <a:endParaRPr lang="fr-FR" sz="14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204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Horaire total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fr-FR" sz="12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 + 8 + 13</a:t>
                      </a:r>
                      <a:endParaRPr lang="fr-FR" sz="12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960</a:t>
                      </a:r>
                      <a:r>
                        <a:rPr lang="fr-FR" sz="1200" b="1" baseline="300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(1)</a:t>
                      </a:r>
                      <a:endParaRPr lang="fr-FR" sz="12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fr-FR" sz="12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 + 3 + 18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984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Langue vivante </a:t>
                      </a:r>
                      <a:r>
                        <a:rPr lang="fr-FR" sz="1200" b="1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facultative (</a:t>
                      </a: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autre que l’anglais)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 + 0 + 0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30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 + 0 + 0</a:t>
                      </a:r>
                      <a:endParaRPr lang="fr-FR" sz="1200" b="1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28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769">
                <a:tc>
                  <a:txBody>
                    <a:bodyPr/>
                    <a:lstStyle/>
                    <a:p>
                      <a:pPr fontAlgn="base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Accompagnement personnalisé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120 heures pour les 2 années</a:t>
                      </a:r>
                      <a:endParaRPr lang="fr-FR" sz="1200" b="1" dirty="0">
                        <a:effectLst/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re 1"/>
          <p:cNvSpPr txBox="1">
            <a:spLocks/>
          </p:cNvSpPr>
          <p:nvPr/>
        </p:nvSpPr>
        <p:spPr bwMode="auto">
          <a:xfrm>
            <a:off x="320675" y="0"/>
            <a:ext cx="8642350" cy="69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sz="4000" b="1" dirty="0" smtClean="0">
                <a:solidFill>
                  <a:srgbClr val="0070C0"/>
                </a:solidFill>
              </a:rPr>
              <a:t>GRILLE HORAIRE</a:t>
            </a:r>
          </a:p>
        </p:txBody>
      </p:sp>
    </p:spTree>
    <p:extLst>
      <p:ext uri="{BB962C8B-B14F-4D97-AF65-F5344CB8AC3E}">
        <p14:creationId xmlns:p14="http://schemas.microsoft.com/office/powerpoint/2010/main" xmlns="" val="286728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97069936"/>
              </p:ext>
            </p:extLst>
          </p:nvPr>
        </p:nvGraphicFramePr>
        <p:xfrm>
          <a:off x="179513" y="329147"/>
          <a:ext cx="8784975" cy="6185149"/>
        </p:xfrm>
        <a:graphic>
          <a:graphicData uri="http://schemas.openxmlformats.org/drawingml/2006/table">
            <a:tbl>
              <a:tblPr firstRow="1" firstCol="1" bandRow="1"/>
              <a:tblGrid>
                <a:gridCol w="4822000"/>
                <a:gridCol w="792595"/>
                <a:gridCol w="792595"/>
                <a:gridCol w="792595"/>
                <a:gridCol w="792595"/>
                <a:gridCol w="792595"/>
              </a:tblGrid>
              <a:tr h="8816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LES UNITES CONSTITUTIVES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DU DIPLÔME</a:t>
                      </a:r>
                    </a:p>
                  </a:txBody>
                  <a:tcPr marL="45882" marR="45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i="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U4 Conception préliminaire d’un système automatique</a:t>
                      </a:r>
                      <a:endParaRPr lang="fr-FR" sz="1100" b="1" i="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i="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U51 conception détaillée d’une chaîne fonctionnelle</a:t>
                      </a:r>
                      <a:endParaRPr lang="fr-FR" sz="1100" b="1" i="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i="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U52 conception détaillée d’un système automatique</a:t>
                      </a:r>
                      <a:endParaRPr lang="fr-FR" sz="1100" b="1" i="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i="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U61 rapport d’activité en entreprise</a:t>
                      </a:r>
                      <a:endParaRPr lang="fr-FR" sz="1100" b="1" i="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i="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U62 conduite et réalisation d’un projet client</a:t>
                      </a:r>
                      <a:endParaRPr lang="fr-FR" sz="1100" b="1" i="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C1 Rechercher, analyser, structurer, synthétiser des informations 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C2 Rédiger, élaborer un document.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C3 Organiser une réunion de travail.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C4 Échanger avec un interlocuteur en utilisant les moyens adaptés.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C5 Présenter un travail personnel, un travail d’équipe et transmettre un savoir-faire.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C6 Décoder un cahier des charges, reformuler un besoin.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C7 Analyser un existant.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C8 Choisir, justifier un procédé et un processus technique.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C9 Organiser les fonctions opératives afin de proposer une architecture fonctionnelle, comparer des architectures.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C10 Définir et organiser les chaines fonctionnelles, les fonctions techniques et les technologies associées.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C11 Évaluer les coûts et les délais, estimer une enveloppe budgétaire (et) ou  rédiger une offre commerciale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C12 Dimensionner et choisir les constituants d’une chaîne fonctionnelle.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C13 Définir la chaîne fonctionnelle et son comportement, vérifier par simulation ses performances.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C14 Définir une solution permettant l’intégration et l’animation des chaînes fonctionnelles.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C15 Définir les constituants d’intégration des chaînes fonctionnelles.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C16 Formaliser puis vérifier par simulation le comportement spatial et temporel d’un système automatique.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C17 Élaborer tout ou partie du dossier  de réalisation, du dossier de tests et du dossier système remis au client.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C18 Réaliser, tester, intégrer tout ou partie d’un système automatique.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C19 Mettre en service et valider la conformité d’une solution par rapport à son cahier des charges fonctionnel.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C20 Mettre en œuvre des outils de la conduite de projet.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5353"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C21 Rendre compte sur l’analyse des risques et sur les dispositions prises.</a:t>
                      </a: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45882" marR="45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004048" y="332656"/>
            <a:ext cx="792088" cy="61926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5796136" y="332656"/>
            <a:ext cx="1584176" cy="61926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7380312" y="332656"/>
            <a:ext cx="1584176" cy="61926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8281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39324686"/>
              </p:ext>
            </p:extLst>
          </p:nvPr>
        </p:nvGraphicFramePr>
        <p:xfrm>
          <a:off x="827584" y="1196752"/>
          <a:ext cx="7704857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2664296"/>
                <a:gridCol w="1800200"/>
                <a:gridCol w="1500605"/>
                <a:gridCol w="1739756"/>
              </a:tblGrid>
              <a:tr h="2110154"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EPREUVES</a:t>
                      </a:r>
                      <a:endParaRPr lang="fr-F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Scolaires</a:t>
                      </a:r>
                      <a:endParaRPr lang="fr-FR" sz="1400" dirty="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(établissements publics ou privés sous contrat)</a:t>
                      </a:r>
                      <a:endParaRPr lang="fr-FR" sz="1400" dirty="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Apprentis</a:t>
                      </a:r>
                      <a:endParaRPr lang="fr-FR" sz="1400" dirty="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(CFA ou sections</a:t>
                      </a:r>
                      <a:endParaRPr lang="fr-FR" sz="1400" dirty="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d'apprentissage habilités)</a:t>
                      </a:r>
                      <a:endParaRPr lang="fr-FR" sz="1400" dirty="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Formation</a:t>
                      </a:r>
                      <a:endParaRPr lang="fr-FR" sz="1400" dirty="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professionnelle continue</a:t>
                      </a:r>
                      <a:endParaRPr lang="fr-FR" sz="1400" dirty="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dans les établissements</a:t>
                      </a:r>
                      <a:endParaRPr lang="fr-FR" sz="1400" dirty="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publics habilités</a:t>
                      </a:r>
                      <a:endParaRPr lang="fr-FR" sz="1400" dirty="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Arial"/>
                          <a:ea typeface="Malgun Gothic"/>
                          <a:cs typeface="Arial"/>
                        </a:rPr>
                        <a:t>Formation</a:t>
                      </a:r>
                      <a:endParaRPr lang="fr-F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Arial"/>
                          <a:ea typeface="Malgun Gothic"/>
                          <a:cs typeface="Arial"/>
                        </a:rPr>
                        <a:t>professionnelle</a:t>
                      </a:r>
                      <a:endParaRPr lang="fr-F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Arial"/>
                          <a:ea typeface="Malgun Gothic"/>
                          <a:cs typeface="Arial"/>
                        </a:rPr>
                        <a:t>continue</a:t>
                      </a:r>
                      <a:endParaRPr lang="fr-F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  <a:latin typeface="Arial"/>
                          <a:ea typeface="Malgun Gothic"/>
                          <a:cs typeface="Arial"/>
                        </a:rPr>
                        <a:t>(établissements publics habilités à pratiquer le CCF pour ce BTS)</a:t>
                      </a:r>
                      <a:endParaRPr lang="fr-F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Scolaires</a:t>
                      </a:r>
                      <a:endParaRPr lang="fr-FR" sz="1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(établissements privés hors contrat),</a:t>
                      </a:r>
                      <a:endParaRPr lang="fr-FR" sz="1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Apprentis</a:t>
                      </a:r>
                      <a:endParaRPr lang="fr-FR" sz="1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(CFA ou sections d'apprentissage non habilités)</a:t>
                      </a:r>
                      <a:endParaRPr lang="fr-FR" sz="1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Formation</a:t>
                      </a:r>
                      <a:endParaRPr lang="fr-FR" sz="1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professionnelle</a:t>
                      </a:r>
                      <a:endParaRPr lang="fr-FR" sz="1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continue</a:t>
                      </a:r>
                      <a:endParaRPr lang="fr-FR" sz="1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(établissements privés et établissements publics non habilités à pratiquer le CCF pour ce BTS)</a:t>
                      </a:r>
                      <a:endParaRPr lang="fr-FR" sz="1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Au titre de leur expérience professionnelle</a:t>
                      </a:r>
                      <a:endParaRPr lang="fr-FR" sz="1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Malgun Gothic"/>
                          <a:cs typeface="Arial"/>
                        </a:rPr>
                        <a:t>Enseignement à distance</a:t>
                      </a:r>
                      <a:endParaRPr lang="fr-FR" sz="14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re 1"/>
          <p:cNvSpPr txBox="1">
            <a:spLocks/>
          </p:cNvSpPr>
          <p:nvPr/>
        </p:nvSpPr>
        <p:spPr bwMode="auto">
          <a:xfrm>
            <a:off x="298578" y="188640"/>
            <a:ext cx="8642350" cy="69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sz="4000" b="1" dirty="0" smtClean="0">
                <a:solidFill>
                  <a:srgbClr val="0070C0"/>
                </a:solidFill>
              </a:rPr>
              <a:t>REGLEMENT D’EXAMEN</a:t>
            </a:r>
          </a:p>
        </p:txBody>
      </p:sp>
    </p:spTree>
    <p:extLst>
      <p:ext uri="{BB962C8B-B14F-4D97-AF65-F5344CB8AC3E}">
        <p14:creationId xmlns:p14="http://schemas.microsoft.com/office/powerpoint/2010/main" xmlns="" val="116494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01121152"/>
              </p:ext>
            </p:extLst>
          </p:nvPr>
        </p:nvGraphicFramePr>
        <p:xfrm>
          <a:off x="395536" y="116632"/>
          <a:ext cx="8230503" cy="6400800"/>
        </p:xfrm>
        <a:graphic>
          <a:graphicData uri="http://schemas.openxmlformats.org/drawingml/2006/table">
            <a:tbl>
              <a:tblPr firstRow="1" firstCol="1" bandRow="1"/>
              <a:tblGrid>
                <a:gridCol w="2433018"/>
                <a:gridCol w="601253"/>
                <a:gridCol w="630905"/>
                <a:gridCol w="693501"/>
                <a:gridCol w="709973"/>
                <a:gridCol w="561719"/>
                <a:gridCol w="91342"/>
                <a:gridCol w="649024"/>
                <a:gridCol w="752803"/>
                <a:gridCol w="1106965"/>
              </a:tblGrid>
              <a:tr h="13188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Nature des épreuves</a:t>
                      </a:r>
                      <a:endParaRPr lang="fr-FR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Unité</a:t>
                      </a:r>
                      <a:endParaRPr lang="fr-FR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Coef.</a:t>
                      </a:r>
                      <a:endParaRPr lang="fr-FR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Forme</a:t>
                      </a:r>
                      <a:endParaRPr lang="fr-FR" sz="1200" dirty="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Durée</a:t>
                      </a:r>
                      <a:endParaRPr lang="fr-FR" sz="120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Forme</a:t>
                      </a:r>
                      <a:endParaRPr lang="fr-FR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Durée</a:t>
                      </a:r>
                      <a:endParaRPr lang="fr-FR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Forme</a:t>
                      </a:r>
                      <a:endParaRPr lang="fr-FR" sz="12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Durée</a:t>
                      </a:r>
                      <a:endParaRPr lang="fr-FR" sz="120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115">
                <a:tc>
                  <a:txBody>
                    <a:bodyPr/>
                    <a:lstStyle/>
                    <a:p>
                      <a:pPr algn="l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E1 Culture générale et expression</a:t>
                      </a:r>
                      <a:endParaRPr lang="fr-FR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U1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écrite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 h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CCF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 situations d’évaluation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écrite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 h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115">
                <a:tc>
                  <a:txBody>
                    <a:bodyPr/>
                    <a:lstStyle/>
                    <a:p>
                      <a:pPr algn="l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E2 Langue vivante : anglais</a:t>
                      </a:r>
                      <a:endParaRPr lang="fr-FR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U2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CCF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 situations d’évaluation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CCF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 situations d’évaluation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orale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45 min</a:t>
                      </a:r>
                      <a:r>
                        <a:rPr lang="fr-FR" sz="1200" b="1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(1)</a:t>
                      </a:r>
                      <a:endParaRPr lang="fr-FR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769">
                <a:tc>
                  <a:txBody>
                    <a:bodyPr/>
                    <a:lstStyle/>
                    <a:p>
                      <a:pPr algn="l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E3 Mathématiques - Sciences physiques et chimiques appliquées</a:t>
                      </a:r>
                      <a:endParaRPr lang="fr-FR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9115">
                <a:tc>
                  <a:txBody>
                    <a:bodyPr/>
                    <a:lstStyle/>
                    <a:p>
                      <a:pPr marL="90170" algn="l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Sous-épreuve E31 : Mathématiques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U31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CCF</a:t>
                      </a:r>
                      <a:b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 situations d’évaluation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CCF</a:t>
                      </a:r>
                      <a:b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 situations d’évaluation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écrite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 h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769">
                <a:tc>
                  <a:txBody>
                    <a:bodyPr/>
                    <a:lstStyle/>
                    <a:p>
                      <a:pPr marL="90170" algn="l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Sous-épreuve E32 : Sciences physiques et chimiques appliquées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U32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CCF</a:t>
                      </a:r>
                      <a:b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 situations d’évaluation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CCF</a:t>
                      </a:r>
                      <a:br>
                        <a:rPr lang="fr-FR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fr-FR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 situations d’évaluation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écrite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 h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769">
                <a:tc>
                  <a:txBody>
                    <a:bodyPr/>
                    <a:lstStyle/>
                    <a:p>
                      <a:pPr algn="l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E4 Conception préliminaire d’un système automatique</a:t>
                      </a:r>
                      <a:endParaRPr lang="fr-FR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U4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écrite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 h 30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CCF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 situations d’évaluation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écrite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 h 30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183">
                <a:tc>
                  <a:txBody>
                    <a:bodyPr/>
                    <a:lstStyle/>
                    <a:p>
                      <a:pPr algn="l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E5 Conception détaillée</a:t>
                      </a:r>
                      <a:endParaRPr lang="fr-FR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6659">
                <a:tc>
                  <a:txBody>
                    <a:bodyPr/>
                    <a:lstStyle/>
                    <a:p>
                      <a:pPr marL="90170" algn="l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Sous-épreuve E51 : Conception détaillée d’une chaîne fonctionnelle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U51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CCF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 situations d’évaluation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CCF</a:t>
                      </a:r>
                    </a:p>
                    <a:p>
                      <a:pPr marL="21590"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 situations d’évaluation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0955"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écrite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 h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6659">
                <a:tc>
                  <a:txBody>
                    <a:bodyPr/>
                    <a:lstStyle/>
                    <a:p>
                      <a:pPr marL="90170" algn="l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Sous-épreuve E52 : Conception détaillée d’un système automatique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U52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CCF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 situations d’évaluation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CCF</a:t>
                      </a:r>
                    </a:p>
                    <a:p>
                      <a:pPr marL="21590"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 situations d’évaluation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écrite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 h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885">
                <a:tc>
                  <a:txBody>
                    <a:bodyPr/>
                    <a:lstStyle/>
                    <a:p>
                      <a:pPr algn="l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E6 Épreuve professionnelle de synthèse</a:t>
                      </a:r>
                      <a:endParaRPr lang="fr-FR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3769">
                <a:tc>
                  <a:txBody>
                    <a:bodyPr/>
                    <a:lstStyle/>
                    <a:p>
                      <a:pPr marL="90170" algn="l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Sous-épreuve E61 : Rapport d’activité en entreprise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U61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orale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 min</a:t>
                      </a:r>
                      <a:r>
                        <a:rPr lang="fr-FR" sz="1200" b="1" baseline="3000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(5)</a:t>
                      </a:r>
                      <a:endParaRPr lang="fr-FR" sz="1200" b="1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orale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 min</a:t>
                      </a:r>
                      <a:r>
                        <a:rPr lang="fr-FR" sz="1200" b="1" baseline="30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(5)</a:t>
                      </a:r>
                      <a:endParaRPr lang="fr-FR" sz="12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orale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 min</a:t>
                      </a:r>
                      <a:r>
                        <a:rPr lang="fr-FR" sz="1200" b="1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(5</a:t>
                      </a:r>
                      <a:r>
                        <a:rPr lang="fr-FR" sz="1200" b="1" baseline="30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br>
                        <a:rPr lang="fr-FR" sz="1200" b="1" baseline="30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fr-FR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ou </a:t>
                      </a: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 min</a:t>
                      </a:r>
                      <a:r>
                        <a:rPr lang="fr-FR" sz="1200" b="1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(2)</a:t>
                      </a:r>
                      <a:endParaRPr lang="fr-FR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769">
                <a:tc>
                  <a:txBody>
                    <a:bodyPr/>
                    <a:lstStyle/>
                    <a:p>
                      <a:pPr marL="90170" algn="l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Sous-épreuve E62 : Conduite et réalisation d’un projet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U62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orale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 min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orale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 min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orale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1h10 min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885">
                <a:tc>
                  <a:txBody>
                    <a:bodyPr/>
                    <a:lstStyle/>
                    <a:p>
                      <a:pPr marL="90170" algn="l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Epreuve facultative</a:t>
                      </a:r>
                      <a:endParaRPr lang="fr-FR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1885">
                <a:tc>
                  <a:txBody>
                    <a:bodyPr/>
                    <a:lstStyle/>
                    <a:p>
                      <a:pPr algn="l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Langue vivante II</a:t>
                      </a:r>
                      <a:r>
                        <a:rPr lang="fr-FR" sz="1200" baseline="30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(3)</a:t>
                      </a:r>
                      <a:endParaRPr lang="fr-FR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EF1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orale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 min</a:t>
                      </a:r>
                      <a:r>
                        <a:rPr lang="fr-FR" sz="1200" b="1" baseline="30000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(4)</a:t>
                      </a:r>
                      <a:endParaRPr lang="fr-FR" sz="1200" b="1" dirty="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orale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 min</a:t>
                      </a:r>
                      <a:r>
                        <a:rPr lang="fr-FR" sz="1200" b="1" baseline="30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(4)</a:t>
                      </a:r>
                      <a:endParaRPr lang="fr-FR" sz="12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orale </a:t>
                      </a: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 min</a:t>
                      </a:r>
                      <a:r>
                        <a:rPr lang="fr-FR" sz="1200" b="1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(4)</a:t>
                      </a:r>
                      <a:endParaRPr lang="fr-FR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5942" marR="659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9609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 bwMode="auto">
          <a:xfrm>
            <a:off x="298578" y="188640"/>
            <a:ext cx="864235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FR" sz="3600" b="1" dirty="0" smtClean="0">
                <a:solidFill>
                  <a:srgbClr val="0070C0"/>
                </a:solidFill>
              </a:rPr>
              <a:t>Épreuve E4 : Conception préliminaire d’un système automatique</a:t>
            </a:r>
          </a:p>
        </p:txBody>
      </p:sp>
      <p:sp>
        <p:nvSpPr>
          <p:cNvPr id="3" name="Rectangle 2"/>
          <p:cNvSpPr/>
          <p:nvPr/>
        </p:nvSpPr>
        <p:spPr>
          <a:xfrm>
            <a:off x="696822" y="2276872"/>
            <a:ext cx="7488832" cy="3408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>
                <a:effectLst/>
                <a:latin typeface="Arial"/>
                <a:ea typeface="Malgun Gothic"/>
                <a:cs typeface="Arial"/>
              </a:rPr>
              <a:t>Cette épreuve permet l’évaluation des compétences suivantes :</a:t>
            </a:r>
            <a:endParaRPr lang="fr-FR" sz="2000" b="1" dirty="0" smtClean="0">
              <a:effectLst/>
              <a:latin typeface="Arial"/>
              <a:ea typeface="Times New Roman"/>
              <a:cs typeface="Times New Roman"/>
            </a:endParaRPr>
          </a:p>
          <a:p>
            <a:pPr algn="just"/>
            <a:r>
              <a:rPr lang="fr-FR" dirty="0" smtClean="0">
                <a:effectLst/>
                <a:latin typeface="Arial"/>
                <a:ea typeface="Malgun Gothic"/>
                <a:cs typeface="Arial"/>
              </a:rPr>
              <a:t> </a:t>
            </a:r>
            <a:endParaRPr lang="fr-FR" dirty="0" smtClean="0">
              <a:effectLst/>
              <a:latin typeface="Arial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300"/>
              </a:spcBef>
              <a:spcAft>
                <a:spcPts val="300"/>
              </a:spcAft>
              <a:buFont typeface="Symbol"/>
              <a:buChar char=""/>
            </a:pP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C8 Choisir, justifier un procédé et un processus technique.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300"/>
              </a:spcBef>
              <a:spcAft>
                <a:spcPts val="300"/>
              </a:spcAft>
              <a:buFont typeface="Symbol"/>
              <a:buChar char=""/>
            </a:pP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C9 Organiser les fonctions opératives afin de proposer une architecture fonctionnelle, comparer des architectures.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300"/>
              </a:spcBef>
              <a:spcAft>
                <a:spcPts val="300"/>
              </a:spcAft>
              <a:buFont typeface="Symbol"/>
              <a:buChar char=""/>
            </a:pP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C10 Définir et organiser les chaînes fonctionnelles, les fonctions techniques et les technologies associées.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300"/>
              </a:spcBef>
              <a:spcAft>
                <a:spcPts val="300"/>
              </a:spcAft>
              <a:buFont typeface="Symbol"/>
              <a:buChar char=""/>
            </a:pPr>
            <a:r>
              <a:rPr lang="fr-FR" sz="2000" dirty="0" smtClean="0">
                <a:effectLst/>
                <a:latin typeface="Arial"/>
                <a:ea typeface="Malgun Gothic"/>
                <a:cs typeface="Arial"/>
              </a:rPr>
              <a:t>C11 Évaluer les coûts et les délais, estimer une enveloppe budgétaire, rédiger une offre commerciale. </a:t>
            </a:r>
            <a:endParaRPr lang="fr-FR" sz="2000" dirty="0">
              <a:effectLst/>
              <a:latin typeface="Arial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19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908720"/>
            <a:ext cx="8064896" cy="5055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06070" algn="just" hangingPunct="0">
              <a:spcAft>
                <a:spcPts val="0"/>
              </a:spcAft>
            </a:pPr>
            <a:r>
              <a:rPr lang="fr-FR" sz="2000" b="1" dirty="0" smtClean="0">
                <a:effectLst/>
                <a:latin typeface="Arial"/>
                <a:ea typeface="Times New Roman"/>
                <a:cs typeface="Times New Roman"/>
              </a:rPr>
              <a:t>La 1</a:t>
            </a:r>
            <a:r>
              <a:rPr lang="fr-FR" sz="2000" b="1" baseline="30000" dirty="0" smtClean="0">
                <a:effectLst/>
                <a:latin typeface="Arial"/>
                <a:ea typeface="Times New Roman"/>
                <a:cs typeface="Times New Roman"/>
              </a:rPr>
              <a:t>ère</a:t>
            </a:r>
            <a:r>
              <a:rPr lang="fr-FR" sz="2000" b="1" dirty="0" smtClean="0">
                <a:effectLst/>
                <a:latin typeface="Arial"/>
                <a:ea typeface="Times New Roman"/>
                <a:cs typeface="Times New Roman"/>
              </a:rPr>
              <a:t> partie permet l’évaluation des </a:t>
            </a:r>
            <a:r>
              <a:rPr lang="fr-FR" sz="2000" b="1" dirty="0" smtClean="0">
                <a:effectLst/>
                <a:latin typeface="Arial"/>
                <a:ea typeface="Malgun Gothic"/>
                <a:cs typeface="Arial"/>
              </a:rPr>
              <a:t>compétences C8 et C9. Elle portera sur tout ou partie des points suivants :</a:t>
            </a:r>
            <a:endParaRPr lang="fr-FR" sz="2000" b="1" dirty="0" smtClean="0">
              <a:effectLst/>
              <a:latin typeface="Arial"/>
              <a:ea typeface="Times New Roman"/>
              <a:cs typeface="Times New Roman"/>
            </a:endParaRPr>
          </a:p>
          <a:p>
            <a:pPr marR="306070" algn="just" hangingPunct="0">
              <a:spcAft>
                <a:spcPts val="0"/>
              </a:spcAft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 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30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choix des procédés,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30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choix des processus,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30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identification des fonctions opératives,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30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identification « d’objets procédé » réutilisables,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30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partition en tâches opératives (automatiques, manuelles),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30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organisation temporelle des tâches,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30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validation temporelle de la partition des tâches et de leur organisation,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30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description du comportement fonctionnel d’une tâche,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30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élaboration d’un synoptique de l’organisation des fonctions opératives.</a:t>
            </a:r>
            <a:endParaRPr lang="fr-FR" sz="2000" dirty="0">
              <a:effectLst/>
              <a:latin typeface="Arial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394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5676" y="188640"/>
            <a:ext cx="8640960" cy="656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06070" algn="just" hangingPunct="0">
              <a:spcAft>
                <a:spcPts val="0"/>
              </a:spcAft>
            </a:pPr>
            <a:r>
              <a:rPr lang="fr-FR" sz="2000" b="1" dirty="0" smtClean="0">
                <a:effectLst/>
                <a:latin typeface="Arial"/>
                <a:ea typeface="Times New Roman"/>
                <a:cs typeface="Times New Roman"/>
              </a:rPr>
              <a:t>La 2</a:t>
            </a:r>
            <a:r>
              <a:rPr lang="fr-FR" sz="2000" b="1" baseline="30000" dirty="0" smtClean="0">
                <a:effectLst/>
                <a:latin typeface="Arial"/>
                <a:ea typeface="Times New Roman"/>
                <a:cs typeface="Times New Roman"/>
              </a:rPr>
              <a:t>ème</a:t>
            </a:r>
            <a:r>
              <a:rPr lang="fr-FR" sz="2000" b="1" dirty="0" smtClean="0">
                <a:effectLst/>
                <a:latin typeface="Arial"/>
                <a:ea typeface="Times New Roman"/>
                <a:cs typeface="Times New Roman"/>
              </a:rPr>
              <a:t> partie permet l’évaluation des </a:t>
            </a:r>
            <a:r>
              <a:rPr lang="fr-FR" sz="2000" b="1" dirty="0" smtClean="0">
                <a:effectLst/>
                <a:latin typeface="Arial"/>
                <a:ea typeface="Malgun Gothic"/>
                <a:cs typeface="Arial"/>
              </a:rPr>
              <a:t>compétences C10 et C11. Elle portera sur tout ou partie des points suivants :</a:t>
            </a:r>
            <a:endParaRPr lang="fr-FR" sz="2000" b="1" dirty="0" smtClean="0">
              <a:effectLst/>
              <a:latin typeface="Arial"/>
              <a:ea typeface="Times New Roman"/>
              <a:cs typeface="Times New Roman"/>
            </a:endParaRPr>
          </a:p>
          <a:p>
            <a:pPr marR="635" algn="just" hangingPunct="0">
              <a:spcAft>
                <a:spcPts val="0"/>
              </a:spcAft>
              <a:tabLst>
                <a:tab pos="4564380" algn="l"/>
              </a:tabLst>
            </a:pPr>
            <a:r>
              <a:rPr lang="fr-FR" dirty="0" smtClean="0">
                <a:effectLst/>
                <a:latin typeface="Arial"/>
                <a:ea typeface="Times New Roman"/>
                <a:cs typeface="Times New Roman"/>
              </a:rPr>
              <a:t> </a:t>
            </a:r>
          </a:p>
          <a:p>
            <a:pPr marL="342900" marR="635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définition des fonctions opératives élémentaires et des chaînes fonctionnelles,</a:t>
            </a:r>
          </a:p>
          <a:p>
            <a:pPr marL="342900" marR="635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élaboration d’un schéma d’architecture du système opératif (squelette cinématique 3D, synoptique structurel, etc.),</a:t>
            </a:r>
          </a:p>
          <a:p>
            <a:pPr marL="342900" marR="635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proposition d’une organisation ergonomique (systèmes, postes, accès, positions, interventions manuelles, etc.),</a:t>
            </a:r>
          </a:p>
          <a:p>
            <a:pPr marL="342900" marR="635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définition de l’architecture de la commande (répartition contrôle commande, réseau, pupitre, interface de dialogue, supervision, etc.),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chaînes fonctionnelles :</a:t>
            </a:r>
          </a:p>
          <a:p>
            <a:pPr marL="628650" lvl="0" indent="-342900" algn="just">
              <a:spcBef>
                <a:spcPts val="300"/>
              </a:spcBef>
              <a:buFont typeface="Symbol"/>
              <a:buChar char=""/>
            </a:pPr>
            <a:r>
              <a:rPr lang="fr-FR" sz="2000" dirty="0" smtClean="0">
                <a:solidFill>
                  <a:srgbClr val="000000"/>
                </a:solidFill>
                <a:effectLst/>
                <a:latin typeface="Arial"/>
                <a:ea typeface="Malgun Gothic"/>
                <a:cs typeface="Arial"/>
              </a:rPr>
              <a:t>identification et évaluation des grandeurs physiques prépondérantes pour assurer les fonctions opératives élémentaires,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L="628650" lvl="0" indent="-342900" algn="just">
              <a:spcBef>
                <a:spcPts val="300"/>
              </a:spcBef>
              <a:buFont typeface="Symbol"/>
              <a:buChar char=""/>
            </a:pPr>
            <a:r>
              <a:rPr lang="fr-FR" sz="2000" dirty="0" smtClean="0">
                <a:solidFill>
                  <a:srgbClr val="000000"/>
                </a:solidFill>
                <a:effectLst/>
                <a:latin typeface="Arial"/>
                <a:ea typeface="Malgun Gothic"/>
                <a:cs typeface="Arial"/>
              </a:rPr>
              <a:t>choix du type de technologie utilisé pour les éléments structurels et constitutifs (effecteur, actionneur, liaisons principales, structures),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L="628650" lvl="0" indent="-342900" algn="just">
              <a:spcBef>
                <a:spcPts val="300"/>
              </a:spcBef>
              <a:buFont typeface="Symbol"/>
              <a:buChar char=""/>
            </a:pPr>
            <a:r>
              <a:rPr lang="fr-FR" sz="2000" dirty="0" smtClean="0">
                <a:solidFill>
                  <a:srgbClr val="000000"/>
                </a:solidFill>
                <a:effectLst/>
                <a:latin typeface="Arial"/>
                <a:ea typeface="Malgun Gothic"/>
                <a:cs typeface="Arial"/>
              </a:rPr>
              <a:t>choix du type de technologie utilisé pour les composants de contrôle/commande (capteur, pré-actionneur, contrôle/commande, module métier),</a:t>
            </a:r>
            <a:endParaRPr lang="fr-FR" sz="2000" dirty="0" smtClean="0">
              <a:effectLst/>
              <a:latin typeface="Arial"/>
              <a:ea typeface="Times New Roman"/>
              <a:cs typeface="Times New Roman"/>
            </a:endParaRPr>
          </a:p>
          <a:p>
            <a:pPr marL="342900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sz="2000" dirty="0" smtClean="0">
                <a:effectLst/>
                <a:latin typeface="Arial"/>
                <a:ea typeface="Times New Roman"/>
                <a:cs typeface="Times New Roman"/>
              </a:rPr>
              <a:t>estimation des coûts.</a:t>
            </a:r>
            <a:endParaRPr lang="fr-FR" sz="2000" dirty="0">
              <a:effectLst/>
              <a:latin typeface="Arial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06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260648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Sous-épreuve E51 : Conception détaillée d’une chaîne fonctionnelle</a:t>
            </a:r>
          </a:p>
        </p:txBody>
      </p:sp>
      <p:sp>
        <p:nvSpPr>
          <p:cNvPr id="3" name="Rectangle 2"/>
          <p:cNvSpPr/>
          <p:nvPr/>
        </p:nvSpPr>
        <p:spPr>
          <a:xfrm>
            <a:off x="467544" y="2204864"/>
            <a:ext cx="842493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b="1" dirty="0" smtClean="0">
                <a:effectLst/>
                <a:latin typeface="Arial"/>
                <a:ea typeface="Malgun Gothic"/>
                <a:cs typeface="Arial"/>
              </a:rPr>
              <a:t>Première situation d’évaluation :</a:t>
            </a:r>
            <a:r>
              <a:rPr lang="fr-FR" dirty="0" smtClean="0">
                <a:effectLst/>
                <a:latin typeface="Arial"/>
                <a:ea typeface="Malgun Gothic"/>
                <a:cs typeface="Arial"/>
              </a:rPr>
              <a:t> coefficient 1,5 ; durée 3h maximum permettant l’évaluation de la compétence </a:t>
            </a:r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Arial"/>
                <a:ea typeface="Malgun Gothic"/>
                <a:cs typeface="Arial"/>
              </a:rPr>
              <a:t>C12 : </a:t>
            </a:r>
            <a:r>
              <a:rPr lang="fr-FR" sz="2000" b="1" dirty="0">
                <a:solidFill>
                  <a:schemeClr val="accent6">
                    <a:lumMod val="50000"/>
                  </a:schemeClr>
                </a:solidFill>
              </a:rPr>
              <a:t>Dimensionner et choisir les constituants d’une chaîne fonctionnelle</a:t>
            </a:r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Arial"/>
                <a:ea typeface="Malgun Gothic"/>
                <a:cs typeface="Arial"/>
              </a:rPr>
              <a:t>.</a:t>
            </a:r>
          </a:p>
          <a:p>
            <a:pPr algn="just"/>
            <a:endParaRPr lang="fr-FR" dirty="0" smtClean="0">
              <a:effectLst/>
              <a:latin typeface="Arial"/>
              <a:ea typeface="Times New Roman"/>
              <a:cs typeface="Times New Roman"/>
            </a:endParaRPr>
          </a:p>
          <a:p>
            <a:pPr marR="306070" algn="just" hangingPunct="0">
              <a:spcAft>
                <a:spcPts val="0"/>
              </a:spcAft>
            </a:pPr>
            <a:r>
              <a:rPr lang="fr-FR" dirty="0" smtClean="0">
                <a:effectLst/>
                <a:latin typeface="Arial"/>
                <a:ea typeface="Times New Roman"/>
                <a:cs typeface="Times New Roman"/>
              </a:rPr>
              <a:t>L’évaluation portera sur </a:t>
            </a:r>
            <a:r>
              <a:rPr lang="fr-FR" dirty="0" smtClean="0">
                <a:effectLst/>
                <a:latin typeface="Arial"/>
                <a:ea typeface="Malgun Gothic"/>
                <a:cs typeface="Arial"/>
              </a:rPr>
              <a:t>tout ou partie des points suivants d’une ou plusieurs chaînes fonctionnelles :</a:t>
            </a:r>
            <a:endParaRPr lang="fr-FR" dirty="0" smtClean="0">
              <a:effectLst/>
              <a:latin typeface="Arial"/>
              <a:ea typeface="Times New Roman"/>
              <a:cs typeface="Times New Roman"/>
            </a:endParaRPr>
          </a:p>
          <a:p>
            <a:pPr marR="306070" algn="just" hangingPunct="0">
              <a:spcAft>
                <a:spcPts val="0"/>
              </a:spcAft>
            </a:pPr>
            <a:r>
              <a:rPr lang="fr-FR" dirty="0" smtClean="0">
                <a:effectLst/>
                <a:latin typeface="Arial"/>
                <a:ea typeface="Times New Roman"/>
                <a:cs typeface="Times New Roman"/>
              </a:rPr>
              <a:t> 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dirty="0" smtClean="0">
                <a:effectLst/>
                <a:latin typeface="Arial"/>
                <a:ea typeface="Times New Roman"/>
                <a:cs typeface="Times New Roman"/>
              </a:rPr>
              <a:t>élaboration, modification d’un schéma cinématique,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dirty="0" smtClean="0">
                <a:effectLst/>
                <a:latin typeface="Arial"/>
                <a:ea typeface="Times New Roman"/>
                <a:cs typeface="Times New Roman"/>
              </a:rPr>
              <a:t>dimensionnement ou vérification de composants (statique, résistance des matériaux),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dirty="0" smtClean="0">
                <a:effectLst/>
                <a:latin typeface="Arial"/>
                <a:ea typeface="Times New Roman"/>
                <a:cs typeface="Times New Roman"/>
              </a:rPr>
              <a:t>calcul cinématique en vue de choix de composants ou d’éléments,</a:t>
            </a:r>
          </a:p>
          <a:p>
            <a:pPr marL="342900" marR="306070" lvl="0" indent="-342900" algn="just" hangingPunct="0">
              <a:spcBef>
                <a:spcPts val="300"/>
              </a:spcBef>
              <a:spcAft>
                <a:spcPts val="0"/>
              </a:spcAft>
              <a:buFont typeface="Arial"/>
              <a:buChar char="-"/>
            </a:pPr>
            <a:r>
              <a:rPr lang="fr-FR" dirty="0" smtClean="0">
                <a:effectLst/>
                <a:latin typeface="Arial"/>
                <a:ea typeface="Times New Roman"/>
                <a:cs typeface="Times New Roman"/>
              </a:rPr>
              <a:t>choix des composants standards de la chaîne fonctionnelle complète.</a:t>
            </a:r>
            <a:endParaRPr lang="fr-FR" dirty="0">
              <a:effectLst/>
              <a:latin typeface="Arial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000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 conception détaillée BTS CRSA JPD V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932</Words>
  <Application>Microsoft Office PowerPoint</Application>
  <PresentationFormat>Affichage à l'écran (4:3)</PresentationFormat>
  <Paragraphs>458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Présentation conception détaillée BTS CRSA JPD V3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Jean-Jacques</dc:creator>
  <cp:lastModifiedBy>Pierre</cp:lastModifiedBy>
  <cp:revision>24</cp:revision>
  <dcterms:created xsi:type="dcterms:W3CDTF">2011-06-06T20:30:50Z</dcterms:created>
  <dcterms:modified xsi:type="dcterms:W3CDTF">2011-11-10T08:49:42Z</dcterms:modified>
</cp:coreProperties>
</file>