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8" r:id="rId2"/>
    <p:sldId id="286" r:id="rId3"/>
    <p:sldId id="301" r:id="rId4"/>
    <p:sldId id="293" r:id="rId5"/>
    <p:sldId id="297" r:id="rId6"/>
    <p:sldId id="296" r:id="rId7"/>
    <p:sldId id="295" r:id="rId8"/>
    <p:sldId id="307" r:id="rId9"/>
    <p:sldId id="287" r:id="rId10"/>
    <p:sldId id="299" r:id="rId11"/>
    <p:sldId id="298" r:id="rId12"/>
    <p:sldId id="290" r:id="rId13"/>
    <p:sldId id="300" r:id="rId14"/>
    <p:sldId id="289" r:id="rId15"/>
    <p:sldId id="303" r:id="rId16"/>
    <p:sldId id="288" r:id="rId17"/>
    <p:sldId id="308" r:id="rId18"/>
    <p:sldId id="291" r:id="rId19"/>
    <p:sldId id="305" r:id="rId20"/>
    <p:sldId id="306" r:id="rId21"/>
    <p:sldId id="292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3CC33"/>
    <a:srgbClr val="CC00FF"/>
    <a:srgbClr val="339933"/>
    <a:srgbClr val="00CC00"/>
    <a:srgbClr val="00FF00"/>
    <a:srgbClr val="FF9933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1" autoAdjust="0"/>
    <p:restoredTop sz="82972" autoAdjust="0"/>
  </p:normalViewPr>
  <p:slideViewPr>
    <p:cSldViewPr>
      <p:cViewPr>
        <p:scale>
          <a:sx n="80" d="100"/>
          <a:sy n="80" d="100"/>
        </p:scale>
        <p:origin x="-1878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6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A7905-4779-4D45-9A4D-8455B1AE92DA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696F-053E-4972-B292-622ED6126BD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11/11/2011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 fontScale="92500"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Référentiel des Activités Professionnelles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91580" y="1160748"/>
            <a:ext cx="7620000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54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BTS </a:t>
            </a:r>
          </a:p>
          <a:p>
            <a:pPr algn="ctr">
              <a:defRPr/>
            </a:pPr>
            <a:r>
              <a:rPr lang="fr-FR" sz="80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C</a:t>
            </a:r>
            <a:r>
              <a:rPr lang="fr-FR" sz="4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onception et </a:t>
            </a:r>
            <a:r>
              <a:rPr lang="fr-FR" sz="80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R</a:t>
            </a:r>
            <a:r>
              <a:rPr lang="fr-FR" sz="4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éalisation de </a:t>
            </a:r>
            <a:r>
              <a:rPr lang="fr-FR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S</a:t>
            </a:r>
            <a:r>
              <a:rPr lang="fr-FR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ystèmes </a:t>
            </a:r>
            <a:r>
              <a:rPr lang="fr-FR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A</a:t>
            </a:r>
            <a:r>
              <a:rPr lang="fr-FR" sz="48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utomatiques</a:t>
            </a:r>
            <a:endParaRPr lang="fr-FR" sz="4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Nouveaux domaines d’activité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98463" y="1355725"/>
            <a:ext cx="8277225" cy="2001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Traditionnellement très présent dans les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industries manufacturières,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futur titulaire du diplôme trouve maintenant sa place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dans des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entreprises très diverses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égende encadrée 3 8"/>
          <p:cNvSpPr/>
          <p:nvPr/>
        </p:nvSpPr>
        <p:spPr>
          <a:xfrm>
            <a:off x="1367644" y="3717032"/>
            <a:ext cx="7380820" cy="2124236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2880"/>
              <a:gd name="adj6" fmla="val -15397"/>
              <a:gd name="adj7" fmla="val -26109"/>
              <a:gd name="adj8" fmla="val 11356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fr-FR" sz="2400" dirty="0" smtClean="0">
                <a:solidFill>
                  <a:schemeClr val="tx1"/>
                </a:solidFill>
              </a:rPr>
              <a:t>« nouveaux champs d’application des automatismes » : Traitement de l’eau, des déchets, services à la personne, pilotage d’installations de spectacle, de loisir…</a:t>
            </a:r>
          </a:p>
        </p:txBody>
      </p:sp>
      <p:sp>
        <p:nvSpPr>
          <p:cNvPr id="10" name="Ellipse 9"/>
          <p:cNvSpPr/>
          <p:nvPr/>
        </p:nvSpPr>
        <p:spPr>
          <a:xfrm>
            <a:off x="2015716" y="2564904"/>
            <a:ext cx="5292080" cy="900100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Nouveaux emplois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98463" y="1355725"/>
            <a:ext cx="8277225" cy="22892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800" dirty="0" smtClean="0"/>
              <a:t>« technicien de maintenance, technicien d’exploitation d’installations complexes,</a:t>
            </a:r>
          </a:p>
          <a:p>
            <a:r>
              <a:rPr lang="fr-FR" sz="2800" dirty="0" smtClean="0"/>
              <a:t>technico-commercial, chef de projet technique après quelques années d’expérience professionnelle,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égende encadrée 3 8"/>
          <p:cNvSpPr/>
          <p:nvPr/>
        </p:nvSpPr>
        <p:spPr>
          <a:xfrm>
            <a:off x="1331640" y="3717032"/>
            <a:ext cx="7380820" cy="2124236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-49803"/>
              <a:gd name="adj6" fmla="val -14842"/>
              <a:gd name="adj7" fmla="val -84574"/>
              <a:gd name="adj8" fmla="val -12312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fr-FR" sz="2400" dirty="0" smtClean="0">
                <a:solidFill>
                  <a:schemeClr val="tx1"/>
                </a:solidFill>
              </a:rPr>
              <a:t>Maintenance : Maintien en Conditions Optimales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fr-FR" sz="2400" dirty="0" smtClean="0">
                <a:solidFill>
                  <a:schemeClr val="tx1"/>
                </a:solidFill>
              </a:rPr>
              <a:t>Exploitation d’installations complexes : supervision, robotique, systèmes communicants… </a:t>
            </a:r>
          </a:p>
        </p:txBody>
      </p:sp>
      <p:sp>
        <p:nvSpPr>
          <p:cNvPr id="10" name="Ellipse 9"/>
          <p:cNvSpPr/>
          <p:nvPr/>
        </p:nvSpPr>
        <p:spPr>
          <a:xfrm>
            <a:off x="287524" y="944724"/>
            <a:ext cx="7488832" cy="1512168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187624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Nouvelles contraintes :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98463" y="1355725"/>
            <a:ext cx="8277225" cy="48815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prise en compte de nouvelles réglementations et normes, ainsi que de standards d’entreprise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prise en compte de la dimension stratégique de la normalisation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la prise en compte de contraintes de sécurité, d’ergonomie et d’environnement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10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la recherche constante d’optimisation des performances des systèmes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Nouvelles technologies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Espace réservé du contenu 3"/>
          <p:cNvSpPr txBox="1">
            <a:spLocks/>
          </p:cNvSpPr>
          <p:nvPr/>
        </p:nvSpPr>
        <p:spPr bwMode="auto">
          <a:xfrm>
            <a:off x="395536" y="908720"/>
            <a:ext cx="8421687" cy="509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les mutations technologiques favorisant la communication locale ou à distance entre équipements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l’évolution des interfaces de dialogue homme – système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le développement de la robotique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l’évolution des capteurs et des techniques permettant de garantir une traçabilité des produits manufacturés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fourniture de chaînes fonctionnelles par les équipementiers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Nouvelles démarches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503548" y="980728"/>
            <a:ext cx="7884876" cy="2376264"/>
            <a:chOff x="503548" y="980728"/>
            <a:chExt cx="7884876" cy="2376264"/>
          </a:xfrm>
        </p:grpSpPr>
        <p:pic>
          <p:nvPicPr>
            <p:cNvPr id="8" name="Image 7" descr="C:\Documents and Settings\Jean-Michel\Mes documents\Mes images\MP Navigator EX\2011_10_27\IMG.jpg"/>
            <p:cNvPicPr/>
            <p:nvPr/>
          </p:nvPicPr>
          <p:blipFill>
            <a:blip r:embed="rId6" cstate="print"/>
            <a:srcRect l="11901" t="16764" r="27107" b="52736"/>
            <a:stretch>
              <a:fillRect/>
            </a:stretch>
          </p:blipFill>
          <p:spPr bwMode="auto">
            <a:xfrm rot="10800000">
              <a:off x="4896036" y="980728"/>
              <a:ext cx="3492388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Espace réservé du contenu 3"/>
            <p:cNvSpPr txBox="1">
              <a:spLocks/>
            </p:cNvSpPr>
            <p:nvPr/>
          </p:nvSpPr>
          <p:spPr bwMode="auto">
            <a:xfrm>
              <a:off x="503548" y="1196752"/>
              <a:ext cx="4212468" cy="1620180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Arial" charset="0"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Arial" charset="0"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D’un schéma en « V » avec des approches PO–PC parallèles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03548" y="611375"/>
            <a:ext cx="8640452" cy="5831602"/>
            <a:chOff x="503548" y="611375"/>
            <a:chExt cx="8640452" cy="5831602"/>
          </a:xfrm>
        </p:grpSpPr>
        <p:grpSp>
          <p:nvGrpSpPr>
            <p:cNvPr id="15" name="Groupe 14"/>
            <p:cNvGrpSpPr/>
            <p:nvPr/>
          </p:nvGrpSpPr>
          <p:grpSpPr>
            <a:xfrm>
              <a:off x="503548" y="3320988"/>
              <a:ext cx="8640452" cy="3121989"/>
              <a:chOff x="503548" y="3320988"/>
              <a:chExt cx="8640452" cy="3121989"/>
            </a:xfrm>
          </p:grpSpPr>
          <p:graphicFrame>
            <p:nvGraphicFramePr>
              <p:cNvPr id="56322" name="Object 11"/>
              <p:cNvGraphicFramePr>
                <a:graphicFrameLocks noChangeAspect="1"/>
              </p:cNvGraphicFramePr>
              <p:nvPr/>
            </p:nvGraphicFramePr>
            <p:xfrm>
              <a:off x="2087724" y="3825044"/>
              <a:ext cx="7056276" cy="2617933"/>
            </p:xfrm>
            <a:graphic>
              <a:graphicData uri="http://schemas.openxmlformats.org/presentationml/2006/ole">
                <p:oleObj spid="_x0000_s56322" name="Visio" r:id="rId7" imgW="12481695" imgH="4663602" progId="Visio.Drawing.11">
                  <p:embed/>
                </p:oleObj>
              </a:graphicData>
            </a:graphic>
          </p:graphicFrame>
          <p:sp>
            <p:nvSpPr>
              <p:cNvPr id="12" name="Espace réservé du contenu 3"/>
              <p:cNvSpPr txBox="1">
                <a:spLocks/>
              </p:cNvSpPr>
              <p:nvPr/>
            </p:nvSpPr>
            <p:spPr bwMode="auto">
              <a:xfrm>
                <a:off x="503548" y="3320988"/>
                <a:ext cx="5724636" cy="1224136"/>
              </a:xfrm>
              <a:prstGeom prst="rect">
                <a:avLst/>
              </a:prstGeom>
              <a:noFill/>
              <a:ln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65760" marR="0" lvl="0" indent="-256032" algn="l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1"/>
                  </a:buClr>
                  <a:buSzPct val="68000"/>
                  <a:buFont typeface="Arial" charset="0"/>
                  <a:buNone/>
                  <a:tabLst/>
                  <a:defRPr/>
                </a:pPr>
                <a:endParaRPr kumimoji="0" lang="fr-F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65760" marR="0" lvl="0" indent="-256032" algn="l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1"/>
                  </a:buClr>
                  <a:buSzPct val="68000"/>
                  <a:buFont typeface="Arial" charset="0"/>
                  <a:buNone/>
                  <a:tabLst/>
                  <a:defRPr/>
                </a:pPr>
                <a:r>
                  <a:rPr lang="fr-FR" sz="2800" dirty="0" smtClean="0"/>
                  <a:t>A une approche globale et une construction par chaînes fonctionnelles</a:t>
                </a:r>
                <a:endParaRPr kumimoji="0" lang="fr-FR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6" name="Croix 15"/>
            <p:cNvSpPr/>
            <p:nvPr/>
          </p:nvSpPr>
          <p:spPr>
            <a:xfrm rot="2671164">
              <a:off x="5147370" y="611375"/>
              <a:ext cx="2952328" cy="2952328"/>
            </a:xfrm>
            <a:prstGeom prst="plus">
              <a:avLst>
                <a:gd name="adj" fmla="val 4881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Nouvelles démarches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503548" y="944724"/>
            <a:ext cx="8100900" cy="522058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D’une démarche séquentielle à l’ingénierie simultanée :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fr-FR" sz="2400" dirty="0" smtClean="0"/>
              <a:t>Groupe de projet pluridisciplinaire pour prendre en compte toutes les phases du cycle de vie du produit au plus tôt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Réalisation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parallèle de tâches sans précédence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fr-FR" sz="2400" baseline="0" dirty="0" smtClean="0"/>
              <a:t>Utilisation</a:t>
            </a:r>
            <a:r>
              <a:rPr lang="fr-FR" sz="2400" dirty="0" smtClean="0"/>
              <a:t> d’un environnement logiciel permettant un travail collaboratif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Dans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but de réduire le délai de mise sur le marché tout en améliorant les performances et les coûts.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Nouveaux outils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98463" y="1355725"/>
            <a:ext cx="8277225" cy="48815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utilisation plus large des outils de représentation numérique et des outils de simulation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évolution des outils de programmation des commandes de systèmes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10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évolution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méthodes de spécification fonctionnelle »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 fontScale="92500"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Référentiel des Activités Professionnelles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59532" y="1124744"/>
            <a:ext cx="8277225" cy="302433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dirty="0" smtClean="0"/>
              <a:t>En quoi le contexte a-t-il évolué ?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kumimoji="0" lang="fr-FR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baseline="0" dirty="0" smtClean="0"/>
              <a:t>Quelles</a:t>
            </a:r>
            <a:r>
              <a:rPr lang="fr-FR" sz="2800" dirty="0" smtClean="0"/>
              <a:t> sont les évolutions du métier ?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lang="fr-FR" sz="2800" baseline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activités professionnelles du BTS CRSA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Activités professionnelles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11188" y="1125538"/>
            <a:ext cx="7772400" cy="460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fr-F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Etude – conception 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Définition des limites d’une étude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Conception préliminaire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Conception détaillée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fr-FR" sz="2700" b="1" dirty="0" smtClean="0"/>
              <a:t>Réalisation - Installation - mise en service :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fr-FR" sz="10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Réalisation, mise au point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Installation - Mise en service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Activités professionnelles </a:t>
            </a: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11188" y="1125538"/>
            <a:ext cx="7772400" cy="460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fr-F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Maintien en conditions opérationnelles – amélioration des performances 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Maintien en conditions opérationnelles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Amélioration et optimisation du fonctionnement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fr-FR" sz="2700" b="1" noProof="0" dirty="0" smtClean="0"/>
              <a:t>C</a:t>
            </a:r>
            <a:r>
              <a:rPr kumimoji="0" lang="fr-F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onduite de projets 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Pilotage de projet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Contribution à un projet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 fontScale="92500"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Référentiel des Activités Professionnelles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611560" y="1520788"/>
            <a:ext cx="8205787" cy="421246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RAP traduit le besoin de la profession pour le métier visé,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dans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contexte défini.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80000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lang="fr-FR" sz="2800" dirty="0" smtClean="0"/>
              <a:t>Il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 décline en activités et tâches professionnelles susceptibles d’être confiées à </a:t>
            </a: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titulaire du BTS</a:t>
            </a:r>
            <a:r>
              <a:rPr kumimoji="0" lang="fr-FR" sz="28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CRSA</a:t>
            </a:r>
            <a:r>
              <a:rPr kumimoji="0" lang="fr-FR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C’est parce que le contexte et le métier ont évolué que les référentiels du BTS MAI ont été réécrits pour aboutir au BTS CRSA.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Activités professionnelles </a:t>
            </a: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11188" y="1125538"/>
            <a:ext cx="7772400" cy="460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fr-FR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Relations clients, fournisseurs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fr-FR" sz="2700" b="1" dirty="0" smtClean="0"/>
              <a:t>Activités transversales 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lang="fr-FR" sz="10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Communication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Prise en compte de la réglementation et de la normalisation, des évolutions technologiques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400" dirty="0" smtClean="0"/>
              <a:t>Application des politiques d’entreprise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fr-FR" sz="24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Définition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467544" y="1016732"/>
            <a:ext cx="8205787" cy="493254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système automatique, au sens du BTS CRSA, comprend au minimum un contrôleur d’automatisme programmable, configuré et mis en œuvre par un atelier logiciels utilisant au moins l’un des langages normalisés 6 1131-3 ou un langage de haut niveau adapté, et au moins une chaîne fonctionnelle.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mise en œuvre d’un robot ou d’une commande numérique peut être réalisée mais uniquement dans le cadre d’un projet.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 fontScale="92500"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Référentiel des Activités Professionnelles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59532" y="1124744"/>
            <a:ext cx="8277225" cy="302433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dirty="0" smtClean="0"/>
              <a:t>En quoi le contexte a-t-il évolué ?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kumimoji="0" lang="fr-FR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baseline="0" dirty="0" smtClean="0"/>
              <a:t>Quelles</a:t>
            </a:r>
            <a:r>
              <a:rPr lang="fr-FR" sz="2800" dirty="0" smtClean="0"/>
              <a:t> sont les évolutions du métier ?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lang="fr-FR" sz="2800" baseline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activités professionnelles du BTS CRSA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Evolution du contexte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59532" y="1124745"/>
            <a:ext cx="8277225" cy="18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contexte international très concurrentiel où les préoccupations environnementales, humaines et économiques sont très présentes »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Légende encadrée 3 15"/>
          <p:cNvSpPr/>
          <p:nvPr/>
        </p:nvSpPr>
        <p:spPr>
          <a:xfrm>
            <a:off x="1439652" y="3068960"/>
            <a:ext cx="6660740" cy="2592288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-40291"/>
              <a:gd name="adj6" fmla="val -15192"/>
              <a:gd name="adj7" fmla="val -65140"/>
              <a:gd name="adj8" fmla="val -14668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Améliorer la compétitivité :</a:t>
            </a:r>
          </a:p>
          <a:p>
            <a:endParaRPr lang="fr-FR" sz="2400" dirty="0" smtClean="0">
              <a:solidFill>
                <a:schemeClr val="tx1"/>
              </a:solidFill>
            </a:endParaRPr>
          </a:p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Diminuer les coûts</a:t>
            </a:r>
          </a:p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Augmenter la qualité</a:t>
            </a:r>
          </a:p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Augmenter la disponibilité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67544" y="980728"/>
            <a:ext cx="7776864" cy="756084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Evolution du contexte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59532" y="1124745"/>
            <a:ext cx="8277225" cy="18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contexte international très concurrentiel où les préoccupations environnementales, humaines et économiques sont très présentes »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Légende encadrée 3 15"/>
          <p:cNvSpPr/>
          <p:nvPr/>
        </p:nvSpPr>
        <p:spPr>
          <a:xfrm>
            <a:off x="1439652" y="3068960"/>
            <a:ext cx="6660740" cy="2592288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-40291"/>
              <a:gd name="adj6" fmla="val -15192"/>
              <a:gd name="adj7" fmla="val -65140"/>
              <a:gd name="adj8" fmla="val -14668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« demande croissante d’amélioration des performances des systèmes automatiques et des équipements automatisés »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67544" y="980728"/>
            <a:ext cx="7776864" cy="756084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Evolution du contexte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59532" y="1124745"/>
            <a:ext cx="8277225" cy="18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contexte international très concurrentiel où les préoccupations environnementales, humaines et économiques sont très présentes »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Légende encadrée 3 15"/>
          <p:cNvSpPr/>
          <p:nvPr/>
        </p:nvSpPr>
        <p:spPr>
          <a:xfrm>
            <a:off x="1475656" y="3032956"/>
            <a:ext cx="6912768" cy="3168352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-40291"/>
              <a:gd name="adj6" fmla="val -15192"/>
              <a:gd name="adj7" fmla="val -49023"/>
              <a:gd name="adj8" fmla="val -12607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Réduire le </a:t>
            </a:r>
            <a:r>
              <a:rPr lang="fr-FR" sz="2400" b="1" dirty="0" smtClean="0">
                <a:solidFill>
                  <a:schemeClr val="tx1"/>
                </a:solidFill>
              </a:rPr>
              <a:t>délai de mise sur le marché </a:t>
            </a:r>
            <a:r>
              <a:rPr lang="fr-FR" sz="2400" dirty="0" smtClean="0">
                <a:solidFill>
                  <a:schemeClr val="tx1"/>
                </a:solidFill>
              </a:rPr>
              <a:t>des produits pour :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Avoir un avantage concurrentiel</a:t>
            </a:r>
          </a:p>
          <a:p>
            <a:pPr lvl="1"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Avoir un retour sur investissement plus rapide 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Il faut donc </a:t>
            </a:r>
            <a:r>
              <a:rPr lang="fr-FR" sz="2400" b="1" dirty="0" smtClean="0">
                <a:solidFill>
                  <a:schemeClr val="tx1"/>
                </a:solidFill>
              </a:rPr>
              <a:t>réduire la durée de construction </a:t>
            </a:r>
            <a:r>
              <a:rPr lang="fr-FR" sz="2400" dirty="0" smtClean="0">
                <a:solidFill>
                  <a:schemeClr val="tx1"/>
                </a:solidFill>
              </a:rPr>
              <a:t>des systèmes automatiques.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467544" y="980728"/>
            <a:ext cx="7776864" cy="756084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Evolution du contexte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 bwMode="auto">
          <a:xfrm>
            <a:off x="359532" y="1124745"/>
            <a:ext cx="8277225" cy="18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contexte international très concurrentiel où les préoccupations environnementales, humaines et économiques sont très présentes »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Légende encadrée 3 15"/>
          <p:cNvSpPr/>
          <p:nvPr/>
        </p:nvSpPr>
        <p:spPr>
          <a:xfrm>
            <a:off x="1439652" y="3068960"/>
            <a:ext cx="7272808" cy="3456384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2880"/>
              <a:gd name="adj6" fmla="val -15397"/>
              <a:gd name="adj7" fmla="val -17757"/>
              <a:gd name="adj8" fmla="val -11593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«Il peut intervenir dans de nombreuses activités du cycle de vie technique d’un système, de sa conception à son amélioration continue, </a:t>
            </a:r>
            <a:r>
              <a:rPr lang="fr-FR" sz="2400" b="1" dirty="0" smtClean="0">
                <a:solidFill>
                  <a:schemeClr val="tx1"/>
                </a:solidFill>
              </a:rPr>
              <a:t>dans un contexte réglementaire et normatif fortement contraint,  tout en intégrant à la fois des préoccupations commerciales, économiques, de développement durable et de consommation énergétique »</a:t>
            </a:r>
          </a:p>
        </p:txBody>
      </p:sp>
      <p:sp>
        <p:nvSpPr>
          <p:cNvPr id="9" name="Ellipse 8"/>
          <p:cNvSpPr/>
          <p:nvPr/>
        </p:nvSpPr>
        <p:spPr>
          <a:xfrm>
            <a:off x="0" y="1412776"/>
            <a:ext cx="8676964" cy="1584176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 fontScale="92500"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Référentiel des Activités Professionnelles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59532" y="1124744"/>
            <a:ext cx="8277225" cy="302433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lang="fr-FR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dirty="0" smtClean="0"/>
              <a:t>En quoi le contexte a-t-il évolué ?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kumimoji="0" lang="fr-FR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lang="fr-FR" sz="2800" baseline="0" dirty="0" smtClean="0"/>
              <a:t>Quelles</a:t>
            </a:r>
            <a:r>
              <a:rPr lang="fr-FR" sz="2800" dirty="0" smtClean="0"/>
              <a:t> sont les évolutions du métier ?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endParaRPr lang="fr-FR" sz="2800" baseline="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tabLst/>
              <a:defRPr/>
            </a:pP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activités professionnelles du BTS CRSA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TM%2030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l="3077" t="2939" r="3583" b="3021"/>
          <a:stretch>
            <a:fillRect/>
          </a:stretch>
        </p:blipFill>
        <p:spPr>
          <a:xfrm>
            <a:off x="1223628" y="1196752"/>
            <a:ext cx="6859887" cy="4824536"/>
          </a:xfrm>
          <a:prstGeom prst="rect">
            <a:avLst/>
          </a:prstGeom>
        </p:spPr>
      </p:pic>
      <p:cxnSp>
        <p:nvCxnSpPr>
          <p:cNvPr id="13" name="Connecteur droit 12"/>
          <p:cNvCxnSpPr/>
          <p:nvPr/>
        </p:nvCxnSpPr>
        <p:spPr>
          <a:xfrm>
            <a:off x="179512" y="764704"/>
            <a:ext cx="7215238" cy="1588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2"/>
          <p:cNvSpPr txBox="1">
            <a:spLocks/>
          </p:cNvSpPr>
          <p:nvPr/>
        </p:nvSpPr>
        <p:spPr>
          <a:xfrm>
            <a:off x="0" y="116632"/>
            <a:ext cx="8964488" cy="648072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Nouveaux domaines d’activité : </a:t>
            </a:r>
            <a:endParaRPr kumimoji="0" lang="fr-FR" sz="3600" b="1" i="0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Image 20" descr="logo_acad_lil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7291" y="6192578"/>
            <a:ext cx="606709" cy="665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ZoneTexte 21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latin typeface="Calibri" pitchFamily="34" charset="0"/>
                <a:cs typeface="Calibri" pitchFamily="34" charset="0"/>
              </a:rPr>
              <a:t>Séminaire BTS CRSA						</a:t>
            </a:r>
            <a:r>
              <a:rPr lang="fr-FR" sz="1400" b="1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Mardi 08 novembre 2011</a:t>
            </a:r>
            <a:endParaRPr lang="fr-FR" sz="14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>
            <a:off x="398463" y="1355725"/>
            <a:ext cx="8277225" cy="20012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 Traditionnellement très présent dans les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industries manufacturières, 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futur titulaire du diplôme trouve maintenant sa place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dans des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entreprises très diverses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»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égende encadrée 3 8"/>
          <p:cNvSpPr/>
          <p:nvPr/>
        </p:nvSpPr>
        <p:spPr>
          <a:xfrm>
            <a:off x="1367644" y="3717032"/>
            <a:ext cx="7380820" cy="2376264"/>
          </a:xfrm>
          <a:prstGeom prst="borderCallout3">
            <a:avLst>
              <a:gd name="adj1" fmla="val 17263"/>
              <a:gd name="adj2" fmla="val -2532"/>
              <a:gd name="adj3" fmla="val 17263"/>
              <a:gd name="adj4" fmla="val -15282"/>
              <a:gd name="adj5" fmla="val 2880"/>
              <a:gd name="adj6" fmla="val -15397"/>
              <a:gd name="adj7" fmla="val -26109"/>
              <a:gd name="adj8" fmla="val 11356"/>
            </a:avLst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Entreprises utilisatrices de systèmes automatiques et d’équipements automatisés,</a:t>
            </a:r>
          </a:p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Entreprises réalisatrices (construction, </a:t>
            </a:r>
            <a:r>
              <a:rPr lang="fr-FR" sz="2400" dirty="0" err="1" smtClean="0">
                <a:solidFill>
                  <a:schemeClr val="tx1"/>
                </a:solidFill>
              </a:rPr>
              <a:t>rétrofit</a:t>
            </a:r>
            <a:r>
              <a:rPr lang="fr-FR" sz="2400" dirty="0" smtClean="0">
                <a:solidFill>
                  <a:schemeClr val="tx1"/>
                </a:solidFill>
              </a:rPr>
              <a:t>)</a:t>
            </a:r>
          </a:p>
          <a:p>
            <a:pPr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fr-FR" sz="2400" dirty="0" smtClean="0">
                <a:solidFill>
                  <a:schemeClr val="tx1"/>
                </a:solidFill>
              </a:rPr>
              <a:t>les sociétés de services en automatismes (maintenance, équipementiers)</a:t>
            </a:r>
          </a:p>
        </p:txBody>
      </p:sp>
      <p:sp>
        <p:nvSpPr>
          <p:cNvPr id="10" name="Ellipse 9"/>
          <p:cNvSpPr/>
          <p:nvPr/>
        </p:nvSpPr>
        <p:spPr>
          <a:xfrm>
            <a:off x="2015716" y="2564904"/>
            <a:ext cx="5292080" cy="900100"/>
          </a:xfrm>
          <a:prstGeom prst="ellipse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4016</TotalTime>
  <Words>677</Words>
  <Application>Microsoft Office PowerPoint</Application>
  <PresentationFormat>Affichage à l'écran (4:3)</PresentationFormat>
  <Paragraphs>180</Paragraphs>
  <Slides>21</Slides>
  <Notes>21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3" baseType="lpstr">
      <vt:lpstr>Rotonde</vt:lpstr>
      <vt:lpstr>Visio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Nicolas</dc:creator>
  <cp:lastModifiedBy>Pierre</cp:lastModifiedBy>
  <cp:revision>427</cp:revision>
  <dcterms:created xsi:type="dcterms:W3CDTF">2008-11-03T12:46:38Z</dcterms:created>
  <dcterms:modified xsi:type="dcterms:W3CDTF">2011-11-11T09:29:27Z</dcterms:modified>
</cp:coreProperties>
</file>