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62" r:id="rId2"/>
    <p:sldId id="263" r:id="rId3"/>
    <p:sldId id="264" r:id="rId4"/>
    <p:sldId id="265" r:id="rId5"/>
  </p:sldIdLst>
  <p:sldSz cx="9144000" cy="6858000" type="screen4x3"/>
  <p:notesSz cx="6858000" cy="91440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Times New Roman" charset="0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Times New Roman" charset="0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Times New Roman" charset="0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Times New Roman" charset="0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Times New Roman" charset="0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Times New Roman" charset="0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Times New Roman" charset="0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Times New Roman" charset="0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Times New Roman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717" autoAdjust="0"/>
    <p:restoredTop sz="90886" autoAdjust="0"/>
  </p:normalViewPr>
  <p:slideViewPr>
    <p:cSldViewPr>
      <p:cViewPr>
        <p:scale>
          <a:sx n="100" d="100"/>
          <a:sy n="100" d="100"/>
        </p:scale>
        <p:origin x="-96" y="-29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6AA141-8116-4377-B600-EA9ABBA54356}" type="datetimeFigureOut">
              <a:rPr lang="fr-FR" smtClean="0"/>
              <a:pPr/>
              <a:t>08/11/2011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56186FA-2949-41EF-AE1B-4B2D9647D707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848342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6186FA-2949-41EF-AE1B-4B2D9647D707}" type="slidenum">
              <a:rPr lang="fr-FR" smtClean="0"/>
              <a:pPr/>
              <a:t>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279387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6186FA-2949-41EF-AE1B-4B2D9647D707}" type="slidenum">
              <a:rPr lang="fr-FR" smtClean="0"/>
              <a:pPr/>
              <a:t>2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279387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6186FA-2949-41EF-AE1B-4B2D9647D707}" type="slidenum">
              <a:rPr lang="fr-FR" smtClean="0"/>
              <a:pPr/>
              <a:t>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279387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6186FA-2949-41EF-AE1B-4B2D9647D707}" type="slidenum">
              <a:rPr lang="fr-FR" smtClean="0"/>
              <a:pPr/>
              <a:t>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27938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81A739-6647-4A7C-870A-939CB06E99AC}" type="slidenum">
              <a:rPr lang="fr-FR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107498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9014DF3-F050-48FA-94AE-343F23089344}" type="slidenum">
              <a:rPr lang="fr-FR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43569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D0E133-C045-4F5D-81EE-6F1A884434B0}" type="slidenum">
              <a:rPr lang="fr-FR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143409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58B96D-F969-4BF3-8D07-3A34190F38E3}" type="slidenum">
              <a:rPr lang="fr-FR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14575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72C370-08DA-43E7-93CD-A08D40165BCB}" type="slidenum">
              <a:rPr lang="fr-FR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515765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D00CF82-8655-473B-9D62-36F85FA4913F}" type="slidenum">
              <a:rPr lang="fr-FR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252522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D04BAB2-66E6-4439-8A73-0960AE7F5755}" type="slidenum">
              <a:rPr lang="fr-FR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07835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DEC9BC6-2A9D-4EE6-83E3-39E731B3C19A}" type="slidenum">
              <a:rPr lang="fr-FR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663594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A6CA0E-222A-4BB3-8C95-ED1099D75C78}" type="slidenum">
              <a:rPr lang="fr-FR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411895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A375E78-67A4-47AB-92AA-0A1275286AF9}" type="slidenum">
              <a:rPr lang="fr-FR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082547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0AA8E28-AD4E-4163-98C4-D8792D63D1FB}" type="slidenum">
              <a:rPr lang="fr-FR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687609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 style du titre du masque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fr-F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fr-F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35DEB18-30DD-4618-BA48-1332AAB425AF}" type="slidenum">
              <a:rPr lang="fr-FR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  <a:cs typeface="Times New Roman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650" name="Group 4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71520846"/>
              </p:ext>
            </p:extLst>
          </p:nvPr>
        </p:nvGraphicFramePr>
        <p:xfrm>
          <a:off x="827585" y="147764"/>
          <a:ext cx="7488054" cy="6502592"/>
        </p:xfrm>
        <a:graphic>
          <a:graphicData uri="http://schemas.openxmlformats.org/drawingml/2006/table">
            <a:tbl>
              <a:tblPr/>
              <a:tblGrid>
                <a:gridCol w="685776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</a:tblGrid>
              <a:tr h="533501"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 gridSpan="14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1</a:t>
                      </a:r>
                      <a:r>
                        <a:rPr kumimoji="0" lang="fr-FR" sz="1800" b="1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ère</a:t>
                      </a:r>
                      <a:r>
                        <a:rPr kumimoji="0" lang="fr-FR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 année   Semestre 1 en formation initiale sous statut scolaire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482691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23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24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25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26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27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28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29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30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S3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S4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S5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S6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S7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S8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S9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S10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S13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S14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S15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</a:tbl>
          </a:graphicData>
        </a:graphic>
      </p:graphicFrame>
      <p:sp>
        <p:nvSpPr>
          <p:cNvPr id="18" name="Rectangle 17"/>
          <p:cNvSpPr/>
          <p:nvPr/>
        </p:nvSpPr>
        <p:spPr>
          <a:xfrm>
            <a:off x="1511660" y="1141892"/>
            <a:ext cx="1440160" cy="4392488"/>
          </a:xfrm>
          <a:prstGeom prst="rect">
            <a:avLst/>
          </a:prstGeom>
          <a:solidFill>
            <a:schemeClr val="accent1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MATH</a:t>
            </a:r>
          </a:p>
          <a:p>
            <a:pPr algn="ctr"/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UF3.1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M1.1</a:t>
            </a:r>
          </a:p>
        </p:txBody>
      </p:sp>
      <p:sp>
        <p:nvSpPr>
          <p:cNvPr id="7" name="Rectangle 6"/>
          <p:cNvSpPr/>
          <p:nvPr/>
        </p:nvSpPr>
        <p:spPr>
          <a:xfrm>
            <a:off x="2951820" y="1171583"/>
            <a:ext cx="1440160" cy="5497777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r>
              <a:rPr lang="fr-FR" sz="2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Français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362648" y="1171584"/>
            <a:ext cx="1034579" cy="549777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2"/>
            </a:solidFill>
          </a:ln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r>
              <a:rPr lang="fr-FR" sz="2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Ang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1511660" y="5557050"/>
            <a:ext cx="1440160" cy="1112309"/>
          </a:xfrm>
          <a:prstGeom prst="rect">
            <a:avLst/>
          </a:prstGeom>
          <a:solidFill>
            <a:srgbClr val="00B0F0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1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UF3.1</a:t>
            </a:r>
            <a:endParaRPr lang="fr-FR" sz="18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1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M3.1</a:t>
            </a:r>
            <a:endParaRPr lang="fr-FR" sz="18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1" name="Rectangle 10"/>
          <p:cNvSpPr>
            <a:spLocks/>
          </p:cNvSpPr>
          <p:nvPr/>
        </p:nvSpPr>
        <p:spPr>
          <a:xfrm>
            <a:off x="5392638" y="1162108"/>
            <a:ext cx="1944216" cy="1656184"/>
          </a:xfrm>
          <a:prstGeom prst="rect">
            <a:avLst/>
          </a:prstGeom>
          <a:solidFill>
            <a:schemeClr val="accent1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r>
              <a:rPr lang="fr-FR" sz="2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Physiques</a:t>
            </a:r>
          </a:p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UF3.2</a:t>
            </a:r>
          </a:p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M1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5392638" y="2852936"/>
            <a:ext cx="1944216" cy="3600400"/>
          </a:xfrm>
          <a:prstGeom prst="rect">
            <a:avLst/>
          </a:prstGeom>
          <a:solidFill>
            <a:srgbClr val="00B0F0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 smtClean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UF3.2</a:t>
            </a:r>
          </a:p>
          <a:p>
            <a:pPr algn="ctr"/>
            <a:r>
              <a:rPr lang="fr-FR" sz="2000" b="1" dirty="0" smtClean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M2.1</a:t>
            </a:r>
            <a:endParaRPr lang="fr-FR" sz="2000" b="1" dirty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22" name="Rectangle à coins arrondis 21"/>
          <p:cNvSpPr/>
          <p:nvPr/>
        </p:nvSpPr>
        <p:spPr>
          <a:xfrm flipH="1">
            <a:off x="4371801" y="2204864"/>
            <a:ext cx="3672408" cy="1512168"/>
          </a:xfrm>
          <a:prstGeom prst="wedgeRoundRectCallout">
            <a:avLst>
              <a:gd name="adj1" fmla="val 2109"/>
              <a:gd name="adj2" fmla="val -67974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Energie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1.1 Energie et puissance : 3HC et 6HTP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1.2 Production, conversion et stockage : 3HC et 6HTP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1.3 Energie thermique : 3HC et 6HTP</a:t>
            </a:r>
          </a:p>
          <a:p>
            <a:pPr algn="ctr"/>
            <a:r>
              <a:rPr lang="fr-FR" sz="1800" dirty="0" smtClean="0">
                <a:solidFill>
                  <a:srgbClr val="FF0000"/>
                </a:solidFill>
              </a:rPr>
              <a:t>Liaison STI : UF4-M1.1  </a:t>
            </a:r>
            <a:r>
              <a:rPr lang="fr-FR" sz="1800" dirty="0" smtClean="0">
                <a:solidFill>
                  <a:srgbClr val="FF0000"/>
                </a:solidFill>
              </a:rPr>
              <a:t>S7</a:t>
            </a:r>
            <a:r>
              <a:rPr lang="fr-FR" sz="1800" dirty="0" smtClean="0">
                <a:solidFill>
                  <a:schemeClr val="tx1"/>
                </a:solidFill>
              </a:rPr>
              <a:t>  </a:t>
            </a:r>
            <a:r>
              <a:rPr lang="fr-FR" dirty="0" smtClean="0">
                <a:solidFill>
                  <a:schemeClr val="tx1"/>
                </a:solidFill>
              </a:rPr>
              <a:t> </a:t>
            </a:r>
            <a:endParaRPr lang="fr-FR" dirty="0">
              <a:solidFill>
                <a:schemeClr val="tx1"/>
              </a:solidFill>
            </a:endParaRPr>
          </a:p>
        </p:txBody>
      </p:sp>
      <p:sp>
        <p:nvSpPr>
          <p:cNvPr id="15" name="Rectangle à coins arrondis 14"/>
          <p:cNvSpPr/>
          <p:nvPr/>
        </p:nvSpPr>
        <p:spPr>
          <a:xfrm flipH="1">
            <a:off x="3923928" y="3789040"/>
            <a:ext cx="3312368" cy="1512168"/>
          </a:xfrm>
          <a:prstGeom prst="wedgeRoundRectCallout">
            <a:avLst>
              <a:gd name="adj1" fmla="val 249"/>
              <a:gd name="adj2" fmla="val 65691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 smtClean="0">
              <a:solidFill>
                <a:schemeClr val="tx1"/>
              </a:solidFill>
            </a:endParaRPr>
          </a:p>
          <a:p>
            <a:pPr algn="ctr"/>
            <a:r>
              <a:rPr lang="fr-FR" dirty="0" smtClean="0">
                <a:solidFill>
                  <a:schemeClr val="tx1"/>
                </a:solidFill>
              </a:rPr>
              <a:t>Energie électrique 1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2.3 Machines à courant continu  : 5HC et 4HTP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2.2. Convertisseurs statiques  : 16HC et 16HTP</a:t>
            </a:r>
          </a:p>
          <a:p>
            <a:pPr algn="ctr"/>
            <a:r>
              <a:rPr lang="fr-FR" sz="1800" dirty="0" smtClean="0">
                <a:solidFill>
                  <a:srgbClr val="FF0000"/>
                </a:solidFill>
              </a:rPr>
              <a:t>Liaison STI : UF5-M1.1 </a:t>
            </a:r>
            <a:r>
              <a:rPr lang="fr-FR" sz="1800" dirty="0" smtClean="0">
                <a:solidFill>
                  <a:srgbClr val="FF0000"/>
                </a:solidFill>
              </a:rPr>
              <a:t>S8</a:t>
            </a:r>
            <a:endParaRPr lang="fr-FR" sz="1800" dirty="0" smtClean="0">
              <a:solidFill>
                <a:srgbClr val="FF0000"/>
              </a:solidFill>
            </a:endParaRPr>
          </a:p>
          <a:p>
            <a:pPr algn="ctr"/>
            <a:r>
              <a:rPr lang="fr-FR" sz="1800" dirty="0" smtClean="0">
                <a:solidFill>
                  <a:srgbClr val="FF0000"/>
                </a:solidFill>
              </a:rPr>
              <a:t>Liaison STI : UF5-M5.1 </a:t>
            </a:r>
            <a:r>
              <a:rPr lang="fr-FR" sz="1800" dirty="0" smtClean="0">
                <a:solidFill>
                  <a:srgbClr val="FF0000"/>
                </a:solidFill>
              </a:rPr>
              <a:t>S9</a:t>
            </a:r>
            <a:endParaRPr lang="fr-FR" sz="1800" dirty="0" smtClean="0">
              <a:solidFill>
                <a:srgbClr val="FF0000"/>
              </a:solidFill>
            </a:endParaRPr>
          </a:p>
          <a:p>
            <a:pPr algn="ctr"/>
            <a:endParaRPr lang="fr-FR" sz="1800" dirty="0">
              <a:solidFill>
                <a:srgbClr val="FF0000"/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5382758" y="6453335"/>
            <a:ext cx="1954096" cy="216024"/>
          </a:xfrm>
          <a:prstGeom prst="rect">
            <a:avLst/>
          </a:prstGeom>
          <a:solidFill>
            <a:schemeClr val="accent1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2" name="Rectangle à coins arrondis 11"/>
          <p:cNvSpPr/>
          <p:nvPr/>
        </p:nvSpPr>
        <p:spPr>
          <a:xfrm>
            <a:off x="1979712" y="1141892"/>
            <a:ext cx="2232248" cy="832065"/>
          </a:xfrm>
          <a:prstGeom prst="wedgeRoundRectCallout">
            <a:avLst>
              <a:gd name="adj1" fmla="val -41886"/>
              <a:gd name="adj2" fmla="val 118289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2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Les fonctions, </a:t>
            </a:r>
          </a:p>
          <a:p>
            <a:pPr algn="ctr"/>
            <a:r>
              <a:rPr lang="fr-FR" dirty="0" smtClean="0">
                <a:solidFill>
                  <a:schemeClr val="tx1"/>
                </a:solidFill>
              </a:rPr>
              <a:t>calcul intégral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14" name="Rectangle à coins arrondis 13"/>
          <p:cNvSpPr/>
          <p:nvPr/>
        </p:nvSpPr>
        <p:spPr>
          <a:xfrm>
            <a:off x="2555776" y="5432245"/>
            <a:ext cx="2232248" cy="769801"/>
          </a:xfrm>
          <a:prstGeom prst="wedgeRoundRectCallout">
            <a:avLst>
              <a:gd name="adj1" fmla="val -58407"/>
              <a:gd name="adj2" fmla="val 72440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</a:rPr>
              <a:t>Calcul </a:t>
            </a:r>
            <a:r>
              <a:rPr lang="fr-FR" dirty="0" smtClean="0">
                <a:solidFill>
                  <a:schemeClr val="tx1"/>
                </a:solidFill>
              </a:rPr>
              <a:t>vectoriel</a:t>
            </a:r>
            <a:endParaRPr lang="fr-FR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5" presetClass="entr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1" animBg="1"/>
      <p:bldP spid="14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650" name="Group 4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2868458"/>
              </p:ext>
            </p:extLst>
          </p:nvPr>
        </p:nvGraphicFramePr>
        <p:xfrm>
          <a:off x="827585" y="147764"/>
          <a:ext cx="7488054" cy="6502592"/>
        </p:xfrm>
        <a:graphic>
          <a:graphicData uri="http://schemas.openxmlformats.org/drawingml/2006/table">
            <a:tbl>
              <a:tblPr/>
              <a:tblGrid>
                <a:gridCol w="685776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</a:tblGrid>
              <a:tr h="533501"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 gridSpan="14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1</a:t>
                      </a:r>
                      <a:r>
                        <a:rPr kumimoji="0" lang="fr-FR" sz="1800" b="1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ère</a:t>
                      </a:r>
                      <a:r>
                        <a:rPr kumimoji="0" lang="fr-FR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 année   Semestre 2 en formation initiale sous statut scolaire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482691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23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24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25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26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27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28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29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30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S16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S17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S18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S19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S20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S23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S24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S25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S26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S27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S28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S29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S30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</a:tbl>
          </a:graphicData>
        </a:graphic>
      </p:graphicFrame>
      <p:sp>
        <p:nvSpPr>
          <p:cNvPr id="18" name="Rectangle 17"/>
          <p:cNvSpPr/>
          <p:nvPr/>
        </p:nvSpPr>
        <p:spPr>
          <a:xfrm>
            <a:off x="1525402" y="1152864"/>
            <a:ext cx="1440160" cy="4434879"/>
          </a:xfrm>
          <a:prstGeom prst="rect">
            <a:avLst/>
          </a:prstGeom>
          <a:solidFill>
            <a:schemeClr val="accent1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MATH</a:t>
            </a:r>
          </a:p>
          <a:p>
            <a:pPr algn="ctr"/>
            <a:endParaRPr lang="fr-FR" sz="18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18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18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1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UF3.1</a:t>
            </a:r>
          </a:p>
          <a:p>
            <a:pPr algn="ctr"/>
            <a:r>
              <a:rPr lang="fr-FR" sz="1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M2.1</a:t>
            </a:r>
          </a:p>
        </p:txBody>
      </p:sp>
      <p:sp>
        <p:nvSpPr>
          <p:cNvPr id="21" name="Rectangle 20"/>
          <p:cNvSpPr/>
          <p:nvPr/>
        </p:nvSpPr>
        <p:spPr>
          <a:xfrm>
            <a:off x="1511313" y="5587743"/>
            <a:ext cx="1440160" cy="1062898"/>
          </a:xfrm>
          <a:prstGeom prst="rect">
            <a:avLst/>
          </a:prstGeom>
          <a:solidFill>
            <a:srgbClr val="00B0F0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UF3.1</a:t>
            </a:r>
          </a:p>
          <a:p>
            <a:pPr algn="ctr"/>
            <a:r>
              <a:rPr lang="fr-FR" sz="2000" b="1" dirty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M3.1</a:t>
            </a:r>
          </a:p>
        </p:txBody>
      </p:sp>
      <p:sp>
        <p:nvSpPr>
          <p:cNvPr id="9" name="Rectangle 8"/>
          <p:cNvSpPr/>
          <p:nvPr/>
        </p:nvSpPr>
        <p:spPr>
          <a:xfrm>
            <a:off x="2951820" y="1171583"/>
            <a:ext cx="1440160" cy="5497777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Français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4362648" y="1171584"/>
            <a:ext cx="1034579" cy="549777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2"/>
            </a:solidFill>
          </a:ln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Ang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5426216" y="1196752"/>
            <a:ext cx="1954096" cy="2520280"/>
          </a:xfrm>
          <a:prstGeom prst="rect">
            <a:avLst/>
          </a:prstGeom>
          <a:solidFill>
            <a:schemeClr val="accent1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r>
              <a:rPr lang="fr-FR" sz="2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Physiques</a:t>
            </a:r>
          </a:p>
          <a:p>
            <a:pPr algn="ctr"/>
            <a:endParaRPr lang="fr-FR" sz="20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UF3.2</a:t>
            </a:r>
          </a:p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M3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5436096" y="3717032"/>
            <a:ext cx="1954096" cy="1296144"/>
          </a:xfrm>
          <a:prstGeom prst="rect">
            <a:avLst/>
          </a:prstGeom>
          <a:solidFill>
            <a:srgbClr val="00B0F0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UF3.2</a:t>
            </a:r>
          </a:p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M5.1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9" name="Rectangle à coins arrondis 18"/>
          <p:cNvSpPr/>
          <p:nvPr/>
        </p:nvSpPr>
        <p:spPr>
          <a:xfrm flipH="1">
            <a:off x="3779911" y="3248980"/>
            <a:ext cx="3633539" cy="936104"/>
          </a:xfrm>
          <a:prstGeom prst="wedgeRoundRectCallout">
            <a:avLst>
              <a:gd name="adj1" fmla="val -37239"/>
              <a:gd name="adj2" fmla="val 67076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Acquisition, traitement et</a:t>
            </a:r>
          </a:p>
          <a:p>
            <a:pPr algn="ctr"/>
            <a:r>
              <a:rPr lang="fr-FR" dirty="0" smtClean="0">
                <a:solidFill>
                  <a:schemeClr val="tx1"/>
                </a:solidFill>
              </a:rPr>
              <a:t> transmission du signal 1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3.1 Les capteurs : 7HC + 7HTP</a:t>
            </a:r>
            <a:endParaRPr lang="fr-FR" sz="1200" dirty="0">
              <a:solidFill>
                <a:schemeClr val="tx1"/>
              </a:solidFill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5436096" y="5013176"/>
            <a:ext cx="1944216" cy="1656184"/>
          </a:xfrm>
          <a:prstGeom prst="rect">
            <a:avLst/>
          </a:prstGeom>
          <a:solidFill>
            <a:schemeClr val="accent1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 smtClean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               UF3.2</a:t>
            </a:r>
          </a:p>
          <a:p>
            <a:pPr algn="ctr"/>
            <a:r>
              <a:rPr lang="fr-FR" sz="2000" b="1" dirty="0" smtClean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              M6</a:t>
            </a:r>
            <a:endParaRPr lang="fr-FR" sz="2000" b="1" dirty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22" name="Rectangle à coins arrondis 21"/>
          <p:cNvSpPr/>
          <p:nvPr/>
        </p:nvSpPr>
        <p:spPr>
          <a:xfrm flipH="1">
            <a:off x="2951820" y="5147506"/>
            <a:ext cx="3496607" cy="1656184"/>
          </a:xfrm>
          <a:prstGeom prst="wedgeRoundRectCallout">
            <a:avLst>
              <a:gd name="adj1" fmla="val -56804"/>
              <a:gd name="adj2" fmla="val 21541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Protection des biens </a:t>
            </a:r>
          </a:p>
          <a:p>
            <a:pPr algn="ctr"/>
            <a:r>
              <a:rPr lang="fr-FR" dirty="0" smtClean="0">
                <a:solidFill>
                  <a:schemeClr val="tx1"/>
                </a:solidFill>
              </a:rPr>
              <a:t>et des personnes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6.1 Phénomène de résonance : 2HC et 2HTP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6.2 Problèmes de corrosion : 2HC et 3HTP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6.3 Risques aux produits chimiques : 2HC et 2HTP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6.4 Problèmes liés aux bruits : 3HC et 2HTP</a:t>
            </a:r>
          </a:p>
          <a:p>
            <a:pPr algn="ctr"/>
            <a:endParaRPr lang="fr-FR" sz="1800" dirty="0">
              <a:solidFill>
                <a:schemeClr val="tx1"/>
              </a:solidFill>
            </a:endParaRPr>
          </a:p>
        </p:txBody>
      </p:sp>
      <p:sp>
        <p:nvSpPr>
          <p:cNvPr id="14" name="Rectangle à coins arrondis 13"/>
          <p:cNvSpPr/>
          <p:nvPr/>
        </p:nvSpPr>
        <p:spPr>
          <a:xfrm flipH="1">
            <a:off x="4700123" y="1067433"/>
            <a:ext cx="4176464" cy="1368152"/>
          </a:xfrm>
          <a:prstGeom prst="wedgeRoundRectCallout">
            <a:avLst>
              <a:gd name="adj1" fmla="val -688"/>
              <a:gd name="adj2" fmla="val 67318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Solide et fluide en mouvement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5.1 Mécanique du solide : 5HC + 6HTP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5.2 Energie d’un solide en mouvement : 4HC + 3HTP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5.3 Mécanique des fluides : 6HC +  6HTP</a:t>
            </a:r>
            <a:endParaRPr lang="fr-FR" sz="1200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2124652" y="1916832"/>
            <a:ext cx="2376264" cy="832065"/>
          </a:xfrm>
          <a:prstGeom prst="wedgeRoundRectCallout">
            <a:avLst>
              <a:gd name="adj1" fmla="val -43096"/>
              <a:gd name="adj2" fmla="val 103409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2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Statistiques </a:t>
            </a:r>
            <a:r>
              <a:rPr lang="fr-FR" dirty="0" smtClean="0">
                <a:solidFill>
                  <a:schemeClr val="tx1"/>
                </a:solidFill>
              </a:rPr>
              <a:t>probabilités</a:t>
            </a:r>
            <a:endParaRPr lang="fr-FR" dirty="0">
              <a:solidFill>
                <a:schemeClr val="tx1"/>
              </a:solidFill>
            </a:endParaRPr>
          </a:p>
        </p:txBody>
      </p:sp>
      <p:sp>
        <p:nvSpPr>
          <p:cNvPr id="15" name="Ellipse 14"/>
          <p:cNvSpPr/>
          <p:nvPr/>
        </p:nvSpPr>
        <p:spPr>
          <a:xfrm rot="19991557">
            <a:off x="1908166" y="4059311"/>
            <a:ext cx="2448272" cy="1224136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CCF 1</a:t>
            </a:r>
          </a:p>
          <a:p>
            <a:pPr algn="ctr"/>
            <a:r>
              <a:rPr lang="fr-FR" dirty="0" smtClean="0"/>
              <a:t>avril 2012</a:t>
            </a:r>
            <a:endParaRPr lang="fr-FR" dirty="0"/>
          </a:p>
        </p:txBody>
      </p:sp>
      <p:sp>
        <p:nvSpPr>
          <p:cNvPr id="16" name="Rectangle à coins arrondis 15"/>
          <p:cNvSpPr/>
          <p:nvPr/>
        </p:nvSpPr>
        <p:spPr>
          <a:xfrm>
            <a:off x="448269" y="5071467"/>
            <a:ext cx="1944216" cy="769801"/>
          </a:xfrm>
          <a:prstGeom prst="wedgeRoundRectCallout">
            <a:avLst>
              <a:gd name="adj1" fmla="val 62112"/>
              <a:gd name="adj2" fmla="val 68728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Complexes</a:t>
            </a:r>
            <a:endParaRPr lang="fr-FR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258772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0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5" presetClass="entr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8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58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 animBg="1"/>
      <p:bldP spid="22" grpId="0" animBg="1"/>
      <p:bldP spid="14" grpId="0" animBg="1"/>
      <p:bldP spid="13" grpId="1" animBg="1"/>
      <p:bldP spid="15" grpId="0" animBg="1"/>
      <p:bldP spid="15" grpId="1" animBg="1"/>
      <p:bldP spid="16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650" name="Group 4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0109434"/>
              </p:ext>
            </p:extLst>
          </p:nvPr>
        </p:nvGraphicFramePr>
        <p:xfrm>
          <a:off x="827585" y="147764"/>
          <a:ext cx="7488054" cy="6502592"/>
        </p:xfrm>
        <a:graphic>
          <a:graphicData uri="http://schemas.openxmlformats.org/drawingml/2006/table">
            <a:tbl>
              <a:tblPr/>
              <a:tblGrid>
                <a:gridCol w="685776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</a:tblGrid>
              <a:tr h="533501"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 gridSpan="14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</a:t>
                      </a:r>
                      <a:r>
                        <a:rPr kumimoji="0" lang="fr-FR" sz="1800" b="1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éme</a:t>
                      </a:r>
                      <a:r>
                        <a:rPr kumimoji="0" lang="fr-FR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 année   Semestre 1 en formation initiale sous statut scolaire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482691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23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24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25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26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27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28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29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30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S3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S4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S5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S6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S7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S8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S9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S10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S13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S14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S15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</a:tbl>
          </a:graphicData>
        </a:graphic>
      </p:graphicFrame>
      <p:sp>
        <p:nvSpPr>
          <p:cNvPr id="18" name="Rectangle 17"/>
          <p:cNvSpPr/>
          <p:nvPr/>
        </p:nvSpPr>
        <p:spPr>
          <a:xfrm>
            <a:off x="1511660" y="1171583"/>
            <a:ext cx="1440160" cy="4392488"/>
          </a:xfrm>
          <a:prstGeom prst="rect">
            <a:avLst/>
          </a:prstGeom>
          <a:solidFill>
            <a:schemeClr val="accent1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20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Math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UF3.1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M1.2</a:t>
            </a:r>
          </a:p>
        </p:txBody>
      </p:sp>
      <p:sp>
        <p:nvSpPr>
          <p:cNvPr id="21" name="Rectangle 20"/>
          <p:cNvSpPr/>
          <p:nvPr/>
        </p:nvSpPr>
        <p:spPr>
          <a:xfrm>
            <a:off x="1511660" y="5557050"/>
            <a:ext cx="1440160" cy="1112309"/>
          </a:xfrm>
          <a:prstGeom prst="rect">
            <a:avLst/>
          </a:prstGeom>
          <a:solidFill>
            <a:srgbClr val="00B0F0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1800" b="1" dirty="0" smtClean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UF3.1</a:t>
            </a:r>
            <a:endParaRPr lang="fr-FR" sz="1800" b="1" dirty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1800" b="1" dirty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M3.2</a:t>
            </a:r>
          </a:p>
        </p:txBody>
      </p:sp>
      <p:sp>
        <p:nvSpPr>
          <p:cNvPr id="7" name="Rectangle 6"/>
          <p:cNvSpPr/>
          <p:nvPr/>
        </p:nvSpPr>
        <p:spPr>
          <a:xfrm>
            <a:off x="2987824" y="1171583"/>
            <a:ext cx="1440160" cy="5472608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r>
              <a:rPr lang="fr-FR" sz="2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Français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377109" y="1171584"/>
            <a:ext cx="1034579" cy="549777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2"/>
            </a:solidFill>
          </a:ln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r>
              <a:rPr lang="fr-FR" sz="2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Ang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5397227" y="3891491"/>
            <a:ext cx="1944216" cy="2736304"/>
          </a:xfrm>
          <a:prstGeom prst="rect">
            <a:avLst/>
          </a:prstGeom>
          <a:solidFill>
            <a:schemeClr val="accent1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 smtClean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UF3.2</a:t>
            </a:r>
          </a:p>
          <a:p>
            <a:pPr algn="ctr"/>
            <a:r>
              <a:rPr lang="fr-FR" sz="2000" b="1" dirty="0" smtClean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M4</a:t>
            </a:r>
            <a:endParaRPr lang="fr-FR" sz="2000" b="1" dirty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5411688" y="1171583"/>
            <a:ext cx="1944216" cy="2736304"/>
          </a:xfrm>
          <a:prstGeom prst="rect">
            <a:avLst/>
          </a:prstGeom>
          <a:solidFill>
            <a:srgbClr val="00B0F0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r>
              <a:rPr lang="fr-FR" sz="2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Physiques</a:t>
            </a:r>
          </a:p>
          <a:p>
            <a:pPr algn="ctr"/>
            <a:endParaRPr lang="fr-FR" sz="18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UF3.2</a:t>
            </a:r>
          </a:p>
          <a:p>
            <a:pPr algn="ctr"/>
            <a:r>
              <a:rPr lang="fr-FR" sz="20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M2.2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4" name="Rectangle à coins arrondis 13"/>
          <p:cNvSpPr/>
          <p:nvPr/>
        </p:nvSpPr>
        <p:spPr>
          <a:xfrm flipH="1">
            <a:off x="5650160" y="908720"/>
            <a:ext cx="3244079" cy="1080121"/>
          </a:xfrm>
          <a:prstGeom prst="wedgeRoundRectCallout">
            <a:avLst>
              <a:gd name="adj1" fmla="val 43048"/>
              <a:gd name="adj2" fmla="val 65498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2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Energie électrique 2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2.1 Distribution électrique : 6HC et 6HTP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2.2 Onduleur : 4HC et 4HTP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2.3 Machines alternatives : 5HC et 6HTP </a:t>
            </a:r>
          </a:p>
          <a:p>
            <a:endParaRPr lang="fr-FR" sz="1800" dirty="0">
              <a:solidFill>
                <a:schemeClr val="tx1"/>
              </a:solidFill>
            </a:endParaRPr>
          </a:p>
        </p:txBody>
      </p:sp>
      <p:sp>
        <p:nvSpPr>
          <p:cNvPr id="17" name="Rectangle à coins arrondis 16"/>
          <p:cNvSpPr/>
          <p:nvPr/>
        </p:nvSpPr>
        <p:spPr>
          <a:xfrm flipH="1">
            <a:off x="3798962" y="5666209"/>
            <a:ext cx="3869382" cy="931143"/>
          </a:xfrm>
          <a:prstGeom prst="wedgeRoundRectCallout">
            <a:avLst>
              <a:gd name="adj1" fmla="val -36178"/>
              <a:gd name="adj2" fmla="val -96274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 smtClean="0">
              <a:solidFill>
                <a:schemeClr val="tx1"/>
              </a:solidFill>
            </a:endParaRPr>
          </a:p>
          <a:p>
            <a:pPr algn="ctr"/>
            <a:endParaRPr lang="fr-FR" dirty="0" smtClean="0">
              <a:solidFill>
                <a:schemeClr val="tx1"/>
              </a:solidFill>
            </a:endParaRPr>
          </a:p>
          <a:p>
            <a:pPr algn="ctr"/>
            <a:r>
              <a:rPr lang="fr-FR" dirty="0" smtClean="0">
                <a:solidFill>
                  <a:schemeClr val="tx1"/>
                </a:solidFill>
              </a:rPr>
              <a:t>Systèmes linéaires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4.1 Comportement temporel et fréquentiel : 9HC + 7HTP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4.2 Systèmes asservis : 6HC + 8HTP</a:t>
            </a:r>
          </a:p>
          <a:p>
            <a:pPr algn="ctr"/>
            <a:endParaRPr lang="fr-FR" dirty="0" smtClean="0">
              <a:solidFill>
                <a:schemeClr val="tx1"/>
              </a:solidFill>
            </a:endParaRPr>
          </a:p>
          <a:p>
            <a:pPr algn="ctr"/>
            <a:endParaRPr lang="fr-FR" dirty="0">
              <a:solidFill>
                <a:schemeClr val="tx1"/>
              </a:solidFill>
            </a:endParaRPr>
          </a:p>
        </p:txBody>
      </p:sp>
      <p:sp>
        <p:nvSpPr>
          <p:cNvPr id="20" name="Ellipse 19"/>
          <p:cNvSpPr/>
          <p:nvPr/>
        </p:nvSpPr>
        <p:spPr>
          <a:xfrm rot="19991557">
            <a:off x="5796728" y="2825775"/>
            <a:ext cx="3144476" cy="1224136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CCF 1</a:t>
            </a:r>
          </a:p>
          <a:p>
            <a:pPr algn="ctr"/>
            <a:r>
              <a:rPr lang="fr-FR" dirty="0" smtClean="0"/>
              <a:t>Novembre 2012</a:t>
            </a:r>
            <a:endParaRPr lang="fr-FR" dirty="0"/>
          </a:p>
        </p:txBody>
      </p:sp>
      <p:sp>
        <p:nvSpPr>
          <p:cNvPr id="19" name="Rectangle à coins arrondis 18"/>
          <p:cNvSpPr/>
          <p:nvPr/>
        </p:nvSpPr>
        <p:spPr>
          <a:xfrm>
            <a:off x="2610830" y="1540970"/>
            <a:ext cx="2376264" cy="832065"/>
          </a:xfrm>
          <a:prstGeom prst="wedgeRoundRectCallout">
            <a:avLst>
              <a:gd name="adj1" fmla="val -64741"/>
              <a:gd name="adj2" fmla="val 99402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2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Equations différentielles</a:t>
            </a:r>
            <a:endParaRPr lang="fr-FR" dirty="0">
              <a:solidFill>
                <a:schemeClr val="tx1"/>
              </a:solidFill>
            </a:endParaRPr>
          </a:p>
        </p:txBody>
      </p:sp>
      <p:sp>
        <p:nvSpPr>
          <p:cNvPr id="22" name="Rectangle à coins arrondis 21"/>
          <p:cNvSpPr/>
          <p:nvPr/>
        </p:nvSpPr>
        <p:spPr>
          <a:xfrm>
            <a:off x="2662150" y="4556266"/>
            <a:ext cx="2232248" cy="769801"/>
          </a:xfrm>
          <a:prstGeom prst="wedgeRoundRectCallout">
            <a:avLst>
              <a:gd name="adj1" fmla="val -50726"/>
              <a:gd name="adj2" fmla="val 118221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</a:rPr>
              <a:t>Notions de calcul matriciel</a:t>
            </a:r>
          </a:p>
        </p:txBody>
      </p:sp>
    </p:spTree>
    <p:extLst>
      <p:ext uri="{BB962C8B-B14F-4D97-AF65-F5344CB8AC3E}">
        <p14:creationId xmlns:p14="http://schemas.microsoft.com/office/powerpoint/2010/main" val="8040138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8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35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0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5" presetClass="entr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1" animBg="1"/>
      <p:bldP spid="17" grpId="0" animBg="1"/>
      <p:bldP spid="20" grpId="0" animBg="1"/>
      <p:bldP spid="20" grpId="1" animBg="1"/>
      <p:bldP spid="19" grpId="1" animBg="1"/>
      <p:bldP spid="22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650" name="Group 4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180814"/>
              </p:ext>
            </p:extLst>
          </p:nvPr>
        </p:nvGraphicFramePr>
        <p:xfrm>
          <a:off x="827585" y="147764"/>
          <a:ext cx="7488054" cy="6502592"/>
        </p:xfrm>
        <a:graphic>
          <a:graphicData uri="http://schemas.openxmlformats.org/drawingml/2006/table">
            <a:tbl>
              <a:tblPr/>
              <a:tblGrid>
                <a:gridCol w="685776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  <a:gridCol w="485877"/>
              </a:tblGrid>
              <a:tr h="533501"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 gridSpan="14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</a:t>
                      </a:r>
                      <a:r>
                        <a:rPr kumimoji="0" lang="fr-FR" sz="1800" b="1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éme</a:t>
                      </a:r>
                      <a:r>
                        <a:rPr kumimoji="0" lang="fr-FR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 année   Semestre 2 en formation initiale sous statut scolaire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482691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23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24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25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26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27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28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29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30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32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S16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S17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S18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S19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S20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S21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S22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S23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S24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S25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S26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S27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S28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S29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  <a:tr h="3390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fr-FR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charset="0"/>
                          <a:cs typeface="Arial" charset="0"/>
                        </a:rPr>
                        <a:t>S30</a:t>
                      </a:r>
                    </a:p>
                  </a:txBody>
                  <a:tcPr marL="36000" marR="3600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fr-FR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Times New Roman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DEADA"/>
                    </a:solidFill>
                  </a:tcPr>
                </a:tc>
              </a:tr>
            </a:tbl>
          </a:graphicData>
        </a:graphic>
      </p:graphicFrame>
      <p:sp>
        <p:nvSpPr>
          <p:cNvPr id="18" name="Rectangle 17"/>
          <p:cNvSpPr/>
          <p:nvPr/>
        </p:nvSpPr>
        <p:spPr>
          <a:xfrm>
            <a:off x="1504268" y="1162323"/>
            <a:ext cx="1440160" cy="4392488"/>
          </a:xfrm>
          <a:prstGeom prst="rect">
            <a:avLst/>
          </a:prstGeom>
          <a:solidFill>
            <a:schemeClr val="accent1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1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Math</a:t>
            </a:r>
            <a:endParaRPr lang="fr-FR" sz="18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18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1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UF3.1</a:t>
            </a:r>
            <a:endParaRPr lang="fr-FR" sz="18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1800" b="1" dirty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M2.2</a:t>
            </a:r>
          </a:p>
        </p:txBody>
      </p:sp>
      <p:sp>
        <p:nvSpPr>
          <p:cNvPr id="21" name="Rectangle 20"/>
          <p:cNvSpPr/>
          <p:nvPr/>
        </p:nvSpPr>
        <p:spPr>
          <a:xfrm>
            <a:off x="1504268" y="5572306"/>
            <a:ext cx="1440160" cy="1097053"/>
          </a:xfrm>
          <a:prstGeom prst="rect">
            <a:avLst/>
          </a:prstGeom>
          <a:solidFill>
            <a:srgbClr val="00B0F0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1800" b="1" dirty="0" smtClean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UF3.1</a:t>
            </a:r>
            <a:endParaRPr lang="fr-FR" sz="1800" b="1" dirty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1800" b="1" dirty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M3.2</a:t>
            </a:r>
          </a:p>
        </p:txBody>
      </p:sp>
      <p:sp>
        <p:nvSpPr>
          <p:cNvPr id="9" name="Rectangle 8"/>
          <p:cNvSpPr/>
          <p:nvPr/>
        </p:nvSpPr>
        <p:spPr>
          <a:xfrm>
            <a:off x="2915816" y="1171583"/>
            <a:ext cx="1512168" cy="5497777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Français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4362648" y="1196752"/>
            <a:ext cx="1034579" cy="5448365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2"/>
            </a:solidFill>
          </a:ln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800" b="1" dirty="0" smtClean="0">
                <a:solidFill>
                  <a:schemeClr val="bg1"/>
                </a:solidFill>
                <a:latin typeface="Calibri" pitchFamily="34" charset="0"/>
                <a:cs typeface="Arial" charset="0"/>
              </a:rPr>
              <a:t>Ang</a:t>
            </a:r>
            <a:endParaRPr lang="fr-FR" sz="2000" b="1" dirty="0">
              <a:solidFill>
                <a:schemeClr val="bg1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5397227" y="1171583"/>
            <a:ext cx="1944216" cy="5472608"/>
          </a:xfrm>
          <a:prstGeom prst="rect">
            <a:avLst/>
          </a:prstGeom>
          <a:solidFill>
            <a:schemeClr val="accent1"/>
          </a:solidFill>
          <a:effectLst/>
          <a:scene3d>
            <a:camera prst="orthographicFront"/>
            <a:lightRig rig="threePt" dir="t"/>
          </a:scene3d>
          <a:sp3d>
            <a:bevelT w="203200" h="889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Ctr="1"/>
          <a:lstStyle>
            <a:lvl1pPr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charset="0"/>
                <a:cs typeface="Times New Roman" charset="0"/>
              </a:defRPr>
            </a:lvl9pPr>
          </a:lstStyle>
          <a:p>
            <a:pPr algn="ctr"/>
            <a:endParaRPr lang="fr-FR" sz="18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800" b="1" dirty="0" smtClean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Physiques</a:t>
            </a: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endParaRPr lang="fr-FR" sz="2000" b="1" dirty="0" smtClean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  <a:p>
            <a:pPr algn="ctr"/>
            <a:r>
              <a:rPr lang="fr-FR" sz="2000" b="1" dirty="0" smtClean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UF3.2</a:t>
            </a:r>
          </a:p>
          <a:p>
            <a:pPr algn="ctr"/>
            <a:r>
              <a:rPr lang="fr-FR" sz="2000" b="1" dirty="0" smtClean="0">
                <a:solidFill>
                  <a:srgbClr val="FFFFFF"/>
                </a:solidFill>
                <a:latin typeface="Calibri" pitchFamily="34" charset="0"/>
                <a:cs typeface="Arial" charset="0"/>
              </a:rPr>
              <a:t>M5.2</a:t>
            </a:r>
            <a:endParaRPr lang="fr-FR" sz="2000" b="1" dirty="0">
              <a:solidFill>
                <a:srgbClr val="FFFFFF"/>
              </a:solidFill>
              <a:latin typeface="Calibri" pitchFamily="34" charset="0"/>
              <a:cs typeface="Arial" charset="0"/>
            </a:endParaRPr>
          </a:p>
        </p:txBody>
      </p:sp>
      <p:sp>
        <p:nvSpPr>
          <p:cNvPr id="16" name="Rectangle à coins arrondis 15"/>
          <p:cNvSpPr/>
          <p:nvPr/>
        </p:nvSpPr>
        <p:spPr>
          <a:xfrm flipH="1">
            <a:off x="4644008" y="2040682"/>
            <a:ext cx="4052353" cy="1440160"/>
          </a:xfrm>
          <a:prstGeom prst="wedgeRoundRectCallout">
            <a:avLst>
              <a:gd name="adj1" fmla="val 2467"/>
              <a:gd name="adj2" fmla="val 66473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Acquisition, traitement et transmission du signal 2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3.2 Analyse du signal : 8HC et 6HTP 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3.3 Traitement du signal : 16HC + 16HTP</a:t>
            </a:r>
          </a:p>
          <a:p>
            <a:r>
              <a:rPr lang="fr-FR" sz="1200" dirty="0" smtClean="0">
                <a:solidFill>
                  <a:schemeClr val="tx1"/>
                </a:solidFill>
              </a:rPr>
              <a:t>3.4 Transmission du signal : 6HC +  6HTP</a:t>
            </a:r>
          </a:p>
          <a:p>
            <a:pPr algn="ctr"/>
            <a:endParaRPr lang="fr-FR" sz="1800" dirty="0">
              <a:solidFill>
                <a:schemeClr val="tx1"/>
              </a:solidFill>
            </a:endParaRPr>
          </a:p>
        </p:txBody>
      </p:sp>
      <p:sp>
        <p:nvSpPr>
          <p:cNvPr id="17" name="Ellipse 16"/>
          <p:cNvSpPr/>
          <p:nvPr/>
        </p:nvSpPr>
        <p:spPr>
          <a:xfrm rot="19991557">
            <a:off x="4903241" y="4941698"/>
            <a:ext cx="2866446" cy="1224136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CCF 2</a:t>
            </a:r>
          </a:p>
          <a:p>
            <a:pPr algn="ctr"/>
            <a:r>
              <a:rPr lang="fr-FR" dirty="0" smtClean="0"/>
              <a:t>mai 2013</a:t>
            </a:r>
            <a:endParaRPr lang="fr-FR" dirty="0"/>
          </a:p>
        </p:txBody>
      </p:sp>
      <p:sp>
        <p:nvSpPr>
          <p:cNvPr id="10" name="Rectangle à coins arrondis 9"/>
          <p:cNvSpPr/>
          <p:nvPr/>
        </p:nvSpPr>
        <p:spPr>
          <a:xfrm>
            <a:off x="2699792" y="1592796"/>
            <a:ext cx="2368376" cy="1080120"/>
          </a:xfrm>
          <a:prstGeom prst="wedgeRoundRectCallout">
            <a:avLst>
              <a:gd name="adj1" fmla="val -57201"/>
              <a:gd name="adj2" fmla="val 96691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Estimation, test d’hypothèse, fiabilité, MTBF</a:t>
            </a:r>
            <a:endParaRPr lang="fr-FR" dirty="0">
              <a:solidFill>
                <a:schemeClr val="tx1"/>
              </a:solidFill>
            </a:endParaRPr>
          </a:p>
        </p:txBody>
      </p:sp>
      <p:sp>
        <p:nvSpPr>
          <p:cNvPr id="12" name="Rectangle à coins arrondis 11"/>
          <p:cNvSpPr/>
          <p:nvPr/>
        </p:nvSpPr>
        <p:spPr>
          <a:xfrm>
            <a:off x="2224348" y="3945072"/>
            <a:ext cx="2376264" cy="832065"/>
          </a:xfrm>
          <a:prstGeom prst="wedgeRoundRectCallout">
            <a:avLst>
              <a:gd name="adj1" fmla="val -70954"/>
              <a:gd name="adj2" fmla="val 191554"/>
              <a:gd name="adj3" fmla="val 16667"/>
            </a:avLst>
          </a:prstGeom>
          <a:solidFill>
            <a:schemeClr val="bg1">
              <a:lumMod val="65000"/>
            </a:schemeClr>
          </a:solidFill>
          <a:ln>
            <a:solidFill>
              <a:schemeClr val="bg2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</a:rPr>
              <a:t>Calcul matriciel ou remédiation</a:t>
            </a:r>
            <a:endParaRPr lang="fr-FR" dirty="0">
              <a:solidFill>
                <a:schemeClr val="tx1"/>
              </a:solidFill>
            </a:endParaRPr>
          </a:p>
        </p:txBody>
      </p:sp>
      <p:sp>
        <p:nvSpPr>
          <p:cNvPr id="13" name="Ellipse 12"/>
          <p:cNvSpPr/>
          <p:nvPr/>
        </p:nvSpPr>
        <p:spPr>
          <a:xfrm rot="19991557">
            <a:off x="2484230" y="5119927"/>
            <a:ext cx="2448272" cy="1224136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 smtClean="0"/>
              <a:t>CCF 2</a:t>
            </a:r>
          </a:p>
          <a:p>
            <a:pPr algn="ctr"/>
            <a:r>
              <a:rPr lang="fr-FR" dirty="0" smtClean="0"/>
              <a:t>mai 2013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7614586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4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8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32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8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8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17" grpId="0" animBg="1"/>
      <p:bldP spid="17" grpId="1" animBg="1"/>
      <p:bldP spid="10" grpId="0" animBg="1"/>
      <p:bldP spid="12" grpId="1" animBg="1"/>
      <p:bldP spid="13" grpId="0" animBg="1"/>
      <p:bldP spid="13" grpId="1" animBg="1"/>
    </p:bldLst>
  </p:timing>
</p:sld>
</file>

<file path=ppt/theme/theme1.xml><?xml version="1.0" encoding="utf-8"?>
<a:theme xmlns:a="http://schemas.openxmlformats.org/drawingml/2006/main" name="Modèle par défaut">
  <a:themeElements>
    <a:clrScheme name="Modèle par défaut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Modèle par défaut">
      <a:majorFont>
        <a:latin typeface="Times New Roman"/>
        <a:ea typeface=""/>
        <a:cs typeface="Times New Roman"/>
      </a:majorFont>
      <a:minorFont>
        <a:latin typeface="Times New Roman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Modèle par défaut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 par défaut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 par défau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1013</TotalTime>
  <Words>467</Words>
  <Application>Microsoft Office PowerPoint</Application>
  <PresentationFormat>Affichage à l'écran (4:3)</PresentationFormat>
  <Paragraphs>271</Paragraphs>
  <Slides>4</Slides>
  <Notes>4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5" baseType="lpstr">
      <vt:lpstr>Modèle par défaut</vt:lpstr>
      <vt:lpstr>Présentation PowerPoint</vt:lpstr>
      <vt:lpstr>Présentation PowerPoint</vt:lpstr>
      <vt:lpstr>Présentation PowerPoint</vt:lpstr>
      <vt:lpstr>Présentation PowerPoint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Georges</dc:creator>
  <cp:lastModifiedBy>Georges</cp:lastModifiedBy>
  <cp:revision>196</cp:revision>
  <dcterms:created xsi:type="dcterms:W3CDTF">2011-10-10T17:00:14Z</dcterms:created>
  <dcterms:modified xsi:type="dcterms:W3CDTF">2011-11-08T17:46:29Z</dcterms:modified>
</cp:coreProperties>
</file>

<file path=docProps/thumbnail.jpeg>
</file>