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25" r:id="rId2"/>
  </p:sldMasterIdLst>
  <p:notesMasterIdLst>
    <p:notesMasterId r:id="rId46"/>
  </p:notesMasterIdLst>
  <p:handoutMasterIdLst>
    <p:handoutMasterId r:id="rId47"/>
  </p:handoutMasterIdLst>
  <p:sldIdLst>
    <p:sldId id="261" r:id="rId3"/>
    <p:sldId id="263" r:id="rId4"/>
    <p:sldId id="262" r:id="rId5"/>
    <p:sldId id="305" r:id="rId6"/>
    <p:sldId id="281" r:id="rId7"/>
    <p:sldId id="282" r:id="rId8"/>
    <p:sldId id="283" r:id="rId9"/>
    <p:sldId id="306" r:id="rId10"/>
    <p:sldId id="307" r:id="rId11"/>
    <p:sldId id="284" r:id="rId12"/>
    <p:sldId id="257" r:id="rId13"/>
    <p:sldId id="258" r:id="rId14"/>
    <p:sldId id="259" r:id="rId15"/>
    <p:sldId id="303" r:id="rId16"/>
    <p:sldId id="304" r:id="rId17"/>
    <p:sldId id="260" r:id="rId18"/>
    <p:sldId id="264" r:id="rId19"/>
    <p:sldId id="267" r:id="rId20"/>
    <p:sldId id="265" r:id="rId21"/>
    <p:sldId id="266" r:id="rId22"/>
    <p:sldId id="270" r:id="rId23"/>
    <p:sldId id="272" r:id="rId24"/>
    <p:sldId id="271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8" r:id="rId42"/>
    <p:sldId id="300" r:id="rId43"/>
    <p:sldId id="301" r:id="rId44"/>
    <p:sldId id="302" r:id="rId45"/>
  </p:sldIdLst>
  <p:sldSz cx="9144000" cy="6858000" type="screen4x3"/>
  <p:notesSz cx="6858000" cy="99456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0" autoAdjust="0"/>
    <p:restoredTop sz="94628" autoAdjust="0"/>
  </p:normalViewPr>
  <p:slideViewPr>
    <p:cSldViewPr>
      <p:cViewPr>
        <p:scale>
          <a:sx n="80" d="100"/>
          <a:sy n="80" d="100"/>
        </p:scale>
        <p:origin x="-2430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DF47A0-C901-4787-97FF-70DB3183638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4C3E719-21B9-4E3E-986F-6AD34C104F80}">
      <dgm:prSet phldrT="[Texte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cmpd="sng"/>
      </dgm:spPr>
      <dgm:t>
        <a:bodyPr/>
        <a:lstStyle/>
        <a:p>
          <a:pPr algn="ctr"/>
          <a:r>
            <a:rPr lang="fr-FR" sz="2800" b="1" dirty="0" smtClean="0">
              <a:solidFill>
                <a:schemeClr val="accent2">
                  <a:lumMod val="50000"/>
                </a:schemeClr>
              </a:solidFill>
              <a:latin typeface="+mn-lt"/>
            </a:rPr>
            <a:t>Le système</a:t>
          </a:r>
          <a:endParaRPr lang="fr-FR" sz="2800" b="1" dirty="0">
            <a:solidFill>
              <a:schemeClr val="accent2">
                <a:lumMod val="50000"/>
              </a:schemeClr>
            </a:solidFill>
            <a:latin typeface="+mn-lt"/>
          </a:endParaRPr>
        </a:p>
      </dgm:t>
    </dgm:pt>
    <dgm:pt modelId="{08FB7174-BD91-4291-97EE-0E92A4EA0B31}" type="parTrans" cxnId="{E1D4FB32-9ED7-4AF7-A0DD-B12F808F2D0B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8D543695-28DD-4506-B595-B0EA72433164}" type="sibTrans" cxnId="{E1D4FB32-9ED7-4AF7-A0DD-B12F808F2D0B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C56D605D-FBE3-4A84-86B4-E9748537E683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Conversion de l’énergie</a:t>
          </a:r>
          <a:endParaRPr lang="fr-FR" sz="1100" b="1" dirty="0">
            <a:latin typeface="+mn-lt"/>
          </a:endParaRPr>
        </a:p>
      </dgm:t>
    </dgm:pt>
    <dgm:pt modelId="{9FB7236F-0926-4C7B-9366-6DE0528FDCD3}" type="parTrans" cxnId="{25792F35-D366-4BFA-87B6-CF3581450A6C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83D38F28-418C-448A-84D1-36941227DE3A}" type="sibTrans" cxnId="{25792F35-D366-4BFA-87B6-CF3581450A6C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5141E7E8-9DF8-4794-A2E8-7A1A6466FBB1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Automatismes</a:t>
          </a:r>
          <a:endParaRPr lang="fr-FR" sz="1100" b="1" dirty="0">
            <a:latin typeface="+mn-lt"/>
          </a:endParaRPr>
        </a:p>
      </dgm:t>
    </dgm:pt>
    <dgm:pt modelId="{AC062646-37B7-4D5F-B5BF-EA8B38FBB394}" type="parTrans" cxnId="{8C0F2004-6708-4F5C-9B3B-15C8D2335D03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2A7CE533-484E-4A71-9924-CA76C37A3241}" type="sibTrans" cxnId="{8C0F2004-6708-4F5C-9B3B-15C8D2335D03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5391D801-8DCA-47DD-9D1F-683D555E47D3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Communication</a:t>
          </a:r>
          <a:endParaRPr lang="fr-FR" sz="1100" b="1" dirty="0">
            <a:latin typeface="+mn-lt"/>
          </a:endParaRPr>
        </a:p>
      </dgm:t>
    </dgm:pt>
    <dgm:pt modelId="{2211087A-6AF1-4907-AA1C-A772EE7347C0}" type="parTrans" cxnId="{06A8CC34-513B-49C1-81D7-42DF8AD2DDA5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146D4240-4BB2-429B-B072-2A9B630E137C}" type="sibTrans" cxnId="{06A8CC34-513B-49C1-81D7-42DF8AD2DDA5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295A6E03-5521-4680-ABDF-3977CD30404D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Sécurité</a:t>
          </a:r>
          <a:endParaRPr lang="fr-FR" sz="1100" b="1" dirty="0">
            <a:latin typeface="+mn-lt"/>
          </a:endParaRPr>
        </a:p>
      </dgm:t>
    </dgm:pt>
    <dgm:pt modelId="{8EF993B0-A354-4479-9134-06DD05301B66}" type="parTrans" cxnId="{8E04A48D-330B-4D5F-93E8-9B49D7AC40F8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2D457A2C-2B4A-45AA-AD7D-552EB866D2B8}" type="sibTrans" cxnId="{8E04A48D-330B-4D5F-93E8-9B49D7AC40F8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C6E6CF67-17E4-4C3C-B5D9-AF33F5AC734D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Distribution BTA</a:t>
          </a:r>
          <a:endParaRPr lang="fr-FR" sz="1100" b="1" dirty="0">
            <a:latin typeface="+mn-lt"/>
          </a:endParaRPr>
        </a:p>
      </dgm:t>
    </dgm:pt>
    <dgm:pt modelId="{B3EF1565-CAEC-4D1F-B385-1BD54ED22B57}" type="parTrans" cxnId="{876EB7EC-3739-4F95-93A7-744483882B9E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1D898668-3CA1-4A76-B548-744871AF3ABC}" type="sibTrans" cxnId="{876EB7EC-3739-4F95-93A7-744483882B9E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ECDCF8CE-C973-4011-8BD3-964C61761682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Mise en service</a:t>
          </a:r>
          <a:endParaRPr lang="fr-FR" sz="1100" b="1" dirty="0">
            <a:latin typeface="+mn-lt"/>
          </a:endParaRPr>
        </a:p>
      </dgm:t>
    </dgm:pt>
    <dgm:pt modelId="{946268D0-0EC7-41B5-ACCC-0E75C57E8C4B}" type="parTrans" cxnId="{51C264C5-7A07-4C09-88E8-E695E09DF440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EB9381D4-0614-4FAC-90AA-07FECAF02F6D}" type="sibTrans" cxnId="{51C264C5-7A07-4C09-88E8-E695E09DF440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ACBE239D-DC3B-4860-96A5-CB20213E0F62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  <dgm:t>
        <a:bodyPr/>
        <a:lstStyle/>
        <a:p>
          <a:pPr algn="ctr"/>
          <a:r>
            <a:rPr lang="fr-FR" sz="1050" b="1" dirty="0" smtClean="0">
              <a:latin typeface="+mn-lt"/>
            </a:rPr>
            <a:t>Maintenance</a:t>
          </a:r>
          <a:endParaRPr lang="fr-FR" sz="1050" b="1" dirty="0">
            <a:latin typeface="+mn-lt"/>
          </a:endParaRPr>
        </a:p>
      </dgm:t>
    </dgm:pt>
    <dgm:pt modelId="{5743024F-5199-4FCF-9301-9D393723283A}" type="parTrans" cxnId="{63CF3D4B-C781-4A2B-B805-115058BA9412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59190FCA-5D3F-498A-BFCA-8B4DCFCA5BE7}" type="sibTrans" cxnId="{63CF3D4B-C781-4A2B-B805-115058BA9412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E182543F-488C-405F-BD80-62A74CE3D19D}">
      <dgm:prSet phldrT="[Texte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cmpd="sng">
          <a:prstDash val="dash"/>
        </a:ln>
      </dgm:spPr>
      <dgm:t>
        <a:bodyPr/>
        <a:lstStyle/>
        <a:p>
          <a:pPr algn="ctr"/>
          <a:r>
            <a:rPr lang="fr-FR" sz="1100" b="1" dirty="0" smtClean="0">
              <a:latin typeface="+mn-lt"/>
            </a:rPr>
            <a:t>Particularités du système</a:t>
          </a:r>
          <a:endParaRPr lang="fr-FR" sz="1100" b="1" dirty="0">
            <a:latin typeface="+mn-lt"/>
          </a:endParaRPr>
        </a:p>
      </dgm:t>
    </dgm:pt>
    <dgm:pt modelId="{2B27D896-A79D-4185-AF2D-073C57584091}" type="parTrans" cxnId="{C31EEA0D-20E4-4098-B212-08FEE1EA4B2B}">
      <dgm:prSet custT="1"/>
      <dgm:spPr/>
      <dgm:t>
        <a:bodyPr/>
        <a:lstStyle/>
        <a:p>
          <a:pPr algn="ctr"/>
          <a:endParaRPr lang="fr-FR" sz="1100" b="1" dirty="0">
            <a:latin typeface="+mn-lt"/>
          </a:endParaRPr>
        </a:p>
      </dgm:t>
    </dgm:pt>
    <dgm:pt modelId="{3E4FB9E4-E00E-4742-93DF-48A2B6520D69}" type="sibTrans" cxnId="{C31EEA0D-20E4-4098-B212-08FEE1EA4B2B}">
      <dgm:prSet/>
      <dgm:spPr/>
      <dgm:t>
        <a:bodyPr/>
        <a:lstStyle/>
        <a:p>
          <a:pPr algn="ctr"/>
          <a:endParaRPr lang="fr-FR" sz="1100" b="1">
            <a:latin typeface="+mn-lt"/>
          </a:endParaRPr>
        </a:p>
      </dgm:t>
    </dgm:pt>
    <dgm:pt modelId="{ABD606BE-2B52-4ECC-B88C-6A9F5D171FF9}" type="pres">
      <dgm:prSet presAssocID="{90DF47A0-C901-4787-97FF-70DB3183638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D841488-0A42-408E-BDF0-400BD1B3CB04}" type="pres">
      <dgm:prSet presAssocID="{34C3E719-21B9-4E3E-986F-6AD34C104F80}" presName="centerShape" presStyleLbl="node0" presStyleIdx="0" presStyleCnt="1" custScaleX="217553" custScaleY="208741"/>
      <dgm:spPr/>
      <dgm:t>
        <a:bodyPr/>
        <a:lstStyle/>
        <a:p>
          <a:endParaRPr lang="fr-FR"/>
        </a:p>
      </dgm:t>
    </dgm:pt>
    <dgm:pt modelId="{5004E42F-379A-4462-AE3F-B0BFEF0B2E4F}" type="pres">
      <dgm:prSet presAssocID="{B3EF1565-CAEC-4D1F-B385-1BD54ED22B57}" presName="parTrans" presStyleLbl="sibTrans2D1" presStyleIdx="0" presStyleCnt="8"/>
      <dgm:spPr/>
      <dgm:t>
        <a:bodyPr/>
        <a:lstStyle/>
        <a:p>
          <a:endParaRPr lang="fr-FR"/>
        </a:p>
      </dgm:t>
    </dgm:pt>
    <dgm:pt modelId="{145AE808-3A96-4F29-ADF5-8D6A2AE1B1EC}" type="pres">
      <dgm:prSet presAssocID="{B3EF1565-CAEC-4D1F-B385-1BD54ED22B57}" presName="connectorText" presStyleLbl="sibTrans2D1" presStyleIdx="0" presStyleCnt="8"/>
      <dgm:spPr/>
      <dgm:t>
        <a:bodyPr/>
        <a:lstStyle/>
        <a:p>
          <a:endParaRPr lang="fr-FR"/>
        </a:p>
      </dgm:t>
    </dgm:pt>
    <dgm:pt modelId="{1E14DC09-49C0-41A3-80B3-5F5B30F18676}" type="pres">
      <dgm:prSet presAssocID="{C6E6CF67-17E4-4C3C-B5D9-AF33F5AC734D}" presName="node" presStyleLbl="node1" presStyleIdx="0" presStyleCnt="8" custScaleX="122184" custScaleY="10816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3A0229-4FB4-4FE1-AB3F-B5C5BBB98B59}" type="pres">
      <dgm:prSet presAssocID="{9FB7236F-0926-4C7B-9366-6DE0528FDCD3}" presName="parTrans" presStyleLbl="sibTrans2D1" presStyleIdx="1" presStyleCnt="8"/>
      <dgm:spPr/>
      <dgm:t>
        <a:bodyPr/>
        <a:lstStyle/>
        <a:p>
          <a:endParaRPr lang="fr-FR"/>
        </a:p>
      </dgm:t>
    </dgm:pt>
    <dgm:pt modelId="{83379205-E30E-49C2-A410-F3696B528D7A}" type="pres">
      <dgm:prSet presAssocID="{9FB7236F-0926-4C7B-9366-6DE0528FDCD3}" presName="connectorText" presStyleLbl="sibTrans2D1" presStyleIdx="1" presStyleCnt="8"/>
      <dgm:spPr/>
      <dgm:t>
        <a:bodyPr/>
        <a:lstStyle/>
        <a:p>
          <a:endParaRPr lang="fr-FR"/>
        </a:p>
      </dgm:t>
    </dgm:pt>
    <dgm:pt modelId="{90599E48-5FE5-4953-A212-66EF09ED12D8}" type="pres">
      <dgm:prSet presAssocID="{C56D605D-FBE3-4A84-86B4-E9748537E683}" presName="node" presStyleLbl="node1" presStyleIdx="1" presStyleCnt="8" custScaleX="139913" custScaleY="1370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F0CEE6-9F35-4B67-BD28-409787285533}" type="pres">
      <dgm:prSet presAssocID="{AC062646-37B7-4D5F-B5BF-EA8B38FBB394}" presName="parTrans" presStyleLbl="sibTrans2D1" presStyleIdx="2" presStyleCnt="8"/>
      <dgm:spPr/>
      <dgm:t>
        <a:bodyPr/>
        <a:lstStyle/>
        <a:p>
          <a:endParaRPr lang="fr-FR"/>
        </a:p>
      </dgm:t>
    </dgm:pt>
    <dgm:pt modelId="{93B8F4A4-5782-4B95-99CD-664EA1E890BD}" type="pres">
      <dgm:prSet presAssocID="{AC062646-37B7-4D5F-B5BF-EA8B38FBB394}" presName="connectorText" presStyleLbl="sibTrans2D1" presStyleIdx="2" presStyleCnt="8"/>
      <dgm:spPr/>
      <dgm:t>
        <a:bodyPr/>
        <a:lstStyle/>
        <a:p>
          <a:endParaRPr lang="fr-FR"/>
        </a:p>
      </dgm:t>
    </dgm:pt>
    <dgm:pt modelId="{BF5A9180-6A1E-4106-A17B-AE8AFE7BAC02}" type="pres">
      <dgm:prSet presAssocID="{5141E7E8-9DF8-4794-A2E8-7A1A6466FBB1}" presName="node" presStyleLbl="node1" presStyleIdx="2" presStyleCnt="8" custScaleX="128154" custScaleY="1263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A2EF95-33A1-422E-9A7B-2B1F17FFF855}" type="pres">
      <dgm:prSet presAssocID="{2211087A-6AF1-4907-AA1C-A772EE7347C0}" presName="parTrans" presStyleLbl="sibTrans2D1" presStyleIdx="3" presStyleCnt="8"/>
      <dgm:spPr/>
      <dgm:t>
        <a:bodyPr/>
        <a:lstStyle/>
        <a:p>
          <a:endParaRPr lang="fr-FR"/>
        </a:p>
      </dgm:t>
    </dgm:pt>
    <dgm:pt modelId="{3D2AD88B-B454-4230-AE56-993AC24B18F4}" type="pres">
      <dgm:prSet presAssocID="{2211087A-6AF1-4907-AA1C-A772EE7347C0}" presName="connectorText" presStyleLbl="sibTrans2D1" presStyleIdx="3" presStyleCnt="8"/>
      <dgm:spPr/>
      <dgm:t>
        <a:bodyPr/>
        <a:lstStyle/>
        <a:p>
          <a:endParaRPr lang="fr-FR"/>
        </a:p>
      </dgm:t>
    </dgm:pt>
    <dgm:pt modelId="{C0610BF4-A2A9-458F-90E5-4AE4204F426F}" type="pres">
      <dgm:prSet presAssocID="{5391D801-8DCA-47DD-9D1F-683D555E47D3}" presName="node" presStyleLbl="node1" presStyleIdx="3" presStyleCnt="8" custScaleX="137915" custScaleY="1317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8E51AA-29A7-48DB-89F9-402C131C05B0}" type="pres">
      <dgm:prSet presAssocID="{8EF993B0-A354-4479-9134-06DD05301B66}" presName="parTrans" presStyleLbl="sibTrans2D1" presStyleIdx="4" presStyleCnt="8"/>
      <dgm:spPr/>
      <dgm:t>
        <a:bodyPr/>
        <a:lstStyle/>
        <a:p>
          <a:endParaRPr lang="fr-FR"/>
        </a:p>
      </dgm:t>
    </dgm:pt>
    <dgm:pt modelId="{A375DE24-0838-406F-8FE8-E546593011E7}" type="pres">
      <dgm:prSet presAssocID="{8EF993B0-A354-4479-9134-06DD05301B66}" presName="connectorText" presStyleLbl="sibTrans2D1" presStyleIdx="4" presStyleCnt="8"/>
      <dgm:spPr/>
      <dgm:t>
        <a:bodyPr/>
        <a:lstStyle/>
        <a:p>
          <a:endParaRPr lang="fr-FR"/>
        </a:p>
      </dgm:t>
    </dgm:pt>
    <dgm:pt modelId="{F07BFB81-6723-4089-8824-E9AAA86D6D00}" type="pres">
      <dgm:prSet presAssocID="{295A6E03-5521-4680-ABDF-3977CD30404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4D49A-800C-458D-B4C2-4EF05D22C78F}" type="pres">
      <dgm:prSet presAssocID="{946268D0-0EC7-41B5-ACCC-0E75C57E8C4B}" presName="parTrans" presStyleLbl="sibTrans2D1" presStyleIdx="5" presStyleCnt="8"/>
      <dgm:spPr/>
      <dgm:t>
        <a:bodyPr/>
        <a:lstStyle/>
        <a:p>
          <a:endParaRPr lang="fr-FR"/>
        </a:p>
      </dgm:t>
    </dgm:pt>
    <dgm:pt modelId="{6FE6444B-5A0D-4C89-9C95-2FC5E2EE9D2E}" type="pres">
      <dgm:prSet presAssocID="{946268D0-0EC7-41B5-ACCC-0E75C57E8C4B}" presName="connectorText" presStyleLbl="sibTrans2D1" presStyleIdx="5" presStyleCnt="8"/>
      <dgm:spPr/>
      <dgm:t>
        <a:bodyPr/>
        <a:lstStyle/>
        <a:p>
          <a:endParaRPr lang="fr-FR"/>
        </a:p>
      </dgm:t>
    </dgm:pt>
    <dgm:pt modelId="{B3D22E84-1ED9-4899-92E1-970D78C283C2}" type="pres">
      <dgm:prSet presAssocID="{ECDCF8CE-C973-4011-8BD3-964C6176168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CCA8B4-0F67-4282-A3E6-642F2D26B9D4}" type="pres">
      <dgm:prSet presAssocID="{5743024F-5199-4FCF-9301-9D393723283A}" presName="parTrans" presStyleLbl="sibTrans2D1" presStyleIdx="6" presStyleCnt="8"/>
      <dgm:spPr/>
      <dgm:t>
        <a:bodyPr/>
        <a:lstStyle/>
        <a:p>
          <a:endParaRPr lang="fr-FR"/>
        </a:p>
      </dgm:t>
    </dgm:pt>
    <dgm:pt modelId="{AFFD073F-C8FC-4253-A773-DDE9E9B927C1}" type="pres">
      <dgm:prSet presAssocID="{5743024F-5199-4FCF-9301-9D393723283A}" presName="connectorText" presStyleLbl="sibTrans2D1" presStyleIdx="6" presStyleCnt="8"/>
      <dgm:spPr/>
      <dgm:t>
        <a:bodyPr/>
        <a:lstStyle/>
        <a:p>
          <a:endParaRPr lang="fr-FR"/>
        </a:p>
      </dgm:t>
    </dgm:pt>
    <dgm:pt modelId="{3E97952C-B939-4CB2-A225-6792455BD917}" type="pres">
      <dgm:prSet presAssocID="{ACBE239D-DC3B-4860-96A5-CB20213E0F62}" presName="node" presStyleLbl="node1" presStyleIdx="6" presStyleCnt="8" custScaleX="117795" custScaleY="11308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7D6D621-B819-4A49-BA5E-14C6B13D73EA}" type="pres">
      <dgm:prSet presAssocID="{2B27D896-A79D-4185-AF2D-073C57584091}" presName="parTrans" presStyleLbl="sibTrans2D1" presStyleIdx="7" presStyleCnt="8"/>
      <dgm:spPr/>
      <dgm:t>
        <a:bodyPr/>
        <a:lstStyle/>
        <a:p>
          <a:endParaRPr lang="fr-FR"/>
        </a:p>
      </dgm:t>
    </dgm:pt>
    <dgm:pt modelId="{9AE6C94F-3192-4D31-B4EF-E2E189AC6DD4}" type="pres">
      <dgm:prSet presAssocID="{2B27D896-A79D-4185-AF2D-073C57584091}" presName="connectorText" presStyleLbl="sibTrans2D1" presStyleIdx="7" presStyleCnt="8"/>
      <dgm:spPr/>
      <dgm:t>
        <a:bodyPr/>
        <a:lstStyle/>
        <a:p>
          <a:endParaRPr lang="fr-FR"/>
        </a:p>
      </dgm:t>
    </dgm:pt>
    <dgm:pt modelId="{BCED9726-0A57-443A-A51F-42F632767387}" type="pres">
      <dgm:prSet presAssocID="{E182543F-488C-405F-BD80-62A74CE3D19D}" presName="node" presStyleLbl="node1" presStyleIdx="7" presStyleCnt="8" custScaleX="132912" custScaleY="12789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FE27E88-832F-41E7-A9E2-73C539FCF514}" type="presOf" srcId="{ACBE239D-DC3B-4860-96A5-CB20213E0F62}" destId="{3E97952C-B939-4CB2-A225-6792455BD917}" srcOrd="0" destOrd="0" presId="urn:microsoft.com/office/officeart/2005/8/layout/radial5"/>
    <dgm:cxn modelId="{CE2DC1D3-260B-463E-9AFA-B7A8C3A020B7}" type="presOf" srcId="{B3EF1565-CAEC-4D1F-B385-1BD54ED22B57}" destId="{5004E42F-379A-4462-AE3F-B0BFEF0B2E4F}" srcOrd="0" destOrd="0" presId="urn:microsoft.com/office/officeart/2005/8/layout/radial5"/>
    <dgm:cxn modelId="{76C16F5A-5315-4693-96B0-BDA8874355AD}" type="presOf" srcId="{9FB7236F-0926-4C7B-9366-6DE0528FDCD3}" destId="{83379205-E30E-49C2-A410-F3696B528D7A}" srcOrd="1" destOrd="0" presId="urn:microsoft.com/office/officeart/2005/8/layout/radial5"/>
    <dgm:cxn modelId="{929ADDF4-0A68-467E-A970-479863C1247F}" type="presOf" srcId="{E182543F-488C-405F-BD80-62A74CE3D19D}" destId="{BCED9726-0A57-443A-A51F-42F632767387}" srcOrd="0" destOrd="0" presId="urn:microsoft.com/office/officeart/2005/8/layout/radial5"/>
    <dgm:cxn modelId="{876EB7EC-3739-4F95-93A7-744483882B9E}" srcId="{34C3E719-21B9-4E3E-986F-6AD34C104F80}" destId="{C6E6CF67-17E4-4C3C-B5D9-AF33F5AC734D}" srcOrd="0" destOrd="0" parTransId="{B3EF1565-CAEC-4D1F-B385-1BD54ED22B57}" sibTransId="{1D898668-3CA1-4A76-B548-744871AF3ABC}"/>
    <dgm:cxn modelId="{CB4540FF-15E3-450F-86FF-E0FAAECB5967}" type="presOf" srcId="{B3EF1565-CAEC-4D1F-B385-1BD54ED22B57}" destId="{145AE808-3A96-4F29-ADF5-8D6A2AE1B1EC}" srcOrd="1" destOrd="0" presId="urn:microsoft.com/office/officeart/2005/8/layout/radial5"/>
    <dgm:cxn modelId="{9539B3BB-5930-4633-9773-0DFA3BDC723F}" type="presOf" srcId="{5743024F-5199-4FCF-9301-9D393723283A}" destId="{CACCA8B4-0F67-4282-A3E6-642F2D26B9D4}" srcOrd="0" destOrd="0" presId="urn:microsoft.com/office/officeart/2005/8/layout/radial5"/>
    <dgm:cxn modelId="{54E4A1F3-F16D-4F4D-B06D-CB05C2CC262D}" type="presOf" srcId="{5743024F-5199-4FCF-9301-9D393723283A}" destId="{AFFD073F-C8FC-4253-A773-DDE9E9B927C1}" srcOrd="1" destOrd="0" presId="urn:microsoft.com/office/officeart/2005/8/layout/radial5"/>
    <dgm:cxn modelId="{CD07865B-1444-4147-9A96-1D3184D2841E}" type="presOf" srcId="{946268D0-0EC7-41B5-ACCC-0E75C57E8C4B}" destId="{1364D49A-800C-458D-B4C2-4EF05D22C78F}" srcOrd="0" destOrd="0" presId="urn:microsoft.com/office/officeart/2005/8/layout/radial5"/>
    <dgm:cxn modelId="{9F3C76EB-4DF1-41C2-BC8E-C71B9F06FDFC}" type="presOf" srcId="{8EF993B0-A354-4479-9134-06DD05301B66}" destId="{A375DE24-0838-406F-8FE8-E546593011E7}" srcOrd="1" destOrd="0" presId="urn:microsoft.com/office/officeart/2005/8/layout/radial5"/>
    <dgm:cxn modelId="{585B26B3-C41C-474D-9E3C-CCCDF0712761}" type="presOf" srcId="{2B27D896-A79D-4185-AF2D-073C57584091}" destId="{87D6D621-B819-4A49-BA5E-14C6B13D73EA}" srcOrd="0" destOrd="0" presId="urn:microsoft.com/office/officeart/2005/8/layout/radial5"/>
    <dgm:cxn modelId="{06A8CC34-513B-49C1-81D7-42DF8AD2DDA5}" srcId="{34C3E719-21B9-4E3E-986F-6AD34C104F80}" destId="{5391D801-8DCA-47DD-9D1F-683D555E47D3}" srcOrd="3" destOrd="0" parTransId="{2211087A-6AF1-4907-AA1C-A772EE7347C0}" sibTransId="{146D4240-4BB2-429B-B072-2A9B630E137C}"/>
    <dgm:cxn modelId="{DE1D69DE-F558-437B-9F4A-F6583575B36C}" type="presOf" srcId="{5391D801-8DCA-47DD-9D1F-683D555E47D3}" destId="{C0610BF4-A2A9-458F-90E5-4AE4204F426F}" srcOrd="0" destOrd="0" presId="urn:microsoft.com/office/officeart/2005/8/layout/radial5"/>
    <dgm:cxn modelId="{B1E6124E-A131-4B02-A0E6-90D433585E4F}" type="presOf" srcId="{2211087A-6AF1-4907-AA1C-A772EE7347C0}" destId="{3D2AD88B-B454-4230-AE56-993AC24B18F4}" srcOrd="1" destOrd="0" presId="urn:microsoft.com/office/officeart/2005/8/layout/radial5"/>
    <dgm:cxn modelId="{219D734E-13F5-4697-B857-5FE0BE41DB25}" type="presOf" srcId="{ECDCF8CE-C973-4011-8BD3-964C61761682}" destId="{B3D22E84-1ED9-4899-92E1-970D78C283C2}" srcOrd="0" destOrd="0" presId="urn:microsoft.com/office/officeart/2005/8/layout/radial5"/>
    <dgm:cxn modelId="{C4B0FC9D-84BF-4BB0-9AC1-488F55C51577}" type="presOf" srcId="{5141E7E8-9DF8-4794-A2E8-7A1A6466FBB1}" destId="{BF5A9180-6A1E-4106-A17B-AE8AFE7BAC02}" srcOrd="0" destOrd="0" presId="urn:microsoft.com/office/officeart/2005/8/layout/radial5"/>
    <dgm:cxn modelId="{EBFD8A53-3A14-44B7-A609-E2E224AAFCC7}" type="presOf" srcId="{8EF993B0-A354-4479-9134-06DD05301B66}" destId="{C28E51AA-29A7-48DB-89F9-402C131C05B0}" srcOrd="0" destOrd="0" presId="urn:microsoft.com/office/officeart/2005/8/layout/radial5"/>
    <dgm:cxn modelId="{8C0F2004-6708-4F5C-9B3B-15C8D2335D03}" srcId="{34C3E719-21B9-4E3E-986F-6AD34C104F80}" destId="{5141E7E8-9DF8-4794-A2E8-7A1A6466FBB1}" srcOrd="2" destOrd="0" parTransId="{AC062646-37B7-4D5F-B5BF-EA8B38FBB394}" sibTransId="{2A7CE533-484E-4A71-9924-CA76C37A3241}"/>
    <dgm:cxn modelId="{C31EEA0D-20E4-4098-B212-08FEE1EA4B2B}" srcId="{34C3E719-21B9-4E3E-986F-6AD34C104F80}" destId="{E182543F-488C-405F-BD80-62A74CE3D19D}" srcOrd="7" destOrd="0" parTransId="{2B27D896-A79D-4185-AF2D-073C57584091}" sibTransId="{3E4FB9E4-E00E-4742-93DF-48A2B6520D69}"/>
    <dgm:cxn modelId="{E1D4FB32-9ED7-4AF7-A0DD-B12F808F2D0B}" srcId="{90DF47A0-C901-4787-97FF-70DB3183638E}" destId="{34C3E719-21B9-4E3E-986F-6AD34C104F80}" srcOrd="0" destOrd="0" parTransId="{08FB7174-BD91-4291-97EE-0E92A4EA0B31}" sibTransId="{8D543695-28DD-4506-B595-B0EA72433164}"/>
    <dgm:cxn modelId="{8E04A48D-330B-4D5F-93E8-9B49D7AC40F8}" srcId="{34C3E719-21B9-4E3E-986F-6AD34C104F80}" destId="{295A6E03-5521-4680-ABDF-3977CD30404D}" srcOrd="4" destOrd="0" parTransId="{8EF993B0-A354-4479-9134-06DD05301B66}" sibTransId="{2D457A2C-2B4A-45AA-AD7D-552EB866D2B8}"/>
    <dgm:cxn modelId="{7675A3F5-CC09-41E6-AEC0-B7043B7FA6FF}" type="presOf" srcId="{90DF47A0-C901-4787-97FF-70DB3183638E}" destId="{ABD606BE-2B52-4ECC-B88C-6A9F5D171FF9}" srcOrd="0" destOrd="0" presId="urn:microsoft.com/office/officeart/2005/8/layout/radial5"/>
    <dgm:cxn modelId="{0FA8D818-F0F4-4208-A927-0A8E713F9D4C}" type="presOf" srcId="{295A6E03-5521-4680-ABDF-3977CD30404D}" destId="{F07BFB81-6723-4089-8824-E9AAA86D6D00}" srcOrd="0" destOrd="0" presId="urn:microsoft.com/office/officeart/2005/8/layout/radial5"/>
    <dgm:cxn modelId="{C5CA1444-B363-41F8-ADB4-52B391631906}" type="presOf" srcId="{AC062646-37B7-4D5F-B5BF-EA8B38FBB394}" destId="{CBF0CEE6-9F35-4B67-BD28-409787285533}" srcOrd="0" destOrd="0" presId="urn:microsoft.com/office/officeart/2005/8/layout/radial5"/>
    <dgm:cxn modelId="{25792F35-D366-4BFA-87B6-CF3581450A6C}" srcId="{34C3E719-21B9-4E3E-986F-6AD34C104F80}" destId="{C56D605D-FBE3-4A84-86B4-E9748537E683}" srcOrd="1" destOrd="0" parTransId="{9FB7236F-0926-4C7B-9366-6DE0528FDCD3}" sibTransId="{83D38F28-418C-448A-84D1-36941227DE3A}"/>
    <dgm:cxn modelId="{67F9BD66-831B-4816-B6D6-02E187BAB2AC}" type="presOf" srcId="{C56D605D-FBE3-4A84-86B4-E9748537E683}" destId="{90599E48-5FE5-4953-A212-66EF09ED12D8}" srcOrd="0" destOrd="0" presId="urn:microsoft.com/office/officeart/2005/8/layout/radial5"/>
    <dgm:cxn modelId="{EA673091-ECA6-4751-A3D6-E940102FDDC8}" type="presOf" srcId="{AC062646-37B7-4D5F-B5BF-EA8B38FBB394}" destId="{93B8F4A4-5782-4B95-99CD-664EA1E890BD}" srcOrd="1" destOrd="0" presId="urn:microsoft.com/office/officeart/2005/8/layout/radial5"/>
    <dgm:cxn modelId="{63CF3D4B-C781-4A2B-B805-115058BA9412}" srcId="{34C3E719-21B9-4E3E-986F-6AD34C104F80}" destId="{ACBE239D-DC3B-4860-96A5-CB20213E0F62}" srcOrd="6" destOrd="0" parTransId="{5743024F-5199-4FCF-9301-9D393723283A}" sibTransId="{59190FCA-5D3F-498A-BFCA-8B4DCFCA5BE7}"/>
    <dgm:cxn modelId="{51C264C5-7A07-4C09-88E8-E695E09DF440}" srcId="{34C3E719-21B9-4E3E-986F-6AD34C104F80}" destId="{ECDCF8CE-C973-4011-8BD3-964C61761682}" srcOrd="5" destOrd="0" parTransId="{946268D0-0EC7-41B5-ACCC-0E75C57E8C4B}" sibTransId="{EB9381D4-0614-4FAC-90AA-07FECAF02F6D}"/>
    <dgm:cxn modelId="{2DF08C51-8A36-4448-8589-F2F677F35CBA}" type="presOf" srcId="{C6E6CF67-17E4-4C3C-B5D9-AF33F5AC734D}" destId="{1E14DC09-49C0-41A3-80B3-5F5B30F18676}" srcOrd="0" destOrd="0" presId="urn:microsoft.com/office/officeart/2005/8/layout/radial5"/>
    <dgm:cxn modelId="{29504C45-7B0F-4F22-AFEC-51E67450C6D1}" type="presOf" srcId="{946268D0-0EC7-41B5-ACCC-0E75C57E8C4B}" destId="{6FE6444B-5A0D-4C89-9C95-2FC5E2EE9D2E}" srcOrd="1" destOrd="0" presId="urn:microsoft.com/office/officeart/2005/8/layout/radial5"/>
    <dgm:cxn modelId="{C1BD7DFB-659D-4D7B-A88C-AA229D0E0826}" type="presOf" srcId="{2211087A-6AF1-4907-AA1C-A772EE7347C0}" destId="{08A2EF95-33A1-422E-9A7B-2B1F17FFF855}" srcOrd="0" destOrd="0" presId="urn:microsoft.com/office/officeart/2005/8/layout/radial5"/>
    <dgm:cxn modelId="{3E14FB1D-D6A0-46D3-AB97-992D8ED464D0}" type="presOf" srcId="{9FB7236F-0926-4C7B-9366-6DE0528FDCD3}" destId="{E83A0229-4FB4-4FE1-AB3F-B5C5BBB98B59}" srcOrd="0" destOrd="0" presId="urn:microsoft.com/office/officeart/2005/8/layout/radial5"/>
    <dgm:cxn modelId="{7E484744-DF42-47CE-8DAE-99A79612CC5D}" type="presOf" srcId="{2B27D896-A79D-4185-AF2D-073C57584091}" destId="{9AE6C94F-3192-4D31-B4EF-E2E189AC6DD4}" srcOrd="1" destOrd="0" presId="urn:microsoft.com/office/officeart/2005/8/layout/radial5"/>
    <dgm:cxn modelId="{E2AEBE89-3C12-46FC-B937-5E7EEA3064E2}" type="presOf" srcId="{34C3E719-21B9-4E3E-986F-6AD34C104F80}" destId="{CD841488-0A42-408E-BDF0-400BD1B3CB04}" srcOrd="0" destOrd="0" presId="urn:microsoft.com/office/officeart/2005/8/layout/radial5"/>
    <dgm:cxn modelId="{6E55156B-28EE-4D13-9F3C-69382C1F4D5A}" type="presParOf" srcId="{ABD606BE-2B52-4ECC-B88C-6A9F5D171FF9}" destId="{CD841488-0A42-408E-BDF0-400BD1B3CB04}" srcOrd="0" destOrd="0" presId="urn:microsoft.com/office/officeart/2005/8/layout/radial5"/>
    <dgm:cxn modelId="{4EB14CE4-BC79-4B8E-974B-0898DB769527}" type="presParOf" srcId="{ABD606BE-2B52-4ECC-B88C-6A9F5D171FF9}" destId="{5004E42F-379A-4462-AE3F-B0BFEF0B2E4F}" srcOrd="1" destOrd="0" presId="urn:microsoft.com/office/officeart/2005/8/layout/radial5"/>
    <dgm:cxn modelId="{7059E9CE-D2C0-44DB-9C4F-0DD2685FA43A}" type="presParOf" srcId="{5004E42F-379A-4462-AE3F-B0BFEF0B2E4F}" destId="{145AE808-3A96-4F29-ADF5-8D6A2AE1B1EC}" srcOrd="0" destOrd="0" presId="urn:microsoft.com/office/officeart/2005/8/layout/radial5"/>
    <dgm:cxn modelId="{9FBF7C84-1F96-4903-BCEF-3624FEF4CDE5}" type="presParOf" srcId="{ABD606BE-2B52-4ECC-B88C-6A9F5D171FF9}" destId="{1E14DC09-49C0-41A3-80B3-5F5B30F18676}" srcOrd="2" destOrd="0" presId="urn:microsoft.com/office/officeart/2005/8/layout/radial5"/>
    <dgm:cxn modelId="{52159651-9233-454D-B27D-8749662A763C}" type="presParOf" srcId="{ABD606BE-2B52-4ECC-B88C-6A9F5D171FF9}" destId="{E83A0229-4FB4-4FE1-AB3F-B5C5BBB98B59}" srcOrd="3" destOrd="0" presId="urn:microsoft.com/office/officeart/2005/8/layout/radial5"/>
    <dgm:cxn modelId="{1F4033B4-8DF4-421D-A6B4-A7AD68A3174A}" type="presParOf" srcId="{E83A0229-4FB4-4FE1-AB3F-B5C5BBB98B59}" destId="{83379205-E30E-49C2-A410-F3696B528D7A}" srcOrd="0" destOrd="0" presId="urn:microsoft.com/office/officeart/2005/8/layout/radial5"/>
    <dgm:cxn modelId="{3948D877-11B3-4EC1-A072-B56BBB3B2714}" type="presParOf" srcId="{ABD606BE-2B52-4ECC-B88C-6A9F5D171FF9}" destId="{90599E48-5FE5-4953-A212-66EF09ED12D8}" srcOrd="4" destOrd="0" presId="urn:microsoft.com/office/officeart/2005/8/layout/radial5"/>
    <dgm:cxn modelId="{F69C6597-B5CC-4A77-B711-77A2833E9CC5}" type="presParOf" srcId="{ABD606BE-2B52-4ECC-B88C-6A9F5D171FF9}" destId="{CBF0CEE6-9F35-4B67-BD28-409787285533}" srcOrd="5" destOrd="0" presId="urn:microsoft.com/office/officeart/2005/8/layout/radial5"/>
    <dgm:cxn modelId="{5AE80C24-5D24-40FF-8BCF-48773DFFD447}" type="presParOf" srcId="{CBF0CEE6-9F35-4B67-BD28-409787285533}" destId="{93B8F4A4-5782-4B95-99CD-664EA1E890BD}" srcOrd="0" destOrd="0" presId="urn:microsoft.com/office/officeart/2005/8/layout/radial5"/>
    <dgm:cxn modelId="{000286DB-7AD1-47F0-9787-12F691D800DE}" type="presParOf" srcId="{ABD606BE-2B52-4ECC-B88C-6A9F5D171FF9}" destId="{BF5A9180-6A1E-4106-A17B-AE8AFE7BAC02}" srcOrd="6" destOrd="0" presId="urn:microsoft.com/office/officeart/2005/8/layout/radial5"/>
    <dgm:cxn modelId="{1753EA95-84E0-498B-804D-B0235FB8FE87}" type="presParOf" srcId="{ABD606BE-2B52-4ECC-B88C-6A9F5D171FF9}" destId="{08A2EF95-33A1-422E-9A7B-2B1F17FFF855}" srcOrd="7" destOrd="0" presId="urn:microsoft.com/office/officeart/2005/8/layout/radial5"/>
    <dgm:cxn modelId="{694AD414-0061-4567-963E-5AB9052F20D9}" type="presParOf" srcId="{08A2EF95-33A1-422E-9A7B-2B1F17FFF855}" destId="{3D2AD88B-B454-4230-AE56-993AC24B18F4}" srcOrd="0" destOrd="0" presId="urn:microsoft.com/office/officeart/2005/8/layout/radial5"/>
    <dgm:cxn modelId="{88B78EB1-AE1B-4571-9672-693A100ED057}" type="presParOf" srcId="{ABD606BE-2B52-4ECC-B88C-6A9F5D171FF9}" destId="{C0610BF4-A2A9-458F-90E5-4AE4204F426F}" srcOrd="8" destOrd="0" presId="urn:microsoft.com/office/officeart/2005/8/layout/radial5"/>
    <dgm:cxn modelId="{2C2046B6-71EA-4229-A823-EF709E7E7426}" type="presParOf" srcId="{ABD606BE-2B52-4ECC-B88C-6A9F5D171FF9}" destId="{C28E51AA-29A7-48DB-89F9-402C131C05B0}" srcOrd="9" destOrd="0" presId="urn:microsoft.com/office/officeart/2005/8/layout/radial5"/>
    <dgm:cxn modelId="{F9236FD2-964A-4F14-AF3F-DF6BA9921E5E}" type="presParOf" srcId="{C28E51AA-29A7-48DB-89F9-402C131C05B0}" destId="{A375DE24-0838-406F-8FE8-E546593011E7}" srcOrd="0" destOrd="0" presId="urn:microsoft.com/office/officeart/2005/8/layout/radial5"/>
    <dgm:cxn modelId="{8375E078-36A6-4716-BDF3-D90007F8CEEA}" type="presParOf" srcId="{ABD606BE-2B52-4ECC-B88C-6A9F5D171FF9}" destId="{F07BFB81-6723-4089-8824-E9AAA86D6D00}" srcOrd="10" destOrd="0" presId="urn:microsoft.com/office/officeart/2005/8/layout/radial5"/>
    <dgm:cxn modelId="{85FBCBE9-14AC-42B8-8624-6C842478AF31}" type="presParOf" srcId="{ABD606BE-2B52-4ECC-B88C-6A9F5D171FF9}" destId="{1364D49A-800C-458D-B4C2-4EF05D22C78F}" srcOrd="11" destOrd="0" presId="urn:microsoft.com/office/officeart/2005/8/layout/radial5"/>
    <dgm:cxn modelId="{DEF5F6F5-C721-42D8-9EAA-CB50FD9167F2}" type="presParOf" srcId="{1364D49A-800C-458D-B4C2-4EF05D22C78F}" destId="{6FE6444B-5A0D-4C89-9C95-2FC5E2EE9D2E}" srcOrd="0" destOrd="0" presId="urn:microsoft.com/office/officeart/2005/8/layout/radial5"/>
    <dgm:cxn modelId="{62A237A6-E57D-4068-A747-11FF10F54B04}" type="presParOf" srcId="{ABD606BE-2B52-4ECC-B88C-6A9F5D171FF9}" destId="{B3D22E84-1ED9-4899-92E1-970D78C283C2}" srcOrd="12" destOrd="0" presId="urn:microsoft.com/office/officeart/2005/8/layout/radial5"/>
    <dgm:cxn modelId="{87E9E1A7-B8E1-4CAC-A626-4CD7890988BC}" type="presParOf" srcId="{ABD606BE-2B52-4ECC-B88C-6A9F5D171FF9}" destId="{CACCA8B4-0F67-4282-A3E6-642F2D26B9D4}" srcOrd="13" destOrd="0" presId="urn:microsoft.com/office/officeart/2005/8/layout/radial5"/>
    <dgm:cxn modelId="{653B0949-E8DC-4AE8-88F8-881E7EBB7E9E}" type="presParOf" srcId="{CACCA8B4-0F67-4282-A3E6-642F2D26B9D4}" destId="{AFFD073F-C8FC-4253-A773-DDE9E9B927C1}" srcOrd="0" destOrd="0" presId="urn:microsoft.com/office/officeart/2005/8/layout/radial5"/>
    <dgm:cxn modelId="{06D11FC1-A8F3-4829-8E7F-827A026148AA}" type="presParOf" srcId="{ABD606BE-2B52-4ECC-B88C-6A9F5D171FF9}" destId="{3E97952C-B939-4CB2-A225-6792455BD917}" srcOrd="14" destOrd="0" presId="urn:microsoft.com/office/officeart/2005/8/layout/radial5"/>
    <dgm:cxn modelId="{276F2A30-9B50-4E30-9F18-DBE959DA0CFE}" type="presParOf" srcId="{ABD606BE-2B52-4ECC-B88C-6A9F5D171FF9}" destId="{87D6D621-B819-4A49-BA5E-14C6B13D73EA}" srcOrd="15" destOrd="0" presId="urn:microsoft.com/office/officeart/2005/8/layout/radial5"/>
    <dgm:cxn modelId="{143DAD39-F42C-417F-9887-36487A73BA3F}" type="presParOf" srcId="{87D6D621-B819-4A49-BA5E-14C6B13D73EA}" destId="{9AE6C94F-3192-4D31-B4EF-E2E189AC6DD4}" srcOrd="0" destOrd="0" presId="urn:microsoft.com/office/officeart/2005/8/layout/radial5"/>
    <dgm:cxn modelId="{3D32D054-C296-4992-91B5-E992BD9B0369}" type="presParOf" srcId="{ABD606BE-2B52-4ECC-B88C-6A9F5D171FF9}" destId="{BCED9726-0A57-443A-A51F-42F632767387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41488-0A42-408E-BDF0-400BD1B3CB04}">
      <dsp:nvSpPr>
        <dsp:cNvPr id="0" name=""/>
        <dsp:cNvSpPr/>
      </dsp:nvSpPr>
      <dsp:spPr>
        <a:xfrm>
          <a:off x="3012773" y="1772287"/>
          <a:ext cx="2657986" cy="2550324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425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chemeClr val="accent2">
                  <a:lumMod val="50000"/>
                </a:schemeClr>
              </a:solidFill>
              <a:latin typeface="+mn-lt"/>
            </a:rPr>
            <a:t>Le système</a:t>
          </a:r>
          <a:endParaRPr lang="fr-FR" sz="2800" b="1" kern="1200" dirty="0">
            <a:solidFill>
              <a:schemeClr val="accent2">
                <a:lumMod val="50000"/>
              </a:schemeClr>
            </a:solidFill>
            <a:latin typeface="+mn-lt"/>
          </a:endParaRPr>
        </a:p>
      </dsp:txBody>
      <dsp:txXfrm>
        <a:off x="3402026" y="2145773"/>
        <a:ext cx="1879480" cy="1803352"/>
      </dsp:txXfrm>
    </dsp:sp>
    <dsp:sp modelId="{5004E42F-379A-4462-AE3F-B0BFEF0B2E4F}">
      <dsp:nvSpPr>
        <dsp:cNvPr id="0" name=""/>
        <dsp:cNvSpPr/>
      </dsp:nvSpPr>
      <dsp:spPr>
        <a:xfrm rot="16200000">
          <a:off x="4261121" y="1367664"/>
          <a:ext cx="161290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>
        <a:off x="4285315" y="1494669"/>
        <a:ext cx="112903" cy="308432"/>
      </dsp:txXfrm>
    </dsp:sp>
    <dsp:sp modelId="{1E14DC09-49C0-41A3-80B3-5F5B30F18676}">
      <dsp:nvSpPr>
        <dsp:cNvPr id="0" name=""/>
        <dsp:cNvSpPr/>
      </dsp:nvSpPr>
      <dsp:spPr>
        <a:xfrm>
          <a:off x="3510467" y="-3870"/>
          <a:ext cx="1662598" cy="1471837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Distribution BTA</a:t>
          </a:r>
          <a:endParaRPr lang="fr-FR" sz="1100" b="1" kern="1200" dirty="0">
            <a:latin typeface="+mn-lt"/>
          </a:endParaRPr>
        </a:p>
      </dsp:txBody>
      <dsp:txXfrm>
        <a:off x="3753949" y="211676"/>
        <a:ext cx="1175634" cy="1040745"/>
      </dsp:txXfrm>
    </dsp:sp>
    <dsp:sp modelId="{E83A0229-4FB4-4FE1-AB3F-B5C5BBB98B59}">
      <dsp:nvSpPr>
        <dsp:cNvPr id="0" name=""/>
        <dsp:cNvSpPr/>
      </dsp:nvSpPr>
      <dsp:spPr>
        <a:xfrm rot="18900000">
          <a:off x="5267509" y="1845556"/>
          <a:ext cx="38246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>
        <a:off x="5269189" y="1952424"/>
        <a:ext cx="26772" cy="308432"/>
      </dsp:txXfrm>
    </dsp:sp>
    <dsp:sp modelId="{90599E48-5FE5-4953-A212-66EF09ED12D8}">
      <dsp:nvSpPr>
        <dsp:cNvPr id="0" name=""/>
        <dsp:cNvSpPr/>
      </dsp:nvSpPr>
      <dsp:spPr>
        <a:xfrm>
          <a:off x="5027081" y="477839"/>
          <a:ext cx="1903842" cy="1864748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Conversion de l’énergie</a:t>
          </a:r>
          <a:endParaRPr lang="fr-FR" sz="1100" b="1" kern="1200" dirty="0">
            <a:latin typeface="+mn-lt"/>
          </a:endParaRPr>
        </a:p>
      </dsp:txBody>
      <dsp:txXfrm>
        <a:off x="5305892" y="750925"/>
        <a:ext cx="1346220" cy="1318576"/>
      </dsp:txXfrm>
    </dsp:sp>
    <dsp:sp modelId="{CBF0CEE6-9F35-4B67-BD28-409787285533}">
      <dsp:nvSpPr>
        <dsp:cNvPr id="0" name=""/>
        <dsp:cNvSpPr/>
      </dsp:nvSpPr>
      <dsp:spPr>
        <a:xfrm>
          <a:off x="5695947" y="2790422"/>
          <a:ext cx="60680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>
        <a:off x="5695947" y="2893233"/>
        <a:ext cx="42476" cy="308432"/>
      </dsp:txXfrm>
    </dsp:sp>
    <dsp:sp modelId="{BF5A9180-6A1E-4106-A17B-AE8AFE7BAC02}">
      <dsp:nvSpPr>
        <dsp:cNvPr id="0" name=""/>
        <dsp:cNvSpPr/>
      </dsp:nvSpPr>
      <dsp:spPr>
        <a:xfrm>
          <a:off x="5785251" y="2188065"/>
          <a:ext cx="1743834" cy="1718769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Automatismes</a:t>
          </a:r>
          <a:endParaRPr lang="fr-FR" sz="1100" b="1" kern="1200" dirty="0">
            <a:latin typeface="+mn-lt"/>
          </a:endParaRPr>
        </a:p>
      </dsp:txBody>
      <dsp:txXfrm>
        <a:off x="6040630" y="2439773"/>
        <a:ext cx="1233076" cy="1215353"/>
      </dsp:txXfrm>
    </dsp:sp>
    <dsp:sp modelId="{08A2EF95-33A1-422E-9A7B-2B1F17FFF855}">
      <dsp:nvSpPr>
        <dsp:cNvPr id="0" name=""/>
        <dsp:cNvSpPr/>
      </dsp:nvSpPr>
      <dsp:spPr>
        <a:xfrm rot="2700000">
          <a:off x="5269499" y="3744045"/>
          <a:ext cx="51779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>
        <a:off x="5271774" y="3841364"/>
        <a:ext cx="36245" cy="308432"/>
      </dsp:txXfrm>
    </dsp:sp>
    <dsp:sp modelId="{C0610BF4-A2A9-458F-90E5-4AE4204F426F}">
      <dsp:nvSpPr>
        <dsp:cNvPr id="0" name=""/>
        <dsp:cNvSpPr/>
      </dsp:nvSpPr>
      <dsp:spPr>
        <a:xfrm>
          <a:off x="5040674" y="3788629"/>
          <a:ext cx="1876655" cy="1792112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Communication</a:t>
          </a:r>
          <a:endParaRPr lang="fr-FR" sz="1100" b="1" kern="1200" dirty="0">
            <a:latin typeface="+mn-lt"/>
          </a:endParaRPr>
        </a:p>
      </dsp:txBody>
      <dsp:txXfrm>
        <a:off x="5315504" y="4051078"/>
        <a:ext cx="1326995" cy="1267214"/>
      </dsp:txXfrm>
    </dsp:sp>
    <dsp:sp modelId="{C28E51AA-29A7-48DB-89F9-402C131C05B0}">
      <dsp:nvSpPr>
        <dsp:cNvPr id="0" name=""/>
        <dsp:cNvSpPr/>
      </dsp:nvSpPr>
      <dsp:spPr>
        <a:xfrm rot="5400000">
          <a:off x="4246400" y="4240123"/>
          <a:ext cx="190732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>
        <a:off x="4275010" y="4314324"/>
        <a:ext cx="133512" cy="308432"/>
      </dsp:txXfrm>
    </dsp:sp>
    <dsp:sp modelId="{F07BFB81-6723-4089-8824-E9AAA86D6D00}">
      <dsp:nvSpPr>
        <dsp:cNvPr id="0" name=""/>
        <dsp:cNvSpPr/>
      </dsp:nvSpPr>
      <dsp:spPr>
        <a:xfrm>
          <a:off x="3661399" y="4682484"/>
          <a:ext cx="1360733" cy="1360733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Sécurité</a:t>
          </a:r>
          <a:endParaRPr lang="fr-FR" sz="1100" b="1" kern="1200" dirty="0">
            <a:latin typeface="+mn-lt"/>
          </a:endParaRPr>
        </a:p>
      </dsp:txBody>
      <dsp:txXfrm>
        <a:off x="3860674" y="4881759"/>
        <a:ext cx="962183" cy="962183"/>
      </dsp:txXfrm>
    </dsp:sp>
    <dsp:sp modelId="{1364D49A-800C-458D-B4C2-4EF05D22C78F}">
      <dsp:nvSpPr>
        <dsp:cNvPr id="0" name=""/>
        <dsp:cNvSpPr/>
      </dsp:nvSpPr>
      <dsp:spPr>
        <a:xfrm rot="8100000">
          <a:off x="3218720" y="3825013"/>
          <a:ext cx="176909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 rot="10800000">
        <a:off x="3264021" y="3909060"/>
        <a:ext cx="123836" cy="308432"/>
      </dsp:txXfrm>
    </dsp:sp>
    <dsp:sp modelId="{B3D22E84-1ED9-4899-92E1-970D78C283C2}">
      <dsp:nvSpPr>
        <dsp:cNvPr id="0" name=""/>
        <dsp:cNvSpPr/>
      </dsp:nvSpPr>
      <dsp:spPr>
        <a:xfrm>
          <a:off x="2024163" y="4004319"/>
          <a:ext cx="1360733" cy="1360733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Mise en service</a:t>
          </a:r>
          <a:endParaRPr lang="fr-FR" sz="1100" b="1" kern="1200" dirty="0">
            <a:latin typeface="+mn-lt"/>
          </a:endParaRPr>
        </a:p>
      </dsp:txBody>
      <dsp:txXfrm>
        <a:off x="2223438" y="4203594"/>
        <a:ext cx="962183" cy="962183"/>
      </dsp:txXfrm>
    </dsp:sp>
    <dsp:sp modelId="{CACCA8B4-0F67-4282-A3E6-642F2D26B9D4}">
      <dsp:nvSpPr>
        <dsp:cNvPr id="0" name=""/>
        <dsp:cNvSpPr/>
      </dsp:nvSpPr>
      <dsp:spPr>
        <a:xfrm rot="10800000">
          <a:off x="2874045" y="2790422"/>
          <a:ext cx="98034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 rot="10800000">
        <a:off x="2903455" y="2893233"/>
        <a:ext cx="68624" cy="308432"/>
      </dsp:txXfrm>
    </dsp:sp>
    <dsp:sp modelId="{3E97952C-B939-4CB2-A225-6792455BD917}">
      <dsp:nvSpPr>
        <dsp:cNvPr id="0" name=""/>
        <dsp:cNvSpPr/>
      </dsp:nvSpPr>
      <dsp:spPr>
        <a:xfrm>
          <a:off x="1224926" y="2278077"/>
          <a:ext cx="1602875" cy="1538744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>
              <a:latin typeface="+mn-lt"/>
            </a:rPr>
            <a:t>Maintenance</a:t>
          </a:r>
          <a:endParaRPr lang="fr-FR" sz="1050" b="1" kern="1200" dirty="0">
            <a:latin typeface="+mn-lt"/>
          </a:endParaRPr>
        </a:p>
      </dsp:txBody>
      <dsp:txXfrm>
        <a:off x="1459662" y="2503421"/>
        <a:ext cx="1133403" cy="1088056"/>
      </dsp:txXfrm>
    </dsp:sp>
    <dsp:sp modelId="{87D6D621-B819-4A49-BA5E-14C6B13D73EA}">
      <dsp:nvSpPr>
        <dsp:cNvPr id="0" name=""/>
        <dsp:cNvSpPr/>
      </dsp:nvSpPr>
      <dsp:spPr>
        <a:xfrm rot="13500000">
          <a:off x="3344174" y="1826600"/>
          <a:ext cx="67541" cy="5140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>
            <a:latin typeface="+mn-lt"/>
          </a:endParaRPr>
        </a:p>
      </dsp:txBody>
      <dsp:txXfrm rot="10800000">
        <a:off x="3361469" y="1936575"/>
        <a:ext cx="47279" cy="308432"/>
      </dsp:txXfrm>
    </dsp:sp>
    <dsp:sp modelId="{BCED9726-0A57-443A-A51F-42F632767387}">
      <dsp:nvSpPr>
        <dsp:cNvPr id="0" name=""/>
        <dsp:cNvSpPr/>
      </dsp:nvSpPr>
      <dsp:spPr>
        <a:xfrm>
          <a:off x="1800241" y="540072"/>
          <a:ext cx="1808577" cy="1740282"/>
        </a:xfrm>
        <a:prstGeom prst="ellipse">
          <a:avLst/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42500" cap="flat" cmpd="sng" algn="ctr">
          <a:solidFill>
            <a:scrgbClr r="0" g="0" b="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latin typeface="+mn-lt"/>
            </a:rPr>
            <a:t>Particularités du système</a:t>
          </a:r>
          <a:endParaRPr lang="fr-FR" sz="1100" b="1" kern="1200" dirty="0">
            <a:latin typeface="+mn-lt"/>
          </a:endParaRPr>
        </a:p>
      </dsp:txBody>
      <dsp:txXfrm>
        <a:off x="2065101" y="794930"/>
        <a:ext cx="1278857" cy="1230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E237655-B412-4DB9-9C5C-79EF7F5D8534}" type="datetimeFigureOut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745A118-935F-4FF1-8695-BFA826B435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151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7374CD2-FFB0-4867-947B-D5757A6E828A}" type="datetimeFigureOut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3D4C49F-2BB9-4226-9E92-9E9555840A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01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41E810-96E9-4BD4-A39E-740C3444C8E6}" type="slidenum">
              <a:rPr lang="fr-FR" smtClean="0"/>
              <a:pPr eaLnBrk="1" hangingPunct="1"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7BF317-0D26-4F8A-A403-1609686C2B7F}" type="slidenum">
              <a:rPr lang="fr-FR" smtClean="0"/>
              <a:pPr eaLnBrk="1" hangingPunct="1"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dirty="0" smtClean="0"/>
              <a:t>Pour chaque système utilisé par les étudiants, on établi le diagramme de positionnement du système</a:t>
            </a:r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253568-98F5-4E69-8B69-FD03A0AF6E72}" type="slidenum">
              <a:rPr lang="fr-FR" smtClean="0"/>
              <a:pPr eaLnBrk="1" hangingPunct="1"/>
              <a:t>7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25EE1-F314-43BF-94F0-705274767F47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F42F4-77F8-4A88-8AC8-A2B4C7976F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7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2D839-89B3-4E7D-817A-CCB35501AA68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9AFF2-25E8-49F1-BFBE-F5304139CB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92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C3EF-2523-4B78-8FF1-CE1BB393957E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1CB8A-55CD-4DD1-9B7C-A1E4F4F1EA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48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E25EE1-F314-43BF-94F0-705274767F47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5F42F4-77F8-4A88-8AC8-A2B4C7976FE1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CA8F6A-ABD3-4EF7-A65F-9C11C741520C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3B3A83-3AB9-4C45-9C9D-7E1F8A9ED5F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C7F1C8-5E3A-4FE8-8589-AE9CA061012D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D28B7F-5C3D-4144-B4E5-D39019819AA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17F48D-6D2D-45E8-BA33-046F23BFC895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558688-4E04-4C51-82C3-A2E14EA6C00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A2E59B-0132-4253-944F-493A15DA6411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EEDEF4-B1F1-4B0C-B489-07D0E376407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33C113-6B21-435A-BE4F-CE919E7A0143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7A5C76-340B-4E04-BE92-8A47EA2CDA4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8AF90A-22B0-4BF4-9CEA-849AB9342DBB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6B64DD-778D-4CF8-852C-49DD335EED5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28C5C5-D51F-4889-8069-D1148436E335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BC9229-FE41-434C-A0E8-91405216796F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A8F6A-ABD3-4EF7-A65F-9C11C741520C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3A83-3AB9-4C45-9C9D-7E1F8A9ED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4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25AED8-7D47-42DD-8543-C5CE4E3F3206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CE0CED8-4B94-423E-A73D-3FCC7912ECA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22D839-89B3-4E7D-817A-CCB35501AA68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49AFF2-25E8-49F1-BFBE-F5304139CB8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8FC3EF-2523-4B78-8FF1-CE1BB393957E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C1CB8A-55CD-4DD1-9B7C-A1E4F4F1EA51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F1C8-5E3A-4FE8-8589-AE9CA061012D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28B7F-5C3D-4144-B4E5-D39019819A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86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7F48D-6D2D-45E8-BA33-046F23BFC895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58688-4E04-4C51-82C3-A2E14EA6C0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62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2E59B-0132-4253-944F-493A15DA6411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EDEF4-B1F1-4B0C-B489-07D0E37640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7091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 userDrawn="1"/>
        </p:nvSpPr>
        <p:spPr>
          <a:xfrm>
            <a:off x="142844" y="142852"/>
            <a:ext cx="171451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SEQUENCE N° 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3033704" y="171432"/>
            <a:ext cx="1900248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mpd="sng">
            <a:solidFill>
              <a:schemeClr val="tx2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COMPETENCES :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228576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Génie Electrique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4572000" y="1890704"/>
            <a:ext cx="1990736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latin typeface="Trebuchet MS" pitchFamily="34" charset="0"/>
              </a:rPr>
              <a:t>Systèmes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576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5700713" cy="1266825"/>
          </a:xfrm>
        </p:spPr>
        <p:txBody>
          <a:bodyPr>
            <a:normAutofit/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Espace réservé du contenu 2"/>
          <p:cNvSpPr>
            <a:spLocks noGrp="1"/>
          </p:cNvSpPr>
          <p:nvPr>
            <p:ph idx="15"/>
          </p:nvPr>
        </p:nvSpPr>
        <p:spPr>
          <a:xfrm>
            <a:off x="4572000" y="2343144"/>
            <a:ext cx="4252936" cy="3890984"/>
          </a:xfrm>
          <a:ln>
            <a:solidFill>
              <a:schemeClr val="accent1"/>
            </a:solidFill>
          </a:ln>
        </p:spPr>
        <p:txBody>
          <a:bodyPr/>
          <a:lstStyle>
            <a:lvl1pPr>
              <a:buFont typeface="Wingdings" pitchFamily="2" charset="2"/>
              <a:buChar char="q"/>
              <a:defRPr sz="2000" b="1" baseline="0">
                <a:solidFill>
                  <a:schemeClr val="accent1"/>
                </a:solidFill>
                <a:latin typeface="Trebuchet MS" pitchFamily="34" charset="0"/>
              </a:defRPr>
            </a:lvl1pPr>
            <a:lvl2pPr>
              <a:buFont typeface="Wingdings 2" pitchFamily="18" charset="2"/>
              <a:buChar char=""/>
              <a:defRPr sz="1600">
                <a:latin typeface="Trebuchet MS" pitchFamily="34" charset="0"/>
              </a:defRPr>
            </a:lvl2pPr>
            <a:lvl3pPr>
              <a:defRPr sz="1400">
                <a:latin typeface="Trebuchet MS" pitchFamily="34" charset="0"/>
              </a:defRPr>
            </a:lvl3pPr>
            <a:lvl4pPr>
              <a:defRPr sz="1200">
                <a:latin typeface="Trebuchet MS" pitchFamily="34" charset="0"/>
              </a:defRPr>
            </a:lvl4pPr>
            <a:lvl5pPr>
              <a:buNone/>
              <a:defRPr sz="1050">
                <a:latin typeface="Trebuchet MS" pitchFamily="34" charset="0"/>
                <a:sym typeface="Wingdings" pitchFamily="2" charset="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6"/>
          </p:nvPr>
        </p:nvSpPr>
        <p:spPr>
          <a:xfrm>
            <a:off x="500063" y="623889"/>
            <a:ext cx="1085850" cy="633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mpd="sng">
            <a:solidFill>
              <a:schemeClr val="accent1"/>
            </a:solidFill>
          </a:ln>
        </p:spPr>
        <p:txBody>
          <a:bodyPr anchor="ctr" anchorCtr="1">
            <a:noAutofit/>
          </a:bodyPr>
          <a:lstStyle>
            <a:lvl5pPr marL="228600" indent="-228600">
              <a:buNone/>
              <a:defRPr sz="4000" b="1">
                <a:solidFill>
                  <a:schemeClr val="bg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632DF-8AE7-4224-B6AF-3CE2296E7E9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4035-BE57-4D74-8034-7002519BA9A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76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3C113-6B21-435A-BE4F-CE919E7A0143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A5C76-340B-4E04-BE92-8A47EA2CD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41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AF90A-22B0-4BF4-9CEA-849AB9342DBB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B64DD-778D-4CF8-852C-49DD335EED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647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C5C5-D51F-4889-8069-D1148436E335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C9229-FE41-434C-A0E8-91405216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089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AED8-7D47-42DD-8543-C5CE4E3F3206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CED8-4B94-423E-A73D-3FCC7912EC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3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5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01A0E9-BCC4-41BE-9AFA-B3136B337AC1}" type="datetime1">
              <a:rPr lang="fr-FR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3540A8-27F7-4ACA-9BDE-F9A70B497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2BC3B88-38AD-4F08-A4BC-DAC0222BA479}" type="datetime1">
              <a:rPr lang="fr-FR" smtClean="0"/>
              <a:pPr>
                <a:defRPr/>
              </a:pPr>
              <a:t>12/10/2011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E216D4A-CE52-4DC1-B5B3-94F83AA886DF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  <p:sldLayoutId id="2147483942" r:id="rId17"/>
    <p:sldLayoutId id="2147483943" r:id="rId18"/>
    <p:sldLayoutId id="2147483944" r:id="rId19"/>
    <p:sldLayoutId id="2147483945" r:id="rId20"/>
    <p:sldLayoutId id="2147483946" r:id="rId21"/>
    <p:sldLayoutId id="2147483947" r:id="rId22"/>
    <p:sldLayoutId id="2147483948" r:id="rId23"/>
    <p:sldLayoutId id="2147483949" r:id="rId24"/>
    <p:sldLayoutId id="2147483950" r:id="rId25"/>
    <p:sldLayoutId id="2147483951" r:id="rId26"/>
    <p:sldLayoutId id="2147483952" r:id="rId27"/>
    <p:sldLayoutId id="2147483953" r:id="rId28"/>
    <p:sldLayoutId id="2147483954" r:id="rId29"/>
    <p:sldLayoutId id="2147483955" r:id="rId30"/>
    <p:sldLayoutId id="2147483956" r:id="rId31"/>
    <p:sldLayoutId id="2147483957" r:id="rId32"/>
    <p:sldLayoutId id="2147483958" r:id="rId33"/>
    <p:sldLayoutId id="2147483959" r:id="rId34"/>
    <p:sldLayoutId id="2147483960" r:id="rId35"/>
    <p:sldLayoutId id="2147483961" r:id="rId36"/>
    <p:sldLayoutId id="2147483962" r:id="rId37"/>
    <p:sldLayoutId id="2147483963" r:id="rId38"/>
    <p:sldLayoutId id="2147483964" r:id="rId39"/>
    <p:sldLayoutId id="2147483965" r:id="rId40"/>
    <p:sldLayoutId id="2147483966" r:id="rId41"/>
    <p:sldLayoutId id="2147483967" r:id="rId42"/>
    <p:sldLayoutId id="2147483968" r:id="rId4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Feuille_de_calcul_Microsoft_Excel1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2671763" y="261938"/>
            <a:ext cx="3529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b="1" dirty="0" smtClean="0"/>
              <a:t>LYCEE </a:t>
            </a:r>
            <a:r>
              <a:rPr lang="fr-FR" b="1" dirty="0"/>
              <a:t>DE L’EUROPE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40" y="2705096"/>
            <a:ext cx="8151975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ORGANISATION PEDAGOGIQUE</a:t>
            </a:r>
          </a:p>
          <a:p>
            <a:pPr algn="ctr">
              <a:defRPr/>
            </a:pPr>
            <a:r>
              <a:rPr lang="fr-FR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BTS ELECTROTECHNIQUE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74AC9-3C63-475F-B073-362DD464A8E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9064" y="1981192"/>
            <a:ext cx="850587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PROGRESSION</a:t>
            </a:r>
          </a:p>
          <a:p>
            <a:pPr algn="ctr">
              <a:defRPr/>
            </a:pPr>
            <a:r>
              <a:rPr lang="fr-F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PREMIERE ANNEE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F67D1-9997-4C38-9637-D2C7F9CEC519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Analyse des risques</a:t>
            </a:r>
          </a:p>
          <a:p>
            <a:pPr lvl="1" eaLnBrk="1" hangingPunct="1"/>
            <a:r>
              <a:rPr lang="fr-FR" smtClean="0"/>
              <a:t>Mécaniques</a:t>
            </a:r>
          </a:p>
          <a:p>
            <a:pPr lvl="1" eaLnBrk="1" hangingPunct="1"/>
            <a:r>
              <a:rPr lang="fr-FR" smtClean="0"/>
              <a:t>Electriques</a:t>
            </a:r>
          </a:p>
          <a:p>
            <a:pPr lvl="1" eaLnBrk="1" hangingPunct="1"/>
            <a:r>
              <a:rPr lang="fr-FR" smtClean="0"/>
              <a:t>Chimiques</a:t>
            </a:r>
          </a:p>
          <a:p>
            <a:pPr eaLnBrk="1" hangingPunct="1"/>
            <a:r>
              <a:rPr lang="fr-FR" smtClean="0"/>
              <a:t>PPSPS</a:t>
            </a:r>
          </a:p>
          <a:p>
            <a:pPr lvl="1" eaLnBrk="1" hangingPunct="1"/>
            <a:r>
              <a:rPr lang="fr-FR" smtClean="0"/>
              <a:t>Création d’un document PPSPS</a:t>
            </a:r>
          </a:p>
          <a:p>
            <a:pPr lvl="1" eaLnBrk="1" hangingPunct="1"/>
            <a:r>
              <a:rPr lang="fr-FR" smtClean="0"/>
              <a:t>Fiche PPSPS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Les risques électriques</a:t>
            </a:r>
          </a:p>
          <a:p>
            <a:pPr lvl="1" eaLnBrk="1" hangingPunct="1"/>
            <a:r>
              <a:rPr lang="fr-FR" smtClean="0"/>
              <a:t>Rappels</a:t>
            </a:r>
          </a:p>
          <a:p>
            <a:pPr lvl="1" eaLnBrk="1" hangingPunct="1"/>
            <a:r>
              <a:rPr lang="fr-FR" smtClean="0"/>
              <a:t>Habilitation B2V</a:t>
            </a:r>
          </a:p>
          <a:p>
            <a:pPr lvl="1" eaLnBrk="1" hangingPunct="1"/>
            <a:r>
              <a:rPr lang="fr-FR" smtClean="0"/>
              <a:t>Situations dangereuses (Logiciel)</a:t>
            </a:r>
          </a:p>
        </p:txBody>
      </p:sp>
      <p:sp>
        <p:nvSpPr>
          <p:cNvPr id="12291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852738" y="533400"/>
            <a:ext cx="3167062" cy="126682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C02 : Choisir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 : Respecter une procédure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12292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Présentation des systèmes</a:t>
            </a:r>
          </a:p>
          <a:p>
            <a:pPr lvl="1" eaLnBrk="1" hangingPunct="1"/>
            <a:r>
              <a:rPr lang="fr-FR" smtClean="0"/>
              <a:t>Pont Roulant</a:t>
            </a:r>
          </a:p>
          <a:p>
            <a:pPr lvl="1" eaLnBrk="1" hangingPunct="1"/>
            <a:r>
              <a:rPr lang="fr-FR" smtClean="0"/>
              <a:t>Station de relevage</a:t>
            </a:r>
          </a:p>
          <a:p>
            <a:pPr lvl="1" eaLnBrk="1" hangingPunct="1"/>
            <a:r>
              <a:rPr lang="fr-FR" smtClean="0"/>
              <a:t>Transstockeur</a:t>
            </a:r>
          </a:p>
          <a:p>
            <a:pPr lvl="1" eaLnBrk="1" hangingPunct="1"/>
            <a:r>
              <a:rPr lang="fr-FR" smtClean="0"/>
              <a:t>Scie Automatisée</a:t>
            </a:r>
          </a:p>
          <a:p>
            <a:pPr lvl="1" eaLnBrk="1" hangingPunct="1"/>
            <a:r>
              <a:rPr lang="fr-FR" smtClean="0"/>
              <a:t>Traitement de surface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Les risques électriques</a:t>
            </a:r>
          </a:p>
          <a:p>
            <a:pPr lvl="1" eaLnBrk="1" hangingPunct="1"/>
            <a:r>
              <a:rPr lang="fr-FR" smtClean="0"/>
              <a:t>Habilitation BC</a:t>
            </a:r>
          </a:p>
          <a:p>
            <a:pPr lvl="1" eaLnBrk="1" hangingPunct="1"/>
            <a:r>
              <a:rPr lang="fr-FR" smtClean="0"/>
              <a:t>Consignation / Déconsignation d’une installation</a:t>
            </a:r>
          </a:p>
          <a:p>
            <a:pPr lvl="1" eaLnBrk="1" hangingPunct="1"/>
            <a:r>
              <a:rPr lang="fr-FR" smtClean="0"/>
              <a:t>Compte rendu informatisé</a:t>
            </a:r>
          </a:p>
          <a:p>
            <a:pPr eaLnBrk="1" hangingPunct="1"/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b="1" dirty="0" smtClean="0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B63544C6-75FE-4301-A2E1-3BFD8E55A419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748338" y="533400"/>
            <a:ext cx="31670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C07 : Argumenter une solution technique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C08 : Concevoir une solution technique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C09 : Elaborer les dossiers techniques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C10 : Réaliser les représentations graphiques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C13 : Appliquer les normes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Classification des machines</a:t>
            </a:r>
          </a:p>
          <a:p>
            <a:pPr lvl="1" eaLnBrk="1" hangingPunct="1"/>
            <a:r>
              <a:rPr lang="fr-FR" smtClean="0"/>
              <a:t>Classement d’une machine</a:t>
            </a:r>
          </a:p>
          <a:p>
            <a:pPr lvl="1" eaLnBrk="1" hangingPunct="1"/>
            <a:r>
              <a:rPr lang="fr-FR" smtClean="0"/>
              <a:t>Solutions mises en œuvre pour rendre sûre une machine</a:t>
            </a:r>
          </a:p>
          <a:p>
            <a:pPr lvl="2" eaLnBrk="1" hangingPunct="1"/>
            <a:r>
              <a:rPr lang="fr-FR" smtClean="0"/>
              <a:t>Préventa</a:t>
            </a:r>
          </a:p>
          <a:p>
            <a:pPr lvl="2" eaLnBrk="1" hangingPunct="1"/>
            <a:r>
              <a:rPr lang="fr-FR" smtClean="0"/>
              <a:t>Relais maitre</a:t>
            </a:r>
          </a:p>
          <a:p>
            <a:pPr lvl="2" eaLnBrk="1" hangingPunct="1">
              <a:buFont typeface="Arial" charset="0"/>
              <a:buNone/>
            </a:pPr>
            <a:endParaRPr lang="fr-FR" smtClean="0"/>
          </a:p>
          <a:p>
            <a:pPr eaLnBrk="1" hangingPunct="1"/>
            <a:r>
              <a:rPr lang="fr-FR" smtClean="0"/>
              <a:t>TD sur chaque systèmes : </a:t>
            </a:r>
          </a:p>
          <a:p>
            <a:pPr lvl="1" eaLnBrk="1" hangingPunct="1"/>
            <a:r>
              <a:rPr lang="fr-FR" smtClean="0"/>
              <a:t>Analyse des risques</a:t>
            </a:r>
          </a:p>
          <a:p>
            <a:pPr lvl="1" eaLnBrk="1" hangingPunct="1"/>
            <a:r>
              <a:rPr lang="fr-FR" smtClean="0"/>
              <a:t>Proposition d’une solution</a:t>
            </a:r>
          </a:p>
          <a:p>
            <a:pPr lvl="1" eaLnBrk="1" hangingPunct="1"/>
            <a:r>
              <a:rPr lang="fr-FR" smtClean="0"/>
              <a:t>Synthèses en groupe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490788" y="533400"/>
            <a:ext cx="3348037" cy="12668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Rédiger un document de synthèse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C07 : Argumenter sur la solution technique retenue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C17 : Mettre en œuvre des moyens de mesurages</a:t>
            </a:r>
          </a:p>
        </p:txBody>
      </p:sp>
      <p:sp>
        <p:nvSpPr>
          <p:cNvPr id="13316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Les risques électriques</a:t>
            </a:r>
          </a:p>
          <a:p>
            <a:pPr lvl="1" eaLnBrk="1" hangingPunct="1"/>
            <a:r>
              <a:rPr lang="fr-FR" smtClean="0"/>
              <a:t>Habilitation BR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Les mesures </a:t>
            </a:r>
          </a:p>
          <a:p>
            <a:pPr lvl="1" eaLnBrk="1" hangingPunct="1"/>
            <a:r>
              <a:rPr lang="fr-FR" smtClean="0"/>
              <a:t>Tension</a:t>
            </a:r>
          </a:p>
          <a:p>
            <a:pPr lvl="1" eaLnBrk="1" hangingPunct="1"/>
            <a:r>
              <a:rPr lang="fr-FR" smtClean="0"/>
              <a:t>Courant</a:t>
            </a:r>
          </a:p>
          <a:p>
            <a:pPr lvl="1" eaLnBrk="1" hangingPunct="1"/>
            <a:r>
              <a:rPr lang="fr-FR" smtClean="0"/>
              <a:t>Puissances</a:t>
            </a:r>
          </a:p>
          <a:p>
            <a:pPr lvl="1" eaLnBrk="1" hangingPunct="1"/>
            <a:r>
              <a:rPr lang="fr-FR" smtClean="0"/>
              <a:t>Relevés d’onde à l’oscilloscope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lvl="2" eaLnBrk="1" hangingPunct="1">
              <a:buFont typeface="Arial" charset="0"/>
              <a:buNone/>
            </a:pPr>
            <a:r>
              <a:rPr lang="fr-FR" smtClean="0"/>
              <a:t>	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b="1" dirty="0" smtClean="0">
                <a:solidFill>
                  <a:schemeClr val="bg1"/>
                </a:solidFill>
                <a:latin typeface="Trebuchet MS" pitchFamily="34" charset="0"/>
              </a:rPr>
              <a:t>2</a:t>
            </a:r>
            <a:endParaRPr lang="fr-FR" sz="4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22288E29-774A-4A05-B354-36654953DBC9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567363" y="533400"/>
            <a:ext cx="3348037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C01 : Analyser un dossier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C03 : Analyser une solution technique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C04 : Rédiger un document de synthèse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C06 : Respecter une procédure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C07 : Argumenter sur la solution technique retenue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Les systèmes automatisés</a:t>
            </a:r>
          </a:p>
          <a:p>
            <a:pPr lvl="1" eaLnBrk="1" hangingPunct="1"/>
            <a:r>
              <a:rPr lang="fr-FR" smtClean="0"/>
              <a:t>Présentation PO – PC</a:t>
            </a:r>
          </a:p>
          <a:p>
            <a:pPr lvl="1" eaLnBrk="1" hangingPunct="1"/>
            <a:r>
              <a:rPr lang="fr-FR" smtClean="0"/>
              <a:t>Décomposition fonctionnelle d’un systèmes</a:t>
            </a:r>
          </a:p>
          <a:p>
            <a:pPr lvl="1" eaLnBrk="1" hangingPunct="1"/>
            <a:r>
              <a:rPr lang="fr-FR" smtClean="0"/>
              <a:t>Identification des matériels associés à chaque fonction</a:t>
            </a:r>
          </a:p>
          <a:p>
            <a:pPr lvl="1" eaLnBrk="1" hangingPunct="1"/>
            <a:r>
              <a:rPr lang="fr-FR" smtClean="0"/>
              <a:t>SADT – FAST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Structure d’un dossier technique</a:t>
            </a:r>
          </a:p>
          <a:p>
            <a:pPr lvl="1" eaLnBrk="1" hangingPunct="1"/>
            <a:r>
              <a:rPr lang="fr-FR" smtClean="0"/>
              <a:t>Exemple</a:t>
            </a:r>
          </a:p>
          <a:p>
            <a:pPr lvl="1" eaLnBrk="1" hangingPunct="1"/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714625" cy="12668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Elaborer une procédure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C09 : Elaborer les dossiers techniques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C11: Estimer les coûts prévisionnels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C12 : Concevoir une procédure</a:t>
            </a:r>
          </a:p>
        </p:txBody>
      </p:sp>
      <p:sp>
        <p:nvSpPr>
          <p:cNvPr id="14340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Les procédures</a:t>
            </a:r>
          </a:p>
          <a:p>
            <a:pPr lvl="1" eaLnBrk="1" hangingPunct="1"/>
            <a:r>
              <a:rPr lang="fr-FR" smtClean="0"/>
              <a:t>Lecture d’un schéma</a:t>
            </a:r>
          </a:p>
          <a:p>
            <a:pPr lvl="1" eaLnBrk="1" hangingPunct="1"/>
            <a:r>
              <a:rPr lang="fr-FR" smtClean="0"/>
              <a:t>Les algorigrammes</a:t>
            </a:r>
          </a:p>
          <a:p>
            <a:pPr lvl="1" eaLnBrk="1" hangingPunct="1"/>
            <a:r>
              <a:rPr lang="fr-FR" smtClean="0"/>
              <a:t>Procédure de première mise en service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Mise en service d’un système</a:t>
            </a:r>
          </a:p>
          <a:p>
            <a:pPr lvl="1" eaLnBrk="1" hangingPunct="1"/>
            <a:r>
              <a:rPr lang="fr-FR" smtClean="0"/>
              <a:t>Appliquer la procédure de première mise en service</a:t>
            </a:r>
          </a:p>
          <a:p>
            <a:pPr lvl="1" eaLnBrk="1" hangingPunct="1"/>
            <a:r>
              <a:rPr lang="fr-FR" smtClean="0"/>
              <a:t>Tableau de mesure</a:t>
            </a:r>
          </a:p>
          <a:p>
            <a:pPr lvl="1" eaLnBrk="1" hangingPunct="1"/>
            <a:r>
              <a:rPr lang="fr-FR" smtClean="0"/>
              <a:t>Informatisation des mesures (Tableur)</a:t>
            </a:r>
          </a:p>
          <a:p>
            <a:pPr lvl="1" eaLnBrk="1" hangingPunct="1"/>
            <a:r>
              <a:rPr lang="fr-FR" smtClean="0"/>
              <a:t>Compte rendu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b="1" dirty="0" smtClean="0">
                <a:solidFill>
                  <a:schemeClr val="bg1"/>
                </a:solidFill>
                <a:latin typeface="Trebuchet MS" pitchFamily="34" charset="0"/>
              </a:rPr>
              <a:t>3</a:t>
            </a:r>
            <a:endParaRPr lang="fr-FR" sz="4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6D8BFC8C-128C-42C8-BED9-9CB8A315C493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019800" y="533400"/>
            <a:ext cx="27146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C16 : Elaborer un support de formation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C17 : Mettre en œuvre des moyens de mesurage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C18: Interpréter des mesures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C23: Planifier les tâches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C28: Communiquer de façon adaptée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Utilisation de la DAO</a:t>
            </a:r>
          </a:p>
          <a:p>
            <a:pPr lvl="1"/>
            <a:r>
              <a:rPr lang="fr-FR" smtClean="0"/>
              <a:t>Mise au propre schémas</a:t>
            </a:r>
          </a:p>
          <a:p>
            <a:pPr lvl="2"/>
            <a:r>
              <a:rPr lang="fr-FR" smtClean="0"/>
              <a:t>Puissance/Commande</a:t>
            </a:r>
          </a:p>
          <a:p>
            <a:pPr lvl="2"/>
            <a:r>
              <a:rPr lang="fr-FR" smtClean="0"/>
              <a:t>Borniers</a:t>
            </a:r>
          </a:p>
          <a:p>
            <a:pPr lvl="2">
              <a:buFont typeface="Arial" charset="0"/>
              <a:buNone/>
            </a:pPr>
            <a:endParaRPr lang="fr-FR" smtClean="0"/>
          </a:p>
          <a:p>
            <a:r>
              <a:rPr lang="fr-FR" smtClean="0"/>
              <a:t>Fonction traiter les données</a:t>
            </a:r>
          </a:p>
          <a:p>
            <a:pPr lvl="1"/>
            <a:r>
              <a:rPr lang="fr-FR" smtClean="0"/>
              <a:t>L’automate : offre, choix</a:t>
            </a:r>
          </a:p>
          <a:p>
            <a:pPr lvl="1"/>
            <a:r>
              <a:rPr lang="fr-FR" smtClean="0"/>
              <a:t>Programmation : logiciel PL7 PRO</a:t>
            </a:r>
          </a:p>
          <a:p>
            <a:pPr lvl="2"/>
            <a:endParaRPr lang="fr-FR" smtClean="0"/>
          </a:p>
          <a:p>
            <a:endParaRPr lang="fr-FR" smtClean="0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805113" cy="12668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Elaborer une procédure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C09 : Elaborer les dossiers techniques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C11: Estimer les coûts prévisionnels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C12 : Concevoir une procédure</a:t>
            </a:r>
          </a:p>
        </p:txBody>
      </p:sp>
      <p:sp>
        <p:nvSpPr>
          <p:cNvPr id="15363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Procédure de mise en service</a:t>
            </a:r>
          </a:p>
          <a:p>
            <a:pPr lvl="1" eaLnBrk="1" hangingPunct="1"/>
            <a:r>
              <a:rPr lang="fr-FR" smtClean="0"/>
              <a:t>Élaboration</a:t>
            </a:r>
          </a:p>
          <a:p>
            <a:pPr lvl="1" eaLnBrk="1" hangingPunct="1"/>
            <a:r>
              <a:rPr lang="fr-FR" smtClean="0"/>
              <a:t>Application</a:t>
            </a:r>
          </a:p>
          <a:p>
            <a:pPr lvl="1" eaLnBrk="1" hangingPunct="1">
              <a:buFont typeface="Wingdings 2" pitchFamily="18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Qualité de l’énergie</a:t>
            </a:r>
          </a:p>
          <a:p>
            <a:pPr lvl="1" eaLnBrk="1" hangingPunct="1"/>
            <a:r>
              <a:rPr lang="fr-FR" smtClean="0"/>
              <a:t>Observation des tensions/courants E/S des API, Alimentation TBT</a:t>
            </a:r>
          </a:p>
          <a:p>
            <a:pPr lvl="1" eaLnBrk="1" hangingPunct="1"/>
            <a:r>
              <a:rPr lang="fr-FR" smtClean="0"/>
              <a:t>Exploitations des mesures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</a:rPr>
              <a:t>4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4565225F-AACD-49F8-BB81-04BB5690ED76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6019800" y="442913"/>
            <a:ext cx="27146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C16 : Elaborer un support de formation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C17 : Mettre en œuvre des moyens de mesurage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C18: Interpréter des mesures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C23: Planifier les tâches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C28: Communiquer de façon adaptée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Utilisation de la DAO</a:t>
            </a:r>
          </a:p>
          <a:p>
            <a:pPr lvl="1"/>
            <a:r>
              <a:rPr lang="fr-FR" smtClean="0"/>
              <a:t>Mise au propre schémas</a:t>
            </a:r>
          </a:p>
          <a:p>
            <a:pPr lvl="2"/>
            <a:r>
              <a:rPr lang="fr-FR" smtClean="0"/>
              <a:t>Puissance/Commande</a:t>
            </a:r>
          </a:p>
          <a:p>
            <a:pPr lvl="2"/>
            <a:r>
              <a:rPr lang="fr-FR" smtClean="0"/>
              <a:t>Borniers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r>
              <a:rPr lang="fr-FR" smtClean="0"/>
              <a:t>Fonction traiter les données</a:t>
            </a:r>
          </a:p>
          <a:p>
            <a:pPr lvl="1"/>
            <a:r>
              <a:rPr lang="fr-FR" smtClean="0"/>
              <a:t>Programmation PL7 PRO</a:t>
            </a:r>
          </a:p>
          <a:p>
            <a:pPr lvl="2"/>
            <a:r>
              <a:rPr lang="fr-FR" smtClean="0"/>
              <a:t>Exercices sur le système</a:t>
            </a:r>
          </a:p>
          <a:p>
            <a:endParaRPr lang="fr-FR" smtClean="0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443163" cy="1266825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Elaborer une procédure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C09 : Elaborer les dossiers techniques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C11: Estimer les coûts prévisionnels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C12 : Concevoir une procédure</a:t>
            </a:r>
          </a:p>
        </p:txBody>
      </p:sp>
      <p:sp>
        <p:nvSpPr>
          <p:cNvPr id="16387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Procédure mode manuel</a:t>
            </a:r>
          </a:p>
          <a:p>
            <a:pPr lvl="1"/>
            <a:r>
              <a:rPr lang="fr-FR" smtClean="0"/>
              <a:t>Élaboration</a:t>
            </a:r>
          </a:p>
          <a:p>
            <a:pPr lvl="1"/>
            <a:r>
              <a:rPr lang="fr-FR" smtClean="0"/>
              <a:t>Exploitation</a:t>
            </a:r>
          </a:p>
          <a:p>
            <a:endParaRPr lang="fr-FR" smtClean="0"/>
          </a:p>
          <a:p>
            <a:r>
              <a:rPr lang="fr-FR" smtClean="0"/>
              <a:t>Mesurages</a:t>
            </a:r>
          </a:p>
          <a:p>
            <a:pPr lvl="1"/>
            <a:r>
              <a:rPr lang="fr-FR" smtClean="0"/>
              <a:t>Pour chaque récepteur</a:t>
            </a:r>
          </a:p>
          <a:p>
            <a:pPr lvl="1"/>
            <a:r>
              <a:rPr lang="fr-FR" smtClean="0"/>
              <a:t>Mesures des puissances</a:t>
            </a:r>
          </a:p>
          <a:p>
            <a:pPr lvl="1"/>
            <a:r>
              <a:rPr lang="fr-FR" smtClean="0"/>
              <a:t>Bilan global du système</a:t>
            </a:r>
          </a:p>
          <a:p>
            <a:pPr lvl="1"/>
            <a:r>
              <a:rPr lang="fr-FR" smtClean="0"/>
              <a:t>Comparaison / prédétermination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</a:rPr>
              <a:t>5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BE9A213-CB42-406E-8807-51B9B0FC0C5C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5929313" y="352425"/>
            <a:ext cx="27146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C16 : Elaborer un support de formation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C17 : Mettre en œuvre des moyens de mesurage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C18: Interpréter des mesures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C23: Planifier les tâches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C28: Communiquer de façon adaptée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Fonction Alimenter le système</a:t>
            </a:r>
          </a:p>
          <a:p>
            <a:pPr lvl="1" eaLnBrk="1" hangingPunct="1"/>
            <a:r>
              <a:rPr lang="fr-FR" smtClean="0"/>
              <a:t>Production de l’énergie électrique</a:t>
            </a:r>
          </a:p>
          <a:p>
            <a:pPr lvl="2" eaLnBrk="1" hangingPunct="1"/>
            <a:r>
              <a:rPr lang="fr-FR" smtClean="0"/>
              <a:t>Classiques</a:t>
            </a:r>
          </a:p>
          <a:p>
            <a:pPr lvl="2" eaLnBrk="1" hangingPunct="1"/>
            <a:r>
              <a:rPr lang="fr-FR" smtClean="0"/>
              <a:t>Energies renouvelables</a:t>
            </a:r>
          </a:p>
          <a:p>
            <a:pPr lvl="2" eaLnBrk="1" hangingPunct="1"/>
            <a:r>
              <a:rPr lang="fr-FR" smtClean="0"/>
              <a:t>couts</a:t>
            </a:r>
          </a:p>
          <a:p>
            <a:pPr lvl="1" eaLnBrk="1" hangingPunct="1"/>
            <a:r>
              <a:rPr lang="fr-FR" smtClean="0"/>
              <a:t>Le transport de l’énergie HTA</a:t>
            </a:r>
          </a:p>
          <a:p>
            <a:pPr lvl="1" eaLnBrk="1" hangingPunct="1"/>
            <a:r>
              <a:rPr lang="fr-FR" smtClean="0"/>
              <a:t>Les postes de transformation HTA – BTA</a:t>
            </a:r>
          </a:p>
          <a:p>
            <a:pPr lvl="2" eaLnBrk="1" hangingPunct="1"/>
            <a:r>
              <a:rPr lang="fr-FR" smtClean="0"/>
              <a:t>Choix</a:t>
            </a:r>
          </a:p>
          <a:p>
            <a:pPr lvl="2" eaLnBrk="1" hangingPunct="1"/>
            <a:r>
              <a:rPr lang="fr-FR" smtClean="0"/>
              <a:t>couts</a:t>
            </a:r>
          </a:p>
          <a:p>
            <a:pPr eaLnBrk="1" hangingPunct="1"/>
            <a:r>
              <a:rPr lang="fr-FR" smtClean="0"/>
              <a:t>Visite du poste HTA du Lycée</a:t>
            </a:r>
          </a:p>
          <a:p>
            <a:pPr lvl="1" eaLnBrk="1" hangingPunct="1"/>
            <a:r>
              <a:rPr lang="fr-FR" smtClean="0"/>
              <a:t>Par groupe de 7-8</a:t>
            </a:r>
          </a:p>
          <a:p>
            <a:pPr lvl="1" eaLnBrk="1" hangingPunct="1"/>
            <a:r>
              <a:rPr lang="fr-FR" smtClean="0"/>
              <a:t>Questionnaire sur la visite</a:t>
            </a:r>
          </a:p>
          <a:p>
            <a:pPr lvl="1" eaLnBrk="1" hangingPunct="1"/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895600" cy="12668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Elaborer une procédure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C09 : Elaborer les dossiers techniques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C11: Estimer les coûts prévisionnels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C12 : Concevoir une procédure</a:t>
            </a:r>
          </a:p>
        </p:txBody>
      </p:sp>
      <p:sp>
        <p:nvSpPr>
          <p:cNvPr id="17411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Procédure mode automatique</a:t>
            </a:r>
          </a:p>
          <a:p>
            <a:pPr lvl="1"/>
            <a:r>
              <a:rPr lang="fr-FR" smtClean="0"/>
              <a:t>Élaboration</a:t>
            </a:r>
          </a:p>
          <a:p>
            <a:pPr lvl="1"/>
            <a:r>
              <a:rPr lang="fr-FR" smtClean="0"/>
              <a:t>Exploitation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409575" y="623888"/>
            <a:ext cx="1085850" cy="63341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4000" b="1" dirty="0" smtClean="0">
                <a:solidFill>
                  <a:schemeClr val="bg1"/>
                </a:solidFill>
                <a:latin typeface="Trebuchet MS" pitchFamily="34" charset="0"/>
              </a:rPr>
              <a:t>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217EFF1E-F80F-45B8-B502-D45E967C14D4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6019800" y="442913"/>
            <a:ext cx="27146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C16 : Elaborer un support de formation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C17 : Mettre en œuvre des moyens de mesurage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C18: Interpréter des mesures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C23: Planifier les tâches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C28: Communiquer de façon adaptée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Distribution BTA </a:t>
            </a:r>
          </a:p>
          <a:p>
            <a:pPr lvl="1"/>
            <a:r>
              <a:rPr lang="fr-FR" smtClean="0"/>
              <a:t>Schéma de distribution</a:t>
            </a:r>
          </a:p>
          <a:p>
            <a:pPr lvl="1"/>
            <a:r>
              <a:rPr lang="fr-FR" smtClean="0"/>
              <a:t>Bilan de puissance</a:t>
            </a:r>
          </a:p>
          <a:p>
            <a:pPr lvl="1"/>
            <a:r>
              <a:rPr lang="fr-FR" smtClean="0"/>
              <a:t>Dimensionnement du transformateur</a:t>
            </a:r>
          </a:p>
          <a:p>
            <a:pPr lvl="2"/>
            <a:r>
              <a:rPr lang="fr-FR" smtClean="0"/>
              <a:t>Choix</a:t>
            </a:r>
          </a:p>
          <a:p>
            <a:pPr lvl="2"/>
            <a:r>
              <a:rPr lang="fr-FR" smtClean="0"/>
              <a:t>Couts</a:t>
            </a:r>
          </a:p>
          <a:p>
            <a:r>
              <a:rPr lang="fr-FR" smtClean="0"/>
              <a:t>TP : </a:t>
            </a:r>
          </a:p>
          <a:p>
            <a:pPr lvl="1"/>
            <a:r>
              <a:rPr lang="fr-FR" smtClean="0"/>
              <a:t>Sur les systèmes PONT ROULANT, SCIE, TDS.</a:t>
            </a:r>
          </a:p>
          <a:p>
            <a:pPr lvl="2"/>
            <a:r>
              <a:rPr lang="fr-FR" smtClean="0"/>
              <a:t>Traiter les données : Grafcet</a:t>
            </a:r>
          </a:p>
          <a:p>
            <a:pPr lvl="2"/>
            <a:r>
              <a:rPr lang="fr-FR" smtClean="0"/>
              <a:t>Communiquer : Messages Magelis</a:t>
            </a:r>
          </a:p>
          <a:p>
            <a:pPr lvl="2"/>
            <a:r>
              <a:rPr lang="fr-FR" smtClean="0"/>
              <a:t>Acquérir : les capteurs du système</a:t>
            </a:r>
          </a:p>
          <a:p>
            <a:pPr lvl="2"/>
            <a:endParaRPr lang="fr-FR" smtClean="0"/>
          </a:p>
        </p:txBody>
      </p:sp>
      <p:sp>
        <p:nvSpPr>
          <p:cNvPr id="1843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5386388" y="623888"/>
            <a:ext cx="3257550" cy="12668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fr-FR" sz="1300" smtClean="0"/>
              <a:t>C16 : Elaborer un support de formation</a:t>
            </a:r>
          </a:p>
          <a:p>
            <a:pPr>
              <a:lnSpc>
                <a:spcPct val="80000"/>
              </a:lnSpc>
            </a:pPr>
            <a:r>
              <a:rPr lang="fr-FR" sz="1300" smtClean="0"/>
              <a:t>C17 : Mettre en œuvre des moyens de mesurage</a:t>
            </a:r>
          </a:p>
          <a:p>
            <a:pPr>
              <a:lnSpc>
                <a:spcPct val="80000"/>
              </a:lnSpc>
            </a:pPr>
            <a:r>
              <a:rPr lang="fr-FR" sz="1300" smtClean="0"/>
              <a:t>C18: Interpréter des mesures</a:t>
            </a:r>
          </a:p>
          <a:p>
            <a:pPr>
              <a:lnSpc>
                <a:spcPct val="80000"/>
              </a:lnSpc>
            </a:pPr>
            <a:r>
              <a:rPr lang="fr-FR" sz="1300" smtClean="0"/>
              <a:t>C23: Planifier les tâches</a:t>
            </a:r>
          </a:p>
          <a:p>
            <a:pPr>
              <a:lnSpc>
                <a:spcPct val="80000"/>
              </a:lnSpc>
            </a:pPr>
            <a:r>
              <a:rPr lang="fr-FR" sz="1300" smtClean="0"/>
              <a:t>C28: Communiquer de façon adaptée</a:t>
            </a:r>
          </a:p>
          <a:p>
            <a:pPr>
              <a:lnSpc>
                <a:spcPct val="80000"/>
              </a:lnSpc>
            </a:pPr>
            <a:endParaRPr lang="fr-FR" sz="1300" smtClean="0"/>
          </a:p>
          <a:p>
            <a:pPr eaLnBrk="1" hangingPunct="1"/>
            <a:endParaRPr lang="fr-FR" smtClean="0"/>
          </a:p>
        </p:txBody>
      </p:sp>
      <p:sp>
        <p:nvSpPr>
          <p:cNvPr id="18435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Evaluation – Bilan  …</a:t>
            </a:r>
          </a:p>
          <a:p>
            <a:pPr lvl="1"/>
            <a:r>
              <a:rPr lang="fr-FR" smtClean="0"/>
              <a:t>Sur un système autre que celui étudié lors de l’apprentissage (1-6)</a:t>
            </a:r>
          </a:p>
          <a:p>
            <a:pPr lvl="1"/>
            <a:r>
              <a:rPr lang="fr-FR" smtClean="0"/>
              <a:t>Analyse des risques</a:t>
            </a:r>
          </a:p>
          <a:p>
            <a:pPr lvl="1"/>
            <a:r>
              <a:rPr lang="fr-FR" smtClean="0"/>
              <a:t>Classification de la machine</a:t>
            </a:r>
          </a:p>
          <a:p>
            <a:pPr lvl="1"/>
            <a:r>
              <a:rPr lang="fr-FR" smtClean="0"/>
              <a:t>Algorithmes </a:t>
            </a:r>
          </a:p>
          <a:p>
            <a:pPr lvl="2"/>
            <a:r>
              <a:rPr lang="fr-FR" smtClean="0"/>
              <a:t>Première mise en service</a:t>
            </a:r>
          </a:p>
          <a:p>
            <a:pPr lvl="2"/>
            <a:r>
              <a:rPr lang="fr-FR" smtClean="0"/>
              <a:t>Mise en service</a:t>
            </a:r>
          </a:p>
          <a:p>
            <a:pPr lvl="2"/>
            <a:r>
              <a:rPr lang="fr-FR" smtClean="0"/>
              <a:t>Mode manuel</a:t>
            </a:r>
          </a:p>
          <a:p>
            <a:pPr lvl="1"/>
            <a:r>
              <a:rPr lang="fr-FR" smtClean="0"/>
              <a:t>Première mise en service</a:t>
            </a:r>
          </a:p>
          <a:p>
            <a:pPr lvl="1"/>
            <a:r>
              <a:rPr lang="fr-FR" smtClean="0"/>
              <a:t>Exploitation du système</a:t>
            </a:r>
          </a:p>
          <a:p>
            <a:pPr lvl="1"/>
            <a:r>
              <a:rPr lang="fr-FR" smtClean="0"/>
              <a:t>Mesurages – bilan de puissance</a:t>
            </a:r>
          </a:p>
          <a:p>
            <a:pPr lvl="1"/>
            <a:r>
              <a:rPr lang="fr-FR" smtClean="0"/>
              <a:t>Compte rendu</a:t>
            </a:r>
          </a:p>
          <a:p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7</a:t>
            </a:r>
            <a:endParaRPr lang="fr-FR" sz="40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D3A00940-6413-4327-9EAF-EDCCF116EBF5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2490788" y="533400"/>
            <a:ext cx="2895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C01 : Analyser un dossier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C03 : Analyser une solution technique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C04 : Respecter une procédure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C06 : Elaborer une procédure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C09 : Elaborer les dossiers techniques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C11: Estimer les coûts prévisionnels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C12 : Concevoir une procédure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Distribution BTA </a:t>
            </a:r>
          </a:p>
          <a:p>
            <a:pPr lvl="1"/>
            <a:r>
              <a:rPr lang="fr-FR" smtClean="0"/>
              <a:t>Schéma de distribution</a:t>
            </a:r>
          </a:p>
          <a:p>
            <a:pPr lvl="1"/>
            <a:r>
              <a:rPr lang="fr-FR" smtClean="0"/>
              <a:t>Bilan de puissance</a:t>
            </a:r>
          </a:p>
          <a:p>
            <a:pPr lvl="1"/>
            <a:r>
              <a:rPr lang="fr-FR" smtClean="0"/>
              <a:t>Compensation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r>
              <a:rPr lang="fr-FR" smtClean="0"/>
              <a:t>TP : </a:t>
            </a:r>
          </a:p>
          <a:p>
            <a:pPr lvl="1"/>
            <a:r>
              <a:rPr lang="fr-FR" smtClean="0"/>
              <a:t>Sur les systèmes PONT ROULANT, SCIE, TDS.</a:t>
            </a:r>
          </a:p>
          <a:p>
            <a:pPr lvl="2"/>
            <a:r>
              <a:rPr lang="fr-FR" smtClean="0"/>
              <a:t>Traiter les données : Grafcet</a:t>
            </a:r>
          </a:p>
          <a:p>
            <a:pPr lvl="2"/>
            <a:r>
              <a:rPr lang="fr-FR" smtClean="0"/>
              <a:t>Communiquer : Messages Magelis</a:t>
            </a:r>
          </a:p>
          <a:p>
            <a:pPr lvl="2"/>
            <a:r>
              <a:rPr lang="fr-FR" smtClean="0"/>
              <a:t>Acquérir : les capteurs du système</a:t>
            </a:r>
          </a:p>
          <a:p>
            <a:pPr lvl="2">
              <a:buFont typeface="Arial" charset="0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8" name="Espace réservé du contenu 2"/>
          <p:cNvSpPr txBox="1">
            <a:spLocks noGrp="1"/>
          </p:cNvSpPr>
          <p:nvPr>
            <p:ph sz="quarter" idx="14"/>
          </p:nvPr>
        </p:nvSpPr>
        <p:spPr>
          <a:xfrm>
            <a:off x="3124200" y="533400"/>
            <a:ext cx="2805113" cy="12668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C01 : Analyser un dossier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C03 : Analyser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C04 : Respecter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C06 : Elaborer une procédure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C07: argumenter une solution technique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C08: Concevoir une solution technique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C09 : Elaborer les dossiers techniques</a:t>
            </a:r>
          </a:p>
        </p:txBody>
      </p:sp>
      <p:sp>
        <p:nvSpPr>
          <p:cNvPr id="19459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Evaluation – Bilan suite …</a:t>
            </a:r>
          </a:p>
          <a:p>
            <a:pPr lvl="1"/>
            <a:r>
              <a:rPr lang="fr-FR" smtClean="0"/>
              <a:t>Sur un système autre que celui étudié lors de l’apprentissage (1-6)</a:t>
            </a:r>
          </a:p>
          <a:p>
            <a:pPr lvl="1"/>
            <a:r>
              <a:rPr lang="fr-FR" smtClean="0"/>
              <a:t>Analyse des risques</a:t>
            </a:r>
          </a:p>
          <a:p>
            <a:pPr lvl="1"/>
            <a:r>
              <a:rPr lang="fr-FR" smtClean="0"/>
              <a:t>Classification de la machine</a:t>
            </a:r>
          </a:p>
          <a:p>
            <a:pPr lvl="1"/>
            <a:r>
              <a:rPr lang="fr-FR" smtClean="0"/>
              <a:t>Algorithmes </a:t>
            </a:r>
          </a:p>
          <a:p>
            <a:pPr lvl="2"/>
            <a:r>
              <a:rPr lang="fr-FR" smtClean="0"/>
              <a:t>Première mise en service</a:t>
            </a:r>
          </a:p>
          <a:p>
            <a:pPr lvl="2"/>
            <a:r>
              <a:rPr lang="fr-FR" smtClean="0"/>
              <a:t>Mise en service</a:t>
            </a:r>
          </a:p>
          <a:p>
            <a:pPr lvl="2"/>
            <a:r>
              <a:rPr lang="fr-FR" smtClean="0"/>
              <a:t>Mode manuel</a:t>
            </a:r>
          </a:p>
          <a:p>
            <a:pPr lvl="1"/>
            <a:r>
              <a:rPr lang="fr-FR" smtClean="0"/>
              <a:t>Première mise en service</a:t>
            </a:r>
          </a:p>
          <a:p>
            <a:pPr lvl="1"/>
            <a:r>
              <a:rPr lang="fr-FR" smtClean="0"/>
              <a:t>Exploitation du système</a:t>
            </a:r>
          </a:p>
          <a:p>
            <a:pPr lvl="1"/>
            <a:r>
              <a:rPr lang="fr-FR" smtClean="0"/>
              <a:t>Mesurages – bilan de puissance</a:t>
            </a:r>
          </a:p>
          <a:p>
            <a:pPr lvl="1"/>
            <a:r>
              <a:rPr lang="fr-FR" smtClean="0"/>
              <a:t>Compte rendu</a:t>
            </a:r>
          </a:p>
          <a:p>
            <a:pPr lvl="1"/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223F69B-6CA0-4874-BAC7-3DEB5FE5DF53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657850" y="442913"/>
            <a:ext cx="32575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7500" lnSpcReduction="20000"/>
          </a:bodyPr>
          <a:lstStyle/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200" i="1" dirty="0">
                <a:solidFill>
                  <a:schemeClr val="tx2"/>
                </a:solidFill>
              </a:rPr>
              <a:t>C10: Représentations graphiques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200" i="1" dirty="0">
                <a:solidFill>
                  <a:schemeClr val="tx2"/>
                </a:solidFill>
              </a:rPr>
              <a:t>C11: Estimer les coûts prévisionnels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200" i="1" dirty="0">
                <a:solidFill>
                  <a:schemeClr val="tx2"/>
                </a:solidFill>
              </a:rPr>
              <a:t>C12 : Concevoir une procédure</a:t>
            </a: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C16 : Elaborer un support de formation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C17 : Mettre en œuvre des moyens de mesurage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C18: Interpréter des mesures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C23: Planifier les tâches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1300" i="1" dirty="0">
                <a:solidFill>
                  <a:schemeClr val="tx2"/>
                </a:solidFill>
                <a:latin typeface="+mn-lt"/>
              </a:rPr>
              <a:t>C28: Communiquer de façon adaptée</a:t>
            </a:r>
          </a:p>
          <a:p>
            <a:pPr marL="342900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300" i="1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Fonction Distribuer l’énergie</a:t>
            </a:r>
          </a:p>
          <a:p>
            <a:pPr lvl="1"/>
            <a:r>
              <a:rPr lang="fr-FR" smtClean="0"/>
              <a:t>Compensation de l’énergie réactive</a:t>
            </a:r>
          </a:p>
          <a:p>
            <a:pPr lvl="1"/>
            <a:r>
              <a:rPr lang="fr-FR" smtClean="0"/>
              <a:t>Section des conducteurs / Câbles</a:t>
            </a:r>
          </a:p>
          <a:p>
            <a:pPr lvl="1"/>
            <a:r>
              <a:rPr lang="fr-FR" smtClean="0"/>
              <a:t>Chute de tension</a:t>
            </a:r>
          </a:p>
          <a:p>
            <a:pPr lvl="1"/>
            <a:r>
              <a:rPr lang="fr-FR" smtClean="0"/>
              <a:t>Courant de court-circuit</a:t>
            </a:r>
          </a:p>
          <a:p>
            <a:pPr lvl="1"/>
            <a:r>
              <a:rPr lang="fr-FR" smtClean="0"/>
              <a:t>Choix des protections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r>
              <a:rPr lang="fr-FR" smtClean="0"/>
              <a:t>TP : </a:t>
            </a:r>
          </a:p>
          <a:p>
            <a:pPr lvl="1"/>
            <a:r>
              <a:rPr lang="fr-FR" smtClean="0"/>
              <a:t>Sur les systèmes PONT ROULANT, SCIE, TDS.</a:t>
            </a:r>
          </a:p>
          <a:p>
            <a:pPr lvl="2"/>
            <a:r>
              <a:rPr lang="fr-FR" smtClean="0"/>
              <a:t>Traiter les données : Grafcet</a:t>
            </a:r>
          </a:p>
          <a:p>
            <a:pPr lvl="2"/>
            <a:r>
              <a:rPr lang="fr-FR" smtClean="0"/>
              <a:t>Communiquer : Messages Magelis</a:t>
            </a:r>
          </a:p>
          <a:p>
            <a:pPr lvl="2"/>
            <a:r>
              <a:rPr lang="fr-FR" smtClean="0"/>
              <a:t>Acquérir : les capteurs du système</a:t>
            </a:r>
          </a:p>
          <a:p>
            <a:pPr lvl="2"/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895600" cy="1266825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C02 : Choisir une solution technique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 : Respecter une procédure</a:t>
            </a:r>
          </a:p>
          <a:p>
            <a:pPr>
              <a:defRPr/>
            </a:pPr>
            <a:endParaRPr lang="fr-FR" dirty="0"/>
          </a:p>
        </p:txBody>
      </p:sp>
      <p:sp>
        <p:nvSpPr>
          <p:cNvPr id="20484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de l’énergie</a:t>
            </a:r>
          </a:p>
          <a:p>
            <a:pPr lvl="1"/>
            <a:r>
              <a:rPr lang="fr-FR" smtClean="0"/>
              <a:t>Observation sur les systèmes</a:t>
            </a:r>
          </a:p>
          <a:p>
            <a:pPr lvl="2"/>
            <a:r>
              <a:rPr lang="fr-FR" smtClean="0"/>
              <a:t>Conversion mécanique</a:t>
            </a:r>
          </a:p>
          <a:p>
            <a:pPr lvl="2"/>
            <a:r>
              <a:rPr lang="fr-FR" smtClean="0"/>
              <a:t>Conversion thermique</a:t>
            </a:r>
          </a:p>
          <a:p>
            <a:pPr lvl="2"/>
            <a:r>
              <a:rPr lang="fr-FR" smtClean="0"/>
              <a:t>Conversion lumineuse</a:t>
            </a:r>
          </a:p>
          <a:p>
            <a:pPr lvl="1"/>
            <a:r>
              <a:rPr lang="fr-FR" smtClean="0"/>
              <a:t>Synthèse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5E74D954-0FFE-43CE-8E8B-FE3B76C8B790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2662"/>
          </a:xfrm>
        </p:spPr>
        <p:txBody>
          <a:bodyPr/>
          <a:lstStyle/>
          <a:p>
            <a:pPr eaLnBrk="1" hangingPunct="1"/>
            <a:r>
              <a:rPr lang="fr-FR" sz="2800" smtClean="0"/>
              <a:t>HORAIRES PARTIE PROFESSIONNELLE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521460" y="1538748"/>
            <a:ext cx="3931920" cy="7921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Enseignement Génie électrique</a:t>
            </a:r>
          </a:p>
        </p:txBody>
      </p:sp>
      <p:sp>
        <p:nvSpPr>
          <p:cNvPr id="5125" name="Espace réservé du texte 6"/>
          <p:cNvSpPr>
            <a:spLocks noGrp="1"/>
          </p:cNvSpPr>
          <p:nvPr>
            <p:ph type="body" sz="half" idx="3"/>
          </p:nvPr>
        </p:nvSpPr>
        <p:spPr>
          <a:xfrm>
            <a:off x="4622335" y="1448736"/>
            <a:ext cx="3931920" cy="7921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fr-FR" sz="2200" dirty="0" smtClean="0"/>
              <a:t>Enseignement des systèmes</a:t>
            </a:r>
          </a:p>
        </p:txBody>
      </p:sp>
      <p:sp>
        <p:nvSpPr>
          <p:cNvPr id="5124" name="Espace réservé du contenu 5"/>
          <p:cNvSpPr>
            <a:spLocks noGrp="1"/>
          </p:cNvSpPr>
          <p:nvPr>
            <p:ph sz="quarter" idx="2"/>
          </p:nvPr>
        </p:nvSpPr>
        <p:spPr>
          <a:xfrm>
            <a:off x="500063" y="2524125"/>
            <a:ext cx="4431985" cy="2435079"/>
          </a:xfrm>
        </p:spPr>
        <p:txBody>
          <a:bodyPr>
            <a:normAutofit lnSpcReduction="10000"/>
          </a:bodyPr>
          <a:lstStyle/>
          <a:p>
            <a:pPr marL="0" indent="107950" eaLnBrk="1" hangingPunct="1">
              <a:defRPr/>
            </a:pPr>
            <a:r>
              <a:rPr lang="fr-FR" dirty="0" smtClean="0"/>
              <a:t>  8H par semaine 1</a:t>
            </a:r>
            <a:r>
              <a:rPr lang="fr-FR" baseline="30000" dirty="0" smtClean="0"/>
              <a:t>ère</a:t>
            </a:r>
            <a:r>
              <a:rPr lang="fr-FR" dirty="0" smtClean="0"/>
              <a:t> et 2</a:t>
            </a:r>
            <a:r>
              <a:rPr lang="fr-FR" baseline="30000" dirty="0" smtClean="0"/>
              <a:t>ème</a:t>
            </a:r>
            <a:r>
              <a:rPr lang="fr-FR" dirty="0" smtClean="0"/>
              <a:t> année</a:t>
            </a:r>
          </a:p>
          <a:p>
            <a:pPr marL="850900" lvl="1" indent="-563563" eaLnBrk="1" hangingPunct="1">
              <a:defRPr/>
            </a:pPr>
            <a:r>
              <a:rPr lang="fr-FR" dirty="0" smtClean="0"/>
              <a:t>1H de cours en classe entière</a:t>
            </a:r>
          </a:p>
          <a:p>
            <a:pPr marL="850900" lvl="1" indent="-563563" eaLnBrk="1" hangingPunct="1">
              <a:defRPr/>
            </a:pPr>
            <a:r>
              <a:rPr lang="fr-FR" dirty="0"/>
              <a:t>7</a:t>
            </a:r>
            <a:r>
              <a:rPr lang="fr-FR" dirty="0" smtClean="0"/>
              <a:t>H de TD ou TP par groupe</a:t>
            </a:r>
          </a:p>
          <a:p>
            <a:pPr marL="850900" lvl="1" indent="-563563" eaLnBrk="1" hangingPunct="1">
              <a:defRPr/>
            </a:pPr>
            <a:r>
              <a:rPr lang="fr-FR" dirty="0" smtClean="0"/>
              <a:t>Un professeur par groupe</a:t>
            </a:r>
          </a:p>
        </p:txBody>
      </p:sp>
      <p:sp>
        <p:nvSpPr>
          <p:cNvPr id="5126" name="Espace réservé du contenu 7"/>
          <p:cNvSpPr>
            <a:spLocks noGrp="1"/>
          </p:cNvSpPr>
          <p:nvPr>
            <p:ph sz="quarter" idx="4"/>
          </p:nvPr>
        </p:nvSpPr>
        <p:spPr>
          <a:xfrm>
            <a:off x="4572000" y="2438868"/>
            <a:ext cx="4041775" cy="279241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fr-FR" dirty="0" smtClean="0"/>
              <a:t>4H par semaine 1</a:t>
            </a:r>
            <a:r>
              <a:rPr lang="fr-FR" baseline="30000" dirty="0" smtClean="0"/>
              <a:t>ère</a:t>
            </a:r>
            <a:r>
              <a:rPr lang="fr-FR" dirty="0" smtClean="0"/>
              <a:t> année / 6H par semaine 2</a:t>
            </a:r>
            <a:r>
              <a:rPr lang="fr-FR" baseline="30000" dirty="0" smtClean="0"/>
              <a:t>ème</a:t>
            </a:r>
            <a:r>
              <a:rPr lang="fr-FR" dirty="0" smtClean="0"/>
              <a:t> année</a:t>
            </a:r>
          </a:p>
          <a:p>
            <a:pPr lvl="1" eaLnBrk="1" hangingPunct="1"/>
            <a:r>
              <a:rPr lang="fr-FR" dirty="0" smtClean="0"/>
              <a:t>Classe entière</a:t>
            </a:r>
          </a:p>
          <a:p>
            <a:pPr lvl="1" eaLnBrk="1" hangingPunct="1"/>
            <a:r>
              <a:rPr lang="fr-FR" dirty="0" smtClean="0"/>
              <a:t>Un professeur de génie électrique</a:t>
            </a:r>
          </a:p>
          <a:p>
            <a:pPr lvl="1" eaLnBrk="1" hangingPunct="1"/>
            <a:r>
              <a:rPr lang="fr-FR" dirty="0" smtClean="0"/>
              <a:t>Un professeur de sciences appliquées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8F426-7AA0-42AB-A2C2-A20A3D591C3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41436" y="5427238"/>
            <a:ext cx="8569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fr-FR" sz="2000" dirty="0" smtClean="0"/>
              <a:t>24 semaines + 4 semaines de stages Ouvriers (1</a:t>
            </a:r>
            <a:r>
              <a:rPr lang="fr-FR" sz="2000" baseline="30000" dirty="0" smtClean="0"/>
              <a:t>ere</a:t>
            </a:r>
            <a:r>
              <a:rPr lang="fr-FR" sz="2000" dirty="0" smtClean="0"/>
              <a:t>) ou Techniciens (2</a:t>
            </a:r>
            <a:r>
              <a:rPr lang="fr-FR" sz="2000" baseline="30000" dirty="0" smtClean="0"/>
              <a:t>eme</a:t>
            </a:r>
            <a:r>
              <a:rPr lang="fr-FR" sz="2000" dirty="0" smtClean="0"/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Fonction Distribuer l’énergie</a:t>
            </a:r>
          </a:p>
          <a:p>
            <a:pPr lvl="1"/>
            <a:r>
              <a:rPr lang="fr-FR" smtClean="0"/>
              <a:t>Régime du neutre : TT</a:t>
            </a:r>
          </a:p>
          <a:p>
            <a:pPr lvl="1"/>
            <a:r>
              <a:rPr lang="fr-FR" smtClean="0"/>
              <a:t>NFC 15-100</a:t>
            </a:r>
          </a:p>
          <a:p>
            <a:pPr lvl="1"/>
            <a:r>
              <a:rPr lang="fr-FR" smtClean="0"/>
              <a:t>Vérifications régime TT</a:t>
            </a:r>
          </a:p>
          <a:p>
            <a:pPr lvl="2"/>
            <a:r>
              <a:rPr lang="fr-FR" smtClean="0"/>
              <a:t>Continuité du PE</a:t>
            </a:r>
          </a:p>
          <a:p>
            <a:pPr lvl="2"/>
            <a:r>
              <a:rPr lang="fr-FR" smtClean="0"/>
              <a:t>Matériels mis en œuvre</a:t>
            </a:r>
          </a:p>
          <a:p>
            <a:pPr lvl="2">
              <a:buFont typeface="Arial" charset="0"/>
              <a:buNone/>
            </a:pPr>
            <a:endParaRPr lang="fr-FR" smtClean="0"/>
          </a:p>
          <a:p>
            <a:r>
              <a:rPr lang="fr-FR" smtClean="0"/>
              <a:t>Le moteur et sa charge</a:t>
            </a:r>
          </a:p>
          <a:p>
            <a:pPr lvl="1"/>
            <a:r>
              <a:rPr lang="fr-FR" smtClean="0"/>
              <a:t>Equation fondamentale dynamique</a:t>
            </a:r>
          </a:p>
          <a:p>
            <a:pPr lvl="1"/>
            <a:r>
              <a:rPr lang="fr-FR" smtClean="0"/>
              <a:t>Le MAS</a:t>
            </a:r>
          </a:p>
          <a:p>
            <a:pPr lvl="2"/>
            <a:r>
              <a:rPr lang="fr-FR" smtClean="0"/>
              <a:t>Constitution</a:t>
            </a:r>
          </a:p>
          <a:p>
            <a:pPr lvl="2"/>
            <a:r>
              <a:rPr lang="fr-FR" smtClean="0"/>
              <a:t>Choix en fonction de la charge</a:t>
            </a:r>
          </a:p>
          <a:p>
            <a:pPr lvl="2">
              <a:buFont typeface="Arial" charset="0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124200" y="533400"/>
            <a:ext cx="2624138" cy="1266825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C02 : Choisir une solution technique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C07: Argumenter une solution technique</a:t>
            </a:r>
          </a:p>
        </p:txBody>
      </p:sp>
      <p:sp>
        <p:nvSpPr>
          <p:cNvPr id="21508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de l’énergie</a:t>
            </a:r>
          </a:p>
          <a:p>
            <a:pPr lvl="1"/>
            <a:r>
              <a:rPr lang="fr-FR" smtClean="0"/>
              <a:t>Conversion mécanique</a:t>
            </a:r>
          </a:p>
          <a:p>
            <a:pPr lvl="2"/>
            <a:r>
              <a:rPr lang="fr-FR" smtClean="0"/>
              <a:t>Modes de démarrages</a:t>
            </a:r>
          </a:p>
          <a:p>
            <a:pPr lvl="2"/>
            <a:r>
              <a:rPr lang="fr-FR" smtClean="0"/>
              <a:t>Ventelec</a:t>
            </a:r>
          </a:p>
          <a:p>
            <a:pPr lvl="2"/>
            <a:r>
              <a:rPr lang="fr-FR" smtClean="0"/>
              <a:t>Inertec</a:t>
            </a:r>
          </a:p>
          <a:p>
            <a:pPr lvl="2"/>
            <a:r>
              <a:rPr lang="fr-FR" smtClean="0"/>
              <a:t>Modélisation chaine cinématique (balancelles)</a:t>
            </a:r>
          </a:p>
          <a:p>
            <a:pPr lvl="1"/>
            <a:r>
              <a:rPr lang="fr-FR" smtClean="0"/>
              <a:t>4 TP tournants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C4AA9C4A-4B20-4DAC-A4A5-458580B3E973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019800" y="533400"/>
            <a:ext cx="262413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C08: Concevoir une solution technique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C10: Représentations graphiques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C12 : Concevoir une procédure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C13: appliquer les normes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Le moteur et sa charge</a:t>
            </a:r>
          </a:p>
          <a:p>
            <a:pPr lvl="1"/>
            <a:r>
              <a:rPr lang="fr-FR" smtClean="0"/>
              <a:t>Le MAS</a:t>
            </a:r>
          </a:p>
          <a:p>
            <a:pPr lvl="2"/>
            <a:r>
              <a:rPr lang="fr-FR" smtClean="0"/>
              <a:t>Choix en fonction de la charge</a:t>
            </a:r>
          </a:p>
          <a:p>
            <a:pPr lvl="2"/>
            <a:r>
              <a:rPr lang="fr-FR" smtClean="0"/>
              <a:t>exercices</a:t>
            </a:r>
          </a:p>
          <a:p>
            <a:r>
              <a:rPr lang="fr-FR" smtClean="0"/>
              <a:t>Schémas de commande</a:t>
            </a:r>
          </a:p>
          <a:p>
            <a:pPr lvl="1"/>
            <a:r>
              <a:rPr lang="fr-FR" smtClean="0"/>
              <a:t>Schémas de base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943225" y="533400"/>
            <a:ext cx="3348038" cy="126682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C02 : Choisir une solution technique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C07: Argumenter une solution technique</a:t>
            </a:r>
          </a:p>
        </p:txBody>
      </p:sp>
      <p:sp>
        <p:nvSpPr>
          <p:cNvPr id="22531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de l’énergie</a:t>
            </a:r>
          </a:p>
          <a:p>
            <a:pPr lvl="1"/>
            <a:r>
              <a:rPr lang="fr-FR" smtClean="0"/>
              <a:t>Conversion mécanique</a:t>
            </a:r>
          </a:p>
          <a:p>
            <a:pPr lvl="2"/>
            <a:r>
              <a:rPr lang="fr-FR" smtClean="0"/>
              <a:t>Modes de démarrages</a:t>
            </a:r>
          </a:p>
          <a:p>
            <a:pPr lvl="2"/>
            <a:r>
              <a:rPr lang="fr-FR" smtClean="0"/>
              <a:t>Ventelelc</a:t>
            </a:r>
          </a:p>
          <a:p>
            <a:pPr lvl="2"/>
            <a:r>
              <a:rPr lang="fr-FR" smtClean="0"/>
              <a:t>Inertec</a:t>
            </a:r>
          </a:p>
          <a:p>
            <a:pPr lvl="2"/>
            <a:r>
              <a:rPr lang="fr-FR" smtClean="0"/>
              <a:t>Modélisation chaine cinématique (balancelles)</a:t>
            </a:r>
          </a:p>
          <a:p>
            <a:pPr lvl="1"/>
            <a:r>
              <a:rPr lang="fr-FR" smtClean="0"/>
              <a:t>4 TP tournants</a:t>
            </a:r>
          </a:p>
          <a:p>
            <a:endParaRPr lang="fr-FR" smtClean="0"/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983B6608-8105-4823-9BC3-6EEE0F5CD4FA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6019800" y="533400"/>
            <a:ext cx="262413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C08: Concevoir une solution technique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C10: Représentations graphiques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C12 : Concevoir une procédure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C13: appliquer les normes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Chaine de commande moteur</a:t>
            </a:r>
          </a:p>
          <a:p>
            <a:pPr lvl="1"/>
            <a:r>
              <a:rPr lang="fr-FR" smtClean="0"/>
              <a:t>Les différentes fonctions et solutions techniques associées</a:t>
            </a:r>
          </a:p>
          <a:p>
            <a:pPr lvl="1"/>
            <a:r>
              <a:rPr lang="fr-FR" smtClean="0"/>
              <a:t>Choix des constituants /Couts</a:t>
            </a:r>
          </a:p>
          <a:p>
            <a:pPr lvl="1"/>
            <a:r>
              <a:rPr lang="fr-FR" smtClean="0"/>
              <a:t>Schémas de puissance</a:t>
            </a:r>
          </a:p>
          <a:p>
            <a:pPr lvl="2"/>
            <a:r>
              <a:rPr lang="fr-FR" smtClean="0"/>
              <a:t>Démarrage Direct 1 ou 2 sens de rotation</a:t>
            </a:r>
          </a:p>
          <a:p>
            <a:endParaRPr lang="fr-FR" smtClean="0"/>
          </a:p>
          <a:p>
            <a:r>
              <a:rPr lang="fr-FR" smtClean="0"/>
              <a:t>Chaine de commande moteur</a:t>
            </a:r>
          </a:p>
          <a:p>
            <a:pPr lvl="1"/>
            <a:r>
              <a:rPr lang="fr-FR" smtClean="0"/>
              <a:t>Etablir un devis des matériels mis en œuvre dans une chaine de commande de moteur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81275" y="533400"/>
            <a:ext cx="3348038" cy="13573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C06: Respecter une procédure</a:t>
            </a:r>
          </a:p>
          <a:p>
            <a:pPr eaLnBrk="1" hangingPunct="1">
              <a:defRPr/>
            </a:pPr>
            <a:r>
              <a:rPr lang="fr-FR" dirty="0" smtClean="0"/>
              <a:t>C08 : Concevoir une solution technique</a:t>
            </a:r>
          </a:p>
          <a:p>
            <a:pPr eaLnBrk="1" hangingPunct="1">
              <a:defRPr/>
            </a:pPr>
            <a:r>
              <a:rPr lang="fr-FR" dirty="0" smtClean="0"/>
              <a:t>C10 : Réaliser les représentations graphiques</a:t>
            </a:r>
          </a:p>
          <a:p>
            <a:pPr eaLnBrk="1" hangingPunct="1">
              <a:defRPr/>
            </a:pPr>
            <a:r>
              <a:rPr lang="fr-FR" dirty="0" smtClean="0"/>
              <a:t>C14 : Analyser les causes de dysfonctionnement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3556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Tp Tournants</a:t>
            </a:r>
          </a:p>
          <a:p>
            <a:pPr lvl="1"/>
            <a:r>
              <a:rPr lang="fr-FR" smtClean="0"/>
              <a:t>Comportement des charges</a:t>
            </a:r>
          </a:p>
          <a:p>
            <a:pPr lvl="2"/>
            <a:r>
              <a:rPr lang="fr-FR" smtClean="0"/>
              <a:t>Axe vertical</a:t>
            </a:r>
          </a:p>
          <a:p>
            <a:pPr lvl="2"/>
            <a:r>
              <a:rPr lang="fr-FR" smtClean="0"/>
              <a:t>Pont roulant translation</a:t>
            </a:r>
          </a:p>
          <a:p>
            <a:pPr lvl="1"/>
            <a:r>
              <a:rPr lang="fr-FR" smtClean="0"/>
              <a:t>Chaine de commande réalisation</a:t>
            </a:r>
          </a:p>
          <a:p>
            <a:pPr lvl="2"/>
            <a:r>
              <a:rPr lang="fr-FR" smtClean="0"/>
              <a:t>Câblage d’un départ moteur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r>
              <a:rPr lang="fr-FR" smtClean="0"/>
              <a:t>Sur 3 semaines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57BE5897-18AB-4EEF-8707-71450729471F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dirty="0" smtClean="0"/>
              <a:t>Le moteur et sa charge</a:t>
            </a:r>
          </a:p>
          <a:p>
            <a:pPr lvl="1"/>
            <a:r>
              <a:rPr lang="fr-FR" dirty="0" smtClean="0"/>
              <a:t>DAO : schémas </a:t>
            </a:r>
          </a:p>
          <a:p>
            <a:pPr lvl="1"/>
            <a:r>
              <a:rPr lang="fr-FR" dirty="0" smtClean="0"/>
              <a:t>TESYS</a:t>
            </a:r>
          </a:p>
          <a:p>
            <a:pPr lvl="1"/>
            <a:r>
              <a:rPr lang="fr-FR" dirty="0" smtClean="0"/>
              <a:t>INTEGRAL</a:t>
            </a:r>
          </a:p>
          <a:p>
            <a:pPr lvl="1">
              <a:buFont typeface="Wingdings 2" pitchFamily="18" charset="2"/>
              <a:buNone/>
            </a:pPr>
            <a:endParaRPr lang="fr-FR" dirty="0" smtClean="0"/>
          </a:p>
          <a:p>
            <a:pPr lvl="1">
              <a:buFont typeface="Wingdings 2" pitchFamily="18" charset="2"/>
              <a:buNone/>
            </a:pPr>
            <a:endParaRPr lang="fr-FR" dirty="0" smtClean="0"/>
          </a:p>
          <a:p>
            <a:endParaRPr lang="fr-FR" dirty="0" smtClean="0"/>
          </a:p>
        </p:txBody>
      </p:sp>
      <p:sp>
        <p:nvSpPr>
          <p:cNvPr id="24579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4752024" y="2348856"/>
            <a:ext cx="3780504" cy="387051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/>
            <a:r>
              <a:rPr lang="fr-FR" sz="1700" dirty="0" smtClean="0"/>
              <a:t>Comportement des charges</a:t>
            </a:r>
          </a:p>
          <a:p>
            <a:pPr lvl="2"/>
            <a:r>
              <a:rPr lang="fr-FR" sz="1700" dirty="0" smtClean="0"/>
              <a:t>Axe vertical</a:t>
            </a:r>
          </a:p>
          <a:p>
            <a:pPr lvl="2"/>
            <a:r>
              <a:rPr lang="fr-FR" sz="1700" dirty="0" smtClean="0"/>
              <a:t>Pont roulant translation</a:t>
            </a:r>
          </a:p>
          <a:p>
            <a:pPr lvl="1"/>
            <a:r>
              <a:rPr lang="fr-FR" sz="1700" dirty="0" smtClean="0"/>
              <a:t>Chaine de commande réalisation</a:t>
            </a:r>
          </a:p>
          <a:p>
            <a:pPr lvl="2"/>
            <a:r>
              <a:rPr lang="fr-FR" sz="1700" dirty="0" smtClean="0"/>
              <a:t>Câblage d’un départ moteur</a:t>
            </a:r>
          </a:p>
          <a:p>
            <a:pPr>
              <a:buFont typeface="Wingdings" pitchFamily="2" charset="2"/>
              <a:buNone/>
            </a:pPr>
            <a:endParaRPr lang="fr-FR" sz="1700" dirty="0" smtClean="0"/>
          </a:p>
          <a:p>
            <a:pPr lvl="2">
              <a:buFont typeface="Arial" charset="0"/>
              <a:buNone/>
            </a:pPr>
            <a:r>
              <a:rPr lang="fr-FR" sz="1700" dirty="0" smtClean="0"/>
              <a:t>Sur 3 semaines</a:t>
            </a:r>
          </a:p>
          <a:p>
            <a:pPr>
              <a:buFont typeface="Wingdings" pitchFamily="2" charset="2"/>
              <a:buNone/>
            </a:pPr>
            <a:endParaRPr lang="fr-FR" dirty="0" smtClean="0"/>
          </a:p>
          <a:p>
            <a:pPr lvl="2">
              <a:buFont typeface="Arial" charset="0"/>
              <a:buNone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53A4BAC1-CAB4-4CC0-842E-D4F106E148F8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2231688" y="533528"/>
            <a:ext cx="33480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C01 : Analyser un dossier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C03: Analyser une solution technique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C04: Rédiger un document de synthèse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C06: Respecter une procédure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C08 : Concevoir une solution technique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C10 : Réaliser les représentations graphiques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C14 : Analyser les causes de dysfonctionnement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Le moteur et sa charge</a:t>
            </a:r>
          </a:p>
          <a:p>
            <a:pPr lvl="1"/>
            <a:r>
              <a:rPr lang="fr-FR" smtClean="0"/>
              <a:t>DAO : schémas </a:t>
            </a:r>
          </a:p>
          <a:p>
            <a:pPr lvl="1"/>
            <a:r>
              <a:rPr lang="fr-FR" smtClean="0"/>
              <a:t>TESYS</a:t>
            </a:r>
          </a:p>
          <a:p>
            <a:pPr lvl="1"/>
            <a:r>
              <a:rPr lang="fr-FR" smtClean="0"/>
              <a:t>INTEGRAL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81275" y="533400"/>
            <a:ext cx="3348038" cy="13573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C06: Respecter une procédure</a:t>
            </a:r>
          </a:p>
          <a:p>
            <a:pPr eaLnBrk="1" hangingPunct="1">
              <a:defRPr/>
            </a:pPr>
            <a:r>
              <a:rPr lang="fr-FR" dirty="0" smtClean="0"/>
              <a:t>C08 : Concevoir une solution technique</a:t>
            </a:r>
          </a:p>
          <a:p>
            <a:pPr eaLnBrk="1" hangingPunct="1">
              <a:defRPr/>
            </a:pPr>
            <a:r>
              <a:rPr lang="fr-FR" dirty="0" smtClean="0"/>
              <a:t>C10 : Réaliser les représentations graphiques</a:t>
            </a:r>
          </a:p>
          <a:p>
            <a:pPr eaLnBrk="1" hangingPunct="1">
              <a:defRPr/>
            </a:pPr>
            <a:r>
              <a:rPr lang="fr-FR" dirty="0" smtClean="0"/>
              <a:t>C14 : Analyser les causes de dysfonctionnement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5603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Tp Tournants</a:t>
            </a:r>
          </a:p>
          <a:p>
            <a:pPr lvl="1"/>
            <a:r>
              <a:rPr lang="fr-FR" smtClean="0"/>
              <a:t>Comportement des charges</a:t>
            </a:r>
          </a:p>
          <a:p>
            <a:pPr lvl="2"/>
            <a:r>
              <a:rPr lang="fr-FR" smtClean="0"/>
              <a:t>Axe vertical</a:t>
            </a:r>
          </a:p>
          <a:p>
            <a:pPr lvl="2"/>
            <a:r>
              <a:rPr lang="fr-FR" smtClean="0"/>
              <a:t>Pont roulant translation</a:t>
            </a:r>
          </a:p>
          <a:p>
            <a:pPr lvl="1"/>
            <a:r>
              <a:rPr lang="fr-FR" smtClean="0"/>
              <a:t>Chaine de commande réalisation</a:t>
            </a:r>
          </a:p>
          <a:p>
            <a:pPr lvl="2"/>
            <a:r>
              <a:rPr lang="fr-FR" smtClean="0"/>
              <a:t>Câblage d’un départ moteur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r>
              <a:rPr lang="fr-FR" smtClean="0"/>
              <a:t>Sur 3 semaines</a:t>
            </a:r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D005D18E-385D-47D9-A27A-93AEB5E0EA1E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Chaine de commande moteur</a:t>
            </a:r>
          </a:p>
          <a:p>
            <a:pPr lvl="1"/>
            <a:r>
              <a:rPr lang="fr-FR" smtClean="0"/>
              <a:t>Mise en œuvre des constituants</a:t>
            </a:r>
          </a:p>
          <a:p>
            <a:pPr lvl="1"/>
            <a:r>
              <a:rPr lang="fr-FR" smtClean="0"/>
              <a:t>Procédure de mise en service</a:t>
            </a:r>
          </a:p>
          <a:p>
            <a:pPr lvl="1"/>
            <a:r>
              <a:rPr lang="fr-FR" smtClean="0"/>
              <a:t>Essais</a:t>
            </a:r>
          </a:p>
          <a:p>
            <a:pPr lvl="1"/>
            <a:r>
              <a:rPr lang="fr-FR" smtClean="0"/>
              <a:t>(Maintenance)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81275" y="533400"/>
            <a:ext cx="3348038" cy="13573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C06: Respecter une procédure</a:t>
            </a:r>
          </a:p>
          <a:p>
            <a:pPr eaLnBrk="1" hangingPunct="1">
              <a:defRPr/>
            </a:pPr>
            <a:r>
              <a:rPr lang="fr-FR" dirty="0" smtClean="0"/>
              <a:t>C08 : Concevoir une solution technique</a:t>
            </a:r>
          </a:p>
          <a:p>
            <a:pPr eaLnBrk="1" hangingPunct="1">
              <a:defRPr/>
            </a:pPr>
            <a:r>
              <a:rPr lang="fr-FR" dirty="0" smtClean="0"/>
              <a:t>C10 : Réaliser les représentations graphiques</a:t>
            </a:r>
          </a:p>
          <a:p>
            <a:pPr eaLnBrk="1" hangingPunct="1">
              <a:defRPr/>
            </a:pPr>
            <a:r>
              <a:rPr lang="fr-FR" dirty="0" smtClean="0"/>
              <a:t>C14 : Analyser les causes de dysfonctionnement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6627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thermique</a:t>
            </a:r>
          </a:p>
          <a:p>
            <a:pPr lvl="1"/>
            <a:r>
              <a:rPr lang="fr-FR" smtClean="0"/>
              <a:t>Aérotherme :</a:t>
            </a:r>
          </a:p>
          <a:p>
            <a:pPr lvl="2"/>
            <a:r>
              <a:rPr lang="fr-FR" smtClean="0"/>
              <a:t>régulation TOR</a:t>
            </a:r>
          </a:p>
          <a:p>
            <a:pPr lvl="2"/>
            <a:r>
              <a:rPr lang="fr-FR" smtClean="0"/>
              <a:t>Etude de la chaine de conversion</a:t>
            </a:r>
          </a:p>
          <a:p>
            <a:pPr lvl="2"/>
            <a:r>
              <a:rPr lang="fr-FR" smtClean="0"/>
              <a:t>Etude de la chaine d’acquisition</a:t>
            </a:r>
          </a:p>
          <a:p>
            <a:pPr lvl="1"/>
            <a:r>
              <a:rPr lang="fr-FR" smtClean="0"/>
              <a:t>Bain régulé</a:t>
            </a:r>
          </a:p>
          <a:p>
            <a:pPr lvl="2"/>
            <a:r>
              <a:rPr lang="fr-FR" smtClean="0"/>
              <a:t>Etude thermique</a:t>
            </a:r>
          </a:p>
          <a:p>
            <a:pPr lvl="2"/>
            <a:r>
              <a:rPr lang="fr-FR" smtClean="0"/>
              <a:t>Régulation</a:t>
            </a:r>
          </a:p>
          <a:p>
            <a:pPr lvl="1"/>
            <a:r>
              <a:rPr lang="fr-FR" smtClean="0"/>
              <a:t>Traitement de surface</a:t>
            </a:r>
          </a:p>
          <a:p>
            <a:pPr lvl="2"/>
            <a:r>
              <a:rPr lang="fr-FR" smtClean="0"/>
              <a:t>Thermoplongeurs</a:t>
            </a:r>
          </a:p>
          <a:p>
            <a:pPr lvl="2"/>
            <a:r>
              <a:rPr lang="fr-FR" smtClean="0"/>
              <a:t>programmation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B7B329EE-5665-44F6-91CF-3B98F6A2F44E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Pilotage d’une chaine de commande</a:t>
            </a:r>
          </a:p>
          <a:p>
            <a:pPr lvl="1"/>
            <a:r>
              <a:rPr lang="fr-FR" smtClean="0"/>
              <a:t>Par API </a:t>
            </a:r>
            <a:r>
              <a:rPr lang="fr-FR" smtClean="0">
                <a:sym typeface="Wingdings" pitchFamily="2" charset="2"/>
              </a:rPr>
              <a:t> E/S Analogique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81275" y="533400"/>
            <a:ext cx="3348038" cy="13573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C06: Respecter une procédure</a:t>
            </a:r>
          </a:p>
          <a:p>
            <a:pPr eaLnBrk="1" hangingPunct="1">
              <a:defRPr/>
            </a:pPr>
            <a:r>
              <a:rPr lang="fr-FR" dirty="0" smtClean="0"/>
              <a:t>C08 : Concevoir une solution technique</a:t>
            </a:r>
          </a:p>
          <a:p>
            <a:pPr eaLnBrk="1" hangingPunct="1">
              <a:defRPr/>
            </a:pPr>
            <a:r>
              <a:rPr lang="fr-FR" dirty="0" smtClean="0"/>
              <a:t>C10 : Réaliser les représentations graphiques</a:t>
            </a:r>
          </a:p>
          <a:p>
            <a:pPr eaLnBrk="1" hangingPunct="1">
              <a:defRPr/>
            </a:pPr>
            <a:r>
              <a:rPr lang="fr-FR" dirty="0" smtClean="0"/>
              <a:t>C14 : Analyser les causes de dysfonctionnement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7651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thermique</a:t>
            </a:r>
          </a:p>
          <a:p>
            <a:pPr lvl="1"/>
            <a:r>
              <a:rPr lang="fr-FR" smtClean="0"/>
              <a:t>Aérotherme :</a:t>
            </a:r>
          </a:p>
          <a:p>
            <a:pPr lvl="2"/>
            <a:r>
              <a:rPr lang="fr-FR" smtClean="0"/>
              <a:t>régulation TOR</a:t>
            </a:r>
          </a:p>
          <a:p>
            <a:pPr lvl="2"/>
            <a:r>
              <a:rPr lang="fr-FR" smtClean="0"/>
              <a:t>Etude de la chaine de conversion</a:t>
            </a:r>
          </a:p>
          <a:p>
            <a:pPr lvl="2"/>
            <a:r>
              <a:rPr lang="fr-FR" smtClean="0"/>
              <a:t>Etude de la chaine d’acquisition</a:t>
            </a:r>
          </a:p>
          <a:p>
            <a:pPr lvl="1"/>
            <a:r>
              <a:rPr lang="fr-FR" smtClean="0"/>
              <a:t>Bain régulé</a:t>
            </a:r>
          </a:p>
          <a:p>
            <a:pPr lvl="2"/>
            <a:r>
              <a:rPr lang="fr-FR" smtClean="0"/>
              <a:t>Etude thermique</a:t>
            </a:r>
          </a:p>
          <a:p>
            <a:pPr lvl="2"/>
            <a:r>
              <a:rPr lang="fr-FR" smtClean="0"/>
              <a:t>Régulation</a:t>
            </a:r>
          </a:p>
          <a:p>
            <a:pPr lvl="1"/>
            <a:r>
              <a:rPr lang="fr-FR" smtClean="0"/>
              <a:t>Traitement de surface</a:t>
            </a:r>
          </a:p>
          <a:p>
            <a:pPr lvl="2"/>
            <a:r>
              <a:rPr lang="fr-FR" smtClean="0"/>
              <a:t>Thermoplongeurs</a:t>
            </a:r>
          </a:p>
          <a:p>
            <a:pPr lvl="2"/>
            <a:r>
              <a:rPr lang="fr-FR" smtClean="0"/>
              <a:t>programmation</a:t>
            </a:r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47A47F5F-18C4-45E0-B235-E106E296CE16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sym typeface="Wingdings" pitchFamily="2" charset="2"/>
              </a:rPr>
              <a:t>Elaborer un support de formation</a:t>
            </a:r>
          </a:p>
          <a:p>
            <a:pPr lvl="1"/>
            <a:r>
              <a:rPr lang="fr-FR" smtClean="0">
                <a:sym typeface="Wingdings" pitchFamily="2" charset="2"/>
              </a:rPr>
              <a:t>Recherches documentaires</a:t>
            </a:r>
          </a:p>
          <a:p>
            <a:pPr lvl="1"/>
            <a:r>
              <a:rPr lang="fr-FR" smtClean="0">
                <a:sym typeface="Wingdings" pitchFamily="2" charset="2"/>
              </a:rPr>
              <a:t>Diaporama</a:t>
            </a:r>
          </a:p>
          <a:p>
            <a:pPr lvl="1"/>
            <a:r>
              <a:rPr lang="fr-FR" smtClean="0">
                <a:sym typeface="Wingdings" pitchFamily="2" charset="2"/>
              </a:rPr>
              <a:t>Restitution</a:t>
            </a: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81275" y="533400"/>
            <a:ext cx="3348038" cy="13573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</a:p>
          <a:p>
            <a:pPr eaLnBrk="1" hangingPunct="1">
              <a:defRPr/>
            </a:pPr>
            <a:r>
              <a:rPr lang="fr-FR" dirty="0" smtClean="0"/>
              <a:t>C06: Respecter une procédure</a:t>
            </a:r>
          </a:p>
          <a:p>
            <a:pPr eaLnBrk="1" hangingPunct="1">
              <a:defRPr/>
            </a:pPr>
            <a:r>
              <a:rPr lang="fr-FR" dirty="0" smtClean="0"/>
              <a:t>C08 : Concevoir une solution technique</a:t>
            </a:r>
          </a:p>
          <a:p>
            <a:pPr eaLnBrk="1" hangingPunct="1">
              <a:defRPr/>
            </a:pPr>
            <a:r>
              <a:rPr lang="fr-FR" dirty="0" smtClean="0"/>
              <a:t>C10 : Réaliser les représentations graphiques</a:t>
            </a:r>
          </a:p>
          <a:p>
            <a:pPr eaLnBrk="1" hangingPunct="1">
              <a:defRPr/>
            </a:pPr>
            <a:r>
              <a:rPr lang="fr-FR" dirty="0" smtClean="0"/>
              <a:t>C14 : Analyser les causes de dysfonctionnement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8675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Conversion thermique</a:t>
            </a:r>
          </a:p>
          <a:p>
            <a:pPr lvl="1"/>
            <a:r>
              <a:rPr lang="fr-FR" smtClean="0"/>
              <a:t>Aérotherme :</a:t>
            </a:r>
          </a:p>
          <a:p>
            <a:pPr lvl="2"/>
            <a:r>
              <a:rPr lang="fr-FR" smtClean="0"/>
              <a:t>régulation TOR</a:t>
            </a:r>
          </a:p>
          <a:p>
            <a:pPr lvl="2"/>
            <a:r>
              <a:rPr lang="fr-FR" smtClean="0"/>
              <a:t>Etude de la chaine de conversion</a:t>
            </a:r>
          </a:p>
          <a:p>
            <a:pPr lvl="2"/>
            <a:r>
              <a:rPr lang="fr-FR" smtClean="0"/>
              <a:t>Etude de la chaine d’acquisition</a:t>
            </a:r>
          </a:p>
          <a:p>
            <a:pPr lvl="1"/>
            <a:r>
              <a:rPr lang="fr-FR" smtClean="0"/>
              <a:t>Bain régulé</a:t>
            </a:r>
          </a:p>
          <a:p>
            <a:pPr lvl="2"/>
            <a:r>
              <a:rPr lang="fr-FR" smtClean="0"/>
              <a:t>Etude thermique</a:t>
            </a:r>
          </a:p>
          <a:p>
            <a:pPr lvl="2"/>
            <a:r>
              <a:rPr lang="fr-FR" smtClean="0"/>
              <a:t>Régulation</a:t>
            </a:r>
          </a:p>
          <a:p>
            <a:pPr lvl="1"/>
            <a:r>
              <a:rPr lang="fr-FR" smtClean="0"/>
              <a:t>Traitement de surface</a:t>
            </a:r>
          </a:p>
          <a:p>
            <a:pPr lvl="2"/>
            <a:r>
              <a:rPr lang="fr-FR" smtClean="0"/>
              <a:t>Thermoplongeurs</a:t>
            </a:r>
          </a:p>
          <a:p>
            <a:pPr lvl="2"/>
            <a:r>
              <a:rPr lang="fr-FR" smtClean="0"/>
              <a:t>programmation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6D1FD4EC-3DEF-4069-A77B-F06882FCF302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5748338" y="533400"/>
            <a:ext cx="339566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C17 : Mettre en œuvre des moyens de mesurages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C18 : Interpréter des résultats de mesures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C19 : Identifier les paramètres de réglage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C20: Régler les paramètres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C26: Contrôler la conformité d’un produit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i="1" dirty="0">
                <a:solidFill>
                  <a:schemeClr val="tx2"/>
                </a:solidFill>
                <a:latin typeface="+mn-lt"/>
              </a:rPr>
              <a:t>C31 : intervenir sur une installation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Chantiers</a:t>
            </a:r>
          </a:p>
          <a:p>
            <a:pPr lvl="1"/>
            <a:r>
              <a:rPr lang="fr-FR" smtClean="0">
                <a:sym typeface="Wingdings" pitchFamily="2" charset="2"/>
              </a:rPr>
              <a:t>Présentation du chantier 0</a:t>
            </a:r>
          </a:p>
          <a:p>
            <a:pPr lvl="1"/>
            <a:r>
              <a:rPr lang="fr-FR" smtClean="0">
                <a:sym typeface="Wingdings" pitchFamily="2" charset="2"/>
              </a:rPr>
              <a:t>Chantier d’apprentissage</a:t>
            </a:r>
          </a:p>
          <a:p>
            <a:pPr lvl="2"/>
            <a:r>
              <a:rPr lang="fr-FR" smtClean="0">
                <a:sym typeface="Wingdings" pitchFamily="2" charset="2"/>
              </a:rPr>
              <a:t>Lancement</a:t>
            </a:r>
          </a:p>
          <a:p>
            <a:pPr lvl="2"/>
            <a:r>
              <a:rPr lang="fr-FR" smtClean="0">
                <a:sym typeface="Wingdings" pitchFamily="2" charset="2"/>
              </a:rPr>
              <a:t>Recensement des taches</a:t>
            </a:r>
          </a:p>
          <a:p>
            <a:pPr lvl="2"/>
            <a:r>
              <a:rPr lang="fr-FR" smtClean="0">
                <a:sym typeface="Wingdings" pitchFamily="2" charset="2"/>
              </a:rPr>
              <a:t>Estimation des durées de réalisation</a:t>
            </a:r>
          </a:p>
          <a:p>
            <a:pPr lvl="2"/>
            <a:r>
              <a:rPr lang="fr-FR" smtClean="0">
                <a:sym typeface="Wingdings" pitchFamily="2" charset="2"/>
              </a:rPr>
              <a:t>Planification</a:t>
            </a:r>
          </a:p>
          <a:p>
            <a:pPr lvl="2"/>
            <a:r>
              <a:rPr lang="fr-FR" smtClean="0">
                <a:sym typeface="Wingdings" pitchFamily="2" charset="2"/>
              </a:rPr>
              <a:t>Elaboration des fiches d’activités</a:t>
            </a:r>
          </a:p>
          <a:p>
            <a:pPr lvl="2"/>
            <a:r>
              <a:rPr lang="fr-FR" smtClean="0">
                <a:sym typeface="Wingdings" pitchFamily="2" charset="2"/>
              </a:rPr>
              <a:t>Elaboration du PPSPS</a:t>
            </a:r>
          </a:p>
          <a:p>
            <a:pPr lvl="2"/>
            <a:r>
              <a:rPr lang="fr-FR" smtClean="0">
                <a:sym typeface="Wingdings" pitchFamily="2" charset="2"/>
              </a:rPr>
              <a:t>Fiche de consignation</a:t>
            </a:r>
          </a:p>
          <a:p>
            <a:pPr lvl="2"/>
            <a:r>
              <a:rPr lang="fr-FR" smtClean="0">
                <a:sym typeface="Wingdings" pitchFamily="2" charset="2"/>
              </a:rPr>
              <a:t>Fiche de réservation des matériels spécifiques</a:t>
            </a: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447800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29699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Maintenance</a:t>
            </a:r>
          </a:p>
          <a:p>
            <a:pPr lvl="1"/>
            <a:r>
              <a:rPr lang="fr-FR" smtClean="0"/>
              <a:t>Sur le système étudié</a:t>
            </a:r>
          </a:p>
          <a:p>
            <a:pPr lvl="1"/>
            <a:r>
              <a:rPr lang="fr-FR" smtClean="0"/>
              <a:t>Maintenance préventive</a:t>
            </a:r>
          </a:p>
          <a:p>
            <a:pPr lvl="1"/>
            <a:r>
              <a:rPr lang="fr-FR" smtClean="0"/>
              <a:t>Maintenance curative</a:t>
            </a:r>
          </a:p>
          <a:p>
            <a:pPr lvl="2"/>
            <a:r>
              <a:rPr lang="fr-FR" smtClean="0"/>
              <a:t>Demande d’intervention</a:t>
            </a:r>
          </a:p>
          <a:p>
            <a:pPr lvl="2"/>
            <a:r>
              <a:rPr lang="fr-FR" smtClean="0"/>
              <a:t>Intervention</a:t>
            </a:r>
          </a:p>
          <a:p>
            <a:pPr lvl="3"/>
            <a:r>
              <a:rPr lang="fr-FR" smtClean="0"/>
              <a:t>Diagnostic</a:t>
            </a:r>
          </a:p>
          <a:p>
            <a:pPr lvl="3"/>
            <a:r>
              <a:rPr lang="fr-FR" smtClean="0"/>
              <a:t>Remise en état</a:t>
            </a:r>
          </a:p>
          <a:p>
            <a:pPr lvl="3"/>
            <a:r>
              <a:rPr lang="fr-FR" smtClean="0"/>
              <a:t>Compte rendu</a:t>
            </a:r>
          </a:p>
          <a:p>
            <a:pPr lvl="3"/>
            <a:r>
              <a:rPr lang="fr-FR" smtClean="0"/>
              <a:t>Informatisation de l’évènement</a:t>
            </a:r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3"/>
            <a:endParaRPr lang="fr-FR" smtClean="0"/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2">
              <a:buFont typeface="Arial" charset="0"/>
              <a:buNone/>
            </a:pPr>
            <a:endParaRPr lang="fr-FR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18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A6DADB69-5C54-4029-A21B-134648EA0A82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Chantiers suite</a:t>
            </a:r>
          </a:p>
          <a:p>
            <a:pPr lvl="1"/>
            <a:r>
              <a:rPr lang="fr-FR" smtClean="0">
                <a:sym typeface="Wingdings" pitchFamily="2" charset="2"/>
              </a:rPr>
              <a:t>Lancement des activités</a:t>
            </a:r>
          </a:p>
          <a:p>
            <a:pPr lvl="1"/>
            <a:r>
              <a:rPr lang="fr-FR" smtClean="0">
                <a:sym typeface="Wingdings" pitchFamily="2" charset="2"/>
              </a:rPr>
              <a:t>Réalisation du pupitre</a:t>
            </a:r>
          </a:p>
          <a:p>
            <a:pPr lvl="1"/>
            <a:r>
              <a:rPr lang="fr-FR" smtClean="0">
                <a:sym typeface="Wingdings" pitchFamily="2" charset="2"/>
              </a:rPr>
              <a:t>Réalisation de l’armoire de commande</a:t>
            </a:r>
          </a:p>
          <a:p>
            <a:pPr lvl="1"/>
            <a:r>
              <a:rPr lang="fr-FR" smtClean="0">
                <a:sym typeface="Wingdings" pitchFamily="2" charset="2"/>
              </a:rPr>
              <a:t>Suivi de la réalisation par le pilote</a:t>
            </a:r>
          </a:p>
          <a:p>
            <a:pPr lvl="1"/>
            <a:r>
              <a:rPr lang="fr-FR" smtClean="0">
                <a:sym typeface="Wingdings" pitchFamily="2" charset="2"/>
              </a:rPr>
              <a:t>Animation de réunions hebdomadaires</a:t>
            </a: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9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538288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endParaRPr lang="fr-FR" b="1" dirty="0" smtClean="0"/>
          </a:p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30723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Maintenance</a:t>
            </a:r>
          </a:p>
          <a:p>
            <a:pPr lvl="1"/>
            <a:r>
              <a:rPr lang="fr-FR" smtClean="0"/>
              <a:t>Sur le système étudié</a:t>
            </a:r>
          </a:p>
          <a:p>
            <a:pPr lvl="1"/>
            <a:r>
              <a:rPr lang="fr-FR" smtClean="0"/>
              <a:t>Maintenance préventive</a:t>
            </a:r>
          </a:p>
          <a:p>
            <a:pPr lvl="1"/>
            <a:r>
              <a:rPr lang="fr-FR" smtClean="0"/>
              <a:t>Maintenance curative</a:t>
            </a:r>
          </a:p>
          <a:p>
            <a:pPr lvl="2"/>
            <a:r>
              <a:rPr lang="fr-FR" smtClean="0"/>
              <a:t>Demande d’intervention</a:t>
            </a:r>
          </a:p>
          <a:p>
            <a:pPr lvl="2"/>
            <a:r>
              <a:rPr lang="fr-FR" smtClean="0"/>
              <a:t>Intervention</a:t>
            </a:r>
          </a:p>
          <a:p>
            <a:pPr lvl="3"/>
            <a:r>
              <a:rPr lang="fr-FR" smtClean="0"/>
              <a:t>Diagnostic</a:t>
            </a:r>
          </a:p>
          <a:p>
            <a:pPr lvl="3"/>
            <a:r>
              <a:rPr lang="fr-FR" smtClean="0"/>
              <a:t>Remise en état</a:t>
            </a:r>
          </a:p>
          <a:p>
            <a:pPr lvl="3"/>
            <a:r>
              <a:rPr lang="fr-FR" smtClean="0"/>
              <a:t>Compte rendu</a:t>
            </a:r>
          </a:p>
          <a:p>
            <a:pPr lvl="3"/>
            <a:r>
              <a:rPr lang="fr-FR" smtClean="0"/>
              <a:t>Informatisation de l’évènement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0119DD9F-D1F0-4327-B53E-3811CCE26E46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3"/>
          <p:cNvSpPr>
            <a:spLocks noGrp="1"/>
          </p:cNvSpPr>
          <p:nvPr>
            <p:ph type="title"/>
          </p:nvPr>
        </p:nvSpPr>
        <p:spPr>
          <a:xfrm>
            <a:off x="431448" y="188568"/>
            <a:ext cx="8229600" cy="68439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2800" dirty="0" smtClean="0"/>
              <a:t>Pédagogie centrée sur les systèmes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876653"/>
              </p:ext>
            </p:extLst>
          </p:nvPr>
        </p:nvGraphicFramePr>
        <p:xfrm>
          <a:off x="161412" y="818652"/>
          <a:ext cx="8754012" cy="6039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EC6BD-0E48-4A49-AE38-DC6B03F2AFC6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contenu 1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Chantiers suite</a:t>
            </a:r>
          </a:p>
          <a:p>
            <a:pPr lvl="1"/>
            <a:r>
              <a:rPr lang="fr-FR" smtClean="0">
                <a:sym typeface="Wingdings" pitchFamily="2" charset="2"/>
              </a:rPr>
              <a:t>réalisation</a:t>
            </a:r>
          </a:p>
          <a:p>
            <a:endParaRPr lang="fr-FR" smtClean="0">
              <a:sym typeface="Wingdings" pitchFamily="2" charset="2"/>
            </a:endParaRPr>
          </a:p>
          <a:p>
            <a:endParaRPr lang="fr-FR" smtClean="0">
              <a:sym typeface="Wingdings" pitchFamily="2" charset="2"/>
            </a:endParaRPr>
          </a:p>
          <a:p>
            <a:endParaRPr lang="fr-FR" smtClean="0">
              <a:sym typeface="Wingdings" pitchFamily="2" charset="2"/>
            </a:endParaRPr>
          </a:p>
          <a:p>
            <a:r>
              <a:rPr lang="fr-FR" smtClean="0">
                <a:sym typeface="Wingdings" pitchFamily="2" charset="2"/>
              </a:rPr>
              <a:t>Réception</a:t>
            </a:r>
          </a:p>
          <a:p>
            <a:pPr lvl="1"/>
            <a:r>
              <a:rPr lang="fr-FR" smtClean="0">
                <a:sym typeface="Wingdings" pitchFamily="2" charset="2"/>
              </a:rPr>
              <a:t>Mise en service</a:t>
            </a:r>
          </a:p>
          <a:p>
            <a:pPr lvl="1"/>
            <a:r>
              <a:rPr lang="fr-FR" smtClean="0">
                <a:sym typeface="Wingdings" pitchFamily="2" charset="2"/>
              </a:rPr>
              <a:t>Réception</a:t>
            </a:r>
          </a:p>
          <a:p>
            <a:pPr lvl="1"/>
            <a:r>
              <a:rPr lang="fr-FR" smtClean="0">
                <a:sym typeface="Wingdings" pitchFamily="2" charset="2"/>
              </a:rPr>
              <a:t>Archivage</a:t>
            </a: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pPr lvl="1">
              <a:buFont typeface="Wingdings 2" pitchFamily="18" charset="2"/>
              <a:buNone/>
            </a:pPr>
            <a:endParaRPr lang="fr-FR" smtClean="0"/>
          </a:p>
          <a:p>
            <a:endParaRPr lang="fr-FR" smtClean="0"/>
          </a:p>
        </p:txBody>
      </p:sp>
      <p:sp>
        <p:nvSpPr>
          <p:cNvPr id="11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628775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31747" name="Espace réservé du contenu 3"/>
          <p:cNvSpPr>
            <a:spLocks noGrp="1"/>
          </p:cNvSpPr>
          <p:nvPr>
            <p:ph idx="1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Maintenance</a:t>
            </a:r>
          </a:p>
          <a:p>
            <a:pPr lvl="1"/>
            <a:r>
              <a:rPr lang="fr-FR" smtClean="0"/>
              <a:t>Sur le système étudié</a:t>
            </a:r>
          </a:p>
          <a:p>
            <a:pPr lvl="1"/>
            <a:r>
              <a:rPr lang="fr-FR" smtClean="0"/>
              <a:t>Maintenance préventive</a:t>
            </a:r>
          </a:p>
          <a:p>
            <a:pPr lvl="1"/>
            <a:r>
              <a:rPr lang="fr-FR" smtClean="0"/>
              <a:t>Maintenance curative</a:t>
            </a:r>
          </a:p>
          <a:p>
            <a:pPr lvl="2"/>
            <a:r>
              <a:rPr lang="fr-FR" smtClean="0"/>
              <a:t>Demande d’intervention</a:t>
            </a:r>
          </a:p>
          <a:p>
            <a:pPr lvl="2"/>
            <a:r>
              <a:rPr lang="fr-FR" smtClean="0"/>
              <a:t>Intervention</a:t>
            </a:r>
          </a:p>
          <a:p>
            <a:pPr lvl="3"/>
            <a:r>
              <a:rPr lang="fr-FR" smtClean="0"/>
              <a:t>Diagnostic</a:t>
            </a:r>
          </a:p>
          <a:p>
            <a:pPr lvl="3"/>
            <a:r>
              <a:rPr lang="fr-FR" smtClean="0"/>
              <a:t>Remise en état</a:t>
            </a:r>
          </a:p>
          <a:p>
            <a:pPr lvl="3"/>
            <a:r>
              <a:rPr lang="fr-FR" smtClean="0"/>
              <a:t>Compte rendu</a:t>
            </a:r>
          </a:p>
          <a:p>
            <a:pPr lvl="3"/>
            <a:r>
              <a:rPr lang="fr-FR" smtClean="0"/>
              <a:t>Informatisation de l’évènement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70E25C72-40E4-418D-952A-3CBA303BDFE2}" type="slidenum">
              <a:rPr lang="fr-FR" smtClean="0"/>
              <a:pPr>
                <a:defRPr/>
              </a:pPr>
              <a:t>30</a:t>
            </a:fld>
            <a:endParaRPr lang="fr-FR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9064" y="1981192"/>
            <a:ext cx="850587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PROGRESSION</a:t>
            </a:r>
          </a:p>
          <a:p>
            <a:pPr algn="ctr">
              <a:defRPr/>
            </a:pPr>
            <a:r>
              <a:rPr lang="fr-F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DEUXIEME ANNEE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EF0F5-CCC6-448A-B60A-B4715448CBF0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Fonction traiter les données</a:t>
            </a:r>
          </a:p>
          <a:p>
            <a:pPr lvl="1"/>
            <a:r>
              <a:rPr lang="fr-FR" smtClean="0"/>
              <a:t>La régulation industrielle</a:t>
            </a:r>
          </a:p>
          <a:p>
            <a:pPr lvl="1"/>
            <a:r>
              <a:rPr lang="fr-FR" smtClean="0"/>
              <a:t>Cours</a:t>
            </a:r>
          </a:p>
          <a:p>
            <a:pPr lvl="1"/>
            <a:r>
              <a:rPr lang="fr-FR" smtClean="0"/>
              <a:t>Régulateurs matériels</a:t>
            </a:r>
          </a:p>
          <a:p>
            <a:pPr lvl="1"/>
            <a:r>
              <a:rPr lang="fr-FR" smtClean="0"/>
              <a:t>Régulateurs programmés</a:t>
            </a:r>
          </a:p>
          <a:p>
            <a:pPr lvl="1"/>
            <a:r>
              <a:rPr lang="fr-FR" smtClean="0"/>
              <a:t>Démonstration station de surpression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266825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endParaRPr lang="fr-FR" b="1" dirty="0" smtClean="0"/>
          </a:p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  <a:p>
            <a:pPr>
              <a:defRPr/>
            </a:pPr>
            <a:r>
              <a:rPr lang="fr-FR" b="1" dirty="0" smtClean="0"/>
              <a:t>C24 Suivre la réalisation</a:t>
            </a:r>
          </a:p>
          <a:p>
            <a:pPr>
              <a:defRPr/>
            </a:pPr>
            <a:r>
              <a:rPr lang="fr-FR" b="1" dirty="0" smtClean="0"/>
              <a:t>C25 Analyser un planning</a:t>
            </a:r>
          </a:p>
        </p:txBody>
      </p:sp>
      <p:sp>
        <p:nvSpPr>
          <p:cNvPr id="33796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DBC53E39-F86F-4D04-9878-B7C9DF107349}" type="slidenum">
              <a:rPr lang="fr-FR" smtClean="0"/>
              <a:pPr>
                <a:defRPr/>
              </a:pPr>
              <a:t>32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Fonction traiter les données</a:t>
            </a:r>
          </a:p>
          <a:p>
            <a:pPr lvl="1"/>
            <a:r>
              <a:rPr lang="fr-FR" smtClean="0"/>
              <a:t>Les modes de marche et d’arrêt</a:t>
            </a:r>
          </a:p>
          <a:p>
            <a:pPr lvl="2"/>
            <a:r>
              <a:rPr lang="fr-FR" smtClean="0"/>
              <a:t>Exemples sur les systèmes</a:t>
            </a:r>
          </a:p>
          <a:p>
            <a:pPr lvl="2"/>
            <a:r>
              <a:rPr lang="fr-FR" smtClean="0"/>
              <a:t>Programmation en PL7 pro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266825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endParaRPr lang="fr-FR" b="1" dirty="0" smtClean="0"/>
          </a:p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  <a:p>
            <a:pPr>
              <a:defRPr/>
            </a:pPr>
            <a:r>
              <a:rPr lang="fr-FR" b="1" dirty="0" smtClean="0"/>
              <a:t>C24 Suivre la réalisation</a:t>
            </a:r>
          </a:p>
          <a:p>
            <a:pPr>
              <a:defRPr/>
            </a:pPr>
            <a:r>
              <a:rPr lang="fr-FR" b="1" dirty="0" smtClean="0"/>
              <a:t>C25 Analyser un planning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92DF7B57-624E-4E55-9399-F728D62C20A5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Fonction communiquer dans l’habitat, le tertiaire, l’industrie</a:t>
            </a:r>
          </a:p>
          <a:p>
            <a:pPr lvl="1"/>
            <a:r>
              <a:rPr lang="fr-FR" smtClean="0"/>
              <a:t>Le pilotage des équipements liés au confort</a:t>
            </a:r>
          </a:p>
          <a:p>
            <a:pPr lvl="1"/>
            <a:r>
              <a:rPr lang="fr-FR" smtClean="0"/>
              <a:t>La détection incendie et intrusion</a:t>
            </a:r>
          </a:p>
          <a:p>
            <a:pPr lvl="1"/>
            <a:r>
              <a:rPr lang="fr-FR" smtClean="0"/>
              <a:t>La VDI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266825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endParaRPr lang="fr-FR" b="1" dirty="0" smtClean="0"/>
          </a:p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  <a:p>
            <a:pPr>
              <a:defRPr/>
            </a:pPr>
            <a:r>
              <a:rPr lang="fr-FR" b="1" dirty="0" smtClean="0"/>
              <a:t>C24 Suivre la réalisation</a:t>
            </a:r>
          </a:p>
          <a:p>
            <a:pPr>
              <a:defRPr/>
            </a:pPr>
            <a:r>
              <a:rPr lang="fr-FR" b="1" dirty="0" smtClean="0"/>
              <a:t>C25 Analyser un planning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7F17F8BF-7ACA-4D1A-9878-CAA3CC5FCAA4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CCF : Stage de technicien</a:t>
            </a:r>
          </a:p>
          <a:p>
            <a:pPr>
              <a:defRPr/>
            </a:pPr>
            <a:r>
              <a:rPr lang="fr-FR" dirty="0" smtClean="0"/>
              <a:t>La démarche de chantier / projet</a:t>
            </a:r>
          </a:p>
          <a:p>
            <a:pPr marL="627063" indent="27305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LOGICIEL CHANTIER / PROJET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266825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endParaRPr lang="fr-FR" b="1" dirty="0" smtClean="0"/>
          </a:p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  <a:p>
            <a:pPr>
              <a:defRPr/>
            </a:pPr>
            <a:r>
              <a:rPr lang="fr-FR" b="1" dirty="0" smtClean="0"/>
              <a:t>C24 Suivre la réalisation</a:t>
            </a:r>
          </a:p>
          <a:p>
            <a:pPr>
              <a:defRPr/>
            </a:pPr>
            <a:r>
              <a:rPr lang="fr-FR" b="1" dirty="0" smtClean="0"/>
              <a:t>C25 Analyser un planning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6431E9EB-3E37-4EC8-B37B-0BBEA760A4F4}" type="slidenum">
              <a:rPr lang="fr-FR" smtClean="0"/>
              <a:pPr>
                <a:defRPr/>
              </a:pPr>
              <a:t>35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CHANTIERS CCF</a:t>
            </a:r>
          </a:p>
          <a:p>
            <a:pPr indent="1270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ORGANISATION / PLANNIFICATION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Lancement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Recensement des taches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Estimation des durées de réalisation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Planification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Elaboration des fiches d’activités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Elaboration du PPSPS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Fiche de consignation</a:t>
            </a:r>
          </a:p>
          <a:p>
            <a:pPr lvl="2">
              <a:defRPr/>
            </a:pPr>
            <a:r>
              <a:rPr lang="fr-FR" dirty="0" smtClean="0">
                <a:sym typeface="Wingdings" pitchFamily="2" charset="2"/>
              </a:rPr>
              <a:t>Fiche de réservation des matériels spécifiques</a:t>
            </a:r>
          </a:p>
          <a:p>
            <a:pPr indent="12700">
              <a:buFont typeface="Wingdings" pitchFamily="2" charset="2"/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628775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91D4854A-BCBE-4C4D-A04C-6842D03D406C}" type="slidenum">
              <a:rPr lang="fr-FR" smtClean="0"/>
              <a:pPr>
                <a:defRPr/>
              </a:pPr>
              <a:t>36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CHANTIERS CCF</a:t>
            </a:r>
          </a:p>
          <a:p>
            <a:pPr marL="627063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REALISATION</a:t>
            </a:r>
          </a:p>
          <a:p>
            <a:pPr lvl="1">
              <a:defRPr/>
            </a:pPr>
            <a:r>
              <a:rPr lang="fr-FR" dirty="0" smtClean="0">
                <a:sym typeface="Wingdings" pitchFamily="2" charset="2"/>
              </a:rPr>
              <a:t>Lancement des activités</a:t>
            </a:r>
          </a:p>
          <a:p>
            <a:pPr lvl="1">
              <a:defRPr/>
            </a:pPr>
            <a:r>
              <a:rPr lang="fr-FR" dirty="0" smtClean="0">
                <a:sym typeface="Wingdings" pitchFamily="2" charset="2"/>
              </a:rPr>
              <a:t>Réalisation du pupitre</a:t>
            </a:r>
          </a:p>
          <a:p>
            <a:pPr lvl="1">
              <a:defRPr/>
            </a:pPr>
            <a:r>
              <a:rPr lang="fr-FR" dirty="0" smtClean="0">
                <a:sym typeface="Wingdings" pitchFamily="2" charset="2"/>
              </a:rPr>
              <a:t>Réalisation de l’armoire de commande</a:t>
            </a:r>
          </a:p>
          <a:p>
            <a:pPr lvl="1">
              <a:defRPr/>
            </a:pPr>
            <a:r>
              <a:rPr lang="fr-FR" dirty="0" smtClean="0">
                <a:sym typeface="Wingdings" pitchFamily="2" charset="2"/>
              </a:rPr>
              <a:t>Suivi de la réalisation par le pilote</a:t>
            </a:r>
          </a:p>
          <a:p>
            <a:pPr lvl="1">
              <a:defRPr/>
            </a:pPr>
            <a:r>
              <a:rPr lang="fr-FR" dirty="0" smtClean="0">
                <a:sym typeface="Wingdings" pitchFamily="2" charset="2"/>
              </a:rPr>
              <a:t>Animation de réunions hebdomadaires</a:t>
            </a:r>
          </a:p>
          <a:p>
            <a:pPr marL="627063" indent="0">
              <a:buFont typeface="Wingdings" pitchFamily="2" charset="2"/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538288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6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95C3FE44-7E0C-4F49-9EB2-1776A5DE807E}" type="slidenum">
              <a:rPr lang="fr-FR" smtClean="0"/>
              <a:pPr>
                <a:defRPr/>
              </a:pPr>
              <a:t>37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CHANTIERS CCF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ESSAIS </a:t>
            </a:r>
          </a:p>
          <a:p>
            <a:pPr marL="723900" indent="0"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 RECEPTION / CONTROLE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538288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7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6590402B-BF5E-4469-9F60-7246AF425EEE}" type="slidenum">
              <a:rPr lang="fr-FR" smtClean="0"/>
              <a:pPr>
                <a:defRPr/>
              </a:pPr>
              <a:t>38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CHANTIERS CCF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SYNTHESE COLLECTIVE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309813" y="533400"/>
            <a:ext cx="3167062" cy="1538288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C01 : Analyser un dossier</a:t>
            </a:r>
          </a:p>
          <a:p>
            <a:pPr eaLnBrk="1" hangingPunct="1">
              <a:defRPr/>
            </a:pPr>
            <a:r>
              <a:rPr lang="fr-FR" dirty="0" smtClean="0"/>
              <a:t>C03: Analyser une solution technique</a:t>
            </a:r>
          </a:p>
          <a:p>
            <a:pPr eaLnBrk="1" hangingPunct="1">
              <a:defRPr/>
            </a:pPr>
            <a:r>
              <a:rPr lang="fr-FR" dirty="0" smtClean="0"/>
              <a:t>C04: Rédiger un document de synthèse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C05 : Déterminer les ressources et les contraintes</a:t>
            </a:r>
          </a:p>
          <a:p>
            <a:pPr>
              <a:defRPr/>
            </a:pPr>
            <a:r>
              <a:rPr lang="fr-FR" b="1" dirty="0" smtClean="0"/>
              <a:t>C15 : Estimer les délais de réalisation</a:t>
            </a:r>
          </a:p>
          <a:p>
            <a:pPr eaLnBrk="1" hangingPunct="1">
              <a:defRPr/>
            </a:pPr>
            <a:r>
              <a:rPr lang="fr-FR" dirty="0" smtClean="0"/>
              <a:t>C17 : Mettre en œuvre des moyens de mesurages</a:t>
            </a:r>
          </a:p>
          <a:p>
            <a:pPr eaLnBrk="1" hangingPunct="1">
              <a:defRPr/>
            </a:pPr>
            <a:r>
              <a:rPr lang="fr-FR" dirty="0" smtClean="0"/>
              <a:t>C18 : Interpréter des résultats de mesures</a:t>
            </a:r>
          </a:p>
          <a:p>
            <a:pPr eaLnBrk="1" hangingPunct="1">
              <a:defRPr/>
            </a:pPr>
            <a:r>
              <a:rPr lang="fr-FR" dirty="0" smtClean="0"/>
              <a:t>C19 : Identifier les paramètres de réglage</a:t>
            </a:r>
          </a:p>
          <a:p>
            <a:pPr eaLnBrk="1" hangingPunct="1">
              <a:defRPr/>
            </a:pPr>
            <a:r>
              <a:rPr lang="fr-FR" dirty="0" smtClean="0"/>
              <a:t>C20: Régler les paramètres</a:t>
            </a:r>
            <a:endParaRPr lang="fr-FR" b="1" dirty="0" smtClean="0"/>
          </a:p>
          <a:p>
            <a:pPr>
              <a:defRPr/>
            </a:pPr>
            <a:r>
              <a:rPr lang="fr-FR" b="1" dirty="0" smtClean="0"/>
              <a:t>C21 Réaliser un ouvrage, un équipement ou un produit</a:t>
            </a:r>
          </a:p>
          <a:p>
            <a:pPr>
              <a:defRPr/>
            </a:pPr>
            <a:r>
              <a:rPr lang="fr-FR" b="1" dirty="0" smtClean="0"/>
              <a:t>C22 Déterminer les différentes tâches</a:t>
            </a:r>
          </a:p>
          <a:p>
            <a:pPr>
              <a:defRPr/>
            </a:pPr>
            <a:r>
              <a:rPr lang="fr-FR" b="1" dirty="0" smtClean="0"/>
              <a:t>C23 Planifier les tâches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idx="15"/>
          </p:nvPr>
        </p:nvSpPr>
        <p:spPr>
          <a:xfrm>
            <a:off x="4572000" y="2343150"/>
            <a:ext cx="4252913" cy="41624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Tp</a:t>
            </a:r>
            <a:r>
              <a:rPr lang="fr-FR" dirty="0" smtClean="0"/>
              <a:t> Tournants</a:t>
            </a:r>
          </a:p>
          <a:p>
            <a:pPr lvl="1">
              <a:defRPr/>
            </a:pPr>
            <a:r>
              <a:rPr lang="fr-FR" dirty="0" smtClean="0"/>
              <a:t> REGULATION :</a:t>
            </a:r>
          </a:p>
          <a:p>
            <a:pPr lvl="2">
              <a:defRPr/>
            </a:pPr>
            <a:r>
              <a:rPr lang="fr-FR" dirty="0" smtClean="0"/>
              <a:t>TOR ET PID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 CHAUFFAGE AEROTHERME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BAIN REGULE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STATION DE SURPRESSION</a:t>
            </a:r>
          </a:p>
          <a:p>
            <a:pPr lvl="2" indent="17463">
              <a:buFont typeface="Wingdings" pitchFamily="2" charset="2"/>
              <a:buChar char="ü"/>
              <a:defRPr/>
            </a:pPr>
            <a:r>
              <a:rPr lang="fr-FR" dirty="0" smtClean="0"/>
              <a:t>COURANT VARIATEURS</a:t>
            </a:r>
          </a:p>
          <a:p>
            <a:pPr lvl="2" indent="17463">
              <a:buFont typeface="Wingdings" pitchFamily="2" charset="2"/>
              <a:buChar char="ü"/>
              <a:defRPr/>
            </a:pPr>
            <a:endParaRPr lang="fr-FR" dirty="0" smtClean="0"/>
          </a:p>
          <a:p>
            <a:pPr lvl="1">
              <a:defRPr/>
            </a:pPr>
            <a:r>
              <a:rPr lang="fr-FR" dirty="0" smtClean="0"/>
              <a:t>ASSERVISSEMENT: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VERTICAL</a:t>
            </a:r>
          </a:p>
          <a:p>
            <a:pPr lvl="2" indent="-65088">
              <a:buFont typeface="Wingdings" pitchFamily="2" charset="2"/>
              <a:buChar char="ü"/>
              <a:defRPr/>
            </a:pPr>
            <a:r>
              <a:rPr lang="fr-FR" dirty="0" smtClean="0"/>
              <a:t>POSITION AXE LONGITUDINAL</a:t>
            </a:r>
          </a:p>
          <a:p>
            <a:pPr lvl="2">
              <a:defRPr/>
            </a:pPr>
            <a:endParaRPr lang="fr-FR" dirty="0" smtClean="0"/>
          </a:p>
          <a:p>
            <a:pPr marL="723900" lvl="1" indent="-273050">
              <a:buFont typeface="Wingdings" pitchFamily="2" charset="2"/>
              <a:buChar char="q"/>
              <a:defRPr/>
            </a:pPr>
            <a:r>
              <a:rPr lang="fr-FR" dirty="0" smtClean="0"/>
              <a:t>MAINTENANCE: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PONT ROULANT</a:t>
            </a:r>
          </a:p>
          <a:p>
            <a:pPr marL="1077913" lvl="1" indent="0">
              <a:buFont typeface="Wingdings" pitchFamily="2" charset="2"/>
              <a:buChar char="ü"/>
              <a:defRPr/>
            </a:pPr>
            <a:r>
              <a:rPr lang="fr-FR" sz="1400" dirty="0" smtClean="0"/>
              <a:t>TRANSTOCKEUR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  <a:p>
            <a:pPr lvl="2">
              <a:buFont typeface="Arial" charset="0"/>
              <a:buNone/>
              <a:defRPr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8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E5A9592-B70C-462D-91D3-A98EF8D4925E}" type="slidenum">
              <a:rPr lang="fr-FR" smtClean="0"/>
              <a:pPr>
                <a:defRPr/>
              </a:pPr>
              <a:t>39</a:t>
            </a:fld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86388" y="533400"/>
            <a:ext cx="35290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C24 Suivre la réalisation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500" b="1" i="1" dirty="0">
                <a:solidFill>
                  <a:schemeClr val="tx2"/>
                </a:solidFill>
                <a:latin typeface="+mn-lt"/>
              </a:rPr>
              <a:t>C25 Analyser un planning</a:t>
            </a:r>
            <a:endParaRPr lang="fr-FR" sz="1400" b="1" i="1" dirty="0">
              <a:solidFill>
                <a:schemeClr val="tx2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C26 Contrôler la conformité d'un produit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C27 Estimer les délais d'approvisionnement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C28 Communiquer de façon adaptée à la situation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C29 Exercer une responsabilité hiérarchique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C14 : Analyser les causes d’e dysfonctionnement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C30 Ordonnancer des opérations de maintenance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400" b="1" i="1" dirty="0">
                <a:solidFill>
                  <a:schemeClr val="tx2"/>
                </a:solidFill>
                <a:latin typeface="+mn-lt"/>
              </a:rPr>
              <a:t>C31 Intervenir sur une installation</a:t>
            </a:r>
            <a:endParaRPr lang="fr-FR" sz="14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B3A83-3AB9-4C45-9C9D-7E1F8A9ED5F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fr-FR" dirty="0" smtClean="0"/>
              <a:t>Organisation pédagogique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14" y="1280925"/>
            <a:ext cx="7933177" cy="3228219"/>
          </a:xfrm>
        </p:spPr>
      </p:pic>
    </p:spTree>
    <p:extLst>
      <p:ext uri="{BB962C8B-B14F-4D97-AF65-F5344CB8AC3E}">
        <p14:creationId xmlns:p14="http://schemas.microsoft.com/office/powerpoint/2010/main" val="146066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8505825" cy="3890963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PROJETS 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ORGANISATION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CDCF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COUTS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RESSOURCES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DELAIS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SOLUTIONS TECHNIQUES</a:t>
            </a:r>
          </a:p>
          <a:p>
            <a:pPr marL="1077913" indent="0">
              <a:buFont typeface="Wingdings" pitchFamily="2" charset="2"/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CCF1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41987" name="Espace réservé du contenu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TOUTES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228600" y="623888"/>
            <a:ext cx="1628775" cy="6334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9 à 11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B5B2A40C-D3A4-4CB4-AD7A-8BB757974AE2}" type="slidenum">
              <a:rPr lang="fr-FR" smtClean="0"/>
              <a:pPr>
                <a:defRPr/>
              </a:pPr>
              <a:t>40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8596313" cy="3890963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PROJETS 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CONCEPTION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PLANS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SCHEMAS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REALISER ET SUIVRE LA REALISATION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PREVOIR LES REGLAGES</a:t>
            </a:r>
          </a:p>
          <a:p>
            <a:pPr marL="1077913" indent="0">
              <a:buFont typeface="Wingdings" pitchFamily="2" charset="2"/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CCF2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43011" name="Espace réservé du contenu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TOUTES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138113" y="623888"/>
            <a:ext cx="1900237" cy="6334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12 à 15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5949CC70-1D55-4844-AEEB-E333AF61CFC1}" type="slidenum">
              <a:rPr lang="fr-FR" smtClean="0"/>
              <a:pPr>
                <a:defRPr/>
              </a:pPr>
              <a:t>41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8505825" cy="398145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PROJETS 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MISE EN ŒUVRE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REALISER ET SUIVRE LA REALISATION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REDIGER ET IMPLANTER LES PROGRAMMES API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ELABORER ET METTRE EN ŒUVRE LES PROCEDURES D’ESSAIS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PREVOIR ET EFFECTUER  LES REGLAGES</a:t>
            </a:r>
          </a:p>
          <a:p>
            <a:pPr marL="1077913" indent="0">
              <a:buFont typeface="Wingdings" pitchFamily="2" charset="2"/>
              <a:buChar char="ü"/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FAIRE LES MESURES VALIDANT LES CONTRAINTES IMPOSES DANS LE CDCF</a:t>
            </a:r>
          </a:p>
          <a:p>
            <a:pPr marL="1077913" indent="0">
              <a:buFont typeface="Wingdings" pitchFamily="2" charset="2"/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CCF3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44035" name="Espace réservé du contenu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TOUTES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138113" y="623888"/>
            <a:ext cx="1900237" cy="6334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16 à 20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B587D05-F1B4-424B-9551-B87F118669F1}" type="slidenum">
              <a:rPr lang="fr-FR" smtClean="0"/>
              <a:pPr>
                <a:defRPr/>
              </a:pPr>
              <a:t>42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228600" y="2343150"/>
            <a:ext cx="8686800" cy="3890963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PROJETS</a:t>
            </a:r>
          </a:p>
          <a:p>
            <a:pPr marL="723900" indent="0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</a:rPr>
              <a:t>SYNTHESE</a:t>
            </a:r>
          </a:p>
          <a:p>
            <a:pPr marL="723900" indent="0">
              <a:defRPr/>
            </a:pPr>
            <a:r>
              <a:rPr lang="fr-FR" sz="1600" b="0" dirty="0" smtClean="0">
                <a:solidFill>
                  <a:schemeClr val="tx1"/>
                </a:solidFill>
              </a:rPr>
              <a:t>PREPARATION A L’EXAMEN</a:t>
            </a:r>
          </a:p>
          <a:p>
            <a:pPr>
              <a:buFont typeface="Wingdings" pitchFamily="2" charset="2"/>
              <a:buNone/>
              <a:defRPr/>
            </a:pPr>
            <a:endParaRPr lang="fr-FR" dirty="0" smtClean="0"/>
          </a:p>
        </p:txBody>
      </p:sp>
      <p:sp>
        <p:nvSpPr>
          <p:cNvPr id="45059" name="Espace réservé du contenu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TOUTES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4000" dirty="0" smtClean="0">
                <a:solidFill>
                  <a:schemeClr val="bg1"/>
                </a:solidFill>
                <a:latin typeface="Trebuchet MS" pitchFamily="34" charset="0"/>
              </a:rPr>
              <a:t>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4945E695-2F4E-4A68-B9DF-C71D1EB3838D}" type="slidenum">
              <a:rPr lang="fr-FR" smtClean="0"/>
              <a:pPr>
                <a:defRPr/>
              </a:pPr>
              <a:t>43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1687"/>
          </a:xfrm>
        </p:spPr>
        <p:txBody>
          <a:bodyPr/>
          <a:lstStyle/>
          <a:p>
            <a:r>
              <a:rPr lang="fr-FR" dirty="0" smtClean="0"/>
              <a:t>Utilisation des systèmes</a:t>
            </a:r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61284"/>
              </p:ext>
            </p:extLst>
          </p:nvPr>
        </p:nvGraphicFramePr>
        <p:xfrm>
          <a:off x="457200" y="1076309"/>
          <a:ext cx="8186755" cy="538834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254325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</a:tblGrid>
              <a:tr h="117634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Systèmes</a:t>
                      </a:r>
                      <a:endParaRPr lang="fr-FR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Mise en service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Distribution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Comportement des charges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Procédés</a:t>
                      </a:r>
                      <a:r>
                        <a:rPr lang="fr-FR" sz="105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 de transformation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Réversibilité énergétique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Systèmes</a:t>
                      </a:r>
                      <a:r>
                        <a:rPr lang="fr-FR" sz="105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 autonomes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Qualité de l’énergie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Gestion des coûts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Asservissement régulation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Equipements communicants</a:t>
                      </a:r>
                      <a:endParaRPr lang="fr-FR" sz="105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Pont roulant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Station de relevage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Transstockeur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Boucle simple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Balancelles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Axe Vertical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Traitement de surface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Portail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Scie Automatisée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Station de surpression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Bain régulé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Axe de perçage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Micro</a:t>
                      </a:r>
                      <a:r>
                        <a:rPr lang="fr-FR" sz="1400" baseline="0" dirty="0" smtClean="0"/>
                        <a:t> Centrale</a:t>
                      </a:r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D5A85-1DEA-40C9-855B-ACE58BF3596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6"/>
          <p:cNvSpPr>
            <a:spLocks noGrp="1"/>
          </p:cNvSpPr>
          <p:nvPr>
            <p:ph type="title"/>
          </p:nvPr>
        </p:nvSpPr>
        <p:spPr>
          <a:xfrm>
            <a:off x="521460" y="5949336"/>
            <a:ext cx="8183880" cy="535764"/>
          </a:xfrm>
        </p:spPr>
        <p:txBody>
          <a:bodyPr>
            <a:normAutofit fontScale="90000"/>
          </a:bodyPr>
          <a:lstStyle/>
          <a:p>
            <a:r>
              <a:rPr lang="fr-FR" smtClean="0"/>
              <a:t>Utilisation des sous-systèmes</a:t>
            </a:r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96514"/>
              </p:ext>
            </p:extLst>
          </p:nvPr>
        </p:nvGraphicFramePr>
        <p:xfrm>
          <a:off x="611472" y="458604"/>
          <a:ext cx="8186755" cy="54907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254325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  <a:gridCol w="593243"/>
              </a:tblGrid>
              <a:tr h="1128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Sous - Systèmes</a:t>
                      </a:r>
                      <a:endParaRPr lang="fr-FR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Mise en service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Distribution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Comportement des charges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Procédés</a:t>
                      </a:r>
                      <a:r>
                        <a:rPr lang="fr-FR" sz="12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 de transformation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Réversibilité énergétique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Systèmes</a:t>
                      </a:r>
                      <a:r>
                        <a:rPr lang="fr-FR" sz="12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 autonomes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Qualité de l’énergie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Gestion des coûts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Asservissement régulation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rebuchet MS" pitchFamily="34" charset="0"/>
                        </a:rPr>
                        <a:t>Equipements communicants</a:t>
                      </a:r>
                      <a:endParaRPr lang="fr-FR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rebuchet MS" pitchFamily="34" charset="0"/>
                      </a:endParaRPr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Harmocem</a:t>
                      </a:r>
                      <a:r>
                        <a:rPr lang="fr-FR" sz="1600" dirty="0" smtClean="0"/>
                        <a:t> mono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Harmocem</a:t>
                      </a:r>
                      <a:r>
                        <a:rPr lang="fr-FR" sz="1600" dirty="0" smtClean="0"/>
                        <a:t> tri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Aérotherme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34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Démarrage des MAS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Ventelec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Inertec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Pilotage Variateur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Réseau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Asi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Réseau Energie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Codeur incrémental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663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TGBT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3F00F4-A828-44CA-A584-3B6CC6E3038A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rme libre 43"/>
          <p:cNvSpPr/>
          <p:nvPr/>
        </p:nvSpPr>
        <p:spPr>
          <a:xfrm>
            <a:off x="2316163" y="2617788"/>
            <a:ext cx="5919787" cy="3867150"/>
          </a:xfrm>
          <a:custGeom>
            <a:avLst/>
            <a:gdLst>
              <a:gd name="connsiteX0" fmla="*/ 318448 w 5920854"/>
              <a:gd name="connsiteY0" fmla="*/ 1544471 h 3907808"/>
              <a:gd name="connsiteX1" fmla="*/ 1655929 w 5920854"/>
              <a:gd name="connsiteY1" fmla="*/ 261581 h 3907808"/>
              <a:gd name="connsiteX2" fmla="*/ 3471081 w 5920854"/>
              <a:gd name="connsiteY2" fmla="*/ 247934 h 3907808"/>
              <a:gd name="connsiteX3" fmla="*/ 4658436 w 5920854"/>
              <a:gd name="connsiteY3" fmla="*/ 1749187 h 3907808"/>
              <a:gd name="connsiteX4" fmla="*/ 5641075 w 5920854"/>
              <a:gd name="connsiteY4" fmla="*/ 2568053 h 3907808"/>
              <a:gd name="connsiteX5" fmla="*/ 5559188 w 5920854"/>
              <a:gd name="connsiteY5" fmla="*/ 3741760 h 3907808"/>
              <a:gd name="connsiteX6" fmla="*/ 3471081 w 5920854"/>
              <a:gd name="connsiteY6" fmla="*/ 3564340 h 3907808"/>
              <a:gd name="connsiteX7" fmla="*/ 659642 w 5920854"/>
              <a:gd name="connsiteY7" fmla="*/ 3441510 h 3907808"/>
              <a:gd name="connsiteX8" fmla="*/ 59140 w 5920854"/>
              <a:gd name="connsiteY8" fmla="*/ 2486166 h 3907808"/>
              <a:gd name="connsiteX9" fmla="*/ 318448 w 5920854"/>
              <a:gd name="connsiteY9" fmla="*/ 1544471 h 3907808"/>
              <a:gd name="connsiteX0" fmla="*/ 318448 w 5920854"/>
              <a:gd name="connsiteY0" fmla="*/ 1544471 h 3907808"/>
              <a:gd name="connsiteX1" fmla="*/ 1655929 w 5920854"/>
              <a:gd name="connsiteY1" fmla="*/ 261581 h 3907808"/>
              <a:gd name="connsiteX2" fmla="*/ 4061609 w 5920854"/>
              <a:gd name="connsiteY2" fmla="*/ 247934 h 3907808"/>
              <a:gd name="connsiteX3" fmla="*/ 4658436 w 5920854"/>
              <a:gd name="connsiteY3" fmla="*/ 1749187 h 3907808"/>
              <a:gd name="connsiteX4" fmla="*/ 5641075 w 5920854"/>
              <a:gd name="connsiteY4" fmla="*/ 2568053 h 3907808"/>
              <a:gd name="connsiteX5" fmla="*/ 5559188 w 5920854"/>
              <a:gd name="connsiteY5" fmla="*/ 3741760 h 3907808"/>
              <a:gd name="connsiteX6" fmla="*/ 3471081 w 5920854"/>
              <a:gd name="connsiteY6" fmla="*/ 3564340 h 3907808"/>
              <a:gd name="connsiteX7" fmla="*/ 659642 w 5920854"/>
              <a:gd name="connsiteY7" fmla="*/ 3441510 h 3907808"/>
              <a:gd name="connsiteX8" fmla="*/ 59140 w 5920854"/>
              <a:gd name="connsiteY8" fmla="*/ 2486166 h 3907808"/>
              <a:gd name="connsiteX9" fmla="*/ 318448 w 5920854"/>
              <a:gd name="connsiteY9" fmla="*/ 1544471 h 3907808"/>
              <a:gd name="connsiteX0" fmla="*/ 318448 w 5920854"/>
              <a:gd name="connsiteY0" fmla="*/ 1544471 h 3907808"/>
              <a:gd name="connsiteX1" fmla="*/ 1655929 w 5920854"/>
              <a:gd name="connsiteY1" fmla="*/ 261581 h 3907808"/>
              <a:gd name="connsiteX2" fmla="*/ 4061609 w 5920854"/>
              <a:gd name="connsiteY2" fmla="*/ 247934 h 3907808"/>
              <a:gd name="connsiteX3" fmla="*/ 4658436 w 5920854"/>
              <a:gd name="connsiteY3" fmla="*/ 1749187 h 3907808"/>
              <a:gd name="connsiteX4" fmla="*/ 5610916 w 5920854"/>
              <a:gd name="connsiteY4" fmla="*/ 1495475 h 3907808"/>
              <a:gd name="connsiteX5" fmla="*/ 5641075 w 5920854"/>
              <a:gd name="connsiteY5" fmla="*/ 2568053 h 3907808"/>
              <a:gd name="connsiteX6" fmla="*/ 5559188 w 5920854"/>
              <a:gd name="connsiteY6" fmla="*/ 3741760 h 3907808"/>
              <a:gd name="connsiteX7" fmla="*/ 3471081 w 5920854"/>
              <a:gd name="connsiteY7" fmla="*/ 3564340 h 3907808"/>
              <a:gd name="connsiteX8" fmla="*/ 659642 w 5920854"/>
              <a:gd name="connsiteY8" fmla="*/ 3441510 h 3907808"/>
              <a:gd name="connsiteX9" fmla="*/ 59140 w 5920854"/>
              <a:gd name="connsiteY9" fmla="*/ 2486166 h 3907808"/>
              <a:gd name="connsiteX10" fmla="*/ 318448 w 5920854"/>
              <a:gd name="connsiteY10" fmla="*/ 1544471 h 3907808"/>
              <a:gd name="connsiteX0" fmla="*/ 318448 w 5920854"/>
              <a:gd name="connsiteY0" fmla="*/ 1498979 h 3862316"/>
              <a:gd name="connsiteX1" fmla="*/ 1655929 w 5920854"/>
              <a:gd name="connsiteY1" fmla="*/ 216089 h 3862316"/>
              <a:gd name="connsiteX2" fmla="*/ 4061609 w 5920854"/>
              <a:gd name="connsiteY2" fmla="*/ 202442 h 3862316"/>
              <a:gd name="connsiteX3" fmla="*/ 5429940 w 5920854"/>
              <a:gd name="connsiteY3" fmla="*/ 246343 h 3862316"/>
              <a:gd name="connsiteX4" fmla="*/ 5610916 w 5920854"/>
              <a:gd name="connsiteY4" fmla="*/ 1449983 h 3862316"/>
              <a:gd name="connsiteX5" fmla="*/ 5641075 w 5920854"/>
              <a:gd name="connsiteY5" fmla="*/ 2522561 h 3862316"/>
              <a:gd name="connsiteX6" fmla="*/ 5559188 w 5920854"/>
              <a:gd name="connsiteY6" fmla="*/ 3696268 h 3862316"/>
              <a:gd name="connsiteX7" fmla="*/ 3471081 w 5920854"/>
              <a:gd name="connsiteY7" fmla="*/ 3518848 h 3862316"/>
              <a:gd name="connsiteX8" fmla="*/ 659642 w 5920854"/>
              <a:gd name="connsiteY8" fmla="*/ 3396018 h 3862316"/>
              <a:gd name="connsiteX9" fmla="*/ 59140 w 5920854"/>
              <a:gd name="connsiteY9" fmla="*/ 2440674 h 3862316"/>
              <a:gd name="connsiteX10" fmla="*/ 318448 w 5920854"/>
              <a:gd name="connsiteY10" fmla="*/ 1498979 h 3862316"/>
              <a:gd name="connsiteX0" fmla="*/ 318448 w 5920854"/>
              <a:gd name="connsiteY0" fmla="*/ 1498979 h 3862316"/>
              <a:gd name="connsiteX1" fmla="*/ 1655929 w 5920854"/>
              <a:gd name="connsiteY1" fmla="*/ 216089 h 3862316"/>
              <a:gd name="connsiteX2" fmla="*/ 4061609 w 5920854"/>
              <a:gd name="connsiteY2" fmla="*/ 202442 h 3862316"/>
              <a:gd name="connsiteX3" fmla="*/ 4085230 w 5920854"/>
              <a:gd name="connsiteY3" fmla="*/ 202442 h 3862316"/>
              <a:gd name="connsiteX4" fmla="*/ 5429940 w 5920854"/>
              <a:gd name="connsiteY4" fmla="*/ 246343 h 3862316"/>
              <a:gd name="connsiteX5" fmla="*/ 5610916 w 5920854"/>
              <a:gd name="connsiteY5" fmla="*/ 1449983 h 3862316"/>
              <a:gd name="connsiteX6" fmla="*/ 5641075 w 5920854"/>
              <a:gd name="connsiteY6" fmla="*/ 2522561 h 3862316"/>
              <a:gd name="connsiteX7" fmla="*/ 5559188 w 5920854"/>
              <a:gd name="connsiteY7" fmla="*/ 3696268 h 3862316"/>
              <a:gd name="connsiteX8" fmla="*/ 3471081 w 5920854"/>
              <a:gd name="connsiteY8" fmla="*/ 3518848 h 3862316"/>
              <a:gd name="connsiteX9" fmla="*/ 659642 w 5920854"/>
              <a:gd name="connsiteY9" fmla="*/ 3396018 h 3862316"/>
              <a:gd name="connsiteX10" fmla="*/ 59140 w 5920854"/>
              <a:gd name="connsiteY10" fmla="*/ 2440674 h 3862316"/>
              <a:gd name="connsiteX11" fmla="*/ 318448 w 5920854"/>
              <a:gd name="connsiteY11" fmla="*/ 1498979 h 3862316"/>
              <a:gd name="connsiteX0" fmla="*/ 318448 w 5920854"/>
              <a:gd name="connsiteY0" fmla="*/ 1504213 h 3867550"/>
              <a:gd name="connsiteX1" fmla="*/ 1655929 w 5920854"/>
              <a:gd name="connsiteY1" fmla="*/ 221323 h 3867550"/>
              <a:gd name="connsiteX2" fmla="*/ 4061609 w 5920854"/>
              <a:gd name="connsiteY2" fmla="*/ 207676 h 3867550"/>
              <a:gd name="connsiteX3" fmla="*/ 4085230 w 5920854"/>
              <a:gd name="connsiteY3" fmla="*/ 207676 h 3867550"/>
              <a:gd name="connsiteX4" fmla="*/ 5429940 w 5920854"/>
              <a:gd name="connsiteY4" fmla="*/ 251577 h 3867550"/>
              <a:gd name="connsiteX5" fmla="*/ 4301196 w 5920854"/>
              <a:gd name="connsiteY5" fmla="*/ 1717137 h 3867550"/>
              <a:gd name="connsiteX6" fmla="*/ 5641075 w 5920854"/>
              <a:gd name="connsiteY6" fmla="*/ 2527795 h 3867550"/>
              <a:gd name="connsiteX7" fmla="*/ 5559188 w 5920854"/>
              <a:gd name="connsiteY7" fmla="*/ 3701502 h 3867550"/>
              <a:gd name="connsiteX8" fmla="*/ 3471081 w 5920854"/>
              <a:gd name="connsiteY8" fmla="*/ 3524082 h 3867550"/>
              <a:gd name="connsiteX9" fmla="*/ 659642 w 5920854"/>
              <a:gd name="connsiteY9" fmla="*/ 3401252 h 3867550"/>
              <a:gd name="connsiteX10" fmla="*/ 59140 w 5920854"/>
              <a:gd name="connsiteY10" fmla="*/ 2445908 h 3867550"/>
              <a:gd name="connsiteX11" fmla="*/ 318448 w 5920854"/>
              <a:gd name="connsiteY11" fmla="*/ 1504213 h 3867550"/>
              <a:gd name="connsiteX0" fmla="*/ 318448 w 5920854"/>
              <a:gd name="connsiteY0" fmla="*/ 1504213 h 3867550"/>
              <a:gd name="connsiteX1" fmla="*/ 1655929 w 5920854"/>
              <a:gd name="connsiteY1" fmla="*/ 221323 h 3867550"/>
              <a:gd name="connsiteX2" fmla="*/ 4061609 w 5920854"/>
              <a:gd name="connsiteY2" fmla="*/ 207676 h 3867550"/>
              <a:gd name="connsiteX3" fmla="*/ 4085230 w 5920854"/>
              <a:gd name="connsiteY3" fmla="*/ 207676 h 3867550"/>
              <a:gd name="connsiteX4" fmla="*/ 5429940 w 5920854"/>
              <a:gd name="connsiteY4" fmla="*/ 251577 h 3867550"/>
              <a:gd name="connsiteX5" fmla="*/ 4301196 w 5920854"/>
              <a:gd name="connsiteY5" fmla="*/ 1717137 h 3867550"/>
              <a:gd name="connsiteX6" fmla="*/ 5641075 w 5920854"/>
              <a:gd name="connsiteY6" fmla="*/ 2527795 h 3867550"/>
              <a:gd name="connsiteX7" fmla="*/ 5559188 w 5920854"/>
              <a:gd name="connsiteY7" fmla="*/ 3701502 h 3867550"/>
              <a:gd name="connsiteX8" fmla="*/ 3471081 w 5920854"/>
              <a:gd name="connsiteY8" fmla="*/ 3524082 h 3867550"/>
              <a:gd name="connsiteX9" fmla="*/ 659642 w 5920854"/>
              <a:gd name="connsiteY9" fmla="*/ 3401252 h 3867550"/>
              <a:gd name="connsiteX10" fmla="*/ 59140 w 5920854"/>
              <a:gd name="connsiteY10" fmla="*/ 2445908 h 3867550"/>
              <a:gd name="connsiteX11" fmla="*/ 318448 w 5920854"/>
              <a:gd name="connsiteY11" fmla="*/ 1504213 h 386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920854" h="3867550">
                <a:moveTo>
                  <a:pt x="318448" y="1504213"/>
                </a:moveTo>
                <a:cubicBezTo>
                  <a:pt x="584580" y="1133449"/>
                  <a:pt x="1032069" y="437412"/>
                  <a:pt x="1655929" y="221323"/>
                </a:cubicBezTo>
                <a:cubicBezTo>
                  <a:pt x="2279789" y="5234"/>
                  <a:pt x="3656726" y="209950"/>
                  <a:pt x="4061609" y="207676"/>
                </a:cubicBezTo>
                <a:cubicBezTo>
                  <a:pt x="4466492" y="205402"/>
                  <a:pt x="3857175" y="200359"/>
                  <a:pt x="4085230" y="207676"/>
                </a:cubicBezTo>
                <a:cubicBezTo>
                  <a:pt x="4313285" y="214993"/>
                  <a:pt x="5393946" y="0"/>
                  <a:pt x="5429940" y="251577"/>
                </a:cubicBezTo>
                <a:cubicBezTo>
                  <a:pt x="5465934" y="503154"/>
                  <a:pt x="4266007" y="1337767"/>
                  <a:pt x="4301196" y="1717137"/>
                </a:cubicBezTo>
                <a:cubicBezTo>
                  <a:pt x="4336385" y="2096507"/>
                  <a:pt x="5431410" y="2197068"/>
                  <a:pt x="5641075" y="2527795"/>
                </a:cubicBezTo>
                <a:cubicBezTo>
                  <a:pt x="5850740" y="2858522"/>
                  <a:pt x="5920854" y="3535454"/>
                  <a:pt x="5559188" y="3701502"/>
                </a:cubicBezTo>
                <a:cubicBezTo>
                  <a:pt x="5197522" y="3867550"/>
                  <a:pt x="4287672" y="3574124"/>
                  <a:pt x="3471081" y="3524082"/>
                </a:cubicBezTo>
                <a:cubicBezTo>
                  <a:pt x="2654490" y="3474040"/>
                  <a:pt x="1228299" y="3580948"/>
                  <a:pt x="659642" y="3401252"/>
                </a:cubicBezTo>
                <a:cubicBezTo>
                  <a:pt x="90985" y="3221556"/>
                  <a:pt x="118280" y="2759806"/>
                  <a:pt x="59140" y="2445908"/>
                </a:cubicBezTo>
                <a:cubicBezTo>
                  <a:pt x="0" y="2132010"/>
                  <a:pt x="52317" y="1874977"/>
                  <a:pt x="318448" y="1504213"/>
                </a:cubicBezTo>
                <a:close/>
              </a:path>
            </a:pathLst>
          </a:custGeom>
          <a:gradFill flip="none" rotWithShape="1">
            <a:gsLst>
              <a:gs pos="8000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43" name="Titre 1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Positionnement  du système</a:t>
            </a:r>
            <a:br>
              <a:rPr lang="fr-FR" dirty="0" smtClean="0"/>
            </a:br>
            <a:r>
              <a:rPr lang="fr-FR" dirty="0" smtClean="0"/>
              <a:t>Ex : le Pont Roulant</a:t>
            </a:r>
          </a:p>
        </p:txBody>
      </p:sp>
      <p:sp>
        <p:nvSpPr>
          <p:cNvPr id="42" name="Espace réservé du numéro de diapositive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5713D-7371-44B8-8C80-586B244CB7D7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grpSp>
        <p:nvGrpSpPr>
          <p:cNvPr id="10244" name="Groupe 32"/>
          <p:cNvGrpSpPr>
            <a:grpSpLocks/>
          </p:cNvGrpSpPr>
          <p:nvPr/>
        </p:nvGrpSpPr>
        <p:grpSpPr bwMode="auto">
          <a:xfrm>
            <a:off x="500063" y="1800225"/>
            <a:ext cx="7239000" cy="4071939"/>
            <a:chOff x="500040" y="1800216"/>
            <a:chExt cx="7239040" cy="4071961"/>
          </a:xfrm>
        </p:grpSpPr>
        <p:cxnSp>
          <p:nvCxnSpPr>
            <p:cNvPr id="6" name="Connecteur droit 5"/>
            <p:cNvCxnSpPr/>
            <p:nvPr/>
          </p:nvCxnSpPr>
          <p:spPr>
            <a:xfrm rot="5400000">
              <a:off x="1405713" y="4148936"/>
              <a:ext cx="344489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rot="5400000">
              <a:off x="3327393" y="4148142"/>
              <a:ext cx="3443306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rot="5400000">
              <a:off x="5248278" y="4148142"/>
              <a:ext cx="3443306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1947848" y="3067048"/>
              <a:ext cx="5761069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1914510" y="4200529"/>
              <a:ext cx="5761070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1914510" y="5349885"/>
              <a:ext cx="576107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0259" name="Groupe 12"/>
            <p:cNvGrpSpPr>
              <a:grpSpLocks/>
            </p:cNvGrpSpPr>
            <p:nvPr/>
          </p:nvGrpSpPr>
          <p:grpSpPr bwMode="auto">
            <a:xfrm>
              <a:off x="2141662" y="1800216"/>
              <a:ext cx="1890263" cy="815979"/>
              <a:chOff x="1998942" y="633419"/>
              <a:chExt cx="1692387" cy="707341"/>
            </a:xfrm>
          </p:grpSpPr>
          <p:sp>
            <p:nvSpPr>
              <p:cNvPr id="14" name="Rectangle à coins arrondis 13"/>
              <p:cNvSpPr/>
              <p:nvPr/>
            </p:nvSpPr>
            <p:spPr>
              <a:xfrm>
                <a:off x="1998943" y="633419"/>
                <a:ext cx="1692386" cy="707341"/>
              </a:xfrm>
              <a:prstGeom prst="roundRect">
                <a:avLst>
                  <a:gd name="adj" fmla="val 10000"/>
                </a:avLst>
              </a:prstGeom>
              <a:solidFill>
                <a:srgbClr val="FFC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Rectangle 14"/>
              <p:cNvSpPr/>
              <p:nvPr/>
            </p:nvSpPr>
            <p:spPr>
              <a:xfrm>
                <a:off x="1998942" y="654062"/>
                <a:ext cx="1692387" cy="666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/>
                  <a:t>Transformation</a:t>
                </a:r>
              </a:p>
            </p:txBody>
          </p:sp>
        </p:grpSp>
        <p:grpSp>
          <p:nvGrpSpPr>
            <p:cNvPr id="10260" name="Groupe 16"/>
            <p:cNvGrpSpPr>
              <a:grpSpLocks/>
            </p:cNvGrpSpPr>
            <p:nvPr/>
          </p:nvGrpSpPr>
          <p:grpSpPr bwMode="auto">
            <a:xfrm>
              <a:off x="4239555" y="1800216"/>
              <a:ext cx="1579234" cy="815537"/>
              <a:chOff x="2157952" y="633419"/>
              <a:chExt cx="1413917" cy="706958"/>
            </a:xfrm>
          </p:grpSpPr>
          <p:sp>
            <p:nvSpPr>
              <p:cNvPr id="18" name="Rectangle à coins arrondis 17"/>
              <p:cNvSpPr/>
              <p:nvPr/>
            </p:nvSpPr>
            <p:spPr>
              <a:xfrm>
                <a:off x="2158539" y="633419"/>
                <a:ext cx="1412798" cy="707341"/>
              </a:xfrm>
              <a:prstGeom prst="roundRect">
                <a:avLst>
                  <a:gd name="adj" fmla="val 10000"/>
                </a:avLst>
              </a:prstGeom>
              <a:solidFill>
                <a:srgbClr val="FFC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Rectangle 18"/>
              <p:cNvSpPr/>
              <p:nvPr/>
            </p:nvSpPr>
            <p:spPr>
              <a:xfrm>
                <a:off x="2179859" y="654062"/>
                <a:ext cx="1370158" cy="666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/>
                  <a:t>Déplacement</a:t>
                </a:r>
              </a:p>
            </p:txBody>
          </p:sp>
        </p:grpSp>
        <p:grpSp>
          <p:nvGrpSpPr>
            <p:cNvPr id="10261" name="Groupe 19"/>
            <p:cNvGrpSpPr>
              <a:grpSpLocks/>
            </p:cNvGrpSpPr>
            <p:nvPr/>
          </p:nvGrpSpPr>
          <p:grpSpPr bwMode="auto">
            <a:xfrm>
              <a:off x="6159846" y="1800216"/>
              <a:ext cx="1579234" cy="815537"/>
              <a:chOff x="2157952" y="633419"/>
              <a:chExt cx="1413917" cy="706958"/>
            </a:xfrm>
          </p:grpSpPr>
          <p:sp>
            <p:nvSpPr>
              <p:cNvPr id="21" name="Rectangle à coins arrondis 20"/>
              <p:cNvSpPr/>
              <p:nvPr/>
            </p:nvSpPr>
            <p:spPr>
              <a:xfrm>
                <a:off x="2157649" y="633419"/>
                <a:ext cx="1414220" cy="707341"/>
              </a:xfrm>
              <a:prstGeom prst="roundRect">
                <a:avLst>
                  <a:gd name="adj" fmla="val 10000"/>
                </a:avLst>
              </a:prstGeom>
              <a:solidFill>
                <a:srgbClr val="FFC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Rectangle 21"/>
              <p:cNvSpPr/>
              <p:nvPr/>
            </p:nvSpPr>
            <p:spPr>
              <a:xfrm>
                <a:off x="2178970" y="654062"/>
                <a:ext cx="1371579" cy="666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/>
                  <a:t>Stockage</a:t>
                </a:r>
              </a:p>
            </p:txBody>
          </p:sp>
        </p:grpSp>
        <p:grpSp>
          <p:nvGrpSpPr>
            <p:cNvPr id="10262" name="Groupe 22"/>
            <p:cNvGrpSpPr>
              <a:grpSpLocks/>
            </p:cNvGrpSpPr>
            <p:nvPr/>
          </p:nvGrpSpPr>
          <p:grpSpPr bwMode="auto">
            <a:xfrm>
              <a:off x="500040" y="2654851"/>
              <a:ext cx="1579234" cy="815537"/>
              <a:chOff x="2157952" y="633419"/>
              <a:chExt cx="1413917" cy="706958"/>
            </a:xfrm>
          </p:grpSpPr>
          <p:sp>
            <p:nvSpPr>
              <p:cNvPr id="24" name="Rectangle à coins arrondis 23"/>
              <p:cNvSpPr/>
              <p:nvPr/>
            </p:nvSpPr>
            <p:spPr>
              <a:xfrm>
                <a:off x="2157952" y="632938"/>
                <a:ext cx="1414219" cy="707341"/>
              </a:xfrm>
              <a:prstGeom prst="roundRect">
                <a:avLst>
                  <a:gd name="adj" fmla="val 10000"/>
                </a:avLst>
              </a:prstGeom>
              <a:solidFill>
                <a:srgbClr val="00B05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Rectangle 24"/>
              <p:cNvSpPr/>
              <p:nvPr/>
            </p:nvSpPr>
            <p:spPr>
              <a:xfrm>
                <a:off x="2179271" y="653581"/>
                <a:ext cx="1371580" cy="666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 smtClean="0"/>
                  <a:t>Produit ou Matière</a:t>
                </a:r>
                <a:endParaRPr lang="fr-FR" sz="1700" dirty="0"/>
              </a:p>
            </p:txBody>
          </p:sp>
        </p:grpSp>
        <p:grpSp>
          <p:nvGrpSpPr>
            <p:cNvPr id="10263" name="Groupe 25"/>
            <p:cNvGrpSpPr>
              <a:grpSpLocks/>
            </p:cNvGrpSpPr>
            <p:nvPr/>
          </p:nvGrpSpPr>
          <p:grpSpPr bwMode="auto">
            <a:xfrm>
              <a:off x="500040" y="3783545"/>
              <a:ext cx="1579234" cy="815537"/>
              <a:chOff x="2157952" y="633419"/>
              <a:chExt cx="1413917" cy="706958"/>
            </a:xfrm>
          </p:grpSpPr>
          <p:sp>
            <p:nvSpPr>
              <p:cNvPr id="27" name="Rectangle à coins arrondis 26"/>
              <p:cNvSpPr/>
              <p:nvPr/>
            </p:nvSpPr>
            <p:spPr>
              <a:xfrm>
                <a:off x="2157952" y="632960"/>
                <a:ext cx="1414219" cy="707341"/>
              </a:xfrm>
              <a:prstGeom prst="roundRect">
                <a:avLst>
                  <a:gd name="adj" fmla="val 10000"/>
                </a:avLst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Rectangle 27"/>
              <p:cNvSpPr/>
              <p:nvPr/>
            </p:nvSpPr>
            <p:spPr>
              <a:xfrm>
                <a:off x="2179271" y="653601"/>
                <a:ext cx="1371580" cy="666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/>
                  <a:t>Energie</a:t>
                </a:r>
              </a:p>
            </p:txBody>
          </p:sp>
        </p:grpSp>
        <p:grpSp>
          <p:nvGrpSpPr>
            <p:cNvPr id="10264" name="Groupe 28"/>
            <p:cNvGrpSpPr>
              <a:grpSpLocks/>
            </p:cNvGrpSpPr>
            <p:nvPr/>
          </p:nvGrpSpPr>
          <p:grpSpPr bwMode="auto">
            <a:xfrm>
              <a:off x="500040" y="4931788"/>
              <a:ext cx="1579234" cy="815537"/>
              <a:chOff x="2157952" y="633419"/>
              <a:chExt cx="1413917" cy="706958"/>
            </a:xfrm>
          </p:grpSpPr>
          <p:sp>
            <p:nvSpPr>
              <p:cNvPr id="30" name="Rectangle à coins arrondis 29"/>
              <p:cNvSpPr/>
              <p:nvPr/>
            </p:nvSpPr>
            <p:spPr>
              <a:xfrm>
                <a:off x="2157952" y="633924"/>
                <a:ext cx="1414219" cy="705965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Rectangle 30"/>
              <p:cNvSpPr/>
              <p:nvPr/>
            </p:nvSpPr>
            <p:spPr>
              <a:xfrm>
                <a:off x="2179271" y="654566"/>
                <a:ext cx="1371580" cy="66468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0795" tIns="10795" rIns="10795" bIns="10795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/>
                  <a:t>Information</a:t>
                </a:r>
              </a:p>
            </p:txBody>
          </p:sp>
        </p:grpSp>
      </p:grpSp>
      <p:sp>
        <p:nvSpPr>
          <p:cNvPr id="35" name="Ellipse 34"/>
          <p:cNvSpPr/>
          <p:nvPr/>
        </p:nvSpPr>
        <p:spPr>
          <a:xfrm>
            <a:off x="4599778" y="2733458"/>
            <a:ext cx="900119" cy="8134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2852738" y="3971925"/>
            <a:ext cx="542925" cy="5429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852738" y="5148263"/>
            <a:ext cx="542925" cy="54292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6743700" y="5148263"/>
            <a:ext cx="542925" cy="54292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6743700" y="2795588"/>
            <a:ext cx="452438" cy="4524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4752975" y="3971925"/>
            <a:ext cx="542925" cy="5429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4752975" y="5148263"/>
            <a:ext cx="542925" cy="54292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custDataLst>
      <p:tags r:id="rId1"/>
    </p:custDataLst>
  </p:cSld>
  <p:clrMapOvr>
    <a:masterClrMapping/>
  </p:clrMapOvr>
  <p:transition advTm="4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3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 de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B3A83-3AB9-4C45-9C9D-7E1F8A9ED5F6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48" y="638628"/>
            <a:ext cx="8183562" cy="199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634387"/>
              </p:ext>
            </p:extLst>
          </p:nvPr>
        </p:nvGraphicFramePr>
        <p:xfrm>
          <a:off x="431448" y="3338988"/>
          <a:ext cx="8191092" cy="1980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Feuille de calcul" r:id="rId4" imgW="11134610" imgH="2705130" progId="Excel.Sheet.12">
                  <p:embed/>
                </p:oleObj>
              </mc:Choice>
              <mc:Fallback>
                <p:oleObj name="Feuille de calcul" r:id="rId4" imgW="11134610" imgH="27051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1448" y="3338988"/>
                        <a:ext cx="8191092" cy="1980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65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Progressions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algn="ctr"/>
            <a:r>
              <a:rPr lang="fr-FR" dirty="0" smtClean="0">
                <a:hlinkClick r:id="rId2" action="ppaction://hlinksldjump"/>
              </a:rPr>
              <a:t>1</a:t>
            </a:r>
            <a:r>
              <a:rPr lang="fr-FR" baseline="30000" dirty="0" smtClean="0">
                <a:hlinkClick r:id="rId2" action="ppaction://hlinksldjump"/>
              </a:rPr>
              <a:t>ere</a:t>
            </a:r>
            <a:r>
              <a:rPr lang="fr-FR" dirty="0" smtClean="0">
                <a:hlinkClick r:id="rId2" action="ppaction://hlinksldjump"/>
              </a:rPr>
              <a:t> Année</a:t>
            </a:r>
            <a:endParaRPr lang="fr-FR" dirty="0" smtClean="0"/>
          </a:p>
          <a:p>
            <a:pPr algn="ctr"/>
            <a:r>
              <a:rPr lang="fr-FR" dirty="0" smtClean="0">
                <a:hlinkClick r:id="rId3" action="ppaction://hlinksldjump"/>
              </a:rPr>
              <a:t>2</a:t>
            </a:r>
            <a:r>
              <a:rPr lang="fr-FR" baseline="30000" dirty="0" smtClean="0">
                <a:hlinkClick r:id="rId3" action="ppaction://hlinksldjump"/>
              </a:rPr>
              <a:t>eme</a:t>
            </a:r>
            <a:r>
              <a:rPr lang="fr-FR" dirty="0" smtClean="0">
                <a:hlinkClick r:id="rId3" action="ppaction://hlinksldjump"/>
              </a:rPr>
              <a:t> Année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B3A83-3AB9-4C45-9C9D-7E1F8A9ED5F6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0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|3.5|3.8|3.6|4.7|7.4|2.3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1776</TotalTime>
  <Words>4383</Words>
  <Application>Microsoft Office PowerPoint</Application>
  <PresentationFormat>Affichage à l'écran (4:3)</PresentationFormat>
  <Paragraphs>1161</Paragraphs>
  <Slides>43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6" baseType="lpstr">
      <vt:lpstr>Conception personnalisée</vt:lpstr>
      <vt:lpstr>Aspect</vt:lpstr>
      <vt:lpstr>Feuille de calcul</vt:lpstr>
      <vt:lpstr>Présentation PowerPoint</vt:lpstr>
      <vt:lpstr>HORAIRES PARTIE PROFESSIONNELLE</vt:lpstr>
      <vt:lpstr>Pédagogie centrée sur les systèmes</vt:lpstr>
      <vt:lpstr>Organisation pédagogique</vt:lpstr>
      <vt:lpstr>Utilisation des systèmes</vt:lpstr>
      <vt:lpstr>Utilisation des sous-systèmes</vt:lpstr>
      <vt:lpstr>Positionnement  du système Ex : le Pont Roulant</vt:lpstr>
      <vt:lpstr>Plan  de formation</vt:lpstr>
      <vt:lpstr>Progressions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Beaulieu 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Personnel</dc:creator>
  <cp:lastModifiedBy>Jean Paul STOUCK</cp:lastModifiedBy>
  <cp:revision>146</cp:revision>
  <dcterms:created xsi:type="dcterms:W3CDTF">2008-06-21T06:36:53Z</dcterms:created>
  <dcterms:modified xsi:type="dcterms:W3CDTF">2011-10-12T18:51:59Z</dcterms:modified>
</cp:coreProperties>
</file>