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Default Extension="wdp" ContentType="image/vnd.ms-photo"/>
  <Override PartName="/ppt/slideLayouts/slideLayout10.xml" ContentType="application/vnd.openxmlformats-officedocument.presentationml.slideLayout+xml"/>
  <Default Extension="tiff" ContentType="image/tiff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sldIdLst>
    <p:sldId id="303" r:id="rId2"/>
    <p:sldId id="339" r:id="rId3"/>
    <p:sldId id="333" r:id="rId4"/>
    <p:sldId id="334" r:id="rId5"/>
    <p:sldId id="335" r:id="rId6"/>
    <p:sldId id="345" r:id="rId7"/>
    <p:sldId id="304" r:id="rId8"/>
    <p:sldId id="305" r:id="rId9"/>
    <p:sldId id="306" r:id="rId10"/>
    <p:sldId id="307" r:id="rId11"/>
    <p:sldId id="308" r:id="rId12"/>
    <p:sldId id="309" r:id="rId13"/>
    <p:sldId id="310" r:id="rId14"/>
    <p:sldId id="311" r:id="rId15"/>
    <p:sldId id="341" r:id="rId16"/>
    <p:sldId id="319" r:id="rId17"/>
    <p:sldId id="320" r:id="rId18"/>
    <p:sldId id="321" r:id="rId19"/>
    <p:sldId id="322" r:id="rId20"/>
    <p:sldId id="323" r:id="rId21"/>
    <p:sldId id="324" r:id="rId22"/>
    <p:sldId id="325" r:id="rId23"/>
    <p:sldId id="326" r:id="rId24"/>
    <p:sldId id="330" r:id="rId25"/>
    <p:sldId id="327" r:id="rId26"/>
    <p:sldId id="331" r:id="rId27"/>
    <p:sldId id="328" r:id="rId28"/>
    <p:sldId id="329" r:id="rId29"/>
    <p:sldId id="312" r:id="rId30"/>
    <p:sldId id="343" r:id="rId31"/>
    <p:sldId id="313" r:id="rId32"/>
    <p:sldId id="314" r:id="rId33"/>
    <p:sldId id="315" r:id="rId34"/>
    <p:sldId id="344" r:id="rId35"/>
    <p:sldId id="316" r:id="rId3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832"/>
    <a:srgbClr val="FFCC00"/>
    <a:srgbClr val="69DBDB"/>
    <a:srgbClr val="F5B9D7"/>
    <a:srgbClr val="78D1D2"/>
    <a:srgbClr val="BFA438"/>
    <a:srgbClr val="FFEE93"/>
    <a:srgbClr val="FFB46E"/>
    <a:srgbClr val="BFBFBF"/>
    <a:srgbClr val="6DDAF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378" autoAdjust="0"/>
  </p:normalViewPr>
  <p:slideViewPr>
    <p:cSldViewPr snapToGrid="0" snapToObjects="1">
      <p:cViewPr>
        <p:scale>
          <a:sx n="100" d="100"/>
          <a:sy n="100" d="100"/>
        </p:scale>
        <p:origin x="-210" y="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4EFC21-7661-2245-BF2F-A38E593B9170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#1" csCatId="accent1" phldr="1"/>
      <dgm:spPr/>
      <dgm:t>
        <a:bodyPr/>
        <a:lstStyle/>
        <a:p>
          <a:endParaRPr lang="fr-FR"/>
        </a:p>
      </dgm:t>
    </dgm:pt>
    <dgm:pt modelId="{4089F0C5-D889-C346-A9AD-8A5188DB8A02}">
      <dgm:prSet phldrT="[Texte]" custT="1"/>
      <dgm:spPr/>
      <dgm:t>
        <a:bodyPr/>
        <a:lstStyle/>
        <a:p>
          <a:pPr algn="ctr"/>
          <a:r>
            <a:rPr lang="fr-FR" sz="1600" dirty="0" smtClean="0"/>
            <a:t>Transversal</a:t>
          </a:r>
          <a:endParaRPr lang="fr-FR" sz="1600" dirty="0"/>
        </a:p>
      </dgm:t>
    </dgm:pt>
    <dgm:pt modelId="{E68E8D05-432E-2344-BBFF-86B28547B7D8}" type="parTrans" cxnId="{81F0BE12-E888-B845-8264-4D1B71AD6698}">
      <dgm:prSet/>
      <dgm:spPr/>
      <dgm:t>
        <a:bodyPr/>
        <a:lstStyle/>
        <a:p>
          <a:pPr algn="l"/>
          <a:endParaRPr lang="fr-FR" sz="1200"/>
        </a:p>
      </dgm:t>
    </dgm:pt>
    <dgm:pt modelId="{688BFC6A-794D-974D-B57D-47D2A086DCD5}" type="sibTrans" cxnId="{81F0BE12-E888-B845-8264-4D1B71AD6698}">
      <dgm:prSet/>
      <dgm:spPr/>
      <dgm:t>
        <a:bodyPr/>
        <a:lstStyle/>
        <a:p>
          <a:pPr algn="l"/>
          <a:endParaRPr lang="fr-FR" sz="1200"/>
        </a:p>
      </dgm:t>
    </dgm:pt>
    <dgm:pt modelId="{1AE43BDF-B6DF-C749-85C4-C4E993101B82}">
      <dgm:prSet phldrT="[Texte]" custT="1"/>
      <dgm:spPr/>
      <dgm:t>
        <a:bodyPr/>
        <a:lstStyle/>
        <a:p>
          <a:pPr algn="l"/>
          <a:r>
            <a:rPr lang="fr-FR" sz="1200" dirty="0" smtClean="0"/>
            <a:t>O1 -  Caractériser des systèmes privilégiant un usage raisonné du point de vue développement durable</a:t>
          </a:r>
          <a:endParaRPr lang="fr-FR" sz="1200" dirty="0"/>
        </a:p>
      </dgm:t>
    </dgm:pt>
    <dgm:pt modelId="{C17911EA-929C-4741-8E6F-BC30D6C6E041}" type="parTrans" cxnId="{9E8784F7-3507-1F41-9E62-AFB24E2431D1}">
      <dgm:prSet custT="1"/>
      <dgm:spPr/>
      <dgm:t>
        <a:bodyPr/>
        <a:lstStyle/>
        <a:p>
          <a:pPr algn="l"/>
          <a:endParaRPr lang="fr-FR" sz="1200"/>
        </a:p>
      </dgm:t>
    </dgm:pt>
    <dgm:pt modelId="{6F368B5E-7565-DA49-B142-9BAD84A41452}" type="sibTrans" cxnId="{9E8784F7-3507-1F41-9E62-AFB24E2431D1}">
      <dgm:prSet/>
      <dgm:spPr/>
      <dgm:t>
        <a:bodyPr/>
        <a:lstStyle/>
        <a:p>
          <a:pPr algn="l"/>
          <a:endParaRPr lang="fr-FR" sz="1200"/>
        </a:p>
      </dgm:t>
    </dgm:pt>
    <dgm:pt modelId="{23CB2B45-22AC-3E44-826D-EAF5997B2F31}">
      <dgm:prSet phldrT="[Texte]" custT="1"/>
      <dgm:spPr/>
      <dgm:t>
        <a:bodyPr/>
        <a:lstStyle/>
        <a:p>
          <a:pPr algn="l"/>
          <a:r>
            <a:rPr lang="fr-FR" sz="1200" dirty="0" smtClean="0"/>
            <a:t>O2 - Identifier les éléments permettant la limitation de l’Impact environnemental d’un système et de ses constituants</a:t>
          </a:r>
          <a:endParaRPr lang="fr-FR" sz="1200" dirty="0"/>
        </a:p>
      </dgm:t>
    </dgm:pt>
    <dgm:pt modelId="{C9B4E496-F349-FC49-84B6-8220E749B240}" type="parTrans" cxnId="{67BFFB56-1416-734F-894A-EA0F87AEEA75}">
      <dgm:prSet custT="1"/>
      <dgm:spPr/>
      <dgm:t>
        <a:bodyPr/>
        <a:lstStyle/>
        <a:p>
          <a:pPr algn="l"/>
          <a:endParaRPr lang="fr-FR" sz="1200"/>
        </a:p>
      </dgm:t>
    </dgm:pt>
    <dgm:pt modelId="{36E8C12D-2B7E-B04A-8A14-0AE8050FD2EF}" type="sibTrans" cxnId="{67BFFB56-1416-734F-894A-EA0F87AEEA75}">
      <dgm:prSet/>
      <dgm:spPr/>
      <dgm:t>
        <a:bodyPr/>
        <a:lstStyle/>
        <a:p>
          <a:pPr algn="l"/>
          <a:endParaRPr lang="fr-FR" sz="1200"/>
        </a:p>
      </dgm:t>
    </dgm:pt>
    <dgm:pt modelId="{70E27FD3-239C-5440-A309-493B2B083F40}">
      <dgm:prSet phldrT="[Texte]" custT="1"/>
      <dgm:spPr/>
      <dgm:t>
        <a:bodyPr/>
        <a:lstStyle/>
        <a:p>
          <a:pPr algn="l"/>
          <a:r>
            <a:rPr lang="fr-FR" sz="1200" dirty="0" smtClean="0"/>
            <a:t>O3 - Identifier les éléments influents du développement d’un système </a:t>
          </a:r>
          <a:endParaRPr lang="fr-FR" sz="1200" dirty="0"/>
        </a:p>
      </dgm:t>
    </dgm:pt>
    <dgm:pt modelId="{0FEF7DFF-9330-374E-A3AD-0F9F84768578}" type="parTrans" cxnId="{CB33DE7E-CD0E-554F-A8F6-6250E1CE2C1F}">
      <dgm:prSet custT="1"/>
      <dgm:spPr/>
      <dgm:t>
        <a:bodyPr/>
        <a:lstStyle/>
        <a:p>
          <a:pPr algn="l"/>
          <a:endParaRPr lang="fr-FR" sz="1200"/>
        </a:p>
      </dgm:t>
    </dgm:pt>
    <dgm:pt modelId="{569CF492-B389-174B-A982-4100DDA6B891}" type="sibTrans" cxnId="{CB33DE7E-CD0E-554F-A8F6-6250E1CE2C1F}">
      <dgm:prSet/>
      <dgm:spPr/>
      <dgm:t>
        <a:bodyPr/>
        <a:lstStyle/>
        <a:p>
          <a:pPr algn="l"/>
          <a:endParaRPr lang="fr-FR" sz="1200"/>
        </a:p>
      </dgm:t>
    </dgm:pt>
    <dgm:pt modelId="{E59DADAB-7D6F-D449-A918-D60C3AAEDB35}">
      <dgm:prSet phldrT="[Texte]" custT="1"/>
      <dgm:spPr/>
      <dgm:t>
        <a:bodyPr/>
        <a:lstStyle/>
        <a:p>
          <a:pPr algn="l"/>
          <a:r>
            <a:rPr lang="fr-FR" sz="1200" dirty="0" smtClean="0"/>
            <a:t>O4 - Décoder l’organisation fonctionnelle, structurelle et logicielle d’un système</a:t>
          </a:r>
          <a:endParaRPr lang="fr-FR" sz="1200" dirty="0"/>
        </a:p>
      </dgm:t>
    </dgm:pt>
    <dgm:pt modelId="{A94F2C1B-A11E-FF43-9689-FB25FCCCDB7E}" type="parTrans" cxnId="{4E463B35-AE44-AA46-9FF4-E38016D5D1C7}">
      <dgm:prSet custT="1"/>
      <dgm:spPr/>
      <dgm:t>
        <a:bodyPr/>
        <a:lstStyle/>
        <a:p>
          <a:pPr algn="l"/>
          <a:endParaRPr lang="fr-FR" sz="1200"/>
        </a:p>
      </dgm:t>
    </dgm:pt>
    <dgm:pt modelId="{CC3BABCE-D5D5-5542-8F6C-4012B9A6CA8D}" type="sibTrans" cxnId="{4E463B35-AE44-AA46-9FF4-E38016D5D1C7}">
      <dgm:prSet/>
      <dgm:spPr/>
      <dgm:t>
        <a:bodyPr/>
        <a:lstStyle/>
        <a:p>
          <a:pPr algn="l"/>
          <a:endParaRPr lang="fr-FR" sz="1200"/>
        </a:p>
      </dgm:t>
    </dgm:pt>
    <dgm:pt modelId="{42136A70-7179-554D-B271-7ACDB263155C}">
      <dgm:prSet phldrT="[Texte]" custT="1"/>
      <dgm:spPr/>
      <dgm:t>
        <a:bodyPr/>
        <a:lstStyle/>
        <a:p>
          <a:pPr algn="l"/>
          <a:r>
            <a:rPr lang="fr-FR" sz="1200" dirty="0" smtClean="0"/>
            <a:t>O5 - Utiliser un modèle de comportement pour prédire un fonctionnement ou valider une performance</a:t>
          </a:r>
          <a:endParaRPr lang="fr-FR" sz="1200" dirty="0"/>
        </a:p>
      </dgm:t>
    </dgm:pt>
    <dgm:pt modelId="{8757DD08-4021-6F4A-8560-57A46B05AE21}" type="parTrans" cxnId="{D24F7497-0DBD-5245-98C7-97C050E48DE2}">
      <dgm:prSet custT="1"/>
      <dgm:spPr/>
      <dgm:t>
        <a:bodyPr/>
        <a:lstStyle/>
        <a:p>
          <a:pPr algn="l"/>
          <a:endParaRPr lang="fr-FR" sz="1200"/>
        </a:p>
      </dgm:t>
    </dgm:pt>
    <dgm:pt modelId="{E4F25564-BFC9-E640-85E4-0B5D35D8BA64}" type="sibTrans" cxnId="{D24F7497-0DBD-5245-98C7-97C050E48DE2}">
      <dgm:prSet/>
      <dgm:spPr/>
      <dgm:t>
        <a:bodyPr/>
        <a:lstStyle/>
        <a:p>
          <a:pPr algn="l"/>
          <a:endParaRPr lang="fr-FR" sz="1200"/>
        </a:p>
      </dgm:t>
    </dgm:pt>
    <dgm:pt modelId="{8ADF91C9-73AD-BF4A-A867-C1FCCD04AE3D}">
      <dgm:prSet phldrT="[Texte]" custT="1"/>
      <dgm:spPr/>
      <dgm:t>
        <a:bodyPr/>
        <a:lstStyle/>
        <a:p>
          <a:pPr algn="l"/>
          <a:r>
            <a:rPr lang="fr-FR" sz="1200" dirty="0" smtClean="0"/>
            <a:t>O6 - Communiquer une idée, un principe ou une solution technique, un projet, y compris en langue étrangère</a:t>
          </a:r>
          <a:endParaRPr lang="fr-FR" sz="1200" dirty="0"/>
        </a:p>
      </dgm:t>
    </dgm:pt>
    <dgm:pt modelId="{3165A30A-88FB-9C4A-89FF-332AF59B3E73}" type="parTrans" cxnId="{C47B7348-A016-4A4E-B239-C7E79FE3E104}">
      <dgm:prSet custT="1"/>
      <dgm:spPr/>
      <dgm:t>
        <a:bodyPr/>
        <a:lstStyle/>
        <a:p>
          <a:pPr algn="l"/>
          <a:endParaRPr lang="fr-FR" sz="1200"/>
        </a:p>
      </dgm:t>
    </dgm:pt>
    <dgm:pt modelId="{65E87CD3-9858-654D-BE6F-8222EE5DA518}" type="sibTrans" cxnId="{C47B7348-A016-4A4E-B239-C7E79FE3E104}">
      <dgm:prSet/>
      <dgm:spPr/>
      <dgm:t>
        <a:bodyPr/>
        <a:lstStyle/>
        <a:p>
          <a:pPr algn="l"/>
          <a:endParaRPr lang="fr-FR" sz="1200"/>
        </a:p>
      </dgm:t>
    </dgm:pt>
    <dgm:pt modelId="{593FE46A-656E-ED49-8491-77B6AE5076BC}" type="pres">
      <dgm:prSet presAssocID="{364EFC21-7661-2245-BF2F-A38E593B917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0C77770-47C3-4546-9BB9-B2C031178381}" type="pres">
      <dgm:prSet presAssocID="{4089F0C5-D889-C346-A9AD-8A5188DB8A02}" presName="root1" presStyleCnt="0"/>
      <dgm:spPr/>
    </dgm:pt>
    <dgm:pt modelId="{A5BBDF9E-3874-E64F-9EC5-5BC382FF49CF}" type="pres">
      <dgm:prSet presAssocID="{4089F0C5-D889-C346-A9AD-8A5188DB8A02}" presName="LevelOneTextNode" presStyleLbl="node0" presStyleIdx="0" presStyleCnt="1" custLinFactX="-72112" custLinFactNeighborX="-10000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59FEEE3-9037-F94B-8F38-D57DA5A25D18}" type="pres">
      <dgm:prSet presAssocID="{4089F0C5-D889-C346-A9AD-8A5188DB8A02}" presName="level2hierChild" presStyleCnt="0"/>
      <dgm:spPr/>
    </dgm:pt>
    <dgm:pt modelId="{726A4D7F-6977-3D49-9EE3-08EADC8BF56B}" type="pres">
      <dgm:prSet presAssocID="{C17911EA-929C-4741-8E6F-BC30D6C6E041}" presName="conn2-1" presStyleLbl="parChTrans1D2" presStyleIdx="0" presStyleCnt="6"/>
      <dgm:spPr/>
      <dgm:t>
        <a:bodyPr/>
        <a:lstStyle/>
        <a:p>
          <a:endParaRPr lang="fr-FR"/>
        </a:p>
      </dgm:t>
    </dgm:pt>
    <dgm:pt modelId="{96D5B7CF-699E-E144-B5CC-E03F77139159}" type="pres">
      <dgm:prSet presAssocID="{C17911EA-929C-4741-8E6F-BC30D6C6E041}" presName="connTx" presStyleLbl="parChTrans1D2" presStyleIdx="0" presStyleCnt="6"/>
      <dgm:spPr/>
      <dgm:t>
        <a:bodyPr/>
        <a:lstStyle/>
        <a:p>
          <a:endParaRPr lang="fr-FR"/>
        </a:p>
      </dgm:t>
    </dgm:pt>
    <dgm:pt modelId="{B497F0DD-8BA3-0B48-9359-D4689AC105E5}" type="pres">
      <dgm:prSet presAssocID="{1AE43BDF-B6DF-C749-85C4-C4E993101B82}" presName="root2" presStyleCnt="0"/>
      <dgm:spPr/>
    </dgm:pt>
    <dgm:pt modelId="{7A3687B6-A150-5A4E-9777-EFFC1ED4340C}" type="pres">
      <dgm:prSet presAssocID="{1AE43BDF-B6DF-C749-85C4-C4E993101B82}" presName="LevelTwoTextNode" presStyleLbl="node2" presStyleIdx="0" presStyleCnt="6" custScaleX="237156" custLinFactX="-18578" custLinFactNeighborX="-100000" custLinFactNeighborY="367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0E0B51A-3F27-264E-A7DA-263FC765E863}" type="pres">
      <dgm:prSet presAssocID="{1AE43BDF-B6DF-C749-85C4-C4E993101B82}" presName="level3hierChild" presStyleCnt="0"/>
      <dgm:spPr/>
    </dgm:pt>
    <dgm:pt modelId="{C911F5DB-E952-F544-A270-24372033C297}" type="pres">
      <dgm:prSet presAssocID="{C9B4E496-F349-FC49-84B6-8220E749B240}" presName="conn2-1" presStyleLbl="parChTrans1D2" presStyleIdx="1" presStyleCnt="6"/>
      <dgm:spPr/>
      <dgm:t>
        <a:bodyPr/>
        <a:lstStyle/>
        <a:p>
          <a:endParaRPr lang="fr-FR"/>
        </a:p>
      </dgm:t>
    </dgm:pt>
    <dgm:pt modelId="{C526B3E1-1728-3C46-B6EA-292707CC8D23}" type="pres">
      <dgm:prSet presAssocID="{C9B4E496-F349-FC49-84B6-8220E749B240}" presName="connTx" presStyleLbl="parChTrans1D2" presStyleIdx="1" presStyleCnt="6"/>
      <dgm:spPr/>
      <dgm:t>
        <a:bodyPr/>
        <a:lstStyle/>
        <a:p>
          <a:endParaRPr lang="fr-FR"/>
        </a:p>
      </dgm:t>
    </dgm:pt>
    <dgm:pt modelId="{9563FB2C-8EBF-A14B-8CED-8B58C7C0C93F}" type="pres">
      <dgm:prSet presAssocID="{23CB2B45-22AC-3E44-826D-EAF5997B2F31}" presName="root2" presStyleCnt="0"/>
      <dgm:spPr/>
    </dgm:pt>
    <dgm:pt modelId="{88CD76E0-1C05-0249-9C4B-B8C0E200E85E}" type="pres">
      <dgm:prSet presAssocID="{23CB2B45-22AC-3E44-826D-EAF5997B2F31}" presName="LevelTwoTextNode" presStyleLbl="node2" presStyleIdx="1" presStyleCnt="6" custScaleX="237156" custLinFactX="-18578" custLinFactNeighborX="-100000" custLinFactNeighborY="367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E2505A1E-7D66-A04B-B10A-7D9D7539B023}" type="pres">
      <dgm:prSet presAssocID="{23CB2B45-22AC-3E44-826D-EAF5997B2F31}" presName="level3hierChild" presStyleCnt="0"/>
      <dgm:spPr/>
    </dgm:pt>
    <dgm:pt modelId="{D6CBCDAC-2808-4744-9B7C-62DA03E7A6B9}" type="pres">
      <dgm:prSet presAssocID="{0FEF7DFF-9330-374E-A3AD-0F9F84768578}" presName="conn2-1" presStyleLbl="parChTrans1D2" presStyleIdx="2" presStyleCnt="6"/>
      <dgm:spPr/>
      <dgm:t>
        <a:bodyPr/>
        <a:lstStyle/>
        <a:p>
          <a:endParaRPr lang="fr-FR"/>
        </a:p>
      </dgm:t>
    </dgm:pt>
    <dgm:pt modelId="{789C3BD1-8CD7-7946-A969-43C7E481EC70}" type="pres">
      <dgm:prSet presAssocID="{0FEF7DFF-9330-374E-A3AD-0F9F84768578}" presName="connTx" presStyleLbl="parChTrans1D2" presStyleIdx="2" presStyleCnt="6"/>
      <dgm:spPr/>
      <dgm:t>
        <a:bodyPr/>
        <a:lstStyle/>
        <a:p>
          <a:endParaRPr lang="fr-FR"/>
        </a:p>
      </dgm:t>
    </dgm:pt>
    <dgm:pt modelId="{79E44CE1-335C-1749-AF9B-2A5C969A6E45}" type="pres">
      <dgm:prSet presAssocID="{70E27FD3-239C-5440-A309-493B2B083F40}" presName="root2" presStyleCnt="0"/>
      <dgm:spPr/>
    </dgm:pt>
    <dgm:pt modelId="{C30624E9-35ED-B94D-A613-707A1226D278}" type="pres">
      <dgm:prSet presAssocID="{70E27FD3-239C-5440-A309-493B2B083F40}" presName="LevelTwoTextNode" presStyleLbl="node2" presStyleIdx="2" presStyleCnt="6" custScaleX="237156" custLinFactX="-18578" custLinFactNeighborX="-100000" custLinFactNeighborY="367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1418A1A9-12F8-9146-9DDD-1B7CE194CCCD}" type="pres">
      <dgm:prSet presAssocID="{70E27FD3-239C-5440-A309-493B2B083F40}" presName="level3hierChild" presStyleCnt="0"/>
      <dgm:spPr/>
    </dgm:pt>
    <dgm:pt modelId="{B7076ED8-B03F-BF4A-8AD4-AA507009CCA6}" type="pres">
      <dgm:prSet presAssocID="{A94F2C1B-A11E-FF43-9689-FB25FCCCDB7E}" presName="conn2-1" presStyleLbl="parChTrans1D2" presStyleIdx="3" presStyleCnt="6"/>
      <dgm:spPr/>
      <dgm:t>
        <a:bodyPr/>
        <a:lstStyle/>
        <a:p>
          <a:endParaRPr lang="fr-FR"/>
        </a:p>
      </dgm:t>
    </dgm:pt>
    <dgm:pt modelId="{B35BE1FE-4E95-7B46-9925-A38A94BDC525}" type="pres">
      <dgm:prSet presAssocID="{A94F2C1B-A11E-FF43-9689-FB25FCCCDB7E}" presName="connTx" presStyleLbl="parChTrans1D2" presStyleIdx="3" presStyleCnt="6"/>
      <dgm:spPr/>
      <dgm:t>
        <a:bodyPr/>
        <a:lstStyle/>
        <a:p>
          <a:endParaRPr lang="fr-FR"/>
        </a:p>
      </dgm:t>
    </dgm:pt>
    <dgm:pt modelId="{45BA5FEC-E155-9746-AA54-BE2AE216B428}" type="pres">
      <dgm:prSet presAssocID="{E59DADAB-7D6F-D449-A918-D60C3AAEDB35}" presName="root2" presStyleCnt="0"/>
      <dgm:spPr/>
    </dgm:pt>
    <dgm:pt modelId="{2C1C2B8A-7DC1-2047-B2E9-972580D5D9C5}" type="pres">
      <dgm:prSet presAssocID="{E59DADAB-7D6F-D449-A918-D60C3AAEDB35}" presName="LevelTwoTextNode" presStyleLbl="node2" presStyleIdx="3" presStyleCnt="6" custScaleX="237156" custLinFactX="-18578" custLinFactNeighborX="-100000" custLinFactNeighborY="367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0B77950-03ED-B247-9171-45777DBE4075}" type="pres">
      <dgm:prSet presAssocID="{E59DADAB-7D6F-D449-A918-D60C3AAEDB35}" presName="level3hierChild" presStyleCnt="0"/>
      <dgm:spPr/>
    </dgm:pt>
    <dgm:pt modelId="{38615329-9DDE-0D4D-B657-1AE8720B4B0F}" type="pres">
      <dgm:prSet presAssocID="{8757DD08-4021-6F4A-8560-57A46B05AE21}" presName="conn2-1" presStyleLbl="parChTrans1D2" presStyleIdx="4" presStyleCnt="6"/>
      <dgm:spPr/>
      <dgm:t>
        <a:bodyPr/>
        <a:lstStyle/>
        <a:p>
          <a:endParaRPr lang="fr-FR"/>
        </a:p>
      </dgm:t>
    </dgm:pt>
    <dgm:pt modelId="{13352AC8-7288-3F47-92F5-9EF71043E4F7}" type="pres">
      <dgm:prSet presAssocID="{8757DD08-4021-6F4A-8560-57A46B05AE21}" presName="connTx" presStyleLbl="parChTrans1D2" presStyleIdx="4" presStyleCnt="6"/>
      <dgm:spPr/>
      <dgm:t>
        <a:bodyPr/>
        <a:lstStyle/>
        <a:p>
          <a:endParaRPr lang="fr-FR"/>
        </a:p>
      </dgm:t>
    </dgm:pt>
    <dgm:pt modelId="{1407C6F0-0F86-4B47-B7D9-02E0D9FBABE7}" type="pres">
      <dgm:prSet presAssocID="{42136A70-7179-554D-B271-7ACDB263155C}" presName="root2" presStyleCnt="0"/>
      <dgm:spPr/>
    </dgm:pt>
    <dgm:pt modelId="{CD36864E-7D3E-014B-8BDA-46DE1FE99B4F}" type="pres">
      <dgm:prSet presAssocID="{42136A70-7179-554D-B271-7ACDB263155C}" presName="LevelTwoTextNode" presStyleLbl="node2" presStyleIdx="4" presStyleCnt="6" custScaleX="237156" custLinFactX="-18578" custLinFactNeighborX="-100000" custLinFactNeighborY="367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DF35B77-68D2-1746-ACDC-321F0E606D8F}" type="pres">
      <dgm:prSet presAssocID="{42136A70-7179-554D-B271-7ACDB263155C}" presName="level3hierChild" presStyleCnt="0"/>
      <dgm:spPr/>
    </dgm:pt>
    <dgm:pt modelId="{FCF8DBEA-E5F4-5E4C-AFD0-BF2EBBC91341}" type="pres">
      <dgm:prSet presAssocID="{3165A30A-88FB-9C4A-89FF-332AF59B3E73}" presName="conn2-1" presStyleLbl="parChTrans1D2" presStyleIdx="5" presStyleCnt="6"/>
      <dgm:spPr/>
      <dgm:t>
        <a:bodyPr/>
        <a:lstStyle/>
        <a:p>
          <a:endParaRPr lang="fr-FR"/>
        </a:p>
      </dgm:t>
    </dgm:pt>
    <dgm:pt modelId="{480237CE-FCCE-5148-8650-DFC9D22A717B}" type="pres">
      <dgm:prSet presAssocID="{3165A30A-88FB-9C4A-89FF-332AF59B3E73}" presName="connTx" presStyleLbl="parChTrans1D2" presStyleIdx="5" presStyleCnt="6"/>
      <dgm:spPr/>
      <dgm:t>
        <a:bodyPr/>
        <a:lstStyle/>
        <a:p>
          <a:endParaRPr lang="fr-FR"/>
        </a:p>
      </dgm:t>
    </dgm:pt>
    <dgm:pt modelId="{60F1BA35-95E6-1246-B46C-72D5A228B13A}" type="pres">
      <dgm:prSet presAssocID="{8ADF91C9-73AD-BF4A-A867-C1FCCD04AE3D}" presName="root2" presStyleCnt="0"/>
      <dgm:spPr/>
    </dgm:pt>
    <dgm:pt modelId="{019F79E5-C3A1-F44B-AB64-0794D6929A05}" type="pres">
      <dgm:prSet presAssocID="{8ADF91C9-73AD-BF4A-A867-C1FCCD04AE3D}" presName="LevelTwoTextNode" presStyleLbl="node2" presStyleIdx="5" presStyleCnt="6" custScaleX="237156" custLinFactX="-18578" custLinFactNeighborX="-100000" custLinFactNeighborY="367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EFE5AAA8-4CD2-4D4D-9874-80312C921CB2}" type="pres">
      <dgm:prSet presAssocID="{8ADF91C9-73AD-BF4A-A867-C1FCCD04AE3D}" presName="level3hierChild" presStyleCnt="0"/>
      <dgm:spPr/>
    </dgm:pt>
  </dgm:ptLst>
  <dgm:cxnLst>
    <dgm:cxn modelId="{BA374604-E103-3C41-9813-09D3030D9A9E}" type="presOf" srcId="{0FEF7DFF-9330-374E-A3AD-0F9F84768578}" destId="{D6CBCDAC-2808-4744-9B7C-62DA03E7A6B9}" srcOrd="0" destOrd="0" presId="urn:microsoft.com/office/officeart/2005/8/layout/hierarchy2"/>
    <dgm:cxn modelId="{D3BFA6D9-6620-2B4B-B792-638D8F8919A8}" type="presOf" srcId="{8757DD08-4021-6F4A-8560-57A46B05AE21}" destId="{38615329-9DDE-0D4D-B657-1AE8720B4B0F}" srcOrd="0" destOrd="0" presId="urn:microsoft.com/office/officeart/2005/8/layout/hierarchy2"/>
    <dgm:cxn modelId="{D24F7497-0DBD-5245-98C7-97C050E48DE2}" srcId="{4089F0C5-D889-C346-A9AD-8A5188DB8A02}" destId="{42136A70-7179-554D-B271-7ACDB263155C}" srcOrd="4" destOrd="0" parTransId="{8757DD08-4021-6F4A-8560-57A46B05AE21}" sibTransId="{E4F25564-BFC9-E640-85E4-0B5D35D8BA64}"/>
    <dgm:cxn modelId="{2F74D7A9-DF18-254D-B204-7D79BC07262D}" type="presOf" srcId="{C9B4E496-F349-FC49-84B6-8220E749B240}" destId="{C526B3E1-1728-3C46-B6EA-292707CC8D23}" srcOrd="1" destOrd="0" presId="urn:microsoft.com/office/officeart/2005/8/layout/hierarchy2"/>
    <dgm:cxn modelId="{6FA7CE14-E675-B041-87E0-89AEAD69DD2E}" type="presOf" srcId="{4089F0C5-D889-C346-A9AD-8A5188DB8A02}" destId="{A5BBDF9E-3874-E64F-9EC5-5BC382FF49CF}" srcOrd="0" destOrd="0" presId="urn:microsoft.com/office/officeart/2005/8/layout/hierarchy2"/>
    <dgm:cxn modelId="{BFBD9B7A-208D-5A4A-84BF-A4E529464D27}" type="presOf" srcId="{3165A30A-88FB-9C4A-89FF-332AF59B3E73}" destId="{FCF8DBEA-E5F4-5E4C-AFD0-BF2EBBC91341}" srcOrd="0" destOrd="0" presId="urn:microsoft.com/office/officeart/2005/8/layout/hierarchy2"/>
    <dgm:cxn modelId="{795C4D2B-C709-524A-A700-29B7991A1B22}" type="presOf" srcId="{C17911EA-929C-4741-8E6F-BC30D6C6E041}" destId="{726A4D7F-6977-3D49-9EE3-08EADC8BF56B}" srcOrd="0" destOrd="0" presId="urn:microsoft.com/office/officeart/2005/8/layout/hierarchy2"/>
    <dgm:cxn modelId="{81F0BE12-E888-B845-8264-4D1B71AD6698}" srcId="{364EFC21-7661-2245-BF2F-A38E593B9170}" destId="{4089F0C5-D889-C346-A9AD-8A5188DB8A02}" srcOrd="0" destOrd="0" parTransId="{E68E8D05-432E-2344-BBFF-86B28547B7D8}" sibTransId="{688BFC6A-794D-974D-B57D-47D2A086DCD5}"/>
    <dgm:cxn modelId="{C47B7348-A016-4A4E-B239-C7E79FE3E104}" srcId="{4089F0C5-D889-C346-A9AD-8A5188DB8A02}" destId="{8ADF91C9-73AD-BF4A-A867-C1FCCD04AE3D}" srcOrd="5" destOrd="0" parTransId="{3165A30A-88FB-9C4A-89FF-332AF59B3E73}" sibTransId="{65E87CD3-9858-654D-BE6F-8222EE5DA518}"/>
    <dgm:cxn modelId="{1D25D281-3D9B-4146-9F68-55845206DD42}" type="presOf" srcId="{8757DD08-4021-6F4A-8560-57A46B05AE21}" destId="{13352AC8-7288-3F47-92F5-9EF71043E4F7}" srcOrd="1" destOrd="0" presId="urn:microsoft.com/office/officeart/2005/8/layout/hierarchy2"/>
    <dgm:cxn modelId="{1BBEFC37-E41F-5D40-BA44-13C8DD95118B}" type="presOf" srcId="{1AE43BDF-B6DF-C749-85C4-C4E993101B82}" destId="{7A3687B6-A150-5A4E-9777-EFFC1ED4340C}" srcOrd="0" destOrd="0" presId="urn:microsoft.com/office/officeart/2005/8/layout/hierarchy2"/>
    <dgm:cxn modelId="{67BFFB56-1416-734F-894A-EA0F87AEEA75}" srcId="{4089F0C5-D889-C346-A9AD-8A5188DB8A02}" destId="{23CB2B45-22AC-3E44-826D-EAF5997B2F31}" srcOrd="1" destOrd="0" parTransId="{C9B4E496-F349-FC49-84B6-8220E749B240}" sibTransId="{36E8C12D-2B7E-B04A-8A14-0AE8050FD2EF}"/>
    <dgm:cxn modelId="{CBF4D68B-2B4D-8544-A6D8-4CCBB124B5DB}" type="presOf" srcId="{23CB2B45-22AC-3E44-826D-EAF5997B2F31}" destId="{88CD76E0-1C05-0249-9C4B-B8C0E200E85E}" srcOrd="0" destOrd="0" presId="urn:microsoft.com/office/officeart/2005/8/layout/hierarchy2"/>
    <dgm:cxn modelId="{8002C588-BB9E-2845-8A0E-5A3162B70C82}" type="presOf" srcId="{70E27FD3-239C-5440-A309-493B2B083F40}" destId="{C30624E9-35ED-B94D-A613-707A1226D278}" srcOrd="0" destOrd="0" presId="urn:microsoft.com/office/officeart/2005/8/layout/hierarchy2"/>
    <dgm:cxn modelId="{CB33DE7E-CD0E-554F-A8F6-6250E1CE2C1F}" srcId="{4089F0C5-D889-C346-A9AD-8A5188DB8A02}" destId="{70E27FD3-239C-5440-A309-493B2B083F40}" srcOrd="2" destOrd="0" parTransId="{0FEF7DFF-9330-374E-A3AD-0F9F84768578}" sibTransId="{569CF492-B389-174B-A982-4100DDA6B891}"/>
    <dgm:cxn modelId="{367EDCE1-C8E7-5047-8A54-D27F49CBAED1}" type="presOf" srcId="{A94F2C1B-A11E-FF43-9689-FB25FCCCDB7E}" destId="{B7076ED8-B03F-BF4A-8AD4-AA507009CCA6}" srcOrd="0" destOrd="0" presId="urn:microsoft.com/office/officeart/2005/8/layout/hierarchy2"/>
    <dgm:cxn modelId="{6B63FBE8-F8C3-DE4D-B000-A4E4D587661F}" type="presOf" srcId="{8ADF91C9-73AD-BF4A-A867-C1FCCD04AE3D}" destId="{019F79E5-C3A1-F44B-AB64-0794D6929A05}" srcOrd="0" destOrd="0" presId="urn:microsoft.com/office/officeart/2005/8/layout/hierarchy2"/>
    <dgm:cxn modelId="{6E1A4691-E43C-A943-AADC-EC6FD7D76FC4}" type="presOf" srcId="{0FEF7DFF-9330-374E-A3AD-0F9F84768578}" destId="{789C3BD1-8CD7-7946-A969-43C7E481EC70}" srcOrd="1" destOrd="0" presId="urn:microsoft.com/office/officeart/2005/8/layout/hierarchy2"/>
    <dgm:cxn modelId="{4E463B35-AE44-AA46-9FF4-E38016D5D1C7}" srcId="{4089F0C5-D889-C346-A9AD-8A5188DB8A02}" destId="{E59DADAB-7D6F-D449-A918-D60C3AAEDB35}" srcOrd="3" destOrd="0" parTransId="{A94F2C1B-A11E-FF43-9689-FB25FCCCDB7E}" sibTransId="{CC3BABCE-D5D5-5542-8F6C-4012B9A6CA8D}"/>
    <dgm:cxn modelId="{D28A2BB4-351D-CA43-9232-2C158F8CCE3B}" type="presOf" srcId="{E59DADAB-7D6F-D449-A918-D60C3AAEDB35}" destId="{2C1C2B8A-7DC1-2047-B2E9-972580D5D9C5}" srcOrd="0" destOrd="0" presId="urn:microsoft.com/office/officeart/2005/8/layout/hierarchy2"/>
    <dgm:cxn modelId="{939977EB-A146-3848-AA99-675FA861C7DF}" type="presOf" srcId="{3165A30A-88FB-9C4A-89FF-332AF59B3E73}" destId="{480237CE-FCCE-5148-8650-DFC9D22A717B}" srcOrd="1" destOrd="0" presId="urn:microsoft.com/office/officeart/2005/8/layout/hierarchy2"/>
    <dgm:cxn modelId="{C74EB7EA-BEEA-C548-A1BE-256A47C41A31}" type="presOf" srcId="{A94F2C1B-A11E-FF43-9689-FB25FCCCDB7E}" destId="{B35BE1FE-4E95-7B46-9925-A38A94BDC525}" srcOrd="1" destOrd="0" presId="urn:microsoft.com/office/officeart/2005/8/layout/hierarchy2"/>
    <dgm:cxn modelId="{84162396-20C4-664E-A3C7-C8EAD843D88C}" type="presOf" srcId="{C17911EA-929C-4741-8E6F-BC30D6C6E041}" destId="{96D5B7CF-699E-E144-B5CC-E03F77139159}" srcOrd="1" destOrd="0" presId="urn:microsoft.com/office/officeart/2005/8/layout/hierarchy2"/>
    <dgm:cxn modelId="{CE0C3B4F-52DF-134E-8F45-2643B3C760BA}" type="presOf" srcId="{C9B4E496-F349-FC49-84B6-8220E749B240}" destId="{C911F5DB-E952-F544-A270-24372033C297}" srcOrd="0" destOrd="0" presId="urn:microsoft.com/office/officeart/2005/8/layout/hierarchy2"/>
    <dgm:cxn modelId="{9E8784F7-3507-1F41-9E62-AFB24E2431D1}" srcId="{4089F0C5-D889-C346-A9AD-8A5188DB8A02}" destId="{1AE43BDF-B6DF-C749-85C4-C4E993101B82}" srcOrd="0" destOrd="0" parTransId="{C17911EA-929C-4741-8E6F-BC30D6C6E041}" sibTransId="{6F368B5E-7565-DA49-B142-9BAD84A41452}"/>
    <dgm:cxn modelId="{40CFA178-6D9A-D64F-BDFF-81C36259A455}" type="presOf" srcId="{42136A70-7179-554D-B271-7ACDB263155C}" destId="{CD36864E-7D3E-014B-8BDA-46DE1FE99B4F}" srcOrd="0" destOrd="0" presId="urn:microsoft.com/office/officeart/2005/8/layout/hierarchy2"/>
    <dgm:cxn modelId="{3B9BF803-132D-904D-A677-3EAE23F912D4}" type="presOf" srcId="{364EFC21-7661-2245-BF2F-A38E593B9170}" destId="{593FE46A-656E-ED49-8491-77B6AE5076BC}" srcOrd="0" destOrd="0" presId="urn:microsoft.com/office/officeart/2005/8/layout/hierarchy2"/>
    <dgm:cxn modelId="{CE2CD1E0-A66E-AF40-99F6-393038681796}" type="presParOf" srcId="{593FE46A-656E-ED49-8491-77B6AE5076BC}" destId="{00C77770-47C3-4546-9BB9-B2C031178381}" srcOrd="0" destOrd="0" presId="urn:microsoft.com/office/officeart/2005/8/layout/hierarchy2"/>
    <dgm:cxn modelId="{B980F400-B63A-FB45-98DA-933F384A6BB7}" type="presParOf" srcId="{00C77770-47C3-4546-9BB9-B2C031178381}" destId="{A5BBDF9E-3874-E64F-9EC5-5BC382FF49CF}" srcOrd="0" destOrd="0" presId="urn:microsoft.com/office/officeart/2005/8/layout/hierarchy2"/>
    <dgm:cxn modelId="{B7AD802D-BEAC-7E42-B6A0-5B3165CACB34}" type="presParOf" srcId="{00C77770-47C3-4546-9BB9-B2C031178381}" destId="{859FEEE3-9037-F94B-8F38-D57DA5A25D18}" srcOrd="1" destOrd="0" presId="urn:microsoft.com/office/officeart/2005/8/layout/hierarchy2"/>
    <dgm:cxn modelId="{7CCD5F75-11CB-8A49-9F48-BFD4184E2954}" type="presParOf" srcId="{859FEEE3-9037-F94B-8F38-D57DA5A25D18}" destId="{726A4D7F-6977-3D49-9EE3-08EADC8BF56B}" srcOrd="0" destOrd="0" presId="urn:microsoft.com/office/officeart/2005/8/layout/hierarchy2"/>
    <dgm:cxn modelId="{9991F530-3695-624A-8DBC-CCEC6EB4F811}" type="presParOf" srcId="{726A4D7F-6977-3D49-9EE3-08EADC8BF56B}" destId="{96D5B7CF-699E-E144-B5CC-E03F77139159}" srcOrd="0" destOrd="0" presId="urn:microsoft.com/office/officeart/2005/8/layout/hierarchy2"/>
    <dgm:cxn modelId="{5061CD3E-74E4-1A4B-9AF9-8B5332CEDA60}" type="presParOf" srcId="{859FEEE3-9037-F94B-8F38-D57DA5A25D18}" destId="{B497F0DD-8BA3-0B48-9359-D4689AC105E5}" srcOrd="1" destOrd="0" presId="urn:microsoft.com/office/officeart/2005/8/layout/hierarchy2"/>
    <dgm:cxn modelId="{51FFFE00-0184-A041-A93D-024CEA63ECD6}" type="presParOf" srcId="{B497F0DD-8BA3-0B48-9359-D4689AC105E5}" destId="{7A3687B6-A150-5A4E-9777-EFFC1ED4340C}" srcOrd="0" destOrd="0" presId="urn:microsoft.com/office/officeart/2005/8/layout/hierarchy2"/>
    <dgm:cxn modelId="{52CA582A-4DE3-744A-83AD-73AEE7591908}" type="presParOf" srcId="{B497F0DD-8BA3-0B48-9359-D4689AC105E5}" destId="{30E0B51A-3F27-264E-A7DA-263FC765E863}" srcOrd="1" destOrd="0" presId="urn:microsoft.com/office/officeart/2005/8/layout/hierarchy2"/>
    <dgm:cxn modelId="{D84957A1-817A-6040-9547-41587250E8F8}" type="presParOf" srcId="{859FEEE3-9037-F94B-8F38-D57DA5A25D18}" destId="{C911F5DB-E952-F544-A270-24372033C297}" srcOrd="2" destOrd="0" presId="urn:microsoft.com/office/officeart/2005/8/layout/hierarchy2"/>
    <dgm:cxn modelId="{7905FA2D-42D2-6E49-A48E-F819C17E9BDB}" type="presParOf" srcId="{C911F5DB-E952-F544-A270-24372033C297}" destId="{C526B3E1-1728-3C46-B6EA-292707CC8D23}" srcOrd="0" destOrd="0" presId="urn:microsoft.com/office/officeart/2005/8/layout/hierarchy2"/>
    <dgm:cxn modelId="{C76CB1DF-A5C2-D545-A00B-0E4D12FD0942}" type="presParOf" srcId="{859FEEE3-9037-F94B-8F38-D57DA5A25D18}" destId="{9563FB2C-8EBF-A14B-8CED-8B58C7C0C93F}" srcOrd="3" destOrd="0" presId="urn:microsoft.com/office/officeart/2005/8/layout/hierarchy2"/>
    <dgm:cxn modelId="{EBF8B5A3-4C46-CC42-AC96-7B46BB509EB4}" type="presParOf" srcId="{9563FB2C-8EBF-A14B-8CED-8B58C7C0C93F}" destId="{88CD76E0-1C05-0249-9C4B-B8C0E200E85E}" srcOrd="0" destOrd="0" presId="urn:microsoft.com/office/officeart/2005/8/layout/hierarchy2"/>
    <dgm:cxn modelId="{B753D1EE-F80F-C146-9C0E-0CFBD55D6471}" type="presParOf" srcId="{9563FB2C-8EBF-A14B-8CED-8B58C7C0C93F}" destId="{E2505A1E-7D66-A04B-B10A-7D9D7539B023}" srcOrd="1" destOrd="0" presId="urn:microsoft.com/office/officeart/2005/8/layout/hierarchy2"/>
    <dgm:cxn modelId="{6084D859-7715-9E43-958A-B3201F3093B1}" type="presParOf" srcId="{859FEEE3-9037-F94B-8F38-D57DA5A25D18}" destId="{D6CBCDAC-2808-4744-9B7C-62DA03E7A6B9}" srcOrd="4" destOrd="0" presId="urn:microsoft.com/office/officeart/2005/8/layout/hierarchy2"/>
    <dgm:cxn modelId="{FB1C849F-5EE3-F44A-BBE2-98705ED1641C}" type="presParOf" srcId="{D6CBCDAC-2808-4744-9B7C-62DA03E7A6B9}" destId="{789C3BD1-8CD7-7946-A969-43C7E481EC70}" srcOrd="0" destOrd="0" presId="urn:microsoft.com/office/officeart/2005/8/layout/hierarchy2"/>
    <dgm:cxn modelId="{DC1DDC22-F1D1-284A-A405-2912BF39876D}" type="presParOf" srcId="{859FEEE3-9037-F94B-8F38-D57DA5A25D18}" destId="{79E44CE1-335C-1749-AF9B-2A5C969A6E45}" srcOrd="5" destOrd="0" presId="urn:microsoft.com/office/officeart/2005/8/layout/hierarchy2"/>
    <dgm:cxn modelId="{6A41F416-1A8E-0944-A315-59152F8211FD}" type="presParOf" srcId="{79E44CE1-335C-1749-AF9B-2A5C969A6E45}" destId="{C30624E9-35ED-B94D-A613-707A1226D278}" srcOrd="0" destOrd="0" presId="urn:microsoft.com/office/officeart/2005/8/layout/hierarchy2"/>
    <dgm:cxn modelId="{2F27C40D-F681-664E-92E2-99B9821167E4}" type="presParOf" srcId="{79E44CE1-335C-1749-AF9B-2A5C969A6E45}" destId="{1418A1A9-12F8-9146-9DDD-1B7CE194CCCD}" srcOrd="1" destOrd="0" presId="urn:microsoft.com/office/officeart/2005/8/layout/hierarchy2"/>
    <dgm:cxn modelId="{68067B10-94DF-1D40-85CC-A7852EF7D322}" type="presParOf" srcId="{859FEEE3-9037-F94B-8F38-D57DA5A25D18}" destId="{B7076ED8-B03F-BF4A-8AD4-AA507009CCA6}" srcOrd="6" destOrd="0" presId="urn:microsoft.com/office/officeart/2005/8/layout/hierarchy2"/>
    <dgm:cxn modelId="{5D10654D-1152-F94F-A694-569860FA8188}" type="presParOf" srcId="{B7076ED8-B03F-BF4A-8AD4-AA507009CCA6}" destId="{B35BE1FE-4E95-7B46-9925-A38A94BDC525}" srcOrd="0" destOrd="0" presId="urn:microsoft.com/office/officeart/2005/8/layout/hierarchy2"/>
    <dgm:cxn modelId="{9132C020-C03D-1546-8AF8-E4D665E5DC57}" type="presParOf" srcId="{859FEEE3-9037-F94B-8F38-D57DA5A25D18}" destId="{45BA5FEC-E155-9746-AA54-BE2AE216B428}" srcOrd="7" destOrd="0" presId="urn:microsoft.com/office/officeart/2005/8/layout/hierarchy2"/>
    <dgm:cxn modelId="{7BFE8AFE-E66F-E34F-90E8-0BCFDDD73DF0}" type="presParOf" srcId="{45BA5FEC-E155-9746-AA54-BE2AE216B428}" destId="{2C1C2B8A-7DC1-2047-B2E9-972580D5D9C5}" srcOrd="0" destOrd="0" presId="urn:microsoft.com/office/officeart/2005/8/layout/hierarchy2"/>
    <dgm:cxn modelId="{FDF8D156-1498-8D42-9262-2AD6E045FB7B}" type="presParOf" srcId="{45BA5FEC-E155-9746-AA54-BE2AE216B428}" destId="{B0B77950-03ED-B247-9171-45777DBE4075}" srcOrd="1" destOrd="0" presId="urn:microsoft.com/office/officeart/2005/8/layout/hierarchy2"/>
    <dgm:cxn modelId="{94A26DB0-C308-8B4B-B8B8-451BD2EA7AEC}" type="presParOf" srcId="{859FEEE3-9037-F94B-8F38-D57DA5A25D18}" destId="{38615329-9DDE-0D4D-B657-1AE8720B4B0F}" srcOrd="8" destOrd="0" presId="urn:microsoft.com/office/officeart/2005/8/layout/hierarchy2"/>
    <dgm:cxn modelId="{E0F69A5F-2422-F446-87E8-1ADE314996F0}" type="presParOf" srcId="{38615329-9DDE-0D4D-B657-1AE8720B4B0F}" destId="{13352AC8-7288-3F47-92F5-9EF71043E4F7}" srcOrd="0" destOrd="0" presId="urn:microsoft.com/office/officeart/2005/8/layout/hierarchy2"/>
    <dgm:cxn modelId="{C55A3434-877D-2644-9802-353AB9A58D8D}" type="presParOf" srcId="{859FEEE3-9037-F94B-8F38-D57DA5A25D18}" destId="{1407C6F0-0F86-4B47-B7D9-02E0D9FBABE7}" srcOrd="9" destOrd="0" presId="urn:microsoft.com/office/officeart/2005/8/layout/hierarchy2"/>
    <dgm:cxn modelId="{E0C1A0CD-BC92-914F-B97E-A8382942D37E}" type="presParOf" srcId="{1407C6F0-0F86-4B47-B7D9-02E0D9FBABE7}" destId="{CD36864E-7D3E-014B-8BDA-46DE1FE99B4F}" srcOrd="0" destOrd="0" presId="urn:microsoft.com/office/officeart/2005/8/layout/hierarchy2"/>
    <dgm:cxn modelId="{0D96559D-F81E-6D4F-A57A-677952D48098}" type="presParOf" srcId="{1407C6F0-0F86-4B47-B7D9-02E0D9FBABE7}" destId="{6DF35B77-68D2-1746-ACDC-321F0E606D8F}" srcOrd="1" destOrd="0" presId="urn:microsoft.com/office/officeart/2005/8/layout/hierarchy2"/>
    <dgm:cxn modelId="{CB9C7054-78C5-AB48-A425-9D3C861CFE44}" type="presParOf" srcId="{859FEEE3-9037-F94B-8F38-D57DA5A25D18}" destId="{FCF8DBEA-E5F4-5E4C-AFD0-BF2EBBC91341}" srcOrd="10" destOrd="0" presId="urn:microsoft.com/office/officeart/2005/8/layout/hierarchy2"/>
    <dgm:cxn modelId="{A16834F6-7589-2243-9C28-CB02DE03150A}" type="presParOf" srcId="{FCF8DBEA-E5F4-5E4C-AFD0-BF2EBBC91341}" destId="{480237CE-FCCE-5148-8650-DFC9D22A717B}" srcOrd="0" destOrd="0" presId="urn:microsoft.com/office/officeart/2005/8/layout/hierarchy2"/>
    <dgm:cxn modelId="{42EF26B8-26BA-6B40-9AC3-0DEADB926DF4}" type="presParOf" srcId="{859FEEE3-9037-F94B-8F38-D57DA5A25D18}" destId="{60F1BA35-95E6-1246-B46C-72D5A228B13A}" srcOrd="11" destOrd="0" presId="urn:microsoft.com/office/officeart/2005/8/layout/hierarchy2"/>
    <dgm:cxn modelId="{D5549EBC-3F02-B44A-977C-303772EF0D08}" type="presParOf" srcId="{60F1BA35-95E6-1246-B46C-72D5A228B13A}" destId="{019F79E5-C3A1-F44B-AB64-0794D6929A05}" srcOrd="0" destOrd="0" presId="urn:microsoft.com/office/officeart/2005/8/layout/hierarchy2"/>
    <dgm:cxn modelId="{ED0D5071-C9FC-4A45-B575-7B85DB9BA66B}" type="presParOf" srcId="{60F1BA35-95E6-1246-B46C-72D5A228B13A}" destId="{EFE5AAA8-4CD2-4D4D-9874-80312C921CB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EC90B1-DA81-2446-9C38-61C92E58C1F4}" type="doc">
      <dgm:prSet loTypeId="urn:microsoft.com/office/officeart/2005/8/layout/hierarchy2" loCatId="hierarchy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fr-FR"/>
        </a:p>
      </dgm:t>
    </dgm:pt>
    <dgm:pt modelId="{3AB4316A-A235-5A46-A20C-E4D8B471F13C}">
      <dgm:prSet phldrT="[Texte]" custT="1"/>
      <dgm:spPr/>
      <dgm:t>
        <a:bodyPr/>
        <a:lstStyle/>
        <a:p>
          <a:r>
            <a:rPr lang="fr-FR" sz="1600" dirty="0" smtClean="0"/>
            <a:t>Spécialités</a:t>
          </a:r>
          <a:endParaRPr lang="fr-FR" sz="1600" dirty="0"/>
        </a:p>
      </dgm:t>
    </dgm:pt>
    <dgm:pt modelId="{C525F8E6-D8AA-7844-903C-AA6DF6CE60F8}" type="parTrans" cxnId="{A25B67B2-9E4E-EF47-9359-AAF832C899DE}">
      <dgm:prSet/>
      <dgm:spPr/>
      <dgm:t>
        <a:bodyPr/>
        <a:lstStyle/>
        <a:p>
          <a:endParaRPr lang="fr-FR" sz="1200"/>
        </a:p>
      </dgm:t>
    </dgm:pt>
    <dgm:pt modelId="{E6AE8DEE-C298-3F41-A6F6-5A0AC80071E0}" type="sibTrans" cxnId="{A25B67B2-9E4E-EF47-9359-AAF832C899DE}">
      <dgm:prSet/>
      <dgm:spPr/>
      <dgm:t>
        <a:bodyPr/>
        <a:lstStyle/>
        <a:p>
          <a:endParaRPr lang="fr-FR" sz="1200"/>
        </a:p>
      </dgm:t>
    </dgm:pt>
    <dgm:pt modelId="{02532128-F594-B240-AC2B-99D321ECD330}">
      <dgm:prSet phldrT="[Texte]" custT="1"/>
      <dgm:spPr/>
      <dgm:t>
        <a:bodyPr/>
        <a:lstStyle/>
        <a:p>
          <a:r>
            <a:rPr lang="fr-FR" sz="1200" dirty="0" smtClean="0"/>
            <a:t>O7 - Imaginer une solution, répondre à un besoin</a:t>
          </a:r>
          <a:endParaRPr lang="fr-FR" sz="1200" dirty="0"/>
        </a:p>
      </dgm:t>
    </dgm:pt>
    <dgm:pt modelId="{30E0235D-3C4F-204B-B6F4-1ABEBBE8F6A1}" type="parTrans" cxnId="{0D861B9A-E1CC-404C-8ED5-8E3ECE2A3A71}">
      <dgm:prSet custT="1"/>
      <dgm:spPr/>
      <dgm:t>
        <a:bodyPr/>
        <a:lstStyle/>
        <a:p>
          <a:endParaRPr lang="fr-FR" sz="1200"/>
        </a:p>
      </dgm:t>
    </dgm:pt>
    <dgm:pt modelId="{5F7B5EE5-6C2B-0B47-8F69-81E228107333}" type="sibTrans" cxnId="{0D861B9A-E1CC-404C-8ED5-8E3ECE2A3A71}">
      <dgm:prSet/>
      <dgm:spPr/>
      <dgm:t>
        <a:bodyPr/>
        <a:lstStyle/>
        <a:p>
          <a:endParaRPr lang="fr-FR" sz="1200"/>
        </a:p>
      </dgm:t>
    </dgm:pt>
    <dgm:pt modelId="{92114767-3F76-DE4E-9E46-142A9A8AE459}">
      <dgm:prSet phldrT="[Texte]" custT="1"/>
      <dgm:spPr/>
      <dgm:t>
        <a:bodyPr/>
        <a:lstStyle/>
        <a:p>
          <a:r>
            <a:rPr lang="fr-FR" sz="1200" dirty="0" smtClean="0"/>
            <a:t>O8 – Valider des solutions techniques</a:t>
          </a:r>
          <a:endParaRPr lang="fr-FR" sz="1200" dirty="0"/>
        </a:p>
      </dgm:t>
    </dgm:pt>
    <dgm:pt modelId="{939A05AF-2043-9D47-BF84-825722AAC6BA}" type="parTrans" cxnId="{6034EE21-59EC-4D4C-9E85-5A2849DB4C67}">
      <dgm:prSet custT="1"/>
      <dgm:spPr/>
      <dgm:t>
        <a:bodyPr/>
        <a:lstStyle/>
        <a:p>
          <a:endParaRPr lang="fr-FR" sz="1200"/>
        </a:p>
      </dgm:t>
    </dgm:pt>
    <dgm:pt modelId="{36664A23-B894-3848-98C6-86C8E4A61DAD}" type="sibTrans" cxnId="{6034EE21-59EC-4D4C-9E85-5A2849DB4C67}">
      <dgm:prSet/>
      <dgm:spPr/>
      <dgm:t>
        <a:bodyPr/>
        <a:lstStyle/>
        <a:p>
          <a:endParaRPr lang="fr-FR" sz="1200"/>
        </a:p>
      </dgm:t>
    </dgm:pt>
    <dgm:pt modelId="{343EDE4A-FAAC-BA49-9EC0-507D998753C2}">
      <dgm:prSet phldrT="[Texte]" custT="1"/>
      <dgm:spPr/>
      <dgm:t>
        <a:bodyPr/>
        <a:lstStyle/>
        <a:p>
          <a:r>
            <a:rPr lang="fr-FR" sz="1200" dirty="0" smtClean="0"/>
            <a:t>O9 – Gérer la vie du produit</a:t>
          </a:r>
          <a:endParaRPr lang="fr-FR" sz="1200" dirty="0"/>
        </a:p>
      </dgm:t>
    </dgm:pt>
    <dgm:pt modelId="{C7740EAC-C817-7343-B04A-712708C6102C}" type="parTrans" cxnId="{22EFBBE6-F925-5D4F-B012-D96FF5F49EA0}">
      <dgm:prSet custT="1"/>
      <dgm:spPr/>
      <dgm:t>
        <a:bodyPr/>
        <a:lstStyle/>
        <a:p>
          <a:endParaRPr lang="fr-FR" sz="1200"/>
        </a:p>
      </dgm:t>
    </dgm:pt>
    <dgm:pt modelId="{21DB65B6-BF2E-3345-AA46-2951C8FE491F}" type="sibTrans" cxnId="{22EFBBE6-F925-5D4F-B012-D96FF5F49EA0}">
      <dgm:prSet/>
      <dgm:spPr/>
      <dgm:t>
        <a:bodyPr/>
        <a:lstStyle/>
        <a:p>
          <a:endParaRPr lang="fr-FR" sz="1200"/>
        </a:p>
      </dgm:t>
    </dgm:pt>
    <dgm:pt modelId="{BEB780C5-57C8-C640-AEC7-FC0BF72D3CA1}" type="pres">
      <dgm:prSet presAssocID="{14EC90B1-DA81-2446-9C38-61C92E58C1F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3F18E8D-A2FE-B745-97F1-573F79CE408E}" type="pres">
      <dgm:prSet presAssocID="{3AB4316A-A235-5A46-A20C-E4D8B471F13C}" presName="root1" presStyleCnt="0"/>
      <dgm:spPr/>
    </dgm:pt>
    <dgm:pt modelId="{9C4EF939-33EC-464B-8615-0EE146A6334D}" type="pres">
      <dgm:prSet presAssocID="{3AB4316A-A235-5A46-A20C-E4D8B471F13C}" presName="LevelOneTextNode" presStyleLbl="node0" presStyleIdx="0" presStyleCnt="1" custScaleX="48404" custScaleY="30995" custLinFactNeighborX="-21026" custLinFactNeighborY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1065CA95-A199-B94F-B359-EC364C98731B}" type="pres">
      <dgm:prSet presAssocID="{3AB4316A-A235-5A46-A20C-E4D8B471F13C}" presName="level2hierChild" presStyleCnt="0"/>
      <dgm:spPr/>
    </dgm:pt>
    <dgm:pt modelId="{B599C4A2-A052-E54A-A927-CBC5CD9489FB}" type="pres">
      <dgm:prSet presAssocID="{30E0235D-3C4F-204B-B6F4-1ABEBBE8F6A1}" presName="conn2-1" presStyleLbl="parChTrans1D2" presStyleIdx="0" presStyleCnt="3"/>
      <dgm:spPr/>
      <dgm:t>
        <a:bodyPr/>
        <a:lstStyle/>
        <a:p>
          <a:endParaRPr lang="fr-FR"/>
        </a:p>
      </dgm:t>
    </dgm:pt>
    <dgm:pt modelId="{3BF15D59-4C5A-C449-8D47-B20B0C1AAD94}" type="pres">
      <dgm:prSet presAssocID="{30E0235D-3C4F-204B-B6F4-1ABEBBE8F6A1}" presName="connTx" presStyleLbl="parChTrans1D2" presStyleIdx="0" presStyleCnt="3"/>
      <dgm:spPr/>
      <dgm:t>
        <a:bodyPr/>
        <a:lstStyle/>
        <a:p>
          <a:endParaRPr lang="fr-FR"/>
        </a:p>
      </dgm:t>
    </dgm:pt>
    <dgm:pt modelId="{CDE4F205-CCDD-1F45-9705-D568331A77E2}" type="pres">
      <dgm:prSet presAssocID="{02532128-F594-B240-AC2B-99D321ECD330}" presName="root2" presStyleCnt="0"/>
      <dgm:spPr/>
    </dgm:pt>
    <dgm:pt modelId="{1D98D072-CFF7-334D-9E60-16800E5EFF6D}" type="pres">
      <dgm:prSet presAssocID="{02532128-F594-B240-AC2B-99D321ECD330}" presName="LevelTwoTextNode" presStyleLbl="node2" presStyleIdx="0" presStyleCnt="3" custScaleX="110356" custScaleY="26634" custLinFactNeighborX="-1398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5066527A-0C60-0D44-8CC9-A9AA1509DBD9}" type="pres">
      <dgm:prSet presAssocID="{02532128-F594-B240-AC2B-99D321ECD330}" presName="level3hierChild" presStyleCnt="0"/>
      <dgm:spPr/>
    </dgm:pt>
    <dgm:pt modelId="{800F7235-92BB-154D-B288-59F0E0DF3273}" type="pres">
      <dgm:prSet presAssocID="{939A05AF-2043-9D47-BF84-825722AAC6BA}" presName="conn2-1" presStyleLbl="parChTrans1D2" presStyleIdx="1" presStyleCnt="3"/>
      <dgm:spPr/>
      <dgm:t>
        <a:bodyPr/>
        <a:lstStyle/>
        <a:p>
          <a:endParaRPr lang="fr-FR"/>
        </a:p>
      </dgm:t>
    </dgm:pt>
    <dgm:pt modelId="{CDC60EE7-3254-E04F-A309-27A888024343}" type="pres">
      <dgm:prSet presAssocID="{939A05AF-2043-9D47-BF84-825722AAC6BA}" presName="connTx" presStyleLbl="parChTrans1D2" presStyleIdx="1" presStyleCnt="3"/>
      <dgm:spPr/>
      <dgm:t>
        <a:bodyPr/>
        <a:lstStyle/>
        <a:p>
          <a:endParaRPr lang="fr-FR"/>
        </a:p>
      </dgm:t>
    </dgm:pt>
    <dgm:pt modelId="{81E13F22-C0C8-A44C-9041-6FBA8EBCCBF1}" type="pres">
      <dgm:prSet presAssocID="{92114767-3F76-DE4E-9E46-142A9A8AE459}" presName="root2" presStyleCnt="0"/>
      <dgm:spPr/>
    </dgm:pt>
    <dgm:pt modelId="{47F70368-D2DE-E846-89EB-EB02D98CDF69}" type="pres">
      <dgm:prSet presAssocID="{92114767-3F76-DE4E-9E46-142A9A8AE459}" presName="LevelTwoTextNode" presStyleLbl="node2" presStyleIdx="1" presStyleCnt="3" custScaleX="110356" custScaleY="26634" custLinFactNeighborX="-1398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E19E072-2A74-6B40-8D9A-D49A3DB6C49A}" type="pres">
      <dgm:prSet presAssocID="{92114767-3F76-DE4E-9E46-142A9A8AE459}" presName="level3hierChild" presStyleCnt="0"/>
      <dgm:spPr/>
    </dgm:pt>
    <dgm:pt modelId="{E5E9AE09-A307-EF4D-9943-D225FB63FC30}" type="pres">
      <dgm:prSet presAssocID="{C7740EAC-C817-7343-B04A-712708C6102C}" presName="conn2-1" presStyleLbl="parChTrans1D2" presStyleIdx="2" presStyleCnt="3"/>
      <dgm:spPr/>
      <dgm:t>
        <a:bodyPr/>
        <a:lstStyle/>
        <a:p>
          <a:endParaRPr lang="fr-FR"/>
        </a:p>
      </dgm:t>
    </dgm:pt>
    <dgm:pt modelId="{DDEA3DBE-9F7A-004E-94DB-F22FCAFB0827}" type="pres">
      <dgm:prSet presAssocID="{C7740EAC-C817-7343-B04A-712708C6102C}" presName="connTx" presStyleLbl="parChTrans1D2" presStyleIdx="2" presStyleCnt="3"/>
      <dgm:spPr/>
      <dgm:t>
        <a:bodyPr/>
        <a:lstStyle/>
        <a:p>
          <a:endParaRPr lang="fr-FR"/>
        </a:p>
      </dgm:t>
    </dgm:pt>
    <dgm:pt modelId="{47B11396-AA8B-584B-8026-92585F165310}" type="pres">
      <dgm:prSet presAssocID="{343EDE4A-FAAC-BA49-9EC0-507D998753C2}" presName="root2" presStyleCnt="0"/>
      <dgm:spPr/>
    </dgm:pt>
    <dgm:pt modelId="{29F5463E-FD7C-E14D-A9D4-B0DDA5129E74}" type="pres">
      <dgm:prSet presAssocID="{343EDE4A-FAAC-BA49-9EC0-507D998753C2}" presName="LevelTwoTextNode" presStyleLbl="node2" presStyleIdx="2" presStyleCnt="3" custScaleX="110356" custScaleY="26634" custLinFactNeighborX="-1398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4DFF2A5-5F2D-F940-9D40-137DCD0B093C}" type="pres">
      <dgm:prSet presAssocID="{343EDE4A-FAAC-BA49-9EC0-507D998753C2}" presName="level3hierChild" presStyleCnt="0"/>
      <dgm:spPr/>
    </dgm:pt>
  </dgm:ptLst>
  <dgm:cxnLst>
    <dgm:cxn modelId="{E5E5796D-1CD1-884C-9C48-E503455052E3}" type="presOf" srcId="{30E0235D-3C4F-204B-B6F4-1ABEBBE8F6A1}" destId="{B599C4A2-A052-E54A-A927-CBC5CD9489FB}" srcOrd="0" destOrd="0" presId="urn:microsoft.com/office/officeart/2005/8/layout/hierarchy2"/>
    <dgm:cxn modelId="{6034EE21-59EC-4D4C-9E85-5A2849DB4C67}" srcId="{3AB4316A-A235-5A46-A20C-E4D8B471F13C}" destId="{92114767-3F76-DE4E-9E46-142A9A8AE459}" srcOrd="1" destOrd="0" parTransId="{939A05AF-2043-9D47-BF84-825722AAC6BA}" sibTransId="{36664A23-B894-3848-98C6-86C8E4A61DAD}"/>
    <dgm:cxn modelId="{2CCBEE21-CF2C-DC4F-93B1-0FEA7F3436EC}" type="presOf" srcId="{C7740EAC-C817-7343-B04A-712708C6102C}" destId="{E5E9AE09-A307-EF4D-9943-D225FB63FC30}" srcOrd="0" destOrd="0" presId="urn:microsoft.com/office/officeart/2005/8/layout/hierarchy2"/>
    <dgm:cxn modelId="{0D861B9A-E1CC-404C-8ED5-8E3ECE2A3A71}" srcId="{3AB4316A-A235-5A46-A20C-E4D8B471F13C}" destId="{02532128-F594-B240-AC2B-99D321ECD330}" srcOrd="0" destOrd="0" parTransId="{30E0235D-3C4F-204B-B6F4-1ABEBBE8F6A1}" sibTransId="{5F7B5EE5-6C2B-0B47-8F69-81E228107333}"/>
    <dgm:cxn modelId="{02236D6E-98A2-1444-853C-AD020DB3BBC7}" type="presOf" srcId="{939A05AF-2043-9D47-BF84-825722AAC6BA}" destId="{800F7235-92BB-154D-B288-59F0E0DF3273}" srcOrd="0" destOrd="0" presId="urn:microsoft.com/office/officeart/2005/8/layout/hierarchy2"/>
    <dgm:cxn modelId="{22EFBBE6-F925-5D4F-B012-D96FF5F49EA0}" srcId="{3AB4316A-A235-5A46-A20C-E4D8B471F13C}" destId="{343EDE4A-FAAC-BA49-9EC0-507D998753C2}" srcOrd="2" destOrd="0" parTransId="{C7740EAC-C817-7343-B04A-712708C6102C}" sibTransId="{21DB65B6-BF2E-3345-AA46-2951C8FE491F}"/>
    <dgm:cxn modelId="{564E74B3-60F0-8C42-88CF-361895CA5A2A}" type="presOf" srcId="{343EDE4A-FAAC-BA49-9EC0-507D998753C2}" destId="{29F5463E-FD7C-E14D-A9D4-B0DDA5129E74}" srcOrd="0" destOrd="0" presId="urn:microsoft.com/office/officeart/2005/8/layout/hierarchy2"/>
    <dgm:cxn modelId="{FAD9671A-A185-F543-A29A-EA9EEB29963D}" type="presOf" srcId="{939A05AF-2043-9D47-BF84-825722AAC6BA}" destId="{CDC60EE7-3254-E04F-A309-27A888024343}" srcOrd="1" destOrd="0" presId="urn:microsoft.com/office/officeart/2005/8/layout/hierarchy2"/>
    <dgm:cxn modelId="{A25B67B2-9E4E-EF47-9359-AAF832C899DE}" srcId="{14EC90B1-DA81-2446-9C38-61C92E58C1F4}" destId="{3AB4316A-A235-5A46-A20C-E4D8B471F13C}" srcOrd="0" destOrd="0" parTransId="{C525F8E6-D8AA-7844-903C-AA6DF6CE60F8}" sibTransId="{E6AE8DEE-C298-3F41-A6F6-5A0AC80071E0}"/>
    <dgm:cxn modelId="{2B85B2D3-9066-104B-A1D7-3C1DD5E53E72}" type="presOf" srcId="{3AB4316A-A235-5A46-A20C-E4D8B471F13C}" destId="{9C4EF939-33EC-464B-8615-0EE146A6334D}" srcOrd="0" destOrd="0" presId="urn:microsoft.com/office/officeart/2005/8/layout/hierarchy2"/>
    <dgm:cxn modelId="{3C088042-7B9C-CB42-82AE-66126844F148}" type="presOf" srcId="{02532128-F594-B240-AC2B-99D321ECD330}" destId="{1D98D072-CFF7-334D-9E60-16800E5EFF6D}" srcOrd="0" destOrd="0" presId="urn:microsoft.com/office/officeart/2005/8/layout/hierarchy2"/>
    <dgm:cxn modelId="{C72E2405-EF1C-6948-B7DD-ECC0290E1F33}" type="presOf" srcId="{30E0235D-3C4F-204B-B6F4-1ABEBBE8F6A1}" destId="{3BF15D59-4C5A-C449-8D47-B20B0C1AAD94}" srcOrd="1" destOrd="0" presId="urn:microsoft.com/office/officeart/2005/8/layout/hierarchy2"/>
    <dgm:cxn modelId="{3E68508C-D7C8-3F4F-8CE4-F65A2875986F}" type="presOf" srcId="{14EC90B1-DA81-2446-9C38-61C92E58C1F4}" destId="{BEB780C5-57C8-C640-AEC7-FC0BF72D3CA1}" srcOrd="0" destOrd="0" presId="urn:microsoft.com/office/officeart/2005/8/layout/hierarchy2"/>
    <dgm:cxn modelId="{681A361F-37C8-B640-8044-A634518F0F0B}" type="presOf" srcId="{92114767-3F76-DE4E-9E46-142A9A8AE459}" destId="{47F70368-D2DE-E846-89EB-EB02D98CDF69}" srcOrd="0" destOrd="0" presId="urn:microsoft.com/office/officeart/2005/8/layout/hierarchy2"/>
    <dgm:cxn modelId="{16F6CDDC-0EF5-E941-9CA8-301801D4CB5E}" type="presOf" srcId="{C7740EAC-C817-7343-B04A-712708C6102C}" destId="{DDEA3DBE-9F7A-004E-94DB-F22FCAFB0827}" srcOrd="1" destOrd="0" presId="urn:microsoft.com/office/officeart/2005/8/layout/hierarchy2"/>
    <dgm:cxn modelId="{14336544-5702-B74E-AEEB-AB0AB4644A3D}" type="presParOf" srcId="{BEB780C5-57C8-C640-AEC7-FC0BF72D3CA1}" destId="{F3F18E8D-A2FE-B745-97F1-573F79CE408E}" srcOrd="0" destOrd="0" presId="urn:microsoft.com/office/officeart/2005/8/layout/hierarchy2"/>
    <dgm:cxn modelId="{55EBA300-0582-3647-8B23-1A6A949A8023}" type="presParOf" srcId="{F3F18E8D-A2FE-B745-97F1-573F79CE408E}" destId="{9C4EF939-33EC-464B-8615-0EE146A6334D}" srcOrd="0" destOrd="0" presId="urn:microsoft.com/office/officeart/2005/8/layout/hierarchy2"/>
    <dgm:cxn modelId="{C01CB558-475D-5245-AFAD-304AB58225D8}" type="presParOf" srcId="{F3F18E8D-A2FE-B745-97F1-573F79CE408E}" destId="{1065CA95-A199-B94F-B359-EC364C98731B}" srcOrd="1" destOrd="0" presId="urn:microsoft.com/office/officeart/2005/8/layout/hierarchy2"/>
    <dgm:cxn modelId="{8E65A82C-D91F-5544-844B-AA87D8B7DE65}" type="presParOf" srcId="{1065CA95-A199-B94F-B359-EC364C98731B}" destId="{B599C4A2-A052-E54A-A927-CBC5CD9489FB}" srcOrd="0" destOrd="0" presId="urn:microsoft.com/office/officeart/2005/8/layout/hierarchy2"/>
    <dgm:cxn modelId="{B8EA96AB-C18A-6343-836C-3EC357B25EAF}" type="presParOf" srcId="{B599C4A2-A052-E54A-A927-CBC5CD9489FB}" destId="{3BF15D59-4C5A-C449-8D47-B20B0C1AAD94}" srcOrd="0" destOrd="0" presId="urn:microsoft.com/office/officeart/2005/8/layout/hierarchy2"/>
    <dgm:cxn modelId="{BF5FC161-2EFB-A344-A186-3F4C76B35FFE}" type="presParOf" srcId="{1065CA95-A199-B94F-B359-EC364C98731B}" destId="{CDE4F205-CCDD-1F45-9705-D568331A77E2}" srcOrd="1" destOrd="0" presId="urn:microsoft.com/office/officeart/2005/8/layout/hierarchy2"/>
    <dgm:cxn modelId="{5C153C5C-3DEA-A347-9E95-7569FA21D143}" type="presParOf" srcId="{CDE4F205-CCDD-1F45-9705-D568331A77E2}" destId="{1D98D072-CFF7-334D-9E60-16800E5EFF6D}" srcOrd="0" destOrd="0" presId="urn:microsoft.com/office/officeart/2005/8/layout/hierarchy2"/>
    <dgm:cxn modelId="{857B5B39-9715-564A-9E5B-174F5457E7BC}" type="presParOf" srcId="{CDE4F205-CCDD-1F45-9705-D568331A77E2}" destId="{5066527A-0C60-0D44-8CC9-A9AA1509DBD9}" srcOrd="1" destOrd="0" presId="urn:microsoft.com/office/officeart/2005/8/layout/hierarchy2"/>
    <dgm:cxn modelId="{B4F12EC0-BDE3-0840-860F-594A6F2B4B42}" type="presParOf" srcId="{1065CA95-A199-B94F-B359-EC364C98731B}" destId="{800F7235-92BB-154D-B288-59F0E0DF3273}" srcOrd="2" destOrd="0" presId="urn:microsoft.com/office/officeart/2005/8/layout/hierarchy2"/>
    <dgm:cxn modelId="{A6C74E16-8CDE-0A41-AECB-157E12AA2020}" type="presParOf" srcId="{800F7235-92BB-154D-B288-59F0E0DF3273}" destId="{CDC60EE7-3254-E04F-A309-27A888024343}" srcOrd="0" destOrd="0" presId="urn:microsoft.com/office/officeart/2005/8/layout/hierarchy2"/>
    <dgm:cxn modelId="{C6376DE8-154B-B549-8E76-FDEDE91D1733}" type="presParOf" srcId="{1065CA95-A199-B94F-B359-EC364C98731B}" destId="{81E13F22-C0C8-A44C-9041-6FBA8EBCCBF1}" srcOrd="3" destOrd="0" presId="urn:microsoft.com/office/officeart/2005/8/layout/hierarchy2"/>
    <dgm:cxn modelId="{51EAA756-1DF4-F144-828D-18C756FF11D6}" type="presParOf" srcId="{81E13F22-C0C8-A44C-9041-6FBA8EBCCBF1}" destId="{47F70368-D2DE-E846-89EB-EB02D98CDF69}" srcOrd="0" destOrd="0" presId="urn:microsoft.com/office/officeart/2005/8/layout/hierarchy2"/>
    <dgm:cxn modelId="{A3F6CF66-F58E-0948-84B5-2A378F592D94}" type="presParOf" srcId="{81E13F22-C0C8-A44C-9041-6FBA8EBCCBF1}" destId="{4E19E072-2A74-6B40-8D9A-D49A3DB6C49A}" srcOrd="1" destOrd="0" presId="urn:microsoft.com/office/officeart/2005/8/layout/hierarchy2"/>
    <dgm:cxn modelId="{CEC7A8B9-06FA-894B-A8E4-70FA7662F252}" type="presParOf" srcId="{1065CA95-A199-B94F-B359-EC364C98731B}" destId="{E5E9AE09-A307-EF4D-9943-D225FB63FC30}" srcOrd="4" destOrd="0" presId="urn:microsoft.com/office/officeart/2005/8/layout/hierarchy2"/>
    <dgm:cxn modelId="{D6AB9E7A-43C1-8F4F-ADEE-D3905B043283}" type="presParOf" srcId="{E5E9AE09-A307-EF4D-9943-D225FB63FC30}" destId="{DDEA3DBE-9F7A-004E-94DB-F22FCAFB0827}" srcOrd="0" destOrd="0" presId="urn:microsoft.com/office/officeart/2005/8/layout/hierarchy2"/>
    <dgm:cxn modelId="{27DC4B00-A898-EC4A-BE24-AD1B1FEFBAC6}" type="presParOf" srcId="{1065CA95-A199-B94F-B359-EC364C98731B}" destId="{47B11396-AA8B-584B-8026-92585F165310}" srcOrd="5" destOrd="0" presId="urn:microsoft.com/office/officeart/2005/8/layout/hierarchy2"/>
    <dgm:cxn modelId="{79C7FDEA-760A-8E42-9B2A-90D29EA4D171}" type="presParOf" srcId="{47B11396-AA8B-584B-8026-92585F165310}" destId="{29F5463E-FD7C-E14D-A9D4-B0DDA5129E74}" srcOrd="0" destOrd="0" presId="urn:microsoft.com/office/officeart/2005/8/layout/hierarchy2"/>
    <dgm:cxn modelId="{F5AB93FF-781A-BA40-9398-71D4E7BECEC8}" type="presParOf" srcId="{47B11396-AA8B-584B-8026-92585F165310}" destId="{F4DFF2A5-5F2D-F940-9D40-137DCD0B093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BBDF9E-3874-E64F-9EC5-5BC382FF49CF}">
      <dsp:nvSpPr>
        <dsp:cNvPr id="0" name=""/>
        <dsp:cNvSpPr/>
      </dsp:nvSpPr>
      <dsp:spPr>
        <a:xfrm>
          <a:off x="0" y="1731660"/>
          <a:ext cx="1201356" cy="6006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Transversal</a:t>
          </a:r>
          <a:endParaRPr lang="fr-FR" sz="1600" kern="1200" dirty="0"/>
        </a:p>
      </dsp:txBody>
      <dsp:txXfrm>
        <a:off x="0" y="1731660"/>
        <a:ext cx="1201356" cy="600678"/>
      </dsp:txXfrm>
    </dsp:sp>
    <dsp:sp modelId="{726A4D7F-6977-3D49-9EE3-08EADC8BF56B}">
      <dsp:nvSpPr>
        <dsp:cNvPr id="0" name=""/>
        <dsp:cNvSpPr/>
      </dsp:nvSpPr>
      <dsp:spPr>
        <a:xfrm rot="18073923">
          <a:off x="715752" y="1156324"/>
          <a:ext cx="2017071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2017071" y="133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kern="1200"/>
        </a:p>
      </dsp:txBody>
      <dsp:txXfrm rot="18073923">
        <a:off x="1673861" y="1119200"/>
        <a:ext cx="100853" cy="100853"/>
      </dsp:txXfrm>
    </dsp:sp>
    <dsp:sp modelId="{7A3687B6-A150-5A4E-9777-EFFC1ED4340C}">
      <dsp:nvSpPr>
        <dsp:cNvPr id="0" name=""/>
        <dsp:cNvSpPr/>
      </dsp:nvSpPr>
      <dsp:spPr>
        <a:xfrm>
          <a:off x="2247219" y="6914"/>
          <a:ext cx="2849089" cy="6006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O1 -  Caractériser des systèmes privilégiant un usage raisonné du point de vue développement durable</a:t>
          </a:r>
          <a:endParaRPr lang="fr-FR" sz="1200" kern="1200" dirty="0"/>
        </a:p>
      </dsp:txBody>
      <dsp:txXfrm>
        <a:off x="2247219" y="6914"/>
        <a:ext cx="2849089" cy="600678"/>
      </dsp:txXfrm>
    </dsp:sp>
    <dsp:sp modelId="{C911F5DB-E952-F544-A270-24372033C297}">
      <dsp:nvSpPr>
        <dsp:cNvPr id="0" name=""/>
        <dsp:cNvSpPr/>
      </dsp:nvSpPr>
      <dsp:spPr>
        <a:xfrm rot="18919664">
          <a:off x="988945" y="1501714"/>
          <a:ext cx="1470684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1470684" y="133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kern="1200"/>
        </a:p>
      </dsp:txBody>
      <dsp:txXfrm rot="18919664">
        <a:off x="1687521" y="1478249"/>
        <a:ext cx="73534" cy="73534"/>
      </dsp:txXfrm>
    </dsp:sp>
    <dsp:sp modelId="{88CD76E0-1C05-0249-9C4B-B8C0E200E85E}">
      <dsp:nvSpPr>
        <dsp:cNvPr id="0" name=""/>
        <dsp:cNvSpPr/>
      </dsp:nvSpPr>
      <dsp:spPr>
        <a:xfrm>
          <a:off x="2247219" y="697694"/>
          <a:ext cx="2849089" cy="6006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O2 - Identifier les éléments permettant la limitation de l’Impact environnemental d’un système et de ses constituants</a:t>
          </a:r>
          <a:endParaRPr lang="fr-FR" sz="1200" kern="1200" dirty="0"/>
        </a:p>
      </dsp:txBody>
      <dsp:txXfrm>
        <a:off x="2247219" y="697694"/>
        <a:ext cx="2849089" cy="600678"/>
      </dsp:txXfrm>
    </dsp:sp>
    <dsp:sp modelId="{D6CBCDAC-2808-4744-9B7C-62DA03E7A6B9}">
      <dsp:nvSpPr>
        <dsp:cNvPr id="0" name=""/>
        <dsp:cNvSpPr/>
      </dsp:nvSpPr>
      <dsp:spPr>
        <a:xfrm rot="20510007">
          <a:off x="1173923" y="1847104"/>
          <a:ext cx="1100729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1100729" y="133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kern="1200"/>
        </a:p>
      </dsp:txBody>
      <dsp:txXfrm rot="20510007">
        <a:off x="1696769" y="1832888"/>
        <a:ext cx="55036" cy="55036"/>
      </dsp:txXfrm>
    </dsp:sp>
    <dsp:sp modelId="{C30624E9-35ED-B94D-A613-707A1226D278}">
      <dsp:nvSpPr>
        <dsp:cNvPr id="0" name=""/>
        <dsp:cNvSpPr/>
      </dsp:nvSpPr>
      <dsp:spPr>
        <a:xfrm>
          <a:off x="2247219" y="1388475"/>
          <a:ext cx="2849089" cy="6006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O3 - Identifier les éléments influents du développement d’un système </a:t>
          </a:r>
          <a:endParaRPr lang="fr-FR" sz="1200" kern="1200" dirty="0"/>
        </a:p>
      </dsp:txBody>
      <dsp:txXfrm>
        <a:off x="2247219" y="1388475"/>
        <a:ext cx="2849089" cy="600678"/>
      </dsp:txXfrm>
    </dsp:sp>
    <dsp:sp modelId="{B7076ED8-B03F-BF4A-8AD4-AA507009CCA6}">
      <dsp:nvSpPr>
        <dsp:cNvPr id="0" name=""/>
        <dsp:cNvSpPr/>
      </dsp:nvSpPr>
      <dsp:spPr>
        <a:xfrm rot="1103060">
          <a:off x="1173232" y="2192494"/>
          <a:ext cx="1102111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1102111" y="133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kern="1200"/>
        </a:p>
      </dsp:txBody>
      <dsp:txXfrm rot="1103060">
        <a:off x="1696735" y="2178244"/>
        <a:ext cx="55105" cy="55105"/>
      </dsp:txXfrm>
    </dsp:sp>
    <dsp:sp modelId="{2C1C2B8A-7DC1-2047-B2E9-972580D5D9C5}">
      <dsp:nvSpPr>
        <dsp:cNvPr id="0" name=""/>
        <dsp:cNvSpPr/>
      </dsp:nvSpPr>
      <dsp:spPr>
        <a:xfrm>
          <a:off x="2247219" y="2079255"/>
          <a:ext cx="2849089" cy="6006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O4 - Décoder l’organisation fonctionnelle, structurelle et logicielle d’un système</a:t>
          </a:r>
          <a:endParaRPr lang="fr-FR" sz="1200" kern="1200" dirty="0"/>
        </a:p>
      </dsp:txBody>
      <dsp:txXfrm>
        <a:off x="2247219" y="2079255"/>
        <a:ext cx="2849089" cy="600678"/>
      </dsp:txXfrm>
    </dsp:sp>
    <dsp:sp modelId="{38615329-9DDE-0D4D-B657-1AE8720B4B0F}">
      <dsp:nvSpPr>
        <dsp:cNvPr id="0" name=""/>
        <dsp:cNvSpPr/>
      </dsp:nvSpPr>
      <dsp:spPr>
        <a:xfrm rot="2687650">
          <a:off x="987394" y="2537884"/>
          <a:ext cx="1473787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1473787" y="133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kern="1200"/>
        </a:p>
      </dsp:txBody>
      <dsp:txXfrm rot="2687650">
        <a:off x="1687443" y="2514342"/>
        <a:ext cx="73689" cy="73689"/>
      </dsp:txXfrm>
    </dsp:sp>
    <dsp:sp modelId="{CD36864E-7D3E-014B-8BDA-46DE1FE99B4F}">
      <dsp:nvSpPr>
        <dsp:cNvPr id="0" name=""/>
        <dsp:cNvSpPr/>
      </dsp:nvSpPr>
      <dsp:spPr>
        <a:xfrm>
          <a:off x="2247219" y="2770035"/>
          <a:ext cx="2849089" cy="6006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O5 - Utiliser un modèle de comportement pour prédire un fonctionnement ou valider une performance</a:t>
          </a:r>
          <a:endParaRPr lang="fr-FR" sz="1200" kern="1200" dirty="0"/>
        </a:p>
      </dsp:txBody>
      <dsp:txXfrm>
        <a:off x="2247219" y="2770035"/>
        <a:ext cx="2849089" cy="600678"/>
      </dsp:txXfrm>
    </dsp:sp>
    <dsp:sp modelId="{FCF8DBEA-E5F4-5E4C-AFD0-BF2EBBC91341}">
      <dsp:nvSpPr>
        <dsp:cNvPr id="0" name=""/>
        <dsp:cNvSpPr/>
      </dsp:nvSpPr>
      <dsp:spPr>
        <a:xfrm rot="3529966">
          <a:off x="713866" y="2883275"/>
          <a:ext cx="2020842" cy="26604"/>
        </a:xfrm>
        <a:custGeom>
          <a:avLst/>
          <a:gdLst/>
          <a:ahLst/>
          <a:cxnLst/>
          <a:rect l="0" t="0" r="0" b="0"/>
          <a:pathLst>
            <a:path>
              <a:moveTo>
                <a:pt x="0" y="13302"/>
              </a:moveTo>
              <a:lnTo>
                <a:pt x="2020842" y="133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kern="1200"/>
        </a:p>
      </dsp:txBody>
      <dsp:txXfrm rot="3529966">
        <a:off x="1673767" y="2846056"/>
        <a:ext cx="101042" cy="101042"/>
      </dsp:txXfrm>
    </dsp:sp>
    <dsp:sp modelId="{019F79E5-C3A1-F44B-AB64-0794D6929A05}">
      <dsp:nvSpPr>
        <dsp:cNvPr id="0" name=""/>
        <dsp:cNvSpPr/>
      </dsp:nvSpPr>
      <dsp:spPr>
        <a:xfrm>
          <a:off x="2247219" y="3460815"/>
          <a:ext cx="2849089" cy="6006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O6 - Communiquer une idée, un principe ou une solution technique, un projet, y compris en langue étrangère</a:t>
          </a:r>
          <a:endParaRPr lang="fr-FR" sz="1200" kern="1200" dirty="0"/>
        </a:p>
      </dsp:txBody>
      <dsp:txXfrm>
        <a:off x="2247219" y="3460815"/>
        <a:ext cx="2849089" cy="60067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C4EF939-33EC-464B-8615-0EE146A6334D}">
      <dsp:nvSpPr>
        <dsp:cNvPr id="0" name=""/>
        <dsp:cNvSpPr/>
      </dsp:nvSpPr>
      <dsp:spPr>
        <a:xfrm>
          <a:off x="0" y="1500147"/>
          <a:ext cx="1240159" cy="3970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alpha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Spécialités</a:t>
          </a:r>
          <a:endParaRPr lang="fr-FR" sz="1600" kern="1200" dirty="0"/>
        </a:p>
      </dsp:txBody>
      <dsp:txXfrm>
        <a:off x="0" y="1500147"/>
        <a:ext cx="1240159" cy="397061"/>
      </dsp:txXfrm>
    </dsp:sp>
    <dsp:sp modelId="{B599C4A2-A052-E54A-A927-CBC5CD9489FB}">
      <dsp:nvSpPr>
        <dsp:cNvPr id="0" name=""/>
        <dsp:cNvSpPr/>
      </dsp:nvSpPr>
      <dsp:spPr>
        <a:xfrm rot="19903566">
          <a:off x="1172992" y="1398065"/>
          <a:ext cx="1125960" cy="67873"/>
        </a:xfrm>
        <a:custGeom>
          <a:avLst/>
          <a:gdLst/>
          <a:ahLst/>
          <a:cxnLst/>
          <a:rect l="0" t="0" r="0" b="0"/>
          <a:pathLst>
            <a:path>
              <a:moveTo>
                <a:pt x="0" y="33936"/>
              </a:moveTo>
              <a:lnTo>
                <a:pt x="1125960" y="33936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kern="1200"/>
        </a:p>
      </dsp:txBody>
      <dsp:txXfrm rot="19903566">
        <a:off x="1707823" y="1403853"/>
        <a:ext cx="56298" cy="56298"/>
      </dsp:txXfrm>
    </dsp:sp>
    <dsp:sp modelId="{1D98D072-CFF7-334D-9E60-16800E5EFF6D}">
      <dsp:nvSpPr>
        <dsp:cNvPr id="0" name=""/>
        <dsp:cNvSpPr/>
      </dsp:nvSpPr>
      <dsp:spPr>
        <a:xfrm>
          <a:off x="2231785" y="994728"/>
          <a:ext cx="2827433" cy="3411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alpha val="7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7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7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O7 - Imaginer une solution, répondre à un besoin</a:t>
          </a:r>
          <a:endParaRPr lang="fr-FR" sz="1200" kern="1200" dirty="0"/>
        </a:p>
      </dsp:txBody>
      <dsp:txXfrm>
        <a:off x="2231785" y="994728"/>
        <a:ext cx="2827433" cy="341195"/>
      </dsp:txXfrm>
    </dsp:sp>
    <dsp:sp modelId="{800F7235-92BB-154D-B288-59F0E0DF3273}">
      <dsp:nvSpPr>
        <dsp:cNvPr id="0" name=""/>
        <dsp:cNvSpPr/>
      </dsp:nvSpPr>
      <dsp:spPr>
        <a:xfrm>
          <a:off x="1240159" y="1664741"/>
          <a:ext cx="991625" cy="67873"/>
        </a:xfrm>
        <a:custGeom>
          <a:avLst/>
          <a:gdLst/>
          <a:ahLst/>
          <a:cxnLst/>
          <a:rect l="0" t="0" r="0" b="0"/>
          <a:pathLst>
            <a:path>
              <a:moveTo>
                <a:pt x="0" y="33936"/>
              </a:moveTo>
              <a:lnTo>
                <a:pt x="991625" y="33936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kern="1200"/>
        </a:p>
      </dsp:txBody>
      <dsp:txXfrm>
        <a:off x="1711182" y="1673887"/>
        <a:ext cx="49581" cy="49581"/>
      </dsp:txXfrm>
    </dsp:sp>
    <dsp:sp modelId="{47F70368-D2DE-E846-89EB-EB02D98CDF69}">
      <dsp:nvSpPr>
        <dsp:cNvPr id="0" name=""/>
        <dsp:cNvSpPr/>
      </dsp:nvSpPr>
      <dsp:spPr>
        <a:xfrm>
          <a:off x="2231785" y="1528080"/>
          <a:ext cx="2827433" cy="3411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alpha val="7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7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7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O8 – Valider des solutions techniques</a:t>
          </a:r>
          <a:endParaRPr lang="fr-FR" sz="1200" kern="1200" dirty="0"/>
        </a:p>
      </dsp:txBody>
      <dsp:txXfrm>
        <a:off x="2231785" y="1528080"/>
        <a:ext cx="2827433" cy="341195"/>
      </dsp:txXfrm>
    </dsp:sp>
    <dsp:sp modelId="{E5E9AE09-A307-EF4D-9943-D225FB63FC30}">
      <dsp:nvSpPr>
        <dsp:cNvPr id="0" name=""/>
        <dsp:cNvSpPr/>
      </dsp:nvSpPr>
      <dsp:spPr>
        <a:xfrm rot="1696434">
          <a:off x="1172992" y="1931418"/>
          <a:ext cx="1125960" cy="67873"/>
        </a:xfrm>
        <a:custGeom>
          <a:avLst/>
          <a:gdLst/>
          <a:ahLst/>
          <a:cxnLst/>
          <a:rect l="0" t="0" r="0" b="0"/>
          <a:pathLst>
            <a:path>
              <a:moveTo>
                <a:pt x="0" y="33936"/>
              </a:moveTo>
              <a:lnTo>
                <a:pt x="1125960" y="33936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kern="1200"/>
        </a:p>
      </dsp:txBody>
      <dsp:txXfrm rot="1696434">
        <a:off x="1707823" y="1937205"/>
        <a:ext cx="56298" cy="56298"/>
      </dsp:txXfrm>
    </dsp:sp>
    <dsp:sp modelId="{29F5463E-FD7C-E14D-A9D4-B0DDA5129E74}">
      <dsp:nvSpPr>
        <dsp:cNvPr id="0" name=""/>
        <dsp:cNvSpPr/>
      </dsp:nvSpPr>
      <dsp:spPr>
        <a:xfrm>
          <a:off x="2231785" y="2061433"/>
          <a:ext cx="2827433" cy="3411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alpha val="7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7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7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O9 – Gérer la vie du produit</a:t>
          </a:r>
          <a:endParaRPr lang="fr-FR" sz="1200" kern="1200" dirty="0"/>
        </a:p>
      </dsp:txBody>
      <dsp:txXfrm>
        <a:off x="2231785" y="2061433"/>
        <a:ext cx="2827433" cy="3411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2EB2CD-7FBC-B248-B6AF-037DFDD561E7}" type="datetimeFigureOut">
              <a:rPr lang="fr-FR" smtClean="0"/>
              <a:pPr/>
              <a:t>15/04/2012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1CA820-E060-DE47-86DF-61B5B6D5C3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32957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25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fr-FR">
                <a:latin typeface="Calibri" charset="0"/>
                <a:ea typeface="ＭＳ Ｐゴシック" charset="0"/>
                <a:cs typeface="ＭＳ Ｐゴシック" charset="0"/>
              </a:rPr>
              <a:t>L</a:t>
            </a:r>
            <a:r>
              <a:rPr lang="ja-JP" altLang="fr-FR">
                <a:latin typeface="Calibri" charset="0"/>
                <a:ea typeface="ＭＳ Ｐゴシック" charset="0"/>
                <a:cs typeface="ＭＳ Ｐゴシック" charset="0"/>
              </a:rPr>
              <a:t>’</a:t>
            </a:r>
            <a:r>
              <a:rPr lang="fr-FR">
                <a:latin typeface="Calibri" charset="0"/>
                <a:ea typeface="ＭＳ Ｐゴシック" charset="0"/>
                <a:cs typeface="ＭＳ Ｐゴシック" charset="0"/>
              </a:rPr>
              <a:t>encadré reprend des textes officiels européens, proposant une définition large mais « académique » des compétences.</a:t>
            </a:r>
          </a:p>
          <a:p>
            <a:pPr eaLnBrk="1" hangingPunct="1">
              <a:spcBef>
                <a:spcPct val="0"/>
              </a:spcBef>
            </a:pPr>
            <a:r>
              <a:rPr lang="fr-FR">
                <a:latin typeface="Calibri" charset="0"/>
                <a:ea typeface="ＭＳ Ｐゴシック" charset="0"/>
                <a:cs typeface="ＭＳ Ｐゴシック" charset="0"/>
              </a:rPr>
              <a:t>Pour définir les différents niveaux de compétences, l</a:t>
            </a:r>
            <a:r>
              <a:rPr lang="ja-JP" altLang="fr-FR">
                <a:latin typeface="Calibri" charset="0"/>
                <a:ea typeface="ＭＳ Ｐゴシック" charset="0"/>
                <a:cs typeface="ＭＳ Ｐゴシック" charset="0"/>
              </a:rPr>
              <a:t>’</a:t>
            </a:r>
            <a:r>
              <a:rPr lang="fr-FR">
                <a:latin typeface="Calibri" charset="0"/>
                <a:ea typeface="ＭＳ Ｐゴシック" charset="0"/>
                <a:cs typeface="ＭＳ Ｐゴシック" charset="0"/>
              </a:rPr>
              <a:t>Europe propose le concept de compétence clé, forme de macro compétence incluant des compétences.</a:t>
            </a:r>
          </a:p>
          <a:p>
            <a:pPr eaLnBrk="1" hangingPunct="1">
              <a:spcBef>
                <a:spcPct val="0"/>
              </a:spcBef>
            </a:pPr>
            <a:endParaRPr lang="fr-FR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r>
              <a:rPr lang="fr-FR">
                <a:latin typeface="Calibri" charset="0"/>
                <a:ea typeface="ＭＳ Ｐゴシック" charset="0"/>
                <a:cs typeface="ＭＳ Ｐゴシック" charset="0"/>
              </a:rPr>
              <a:t>Le mot « capacité », utilisé dans des textes, induit des ambigüités d</a:t>
            </a:r>
            <a:r>
              <a:rPr lang="ja-JP" altLang="fr-FR">
                <a:latin typeface="Calibri" charset="0"/>
                <a:ea typeface="ＭＳ Ｐゴシック" charset="0"/>
                <a:cs typeface="ＭＳ Ｐゴシック" charset="0"/>
              </a:rPr>
              <a:t>’</a:t>
            </a:r>
            <a:r>
              <a:rPr lang="fr-FR">
                <a:latin typeface="Calibri" charset="0"/>
                <a:ea typeface="ＭＳ Ｐゴシック" charset="0"/>
                <a:cs typeface="ＭＳ Ｐゴシック" charset="0"/>
              </a:rPr>
              <a:t>interprétations. Il peut être utilisé comme verbe « avoir la capacité de faire » ou comme sous partie d</a:t>
            </a:r>
            <a:r>
              <a:rPr lang="ja-JP" altLang="fr-FR">
                <a:latin typeface="Calibri" charset="0"/>
                <a:ea typeface="ＭＳ Ｐゴシック" charset="0"/>
                <a:cs typeface="ＭＳ Ｐゴシック" charset="0"/>
              </a:rPr>
              <a:t>’</a:t>
            </a:r>
            <a:r>
              <a:rPr lang="fr-FR">
                <a:latin typeface="Calibri" charset="0"/>
                <a:ea typeface="ＭＳ Ｐゴシック" charset="0"/>
                <a:cs typeface="ＭＳ Ｐゴシック" charset="0"/>
              </a:rPr>
              <a:t>une compétence, composée de capacités et de tâches.</a:t>
            </a:r>
          </a:p>
          <a:p>
            <a:pPr eaLnBrk="1" hangingPunct="1">
              <a:spcBef>
                <a:spcPct val="0"/>
              </a:spcBef>
            </a:pPr>
            <a:r>
              <a:rPr lang="fr-FR">
                <a:latin typeface="Calibri" charset="0"/>
                <a:ea typeface="ＭＳ Ｐゴシック" charset="0"/>
                <a:cs typeface="ＭＳ Ｐゴシック" charset="0"/>
              </a:rPr>
              <a:t>De la même façon, le fait de définir la compétence comme exercée « dans une situation donnée » est ambiguë… cela peut sous entendre que la compétence est attachée à une situation particulière, ce qui est aussi le cas de la capacité, ou qu</a:t>
            </a:r>
            <a:r>
              <a:rPr lang="ja-JP" altLang="fr-FR">
                <a:latin typeface="Calibri" charset="0"/>
                <a:ea typeface="ＭＳ Ｐゴシック" charset="0"/>
                <a:cs typeface="ＭＳ Ｐゴシック" charset="0"/>
              </a:rPr>
              <a:t>’</a:t>
            </a:r>
            <a:r>
              <a:rPr lang="fr-FR">
                <a:latin typeface="Calibri" charset="0"/>
                <a:ea typeface="ＭＳ Ｐゴシック" charset="0"/>
                <a:cs typeface="ＭＳ Ｐゴシック" charset="0"/>
              </a:rPr>
              <a:t>elle permet de répondre à une demande faite dans une situation particulière et non prévisible.</a:t>
            </a:r>
          </a:p>
          <a:p>
            <a:pPr eaLnBrk="1" hangingPunct="1">
              <a:spcBef>
                <a:spcPct val="0"/>
              </a:spcBef>
            </a:pPr>
            <a:endParaRPr lang="fr-FR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fr-FR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53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8B41CEF-0E2D-C14A-81F6-E3A9F1C6E3A1}" type="slidenum">
              <a:rPr lang="fr-FR" sz="1200"/>
              <a:pPr eaLnBrk="1" hangingPunct="1"/>
              <a:t>3</a:t>
            </a:fld>
            <a:endParaRPr lang="fr-FR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E4470258-81AA-2F4D-B3B6-8971959189EE}" type="slidenum">
              <a:rPr lang="fr-FR" sz="1200">
                <a:latin typeface="Times New Roman" charset="0"/>
              </a:rPr>
              <a:pPr algn="r"/>
              <a:t>25</a:t>
            </a:fld>
            <a:endParaRPr lang="fr-FR" sz="1200">
              <a:latin typeface="Times New Roman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 cap="flat"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2075" tIns="46038" rIns="92075" bIns="46038"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F191D917-1983-6343-BE22-603EF7FC2BAA}" type="slidenum">
              <a:rPr lang="fr-FR" sz="1200">
                <a:latin typeface="Times New Roman" charset="0"/>
              </a:rPr>
              <a:pPr algn="r"/>
              <a:t>27</a:t>
            </a:fld>
            <a:endParaRPr lang="fr-FR" sz="1200">
              <a:latin typeface="Times New Roman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 cap="flat"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2075" tIns="46038" rIns="92075" bIns="46038"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0F5E3038-6DC6-1842-9E56-9A3519455925}" type="slidenum">
              <a:rPr lang="fr-FR" sz="1200">
                <a:latin typeface="Times New Roman" charset="0"/>
              </a:rPr>
              <a:pPr algn="r"/>
              <a:t>28</a:t>
            </a:fld>
            <a:endParaRPr lang="fr-FR" sz="1200">
              <a:latin typeface="Times New Roman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 cap="flat"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2075" tIns="46038" rIns="92075" bIns="46038"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457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8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C34BC93-7699-B747-8CF5-97F5D4654C1D}" type="slidenum">
              <a:rPr lang="fr-FR" sz="1200"/>
              <a:pPr eaLnBrk="1" hangingPunct="1"/>
              <a:t>4</a:t>
            </a:fld>
            <a:endParaRPr lang="fr-FR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fr-FR">
                <a:latin typeface="Calibri" charset="0"/>
                <a:ea typeface="ＭＳ Ｐゴシック" charset="0"/>
                <a:cs typeface="ＭＳ Ｐゴシック" charset="0"/>
              </a:rPr>
              <a:t>Le monde social s</a:t>
            </a:r>
            <a:r>
              <a:rPr lang="ja-JP" altLang="fr-FR">
                <a:latin typeface="Calibri" charset="0"/>
                <a:ea typeface="ＭＳ Ｐゴシック" charset="0"/>
                <a:cs typeface="ＭＳ Ｐゴシック" charset="0"/>
              </a:rPr>
              <a:t>’</a:t>
            </a:r>
            <a:r>
              <a:rPr lang="fr-FR">
                <a:latin typeface="Calibri" charset="0"/>
                <a:ea typeface="ＭＳ Ｐゴシック" charset="0"/>
                <a:cs typeface="ＭＳ Ｐゴシック" charset="0"/>
              </a:rPr>
              <a:t>est emparé aussi du concept de compétence. L</a:t>
            </a:r>
            <a:r>
              <a:rPr lang="ja-JP" altLang="fr-FR">
                <a:latin typeface="Calibri" charset="0"/>
                <a:ea typeface="ＭＳ Ｐゴシック" charset="0"/>
                <a:cs typeface="ＭＳ Ｐゴシック" charset="0"/>
              </a:rPr>
              <a:t>’</a:t>
            </a:r>
            <a:r>
              <a:rPr lang="fr-FR">
                <a:latin typeface="Calibri" charset="0"/>
                <a:ea typeface="ＭＳ Ｐゴシック" charset="0"/>
                <a:cs typeface="ＭＳ Ｐゴシック" charset="0"/>
              </a:rPr>
              <a:t>emploi est défini par des compétences, avec des conséquences directes sur les qualifications et les rémunérations.</a:t>
            </a:r>
          </a:p>
          <a:p>
            <a:pPr eaLnBrk="1" hangingPunct="1">
              <a:spcBef>
                <a:spcPct val="0"/>
              </a:spcBef>
            </a:pPr>
            <a:r>
              <a:rPr lang="fr-FR">
                <a:latin typeface="Calibri" charset="0"/>
                <a:ea typeface="ＭＳ Ｐゴシック" charset="0"/>
                <a:cs typeface="ＭＳ Ｐゴシック" charset="0"/>
              </a:rPr>
              <a:t>Certains organismes patronaux dénient la capacité du monde de la formation à évaluer et certifier des compétences professionnelles.</a:t>
            </a:r>
          </a:p>
          <a:p>
            <a:pPr eaLnBrk="1" hangingPunct="1">
              <a:spcBef>
                <a:spcPct val="0"/>
              </a:spcBef>
            </a:pPr>
            <a:r>
              <a:rPr lang="fr-FR">
                <a:latin typeface="Calibri" charset="0"/>
                <a:ea typeface="ＭＳ Ｐゴシック" charset="0"/>
                <a:cs typeface="ＭＳ Ｐゴシック" charset="0"/>
              </a:rPr>
              <a:t>La création et le développement de la certification par le biais de la Validation des Acquis de l</a:t>
            </a:r>
            <a:r>
              <a:rPr lang="ja-JP" altLang="fr-FR">
                <a:latin typeface="Calibri" charset="0"/>
                <a:ea typeface="ＭＳ Ｐゴシック" charset="0"/>
                <a:cs typeface="ＭＳ Ｐゴシック" charset="0"/>
              </a:rPr>
              <a:t>’</a:t>
            </a:r>
            <a:r>
              <a:rPr lang="fr-FR">
                <a:latin typeface="Calibri" charset="0"/>
                <a:ea typeface="ＭＳ Ｐゴシック" charset="0"/>
                <a:cs typeface="ＭＳ Ｐゴシック" charset="0"/>
              </a:rPr>
              <a:t>Expérience montre bien que les compétences peuvent être validées de plusieurs manières…</a:t>
            </a:r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B7AC722-1A65-2849-AEC8-EC2D87C5AB14}" type="slidenum">
              <a:rPr lang="fr-FR" sz="1200"/>
              <a:pPr eaLnBrk="1" hangingPunct="1"/>
              <a:t>5</a:t>
            </a:fld>
            <a:endParaRPr lang="fr-FR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80F976-F098-4529-B18A-217871E17D00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A378304A-5967-8E40-89CC-3AC832FDFE3E}" type="slidenum">
              <a:rPr lang="fr-FR" sz="1200"/>
              <a:pPr eaLnBrk="1" hangingPunct="1"/>
              <a:t>19</a:t>
            </a:fld>
            <a:endParaRPr lang="fr-FR" sz="120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>
                <a:ea typeface="ＭＳ Ｐゴシック" charset="0"/>
                <a:cs typeface="ＭＳ Ｐゴシック" charset="0"/>
              </a:rPr>
              <a:t>La plupart des problèmes d</a:t>
            </a:r>
            <a:r>
              <a:rPr lang="ja-JP" altLang="fr-FR">
                <a:ea typeface="ＭＳ Ｐゴシック" charset="0"/>
                <a:cs typeface="ＭＳ Ｐゴシック" charset="0"/>
              </a:rPr>
              <a:t>’</a:t>
            </a:r>
            <a:r>
              <a:rPr lang="fr-FR">
                <a:ea typeface="ＭＳ Ｐゴシック" charset="0"/>
                <a:cs typeface="ＭＳ Ｐゴシック" charset="0"/>
              </a:rPr>
              <a:t>usage découlent directement du manque de précision de la définition et des « mauvaises habitudes » installées lors d</a:t>
            </a:r>
            <a:r>
              <a:rPr lang="ja-JP" altLang="fr-FR">
                <a:ea typeface="ＭＳ Ｐゴシック" charset="0"/>
                <a:cs typeface="ＭＳ Ｐゴシック" charset="0"/>
              </a:rPr>
              <a:t>’</a:t>
            </a:r>
            <a:r>
              <a:rPr lang="fr-FR">
                <a:ea typeface="ＭＳ Ｐゴシック" charset="0"/>
                <a:cs typeface="ＭＳ Ｐゴシック" charset="0"/>
              </a:rPr>
              <a:t>une mise en place sans cadrage.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7B5F7628-27D3-8F4C-AB75-375DF5DBF611}" type="slidenum">
              <a:rPr lang="fr-FR" sz="1200"/>
              <a:pPr eaLnBrk="1" hangingPunct="1"/>
              <a:t>20</a:t>
            </a:fld>
            <a:endParaRPr lang="fr-FR" sz="12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fr-FR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7B5F7628-27D3-8F4C-AB75-375DF5DBF611}" type="slidenum">
              <a:rPr lang="fr-FR" sz="1200"/>
              <a:pPr eaLnBrk="1" hangingPunct="1"/>
              <a:t>21</a:t>
            </a:fld>
            <a:endParaRPr lang="fr-FR" sz="12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fr-FR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703E6902-467F-CB46-88F7-73A84FA119D3}" type="slidenum">
              <a:rPr lang="fr-FR" sz="1200">
                <a:latin typeface="Times New Roman" charset="0"/>
              </a:rPr>
              <a:pPr algn="r"/>
              <a:t>22</a:t>
            </a:fld>
            <a:endParaRPr lang="fr-FR" sz="1200">
              <a:latin typeface="Times New Roman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2075" tIns="46038" rIns="92075" bIns="46038"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F5857A36-7C1C-BD41-9B73-E633D1487E84}" type="slidenum">
              <a:rPr lang="fr-FR" sz="1200">
                <a:latin typeface="Times New Roman" charset="0"/>
              </a:rPr>
              <a:pPr algn="r"/>
              <a:t>23</a:t>
            </a:fld>
            <a:endParaRPr lang="fr-FR" sz="1200">
              <a:latin typeface="Times New Roman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 cap="flat"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2075" tIns="46038" rIns="92075" bIns="46038"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E5A81A3-93BD-734D-B94A-C68589D10DA6}" type="datetimeFigureOut">
              <a:rPr lang="fr-FR" smtClean="0"/>
              <a:pPr/>
              <a:t>15/04/2012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B25E9-E25A-4D4D-9EEF-B134561B88F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E5A81A3-93BD-734D-B94A-C68589D10DA6}" type="datetimeFigureOut">
              <a:rPr lang="fr-FR" smtClean="0"/>
              <a:pPr/>
              <a:t>15/04/2012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B25E9-E25A-4D4D-9EEF-B134561B88F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E5A81A3-93BD-734D-B94A-C68589D10DA6}" type="datetimeFigureOut">
              <a:rPr lang="fr-FR" smtClean="0"/>
              <a:pPr/>
              <a:t>15/04/2012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B25E9-E25A-4D4D-9EEF-B134561B88F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E5A81A3-93BD-734D-B94A-C68589D10DA6}" type="datetimeFigureOut">
              <a:rPr lang="fr-FR" smtClean="0"/>
              <a:pPr/>
              <a:t>15/04/2012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B25E9-E25A-4D4D-9EEF-B134561B88F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E5A81A3-93BD-734D-B94A-C68589D10DA6}" type="datetimeFigureOut">
              <a:rPr lang="fr-FR" smtClean="0"/>
              <a:pPr/>
              <a:t>15/04/2012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B25E9-E25A-4D4D-9EEF-B134561B88F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E5A81A3-93BD-734D-B94A-C68589D10DA6}" type="datetimeFigureOut">
              <a:rPr lang="fr-FR" smtClean="0"/>
              <a:pPr/>
              <a:t>15/04/2012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B25E9-E25A-4D4D-9EEF-B134561B88F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E5A81A3-93BD-734D-B94A-C68589D10DA6}" type="datetimeFigureOut">
              <a:rPr lang="fr-FR" smtClean="0"/>
              <a:pPr/>
              <a:t>15/04/2012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B25E9-E25A-4D4D-9EEF-B134561B88F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E5A81A3-93BD-734D-B94A-C68589D10DA6}" type="datetimeFigureOut">
              <a:rPr lang="fr-FR" smtClean="0"/>
              <a:pPr/>
              <a:t>15/04/2012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B25E9-E25A-4D4D-9EEF-B134561B88F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E5A81A3-93BD-734D-B94A-C68589D10DA6}" type="datetimeFigureOut">
              <a:rPr lang="fr-FR" smtClean="0"/>
              <a:pPr/>
              <a:t>15/04/2012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B25E9-E25A-4D4D-9EEF-B134561B88F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E5A81A3-93BD-734D-B94A-C68589D10DA6}" type="datetimeFigureOut">
              <a:rPr lang="fr-FR" smtClean="0"/>
              <a:pPr/>
              <a:t>15/04/2012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B25E9-E25A-4D4D-9EEF-B134561B88F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E5A81A3-93BD-734D-B94A-C68589D10DA6}" type="datetimeFigureOut">
              <a:rPr lang="fr-FR" smtClean="0"/>
              <a:pPr/>
              <a:t>15/04/2012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B25E9-E25A-4D4D-9EEF-B134561B88F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parcours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23740"/>
            <a:ext cx="1221160" cy="6852045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252538" y="0"/>
            <a:ext cx="7891462" cy="9140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221160" y="1154870"/>
            <a:ext cx="7922840" cy="52845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48692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MR – IEN STI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04260" y="64869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94BCE-6AAE-C447-8675-B7876856D26E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Picture 46"/>
          <p:cNvPicPr>
            <a:picLocks noChangeAspect="1" noChangeArrowheads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6000" contrast="34000"/>
          </a:blip>
          <a:srcRect/>
          <a:stretch>
            <a:fillRect/>
          </a:stretch>
        </p:blipFill>
        <p:spPr bwMode="auto">
          <a:xfrm>
            <a:off x="-23740" y="11870"/>
            <a:ext cx="12525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Connecteur droit 9"/>
          <p:cNvCxnSpPr/>
          <p:nvPr userDrawn="1"/>
        </p:nvCxnSpPr>
        <p:spPr>
          <a:xfrm>
            <a:off x="1228798" y="914004"/>
            <a:ext cx="7909062" cy="158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 userDrawn="1"/>
        </p:nvSpPr>
        <p:spPr>
          <a:xfrm>
            <a:off x="0" y="6439440"/>
            <a:ext cx="6884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Matura MT Script Capitals"/>
                <a:cs typeface="Matura MT Script Capitals"/>
              </a:rPr>
              <a:t>MR</a:t>
            </a:r>
            <a:endParaRPr lang="fr-FR" sz="1200" b="1" dirty="0">
              <a:latin typeface="Matura MT Script Capitals"/>
              <a:cs typeface="Matura MT Script Capital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7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12" Type="http://schemas.microsoft.com/office/2007/relationships/diagramDrawing" Target="../diagrams/drawing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diagramColors" Target="../diagrams/colors2.xml"/><Relationship Id="rId5" Type="http://schemas.openxmlformats.org/officeDocument/2006/relationships/diagramColors" Target="../diagrams/colors1.xml"/><Relationship Id="rId10" Type="http://schemas.openxmlformats.org/officeDocument/2006/relationships/diagramQuickStyle" Target="../diagrams/quickStyle2.xml"/><Relationship Id="rId4" Type="http://schemas.openxmlformats.org/officeDocument/2006/relationships/diagramQuickStyle" Target="../diagrams/quickStyle1.xml"/><Relationship Id="rId9" Type="http://schemas.openxmlformats.org/officeDocument/2006/relationships/diagramLayout" Target="../diagrams/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Document_Microsoft_Office_Word1.docx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4.xml"/><Relationship Id="rId4" Type="http://schemas.openxmlformats.org/officeDocument/2006/relationships/slide" Target="slide3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21160" y="1765300"/>
            <a:ext cx="7922840" cy="162643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4000" dirty="0" smtClean="0"/>
              <a:t>Séminaire des chefs de travaux de l’académie de Lille</a:t>
            </a:r>
            <a:endParaRPr lang="fr-FR" sz="40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341438" y="3379030"/>
            <a:ext cx="7772400" cy="3124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000" b="1" dirty="0" smtClean="0">
                <a:solidFill>
                  <a:schemeClr val="folHlink"/>
                </a:solidFill>
                <a:latin typeface="Arial" charset="0"/>
                <a:ea typeface="ＭＳ Ｐゴシック" charset="0"/>
                <a:cs typeface="ＭＳ Ｐゴシック" charset="0"/>
              </a:rPr>
              <a:t>Enseigner et évaluer des compétences</a:t>
            </a:r>
            <a:endParaRPr lang="fr-FR" sz="6000" b="1" dirty="0">
              <a:solidFill>
                <a:schemeClr val="folHlin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 de déclinaison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98978192"/>
              </p:ext>
            </p:extLst>
          </p:nvPr>
        </p:nvGraphicFramePr>
        <p:xfrm>
          <a:off x="1231899" y="1714500"/>
          <a:ext cx="7912101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8464"/>
                <a:gridCol w="1819295"/>
                <a:gridCol w="1978025"/>
                <a:gridCol w="2576317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Compétence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Compétence intermédiaire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Critère d’évaluation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Indicateurs de performance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 rowSpan="4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latin typeface="Calibri" pitchFamily="34" charset="0"/>
                        </a:rPr>
                        <a:t>C8 du programme STI2D</a:t>
                      </a:r>
                    </a:p>
                    <a:p>
                      <a:endParaRPr lang="fr-FR" sz="1800" i="1" dirty="0" smtClean="0">
                        <a:solidFill>
                          <a:schemeClr val="accent1"/>
                        </a:solidFill>
                        <a:latin typeface="Calibri" pitchFamily="34" charset="0"/>
                      </a:endParaRPr>
                    </a:p>
                    <a:p>
                      <a:r>
                        <a:rPr lang="fr-FR" sz="1800" i="1" dirty="0" smtClean="0">
                          <a:solidFill>
                            <a:schemeClr val="accent1"/>
                          </a:solidFill>
                          <a:latin typeface="Calibri" pitchFamily="34" charset="0"/>
                        </a:rPr>
                        <a:t>Dans le cadre du projet de spécialité</a:t>
                      </a:r>
                    </a:p>
                    <a:p>
                      <a:r>
                        <a:rPr lang="fr-FR" sz="1800" i="1" dirty="0" smtClean="0">
                          <a:solidFill>
                            <a:schemeClr val="accent1"/>
                          </a:solidFill>
                          <a:latin typeface="Calibri" pitchFamily="34" charset="0"/>
                        </a:rPr>
                        <a:t>« Valider des solutions techniques »</a:t>
                      </a:r>
                      <a:endParaRPr lang="fr-FR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fr-FR" sz="1800" dirty="0" smtClean="0">
                          <a:latin typeface="Calibri" pitchFamily="34" charset="0"/>
                        </a:rPr>
                        <a:t>CO8.2 du programme STI2D</a:t>
                      </a:r>
                    </a:p>
                    <a:p>
                      <a:endParaRPr lang="fr-FR" sz="1800" dirty="0" smtClean="0">
                        <a:solidFill>
                          <a:schemeClr val="accent1"/>
                        </a:solidFill>
                        <a:latin typeface="Calibri" pitchFamily="34" charset="0"/>
                      </a:endParaRPr>
                    </a:p>
                    <a:p>
                      <a:r>
                        <a:rPr lang="fr-FR" sz="1800" dirty="0" smtClean="0">
                          <a:solidFill>
                            <a:schemeClr val="accent1"/>
                          </a:solidFill>
                          <a:latin typeface="Calibri" pitchFamily="34" charset="0"/>
                        </a:rPr>
                        <a:t>« Interpréter les résultats d'une simulation mécanique pour valider une solution ou modifier une pièce ou un mécanisme »</a:t>
                      </a:r>
                      <a:r>
                        <a:rPr lang="fr-FR" sz="1800" dirty="0" smtClean="0">
                          <a:latin typeface="Calibri" pitchFamily="34" charset="0"/>
                        </a:rPr>
                        <a:t>.</a:t>
                      </a:r>
                      <a:endParaRPr lang="fr-FR" dirty="0" smtClean="0"/>
                    </a:p>
                    <a:p>
                      <a:endParaRPr lang="fr-FR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fr-FR" sz="18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Critère</a:t>
                      </a:r>
                      <a:r>
                        <a:rPr lang="fr-FR" sz="1800" b="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proposé</a:t>
                      </a:r>
                    </a:p>
                    <a:p>
                      <a:endParaRPr lang="fr-FR" sz="1800" b="0" dirty="0" smtClean="0">
                        <a:solidFill>
                          <a:schemeClr val="accent2"/>
                        </a:solidFill>
                        <a:latin typeface="Calibri" pitchFamily="34" charset="0"/>
                      </a:endParaRPr>
                    </a:p>
                    <a:p>
                      <a:r>
                        <a:rPr lang="fr-FR" sz="1800" b="0" dirty="0" smtClean="0">
                          <a:solidFill>
                            <a:srgbClr val="FF0000"/>
                          </a:solidFill>
                          <a:latin typeface="Calibri" pitchFamily="34" charset="0"/>
                        </a:rPr>
                        <a:t>Les scénarios de simulation sont justifiés, </a:t>
                      </a:r>
                    </a:p>
                    <a:p>
                      <a:r>
                        <a:rPr lang="fr-FR" sz="1800" b="0" dirty="0" smtClean="0">
                          <a:solidFill>
                            <a:srgbClr val="FF0000"/>
                          </a:solidFill>
                          <a:latin typeface="Calibri" pitchFamily="34" charset="0"/>
                        </a:rPr>
                        <a:t>les résultats analysés </a:t>
                      </a:r>
                    </a:p>
                    <a:p>
                      <a:r>
                        <a:rPr lang="fr-FR" sz="1800" b="0" dirty="0" smtClean="0">
                          <a:solidFill>
                            <a:srgbClr val="FF0000"/>
                          </a:solidFill>
                          <a:latin typeface="Calibri" pitchFamily="34" charset="0"/>
                        </a:rPr>
                        <a:t>et des modifications sont proposées.</a:t>
                      </a:r>
                      <a:endParaRPr lang="fr-FR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Calibri" pitchFamily="34" charset="0"/>
                        <a:buNone/>
                      </a:pPr>
                      <a:r>
                        <a:rPr lang="fr-FR" sz="1800" i="1" dirty="0" smtClean="0">
                          <a:solidFill>
                            <a:schemeClr val="accent1"/>
                          </a:solidFill>
                          <a:latin typeface="Calibri" pitchFamily="34" charset="0"/>
                        </a:rPr>
                        <a:t>Les scénarios de simulation sont identifiés sans ambigüité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Calibri" pitchFamily="34" charset="0"/>
                        <a:buNone/>
                      </a:pPr>
                      <a:r>
                        <a:rPr lang="fr-FR" sz="1800" i="1" dirty="0" smtClean="0">
                          <a:solidFill>
                            <a:schemeClr val="accent1"/>
                          </a:solidFill>
                          <a:latin typeface="Calibri" pitchFamily="34" charset="0"/>
                        </a:rPr>
                        <a:t>Les paramètres influents sont identifiés sans omission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Calibri" pitchFamily="34" charset="0"/>
                        <a:buNone/>
                      </a:pPr>
                      <a:r>
                        <a:rPr lang="fr-FR" sz="1800" i="1" dirty="0" smtClean="0">
                          <a:solidFill>
                            <a:schemeClr val="accent1"/>
                          </a:solidFill>
                          <a:latin typeface="Calibri" pitchFamily="34" charset="0"/>
                        </a:rPr>
                        <a:t>Les conséquences principales sur le mécanisme sont identifiées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dirty="0" smtClean="0">
                          <a:solidFill>
                            <a:schemeClr val="accent1"/>
                          </a:solidFill>
                          <a:latin typeface="Calibri" pitchFamily="34" charset="0"/>
                        </a:rPr>
                        <a:t>Les modifications proposées sont pertinentes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085890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93976" y="0"/>
            <a:ext cx="6792824" cy="1169689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Certifier l’acquisition de compétences</a:t>
            </a:r>
            <a:endParaRPr lang="fr-FR" dirty="0"/>
          </a:p>
        </p:txBody>
      </p:sp>
      <p:sp>
        <p:nvSpPr>
          <p:cNvPr id="4" name="ZoneTexte 50"/>
          <p:cNvSpPr txBox="1">
            <a:spLocks noGrp="1" noChangeArrowheads="1"/>
          </p:cNvSpPr>
          <p:nvPr>
            <p:ph idx="1"/>
          </p:nvPr>
        </p:nvSpPr>
        <p:spPr bwMode="auto">
          <a:xfrm>
            <a:off x="1893976" y="1600200"/>
            <a:ext cx="6792824" cy="5459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9388" lvl="1" indent="12700">
              <a:spcAft>
                <a:spcPct val="50000"/>
              </a:spcAft>
              <a:buFont typeface="Calibri" pitchFamily="34" charset="0"/>
              <a:buNone/>
            </a:pPr>
            <a:r>
              <a:rPr lang="fr-FR" sz="3200" b="1" dirty="0">
                <a:solidFill>
                  <a:srgbClr val="000000"/>
                </a:solidFill>
                <a:latin typeface="Calibri" pitchFamily="34" charset="0"/>
              </a:rPr>
              <a:t>Comment pondérer </a:t>
            </a:r>
            <a:r>
              <a:rPr lang="fr-FR" sz="3200" dirty="0">
                <a:solidFill>
                  <a:srgbClr val="000000"/>
                </a:solidFill>
                <a:latin typeface="Calibri" pitchFamily="34" charset="0"/>
              </a:rPr>
              <a:t>les compétences évaluées</a:t>
            </a:r>
            <a:r>
              <a:rPr lang="fr-FR" sz="3200" b="1" dirty="0">
                <a:solidFill>
                  <a:srgbClr val="000000"/>
                </a:solidFill>
                <a:latin typeface="Calibri" pitchFamily="34" charset="0"/>
              </a:rPr>
              <a:t> dans une épreuve  ?</a:t>
            </a:r>
          </a:p>
          <a:p>
            <a:pPr marL="636588" lvl="1" indent="-457200">
              <a:spcAft>
                <a:spcPct val="50000"/>
              </a:spcAft>
            </a:pPr>
            <a:r>
              <a:rPr lang="fr-FR" sz="2800" dirty="0">
                <a:solidFill>
                  <a:srgbClr val="000000"/>
                </a:solidFill>
                <a:latin typeface="Calibri" pitchFamily="34" charset="0"/>
              </a:rPr>
              <a:t> </a:t>
            </a:r>
            <a:r>
              <a:rPr lang="fr-FR" sz="2800" dirty="0" smtClean="0">
                <a:solidFill>
                  <a:srgbClr val="000000"/>
                </a:solidFill>
                <a:latin typeface="Calibri" pitchFamily="34" charset="0"/>
              </a:rPr>
              <a:t>Sans </a:t>
            </a:r>
            <a:r>
              <a:rPr lang="fr-FR" sz="2800" dirty="0">
                <a:solidFill>
                  <a:srgbClr val="000000"/>
                </a:solidFill>
                <a:latin typeface="Calibri" pitchFamily="34" charset="0"/>
              </a:rPr>
              <a:t>exhaustivité </a:t>
            </a:r>
            <a:r>
              <a:rPr lang="fr-FR" dirty="0" smtClean="0">
                <a:solidFill>
                  <a:srgbClr val="000000"/>
                </a:solidFill>
                <a:latin typeface="Calibri" pitchFamily="34" charset="0"/>
              </a:rPr>
              <a:t>(contrôle statistique)</a:t>
            </a:r>
            <a:r>
              <a:rPr lang="fr-FR" sz="2800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</a:p>
          <a:p>
            <a:pPr marL="636588" lvl="1" indent="-457200">
              <a:spcAft>
                <a:spcPct val="50000"/>
              </a:spcAft>
            </a:pPr>
            <a:r>
              <a:rPr lang="fr-FR" dirty="0" smtClean="0">
                <a:solidFill>
                  <a:srgbClr val="000000"/>
                </a:solidFill>
                <a:latin typeface="Calibri" pitchFamily="34" charset="0"/>
              </a:rPr>
              <a:t>Avec des </a:t>
            </a:r>
            <a:r>
              <a:rPr lang="fr-FR" sz="2800" dirty="0" smtClean="0">
                <a:solidFill>
                  <a:srgbClr val="000000"/>
                </a:solidFill>
                <a:latin typeface="Calibri" pitchFamily="34" charset="0"/>
              </a:rPr>
              <a:t>compétences qui ne </a:t>
            </a:r>
            <a:r>
              <a:rPr lang="fr-FR" sz="2800" dirty="0">
                <a:solidFill>
                  <a:srgbClr val="000000"/>
                </a:solidFill>
                <a:latin typeface="Calibri" pitchFamily="34" charset="0"/>
              </a:rPr>
              <a:t>sont pas égales en importance. </a:t>
            </a:r>
            <a:r>
              <a:rPr lang="fr-FR" sz="2800" dirty="0" smtClean="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fr-FR" sz="2800" dirty="0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fr-FR" sz="2800" dirty="0" smtClean="0">
                <a:solidFill>
                  <a:srgbClr val="000000"/>
                </a:solidFill>
                <a:latin typeface="Calibri" pitchFamily="34" charset="0"/>
              </a:rPr>
              <a:t>Certaines </a:t>
            </a:r>
            <a:r>
              <a:rPr lang="fr-FR" sz="2800" dirty="0">
                <a:solidFill>
                  <a:srgbClr val="000000"/>
                </a:solidFill>
                <a:latin typeface="Calibri" pitchFamily="34" charset="0"/>
              </a:rPr>
              <a:t>sont très importantes dans la compétence globale, dans le métier, dans l’activité, dans la tâche, etc., d’autre moins.</a:t>
            </a:r>
          </a:p>
          <a:p>
            <a:pPr marL="179388" lvl="1" indent="12700">
              <a:spcAft>
                <a:spcPct val="50000"/>
              </a:spcAft>
              <a:buFont typeface="Calibri" pitchFamily="34" charset="0"/>
              <a:buNone/>
            </a:pPr>
            <a:endParaRPr lang="fr-FR" sz="28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9336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Image tableau E11 bac pro TU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732929"/>
            <a:ext cx="9144000" cy="381615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 de grille avec tableur</a:t>
            </a:r>
            <a:endParaRPr lang="fr-FR" dirty="0"/>
          </a:p>
        </p:txBody>
      </p:sp>
      <p:grpSp>
        <p:nvGrpSpPr>
          <p:cNvPr id="3" name="Grouper 2"/>
          <p:cNvGrpSpPr/>
          <p:nvPr/>
        </p:nvGrpSpPr>
        <p:grpSpPr>
          <a:xfrm>
            <a:off x="27128" y="3811221"/>
            <a:ext cx="2919275" cy="917264"/>
            <a:chOff x="232743" y="3321361"/>
            <a:chExt cx="2919275" cy="917264"/>
          </a:xfrm>
        </p:grpSpPr>
        <p:sp>
          <p:nvSpPr>
            <p:cNvPr id="7" name="ZoneTexte 6"/>
            <p:cNvSpPr txBox="1"/>
            <p:nvPr/>
          </p:nvSpPr>
          <p:spPr>
            <a:xfrm>
              <a:off x="232743" y="3592294"/>
              <a:ext cx="1463523" cy="64633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fr-FR" dirty="0" smtClean="0">
                  <a:solidFill>
                    <a:srgbClr val="FF0000"/>
                  </a:solidFill>
                </a:rPr>
                <a:t>Compétences à évaluer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8" name="Ellipse 7"/>
            <p:cNvSpPr/>
            <p:nvPr/>
          </p:nvSpPr>
          <p:spPr>
            <a:xfrm>
              <a:off x="636209" y="3321361"/>
              <a:ext cx="2515809" cy="423333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6" name="Grouper 15"/>
          <p:cNvGrpSpPr/>
          <p:nvPr/>
        </p:nvGrpSpPr>
        <p:grpSpPr>
          <a:xfrm>
            <a:off x="78619" y="2334995"/>
            <a:ext cx="2606525" cy="1390943"/>
            <a:chOff x="78619" y="1814295"/>
            <a:chExt cx="2606525" cy="1390943"/>
          </a:xfrm>
        </p:grpSpPr>
        <p:sp>
          <p:nvSpPr>
            <p:cNvPr id="6" name="Ellipse 5"/>
            <p:cNvSpPr/>
            <p:nvPr/>
          </p:nvSpPr>
          <p:spPr>
            <a:xfrm>
              <a:off x="774096" y="1814295"/>
              <a:ext cx="1911048" cy="1390943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78619" y="2013983"/>
              <a:ext cx="1677029" cy="92333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fr-FR" dirty="0" smtClean="0">
                  <a:solidFill>
                    <a:srgbClr val="FF0000"/>
                  </a:solidFill>
                </a:rPr>
                <a:t>Compétences intermédiaires associées</a:t>
              </a:r>
              <a:endParaRPr lang="fr-FR" sz="1400" i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7" name="Grouper 16"/>
          <p:cNvGrpSpPr/>
          <p:nvPr/>
        </p:nvGrpSpPr>
        <p:grpSpPr>
          <a:xfrm>
            <a:off x="2772229" y="2359941"/>
            <a:ext cx="3343123" cy="1390943"/>
            <a:chOff x="3127829" y="1813841"/>
            <a:chExt cx="3343123" cy="1390943"/>
          </a:xfrm>
        </p:grpSpPr>
        <p:sp>
          <p:nvSpPr>
            <p:cNvPr id="10" name="Ellipse 9"/>
            <p:cNvSpPr/>
            <p:nvPr/>
          </p:nvSpPr>
          <p:spPr>
            <a:xfrm>
              <a:off x="3127829" y="1813841"/>
              <a:ext cx="3343123" cy="1390943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4775200" y="2478014"/>
              <a:ext cx="1695751" cy="64633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fr-FR" dirty="0">
                  <a:solidFill>
                    <a:srgbClr val="FF0000"/>
                  </a:solidFill>
                </a:rPr>
                <a:t>Indicateurs de performance</a:t>
              </a:r>
            </a:p>
          </p:txBody>
        </p:sp>
      </p:grpSp>
      <p:grpSp>
        <p:nvGrpSpPr>
          <p:cNvPr id="18" name="Grouper 17"/>
          <p:cNvGrpSpPr/>
          <p:nvPr/>
        </p:nvGrpSpPr>
        <p:grpSpPr>
          <a:xfrm>
            <a:off x="5309811" y="2208146"/>
            <a:ext cx="2467427" cy="2792479"/>
            <a:chOff x="5055811" y="1446146"/>
            <a:chExt cx="2467427" cy="2792479"/>
          </a:xfrm>
        </p:grpSpPr>
        <p:sp>
          <p:nvSpPr>
            <p:cNvPr id="12" name="Ellipse 11"/>
            <p:cNvSpPr/>
            <p:nvPr/>
          </p:nvSpPr>
          <p:spPr>
            <a:xfrm>
              <a:off x="6555619" y="1446146"/>
              <a:ext cx="967619" cy="2792479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5055811" y="3592294"/>
              <a:ext cx="2027160" cy="64633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fr-FR" dirty="0" smtClean="0">
                  <a:solidFill>
                    <a:srgbClr val="FF0000"/>
                  </a:solidFill>
                </a:rPr>
                <a:t>Performances mesurées</a:t>
              </a:r>
              <a:endParaRPr lang="fr-FR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9" name="Grouper 18"/>
          <p:cNvGrpSpPr/>
          <p:nvPr/>
        </p:nvGrpSpPr>
        <p:grpSpPr>
          <a:xfrm>
            <a:off x="7838320" y="2106546"/>
            <a:ext cx="1192590" cy="3741191"/>
            <a:chOff x="7482720" y="1446146"/>
            <a:chExt cx="1192590" cy="3741191"/>
          </a:xfrm>
        </p:grpSpPr>
        <p:sp>
          <p:nvSpPr>
            <p:cNvPr id="14" name="Ellipse 13"/>
            <p:cNvSpPr/>
            <p:nvPr/>
          </p:nvSpPr>
          <p:spPr>
            <a:xfrm>
              <a:off x="7523238" y="1446146"/>
              <a:ext cx="967619" cy="3016997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7482720" y="4541006"/>
              <a:ext cx="1192590" cy="64633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Graphe de position</a:t>
              </a:r>
              <a:endParaRPr lang="fr-FR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418078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Evaluer par prélèvements….</a:t>
            </a:r>
            <a:endParaRPr lang="fr-FR" dirty="0"/>
          </a:p>
        </p:txBody>
      </p:sp>
      <p:pic>
        <p:nvPicPr>
          <p:cNvPr id="4" name="Image 3" descr="Image Compétences 2.tiff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42044" y="1638300"/>
            <a:ext cx="4235006" cy="4838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Ellipse 5"/>
          <p:cNvSpPr/>
          <p:nvPr/>
        </p:nvSpPr>
        <p:spPr>
          <a:xfrm>
            <a:off x="3124201" y="1955800"/>
            <a:ext cx="546100" cy="3886200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1084185" y="2290542"/>
            <a:ext cx="13622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>
                <a:solidFill>
                  <a:srgbClr val="FF0000"/>
                </a:solidFill>
              </a:rPr>
              <a:t>Choix des indicateurs retenus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8" name="Ellipse 7"/>
          <p:cNvSpPr/>
          <p:nvPr/>
        </p:nvSpPr>
        <p:spPr>
          <a:xfrm>
            <a:off x="3746501" y="5695950"/>
            <a:ext cx="546100" cy="292100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927100" y="5552557"/>
            <a:ext cx="13622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>
                <a:solidFill>
                  <a:srgbClr val="FF0000"/>
                </a:solidFill>
              </a:rPr>
              <a:t>% de critères évalués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1" name="Connecteur droit 10"/>
          <p:cNvCxnSpPr>
            <a:stCxn id="9" idx="3"/>
            <a:endCxn id="8" idx="2"/>
          </p:cNvCxnSpPr>
          <p:nvPr/>
        </p:nvCxnSpPr>
        <p:spPr>
          <a:xfrm flipV="1">
            <a:off x="2289329" y="5842000"/>
            <a:ext cx="1457172" cy="172222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>
            <a:stCxn id="7" idx="3"/>
          </p:cNvCxnSpPr>
          <p:nvPr/>
        </p:nvCxnSpPr>
        <p:spPr>
          <a:xfrm>
            <a:off x="2446414" y="2752207"/>
            <a:ext cx="677787" cy="181493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Ellipse 15"/>
          <p:cNvSpPr/>
          <p:nvPr/>
        </p:nvSpPr>
        <p:spPr>
          <a:xfrm>
            <a:off x="5778501" y="2184400"/>
            <a:ext cx="546100" cy="2260600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/>
          <p:cNvSpPr/>
          <p:nvPr/>
        </p:nvSpPr>
        <p:spPr>
          <a:xfrm>
            <a:off x="5778501" y="1892300"/>
            <a:ext cx="546100" cy="292100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7548485" y="1638300"/>
            <a:ext cx="1595515" cy="92333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Poids de la compétence intermédiaire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7548485" y="2853035"/>
            <a:ext cx="1595515" cy="92333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Répartition du poids des critères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7548485" y="4008735"/>
            <a:ext cx="1595515" cy="92333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Vérification de la répartition des poids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6229351" y="4324350"/>
            <a:ext cx="546100" cy="292100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2" name="Connecteur droit 21"/>
          <p:cNvCxnSpPr>
            <a:stCxn id="20" idx="1"/>
            <a:endCxn id="21" idx="6"/>
          </p:cNvCxnSpPr>
          <p:nvPr/>
        </p:nvCxnSpPr>
        <p:spPr>
          <a:xfrm flipH="1">
            <a:off x="6775451" y="4470400"/>
            <a:ext cx="773034" cy="0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>
            <a:stCxn id="19" idx="1"/>
            <a:endCxn id="16" idx="6"/>
          </p:cNvCxnSpPr>
          <p:nvPr/>
        </p:nvCxnSpPr>
        <p:spPr>
          <a:xfrm flipH="1">
            <a:off x="6324601" y="3314700"/>
            <a:ext cx="1223884" cy="0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>
            <a:stCxn id="18" idx="1"/>
            <a:endCxn id="17" idx="6"/>
          </p:cNvCxnSpPr>
          <p:nvPr/>
        </p:nvCxnSpPr>
        <p:spPr>
          <a:xfrm flipH="1" flipV="1">
            <a:off x="6324601" y="2038350"/>
            <a:ext cx="1223884" cy="61615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7548485" y="5090892"/>
            <a:ext cx="1595515" cy="120032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Graphe d’affichage des critères d’évaluation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34" name="Connecteur droit 33"/>
          <p:cNvCxnSpPr>
            <a:stCxn id="33" idx="1"/>
          </p:cNvCxnSpPr>
          <p:nvPr/>
        </p:nvCxnSpPr>
        <p:spPr>
          <a:xfrm flipH="1" flipV="1">
            <a:off x="5778501" y="5295900"/>
            <a:ext cx="1769984" cy="395157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08390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200" y="117401"/>
            <a:ext cx="7924800" cy="895051"/>
          </a:xfrm>
        </p:spPr>
        <p:txBody>
          <a:bodyPr>
            <a:normAutofit/>
          </a:bodyPr>
          <a:lstStyle/>
          <a:p>
            <a:r>
              <a:rPr lang="fr-FR" dirty="0" smtClean="0"/>
              <a:t>Une intégration évaluation/certification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893976" y="1600200"/>
            <a:ext cx="6792824" cy="4525963"/>
          </a:xfrm>
        </p:spPr>
        <p:txBody>
          <a:bodyPr/>
          <a:lstStyle/>
          <a:p>
            <a:r>
              <a:rPr lang="fr-FR" dirty="0" smtClean="0"/>
              <a:t>Cohérence entre le suivi du parcours de formation et les étapes de la certification</a:t>
            </a:r>
          </a:p>
          <a:p>
            <a:r>
              <a:rPr lang="fr-FR" dirty="0" smtClean="0"/>
              <a:t>Associable avec un livret ou un portfolio des compétences d’une formation</a:t>
            </a:r>
          </a:p>
          <a:p>
            <a:r>
              <a:rPr lang="fr-FR" dirty="0" smtClean="0"/>
              <a:t>Facilite la décision du moment de l’évaluation en CCF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277861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1" dirty="0" smtClean="0"/>
              <a:t>CARACTÉRISATION de la SITUATION</a:t>
            </a:r>
            <a:endParaRPr lang="fr-FR" sz="3600" b="1" dirty="0"/>
          </a:p>
        </p:txBody>
      </p:sp>
      <p:sp>
        <p:nvSpPr>
          <p:cNvPr id="84" name="Espace réservé du contenu 83"/>
          <p:cNvSpPr>
            <a:spLocks noGrp="1"/>
          </p:cNvSpPr>
          <p:nvPr>
            <p:ph idx="1"/>
          </p:nvPr>
        </p:nvSpPr>
        <p:spPr>
          <a:xfrm>
            <a:off x="1252538" y="1092200"/>
            <a:ext cx="7789862" cy="5588000"/>
          </a:xfrm>
        </p:spPr>
        <p:txBody>
          <a:bodyPr>
            <a:normAutofit/>
          </a:bodyPr>
          <a:lstStyle/>
          <a:p>
            <a:pPr>
              <a:buNone/>
            </a:pPr>
            <a:endParaRPr lang="fr-FR" b="1" dirty="0" smtClean="0"/>
          </a:p>
          <a:p>
            <a:pPr>
              <a:buNone/>
            </a:pPr>
            <a:r>
              <a:rPr lang="fr-FR" dirty="0" smtClean="0"/>
              <a:t>Des questions à se poser et des réponses à apporter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Analogue ? Nouvelle ?  Inédite ? Par rapport à celles déjà vécues </a:t>
            </a:r>
          </a:p>
          <a:p>
            <a:r>
              <a:rPr lang="fr-FR" dirty="0" smtClean="0"/>
              <a:t>Quelle « Production » ? Est elle clairement identifiée ?</a:t>
            </a:r>
          </a:p>
          <a:p>
            <a:r>
              <a:rPr lang="fr-FR" dirty="0" smtClean="0"/>
              <a:t>Est elle significative vis-à-vis du référentiel, est ce qu’elle propose du sens ? Motivante ? Défi (obstacle à surmonter) ? « touche » l’intérêt de l’élève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18336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400" dirty="0" smtClean="0">
                <a:solidFill>
                  <a:schemeClr val="folHlink"/>
                </a:solidFill>
                <a:latin typeface="Arial" charset="0"/>
                <a:ea typeface="ＭＳ Ｐゴシック" charset="0"/>
                <a:cs typeface="ＭＳ Ｐゴシック" charset="0"/>
              </a:rPr>
              <a:t>Le CCF : A </a:t>
            </a:r>
            <a:r>
              <a:rPr lang="fr-FR" sz="4400" dirty="0">
                <a:solidFill>
                  <a:schemeClr val="folHlink"/>
                </a:solidFill>
                <a:latin typeface="Arial" charset="0"/>
                <a:ea typeface="ＭＳ Ｐゴシック" charset="0"/>
                <a:cs typeface="ＭＳ Ｐゴシック" charset="0"/>
              </a:rPr>
              <a:t>quoi ça sert ?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21160" y="1713670"/>
            <a:ext cx="7922840" cy="440773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fr-FR" dirty="0">
                <a:latin typeface="Arial" charset="0"/>
                <a:ea typeface="ＭＳ Ｐゴシック" charset="0"/>
                <a:cs typeface="ＭＳ Ｐゴシック" charset="0"/>
              </a:rPr>
              <a:t>	</a:t>
            </a:r>
            <a:r>
              <a:rPr lang="fr-FR" sz="3600" dirty="0">
                <a:solidFill>
                  <a:schemeClr val="hlink"/>
                </a:solidFill>
                <a:latin typeface="Arial" charset="0"/>
                <a:ea typeface="ＭＳ Ｐゴシック" charset="0"/>
                <a:cs typeface="ＭＳ Ｐゴシック" charset="0"/>
              </a:rPr>
              <a:t>A faire de l</a:t>
            </a:r>
            <a:r>
              <a:rPr lang="ja-JP" altLang="fr-FR" sz="3600" dirty="0">
                <a:solidFill>
                  <a:schemeClr val="hlink"/>
                </a:solidFill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fr-FR" sz="3600" dirty="0">
                <a:solidFill>
                  <a:schemeClr val="hlink"/>
                </a:solidFill>
                <a:latin typeface="Arial" charset="0"/>
                <a:ea typeface="ＭＳ Ｐゴシック" charset="0"/>
                <a:cs typeface="ＭＳ Ｐゴシック" charset="0"/>
              </a:rPr>
              <a:t>évaluation :</a:t>
            </a:r>
          </a:p>
          <a:p>
            <a:pPr lvl="1" eaLnBrk="1" hangingPunct="1"/>
            <a:r>
              <a:rPr lang="fr-FR" sz="3200" b="1" dirty="0">
                <a:latin typeface="Arial" charset="0"/>
                <a:ea typeface="ＭＳ Ｐゴシック" charset="0"/>
              </a:rPr>
              <a:t>certificative de </a:t>
            </a:r>
            <a:r>
              <a:rPr lang="fr-FR" sz="3200" b="1" dirty="0">
                <a:solidFill>
                  <a:srgbClr val="A4006D"/>
                </a:solidFill>
                <a:latin typeface="Arial" charset="0"/>
                <a:ea typeface="ＭＳ Ｐゴシック" charset="0"/>
              </a:rPr>
              <a:t>compétences terminales</a:t>
            </a:r>
            <a:r>
              <a:rPr lang="fr-FR" sz="3200" b="1" dirty="0">
                <a:latin typeface="Arial" charset="0"/>
                <a:ea typeface="ＭＳ Ｐゴシック" charset="0"/>
              </a:rPr>
              <a:t>, </a:t>
            </a:r>
          </a:p>
          <a:p>
            <a:pPr lvl="1" eaLnBrk="1" hangingPunct="1"/>
            <a:r>
              <a:rPr lang="fr-FR" sz="3200" b="1" dirty="0">
                <a:latin typeface="Arial" charset="0"/>
                <a:ea typeface="ＭＳ Ｐゴシック" charset="0"/>
              </a:rPr>
              <a:t>par </a:t>
            </a:r>
            <a:r>
              <a:rPr lang="fr-FR" sz="3200" b="1" dirty="0">
                <a:solidFill>
                  <a:srgbClr val="A4006D"/>
                </a:solidFill>
                <a:latin typeface="Arial" charset="0"/>
                <a:ea typeface="ＭＳ Ｐゴシック" charset="0"/>
              </a:rPr>
              <a:t>sondage</a:t>
            </a:r>
            <a:r>
              <a:rPr lang="fr-FR" sz="3200" b="1" dirty="0">
                <a:latin typeface="Arial" charset="0"/>
                <a:ea typeface="ＭＳ Ｐゴシック" charset="0"/>
              </a:rPr>
              <a:t>, </a:t>
            </a:r>
          </a:p>
          <a:p>
            <a:pPr lvl="1" eaLnBrk="1" hangingPunct="1"/>
            <a:r>
              <a:rPr lang="fr-FR" sz="3200" b="1" dirty="0">
                <a:latin typeface="Arial" charset="0"/>
                <a:ea typeface="ＭＳ Ｐゴシック" charset="0"/>
              </a:rPr>
              <a:t>par les </a:t>
            </a:r>
            <a:r>
              <a:rPr lang="fr-FR" sz="3200" b="1" dirty="0">
                <a:solidFill>
                  <a:srgbClr val="A4006D"/>
                </a:solidFill>
                <a:latin typeface="Arial" charset="0"/>
                <a:ea typeface="ＭＳ Ｐゴシック" charset="0"/>
              </a:rPr>
              <a:t>formateurs</a:t>
            </a:r>
            <a:r>
              <a:rPr lang="fr-FR" sz="3200" b="1" dirty="0">
                <a:latin typeface="Arial" charset="0"/>
                <a:ea typeface="ＭＳ Ｐゴシック" charset="0"/>
              </a:rPr>
              <a:t> eux mêmes </a:t>
            </a:r>
          </a:p>
          <a:p>
            <a:pPr lvl="1" eaLnBrk="1" hangingPunct="1"/>
            <a:r>
              <a:rPr lang="fr-FR" sz="3200" b="1" dirty="0">
                <a:solidFill>
                  <a:srgbClr val="A4006D"/>
                </a:solidFill>
                <a:latin typeface="Arial" charset="0"/>
                <a:ea typeface="ＭＳ Ｐゴシック" charset="0"/>
              </a:rPr>
              <a:t>à mesure</a:t>
            </a:r>
            <a:r>
              <a:rPr lang="fr-FR" sz="3200" b="1" dirty="0">
                <a:latin typeface="Arial" charset="0"/>
                <a:ea typeface="ＭＳ Ｐゴシック" charset="0"/>
              </a:rPr>
              <a:t> que les formés atteignent le niveau requis</a:t>
            </a:r>
            <a:endParaRPr lang="fr-FR" b="1" dirty="0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074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fr-FR" sz="4400" dirty="0" smtClean="0">
                <a:solidFill>
                  <a:schemeClr val="folHlink"/>
                </a:solidFill>
                <a:latin typeface="Arial" charset="0"/>
                <a:ea typeface="ＭＳ Ｐゴシック" charset="0"/>
                <a:cs typeface="ＭＳ Ｐゴシック" charset="0"/>
              </a:rPr>
              <a:t>Le CCF : Comment </a:t>
            </a:r>
            <a:r>
              <a:rPr lang="fr-FR" sz="4400" dirty="0">
                <a:solidFill>
                  <a:schemeClr val="folHlink"/>
                </a:solidFill>
                <a:latin typeface="Arial" charset="0"/>
                <a:ea typeface="ＭＳ Ｐゴシック" charset="0"/>
                <a:cs typeface="ＭＳ Ｐゴシック" charset="0"/>
              </a:rPr>
              <a:t>ça marche ?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21160" y="1662870"/>
            <a:ext cx="7922840" cy="409023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fr-FR" sz="2800" dirty="0">
                <a:latin typeface="Arial" charset="0"/>
                <a:ea typeface="ＭＳ Ｐゴシック" charset="0"/>
                <a:cs typeface="ＭＳ Ｐゴシック" charset="0"/>
              </a:rPr>
              <a:t>	</a:t>
            </a:r>
            <a:r>
              <a:rPr lang="fr-FR" b="1" dirty="0">
                <a:latin typeface="Arial" charset="0"/>
                <a:ea typeface="ＭＳ Ｐゴシック" charset="0"/>
                <a:cs typeface="ＭＳ Ｐゴシック" charset="0"/>
              </a:rPr>
              <a:t>Les formateurs organisent, </a:t>
            </a:r>
            <a:r>
              <a:rPr lang="fr-FR" b="1" dirty="0">
                <a:solidFill>
                  <a:srgbClr val="A40056"/>
                </a:solidFill>
                <a:latin typeface="Arial" charset="0"/>
                <a:ea typeface="ＭＳ Ｐゴシック" charset="0"/>
                <a:cs typeface="ＭＳ Ｐゴシック" charset="0"/>
              </a:rPr>
              <a:t>dans la </a:t>
            </a:r>
            <a:r>
              <a:rPr lang="fr-FR" b="1" dirty="0">
                <a:solidFill>
                  <a:srgbClr val="A4006D"/>
                </a:solidFill>
                <a:latin typeface="Arial" charset="0"/>
                <a:ea typeface="ＭＳ Ｐゴシック" charset="0"/>
                <a:cs typeface="ＭＳ Ｐゴシック" charset="0"/>
              </a:rPr>
              <a:t>continuité</a:t>
            </a:r>
            <a:r>
              <a:rPr lang="fr-FR" b="1" dirty="0">
                <a:solidFill>
                  <a:srgbClr val="A40056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fr-FR" b="1" dirty="0">
                <a:latin typeface="Arial" charset="0"/>
                <a:ea typeface="ＭＳ Ｐゴシック" charset="0"/>
                <a:cs typeface="ＭＳ Ｐゴシック" charset="0"/>
              </a:rPr>
              <a:t>du processus de formation, une </a:t>
            </a:r>
            <a:r>
              <a:rPr lang="fr-FR" b="1" dirty="0">
                <a:solidFill>
                  <a:srgbClr val="A4006D"/>
                </a:solidFill>
                <a:latin typeface="Arial" charset="0"/>
                <a:ea typeface="ＭＳ Ｐゴシック" charset="0"/>
                <a:cs typeface="ＭＳ Ｐゴシック" charset="0"/>
              </a:rPr>
              <a:t>situation d</a:t>
            </a:r>
            <a:r>
              <a:rPr lang="ja-JP" altLang="fr-FR" b="1" dirty="0">
                <a:solidFill>
                  <a:srgbClr val="A4006D"/>
                </a:solidFill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fr-FR" b="1" dirty="0">
                <a:solidFill>
                  <a:srgbClr val="A4006D"/>
                </a:solidFill>
                <a:latin typeface="Arial" charset="0"/>
                <a:ea typeface="ＭＳ Ｐゴシック" charset="0"/>
                <a:cs typeface="ＭＳ Ｐゴシック" charset="0"/>
              </a:rPr>
              <a:t>évaluation</a:t>
            </a:r>
            <a:r>
              <a:rPr lang="fr-FR" b="1" dirty="0">
                <a:latin typeface="Arial" charset="0"/>
                <a:ea typeface="ＭＳ Ｐゴシック" charset="0"/>
                <a:cs typeface="ＭＳ Ｐゴシック" charset="0"/>
              </a:rPr>
              <a:t>, pour un formé ou plus, </a:t>
            </a:r>
            <a:r>
              <a:rPr lang="fr-FR" b="1" dirty="0">
                <a:solidFill>
                  <a:srgbClr val="A4006D"/>
                </a:solidFill>
                <a:latin typeface="Arial" charset="0"/>
                <a:ea typeface="ＭＳ Ｐゴシック" charset="0"/>
                <a:cs typeface="ＭＳ Ｐゴシック" charset="0"/>
              </a:rPr>
              <a:t>sans interrompre</a:t>
            </a:r>
            <a:r>
              <a:rPr lang="fr-FR" b="1" dirty="0">
                <a:latin typeface="Arial" charset="0"/>
                <a:ea typeface="ＭＳ Ｐゴシック" charset="0"/>
                <a:cs typeface="ＭＳ Ｐゴシック" charset="0"/>
              </a:rPr>
              <a:t> la formation des autres, dans le cadre du </a:t>
            </a:r>
            <a:r>
              <a:rPr lang="fr-FR" b="1" dirty="0">
                <a:solidFill>
                  <a:srgbClr val="A4006D"/>
                </a:solidFill>
                <a:latin typeface="Arial" charset="0"/>
                <a:ea typeface="ＭＳ Ｐゴシック" charset="0"/>
                <a:cs typeface="ＭＳ Ｐゴシック" charset="0"/>
              </a:rPr>
              <a:t>règlement d</a:t>
            </a:r>
            <a:r>
              <a:rPr lang="ja-JP" altLang="fr-FR" b="1" dirty="0">
                <a:solidFill>
                  <a:srgbClr val="A4006D"/>
                </a:solidFill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fr-FR" b="1" dirty="0">
                <a:solidFill>
                  <a:srgbClr val="A4006D"/>
                </a:solidFill>
                <a:latin typeface="Arial" charset="0"/>
                <a:ea typeface="ＭＳ Ｐゴシック" charset="0"/>
                <a:cs typeface="ＭＳ Ｐゴシック" charset="0"/>
              </a:rPr>
              <a:t>examen</a:t>
            </a:r>
            <a:r>
              <a:rPr lang="fr-FR" b="1" dirty="0">
                <a:latin typeface="Arial" charset="0"/>
                <a:ea typeface="ＭＳ Ｐゴシック" charset="0"/>
                <a:cs typeface="ＭＳ Ｐゴシック" charset="0"/>
              </a:rPr>
              <a:t>, afin de certifier que </a:t>
            </a:r>
            <a:r>
              <a:rPr lang="fr-FR" b="1" dirty="0">
                <a:solidFill>
                  <a:srgbClr val="A4006D"/>
                </a:solidFill>
                <a:latin typeface="Arial" charset="0"/>
                <a:ea typeface="ＭＳ Ｐゴシック" charset="0"/>
                <a:cs typeface="ＭＳ Ｐゴシック" charset="0"/>
              </a:rPr>
              <a:t>les compétences visées  sont acquises</a:t>
            </a:r>
            <a:r>
              <a:rPr lang="fr-FR" b="1" dirty="0">
                <a:latin typeface="Arial" charset="0"/>
                <a:ea typeface="ＭＳ Ｐゴシック" charset="0"/>
                <a:cs typeface="ＭＳ Ｐゴシック" charset="0"/>
              </a:rPr>
              <a:t> (et dans quelle mesure elles le sont).</a:t>
            </a:r>
          </a:p>
        </p:txBody>
      </p:sp>
    </p:spTree>
    <p:extLst>
      <p:ext uri="{BB962C8B-B14F-4D97-AF65-F5344CB8AC3E}">
        <p14:creationId xmlns:p14="http://schemas.microsoft.com/office/powerpoint/2010/main" xmlns="" val="153663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0"/>
            <a:ext cx="79248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fr-FR" dirty="0" smtClean="0">
                <a:latin typeface="Arial" charset="0"/>
                <a:ea typeface="ＭＳ Ｐゴシック" charset="0"/>
                <a:cs typeface="ＭＳ Ｐゴシック" charset="0"/>
              </a:rPr>
              <a:t>Le CCF : Quels </a:t>
            </a:r>
            <a:r>
              <a:rPr lang="fr-FR" dirty="0">
                <a:latin typeface="Arial" charset="0"/>
                <a:ea typeface="ＭＳ Ｐゴシック" charset="0"/>
                <a:cs typeface="ＭＳ Ｐゴシック" charset="0"/>
              </a:rPr>
              <a:t>sont les problèmes 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463675"/>
            <a:ext cx="7924800" cy="57372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fr-FR" sz="2800" b="1" dirty="0">
                <a:solidFill>
                  <a:srgbClr val="A4006D"/>
                </a:solidFill>
                <a:latin typeface="Arial" charset="0"/>
                <a:ea typeface="ＭＳ Ｐゴシック" charset="0"/>
                <a:cs typeface="ＭＳ Ｐゴシック" charset="0"/>
              </a:rPr>
              <a:t>Des problèmes conceptuels</a:t>
            </a:r>
          </a:p>
          <a:p>
            <a:pPr eaLnBrk="1" hangingPunct="1">
              <a:lnSpc>
                <a:spcPct val="80000"/>
              </a:lnSpc>
            </a:pPr>
            <a:r>
              <a:rPr lang="fr-FR" sz="2400" dirty="0">
                <a:latin typeface="Arial" charset="0"/>
                <a:ea typeface="ＭＳ Ｐゴシック" charset="0"/>
                <a:cs typeface="ＭＳ Ｐゴシック" charset="0"/>
              </a:rPr>
              <a:t>Le CCF a été introduit avant même que sa définition n'ait été stabilisée.</a:t>
            </a:r>
          </a:p>
          <a:p>
            <a:pPr eaLnBrk="1" hangingPunct="1">
              <a:lnSpc>
                <a:spcPct val="80000"/>
              </a:lnSpc>
            </a:pPr>
            <a:r>
              <a:rPr lang="fr-FR" sz="2400" dirty="0">
                <a:latin typeface="Arial" charset="0"/>
                <a:ea typeface="ＭＳ Ｐゴシック" charset="0"/>
                <a:cs typeface="ＭＳ Ｐゴシック" charset="0"/>
              </a:rPr>
              <a:t>Le concept et sa pratique ne sont pas régis par des règles univoques.</a:t>
            </a:r>
          </a:p>
          <a:p>
            <a:pPr eaLnBrk="1" hangingPunct="1">
              <a:lnSpc>
                <a:spcPct val="80000"/>
              </a:lnSpc>
            </a:pPr>
            <a:r>
              <a:rPr lang="fr-FR" sz="2400" dirty="0">
                <a:latin typeface="Arial" charset="0"/>
                <a:ea typeface="ＭＳ Ｐゴシック" charset="0"/>
                <a:cs typeface="ＭＳ Ｐゴシック" charset="0"/>
              </a:rPr>
              <a:t>Des zones d</a:t>
            </a:r>
            <a:r>
              <a:rPr lang="ja-JP" altLang="fr-FR" sz="2400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fr-FR" sz="2400" dirty="0">
                <a:latin typeface="Arial" charset="0"/>
                <a:ea typeface="ＭＳ Ｐゴシック" charset="0"/>
                <a:cs typeface="ＭＳ Ｐゴシック" charset="0"/>
              </a:rPr>
              <a:t>obscurité dans les règles (traitement des échecs, formalisation de la nature d</a:t>
            </a:r>
            <a:r>
              <a:rPr lang="ja-JP" altLang="fr-FR" sz="2400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fr-FR" sz="2400" dirty="0">
                <a:latin typeface="Arial" charset="0"/>
                <a:ea typeface="ＭＳ Ｐゴシック" charset="0"/>
                <a:cs typeface="ＭＳ Ｐゴシック" charset="0"/>
              </a:rPr>
              <a:t>examen des situations d</a:t>
            </a:r>
            <a:r>
              <a:rPr lang="ja-JP" altLang="fr-FR" sz="2400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fr-FR" sz="2400" dirty="0">
                <a:latin typeface="Arial" charset="0"/>
                <a:ea typeface="ＭＳ Ｐゴシック" charset="0"/>
                <a:cs typeface="ＭＳ Ｐゴシック" charset="0"/>
              </a:rPr>
              <a:t>évaluation, utilisation des critères, …).</a:t>
            </a:r>
          </a:p>
          <a:p>
            <a:pPr eaLnBrk="1" hangingPunct="1">
              <a:lnSpc>
                <a:spcPct val="80000"/>
              </a:lnSpc>
            </a:pPr>
            <a:r>
              <a:rPr lang="fr-FR" sz="2400" dirty="0">
                <a:latin typeface="Arial" charset="0"/>
                <a:ea typeface="ＭＳ Ｐゴシック" charset="0"/>
                <a:cs typeface="ＭＳ Ｐゴシック" charset="0"/>
              </a:rPr>
              <a:t>Les référentiels de diplômes ne sont pas homogènes (hétérogénéité des règlements d</a:t>
            </a:r>
            <a:r>
              <a:rPr lang="ja-JP" altLang="fr-FR" sz="2400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fr-FR" sz="2400" dirty="0">
                <a:latin typeface="Arial" charset="0"/>
                <a:ea typeface="ＭＳ Ｐゴシック" charset="0"/>
                <a:cs typeface="ＭＳ Ｐゴシック" charset="0"/>
              </a:rPr>
              <a:t>examen, compétences mal rédigées, absence ou insuffisance des </a:t>
            </a:r>
            <a:r>
              <a:rPr lang="fr-FR" sz="2400" dirty="0">
                <a:solidFill>
                  <a:srgbClr val="A4006D"/>
                </a:solidFill>
                <a:latin typeface="Arial" charset="0"/>
                <a:ea typeface="ＭＳ Ｐゴシック" charset="0"/>
                <a:cs typeface="ＭＳ Ｐゴシック" charset="0"/>
              </a:rPr>
              <a:t>indicateurs</a:t>
            </a:r>
            <a:r>
              <a:rPr lang="fr-FR" sz="2400" dirty="0">
                <a:latin typeface="Arial" charset="0"/>
                <a:ea typeface="ＭＳ Ｐゴシック" charset="0"/>
                <a:cs typeface="ＭＳ Ｐゴシック" charset="0"/>
              </a:rPr>
              <a:t> d</a:t>
            </a:r>
            <a:r>
              <a:rPr lang="ja-JP" altLang="fr-FR" sz="2400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fr-FR" sz="2400" dirty="0">
                <a:latin typeface="Arial" charset="0"/>
                <a:ea typeface="ＭＳ Ｐゴシック" charset="0"/>
                <a:cs typeface="ＭＳ Ｐゴシック" charset="0"/>
              </a:rPr>
              <a:t>évaluation, absence de liaison RAP situations d</a:t>
            </a:r>
            <a:r>
              <a:rPr lang="ja-JP" altLang="fr-FR" sz="2400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fr-FR" sz="2400" dirty="0">
                <a:latin typeface="Arial" charset="0"/>
                <a:ea typeface="ＭＳ Ｐゴシック" charset="0"/>
                <a:cs typeface="ＭＳ Ｐゴシック" charset="0"/>
              </a:rPr>
              <a:t>évaluation, …).</a:t>
            </a:r>
          </a:p>
          <a:p>
            <a:pPr eaLnBrk="1" hangingPunct="1">
              <a:lnSpc>
                <a:spcPct val="80000"/>
              </a:lnSpc>
            </a:pPr>
            <a:r>
              <a:rPr lang="fr-FR" sz="2400" dirty="0">
                <a:latin typeface="Arial" charset="0"/>
                <a:ea typeface="ＭＳ Ｐゴシック" charset="0"/>
                <a:cs typeface="ＭＳ Ｐゴシック" charset="0"/>
              </a:rPr>
              <a:t>Le CCF ajoute une procédure aux modalités d'examen au lieu de se substituer aux épreuves ponctuelles.</a:t>
            </a:r>
          </a:p>
        </p:txBody>
      </p:sp>
    </p:spTree>
    <p:extLst>
      <p:ext uri="{BB962C8B-B14F-4D97-AF65-F5344CB8AC3E}">
        <p14:creationId xmlns:p14="http://schemas.microsoft.com/office/powerpoint/2010/main" xmlns="" val="7383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930400"/>
            <a:ext cx="8229600" cy="39925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fr-FR" sz="3600" b="1" dirty="0">
                <a:solidFill>
                  <a:srgbClr val="A4006D"/>
                </a:solidFill>
                <a:latin typeface="Arial" charset="0"/>
                <a:ea typeface="ＭＳ Ｐゴシック" charset="0"/>
                <a:cs typeface="ＭＳ Ｐゴシック" charset="0"/>
              </a:rPr>
              <a:t>	Des problèmes </a:t>
            </a:r>
            <a:r>
              <a:rPr lang="fr-FR" sz="3600" b="1" dirty="0" smtClean="0">
                <a:solidFill>
                  <a:srgbClr val="A4006D"/>
                </a:solidFill>
                <a:latin typeface="Arial" charset="0"/>
                <a:ea typeface="ＭＳ Ｐゴシック" charset="0"/>
                <a:cs typeface="ＭＳ Ｐゴシック" charset="0"/>
              </a:rPr>
              <a:t>d’usage </a:t>
            </a:r>
            <a:r>
              <a:rPr lang="fr-FR" dirty="0">
                <a:latin typeface="Arial" charset="0"/>
                <a:ea typeface="ＭＳ Ｐゴシック" charset="0"/>
                <a:cs typeface="ＭＳ Ｐゴシック" charset="0"/>
              </a:rPr>
              <a:t>nombreux et de plusieurs types :</a:t>
            </a:r>
          </a:p>
          <a:p>
            <a:pPr lvl="1" eaLnBrk="1" hangingPunct="1"/>
            <a:r>
              <a:rPr lang="fr-FR" dirty="0">
                <a:latin typeface="Arial" charset="0"/>
                <a:ea typeface="ＭＳ Ｐゴシック" charset="0"/>
              </a:rPr>
              <a:t>Définitions variées des situations d</a:t>
            </a:r>
            <a:r>
              <a:rPr lang="ja-JP" altLang="fr-FR" dirty="0">
                <a:latin typeface="Arial" charset="0"/>
                <a:ea typeface="ＭＳ Ｐゴシック" charset="0"/>
              </a:rPr>
              <a:t>’</a:t>
            </a:r>
            <a:r>
              <a:rPr lang="fr-FR" dirty="0">
                <a:latin typeface="Arial" charset="0"/>
                <a:ea typeface="ＭＳ Ｐゴシック" charset="0"/>
              </a:rPr>
              <a:t>évaluation (référentiels)</a:t>
            </a:r>
          </a:p>
          <a:p>
            <a:pPr lvl="1" eaLnBrk="1" hangingPunct="1"/>
            <a:r>
              <a:rPr lang="fr-FR" dirty="0">
                <a:latin typeface="Arial" charset="0"/>
                <a:ea typeface="ＭＳ Ｐゴシック" charset="0"/>
              </a:rPr>
              <a:t>Non respect des principes </a:t>
            </a:r>
          </a:p>
          <a:p>
            <a:pPr lvl="1" eaLnBrk="1" hangingPunct="1"/>
            <a:r>
              <a:rPr lang="fr-FR" dirty="0">
                <a:latin typeface="Arial" charset="0"/>
                <a:ea typeface="ＭＳ Ｐゴシック" charset="0"/>
              </a:rPr>
              <a:t>Non respect des procédures</a:t>
            </a:r>
          </a:p>
          <a:p>
            <a:pPr lvl="1" eaLnBrk="1" hangingPunct="1"/>
            <a:r>
              <a:rPr lang="fr-FR" dirty="0">
                <a:latin typeface="Arial" charset="0"/>
                <a:ea typeface="ＭＳ Ｐゴシック" charset="0"/>
              </a:rPr>
              <a:t>Absence, ou surabondance, d</a:t>
            </a:r>
            <a:r>
              <a:rPr lang="ja-JP" altLang="fr-FR" dirty="0">
                <a:latin typeface="Arial" charset="0"/>
                <a:ea typeface="ＭＳ Ｐゴシック" charset="0"/>
              </a:rPr>
              <a:t>’</a:t>
            </a:r>
            <a:r>
              <a:rPr lang="fr-FR" dirty="0">
                <a:latin typeface="Arial" charset="0"/>
                <a:ea typeface="ＭＳ Ｐゴシック" charset="0"/>
              </a:rPr>
              <a:t>encadrement</a:t>
            </a:r>
          </a:p>
          <a:p>
            <a:pPr lvl="1" eaLnBrk="1" hangingPunct="1"/>
            <a:endParaRPr lang="fr-FR" dirty="0">
              <a:latin typeface="Arial" charset="0"/>
              <a:ea typeface="ＭＳ Ｐゴシック" charset="0"/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0"/>
            <a:ext cx="7924800" cy="914400"/>
          </a:xfrm>
        </p:spPr>
        <p:txBody>
          <a:bodyPr/>
          <a:lstStyle/>
          <a:p>
            <a:pPr eaLnBrk="1" hangingPunct="1"/>
            <a:r>
              <a:rPr lang="fr-FR" sz="4400" dirty="0" smtClean="0">
                <a:solidFill>
                  <a:schemeClr val="folHlink"/>
                </a:solidFill>
                <a:latin typeface="Arial" charset="0"/>
                <a:ea typeface="ＭＳ Ｐゴシック" charset="0"/>
                <a:cs typeface="ＭＳ Ｐゴシック" charset="0"/>
              </a:rPr>
              <a:t>… quels </a:t>
            </a:r>
            <a:r>
              <a:rPr lang="fr-FR" sz="4400" dirty="0">
                <a:solidFill>
                  <a:schemeClr val="folHlink"/>
                </a:solidFill>
                <a:latin typeface="Arial" charset="0"/>
                <a:ea typeface="ＭＳ Ｐゴシック" charset="0"/>
                <a:cs typeface="ＭＳ Ｐゴシック" charset="0"/>
              </a:rPr>
              <a:t>sont les problèmes ?</a:t>
            </a:r>
          </a:p>
        </p:txBody>
      </p:sp>
    </p:spTree>
    <p:extLst>
      <p:ext uri="{BB962C8B-B14F-4D97-AF65-F5344CB8AC3E}">
        <p14:creationId xmlns:p14="http://schemas.microsoft.com/office/powerpoint/2010/main" xmlns="" val="16417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Historique Compétences ? </a:t>
            </a:r>
            <a:r>
              <a:rPr lang="fr-FR" dirty="0" err="1" smtClean="0"/>
              <a:t>Skills</a:t>
            </a:r>
            <a:r>
              <a:rPr lang="fr-FR" dirty="0" smtClean="0"/>
              <a:t> ?</a:t>
            </a:r>
            <a:endParaRPr lang="fr-FR" dirty="0"/>
          </a:p>
        </p:txBody>
      </p:sp>
      <p:sp>
        <p:nvSpPr>
          <p:cNvPr id="84" name="Espace réservé du contenu 83"/>
          <p:cNvSpPr>
            <a:spLocks noGrp="1"/>
          </p:cNvSpPr>
          <p:nvPr>
            <p:ph idx="1"/>
          </p:nvPr>
        </p:nvSpPr>
        <p:spPr>
          <a:xfrm>
            <a:off x="1252538" y="1460500"/>
            <a:ext cx="7751762" cy="5194300"/>
          </a:xfrm>
        </p:spPr>
        <p:txBody>
          <a:bodyPr>
            <a:noAutofit/>
          </a:bodyPr>
          <a:lstStyle/>
          <a:p>
            <a:r>
              <a:rPr lang="fr-FR" dirty="0" smtClean="0"/>
              <a:t>1970 : enseignement professionnel CAP, BEP, BTS</a:t>
            </a:r>
          </a:p>
          <a:p>
            <a:r>
              <a:rPr lang="fr-FR" dirty="0" smtClean="0"/>
              <a:t>1997-2003: </a:t>
            </a:r>
            <a:r>
              <a:rPr lang="fr-FR" dirty="0" err="1" smtClean="0"/>
              <a:t>DeSeCo</a:t>
            </a:r>
            <a:r>
              <a:rPr lang="fr-FR" dirty="0" smtClean="0"/>
              <a:t> : Définition et Sélection de Compétences clés de l’OCDE</a:t>
            </a:r>
          </a:p>
          <a:p>
            <a:r>
              <a:rPr lang="fr-FR" dirty="0" smtClean="0"/>
              <a:t>2000 PISA : évaluations internationales par compétences</a:t>
            </a:r>
          </a:p>
          <a:p>
            <a:r>
              <a:rPr lang="fr-FR" dirty="0" smtClean="0"/>
              <a:t>2002 : LISBONNE : EURYDICE : Union Européenne (approches en GB, Italie, Belgique, …)</a:t>
            </a:r>
          </a:p>
          <a:p>
            <a:r>
              <a:rPr lang="fr-FR" dirty="0" smtClean="0">
                <a:sym typeface="Wingdings" pitchFamily="2" charset="2"/>
              </a:rPr>
              <a:t>Loi de 2005 en FR </a:t>
            </a:r>
            <a:r>
              <a:rPr lang="fr-FR" dirty="0" smtClean="0"/>
              <a:t> socle, société de la connaissance, compétences clés, approche citoyenne, mobilité : 7 piliers</a:t>
            </a:r>
          </a:p>
          <a:p>
            <a:r>
              <a:rPr lang="fr-FR" dirty="0" smtClean="0"/>
              <a:t>2010 </a:t>
            </a:r>
            <a:r>
              <a:rPr lang="fr-FR" dirty="0" smtClean="0">
                <a:sym typeface="Wingdings" pitchFamily="2" charset="2"/>
              </a:rPr>
              <a:t> DNB et LPC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61016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848600" cy="914400"/>
          </a:xfrm>
        </p:spPr>
        <p:txBody>
          <a:bodyPr/>
          <a:lstStyle/>
          <a:p>
            <a:pPr eaLnBrk="1" hangingPunct="1"/>
            <a:r>
              <a:rPr lang="fr-FR" sz="4400">
                <a:solidFill>
                  <a:schemeClr val="folHlink"/>
                </a:solidFill>
                <a:latin typeface="Arial" charset="0"/>
                <a:ea typeface="ＭＳ Ｐゴシック" charset="0"/>
                <a:cs typeface="ＭＳ Ｐゴシック" charset="0"/>
              </a:rPr>
              <a:t>Revue de détail des dérives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7900" y="1052736"/>
            <a:ext cx="8166100" cy="5805264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endParaRPr lang="fr-FR" sz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33400" indent="-533400" eaLnBrk="1" hangingPunct="1">
              <a:buFont typeface="+mj-lt"/>
              <a:buAutoNum type="arabicPeriod"/>
            </a:pPr>
            <a:r>
              <a:rPr lang="fr-FR" sz="2400" dirty="0" smtClean="0">
                <a:latin typeface="Arial" charset="0"/>
                <a:ea typeface="ＭＳ Ｐゴシック" charset="0"/>
                <a:cs typeface="ＭＳ Ｐゴシック" charset="0"/>
              </a:rPr>
              <a:t>L</a:t>
            </a:r>
            <a:r>
              <a:rPr lang="ja-JP" altLang="fr-FR" sz="2400" dirty="0" smtClean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fr-FR" sz="2400" dirty="0" smtClean="0">
                <a:latin typeface="Arial" charset="0"/>
                <a:ea typeface="ＭＳ Ｐゴシック" charset="0"/>
                <a:cs typeface="ＭＳ Ｐゴシック" charset="0"/>
              </a:rPr>
              <a:t>évaluation certificative de </a:t>
            </a:r>
            <a:r>
              <a:rPr lang="fr-FR" sz="2400" dirty="0" smtClean="0">
                <a:solidFill>
                  <a:srgbClr val="A4006D"/>
                </a:solidFill>
                <a:latin typeface="Arial" charset="0"/>
                <a:ea typeface="ＭＳ Ｐゴシック" charset="0"/>
                <a:cs typeface="ＭＳ Ｐゴシック" charset="0"/>
              </a:rPr>
              <a:t>compétences terminales </a:t>
            </a:r>
            <a:r>
              <a:rPr lang="fr-FR" sz="2400" dirty="0" smtClean="0">
                <a:latin typeface="Arial" charset="0"/>
                <a:ea typeface="ＭＳ Ｐゴシック" charset="0"/>
                <a:cs typeface="ＭＳ Ｐゴシック" charset="0"/>
              </a:rPr>
              <a:t>se traduit</a:t>
            </a:r>
            <a:r>
              <a:rPr lang="fr-FR" sz="2400" dirty="0" smtClean="0">
                <a:solidFill>
                  <a:srgbClr val="A4006D"/>
                </a:solidFill>
                <a:latin typeface="Arial" charset="0"/>
                <a:ea typeface="ＭＳ Ｐゴシック" charset="0"/>
                <a:cs typeface="ＭＳ Ｐゴシック" charset="0"/>
              </a:rPr>
              <a:t> trop souvent </a:t>
            </a:r>
            <a:r>
              <a:rPr lang="fr-FR" sz="2400" dirty="0" smtClean="0">
                <a:latin typeface="Arial" charset="0"/>
                <a:ea typeface="ＭＳ Ｐゴシック" charset="0"/>
                <a:cs typeface="ＭＳ Ｐゴシック" charset="0"/>
              </a:rPr>
              <a:t>par plusieurs situations inutiles évaluant en réalité des </a:t>
            </a:r>
            <a:r>
              <a:rPr lang="fr-FR" sz="2400" dirty="0" smtClean="0">
                <a:solidFill>
                  <a:srgbClr val="A4006D"/>
                </a:solidFill>
                <a:latin typeface="Arial" charset="0"/>
                <a:ea typeface="ＭＳ Ｐゴシック" charset="0"/>
                <a:cs typeface="ＭＳ Ｐゴシック" charset="0"/>
              </a:rPr>
              <a:t>compétences intermédiaires</a:t>
            </a:r>
            <a:r>
              <a:rPr lang="fr-FR" sz="2400" dirty="0" smtClean="0">
                <a:latin typeface="Arial" charset="0"/>
                <a:ea typeface="ＭＳ Ｐゴシック" charset="0"/>
                <a:cs typeface="ＭＳ Ｐゴシック" charset="0"/>
              </a:rPr>
              <a:t> ou la même compétence dans des </a:t>
            </a:r>
            <a:r>
              <a:rPr lang="fr-FR" sz="2400" dirty="0" smtClean="0">
                <a:solidFill>
                  <a:srgbClr val="A4006D"/>
                </a:solidFill>
                <a:latin typeface="Arial" charset="0"/>
                <a:ea typeface="ＭＳ Ｐゴシック" charset="0"/>
                <a:cs typeface="ＭＳ Ｐゴシック" charset="0"/>
              </a:rPr>
              <a:t>contextes différents</a:t>
            </a:r>
            <a:r>
              <a:rPr lang="fr-FR" sz="24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fr-FR" sz="2400" dirty="0" smtClean="0">
                <a:latin typeface="Arial" charset="0"/>
                <a:ea typeface="ＭＳ Ｐゴシック" charset="0"/>
                <a:cs typeface="ＭＳ Ｐゴシック" charset="0"/>
              </a:rPr>
              <a:t>L</a:t>
            </a:r>
            <a:r>
              <a:rPr lang="ja-JP" altLang="fr-FR" sz="2400" dirty="0" smtClean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fr-FR" sz="2400" dirty="0" smtClean="0">
                <a:latin typeface="Arial" charset="0"/>
                <a:ea typeface="ＭＳ Ｐゴシック" charset="0"/>
                <a:cs typeface="ＭＳ Ｐゴシック" charset="0"/>
              </a:rPr>
              <a:t>évaluation </a:t>
            </a:r>
            <a:r>
              <a:rPr lang="fr-FR" sz="2400" dirty="0">
                <a:latin typeface="Arial" charset="0"/>
                <a:ea typeface="ＭＳ Ｐゴシック" charset="0"/>
                <a:cs typeface="ＭＳ Ｐゴシック" charset="0"/>
              </a:rPr>
              <a:t>est plus exhaustive que par sondage et les situations d</a:t>
            </a:r>
            <a:r>
              <a:rPr lang="ja-JP" altLang="fr-FR" sz="2400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fr-FR" sz="2400" dirty="0">
                <a:latin typeface="Arial" charset="0"/>
                <a:ea typeface="ＭＳ Ｐゴシック" charset="0"/>
                <a:cs typeface="ＭＳ Ｐゴシック" charset="0"/>
              </a:rPr>
              <a:t>évaluation sont artificielles au lieu d</a:t>
            </a:r>
            <a:r>
              <a:rPr lang="ja-JP" altLang="fr-FR" sz="2400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fr-FR" sz="2400" dirty="0">
                <a:latin typeface="Arial" charset="0"/>
                <a:ea typeface="ＭＳ Ｐゴシック" charset="0"/>
                <a:cs typeface="ＭＳ Ｐゴシック" charset="0"/>
              </a:rPr>
              <a:t>être appuyées sur des activités professionnelles authentiques et cohérentes.</a:t>
            </a:r>
          </a:p>
          <a:p>
            <a:pPr marL="533400" indent="-53340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fr-FR" sz="2400" dirty="0" smtClean="0">
                <a:latin typeface="Arial" charset="0"/>
                <a:ea typeface="ＭＳ Ｐゴシック" charset="0"/>
                <a:cs typeface="ＭＳ Ｐゴシック" charset="0"/>
              </a:rPr>
              <a:t>Non </a:t>
            </a:r>
            <a:r>
              <a:rPr lang="fr-FR" sz="2400" dirty="0">
                <a:latin typeface="Arial" charset="0"/>
                <a:ea typeface="ＭＳ Ｐゴシック" charset="0"/>
                <a:cs typeface="ＭＳ Ｐゴシック" charset="0"/>
              </a:rPr>
              <a:t>respect du principe d</a:t>
            </a:r>
            <a:r>
              <a:rPr lang="ja-JP" altLang="fr-FR" sz="2400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fr-FR" sz="2400" dirty="0">
                <a:latin typeface="Arial" charset="0"/>
                <a:ea typeface="ＭＳ Ｐゴシック" charset="0"/>
                <a:cs typeface="ＭＳ Ｐゴシック" charset="0"/>
              </a:rPr>
              <a:t>évaluation </a:t>
            </a:r>
            <a:r>
              <a:rPr lang="fr-FR" sz="2400" dirty="0">
                <a:solidFill>
                  <a:srgbClr val="A4006D"/>
                </a:solidFill>
                <a:latin typeface="Arial" charset="0"/>
                <a:ea typeface="ＭＳ Ｐゴシック" charset="0"/>
                <a:cs typeface="ＭＳ Ｐゴシック" charset="0"/>
              </a:rPr>
              <a:t>en cours de formation</a:t>
            </a:r>
            <a:r>
              <a:rPr lang="fr-FR" sz="2400" dirty="0">
                <a:latin typeface="Arial" charset="0"/>
                <a:ea typeface="ＭＳ Ｐゴシック" charset="0"/>
                <a:cs typeface="ＭＳ Ｐゴシック" charset="0"/>
              </a:rPr>
              <a:t> (journées bloquées en fin de cycle, « compositions trimestrielles, …).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fr-FR" sz="2400" dirty="0">
                <a:latin typeface="Arial" charset="0"/>
                <a:ea typeface="ＭＳ Ｐゴシック" charset="0"/>
                <a:cs typeface="ＭＳ Ｐゴシック" charset="0"/>
              </a:rPr>
              <a:t>Difficultés à identifier « </a:t>
            </a:r>
            <a:r>
              <a:rPr lang="fr-FR" sz="2400" dirty="0">
                <a:solidFill>
                  <a:srgbClr val="A4006D"/>
                </a:solidFill>
                <a:latin typeface="Arial" charset="0"/>
                <a:ea typeface="ＭＳ Ｐゴシック" charset="0"/>
                <a:cs typeface="ＭＳ Ｐゴシック" charset="0"/>
              </a:rPr>
              <a:t>lorsque le candidat est prêt</a:t>
            </a:r>
            <a:r>
              <a:rPr lang="fr-FR" sz="2400" dirty="0">
                <a:latin typeface="Arial" charset="0"/>
                <a:ea typeface="ＭＳ Ｐゴシック" charset="0"/>
                <a:cs typeface="ＭＳ Ｐゴシック" charset="0"/>
              </a:rPr>
              <a:t> ».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fr-FR" sz="2400" dirty="0">
                <a:latin typeface="Arial" charset="0"/>
                <a:ea typeface="ＭＳ Ｐゴシック" charset="0"/>
                <a:cs typeface="ＭＳ Ｐゴシック" charset="0"/>
              </a:rPr>
              <a:t>Traitement hétérogène des candidats </a:t>
            </a:r>
            <a:r>
              <a:rPr lang="fr-FR" sz="2400" dirty="0">
                <a:solidFill>
                  <a:srgbClr val="A4006D"/>
                </a:solidFill>
                <a:latin typeface="Arial" charset="0"/>
                <a:ea typeface="ＭＳ Ｐゴシック" charset="0"/>
                <a:cs typeface="ＭＳ Ｐゴシック" charset="0"/>
              </a:rPr>
              <a:t>n</a:t>
            </a:r>
            <a:r>
              <a:rPr lang="ja-JP" altLang="fr-FR" sz="2400" dirty="0">
                <a:solidFill>
                  <a:srgbClr val="A4006D"/>
                </a:solidFill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fr-FR" sz="2400" dirty="0">
                <a:solidFill>
                  <a:srgbClr val="A4006D"/>
                </a:solidFill>
                <a:latin typeface="Arial" charset="0"/>
                <a:ea typeface="ＭＳ Ｐゴシック" charset="0"/>
                <a:cs typeface="ＭＳ Ｐゴシック" charset="0"/>
              </a:rPr>
              <a:t>ayant pas atteint le niveau requis en fin de cycle</a:t>
            </a:r>
            <a:r>
              <a:rPr lang="fr-FR" sz="2400" dirty="0">
                <a:latin typeface="Arial" charset="0"/>
                <a:ea typeface="ＭＳ Ｐゴシック" charset="0"/>
                <a:cs typeface="ＭＳ Ｐゴシック" charset="0"/>
              </a:rPr>
              <a:t> de formation (à la fin des dates limites réglementaires des périodes d</a:t>
            </a:r>
            <a:r>
              <a:rPr lang="ja-JP" altLang="fr-FR" sz="2400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fr-FR" sz="2400" dirty="0">
                <a:latin typeface="Arial" charset="0"/>
                <a:ea typeface="ＭＳ Ｐゴシック" charset="0"/>
                <a:cs typeface="ＭＳ Ｐゴシック" charset="0"/>
              </a:rPr>
              <a:t>évaluation) </a:t>
            </a:r>
          </a:p>
        </p:txBody>
      </p:sp>
    </p:spTree>
    <p:extLst>
      <p:ext uri="{BB962C8B-B14F-4D97-AF65-F5344CB8AC3E}">
        <p14:creationId xmlns:p14="http://schemas.microsoft.com/office/powerpoint/2010/main" xmlns="" val="307735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848600" cy="914400"/>
          </a:xfrm>
        </p:spPr>
        <p:txBody>
          <a:bodyPr/>
          <a:lstStyle/>
          <a:p>
            <a:pPr eaLnBrk="1" hangingPunct="1"/>
            <a:r>
              <a:rPr lang="fr-FR" sz="4400" dirty="0" smtClean="0">
                <a:solidFill>
                  <a:schemeClr val="folHlink"/>
                </a:solidFill>
                <a:latin typeface="Arial" charset="0"/>
                <a:ea typeface="ＭＳ Ｐゴシック" charset="0"/>
                <a:cs typeface="ＭＳ Ｐゴシック" charset="0"/>
              </a:rPr>
              <a:t>Conséquences des </a:t>
            </a:r>
            <a:r>
              <a:rPr lang="fr-FR" sz="4400" dirty="0">
                <a:solidFill>
                  <a:schemeClr val="folHlink"/>
                </a:solidFill>
                <a:latin typeface="Arial" charset="0"/>
                <a:ea typeface="ＭＳ Ｐゴシック" charset="0"/>
                <a:cs typeface="ＭＳ Ｐゴシック" charset="0"/>
              </a:rPr>
              <a:t>dérives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217836"/>
            <a:ext cx="7848600" cy="5805264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endParaRPr lang="fr-FR" sz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lvl="1" indent="0">
              <a:lnSpc>
                <a:spcPct val="90000"/>
              </a:lnSpc>
              <a:buNone/>
            </a:pPr>
            <a:r>
              <a:rPr lang="fr-FR" dirty="0" smtClean="0">
                <a:latin typeface="Arial" charset="0"/>
                <a:ea typeface="ＭＳ Ｐゴシック" charset="0"/>
                <a:cs typeface="ＭＳ Ｐゴシック" charset="0"/>
              </a:rPr>
              <a:t>Surreprésentation </a:t>
            </a:r>
            <a:r>
              <a:rPr lang="fr-FR" dirty="0">
                <a:latin typeface="Arial" charset="0"/>
                <a:ea typeface="ＭＳ Ｐゴシック" charset="0"/>
                <a:cs typeface="ＭＳ Ｐゴシック" charset="0"/>
              </a:rPr>
              <a:t>inutile de l</a:t>
            </a:r>
            <a:r>
              <a:rPr lang="ja-JP" altLang="fr-FR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fr-FR" dirty="0">
                <a:latin typeface="Arial" charset="0"/>
                <a:ea typeface="ＭＳ Ｐゴシック" charset="0"/>
                <a:cs typeface="ＭＳ Ｐゴシック" charset="0"/>
              </a:rPr>
              <a:t>évaluation au détriment de la formation dans les cursus, non-conformité aux principes de l</a:t>
            </a:r>
            <a:r>
              <a:rPr lang="ja-JP" altLang="fr-FR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fr-FR" dirty="0">
                <a:latin typeface="Arial" charset="0"/>
                <a:ea typeface="ＭＳ Ｐゴシック" charset="0"/>
                <a:cs typeface="ＭＳ Ｐゴシック" charset="0"/>
              </a:rPr>
              <a:t>examen qui ne doit évaluer que des résultats d</a:t>
            </a:r>
            <a:r>
              <a:rPr lang="ja-JP" altLang="fr-FR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fr-FR" dirty="0">
                <a:latin typeface="Arial" charset="0"/>
                <a:ea typeface="ＭＳ Ｐゴシック" charset="0"/>
                <a:cs typeface="ＭＳ Ｐゴシック" charset="0"/>
              </a:rPr>
              <a:t>apprentissages</a:t>
            </a:r>
            <a:r>
              <a:rPr lang="fr-FR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  <a:p>
            <a:pPr marL="0" lvl="1" indent="0">
              <a:lnSpc>
                <a:spcPct val="90000"/>
              </a:lnSpc>
              <a:buNone/>
            </a:pPr>
            <a:endParaRPr lang="fr-FR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lvl="1" indent="0">
              <a:lnSpc>
                <a:spcPct val="90000"/>
              </a:lnSpc>
              <a:buNone/>
            </a:pPr>
            <a:r>
              <a:rPr lang="fr-FR" dirty="0">
                <a:latin typeface="Arial" charset="0"/>
                <a:ea typeface="ＭＳ Ｐゴシック" charset="0"/>
                <a:cs typeface="ＭＳ Ｐゴシック" charset="0"/>
              </a:rPr>
              <a:t>Déconnexion des réalités professionnelles, focalisation sur les connaissances, etc</a:t>
            </a:r>
            <a:r>
              <a:rPr lang="fr-FR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  <a:p>
            <a:pPr marL="0" lvl="1" indent="0">
              <a:lnSpc>
                <a:spcPct val="90000"/>
              </a:lnSpc>
              <a:buNone/>
            </a:pPr>
            <a:endParaRPr lang="fr-FR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lvl="1" indent="0">
              <a:lnSpc>
                <a:spcPct val="90000"/>
              </a:lnSpc>
              <a:buNone/>
            </a:pPr>
            <a:r>
              <a:rPr lang="fr-FR" dirty="0">
                <a:latin typeface="Arial" charset="0"/>
                <a:ea typeface="ＭＳ Ｐゴシック" charset="0"/>
                <a:cs typeface="ＭＳ Ｐゴシック" charset="0"/>
              </a:rPr>
              <a:t>Interruption de la formation de tout le groupe, perception insuffisante des moyens d</a:t>
            </a:r>
            <a:r>
              <a:rPr lang="ja-JP" altLang="fr-FR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fr-FR" dirty="0">
                <a:latin typeface="Arial" charset="0"/>
                <a:ea typeface="ＭＳ Ｐゴシック" charset="0"/>
                <a:cs typeface="ＭＳ Ｐゴシック" charset="0"/>
              </a:rPr>
              <a:t>identification du niveau atteint, hétérogénéité de la notation, … 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fr-FR" sz="2000" b="1" dirty="0">
                <a:latin typeface="Arial" charset="0"/>
                <a:ea typeface="ＭＳ Ｐゴシック" charset="0"/>
              </a:rPr>
              <a:t>	</a:t>
            </a:r>
            <a:endParaRPr lang="fr-FR" sz="2000" dirty="0">
              <a:solidFill>
                <a:schemeClr val="hlink"/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188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93800" y="1447800"/>
            <a:ext cx="7980363" cy="576263"/>
          </a:xfrm>
        </p:spPr>
        <p:txBody>
          <a:bodyPr/>
          <a:lstStyle/>
          <a:p>
            <a:r>
              <a:rPr lang="fr-FR" sz="2800" b="1" dirty="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rPr>
              <a:t>PERIODE D</a:t>
            </a:r>
            <a:r>
              <a:rPr lang="ja-JP" altLang="fr-FR" sz="2800" b="1" dirty="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fr-FR" sz="2800" b="1" dirty="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rPr>
              <a:t>EVALUATION DU CCF 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73150" y="2205038"/>
            <a:ext cx="7943850" cy="41703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fr-F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La période d</a:t>
            </a:r>
            <a:r>
              <a:rPr lang="ja-JP" altLang="fr-F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fr-F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évaluation, arrêtée et connue de tous (élèves/étudiants, professeurs, direction), fixe les bornes temporelles entre lesquelles se déroulent les évaluations. </a:t>
            </a:r>
            <a:endParaRPr lang="fr-FR" sz="2400" dirty="0" smtClean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SzPct val="65000"/>
            </a:pPr>
            <a:r>
              <a:rPr lang="fr-FR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Le candidat est informé en début de formation</a:t>
            </a:r>
            <a:r>
              <a:rPr lang="fr-F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, par le formateur  :</a:t>
            </a:r>
          </a:p>
          <a:p>
            <a:pPr lvl="1">
              <a:lnSpc>
                <a:spcPct val="80000"/>
              </a:lnSpc>
              <a:buSzPct val="65000"/>
            </a:pP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du nombre de situations </a:t>
            </a:r>
            <a:r>
              <a:rPr lang="fr-FR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d’évaluation  </a:t>
            </a: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et de leurs objectifs </a:t>
            </a:r>
          </a:p>
          <a:p>
            <a:pPr lvl="1">
              <a:lnSpc>
                <a:spcPct val="80000"/>
              </a:lnSpc>
              <a:buSzPct val="65000"/>
            </a:pP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du calendrier de ces situations </a:t>
            </a:r>
            <a:r>
              <a:rPr lang="fr-FR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d’évaluation </a:t>
            </a:r>
            <a:endParaRPr lang="fr-FR" sz="24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fr-F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Selon leur travail (…)  les apprenants seront plus ou moins prêts ! </a:t>
            </a:r>
          </a:p>
          <a:p>
            <a:pPr>
              <a:lnSpc>
                <a:spcPct val="90000"/>
              </a:lnSpc>
              <a:buFontTx/>
              <a:buNone/>
            </a:pPr>
            <a:endParaRPr lang="fr-FR" sz="24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295400" y="0"/>
            <a:ext cx="7848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4400" kern="0" dirty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Le respect des règles</a:t>
            </a:r>
          </a:p>
        </p:txBody>
      </p:sp>
    </p:spTree>
    <p:extLst>
      <p:ext uri="{BB962C8B-B14F-4D97-AF65-F5344CB8AC3E}">
        <p14:creationId xmlns:p14="http://schemas.microsoft.com/office/powerpoint/2010/main" xmlns="" val="581121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55700" y="1447800"/>
            <a:ext cx="7988300" cy="503238"/>
          </a:xfrm>
        </p:spPr>
        <p:txBody>
          <a:bodyPr lIns="92075" tIns="46038" rIns="92075" bIns="46038">
            <a:normAutofit fontScale="90000"/>
          </a:bodyPr>
          <a:lstStyle/>
          <a:p>
            <a:r>
              <a:rPr lang="fr-FR" sz="2800" b="1" dirty="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rPr>
              <a:t>SITUATIONS D</a:t>
            </a:r>
            <a:r>
              <a:rPr lang="ja-JP" altLang="fr-FR" sz="2800" b="1" dirty="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fr-FR" sz="2800" b="1" dirty="0">
                <a:solidFill>
                  <a:srgbClr val="0000CC"/>
                </a:solidFill>
                <a:latin typeface="Arial" charset="0"/>
                <a:ea typeface="ＭＳ Ｐゴシック" charset="0"/>
                <a:cs typeface="ＭＳ Ｐゴシック" charset="0"/>
              </a:rPr>
              <a:t>EVALUATION DU CCF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95400" y="2286000"/>
            <a:ext cx="7915275" cy="2133600"/>
          </a:xfrm>
        </p:spPr>
        <p:txBody>
          <a:bodyPr lIns="92075" tIns="46038" rIns="92075" bIns="46038"/>
          <a:lstStyle/>
          <a:p>
            <a:pPr marL="0" indent="0" algn="just">
              <a:buSzPct val="65000"/>
              <a:buNone/>
            </a:pPr>
            <a:r>
              <a:rPr lang="fr-FR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La </a:t>
            </a:r>
            <a:r>
              <a:rPr lang="fr-F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mise en œuvre du CCF </a:t>
            </a:r>
            <a:r>
              <a:rPr lang="fr-FR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s’appuie </a:t>
            </a:r>
            <a:r>
              <a:rPr lang="fr-F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sur la notion de </a:t>
            </a:r>
            <a:r>
              <a:rPr lang="fr-FR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situation </a:t>
            </a:r>
            <a:r>
              <a:rPr lang="fr-FR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d’évaluation </a:t>
            </a:r>
            <a:endParaRPr lang="fr-FR" sz="2400" b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indent="0" algn="just">
              <a:buSzPct val="65000"/>
              <a:buNone/>
            </a:pPr>
            <a:r>
              <a:rPr lang="fr-FR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Les </a:t>
            </a:r>
            <a:r>
              <a:rPr lang="fr-F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situations </a:t>
            </a:r>
            <a:r>
              <a:rPr lang="fr-FR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d’évaluation </a:t>
            </a:r>
            <a:r>
              <a:rPr lang="fr-F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doivent être </a:t>
            </a:r>
            <a:r>
              <a:rPr lang="fr-FR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partie intégrante du processus de formation</a:t>
            </a:r>
            <a:r>
              <a:rPr lang="fr-F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. Elles constituent un acte pédagogique. </a:t>
            </a:r>
          </a:p>
          <a:p>
            <a:pPr marL="0" indent="0" algn="just">
              <a:buSzPct val="65000"/>
              <a:buNone/>
            </a:pPr>
            <a:endParaRPr lang="fr-FR" sz="24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901700" y="4365625"/>
            <a:ext cx="8156575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just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Monotype Sorts" charset="0"/>
              <a:buNone/>
            </a:pPr>
            <a:r>
              <a:rPr lang="fr-F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	La situation </a:t>
            </a:r>
            <a:r>
              <a:rPr lang="fr-FR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d’évaluation </a:t>
            </a:r>
            <a:r>
              <a:rPr lang="fr-F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permet la </a:t>
            </a:r>
            <a:r>
              <a:rPr lang="fr-FR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réalisation d</a:t>
            </a:r>
            <a:r>
              <a:rPr lang="ja-JP" altLang="fr-FR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’</a:t>
            </a:r>
            <a:r>
              <a:rPr lang="fr-FR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une activité dans un contexte donné</a:t>
            </a:r>
          </a:p>
          <a:p>
            <a:pPr marL="742950" lvl="1" indent="-285750" algn="just" eaLnBrk="0" hangingPunct="0">
              <a:spcBef>
                <a:spcPct val="20000"/>
              </a:spcBef>
              <a:buClr>
                <a:srgbClr val="CC0000"/>
              </a:buClr>
              <a:buSzPct val="75000"/>
              <a:buFont typeface="Wingdings" charset="0"/>
              <a:buChar char="Ø"/>
            </a:pPr>
            <a:r>
              <a:rPr lang="fr-F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son objectif est </a:t>
            </a:r>
            <a:r>
              <a:rPr lang="fr-FR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l’évaluation </a:t>
            </a:r>
            <a:r>
              <a:rPr lang="fr-F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de compétences et de savoirs, </a:t>
            </a:r>
            <a:r>
              <a:rPr lang="fr-FR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une compétence ne doit être évaluée </a:t>
            </a:r>
            <a:r>
              <a:rPr lang="fr-FR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qu’une </a:t>
            </a:r>
            <a:r>
              <a:rPr lang="fr-FR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cs typeface="Arial"/>
              </a:rPr>
              <a:t>seule fois 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295400" y="0"/>
            <a:ext cx="7848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4400" kern="0" dirty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Le respect des règles</a:t>
            </a:r>
          </a:p>
        </p:txBody>
      </p:sp>
    </p:spTree>
    <p:extLst>
      <p:ext uri="{BB962C8B-B14F-4D97-AF65-F5344CB8AC3E}">
        <p14:creationId xmlns:p14="http://schemas.microsoft.com/office/powerpoint/2010/main" xmlns="" val="3542818272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bldLvl="2"/>
      <p:bldP spid="11269" grpId="0" build="p" bldLvl="2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me 7"/>
          <p:cNvGraphicFramePr/>
          <p:nvPr/>
        </p:nvGraphicFramePr>
        <p:xfrm>
          <a:off x="528850" y="1050232"/>
          <a:ext cx="8510719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7410" name="Picture 1" descr="C:\Users\Administrateur\Documents\My Dropbox\07- Lycée\Comm'\Logos\logo-STI2D-150px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05725" y="6069013"/>
            <a:ext cx="14287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Diagramme 8"/>
          <p:cNvGraphicFramePr/>
          <p:nvPr/>
        </p:nvGraphicFramePr>
        <p:xfrm>
          <a:off x="546386" y="4371071"/>
          <a:ext cx="5097640" cy="33973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pSp>
        <p:nvGrpSpPr>
          <p:cNvPr id="74" name="Grouper 73"/>
          <p:cNvGrpSpPr>
            <a:grpSpLocks/>
          </p:cNvGrpSpPr>
          <p:nvPr/>
        </p:nvGrpSpPr>
        <p:grpSpPr bwMode="auto">
          <a:xfrm>
            <a:off x="5854700" y="1171575"/>
            <a:ext cx="3235325" cy="5686425"/>
            <a:chOff x="5854700" y="1171727"/>
            <a:chExt cx="3235012" cy="5686273"/>
          </a:xfrm>
        </p:grpSpPr>
        <p:pic>
          <p:nvPicPr>
            <p:cNvPr id="17439" name="Image 21" descr="http://sti.discipline.ac-lille.fr/Ens-Scienc-et-Techno/Sti2D/parution-de-supports-de-communication-sti2d/image_mini"/>
            <p:cNvPicPr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996394" y="2530724"/>
              <a:ext cx="415612" cy="551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40" name="Image 22" descr="http://sti.discipline.ac-lille.fr/Ens-Scienc-et-Techno/Sti2D/parution-de-supports-de-communication-sti2d/image_mini"/>
            <p:cNvPicPr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8004488" y="3175720"/>
              <a:ext cx="415612" cy="551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41" name="Image 23" descr="http://sti.discipline.ac-lille.fr/Ens-Scienc-et-Techno/Sti2D/parution-de-supports-de-communication-sti2d/image_mini"/>
            <p:cNvPicPr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996394" y="3878717"/>
              <a:ext cx="415612" cy="551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6" name="Connecteur droit 35"/>
            <p:cNvCxnSpPr/>
            <p:nvPr/>
          </p:nvCxnSpPr>
          <p:spPr>
            <a:xfrm>
              <a:off x="5862637" y="2730610"/>
              <a:ext cx="2133394" cy="127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/>
            <p:nvPr/>
          </p:nvCxnSpPr>
          <p:spPr>
            <a:xfrm>
              <a:off x="5862637" y="3416392"/>
              <a:ext cx="2133394" cy="127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5854700" y="4102174"/>
              <a:ext cx="2133394" cy="127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7445" name="Image 42" descr="http://sti.discipline.ac-lille.fr/Ens-Scienc-et-Techno/Sti2D/parution-de-supports-de-communication-sti2d/image_mini"/>
            <p:cNvPicPr>
              <a:picLocks noChangeAspect="1"/>
            </p:cNvPicPr>
            <p:nvPr/>
          </p:nvPicPr>
          <p:blipFill>
            <a:blip r:embed="rId13">
              <a:alphaModFix amt="49000"/>
            </a:blip>
            <a:srcRect/>
            <a:stretch>
              <a:fillRect/>
            </a:stretch>
          </p:blipFill>
          <p:spPr bwMode="auto">
            <a:xfrm>
              <a:off x="8004488" y="1493192"/>
              <a:ext cx="415612" cy="551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8" name="Bulle ronde 67"/>
            <p:cNvSpPr/>
            <p:nvPr/>
          </p:nvSpPr>
          <p:spPr>
            <a:xfrm>
              <a:off x="7510303" y="4676833"/>
              <a:ext cx="1579409" cy="2181167"/>
            </a:xfrm>
            <a:prstGeom prst="wedgeEllipseCallout">
              <a:avLst>
                <a:gd name="adj1" fmla="val -7724"/>
                <a:gd name="adj2" fmla="val -57166"/>
              </a:avLst>
            </a:prstGeom>
            <a:gradFill flip="none" rotWithShape="1">
              <a:gsLst>
                <a:gs pos="0">
                  <a:schemeClr val="accent1">
                    <a:tint val="100000"/>
                    <a:shade val="100000"/>
                    <a:satMod val="130000"/>
                    <a:alpha val="43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  <a:alpha val="43000"/>
                  </a:schemeClr>
                </a:gs>
              </a:gsLst>
              <a:lin ang="162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2000" b="1" dirty="0">
                  <a:solidFill>
                    <a:srgbClr val="000000"/>
                  </a:solidFill>
                </a:rPr>
                <a:t>Epreuve écrite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2000" b="1" dirty="0">
                  <a:solidFill>
                    <a:srgbClr val="000000"/>
                  </a:solidFill>
                </a:rPr>
                <a:t> </a:t>
              </a:r>
              <a:r>
                <a:rPr lang="fr-FR" b="1" dirty="0">
                  <a:solidFill>
                    <a:srgbClr val="000000"/>
                  </a:solidFill>
                </a:rPr>
                <a:t>Décoder, analyser, justifier, …</a:t>
              </a:r>
            </a:p>
          </p:txBody>
        </p:sp>
        <p:sp>
          <p:nvSpPr>
            <p:cNvPr id="69" name="Ellipse 68"/>
            <p:cNvSpPr/>
            <p:nvPr/>
          </p:nvSpPr>
          <p:spPr>
            <a:xfrm>
              <a:off x="7843646" y="1171727"/>
              <a:ext cx="576206" cy="365274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</p:grpSp>
      <p:grpSp>
        <p:nvGrpSpPr>
          <p:cNvPr id="72" name="Grouper 71"/>
          <p:cNvGrpSpPr>
            <a:grpSpLocks/>
          </p:cNvGrpSpPr>
          <p:nvPr/>
        </p:nvGrpSpPr>
        <p:grpSpPr bwMode="auto">
          <a:xfrm>
            <a:off x="206375" y="4546600"/>
            <a:ext cx="6400800" cy="2252663"/>
            <a:chOff x="206447" y="4547091"/>
            <a:chExt cx="6400345" cy="2252908"/>
          </a:xfrm>
        </p:grpSpPr>
        <p:cxnSp>
          <p:nvCxnSpPr>
            <p:cNvPr id="34" name="Connecteur droit 33"/>
            <p:cNvCxnSpPr/>
            <p:nvPr/>
          </p:nvCxnSpPr>
          <p:spPr>
            <a:xfrm flipV="1">
              <a:off x="5862308" y="6069670"/>
              <a:ext cx="29525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7432" name="Image 17" descr="http://sti.discipline.ac-lille.fr/Ens-Scienc-et-Techno/Sti2D/parution-de-supports-de-communication-sti2d/image_mini"/>
            <p:cNvPicPr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6157686" y="5243398"/>
              <a:ext cx="415612" cy="551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3" name="Image 18" descr="http://sti.discipline.ac-lille.fr/Ens-Scienc-et-Techno/Sti2D/parution-de-supports-de-communication-sti2d/image_mini"/>
            <p:cNvPicPr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6165780" y="5735994"/>
              <a:ext cx="415612" cy="551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4" name="Image 19" descr="http://sti.discipline.ac-lille.fr/Ens-Scienc-et-Techno/Sti2D/parution-de-supports-de-communication-sti2d/image_mini"/>
            <p:cNvPicPr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6157686" y="6248491"/>
              <a:ext cx="415612" cy="551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3" name="Connecteur droit 62"/>
            <p:cNvCxnSpPr/>
            <p:nvPr/>
          </p:nvCxnSpPr>
          <p:spPr>
            <a:xfrm>
              <a:off x="5854370" y="5518747"/>
              <a:ext cx="303191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/>
            <p:cNvCxnSpPr/>
            <p:nvPr/>
          </p:nvCxnSpPr>
          <p:spPr>
            <a:xfrm>
              <a:off x="5854370" y="6615829"/>
              <a:ext cx="303191" cy="158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Bulle ronde 65"/>
            <p:cNvSpPr/>
            <p:nvPr/>
          </p:nvSpPr>
          <p:spPr>
            <a:xfrm>
              <a:off x="206447" y="4547091"/>
              <a:ext cx="2981113" cy="1014523"/>
            </a:xfrm>
            <a:prstGeom prst="wedgeEllipseCallout">
              <a:avLst>
                <a:gd name="adj1" fmla="val 147743"/>
                <a:gd name="adj2" fmla="val 24923"/>
              </a:avLst>
            </a:prstGeom>
            <a:gradFill flip="none" rotWithShape="1">
              <a:gsLst>
                <a:gs pos="0">
                  <a:schemeClr val="accent2">
                    <a:tint val="50000"/>
                    <a:satMod val="300000"/>
                    <a:alpha val="62000"/>
                  </a:schemeClr>
                </a:gs>
                <a:gs pos="35000">
                  <a:schemeClr val="accent2">
                    <a:tint val="37000"/>
                    <a:satMod val="300000"/>
                    <a:alpha val="62000"/>
                  </a:schemeClr>
                </a:gs>
                <a:gs pos="100000">
                  <a:schemeClr val="accent2">
                    <a:tint val="15000"/>
                    <a:satMod val="350000"/>
                    <a:alpha val="62000"/>
                  </a:schemeClr>
                </a:gs>
              </a:gsLst>
              <a:lin ang="16200000" scaled="1"/>
              <a:tileRect/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2000" b="1" dirty="0">
                  <a:solidFill>
                    <a:srgbClr val="000000"/>
                  </a:solidFill>
                </a:rPr>
                <a:t>Projet année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2000" b="1" dirty="0">
                  <a:solidFill>
                    <a:srgbClr val="000000"/>
                  </a:solidFill>
                </a:rPr>
                <a:t> </a:t>
              </a:r>
              <a:r>
                <a:rPr lang="fr-FR" b="1" dirty="0">
                  <a:solidFill>
                    <a:srgbClr val="000000"/>
                  </a:solidFill>
                </a:rPr>
                <a:t>Concevoir, décider, représenter, …</a:t>
              </a:r>
            </a:p>
          </p:txBody>
        </p:sp>
        <p:sp>
          <p:nvSpPr>
            <p:cNvPr id="67" name="Ellipse 66"/>
            <p:cNvSpPr/>
            <p:nvPr/>
          </p:nvSpPr>
          <p:spPr>
            <a:xfrm>
              <a:off x="6028983" y="5053559"/>
              <a:ext cx="577809" cy="1746440"/>
            </a:xfrm>
            <a:prstGeom prst="ellipse">
              <a:avLst/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</p:grpSp>
      <p:grpSp>
        <p:nvGrpSpPr>
          <p:cNvPr id="75" name="Grouper 74"/>
          <p:cNvGrpSpPr>
            <a:grpSpLocks/>
          </p:cNvGrpSpPr>
          <p:nvPr/>
        </p:nvGrpSpPr>
        <p:grpSpPr bwMode="auto">
          <a:xfrm>
            <a:off x="0" y="819150"/>
            <a:ext cx="7575550" cy="5797550"/>
            <a:chOff x="0" y="819125"/>
            <a:chExt cx="7574819" cy="5797575"/>
          </a:xfrm>
        </p:grpSpPr>
        <p:pic>
          <p:nvPicPr>
            <p:cNvPr id="17418" name="Image 24" descr="http://sti.discipline.ac-lille.fr/Ens-Scienc-et-Techno/Sti2D/parution-de-supports-de-communication-sti2d/image_mini"/>
            <p:cNvPicPr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094694" y="1111119"/>
              <a:ext cx="415612" cy="551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9" name="Image 25" descr="http://sti.discipline.ac-lille.fr/Ens-Scienc-et-Techno/Sti2D/parution-de-supports-de-communication-sti2d/image_mini"/>
            <p:cNvPicPr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086600" y="1814116"/>
              <a:ext cx="415612" cy="551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0" name="Image 26" descr="http://sti.discipline.ac-lille.fr/Ens-Scienc-et-Techno/Sti2D/parution-de-supports-de-communication-sti2d/image_mini"/>
            <p:cNvPicPr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086600" y="4562724"/>
              <a:ext cx="415612" cy="551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9" name="Connecteur droit 28"/>
            <p:cNvCxnSpPr/>
            <p:nvPr/>
          </p:nvCxnSpPr>
          <p:spPr>
            <a:xfrm>
              <a:off x="5854135" y="1320777"/>
              <a:ext cx="1231781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/>
            <p:cNvCxnSpPr/>
            <p:nvPr/>
          </p:nvCxnSpPr>
          <p:spPr>
            <a:xfrm>
              <a:off x="5862072" y="2044680"/>
              <a:ext cx="1233368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/>
            <p:cNvCxnSpPr/>
            <p:nvPr/>
          </p:nvCxnSpPr>
          <p:spPr>
            <a:xfrm>
              <a:off x="5862072" y="4824405"/>
              <a:ext cx="1233368" cy="158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7424" name="Image 31" descr="http://sti.discipline.ac-lille.fr/Ens-Scienc-et-Techno/Sti2D/parution-de-supports-de-communication-sti2d/image_mini"/>
            <p:cNvPicPr>
              <a:picLocks noChangeAspect="1"/>
            </p:cNvPicPr>
            <p:nvPr/>
          </p:nvPicPr>
          <p:blipFill>
            <a:blip r:embed="rId13">
              <a:alphaModFix amt="52000"/>
            </a:blip>
            <a:srcRect/>
            <a:stretch>
              <a:fillRect/>
            </a:stretch>
          </p:blipFill>
          <p:spPr bwMode="auto">
            <a:xfrm>
              <a:off x="7086600" y="5793848"/>
              <a:ext cx="415612" cy="551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0" name="Bulle ronde 69"/>
            <p:cNvSpPr/>
            <p:nvPr/>
          </p:nvSpPr>
          <p:spPr>
            <a:xfrm>
              <a:off x="0" y="986229"/>
              <a:ext cx="3478093" cy="1013925"/>
            </a:xfrm>
            <a:prstGeom prst="wedgeEllipseCallout">
              <a:avLst>
                <a:gd name="adj1" fmla="val 148838"/>
                <a:gd name="adj2" fmla="val 86298"/>
              </a:avLst>
            </a:prstGeom>
            <a:gradFill flip="none" rotWithShape="1">
              <a:gsLst>
                <a:gs pos="0">
                  <a:schemeClr val="accent1">
                    <a:tint val="100000"/>
                    <a:shade val="100000"/>
                    <a:satMod val="130000"/>
                    <a:alpha val="66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  <a:alpha val="66000"/>
                  </a:schemeClr>
                </a:gs>
                <a:gs pos="1000">
                  <a:schemeClr val="accent2">
                    <a:lumMod val="40000"/>
                    <a:lumOff val="60000"/>
                    <a:alpha val="66000"/>
                  </a:schemeClr>
                </a:gs>
              </a:gsLst>
              <a:lin ang="16200000" scaled="0"/>
              <a:tileRect/>
            </a:gradFill>
            <a:ln w="9525" cap="flat" cmpd="sng" algn="ctr">
              <a:gradFill flip="none" rotWithShape="1">
                <a:gsLst>
                  <a:gs pos="0">
                    <a:schemeClr val="accent1">
                      <a:shade val="95000"/>
                      <a:satMod val="105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2000" b="1" dirty="0">
                  <a:solidFill>
                    <a:srgbClr val="000000"/>
                  </a:solidFill>
                </a:rPr>
                <a:t>Projet oral </a:t>
              </a:r>
              <a:r>
                <a:rPr lang="fr-FR" b="1" dirty="0">
                  <a:solidFill>
                    <a:srgbClr val="000000"/>
                  </a:solidFill>
                </a:rPr>
                <a:t>Communiquer, décrire, justifier, argumenter, …</a:t>
              </a:r>
            </a:p>
          </p:txBody>
        </p:sp>
        <p:sp>
          <p:nvSpPr>
            <p:cNvPr id="71" name="Ellipse 70"/>
            <p:cNvSpPr/>
            <p:nvPr/>
          </p:nvSpPr>
          <p:spPr>
            <a:xfrm>
              <a:off x="6997700" y="819125"/>
              <a:ext cx="577119" cy="5797575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chemeClr val="accent1">
                      <a:shade val="95000"/>
                      <a:satMod val="105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</p:grpSp>
      <p:cxnSp>
        <p:nvCxnSpPr>
          <p:cNvPr id="41" name="Connecteur droit avec flèche 40"/>
          <p:cNvCxnSpPr/>
          <p:nvPr/>
        </p:nvCxnSpPr>
        <p:spPr>
          <a:xfrm>
            <a:off x="6607175" y="6069013"/>
            <a:ext cx="487363" cy="1587"/>
          </a:xfrm>
          <a:prstGeom prst="straightConnector1">
            <a:avLst/>
          </a:prstGeom>
          <a:ln w="28575" cap="flat" cmpd="sng" algn="ctr">
            <a:solidFill>
              <a:schemeClr val="accent2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Rectangle 2"/>
          <p:cNvSpPr txBox="1">
            <a:spLocks noChangeArrowheads="1"/>
          </p:cNvSpPr>
          <p:nvPr/>
        </p:nvSpPr>
        <p:spPr bwMode="auto">
          <a:xfrm>
            <a:off x="1295400" y="0"/>
            <a:ext cx="7848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4400" kern="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Exemple bac STI2D </a:t>
            </a:r>
            <a:endParaRPr lang="fr-FR" sz="4400" kern="0" dirty="0">
              <a:solidFill>
                <a:schemeClr val="folHlink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5718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81100" y="1035050"/>
            <a:ext cx="7962900" cy="1143000"/>
          </a:xfrm>
        </p:spPr>
        <p:txBody>
          <a:bodyPr lIns="92075" tIns="46038" rIns="92075" bIns="46038">
            <a:normAutofit/>
          </a:bodyPr>
          <a:lstStyle/>
          <a:p>
            <a:r>
              <a:rPr lang="fr-FR" sz="2500" b="1" dirty="0">
                <a:solidFill>
                  <a:srgbClr val="0000CC"/>
                </a:solidFill>
                <a:latin typeface="Arial"/>
                <a:ea typeface="ＭＳ Ｐゴシック" charset="0"/>
                <a:cs typeface="Arial"/>
              </a:rPr>
              <a:t>CARACTERISTIQUES DES SITUATIONS D</a:t>
            </a:r>
            <a:r>
              <a:rPr lang="ja-JP" altLang="fr-FR" sz="2500" b="1" dirty="0">
                <a:solidFill>
                  <a:srgbClr val="0000CC"/>
                </a:solidFill>
                <a:latin typeface="Arial"/>
                <a:ea typeface="ＭＳ Ｐゴシック" charset="0"/>
                <a:cs typeface="Arial"/>
              </a:rPr>
              <a:t>’</a:t>
            </a:r>
            <a:r>
              <a:rPr lang="fr-FR" sz="2500" b="1" dirty="0">
                <a:solidFill>
                  <a:srgbClr val="0000CC"/>
                </a:solidFill>
                <a:latin typeface="Arial"/>
                <a:ea typeface="ＭＳ Ｐゴシック" charset="0"/>
                <a:cs typeface="Arial"/>
              </a:rPr>
              <a:t>EVALUATION DU CCF 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93800" y="2205038"/>
            <a:ext cx="7962900" cy="2879725"/>
          </a:xfrm>
        </p:spPr>
        <p:txBody>
          <a:bodyPr lIns="92075" tIns="46038" rIns="92075" bIns="46038"/>
          <a:lstStyle/>
          <a:p>
            <a:pPr>
              <a:buSzPct val="65000"/>
              <a:buFontTx/>
              <a:buNone/>
            </a:pPr>
            <a:r>
              <a:rPr lang="fr-FR" sz="28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	</a:t>
            </a:r>
            <a:r>
              <a:rPr lang="fr-F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Elles sont définies à partir des éléments suivants :</a:t>
            </a:r>
          </a:p>
          <a:p>
            <a:pPr lvl="1"/>
            <a:r>
              <a:rPr lang="fr-F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les compétences à évaluer définies par les modalités de certification </a:t>
            </a:r>
          </a:p>
          <a:p>
            <a:pPr lvl="1"/>
            <a:r>
              <a:rPr lang="fr-F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les conditions </a:t>
            </a:r>
            <a:r>
              <a:rPr lang="fr-FR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d</a:t>
            </a:r>
            <a:r>
              <a:rPr lang="fr-FR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’</a:t>
            </a:r>
            <a:r>
              <a:rPr lang="fr-FR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évaluation</a:t>
            </a:r>
            <a:endParaRPr lang="fr-FR" sz="24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</a:endParaRPr>
          </a:p>
          <a:p>
            <a:pPr lvl="1"/>
            <a:r>
              <a:rPr lang="fr-F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la définition de </a:t>
            </a:r>
            <a:r>
              <a:rPr lang="fr-FR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l</a:t>
            </a:r>
            <a:r>
              <a:rPr lang="fr-FR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’</a:t>
            </a:r>
            <a:r>
              <a:rPr lang="fr-FR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activité </a:t>
            </a:r>
            <a:r>
              <a:rPr lang="fr-F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à réaliser et ses conditions de réalisation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977900" y="5229225"/>
            <a:ext cx="7962900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742950" lvl="1" indent="-285750" eaLnBrk="0" hangingPunct="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Monotype Sorts" charset="0"/>
              <a:buNone/>
            </a:pPr>
            <a:r>
              <a:rPr lang="fr-FR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Elles ne visent pas à évaluer de façon exhaustive toutes les compétences </a:t>
            </a:r>
            <a:r>
              <a:rPr lang="fr-F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mais seulement les plus significatives et identifiées dans le contenu des épreuves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295400" y="0"/>
            <a:ext cx="7848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4400" kern="0" dirty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Le respect des règles</a:t>
            </a:r>
          </a:p>
        </p:txBody>
      </p:sp>
    </p:spTree>
    <p:extLst>
      <p:ext uri="{BB962C8B-B14F-4D97-AF65-F5344CB8AC3E}">
        <p14:creationId xmlns:p14="http://schemas.microsoft.com/office/powerpoint/2010/main" xmlns="" val="895143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bldLvl="2"/>
      <p:bldP spid="23557" grpId="0" build="p" bldLvl="2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Evaluer par prélèvements….</a:t>
            </a:r>
            <a:endParaRPr lang="fr-FR" dirty="0"/>
          </a:p>
        </p:txBody>
      </p:sp>
      <p:pic>
        <p:nvPicPr>
          <p:cNvPr id="4" name="Image 3" descr="Image Compétences 2.tiff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26244" y="1435100"/>
            <a:ext cx="4235006" cy="4838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Ellipse 5"/>
          <p:cNvSpPr/>
          <p:nvPr/>
        </p:nvSpPr>
        <p:spPr>
          <a:xfrm>
            <a:off x="3708401" y="1752600"/>
            <a:ext cx="546100" cy="3886200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1668385" y="2087342"/>
            <a:ext cx="13622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>
                <a:solidFill>
                  <a:srgbClr val="FF0000"/>
                </a:solidFill>
              </a:rPr>
              <a:t>Choix des indicateurs retenus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8" name="Ellipse 7"/>
          <p:cNvSpPr/>
          <p:nvPr/>
        </p:nvSpPr>
        <p:spPr>
          <a:xfrm>
            <a:off x="4330701" y="5492750"/>
            <a:ext cx="546100" cy="292100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1511300" y="5349357"/>
            <a:ext cx="13622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>
                <a:solidFill>
                  <a:srgbClr val="FF0000"/>
                </a:solidFill>
              </a:rPr>
              <a:t>% de critères évalués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1" name="Connecteur droit 10"/>
          <p:cNvCxnSpPr>
            <a:stCxn id="9" idx="3"/>
            <a:endCxn id="8" idx="2"/>
          </p:cNvCxnSpPr>
          <p:nvPr/>
        </p:nvCxnSpPr>
        <p:spPr>
          <a:xfrm flipV="1">
            <a:off x="2873529" y="5638800"/>
            <a:ext cx="1457172" cy="172222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>
            <a:stCxn id="7" idx="3"/>
          </p:cNvCxnSpPr>
          <p:nvPr/>
        </p:nvCxnSpPr>
        <p:spPr>
          <a:xfrm>
            <a:off x="3030614" y="2549007"/>
            <a:ext cx="677787" cy="181493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68185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06500" y="908050"/>
            <a:ext cx="7937500" cy="1143000"/>
          </a:xfrm>
        </p:spPr>
        <p:txBody>
          <a:bodyPr lIns="92075" tIns="46038" rIns="92075" bIns="46038">
            <a:normAutofit/>
          </a:bodyPr>
          <a:lstStyle/>
          <a:p>
            <a:r>
              <a:rPr lang="fr-FR" sz="2500" b="1" dirty="0">
                <a:solidFill>
                  <a:srgbClr val="0000CC"/>
                </a:solidFill>
                <a:latin typeface="Arial"/>
                <a:ea typeface="ＭＳ Ｐゴシック" charset="0"/>
                <a:cs typeface="Arial"/>
              </a:rPr>
              <a:t>CARACTERISTIQUES DES SITUATIONS D</a:t>
            </a:r>
            <a:r>
              <a:rPr lang="ja-JP" altLang="fr-FR" sz="2500" b="1" dirty="0">
                <a:solidFill>
                  <a:srgbClr val="0000CC"/>
                </a:solidFill>
                <a:latin typeface="Arial"/>
                <a:ea typeface="ＭＳ Ｐゴシック" charset="0"/>
                <a:cs typeface="Arial"/>
              </a:rPr>
              <a:t>’</a:t>
            </a:r>
            <a:r>
              <a:rPr lang="fr-FR" sz="2500" b="1" dirty="0">
                <a:solidFill>
                  <a:srgbClr val="0000CC"/>
                </a:solidFill>
                <a:latin typeface="Arial"/>
                <a:ea typeface="ＭＳ Ｐゴシック" charset="0"/>
                <a:cs typeface="Arial"/>
              </a:rPr>
              <a:t>EVALUATION DU CCF 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054100" y="2171700"/>
            <a:ext cx="8089900" cy="4429125"/>
          </a:xfrm>
          <a:prstGeom prst="rect">
            <a:avLst/>
          </a:prstGeom>
        </p:spPr>
        <p:txBody>
          <a:bodyPr/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just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fr-FR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Une fiche contrat d</a:t>
            </a:r>
            <a:r>
              <a:rPr lang="ja-JP" altLang="fr-FR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’</a:t>
            </a:r>
            <a:r>
              <a:rPr lang="fr-FR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évaluation est remise au candidat au début de la séance</a:t>
            </a:r>
            <a:r>
              <a:rPr lang="fr-FR" sz="2400" b="1" dirty="0">
                <a:solidFill>
                  <a:srgbClr val="FF6600"/>
                </a:solidFill>
              </a:rPr>
              <a:t>. 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charset="0"/>
              <a:buNone/>
            </a:pPr>
            <a:r>
              <a:rPr lang="fr-FR" sz="2400" dirty="0">
                <a:solidFill>
                  <a:srgbClr val="000000"/>
                </a:solidFill>
              </a:rPr>
              <a:t>   </a:t>
            </a:r>
            <a:r>
              <a:rPr lang="fr-F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Elle comporte :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la date et l</a:t>
            </a:r>
            <a:r>
              <a:rPr lang="ja-JP" alt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’</a:t>
            </a: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heure ;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ses nom, prénom et classe ;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l</a:t>
            </a:r>
            <a:r>
              <a:rPr lang="ja-JP" alt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’</a:t>
            </a: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intitulé de l</a:t>
            </a:r>
            <a:r>
              <a:rPr lang="ja-JP" alt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’</a:t>
            </a: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épreuve et le numéro de la situation d</a:t>
            </a:r>
            <a:r>
              <a:rPr lang="ja-JP" alt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’</a:t>
            </a: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évaluation ;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les conditions de déroulement : durée, matériel et matériaux mis à disposition, dossier technique, ressources numériques… ;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les activités à réaliser, tâches à exécuter, compétences mises en jeu et comportement attendu dans le respect de la définition de l</a:t>
            </a:r>
            <a:r>
              <a:rPr lang="ja-JP" alt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’</a:t>
            </a: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épreuve et de la situation concernée ;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les indicateurs des performances attendues accompagnés de critères d</a:t>
            </a:r>
            <a:r>
              <a:rPr lang="ja-JP" alt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’</a:t>
            </a: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évaluation observables et mesurables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fr-FR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un </a:t>
            </a:r>
            <a:r>
              <a:rPr lang="fr-FR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</a:rPr>
              <a:t>barème.</a:t>
            </a:r>
            <a:endParaRPr lang="fr-FR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omic Sans MS" charset="0"/>
              <a:ea typeface="ＭＳ Ｐゴシック" charset="0"/>
            </a:endParaRP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charset="0"/>
              <a:buNone/>
            </a:pPr>
            <a:endParaRPr lang="fr-FR" dirty="0">
              <a:solidFill>
                <a:srgbClr val="000000"/>
              </a:solidFill>
              <a:latin typeface="Comic Sans MS" charset="0"/>
              <a:ea typeface="ＭＳ Ｐゴシック" charset="0"/>
            </a:endParaRP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charset="0"/>
              <a:buNone/>
            </a:pPr>
            <a:r>
              <a:rPr lang="fr-FR" sz="1600" dirty="0">
                <a:solidFill>
                  <a:srgbClr val="000000"/>
                </a:solidFill>
                <a:latin typeface="Comic Sans MS" charset="0"/>
                <a:ea typeface="ＭＳ Ｐゴシック" charset="0"/>
              </a:rPr>
              <a:t>            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295400" y="0"/>
            <a:ext cx="7848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4400" kern="0" dirty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Le respect des règles</a:t>
            </a:r>
          </a:p>
        </p:txBody>
      </p:sp>
    </p:spTree>
    <p:extLst>
      <p:ext uri="{BB962C8B-B14F-4D97-AF65-F5344CB8AC3E}">
        <p14:creationId xmlns:p14="http://schemas.microsoft.com/office/powerpoint/2010/main" xmlns="" val="193801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06500" y="908050"/>
            <a:ext cx="7937500" cy="1143000"/>
          </a:xfrm>
        </p:spPr>
        <p:txBody>
          <a:bodyPr lIns="92075" tIns="46038" rIns="92075" bIns="46038">
            <a:normAutofit/>
          </a:bodyPr>
          <a:lstStyle/>
          <a:p>
            <a:r>
              <a:rPr lang="fr-FR" sz="2500" b="1" dirty="0">
                <a:solidFill>
                  <a:srgbClr val="0000CC"/>
                </a:solidFill>
                <a:latin typeface="Arial"/>
                <a:ea typeface="ＭＳ Ｐゴシック" charset="0"/>
                <a:cs typeface="Arial"/>
              </a:rPr>
              <a:t>CARACTERISTIQUES DES SITUATIONS D</a:t>
            </a:r>
            <a:r>
              <a:rPr lang="ja-JP" altLang="fr-FR" sz="2500" b="1" dirty="0">
                <a:solidFill>
                  <a:srgbClr val="0000CC"/>
                </a:solidFill>
                <a:latin typeface="Arial"/>
                <a:ea typeface="ＭＳ Ｐゴシック" charset="0"/>
                <a:cs typeface="Arial"/>
              </a:rPr>
              <a:t>’</a:t>
            </a:r>
            <a:r>
              <a:rPr lang="fr-FR" sz="2500" b="1" dirty="0">
                <a:solidFill>
                  <a:srgbClr val="0000CC"/>
                </a:solidFill>
                <a:latin typeface="Arial"/>
                <a:ea typeface="ＭＳ Ｐゴシック" charset="0"/>
                <a:cs typeface="Arial"/>
              </a:rPr>
              <a:t>EVALUATION DU CCF </a:t>
            </a:r>
          </a:p>
        </p:txBody>
      </p:sp>
      <p:sp>
        <p:nvSpPr>
          <p:cNvPr id="7" name="Rectangle 6"/>
          <p:cNvSpPr/>
          <p:nvPr/>
        </p:nvSpPr>
        <p:spPr>
          <a:xfrm>
            <a:off x="1206500" y="2214563"/>
            <a:ext cx="79375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A l</a:t>
            </a:r>
            <a:r>
              <a:rPr lang="ja-JP" altLang="fr-F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’</a:t>
            </a:r>
            <a:r>
              <a:rPr lang="fr-F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issue de la  séance, un bilan est réalisé avec le candidat par le professeur responsable de l</a:t>
            </a:r>
            <a:r>
              <a:rPr lang="ja-JP" altLang="fr-F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’</a:t>
            </a:r>
            <a:r>
              <a:rPr lang="fr-F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évaluation. </a:t>
            </a:r>
            <a:r>
              <a:rPr lang="fr-FR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Ce bilan reste uniquement qualitatif.</a:t>
            </a:r>
            <a:r>
              <a:rPr lang="fr-F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Il est qualifié en terme de performance globalement atteinte, partiellement atteinte, non atteinte </a:t>
            </a:r>
          </a:p>
        </p:txBody>
      </p:sp>
      <p:sp>
        <p:nvSpPr>
          <p:cNvPr id="9" name="Rectangle 8"/>
          <p:cNvSpPr/>
          <p:nvPr/>
        </p:nvSpPr>
        <p:spPr>
          <a:xfrm>
            <a:off x="1206500" y="4286250"/>
            <a:ext cx="7937500" cy="1570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charset="0"/>
              <a:buNone/>
            </a:pPr>
            <a:r>
              <a:rPr lang="fr-F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</a:t>
            </a:r>
            <a:r>
              <a:rPr lang="ja-JP" altLang="fr-F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’</a:t>
            </a:r>
            <a:r>
              <a:rPr lang="fr-F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évaluateur procède ensuite à la notation en fonction du barème et porte une appréciation sur le déroulement de la situation ; </a:t>
            </a:r>
            <a:r>
              <a:rPr lang="fr-FR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la note et l</a:t>
            </a:r>
            <a:r>
              <a:rPr lang="ja-JP" altLang="fr-FR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’</a:t>
            </a:r>
            <a:r>
              <a:rPr lang="fr-FR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appréciation ne sont pas communiquées au candidat</a:t>
            </a:r>
            <a:r>
              <a:rPr lang="fr-F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 </a:t>
            </a:r>
            <a:endParaRPr lang="fr-FR" sz="24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omic Sans MS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295400" y="0"/>
            <a:ext cx="7848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4400" kern="0" dirty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Le respect des règles</a:t>
            </a:r>
          </a:p>
        </p:txBody>
      </p:sp>
    </p:spTree>
    <p:extLst>
      <p:ext uri="{BB962C8B-B14F-4D97-AF65-F5344CB8AC3E}">
        <p14:creationId xmlns:p14="http://schemas.microsoft.com/office/powerpoint/2010/main" xmlns="" val="2346655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476500" y="3187700"/>
            <a:ext cx="453956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i="1" dirty="0" smtClean="0">
                <a:solidFill>
                  <a:srgbClr val="0000FF"/>
                </a:solidFill>
              </a:rPr>
              <a:t>Merci de votre attention.</a:t>
            </a:r>
          </a:p>
          <a:p>
            <a:r>
              <a:rPr lang="fr-FR" sz="3200" b="1" i="1" dirty="0" smtClean="0">
                <a:solidFill>
                  <a:srgbClr val="0000FF"/>
                </a:solidFill>
              </a:rPr>
              <a:t>Des questions ?</a:t>
            </a:r>
            <a:endParaRPr lang="fr-FR" sz="3200" b="1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8526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>
                <a:latin typeface="Calibri" charset="0"/>
                <a:ea typeface="ＭＳ Ｐゴシック" charset="0"/>
                <a:cs typeface="ＭＳ Ｐゴシック" charset="0"/>
              </a:rPr>
              <a:t>L</a:t>
            </a:r>
            <a:r>
              <a:rPr lang="ja-JP" altLang="fr-FR" dirty="0">
                <a:latin typeface="Calibri" charset="0"/>
                <a:ea typeface="ＭＳ Ｐゴシック" charset="0"/>
                <a:cs typeface="ＭＳ Ｐゴシック" charset="0"/>
              </a:rPr>
              <a:t>’</a:t>
            </a:r>
            <a:r>
              <a:rPr lang="fr-FR" dirty="0">
                <a:latin typeface="Calibri" charset="0"/>
                <a:ea typeface="ＭＳ Ｐゴシック" charset="0"/>
                <a:cs typeface="ＭＳ Ｐゴシック" charset="0"/>
              </a:rPr>
              <a:t>approche européenne</a:t>
            </a:r>
          </a:p>
        </p:txBody>
      </p:sp>
      <p:sp>
        <p:nvSpPr>
          <p:cNvPr id="17411" name="Espace réservé du contenu 2"/>
          <p:cNvSpPr>
            <a:spLocks noGrp="1"/>
          </p:cNvSpPr>
          <p:nvPr>
            <p:ph idx="1"/>
          </p:nvPr>
        </p:nvSpPr>
        <p:spPr>
          <a:xfrm>
            <a:off x="1217612" y="1435100"/>
            <a:ext cx="3744913" cy="467201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fr-FR" sz="2200" dirty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rPr>
              <a:t>Une compétence est une combinaison de connaissances, d</a:t>
            </a:r>
            <a:r>
              <a:rPr lang="ja-JP" altLang="fr-FR" sz="2200" dirty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rPr>
              <a:t>’</a:t>
            </a:r>
            <a:r>
              <a:rPr lang="fr-FR" sz="2200" dirty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rPr>
              <a:t>aptitudes (</a:t>
            </a:r>
            <a:r>
              <a:rPr lang="fr-FR" sz="2200" i="1" dirty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rPr>
              <a:t>ou capacités</a:t>
            </a:r>
            <a:r>
              <a:rPr lang="fr-FR" sz="2200" dirty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rPr>
              <a:t>) et d</a:t>
            </a:r>
            <a:r>
              <a:rPr lang="ja-JP" altLang="fr-FR" sz="2200" dirty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rPr>
              <a:t>’</a:t>
            </a:r>
            <a:r>
              <a:rPr lang="fr-FR" sz="2200" dirty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rPr>
              <a:t>attitudes appropriées à une situation donnée. </a:t>
            </a:r>
          </a:p>
          <a:p>
            <a:pPr eaLnBrk="1" hangingPunct="1"/>
            <a:r>
              <a:rPr lang="fr-FR" sz="2200" dirty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rPr>
              <a:t>Les compétences clés sont celles qui fondent l</a:t>
            </a:r>
            <a:r>
              <a:rPr lang="ja-JP" altLang="fr-FR" sz="2200" dirty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rPr>
              <a:t>’</a:t>
            </a:r>
            <a:r>
              <a:rPr lang="fr-FR" sz="2200" dirty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rPr>
              <a:t>épanouissement personnel, l</a:t>
            </a:r>
            <a:r>
              <a:rPr lang="ja-JP" altLang="fr-FR" sz="2200" dirty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rPr>
              <a:t>’</a:t>
            </a:r>
            <a:r>
              <a:rPr lang="fr-FR" sz="2200" dirty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rPr>
              <a:t>inclusion sociale, la citoyenneté active et l</a:t>
            </a:r>
            <a:r>
              <a:rPr lang="ja-JP" altLang="fr-FR" sz="2200" dirty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rPr>
              <a:t>’</a:t>
            </a:r>
            <a:r>
              <a:rPr lang="fr-FR" sz="2200" dirty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rPr>
              <a:t>emploi. ». 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4937125" y="1447800"/>
            <a:ext cx="4206875" cy="13239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2000" i="1">
                <a:solidFill>
                  <a:srgbClr val="000000"/>
                </a:solidFill>
                <a:latin typeface="Calibri" charset="0"/>
              </a:rPr>
              <a:t>Triptyque « savoir ou savoir-reproduire, savoir-faire et savoir être dans « une situation donnée », induisant un contexte particulier.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4937125" y="2938463"/>
            <a:ext cx="4206875" cy="193992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2000" i="1">
                <a:solidFill>
                  <a:srgbClr val="000000"/>
                </a:solidFill>
                <a:latin typeface="Calibri" charset="0"/>
              </a:rPr>
              <a:t>Notion de « Compétence clé », induisant une « hiérarchie des compétences ».</a:t>
            </a:r>
          </a:p>
          <a:p>
            <a:pPr eaLnBrk="1" hangingPunct="1"/>
            <a:r>
              <a:rPr lang="fr-FR" sz="2000" i="1">
                <a:solidFill>
                  <a:srgbClr val="000000"/>
                </a:solidFill>
                <a:latin typeface="Calibri" charset="0"/>
              </a:rPr>
              <a:t>La compétence clé vise un objectif «Politique » : citoyen, social et personnel, professionnel.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4937125" y="4954588"/>
            <a:ext cx="4206875" cy="10160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2000" i="1">
                <a:solidFill>
                  <a:srgbClr val="FF0000"/>
                </a:solidFill>
                <a:latin typeface="Calibri" charset="0"/>
              </a:rPr>
              <a:t>Attention : le mot « capacité » est utilisé pour définir un savoir-faire (être capable de faire…)</a:t>
            </a:r>
          </a:p>
        </p:txBody>
      </p:sp>
    </p:spTree>
    <p:extLst>
      <p:ext uri="{BB962C8B-B14F-4D97-AF65-F5344CB8AC3E}">
        <p14:creationId xmlns:p14="http://schemas.microsoft.com/office/powerpoint/2010/main" xmlns="" val="2153992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93800" y="0"/>
            <a:ext cx="7950200" cy="927100"/>
          </a:xfrm>
        </p:spPr>
        <p:txBody>
          <a:bodyPr>
            <a:normAutofit fontScale="90000"/>
          </a:bodyPr>
          <a:lstStyle/>
          <a:p>
            <a:r>
              <a:rPr lang="fr-FR" sz="3600" b="1" dirty="0" smtClean="0">
                <a:solidFill>
                  <a:srgbClr val="FF0000"/>
                </a:solidFill>
              </a:rPr>
              <a:t>Évaluer</a:t>
            </a:r>
            <a:r>
              <a:rPr lang="fr-FR" sz="3600" b="1" dirty="0" smtClean="0"/>
              <a:t> des compétences professionnelles</a:t>
            </a:r>
            <a:endParaRPr lang="fr-FR" sz="36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95400" y="1460500"/>
            <a:ext cx="7848600" cy="5397500"/>
          </a:xfrm>
        </p:spPr>
        <p:txBody>
          <a:bodyPr>
            <a:normAutofit/>
          </a:bodyPr>
          <a:lstStyle/>
          <a:p>
            <a:r>
              <a:rPr lang="fr-FR" dirty="0" smtClean="0"/>
              <a:t> Un contexte professionnel « authentique »;</a:t>
            </a:r>
          </a:p>
          <a:p>
            <a:r>
              <a:rPr lang="fr-FR" dirty="0" smtClean="0"/>
              <a:t> Un problème concret à résoudre, une activité concrète à réaliser ; </a:t>
            </a:r>
          </a:p>
          <a:p>
            <a:r>
              <a:rPr lang="fr-FR" dirty="0" smtClean="0"/>
              <a:t> Des contraintes (techniques, économiques, );</a:t>
            </a:r>
          </a:p>
          <a:p>
            <a:r>
              <a:rPr lang="fr-FR" dirty="0" smtClean="0"/>
              <a:t> Des données internes ou externes (savoirs ou méthodes);</a:t>
            </a:r>
          </a:p>
          <a:p>
            <a:r>
              <a:rPr lang="fr-FR" dirty="0" smtClean="0"/>
              <a:t> Des activités « intellectuelles » associées à des savoir-faire observables ;</a:t>
            </a:r>
          </a:p>
          <a:p>
            <a:r>
              <a:rPr lang="fr-FR" dirty="0" smtClean="0"/>
              <a:t> Un résultat attendu, observable, mesurable (échelle de valeur).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90631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44600" y="0"/>
            <a:ext cx="7899400" cy="1133142"/>
          </a:xfrm>
        </p:spPr>
        <p:txBody>
          <a:bodyPr>
            <a:normAutofit/>
          </a:bodyPr>
          <a:lstStyle/>
          <a:p>
            <a:r>
              <a:rPr lang="fr-FR" dirty="0" smtClean="0"/>
              <a:t>Evaluer des compétences intermédiaires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43000" y="1270000"/>
            <a:ext cx="8001000" cy="507637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FR" dirty="0"/>
              <a:t>À</a:t>
            </a:r>
            <a:r>
              <a:rPr lang="fr-FR" dirty="0" smtClean="0"/>
              <a:t> partir d’un programme définissant les compétences et compétences intermédiaires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Sinon, prévoir des compétences intermédiaires, évitant:</a:t>
            </a:r>
          </a:p>
          <a:p>
            <a:pPr marL="914400" lvl="1" indent="-514350">
              <a:buFont typeface="+mj-ea"/>
              <a:buAutoNum type="circleNumDbPlain"/>
            </a:pPr>
            <a:r>
              <a:rPr lang="fr-FR" dirty="0" smtClean="0"/>
              <a:t> les « macro » compétences exigeant un champ d’investigation trop large et trop de critères d’évaluation,</a:t>
            </a:r>
          </a:p>
          <a:p>
            <a:pPr marL="914400" lvl="1" indent="-514350">
              <a:buFont typeface="+mj-ea"/>
              <a:buAutoNum type="circleNumDbPlain"/>
            </a:pPr>
            <a:r>
              <a:rPr lang="fr-FR" dirty="0" smtClean="0"/>
              <a:t>les « micro compétences », trop proches de tâches élémentaires, concentrant l’évaluation sur un point trop précis, réduisant la compétence à un des 3 éléments de base (savoir ou savoir-faire ou savoir-être)</a:t>
            </a:r>
            <a:endParaRPr lang="fr-FR" dirty="0"/>
          </a:p>
        </p:txBody>
      </p:sp>
      <p:sp>
        <p:nvSpPr>
          <p:cNvPr id="4" name="Bouton d'action : Retour 3">
            <a:hlinkClick r:id="rId2" action="ppaction://hlinksldjump" highlightClick="1"/>
          </p:cNvPr>
          <p:cNvSpPr/>
          <p:nvPr/>
        </p:nvSpPr>
        <p:spPr>
          <a:xfrm>
            <a:off x="8007048" y="6035524"/>
            <a:ext cx="798285" cy="641047"/>
          </a:xfrm>
          <a:prstGeom prst="actionButtonRetur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9530024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Identifier des critères d’évaluation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FR" dirty="0"/>
              <a:t>À partir d’un programme définissant </a:t>
            </a:r>
            <a:r>
              <a:rPr lang="fr-FR" dirty="0" smtClean="0"/>
              <a:t>les critères d’évaluation associés à chaque compétence intermédiaires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Sinon, les écrire :</a:t>
            </a:r>
          </a:p>
          <a:p>
            <a:pPr marL="914400" lvl="1" indent="-514350">
              <a:buFont typeface="+mj-ea"/>
              <a:buAutoNum type="circleNumDbPlain"/>
            </a:pPr>
            <a:r>
              <a:rPr lang="fr-FR" dirty="0" smtClean="0"/>
              <a:t>Sous forme d’une phrase décrivant les conditions de la réussite de la compétence intermédiaire</a:t>
            </a:r>
          </a:p>
          <a:p>
            <a:pPr marL="914400" lvl="1" indent="-514350">
              <a:buFont typeface="+mj-ea"/>
              <a:buAutoNum type="circleNumDbPlain"/>
            </a:pPr>
            <a:r>
              <a:rPr lang="fr-FR" dirty="0" smtClean="0"/>
              <a:t>En limitant le nombre de critères associés à chaque compétence intermédiaire de façon à trouver la bonne « </a:t>
            </a:r>
            <a:r>
              <a:rPr lang="fr-FR" dirty="0" err="1" smtClean="0"/>
              <a:t>granulamétrie</a:t>
            </a:r>
            <a:r>
              <a:rPr lang="fr-FR" dirty="0" smtClean="0"/>
              <a:t> »</a:t>
            </a:r>
            <a:endParaRPr lang="fr-FR" dirty="0"/>
          </a:p>
        </p:txBody>
      </p:sp>
      <p:sp>
        <p:nvSpPr>
          <p:cNvPr id="4" name="Bouton d'action : Retour 3">
            <a:hlinkClick r:id="rId2" action="ppaction://hlinksldjump" highlightClick="1"/>
          </p:cNvPr>
          <p:cNvSpPr/>
          <p:nvPr/>
        </p:nvSpPr>
        <p:spPr>
          <a:xfrm>
            <a:off x="8007048" y="6035524"/>
            <a:ext cx="798285" cy="641047"/>
          </a:xfrm>
          <a:prstGeom prst="actionButtonRetur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8926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21160" y="-3552"/>
            <a:ext cx="7922840" cy="1104220"/>
          </a:xfrm>
        </p:spPr>
        <p:txBody>
          <a:bodyPr>
            <a:normAutofit/>
          </a:bodyPr>
          <a:lstStyle/>
          <a:p>
            <a:r>
              <a:rPr lang="fr-FR" dirty="0" smtClean="0"/>
              <a:t>Identifier des indicateurs de performance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FR" dirty="0"/>
              <a:t>À partir d’un programme définissant </a:t>
            </a:r>
            <a:r>
              <a:rPr lang="fr-FR" dirty="0" smtClean="0"/>
              <a:t>les indicateurs de performance associés à chaque critère d’évaluation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Sinon, les écrire :</a:t>
            </a:r>
          </a:p>
          <a:p>
            <a:pPr marL="914400" lvl="1" indent="-514350">
              <a:buFont typeface="+mj-ea"/>
              <a:buAutoNum type="circleNumDbPlain"/>
            </a:pPr>
            <a:r>
              <a:rPr lang="fr-FR" dirty="0" smtClean="0"/>
              <a:t>À partir de chaque critère d’évaluation</a:t>
            </a:r>
          </a:p>
          <a:p>
            <a:pPr marL="914400" lvl="1" indent="-514350">
              <a:buFont typeface="+mj-ea"/>
              <a:buAutoNum type="circleNumDbPlain"/>
            </a:pPr>
            <a:r>
              <a:rPr lang="fr-FR" dirty="0" smtClean="0"/>
              <a:t>En limitant le nombre d’indicateurs à chaque compétence intermédiaire (de 2 mini à … 5 maxi ?)</a:t>
            </a:r>
            <a:endParaRPr lang="fr-FR" dirty="0"/>
          </a:p>
        </p:txBody>
      </p:sp>
      <p:sp>
        <p:nvSpPr>
          <p:cNvPr id="4" name="Bouton d'action : Retour 3">
            <a:hlinkClick r:id="rId3" action="ppaction://hlinksldjump" highlightClick="1"/>
          </p:cNvPr>
          <p:cNvSpPr/>
          <p:nvPr/>
        </p:nvSpPr>
        <p:spPr>
          <a:xfrm>
            <a:off x="8218715" y="6216953"/>
            <a:ext cx="798285" cy="641047"/>
          </a:xfrm>
          <a:prstGeom prst="actionButtonRetur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14673680"/>
              </p:ext>
            </p:extLst>
          </p:nvPr>
        </p:nvGraphicFramePr>
        <p:xfrm>
          <a:off x="1225202" y="4305300"/>
          <a:ext cx="7918798" cy="1943100"/>
        </p:xfrm>
        <a:graphic>
          <a:graphicData uri="http://schemas.openxmlformats.org/presentationml/2006/ole">
            <p:oleObj spid="_x0000_s2063" name="Document" r:id="rId4" imgW="6222771" imgH="1854132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4119651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 smtClean="0"/>
              <a:t>ÉVALUER des compétences</a:t>
            </a:r>
            <a:endParaRPr lang="fr-FR" sz="32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21160" y="1587500"/>
            <a:ext cx="7922840" cy="4851940"/>
          </a:xfrm>
        </p:spPr>
        <p:txBody>
          <a:bodyPr>
            <a:normAutofit/>
          </a:bodyPr>
          <a:lstStyle/>
          <a:p>
            <a:r>
              <a:rPr lang="fr-FR" dirty="0" smtClean="0"/>
              <a:t>Évaluer ce n’est pas « contrôler » </a:t>
            </a:r>
          </a:p>
          <a:p>
            <a:r>
              <a:rPr lang="fr-FR" dirty="0" smtClean="0"/>
              <a:t>C’est mesurer un écart entre ce qui était attendu et ce qui est, a été réalisé </a:t>
            </a:r>
          </a:p>
          <a:p>
            <a:pPr>
              <a:buFont typeface="Wingdings"/>
              <a:buChar char="è"/>
            </a:pPr>
            <a:r>
              <a:rPr lang="fr-FR" dirty="0" smtClean="0">
                <a:sym typeface="Wingdings" pitchFamily="2" charset="2"/>
              </a:rPr>
              <a:t>mesure de cet écart à partir de la grille d’évaluation (binaire, fait , pas fait)</a:t>
            </a:r>
          </a:p>
          <a:p>
            <a:pPr>
              <a:buFont typeface="Wingdings"/>
              <a:buChar char="è"/>
            </a:pPr>
            <a:r>
              <a:rPr lang="fr-FR" dirty="0" smtClean="0">
                <a:sym typeface="Wingdings" pitchFamily="2" charset="2"/>
              </a:rPr>
              <a:t>Mesure de la performance (-- à ++)</a:t>
            </a:r>
          </a:p>
          <a:p>
            <a:pPr>
              <a:buFont typeface="Wingdings"/>
              <a:buChar char="è"/>
            </a:pPr>
            <a:r>
              <a:rPr lang="fr-FR" dirty="0" smtClean="0">
                <a:sym typeface="Wingdings" pitchFamily="2" charset="2"/>
              </a:rPr>
              <a:t>Prise en compte des causes</a:t>
            </a:r>
          </a:p>
          <a:p>
            <a:pPr>
              <a:buFont typeface="Wingdings"/>
              <a:buChar char="è"/>
            </a:pPr>
            <a:r>
              <a:rPr lang="fr-FR" dirty="0" smtClean="0">
                <a:sym typeface="Wingdings" pitchFamily="2" charset="2"/>
              </a:rPr>
              <a:t>Valeur = Échelle de note : 0 à 20 ? et appréciations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96879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93976" y="-3552"/>
            <a:ext cx="6792824" cy="110422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Organiser une évaluation certificative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FR" dirty="0" smtClean="0"/>
              <a:t>Proposer, dans les programmes, des grilles d’évaluation certificative imposées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Sinon, écrire des </a:t>
            </a:r>
            <a:r>
              <a:rPr lang="fr-FR" dirty="0"/>
              <a:t>grilles </a:t>
            </a:r>
            <a:r>
              <a:rPr lang="fr-FR" dirty="0" smtClean="0"/>
              <a:t>d’évaluation formatives ou certificatives (CCF) permettant</a:t>
            </a:r>
          </a:p>
          <a:p>
            <a:pPr marL="914400" lvl="1" indent="-514350">
              <a:buFont typeface="+mj-ea"/>
              <a:buAutoNum type="circleNumDbPlain"/>
            </a:pPr>
            <a:r>
              <a:rPr lang="fr-FR" dirty="0" smtClean="0"/>
              <a:t>De maîtriser le niveau de prélèvement (niveau d’exhaustivité de l’évaluation) par suppression de certains indicateurs</a:t>
            </a:r>
          </a:p>
          <a:p>
            <a:pPr marL="914400" lvl="1" indent="-514350">
              <a:buFont typeface="+mj-ea"/>
              <a:buAutoNum type="circleNumDbPlain"/>
            </a:pPr>
            <a:r>
              <a:rPr lang="fr-FR" dirty="0" smtClean="0"/>
              <a:t>De positionner les performances d’un élève sur une échelle de performance lisible (graphe) dans le cadre de la formation ou du CCF</a:t>
            </a:r>
          </a:p>
          <a:p>
            <a:pPr marL="914400" lvl="1" indent="-514350">
              <a:buFont typeface="+mj-ea"/>
              <a:buAutoNum type="circleNumDbPlain"/>
            </a:pPr>
            <a:endParaRPr lang="fr-FR" dirty="0"/>
          </a:p>
        </p:txBody>
      </p:sp>
      <p:sp>
        <p:nvSpPr>
          <p:cNvPr id="4" name="Bouton d'action : Retour 3">
            <a:hlinkClick r:id="rId2" action="ppaction://hlinksldjump" highlightClick="1"/>
          </p:cNvPr>
          <p:cNvSpPr/>
          <p:nvPr/>
        </p:nvSpPr>
        <p:spPr>
          <a:xfrm>
            <a:off x="8007048" y="6035524"/>
            <a:ext cx="798285" cy="641047"/>
          </a:xfrm>
          <a:prstGeom prst="actionButtonRetur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177339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fr-FR" sz="3600">
                <a:latin typeface="Calibri" charset="0"/>
                <a:ea typeface="ＭＳ Ｐゴシック" charset="0"/>
                <a:cs typeface="ＭＳ Ｐゴシック" charset="0"/>
              </a:rPr>
              <a:t>L</a:t>
            </a:r>
            <a:r>
              <a:rPr lang="ja-JP" altLang="fr-FR" sz="3600">
                <a:latin typeface="Calibri" charset="0"/>
                <a:ea typeface="ＭＳ Ｐゴシック" charset="0"/>
                <a:cs typeface="ＭＳ Ｐゴシック" charset="0"/>
              </a:rPr>
              <a:t>’</a:t>
            </a:r>
            <a:r>
              <a:rPr lang="fr-FR" sz="3600">
                <a:latin typeface="Calibri" charset="0"/>
                <a:ea typeface="ＭＳ Ｐゴシック" charset="0"/>
                <a:cs typeface="ＭＳ Ｐゴシック" charset="0"/>
              </a:rPr>
              <a:t>approche enseignement professionnel en France</a:t>
            </a:r>
          </a:p>
        </p:txBody>
      </p:sp>
      <p:sp>
        <p:nvSpPr>
          <p:cNvPr id="18435" name="Espace réservé du contenu 2"/>
          <p:cNvSpPr>
            <a:spLocks noGrp="1"/>
          </p:cNvSpPr>
          <p:nvPr>
            <p:ph idx="1"/>
          </p:nvPr>
        </p:nvSpPr>
        <p:spPr>
          <a:xfrm>
            <a:off x="1252538" y="1643063"/>
            <a:ext cx="3800474" cy="47212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eaLnBrk="1" hangingPunct="1"/>
            <a:r>
              <a:rPr lang="fr-FR" sz="24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Notions introduites dans les années 70-80 (pédagogie par objectifs)</a:t>
            </a:r>
          </a:p>
          <a:p>
            <a:pPr eaLnBrk="1" hangingPunct="1"/>
            <a:r>
              <a:rPr lang="fr-FR" sz="24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Hiérarchie précise :</a:t>
            </a:r>
          </a:p>
          <a:p>
            <a:pPr lvl="1" eaLnBrk="1" hangingPunct="1"/>
            <a:r>
              <a:rPr lang="fr-FR" sz="2000" b="1" dirty="0">
                <a:solidFill>
                  <a:srgbClr val="000000"/>
                </a:solidFill>
                <a:latin typeface="Calibri" charset="0"/>
                <a:ea typeface="ＭＳ Ｐゴシック" charset="0"/>
              </a:rPr>
              <a:t>Capacité</a:t>
            </a:r>
            <a:r>
              <a:rPr lang="fr-FR" sz="2000" dirty="0">
                <a:solidFill>
                  <a:srgbClr val="000000"/>
                </a:solidFill>
                <a:latin typeface="Calibri" charset="0"/>
                <a:ea typeface="ＭＳ Ｐゴシック" charset="0"/>
              </a:rPr>
              <a:t> (globale et dans un contexte très large, non évaluable) = ensemble de compétences</a:t>
            </a:r>
          </a:p>
          <a:p>
            <a:pPr lvl="1" eaLnBrk="1" hangingPunct="1"/>
            <a:r>
              <a:rPr lang="fr-FR" sz="2000" b="1" dirty="0">
                <a:solidFill>
                  <a:srgbClr val="000000"/>
                </a:solidFill>
                <a:latin typeface="Calibri" charset="0"/>
                <a:ea typeface="ＭＳ Ｐゴシック" charset="0"/>
              </a:rPr>
              <a:t>Compétence</a:t>
            </a:r>
            <a:r>
              <a:rPr lang="fr-FR" sz="2000" dirty="0">
                <a:solidFill>
                  <a:srgbClr val="000000"/>
                </a:solidFill>
                <a:latin typeface="Calibri" charset="0"/>
                <a:ea typeface="ＭＳ Ｐゴシック" charset="0"/>
              </a:rPr>
              <a:t> (large dans un contexte pro donné, évaluable = ensemble de tâches</a:t>
            </a:r>
          </a:p>
          <a:p>
            <a:pPr lvl="1" eaLnBrk="1" hangingPunct="1"/>
            <a:r>
              <a:rPr lang="fr-FR" sz="2000" b="1" dirty="0">
                <a:solidFill>
                  <a:srgbClr val="000000"/>
                </a:solidFill>
                <a:latin typeface="Calibri" charset="0"/>
                <a:ea typeface="ＭＳ Ｐゴシック" charset="0"/>
              </a:rPr>
              <a:t>Tâche</a:t>
            </a:r>
            <a:r>
              <a:rPr lang="fr-FR" sz="2000" dirty="0">
                <a:solidFill>
                  <a:srgbClr val="000000"/>
                </a:solidFill>
                <a:latin typeface="Calibri" charset="0"/>
                <a:ea typeface="ＭＳ Ｐゴシック" charset="0"/>
              </a:rPr>
              <a:t> : précise, dans un contexte de travail, évaluable</a:t>
            </a:r>
          </a:p>
          <a:p>
            <a:pPr eaLnBrk="1" hangingPunct="1"/>
            <a:endParaRPr lang="fr-FR" sz="2400" dirty="0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064125" y="1482725"/>
            <a:ext cx="4206875" cy="13239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2000" i="1">
                <a:solidFill>
                  <a:srgbClr val="000000"/>
                </a:solidFill>
                <a:latin typeface="Calibri" charset="0"/>
              </a:rPr>
              <a:t>Triptyque « savoir ou savoir-reproduire, savoir-faire et savoir être » facile à décliner dans l</a:t>
            </a:r>
            <a:r>
              <a:rPr lang="ja-JP" altLang="fr-FR" sz="2000" i="1">
                <a:solidFill>
                  <a:srgbClr val="000000"/>
                </a:solidFill>
                <a:latin typeface="Calibri" charset="0"/>
              </a:rPr>
              <a:t>’</a:t>
            </a:r>
            <a:r>
              <a:rPr lang="fr-FR" sz="2000" i="1">
                <a:solidFill>
                  <a:srgbClr val="000000"/>
                </a:solidFill>
                <a:latin typeface="Calibri" charset="0"/>
              </a:rPr>
              <a:t>enseignement professionnel.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5053012" y="2778125"/>
            <a:ext cx="4206875" cy="255428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2000" i="1">
                <a:solidFill>
                  <a:srgbClr val="000000"/>
                </a:solidFill>
                <a:latin typeface="Calibri" charset="0"/>
              </a:rPr>
              <a:t>Compétences et tâches rythment toutes les formations, dans la logique :</a:t>
            </a:r>
          </a:p>
          <a:p>
            <a:pPr eaLnBrk="1" hangingPunct="1"/>
            <a:r>
              <a:rPr lang="fr-FR" sz="2000" i="1">
                <a:solidFill>
                  <a:srgbClr val="000000"/>
                </a:solidFill>
                <a:latin typeface="Calibri" charset="0"/>
              </a:rPr>
              <a:t>« On donne, on demande, on évalue… » : structuration des enseignements, objectifs clairs de formation, mesure simple des progrès, certification objective mais risque de parcellisation de la formation.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064125" y="5332413"/>
            <a:ext cx="4206875" cy="13239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2000" i="1">
                <a:solidFill>
                  <a:srgbClr val="FF0000"/>
                </a:solidFill>
                <a:latin typeface="Calibri" charset="0"/>
              </a:rPr>
              <a:t>Attention : Inversion « sémantique » des appellations : compétences et capacités entre l</a:t>
            </a:r>
            <a:r>
              <a:rPr lang="ja-JP" altLang="fr-FR" sz="2000" i="1">
                <a:solidFill>
                  <a:srgbClr val="FF0000"/>
                </a:solidFill>
                <a:latin typeface="Calibri" charset="0"/>
              </a:rPr>
              <a:t>’</a:t>
            </a:r>
            <a:r>
              <a:rPr lang="fr-FR" sz="2000" i="1">
                <a:solidFill>
                  <a:srgbClr val="FF0000"/>
                </a:solidFill>
                <a:latin typeface="Calibri" charset="0"/>
              </a:rPr>
              <a:t>Europe et les pratiques françaises…</a:t>
            </a:r>
          </a:p>
        </p:txBody>
      </p:sp>
    </p:spTree>
    <p:extLst>
      <p:ext uri="{BB962C8B-B14F-4D97-AF65-F5344CB8AC3E}">
        <p14:creationId xmlns:p14="http://schemas.microsoft.com/office/powerpoint/2010/main" xmlns="" val="2125850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re 1"/>
          <p:cNvSpPr>
            <a:spLocks noGrp="1"/>
          </p:cNvSpPr>
          <p:nvPr>
            <p:ph type="title"/>
          </p:nvPr>
        </p:nvSpPr>
        <p:spPr>
          <a:xfrm>
            <a:off x="1181100" y="0"/>
            <a:ext cx="7962900" cy="927100"/>
          </a:xfrm>
        </p:spPr>
        <p:txBody>
          <a:bodyPr/>
          <a:lstStyle/>
          <a:p>
            <a:r>
              <a:rPr lang="fr-FR" dirty="0">
                <a:latin typeface="Calibri" charset="0"/>
                <a:ea typeface="ＭＳ Ｐゴシック" charset="0"/>
                <a:cs typeface="ＭＳ Ｐゴシック" charset="0"/>
              </a:rPr>
              <a:t>L</a:t>
            </a:r>
            <a:r>
              <a:rPr lang="ja-JP" altLang="fr-FR" dirty="0">
                <a:latin typeface="Calibri" charset="0"/>
                <a:ea typeface="ＭＳ Ｐゴシック" charset="0"/>
                <a:cs typeface="ＭＳ Ｐゴシック" charset="0"/>
              </a:rPr>
              <a:t>’</a:t>
            </a:r>
            <a:r>
              <a:rPr lang="fr-FR" dirty="0">
                <a:latin typeface="Calibri" charset="0"/>
                <a:ea typeface="ＭＳ Ｐゴシック" charset="0"/>
                <a:cs typeface="ＭＳ Ｐゴシック" charset="0"/>
              </a:rPr>
              <a:t>approche sociale et professionnelle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50241497"/>
              </p:ext>
            </p:extLst>
          </p:nvPr>
        </p:nvGraphicFramePr>
        <p:xfrm>
          <a:off x="1181100" y="1333500"/>
          <a:ext cx="7962900" cy="5126355"/>
        </p:xfrm>
        <a:graphic>
          <a:graphicData uri="http://schemas.openxmlformats.org/drawingml/2006/table">
            <a:tbl>
              <a:tblPr/>
              <a:tblGrid>
                <a:gridCol w="1744956"/>
                <a:gridCol w="6217944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Origines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Définition de la compétence professionnelle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« La compétence est la prise d</a:t>
                      </a:r>
                      <a:r>
                        <a:rPr kumimoji="0" lang="ja-JP" altLang="fr-FR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’</a:t>
                      </a:r>
                      <a:r>
                        <a:rPr kumimoji="0" lang="fr-FR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initiative et de responsabilité de l</a:t>
                      </a:r>
                      <a:r>
                        <a:rPr kumimoji="0" lang="ja-JP" altLang="fr-FR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’</a:t>
                      </a:r>
                      <a:r>
                        <a:rPr kumimoji="0" lang="fr-FR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individu sur des situations professionnelles auxquelles il est confronté. C</a:t>
                      </a:r>
                      <a:r>
                        <a:rPr kumimoji="0" lang="ja-JP" altLang="fr-FR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’</a:t>
                      </a:r>
                      <a:r>
                        <a:rPr kumimoji="0" lang="fr-FR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est la faculté de mobiliser des réseaux d</a:t>
                      </a:r>
                      <a:r>
                        <a:rPr kumimoji="0" lang="ja-JP" altLang="fr-FR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’</a:t>
                      </a:r>
                      <a:r>
                        <a:rPr kumimoji="0" lang="fr-FR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acteurs autour des mêmes situations, à partager les enjeux, à assumer des domaines de coresponsabilité » (P. </a:t>
                      </a:r>
                      <a:r>
                        <a:rPr kumimoji="0" lang="fr-FR" sz="18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Zarifian</a:t>
                      </a:r>
                      <a:r>
                        <a:rPr kumimoji="0" lang="fr-FR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CEREQ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« Ensemble de savoirs, savoir-faire et savoir-être qui sont mobilisés dans l</a:t>
                      </a:r>
                      <a:r>
                        <a:rPr kumimoji="0" lang="ja-JP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’</a:t>
                      </a:r>
                      <a:r>
                        <a:rPr kumimoji="0" 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exercice d</a:t>
                      </a:r>
                      <a:r>
                        <a:rPr kumimoji="0" lang="ja-JP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’</a:t>
                      </a:r>
                      <a:r>
                        <a:rPr kumimoji="0" 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un emploi/métier, dans une situation donnée 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AFNOR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« Mise en œuvre, en situation professionnelle, de capacités qui permettent d</a:t>
                      </a:r>
                      <a:r>
                        <a:rPr kumimoji="0" lang="ja-JP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’</a:t>
                      </a:r>
                      <a:r>
                        <a:rPr kumimoji="0" 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exercer convenablement une fonction ou une activité 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MEDEF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« Combinaison de connaissances, savoir-faire, expériences et comportements, s</a:t>
                      </a:r>
                      <a:r>
                        <a:rPr kumimoji="0" lang="ja-JP" alt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’</a:t>
                      </a: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exerçant dans un contexte précis. </a:t>
                      </a:r>
                      <a:b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</a:b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Elle se constate lors de sa mise en œuvre en situation professionnelle à partir de laquelle elle est </a:t>
                      </a:r>
                      <a:r>
                        <a:rPr kumimoji="0" lang="fr-FR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validable</a:t>
                      </a: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. </a:t>
                      </a:r>
                      <a:r>
                        <a:rPr kumimoji="0" lang="fr-FR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C</a:t>
                      </a:r>
                      <a:r>
                        <a:rPr kumimoji="0" lang="ja-JP" altLang="fr-FR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’</a:t>
                      </a:r>
                      <a:r>
                        <a:rPr kumimoji="0" lang="fr-FR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est donc à l</a:t>
                      </a:r>
                      <a:r>
                        <a:rPr kumimoji="0" lang="ja-JP" altLang="fr-FR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’</a:t>
                      </a:r>
                      <a:r>
                        <a:rPr kumimoji="0" lang="fr-FR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entreprise </a:t>
                      </a:r>
                      <a:r>
                        <a:rPr kumimoji="0" lang="fr-FR" sz="18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qu</a:t>
                      </a:r>
                      <a:r>
                        <a:rPr kumimoji="0" lang="ja-JP" altLang="fr-FR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’</a:t>
                      </a:r>
                      <a:r>
                        <a:rPr kumimoji="0" lang="fr-FR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il appartient de la repérer, de l</a:t>
                      </a:r>
                      <a:r>
                        <a:rPr kumimoji="0" lang="ja-JP" altLang="fr-FR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’</a:t>
                      </a:r>
                      <a:r>
                        <a:rPr kumimoji="0" lang="fr-FR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évaluer, de la valider et de la faire évoluer 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05571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93800" y="0"/>
            <a:ext cx="7950200" cy="901700"/>
          </a:xfrm>
        </p:spPr>
        <p:txBody>
          <a:bodyPr>
            <a:noAutofit/>
          </a:bodyPr>
          <a:lstStyle/>
          <a:p>
            <a:r>
              <a:rPr lang="fr-FR" sz="3200" dirty="0" smtClean="0"/>
              <a:t>Acquérir des compétences professionnelles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93800" y="1193800"/>
            <a:ext cx="7950200" cy="5664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fr-FR" b="1" dirty="0" smtClean="0"/>
              <a:t>Une démarche d’acquisition progressive </a:t>
            </a:r>
          </a:p>
          <a:p>
            <a:pPr>
              <a:buFont typeface="Wingdings" pitchFamily="2" charset="2"/>
              <a:buChar char="§"/>
            </a:pPr>
            <a:r>
              <a:rPr lang="fr-FR" dirty="0"/>
              <a:t>Faire appel à , faire émerger les acquis, les ressources internes, les représentations, les hypothèses, …</a:t>
            </a:r>
          </a:p>
          <a:p>
            <a:pPr>
              <a:buFont typeface="Wingdings" pitchFamily="2" charset="2"/>
              <a:buChar char="§"/>
            </a:pPr>
            <a:r>
              <a:rPr lang="fr-FR" dirty="0" smtClean="0"/>
              <a:t>Des apprentissages ponctuels en situation</a:t>
            </a:r>
          </a:p>
          <a:p>
            <a:pPr>
              <a:buFont typeface="Wingdings" pitchFamily="2" charset="2"/>
              <a:buChar char="§"/>
            </a:pPr>
            <a:r>
              <a:rPr lang="fr-FR" dirty="0" smtClean="0"/>
              <a:t>Une confrontation à d’autres cas, </a:t>
            </a:r>
          </a:p>
          <a:p>
            <a:pPr>
              <a:buFont typeface="Wingdings" pitchFamily="2" charset="2"/>
              <a:buChar char="§"/>
            </a:pPr>
            <a:r>
              <a:rPr lang="fr-FR" dirty="0" smtClean="0"/>
              <a:t>Une structuration</a:t>
            </a:r>
          </a:p>
          <a:p>
            <a:pPr>
              <a:buFont typeface="Wingdings" pitchFamily="2" charset="2"/>
              <a:buChar char="§"/>
            </a:pPr>
            <a:r>
              <a:rPr lang="fr-FR" dirty="0" smtClean="0"/>
              <a:t>Une intégration à associer à une évaluation formative</a:t>
            </a:r>
          </a:p>
          <a:p>
            <a:pPr>
              <a:buFont typeface="Wingdings" pitchFamily="2" charset="2"/>
              <a:buChar char="§"/>
            </a:pPr>
            <a:r>
              <a:rPr lang="fr-FR" dirty="0" smtClean="0"/>
              <a:t>Une remédiation des erreurs récurrentes</a:t>
            </a:r>
          </a:p>
          <a:p>
            <a:pPr>
              <a:buFont typeface="Wingdings" pitchFamily="2" charset="2"/>
              <a:buChar char="§"/>
            </a:pPr>
            <a:r>
              <a:rPr lang="fr-FR" dirty="0" smtClean="0"/>
              <a:t>Une évaluation sommative</a:t>
            </a:r>
          </a:p>
          <a:p>
            <a:pPr>
              <a:buNone/>
            </a:pPr>
            <a:endParaRPr lang="fr-FR" i="1" dirty="0" smtClean="0"/>
          </a:p>
          <a:p>
            <a:endParaRPr lang="fr-FR" dirty="0" smtClean="0"/>
          </a:p>
          <a:p>
            <a:pPr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48988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L’évaluation des compétences</a:t>
            </a:r>
            <a:endParaRPr lang="fr-FR" dirty="0"/>
          </a:p>
        </p:txBody>
      </p:sp>
      <p:pic>
        <p:nvPicPr>
          <p:cNvPr id="4" name="Image 3" descr="Fiche évaluation E11.tiff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79256" y="1257903"/>
            <a:ext cx="3819836" cy="54428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ZoneTexte 4"/>
          <p:cNvSpPr txBox="1"/>
          <p:nvPr/>
        </p:nvSpPr>
        <p:spPr>
          <a:xfrm>
            <a:off x="6485467" y="1693333"/>
            <a:ext cx="26609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0090"/>
                </a:solidFill>
              </a:rPr>
              <a:t>La situation actuelle… et une question:</a:t>
            </a:r>
          </a:p>
          <a:p>
            <a:r>
              <a:rPr lang="fr-FR" sz="2400" b="1" dirty="0" smtClean="0">
                <a:solidFill>
                  <a:srgbClr val="000090"/>
                </a:solidFill>
              </a:rPr>
              <a:t>« Comment rendre plus cohérente et plus fiable l’évaluation des compétences ? »</a:t>
            </a:r>
            <a:endParaRPr lang="fr-FR" sz="2400" b="1" dirty="0">
              <a:solidFill>
                <a:srgbClr val="00009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 rot="19653162">
            <a:off x="1225687" y="1833136"/>
            <a:ext cx="3181936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fr-FR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Exemple d’une grille d’évaluation classique d’une sous épreuve du bac pro TU</a:t>
            </a:r>
            <a:endParaRPr lang="fr-FR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10" name="Grouper 9"/>
          <p:cNvGrpSpPr/>
          <p:nvPr/>
        </p:nvGrpSpPr>
        <p:grpSpPr>
          <a:xfrm>
            <a:off x="791543" y="3955143"/>
            <a:ext cx="3153924" cy="2297428"/>
            <a:chOff x="232743" y="3955143"/>
            <a:chExt cx="3153924" cy="2297428"/>
          </a:xfrm>
        </p:grpSpPr>
        <p:sp>
          <p:nvSpPr>
            <p:cNvPr id="6" name="Ellipse 5"/>
            <p:cNvSpPr/>
            <p:nvPr/>
          </p:nvSpPr>
          <p:spPr>
            <a:xfrm>
              <a:off x="1596571" y="3955143"/>
              <a:ext cx="1790096" cy="2286000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232743" y="4221246"/>
              <a:ext cx="1463523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dirty="0" smtClean="0">
                  <a:solidFill>
                    <a:srgbClr val="FF0000"/>
                  </a:solidFill>
                </a:rPr>
                <a:t>Tâches ou</a:t>
              </a:r>
            </a:p>
            <a:p>
              <a:pPr algn="r"/>
              <a:r>
                <a:rPr lang="fr-FR" dirty="0" smtClean="0">
                  <a:solidFill>
                    <a:srgbClr val="FF0000"/>
                  </a:solidFill>
                </a:rPr>
                <a:t>Compétences élémentaires</a:t>
              </a:r>
            </a:p>
            <a:p>
              <a:pPr algn="r"/>
              <a:r>
                <a:rPr lang="fr-FR" dirty="0" smtClean="0">
                  <a:solidFill>
                    <a:srgbClr val="FF0000"/>
                  </a:solidFill>
                </a:rPr>
                <a:t>à évaluer (à priori toutes seraient à vérifier ?)</a:t>
              </a:r>
              <a:endParaRPr lang="fr-FR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1" name="Grouper 10"/>
          <p:cNvGrpSpPr/>
          <p:nvPr/>
        </p:nvGrpSpPr>
        <p:grpSpPr>
          <a:xfrm>
            <a:off x="5251751" y="3955143"/>
            <a:ext cx="4044649" cy="2286000"/>
            <a:chOff x="4692951" y="3955143"/>
            <a:chExt cx="4044649" cy="2286000"/>
          </a:xfrm>
        </p:grpSpPr>
        <p:sp>
          <p:nvSpPr>
            <p:cNvPr id="8" name="Ellipse 7"/>
            <p:cNvSpPr/>
            <p:nvPr/>
          </p:nvSpPr>
          <p:spPr>
            <a:xfrm>
              <a:off x="4692951" y="3955143"/>
              <a:ext cx="847341" cy="2286000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5467562" y="5222351"/>
              <a:ext cx="327003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Grille de notation progressive, par item évalué, permettant un positionnement selon 5 niveaux.</a:t>
              </a:r>
              <a:endParaRPr lang="fr-FR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614687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principes directeurs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893976" y="1600200"/>
            <a:ext cx="5726024" cy="4525963"/>
          </a:xfrm>
        </p:spPr>
        <p:txBody>
          <a:bodyPr>
            <a:normAutofit/>
          </a:bodyPr>
          <a:lstStyle/>
          <a:p>
            <a:pPr>
              <a:spcAft>
                <a:spcPct val="50000"/>
              </a:spcAft>
              <a:buFont typeface="Calibri" pitchFamily="34" charset="0"/>
              <a:buAutoNum type="arabicPeriod"/>
            </a:pPr>
            <a:r>
              <a:rPr lang="fr-FR" dirty="0">
                <a:latin typeface="Calibri" pitchFamily="34" charset="0"/>
              </a:rPr>
              <a:t>On évalue des </a:t>
            </a:r>
            <a:r>
              <a:rPr lang="fr-FR" b="1" dirty="0">
                <a:latin typeface="Calibri" pitchFamily="34" charset="0"/>
              </a:rPr>
              <a:t>compétences</a:t>
            </a:r>
          </a:p>
          <a:p>
            <a:pPr>
              <a:spcAft>
                <a:spcPct val="50000"/>
              </a:spcAft>
              <a:buFont typeface="Calibri" pitchFamily="34" charset="0"/>
              <a:buAutoNum type="arabicPeriod"/>
            </a:pPr>
            <a:r>
              <a:rPr lang="fr-FR" dirty="0">
                <a:latin typeface="Calibri" pitchFamily="34" charset="0"/>
              </a:rPr>
              <a:t>Pour chaque compétences, on identifie des </a:t>
            </a:r>
            <a:r>
              <a:rPr lang="fr-FR" b="1" dirty="0">
                <a:latin typeface="Calibri" pitchFamily="34" charset="0"/>
              </a:rPr>
              <a:t>critères</a:t>
            </a:r>
            <a:r>
              <a:rPr lang="fr-FR" dirty="0">
                <a:latin typeface="Calibri" pitchFamily="34" charset="0"/>
              </a:rPr>
              <a:t> d’évaluation</a:t>
            </a:r>
          </a:p>
          <a:p>
            <a:pPr>
              <a:spcAft>
                <a:spcPct val="50000"/>
              </a:spcAft>
              <a:buFont typeface="Calibri" pitchFamily="34" charset="0"/>
              <a:buAutoNum type="arabicPeriod"/>
            </a:pPr>
            <a:r>
              <a:rPr lang="fr-FR" dirty="0">
                <a:latin typeface="Calibri" pitchFamily="34" charset="0"/>
              </a:rPr>
              <a:t>Pour chaque critère on identifie des </a:t>
            </a:r>
            <a:r>
              <a:rPr lang="fr-FR" b="1" dirty="0">
                <a:latin typeface="Calibri" pitchFamily="34" charset="0"/>
              </a:rPr>
              <a:t>indicateurs</a:t>
            </a:r>
            <a:r>
              <a:rPr lang="fr-FR" dirty="0">
                <a:latin typeface="Calibri" pitchFamily="34" charset="0"/>
              </a:rPr>
              <a:t> de performance</a:t>
            </a:r>
          </a:p>
          <a:p>
            <a:pPr>
              <a:spcAft>
                <a:spcPct val="50000"/>
              </a:spcAft>
              <a:buFont typeface="Calibri" pitchFamily="34" charset="0"/>
              <a:buAutoNum type="arabicPeriod"/>
            </a:pPr>
            <a:r>
              <a:rPr lang="fr-FR" dirty="0">
                <a:latin typeface="Calibri" pitchFamily="34" charset="0"/>
              </a:rPr>
              <a:t>L’évaluation </a:t>
            </a:r>
            <a:r>
              <a:rPr lang="fr-FR" b="1" dirty="0">
                <a:latin typeface="Calibri" pitchFamily="34" charset="0"/>
              </a:rPr>
              <a:t>certificative</a:t>
            </a:r>
            <a:r>
              <a:rPr lang="fr-FR" dirty="0">
                <a:latin typeface="Calibri" pitchFamily="34" charset="0"/>
              </a:rPr>
              <a:t> est statistique, par prélèvements</a:t>
            </a:r>
          </a:p>
          <a:p>
            <a:endParaRPr lang="fr-FR" dirty="0"/>
          </a:p>
        </p:txBody>
      </p:sp>
      <p:sp>
        <p:nvSpPr>
          <p:cNvPr id="4" name="Bouton d'action : Suivant ou Précédent 3">
            <a:hlinkClick r:id="rId2" action="ppaction://hlinksldjump" highlightClick="1"/>
          </p:cNvPr>
          <p:cNvSpPr/>
          <p:nvPr/>
        </p:nvSpPr>
        <p:spPr>
          <a:xfrm>
            <a:off x="7807476" y="1717523"/>
            <a:ext cx="810381" cy="399143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Bouton d'action : Suivant ou Précédent 4">
            <a:hlinkClick r:id="rId3" action="ppaction://hlinksldjump" highlightClick="1"/>
          </p:cNvPr>
          <p:cNvSpPr/>
          <p:nvPr/>
        </p:nvSpPr>
        <p:spPr>
          <a:xfrm>
            <a:off x="7807476" y="2789161"/>
            <a:ext cx="810381" cy="399143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Bouton d'action : Suivant ou Précédent 5">
            <a:hlinkClick r:id="rId4" action="ppaction://hlinksldjump" highlightClick="1"/>
          </p:cNvPr>
          <p:cNvSpPr/>
          <p:nvPr/>
        </p:nvSpPr>
        <p:spPr>
          <a:xfrm>
            <a:off x="7807476" y="4060370"/>
            <a:ext cx="810381" cy="399143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Bouton d'action : Suivant ou Précédent 6">
            <a:hlinkClick r:id="rId5" action="ppaction://hlinksldjump" highlightClick="1"/>
          </p:cNvPr>
          <p:cNvSpPr/>
          <p:nvPr/>
        </p:nvSpPr>
        <p:spPr>
          <a:xfrm>
            <a:off x="7807476" y="5132007"/>
            <a:ext cx="810381" cy="399143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313661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Structure de l’évaluation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665395" y="1657923"/>
            <a:ext cx="1507982" cy="397635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Compétence dans un</a:t>
            </a:r>
          </a:p>
          <a:p>
            <a:pPr algn="ctr"/>
            <a:r>
              <a:rPr lang="fr-FR" sz="2000" dirty="0"/>
              <a:t>c</a:t>
            </a:r>
            <a:r>
              <a:rPr lang="fr-FR" sz="2000" dirty="0" smtClean="0"/>
              <a:t>ontexte:</a:t>
            </a:r>
          </a:p>
          <a:p>
            <a:pPr algn="ctr"/>
            <a:r>
              <a:rPr lang="fr-FR" sz="2000" dirty="0" smtClean="0"/>
              <a:t>Savoirs</a:t>
            </a:r>
          </a:p>
          <a:p>
            <a:pPr algn="ctr"/>
            <a:r>
              <a:rPr lang="fr-FR" sz="2000" dirty="0" smtClean="0"/>
              <a:t>Savoir-faire</a:t>
            </a:r>
          </a:p>
          <a:p>
            <a:pPr algn="ctr"/>
            <a:r>
              <a:rPr lang="fr-FR" sz="2000" dirty="0" smtClean="0"/>
              <a:t>Savoir-être</a:t>
            </a:r>
            <a:endParaRPr lang="fr-FR" sz="2000" dirty="0"/>
          </a:p>
        </p:txBody>
      </p:sp>
      <p:sp>
        <p:nvSpPr>
          <p:cNvPr id="5" name="Rectangle 4"/>
          <p:cNvSpPr/>
          <p:nvPr/>
        </p:nvSpPr>
        <p:spPr>
          <a:xfrm>
            <a:off x="2388162" y="1657923"/>
            <a:ext cx="2039047" cy="7346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Compétence intermédiaire 1 associée</a:t>
            </a:r>
            <a:endParaRPr lang="fr-FR" sz="1600" dirty="0"/>
          </a:p>
        </p:txBody>
      </p:sp>
      <p:sp>
        <p:nvSpPr>
          <p:cNvPr id="6" name="Rectangle 5"/>
          <p:cNvSpPr/>
          <p:nvPr/>
        </p:nvSpPr>
        <p:spPr>
          <a:xfrm>
            <a:off x="2388162" y="2693017"/>
            <a:ext cx="2039047" cy="152362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dirty="0"/>
              <a:t>Compétence </a:t>
            </a:r>
            <a:r>
              <a:rPr lang="fr-FR" sz="2000" dirty="0" smtClean="0"/>
              <a:t>intermédiaire 2 </a:t>
            </a:r>
            <a:r>
              <a:rPr lang="fr-FR" sz="2000" dirty="0"/>
              <a:t>associée</a:t>
            </a:r>
          </a:p>
        </p:txBody>
      </p:sp>
      <p:sp>
        <p:nvSpPr>
          <p:cNvPr id="8" name="Rectangle 7"/>
          <p:cNvSpPr/>
          <p:nvPr/>
        </p:nvSpPr>
        <p:spPr>
          <a:xfrm>
            <a:off x="4707106" y="1657923"/>
            <a:ext cx="2039047" cy="33323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i="1" dirty="0" smtClean="0"/>
              <a:t>Critère d’évaluation 11</a:t>
            </a:r>
            <a:endParaRPr lang="fr-FR" sz="1400" i="1" dirty="0"/>
          </a:p>
        </p:txBody>
      </p:sp>
      <p:sp>
        <p:nvSpPr>
          <p:cNvPr id="9" name="Rectangle 8"/>
          <p:cNvSpPr/>
          <p:nvPr/>
        </p:nvSpPr>
        <p:spPr>
          <a:xfrm>
            <a:off x="4707106" y="2059364"/>
            <a:ext cx="2039047" cy="33323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i="1" dirty="0" smtClean="0"/>
              <a:t>Critère d’évaluation 12</a:t>
            </a:r>
            <a:endParaRPr lang="fr-FR" sz="1400" i="1" dirty="0"/>
          </a:p>
        </p:txBody>
      </p:sp>
      <p:sp>
        <p:nvSpPr>
          <p:cNvPr id="10" name="Rectangle 9"/>
          <p:cNvSpPr/>
          <p:nvPr/>
        </p:nvSpPr>
        <p:spPr>
          <a:xfrm>
            <a:off x="4707106" y="2893738"/>
            <a:ext cx="2039047" cy="33323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i="1" dirty="0" smtClean="0"/>
              <a:t>Critère d’évaluation 21</a:t>
            </a:r>
            <a:endParaRPr lang="fr-FR" sz="1400" i="1" dirty="0"/>
          </a:p>
        </p:txBody>
      </p:sp>
      <p:sp>
        <p:nvSpPr>
          <p:cNvPr id="12" name="Rectangle 11"/>
          <p:cNvSpPr/>
          <p:nvPr/>
        </p:nvSpPr>
        <p:spPr>
          <a:xfrm>
            <a:off x="4707106" y="3481964"/>
            <a:ext cx="2039047" cy="33323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i="1" dirty="0" smtClean="0"/>
              <a:t>Critère d’évaluation 22</a:t>
            </a:r>
            <a:endParaRPr lang="fr-FR" sz="1400" i="1" dirty="0"/>
          </a:p>
        </p:txBody>
      </p:sp>
      <p:sp>
        <p:nvSpPr>
          <p:cNvPr id="13" name="Rectangle 12"/>
          <p:cNvSpPr/>
          <p:nvPr/>
        </p:nvSpPr>
        <p:spPr>
          <a:xfrm>
            <a:off x="4707106" y="3883405"/>
            <a:ext cx="2039047" cy="33323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i="1" dirty="0" smtClean="0"/>
              <a:t>Critère d’évaluation 23</a:t>
            </a:r>
            <a:endParaRPr lang="fr-FR" sz="1400" i="1" dirty="0"/>
          </a:p>
        </p:txBody>
      </p:sp>
      <p:sp>
        <p:nvSpPr>
          <p:cNvPr id="14" name="Rectangle 13"/>
          <p:cNvSpPr/>
          <p:nvPr/>
        </p:nvSpPr>
        <p:spPr>
          <a:xfrm>
            <a:off x="6927153" y="1643706"/>
            <a:ext cx="2039047" cy="33323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Indicateur performance</a:t>
            </a:r>
            <a:endParaRPr lang="fr-FR" sz="1400" dirty="0"/>
          </a:p>
        </p:txBody>
      </p:sp>
      <p:sp>
        <p:nvSpPr>
          <p:cNvPr id="15" name="Rectangle 14"/>
          <p:cNvSpPr/>
          <p:nvPr/>
        </p:nvSpPr>
        <p:spPr>
          <a:xfrm>
            <a:off x="6927153" y="2059364"/>
            <a:ext cx="2039047" cy="33323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Indicateur performance</a:t>
            </a:r>
            <a:endParaRPr lang="fr-FR" sz="1400" dirty="0"/>
          </a:p>
        </p:txBody>
      </p:sp>
      <p:sp>
        <p:nvSpPr>
          <p:cNvPr id="16" name="Rectangle 15"/>
          <p:cNvSpPr/>
          <p:nvPr/>
        </p:nvSpPr>
        <p:spPr>
          <a:xfrm>
            <a:off x="6927153" y="2658914"/>
            <a:ext cx="2039047" cy="33323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Indicateur performance</a:t>
            </a:r>
            <a:endParaRPr lang="fr-FR" sz="1400" dirty="0"/>
          </a:p>
        </p:txBody>
      </p:sp>
      <p:sp>
        <p:nvSpPr>
          <p:cNvPr id="17" name="Rectangle 16"/>
          <p:cNvSpPr/>
          <p:nvPr/>
        </p:nvSpPr>
        <p:spPr>
          <a:xfrm>
            <a:off x="6927153" y="3060355"/>
            <a:ext cx="2039047" cy="33323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Indicateur performance</a:t>
            </a:r>
            <a:endParaRPr lang="fr-FR" sz="1400" dirty="0"/>
          </a:p>
        </p:txBody>
      </p:sp>
      <p:sp>
        <p:nvSpPr>
          <p:cNvPr id="18" name="Rectangle 17"/>
          <p:cNvSpPr/>
          <p:nvPr/>
        </p:nvSpPr>
        <p:spPr>
          <a:xfrm>
            <a:off x="6927153" y="3461796"/>
            <a:ext cx="2039047" cy="33323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Indicateur performance</a:t>
            </a:r>
            <a:endParaRPr lang="fr-FR" sz="1400" dirty="0"/>
          </a:p>
        </p:txBody>
      </p:sp>
      <p:sp>
        <p:nvSpPr>
          <p:cNvPr id="19" name="Rectangle 18"/>
          <p:cNvSpPr/>
          <p:nvPr/>
        </p:nvSpPr>
        <p:spPr>
          <a:xfrm>
            <a:off x="6927153" y="3863237"/>
            <a:ext cx="2039047" cy="33323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Indicateur performance</a:t>
            </a:r>
            <a:endParaRPr lang="fr-FR" sz="1400" dirty="0"/>
          </a:p>
        </p:txBody>
      </p:sp>
      <p:sp>
        <p:nvSpPr>
          <p:cNvPr id="20" name="Rectangle 19"/>
          <p:cNvSpPr/>
          <p:nvPr/>
        </p:nvSpPr>
        <p:spPr>
          <a:xfrm>
            <a:off x="2388162" y="4491309"/>
            <a:ext cx="2039047" cy="114297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dirty="0"/>
              <a:t>Compétence </a:t>
            </a:r>
            <a:r>
              <a:rPr lang="fr-FR" sz="2000" dirty="0" smtClean="0"/>
              <a:t>intermédiaire n </a:t>
            </a:r>
            <a:r>
              <a:rPr lang="fr-FR" sz="2000" dirty="0"/>
              <a:t>associée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707106" y="4894839"/>
            <a:ext cx="2039047" cy="33323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i="1" dirty="0" smtClean="0"/>
              <a:t>Critère d’évaluation n1</a:t>
            </a:r>
            <a:endParaRPr lang="fr-FR" sz="1400" i="1" dirty="0"/>
          </a:p>
        </p:txBody>
      </p:sp>
      <p:sp>
        <p:nvSpPr>
          <p:cNvPr id="23" name="Rectangle 22"/>
          <p:cNvSpPr/>
          <p:nvPr/>
        </p:nvSpPr>
        <p:spPr>
          <a:xfrm>
            <a:off x="6927153" y="4477092"/>
            <a:ext cx="2039047" cy="33323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Indicateur performance</a:t>
            </a:r>
            <a:endParaRPr lang="fr-FR" sz="1400" dirty="0"/>
          </a:p>
        </p:txBody>
      </p:sp>
      <p:sp>
        <p:nvSpPr>
          <p:cNvPr id="24" name="Rectangle 23"/>
          <p:cNvSpPr/>
          <p:nvPr/>
        </p:nvSpPr>
        <p:spPr>
          <a:xfrm>
            <a:off x="6927153" y="4892750"/>
            <a:ext cx="2039047" cy="33323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Indicateur performance</a:t>
            </a:r>
            <a:endParaRPr lang="fr-FR" sz="1400" dirty="0"/>
          </a:p>
        </p:txBody>
      </p:sp>
      <p:sp>
        <p:nvSpPr>
          <p:cNvPr id="26" name="Rectangle 25"/>
          <p:cNvSpPr/>
          <p:nvPr/>
        </p:nvSpPr>
        <p:spPr>
          <a:xfrm>
            <a:off x="6927153" y="5301045"/>
            <a:ext cx="2039047" cy="33323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Indicateur performance</a:t>
            </a:r>
            <a:endParaRPr lang="fr-FR" sz="1400" dirty="0"/>
          </a:p>
        </p:txBody>
      </p:sp>
      <p:sp>
        <p:nvSpPr>
          <p:cNvPr id="28" name="Rectangle 27"/>
          <p:cNvSpPr/>
          <p:nvPr/>
        </p:nvSpPr>
        <p:spPr>
          <a:xfrm>
            <a:off x="2300955" y="2544868"/>
            <a:ext cx="7253375" cy="38465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/>
          <p:cNvSpPr txBox="1"/>
          <p:nvPr/>
        </p:nvSpPr>
        <p:spPr>
          <a:xfrm>
            <a:off x="2417492" y="2526551"/>
            <a:ext cx="203904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rgbClr val="FF0000"/>
                </a:solidFill>
              </a:rPr>
              <a:t>Véritables compétences définies dans un contexte donné définissant la niveau de complexité</a:t>
            </a:r>
          </a:p>
          <a:p>
            <a:r>
              <a:rPr lang="fr-FR" b="1" i="1" dirty="0" smtClean="0">
                <a:solidFill>
                  <a:srgbClr val="FF0000"/>
                </a:solidFill>
              </a:rPr>
              <a:t>Nombre raisonnable de compétences intermédiaires</a:t>
            </a:r>
          </a:p>
          <a:p>
            <a:r>
              <a:rPr lang="fr-FR" b="1" i="1" dirty="0">
                <a:solidFill>
                  <a:srgbClr val="FF0000"/>
                </a:solidFill>
              </a:rPr>
              <a:t>Phrase avec verbe </a:t>
            </a:r>
            <a:r>
              <a:rPr lang="fr-FR" b="1" i="1" dirty="0" smtClean="0">
                <a:solidFill>
                  <a:srgbClr val="FF0000"/>
                </a:solidFill>
              </a:rPr>
              <a:t>d’action</a:t>
            </a:r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4736436" y="2526551"/>
            <a:ext cx="2039047" cy="286232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rgbClr val="FF0000"/>
                </a:solidFill>
              </a:rPr>
              <a:t>Décrivent les conditions à réunir pour la réussite de la compétence intermédiaire.</a:t>
            </a:r>
          </a:p>
          <a:p>
            <a:endParaRPr lang="fr-FR" b="1" i="1" dirty="0" smtClean="0">
              <a:solidFill>
                <a:srgbClr val="FF0000"/>
              </a:solidFill>
            </a:endParaRPr>
          </a:p>
          <a:p>
            <a:r>
              <a:rPr lang="fr-FR" b="1" i="1" dirty="0" smtClean="0">
                <a:solidFill>
                  <a:srgbClr val="FF0000"/>
                </a:solidFill>
              </a:rPr>
              <a:t>Énumération des concepts à vérifier et des attentes associées</a:t>
            </a:r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7055380" y="2526551"/>
            <a:ext cx="203904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rgbClr val="FF0000"/>
                </a:solidFill>
              </a:rPr>
              <a:t>Pour chaque critère, décrit </a:t>
            </a:r>
            <a:r>
              <a:rPr lang="fr-FR" b="1" i="1" dirty="0">
                <a:solidFill>
                  <a:srgbClr val="FF0000"/>
                </a:solidFill>
              </a:rPr>
              <a:t>un objet précis et un niveau de performance </a:t>
            </a:r>
            <a:r>
              <a:rPr lang="fr-FR" b="1" i="1" dirty="0" smtClean="0">
                <a:solidFill>
                  <a:srgbClr val="FF0000"/>
                </a:solidFill>
              </a:rPr>
              <a:t>attendu .</a:t>
            </a:r>
            <a:endParaRPr lang="fr-FR" b="1" i="1" dirty="0">
              <a:solidFill>
                <a:srgbClr val="FF0000"/>
              </a:solidFill>
            </a:endParaRPr>
          </a:p>
          <a:p>
            <a:r>
              <a:rPr lang="fr-FR" b="1" i="1" dirty="0">
                <a:solidFill>
                  <a:srgbClr val="FF0000"/>
                </a:solidFill>
              </a:rPr>
              <a:t>Est étroitement lié au support et au contexte d’évaluation qui conditionne la faisabilité</a:t>
            </a:r>
          </a:p>
        </p:txBody>
      </p:sp>
    </p:spTree>
    <p:extLst>
      <p:ext uri="{BB962C8B-B14F-4D97-AF65-F5344CB8AC3E}">
        <p14:creationId xmlns:p14="http://schemas.microsoft.com/office/powerpoint/2010/main" xmlns="" val="2565849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/>
      <p:bldP spid="30" grpId="0"/>
      <p:bldP spid="31" grpId="0"/>
    </p:bld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2524</TotalTime>
  <Words>1821</Words>
  <Application>Microsoft Office PowerPoint</Application>
  <PresentationFormat>Affichage à l'écran (4:3)</PresentationFormat>
  <Paragraphs>290</Paragraphs>
  <Slides>35</Slides>
  <Notes>12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35</vt:i4>
      </vt:variant>
    </vt:vector>
  </HeadingPairs>
  <TitlesOfParts>
    <vt:vector size="37" baseType="lpstr">
      <vt:lpstr>Thème Office</vt:lpstr>
      <vt:lpstr>Document</vt:lpstr>
      <vt:lpstr>Diapositive 1</vt:lpstr>
      <vt:lpstr>Historique Compétences ? Skills ?</vt:lpstr>
      <vt:lpstr>L’approche européenne</vt:lpstr>
      <vt:lpstr>L’approche enseignement professionnel en France</vt:lpstr>
      <vt:lpstr>L’approche sociale et professionnelle</vt:lpstr>
      <vt:lpstr>Acquérir des compétences professionnelles</vt:lpstr>
      <vt:lpstr>L’évaluation des compétences</vt:lpstr>
      <vt:lpstr>Les principes directeurs</vt:lpstr>
      <vt:lpstr>Structure de l’évaluation</vt:lpstr>
      <vt:lpstr>Exemple de déclinaison</vt:lpstr>
      <vt:lpstr>Certifier l’acquisition de compétences</vt:lpstr>
      <vt:lpstr>Exemple de grille avec tableur</vt:lpstr>
      <vt:lpstr>Evaluer par prélèvements….</vt:lpstr>
      <vt:lpstr>Une intégration évaluation/certification</vt:lpstr>
      <vt:lpstr>CARACTÉRISATION de la SITUATION</vt:lpstr>
      <vt:lpstr>Le CCF : A quoi ça sert ?</vt:lpstr>
      <vt:lpstr>Le CCF : Comment ça marche ?</vt:lpstr>
      <vt:lpstr>Le CCF : Quels sont les problèmes ?</vt:lpstr>
      <vt:lpstr>… quels sont les problèmes ?</vt:lpstr>
      <vt:lpstr>Revue de détail des dérives</vt:lpstr>
      <vt:lpstr>Conséquences des dérives</vt:lpstr>
      <vt:lpstr>PERIODE D’EVALUATION DU CCF </vt:lpstr>
      <vt:lpstr>SITUATIONS D’EVALUATION DU CCF</vt:lpstr>
      <vt:lpstr>Diapositive 24</vt:lpstr>
      <vt:lpstr>CARACTERISTIQUES DES SITUATIONS D’EVALUATION DU CCF </vt:lpstr>
      <vt:lpstr>Evaluer par prélèvements….</vt:lpstr>
      <vt:lpstr>CARACTERISTIQUES DES SITUATIONS D’EVALUATION DU CCF </vt:lpstr>
      <vt:lpstr>CARACTERISTIQUES DES SITUATIONS D’EVALUATION DU CCF </vt:lpstr>
      <vt:lpstr>Diapositive 29</vt:lpstr>
      <vt:lpstr>Évaluer des compétences professionnelles</vt:lpstr>
      <vt:lpstr>Evaluer des compétences intermédiaires</vt:lpstr>
      <vt:lpstr>Identifier des critères d’évaluation</vt:lpstr>
      <vt:lpstr>Identifier des indicateurs de performance</vt:lpstr>
      <vt:lpstr>ÉVALUER des compétences</vt:lpstr>
      <vt:lpstr>Organiser une évaluation certificative</vt:lpstr>
    </vt:vector>
  </TitlesOfParts>
  <Company>IGEN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L’adaptation des parcours de formation</dc:title>
  <dc:creator>Michel RAGE</dc:creator>
  <cp:lastModifiedBy>utilisateur</cp:lastModifiedBy>
  <cp:revision>51</cp:revision>
  <dcterms:created xsi:type="dcterms:W3CDTF">2011-02-01T15:50:08Z</dcterms:created>
  <dcterms:modified xsi:type="dcterms:W3CDTF">2012-04-15T21:02:58Z</dcterms:modified>
</cp:coreProperties>
</file>