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Default Extension="doc" ContentType="application/msword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711" r:id="rId2"/>
    <p:sldMasterId id="2147483712" r:id="rId3"/>
    <p:sldMasterId id="2147483713" r:id="rId4"/>
    <p:sldMasterId id="2147483714" r:id="rId5"/>
    <p:sldMasterId id="2147483715" r:id="rId6"/>
    <p:sldMasterId id="2147483716" r:id="rId7"/>
    <p:sldMasterId id="2147483717" r:id="rId8"/>
    <p:sldMasterId id="2147483718" r:id="rId9"/>
    <p:sldMasterId id="2147483719" r:id="rId10"/>
    <p:sldMasterId id="2147483720" r:id="rId11"/>
  </p:sldMasterIdLst>
  <p:notesMasterIdLst>
    <p:notesMasterId r:id="rId19"/>
  </p:notesMasterIdLst>
  <p:handoutMasterIdLst>
    <p:handoutMasterId r:id="rId20"/>
  </p:handoutMasterIdLst>
  <p:sldIdLst>
    <p:sldId id="299" r:id="rId12"/>
    <p:sldId id="282" r:id="rId13"/>
    <p:sldId id="283" r:id="rId14"/>
    <p:sldId id="300" r:id="rId15"/>
    <p:sldId id="301" r:id="rId16"/>
    <p:sldId id="313" r:id="rId17"/>
    <p:sldId id="305" r:id="rId1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99"/>
    <a:srgbClr val="33CCFF"/>
    <a:srgbClr val="F1CA69"/>
    <a:srgbClr val="F6C87C"/>
    <a:srgbClr val="F5BE65"/>
    <a:srgbClr val="F4B95A"/>
    <a:srgbClr val="F2AB3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14" autoAdjust="0"/>
    <p:restoredTop sz="93535" autoAdjust="0"/>
  </p:normalViewPr>
  <p:slideViewPr>
    <p:cSldViewPr>
      <p:cViewPr varScale="1">
        <p:scale>
          <a:sx n="70" d="100"/>
          <a:sy n="70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  - Séminaire de Paris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D92418F-C3A7-443A-8C31-09F9926D95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4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  - Séminaire de Paris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AADEA05-9059-4AF1-AA38-8A95672A1A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fr-FR" sz="2800" dirty="0" smtClean="0">
                <a:solidFill>
                  <a:schemeClr val="bg2"/>
                </a:solidFill>
              </a:rPr>
              <a:t>L’organisation des chantiers évolue dans la mesure où les conducteurs de travaux, compte tenu de leur charge de travail, sont souvent conduits à reporter une part de leurs tâches, avec la responsabilité qui leur est assortie, sur les responsables de chantier (chef de chantier et chef d’équipe). 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fr-FR" sz="2800" dirty="0" smtClean="0">
                <a:solidFill>
                  <a:schemeClr val="bg2"/>
                </a:solidFill>
              </a:rPr>
              <a:t>En effet, ils sont de plus en plus des “gestionnaires amont d’affaires”. </a:t>
            </a:r>
          </a:p>
          <a:p>
            <a:pPr marL="800100" lvl="1" indent="-342900">
              <a:buFont typeface="Wingdings" pitchFamily="2" charset="2"/>
              <a:buChar char="§"/>
              <a:defRPr/>
            </a:pPr>
            <a:r>
              <a:rPr lang="fr-FR" sz="2800" dirty="0" smtClean="0">
                <a:solidFill>
                  <a:schemeClr val="bg2"/>
                </a:solidFill>
              </a:rPr>
              <a:t>De ce fait, les chefs de chantier deviennent les véritables techniciens responsables du chantier. Ils s’appuient sur les chefs d’équipe auxquels il est demandé de prendre de plus en plus d’initiatives.</a:t>
            </a:r>
          </a:p>
          <a:p>
            <a:pPr>
              <a:defRPr/>
            </a:pPr>
            <a:endParaRPr lang="fr-FR" dirty="0"/>
          </a:p>
        </p:txBody>
      </p:sp>
      <p:sp>
        <p:nvSpPr>
          <p:cNvPr id="155652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155653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39E8F-A5EA-4EE4-90CA-6865CDD6D7BF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274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05000" cy="5410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5562600" cy="5410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Document_Microsoft_Office_Word_97_-_20031.doc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vmlDrawing" Target="../drawings/vmlDrawing10.v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oleObject" Target="../embeddings/Document_Microsoft_Office_Word_97_-_200310.doc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vmlDrawing" Target="../drawings/vmlDrawing11.v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oleObject" Target="../embeddings/Document_Microsoft_Office_Word_97_-_200311.doc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Document_Microsoft_Office_Word_97_-_20032.doc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oleObject" Target="../embeddings/Document_Microsoft_Office_Word_97_-_20033.doc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oleObject" Target="../embeddings/Document_Microsoft_Office_Word_97_-_20034.doc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oleObject" Target="../embeddings/Document_Microsoft_Office_Word_97_-_20035.doc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vmlDrawing" Target="../drawings/vmlDrawing6.v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oleObject" Target="../embeddings/Document_Microsoft_Office_Word_97_-_20036.doc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vmlDrawing" Target="../drawings/vmlDrawing7.v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oleObject" Target="../embeddings/Document_Microsoft_Office_Word_97_-_20037.doc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vmlDrawing" Target="../drawings/vmlDrawing8.v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oleObject" Target="../embeddings/Document_Microsoft_Office_Word_97_-_20038.doc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vmlDrawing" Target="../drawings/vmlDrawing9.v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oleObject" Target="../embeddings/Document_Microsoft_Office_Word_97_-_20039.doc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7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1028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9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181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</a:endParaRPr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1026" name="Document" r:id="rId14" imgW="1121400" imgH="1182240" progId="Word.Document.8">
              <p:embed/>
            </p:oleObj>
          </a:graphicData>
        </a:graphic>
      </p:graphicFrame>
      <p:sp>
        <p:nvSpPr>
          <p:cNvPr id="103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67" r:id="rId1"/>
    <p:sldLayoutId id="2147486868" r:id="rId2"/>
    <p:sldLayoutId id="2147486869" r:id="rId3"/>
    <p:sldLayoutId id="2147486870" r:id="rId4"/>
    <p:sldLayoutId id="2147486871" r:id="rId5"/>
    <p:sldLayoutId id="2147486872" r:id="rId6"/>
    <p:sldLayoutId id="2147486873" r:id="rId7"/>
    <p:sldLayoutId id="2147486874" r:id="rId8"/>
    <p:sldLayoutId id="2147486875" r:id="rId9"/>
    <p:sldLayoutId id="2147486876" r:id="rId10"/>
    <p:sldLayoutId id="2147486877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43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10244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45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10242" name="Document" r:id="rId14" imgW="1121400" imgH="1182240" progId="Word.Document.8">
              <p:embed/>
            </p:oleObj>
          </a:graphicData>
        </a:graphic>
      </p:graphicFrame>
      <p:sp>
        <p:nvSpPr>
          <p:cNvPr id="102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1024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66" r:id="rId1"/>
    <p:sldLayoutId id="2147486967" r:id="rId2"/>
    <p:sldLayoutId id="2147486968" r:id="rId3"/>
    <p:sldLayoutId id="2147486969" r:id="rId4"/>
    <p:sldLayoutId id="2147486970" r:id="rId5"/>
    <p:sldLayoutId id="2147486971" r:id="rId6"/>
    <p:sldLayoutId id="2147486972" r:id="rId7"/>
    <p:sldLayoutId id="2147486973" r:id="rId8"/>
    <p:sldLayoutId id="2147486974" r:id="rId9"/>
    <p:sldLayoutId id="2147486975" r:id="rId10"/>
    <p:sldLayoutId id="2147486976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267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11268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269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11266" name="Document" r:id="rId14" imgW="1121400" imgH="1182240" progId="Word.Document.8">
              <p:embed/>
            </p:oleObj>
          </a:graphicData>
        </a:graphic>
      </p:graphicFrame>
      <p:sp>
        <p:nvSpPr>
          <p:cNvPr id="112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1127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77" r:id="rId1"/>
    <p:sldLayoutId id="2147486978" r:id="rId2"/>
    <p:sldLayoutId id="2147486979" r:id="rId3"/>
    <p:sldLayoutId id="2147486980" r:id="rId4"/>
    <p:sldLayoutId id="2147486981" r:id="rId5"/>
    <p:sldLayoutId id="2147486982" r:id="rId6"/>
    <p:sldLayoutId id="2147486983" r:id="rId7"/>
    <p:sldLayoutId id="2147486984" r:id="rId8"/>
    <p:sldLayoutId id="2147486985" r:id="rId9"/>
    <p:sldLayoutId id="2147486986" r:id="rId10"/>
    <p:sldLayoutId id="2147486987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2052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3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2050" name="Document" r:id="rId14" imgW="1121400" imgH="1182240" progId="Word.Document.8">
              <p:embed/>
            </p:oleObj>
          </a:graphicData>
        </a:graphic>
      </p:graphicFrame>
      <p:sp>
        <p:nvSpPr>
          <p:cNvPr id="20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205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78" r:id="rId1"/>
    <p:sldLayoutId id="2147486879" r:id="rId2"/>
    <p:sldLayoutId id="2147486880" r:id="rId3"/>
    <p:sldLayoutId id="2147486881" r:id="rId4"/>
    <p:sldLayoutId id="2147486882" r:id="rId5"/>
    <p:sldLayoutId id="2147486883" r:id="rId6"/>
    <p:sldLayoutId id="2147486884" r:id="rId7"/>
    <p:sldLayoutId id="2147486885" r:id="rId8"/>
    <p:sldLayoutId id="2147486886" r:id="rId9"/>
    <p:sldLayoutId id="2147486887" r:id="rId10"/>
    <p:sldLayoutId id="2147486888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75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3076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77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3074" name="Document" r:id="rId14" imgW="1121400" imgH="1182240" progId="Word.Document.8">
              <p:embed/>
            </p:oleObj>
          </a:graphicData>
        </a:graphic>
      </p:graphicFrame>
      <p:sp>
        <p:nvSpPr>
          <p:cNvPr id="30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308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9" r:id="rId1"/>
    <p:sldLayoutId id="2147486890" r:id="rId2"/>
    <p:sldLayoutId id="2147486891" r:id="rId3"/>
    <p:sldLayoutId id="2147486892" r:id="rId4"/>
    <p:sldLayoutId id="2147486893" r:id="rId5"/>
    <p:sldLayoutId id="2147486894" r:id="rId6"/>
    <p:sldLayoutId id="2147486895" r:id="rId7"/>
    <p:sldLayoutId id="2147486896" r:id="rId8"/>
    <p:sldLayoutId id="2147486897" r:id="rId9"/>
    <p:sldLayoutId id="2147486898" r:id="rId10"/>
    <p:sldLayoutId id="2147486899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099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4100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1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4098" name="Document" r:id="rId14" imgW="1121400" imgH="1182240" progId="Word.Document.8">
              <p:embed/>
            </p:oleObj>
          </a:graphicData>
        </a:graphic>
      </p:graphicFrame>
      <p:sp>
        <p:nvSpPr>
          <p:cNvPr id="41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410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00" r:id="rId1"/>
    <p:sldLayoutId id="2147486901" r:id="rId2"/>
    <p:sldLayoutId id="2147486902" r:id="rId3"/>
    <p:sldLayoutId id="2147486903" r:id="rId4"/>
    <p:sldLayoutId id="2147486904" r:id="rId5"/>
    <p:sldLayoutId id="2147486905" r:id="rId6"/>
    <p:sldLayoutId id="2147486906" r:id="rId7"/>
    <p:sldLayoutId id="2147486907" r:id="rId8"/>
    <p:sldLayoutId id="2147486908" r:id="rId9"/>
    <p:sldLayoutId id="2147486909" r:id="rId10"/>
    <p:sldLayoutId id="2147486910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123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5124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125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5122" name="Document" r:id="rId14" imgW="1121400" imgH="1182240" progId="Word.Document.8">
              <p:embed/>
            </p:oleObj>
          </a:graphicData>
        </a:graphic>
      </p:graphicFrame>
      <p:sp>
        <p:nvSpPr>
          <p:cNvPr id="51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512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6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11" r:id="rId1"/>
    <p:sldLayoutId id="2147486912" r:id="rId2"/>
    <p:sldLayoutId id="2147486913" r:id="rId3"/>
    <p:sldLayoutId id="2147486914" r:id="rId4"/>
    <p:sldLayoutId id="2147486915" r:id="rId5"/>
    <p:sldLayoutId id="2147486916" r:id="rId6"/>
    <p:sldLayoutId id="2147486917" r:id="rId7"/>
    <p:sldLayoutId id="2147486918" r:id="rId8"/>
    <p:sldLayoutId id="2147486919" r:id="rId9"/>
    <p:sldLayoutId id="2147486920" r:id="rId10"/>
    <p:sldLayoutId id="2147486921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147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6148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149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6146" name="Document" r:id="rId14" imgW="1121400" imgH="1182240" progId="Word.Document.8">
              <p:embed/>
            </p:oleObj>
          </a:graphicData>
        </a:graphic>
      </p:graphicFrame>
      <p:sp>
        <p:nvSpPr>
          <p:cNvPr id="61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615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22" r:id="rId1"/>
    <p:sldLayoutId id="2147486923" r:id="rId2"/>
    <p:sldLayoutId id="2147486924" r:id="rId3"/>
    <p:sldLayoutId id="2147486925" r:id="rId4"/>
    <p:sldLayoutId id="2147486926" r:id="rId5"/>
    <p:sldLayoutId id="2147486927" r:id="rId6"/>
    <p:sldLayoutId id="2147486928" r:id="rId7"/>
    <p:sldLayoutId id="2147486929" r:id="rId8"/>
    <p:sldLayoutId id="2147486930" r:id="rId9"/>
    <p:sldLayoutId id="2147486931" r:id="rId10"/>
    <p:sldLayoutId id="2147486932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171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7172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173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7170" name="Document" r:id="rId14" imgW="1121400" imgH="1182240" progId="Word.Document.8">
              <p:embed/>
            </p:oleObj>
          </a:graphicData>
        </a:graphic>
      </p:graphicFrame>
      <p:sp>
        <p:nvSpPr>
          <p:cNvPr id="71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717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33" r:id="rId1"/>
    <p:sldLayoutId id="2147486934" r:id="rId2"/>
    <p:sldLayoutId id="2147486935" r:id="rId3"/>
    <p:sldLayoutId id="2147486936" r:id="rId4"/>
    <p:sldLayoutId id="2147486937" r:id="rId5"/>
    <p:sldLayoutId id="2147486938" r:id="rId6"/>
    <p:sldLayoutId id="2147486939" r:id="rId7"/>
    <p:sldLayoutId id="2147486940" r:id="rId8"/>
    <p:sldLayoutId id="2147486941" r:id="rId9"/>
    <p:sldLayoutId id="2147486942" r:id="rId10"/>
    <p:sldLayoutId id="2147486943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195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8196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197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8194" name="Document" r:id="rId14" imgW="1121400" imgH="1182240" progId="Word.Document.8">
              <p:embed/>
            </p:oleObj>
          </a:graphicData>
        </a:graphic>
      </p:graphicFrame>
      <p:sp>
        <p:nvSpPr>
          <p:cNvPr id="82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820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44" r:id="rId1"/>
    <p:sldLayoutId id="2147486945" r:id="rId2"/>
    <p:sldLayoutId id="2147486946" r:id="rId3"/>
    <p:sldLayoutId id="2147486947" r:id="rId4"/>
    <p:sldLayoutId id="2147486948" r:id="rId5"/>
    <p:sldLayoutId id="2147486949" r:id="rId6"/>
    <p:sldLayoutId id="2147486950" r:id="rId7"/>
    <p:sldLayoutId id="2147486951" r:id="rId8"/>
    <p:sldLayoutId id="2147486952" r:id="rId9"/>
    <p:sldLayoutId id="2147486953" r:id="rId10"/>
    <p:sldLayoutId id="2147486954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rc 2"/>
          <p:cNvSpPr>
            <a:spLocks/>
          </p:cNvSpPr>
          <p:nvPr/>
        </p:nvSpPr>
        <p:spPr bwMode="auto">
          <a:xfrm>
            <a:off x="26988" y="547688"/>
            <a:ext cx="1727200" cy="6246812"/>
          </a:xfrm>
          <a:custGeom>
            <a:avLst/>
            <a:gdLst>
              <a:gd name="T0" fmla="*/ 2147483647 w 21600"/>
              <a:gd name="T1" fmla="*/ 0 h 24634"/>
              <a:gd name="T2" fmla="*/ 2147483647 w 21600"/>
              <a:gd name="T3" fmla="*/ 2147483647 h 24634"/>
              <a:gd name="T4" fmla="*/ 0 w 21600"/>
              <a:gd name="T5" fmla="*/ 2147483647 h 2463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4634" fill="none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</a:path>
              <a:path w="21600" h="24634" stroke="0" extrusionOk="0">
                <a:moveTo>
                  <a:pt x="22" y="0"/>
                </a:moveTo>
                <a:cubicBezTo>
                  <a:pt x="11943" y="12"/>
                  <a:pt x="21600" y="9679"/>
                  <a:pt x="21600" y="21600"/>
                </a:cubicBezTo>
                <a:cubicBezTo>
                  <a:pt x="21600" y="22615"/>
                  <a:pt x="21528" y="23628"/>
                  <a:pt x="21385" y="24633"/>
                </a:cubicBezTo>
                <a:lnTo>
                  <a:pt x="0" y="21600"/>
                </a:lnTo>
                <a:lnTo>
                  <a:pt x="22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219" name="Rectangle 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315200" y="6248400"/>
            <a:ext cx="1530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buClrTx/>
              <a:buFontTx/>
              <a:buNone/>
              <a:defRPr/>
            </a:pPr>
            <a:r>
              <a:rPr kumimoji="0" lang="fr-FR" sz="1000" b="0" i="1">
                <a:solidFill>
                  <a:schemeClr val="folHlink"/>
                </a:solidFill>
                <a:latin typeface="Arial" charset="0"/>
                <a:hlinkClick r:id="" action="ppaction://hlinkshowjump?jump=firstslide"/>
              </a:rPr>
              <a:t>Retour au début</a:t>
            </a:r>
            <a:endParaRPr kumimoji="0" lang="fr-FR" sz="1200" b="0">
              <a:solidFill>
                <a:schemeClr val="folHlink"/>
              </a:solidFill>
              <a:latin typeface="Arial" charset="0"/>
              <a:hlinkClick r:id="" action="ppaction://hlinkshowjump?jump=firstslide"/>
            </a:endParaRPr>
          </a:p>
        </p:txBody>
      </p:sp>
      <p:sp>
        <p:nvSpPr>
          <p:cNvPr id="9220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8502650" y="6554788"/>
            <a:ext cx="193675" cy="227012"/>
          </a:xfrm>
          <a:prstGeom prst="leftArrow">
            <a:avLst>
              <a:gd name="adj1" fmla="val 50000"/>
              <a:gd name="adj2" fmla="val 6379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221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731250" y="6556375"/>
            <a:ext cx="193675" cy="227013"/>
          </a:xfrm>
          <a:prstGeom prst="rightArrow">
            <a:avLst>
              <a:gd name="adj1" fmla="val 50000"/>
              <a:gd name="adj2" fmla="val 63806"/>
            </a:avLst>
          </a:prstGeom>
          <a:solidFill>
            <a:schemeClr val="bg1"/>
          </a:solidFill>
          <a:ln w="12700" cap="sq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9218" name="Document" r:id="rId14" imgW="1121400" imgH="1182240" progId="Word.Document.8">
              <p:embed/>
            </p:oleObj>
          </a:graphicData>
        </a:graphic>
      </p:graphicFrame>
      <p:sp>
        <p:nvSpPr>
          <p:cNvPr id="92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981200"/>
            <a:ext cx="563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  <a:p>
            <a:pPr lvl="0"/>
            <a:r>
              <a:rPr lang="fr-FR" smtClean="0"/>
              <a:t>Texte</a:t>
            </a:r>
          </a:p>
          <a:p>
            <a:pPr lvl="2"/>
            <a:r>
              <a:rPr lang="fr-FR" smtClean="0"/>
              <a:t>Texte</a:t>
            </a:r>
          </a:p>
        </p:txBody>
      </p:sp>
      <p:sp>
        <p:nvSpPr>
          <p:cNvPr id="922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Texte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2590800" y="6400800"/>
            <a:ext cx="4495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kumimoj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</a:t>
            </a:r>
            <a:endParaRPr lang="fr-FR" b="0">
              <a:solidFill>
                <a:schemeClr val="folHlink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55" r:id="rId1"/>
    <p:sldLayoutId id="2147486956" r:id="rId2"/>
    <p:sldLayoutId id="2147486957" r:id="rId3"/>
    <p:sldLayoutId id="2147486958" r:id="rId4"/>
    <p:sldLayoutId id="2147486959" r:id="rId5"/>
    <p:sldLayoutId id="2147486960" r:id="rId6"/>
    <p:sldLayoutId id="2147486961" r:id="rId7"/>
    <p:sldLayoutId id="2147486962" r:id="rId8"/>
    <p:sldLayoutId id="2147486963" r:id="rId9"/>
    <p:sldLayoutId id="2147486964" r:id="rId10"/>
    <p:sldLayoutId id="2147486965" r:id="rId11"/>
  </p:sldLayoutIdLst>
  <p:hf sldNum="0" hd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rgbClr val="F1CA6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itchFamily="2" charset="2"/>
        <a:buChar char="n"/>
        <a:defRPr kumimoji="1" sz="3200" b="1">
          <a:solidFill>
            <a:srgbClr val="F1CA6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kumimoji="1" sz="26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F"/>
        <a:defRPr kumimoji="1"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179388" y="476250"/>
            <a:ext cx="762000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 algn="ctr">
              <a:lnSpc>
                <a:spcPct val="150000"/>
              </a:lnSpc>
              <a:buFont typeface="Monotype Sorts" pitchFamily="2" charset="2"/>
              <a:buNone/>
              <a:defRPr/>
            </a:pPr>
            <a:r>
              <a:rPr lang="fr-FR" dirty="0" smtClean="0">
                <a:solidFill>
                  <a:schemeClr val="bg2"/>
                </a:solidFill>
              </a:rPr>
              <a:t>Un nouvel élan ….</a:t>
            </a:r>
            <a:endParaRPr lang="fr-FR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6195" name="Espace réservé du pied de page 1"/>
          <p:cNvSpPr txBox="1">
            <a:spLocks/>
          </p:cNvSpPr>
          <p:nvPr/>
        </p:nvSpPr>
        <p:spPr bwMode="auto">
          <a:xfrm>
            <a:off x="2051050" y="6110288"/>
            <a:ext cx="525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fr-FR">
                <a:solidFill>
                  <a:schemeClr val="bg2"/>
                </a:solidFill>
                <a:latin typeface="Arial" pitchFamily="34" charset="0"/>
              </a:rPr>
              <a:t>RENOVATION B.T.S. BÂTIMENT -  B.T.S. TRAVAUX PUBLICS</a:t>
            </a:r>
            <a:endParaRPr kumimoji="0" lang="fr-FR" b="0">
              <a:solidFill>
                <a:schemeClr val="bg2"/>
              </a:solidFill>
              <a:latin typeface="Arial" pitchFamily="34" charset="0"/>
            </a:endParaRPr>
          </a:p>
        </p:txBody>
      </p:sp>
      <p:pic>
        <p:nvPicPr>
          <p:cNvPr id="136196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39975" y="2565400"/>
            <a:ext cx="6186488" cy="1919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buClr>
                <a:srgbClr val="FF9966"/>
              </a:buClr>
              <a:buSzPct val="50000"/>
              <a:buFont typeface="Monotype Sorts" pitchFamily="2" charset="2"/>
              <a:buNone/>
              <a:defRPr/>
            </a:pPr>
            <a:r>
              <a:rPr lang="fr-FR" sz="5400" b="0" kern="0" dirty="0">
                <a:solidFill>
                  <a:srgbClr val="000099"/>
                </a:solidFill>
                <a:latin typeface="Arial Narrow"/>
              </a:rPr>
              <a:t>Les grandes évolutions </a:t>
            </a:r>
          </a:p>
          <a:p>
            <a:pPr algn="ctr" eaLnBrk="0" hangingPunct="0">
              <a:buClr>
                <a:srgbClr val="FF9966"/>
              </a:buClr>
              <a:buSzPct val="50000"/>
              <a:buFont typeface="Monotype Sorts" pitchFamily="2" charset="2"/>
              <a:buNone/>
              <a:defRPr/>
            </a:pPr>
            <a:r>
              <a:rPr lang="fr-FR" sz="5400" b="0" kern="0" dirty="0">
                <a:solidFill>
                  <a:srgbClr val="000099"/>
                </a:solidFill>
                <a:latin typeface="Arial Narrow"/>
              </a:rPr>
              <a:t>du BTS 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ZoneTexte 1"/>
          <p:cNvSpPr txBox="1">
            <a:spLocks noChangeArrowheads="1"/>
          </p:cNvSpPr>
          <p:nvPr/>
        </p:nvSpPr>
        <p:spPr bwMode="auto">
          <a:xfrm>
            <a:off x="1042988" y="765175"/>
            <a:ext cx="7921625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285750" indent="-28575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3pPr>
            <a:lvl4pPr marL="16002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4pPr>
            <a:lvl5pPr marL="20574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Monotype Sorts" pitchFamily="2" charset="2"/>
              <a:buChar char="•"/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Monotype Sorts" pitchFamily="2" charset="2"/>
              <a:buChar char="•"/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Monotype Sorts" pitchFamily="2" charset="2"/>
              <a:buChar char="•"/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Monotype Sorts" pitchFamily="2" charset="2"/>
              <a:buChar char="•"/>
              <a:defRPr kumimoji="1" sz="1400" b="1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buClrTx/>
              <a:buFont typeface="Wingdings" pitchFamily="2" charset="2"/>
              <a:buChar char="§"/>
              <a:defRPr/>
            </a:pPr>
            <a:r>
              <a:rPr lang="fr-F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Rappels des besoins exprimés par la profession en terme de fonctions et de compétences</a:t>
            </a:r>
          </a:p>
          <a:p>
            <a:pPr eaLnBrk="1" hangingPunct="1">
              <a:lnSpc>
                <a:spcPct val="200000"/>
              </a:lnSpc>
              <a:buClrTx/>
              <a:buFont typeface="Wingdings" pitchFamily="2" charset="2"/>
              <a:buChar char="§"/>
              <a:defRPr/>
            </a:pPr>
            <a:r>
              <a:rPr lang="fr-F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Savoirs technologiques associés</a:t>
            </a:r>
            <a:endParaRPr lang="fr-FR" sz="24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200000"/>
              </a:lnSpc>
              <a:buClrTx/>
              <a:buFont typeface="Wingdings" pitchFamily="2" charset="2"/>
              <a:buChar char="§"/>
              <a:defRPr/>
            </a:pPr>
            <a:endParaRPr lang="fr-FR" sz="24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-100013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r>
              <a:rPr lang="fr-FR" sz="2400" cap="all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Référentiel</a:t>
            </a:r>
            <a:endParaRPr lang="fr-FR" sz="2400" dirty="0" smtClean="0">
              <a:solidFill>
                <a:schemeClr val="tx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37220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03350" y="1412875"/>
            <a:ext cx="7489825" cy="5854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 Ouverture vers la maitrise d’œuvre (U 41)</a:t>
            </a:r>
          </a:p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 HQPSE présent à toutes les étapes (S6)</a:t>
            </a:r>
          </a:p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 Droit et Gestion intégrés (S5)</a:t>
            </a:r>
          </a:p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 Importance des études de prix  (U42 &amp; U5)</a:t>
            </a:r>
          </a:p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 Assistance informatique importante en mécanique appliquée (U42 &amp; U5)</a:t>
            </a:r>
          </a:p>
          <a:p>
            <a:pPr>
              <a:buClr>
                <a:schemeClr val="bg2">
                  <a:lumMod val="50000"/>
                  <a:lumOff val="50000"/>
                </a:schemeClr>
              </a:buClr>
              <a:buFont typeface="Wingdings" pitchFamily="2" charset="2"/>
              <a:buChar char="ü"/>
              <a:defRPr/>
            </a:pPr>
            <a:r>
              <a:rPr lang="fr-FR" sz="3200" dirty="0">
                <a:solidFill>
                  <a:srgbClr val="000099"/>
                </a:solidFill>
              </a:rPr>
              <a:t>Recentrement des tâches effectuées vers la fonction Encadrement (U 61)</a:t>
            </a:r>
          </a:p>
          <a:p>
            <a:pPr>
              <a:defRPr/>
            </a:pPr>
            <a:endParaRPr lang="fr-FR" sz="2400" dirty="0">
              <a:solidFill>
                <a:srgbClr val="000099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  <a:defRPr/>
            </a:pPr>
            <a:endParaRPr lang="fr-FR" sz="2400" dirty="0">
              <a:solidFill>
                <a:schemeClr val="bg2"/>
              </a:solidFill>
            </a:endParaRPr>
          </a:p>
          <a:p>
            <a:pPr>
              <a:buClrTx/>
              <a:buFont typeface="Monotype Sorts" pitchFamily="2" charset="2"/>
              <a:buNone/>
              <a:defRPr/>
            </a:pPr>
            <a:endParaRPr lang="fr-FR" sz="2400" dirty="0">
              <a:solidFill>
                <a:schemeClr val="bg2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r>
              <a:rPr lang="fr-FR" sz="2400" cap="all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Référentiel</a:t>
            </a:r>
            <a:endParaRPr lang="fr-FR" sz="2400" dirty="0" smtClean="0">
              <a:solidFill>
                <a:schemeClr val="tx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7813" y="692150"/>
            <a:ext cx="576421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Monotype Sorts" pitchFamily="2" charset="2"/>
              <a:buNone/>
              <a:defRPr/>
            </a:pPr>
            <a:r>
              <a:rPr lang="fr-FR" sz="40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Quelques points importants</a:t>
            </a:r>
          </a:p>
        </p:txBody>
      </p:sp>
      <p:pic>
        <p:nvPicPr>
          <p:cNvPr id="138245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850" y="1484313"/>
            <a:ext cx="871220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Tx/>
              <a:buFont typeface="Wingdings" pitchFamily="2" charset="2"/>
              <a:buChar char="§"/>
              <a:defRPr/>
            </a:pPr>
            <a:r>
              <a:rPr lang="fr-FR" sz="36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En maîtrise d’œuvre, le BTS TP</a:t>
            </a:r>
          </a:p>
          <a:p>
            <a:pPr marL="800100" lvl="1" indent="-342900">
              <a:buClrTx/>
              <a:buFont typeface="Wingdings" pitchFamily="2" charset="2"/>
              <a:buChar char="§"/>
              <a:defRPr/>
            </a:pPr>
            <a:r>
              <a:rPr lang="fr-FR" sz="3200" dirty="0">
                <a:solidFill>
                  <a:schemeClr val="bg2"/>
                </a:solidFill>
              </a:rPr>
              <a:t>participe à la conception des ouvrages et à la préparation des dossiers d’avant- projet, des dossiers de consultation d’entreprises, au suivi des opérations, aux réunions de chantiers. </a:t>
            </a:r>
          </a:p>
          <a:p>
            <a:pPr marL="800100" lvl="1" indent="-342900">
              <a:buClrTx/>
              <a:buFont typeface="Wingdings" pitchFamily="2" charset="2"/>
              <a:buChar char="§"/>
              <a:defRPr/>
            </a:pPr>
            <a:r>
              <a:rPr lang="fr-FR" sz="3200" dirty="0">
                <a:solidFill>
                  <a:schemeClr val="bg2"/>
                </a:solidFill>
              </a:rPr>
              <a:t>assure le traitement des ordres de service et des situations. </a:t>
            </a:r>
          </a:p>
          <a:p>
            <a:pPr marL="800100" lvl="1" indent="-342900">
              <a:buClrTx/>
              <a:buFont typeface="Wingdings" pitchFamily="2" charset="2"/>
              <a:buChar char="§"/>
              <a:defRPr/>
            </a:pPr>
            <a:r>
              <a:rPr lang="fr-FR" sz="3200" dirty="0">
                <a:solidFill>
                  <a:schemeClr val="bg2"/>
                </a:solidFill>
              </a:rPr>
              <a:t>tient à jour les programmes d’exécution.</a:t>
            </a:r>
          </a:p>
          <a:p>
            <a:pPr>
              <a:buClrTx/>
              <a:buFont typeface="Monotype Sorts" pitchFamily="2" charset="2"/>
              <a:buNone/>
              <a:defRPr/>
            </a:pPr>
            <a:endParaRPr lang="fr-FR" sz="2400" dirty="0">
              <a:solidFill>
                <a:schemeClr val="bg2"/>
              </a:solidFill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r>
              <a:rPr lang="fr-FR" sz="2400" cap="all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Référentiel</a:t>
            </a:r>
            <a:endParaRPr lang="fr-FR" sz="2400" dirty="0" smtClean="0">
              <a:solidFill>
                <a:schemeClr val="tx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39268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23850" y="1484313"/>
            <a:ext cx="8712200" cy="424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lvl="1" indent="-342900">
              <a:buClrTx/>
              <a:buFont typeface="Wingdings" pitchFamily="2" charset="2"/>
              <a:buChar char="§"/>
              <a:defRPr/>
            </a:pPr>
            <a:r>
              <a:rPr lang="fr-FR" sz="36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En production, le BTS TP</a:t>
            </a:r>
          </a:p>
          <a:p>
            <a:pPr marL="800100" lvl="1" indent="-342900">
              <a:buClrTx/>
              <a:buFont typeface="Wingdings" pitchFamily="2" charset="2"/>
              <a:buChar char="§"/>
              <a:defRPr/>
            </a:pPr>
            <a:r>
              <a:rPr lang="fr-FR" sz="3200" dirty="0">
                <a:solidFill>
                  <a:schemeClr val="bg2"/>
                </a:solidFill>
              </a:rPr>
              <a:t>assure au quotidien l’organisation générale d’un chantier ou d’une partie de celui-ci, selon son importance.  </a:t>
            </a:r>
          </a:p>
          <a:p>
            <a:pPr marL="800100" lvl="1" indent="-342900">
              <a:buClrTx/>
              <a:buFont typeface="Wingdings" pitchFamily="2" charset="2"/>
              <a:buChar char="§"/>
              <a:defRPr/>
            </a:pPr>
            <a:r>
              <a:rPr lang="fr-FR" sz="3200" dirty="0">
                <a:solidFill>
                  <a:schemeClr val="bg2"/>
                </a:solidFill>
              </a:rPr>
              <a:t>Dans ce cadre, il contrôle, coordonne le travail des équipes, et tient à jour le calendrier d’avancement des travaux. </a:t>
            </a:r>
          </a:p>
          <a:p>
            <a:pPr>
              <a:buClrTx/>
              <a:buFont typeface="Monotype Sorts" pitchFamily="2" charset="2"/>
              <a:buNone/>
              <a:defRPr/>
            </a:pPr>
            <a:endParaRPr lang="fr-FR" sz="2400" dirty="0">
              <a:solidFill>
                <a:schemeClr val="bg2"/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r>
              <a:rPr lang="fr-FR" sz="2400" cap="all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Référentiel</a:t>
            </a:r>
            <a:endParaRPr lang="fr-FR" sz="2400" dirty="0" smtClean="0">
              <a:solidFill>
                <a:schemeClr val="tx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40292" name="Imag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260350"/>
            <a:ext cx="91440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2075" tIns="46038" rIns="92075" bIns="46038" anchor="ctr"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4800" b="1">
                <a:solidFill>
                  <a:srgbClr val="F1CA69"/>
                </a:solidFill>
                <a:latin typeface="Arial Narrow" pitchFamily="34" charset="0"/>
              </a:defRPr>
            </a:lvl9pPr>
          </a:lstStyle>
          <a:p>
            <a:pPr marL="0" lvl="1">
              <a:lnSpc>
                <a:spcPct val="150000"/>
              </a:lnSpc>
              <a:buFont typeface="Monotype Sorts" pitchFamily="2" charset="2"/>
              <a:buNone/>
              <a:defRPr/>
            </a:pPr>
            <a:r>
              <a:rPr lang="fr-FR" sz="2400" cap="all" dirty="0" smtClean="0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rPr>
              <a:t>Rappels des compétences mobilisées – Extraits en rapport avec les principales évolutions</a:t>
            </a:r>
          </a:p>
          <a:p>
            <a:pPr algn="ctr">
              <a:buFont typeface="Monotype Sorts" pitchFamily="2" charset="2"/>
              <a:buNone/>
              <a:defRPr/>
            </a:pPr>
            <a:endParaRPr lang="fr-FR" sz="2400" dirty="0" smtClean="0">
              <a:solidFill>
                <a:schemeClr val="tx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827088" y="1039813"/>
          <a:ext cx="8136904" cy="5583379"/>
        </p:xfrm>
        <a:graphic>
          <a:graphicData uri="http://schemas.openxmlformats.org/drawingml/2006/table">
            <a:tbl>
              <a:tblPr/>
              <a:tblGrid>
                <a:gridCol w="8136904"/>
              </a:tblGrid>
              <a:tr h="733490">
                <a:tc>
                  <a:txBody>
                    <a:bodyPr/>
                    <a:lstStyle/>
                    <a:p>
                      <a:pPr marL="215900" indent="-215900" algn="just"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C1</a:t>
                      </a:r>
                      <a:r>
                        <a:rPr lang="fr-FR" sz="1800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 Préparer et Réaliser la consultation des entreprises </a:t>
                      </a:r>
                      <a:r>
                        <a:rPr lang="fr-FR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(du point de vue de la maîtrise d'œuvre)</a:t>
                      </a: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9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C2</a:t>
                      </a: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800" b="0" dirty="0" smtClean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Etudier un dossier pour répondre à un appel d'offres </a:t>
                      </a: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(du point de vue de l’entreprise)</a:t>
                      </a: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C3</a:t>
                      </a:r>
                      <a:r>
                        <a:rPr lang="fr-FR" sz="1800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 Participer au pilotage des travaux </a:t>
                      </a:r>
                      <a:r>
                        <a:rPr lang="fr-FR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(du point de vue de la maîtrise d'œuvre)</a:t>
                      </a: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651">
                <a:tc>
                  <a:txBody>
                    <a:bodyPr/>
                    <a:lstStyle/>
                    <a:p>
                      <a:pPr marL="215900" marR="0" indent="-215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fr-FR" sz="1800" b="1" dirty="0" smtClean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C4 </a:t>
                      </a:r>
                      <a:r>
                        <a:rPr lang="fr-FR" sz="1800" b="0" dirty="0" smtClean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Réaliser des études Méthodes et d'Exécution </a:t>
                      </a: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(du point de vue de l’entreprise)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20">
                <a:tc>
                  <a:txBody>
                    <a:bodyPr/>
                    <a:lstStyle/>
                    <a:p>
                      <a:pPr marL="215900" marR="0" indent="-215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fr-FR" sz="1800" b="1" dirty="0" smtClean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C9</a:t>
                      </a: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 Définir le budget du chantier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20">
                <a:tc>
                  <a:txBody>
                    <a:bodyPr/>
                    <a:lstStyle/>
                    <a:p>
                      <a:pPr marL="215900" indent="-215900" algn="just"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C10</a:t>
                      </a:r>
                      <a:r>
                        <a:rPr lang="fr-FR" sz="1800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 Définir les moyens relatifs aux exigences de QSE  d’un </a:t>
                      </a:r>
                      <a:r>
                        <a:rPr lang="fr-FR" sz="2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chantier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20">
                <a:tc>
                  <a:txBody>
                    <a:bodyPr/>
                    <a:lstStyle/>
                    <a:p>
                      <a:pPr marL="215900" indent="-215900" algn="just"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C16</a:t>
                      </a:r>
                      <a:r>
                        <a:rPr lang="fr-FR" sz="18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Encadrer les équipes </a:t>
                      </a:r>
                      <a:r>
                        <a:rPr lang="fr-FR" sz="1800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et faire respecter les consignes HQPE</a:t>
                      </a: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20">
                <a:tc>
                  <a:txBody>
                    <a:bodyPr/>
                    <a:lstStyle/>
                    <a:p>
                      <a:pPr marL="215900" indent="-215900" algn="just"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C17</a:t>
                      </a:r>
                      <a:r>
                        <a:rPr lang="fr-FR" sz="18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Gérer et coordonner l’intervention des </a:t>
                      </a: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sous-traitants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C18</a:t>
                      </a:r>
                      <a:r>
                        <a:rPr lang="fr-FR" sz="1800" dirty="0">
                          <a:solidFill>
                            <a:schemeClr val="bg2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800" b="1" kern="1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+mn-cs"/>
                        </a:rPr>
                        <a:t>Conduire des réunions d’information et/ou de coordination</a:t>
                      </a:r>
                    </a:p>
                  </a:txBody>
                  <a:tcPr marL="31635" marR="316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4409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6089650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029325"/>
            <a:ext cx="647700" cy="7239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439863" y="549275"/>
            <a:ext cx="7704137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S5</a:t>
            </a: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. Aspects administratifs et juridiques de l’acte de construire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S6. Aspects environnementaux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S7. Communication technique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S8. Approche scientifique et technique des ouvrages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S10</a:t>
            </a: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. Aspects économiques et financiers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S11.Gestion du temps et des ressources humaines et matérielles</a:t>
            </a:r>
          </a:p>
          <a:p>
            <a:pPr marL="71755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fr-FR" sz="2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S13 </a:t>
            </a:r>
            <a:r>
              <a:rPr lang="fr-FR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Arial"/>
                <a:ea typeface="Times New Roman"/>
              </a:rPr>
              <a:t>Essais, mesures et contrôles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3976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Monotype Sorts" pitchFamily="2" charset="2"/>
              <a:buNone/>
              <a:defRPr/>
            </a:pPr>
            <a:r>
              <a:rPr lang="fr-FR" sz="2400" cap="all" dirty="0">
                <a:solidFill>
                  <a:schemeClr val="tx1">
                    <a:lumMod val="50000"/>
                  </a:schemeClr>
                </a:solidFill>
                <a:latin typeface="Arial" charset="0"/>
                <a:ea typeface="+mj-ea"/>
                <a:cs typeface="Arial" charset="0"/>
              </a:rPr>
              <a:t>SAVOIRS ASSOCIÉS AUX COMPÉTENCES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résn Renovation TC">
  <a:themeElements>
    <a:clrScheme name="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èle présn Renovation TC">
  <a:themeElements>
    <a:clrScheme name="10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10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10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èle présn Renovation TC">
  <a:themeElements>
    <a:clrScheme name="11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11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11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èle présn Renovation TC">
  <a:themeElements>
    <a:clrScheme name="2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2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2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èle présn Renovation TC">
  <a:themeElements>
    <a:clrScheme name="3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3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3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èle présn Renovation TC">
  <a:themeElements>
    <a:clrScheme name="4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4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4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èle présn Renovation TC">
  <a:themeElements>
    <a:clrScheme name="5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5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5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èle présn Renovation TC">
  <a:themeElements>
    <a:clrScheme name="6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6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6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èle présn Renovation TC">
  <a:themeElements>
    <a:clrScheme name="7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7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7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èle présn Renovation TC">
  <a:themeElements>
    <a:clrScheme name="8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8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8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èle présn Renovation TC">
  <a:themeElements>
    <a:clrScheme name="9_modèle présn Renovation TC 1">
      <a:dk1>
        <a:srgbClr val="009999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8282"/>
      </a:accent4>
      <a:accent5>
        <a:srgbClr val="E2F4FF"/>
      </a:accent5>
      <a:accent6>
        <a:srgbClr val="E7E7B9"/>
      </a:accent6>
      <a:hlink>
        <a:srgbClr val="FF9966"/>
      </a:hlink>
      <a:folHlink>
        <a:srgbClr val="009999"/>
      </a:folHlink>
    </a:clrScheme>
    <a:fontScheme name="9_modèle présn Renovation TC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Monotype Sorts" pitchFamily="2" charset="2"/>
          <a:buChar char="•"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9_modèle présn Renovation T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modèle présn Renovation TC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8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modèle présn Renovation T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présn Renovation TC</Template>
  <TotalTime>977</TotalTime>
  <Words>466</Words>
  <Application>Microsoft Office PowerPoint</Application>
  <PresentationFormat>Affichage à l'écran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9" baseType="lpstr">
      <vt:lpstr>modèle présn Renovation TC</vt:lpstr>
      <vt:lpstr>2_modèle présn Renovation TC</vt:lpstr>
      <vt:lpstr>3_modèle présn Renovation TC</vt:lpstr>
      <vt:lpstr>4_modèle présn Renovation TC</vt:lpstr>
      <vt:lpstr>5_modèle présn Renovation TC</vt:lpstr>
      <vt:lpstr>6_modèle présn Renovation TC</vt:lpstr>
      <vt:lpstr>7_modèle présn Renovation TC</vt:lpstr>
      <vt:lpstr>8_modèle présn Renovation TC</vt:lpstr>
      <vt:lpstr>9_modèle présn Renovation TC</vt:lpstr>
      <vt:lpstr>10_modèle présn Renovation TC</vt:lpstr>
      <vt:lpstr>11_modèle présn Renovation TC</vt:lpstr>
      <vt:lpstr>Document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Personnel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nouvel élan….</dc:title>
  <dc:creator>m</dc:creator>
  <cp:lastModifiedBy>utilisateur</cp:lastModifiedBy>
  <cp:revision>103</cp:revision>
  <cp:lastPrinted>2012-03-12T10:40:26Z</cp:lastPrinted>
  <dcterms:created xsi:type="dcterms:W3CDTF">2005-02-03T16:30:50Z</dcterms:created>
  <dcterms:modified xsi:type="dcterms:W3CDTF">2012-04-11T21:43:02Z</dcterms:modified>
</cp:coreProperties>
</file>