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3" r:id="rId5"/>
    <p:sldId id="261" r:id="rId6"/>
    <p:sldId id="260" r:id="rId7"/>
    <p:sldId id="262" r:id="rId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85097F56-46B4-4DF9-BDD4-9261BFE7F44B}" type="datetimeFigureOut">
              <a:rPr lang="fr-FR" smtClean="0"/>
              <a:pPr/>
              <a:t>16/04/2012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A906E55-D0DD-46B7-AF87-F3F96B7204CF}"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5097F56-46B4-4DF9-BDD4-9261BFE7F44B}" type="datetimeFigureOut">
              <a:rPr lang="fr-FR" smtClean="0"/>
              <a:pPr/>
              <a:t>16/04/2012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A906E55-D0DD-46B7-AF87-F3F96B7204CF}"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5097F56-46B4-4DF9-BDD4-9261BFE7F44B}" type="datetimeFigureOut">
              <a:rPr lang="fr-FR" smtClean="0"/>
              <a:pPr/>
              <a:t>16/04/2012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A906E55-D0DD-46B7-AF87-F3F96B7204CF}"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5097F56-46B4-4DF9-BDD4-9261BFE7F44B}" type="datetimeFigureOut">
              <a:rPr lang="fr-FR" smtClean="0"/>
              <a:pPr/>
              <a:t>16/04/2012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A906E55-D0DD-46B7-AF87-F3F96B7204CF}"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85097F56-46B4-4DF9-BDD4-9261BFE7F44B}" type="datetimeFigureOut">
              <a:rPr lang="fr-FR" smtClean="0"/>
              <a:pPr/>
              <a:t>16/04/2012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A906E55-D0DD-46B7-AF87-F3F96B7204CF}"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85097F56-46B4-4DF9-BDD4-9261BFE7F44B}" type="datetimeFigureOut">
              <a:rPr lang="fr-FR" smtClean="0"/>
              <a:pPr/>
              <a:t>16/04/2012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A906E55-D0DD-46B7-AF87-F3F96B7204CF}"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85097F56-46B4-4DF9-BDD4-9261BFE7F44B}" type="datetimeFigureOut">
              <a:rPr lang="fr-FR" smtClean="0"/>
              <a:pPr/>
              <a:t>16/04/2012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8A906E55-D0DD-46B7-AF87-F3F96B7204CF}"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85097F56-46B4-4DF9-BDD4-9261BFE7F44B}" type="datetimeFigureOut">
              <a:rPr lang="fr-FR" smtClean="0"/>
              <a:pPr/>
              <a:t>16/04/2012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A906E55-D0DD-46B7-AF87-F3F96B7204CF}"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5097F56-46B4-4DF9-BDD4-9261BFE7F44B}" type="datetimeFigureOut">
              <a:rPr lang="fr-FR" smtClean="0"/>
              <a:pPr/>
              <a:t>16/04/2012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8A906E55-D0DD-46B7-AF87-F3F96B7204CF}"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85097F56-46B4-4DF9-BDD4-9261BFE7F44B}" type="datetimeFigureOut">
              <a:rPr lang="fr-FR" smtClean="0"/>
              <a:pPr/>
              <a:t>16/04/2012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A906E55-D0DD-46B7-AF87-F3F96B7204CF}"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85097F56-46B4-4DF9-BDD4-9261BFE7F44B}" type="datetimeFigureOut">
              <a:rPr lang="fr-FR" smtClean="0"/>
              <a:pPr/>
              <a:t>16/04/2012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A906E55-D0DD-46B7-AF87-F3F96B7204CF}"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097F56-46B4-4DF9-BDD4-9261BFE7F44B}" type="datetimeFigureOut">
              <a:rPr lang="fr-FR" smtClean="0"/>
              <a:pPr/>
              <a:t>16/04/2012</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906E55-D0DD-46B7-AF87-F3F96B7204CF}"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file:///C:\Documents%20and%20Settings\utilisateur\Mes%20documents\Acad&#233;mie\BAC-BTS\BTS\Filiere%20BTP\S&#233;minaire%20BTS%20TP-Bat\S&#233;minaire%20Avril%202012\texte_experimentation.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3568" y="980728"/>
            <a:ext cx="7772400" cy="1470025"/>
          </a:xfrm>
        </p:spPr>
        <p:txBody>
          <a:bodyPr/>
          <a:lstStyle/>
          <a:p>
            <a:r>
              <a:rPr lang="fr-FR" dirty="0" err="1" smtClean="0"/>
              <a:t>Modularisation</a:t>
            </a:r>
            <a:endParaRPr lang="fr-FR" dirty="0"/>
          </a:p>
        </p:txBody>
      </p:sp>
      <p:sp>
        <p:nvSpPr>
          <p:cNvPr id="3" name="Sous-titre 2"/>
          <p:cNvSpPr>
            <a:spLocks noGrp="1"/>
          </p:cNvSpPr>
          <p:nvPr>
            <p:ph type="subTitle" idx="1"/>
          </p:nvPr>
        </p:nvSpPr>
        <p:spPr>
          <a:xfrm>
            <a:off x="1331640" y="2996952"/>
            <a:ext cx="6400800" cy="1752600"/>
          </a:xfrm>
        </p:spPr>
        <p:txBody>
          <a:bodyPr/>
          <a:lstStyle/>
          <a:p>
            <a:pPr>
              <a:buFont typeface="Arial" charset="0"/>
              <a:buChar char="•"/>
            </a:pPr>
            <a:r>
              <a:rPr lang="fr-FR" dirty="0" smtClean="0"/>
              <a:t>Des questions</a:t>
            </a:r>
          </a:p>
          <a:p>
            <a:pPr>
              <a:buFont typeface="Arial" charset="0"/>
              <a:buChar char="•"/>
            </a:pPr>
            <a:r>
              <a:rPr lang="fr-FR" dirty="0" smtClean="0"/>
              <a:t>Des réponses ou des pistes de réflexions</a:t>
            </a:r>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Rendre Compatible projet et modules</a:t>
            </a:r>
            <a:endParaRPr lang="fr-FR" dirty="0"/>
          </a:p>
        </p:txBody>
      </p:sp>
      <p:sp>
        <p:nvSpPr>
          <p:cNvPr id="3" name="Espace réservé du contenu 2"/>
          <p:cNvSpPr>
            <a:spLocks noGrp="1"/>
          </p:cNvSpPr>
          <p:nvPr>
            <p:ph idx="1"/>
          </p:nvPr>
        </p:nvSpPr>
        <p:spPr>
          <a:xfrm>
            <a:off x="457200" y="1600200"/>
            <a:ext cx="8229600" cy="5069160"/>
          </a:xfrm>
        </p:spPr>
        <p:txBody>
          <a:bodyPr>
            <a:normAutofit fontScale="92500" lnSpcReduction="10000"/>
          </a:bodyPr>
          <a:lstStyle/>
          <a:p>
            <a:r>
              <a:rPr lang="fr-FR" dirty="0" smtClean="0"/>
              <a:t>Le travail par projet:</a:t>
            </a:r>
          </a:p>
          <a:p>
            <a:pPr marL="1077913" indent="-546100">
              <a:buFont typeface="Wingdings" pitchFamily="2" charset="2"/>
              <a:buChar char="v"/>
            </a:pPr>
            <a:r>
              <a:rPr lang="fr-FR" dirty="0" err="1" smtClean="0"/>
              <a:t>Contextualisation</a:t>
            </a:r>
            <a:r>
              <a:rPr lang="fr-FR" dirty="0" smtClean="0"/>
              <a:t> des situations</a:t>
            </a:r>
          </a:p>
          <a:p>
            <a:pPr marL="1077913" indent="-546100">
              <a:buFont typeface="Wingdings" pitchFamily="2" charset="2"/>
              <a:buChar char="v"/>
            </a:pPr>
            <a:r>
              <a:rPr lang="fr-FR" dirty="0" smtClean="0"/>
              <a:t>Des problématiques issues de cas réels</a:t>
            </a:r>
          </a:p>
          <a:p>
            <a:pPr marL="1077913" indent="-546100">
              <a:buFont typeface="Wingdings" pitchFamily="2" charset="2"/>
              <a:buChar char="v"/>
            </a:pPr>
            <a:r>
              <a:rPr lang="fr-FR" dirty="0" smtClean="0"/>
              <a:t>Permet de créer du lien dans les apprentissages</a:t>
            </a:r>
          </a:p>
          <a:p>
            <a:pPr marL="355600" indent="-355600"/>
            <a:r>
              <a:rPr lang="fr-FR" dirty="0" smtClean="0"/>
              <a:t>Les modules définissent:</a:t>
            </a:r>
          </a:p>
          <a:p>
            <a:pPr marL="755650" lvl="1" indent="-223838">
              <a:buFont typeface="Wingdings" pitchFamily="2" charset="2"/>
              <a:buChar char="v"/>
            </a:pPr>
            <a:r>
              <a:rPr lang="fr-FR" dirty="0" smtClean="0"/>
              <a:t>la ou les compétences terminales ciblées</a:t>
            </a:r>
          </a:p>
          <a:p>
            <a:pPr marL="755650" lvl="1" indent="-223838">
              <a:buFont typeface="Wingdings" pitchFamily="2" charset="2"/>
              <a:buChar char="v"/>
            </a:pPr>
            <a:r>
              <a:rPr lang="fr-FR" dirty="0" smtClean="0"/>
              <a:t> Les connaissances à mobiliser</a:t>
            </a:r>
          </a:p>
          <a:p>
            <a:pPr marL="755650" lvl="1" indent="-223838">
              <a:buFont typeface="Wingdings" pitchFamily="2" charset="2"/>
              <a:buChar char="v"/>
            </a:pPr>
            <a:r>
              <a:rPr lang="fr-FR" dirty="0" smtClean="0"/>
              <a:t> Le niveau d’acquisition à atteindre</a:t>
            </a:r>
          </a:p>
          <a:p>
            <a:pPr marL="755650" lvl="1" indent="-223838">
              <a:buFont typeface="Wingdings" pitchFamily="2" charset="2"/>
              <a:buChar char="v"/>
            </a:pPr>
            <a:r>
              <a:rPr lang="fr-FR" dirty="0" smtClean="0"/>
              <a:t> ont un temps définis</a:t>
            </a:r>
          </a:p>
          <a:p>
            <a:pPr marL="755650" lvl="1" indent="-223838">
              <a:buFont typeface="Wingdings" pitchFamily="2" charset="2"/>
              <a:buChar char="v"/>
            </a:pPr>
            <a:endParaRPr lang="fr-FR" dirty="0" smtClean="0"/>
          </a:p>
          <a:p>
            <a:pPr marL="1077913" indent="-546100">
              <a:buFont typeface="Wingdings" pitchFamily="2" charset="2"/>
              <a:buChar char="v"/>
            </a:pPr>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Une structuration pédagogique à construire</a:t>
            </a:r>
            <a:endParaRPr lang="fr-FR" dirty="0"/>
          </a:p>
        </p:txBody>
      </p:sp>
      <p:sp>
        <p:nvSpPr>
          <p:cNvPr id="3" name="Espace réservé du contenu 2"/>
          <p:cNvSpPr>
            <a:spLocks noGrp="1"/>
          </p:cNvSpPr>
          <p:nvPr>
            <p:ph idx="1"/>
          </p:nvPr>
        </p:nvSpPr>
        <p:spPr>
          <a:xfrm>
            <a:off x="457200" y="1600200"/>
            <a:ext cx="8229600" cy="4709120"/>
          </a:xfrm>
        </p:spPr>
        <p:txBody>
          <a:bodyPr>
            <a:normAutofit fontScale="85000" lnSpcReduction="10000"/>
          </a:bodyPr>
          <a:lstStyle/>
          <a:p>
            <a:r>
              <a:rPr lang="fr-FR" dirty="0" smtClean="0"/>
              <a:t>Répertorier par projets, les tâches à mener</a:t>
            </a:r>
          </a:p>
          <a:p>
            <a:r>
              <a:rPr lang="fr-FR" dirty="0" smtClean="0"/>
              <a:t>Identifier les compétences requises et donc les modules </a:t>
            </a:r>
            <a:r>
              <a:rPr lang="fr-FR" dirty="0" smtClean="0"/>
              <a:t>associés</a:t>
            </a:r>
          </a:p>
          <a:p>
            <a:r>
              <a:rPr lang="fr-FR" dirty="0" smtClean="0"/>
              <a:t>Etablir les antériorités, construire une planification des modules</a:t>
            </a:r>
          </a:p>
          <a:p>
            <a:r>
              <a:rPr lang="fr-FR" dirty="0" smtClean="0"/>
              <a:t>Le projet devient synthèse des apprentissages, qui créé le lien entre les modules</a:t>
            </a:r>
            <a:endParaRPr lang="fr-FR" dirty="0" smtClean="0"/>
          </a:p>
          <a:p>
            <a:r>
              <a:rPr lang="fr-FR" dirty="0" smtClean="0"/>
              <a:t>Se cantonner à un domaine du génie civil n’est plus concevable dans une logique de </a:t>
            </a:r>
            <a:r>
              <a:rPr lang="fr-FR" dirty="0" err="1" smtClean="0"/>
              <a:t>modularisation</a:t>
            </a:r>
            <a:endParaRPr lang="fr-FR" dirty="0" smtClean="0"/>
          </a:p>
          <a:p>
            <a:r>
              <a:rPr lang="fr-FR" dirty="0" smtClean="0"/>
              <a:t>Générer la répartition de service à l’issue de la construction de la progression pédagogique</a:t>
            </a:r>
            <a:endParaRPr lang="fr-F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 module sur quelle période ?</a:t>
            </a:r>
            <a:endParaRPr lang="fr-FR" dirty="0"/>
          </a:p>
        </p:txBody>
      </p:sp>
      <p:sp>
        <p:nvSpPr>
          <p:cNvPr id="3" name="Espace réservé du contenu 2"/>
          <p:cNvSpPr>
            <a:spLocks noGrp="1"/>
          </p:cNvSpPr>
          <p:nvPr>
            <p:ph idx="1"/>
          </p:nvPr>
        </p:nvSpPr>
        <p:spPr/>
        <p:txBody>
          <a:bodyPr>
            <a:normAutofit fontScale="85000" lnSpcReduction="20000"/>
          </a:bodyPr>
          <a:lstStyle/>
          <a:p>
            <a:endParaRPr lang="fr-FR" dirty="0" smtClean="0"/>
          </a:p>
          <a:p>
            <a:r>
              <a:rPr lang="fr-FR" dirty="0" smtClean="0"/>
              <a:t>Traiter un module sur deux années ne permet pas la validation de ce module avant la fin de la formation ce qui est contraire à l’idée de la </a:t>
            </a:r>
            <a:r>
              <a:rPr lang="fr-FR" dirty="0" err="1" smtClean="0"/>
              <a:t>modularisation</a:t>
            </a:r>
            <a:endParaRPr lang="fr-FR" dirty="0"/>
          </a:p>
          <a:p>
            <a:r>
              <a:rPr lang="fr-FR" dirty="0" smtClean="0"/>
              <a:t>L’idéal est de pouvoir traiter sur un semestre le module, ce qui est envisageable sur un grand nombre de modules aux regard des heures</a:t>
            </a:r>
          </a:p>
          <a:p>
            <a:r>
              <a:rPr lang="fr-FR" dirty="0" smtClean="0"/>
              <a:t>Toutefois pour certains (CCS 1 en BTS bâtiment 165h,  M4 et M5 en BTS TP 120h), ou parce que l’acquisition progressive des compétences le nécessite, il peut être utile de le répartir sur l’ensemble de l’année . Dans ce cas la souplesse liée à l’expérimentation doit jouer.</a:t>
            </a:r>
            <a:endParaRPr 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Le labo et le Topo deux modules à part</a:t>
            </a:r>
            <a:endParaRPr lang="fr-FR" dirty="0"/>
          </a:p>
        </p:txBody>
      </p:sp>
      <p:sp>
        <p:nvSpPr>
          <p:cNvPr id="3" name="Espace réservé du contenu 2"/>
          <p:cNvSpPr>
            <a:spLocks noGrp="1"/>
          </p:cNvSpPr>
          <p:nvPr>
            <p:ph idx="1"/>
          </p:nvPr>
        </p:nvSpPr>
        <p:spPr/>
        <p:txBody>
          <a:bodyPr>
            <a:normAutofit fontScale="92500" lnSpcReduction="10000"/>
          </a:bodyPr>
          <a:lstStyle/>
          <a:p>
            <a:r>
              <a:rPr lang="fr-FR" dirty="0" smtClean="0"/>
              <a:t>Pour ce qui concerne le BTS TP, ils y a quatre modules, deux sont à traiter en 1</a:t>
            </a:r>
            <a:r>
              <a:rPr lang="fr-FR" baseline="30000" dirty="0" smtClean="0"/>
              <a:t>ère</a:t>
            </a:r>
            <a:r>
              <a:rPr lang="fr-FR" dirty="0" smtClean="0"/>
              <a:t> année M8 et M9, et deux en deuxième année M20 et M21</a:t>
            </a:r>
          </a:p>
          <a:p>
            <a:r>
              <a:rPr lang="fr-FR" dirty="0" smtClean="0"/>
              <a:t>Pour ce qui est du BTS Bâtiment il n’existe que deux modules (Topo, et CMS), dans le cadre de l’expérimentation il peut être proposé lors du bilan de transformer en quatre modules Topo1 et Topo2, CMS1 et CMS2. Le CCF impose de passer les situations d’évaluation en 2</a:t>
            </a:r>
            <a:r>
              <a:rPr lang="fr-FR" baseline="30000" dirty="0" smtClean="0"/>
              <a:t>ème</a:t>
            </a:r>
            <a:r>
              <a:rPr lang="fr-FR" dirty="0" smtClean="0"/>
              <a:t> année et dans la continuité de la formation.</a:t>
            </a:r>
            <a:endParaRPr lang="fr-F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274638"/>
            <a:ext cx="8892480" cy="1143000"/>
          </a:xfrm>
        </p:spPr>
        <p:txBody>
          <a:bodyPr>
            <a:normAutofit fontScale="90000"/>
          </a:bodyPr>
          <a:lstStyle/>
          <a:p>
            <a:r>
              <a:rPr lang="fr-FR" dirty="0" smtClean="0"/>
              <a:t>Modules Validés et Certification </a:t>
            </a:r>
            <a:r>
              <a:rPr lang="fr-FR" dirty="0" smtClean="0"/>
              <a:t>des logiques différentes et complémentaires </a:t>
            </a:r>
            <a:endParaRPr lang="fr-FR" dirty="0"/>
          </a:p>
        </p:txBody>
      </p:sp>
      <p:sp>
        <p:nvSpPr>
          <p:cNvPr id="3" name="Espace réservé du contenu 2"/>
          <p:cNvSpPr>
            <a:spLocks noGrp="1"/>
          </p:cNvSpPr>
          <p:nvPr>
            <p:ph idx="1"/>
          </p:nvPr>
        </p:nvSpPr>
        <p:spPr>
          <a:xfrm>
            <a:off x="395536" y="1988840"/>
            <a:ext cx="8229600" cy="4093915"/>
          </a:xfrm>
        </p:spPr>
        <p:txBody>
          <a:bodyPr>
            <a:normAutofit fontScale="85000" lnSpcReduction="20000"/>
          </a:bodyPr>
          <a:lstStyle/>
          <a:p>
            <a:pPr>
              <a:buFont typeface="Wingdings" pitchFamily="2" charset="2"/>
              <a:buChar char="Ø"/>
            </a:pPr>
            <a:r>
              <a:rPr lang="fr-FR" dirty="0" smtClean="0"/>
              <a:t>Les modules validés attestent d’un  niveau de maitrise de compétences qui ne sont pas systématiquement des compétences terminales (ex le MS1 en bâtiment ou le M1 en TP) ce qui n’est pas le cas de l’examen final</a:t>
            </a:r>
          </a:p>
          <a:p>
            <a:pPr>
              <a:buFont typeface="Wingdings" pitchFamily="2" charset="2"/>
              <a:buChar char="Ø"/>
            </a:pPr>
            <a:endParaRPr lang="fr-FR" dirty="0" smtClean="0"/>
          </a:p>
          <a:p>
            <a:pPr>
              <a:buFont typeface="Wingdings" pitchFamily="2" charset="2"/>
              <a:buChar char="Ø"/>
            </a:pPr>
            <a:r>
              <a:rPr lang="fr-FR" dirty="0" smtClean="0"/>
              <a:t>La </a:t>
            </a:r>
            <a:r>
              <a:rPr lang="fr-FR" dirty="0" err="1" smtClean="0"/>
              <a:t>modularisation</a:t>
            </a:r>
            <a:r>
              <a:rPr lang="fr-FR" dirty="0" smtClean="0"/>
              <a:t> atteste, l’examen certifie</a:t>
            </a:r>
          </a:p>
          <a:p>
            <a:pPr>
              <a:buFont typeface="Wingdings" pitchFamily="2" charset="2"/>
              <a:buChar char="Ø"/>
            </a:pPr>
            <a:endParaRPr lang="fr-FR" dirty="0" smtClean="0"/>
          </a:p>
          <a:p>
            <a:pPr>
              <a:buFont typeface="Wingdings" pitchFamily="2" charset="2"/>
              <a:buChar char="Ø"/>
            </a:pPr>
            <a:r>
              <a:rPr lang="fr-FR" dirty="0" smtClean="0"/>
              <a:t>La validation traite de façon exhaustive les compétences détaillées, l’épreuve certificative procède par échantillonnage</a:t>
            </a:r>
            <a:endParaRPr lang="fr-F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L’expérimentation en apprentissage?</a:t>
            </a:r>
            <a:endParaRPr lang="fr-FR" dirty="0"/>
          </a:p>
        </p:txBody>
      </p:sp>
      <p:sp>
        <p:nvSpPr>
          <p:cNvPr id="3" name="Espace réservé du contenu 2"/>
          <p:cNvSpPr>
            <a:spLocks noGrp="1"/>
          </p:cNvSpPr>
          <p:nvPr>
            <p:ph idx="1"/>
          </p:nvPr>
        </p:nvSpPr>
        <p:spPr/>
        <p:txBody>
          <a:bodyPr>
            <a:normAutofit fontScale="85000" lnSpcReduction="10000"/>
          </a:bodyPr>
          <a:lstStyle/>
          <a:p>
            <a:r>
              <a:rPr lang="fr-FR" dirty="0" smtClean="0"/>
              <a:t>Les textes :</a:t>
            </a:r>
            <a:r>
              <a:rPr lang="fr-FR" sz="2400" i="1" dirty="0" smtClean="0"/>
              <a:t>décret n° 2011-1256 du 7-10-2011 - J.O. du 9-10-2011</a:t>
            </a:r>
          </a:p>
          <a:p>
            <a:pPr>
              <a:buNone/>
            </a:pPr>
            <a:endParaRPr lang="fr-FR" dirty="0"/>
          </a:p>
          <a:p>
            <a:r>
              <a:rPr lang="fr-FR" dirty="0" smtClean="0"/>
              <a:t>Selon le ministère de l’enseignement supérieur et de la recherche :« </a:t>
            </a:r>
            <a:r>
              <a:rPr lang="fr-FR" sz="2000" i="1" dirty="0" smtClean="0"/>
              <a:t>seuls les étudiants qui sont en formation sous statut étudiant dans un établissement public ou privé sous contrat sont concernés.</a:t>
            </a:r>
            <a:r>
              <a:rPr lang="fr-FR" dirty="0" smtClean="0"/>
              <a:t> »</a:t>
            </a:r>
          </a:p>
          <a:p>
            <a:r>
              <a:rPr lang="fr-FR" dirty="0" smtClean="0"/>
              <a:t>La </a:t>
            </a:r>
            <a:r>
              <a:rPr lang="fr-FR" dirty="0" err="1" smtClean="0"/>
              <a:t>modularisation</a:t>
            </a:r>
            <a:r>
              <a:rPr lang="fr-FR" dirty="0" smtClean="0"/>
              <a:t> est complémentaire du tableau de stratégie pédagogique et donne davantage de cohérence à la formation qui doit tenir compte des profils de chacun</a:t>
            </a:r>
          </a:p>
          <a:p>
            <a:r>
              <a:rPr lang="fr-FR" dirty="0" smtClean="0"/>
              <a:t>Une difficulté et une richesse : la diversité des entreprises et des activités des apprentis</a:t>
            </a:r>
            <a:endParaRPr lang="fr-FR" dirty="0"/>
          </a:p>
        </p:txBody>
      </p:sp>
      <p:pic>
        <p:nvPicPr>
          <p:cNvPr id="4" name="Image 3" descr="pdf.jpg">
            <a:hlinkClick r:id="rId2" action="ppaction://hlinkfile"/>
          </p:cNvPr>
          <p:cNvPicPr>
            <a:picLocks noChangeAspect="1"/>
          </p:cNvPicPr>
          <p:nvPr/>
        </p:nvPicPr>
        <p:blipFill>
          <a:blip r:embed="rId3" cstate="print"/>
          <a:stretch>
            <a:fillRect/>
          </a:stretch>
        </p:blipFill>
        <p:spPr>
          <a:xfrm>
            <a:off x="8028384" y="1484784"/>
            <a:ext cx="973731" cy="635124"/>
          </a:xfrm>
          <a:prstGeom prst="rect">
            <a:avLst/>
          </a:prstGeom>
        </p:spPr>
      </p:pic>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TotalTime>
  <Words>452</Words>
  <Application>Microsoft Office PowerPoint</Application>
  <PresentationFormat>Affichage à l'écran (4:3)</PresentationFormat>
  <Paragraphs>40</Paragraphs>
  <Slides>7</Slides>
  <Notes>0</Notes>
  <HiddenSlides>0</HiddenSlides>
  <MMClips>0</MMClips>
  <ScaleCrop>false</ScaleCrop>
  <HeadingPairs>
    <vt:vector size="4" baseType="variant">
      <vt:variant>
        <vt:lpstr>Thème</vt:lpstr>
      </vt:variant>
      <vt:variant>
        <vt:i4>1</vt:i4>
      </vt:variant>
      <vt:variant>
        <vt:lpstr>Titres des diapositives</vt:lpstr>
      </vt:variant>
      <vt:variant>
        <vt:i4>7</vt:i4>
      </vt:variant>
    </vt:vector>
  </HeadingPairs>
  <TitlesOfParts>
    <vt:vector size="8" baseType="lpstr">
      <vt:lpstr>Thème Office</vt:lpstr>
      <vt:lpstr>Modularisation</vt:lpstr>
      <vt:lpstr>Rendre Compatible projet et modules</vt:lpstr>
      <vt:lpstr>Une structuration pédagogique à construire</vt:lpstr>
      <vt:lpstr>Un module sur quelle période ?</vt:lpstr>
      <vt:lpstr>Le labo et le Topo deux modules à part</vt:lpstr>
      <vt:lpstr>Modules Validés et Certification des logiques différentes et complémentaires </vt:lpstr>
      <vt:lpstr>L’expérimentation en apprentissage?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Modularisation</dc:title>
  <dc:creator>utilisateur</dc:creator>
  <cp:lastModifiedBy>utilisateur</cp:lastModifiedBy>
  <cp:revision>3</cp:revision>
  <dcterms:created xsi:type="dcterms:W3CDTF">2012-04-15T18:14:46Z</dcterms:created>
  <dcterms:modified xsi:type="dcterms:W3CDTF">2012-04-16T07:33:25Z</dcterms:modified>
</cp:coreProperties>
</file>