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9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Chef%20de%20Travaux\2011-2012\R&#233;forme%20BTS%20BAT\S&#233;minaire%20Jean%20Prouv&#233;\Planification%20BTS%20BA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Colonne1</c:v>
                </c:pt>
              </c:strCache>
            </c:strRef>
          </c:tx>
          <c:explosion val="25"/>
          <c:dLbls>
            <c:showPercent val="1"/>
          </c:dLbls>
          <c:cat>
            <c:strRef>
              <c:f>Feuil1!$A$2:$A$6</c:f>
              <c:strCache>
                <c:ptCount val="5"/>
                <c:pt idx="0">
                  <c:v>AH</c:v>
                </c:pt>
                <c:pt idx="1">
                  <c:v>JCC</c:v>
                </c:pt>
                <c:pt idx="2">
                  <c:v>FP</c:v>
                </c:pt>
                <c:pt idx="3">
                  <c:v>IO</c:v>
                </c:pt>
                <c:pt idx="4">
                  <c:v>CS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274</c:v>
                </c:pt>
                <c:pt idx="1">
                  <c:v>270</c:v>
                </c:pt>
                <c:pt idx="2">
                  <c:v>26</c:v>
                </c:pt>
                <c:pt idx="3">
                  <c:v>45</c:v>
                </c:pt>
                <c:pt idx="4">
                  <c:v>45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13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effectLst>
              <a:innerShdw blurRad="63500" dist="50800" dir="13500000">
                <a:prstClr val="black">
                  <a:alpha val="50000"/>
                </a:prstClr>
              </a:innerShdw>
            </a:effectLst>
          </c:spPr>
          <c:dPt>
            <c:idx val="1"/>
            <c:spPr>
              <a:solidFill>
                <a:srgbClr val="CCFF99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spPr>
              <a:solidFill>
                <a:srgbClr val="FF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3"/>
            <c:spPr>
              <a:solidFill>
                <a:srgbClr val="CCFF99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4"/>
            <c:spPr>
              <a:solidFill>
                <a:srgbClr val="CCFF99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5"/>
            <c:spPr>
              <a:solidFill>
                <a:srgbClr val="CCFF99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6"/>
            <c:spPr>
              <a:solidFill>
                <a:srgbClr val="FF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7"/>
            <c:spPr>
              <a:solidFill>
                <a:srgbClr val="FF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8"/>
            <c:spPr>
              <a:solidFill>
                <a:srgbClr val="FF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9"/>
            <c:spPr>
              <a:solidFill>
                <a:srgbClr val="FF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1"/>
            <c:spPr>
              <a:solidFill>
                <a:srgbClr val="CCFF99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2"/>
            <c:spPr>
              <a:solidFill>
                <a:srgbClr val="FF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3"/>
            <c:spPr>
              <a:solidFill>
                <a:schemeClr val="accent6">
                  <a:lumMod val="60000"/>
                  <a:lumOff val="40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4"/>
            <c:spPr>
              <a:solidFill>
                <a:schemeClr val="accent6">
                  <a:lumMod val="7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cat>
            <c:strRef>
              <c:f>Feuil1!$B$1:$S$1</c:f>
              <c:strCache>
                <c:ptCount val="18"/>
                <c:pt idx="0">
                  <c:v>MS1</c:v>
                </c:pt>
                <c:pt idx="1">
                  <c:v>MS2</c:v>
                </c:pt>
                <c:pt idx="2">
                  <c:v>STH</c:v>
                </c:pt>
                <c:pt idx="3">
                  <c:v>CCS1</c:v>
                </c:pt>
                <c:pt idx="4">
                  <c:v>COB 4</c:v>
                </c:pt>
                <c:pt idx="5">
                  <c:v>Total</c:v>
                </c:pt>
                <c:pt idx="6">
                  <c:v>COB 1</c:v>
                </c:pt>
                <c:pt idx="7">
                  <c:v>COB2</c:v>
                </c:pt>
                <c:pt idx="8">
                  <c:v>COB3</c:v>
                </c:pt>
                <c:pt idx="9">
                  <c:v>CTC2</c:v>
                </c:pt>
                <c:pt idx="10">
                  <c:v>CTC3</c:v>
                </c:pt>
                <c:pt idx="11">
                  <c:v>CTC5</c:v>
                </c:pt>
                <c:pt idx="12">
                  <c:v>EEC 1</c:v>
                </c:pt>
                <c:pt idx="13">
                  <c:v>EEC2</c:v>
                </c:pt>
                <c:pt idx="14">
                  <c:v>Total</c:v>
                </c:pt>
                <c:pt idx="15">
                  <c:v>TOPO</c:v>
                </c:pt>
                <c:pt idx="16">
                  <c:v>CMC</c:v>
                </c:pt>
                <c:pt idx="17">
                  <c:v>EEC 1</c:v>
                </c:pt>
              </c:strCache>
            </c:strRef>
          </c:cat>
          <c:val>
            <c:numRef>
              <c:f>Feuil1!$B$4:$S$4</c:f>
              <c:numCache>
                <c:formatCode>0%</c:formatCode>
                <c:ptCount val="18"/>
                <c:pt idx="0">
                  <c:v>1</c:v>
                </c:pt>
                <c:pt idx="1">
                  <c:v>0.93333333333333335</c:v>
                </c:pt>
                <c:pt idx="2">
                  <c:v>0</c:v>
                </c:pt>
                <c:pt idx="3">
                  <c:v>0.89189189189189233</c:v>
                </c:pt>
                <c:pt idx="4">
                  <c:v>0.80833333333333335</c:v>
                </c:pt>
                <c:pt idx="5">
                  <c:v>0.81592920353982346</c:v>
                </c:pt>
                <c:pt idx="6">
                  <c:v>0.57812500000000022</c:v>
                </c:pt>
                <c:pt idx="7">
                  <c:v>0.5</c:v>
                </c:pt>
                <c:pt idx="8">
                  <c:v>0.54347826086956519</c:v>
                </c:pt>
                <c:pt idx="9">
                  <c:v>3.4482758620689669E-2</c:v>
                </c:pt>
                <c:pt idx="10">
                  <c:v>0.94791666666666652</c:v>
                </c:pt>
                <c:pt idx="11">
                  <c:v>0.80851063829787251</c:v>
                </c:pt>
                <c:pt idx="12">
                  <c:v>0</c:v>
                </c:pt>
                <c:pt idx="13">
                  <c:v>1.3648648648648649</c:v>
                </c:pt>
                <c:pt idx="14">
                  <c:v>0.71264367816091989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</c:numCache>
            </c:numRef>
          </c:val>
        </c:ser>
        <c:gapWidth val="39"/>
        <c:gapDepth val="48"/>
        <c:shape val="cylinder"/>
        <c:axId val="83399040"/>
        <c:axId val="83400576"/>
        <c:axId val="0"/>
      </c:bar3DChart>
      <c:catAx>
        <c:axId val="83399040"/>
        <c:scaling>
          <c:orientation val="minMax"/>
        </c:scaling>
        <c:axPos val="b"/>
        <c:tickLblPos val="nextTo"/>
        <c:crossAx val="83400576"/>
        <c:crosses val="autoZero"/>
        <c:auto val="1"/>
        <c:lblAlgn val="ctr"/>
        <c:lblOffset val="100"/>
      </c:catAx>
      <c:valAx>
        <c:axId val="83400576"/>
        <c:scaling>
          <c:orientation val="minMax"/>
        </c:scaling>
        <c:axPos val="l"/>
        <c:majorGridlines/>
        <c:numFmt formatCode="0%" sourceLinked="1"/>
        <c:tickLblPos val="nextTo"/>
        <c:crossAx val="83399040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Colonne1</c:v>
                </c:pt>
              </c:strCache>
            </c:strRef>
          </c:tx>
          <c:explosion val="25"/>
          <c:cat>
            <c:strRef>
              <c:f>Feuil1!$A$2:$A$8</c:f>
              <c:strCache>
                <c:ptCount val="7"/>
                <c:pt idx="0">
                  <c:v>RR</c:v>
                </c:pt>
                <c:pt idx="1">
                  <c:v>AD</c:v>
                </c:pt>
                <c:pt idx="2">
                  <c:v>OD</c:v>
                </c:pt>
                <c:pt idx="3">
                  <c:v>OT</c:v>
                </c:pt>
                <c:pt idx="4">
                  <c:v>AD</c:v>
                </c:pt>
                <c:pt idx="5">
                  <c:v>JMC</c:v>
                </c:pt>
                <c:pt idx="6">
                  <c:v>FP</c:v>
                </c:pt>
              </c:strCache>
            </c:strRef>
          </c:cat>
          <c:val>
            <c:numRef>
              <c:f>Feuil1!$B$2:$B$8</c:f>
              <c:numCache>
                <c:formatCode>General</c:formatCode>
                <c:ptCount val="7"/>
                <c:pt idx="0">
                  <c:v>59</c:v>
                </c:pt>
                <c:pt idx="1">
                  <c:v>45</c:v>
                </c:pt>
                <c:pt idx="2">
                  <c:v>29</c:v>
                </c:pt>
                <c:pt idx="3">
                  <c:v>29</c:v>
                </c:pt>
                <c:pt idx="4">
                  <c:v>45</c:v>
                </c:pt>
                <c:pt idx="5">
                  <c:v>88</c:v>
                </c:pt>
                <c:pt idx="6">
                  <c:v>30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642942"/>
          </a:xfrm>
        </p:spPr>
        <p:txBody>
          <a:bodyPr>
            <a:normAutofit/>
          </a:bodyPr>
          <a:lstStyle>
            <a:lvl1pPr algn="l">
              <a:defRPr sz="2800" b="1" i="0" baseline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pic>
        <p:nvPicPr>
          <p:cNvPr id="7" name="Image 6" descr="logo j prouve sans trait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86710" y="142852"/>
            <a:ext cx="1210147" cy="96043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8" name="Rectangle 7"/>
          <p:cNvSpPr/>
          <p:nvPr userDrawn="1"/>
        </p:nvSpPr>
        <p:spPr>
          <a:xfrm>
            <a:off x="5214942" y="6429396"/>
            <a:ext cx="37986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600" baseline="0" dirty="0" smtClean="0">
                <a:solidFill>
                  <a:schemeClr val="tx2">
                    <a:lumMod val="75000"/>
                  </a:schemeClr>
                </a:solidFill>
              </a:rPr>
              <a:t>Séminaire Jean Prouvé le 17-04-2012</a:t>
            </a:r>
            <a:endParaRPr lang="fr-FR" sz="1600" baseline="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" name="Connecteur droit 9"/>
          <p:cNvCxnSpPr/>
          <p:nvPr userDrawn="1"/>
        </p:nvCxnSpPr>
        <p:spPr>
          <a:xfrm rot="10800000">
            <a:off x="5857884" y="6429396"/>
            <a:ext cx="3000396" cy="15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0" y="642918"/>
            <a:ext cx="7643834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C1BB-DE2C-410E-B7F7-064353C121D3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FF5FC-C67F-4296-A8CB-70ACAA5673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C1BB-DE2C-410E-B7F7-064353C121D3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FF5FC-C67F-4296-A8CB-70ACAA5673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C1BB-DE2C-410E-B7F7-064353C121D3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FF5FC-C67F-4296-A8CB-70ACAA5673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C1BB-DE2C-410E-B7F7-064353C121D3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FF5FC-C67F-4296-A8CB-70ACAA5673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C1BB-DE2C-410E-B7F7-064353C121D3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FF5FC-C67F-4296-A8CB-70ACAA5673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C1BB-DE2C-410E-B7F7-064353C121D3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FF5FC-C67F-4296-A8CB-70ACAA5673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C1BB-DE2C-410E-B7F7-064353C121D3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FF5FC-C67F-4296-A8CB-70ACAA5673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C1BB-DE2C-410E-B7F7-064353C121D3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FF5FC-C67F-4296-A8CB-70ACAA5673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C1BB-DE2C-410E-B7F7-064353C121D3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FF5FC-C67F-4296-A8CB-70ACAA5673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C1BB-DE2C-410E-B7F7-064353C121D3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FF5FC-C67F-4296-A8CB-70ACAA5673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0C1BB-DE2C-410E-B7F7-064353C121D3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Séminaire Jean Prouvé le 17-04-2012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FF5FC-C67F-4296-A8CB-70ACAA5673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6572264" y="0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BAT</a:t>
            </a:r>
            <a:endParaRPr lang="fr-FR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257174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accent1">
                    <a:lumMod val="75000"/>
                  </a:schemeClr>
                </a:solidFill>
              </a:rPr>
              <a:t>PRESENTATION DU BTS BATIMENT</a:t>
            </a:r>
            <a:endParaRPr lang="fr-FR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</a:t>
            </a:r>
            <a:r>
              <a:rPr lang="fr-FR" dirty="0" smtClean="0"/>
              <a:t>difficultés….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000100" y="1428736"/>
            <a:ext cx="7143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</a:rPr>
              <a:t>Gérer les volumes horaires associés aux modules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</a:rPr>
              <a:t>Expérimenter et tout en assurant une formation qui offre les meilleures chances de succès aux étudiants. (91% l’an dernier)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</a:rPr>
              <a:t>Concilier modules et projets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</a:rPr>
              <a:t>Quid de l’enseignement général ?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572264" y="0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BAT</a:t>
            </a:r>
            <a:endParaRPr lang="fr-FR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L’AP</a:t>
            </a:r>
            <a:r>
              <a:rPr lang="fr-FR" dirty="0" smtClean="0"/>
              <a:t>….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00034" y="1071546"/>
            <a:ext cx="8072494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Organisée en HSE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Démarrage tardif au cours du premier semestre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Courier New" pitchFamily="49" charset="0"/>
              <a:buChar char="o"/>
            </a:pP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Activités proposées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smtClean="0">
                <a:solidFill>
                  <a:schemeClr val="tx2">
                    <a:lumMod val="75000"/>
                  </a:schemeClr>
                </a:solidFill>
              </a:rPr>
              <a:t>Aide 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en Maths (coordonnée avec la TOPO) + perfectionnement</a:t>
            </a:r>
            <a:endParaRPr lang="fr-FR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Aide en « </a:t>
            </a:r>
            <a:r>
              <a:rPr lang="fr-FR" sz="2000" dirty="0" err="1">
                <a:solidFill>
                  <a:schemeClr val="tx2">
                    <a:lumMod val="75000"/>
                  </a:schemeClr>
                </a:solidFill>
              </a:rPr>
              <a:t>Méca</a:t>
            </a: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 » + 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perfectionnement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Préparation à l’oral sur des notes de calcul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Aide et perfectionnement à </a:t>
            </a:r>
            <a:r>
              <a:rPr lang="fr-FR" sz="2000" dirty="0" err="1" smtClean="0">
                <a:solidFill>
                  <a:schemeClr val="tx2">
                    <a:lumMod val="75000"/>
                  </a:schemeClr>
                </a:solidFill>
              </a:rPr>
              <a:t>Autocad</a:t>
            </a:r>
            <a:endParaRPr lang="fr-F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Activités pratiques en Atelier GC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fr-FR" sz="20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endParaRPr lang="fr-FR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572264" y="0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BAT</a:t>
            </a:r>
            <a:endParaRPr lang="fr-FR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pic>
        <p:nvPicPr>
          <p:cNvPr id="4" name="Image 3" descr="CF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142852"/>
            <a:ext cx="1071570" cy="46833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929322" y="0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TP</a:t>
            </a:r>
            <a:endParaRPr lang="fr-FR" sz="4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257174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accent1">
                    <a:lumMod val="75000"/>
                  </a:schemeClr>
                </a:solidFill>
              </a:rPr>
              <a:t>PRESENTATION DU BTS TRAVAUX PUBLICS</a:t>
            </a:r>
            <a:endParaRPr lang="fr-FR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Répartition des services …avant</a:t>
            </a:r>
            <a:endParaRPr lang="fr-FR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4813" y="1412875"/>
            <a:ext cx="5794375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Image 3" descr="CF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42852"/>
            <a:ext cx="1071570" cy="46833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929322" y="0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TP</a:t>
            </a:r>
            <a:endParaRPr lang="fr-FR" sz="4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Répartition des services …avec les modules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14356"/>
            <a:ext cx="5330023" cy="5696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Image 3" descr="CF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42852"/>
            <a:ext cx="1071570" cy="46833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929454" y="714356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TP</a:t>
            </a:r>
            <a:endParaRPr lang="fr-FR" sz="4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Répartition des services</a:t>
            </a:r>
            <a:endParaRPr lang="fr-FR" dirty="0"/>
          </a:p>
        </p:txBody>
      </p:sp>
      <p:graphicFrame>
        <p:nvGraphicFramePr>
          <p:cNvPr id="5" name="Graphique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Image 3" descr="CF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42852"/>
            <a:ext cx="1071570" cy="46833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929322" y="0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TP</a:t>
            </a:r>
            <a:endParaRPr lang="fr-FR" sz="4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L’emploi du temps</a:t>
            </a:r>
            <a:endParaRPr lang="fr-FR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1546"/>
            <a:ext cx="7540592" cy="5377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Image 3" descr="CF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42852"/>
            <a:ext cx="1071570" cy="46833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929322" y="0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TP</a:t>
            </a:r>
            <a:endParaRPr lang="fr-FR" sz="4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L’organisation sur l’année</a:t>
            </a:r>
            <a:endParaRPr lang="fr-FR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510" y="1142984"/>
            <a:ext cx="8694858" cy="494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Image 3" descr="CF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42852"/>
            <a:ext cx="1071570" cy="46833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929322" y="0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TP</a:t>
            </a:r>
            <a:endParaRPr lang="fr-FR" sz="4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 bulletin ….</a:t>
            </a:r>
            <a:endParaRPr lang="fr-FR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7643866" cy="5152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Image 3" descr="CF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42852"/>
            <a:ext cx="1071570" cy="46833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929322" y="0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TP</a:t>
            </a:r>
            <a:endParaRPr lang="fr-FR" sz="4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La fiche d’évaluation pour le module M7….</a:t>
            </a:r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142984"/>
            <a:ext cx="3643338" cy="5152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Image 4" descr="Fiche évaluation module M7  entreprise boilly_Page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34764" y="1142984"/>
            <a:ext cx="3586683" cy="5072098"/>
          </a:xfrm>
          <a:prstGeom prst="rect">
            <a:avLst/>
          </a:prstGeom>
        </p:spPr>
      </p:pic>
      <p:pic>
        <p:nvPicPr>
          <p:cNvPr id="6" name="Image 5" descr="CF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142852"/>
            <a:ext cx="1071570" cy="46833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929454" y="642919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TP</a:t>
            </a:r>
            <a:endParaRPr lang="fr-FR" sz="4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Répartition des services</a:t>
            </a:r>
            <a:endParaRPr lang="fr-FR" dirty="0"/>
          </a:p>
        </p:txBody>
      </p:sp>
      <p:graphicFrame>
        <p:nvGraphicFramePr>
          <p:cNvPr id="4" name="Graphique 3"/>
          <p:cNvGraphicFramePr/>
          <p:nvPr/>
        </p:nvGraphicFramePr>
        <p:xfrm>
          <a:off x="1500166" y="142873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6572264" y="0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BAT</a:t>
            </a:r>
            <a:endParaRPr lang="fr-FR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 chantier….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000100" y="1428736"/>
            <a:ext cx="7143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Les dossiers scolaires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L’attribution des ECTS ?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L’organisation et la planification de l’année 2 de l’expérimentation …. avec les incertitudes sur les services…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La finalisation du plan de formation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endParaRPr lang="fr-FR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endParaRPr lang="fr-FR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Image 4" descr="CF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142852"/>
            <a:ext cx="1071570" cy="46833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929322" y="0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TP</a:t>
            </a:r>
            <a:endParaRPr lang="fr-FR" sz="4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difficultés….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28596" y="1428736"/>
            <a:ext cx="835824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 Coordonner les enseignements </a:t>
            </a:r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beaucoup d’intervenants …mais c’était déjà vrai …et les modules nous ont permis de relancer la démarche de construction du plan de formation)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Gérer la péréquation horaire 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(faible volume sur certains modules)….</a:t>
            </a:r>
            <a:endParaRPr lang="fr-FR" sz="36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Concilier les modules et les activités en entreprise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Concilier modules et projets</a:t>
            </a:r>
          </a:p>
        </p:txBody>
      </p:sp>
      <p:pic>
        <p:nvPicPr>
          <p:cNvPr id="5" name="Image 4" descr="CF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142852"/>
            <a:ext cx="1071570" cy="46833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929322" y="0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TP</a:t>
            </a:r>
            <a:endParaRPr lang="fr-FR" sz="4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L’AP….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00034" y="1643050"/>
            <a:ext cx="8072494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fr-FR" sz="2800" dirty="0">
                <a:solidFill>
                  <a:schemeClr val="tx2">
                    <a:lumMod val="75000"/>
                  </a:schemeClr>
                </a:solidFill>
              </a:rPr>
              <a:t>été intégrée à hauteur de 40 heures sur l’année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</a:rPr>
              <a:t>Répartie en sur le service des professeurs de Maths et de Sciences Physiques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</a:rPr>
              <a:t>Soutien disciplinaire et méthodologique (maths/topo)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</a:rPr>
              <a:t>Préparation à l’oral</a:t>
            </a:r>
          </a:p>
        </p:txBody>
      </p:sp>
      <p:pic>
        <p:nvPicPr>
          <p:cNvPr id="5" name="Image 4" descr="CF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142852"/>
            <a:ext cx="1071570" cy="46833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929322" y="0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TP</a:t>
            </a:r>
            <a:endParaRPr lang="fr-FR" sz="4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71472" y="2643182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spcBef>
                <a:spcPts val="600"/>
              </a:spcBef>
              <a:spcAft>
                <a:spcPts val="600"/>
              </a:spcAft>
            </a:pPr>
            <a:r>
              <a:rPr lang="fr-FR" sz="3600" dirty="0" smtClean="0">
                <a:solidFill>
                  <a:schemeClr val="tx2">
                    <a:lumMod val="75000"/>
                  </a:schemeClr>
                </a:solidFill>
              </a:rPr>
              <a:t>MERCI POUR VOTRE ATTENTION</a:t>
            </a:r>
            <a:endParaRPr lang="fr-FR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Image 4" descr="CF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142852"/>
            <a:ext cx="1071570" cy="46833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929322" y="0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TP</a:t>
            </a:r>
            <a:endParaRPr lang="fr-FR" sz="4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Répartition des services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00108"/>
            <a:ext cx="7642167" cy="498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ZoneTexte 3"/>
          <p:cNvSpPr txBox="1"/>
          <p:nvPr/>
        </p:nvSpPr>
        <p:spPr>
          <a:xfrm>
            <a:off x="6572264" y="0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BAT</a:t>
            </a:r>
            <a:endParaRPr lang="fr-FR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Répartition des services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142984"/>
            <a:ext cx="4867275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ZoneTexte 3"/>
          <p:cNvSpPr txBox="1"/>
          <p:nvPr/>
        </p:nvSpPr>
        <p:spPr>
          <a:xfrm>
            <a:off x="6572264" y="0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BAT</a:t>
            </a:r>
            <a:endParaRPr lang="fr-FR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Définition des emplois du temps …. et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85794"/>
            <a:ext cx="5664508" cy="557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ZoneTexte 3"/>
          <p:cNvSpPr txBox="1"/>
          <p:nvPr/>
        </p:nvSpPr>
        <p:spPr>
          <a:xfrm>
            <a:off x="6572264" y="0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BAT</a:t>
            </a:r>
            <a:endParaRPr lang="fr-FR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Planification </a:t>
            </a:r>
            <a:r>
              <a:rPr lang="fr-FR" dirty="0" smtClean="0"/>
              <a:t>prévisionnelle …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7304615" cy="5564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ZoneTexte 3"/>
          <p:cNvSpPr txBox="1"/>
          <p:nvPr/>
        </p:nvSpPr>
        <p:spPr>
          <a:xfrm>
            <a:off x="6572264" y="0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BAT</a:t>
            </a:r>
            <a:endParaRPr lang="fr-FR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</a:t>
            </a:r>
            <a:r>
              <a:rPr lang="fr-FR" dirty="0" smtClean="0"/>
              <a:t>heures réalisées…</a:t>
            </a:r>
            <a:endParaRPr lang="fr-FR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728" y="687092"/>
            <a:ext cx="6521916" cy="5670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 </a:t>
            </a:r>
            <a:r>
              <a:rPr lang="fr-FR" dirty="0" smtClean="0"/>
              <a:t>bilan ….</a:t>
            </a:r>
            <a:endParaRPr lang="fr-FR" dirty="0"/>
          </a:p>
        </p:txBody>
      </p:sp>
      <p:graphicFrame>
        <p:nvGraphicFramePr>
          <p:cNvPr id="6" name="Graphique 5"/>
          <p:cNvGraphicFramePr/>
          <p:nvPr/>
        </p:nvGraphicFramePr>
        <p:xfrm>
          <a:off x="1357290" y="1285860"/>
          <a:ext cx="6357982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6572264" y="0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BAT</a:t>
            </a:r>
            <a:endParaRPr lang="fr-FR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 </a:t>
            </a:r>
            <a:r>
              <a:rPr lang="fr-FR" dirty="0" smtClean="0"/>
              <a:t>chantier….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000100" y="1428736"/>
            <a:ext cx="71438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Les bulletins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Les dossiers scolaires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L’attribution des ECTS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L’organisation et la planification de l’année 2 de l’expérimentation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Courier New" pitchFamily="49" charset="0"/>
              <a:buChar char="o"/>
            </a:pPr>
            <a:endParaRPr lang="fr-FR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572264" y="0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BAT</a:t>
            </a:r>
            <a:endParaRPr lang="fr-FR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308</Words>
  <Application>Microsoft Office PowerPoint</Application>
  <PresentationFormat>Affichage à l'écran (4:3)</PresentationFormat>
  <Paragraphs>73</Paragraphs>
  <Slides>23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Thème Office</vt:lpstr>
      <vt:lpstr>Diapositive 1</vt:lpstr>
      <vt:lpstr>Répartition des services</vt:lpstr>
      <vt:lpstr>Répartition des services</vt:lpstr>
      <vt:lpstr>Répartition des services</vt:lpstr>
      <vt:lpstr>Définition des emplois du temps …. et</vt:lpstr>
      <vt:lpstr>Planification prévisionnelle …</vt:lpstr>
      <vt:lpstr>Les heures réalisées…</vt:lpstr>
      <vt:lpstr>Le bilan ….</vt:lpstr>
      <vt:lpstr>En chantier….</vt:lpstr>
      <vt:lpstr>Les difficultés….</vt:lpstr>
      <vt:lpstr>L’AP….</vt:lpstr>
      <vt:lpstr>Diapositive 12</vt:lpstr>
      <vt:lpstr>Répartition des services …avant</vt:lpstr>
      <vt:lpstr>Répartition des services …avec les modules</vt:lpstr>
      <vt:lpstr>Répartition des services</vt:lpstr>
      <vt:lpstr>L’emploi du temps</vt:lpstr>
      <vt:lpstr>L’organisation sur l’année</vt:lpstr>
      <vt:lpstr>Le bulletin ….</vt:lpstr>
      <vt:lpstr>La fiche d’évaluation pour le module M7….</vt:lpstr>
      <vt:lpstr>En chantier….</vt:lpstr>
      <vt:lpstr>Les difficultés….</vt:lpstr>
      <vt:lpstr>L’AP….</vt:lpstr>
      <vt:lpstr>Diapositive 23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jose.candat</dc:creator>
  <cp:lastModifiedBy>jose.candat</cp:lastModifiedBy>
  <cp:revision>15</cp:revision>
  <dcterms:created xsi:type="dcterms:W3CDTF">2012-04-16T10:36:59Z</dcterms:created>
  <dcterms:modified xsi:type="dcterms:W3CDTF">2012-04-16T15:17:19Z</dcterms:modified>
</cp:coreProperties>
</file>