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66FF66"/>
    <a:srgbClr val="00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35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8FF716-4250-420A-B1C6-A0D1589163D0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BC00A2A-4E6F-46AB-99B3-63769457609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3TP-Sujet0_U5_pr&#233;paration_chantier_BTSTP.ppt" TargetMode="External"/><Relationship Id="rId2" Type="http://schemas.openxmlformats.org/officeDocument/2006/relationships/hyperlink" Target="3TP-Sujet0_U5_reconstructiondunpont_BTSTP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4TP-U62%20BTS%20TP.ppt" TargetMode="External"/><Relationship Id="rId2" Type="http://schemas.openxmlformats.org/officeDocument/2006/relationships/hyperlink" Target="4a-CCF%20pr&#233;sentation.ppt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5-Pr&#233;sentation%20Rapport%20de%20stage%20(U61).ppt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r&#233;partition%20TP.ppt" TargetMode="External"/><Relationship Id="rId2" Type="http://schemas.openxmlformats.org/officeDocument/2006/relationships/hyperlink" Target="modularisation%20version%202%20BTS%20TP%20PASTEUR.xls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6TP-Proposition%20modularisation%20BTSTP%20saint%20lambert.pptx" TargetMode="External"/><Relationship Id="rId2" Type="http://schemas.openxmlformats.org/officeDocument/2006/relationships/hyperlink" Target="Att_ann_TRAVAUX_PUBLICS_BTS_209956.doc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6a-Pr&#233;sentation%20modularisation%20Travaux%20Publics%20V3.ppt" TargetMode="Externa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1TP-Evolutions%20BTS%20TP.ppt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2TP-presentation%20Sujet0_U41_BTSTP.ppt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3TP-Sujet0_U42-5-VRD_BTSTP.ppt" TargetMode="External"/><Relationship Id="rId2" Type="http://schemas.openxmlformats.org/officeDocument/2006/relationships/hyperlink" Target="3TP-Sujet0_U42_reconstructiondunpont_BTSTP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latin typeface="Arial" pitchFamily="34" charset="0"/>
                <a:cs typeface="Arial" pitchFamily="34" charset="0"/>
              </a:rPr>
              <a:t>La modularisation du BTS TP</a:t>
            </a:r>
            <a:endParaRPr lang="fr-FR" b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Organisation et mise en œuvre au Lycée Pasteur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32048" y="764704"/>
            <a:ext cx="3131840" cy="369332"/>
          </a:xfrm>
          <a:prstGeom prst="rect">
            <a:avLst/>
          </a:prstGeom>
          <a:solidFill>
            <a:srgbClr val="00FFF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 Organisation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87624" y="1340768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1.1. l’analyse des modules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87624" y="198884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1.2. La répartition et la planification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187624" y="2636912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1.3. Les adaptations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87624" y="334770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1.4. Les difficultés restantes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87624" y="406778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1.5. L’utilisation de l’AP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Image 10" descr="Plog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certification du BTS TP</a:t>
            </a:r>
            <a:endParaRPr lang="fr-FR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U5 Préparation de chantier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1255687"/>
            <a:ext cx="864096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dossier support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est un dossier technique du secteur des Travaux Publics (commun à un groupe de 3 ou 4 candidats).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Dossier technique et questionnement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validé en commission inter-académique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Étude menée par groupe de 3 ou 4 candidats. Dossier personnel réalisé par le candidat (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projet 2 semaines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L’évaluation porte sur les compétences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C6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Préparer le chantier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C7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Planifier les travaux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C8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Préparer les moyens humains et matériels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C9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Définir le budget du chantier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C10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Définir les moyens relatifs aux exigences de qualité, de sécurité et d’environnement d’un chantier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C18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Conduire des réunions d’information et/ou de coordination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61139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err="1" smtClean="0">
                <a:latin typeface="Arial" pitchFamily="34" charset="0"/>
                <a:cs typeface="Arial" pitchFamily="34" charset="0"/>
              </a:rPr>
              <a:t>Coef</a:t>
            </a:r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 4 – ponctuelle pratique et orale 50 min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 5" descr="Plog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07704" y="47251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2" action="ppaction://hlinkpres?slideindex=1&amp;slidetitle="/>
              </a:rPr>
              <a:t>Sujet 0 (pont)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certification du BTS TP</a:t>
            </a:r>
            <a:endParaRPr lang="fr-FR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U5 Préparation de chantier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1255687"/>
            <a:ext cx="864096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L’évaluation comprend 2 parties :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Partie 1 : évaluation par l’équipe pédagogique du travail réalisé pendant la phase de préparation (validation en totalité de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C18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Partie 2 : Soutenance orale (exposé 20 min – entretien 30 min) pour valider les compétence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C6 à C10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Commission d’interrogation : 2 professeurs de spécialité + 1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professionnel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Fiche type d’évaluation rédigée par l’IGEN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51520" y="61139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err="1" smtClean="0">
                <a:latin typeface="Arial" pitchFamily="34" charset="0"/>
                <a:cs typeface="Arial" pitchFamily="34" charset="0"/>
              </a:rPr>
              <a:t>Coef</a:t>
            </a:r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 4 – ponctuelle pratique et orale 50 min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76056" y="47251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Sujet 0 (bassin </a:t>
            </a:r>
            <a:r>
              <a:rPr lang="fr-FR" b="1" u="sng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EP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)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 descr="P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60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certification du BTS TP</a:t>
            </a:r>
            <a:endParaRPr lang="fr-FR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U62 Implantation et Contrôle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1255687"/>
            <a:ext cx="8640960" cy="4501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L’évaluation porte sur tout ou partie des données, compétences détaillées, des compétences: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C11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Implanter sur le terrain tout ou partie d’un ouvrage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C12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Relever un ouvrage ou un état existant et exploiter les mesures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C15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Réceptionner un support d’intervention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3 situations d’évaluation, d’égale pondération, organisées au 2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semestre de la 2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 pour répondre à des problématiques relevant des compétences évaluées dans le cadre d’un dossier technique portant sur 1 ou plusieurs des 4 domaines (terrassements, routes, canalisations, ouvrages d’art)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Situation1: Topographie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Situation 2 : Laboratoire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Situation 3 : Réception d’un support ou partie d’ouvrage (Topo ou Labo)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Fiche d’évaluation élaborée par l’IGEN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61139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err="1" smtClean="0">
                <a:latin typeface="Arial" pitchFamily="34" charset="0"/>
                <a:cs typeface="Arial" pitchFamily="34" charset="0"/>
              </a:rPr>
              <a:t>Coef</a:t>
            </a:r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 3 – CCF 3 situations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568" y="616530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2" action="ppaction://hlinkpres?slideindex=1&amp;slidetitle="/>
              </a:rPr>
              <a:t>Généralités sur les </a:t>
            </a:r>
            <a:r>
              <a:rPr lang="fr-FR" b="1" u="sng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2" action="ppaction://hlinkpres?slideindex=1&amp;slidetitle="/>
              </a:rPr>
              <a:t>CCF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355976" y="61653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U62 Implantation-contrôle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Image 8" descr="P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7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certification du BTS TP</a:t>
            </a:r>
            <a:endParaRPr lang="fr-FR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U61 Conduite de chantier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980728"/>
            <a:ext cx="88924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Rapport individuel d’une quarantaine de pages rédigé par le candidat: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Analyse des situations observées, des problèmes abordés, des solutions et démarches adoptées pour y répondre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Compte-rendu des activités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L’évaluation porte sur les compétences :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C3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Participer au pilotage des travaux (du point de vue de la maîtrise d’œuvre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C13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Assurer les approvisionnements en matériaux et matériels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C14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Gérer la production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C13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Encadrer les équipes et faire respecter les consigne HQPE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C17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Gérer et coordonner l’intervention des sous-traitants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C19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Assurer le suivi et la gestion d’un chantier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C20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Préparer la livraison des ouvrages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C21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Constituer le bilan d’une opération de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trvaux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Exposé 15 minutes (diaporama) puis entretien 15 minutes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Commission d’interrogation : 2 professeurs de spécialité + 1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professionnel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61139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err="1" smtClean="0">
                <a:latin typeface="Arial" pitchFamily="34" charset="0"/>
                <a:cs typeface="Arial" pitchFamily="34" charset="0"/>
              </a:rPr>
              <a:t>Coef</a:t>
            </a:r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 3 – ponctuelle orale 30min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275856" y="630002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2" action="ppaction://hlinkpres?slideindex=1&amp;slidetitle="/>
              </a:rPr>
              <a:t>U61 Stage en MP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 descr="Plog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5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1.1. L’analyse des modules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19152" y="620688"/>
          <a:ext cx="8545336" cy="607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151"/>
                <a:gridCol w="1037766"/>
                <a:gridCol w="3722739"/>
                <a:gridCol w="692542"/>
                <a:gridCol w="465242"/>
                <a:gridCol w="434168"/>
                <a:gridCol w="434168"/>
                <a:gridCol w="614560"/>
              </a:tblGrid>
              <a:tr h="27598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Unités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>
                          <a:latin typeface="Arial" pitchFamily="34" charset="0"/>
                          <a:cs typeface="Arial" pitchFamily="34" charset="0"/>
                        </a:rPr>
                        <a:t>Comp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Modules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Durée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TD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TP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>
                          <a:latin typeface="Arial" pitchFamily="34" charset="0"/>
                          <a:cs typeface="Arial" pitchFamily="34" charset="0"/>
                        </a:rPr>
                        <a:t>ECTS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rowSpan="5">
                  <a:txBody>
                    <a:bodyPr/>
                    <a:lstStyle/>
                    <a:p>
                      <a:pPr algn="l"/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U41</a:t>
                      </a:r>
                    </a:p>
                    <a:p>
                      <a:pPr algn="l"/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Études de conception et de réalisation</a:t>
                      </a:r>
                      <a:r>
                        <a:rPr lang="fr-FR" sz="1200" baseline="0" dirty="0" smtClean="0">
                          <a:latin typeface="Arial" pitchFamily="34" charset="0"/>
                          <a:cs typeface="Arial" pitchFamily="34" charset="0"/>
                        </a:rPr>
                        <a:t> en maîtrise d’</a:t>
                      </a:r>
                      <a:r>
                        <a:rPr lang="fr-FR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oeuvre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C1</a:t>
                      </a:r>
                      <a:endParaRPr lang="fr-FR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Mécanique des</a:t>
                      </a:r>
                      <a:r>
                        <a:rPr lang="fr-FR" sz="1200" baseline="0" dirty="0" smtClean="0">
                          <a:latin typeface="Arial" pitchFamily="34" charset="0"/>
                          <a:cs typeface="Arial" pitchFamily="34" charset="0"/>
                        </a:rPr>
                        <a:t> sols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M2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Mécanique et structures isostatiques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M10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Eco-construction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M11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Environnement éco-juridique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M12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Mécanique et structures hyperstatiques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rowSpan="5"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U42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Études de méthodes et d’exécution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C5, C2, C4</a:t>
                      </a:r>
                      <a:endParaRPr lang="fr-FR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M3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Communication graphique bases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M4 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Étude de prix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M13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Communication graphique approfondissement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M14 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Technologie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M15 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Mécanique appliquée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rowSpan="4"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U5 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Préparation de chantier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C6, C7, C8, C9, C10, C18</a:t>
                      </a:r>
                      <a:endParaRPr lang="fr-FR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M5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Préparation de chantier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M16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Comptabilité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M17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Planification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M18 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Mise en œuvre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rowSpan="3"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U61 </a:t>
                      </a:r>
                    </a:p>
                    <a:p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Conduite de chantier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C3, C13, C14, C16, C17, C19, C20, C21</a:t>
                      </a:r>
                      <a:endParaRPr lang="fr-FR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M6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200" dirty="0" err="1" smtClean="0">
                          <a:latin typeface="Arial" pitchFamily="34" charset="0"/>
                          <a:cs typeface="Arial" pitchFamily="34" charset="0"/>
                        </a:rPr>
                        <a:t>HQPE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M7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Gestion</a:t>
                      </a:r>
                      <a:r>
                        <a:rPr lang="fr-FR" sz="1200" baseline="0" dirty="0" smtClean="0">
                          <a:latin typeface="Arial" pitchFamily="34" charset="0"/>
                          <a:cs typeface="Arial" pitchFamily="34" charset="0"/>
                        </a:rPr>
                        <a:t> des ressources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M19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Suivi de chantier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rowSpan="4"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U62 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Implantation et Contrôles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C11, C12, C15</a:t>
                      </a:r>
                      <a:endParaRPr lang="fr-FR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M8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Laboratoire sols et route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M9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Nivellement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M20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Implantation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80">
                <a:tc vMerge="1">
                  <a:txBody>
                    <a:bodyPr/>
                    <a:lstStyle/>
                    <a:p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Arial" pitchFamily="34" charset="0"/>
                          <a:cs typeface="Arial" pitchFamily="34" charset="0"/>
                        </a:rPr>
                        <a:t>M21</a:t>
                      </a:r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 Laboratoire Ouvrages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4" descr="Plog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18906"/>
            <a:ext cx="755576" cy="385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1.1. Analyse des modules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548680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Remarques de l’équipe: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La durée du module M4 (étude de prix) est trop longue (120h)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La durée du module M3 (communication graphique bases) est trop courte (30h)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Besoin d’aborder les savoirs de M17 (planification) très rapidement en 1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ère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 découpage C, TD, TP non compatible avec le VS des professeurs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Peu compatible avec l’approche projet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Des intitulés de module parfois surprenants ou inadaptés par rapport à leur contenu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Une logique de découpage des savoirs difficile à comprendre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 3" descr="Plog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18906"/>
            <a:ext cx="755576" cy="385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1.2. La répartition et la planification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79512" y="1052736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Enseignements techniques et professionnels :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22 heures hebdomadaires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(6+5+11)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9512" y="141277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Emplois du temps /VS rentrée 2011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51520" y="1809576"/>
          <a:ext cx="8640960" cy="500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1224136"/>
                <a:gridCol w="1800200"/>
                <a:gridCol w="1800200"/>
                <a:gridCol w="1800200"/>
              </a:tblGrid>
              <a:tr h="320040">
                <a:tc rowSpan="2">
                  <a:txBody>
                    <a:bodyPr/>
                    <a:lstStyle/>
                    <a:p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Enseignements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Horaires élève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Horaires professeurs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CE</a:t>
                      </a:r>
                      <a:endParaRPr lang="fr-FR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G1</a:t>
                      </a:r>
                      <a:endParaRPr lang="fr-FR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G2</a:t>
                      </a:r>
                      <a:endParaRPr lang="fr-FR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Étude d’ouvrages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Grenouillat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Grenouillat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Grenouillat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>
                          <a:latin typeface="Arial" pitchFamily="34" charset="0"/>
                          <a:cs typeface="Arial" pitchFamily="34" charset="0"/>
                        </a:rPr>
                        <a:t>Prepa</a:t>
                      </a:r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. Chantier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Juskowiak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Juskowiak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Juskowiak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Économie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Delattre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Delattre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Réalisation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Juskowiak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(4)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Grenouillat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(4)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Juskowiak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(4)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Grenouillat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(4)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Topographie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Delattre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Delattre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Laboratoire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Juskowiak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Juskowiak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fr-FR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fr-FR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fr-FR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fr-FR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79512" y="6926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8 semaines de stage : du 14 mai au 7 juillet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 descr="Plog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18906"/>
            <a:ext cx="755576" cy="38575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79512" y="404664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23 étudiants (en 1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ère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FISS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 répartis en 2 groupes pour les TD et TP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71600" y="479715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Tableur Excel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1.2. La répartition et la planification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548680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Critères et contraintes de planification: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VS non modifiables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Logique de progression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Respecter la durée des modules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Module : monobloc sur 1 semestre max (15 semaines)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Modules 1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ère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 et 2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Respect des découpages Cours, TD, TP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Éviter  de morceler un module entre plusieurs professeurs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Tenir compte de l’expérience (spécialisation) des  professeurs</a:t>
            </a:r>
          </a:p>
          <a:p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544522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Détail par module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 5" descr="P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8424" y="18906"/>
            <a:ext cx="755576" cy="385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1.3. Les adaptations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404664"/>
            <a:ext cx="86409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9,5 modules en 1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ère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</a:t>
            </a:r>
          </a:p>
          <a:p>
            <a:pPr marL="261938" indent="-261938"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M17 (planification 60h) en début de 1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ère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</a:t>
            </a:r>
          </a:p>
          <a:p>
            <a:pPr marL="261938" indent="-261938"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M4 (étude de prix – 120h) sur 2 ans (60h + 60h)</a:t>
            </a:r>
          </a:p>
          <a:p>
            <a:pPr marL="261938" indent="-261938"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Modules monoblocs avec leur durée réglementaire mais 4 modules s’étalent sur plus 15 semaines et le découpage C-TD-TP n’est pas respecté</a:t>
            </a:r>
          </a:p>
          <a:p>
            <a:pPr marL="261938" indent="-261938"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6 modules (M1, M2, M4, M7, M8 et M9) sont associés à un seul professeur, les autres modules (M3, M5, M6 et M17) sont répartis entre 2 professeurs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36512" y="2868031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1.4. Les difficultés restantes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3300080"/>
            <a:ext cx="86409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Les équipes perçoivent mal l’intérêt de la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modularisation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. On complexifie la mise en œuvre de la formation pour des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ECTS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qui n’ont pas de réelle valeur ou utilité.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L’évaluation des modules (</a:t>
            </a:r>
            <a:r>
              <a:rPr lang="fr-FR" dirty="0" smtClean="0">
                <a:latin typeface="Arial" pitchFamily="34" charset="0"/>
                <a:cs typeface="Arial" pitchFamily="34" charset="0"/>
                <a:hlinkClick r:id="rId2" action="ppaction://hlinkfile"/>
              </a:rPr>
              <a:t>validation des </a:t>
            </a:r>
            <a:r>
              <a:rPr lang="fr-FR" dirty="0" err="1" smtClean="0">
                <a:latin typeface="Arial" pitchFamily="34" charset="0"/>
                <a:cs typeface="Arial" pitchFamily="34" charset="0"/>
                <a:hlinkClick r:id="rId2" action="ppaction://hlinkfile"/>
              </a:rPr>
              <a:t>ECTS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Inquiétude concernant la 2</a:t>
            </a:r>
            <a:r>
              <a:rPr lang="fr-FR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année : compatibilité avec les activités de projet et les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CCF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5176445"/>
            <a:ext cx="4320480" cy="369332"/>
          </a:xfrm>
          <a:prstGeom prst="rect">
            <a:avLst/>
          </a:prstGeom>
          <a:solidFill>
            <a:srgbClr val="66FF66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1.5. L’utilisation de l’AP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5653117"/>
            <a:ext cx="86409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Ne figure pas dans l’emploi du temps cette année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err="1" smtClean="0">
                <a:latin typeface="Arial" pitchFamily="34" charset="0"/>
                <a:cs typeface="Arial" pitchFamily="34" charset="0"/>
              </a:rPr>
              <a:t>HSE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possibles sur des actions ponctuelles (sur demande)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020272" y="6488668"/>
            <a:ext cx="2123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sz="10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Ex modularisation st </a:t>
            </a:r>
            <a:r>
              <a:rPr lang="fr-FR" sz="1000" b="1" u="sng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lambert</a:t>
            </a:r>
            <a:endParaRPr lang="fr-FR" sz="1000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 descr="P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8424" y="18906"/>
            <a:ext cx="755576" cy="38575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491880" y="6495147"/>
            <a:ext cx="34354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sz="10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5" action="ppaction://hlinkpres?slideindex=1&amp;slidetitle="/>
              </a:rPr>
              <a:t>Présentation modularisation séminaire Paris</a:t>
            </a:r>
            <a:endParaRPr lang="fr-FR" sz="1000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certification du BTS TP</a:t>
            </a:r>
            <a:endParaRPr lang="fr-FR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Le règlement d’Examen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571048"/>
              </p:ext>
            </p:extLst>
          </p:nvPr>
        </p:nvGraphicFramePr>
        <p:xfrm>
          <a:off x="179512" y="764704"/>
          <a:ext cx="8892479" cy="4795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864096"/>
                <a:gridCol w="720080"/>
                <a:gridCol w="1728192"/>
                <a:gridCol w="899591"/>
              </a:tblGrid>
              <a:tr h="468496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Épreuve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Unité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Coef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Forme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Durée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E1 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Culture générale et expression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U1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Ponctuelle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écrite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4h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E2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Langue vivante 1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U2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CCF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2 situations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E31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Mathématiques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U31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CCF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2 situations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E32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Sciences physiques appliquée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U32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CCF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2 situations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E41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Études de conception et réalisation en</a:t>
                      </a:r>
                      <a:r>
                        <a:rPr lang="fr-FR" sz="1600" baseline="0" dirty="0" smtClean="0">
                          <a:latin typeface="Arial" pitchFamily="34" charset="0"/>
                          <a:cs typeface="Arial" pitchFamily="34" charset="0"/>
                        </a:rPr>
                        <a:t> maîtrise d’œuvre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U41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Ponctuelle écrite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6h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E42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Études de prix, de méthodes et d’exécution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U42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Ponctuelle orale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45mn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E5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Préparation de chantier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U5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Ponctuelle orale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50mn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E61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Conduite de chantier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U61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Ponctuelle orale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30mn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96"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latin typeface="Arial" pitchFamily="34" charset="0"/>
                          <a:cs typeface="Arial" pitchFamily="34" charset="0"/>
                        </a:rPr>
                        <a:t>E62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Implantation et contrôle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U62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Arial" pitchFamily="34" charset="0"/>
                          <a:cs typeface="Arial" pitchFamily="34" charset="0"/>
                        </a:rPr>
                        <a:t>CCF</a:t>
                      </a:r>
                      <a:r>
                        <a:rPr lang="fr-FR" sz="1600" dirty="0" smtClean="0">
                          <a:latin typeface="Arial" pitchFamily="34" charset="0"/>
                          <a:cs typeface="Arial" pitchFamily="34" charset="0"/>
                        </a:rPr>
                        <a:t> 3 situations</a:t>
                      </a:r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 5" descr="Plog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995936" y="587727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Evolutions BTS TP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certification du BTS TP</a:t>
            </a:r>
            <a:endParaRPr lang="fr-FR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U41 Etudes de conception et réalisation en maîtrise d’</a:t>
            </a:r>
            <a:r>
              <a:rPr lang="fr-FR" b="1" cap="small" dirty="0" err="1" smtClean="0">
                <a:latin typeface="Arial" pitchFamily="34" charset="0"/>
                <a:cs typeface="Arial" pitchFamily="34" charset="0"/>
              </a:rPr>
              <a:t>oeuvre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1255687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support technique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est un dossier relatif à un ouvrage du secteur des Travaux Publics. Le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questionnement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est relatif à des problèmes techniques réels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L’évaluation porte sur tout ou partie de la compétence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C1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Préparer et Réaliser la consultation des entreprises (du point de vue de la maîtrise d’œuvre)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61139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err="1" smtClean="0">
                <a:latin typeface="Arial" pitchFamily="34" charset="0"/>
                <a:cs typeface="Arial" pitchFamily="34" charset="0"/>
              </a:rPr>
              <a:t>Coef</a:t>
            </a:r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 3 – ponctuelle écrite 6 Heures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483768" y="350100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2" action="ppaction://hlinkpres?slideindex=1&amp;slidetitle="/>
              </a:rPr>
              <a:t>Sujet 0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 descr="Plog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37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cap="al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certification du BTS TP</a:t>
            </a:r>
            <a:endParaRPr lang="fr-FR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U42 Études de Prix, de Méthodes et d’Exécution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980728"/>
            <a:ext cx="86409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dossier support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est un dossier technique du secteur des Travaux Publics (peut être commun à plusieurs candidats).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Dossier technique et questionnement individuel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validé en commission inter-académique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Dossier personnel réalisé par le candidat (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projet 2 semaines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61938" indent="-261938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L’évaluation porte sur les compétences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C2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Etudier un dossier pour répondre à un appel d’offre (du point de vue de l’entreprise)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C4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Réaliser des études méthodes </a:t>
            </a:r>
            <a:r>
              <a:rPr lang="fr-FR" dirty="0">
                <a:latin typeface="Arial" pitchFamily="34" charset="0"/>
                <a:cs typeface="Arial" pitchFamily="34" charset="0"/>
              </a:rPr>
              <a:t>et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d’exécution (</a:t>
            </a:r>
            <a:r>
              <a:rPr lang="fr-FR" dirty="0">
                <a:latin typeface="Arial" pitchFamily="34" charset="0"/>
                <a:cs typeface="Arial" pitchFamily="34" charset="0"/>
              </a:rPr>
              <a:t>du point de vue de l’entreprise)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C5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Analyser un dossier de marché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Exposé 15 minutes puis entretien 30 minutes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Commission d’interrogation : 2 professeurs de spécialité + 1 professionnel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Fiche type d’évaluation rédigée par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l’IGEN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620688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err="1" smtClean="0">
                <a:latin typeface="Arial" pitchFamily="34" charset="0"/>
                <a:cs typeface="Arial" pitchFamily="34" charset="0"/>
              </a:rPr>
              <a:t>Coef</a:t>
            </a:r>
            <a:r>
              <a:rPr lang="fr-FR" b="1" cap="small" dirty="0" smtClean="0">
                <a:latin typeface="Arial" pitchFamily="34" charset="0"/>
                <a:cs typeface="Arial" pitchFamily="34" charset="0"/>
              </a:rPr>
              <a:t> 3 – ponctuelle orale 45 min</a:t>
            </a:r>
            <a:endParaRPr lang="fr-FR" b="1" cap="sm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59632" y="63720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2" action="ppaction://hlinkpres?slideindex=1&amp;slidetitle="/>
              </a:rPr>
              <a:t>Sujet 0 (pont)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580112" y="637203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Sujet 0 (</a:t>
            </a:r>
            <a:r>
              <a:rPr lang="fr-FR" b="1" u="sng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VRD</a:t>
            </a:r>
            <a:r>
              <a:rPr lang="fr-FR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)</a:t>
            </a:r>
            <a:endParaRPr lang="fr-FR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Image 8" descr="P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8424" y="-27384"/>
            <a:ext cx="755576" cy="385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854</TotalTime>
  <Words>1594</Words>
  <Application>Microsoft Office PowerPoint</Application>
  <PresentationFormat>Affichage à l'écran (4:3)</PresentationFormat>
  <Paragraphs>375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Solstice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Perso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VASSEUR</dc:creator>
  <cp:lastModifiedBy>Chef de travaux</cp:lastModifiedBy>
  <cp:revision>83</cp:revision>
  <dcterms:created xsi:type="dcterms:W3CDTF">2012-04-15T12:53:23Z</dcterms:created>
  <dcterms:modified xsi:type="dcterms:W3CDTF">2012-04-18T05:25:12Z</dcterms:modified>
</cp:coreProperties>
</file>