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</p:sldMasterIdLst>
  <p:notesMasterIdLst>
    <p:notesMasterId r:id="rId19"/>
  </p:notesMasterIdLst>
  <p:handoutMasterIdLst>
    <p:handoutMasterId r:id="rId20"/>
  </p:handoutMasterIdLst>
  <p:sldIdLst>
    <p:sldId id="268" r:id="rId6"/>
    <p:sldId id="326" r:id="rId7"/>
    <p:sldId id="327" r:id="rId8"/>
    <p:sldId id="328" r:id="rId9"/>
    <p:sldId id="329" r:id="rId10"/>
    <p:sldId id="335" r:id="rId11"/>
    <p:sldId id="336" r:id="rId12"/>
    <p:sldId id="337" r:id="rId13"/>
    <p:sldId id="330" r:id="rId14"/>
    <p:sldId id="331" r:id="rId15"/>
    <p:sldId id="332" r:id="rId16"/>
    <p:sldId id="333" r:id="rId17"/>
    <p:sldId id="334" r:id="rId18"/>
  </p:sldIdLst>
  <p:sldSz cx="6858000" cy="9144000" type="screen4x3"/>
  <p:notesSz cx="9942513" cy="68151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89" autoAdjust="0"/>
  </p:normalViewPr>
  <p:slideViewPr>
    <p:cSldViewPr>
      <p:cViewPr>
        <p:scale>
          <a:sx n="60" d="100"/>
          <a:sy n="60" d="100"/>
        </p:scale>
        <p:origin x="-1464" y="-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5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124" y="-84"/>
      </p:cViewPr>
      <p:guideLst>
        <p:guide orient="horz" pos="2147"/>
        <p:guide pos="313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41313"/>
          </a:xfrm>
          <a:prstGeom prst="rect">
            <a:avLst/>
          </a:prstGeom>
        </p:spPr>
        <p:txBody>
          <a:bodyPr vert="horz" lIns="93296" tIns="46648" rIns="93296" bIns="46648" rtlCol="0"/>
          <a:lstStyle>
            <a:lvl1pPr algn="l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2450" y="0"/>
            <a:ext cx="4308475" cy="341313"/>
          </a:xfrm>
          <a:prstGeom prst="rect">
            <a:avLst/>
          </a:prstGeom>
        </p:spPr>
        <p:txBody>
          <a:bodyPr vert="horz" lIns="93296" tIns="46648" rIns="93296" bIns="46648" rtlCol="0"/>
          <a:lstStyle>
            <a:lvl1pPr algn="r">
              <a:defRPr sz="1200"/>
            </a:lvl1pPr>
          </a:lstStyle>
          <a:p>
            <a:pPr>
              <a:defRPr/>
            </a:pPr>
            <a:fld id="{8846B0D4-4470-47BC-B47D-E15C44643D52}" type="datetimeFigureOut">
              <a:rPr lang="fr-FR"/>
              <a:pPr>
                <a:defRPr/>
              </a:pPr>
              <a:t>01/04/2014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72238"/>
            <a:ext cx="4308475" cy="341312"/>
          </a:xfrm>
          <a:prstGeom prst="rect">
            <a:avLst/>
          </a:prstGeom>
        </p:spPr>
        <p:txBody>
          <a:bodyPr vert="horz" lIns="93296" tIns="46648" rIns="93296" bIns="4664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2450" y="6472238"/>
            <a:ext cx="4308475" cy="341312"/>
          </a:xfrm>
          <a:prstGeom prst="rect">
            <a:avLst/>
          </a:prstGeom>
        </p:spPr>
        <p:txBody>
          <a:bodyPr vert="horz" lIns="93296" tIns="46648" rIns="93296" bIns="46648" rtlCol="0" anchor="b"/>
          <a:lstStyle>
            <a:lvl1pPr algn="r">
              <a:defRPr sz="1200"/>
            </a:lvl1pPr>
          </a:lstStyle>
          <a:p>
            <a:pPr>
              <a:defRPr/>
            </a:pPr>
            <a:fld id="{C54BD21C-FE6F-47E9-BCFE-D51B9A853A3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41313"/>
          </a:xfrm>
          <a:prstGeom prst="rect">
            <a:avLst/>
          </a:prstGeom>
        </p:spPr>
        <p:txBody>
          <a:bodyPr vert="horz" lIns="93296" tIns="46648" rIns="93296" bIns="46648" rtlCol="0"/>
          <a:lstStyle>
            <a:lvl1pPr algn="l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32450" y="0"/>
            <a:ext cx="4308475" cy="341313"/>
          </a:xfrm>
          <a:prstGeom prst="rect">
            <a:avLst/>
          </a:prstGeom>
        </p:spPr>
        <p:txBody>
          <a:bodyPr vert="horz" lIns="93296" tIns="46648" rIns="93296" bIns="46648" rtlCol="0"/>
          <a:lstStyle>
            <a:lvl1pPr algn="r">
              <a:defRPr sz="1200"/>
            </a:lvl1pPr>
          </a:lstStyle>
          <a:p>
            <a:pPr>
              <a:defRPr/>
            </a:pPr>
            <a:fld id="{FC7D272B-B126-4F9C-BC66-935EAF8765CA}" type="datetimeFigureOut">
              <a:rPr lang="fr-FR"/>
              <a:pPr>
                <a:defRPr/>
              </a:pPr>
              <a:t>01/04/2014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13200" y="511175"/>
            <a:ext cx="1916113" cy="2555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96" tIns="46648" rIns="93296" bIns="46648" rtlCol="0" anchor="ctr"/>
          <a:lstStyle/>
          <a:p>
            <a:pPr lvl="0"/>
            <a:endParaRPr lang="fr-FR" noProof="0" dirty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3775" y="3236913"/>
            <a:ext cx="7954963" cy="3067050"/>
          </a:xfrm>
          <a:prstGeom prst="rect">
            <a:avLst/>
          </a:prstGeom>
        </p:spPr>
        <p:txBody>
          <a:bodyPr vert="horz" lIns="93296" tIns="46648" rIns="93296" bIns="46648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72238"/>
            <a:ext cx="4308475" cy="341312"/>
          </a:xfrm>
          <a:prstGeom prst="rect">
            <a:avLst/>
          </a:prstGeom>
        </p:spPr>
        <p:txBody>
          <a:bodyPr vert="horz" lIns="93296" tIns="46648" rIns="93296" bIns="4664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32450" y="6472238"/>
            <a:ext cx="4308475" cy="341312"/>
          </a:xfrm>
          <a:prstGeom prst="rect">
            <a:avLst/>
          </a:prstGeom>
        </p:spPr>
        <p:txBody>
          <a:bodyPr vert="horz" lIns="93296" tIns="46648" rIns="93296" bIns="46648" rtlCol="0" anchor="b"/>
          <a:lstStyle>
            <a:lvl1pPr algn="r">
              <a:defRPr sz="1200"/>
            </a:lvl1pPr>
          </a:lstStyle>
          <a:p>
            <a:pPr>
              <a:defRPr/>
            </a:pPr>
            <a:fld id="{4BB5E7EF-13CA-47B3-91D8-F011CFEA5CD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0BDD9-8A90-4E07-A7D8-9D767FB2D20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E8724-BFAC-44F6-807B-480CB099B72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559A6-B29A-4076-97DC-F09D35D8B2F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BDF7D-E89E-4566-96E6-92E287B23BD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8DCE7-E0F8-416C-9129-F43AF52FB5A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92968-8551-4BF7-A7B8-ECC3CE268F9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00512-4252-4D23-A0AF-48E30DAE53E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38F9C-6D61-4681-820A-013A65847DE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0495F-20FA-4801-AE89-3605BB7A8AD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C8F36-4DED-421F-9D5C-CBDEFEAE00B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D5BE1-2657-4B3F-A03F-D0310A44453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046A3-F85C-45B6-8778-118DF78BDE4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498E3-4645-4F23-BDD0-7FB0572E5A1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E8AEC-F663-4D15-AB5B-EA7347FC487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1AA69-7EE0-48B2-B006-F3D385831CB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DC10C-1862-407C-9B02-6B66EF1C43D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8613" y="8123238"/>
            <a:ext cx="10096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A746-DF9C-4ED8-AEAE-5D681F915C9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77EAA-83F9-4F3C-9C79-B08F7518222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67BCC-A5C9-494F-B872-A3F688AD54A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FA23F-A7D1-4661-9BA5-9171733F6BE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96E03-E1BA-487C-80CE-3E5C03D3213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47DCD-F2AD-426D-9C7E-94F5CA9A3C1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B0E9-BF47-4379-9ABB-F57D5E64394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05059-2626-4D61-8F56-B36CEA30621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A0084-7889-4CE5-B515-C34895E809A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3253F-42BB-4B93-ABEF-8B8D16FFF84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07A5E-33DA-4437-A7E8-73C82AD17C2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96035-5795-4E48-9FAB-076AC8DB9F2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F26A6-6D24-47D6-A41F-600B0F4E61D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88A5C-B533-479C-8861-88EEF08D63A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43E7B-9030-4644-BA78-424E4B177AE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4DDF6-7853-46D5-AC39-E48C06E54BE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08EAD-73B1-48C4-8D17-EECE159FC0B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0D3A0-6390-47D6-9D51-13EA16EE993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43DFE-6611-44AE-920D-181254CB102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6F2A2-14CC-49B0-86D6-3F8F159EC35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57BFC-AF1A-4A2A-B63A-D8C09A2FC12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76BFE-927A-4E35-BF20-DD705F187AE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69957-D8A7-4275-A39E-88FA3BD2EA1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37C72-5345-4784-9A50-21DBA576858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EDE4A-8AB9-45DC-85A0-F88840AA9A3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939FA-6DFD-4E20-A0CB-FD5D6F91FE1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EAFC4-6863-4B2F-A6F6-81C0C0B7D64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AC80C-ED84-4A9B-BC8C-0FEF99EB175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279400" y="8247063"/>
            <a:ext cx="8905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1303338" y="8247063"/>
            <a:ext cx="9032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5EBFEFFD-E822-47F2-96F0-B58F05CC301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timing>
    <p:tnLst>
      <p:par>
        <p:cTn id="1" dur="indefinite" restart="never" nodeType="tmRoot"/>
      </p:par>
    </p:tnLst>
  </p:timing>
  <p:txStyles>
    <p:titleStyle>
      <a:lvl1pPr algn="ctr" defTabSz="8016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16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charset="0"/>
        </a:defRPr>
      </a:lvl2pPr>
      <a:lvl3pPr algn="ctr" defTabSz="8016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charset="0"/>
        </a:defRPr>
      </a:lvl3pPr>
      <a:lvl4pPr algn="ctr" defTabSz="8016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charset="0"/>
        </a:defRPr>
      </a:lvl4pPr>
      <a:lvl5pPr algn="ctr" defTabSz="8016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charset="0"/>
        </a:defRPr>
      </a:lvl5pPr>
      <a:lvl6pPr marL="457200" algn="ctr" defTabSz="801688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charset="0"/>
        </a:defRPr>
      </a:lvl6pPr>
      <a:lvl7pPr marL="914400" algn="ctr" defTabSz="801688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charset="0"/>
        </a:defRPr>
      </a:lvl7pPr>
      <a:lvl8pPr marL="1371600" algn="ctr" defTabSz="801688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charset="0"/>
        </a:defRPr>
      </a:lvl8pPr>
      <a:lvl9pPr marL="1828800" algn="ctr" defTabSz="801688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charset="0"/>
        </a:defRPr>
      </a:lvl9pPr>
    </p:titleStyle>
    <p:bodyStyle>
      <a:lvl1pPr marL="300038" indent="-300038" algn="l" defTabSz="801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50875" indent="-250825" algn="l" defTabSz="801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>
          <a:solidFill>
            <a:schemeClr val="tx1"/>
          </a:solidFill>
          <a:latin typeface="+mn-lt"/>
        </a:defRPr>
      </a:lvl2pPr>
      <a:lvl3pPr marL="1001713" indent="-200025" algn="l" defTabSz="801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>
          <a:solidFill>
            <a:schemeClr val="tx1"/>
          </a:solidFill>
          <a:latin typeface="+mn-lt"/>
        </a:defRPr>
      </a:lvl3pPr>
      <a:lvl4pPr marL="1403350" indent="-201613" algn="l" defTabSz="801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1803400" indent="-200025" algn="l" defTabSz="8016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2260600" indent="-200025" algn="l" defTabSz="8016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2717800" indent="-200025" algn="l" defTabSz="8016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3175000" indent="-200025" algn="l" defTabSz="8016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3632200" indent="-200025" algn="l" defTabSz="8016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2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6858000" cy="913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279400" y="8247063"/>
            <a:ext cx="8905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33" tIns="40067" rIns="80133" bIns="40067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1303338" y="8247063"/>
            <a:ext cx="9032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33" tIns="40067" rIns="80133" bIns="40067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C5BF2B51-3EEC-444D-B4D0-D26CABBF9A7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2053" name="Image 2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6858000" cy="913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Image 2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6858000" cy="913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ONTEN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7497763"/>
            <a:ext cx="68580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iming>
    <p:tnLst>
      <p:par>
        <p:cTn id="1" dur="indefinite" restart="never" nodeType="tmRoot"/>
      </p:par>
    </p:tnLst>
  </p:timing>
  <p:txStyles>
    <p:titleStyle>
      <a:lvl1pPr algn="ctr" defTabSz="8016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16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charset="0"/>
        </a:defRPr>
      </a:lvl2pPr>
      <a:lvl3pPr algn="ctr" defTabSz="8016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charset="0"/>
        </a:defRPr>
      </a:lvl3pPr>
      <a:lvl4pPr algn="ctr" defTabSz="8016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charset="0"/>
        </a:defRPr>
      </a:lvl4pPr>
      <a:lvl5pPr algn="ctr" defTabSz="8016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charset="0"/>
        </a:defRPr>
      </a:lvl5pPr>
      <a:lvl6pPr marL="457200" algn="ctr" defTabSz="8016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charset="0"/>
        </a:defRPr>
      </a:lvl6pPr>
      <a:lvl7pPr marL="914400" algn="ctr" defTabSz="8016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charset="0"/>
        </a:defRPr>
      </a:lvl7pPr>
      <a:lvl8pPr marL="1371600" algn="ctr" defTabSz="8016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charset="0"/>
        </a:defRPr>
      </a:lvl8pPr>
      <a:lvl9pPr marL="1828800" algn="ctr" defTabSz="8016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Arial" charset="0"/>
        </a:defRPr>
      </a:lvl9pPr>
    </p:titleStyle>
    <p:bodyStyle>
      <a:lvl1pPr marL="300038" indent="-300038" algn="l" defTabSz="801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50875" indent="-250825" algn="l" defTabSz="801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>
          <a:solidFill>
            <a:schemeClr val="tx1"/>
          </a:solidFill>
          <a:latin typeface="+mn-lt"/>
        </a:defRPr>
      </a:lvl2pPr>
      <a:lvl3pPr marL="1001713" indent="-200025" algn="l" defTabSz="801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>
          <a:solidFill>
            <a:schemeClr val="tx1"/>
          </a:solidFill>
          <a:latin typeface="+mn-lt"/>
        </a:defRPr>
      </a:lvl3pPr>
      <a:lvl4pPr marL="1403350" indent="-201613" algn="l" defTabSz="801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1803400" indent="-200025" algn="l" defTabSz="8016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2260600" indent="-200025" algn="l" defTabSz="8016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2717800" indent="-200025" algn="l" defTabSz="8016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3175000" indent="-200025" algn="l" defTabSz="8016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3632200" indent="-200025" algn="l" defTabSz="8016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2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588"/>
            <a:ext cx="6858000" cy="91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279400" y="8247063"/>
            <a:ext cx="8905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19" tIns="40060" rIns="80119" bIns="4006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1303338" y="8247063"/>
            <a:ext cx="9032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19" tIns="40060" rIns="80119" bIns="4006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99007562-8433-4A63-BE96-2AC31F0BE05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3077" name="Picture 5" descr="CONTEN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7497763"/>
            <a:ext cx="68580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100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timing>
    <p:tnLst>
      <p:par>
        <p:cTn id="1" dur="indefinite" restart="never" nodeType="tmRoot"/>
      </p:par>
    </p:tnLst>
  </p:timing>
  <p:txStyles>
    <p:titleStyle>
      <a:lvl1pPr algn="ctr" defTabSz="8016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16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16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16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16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57200" algn="ctr" defTabSz="8016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914400" algn="ctr" defTabSz="8016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371600" algn="ctr" defTabSz="8016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828800" algn="ctr" defTabSz="8016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00038" indent="-300038" algn="l" defTabSz="801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50875" indent="-250825" algn="l" defTabSz="801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>
          <a:solidFill>
            <a:schemeClr val="tx1"/>
          </a:solidFill>
          <a:latin typeface="+mn-lt"/>
        </a:defRPr>
      </a:lvl2pPr>
      <a:lvl3pPr marL="1001713" indent="-200025" algn="l" defTabSz="801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>
          <a:solidFill>
            <a:schemeClr val="tx1"/>
          </a:solidFill>
          <a:latin typeface="+mn-lt"/>
        </a:defRPr>
      </a:lvl3pPr>
      <a:lvl4pPr marL="1403350" indent="-201613" algn="l" defTabSz="801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1803400" indent="-200025" algn="l" defTabSz="8016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2260600" indent="-200025" algn="l" defTabSz="8016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2717800" indent="-200025" algn="l" defTabSz="8016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3175000" indent="-200025" algn="l" defTabSz="8016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3632200" indent="-200025" algn="l" defTabSz="8016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3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588"/>
            <a:ext cx="6858000" cy="91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279400" y="8247063"/>
            <a:ext cx="8905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1303338" y="8247063"/>
            <a:ext cx="9032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05" tIns="40053" rIns="80105" bIns="40053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D1202D51-6CBB-4B4A-AA7F-68503063214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4101" name="Picture 5" descr="CONTEN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7497763"/>
            <a:ext cx="68580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iming>
    <p:tnLst>
      <p:par>
        <p:cTn id="1" dur="indefinite" restart="never" nodeType="tmRoot"/>
      </p:par>
    </p:tnLst>
  </p:timing>
  <p:txStyles>
    <p:titleStyle>
      <a:lvl1pPr algn="ctr" defTabSz="8016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16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16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16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16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57200" algn="ctr" defTabSz="8016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914400" algn="ctr" defTabSz="8016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371600" algn="ctr" defTabSz="8016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828800" algn="ctr" defTabSz="8016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00038" indent="-300038" algn="l" defTabSz="801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50875" indent="-250825" algn="l" defTabSz="801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>
          <a:solidFill>
            <a:schemeClr val="tx1"/>
          </a:solidFill>
          <a:latin typeface="+mn-lt"/>
        </a:defRPr>
      </a:lvl2pPr>
      <a:lvl3pPr marL="1001713" indent="-200025" algn="l" defTabSz="801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>
          <a:solidFill>
            <a:schemeClr val="tx1"/>
          </a:solidFill>
          <a:latin typeface="+mn-lt"/>
        </a:defRPr>
      </a:lvl3pPr>
      <a:lvl4pPr marL="1403350" indent="-201613" algn="l" defTabSz="801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1803400" indent="-200025" algn="l" defTabSz="8016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2260600" indent="-200025" algn="l" defTabSz="8016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2717800" indent="-200025" algn="l" defTabSz="8016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3175000" indent="-200025" algn="l" defTabSz="8016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3632200" indent="-200025" algn="l" defTabSz="8016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2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588"/>
            <a:ext cx="6858000" cy="914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ONTEN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7497763"/>
            <a:ext cx="68580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ONTEN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7497763"/>
            <a:ext cx="68580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ONTEN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7497763"/>
            <a:ext cx="68580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74650" y="3810000"/>
            <a:ext cx="2443163" cy="3905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00038" indent="-300038" defTabSz="801688" eaLnBrk="0" hangingPunct="0">
              <a:spcBef>
                <a:spcPct val="20000"/>
              </a:spcBef>
              <a:defRPr/>
            </a:pPr>
            <a:endParaRPr lang="fr-FR" sz="2000" kern="0" dirty="0">
              <a:latin typeface="+mn-lt"/>
              <a:cs typeface="+mn-cs"/>
            </a:endParaRPr>
          </a:p>
          <a:p>
            <a:pPr marL="300038" indent="-300038" defTabSz="801688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fr-FR" sz="2000" kern="0" dirty="0">
              <a:latin typeface="+mn-lt"/>
              <a:cs typeface="+mn-cs"/>
            </a:endParaRPr>
          </a:p>
        </p:txBody>
      </p:sp>
      <p:pic>
        <p:nvPicPr>
          <p:cNvPr id="12" name="Image 1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91649" y="182489"/>
            <a:ext cx="893135" cy="933127"/>
          </a:xfrm>
          <a:prstGeom prst="rect">
            <a:avLst/>
          </a:prstGeom>
          <a:noFill/>
        </p:spPr>
      </p:pic>
      <p:pic>
        <p:nvPicPr>
          <p:cNvPr id="13" name="Image 12" descr="logo totale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83458" y="167648"/>
            <a:ext cx="813494" cy="947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3867280" y="279004"/>
            <a:ext cx="1073888" cy="620588"/>
          </a:xfrm>
          <a:prstGeom prst="rect">
            <a:avLst/>
          </a:prstGeom>
        </p:spPr>
      </p:pic>
      <p:pic>
        <p:nvPicPr>
          <p:cNvPr id="15" name="Image 14" descr="Nouveau logo SNCT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674739" y="179512"/>
            <a:ext cx="850605" cy="85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48680" y="1404228"/>
            <a:ext cx="57606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Journ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 de formation sur la place de la maintenance dans la fili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 de formation en chaudronnerie industrielle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 useBgFill="1">
        <p:nvSpPr>
          <p:cNvPr id="19" name="Rectangle à coins arrondis 18"/>
          <p:cNvSpPr/>
          <p:nvPr/>
        </p:nvSpPr>
        <p:spPr>
          <a:xfrm>
            <a:off x="1124744" y="3923928"/>
            <a:ext cx="4392488" cy="1872208"/>
          </a:xfrm>
          <a:prstGeom prst="roundRect">
            <a:avLst/>
          </a:prstGeom>
          <a:ln w="50800" cmpd="sng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228600" dist="50800" dir="13500000" sx="102000" sy="102000" algn="br" rotWithShape="0">
              <a:srgbClr val="00B05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2060"/>
                </a:solidFill>
              </a:rPr>
              <a:t>DEROULE </a:t>
            </a:r>
            <a:r>
              <a:rPr lang="fr-FR" sz="2400" b="1" dirty="0" smtClean="0">
                <a:solidFill>
                  <a:srgbClr val="002060"/>
                </a:solidFill>
              </a:rPr>
              <a:t>PEDAGOGIQUE D'UN CHANTIER DE MAINTENANCE de POSE DE </a:t>
            </a:r>
            <a:r>
              <a:rPr lang="fr-FR" sz="2400" b="1" dirty="0" smtClean="0">
                <a:solidFill>
                  <a:srgbClr val="002060"/>
                </a:solidFill>
              </a:rPr>
              <a:t>TUYAUTERIES</a:t>
            </a:r>
            <a:endParaRPr lang="fr-FR" sz="24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48681" y="444500"/>
            <a:ext cx="5472608" cy="1103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defTabSz="801688" eaLnBrk="0" hangingPunct="0">
              <a:defRPr/>
            </a:pPr>
            <a:r>
              <a:rPr lang="fr-FR" sz="2400" b="1" kern="0" dirty="0" smtClean="0">
                <a:solidFill>
                  <a:srgbClr val="0070C0"/>
                </a:solidFill>
                <a:latin typeface="+mj-lt"/>
                <a:ea typeface="+mj-ea"/>
                <a:cs typeface="Arial" pitchFamily="34" charset="0"/>
              </a:rPr>
              <a:t>DEROULE PEDAGOGIQUE DE </a:t>
            </a:r>
            <a:r>
              <a:rPr lang="fr-FR" sz="2400" b="1" kern="0" dirty="0" smtClean="0">
                <a:solidFill>
                  <a:srgbClr val="0070C0"/>
                </a:solidFill>
                <a:latin typeface="+mj-lt"/>
                <a:ea typeface="+mj-ea"/>
                <a:cs typeface="Arial" pitchFamily="34" charset="0"/>
              </a:rPr>
              <a:t>CE </a:t>
            </a:r>
            <a:r>
              <a:rPr lang="fr-FR" sz="2400" b="1" kern="0" dirty="0" smtClean="0">
                <a:solidFill>
                  <a:srgbClr val="0070C0"/>
                </a:solidFill>
                <a:latin typeface="+mj-lt"/>
                <a:ea typeface="+mj-ea"/>
                <a:cs typeface="Arial" pitchFamily="34" charset="0"/>
              </a:rPr>
              <a:t>CHANTIER ECOLE</a:t>
            </a:r>
            <a:endParaRPr lang="fr-FR" sz="2400" b="1" kern="0" dirty="0">
              <a:solidFill>
                <a:srgbClr val="0070C0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32656" y="3851920"/>
            <a:ext cx="2443163" cy="3905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00038" indent="-300038" defTabSz="801688" eaLnBrk="0" hangingPunct="0">
              <a:spcBef>
                <a:spcPct val="20000"/>
              </a:spcBef>
              <a:defRPr/>
            </a:pPr>
            <a:endParaRPr lang="fr-FR" sz="2000" kern="0" dirty="0">
              <a:latin typeface="+mn-lt"/>
              <a:cs typeface="+mn-cs"/>
            </a:endParaRPr>
          </a:p>
          <a:p>
            <a:pPr marL="300038" indent="-300038" defTabSz="801688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fr-FR" sz="2000" kern="0" dirty="0">
              <a:latin typeface="+mn-lt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89338" y="5143500"/>
            <a:ext cx="2443162" cy="2000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00038" indent="-300038" defTabSz="801688" eaLnBrk="0" hangingPunct="0">
              <a:spcBef>
                <a:spcPct val="20000"/>
              </a:spcBef>
              <a:defRPr/>
            </a:pPr>
            <a:endParaRPr lang="fr-FR" sz="2400" kern="0" dirty="0">
              <a:latin typeface="+mn-lt"/>
              <a:cs typeface="+mn-cs"/>
            </a:endParaRPr>
          </a:p>
          <a:p>
            <a:pPr marL="300038" indent="-300038" defTabSz="801688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fr-FR" sz="2000" kern="0" dirty="0">
              <a:latin typeface="+mn-lt"/>
              <a:cs typeface="+mn-cs"/>
            </a:endParaRPr>
          </a:p>
          <a:p>
            <a:pPr marL="300038" indent="-300038" defTabSz="801688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fr-FR" sz="2000" kern="0" dirty="0">
              <a:latin typeface="+mn-lt"/>
              <a:cs typeface="+mn-cs"/>
            </a:endParaRPr>
          </a:p>
          <a:p>
            <a:pPr marL="300038" indent="-300038" defTabSz="801688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fr-FR" sz="2000" kern="0" dirty="0">
              <a:latin typeface="+mn-lt"/>
              <a:cs typeface="+mn-cs"/>
            </a:endParaRPr>
          </a:p>
        </p:txBody>
      </p:sp>
      <p:sp>
        <p:nvSpPr>
          <p:cNvPr id="7173" name="Espace réservé du contenu 9"/>
          <p:cNvSpPr>
            <a:spLocks noGrp="1"/>
          </p:cNvSpPr>
          <p:nvPr>
            <p:ph idx="1"/>
          </p:nvPr>
        </p:nvSpPr>
        <p:spPr bwMode="auto">
          <a:xfrm>
            <a:off x="-171400" y="2483768"/>
            <a:ext cx="6858000" cy="5256584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60463" indent="-342900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fr-FR" sz="2400" b="1" dirty="0" smtClean="0"/>
              <a:t>Création </a:t>
            </a:r>
            <a:r>
              <a:rPr lang="fr-FR" sz="2400" b="1" dirty="0" smtClean="0"/>
              <a:t>Informatique de l'Attestation de Travail </a:t>
            </a:r>
            <a:r>
              <a:rPr lang="fr-FR" sz="2400" b="1" dirty="0" smtClean="0"/>
              <a:t>AT.</a:t>
            </a:r>
          </a:p>
          <a:p>
            <a:pPr marL="1160463" indent="-342900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fr-FR" sz="2400" b="1" dirty="0" smtClean="0"/>
              <a:t>Validation AT </a:t>
            </a:r>
            <a:r>
              <a:rPr lang="fr-FR" sz="2400" b="1" dirty="0" smtClean="0"/>
              <a:t>par le chef de poste </a:t>
            </a:r>
            <a:r>
              <a:rPr lang="fr-FR" sz="2400" b="1" dirty="0" smtClean="0"/>
              <a:t>TOTAL.</a:t>
            </a:r>
            <a:endParaRPr lang="fr-FR" sz="2400" b="1" dirty="0" smtClean="0"/>
          </a:p>
          <a:p>
            <a:pPr marL="1160463" indent="-342900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fr-FR" sz="2400" b="1" dirty="0" smtClean="0"/>
              <a:t>Edition </a:t>
            </a:r>
            <a:r>
              <a:rPr lang="fr-FR" sz="2400" b="1" dirty="0" smtClean="0"/>
              <a:t>Demande Consignation électrique.</a:t>
            </a:r>
            <a:endParaRPr lang="fr-FR" sz="2400" b="1" dirty="0" smtClean="0"/>
          </a:p>
          <a:p>
            <a:pPr marL="1160463" indent="-342900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fr-FR" sz="2400" b="1" dirty="0" smtClean="0"/>
              <a:t>Consignation </a:t>
            </a:r>
            <a:r>
              <a:rPr lang="fr-FR" sz="2400" b="1" dirty="0" smtClean="0"/>
              <a:t>électrique du Tiroir.</a:t>
            </a:r>
            <a:endParaRPr lang="fr-FR" sz="2400" b="1" dirty="0" smtClean="0"/>
          </a:p>
          <a:p>
            <a:pPr marL="1160463" indent="-342900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fr-FR" sz="2400" b="1" dirty="0" smtClean="0"/>
              <a:t>Balisage de la zone d'intervention.</a:t>
            </a:r>
          </a:p>
          <a:p>
            <a:pPr marL="1160463" indent="-342900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fr-FR" sz="2400" b="1" dirty="0" smtClean="0"/>
              <a:t>Consignation fluide des tuyauteries</a:t>
            </a:r>
            <a:r>
              <a:rPr lang="fr-FR" sz="2400" b="1" dirty="0" smtClean="0"/>
              <a:t>.</a:t>
            </a:r>
            <a:endParaRPr lang="fr-FR" sz="2400" b="1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88640" y="1524621"/>
            <a:ext cx="6336704" cy="5270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defTabSz="801688" eaLnBrk="0" hangingPunct="0">
              <a:defRPr/>
            </a:pPr>
            <a:r>
              <a:rPr lang="fr-FR" sz="2800" b="1" kern="0" dirty="0" smtClean="0">
                <a:solidFill>
                  <a:srgbClr val="C00000"/>
                </a:solidFill>
                <a:latin typeface="+mj-lt"/>
                <a:ea typeface="+mj-ea"/>
                <a:cs typeface="Arial" pitchFamily="34" charset="0"/>
              </a:rPr>
              <a:t>PHASE 5: PREPARATION DES CHANTIERS</a:t>
            </a:r>
            <a:endParaRPr lang="fr-FR" sz="2800" b="1" kern="0" dirty="0">
              <a:solidFill>
                <a:srgbClr val="C00000"/>
              </a:solidFill>
              <a:latin typeface="+mj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48681" y="444500"/>
            <a:ext cx="5472608" cy="1103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defTabSz="801688" eaLnBrk="0" hangingPunct="0">
              <a:defRPr/>
            </a:pPr>
            <a:r>
              <a:rPr lang="fr-FR" sz="2400" b="1" kern="0" dirty="0" smtClean="0">
                <a:solidFill>
                  <a:srgbClr val="0070C0"/>
                </a:solidFill>
                <a:latin typeface="+mj-lt"/>
                <a:ea typeface="+mj-ea"/>
                <a:cs typeface="Arial" pitchFamily="34" charset="0"/>
              </a:rPr>
              <a:t>DEROULE PEDAGOGIQUE DE </a:t>
            </a:r>
            <a:r>
              <a:rPr lang="fr-FR" sz="2400" b="1" kern="0" dirty="0" smtClean="0">
                <a:solidFill>
                  <a:srgbClr val="0070C0"/>
                </a:solidFill>
                <a:latin typeface="+mj-lt"/>
                <a:ea typeface="+mj-ea"/>
                <a:cs typeface="Arial" pitchFamily="34" charset="0"/>
              </a:rPr>
              <a:t>CE </a:t>
            </a:r>
            <a:r>
              <a:rPr lang="fr-FR" sz="2400" b="1" kern="0" dirty="0" smtClean="0">
                <a:solidFill>
                  <a:srgbClr val="0070C0"/>
                </a:solidFill>
                <a:latin typeface="+mj-lt"/>
                <a:ea typeface="+mj-ea"/>
                <a:cs typeface="Arial" pitchFamily="34" charset="0"/>
              </a:rPr>
              <a:t>CHANTIER ECOLE</a:t>
            </a:r>
            <a:endParaRPr lang="fr-FR" sz="2400" b="1" kern="0" dirty="0">
              <a:solidFill>
                <a:srgbClr val="0070C0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32656" y="3851920"/>
            <a:ext cx="2443163" cy="3905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00038" indent="-300038" defTabSz="801688" eaLnBrk="0" hangingPunct="0">
              <a:spcBef>
                <a:spcPct val="20000"/>
              </a:spcBef>
              <a:defRPr/>
            </a:pPr>
            <a:endParaRPr lang="fr-FR" sz="2000" kern="0" dirty="0">
              <a:latin typeface="+mn-lt"/>
              <a:cs typeface="+mn-cs"/>
            </a:endParaRPr>
          </a:p>
          <a:p>
            <a:pPr marL="300038" indent="-300038" defTabSz="801688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fr-FR" sz="2000" kern="0" dirty="0">
              <a:latin typeface="+mn-lt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89338" y="5143500"/>
            <a:ext cx="2443162" cy="2000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00038" indent="-300038" defTabSz="801688" eaLnBrk="0" hangingPunct="0">
              <a:spcBef>
                <a:spcPct val="20000"/>
              </a:spcBef>
              <a:defRPr/>
            </a:pPr>
            <a:endParaRPr lang="fr-FR" sz="2400" kern="0" dirty="0">
              <a:latin typeface="+mn-lt"/>
              <a:cs typeface="+mn-cs"/>
            </a:endParaRPr>
          </a:p>
          <a:p>
            <a:pPr marL="300038" indent="-300038" defTabSz="801688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fr-FR" sz="2000" kern="0" dirty="0">
              <a:latin typeface="+mn-lt"/>
              <a:cs typeface="+mn-cs"/>
            </a:endParaRPr>
          </a:p>
          <a:p>
            <a:pPr marL="300038" indent="-300038" defTabSz="801688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fr-FR" sz="2000" kern="0" dirty="0">
              <a:latin typeface="+mn-lt"/>
              <a:cs typeface="+mn-cs"/>
            </a:endParaRPr>
          </a:p>
          <a:p>
            <a:pPr marL="300038" indent="-300038" defTabSz="801688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fr-FR" sz="2000" kern="0" dirty="0">
              <a:latin typeface="+mn-lt"/>
              <a:cs typeface="+mn-cs"/>
            </a:endParaRPr>
          </a:p>
        </p:txBody>
      </p:sp>
      <p:sp>
        <p:nvSpPr>
          <p:cNvPr id="7173" name="Espace réservé du contenu 9"/>
          <p:cNvSpPr>
            <a:spLocks noGrp="1"/>
          </p:cNvSpPr>
          <p:nvPr>
            <p:ph idx="1"/>
          </p:nvPr>
        </p:nvSpPr>
        <p:spPr bwMode="auto">
          <a:xfrm>
            <a:off x="-171400" y="2483768"/>
            <a:ext cx="6858000" cy="4896544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60463" indent="-342900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fr-FR" sz="2400" b="1" dirty="0" smtClean="0"/>
              <a:t>Démontage </a:t>
            </a:r>
            <a:r>
              <a:rPr lang="fr-FR" sz="2400" b="1" dirty="0" smtClean="0"/>
              <a:t>du calo, des boulons </a:t>
            </a:r>
            <a:r>
              <a:rPr lang="fr-FR" sz="2400" b="1" dirty="0" smtClean="0"/>
              <a:t>&amp; </a:t>
            </a:r>
            <a:r>
              <a:rPr lang="fr-FR" sz="2400" b="1" dirty="0" smtClean="0"/>
              <a:t>brides.</a:t>
            </a:r>
          </a:p>
          <a:p>
            <a:pPr marL="1160463" indent="-342900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fr-FR" sz="2400" b="1" dirty="0" smtClean="0"/>
              <a:t>Tri des déchets </a:t>
            </a:r>
            <a:r>
              <a:rPr lang="fr-FR" sz="2400" b="1" dirty="0" smtClean="0"/>
              <a:t>en fonction </a:t>
            </a:r>
            <a:r>
              <a:rPr lang="fr-FR" sz="2400" b="1" dirty="0" smtClean="0"/>
              <a:t>de la filière de traitement.</a:t>
            </a:r>
          </a:p>
          <a:p>
            <a:pPr marL="1160463" indent="-342900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fr-FR" sz="2400" b="1" dirty="0" smtClean="0"/>
              <a:t>Manutention et levage des éléments de tuyauterie sur le chantier.</a:t>
            </a:r>
          </a:p>
          <a:p>
            <a:pPr marL="1160463" indent="-342900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fr-FR" sz="2400" b="1" dirty="0" smtClean="0"/>
              <a:t>Montage des ensembles de tuyauteries préfabriqués par boulonnage des brides avec boulons et joints neufs</a:t>
            </a:r>
            <a:r>
              <a:rPr lang="fr-FR" sz="2400" b="1" dirty="0" smtClean="0"/>
              <a:t>.</a:t>
            </a:r>
            <a:endParaRPr lang="fr-FR" sz="2400" b="1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88640" y="1524621"/>
            <a:ext cx="6336704" cy="5270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defTabSz="801688" eaLnBrk="0" hangingPunct="0">
              <a:defRPr/>
            </a:pPr>
            <a:r>
              <a:rPr lang="fr-FR" sz="2800" b="1" kern="0" dirty="0" smtClean="0">
                <a:solidFill>
                  <a:srgbClr val="C00000"/>
                </a:solidFill>
                <a:latin typeface="+mj-lt"/>
                <a:ea typeface="+mj-ea"/>
                <a:cs typeface="Arial" pitchFamily="34" charset="0"/>
              </a:rPr>
              <a:t>PHASE 6: REALISATION DES CHANTIERS</a:t>
            </a:r>
            <a:endParaRPr lang="fr-FR" sz="2800" b="1" kern="0" dirty="0">
              <a:solidFill>
                <a:srgbClr val="C00000"/>
              </a:solidFill>
              <a:latin typeface="+mj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48681" y="444500"/>
            <a:ext cx="5472608" cy="1103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defTabSz="801688" eaLnBrk="0" hangingPunct="0">
              <a:defRPr/>
            </a:pPr>
            <a:r>
              <a:rPr lang="fr-FR" sz="2400" b="1" kern="0" dirty="0" smtClean="0">
                <a:solidFill>
                  <a:srgbClr val="0070C0"/>
                </a:solidFill>
                <a:latin typeface="+mj-lt"/>
                <a:ea typeface="+mj-ea"/>
                <a:cs typeface="Arial" pitchFamily="34" charset="0"/>
              </a:rPr>
              <a:t>DEROULE PEDAGOGIQUE DE </a:t>
            </a:r>
            <a:r>
              <a:rPr lang="fr-FR" sz="2400" b="1" kern="0" dirty="0" smtClean="0">
                <a:solidFill>
                  <a:srgbClr val="0070C0"/>
                </a:solidFill>
                <a:latin typeface="+mj-lt"/>
                <a:ea typeface="+mj-ea"/>
                <a:cs typeface="Arial" pitchFamily="34" charset="0"/>
              </a:rPr>
              <a:t>CE </a:t>
            </a:r>
            <a:r>
              <a:rPr lang="fr-FR" sz="2400" b="1" kern="0" dirty="0" smtClean="0">
                <a:solidFill>
                  <a:srgbClr val="0070C0"/>
                </a:solidFill>
                <a:latin typeface="+mj-lt"/>
                <a:ea typeface="+mj-ea"/>
                <a:cs typeface="Arial" pitchFamily="34" charset="0"/>
              </a:rPr>
              <a:t>CHANTIER ECOLE</a:t>
            </a:r>
            <a:endParaRPr lang="fr-FR" sz="2400" b="1" kern="0" dirty="0">
              <a:solidFill>
                <a:srgbClr val="0070C0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32656" y="3851920"/>
            <a:ext cx="2443163" cy="3905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00038" indent="-300038" defTabSz="801688" eaLnBrk="0" hangingPunct="0">
              <a:spcBef>
                <a:spcPct val="20000"/>
              </a:spcBef>
              <a:defRPr/>
            </a:pPr>
            <a:endParaRPr lang="fr-FR" sz="2000" kern="0" dirty="0">
              <a:latin typeface="+mn-lt"/>
              <a:cs typeface="+mn-cs"/>
            </a:endParaRPr>
          </a:p>
          <a:p>
            <a:pPr marL="300038" indent="-300038" defTabSz="801688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fr-FR" sz="2000" kern="0" dirty="0">
              <a:latin typeface="+mn-lt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89338" y="5143500"/>
            <a:ext cx="2443162" cy="2000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00038" indent="-300038" defTabSz="801688" eaLnBrk="0" hangingPunct="0">
              <a:spcBef>
                <a:spcPct val="20000"/>
              </a:spcBef>
              <a:defRPr/>
            </a:pPr>
            <a:endParaRPr lang="fr-FR" sz="2400" kern="0" dirty="0">
              <a:latin typeface="+mn-lt"/>
              <a:cs typeface="+mn-cs"/>
            </a:endParaRPr>
          </a:p>
          <a:p>
            <a:pPr marL="300038" indent="-300038" defTabSz="801688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fr-FR" sz="2000" kern="0" dirty="0">
              <a:latin typeface="+mn-lt"/>
              <a:cs typeface="+mn-cs"/>
            </a:endParaRPr>
          </a:p>
          <a:p>
            <a:pPr marL="300038" indent="-300038" defTabSz="801688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fr-FR" sz="2000" kern="0" dirty="0">
              <a:latin typeface="+mn-lt"/>
              <a:cs typeface="+mn-cs"/>
            </a:endParaRPr>
          </a:p>
          <a:p>
            <a:pPr marL="300038" indent="-300038" defTabSz="801688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fr-FR" sz="2000" kern="0" dirty="0">
              <a:latin typeface="+mn-lt"/>
              <a:cs typeface="+mn-cs"/>
            </a:endParaRPr>
          </a:p>
        </p:txBody>
      </p:sp>
      <p:sp>
        <p:nvSpPr>
          <p:cNvPr id="7173" name="Espace réservé du contenu 9"/>
          <p:cNvSpPr>
            <a:spLocks noGrp="1"/>
          </p:cNvSpPr>
          <p:nvPr>
            <p:ph idx="1"/>
          </p:nvPr>
        </p:nvSpPr>
        <p:spPr bwMode="auto">
          <a:xfrm>
            <a:off x="0" y="2843808"/>
            <a:ext cx="6858000" cy="4896544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60463" indent="-342900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fr-FR" sz="2400" b="1" dirty="0" smtClean="0"/>
              <a:t>Déconsignation </a:t>
            </a:r>
            <a:r>
              <a:rPr lang="fr-FR" sz="2400" b="1" dirty="0" smtClean="0"/>
              <a:t>fluide + électrique.</a:t>
            </a:r>
          </a:p>
          <a:p>
            <a:pPr marL="1160463" indent="-342900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fr-FR" sz="2400" b="1" dirty="0" smtClean="0"/>
              <a:t>Essai sur site.</a:t>
            </a:r>
          </a:p>
          <a:p>
            <a:pPr marL="1160463" indent="-342900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fr-FR" sz="2400" b="1" dirty="0" smtClean="0"/>
              <a:t>Nettoyage chantier.</a:t>
            </a:r>
          </a:p>
          <a:p>
            <a:pPr marL="1160463" indent="-342900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fr-FR" sz="2400" b="1" dirty="0" smtClean="0"/>
              <a:t>Mise en service.</a:t>
            </a:r>
          </a:p>
          <a:p>
            <a:pPr marL="1160463" indent="-342900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fr-FR" sz="2400" b="1" dirty="0" smtClean="0"/>
              <a:t>Réception avec </a:t>
            </a:r>
            <a:r>
              <a:rPr lang="fr-FR" sz="2400" b="1" dirty="0" smtClean="0"/>
              <a:t>Procès Verbal.</a:t>
            </a:r>
            <a:endParaRPr lang="fr-FR" sz="2400" b="1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88640" y="1524621"/>
            <a:ext cx="6336704" cy="5270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defTabSz="801688" eaLnBrk="0" hangingPunct="0">
              <a:defRPr/>
            </a:pPr>
            <a:r>
              <a:rPr lang="fr-FR" sz="2800" b="1" kern="0" dirty="0" smtClean="0">
                <a:solidFill>
                  <a:srgbClr val="C00000"/>
                </a:solidFill>
                <a:latin typeface="+mj-lt"/>
                <a:ea typeface="+mj-ea"/>
                <a:cs typeface="Arial" pitchFamily="34" charset="0"/>
              </a:rPr>
              <a:t>PHASE 7: FINALISATION DES CHANTIERS</a:t>
            </a:r>
            <a:endParaRPr lang="fr-FR" sz="2800" b="1" kern="0" dirty="0">
              <a:solidFill>
                <a:srgbClr val="C00000"/>
              </a:solidFill>
              <a:latin typeface="+mj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48681" y="444501"/>
            <a:ext cx="5472608" cy="7431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defTabSz="801688" eaLnBrk="0" hangingPunct="0">
              <a:defRPr/>
            </a:pPr>
            <a:r>
              <a:rPr lang="fr-FR" sz="3200" b="1" kern="0" dirty="0" smtClean="0">
                <a:solidFill>
                  <a:srgbClr val="0070C0"/>
                </a:solidFill>
                <a:latin typeface="+mj-lt"/>
                <a:ea typeface="+mj-ea"/>
                <a:cs typeface="Arial" pitchFamily="34" charset="0"/>
              </a:rPr>
              <a:t>DUREE DE LA FORMATION</a:t>
            </a:r>
            <a:endParaRPr lang="fr-FR" sz="3200" b="1" kern="0" dirty="0">
              <a:solidFill>
                <a:srgbClr val="0070C0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32656" y="3851920"/>
            <a:ext cx="2443163" cy="3905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00038" indent="-300038" defTabSz="801688" eaLnBrk="0" hangingPunct="0">
              <a:spcBef>
                <a:spcPct val="20000"/>
              </a:spcBef>
              <a:defRPr/>
            </a:pPr>
            <a:endParaRPr lang="fr-FR" sz="2000" kern="0" dirty="0">
              <a:latin typeface="+mn-lt"/>
              <a:cs typeface="+mn-cs"/>
            </a:endParaRPr>
          </a:p>
          <a:p>
            <a:pPr marL="300038" indent="-300038" defTabSz="801688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fr-FR" sz="2000" kern="0" dirty="0">
              <a:latin typeface="+mn-lt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89338" y="5143500"/>
            <a:ext cx="2443162" cy="2000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00038" indent="-300038" defTabSz="801688" eaLnBrk="0" hangingPunct="0">
              <a:spcBef>
                <a:spcPct val="20000"/>
              </a:spcBef>
              <a:defRPr/>
            </a:pPr>
            <a:endParaRPr lang="fr-FR" sz="2400" kern="0" dirty="0">
              <a:latin typeface="+mn-lt"/>
              <a:cs typeface="+mn-cs"/>
            </a:endParaRPr>
          </a:p>
          <a:p>
            <a:pPr marL="300038" indent="-300038" defTabSz="801688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fr-FR" sz="2000" kern="0" dirty="0">
              <a:latin typeface="+mn-lt"/>
              <a:cs typeface="+mn-cs"/>
            </a:endParaRPr>
          </a:p>
          <a:p>
            <a:pPr marL="300038" indent="-300038" defTabSz="801688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fr-FR" sz="2000" kern="0" dirty="0">
              <a:latin typeface="+mn-lt"/>
              <a:cs typeface="+mn-cs"/>
            </a:endParaRPr>
          </a:p>
          <a:p>
            <a:pPr marL="300038" indent="-300038" defTabSz="801688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fr-FR" sz="2000" kern="0" dirty="0">
              <a:latin typeface="+mn-lt"/>
              <a:cs typeface="+mn-cs"/>
            </a:endParaRPr>
          </a:p>
        </p:txBody>
      </p:sp>
      <p:sp>
        <p:nvSpPr>
          <p:cNvPr id="7173" name="Espace réservé du contenu 9"/>
          <p:cNvSpPr>
            <a:spLocks noGrp="1"/>
          </p:cNvSpPr>
          <p:nvPr>
            <p:ph idx="1"/>
          </p:nvPr>
        </p:nvSpPr>
        <p:spPr bwMode="auto">
          <a:xfrm>
            <a:off x="0" y="1835696"/>
            <a:ext cx="6858000" cy="295232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000" indent="-342900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v"/>
              <a:defRPr/>
            </a:pPr>
            <a:r>
              <a:rPr lang="fr-FR" sz="2400" b="1" dirty="0" smtClean="0"/>
              <a:t>Visite du chantier et Prise de côtes:          </a:t>
            </a:r>
            <a:r>
              <a:rPr lang="fr-FR" sz="2400" b="1" dirty="0" smtClean="0">
                <a:solidFill>
                  <a:srgbClr val="C00000"/>
                </a:solidFill>
              </a:rPr>
              <a:t>1.5 Jours</a:t>
            </a:r>
          </a:p>
          <a:p>
            <a:pPr marL="180000" indent="-342900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v"/>
              <a:defRPr/>
            </a:pPr>
            <a:r>
              <a:rPr lang="fr-FR" sz="2400" b="1" dirty="0" smtClean="0"/>
              <a:t>Préfabrication en Atelier:                            </a:t>
            </a:r>
            <a:r>
              <a:rPr lang="fr-FR" sz="2400" b="1" dirty="0" smtClean="0">
                <a:solidFill>
                  <a:srgbClr val="C00000"/>
                </a:solidFill>
              </a:rPr>
              <a:t>2.0 </a:t>
            </a:r>
            <a:r>
              <a:rPr lang="fr-FR" sz="2400" b="1" dirty="0" smtClean="0">
                <a:solidFill>
                  <a:srgbClr val="C00000"/>
                </a:solidFill>
              </a:rPr>
              <a:t>Jours</a:t>
            </a:r>
          </a:p>
          <a:p>
            <a:pPr marL="180000" indent="-342900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v"/>
              <a:defRPr/>
            </a:pPr>
            <a:r>
              <a:rPr lang="fr-FR" sz="2400" b="1" dirty="0" smtClean="0"/>
              <a:t>Montage sur Site:                                          </a:t>
            </a:r>
            <a:r>
              <a:rPr lang="fr-FR" sz="2400" b="1" dirty="0" smtClean="0">
                <a:solidFill>
                  <a:srgbClr val="C00000"/>
                </a:solidFill>
              </a:rPr>
              <a:t>1.5 Jours</a:t>
            </a:r>
          </a:p>
          <a:p>
            <a:pPr marL="180000" indent="-342900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v"/>
              <a:defRPr/>
            </a:pPr>
            <a:endParaRPr lang="fr-FR" sz="2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48681" y="444501"/>
            <a:ext cx="5472608" cy="7431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defTabSz="801688" eaLnBrk="0" hangingPunct="0">
              <a:defRPr/>
            </a:pPr>
            <a:r>
              <a:rPr lang="fr-FR" sz="2800" b="1" kern="0" dirty="0" smtClean="0">
                <a:solidFill>
                  <a:srgbClr val="0070C0"/>
                </a:solidFill>
                <a:latin typeface="+mj-lt"/>
                <a:ea typeface="+mj-ea"/>
                <a:cs typeface="Arial" pitchFamily="34" charset="0"/>
              </a:rPr>
              <a:t>OBJECTIFS DE CE </a:t>
            </a:r>
            <a:r>
              <a:rPr lang="fr-FR" sz="2800" b="1" kern="0" dirty="0" smtClean="0">
                <a:solidFill>
                  <a:srgbClr val="0070C0"/>
                </a:solidFill>
                <a:latin typeface="+mj-lt"/>
                <a:ea typeface="+mj-ea"/>
                <a:cs typeface="Arial" pitchFamily="34" charset="0"/>
              </a:rPr>
              <a:t>CHANTIER</a:t>
            </a:r>
            <a:endParaRPr lang="fr-FR" sz="2800" b="1" kern="0" dirty="0">
              <a:solidFill>
                <a:srgbClr val="0070C0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32656" y="3851920"/>
            <a:ext cx="2443163" cy="3905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00038" indent="-300038" defTabSz="801688" eaLnBrk="0" hangingPunct="0">
              <a:spcBef>
                <a:spcPct val="20000"/>
              </a:spcBef>
              <a:defRPr/>
            </a:pPr>
            <a:endParaRPr lang="fr-FR" sz="2000" kern="0" dirty="0">
              <a:latin typeface="+mn-lt"/>
              <a:cs typeface="+mn-cs"/>
            </a:endParaRPr>
          </a:p>
          <a:p>
            <a:pPr marL="300038" indent="-300038" defTabSz="801688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fr-FR" sz="2000" kern="0" dirty="0">
              <a:latin typeface="+mn-lt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89338" y="5143500"/>
            <a:ext cx="2443162" cy="2000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00038" indent="-300038" defTabSz="801688" eaLnBrk="0" hangingPunct="0">
              <a:spcBef>
                <a:spcPct val="20000"/>
              </a:spcBef>
              <a:defRPr/>
            </a:pPr>
            <a:endParaRPr lang="fr-FR" sz="2400" kern="0" dirty="0">
              <a:latin typeface="+mn-lt"/>
              <a:cs typeface="+mn-cs"/>
            </a:endParaRPr>
          </a:p>
          <a:p>
            <a:pPr marL="300038" indent="-300038" defTabSz="801688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fr-FR" sz="2000" kern="0" dirty="0">
              <a:latin typeface="+mn-lt"/>
              <a:cs typeface="+mn-cs"/>
            </a:endParaRPr>
          </a:p>
          <a:p>
            <a:pPr marL="300038" indent="-300038" defTabSz="801688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fr-FR" sz="2000" kern="0" dirty="0">
              <a:latin typeface="+mn-lt"/>
              <a:cs typeface="+mn-cs"/>
            </a:endParaRPr>
          </a:p>
          <a:p>
            <a:pPr marL="300038" indent="-300038" defTabSz="801688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fr-FR" sz="2000" kern="0" dirty="0">
              <a:latin typeface="+mn-lt"/>
              <a:cs typeface="+mn-cs"/>
            </a:endParaRPr>
          </a:p>
        </p:txBody>
      </p:sp>
      <p:sp>
        <p:nvSpPr>
          <p:cNvPr id="7173" name="Espace réservé du contenu 9"/>
          <p:cNvSpPr>
            <a:spLocks noGrp="1"/>
          </p:cNvSpPr>
          <p:nvPr>
            <p:ph idx="1"/>
          </p:nvPr>
        </p:nvSpPr>
        <p:spPr bwMode="auto">
          <a:xfrm>
            <a:off x="0" y="1835696"/>
            <a:ext cx="6515100" cy="4536504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6835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fr-FR" b="1" dirty="0" smtClean="0"/>
              <a:t>Remplacement </a:t>
            </a:r>
            <a:r>
              <a:rPr lang="fr-FR" b="1" dirty="0" smtClean="0"/>
              <a:t>d'une </a:t>
            </a:r>
            <a:r>
              <a:rPr lang="fr-FR" b="1" dirty="0" smtClean="0"/>
              <a:t>tuyauterie calorifugée en DN50,</a:t>
            </a:r>
          </a:p>
          <a:p>
            <a:pPr marL="76835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fr-FR" b="1" dirty="0" smtClean="0"/>
              <a:t>Ajout d'un tuyau de </a:t>
            </a:r>
            <a:r>
              <a:rPr lang="fr-FR" b="1" dirty="0" smtClean="0"/>
              <a:t>purge </a:t>
            </a:r>
            <a:r>
              <a:rPr lang="fr-FR" b="1" dirty="0" smtClean="0"/>
              <a:t>et pose d'une réduction à la sortie d'une vanne existante sur une tuyauterie en DN 50</a:t>
            </a:r>
            <a:r>
              <a:rPr lang="fr-FR" b="1" dirty="0" smtClean="0"/>
              <a:t>.</a:t>
            </a:r>
            <a:endParaRPr lang="fr-F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48681" y="444500"/>
            <a:ext cx="5472608" cy="1103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defTabSz="801688" eaLnBrk="0" hangingPunct="0">
              <a:defRPr/>
            </a:pPr>
            <a:r>
              <a:rPr lang="fr-FR" sz="2400" b="1" kern="0" dirty="0" smtClean="0">
                <a:solidFill>
                  <a:srgbClr val="0070C0"/>
                </a:solidFill>
                <a:latin typeface="+mj-lt"/>
                <a:ea typeface="+mj-ea"/>
                <a:cs typeface="Arial" pitchFamily="34" charset="0"/>
              </a:rPr>
              <a:t>DEROULE PEDAGOGIQUE DE </a:t>
            </a:r>
            <a:r>
              <a:rPr lang="fr-FR" sz="2400" b="1" kern="0" dirty="0" smtClean="0">
                <a:solidFill>
                  <a:srgbClr val="0070C0"/>
                </a:solidFill>
                <a:latin typeface="+mj-lt"/>
                <a:ea typeface="+mj-ea"/>
                <a:cs typeface="Arial" pitchFamily="34" charset="0"/>
              </a:rPr>
              <a:t>CE </a:t>
            </a:r>
            <a:r>
              <a:rPr lang="fr-FR" sz="2400" b="1" kern="0" dirty="0" smtClean="0">
                <a:solidFill>
                  <a:srgbClr val="0070C0"/>
                </a:solidFill>
                <a:latin typeface="+mj-lt"/>
                <a:ea typeface="+mj-ea"/>
                <a:cs typeface="Arial" pitchFamily="34" charset="0"/>
              </a:rPr>
              <a:t>CHANTIER ECOLE</a:t>
            </a:r>
            <a:endParaRPr lang="fr-FR" sz="2400" b="1" kern="0" dirty="0">
              <a:solidFill>
                <a:srgbClr val="0070C0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32656" y="3851920"/>
            <a:ext cx="2443163" cy="3905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00038" indent="-300038" defTabSz="801688" eaLnBrk="0" hangingPunct="0">
              <a:spcBef>
                <a:spcPct val="20000"/>
              </a:spcBef>
              <a:defRPr/>
            </a:pPr>
            <a:endParaRPr lang="fr-FR" sz="2000" kern="0" dirty="0">
              <a:latin typeface="+mn-lt"/>
              <a:cs typeface="+mn-cs"/>
            </a:endParaRPr>
          </a:p>
          <a:p>
            <a:pPr marL="300038" indent="-300038" defTabSz="801688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fr-FR" sz="2000" kern="0" dirty="0">
              <a:latin typeface="+mn-lt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89338" y="5143500"/>
            <a:ext cx="2443162" cy="2000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00038" indent="-300038" defTabSz="801688" eaLnBrk="0" hangingPunct="0">
              <a:spcBef>
                <a:spcPct val="20000"/>
              </a:spcBef>
              <a:defRPr/>
            </a:pPr>
            <a:endParaRPr lang="fr-FR" sz="2400" kern="0" dirty="0">
              <a:latin typeface="+mn-lt"/>
              <a:cs typeface="+mn-cs"/>
            </a:endParaRPr>
          </a:p>
          <a:p>
            <a:pPr marL="300038" indent="-300038" defTabSz="801688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fr-FR" sz="2000" kern="0" dirty="0">
              <a:latin typeface="+mn-lt"/>
              <a:cs typeface="+mn-cs"/>
            </a:endParaRPr>
          </a:p>
          <a:p>
            <a:pPr marL="300038" indent="-300038" defTabSz="801688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fr-FR" sz="2000" kern="0" dirty="0">
              <a:latin typeface="+mn-lt"/>
              <a:cs typeface="+mn-cs"/>
            </a:endParaRPr>
          </a:p>
          <a:p>
            <a:pPr marL="300038" indent="-300038" defTabSz="801688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fr-FR" sz="2000" kern="0" dirty="0">
              <a:latin typeface="+mn-lt"/>
              <a:cs typeface="+mn-cs"/>
            </a:endParaRPr>
          </a:p>
        </p:txBody>
      </p:sp>
      <p:sp>
        <p:nvSpPr>
          <p:cNvPr id="7173" name="Espace réservé du contenu 9"/>
          <p:cNvSpPr>
            <a:spLocks noGrp="1"/>
          </p:cNvSpPr>
          <p:nvPr>
            <p:ph idx="1"/>
          </p:nvPr>
        </p:nvSpPr>
        <p:spPr bwMode="auto">
          <a:xfrm>
            <a:off x="0" y="2555776"/>
            <a:ext cx="6515100" cy="4536504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6835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fr-FR" b="1" dirty="0" smtClean="0"/>
              <a:t>Demande d'Intervention DI </a:t>
            </a:r>
            <a:r>
              <a:rPr lang="fr-FR" b="1" dirty="0" smtClean="0"/>
              <a:t>dans </a:t>
            </a:r>
            <a:r>
              <a:rPr lang="fr-FR" b="1" dirty="0" smtClean="0"/>
              <a:t>SAP.</a:t>
            </a:r>
            <a:endParaRPr lang="fr-FR" b="1" dirty="0" smtClean="0"/>
          </a:p>
          <a:p>
            <a:pPr marL="76835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fr-FR" b="1" dirty="0" smtClean="0"/>
              <a:t>Ordre de Travail OT dans SAP.</a:t>
            </a:r>
          </a:p>
          <a:p>
            <a:pPr marL="1160463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fr-FR" sz="2400" b="1" dirty="0" smtClean="0"/>
              <a:t>Gamme des travaux de maintenance,</a:t>
            </a:r>
          </a:p>
          <a:p>
            <a:pPr marL="1160463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fr-FR" sz="2400" b="1" dirty="0" smtClean="0"/>
              <a:t>Ressources,</a:t>
            </a:r>
          </a:p>
          <a:p>
            <a:pPr marL="1160463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fr-FR" sz="2400" b="1" dirty="0" smtClean="0"/>
              <a:t>Pièces de rechange</a:t>
            </a:r>
            <a:r>
              <a:rPr lang="fr-FR" sz="2400" b="1" dirty="0" smtClean="0"/>
              <a:t>,</a:t>
            </a:r>
            <a:endParaRPr lang="fr-FR" sz="2400" b="1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88640" y="1524621"/>
            <a:ext cx="6336704" cy="5270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defTabSz="801688" eaLnBrk="0" hangingPunct="0">
              <a:defRPr/>
            </a:pPr>
            <a:r>
              <a:rPr lang="fr-FR" sz="2800" b="1" kern="0" dirty="0" smtClean="0">
                <a:solidFill>
                  <a:srgbClr val="C00000"/>
                </a:solidFill>
                <a:latin typeface="+mj-lt"/>
                <a:ea typeface="+mj-ea"/>
                <a:cs typeface="Arial" pitchFamily="34" charset="0"/>
              </a:rPr>
              <a:t>PHASE 1: LANCEMENT ADMINISTRATIF</a:t>
            </a:r>
            <a:endParaRPr lang="fr-FR" sz="2800" b="1" kern="0" dirty="0">
              <a:solidFill>
                <a:srgbClr val="C00000"/>
              </a:solidFill>
              <a:latin typeface="+mj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48681" y="444500"/>
            <a:ext cx="5472608" cy="1103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defTabSz="801688" eaLnBrk="0" hangingPunct="0">
              <a:defRPr/>
            </a:pPr>
            <a:r>
              <a:rPr lang="fr-FR" sz="2400" b="1" kern="0" dirty="0" smtClean="0">
                <a:solidFill>
                  <a:srgbClr val="0070C0"/>
                </a:solidFill>
                <a:latin typeface="+mj-lt"/>
                <a:ea typeface="+mj-ea"/>
                <a:cs typeface="Arial" pitchFamily="34" charset="0"/>
              </a:rPr>
              <a:t>DEROULE PEDAGOGIQUE DE </a:t>
            </a:r>
            <a:r>
              <a:rPr lang="fr-FR" sz="2400" b="1" kern="0" dirty="0" smtClean="0">
                <a:solidFill>
                  <a:srgbClr val="0070C0"/>
                </a:solidFill>
                <a:latin typeface="+mj-lt"/>
                <a:ea typeface="+mj-ea"/>
                <a:cs typeface="Arial" pitchFamily="34" charset="0"/>
              </a:rPr>
              <a:t>CE </a:t>
            </a:r>
            <a:r>
              <a:rPr lang="fr-FR" sz="2400" b="1" kern="0" dirty="0" smtClean="0">
                <a:solidFill>
                  <a:srgbClr val="0070C0"/>
                </a:solidFill>
                <a:latin typeface="+mj-lt"/>
                <a:ea typeface="+mj-ea"/>
                <a:cs typeface="Arial" pitchFamily="34" charset="0"/>
              </a:rPr>
              <a:t>CHANTIER ECOLE</a:t>
            </a:r>
            <a:endParaRPr lang="fr-FR" sz="2400" b="1" kern="0" dirty="0">
              <a:solidFill>
                <a:srgbClr val="0070C0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32656" y="3851920"/>
            <a:ext cx="2443163" cy="3905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00038" indent="-300038" defTabSz="801688" eaLnBrk="0" hangingPunct="0">
              <a:spcBef>
                <a:spcPct val="20000"/>
              </a:spcBef>
              <a:defRPr/>
            </a:pPr>
            <a:endParaRPr lang="fr-FR" sz="2000" kern="0" dirty="0">
              <a:latin typeface="+mn-lt"/>
              <a:cs typeface="+mn-cs"/>
            </a:endParaRPr>
          </a:p>
          <a:p>
            <a:pPr marL="300038" indent="-300038" defTabSz="801688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fr-FR" sz="2000" kern="0" dirty="0">
              <a:latin typeface="+mn-lt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89338" y="5143500"/>
            <a:ext cx="2443162" cy="2000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00038" indent="-300038" defTabSz="801688" eaLnBrk="0" hangingPunct="0">
              <a:spcBef>
                <a:spcPct val="20000"/>
              </a:spcBef>
              <a:defRPr/>
            </a:pPr>
            <a:endParaRPr lang="fr-FR" sz="2400" kern="0" dirty="0">
              <a:latin typeface="+mn-lt"/>
              <a:cs typeface="+mn-cs"/>
            </a:endParaRPr>
          </a:p>
          <a:p>
            <a:pPr marL="300038" indent="-300038" defTabSz="801688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fr-FR" sz="2000" kern="0" dirty="0">
              <a:latin typeface="+mn-lt"/>
              <a:cs typeface="+mn-cs"/>
            </a:endParaRPr>
          </a:p>
          <a:p>
            <a:pPr marL="300038" indent="-300038" defTabSz="801688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fr-FR" sz="2000" kern="0" dirty="0">
              <a:latin typeface="+mn-lt"/>
              <a:cs typeface="+mn-cs"/>
            </a:endParaRPr>
          </a:p>
          <a:p>
            <a:pPr marL="300038" indent="-300038" defTabSz="801688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fr-FR" sz="2000" kern="0" dirty="0">
              <a:latin typeface="+mn-lt"/>
              <a:cs typeface="+mn-cs"/>
            </a:endParaRPr>
          </a:p>
        </p:txBody>
      </p:sp>
      <p:sp>
        <p:nvSpPr>
          <p:cNvPr id="7173" name="Espace réservé du contenu 9"/>
          <p:cNvSpPr>
            <a:spLocks noGrp="1"/>
          </p:cNvSpPr>
          <p:nvPr>
            <p:ph idx="1"/>
          </p:nvPr>
        </p:nvSpPr>
        <p:spPr bwMode="auto">
          <a:xfrm>
            <a:off x="0" y="2483768"/>
            <a:ext cx="6515100" cy="5616624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60463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fr-FR" sz="2400" b="1" dirty="0" smtClean="0"/>
              <a:t>Moyen d'accès pour chariot élévateur,</a:t>
            </a:r>
          </a:p>
          <a:p>
            <a:pPr marL="1160463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fr-FR" sz="2400" b="1" dirty="0" smtClean="0"/>
              <a:t>Mode opératoire </a:t>
            </a:r>
            <a:r>
              <a:rPr lang="fr-FR" sz="2400" b="1" dirty="0" smtClean="0"/>
              <a:t>de démontage,</a:t>
            </a:r>
            <a:endParaRPr lang="fr-FR" sz="2400" b="1" dirty="0" smtClean="0"/>
          </a:p>
          <a:p>
            <a:pPr marL="1160463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fr-FR" sz="2400" b="1" dirty="0" smtClean="0"/>
              <a:t>Pose d'un échafaudage (Hauteur 2 m</a:t>
            </a:r>
            <a:r>
              <a:rPr lang="fr-FR" sz="2400" b="1" dirty="0" smtClean="0"/>
              <a:t>).</a:t>
            </a:r>
            <a:endParaRPr lang="fr-FR" sz="2400" b="1" dirty="0" smtClean="0"/>
          </a:p>
          <a:p>
            <a:pPr marL="1160463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fr-FR" sz="2400" b="1" dirty="0" smtClean="0"/>
              <a:t>Prise de cotes pour la nouvelle tuyauterie de purge en 1.5 pouce: </a:t>
            </a:r>
            <a:endParaRPr lang="fr-FR" sz="2400" b="1" dirty="0" smtClean="0"/>
          </a:p>
          <a:p>
            <a:pPr marL="900113" indent="-34290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FR" sz="1800" b="1" i="1" dirty="0" smtClean="0"/>
              <a:t>Règles</a:t>
            </a:r>
            <a:r>
              <a:rPr lang="fr-FR" sz="1800" b="1" i="1" dirty="0" smtClean="0"/>
              <a:t>, Niveau, Fil à plomb, lunette </a:t>
            </a:r>
            <a:r>
              <a:rPr lang="fr-FR" sz="1800" b="1" i="1" dirty="0" smtClean="0"/>
              <a:t>topographique,</a:t>
            </a:r>
            <a:endParaRPr lang="fr-FR" sz="1800" b="1" i="1" dirty="0" smtClean="0"/>
          </a:p>
          <a:p>
            <a:pPr marL="1160463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fr-FR" sz="2400" b="1" dirty="0" smtClean="0"/>
              <a:t>Traitement </a:t>
            </a:r>
            <a:r>
              <a:rPr lang="fr-FR" sz="2400" b="1" dirty="0" smtClean="0"/>
              <a:t>des déchets</a:t>
            </a:r>
            <a:r>
              <a:rPr lang="fr-FR" sz="2400" b="1" dirty="0" smtClean="0"/>
              <a:t>:</a:t>
            </a:r>
          </a:p>
          <a:p>
            <a:pPr marL="900113" indent="-34290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FR" sz="1800" b="1" i="1" dirty="0" smtClean="0"/>
              <a:t> calorifugeage – acier.</a:t>
            </a:r>
          </a:p>
          <a:p>
            <a:pPr marL="1160463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fr-FR" sz="2400" b="1" dirty="0" smtClean="0"/>
              <a:t>Analyse des risques </a:t>
            </a:r>
            <a:r>
              <a:rPr lang="fr-FR" sz="2400" b="1" dirty="0" smtClean="0"/>
              <a:t>potentiels</a:t>
            </a:r>
          </a:p>
          <a:p>
            <a:pPr marL="900113" indent="-34290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FR" sz="1800" b="1" i="1" dirty="0" smtClean="0"/>
              <a:t>Coactivité</a:t>
            </a:r>
            <a:r>
              <a:rPr lang="fr-FR" sz="1800" b="1" i="1" dirty="0" smtClean="0"/>
              <a:t>, Manutention, etc</a:t>
            </a:r>
            <a:r>
              <a:rPr lang="fr-FR" sz="1800" b="1" i="1" dirty="0" smtClean="0"/>
              <a:t>..</a:t>
            </a:r>
          </a:p>
          <a:p>
            <a:pPr marL="1160463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fr-FR" sz="2400" b="1" dirty="0" smtClean="0"/>
              <a:t>Détermination de la zone de travail et du mode de balisage.</a:t>
            </a:r>
            <a:endParaRPr lang="fr-FR" sz="2400" b="1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88640" y="1524621"/>
            <a:ext cx="6336704" cy="5270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defTabSz="801688" eaLnBrk="0" hangingPunct="0">
              <a:defRPr/>
            </a:pPr>
            <a:r>
              <a:rPr lang="fr-FR" sz="2800" b="1" kern="0" dirty="0" smtClean="0">
                <a:solidFill>
                  <a:srgbClr val="C00000"/>
                </a:solidFill>
                <a:latin typeface="+mj-lt"/>
                <a:ea typeface="+mj-ea"/>
                <a:cs typeface="Arial" pitchFamily="34" charset="0"/>
              </a:rPr>
              <a:t>PHASE 2: VISITE TERRAIN PREPARATOIRE</a:t>
            </a:r>
            <a:endParaRPr lang="fr-FR" sz="2800" b="1" kern="0" dirty="0">
              <a:solidFill>
                <a:srgbClr val="C00000"/>
              </a:solidFill>
              <a:latin typeface="+mj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48681" y="444500"/>
            <a:ext cx="5472608" cy="1103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defTabSz="801688" eaLnBrk="0" hangingPunct="0">
              <a:defRPr/>
            </a:pPr>
            <a:r>
              <a:rPr lang="fr-FR" sz="2400" b="1" kern="0" dirty="0" smtClean="0">
                <a:solidFill>
                  <a:srgbClr val="0070C0"/>
                </a:solidFill>
                <a:latin typeface="+mj-lt"/>
                <a:ea typeface="+mj-ea"/>
                <a:cs typeface="Arial" pitchFamily="34" charset="0"/>
              </a:rPr>
              <a:t>DEROULE PEDAGOGIQUE DE </a:t>
            </a:r>
            <a:r>
              <a:rPr lang="fr-FR" sz="2400" b="1" kern="0" dirty="0" smtClean="0">
                <a:solidFill>
                  <a:srgbClr val="0070C0"/>
                </a:solidFill>
                <a:latin typeface="+mj-lt"/>
                <a:ea typeface="+mj-ea"/>
                <a:cs typeface="Arial" pitchFamily="34" charset="0"/>
              </a:rPr>
              <a:t>CE </a:t>
            </a:r>
            <a:r>
              <a:rPr lang="fr-FR" sz="2400" b="1" kern="0" dirty="0" smtClean="0">
                <a:solidFill>
                  <a:srgbClr val="0070C0"/>
                </a:solidFill>
                <a:latin typeface="+mj-lt"/>
                <a:ea typeface="+mj-ea"/>
                <a:cs typeface="Arial" pitchFamily="34" charset="0"/>
              </a:rPr>
              <a:t>CHANTIER ECOLE</a:t>
            </a:r>
            <a:endParaRPr lang="fr-FR" sz="2400" b="1" kern="0" dirty="0">
              <a:solidFill>
                <a:srgbClr val="0070C0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32656" y="3851920"/>
            <a:ext cx="2443163" cy="3905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00038" indent="-300038" defTabSz="801688" eaLnBrk="0" hangingPunct="0">
              <a:spcBef>
                <a:spcPct val="20000"/>
              </a:spcBef>
              <a:defRPr/>
            </a:pPr>
            <a:endParaRPr lang="fr-FR" sz="2000" kern="0" dirty="0">
              <a:latin typeface="+mn-lt"/>
              <a:cs typeface="+mn-cs"/>
            </a:endParaRPr>
          </a:p>
          <a:p>
            <a:pPr marL="300038" indent="-300038" defTabSz="801688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fr-FR" sz="2000" kern="0" dirty="0">
              <a:latin typeface="+mn-lt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89338" y="5143500"/>
            <a:ext cx="2443162" cy="2000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00038" indent="-300038" defTabSz="801688" eaLnBrk="0" hangingPunct="0">
              <a:spcBef>
                <a:spcPct val="20000"/>
              </a:spcBef>
              <a:defRPr/>
            </a:pPr>
            <a:endParaRPr lang="fr-FR" sz="2400" kern="0" dirty="0">
              <a:latin typeface="+mn-lt"/>
              <a:cs typeface="+mn-cs"/>
            </a:endParaRPr>
          </a:p>
          <a:p>
            <a:pPr marL="300038" indent="-300038" defTabSz="801688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fr-FR" sz="2000" kern="0" dirty="0">
              <a:latin typeface="+mn-lt"/>
              <a:cs typeface="+mn-cs"/>
            </a:endParaRPr>
          </a:p>
          <a:p>
            <a:pPr marL="300038" indent="-300038" defTabSz="801688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fr-FR" sz="2000" kern="0" dirty="0">
              <a:latin typeface="+mn-lt"/>
              <a:cs typeface="+mn-cs"/>
            </a:endParaRPr>
          </a:p>
          <a:p>
            <a:pPr marL="300038" indent="-300038" defTabSz="801688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fr-FR" sz="2000" kern="0" dirty="0">
              <a:latin typeface="+mn-lt"/>
              <a:cs typeface="+mn-cs"/>
            </a:endParaRPr>
          </a:p>
        </p:txBody>
      </p:sp>
      <p:sp>
        <p:nvSpPr>
          <p:cNvPr id="7173" name="Espace réservé du contenu 9"/>
          <p:cNvSpPr>
            <a:spLocks noGrp="1"/>
          </p:cNvSpPr>
          <p:nvPr>
            <p:ph idx="1"/>
          </p:nvPr>
        </p:nvSpPr>
        <p:spPr bwMode="auto">
          <a:xfrm>
            <a:off x="0" y="2483768"/>
            <a:ext cx="6515100" cy="5616624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60463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fr-FR" sz="2400" b="1" dirty="0" smtClean="0"/>
              <a:t>Réalisation </a:t>
            </a:r>
            <a:r>
              <a:rPr lang="fr-FR" sz="2400" b="1" dirty="0" smtClean="0"/>
              <a:t>des plans pour la nouvelle tuyauterie de </a:t>
            </a:r>
            <a:r>
              <a:rPr lang="fr-FR" sz="2400" b="1" dirty="0" smtClean="0"/>
              <a:t>purge.</a:t>
            </a:r>
            <a:endParaRPr lang="fr-FR" sz="2400" b="1" dirty="0" smtClean="0"/>
          </a:p>
          <a:p>
            <a:pPr marL="1160463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fr-FR" sz="2400" b="1" dirty="0" smtClean="0"/>
              <a:t>Détermination des </a:t>
            </a:r>
            <a:r>
              <a:rPr lang="fr-FR" sz="2400" b="1" dirty="0" smtClean="0"/>
              <a:t>approvisionnements</a:t>
            </a:r>
          </a:p>
          <a:p>
            <a:pPr marL="900113" indent="-34290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FR" sz="1800" b="1" i="1" dirty="0" smtClean="0"/>
              <a:t>tubes – réduction – joints – boulons.</a:t>
            </a:r>
          </a:p>
          <a:p>
            <a:pPr marL="1160463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fr-FR" sz="2400" b="1" dirty="0" smtClean="0"/>
              <a:t>Modes opératoires détaillés: </a:t>
            </a:r>
            <a:endParaRPr lang="fr-FR" sz="1800" b="1" i="1" dirty="0" smtClean="0"/>
          </a:p>
          <a:p>
            <a:pPr marL="900113" indent="-34290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FR" sz="1800" b="1" i="1" dirty="0" smtClean="0"/>
              <a:t>Désignation des Modes Opératoires de Soudure MOS, outillages, équipements</a:t>
            </a:r>
            <a:r>
              <a:rPr lang="fr-FR" sz="1800" b="1" i="1" dirty="0" smtClean="0"/>
              <a:t>.</a:t>
            </a:r>
            <a:endParaRPr lang="fr-FR" sz="1800" b="1" i="1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88640" y="1524621"/>
            <a:ext cx="6336704" cy="5270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defTabSz="801688" eaLnBrk="0" hangingPunct="0">
              <a:defRPr/>
            </a:pPr>
            <a:r>
              <a:rPr lang="fr-FR" sz="2800" b="1" kern="0" dirty="0" smtClean="0">
                <a:solidFill>
                  <a:srgbClr val="C00000"/>
                </a:solidFill>
                <a:latin typeface="+mj-lt"/>
                <a:ea typeface="+mj-ea"/>
                <a:cs typeface="Arial" pitchFamily="34" charset="0"/>
              </a:rPr>
              <a:t>PHASE 3: PREPARATION DU TRAVAIL</a:t>
            </a:r>
            <a:endParaRPr lang="fr-FR" sz="2800" b="1" kern="0" dirty="0">
              <a:solidFill>
                <a:srgbClr val="C00000"/>
              </a:solidFill>
              <a:latin typeface="+mj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605416"/>
          </a:xfrm>
        </p:spPr>
        <p:txBody>
          <a:bodyPr/>
          <a:lstStyle/>
          <a:p>
            <a:r>
              <a:rPr lang="fr-FR" sz="3200" b="1" dirty="0" smtClean="0">
                <a:solidFill>
                  <a:srgbClr val="C00000"/>
                </a:solidFill>
                <a:cs typeface="Arial" pitchFamily="34" charset="0"/>
              </a:rPr>
              <a:t>PLANS D’UN ELEVE</a:t>
            </a:r>
            <a:endParaRPr lang="fr-FR" sz="3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1908424"/>
            <a:ext cx="4495416" cy="64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605416"/>
          </a:xfrm>
        </p:spPr>
        <p:txBody>
          <a:bodyPr/>
          <a:lstStyle/>
          <a:p>
            <a:r>
              <a:rPr lang="fr-FR" sz="3200" b="1" dirty="0" smtClean="0">
                <a:solidFill>
                  <a:srgbClr val="C00000"/>
                </a:solidFill>
                <a:cs typeface="Arial" pitchFamily="34" charset="0"/>
              </a:rPr>
              <a:t>PLANS D’UN ELEVE</a:t>
            </a:r>
            <a:endParaRPr lang="fr-FR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405" y="1259632"/>
            <a:ext cx="6115955" cy="64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605416"/>
          </a:xfrm>
        </p:spPr>
        <p:txBody>
          <a:bodyPr/>
          <a:lstStyle/>
          <a:p>
            <a:r>
              <a:rPr lang="fr-FR" sz="3200" b="1" dirty="0" smtClean="0">
                <a:solidFill>
                  <a:srgbClr val="C00000"/>
                </a:solidFill>
                <a:cs typeface="Arial" pitchFamily="34" charset="0"/>
              </a:rPr>
              <a:t>MODE OPERATOIRE DE SOUDAGE MOS D’UN ELEVE</a:t>
            </a:r>
            <a:endParaRPr lang="fr-FR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156" y="1691680"/>
            <a:ext cx="5261132" cy="64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48681" y="444500"/>
            <a:ext cx="5472608" cy="1103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defTabSz="801688" eaLnBrk="0" hangingPunct="0">
              <a:defRPr/>
            </a:pPr>
            <a:r>
              <a:rPr lang="fr-FR" sz="2400" b="1" kern="0" dirty="0" smtClean="0">
                <a:solidFill>
                  <a:srgbClr val="0070C0"/>
                </a:solidFill>
                <a:latin typeface="+mj-lt"/>
                <a:ea typeface="+mj-ea"/>
                <a:cs typeface="Arial" pitchFamily="34" charset="0"/>
              </a:rPr>
              <a:t>DEROULE PEDAGOGIQUE DE </a:t>
            </a:r>
            <a:r>
              <a:rPr lang="fr-FR" sz="2400" b="1" kern="0" dirty="0" smtClean="0">
                <a:solidFill>
                  <a:srgbClr val="0070C0"/>
                </a:solidFill>
                <a:latin typeface="+mj-lt"/>
                <a:ea typeface="+mj-ea"/>
                <a:cs typeface="Arial" pitchFamily="34" charset="0"/>
              </a:rPr>
              <a:t>CE </a:t>
            </a:r>
            <a:r>
              <a:rPr lang="fr-FR" sz="2400" b="1" kern="0" dirty="0" smtClean="0">
                <a:solidFill>
                  <a:srgbClr val="0070C0"/>
                </a:solidFill>
                <a:latin typeface="+mj-lt"/>
                <a:ea typeface="+mj-ea"/>
                <a:cs typeface="Arial" pitchFamily="34" charset="0"/>
              </a:rPr>
              <a:t>CHANTIER ECOLE</a:t>
            </a:r>
            <a:endParaRPr lang="fr-FR" sz="2400" b="1" kern="0" dirty="0">
              <a:solidFill>
                <a:srgbClr val="0070C0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32656" y="3851920"/>
            <a:ext cx="2443163" cy="3905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00038" indent="-300038" defTabSz="801688" eaLnBrk="0" hangingPunct="0">
              <a:spcBef>
                <a:spcPct val="20000"/>
              </a:spcBef>
              <a:defRPr/>
            </a:pPr>
            <a:endParaRPr lang="fr-FR" sz="2000" kern="0" dirty="0">
              <a:latin typeface="+mn-lt"/>
              <a:cs typeface="+mn-cs"/>
            </a:endParaRPr>
          </a:p>
          <a:p>
            <a:pPr marL="300038" indent="-300038" defTabSz="801688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fr-FR" sz="2000" kern="0" dirty="0">
              <a:latin typeface="+mn-lt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89338" y="5143500"/>
            <a:ext cx="2443162" cy="2000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00038" indent="-300038" defTabSz="801688" eaLnBrk="0" hangingPunct="0">
              <a:spcBef>
                <a:spcPct val="20000"/>
              </a:spcBef>
              <a:defRPr/>
            </a:pPr>
            <a:endParaRPr lang="fr-FR" sz="2400" kern="0" dirty="0">
              <a:latin typeface="+mn-lt"/>
              <a:cs typeface="+mn-cs"/>
            </a:endParaRPr>
          </a:p>
          <a:p>
            <a:pPr marL="300038" indent="-300038" defTabSz="801688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fr-FR" sz="2000" kern="0" dirty="0">
              <a:latin typeface="+mn-lt"/>
              <a:cs typeface="+mn-cs"/>
            </a:endParaRPr>
          </a:p>
          <a:p>
            <a:pPr marL="300038" indent="-300038" defTabSz="801688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fr-FR" sz="2000" kern="0" dirty="0">
              <a:latin typeface="+mn-lt"/>
              <a:cs typeface="+mn-cs"/>
            </a:endParaRPr>
          </a:p>
          <a:p>
            <a:pPr marL="300038" indent="-300038" defTabSz="801688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fr-FR" sz="2000" kern="0" dirty="0">
              <a:latin typeface="+mn-lt"/>
              <a:cs typeface="+mn-cs"/>
            </a:endParaRPr>
          </a:p>
        </p:txBody>
      </p:sp>
      <p:sp>
        <p:nvSpPr>
          <p:cNvPr id="7173" name="Espace réservé du contenu 9"/>
          <p:cNvSpPr>
            <a:spLocks noGrp="1"/>
          </p:cNvSpPr>
          <p:nvPr>
            <p:ph idx="1"/>
          </p:nvPr>
        </p:nvSpPr>
        <p:spPr bwMode="auto">
          <a:xfrm>
            <a:off x="0" y="3635896"/>
            <a:ext cx="6858000" cy="280831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60463" indent="-342900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fr-FR" sz="2400" b="1" dirty="0" smtClean="0"/>
              <a:t>Chaque élève réalise sa tuyauterie et l’AUTOCONTROLE.</a:t>
            </a:r>
            <a:endParaRPr lang="fr-FR" sz="2400" b="1" dirty="0" smtClean="0"/>
          </a:p>
          <a:p>
            <a:pPr marL="1160463" indent="-342900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fr-FR" sz="2400" b="1" dirty="0" smtClean="0"/>
              <a:t>Choix collectif des meilleures tuyauteries.</a:t>
            </a:r>
            <a:endParaRPr lang="fr-FR" sz="1800" b="1" i="1" dirty="0" smtClean="0"/>
          </a:p>
          <a:p>
            <a:pPr marL="1160463" indent="-342900"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fr-FR" sz="2400" b="1" dirty="0" smtClean="0"/>
              <a:t>Préparation intervention sur CHANTIER.</a:t>
            </a:r>
            <a:endParaRPr lang="fr-FR" sz="1800" b="1" i="1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88640" y="1524621"/>
            <a:ext cx="6336704" cy="5270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defTabSz="801688" eaLnBrk="0" hangingPunct="0">
              <a:defRPr/>
            </a:pPr>
            <a:r>
              <a:rPr lang="fr-FR" sz="2800" b="1" kern="0" dirty="0" smtClean="0">
                <a:solidFill>
                  <a:srgbClr val="C00000"/>
                </a:solidFill>
                <a:latin typeface="+mj-lt"/>
                <a:ea typeface="+mj-ea"/>
                <a:cs typeface="Arial" pitchFamily="34" charset="0"/>
              </a:rPr>
              <a:t>PHASE 4: PREFABRICATION EN ATELIER</a:t>
            </a:r>
            <a:endParaRPr lang="fr-FR" sz="2800" b="1" kern="0" dirty="0">
              <a:solidFill>
                <a:srgbClr val="C00000"/>
              </a:solidFill>
              <a:latin typeface="+mj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_presentation_pwp">
  <a:themeElements>
    <a:clrScheme name="Textes Fond Bleu 1">
      <a:dk1>
        <a:srgbClr val="000000"/>
      </a:dk1>
      <a:lt1>
        <a:srgbClr val="FFFFFF"/>
      </a:lt1>
      <a:dk2>
        <a:srgbClr val="003255"/>
      </a:dk2>
      <a:lt2>
        <a:srgbClr val="80379B"/>
      </a:lt2>
      <a:accent1>
        <a:srgbClr val="69AF23"/>
      </a:accent1>
      <a:accent2>
        <a:srgbClr val="E60019"/>
      </a:accent2>
      <a:accent3>
        <a:srgbClr val="FFFFFF"/>
      </a:accent3>
      <a:accent4>
        <a:srgbClr val="000000"/>
      </a:accent4>
      <a:accent5>
        <a:srgbClr val="B9D4AC"/>
      </a:accent5>
      <a:accent6>
        <a:srgbClr val="D00016"/>
      </a:accent6>
      <a:hlink>
        <a:srgbClr val="FFFFFF"/>
      </a:hlink>
      <a:folHlink>
        <a:srgbClr val="FFFFFF"/>
      </a:folHlink>
    </a:clrScheme>
    <a:fontScheme name="Textes Fond Ble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es Fond Bleu 1">
        <a:dk1>
          <a:srgbClr val="000000"/>
        </a:dk1>
        <a:lt1>
          <a:srgbClr val="FFFFFF"/>
        </a:lt1>
        <a:dk2>
          <a:srgbClr val="003255"/>
        </a:dk2>
        <a:lt2>
          <a:srgbClr val="80379B"/>
        </a:lt2>
        <a:accent1>
          <a:srgbClr val="69AF23"/>
        </a:accent1>
        <a:accent2>
          <a:srgbClr val="E60019"/>
        </a:accent2>
        <a:accent3>
          <a:srgbClr val="FFFFFF"/>
        </a:accent3>
        <a:accent4>
          <a:srgbClr val="000000"/>
        </a:accent4>
        <a:accent5>
          <a:srgbClr val="B9D4AC"/>
        </a:accent5>
        <a:accent6>
          <a:srgbClr val="D00016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re">
  <a:themeElements>
    <a:clrScheme name="Titre 1">
      <a:dk1>
        <a:srgbClr val="000000"/>
      </a:dk1>
      <a:lt1>
        <a:srgbClr val="FFFFFF"/>
      </a:lt1>
      <a:dk2>
        <a:srgbClr val="003255"/>
      </a:dk2>
      <a:lt2>
        <a:srgbClr val="F07300"/>
      </a:lt2>
      <a:accent1>
        <a:srgbClr val="69AF23"/>
      </a:accent1>
      <a:accent2>
        <a:srgbClr val="E60019"/>
      </a:accent2>
      <a:accent3>
        <a:srgbClr val="FFFFFF"/>
      </a:accent3>
      <a:accent4>
        <a:srgbClr val="000000"/>
      </a:accent4>
      <a:accent5>
        <a:srgbClr val="B9D4AC"/>
      </a:accent5>
      <a:accent6>
        <a:srgbClr val="D00016"/>
      </a:accent6>
      <a:hlink>
        <a:srgbClr val="E60019"/>
      </a:hlink>
      <a:folHlink>
        <a:srgbClr val="00A0E1"/>
      </a:folHlink>
    </a:clrScheme>
    <a:fontScheme name="Tit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re 1">
        <a:dk1>
          <a:srgbClr val="000000"/>
        </a:dk1>
        <a:lt1>
          <a:srgbClr val="FFFFFF"/>
        </a:lt1>
        <a:dk2>
          <a:srgbClr val="003255"/>
        </a:dk2>
        <a:lt2>
          <a:srgbClr val="F07300"/>
        </a:lt2>
        <a:accent1>
          <a:srgbClr val="69AF23"/>
        </a:accent1>
        <a:accent2>
          <a:srgbClr val="E60019"/>
        </a:accent2>
        <a:accent3>
          <a:srgbClr val="FFFFFF"/>
        </a:accent3>
        <a:accent4>
          <a:srgbClr val="000000"/>
        </a:accent4>
        <a:accent5>
          <a:srgbClr val="B9D4AC"/>
        </a:accent5>
        <a:accent6>
          <a:srgbClr val="D00016"/>
        </a:accent6>
        <a:hlink>
          <a:srgbClr val="E60019"/>
        </a:hlink>
        <a:folHlink>
          <a:srgbClr val="00A0E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xtes">
  <a:themeElements>
    <a:clrScheme name="Textes 1">
      <a:dk1>
        <a:srgbClr val="000000"/>
      </a:dk1>
      <a:lt1>
        <a:srgbClr val="FFFFFF"/>
      </a:lt1>
      <a:dk2>
        <a:srgbClr val="003255"/>
      </a:dk2>
      <a:lt2>
        <a:srgbClr val="8C147D"/>
      </a:lt2>
      <a:accent1>
        <a:srgbClr val="69AF23"/>
      </a:accent1>
      <a:accent2>
        <a:srgbClr val="E60019"/>
      </a:accent2>
      <a:accent3>
        <a:srgbClr val="FFFFFF"/>
      </a:accent3>
      <a:accent4>
        <a:srgbClr val="000000"/>
      </a:accent4>
      <a:accent5>
        <a:srgbClr val="B9D4AC"/>
      </a:accent5>
      <a:accent6>
        <a:srgbClr val="D00016"/>
      </a:accent6>
      <a:hlink>
        <a:srgbClr val="FFFFFF"/>
      </a:hlink>
      <a:folHlink>
        <a:srgbClr val="FFFFFF"/>
      </a:folHlink>
    </a:clrScheme>
    <a:fontScheme name="Texte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es 1">
        <a:dk1>
          <a:srgbClr val="000000"/>
        </a:dk1>
        <a:lt1>
          <a:srgbClr val="FFFFFF"/>
        </a:lt1>
        <a:dk2>
          <a:srgbClr val="003255"/>
        </a:dk2>
        <a:lt2>
          <a:srgbClr val="8C147D"/>
        </a:lt2>
        <a:accent1>
          <a:srgbClr val="69AF23"/>
        </a:accent1>
        <a:accent2>
          <a:srgbClr val="E60019"/>
        </a:accent2>
        <a:accent3>
          <a:srgbClr val="FFFFFF"/>
        </a:accent3>
        <a:accent4>
          <a:srgbClr val="000000"/>
        </a:accent4>
        <a:accent5>
          <a:srgbClr val="B9D4AC"/>
        </a:accent5>
        <a:accent6>
          <a:srgbClr val="D00016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extes Fond Bleu">
  <a:themeElements>
    <a:clrScheme name="1_Textes Fond Bleu 1">
      <a:dk1>
        <a:srgbClr val="000000"/>
      </a:dk1>
      <a:lt1>
        <a:srgbClr val="FFFFFF"/>
      </a:lt1>
      <a:dk2>
        <a:srgbClr val="003255"/>
      </a:dk2>
      <a:lt2>
        <a:srgbClr val="80379B"/>
      </a:lt2>
      <a:accent1>
        <a:srgbClr val="69AF23"/>
      </a:accent1>
      <a:accent2>
        <a:srgbClr val="E60019"/>
      </a:accent2>
      <a:accent3>
        <a:srgbClr val="FFFFFF"/>
      </a:accent3>
      <a:accent4>
        <a:srgbClr val="000000"/>
      </a:accent4>
      <a:accent5>
        <a:srgbClr val="B9D4AC"/>
      </a:accent5>
      <a:accent6>
        <a:srgbClr val="D00016"/>
      </a:accent6>
      <a:hlink>
        <a:srgbClr val="FFFFFF"/>
      </a:hlink>
      <a:folHlink>
        <a:srgbClr val="FFFFFF"/>
      </a:folHlink>
    </a:clrScheme>
    <a:fontScheme name="1_Textes Fond Bleu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extes Fond Bleu 1">
        <a:dk1>
          <a:srgbClr val="000000"/>
        </a:dk1>
        <a:lt1>
          <a:srgbClr val="FFFFFF"/>
        </a:lt1>
        <a:dk2>
          <a:srgbClr val="003255"/>
        </a:dk2>
        <a:lt2>
          <a:srgbClr val="80379B"/>
        </a:lt2>
        <a:accent1>
          <a:srgbClr val="69AF23"/>
        </a:accent1>
        <a:accent2>
          <a:srgbClr val="E60019"/>
        </a:accent2>
        <a:accent3>
          <a:srgbClr val="FFFFFF"/>
        </a:accent3>
        <a:accent4>
          <a:srgbClr val="000000"/>
        </a:accent4>
        <a:accent5>
          <a:srgbClr val="B9D4AC"/>
        </a:accent5>
        <a:accent6>
          <a:srgbClr val="D00016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deleCCICotedopale">
  <a:themeElements>
    <a:clrScheme name="ModeleCCICotedopale 1">
      <a:dk1>
        <a:srgbClr val="000000"/>
      </a:dk1>
      <a:lt1>
        <a:srgbClr val="FFFFFF"/>
      </a:lt1>
      <a:dk2>
        <a:srgbClr val="003255"/>
      </a:dk2>
      <a:lt2>
        <a:srgbClr val="80379B"/>
      </a:lt2>
      <a:accent1>
        <a:srgbClr val="69AF23"/>
      </a:accent1>
      <a:accent2>
        <a:srgbClr val="E60019"/>
      </a:accent2>
      <a:accent3>
        <a:srgbClr val="FFFFFF"/>
      </a:accent3>
      <a:accent4>
        <a:srgbClr val="000000"/>
      </a:accent4>
      <a:accent5>
        <a:srgbClr val="B9D4AC"/>
      </a:accent5>
      <a:accent6>
        <a:srgbClr val="D00016"/>
      </a:accent6>
      <a:hlink>
        <a:srgbClr val="FFFFFF"/>
      </a:hlink>
      <a:folHlink>
        <a:srgbClr val="FFFFFF"/>
      </a:folHlink>
    </a:clrScheme>
    <a:fontScheme name="ModeleCCICotedopa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eCCICotedopale 1">
        <a:dk1>
          <a:srgbClr val="000000"/>
        </a:dk1>
        <a:lt1>
          <a:srgbClr val="FFFFFF"/>
        </a:lt1>
        <a:dk2>
          <a:srgbClr val="003255"/>
        </a:dk2>
        <a:lt2>
          <a:srgbClr val="80379B"/>
        </a:lt2>
        <a:accent1>
          <a:srgbClr val="69AF23"/>
        </a:accent1>
        <a:accent2>
          <a:srgbClr val="E60019"/>
        </a:accent2>
        <a:accent3>
          <a:srgbClr val="FFFFFF"/>
        </a:accent3>
        <a:accent4>
          <a:srgbClr val="000000"/>
        </a:accent4>
        <a:accent5>
          <a:srgbClr val="B9D4AC"/>
        </a:accent5>
        <a:accent6>
          <a:srgbClr val="D00016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m_presentation_pwp</Template>
  <TotalTime>2263</TotalTime>
  <Words>443</Words>
  <Application>Microsoft Office PowerPoint</Application>
  <PresentationFormat>Affichage à l'écran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m_presentation_pwp</vt:lpstr>
      <vt:lpstr>Titre</vt:lpstr>
      <vt:lpstr>Textes</vt:lpstr>
      <vt:lpstr>1_Textes Fond Bleu</vt:lpstr>
      <vt:lpstr>ModeleCCICotedopale</vt:lpstr>
      <vt:lpstr>Diapositive 1</vt:lpstr>
      <vt:lpstr>Diapositive 2</vt:lpstr>
      <vt:lpstr>Diapositive 3</vt:lpstr>
      <vt:lpstr>Diapositive 4</vt:lpstr>
      <vt:lpstr>Diapositive 5</vt:lpstr>
      <vt:lpstr>PLANS D’UN ELEVE</vt:lpstr>
      <vt:lpstr>PLANS D’UN ELEVE</vt:lpstr>
      <vt:lpstr>MODE OPERATOIRE DE SOUDAGE MOS D’UN ELEVE</vt:lpstr>
      <vt:lpstr>Diapositive 9</vt:lpstr>
      <vt:lpstr>Diapositive 10</vt:lpstr>
      <vt:lpstr>Diapositive 11</vt:lpstr>
      <vt:lpstr>Diapositive 12</vt:lpstr>
      <vt:lpstr>Diapositive 13</vt:lpstr>
    </vt:vector>
  </TitlesOfParts>
  <Company>ccic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C.E.T.R FORMATIONX AUX METIERS TECHNIQUES </dc:title>
  <dc:creator>e.slobodzian</dc:creator>
  <cp:lastModifiedBy>PAT</cp:lastModifiedBy>
  <cp:revision>291</cp:revision>
  <dcterms:created xsi:type="dcterms:W3CDTF">2012-05-07T09:16:45Z</dcterms:created>
  <dcterms:modified xsi:type="dcterms:W3CDTF">2014-04-01T13:48:00Z</dcterms:modified>
</cp:coreProperties>
</file>