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80" r:id="rId2"/>
    <p:sldId id="281" r:id="rId3"/>
    <p:sldId id="274" r:id="rId4"/>
    <p:sldId id="275" r:id="rId5"/>
    <p:sldId id="276" r:id="rId6"/>
    <p:sldId id="277" r:id="rId7"/>
    <p:sldId id="278" r:id="rId8"/>
    <p:sldId id="279" r:id="rId9"/>
    <p:sldId id="271" r:id="rId10"/>
    <p:sldId id="284" r:id="rId11"/>
    <p:sldId id="272" r:id="rId12"/>
    <p:sldId id="287" r:id="rId13"/>
    <p:sldId id="286" r:id="rId14"/>
    <p:sldId id="285" r:id="rId15"/>
    <p:sldId id="273" r:id="rId16"/>
    <p:sldId id="282" r:id="rId17"/>
    <p:sldId id="288" r:id="rId18"/>
    <p:sldId id="283" r:id="rId19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C00000"/>
    <a:srgbClr val="00297A"/>
    <a:srgbClr val="001370"/>
    <a:srgbClr val="003A7A"/>
    <a:srgbClr val="002068"/>
    <a:srgbClr val="00336C"/>
    <a:srgbClr val="003268"/>
    <a:srgbClr val="001168"/>
    <a:srgbClr val="0031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494" autoAdjust="0"/>
  </p:normalViewPr>
  <p:slideViewPr>
    <p:cSldViewPr snapToGrid="0">
      <p:cViewPr>
        <p:scale>
          <a:sx n="100" d="100"/>
          <a:sy n="100" d="100"/>
        </p:scale>
        <p:origin x="-1224" y="-150"/>
      </p:cViewPr>
      <p:guideLst>
        <p:guide orient="horz" pos="212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8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2F6FBEE-D25C-4396-9D7C-C1D7662D1E4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31554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7A648-6986-4613-B8B4-4E2A14377094}" type="datetimeFigureOut">
              <a:rPr lang="fr-FR" smtClean="0"/>
              <a:t>01/04/2014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13040-D91C-4691-B4E0-6D72801806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474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13040-D91C-4691-B4E0-6D728018066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851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13040-D91C-4691-B4E0-6D728018066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421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13040-D91C-4691-B4E0-6D728018066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420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13040-D91C-4691-B4E0-6D728018066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959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13040-D91C-4691-B4E0-6D728018066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037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13040-D91C-4691-B4E0-6D728018066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274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13040-D91C-4691-B4E0-6D728018066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6847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13040-D91C-4691-B4E0-6D728018066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753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13040-D91C-4691-B4E0-6D728018066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0255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13040-D91C-4691-B4E0-6D728018066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371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13040-D91C-4691-B4E0-6D728018066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8283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13040-D91C-4691-B4E0-6D728018066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054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13040-D91C-4691-B4E0-6D728018066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324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13040-D91C-4691-B4E0-6D728018066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9143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13040-D91C-4691-B4E0-6D728018066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532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13040-D91C-4691-B4E0-6D728018066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5906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13040-D91C-4691-B4E0-6D728018066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5323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D13040-D91C-4691-B4E0-6D728018066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983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183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41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59215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4728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649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25362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01912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268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10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19063"/>
            <a:ext cx="658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 12" descr="Nouveau logo SNCT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55563"/>
            <a:ext cx="850900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 13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5" y="247650"/>
            <a:ext cx="9667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Image 14" descr="logo total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171450"/>
            <a:ext cx="671513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1" descr="C:\Users\JJD\Desktop\Trait rouge.jp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855663"/>
            <a:ext cx="9140825" cy="8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12"/>
          <p:cNvSpPr txBox="1">
            <a:spLocks noChangeArrowheads="1"/>
          </p:cNvSpPr>
          <p:nvPr userDrawn="1"/>
        </p:nvSpPr>
        <p:spPr bwMode="auto">
          <a:xfrm>
            <a:off x="569913" y="-36513"/>
            <a:ext cx="7985125" cy="26193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r-FR" altLang="fr-FR" sz="1100" b="1" i="1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  <a:cs typeface="Arial" pitchFamily="34" charset="0"/>
              </a:rPr>
              <a:t>Séminaire sur la place de la maintenance dans la filière chaudronnerie – Dunkerque  2 et 3 avril 2014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5.xml"/><Relationship Id="rId7" Type="http://schemas.openxmlformats.org/officeDocument/2006/relationships/slide" Target="slide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" Target="slide4.xml"/><Relationship Id="rId7" Type="http://schemas.openxmlformats.org/officeDocument/2006/relationships/slide" Target="slide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10" Type="http://schemas.openxmlformats.org/officeDocument/2006/relationships/image" Target="../media/image6.jpeg"/><Relationship Id="rId4" Type="http://schemas.openxmlformats.org/officeDocument/2006/relationships/slide" Target="slide5.xml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slide" Target="slide10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7.xml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1627188"/>
            <a:ext cx="3736975" cy="286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F:\logo vert 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2279650"/>
            <a:ext cx="1847850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ZoneTexte 208"/>
          <p:cNvSpPr txBox="1">
            <a:spLocks noChangeArrowheads="1"/>
          </p:cNvSpPr>
          <p:nvPr/>
        </p:nvSpPr>
        <p:spPr bwMode="auto">
          <a:xfrm>
            <a:off x="1739900" y="266700"/>
            <a:ext cx="5676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LIAISON BAC PRO-BTS</a:t>
            </a:r>
          </a:p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MATHEMATIQUES A CONTEXTE TECHNIQUE</a:t>
            </a:r>
          </a:p>
        </p:txBody>
      </p:sp>
      <p:pic>
        <p:nvPicPr>
          <p:cNvPr id="2053" name="Picture 7" descr="E:\COURS\COURS_1314\logo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351088"/>
            <a:ext cx="1490663" cy="152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ZoneTexte 1"/>
          <p:cNvSpPr txBox="1">
            <a:spLocks noChangeArrowheads="1"/>
          </p:cNvSpPr>
          <p:nvPr/>
        </p:nvSpPr>
        <p:spPr bwMode="auto">
          <a:xfrm>
            <a:off x="501650" y="5143500"/>
            <a:ext cx="28511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400" dirty="0"/>
              <a:t>Fabrice </a:t>
            </a:r>
            <a:r>
              <a:rPr lang="fr-FR" altLang="fr-FR" sz="1400" dirty="0" err="1"/>
              <a:t>Claeyssen</a:t>
            </a:r>
            <a:r>
              <a:rPr lang="fr-FR" altLang="fr-FR" sz="1400" dirty="0"/>
              <a:t> </a:t>
            </a:r>
            <a:r>
              <a:rPr lang="fr-FR" altLang="fr-FR" sz="1400" dirty="0" smtClean="0"/>
              <a:t>(GISM)</a:t>
            </a:r>
            <a:endParaRPr lang="fr-FR" altLang="fr-FR" sz="1400" dirty="0"/>
          </a:p>
        </p:txBody>
      </p:sp>
      <p:sp>
        <p:nvSpPr>
          <p:cNvPr id="2055" name="ZoneTexte 8"/>
          <p:cNvSpPr txBox="1">
            <a:spLocks noChangeArrowheads="1"/>
          </p:cNvSpPr>
          <p:nvPr/>
        </p:nvSpPr>
        <p:spPr bwMode="auto">
          <a:xfrm>
            <a:off x="508000" y="5543550"/>
            <a:ext cx="2944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400"/>
              <a:t>Eric Duceux (Maths-Sciences)</a:t>
            </a:r>
          </a:p>
        </p:txBody>
      </p:sp>
      <p:sp>
        <p:nvSpPr>
          <p:cNvPr id="2056" name="ZoneTexte 9"/>
          <p:cNvSpPr txBox="1">
            <a:spLocks noChangeArrowheads="1"/>
          </p:cNvSpPr>
          <p:nvPr/>
        </p:nvSpPr>
        <p:spPr bwMode="auto">
          <a:xfrm>
            <a:off x="6329363" y="5360987"/>
            <a:ext cx="2176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400" dirty="0"/>
              <a:t>Pascal </a:t>
            </a:r>
            <a:r>
              <a:rPr lang="fr-FR" altLang="fr-FR" sz="1400" dirty="0" err="1"/>
              <a:t>Cappelaere</a:t>
            </a:r>
            <a:r>
              <a:rPr lang="fr-FR" altLang="fr-FR" sz="1400" dirty="0"/>
              <a:t> (SII)</a:t>
            </a:r>
          </a:p>
        </p:txBody>
      </p:sp>
      <p:sp>
        <p:nvSpPr>
          <p:cNvPr id="2057" name="ZoneTexte 10"/>
          <p:cNvSpPr txBox="1">
            <a:spLocks noChangeArrowheads="1"/>
          </p:cNvSpPr>
          <p:nvPr/>
        </p:nvSpPr>
        <p:spPr bwMode="auto">
          <a:xfrm>
            <a:off x="6329364" y="4891881"/>
            <a:ext cx="21764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400" dirty="0"/>
              <a:t>Fabrice Rose (SII)</a:t>
            </a:r>
          </a:p>
        </p:txBody>
      </p:sp>
      <p:sp>
        <p:nvSpPr>
          <p:cNvPr id="2058" name="ZoneTexte 11"/>
          <p:cNvSpPr txBox="1">
            <a:spLocks noChangeArrowheads="1"/>
          </p:cNvSpPr>
          <p:nvPr/>
        </p:nvSpPr>
        <p:spPr bwMode="auto">
          <a:xfrm>
            <a:off x="6329363" y="5848350"/>
            <a:ext cx="294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400"/>
              <a:t>François Xavier Baranes (Maths)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239543" y="2516190"/>
            <a:ext cx="21764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BTS CRCI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39899" y="3341688"/>
            <a:ext cx="21764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 pro TCI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oneTexte 7"/>
          <p:cNvSpPr txBox="1">
            <a:spLocks noChangeArrowheads="1"/>
          </p:cNvSpPr>
          <p:nvPr/>
        </p:nvSpPr>
        <p:spPr bwMode="auto">
          <a:xfrm>
            <a:off x="323850" y="1736725"/>
            <a:ext cx="198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400" b="1" dirty="0"/>
              <a:t>1. Mise en </a:t>
            </a:r>
            <a:r>
              <a:rPr lang="fr-FR" altLang="fr-FR" sz="1400" b="1" dirty="0" smtClean="0"/>
              <a:t>situation</a:t>
            </a:r>
            <a:endParaRPr lang="fr-FR" altLang="fr-FR" sz="1400" b="1" dirty="0"/>
          </a:p>
        </p:txBody>
      </p:sp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377281"/>
            <a:ext cx="2573799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Bouton d'action : Accueil 32">
            <a:hlinkClick r:id="rId4" action="ppaction://hlinksldjump" highlightClick="1"/>
          </p:cNvPr>
          <p:cNvSpPr/>
          <p:nvPr/>
        </p:nvSpPr>
        <p:spPr>
          <a:xfrm>
            <a:off x="8415338" y="6026150"/>
            <a:ext cx="358775" cy="35877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276" name="ZoneTexte 208"/>
          <p:cNvSpPr txBox="1">
            <a:spLocks noChangeArrowheads="1"/>
          </p:cNvSpPr>
          <p:nvPr/>
        </p:nvSpPr>
        <p:spPr bwMode="auto">
          <a:xfrm>
            <a:off x="1739900" y="266700"/>
            <a:ext cx="5676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LIAISON BAC PRO-BTS</a:t>
            </a:r>
          </a:p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MATHEMATIQUES A CONTEXTE TECHNIQUE</a:t>
            </a:r>
          </a:p>
        </p:txBody>
      </p:sp>
      <p:sp>
        <p:nvSpPr>
          <p:cNvPr id="11277" name="ZoneTexte 44"/>
          <p:cNvSpPr txBox="1">
            <a:spLocks noChangeArrowheads="1"/>
          </p:cNvSpPr>
          <p:nvPr/>
        </p:nvSpPr>
        <p:spPr bwMode="auto">
          <a:xfrm>
            <a:off x="6603206" y="2172384"/>
            <a:ext cx="18843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Calcul du décalage angulaire grâce au produit scalaire</a:t>
            </a:r>
          </a:p>
        </p:txBody>
      </p:sp>
      <p:sp>
        <p:nvSpPr>
          <p:cNvPr id="11278" name="ZoneTexte 67"/>
          <p:cNvSpPr txBox="1">
            <a:spLocks noChangeArrowheads="1"/>
          </p:cNvSpPr>
          <p:nvPr/>
        </p:nvSpPr>
        <p:spPr bwMode="auto">
          <a:xfrm>
            <a:off x="323850" y="1193800"/>
            <a:ext cx="5591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/>
              <a:t>Le produit scalaire</a:t>
            </a:r>
            <a:endParaRPr lang="fr-FR" altLang="fr-FR" sz="1400" b="1"/>
          </a:p>
        </p:txBody>
      </p:sp>
      <p:sp>
        <p:nvSpPr>
          <p:cNvPr id="11279" name="ZoneTexte 10"/>
          <p:cNvSpPr txBox="1">
            <a:spLocks noChangeArrowheads="1"/>
          </p:cNvSpPr>
          <p:nvPr/>
        </p:nvSpPr>
        <p:spPr bwMode="auto">
          <a:xfrm>
            <a:off x="6646862" y="3677424"/>
            <a:ext cx="1635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Dossier de </a:t>
            </a:r>
            <a:r>
              <a:rPr lang="fr-FR" altLang="fr-FR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fabrication</a:t>
            </a:r>
          </a:p>
        </p:txBody>
      </p:sp>
      <p:sp>
        <p:nvSpPr>
          <p:cNvPr id="2" name="AutoShape 45" descr="mailbox://C:/Users/Eric/AppData/Roaming/Thunderbird/Profiles/iw9564mu.default/Mail/pop.ac-lille-1.fr/Inbox?number=49275882&amp;part=1.2&amp;type=image/jpeg&amp;filename=Angles%20Guidon%20de%20V%C3%A9lo.jpg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8" name="ZoneTexte 10"/>
          <p:cNvSpPr txBox="1">
            <a:spLocks noChangeArrowheads="1"/>
          </p:cNvSpPr>
          <p:nvPr/>
        </p:nvSpPr>
        <p:spPr bwMode="auto">
          <a:xfrm>
            <a:off x="328613" y="5897562"/>
            <a:ext cx="2651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400" b="1" dirty="0" smtClean="0"/>
              <a:t>3. Calcul des angles </a:t>
            </a:r>
            <a:r>
              <a:rPr lang="fr-FR" altLang="fr-FR" sz="18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fr-FR" altLang="fr-FR" sz="1800" b="1" dirty="0" smtClean="0">
                <a:solidFill>
                  <a:srgbClr val="FF0000"/>
                </a:solidFill>
              </a:rPr>
              <a:t> </a:t>
            </a:r>
            <a:r>
              <a:rPr lang="fr-FR" altLang="fr-FR" sz="1400" b="1" dirty="0" smtClean="0"/>
              <a:t>et </a:t>
            </a:r>
            <a:r>
              <a:rPr lang="fr-FR" altLang="fr-FR" sz="1800" b="1" dirty="0" smtClean="0">
                <a:solidFill>
                  <a:srgbClr val="00B050"/>
                </a:solidFill>
                <a:latin typeface="Symbol" panose="05050102010706020507" pitchFamily="18" charset="2"/>
              </a:rPr>
              <a:t>b</a:t>
            </a:r>
            <a:r>
              <a:rPr lang="fr-FR" altLang="fr-FR" sz="1400" b="1" dirty="0"/>
              <a:t> </a:t>
            </a:r>
            <a:r>
              <a:rPr lang="fr-FR" altLang="fr-FR" sz="1400" b="1" dirty="0" smtClean="0"/>
              <a:t> </a:t>
            </a:r>
            <a:endParaRPr lang="fr-FR" altLang="fr-FR" sz="1400" b="1" dirty="0"/>
          </a:p>
        </p:txBody>
      </p:sp>
      <p:sp>
        <p:nvSpPr>
          <p:cNvPr id="11268" name="ZoneTexte 10"/>
          <p:cNvSpPr txBox="1">
            <a:spLocks noChangeArrowheads="1"/>
          </p:cNvSpPr>
          <p:nvPr/>
        </p:nvSpPr>
        <p:spPr bwMode="auto">
          <a:xfrm>
            <a:off x="328613" y="5387438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400" b="1" dirty="0"/>
              <a:t>2. A</a:t>
            </a:r>
            <a:r>
              <a:rPr lang="fr-FR" altLang="fr-FR" sz="1400" b="1" dirty="0" smtClean="0"/>
              <a:t>pport théorique </a:t>
            </a:r>
            <a:endParaRPr lang="fr-FR" altLang="fr-FR" sz="1400" b="1" dirty="0"/>
          </a:p>
        </p:txBody>
      </p:sp>
      <p:sp>
        <p:nvSpPr>
          <p:cNvPr id="50" name="Rectangle à coins arrondis 49"/>
          <p:cNvSpPr/>
          <p:nvPr/>
        </p:nvSpPr>
        <p:spPr>
          <a:xfrm>
            <a:off x="272257" y="1138238"/>
            <a:ext cx="5897562" cy="5372100"/>
          </a:xfrm>
          <a:prstGeom prst="roundRect">
            <a:avLst>
              <a:gd name="adj" fmla="val 2128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10"/>
          <p:cNvSpPr txBox="1">
            <a:spLocks noChangeArrowheads="1"/>
          </p:cNvSpPr>
          <p:nvPr/>
        </p:nvSpPr>
        <p:spPr bwMode="auto">
          <a:xfrm>
            <a:off x="3400984" y="1736725"/>
            <a:ext cx="2651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400" b="1" dirty="0"/>
              <a:t>4</a:t>
            </a:r>
            <a:r>
              <a:rPr lang="fr-FR" altLang="fr-FR" sz="1400" b="1" dirty="0" smtClean="0"/>
              <a:t>. Exemples d’autres sujets d’études</a:t>
            </a:r>
            <a:endParaRPr lang="fr-FR" altLang="fr-FR" sz="1400" b="1" dirty="0"/>
          </a:p>
        </p:txBody>
      </p:sp>
      <p:sp>
        <p:nvSpPr>
          <p:cNvPr id="55" name="ZoneTexte 54"/>
          <p:cNvSpPr txBox="1"/>
          <p:nvPr/>
        </p:nvSpPr>
        <p:spPr>
          <a:xfrm rot="19701908">
            <a:off x="5277994" y="6036260"/>
            <a:ext cx="1044983" cy="338554"/>
          </a:xfrm>
          <a:prstGeom prst="rect">
            <a:avLst/>
          </a:prstGeom>
          <a:noFill/>
          <a:ln w="571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 Light" panose="020F0302020204030204" pitchFamily="34" charset="0"/>
                <a:ea typeface="MS Gothic" panose="020B0609070205080204" pitchFamily="49" charset="-128"/>
              </a:rPr>
              <a:t>maths</a:t>
            </a:r>
            <a:endParaRPr lang="fr-FR" sz="1600" b="1" dirty="0">
              <a:ln w="18000">
                <a:solidFill>
                  <a:srgbClr val="C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 Light" panose="020F0302020204030204" pitchFamily="34" charset="0"/>
              <a:ea typeface="MS Gothic" panose="020B0609070205080204" pitchFamily="49" charset="-128"/>
            </a:endParaRPr>
          </a:p>
        </p:txBody>
      </p:sp>
      <p:sp>
        <p:nvSpPr>
          <p:cNvPr id="56" name="ZoneTexte 4"/>
          <p:cNvSpPr txBox="1">
            <a:spLocks noChangeArrowheads="1"/>
          </p:cNvSpPr>
          <p:nvPr/>
        </p:nvSpPr>
        <p:spPr bwMode="auto">
          <a:xfrm>
            <a:off x="6500813" y="1138238"/>
            <a:ext cx="20891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Réinvestissement </a:t>
            </a:r>
            <a:br>
              <a:rPr lang="fr-FR" altLang="fr-FR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fr-FR" altLang="fr-FR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possible en</a:t>
            </a:r>
            <a:r>
              <a:rPr lang="fr-FR" altLang="fr-FR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fr-FR" altLang="fr-FR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fr-FR" altLang="fr-FR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BTS</a:t>
            </a:r>
            <a:endParaRPr lang="fr-FR" altLang="fr-FR" sz="1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7" name="Rectangle à coins arrondis 56"/>
          <p:cNvSpPr/>
          <p:nvPr/>
        </p:nvSpPr>
        <p:spPr>
          <a:xfrm>
            <a:off x="6334125" y="1138238"/>
            <a:ext cx="2260600" cy="4249200"/>
          </a:xfrm>
          <a:prstGeom prst="roundRect">
            <a:avLst>
              <a:gd name="adj" fmla="val 4235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/>
          <p:cNvSpPr txBox="1"/>
          <p:nvPr/>
        </p:nvSpPr>
        <p:spPr>
          <a:xfrm rot="19701908">
            <a:off x="7689408" y="2719411"/>
            <a:ext cx="1044983" cy="338554"/>
          </a:xfrm>
          <a:prstGeom prst="rect">
            <a:avLst/>
          </a:prstGeom>
          <a:noFill/>
          <a:ln w="571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 Light" panose="020F0302020204030204" pitchFamily="34" charset="0"/>
                <a:ea typeface="MS Gothic" panose="020B0609070205080204" pitchFamily="49" charset="-128"/>
              </a:rPr>
              <a:t>maths</a:t>
            </a:r>
            <a:endParaRPr lang="fr-FR" sz="1600" b="1" dirty="0">
              <a:ln w="18000">
                <a:solidFill>
                  <a:srgbClr val="C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 Light" panose="020F0302020204030204" pitchFamily="34" charset="0"/>
              <a:ea typeface="MS Gothic" panose="020B0609070205080204" pitchFamily="49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60790" y="4751550"/>
            <a:ext cx="10154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Fabrication</a:t>
            </a:r>
          </a:p>
        </p:txBody>
      </p:sp>
      <p:sp>
        <p:nvSpPr>
          <p:cNvPr id="60" name="ZoneTexte 59"/>
          <p:cNvSpPr txBox="1"/>
          <p:nvPr/>
        </p:nvSpPr>
        <p:spPr>
          <a:xfrm rot="19701908">
            <a:off x="7694171" y="3783118"/>
            <a:ext cx="1044983" cy="338554"/>
          </a:xfrm>
          <a:prstGeom prst="rect">
            <a:avLst/>
          </a:prstGeom>
          <a:noFill/>
          <a:ln w="571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 Light" panose="020F0302020204030204" pitchFamily="34" charset="0"/>
                <a:ea typeface="MS Gothic" panose="020B0609070205080204" pitchFamily="49" charset="-128"/>
              </a:rPr>
              <a:t>techno</a:t>
            </a:r>
            <a:endParaRPr lang="fr-FR" sz="1600" b="1" dirty="0">
              <a:ln w="18000">
                <a:solidFill>
                  <a:srgbClr val="C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 Light" panose="020F0302020204030204" pitchFamily="34" charset="0"/>
              <a:ea typeface="MS Gothic" panose="020B0609070205080204" pitchFamily="49" charset="-128"/>
            </a:endParaRPr>
          </a:p>
        </p:txBody>
      </p:sp>
      <p:sp>
        <p:nvSpPr>
          <p:cNvPr id="61" name="ZoneTexte 60"/>
          <p:cNvSpPr txBox="1"/>
          <p:nvPr/>
        </p:nvSpPr>
        <p:spPr>
          <a:xfrm rot="19701908">
            <a:off x="7717981" y="4799988"/>
            <a:ext cx="1044983" cy="338554"/>
          </a:xfrm>
          <a:prstGeom prst="rect">
            <a:avLst/>
          </a:prstGeom>
          <a:noFill/>
          <a:ln w="571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 Light" panose="020F0302020204030204" pitchFamily="34" charset="0"/>
                <a:ea typeface="MS Gothic" panose="020B0609070205080204" pitchFamily="49" charset="-128"/>
              </a:rPr>
              <a:t>Atelier</a:t>
            </a:r>
            <a:endParaRPr lang="fr-FR" sz="1600" b="1" dirty="0">
              <a:ln w="18000">
                <a:solidFill>
                  <a:srgbClr val="C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 Light" panose="020F0302020204030204" pitchFamily="34" charset="0"/>
              <a:ea typeface="MS Gothic" panose="020B0609070205080204" pitchFamily="49" charset="-128"/>
            </a:endParaRPr>
          </a:p>
        </p:txBody>
      </p:sp>
      <p:pic>
        <p:nvPicPr>
          <p:cNvPr id="11316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447" y="4036678"/>
            <a:ext cx="2403136" cy="173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7" name="Picture 5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01655" y="1936569"/>
            <a:ext cx="1681162" cy="23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oneTexte 208"/>
          <p:cNvSpPr txBox="1">
            <a:spLocks noChangeArrowheads="1"/>
          </p:cNvSpPr>
          <p:nvPr/>
        </p:nvSpPr>
        <p:spPr bwMode="auto">
          <a:xfrm>
            <a:off x="1739900" y="266700"/>
            <a:ext cx="5676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LIAISON BAC PRO-BTS</a:t>
            </a:r>
          </a:p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MATHEMATIQUES A CONTEXTE TECHNIQUE</a:t>
            </a:r>
          </a:p>
        </p:txBody>
      </p:sp>
      <p:sp>
        <p:nvSpPr>
          <p:cNvPr id="12291" name="ZoneTexte 41"/>
          <p:cNvSpPr txBox="1">
            <a:spLocks noChangeArrowheads="1"/>
          </p:cNvSpPr>
          <p:nvPr/>
        </p:nvSpPr>
        <p:spPr bwMode="auto">
          <a:xfrm>
            <a:off x="361950" y="1003300"/>
            <a:ext cx="8421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400" b="1" dirty="0"/>
              <a:t>Mini stage</a:t>
            </a:r>
            <a:endParaRPr lang="fr-FR" altLang="fr-FR" sz="1200" b="1" dirty="0"/>
          </a:p>
        </p:txBody>
      </p:sp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06" y="1380225"/>
            <a:ext cx="7553994" cy="160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843" y="3248452"/>
            <a:ext cx="5015901" cy="164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32" y="5026565"/>
            <a:ext cx="5626759" cy="94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COURS\COURS_1314\LIASON BTS BAC PRO\mini stage chaudronnerie\DSC_0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60" y="1115038"/>
            <a:ext cx="4524078" cy="254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06" y="4130826"/>
            <a:ext cx="4502632" cy="253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809172" y="4332845"/>
            <a:ext cx="213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Co-animation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460521" y="1787270"/>
            <a:ext cx="299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Jeudi 13 mars 2014</a:t>
            </a:r>
          </a:p>
          <a:p>
            <a:pPr algn="ctr"/>
            <a:r>
              <a:rPr lang="fr-FR" b="1" dirty="0" smtClean="0"/>
              <a:t>Mini-stage</a:t>
            </a:r>
          </a:p>
        </p:txBody>
      </p:sp>
      <p:pic>
        <p:nvPicPr>
          <p:cNvPr id="10" name="Picture 7" descr="E:\COURS\COURS_1314\logo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74" y="4996032"/>
            <a:ext cx="1133385" cy="115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F:\logo vert 1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836" y="5058241"/>
            <a:ext cx="1411138" cy="136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84258" y="3669161"/>
            <a:ext cx="4288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Fabrication des éprouvettes</a:t>
            </a:r>
          </a:p>
        </p:txBody>
      </p:sp>
    </p:spTree>
    <p:extLst>
      <p:ext uri="{BB962C8B-B14F-4D97-AF65-F5344CB8AC3E}">
        <p14:creationId xmlns:p14="http://schemas.microsoft.com/office/powerpoint/2010/main" val="357868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99" y="4168471"/>
            <a:ext cx="4237190" cy="238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99" y="1309987"/>
            <a:ext cx="4237190" cy="238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460521" y="1787270"/>
            <a:ext cx="299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Jeudi 13 mars 2014</a:t>
            </a:r>
          </a:p>
          <a:p>
            <a:pPr algn="ctr"/>
            <a:r>
              <a:rPr lang="fr-FR" b="1" dirty="0" smtClean="0"/>
              <a:t>Mini-stage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8545" y="3667934"/>
            <a:ext cx="3163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Traçage des repères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809172" y="4332845"/>
            <a:ext cx="213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Co-animation</a:t>
            </a:r>
          </a:p>
        </p:txBody>
      </p:sp>
      <p:pic>
        <p:nvPicPr>
          <p:cNvPr id="10" name="Picture 7" descr="E:\COURS\COURS_1314\logo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974" y="4996032"/>
            <a:ext cx="1133385" cy="115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F:\logo vert 1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836" y="5058241"/>
            <a:ext cx="1411138" cy="136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68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6486436" y="3730923"/>
            <a:ext cx="2139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Co-animation</a:t>
            </a:r>
          </a:p>
        </p:txBody>
      </p:sp>
      <p:pic>
        <p:nvPicPr>
          <p:cNvPr id="8" name="Picture 7" descr="E:\COURS\COURS_1314\logo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43" y="4244853"/>
            <a:ext cx="1133385" cy="115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F:\logo vert 1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05" y="4244853"/>
            <a:ext cx="1411138" cy="136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5923562" y="1235179"/>
            <a:ext cx="299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Jeudi 13 mars 2014</a:t>
            </a:r>
          </a:p>
          <a:p>
            <a:pPr algn="ctr"/>
            <a:r>
              <a:rPr lang="fr-FR" b="1" dirty="0" smtClean="0"/>
              <a:t>Mini-stage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07528" y="1419844"/>
            <a:ext cx="2452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Test de traction</a:t>
            </a:r>
          </a:p>
        </p:txBody>
      </p:sp>
      <p:sp>
        <p:nvSpPr>
          <p:cNvPr id="12" name="Bouton d'action : Accueil 11">
            <a:hlinkClick r:id="rId7" action="ppaction://hlinksldjump" highlightClick="1"/>
          </p:cNvPr>
          <p:cNvSpPr/>
          <p:nvPr/>
        </p:nvSpPr>
        <p:spPr>
          <a:xfrm>
            <a:off x="8316913" y="6165849"/>
            <a:ext cx="358775" cy="35877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2" name="film-mini-stag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lum bright="40000" contrast="40000"/>
          </a:blip>
          <a:stretch>
            <a:fillRect/>
          </a:stretch>
        </p:blipFill>
        <p:spPr>
          <a:xfrm>
            <a:off x="390436" y="1918860"/>
            <a:ext cx="5533126" cy="414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0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oneTexte 208"/>
          <p:cNvSpPr txBox="1">
            <a:spLocks noChangeArrowheads="1"/>
          </p:cNvSpPr>
          <p:nvPr/>
        </p:nvSpPr>
        <p:spPr bwMode="auto">
          <a:xfrm>
            <a:off x="1811338" y="249238"/>
            <a:ext cx="5676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LIAISON BAC PRO-BTS</a:t>
            </a:r>
          </a:p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MATHEMATIQUES A CONTEXTE TECHNIQUE</a:t>
            </a:r>
          </a:p>
        </p:txBody>
      </p:sp>
      <p:sp>
        <p:nvSpPr>
          <p:cNvPr id="13315" name="ZoneTexte 4"/>
          <p:cNvSpPr txBox="1">
            <a:spLocks noChangeArrowheads="1"/>
          </p:cNvSpPr>
          <p:nvPr/>
        </p:nvSpPr>
        <p:spPr bwMode="auto">
          <a:xfrm>
            <a:off x="3513138" y="1102774"/>
            <a:ext cx="2273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800" b="1" dirty="0"/>
              <a:t>Accompagnement</a:t>
            </a:r>
          </a:p>
        </p:txBody>
      </p:sp>
      <p:sp>
        <p:nvSpPr>
          <p:cNvPr id="13316" name="ZoneTexte 1"/>
          <p:cNvSpPr txBox="1">
            <a:spLocks noChangeArrowheads="1"/>
          </p:cNvSpPr>
          <p:nvPr/>
        </p:nvSpPr>
        <p:spPr bwMode="auto">
          <a:xfrm>
            <a:off x="308287" y="3097570"/>
            <a:ext cx="4341499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400" b="1" dirty="0" smtClean="0"/>
              <a:t>1- Connaissances </a:t>
            </a:r>
            <a:r>
              <a:rPr lang="fr-FR" altLang="fr-FR" sz="1400" b="1" dirty="0"/>
              <a:t>abordées dans le </a:t>
            </a:r>
            <a:r>
              <a:rPr lang="fr-FR" altLang="fr-FR" sz="1400" b="1" dirty="0" smtClean="0"/>
              <a:t>référentiel</a:t>
            </a:r>
          </a:p>
          <a:p>
            <a:pPr eaLnBrk="1" hangingPunct="1"/>
            <a:endParaRPr lang="fr-FR" altLang="fr-FR" sz="1200" b="1" dirty="0"/>
          </a:p>
          <a:p>
            <a:pPr marL="536575" indent="-285750" eaLnBrk="1" hangingPunct="1">
              <a:buFont typeface="Arial" panose="020B0604020202020204" pitchFamily="34" charset="0"/>
              <a:buChar char="•"/>
            </a:pPr>
            <a:r>
              <a:rPr lang="fr-FR" altLang="fr-FR" sz="1200" b="1" dirty="0"/>
              <a:t>Analyse de la forme d’un objet</a:t>
            </a:r>
          </a:p>
          <a:p>
            <a:pPr marL="536575" indent="-285750" eaLnBrk="1" hangingPunct="1">
              <a:buFont typeface="Arial" panose="020B0604020202020204" pitchFamily="34" charset="0"/>
              <a:buChar char="•"/>
            </a:pPr>
            <a:r>
              <a:rPr lang="fr-FR" altLang="fr-FR" sz="1200" b="1" dirty="0"/>
              <a:t>Les coniques</a:t>
            </a:r>
          </a:p>
          <a:p>
            <a:pPr marL="536575" indent="-285750" eaLnBrk="1" hangingPunct="1">
              <a:buFont typeface="Arial" panose="020B0604020202020204" pitchFamily="34" charset="0"/>
              <a:buChar char="•"/>
            </a:pPr>
            <a:r>
              <a:rPr lang="fr-FR" altLang="fr-FR" sz="1200" b="1" dirty="0"/>
              <a:t>Calculs d’aires et de volumes</a:t>
            </a:r>
          </a:p>
        </p:txBody>
      </p:sp>
      <p:sp>
        <p:nvSpPr>
          <p:cNvPr id="13317" name="ZoneTexte 2"/>
          <p:cNvSpPr txBox="1">
            <a:spLocks noChangeArrowheads="1"/>
          </p:cNvSpPr>
          <p:nvPr/>
        </p:nvSpPr>
        <p:spPr bwMode="auto">
          <a:xfrm>
            <a:off x="308288" y="4580100"/>
            <a:ext cx="320923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400" b="1" dirty="0" smtClean="0"/>
              <a:t>2- Cahier </a:t>
            </a:r>
            <a:r>
              <a:rPr lang="fr-FR" altLang="fr-FR" sz="1400" b="1" dirty="0"/>
              <a:t>des </a:t>
            </a:r>
            <a:r>
              <a:rPr lang="fr-FR" altLang="fr-FR" sz="1400" b="1" dirty="0" smtClean="0"/>
              <a:t>charges</a:t>
            </a:r>
          </a:p>
          <a:p>
            <a:pPr eaLnBrk="1" hangingPunct="1"/>
            <a:endParaRPr lang="fr-FR" altLang="fr-FR" sz="1200" b="1" dirty="0" smtClean="0"/>
          </a:p>
          <a:p>
            <a:pPr marL="447675" indent="-171450" eaLnBrk="1" hangingPunct="1">
              <a:buFont typeface="Arial" panose="020B0604020202020204" pitchFamily="34" charset="0"/>
              <a:buChar char="•"/>
            </a:pPr>
            <a:r>
              <a:rPr lang="fr-FR" altLang="fr-FR" sz="1200" b="1" dirty="0" smtClean="0"/>
              <a:t>Volume : 40 m3</a:t>
            </a:r>
          </a:p>
          <a:p>
            <a:pPr marL="447675" indent="-171450" eaLnBrk="1" hangingPunct="1">
              <a:buFont typeface="Arial" panose="020B0604020202020204" pitchFamily="34" charset="0"/>
              <a:buChar char="•"/>
            </a:pPr>
            <a:r>
              <a:rPr lang="fr-FR" altLang="fr-FR" sz="1200" b="1" dirty="0" smtClean="0"/>
              <a:t>Diamètre : 3000 mm</a:t>
            </a:r>
          </a:p>
          <a:p>
            <a:pPr marL="447675" indent="-171450" eaLnBrk="1" hangingPunct="1">
              <a:buFont typeface="Arial" panose="020B0604020202020204" pitchFamily="34" charset="0"/>
              <a:buChar char="•"/>
            </a:pPr>
            <a:r>
              <a:rPr lang="fr-FR" altLang="fr-FR" sz="1200" b="1" dirty="0" smtClean="0"/>
              <a:t>Il doit être de forme cylindrique</a:t>
            </a:r>
          </a:p>
          <a:p>
            <a:pPr marL="447675" indent="-171450" eaLnBrk="1" hangingPunct="1">
              <a:buFont typeface="Arial" panose="020B0604020202020204" pitchFamily="34" charset="0"/>
              <a:buChar char="•"/>
            </a:pPr>
            <a:r>
              <a:rPr lang="fr-FR" altLang="fr-FR" sz="1200" b="1" dirty="0"/>
              <a:t>L</a:t>
            </a:r>
            <a:r>
              <a:rPr lang="fr-FR" altLang="fr-FR" sz="1200" b="1" dirty="0" smtClean="0"/>
              <a:t>a base est un tronc de cône</a:t>
            </a:r>
          </a:p>
          <a:p>
            <a:pPr marL="447675" indent="-171450" eaLnBrk="1" hangingPunct="1">
              <a:buFont typeface="Arial" panose="020B0604020202020204" pitchFamily="34" charset="0"/>
              <a:buChar char="•"/>
            </a:pPr>
            <a:r>
              <a:rPr lang="fr-FR" sz="1200" b="1" dirty="0"/>
              <a:t>H</a:t>
            </a:r>
            <a:r>
              <a:rPr lang="fr-FR" sz="1200" b="1" dirty="0" smtClean="0"/>
              <a:t>auteur </a:t>
            </a:r>
            <a:r>
              <a:rPr lang="fr-FR" sz="1200" b="1" dirty="0"/>
              <a:t>du tronc de cône 1500 mm</a:t>
            </a:r>
            <a:endParaRPr lang="fr-FR" altLang="fr-FR" sz="1200" b="1" dirty="0" smtClean="0"/>
          </a:p>
          <a:p>
            <a:pPr marL="447675" indent="-171450" eaLnBrk="1" hangingPunct="1">
              <a:buFont typeface="Arial" panose="020B0604020202020204" pitchFamily="34" charset="0"/>
              <a:buChar char="•"/>
            </a:pPr>
            <a:r>
              <a:rPr lang="fr-FR" altLang="fr-FR" sz="1200" b="1" dirty="0" smtClean="0"/>
              <a:t>Le sommet est une demi-sphère.</a:t>
            </a:r>
          </a:p>
          <a:p>
            <a:pPr marL="447675" indent="-171450" eaLnBrk="1" hangingPunct="1"/>
            <a:endParaRPr lang="fr-FR" altLang="fr-FR" sz="1200" b="1" dirty="0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327" y="2674875"/>
            <a:ext cx="1425320" cy="343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29159" y="1569650"/>
            <a:ext cx="68412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b="1" dirty="0" smtClean="0">
                <a:latin typeface="Capitals"/>
                <a:cs typeface="Capitals"/>
              </a:rPr>
              <a:t>Le silo à grains</a:t>
            </a:r>
          </a:p>
          <a:p>
            <a:pPr algn="ctr"/>
            <a:endParaRPr lang="fr-FR" sz="1600" b="1" dirty="0" smtClean="0">
              <a:latin typeface="Capitals"/>
              <a:cs typeface="Capitals"/>
            </a:endParaRPr>
          </a:p>
          <a:p>
            <a:r>
              <a:rPr lang="fr-FR" sz="1400" b="1" dirty="0" smtClean="0"/>
              <a:t>Problème de mathématiques proposé aux étudiants de 1</a:t>
            </a:r>
            <a:r>
              <a:rPr lang="fr-FR" sz="1400" b="1" baseline="30000" dirty="0" smtClean="0"/>
              <a:t>ère</a:t>
            </a:r>
            <a:r>
              <a:rPr lang="fr-FR" sz="1400" b="1" dirty="0" smtClean="0"/>
              <a:t> année de BTS CRCI</a:t>
            </a:r>
            <a:endParaRPr lang="fr-FR" sz="1400" b="1" dirty="0"/>
          </a:p>
        </p:txBody>
      </p:sp>
      <p:sp>
        <p:nvSpPr>
          <p:cNvPr id="3" name="ZoneTexte 2"/>
          <p:cNvSpPr txBox="1"/>
          <p:nvPr/>
        </p:nvSpPr>
        <p:spPr>
          <a:xfrm rot="19701908">
            <a:off x="6468555" y="3903391"/>
            <a:ext cx="2349915" cy="830997"/>
          </a:xfrm>
          <a:prstGeom prst="rect">
            <a:avLst/>
          </a:prstGeom>
          <a:noFill/>
          <a:ln w="571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 Light" panose="020F0302020204030204" pitchFamily="34" charset="0"/>
                <a:ea typeface="MS Gothic" panose="020B0609070205080204" pitchFamily="49" charset="-128"/>
              </a:rPr>
              <a:t>Un résultat doit être validé par 2 outils de calculs différents.</a:t>
            </a:r>
            <a:endParaRPr lang="fr-FR" sz="1600" b="1" dirty="0">
              <a:ln w="18000">
                <a:solidFill>
                  <a:srgbClr val="C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 Light" panose="020F0302020204030204" pitchFamily="34" charset="0"/>
              <a:ea typeface="MS Gothic" panose="020B0609070205080204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oneTexte 1"/>
          <p:cNvSpPr txBox="1">
            <a:spLocks noChangeArrowheads="1"/>
          </p:cNvSpPr>
          <p:nvPr/>
        </p:nvSpPr>
        <p:spPr bwMode="auto">
          <a:xfrm>
            <a:off x="307721" y="1360159"/>
            <a:ext cx="38547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400" b="1" dirty="0" smtClean="0"/>
              <a:t>3- Calcul </a:t>
            </a:r>
            <a:r>
              <a:rPr lang="fr-FR" altLang="fr-FR" sz="1400" b="1" dirty="0"/>
              <a:t>des dimensions du </a:t>
            </a:r>
            <a:r>
              <a:rPr lang="fr-FR" altLang="fr-FR" sz="1400" b="1" dirty="0" smtClean="0"/>
              <a:t>tronc de cône</a:t>
            </a:r>
            <a:endParaRPr lang="fr-FR" altLang="fr-FR" sz="1400" b="1" dirty="0"/>
          </a:p>
        </p:txBody>
      </p:sp>
      <p:sp>
        <p:nvSpPr>
          <p:cNvPr id="14339" name="ZoneTexte 2"/>
          <p:cNvSpPr txBox="1">
            <a:spLocks noChangeArrowheads="1"/>
          </p:cNvSpPr>
          <p:nvPr/>
        </p:nvSpPr>
        <p:spPr bwMode="auto">
          <a:xfrm>
            <a:off x="365810" y="3622149"/>
            <a:ext cx="35845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400" b="1" dirty="0" smtClean="0"/>
              <a:t>4- Dessin </a:t>
            </a:r>
            <a:r>
              <a:rPr lang="fr-FR" altLang="fr-FR" sz="1400" b="1" dirty="0"/>
              <a:t>morceaux (3D) du </a:t>
            </a:r>
            <a:r>
              <a:rPr lang="fr-FR" altLang="fr-FR" sz="1400" b="1" dirty="0" smtClean="0"/>
              <a:t>silo</a:t>
            </a:r>
            <a:endParaRPr lang="fr-FR" altLang="fr-FR" sz="1400" b="1" dirty="0"/>
          </a:p>
        </p:txBody>
      </p:sp>
      <p:sp>
        <p:nvSpPr>
          <p:cNvPr id="14340" name="ZoneTexte 208"/>
          <p:cNvSpPr txBox="1">
            <a:spLocks noChangeArrowheads="1"/>
          </p:cNvSpPr>
          <p:nvPr/>
        </p:nvSpPr>
        <p:spPr bwMode="auto">
          <a:xfrm>
            <a:off x="1811338" y="249238"/>
            <a:ext cx="5676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LIAISON BAC PRO-BTS</a:t>
            </a:r>
          </a:p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MATHEMATIQUES A CONTEXTE TECHNIQUE</a:t>
            </a:r>
          </a:p>
        </p:txBody>
      </p:sp>
      <p:sp>
        <p:nvSpPr>
          <p:cNvPr id="14341" name="ZoneTexte 4"/>
          <p:cNvSpPr txBox="1">
            <a:spLocks noChangeArrowheads="1"/>
          </p:cNvSpPr>
          <p:nvPr/>
        </p:nvSpPr>
        <p:spPr bwMode="auto">
          <a:xfrm>
            <a:off x="5245460" y="1252437"/>
            <a:ext cx="2976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400" b="1" dirty="0" smtClean="0"/>
              <a:t>5-Validation </a:t>
            </a:r>
            <a:r>
              <a:rPr lang="fr-FR" altLang="fr-FR" sz="1400" b="1" dirty="0"/>
              <a:t>des dimensions </a:t>
            </a:r>
            <a:r>
              <a:rPr lang="fr-FR" altLang="fr-FR" sz="1400" b="1" dirty="0" smtClean="0"/>
              <a:t>à </a:t>
            </a:r>
            <a:r>
              <a:rPr lang="fr-FR" altLang="fr-FR" sz="1400" b="1" dirty="0"/>
              <a:t>l’aide du modeleur </a:t>
            </a:r>
            <a:r>
              <a:rPr lang="fr-FR" altLang="fr-FR" sz="1400" b="1" dirty="0" smtClean="0"/>
              <a:t>3D. </a:t>
            </a:r>
            <a:endParaRPr lang="fr-FR" altLang="fr-FR" sz="1400" b="1" dirty="0"/>
          </a:p>
        </p:txBody>
      </p:sp>
      <p:sp>
        <p:nvSpPr>
          <p:cNvPr id="14342" name="ZoneTexte 5"/>
          <p:cNvSpPr txBox="1">
            <a:spLocks noChangeArrowheads="1"/>
          </p:cNvSpPr>
          <p:nvPr/>
        </p:nvSpPr>
        <p:spPr bwMode="auto">
          <a:xfrm>
            <a:off x="5366915" y="5784830"/>
            <a:ext cx="2898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800" b="1" dirty="0" smtClean="0"/>
              <a:t>6- Edition </a:t>
            </a:r>
            <a:r>
              <a:rPr lang="fr-FR" altLang="fr-FR" sz="1800" b="1" dirty="0"/>
              <a:t>du plan</a:t>
            </a:r>
          </a:p>
        </p:txBody>
      </p:sp>
      <p:sp>
        <p:nvSpPr>
          <p:cNvPr id="2" name="Rectangle 1"/>
          <p:cNvSpPr/>
          <p:nvPr/>
        </p:nvSpPr>
        <p:spPr>
          <a:xfrm>
            <a:off x="477838" y="1818096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dirty="0" smtClean="0"/>
              <a:t>V </a:t>
            </a:r>
            <a:r>
              <a:rPr lang="fr-FR" sz="1600" dirty="0"/>
              <a:t>= 1/3 π h (R² + r²+ R x r)</a:t>
            </a:r>
            <a:br>
              <a:rPr lang="fr-FR" sz="1600" dirty="0"/>
            </a:br>
            <a:r>
              <a:rPr lang="fr-FR" sz="1600" dirty="0" smtClean="0"/>
              <a:t>V </a:t>
            </a:r>
            <a:r>
              <a:rPr lang="fr-FR" sz="1600" dirty="0"/>
              <a:t>= 1/3 π x 1500 (1500² + 500² + 1500 x 500</a:t>
            </a:r>
            <a:r>
              <a:rPr lang="fr-FR" sz="1600" dirty="0" smtClean="0"/>
              <a:t>)</a:t>
            </a:r>
            <a:r>
              <a:rPr lang="fr-FR" sz="1600" dirty="0"/>
              <a:t/>
            </a:r>
            <a:br>
              <a:rPr lang="fr-FR" sz="1600" dirty="0"/>
            </a:br>
            <a:r>
              <a:rPr lang="fr-FR" sz="1600" dirty="0" smtClean="0"/>
              <a:t>V = 5 105 088 062 mm</a:t>
            </a:r>
            <a:r>
              <a:rPr lang="fr-FR" sz="1600" baseline="30000" dirty="0" smtClean="0"/>
              <a:t>3 </a:t>
            </a:r>
            <a:endParaRPr lang="fr-FR" sz="1600" dirty="0"/>
          </a:p>
          <a:p>
            <a:r>
              <a:rPr lang="fr-FR" sz="1600" dirty="0" smtClean="0"/>
              <a:t>V </a:t>
            </a:r>
            <a:r>
              <a:rPr lang="en-US" sz="1600" dirty="0" smtClean="0"/>
              <a:t>≈</a:t>
            </a:r>
            <a:r>
              <a:rPr lang="fr-FR" sz="1600" dirty="0" smtClean="0"/>
              <a:t> 5,105 </a:t>
            </a:r>
            <a:r>
              <a:rPr lang="fr-FR" sz="1600" dirty="0"/>
              <a:t>m</a:t>
            </a:r>
            <a:r>
              <a:rPr lang="fr-FR" sz="1600" baseline="30000" dirty="0"/>
              <a:t>3</a:t>
            </a:r>
            <a:r>
              <a:rPr lang="fr-FR" sz="1600" dirty="0"/>
              <a:t>.</a:t>
            </a:r>
            <a:r>
              <a:rPr lang="fr-FR" sz="1400" dirty="0"/>
              <a:t/>
            </a:r>
            <a:br>
              <a:rPr lang="fr-FR" sz="1400" dirty="0"/>
            </a:br>
            <a:endParaRPr lang="fr-FR" sz="1400" dirty="0"/>
          </a:p>
        </p:txBody>
      </p:sp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07" y="4238001"/>
            <a:ext cx="3206779" cy="174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1" descr="http://creativeprecision.com.au/wp-content/uploads/2013/10/logo_solidwork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074" y="3453110"/>
            <a:ext cx="728332" cy="72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 descr="Volume con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915" y="1957806"/>
            <a:ext cx="3129385" cy="29262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63729" y="5284872"/>
            <a:ext cx="3058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= 5 105 088 062,08 mm</a:t>
            </a:r>
            <a:r>
              <a:rPr lang="fr-FR" sz="18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fr-FR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llipse 3"/>
          <p:cNvSpPr/>
          <p:nvPr/>
        </p:nvSpPr>
        <p:spPr>
          <a:xfrm>
            <a:off x="5167223" y="4585656"/>
            <a:ext cx="2125932" cy="2984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Arc 10"/>
          <p:cNvSpPr/>
          <p:nvPr/>
        </p:nvSpPr>
        <p:spPr>
          <a:xfrm rot="11034735">
            <a:off x="5281758" y="4362443"/>
            <a:ext cx="1163966" cy="1103768"/>
          </a:xfrm>
          <a:prstGeom prst="arc">
            <a:avLst>
              <a:gd name="adj1" fmla="val 16200000"/>
              <a:gd name="adj2" fmla="val 302396"/>
            </a:avLst>
          </a:prstGeom>
          <a:ln w="28575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Picture 11" descr="http://creativeprecision.com.au/wp-content/uploads/2013/10/logo_solidwork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85" y="1184035"/>
            <a:ext cx="638656" cy="63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http://freecorp.free.fr/Images/calculatrice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60" y="1086724"/>
            <a:ext cx="869897" cy="87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avec flèche 5"/>
          <p:cNvCxnSpPr/>
          <p:nvPr/>
        </p:nvCxnSpPr>
        <p:spPr>
          <a:xfrm>
            <a:off x="276225" y="4602163"/>
            <a:ext cx="835342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12763" y="4491038"/>
            <a:ext cx="0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027238" y="4487863"/>
            <a:ext cx="0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2779713" y="4484688"/>
            <a:ext cx="0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3814763" y="4491038"/>
            <a:ext cx="0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7315200" y="4481513"/>
            <a:ext cx="0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5370513" y="4532313"/>
            <a:ext cx="0" cy="1428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4116388" y="4516438"/>
            <a:ext cx="0" cy="1460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4743450" y="4522788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5080000" y="4516438"/>
            <a:ext cx="0" cy="1460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08" name="Groupe 34"/>
          <p:cNvGrpSpPr>
            <a:grpSpLocks/>
          </p:cNvGrpSpPr>
          <p:nvPr/>
        </p:nvGrpSpPr>
        <p:grpSpPr bwMode="auto">
          <a:xfrm>
            <a:off x="835025" y="4519613"/>
            <a:ext cx="144463" cy="146050"/>
            <a:chOff x="3347864" y="1844824"/>
            <a:chExt cx="864096" cy="792088"/>
          </a:xfrm>
        </p:grpSpPr>
        <p:cxnSp>
          <p:nvCxnSpPr>
            <p:cNvPr id="30" name="Connecteur droit 29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109" name="Groupe 35"/>
          <p:cNvGrpSpPr>
            <a:grpSpLocks/>
          </p:cNvGrpSpPr>
          <p:nvPr/>
        </p:nvGrpSpPr>
        <p:grpSpPr bwMode="auto">
          <a:xfrm>
            <a:off x="1122363" y="4519613"/>
            <a:ext cx="144462" cy="146050"/>
            <a:chOff x="3347864" y="1844824"/>
            <a:chExt cx="864096" cy="792088"/>
          </a:xfrm>
        </p:grpSpPr>
        <p:cxnSp>
          <p:nvCxnSpPr>
            <p:cNvPr id="37" name="Connecteur droit 36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110" name="Groupe 39"/>
          <p:cNvGrpSpPr>
            <a:grpSpLocks/>
          </p:cNvGrpSpPr>
          <p:nvPr/>
        </p:nvGrpSpPr>
        <p:grpSpPr bwMode="auto">
          <a:xfrm>
            <a:off x="1411288" y="4522788"/>
            <a:ext cx="142875" cy="142875"/>
            <a:chOff x="3347864" y="1844824"/>
            <a:chExt cx="864096" cy="792088"/>
          </a:xfrm>
        </p:grpSpPr>
        <p:cxnSp>
          <p:nvCxnSpPr>
            <p:cNvPr id="41" name="Connecteur droit 40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111" name="Groupe 43"/>
          <p:cNvGrpSpPr>
            <a:grpSpLocks/>
          </p:cNvGrpSpPr>
          <p:nvPr/>
        </p:nvGrpSpPr>
        <p:grpSpPr bwMode="auto">
          <a:xfrm>
            <a:off x="3249613" y="4522788"/>
            <a:ext cx="144462" cy="142875"/>
            <a:chOff x="3347864" y="1844824"/>
            <a:chExt cx="864096" cy="792088"/>
          </a:xfrm>
        </p:grpSpPr>
        <p:cxnSp>
          <p:nvCxnSpPr>
            <p:cNvPr id="45" name="Connecteur droit 44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112" name="Groupe 47"/>
          <p:cNvGrpSpPr>
            <a:grpSpLocks/>
          </p:cNvGrpSpPr>
          <p:nvPr/>
        </p:nvGrpSpPr>
        <p:grpSpPr bwMode="auto">
          <a:xfrm>
            <a:off x="4849813" y="4516438"/>
            <a:ext cx="142875" cy="142875"/>
            <a:chOff x="3347864" y="1844824"/>
            <a:chExt cx="864096" cy="792088"/>
          </a:xfrm>
        </p:grpSpPr>
        <p:cxnSp>
          <p:nvCxnSpPr>
            <p:cNvPr id="49" name="Connecteur droit 48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113" name="Groupe 51"/>
          <p:cNvGrpSpPr>
            <a:grpSpLocks/>
          </p:cNvGrpSpPr>
          <p:nvPr/>
        </p:nvGrpSpPr>
        <p:grpSpPr bwMode="auto">
          <a:xfrm>
            <a:off x="4214813" y="4522788"/>
            <a:ext cx="144462" cy="142875"/>
            <a:chOff x="3347864" y="1844824"/>
            <a:chExt cx="864096" cy="792088"/>
          </a:xfrm>
        </p:grpSpPr>
        <p:cxnSp>
          <p:nvCxnSpPr>
            <p:cNvPr id="53" name="Connecteur droit 52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114" name="Groupe 55"/>
          <p:cNvGrpSpPr>
            <a:grpSpLocks/>
          </p:cNvGrpSpPr>
          <p:nvPr/>
        </p:nvGrpSpPr>
        <p:grpSpPr bwMode="auto">
          <a:xfrm>
            <a:off x="4525963" y="4522788"/>
            <a:ext cx="144462" cy="142875"/>
            <a:chOff x="3347864" y="1844824"/>
            <a:chExt cx="864096" cy="792088"/>
          </a:xfrm>
        </p:grpSpPr>
        <p:cxnSp>
          <p:nvCxnSpPr>
            <p:cNvPr id="57" name="Connecteur droit 56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cxnSp>
        <p:nvCxnSpPr>
          <p:cNvPr id="62" name="Connecteur droit 61"/>
          <p:cNvCxnSpPr/>
          <p:nvPr/>
        </p:nvCxnSpPr>
        <p:spPr>
          <a:xfrm>
            <a:off x="6523038" y="4522788"/>
            <a:ext cx="0" cy="1428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5657850" y="4532313"/>
            <a:ext cx="0" cy="1428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5946775" y="4522788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6234113" y="4522788"/>
            <a:ext cx="0" cy="1428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19" name="Groupe 65"/>
          <p:cNvGrpSpPr>
            <a:grpSpLocks/>
          </p:cNvGrpSpPr>
          <p:nvPr/>
        </p:nvGrpSpPr>
        <p:grpSpPr bwMode="auto">
          <a:xfrm>
            <a:off x="6302375" y="4513263"/>
            <a:ext cx="142875" cy="142875"/>
            <a:chOff x="3347864" y="1844824"/>
            <a:chExt cx="864096" cy="792088"/>
          </a:xfrm>
        </p:grpSpPr>
        <p:cxnSp>
          <p:nvCxnSpPr>
            <p:cNvPr id="67" name="Connecteur droit 66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120" name="Groupe 73"/>
          <p:cNvGrpSpPr>
            <a:grpSpLocks/>
          </p:cNvGrpSpPr>
          <p:nvPr/>
        </p:nvGrpSpPr>
        <p:grpSpPr bwMode="auto">
          <a:xfrm>
            <a:off x="5154613" y="4519613"/>
            <a:ext cx="142875" cy="146050"/>
            <a:chOff x="3347864" y="1844824"/>
            <a:chExt cx="864096" cy="792088"/>
          </a:xfrm>
        </p:grpSpPr>
        <p:cxnSp>
          <p:nvCxnSpPr>
            <p:cNvPr id="75" name="Connecteur droit 74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 76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121" name="Groupe 77"/>
          <p:cNvGrpSpPr>
            <a:grpSpLocks/>
          </p:cNvGrpSpPr>
          <p:nvPr/>
        </p:nvGrpSpPr>
        <p:grpSpPr bwMode="auto">
          <a:xfrm>
            <a:off x="5435600" y="4516438"/>
            <a:ext cx="144463" cy="142875"/>
            <a:chOff x="3347864" y="1844824"/>
            <a:chExt cx="864096" cy="792088"/>
          </a:xfrm>
        </p:grpSpPr>
        <p:cxnSp>
          <p:nvCxnSpPr>
            <p:cNvPr id="79" name="Connecteur droit 78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80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122" name="Groupe 81"/>
          <p:cNvGrpSpPr>
            <a:grpSpLocks/>
          </p:cNvGrpSpPr>
          <p:nvPr/>
        </p:nvGrpSpPr>
        <p:grpSpPr bwMode="auto">
          <a:xfrm>
            <a:off x="5719763" y="4519613"/>
            <a:ext cx="144462" cy="146050"/>
            <a:chOff x="3347864" y="1844824"/>
            <a:chExt cx="864096" cy="792088"/>
          </a:xfrm>
        </p:grpSpPr>
        <p:cxnSp>
          <p:nvCxnSpPr>
            <p:cNvPr id="83" name="Connecteur droit 82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123" name="Groupe 85"/>
          <p:cNvGrpSpPr>
            <a:grpSpLocks/>
          </p:cNvGrpSpPr>
          <p:nvPr/>
        </p:nvGrpSpPr>
        <p:grpSpPr bwMode="auto">
          <a:xfrm>
            <a:off x="6000750" y="4516438"/>
            <a:ext cx="144463" cy="142875"/>
            <a:chOff x="3347864" y="1844824"/>
            <a:chExt cx="864096" cy="792088"/>
          </a:xfrm>
        </p:grpSpPr>
        <p:cxnSp>
          <p:nvCxnSpPr>
            <p:cNvPr id="87" name="Connecteur droit 86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cxnSp>
        <p:nvCxnSpPr>
          <p:cNvPr id="92" name="Connecteur droit 91"/>
          <p:cNvCxnSpPr/>
          <p:nvPr/>
        </p:nvCxnSpPr>
        <p:spPr>
          <a:xfrm>
            <a:off x="6811963" y="4475163"/>
            <a:ext cx="0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5" name="ZoneTexte 92"/>
          <p:cNvSpPr txBox="1">
            <a:spLocks noChangeArrowheads="1"/>
          </p:cNvSpPr>
          <p:nvPr/>
        </p:nvSpPr>
        <p:spPr bwMode="auto">
          <a:xfrm rot="-5400000">
            <a:off x="-192881" y="5153819"/>
            <a:ext cx="1377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/>
              <a:t>Septembre</a:t>
            </a:r>
          </a:p>
        </p:txBody>
      </p:sp>
      <p:cxnSp>
        <p:nvCxnSpPr>
          <p:cNvPr id="99" name="Connecteur droit avec flèche 98"/>
          <p:cNvCxnSpPr/>
          <p:nvPr/>
        </p:nvCxnSpPr>
        <p:spPr>
          <a:xfrm>
            <a:off x="906463" y="3729038"/>
            <a:ext cx="0" cy="749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>
            <a:off x="1193800" y="3544888"/>
            <a:ext cx="1588" cy="946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/>
          <p:cNvCxnSpPr/>
          <p:nvPr/>
        </p:nvCxnSpPr>
        <p:spPr>
          <a:xfrm>
            <a:off x="1482725" y="3735388"/>
            <a:ext cx="0" cy="742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106"/>
          <p:cNvCxnSpPr/>
          <p:nvPr/>
        </p:nvCxnSpPr>
        <p:spPr>
          <a:xfrm>
            <a:off x="906463" y="3735388"/>
            <a:ext cx="576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0" name="ZoneTexte 110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541338" y="3206750"/>
            <a:ext cx="1323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 dirty="0"/>
              <a:t>Information</a:t>
            </a:r>
          </a:p>
        </p:txBody>
      </p:sp>
      <p:cxnSp>
        <p:nvCxnSpPr>
          <p:cNvPr id="112" name="Connecteur droit avec flèche 111"/>
          <p:cNvCxnSpPr/>
          <p:nvPr/>
        </p:nvCxnSpPr>
        <p:spPr>
          <a:xfrm flipH="1">
            <a:off x="2439988" y="3535363"/>
            <a:ext cx="1587" cy="866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32" name="Groupe 112"/>
          <p:cNvGrpSpPr>
            <a:grpSpLocks/>
          </p:cNvGrpSpPr>
          <p:nvPr/>
        </p:nvGrpSpPr>
        <p:grpSpPr bwMode="auto">
          <a:xfrm>
            <a:off x="2346325" y="4525963"/>
            <a:ext cx="144463" cy="142875"/>
            <a:chOff x="3347864" y="1844824"/>
            <a:chExt cx="864096" cy="792088"/>
          </a:xfrm>
        </p:grpSpPr>
        <p:cxnSp>
          <p:nvCxnSpPr>
            <p:cNvPr id="114" name="Connecteur droit 113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Rectangle 115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4133" name="ZoneTexte 11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865313" y="3200400"/>
            <a:ext cx="1079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/>
              <a:t>Visites</a:t>
            </a:r>
          </a:p>
        </p:txBody>
      </p:sp>
      <p:cxnSp>
        <p:nvCxnSpPr>
          <p:cNvPr id="121" name="Connecteur droit avec flèche 120"/>
          <p:cNvCxnSpPr/>
          <p:nvPr/>
        </p:nvCxnSpPr>
        <p:spPr>
          <a:xfrm>
            <a:off x="4310063" y="4081463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avec flèche 121"/>
          <p:cNvCxnSpPr/>
          <p:nvPr/>
        </p:nvCxnSpPr>
        <p:spPr>
          <a:xfrm>
            <a:off x="4597400" y="4081463"/>
            <a:ext cx="0" cy="390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avec flèche 122"/>
          <p:cNvCxnSpPr/>
          <p:nvPr/>
        </p:nvCxnSpPr>
        <p:spPr>
          <a:xfrm>
            <a:off x="4921250" y="4078288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123"/>
          <p:cNvCxnSpPr/>
          <p:nvPr/>
        </p:nvCxnSpPr>
        <p:spPr>
          <a:xfrm>
            <a:off x="4310063" y="4081463"/>
            <a:ext cx="204787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/>
          <p:cNvCxnSpPr/>
          <p:nvPr/>
        </p:nvCxnSpPr>
        <p:spPr>
          <a:xfrm>
            <a:off x="5226050" y="4087813"/>
            <a:ext cx="0" cy="390525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/>
          <p:cNvCxnSpPr/>
          <p:nvPr/>
        </p:nvCxnSpPr>
        <p:spPr>
          <a:xfrm>
            <a:off x="5502275" y="4087813"/>
            <a:ext cx="0" cy="390525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/>
          <p:cNvCxnSpPr/>
          <p:nvPr/>
        </p:nvCxnSpPr>
        <p:spPr>
          <a:xfrm>
            <a:off x="5784850" y="4075113"/>
            <a:ext cx="0" cy="390525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avec flèche 131"/>
          <p:cNvCxnSpPr/>
          <p:nvPr/>
        </p:nvCxnSpPr>
        <p:spPr>
          <a:xfrm>
            <a:off x="6073775" y="4075113"/>
            <a:ext cx="0" cy="390525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/>
          <p:cNvCxnSpPr/>
          <p:nvPr/>
        </p:nvCxnSpPr>
        <p:spPr>
          <a:xfrm>
            <a:off x="6357938" y="4081463"/>
            <a:ext cx="0" cy="390525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/>
          <p:cNvCxnSpPr/>
          <p:nvPr/>
        </p:nvCxnSpPr>
        <p:spPr>
          <a:xfrm>
            <a:off x="4433888" y="4529138"/>
            <a:ext cx="0" cy="1460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139"/>
          <p:cNvCxnSpPr>
            <a:endCxn id="4167" idx="2"/>
          </p:cNvCxnSpPr>
          <p:nvPr/>
        </p:nvCxnSpPr>
        <p:spPr>
          <a:xfrm flipV="1">
            <a:off x="5353050" y="3754438"/>
            <a:ext cx="0" cy="311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/>
          <p:cNvCxnSpPr/>
          <p:nvPr/>
        </p:nvCxnSpPr>
        <p:spPr>
          <a:xfrm>
            <a:off x="2789238" y="4462463"/>
            <a:ext cx="1016000" cy="0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48" name="ZoneTexte 147"/>
          <p:cNvSpPr txBox="1">
            <a:spLocks noChangeArrowheads="1"/>
          </p:cNvSpPr>
          <p:nvPr/>
        </p:nvSpPr>
        <p:spPr bwMode="auto">
          <a:xfrm>
            <a:off x="2779713" y="4124325"/>
            <a:ext cx="1028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APB</a:t>
            </a:r>
          </a:p>
        </p:txBody>
      </p:sp>
      <p:grpSp>
        <p:nvGrpSpPr>
          <p:cNvPr id="4149" name="Groupe 160"/>
          <p:cNvGrpSpPr>
            <a:grpSpLocks/>
          </p:cNvGrpSpPr>
          <p:nvPr/>
        </p:nvGrpSpPr>
        <p:grpSpPr bwMode="auto">
          <a:xfrm>
            <a:off x="7747000" y="4524375"/>
            <a:ext cx="144463" cy="142875"/>
            <a:chOff x="3347864" y="1844824"/>
            <a:chExt cx="864096" cy="792088"/>
          </a:xfrm>
        </p:grpSpPr>
        <p:cxnSp>
          <p:nvCxnSpPr>
            <p:cNvPr id="162" name="Connecteur droit 161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cteur droit 162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ectangle 163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151" name="Groupe 166"/>
          <p:cNvGrpSpPr>
            <a:grpSpLocks/>
          </p:cNvGrpSpPr>
          <p:nvPr/>
        </p:nvGrpSpPr>
        <p:grpSpPr bwMode="auto">
          <a:xfrm>
            <a:off x="8067675" y="4524375"/>
            <a:ext cx="144463" cy="142875"/>
            <a:chOff x="3347864" y="1844824"/>
            <a:chExt cx="864096" cy="792088"/>
          </a:xfrm>
        </p:grpSpPr>
        <p:cxnSp>
          <p:nvCxnSpPr>
            <p:cNvPr id="168" name="Connecteur droit 167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cteur droit 168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Rectangle 169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cxnSp>
        <p:nvCxnSpPr>
          <p:cNvPr id="185" name="Connecteur droit 184"/>
          <p:cNvCxnSpPr/>
          <p:nvPr/>
        </p:nvCxnSpPr>
        <p:spPr>
          <a:xfrm>
            <a:off x="7980363" y="4532313"/>
            <a:ext cx="0" cy="1428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onnecteur droit 185"/>
          <p:cNvCxnSpPr/>
          <p:nvPr/>
        </p:nvCxnSpPr>
        <p:spPr>
          <a:xfrm>
            <a:off x="8313738" y="4532313"/>
            <a:ext cx="0" cy="1428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0" name="ZoneTexte 178"/>
          <p:cNvSpPr txBox="1">
            <a:spLocks noChangeArrowheads="1"/>
          </p:cNvSpPr>
          <p:nvPr/>
        </p:nvSpPr>
        <p:spPr bwMode="auto">
          <a:xfrm>
            <a:off x="7059613" y="5322888"/>
            <a:ext cx="10810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fr-FR" altLang="fr-FR" sz="800"/>
          </a:p>
        </p:txBody>
      </p:sp>
      <p:sp>
        <p:nvSpPr>
          <p:cNvPr id="4166" name="ZoneTexte 208"/>
          <p:cNvSpPr txBox="1">
            <a:spLocks noChangeArrowheads="1"/>
          </p:cNvSpPr>
          <p:nvPr/>
        </p:nvSpPr>
        <p:spPr bwMode="auto">
          <a:xfrm>
            <a:off x="573088" y="1003300"/>
            <a:ext cx="7970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400" b="1"/>
              <a:t>PROCESSUS D’ORIENTATION, DE PREPARATION ET D’ACCOMPAGNEMENT DE L’ELEVE</a:t>
            </a:r>
          </a:p>
          <a:p>
            <a:pPr algn="ctr" eaLnBrk="1" hangingPunct="1"/>
            <a:r>
              <a:rPr lang="fr-FR" altLang="fr-FR" sz="1400" b="1"/>
              <a:t> TOUT AU LONG DE LA PASSERELLE BAC PRO TCI – BTS CRCI</a:t>
            </a:r>
          </a:p>
        </p:txBody>
      </p:sp>
      <p:sp>
        <p:nvSpPr>
          <p:cNvPr id="4167" name="ZoneTexte 227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491038" y="3108325"/>
            <a:ext cx="1724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200" b="1"/>
              <a:t>Module complémentaire  de mathématiques</a:t>
            </a:r>
          </a:p>
        </p:txBody>
      </p:sp>
      <p:sp>
        <p:nvSpPr>
          <p:cNvPr id="4168" name="ZoneTexte 228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6896100" y="2371725"/>
            <a:ext cx="2270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800" b="1" dirty="0"/>
              <a:t>Accompagnement</a:t>
            </a:r>
          </a:p>
        </p:txBody>
      </p:sp>
      <p:sp>
        <p:nvSpPr>
          <p:cNvPr id="4169" name="ZoneTexte 229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2736850" y="3208338"/>
            <a:ext cx="1371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/>
              <a:t>Mini-stage</a:t>
            </a:r>
          </a:p>
        </p:txBody>
      </p:sp>
      <p:cxnSp>
        <p:nvCxnSpPr>
          <p:cNvPr id="232" name="Connecteur droit avec flèche 231"/>
          <p:cNvCxnSpPr/>
          <p:nvPr/>
        </p:nvCxnSpPr>
        <p:spPr>
          <a:xfrm>
            <a:off x="3308350" y="3535363"/>
            <a:ext cx="7938" cy="514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necteur droit avec flèche 244"/>
          <p:cNvCxnSpPr/>
          <p:nvPr/>
        </p:nvCxnSpPr>
        <p:spPr>
          <a:xfrm>
            <a:off x="7815263" y="2771775"/>
            <a:ext cx="0" cy="1643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81" name="ZoneTexte 208"/>
          <p:cNvSpPr txBox="1">
            <a:spLocks noChangeArrowheads="1"/>
          </p:cNvSpPr>
          <p:nvPr/>
        </p:nvSpPr>
        <p:spPr bwMode="auto">
          <a:xfrm>
            <a:off x="1739900" y="266700"/>
            <a:ext cx="5676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LIAISON BAC PRO-BTS</a:t>
            </a:r>
          </a:p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MATHEMATIQUES A CONTEXTE TECHNIQUE</a:t>
            </a:r>
          </a:p>
        </p:txBody>
      </p:sp>
      <p:sp>
        <p:nvSpPr>
          <p:cNvPr id="4182" name="ZoneTexte 4"/>
          <p:cNvSpPr txBox="1">
            <a:spLocks noChangeArrowheads="1"/>
          </p:cNvSpPr>
          <p:nvPr/>
        </p:nvSpPr>
        <p:spPr bwMode="auto">
          <a:xfrm>
            <a:off x="1774825" y="2371725"/>
            <a:ext cx="1619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800" b="1" dirty="0"/>
              <a:t>Orientation</a:t>
            </a:r>
          </a:p>
        </p:txBody>
      </p:sp>
      <p:sp>
        <p:nvSpPr>
          <p:cNvPr id="4183" name="ZoneTexte 143"/>
          <p:cNvSpPr txBox="1">
            <a:spLocks noChangeArrowheads="1"/>
          </p:cNvSpPr>
          <p:nvPr/>
        </p:nvSpPr>
        <p:spPr bwMode="auto">
          <a:xfrm>
            <a:off x="4587875" y="2339975"/>
            <a:ext cx="1692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800" b="1" dirty="0"/>
              <a:t>Préparation</a:t>
            </a:r>
          </a:p>
        </p:txBody>
      </p:sp>
      <p:sp>
        <p:nvSpPr>
          <p:cNvPr id="4184" name="ZoneTexte 6"/>
          <p:cNvSpPr txBox="1">
            <a:spLocks noChangeArrowheads="1"/>
          </p:cNvSpPr>
          <p:nvPr/>
        </p:nvSpPr>
        <p:spPr bwMode="auto">
          <a:xfrm>
            <a:off x="2536825" y="1846263"/>
            <a:ext cx="21510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600" b="1"/>
              <a:t>Terminale Bac pro</a:t>
            </a:r>
          </a:p>
        </p:txBody>
      </p:sp>
      <p:sp>
        <p:nvSpPr>
          <p:cNvPr id="4185" name="ZoneTexte 146"/>
          <p:cNvSpPr txBox="1">
            <a:spLocks noChangeArrowheads="1"/>
          </p:cNvSpPr>
          <p:nvPr/>
        </p:nvSpPr>
        <p:spPr bwMode="auto">
          <a:xfrm>
            <a:off x="7202488" y="1868488"/>
            <a:ext cx="1876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600" b="1"/>
              <a:t>1</a:t>
            </a:r>
            <a:r>
              <a:rPr lang="fr-FR" altLang="fr-FR" sz="1600" b="1" baseline="30000"/>
              <a:t>ère</a:t>
            </a:r>
            <a:r>
              <a:rPr lang="fr-FR" altLang="fr-FR" sz="1600" b="1"/>
              <a:t>  Année BTS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1220788" y="2984500"/>
            <a:ext cx="2076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1203325" y="2979738"/>
            <a:ext cx="0" cy="257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158"/>
          <p:cNvCxnSpPr/>
          <p:nvPr/>
        </p:nvCxnSpPr>
        <p:spPr>
          <a:xfrm>
            <a:off x="2441575" y="2984500"/>
            <a:ext cx="0" cy="257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159"/>
          <p:cNvCxnSpPr/>
          <p:nvPr/>
        </p:nvCxnSpPr>
        <p:spPr>
          <a:xfrm>
            <a:off x="3297238" y="2974975"/>
            <a:ext cx="0" cy="257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165"/>
          <p:cNvCxnSpPr/>
          <p:nvPr/>
        </p:nvCxnSpPr>
        <p:spPr>
          <a:xfrm>
            <a:off x="2441575" y="2717800"/>
            <a:ext cx="0" cy="257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166"/>
          <p:cNvCxnSpPr>
            <a:endCxn id="4167" idx="0"/>
          </p:cNvCxnSpPr>
          <p:nvPr/>
        </p:nvCxnSpPr>
        <p:spPr>
          <a:xfrm>
            <a:off x="5353050" y="2709863"/>
            <a:ext cx="0" cy="398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H="1">
            <a:off x="512763" y="2022475"/>
            <a:ext cx="1941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174"/>
          <p:cNvCxnSpPr/>
          <p:nvPr/>
        </p:nvCxnSpPr>
        <p:spPr>
          <a:xfrm flipH="1">
            <a:off x="4687888" y="2036763"/>
            <a:ext cx="19399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511175" y="2016125"/>
            <a:ext cx="0" cy="523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175"/>
          <p:cNvCxnSpPr/>
          <p:nvPr/>
        </p:nvCxnSpPr>
        <p:spPr>
          <a:xfrm>
            <a:off x="6627813" y="2036763"/>
            <a:ext cx="0" cy="525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176"/>
          <p:cNvCxnSpPr/>
          <p:nvPr/>
        </p:nvCxnSpPr>
        <p:spPr>
          <a:xfrm>
            <a:off x="6986589" y="2036763"/>
            <a:ext cx="0" cy="525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Connecteur droit 178"/>
          <p:cNvCxnSpPr/>
          <p:nvPr/>
        </p:nvCxnSpPr>
        <p:spPr>
          <a:xfrm flipH="1">
            <a:off x="6986589" y="2036763"/>
            <a:ext cx="217486" cy="7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179"/>
          <p:cNvCxnSpPr/>
          <p:nvPr/>
        </p:nvCxnSpPr>
        <p:spPr>
          <a:xfrm flipH="1">
            <a:off x="8847138" y="2028825"/>
            <a:ext cx="1444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0" name="ZoneTexte 92"/>
          <p:cNvSpPr txBox="1">
            <a:spLocks noChangeArrowheads="1"/>
          </p:cNvSpPr>
          <p:nvPr/>
        </p:nvSpPr>
        <p:spPr bwMode="auto">
          <a:xfrm rot="-5400000">
            <a:off x="1324769" y="5123656"/>
            <a:ext cx="13795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/>
              <a:t>Novembre</a:t>
            </a:r>
          </a:p>
        </p:txBody>
      </p:sp>
      <p:sp>
        <p:nvSpPr>
          <p:cNvPr id="4201" name="ZoneTexte 92"/>
          <p:cNvSpPr txBox="1">
            <a:spLocks noChangeArrowheads="1"/>
          </p:cNvSpPr>
          <p:nvPr/>
        </p:nvSpPr>
        <p:spPr bwMode="auto">
          <a:xfrm rot="-5400000">
            <a:off x="6126957" y="4901406"/>
            <a:ext cx="13795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/>
              <a:t>Juin</a:t>
            </a:r>
          </a:p>
        </p:txBody>
      </p:sp>
      <p:sp>
        <p:nvSpPr>
          <p:cNvPr id="4202" name="ZoneTexte 92"/>
          <p:cNvSpPr txBox="1">
            <a:spLocks noChangeArrowheads="1"/>
          </p:cNvSpPr>
          <p:nvPr/>
        </p:nvSpPr>
        <p:spPr bwMode="auto">
          <a:xfrm rot="-5400000">
            <a:off x="6626226" y="5267325"/>
            <a:ext cx="13779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/>
              <a:t>Septembre</a:t>
            </a:r>
          </a:p>
        </p:txBody>
      </p:sp>
      <p:cxnSp>
        <p:nvCxnSpPr>
          <p:cNvPr id="183" name="Connecteur droit avec flèche 182"/>
          <p:cNvCxnSpPr/>
          <p:nvPr/>
        </p:nvCxnSpPr>
        <p:spPr>
          <a:xfrm>
            <a:off x="8140700" y="4068763"/>
            <a:ext cx="0" cy="390525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183"/>
          <p:cNvCxnSpPr/>
          <p:nvPr/>
        </p:nvCxnSpPr>
        <p:spPr>
          <a:xfrm>
            <a:off x="7815263" y="4062413"/>
            <a:ext cx="569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Picture 7" descr="E:\COURS\COURS_1314\logo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20" y="5651733"/>
            <a:ext cx="927893" cy="94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" name="Picture 5" descr="F:\logo vert 1.bm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007" y="5595446"/>
            <a:ext cx="1188243" cy="115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319" y="5573883"/>
            <a:ext cx="1316494" cy="101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ZoneTexte 92"/>
          <p:cNvSpPr txBox="1">
            <a:spLocks noChangeArrowheads="1"/>
          </p:cNvSpPr>
          <p:nvPr/>
        </p:nvSpPr>
        <p:spPr bwMode="auto">
          <a:xfrm rot="-5400000">
            <a:off x="2070895" y="5007769"/>
            <a:ext cx="13795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 dirty="0" smtClean="0"/>
              <a:t>Janvier</a:t>
            </a:r>
            <a:endParaRPr lang="fr-FR" altLang="fr-FR" sz="1600" b="1" dirty="0"/>
          </a:p>
        </p:txBody>
      </p:sp>
      <p:sp>
        <p:nvSpPr>
          <p:cNvPr id="139" name="ZoneTexte 92"/>
          <p:cNvSpPr txBox="1">
            <a:spLocks noChangeArrowheads="1"/>
          </p:cNvSpPr>
          <p:nvPr/>
        </p:nvSpPr>
        <p:spPr bwMode="auto">
          <a:xfrm rot="-5400000">
            <a:off x="3137695" y="4890293"/>
            <a:ext cx="13795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 dirty="0" smtClean="0"/>
              <a:t>Mars</a:t>
            </a:r>
            <a:endParaRPr lang="fr-FR" altLang="fr-FR" sz="1600" b="1" dirty="0"/>
          </a:p>
        </p:txBody>
      </p:sp>
    </p:spTree>
    <p:extLst>
      <p:ext uri="{BB962C8B-B14F-4D97-AF65-F5344CB8AC3E}">
        <p14:creationId xmlns:p14="http://schemas.microsoft.com/office/powerpoint/2010/main" val="320144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oneTexte 1"/>
          <p:cNvSpPr txBox="1">
            <a:spLocks noChangeArrowheads="1"/>
          </p:cNvSpPr>
          <p:nvPr/>
        </p:nvSpPr>
        <p:spPr bwMode="auto">
          <a:xfrm>
            <a:off x="2580481" y="1089025"/>
            <a:ext cx="36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b="1" dirty="0"/>
              <a:t>Bilan et perspectives</a:t>
            </a:r>
          </a:p>
        </p:txBody>
      </p:sp>
      <p:sp>
        <p:nvSpPr>
          <p:cNvPr id="15363" name="ZoneTexte 208"/>
          <p:cNvSpPr txBox="1">
            <a:spLocks noChangeArrowheads="1"/>
          </p:cNvSpPr>
          <p:nvPr/>
        </p:nvSpPr>
        <p:spPr bwMode="auto">
          <a:xfrm>
            <a:off x="1811338" y="249238"/>
            <a:ext cx="5676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 dirty="0">
                <a:solidFill>
                  <a:srgbClr val="FF0000"/>
                </a:solidFill>
              </a:rPr>
              <a:t>LIAISON BAC PRO-BTS</a:t>
            </a:r>
          </a:p>
          <a:p>
            <a:pPr algn="ctr" eaLnBrk="1" hangingPunct="1"/>
            <a:r>
              <a:rPr lang="fr-FR" altLang="fr-FR" sz="1600" b="1" dirty="0">
                <a:solidFill>
                  <a:srgbClr val="FF0000"/>
                </a:solidFill>
              </a:rPr>
              <a:t>MATHEMATIQUES A CONTEXTE TECHNIQUE</a:t>
            </a:r>
          </a:p>
        </p:txBody>
      </p:sp>
      <p:sp>
        <p:nvSpPr>
          <p:cNvPr id="15365" name="ZoneTexte 5"/>
          <p:cNvSpPr txBox="1">
            <a:spLocks noChangeArrowheads="1"/>
          </p:cNvSpPr>
          <p:nvPr/>
        </p:nvSpPr>
        <p:spPr bwMode="auto">
          <a:xfrm>
            <a:off x="450056" y="3796369"/>
            <a:ext cx="525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b="1" dirty="0"/>
              <a:t>2- Comment les faire réussir ?</a:t>
            </a:r>
          </a:p>
        </p:txBody>
      </p:sp>
      <p:sp>
        <p:nvSpPr>
          <p:cNvPr id="15366" name="ZoneTexte 7"/>
          <p:cNvSpPr txBox="1">
            <a:spLocks noChangeArrowheads="1"/>
          </p:cNvSpPr>
          <p:nvPr/>
        </p:nvSpPr>
        <p:spPr bwMode="auto">
          <a:xfrm>
            <a:off x="450056" y="1938339"/>
            <a:ext cx="48315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b="1" dirty="0" smtClean="0"/>
              <a:t>1- Les </a:t>
            </a:r>
            <a:r>
              <a:rPr lang="fr-FR" altLang="fr-FR" b="1" dirty="0"/>
              <a:t>recrutements d’élèves venant de bac pro sont à la hausse</a:t>
            </a:r>
            <a:r>
              <a:rPr lang="fr-FR" altLang="fr-FR" b="1" dirty="0" smtClean="0"/>
              <a:t>.</a:t>
            </a:r>
            <a:endParaRPr lang="fr-FR" altLang="fr-FR" b="1" dirty="0"/>
          </a:p>
        </p:txBody>
      </p:sp>
      <p:sp>
        <p:nvSpPr>
          <p:cNvPr id="15367" name="ZoneTexte 8"/>
          <p:cNvSpPr txBox="1">
            <a:spLocks noChangeArrowheads="1"/>
          </p:cNvSpPr>
          <p:nvPr/>
        </p:nvSpPr>
        <p:spPr bwMode="auto">
          <a:xfrm>
            <a:off x="705246" y="5218532"/>
            <a:ext cx="52530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2000" b="1" dirty="0"/>
              <a:t>- Développer l’interdisciplinarité </a:t>
            </a:r>
          </a:p>
        </p:txBody>
      </p:sp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705246" y="4395463"/>
            <a:ext cx="57527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2000" b="1" dirty="0"/>
              <a:t>- Développer </a:t>
            </a:r>
            <a:r>
              <a:rPr lang="fr-FR" altLang="fr-FR" sz="2000" b="1" dirty="0" smtClean="0"/>
              <a:t>la collaboration entre les équipes enseignantes (LP-LT)</a:t>
            </a:r>
            <a:endParaRPr lang="fr-FR" altLang="fr-FR" sz="2000" b="1" dirty="0"/>
          </a:p>
        </p:txBody>
      </p:sp>
      <p:sp>
        <p:nvSpPr>
          <p:cNvPr id="11" name="ZoneTexte 8"/>
          <p:cNvSpPr txBox="1">
            <a:spLocks noChangeArrowheads="1"/>
          </p:cNvSpPr>
          <p:nvPr/>
        </p:nvSpPr>
        <p:spPr bwMode="auto">
          <a:xfrm>
            <a:off x="705246" y="5813707"/>
            <a:ext cx="18224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2000" b="1" dirty="0"/>
              <a:t>- </a:t>
            </a:r>
            <a:r>
              <a:rPr lang="fr-FR" altLang="fr-FR" sz="2000" b="1" dirty="0" smtClean="0"/>
              <a:t>Innover</a:t>
            </a:r>
            <a:endParaRPr lang="fr-FR" altLang="fr-FR" sz="2000" b="1" dirty="0"/>
          </a:p>
        </p:txBody>
      </p:sp>
      <p:pic>
        <p:nvPicPr>
          <p:cNvPr id="13" name="Picture 5" descr="F:\logo vert 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799" y="5208112"/>
            <a:ext cx="1533525" cy="148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E:\COURS\COURS_1314\logo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772" y="5254682"/>
            <a:ext cx="1362356" cy="1394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575" y="1616664"/>
            <a:ext cx="3459749" cy="228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oneTexte 208"/>
          <p:cNvSpPr txBox="1">
            <a:spLocks noChangeArrowheads="1"/>
          </p:cNvSpPr>
          <p:nvPr/>
        </p:nvSpPr>
        <p:spPr bwMode="auto">
          <a:xfrm>
            <a:off x="690563" y="1216025"/>
            <a:ext cx="4713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800" b="1"/>
              <a:t>CONSTRUCTION DE LA PASSERELLE :</a:t>
            </a:r>
          </a:p>
          <a:p>
            <a:pPr algn="ctr" eaLnBrk="1" hangingPunct="1"/>
            <a:r>
              <a:rPr lang="fr-FR" altLang="fr-FR" sz="1800" b="1"/>
              <a:t> Formation à Initiative Locale</a:t>
            </a:r>
          </a:p>
        </p:txBody>
      </p:sp>
      <p:sp>
        <p:nvSpPr>
          <p:cNvPr id="3075" name="ZoneTexte 208"/>
          <p:cNvSpPr txBox="1">
            <a:spLocks noChangeArrowheads="1"/>
          </p:cNvSpPr>
          <p:nvPr/>
        </p:nvSpPr>
        <p:spPr bwMode="auto">
          <a:xfrm>
            <a:off x="1739900" y="266700"/>
            <a:ext cx="5676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LIAISON BAC PRO-BTS</a:t>
            </a:r>
          </a:p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MATHEMATIQUES A CONTEXTE TECHNIQUE</a:t>
            </a:r>
          </a:p>
        </p:txBody>
      </p:sp>
      <p:sp>
        <p:nvSpPr>
          <p:cNvPr id="3076" name="ZoneTexte 3"/>
          <p:cNvSpPr txBox="1">
            <a:spLocks noChangeArrowheads="1"/>
          </p:cNvSpPr>
          <p:nvPr/>
        </p:nvSpPr>
        <p:spPr bwMode="auto">
          <a:xfrm>
            <a:off x="1600200" y="2589213"/>
            <a:ext cx="7451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800"/>
              <a:t>A la rentrée </a:t>
            </a:r>
            <a:r>
              <a:rPr lang="fr-FR" altLang="fr-FR" sz="1800" b="1"/>
              <a:t>2014</a:t>
            </a:r>
            <a:r>
              <a:rPr lang="fr-FR" altLang="fr-FR" sz="1800"/>
              <a:t> les</a:t>
            </a:r>
            <a:r>
              <a:rPr lang="fr-FR" altLang="fr-FR" sz="1800" b="1"/>
              <a:t> F</a:t>
            </a:r>
            <a:r>
              <a:rPr lang="fr-FR" altLang="fr-FR" sz="1800"/>
              <a:t>ormations</a:t>
            </a:r>
            <a:r>
              <a:rPr lang="fr-FR" altLang="fr-FR" sz="1800" b="1"/>
              <a:t> </a:t>
            </a:r>
            <a:r>
              <a:rPr lang="fr-FR" altLang="fr-FR" sz="1800"/>
              <a:t>d’</a:t>
            </a:r>
            <a:r>
              <a:rPr lang="fr-FR" altLang="fr-FR" sz="1800" b="1"/>
              <a:t>I</a:t>
            </a:r>
            <a:r>
              <a:rPr lang="fr-FR" altLang="fr-FR" sz="1800"/>
              <a:t>nitiative</a:t>
            </a:r>
            <a:r>
              <a:rPr lang="fr-FR" altLang="fr-FR" sz="1800" b="1"/>
              <a:t> L</a:t>
            </a:r>
            <a:r>
              <a:rPr lang="fr-FR" altLang="fr-FR" sz="1800"/>
              <a:t>ocale</a:t>
            </a:r>
            <a:r>
              <a:rPr lang="fr-FR" altLang="fr-FR" sz="1800" b="1"/>
              <a:t> </a:t>
            </a:r>
            <a:r>
              <a:rPr lang="fr-FR" altLang="fr-FR" sz="1800"/>
              <a:t>vont devenir les </a:t>
            </a:r>
            <a:r>
              <a:rPr lang="fr-FR" altLang="fr-FR" sz="1800" b="1"/>
              <a:t>F</a:t>
            </a:r>
            <a:r>
              <a:rPr lang="fr-FR" altLang="fr-FR" sz="1800"/>
              <a:t>ormations</a:t>
            </a:r>
            <a:r>
              <a:rPr lang="fr-FR" altLang="fr-FR" sz="1800" b="1"/>
              <a:t> </a:t>
            </a:r>
            <a:r>
              <a:rPr lang="fr-FR" altLang="fr-FR" sz="1800"/>
              <a:t>d’</a:t>
            </a:r>
            <a:r>
              <a:rPr lang="fr-FR" altLang="fr-FR" sz="1800" b="1"/>
              <a:t>E</a:t>
            </a:r>
            <a:r>
              <a:rPr lang="fr-FR" altLang="fr-FR" sz="1800"/>
              <a:t>tablissements.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982663"/>
            <a:ext cx="15001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ZoneTexte 3"/>
          <p:cNvSpPr txBox="1">
            <a:spLocks noChangeArrowheads="1"/>
          </p:cNvSpPr>
          <p:nvPr/>
        </p:nvSpPr>
        <p:spPr bwMode="auto">
          <a:xfrm>
            <a:off x="593725" y="4546600"/>
            <a:ext cx="7969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/>
              <a:t>Le projet de formation devra se monter en collaboration avec le chef d’établissement et le conseil pédagogique.</a:t>
            </a:r>
          </a:p>
        </p:txBody>
      </p:sp>
      <p:pic>
        <p:nvPicPr>
          <p:cNvPr id="3079" name="Picture 9" descr="http://www.labibliothequeduchesnay.fr/userfiles/nouv%20copie%281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163763"/>
            <a:ext cx="14954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avec flèche 5"/>
          <p:cNvCxnSpPr/>
          <p:nvPr/>
        </p:nvCxnSpPr>
        <p:spPr>
          <a:xfrm>
            <a:off x="276225" y="4602163"/>
            <a:ext cx="835342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512763" y="4491038"/>
            <a:ext cx="0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027238" y="4487863"/>
            <a:ext cx="0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2779713" y="4484688"/>
            <a:ext cx="0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3814763" y="4491038"/>
            <a:ext cx="0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7315200" y="4481513"/>
            <a:ext cx="0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5370513" y="4532313"/>
            <a:ext cx="0" cy="1428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>
            <a:off x="4116388" y="4516438"/>
            <a:ext cx="0" cy="1460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4743450" y="4522788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5080000" y="4516438"/>
            <a:ext cx="0" cy="1460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08" name="Groupe 34"/>
          <p:cNvGrpSpPr>
            <a:grpSpLocks/>
          </p:cNvGrpSpPr>
          <p:nvPr/>
        </p:nvGrpSpPr>
        <p:grpSpPr bwMode="auto">
          <a:xfrm>
            <a:off x="835025" y="4519613"/>
            <a:ext cx="144463" cy="146050"/>
            <a:chOff x="3347864" y="1844824"/>
            <a:chExt cx="864096" cy="792088"/>
          </a:xfrm>
        </p:grpSpPr>
        <p:cxnSp>
          <p:nvCxnSpPr>
            <p:cNvPr id="30" name="Connecteur droit 29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109" name="Groupe 35"/>
          <p:cNvGrpSpPr>
            <a:grpSpLocks/>
          </p:cNvGrpSpPr>
          <p:nvPr/>
        </p:nvGrpSpPr>
        <p:grpSpPr bwMode="auto">
          <a:xfrm>
            <a:off x="1122363" y="4519613"/>
            <a:ext cx="144462" cy="146050"/>
            <a:chOff x="3347864" y="1844824"/>
            <a:chExt cx="864096" cy="792088"/>
          </a:xfrm>
        </p:grpSpPr>
        <p:cxnSp>
          <p:nvCxnSpPr>
            <p:cNvPr id="37" name="Connecteur droit 36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110" name="Groupe 39"/>
          <p:cNvGrpSpPr>
            <a:grpSpLocks/>
          </p:cNvGrpSpPr>
          <p:nvPr/>
        </p:nvGrpSpPr>
        <p:grpSpPr bwMode="auto">
          <a:xfrm>
            <a:off x="1411288" y="4522788"/>
            <a:ext cx="142875" cy="142875"/>
            <a:chOff x="3347864" y="1844824"/>
            <a:chExt cx="864096" cy="792088"/>
          </a:xfrm>
        </p:grpSpPr>
        <p:cxnSp>
          <p:nvCxnSpPr>
            <p:cNvPr id="41" name="Connecteur droit 40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111" name="Groupe 43"/>
          <p:cNvGrpSpPr>
            <a:grpSpLocks/>
          </p:cNvGrpSpPr>
          <p:nvPr/>
        </p:nvGrpSpPr>
        <p:grpSpPr bwMode="auto">
          <a:xfrm>
            <a:off x="3249613" y="4522788"/>
            <a:ext cx="144462" cy="142875"/>
            <a:chOff x="3347864" y="1844824"/>
            <a:chExt cx="864096" cy="792088"/>
          </a:xfrm>
        </p:grpSpPr>
        <p:cxnSp>
          <p:nvCxnSpPr>
            <p:cNvPr id="45" name="Connecteur droit 44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112" name="Groupe 47"/>
          <p:cNvGrpSpPr>
            <a:grpSpLocks/>
          </p:cNvGrpSpPr>
          <p:nvPr/>
        </p:nvGrpSpPr>
        <p:grpSpPr bwMode="auto">
          <a:xfrm>
            <a:off x="4849813" y="4516438"/>
            <a:ext cx="142875" cy="142875"/>
            <a:chOff x="3347864" y="1844824"/>
            <a:chExt cx="864096" cy="792088"/>
          </a:xfrm>
        </p:grpSpPr>
        <p:cxnSp>
          <p:nvCxnSpPr>
            <p:cNvPr id="49" name="Connecteur droit 48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113" name="Groupe 51"/>
          <p:cNvGrpSpPr>
            <a:grpSpLocks/>
          </p:cNvGrpSpPr>
          <p:nvPr/>
        </p:nvGrpSpPr>
        <p:grpSpPr bwMode="auto">
          <a:xfrm>
            <a:off x="4214813" y="4522788"/>
            <a:ext cx="144462" cy="142875"/>
            <a:chOff x="3347864" y="1844824"/>
            <a:chExt cx="864096" cy="792088"/>
          </a:xfrm>
        </p:grpSpPr>
        <p:cxnSp>
          <p:nvCxnSpPr>
            <p:cNvPr id="53" name="Connecteur droit 52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53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114" name="Groupe 55"/>
          <p:cNvGrpSpPr>
            <a:grpSpLocks/>
          </p:cNvGrpSpPr>
          <p:nvPr/>
        </p:nvGrpSpPr>
        <p:grpSpPr bwMode="auto">
          <a:xfrm>
            <a:off x="4525963" y="4522788"/>
            <a:ext cx="144462" cy="142875"/>
            <a:chOff x="3347864" y="1844824"/>
            <a:chExt cx="864096" cy="792088"/>
          </a:xfrm>
        </p:grpSpPr>
        <p:cxnSp>
          <p:nvCxnSpPr>
            <p:cNvPr id="57" name="Connecteur droit 56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cxnSp>
        <p:nvCxnSpPr>
          <p:cNvPr id="62" name="Connecteur droit 61"/>
          <p:cNvCxnSpPr/>
          <p:nvPr/>
        </p:nvCxnSpPr>
        <p:spPr>
          <a:xfrm>
            <a:off x="6523038" y="4522788"/>
            <a:ext cx="0" cy="1428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5657850" y="4532313"/>
            <a:ext cx="0" cy="1428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5946775" y="4522788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6234113" y="4522788"/>
            <a:ext cx="0" cy="1428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19" name="Groupe 65"/>
          <p:cNvGrpSpPr>
            <a:grpSpLocks/>
          </p:cNvGrpSpPr>
          <p:nvPr/>
        </p:nvGrpSpPr>
        <p:grpSpPr bwMode="auto">
          <a:xfrm>
            <a:off x="6302375" y="4513263"/>
            <a:ext cx="142875" cy="142875"/>
            <a:chOff x="3347864" y="1844824"/>
            <a:chExt cx="864096" cy="792088"/>
          </a:xfrm>
        </p:grpSpPr>
        <p:cxnSp>
          <p:nvCxnSpPr>
            <p:cNvPr id="67" name="Connecteur droit 66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120" name="Groupe 73"/>
          <p:cNvGrpSpPr>
            <a:grpSpLocks/>
          </p:cNvGrpSpPr>
          <p:nvPr/>
        </p:nvGrpSpPr>
        <p:grpSpPr bwMode="auto">
          <a:xfrm>
            <a:off x="5154613" y="4519613"/>
            <a:ext cx="142875" cy="146050"/>
            <a:chOff x="3347864" y="1844824"/>
            <a:chExt cx="864096" cy="792088"/>
          </a:xfrm>
        </p:grpSpPr>
        <p:cxnSp>
          <p:nvCxnSpPr>
            <p:cNvPr id="75" name="Connecteur droit 74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 76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121" name="Groupe 77"/>
          <p:cNvGrpSpPr>
            <a:grpSpLocks/>
          </p:cNvGrpSpPr>
          <p:nvPr/>
        </p:nvGrpSpPr>
        <p:grpSpPr bwMode="auto">
          <a:xfrm>
            <a:off x="5435600" y="4516438"/>
            <a:ext cx="144463" cy="142875"/>
            <a:chOff x="3347864" y="1844824"/>
            <a:chExt cx="864096" cy="792088"/>
          </a:xfrm>
        </p:grpSpPr>
        <p:cxnSp>
          <p:nvCxnSpPr>
            <p:cNvPr id="79" name="Connecteur droit 78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80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122" name="Groupe 81"/>
          <p:cNvGrpSpPr>
            <a:grpSpLocks/>
          </p:cNvGrpSpPr>
          <p:nvPr/>
        </p:nvGrpSpPr>
        <p:grpSpPr bwMode="auto">
          <a:xfrm>
            <a:off x="5719763" y="4519613"/>
            <a:ext cx="144462" cy="146050"/>
            <a:chOff x="3347864" y="1844824"/>
            <a:chExt cx="864096" cy="792088"/>
          </a:xfrm>
        </p:grpSpPr>
        <p:cxnSp>
          <p:nvCxnSpPr>
            <p:cNvPr id="83" name="Connecteur droit 82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123" name="Groupe 85"/>
          <p:cNvGrpSpPr>
            <a:grpSpLocks/>
          </p:cNvGrpSpPr>
          <p:nvPr/>
        </p:nvGrpSpPr>
        <p:grpSpPr bwMode="auto">
          <a:xfrm>
            <a:off x="6000750" y="4516438"/>
            <a:ext cx="144463" cy="142875"/>
            <a:chOff x="3347864" y="1844824"/>
            <a:chExt cx="864096" cy="792088"/>
          </a:xfrm>
        </p:grpSpPr>
        <p:cxnSp>
          <p:nvCxnSpPr>
            <p:cNvPr id="87" name="Connecteur droit 86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cxnSp>
        <p:nvCxnSpPr>
          <p:cNvPr id="92" name="Connecteur droit 91"/>
          <p:cNvCxnSpPr/>
          <p:nvPr/>
        </p:nvCxnSpPr>
        <p:spPr>
          <a:xfrm>
            <a:off x="6811963" y="4475163"/>
            <a:ext cx="0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5" name="ZoneTexte 92"/>
          <p:cNvSpPr txBox="1">
            <a:spLocks noChangeArrowheads="1"/>
          </p:cNvSpPr>
          <p:nvPr/>
        </p:nvSpPr>
        <p:spPr bwMode="auto">
          <a:xfrm rot="-5400000">
            <a:off x="-192881" y="5153819"/>
            <a:ext cx="1377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/>
              <a:t>Septembre</a:t>
            </a:r>
          </a:p>
        </p:txBody>
      </p:sp>
      <p:cxnSp>
        <p:nvCxnSpPr>
          <p:cNvPr id="99" name="Connecteur droit avec flèche 98"/>
          <p:cNvCxnSpPr/>
          <p:nvPr/>
        </p:nvCxnSpPr>
        <p:spPr>
          <a:xfrm>
            <a:off x="906463" y="3729038"/>
            <a:ext cx="0" cy="749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>
            <a:off x="1193800" y="3544888"/>
            <a:ext cx="1588" cy="946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/>
          <p:cNvCxnSpPr/>
          <p:nvPr/>
        </p:nvCxnSpPr>
        <p:spPr>
          <a:xfrm>
            <a:off x="1482725" y="3735388"/>
            <a:ext cx="0" cy="742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106"/>
          <p:cNvCxnSpPr/>
          <p:nvPr/>
        </p:nvCxnSpPr>
        <p:spPr>
          <a:xfrm>
            <a:off x="906463" y="3735388"/>
            <a:ext cx="576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0" name="ZoneTexte 110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541338" y="3206750"/>
            <a:ext cx="13239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 dirty="0"/>
              <a:t>Information</a:t>
            </a:r>
          </a:p>
        </p:txBody>
      </p:sp>
      <p:cxnSp>
        <p:nvCxnSpPr>
          <p:cNvPr id="112" name="Connecteur droit avec flèche 111"/>
          <p:cNvCxnSpPr/>
          <p:nvPr/>
        </p:nvCxnSpPr>
        <p:spPr>
          <a:xfrm flipH="1">
            <a:off x="2439988" y="3535363"/>
            <a:ext cx="1587" cy="866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32" name="Groupe 112"/>
          <p:cNvGrpSpPr>
            <a:grpSpLocks/>
          </p:cNvGrpSpPr>
          <p:nvPr/>
        </p:nvGrpSpPr>
        <p:grpSpPr bwMode="auto">
          <a:xfrm>
            <a:off x="2346325" y="4525963"/>
            <a:ext cx="144463" cy="142875"/>
            <a:chOff x="3347864" y="1844824"/>
            <a:chExt cx="864096" cy="792088"/>
          </a:xfrm>
        </p:grpSpPr>
        <p:cxnSp>
          <p:nvCxnSpPr>
            <p:cNvPr id="114" name="Connecteur droit 113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Rectangle 115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4133" name="ZoneTexte 11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865313" y="3200400"/>
            <a:ext cx="1079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/>
              <a:t>Visites</a:t>
            </a:r>
          </a:p>
        </p:txBody>
      </p:sp>
      <p:cxnSp>
        <p:nvCxnSpPr>
          <p:cNvPr id="121" name="Connecteur droit avec flèche 120"/>
          <p:cNvCxnSpPr/>
          <p:nvPr/>
        </p:nvCxnSpPr>
        <p:spPr>
          <a:xfrm>
            <a:off x="4310063" y="4081463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avec flèche 121"/>
          <p:cNvCxnSpPr/>
          <p:nvPr/>
        </p:nvCxnSpPr>
        <p:spPr>
          <a:xfrm>
            <a:off x="4597400" y="4081463"/>
            <a:ext cx="0" cy="390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avec flèche 122"/>
          <p:cNvCxnSpPr/>
          <p:nvPr/>
        </p:nvCxnSpPr>
        <p:spPr>
          <a:xfrm>
            <a:off x="4921250" y="4078288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123"/>
          <p:cNvCxnSpPr/>
          <p:nvPr/>
        </p:nvCxnSpPr>
        <p:spPr>
          <a:xfrm>
            <a:off x="4310063" y="4081463"/>
            <a:ext cx="204787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/>
          <p:cNvCxnSpPr/>
          <p:nvPr/>
        </p:nvCxnSpPr>
        <p:spPr>
          <a:xfrm>
            <a:off x="5226050" y="4087813"/>
            <a:ext cx="0" cy="390525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/>
          <p:cNvCxnSpPr/>
          <p:nvPr/>
        </p:nvCxnSpPr>
        <p:spPr>
          <a:xfrm>
            <a:off x="5502275" y="4087813"/>
            <a:ext cx="0" cy="390525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cteur droit avec flèche 130"/>
          <p:cNvCxnSpPr/>
          <p:nvPr/>
        </p:nvCxnSpPr>
        <p:spPr>
          <a:xfrm>
            <a:off x="5784850" y="4075113"/>
            <a:ext cx="0" cy="390525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cteur droit avec flèche 131"/>
          <p:cNvCxnSpPr/>
          <p:nvPr/>
        </p:nvCxnSpPr>
        <p:spPr>
          <a:xfrm>
            <a:off x="6073775" y="4075113"/>
            <a:ext cx="0" cy="390525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/>
          <p:cNvCxnSpPr/>
          <p:nvPr/>
        </p:nvCxnSpPr>
        <p:spPr>
          <a:xfrm>
            <a:off x="6357938" y="4081463"/>
            <a:ext cx="0" cy="390525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/>
          <p:cNvCxnSpPr/>
          <p:nvPr/>
        </p:nvCxnSpPr>
        <p:spPr>
          <a:xfrm>
            <a:off x="4433888" y="4529138"/>
            <a:ext cx="0" cy="1460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139"/>
          <p:cNvCxnSpPr>
            <a:endCxn id="4167" idx="2"/>
          </p:cNvCxnSpPr>
          <p:nvPr/>
        </p:nvCxnSpPr>
        <p:spPr>
          <a:xfrm flipV="1">
            <a:off x="5353050" y="3754438"/>
            <a:ext cx="0" cy="311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avec flèche 145"/>
          <p:cNvCxnSpPr/>
          <p:nvPr/>
        </p:nvCxnSpPr>
        <p:spPr>
          <a:xfrm>
            <a:off x="2789238" y="4462463"/>
            <a:ext cx="1016000" cy="0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48" name="ZoneTexte 147"/>
          <p:cNvSpPr txBox="1">
            <a:spLocks noChangeArrowheads="1"/>
          </p:cNvSpPr>
          <p:nvPr/>
        </p:nvSpPr>
        <p:spPr bwMode="auto">
          <a:xfrm>
            <a:off x="2779713" y="4124325"/>
            <a:ext cx="1028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APB</a:t>
            </a:r>
          </a:p>
        </p:txBody>
      </p:sp>
      <p:grpSp>
        <p:nvGrpSpPr>
          <p:cNvPr id="4149" name="Groupe 160"/>
          <p:cNvGrpSpPr>
            <a:grpSpLocks/>
          </p:cNvGrpSpPr>
          <p:nvPr/>
        </p:nvGrpSpPr>
        <p:grpSpPr bwMode="auto">
          <a:xfrm>
            <a:off x="7747000" y="4524375"/>
            <a:ext cx="144463" cy="142875"/>
            <a:chOff x="3347864" y="1844824"/>
            <a:chExt cx="864096" cy="792088"/>
          </a:xfrm>
        </p:grpSpPr>
        <p:cxnSp>
          <p:nvCxnSpPr>
            <p:cNvPr id="162" name="Connecteur droit 161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cteur droit 162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ectangle 163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4151" name="Groupe 166"/>
          <p:cNvGrpSpPr>
            <a:grpSpLocks/>
          </p:cNvGrpSpPr>
          <p:nvPr/>
        </p:nvGrpSpPr>
        <p:grpSpPr bwMode="auto">
          <a:xfrm>
            <a:off x="8067675" y="4524375"/>
            <a:ext cx="144463" cy="142875"/>
            <a:chOff x="3347864" y="1844824"/>
            <a:chExt cx="864096" cy="792088"/>
          </a:xfrm>
        </p:grpSpPr>
        <p:cxnSp>
          <p:nvCxnSpPr>
            <p:cNvPr id="168" name="Connecteur droit 167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cteur droit 168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Rectangle 169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cxnSp>
        <p:nvCxnSpPr>
          <p:cNvPr id="185" name="Connecteur droit 184"/>
          <p:cNvCxnSpPr/>
          <p:nvPr/>
        </p:nvCxnSpPr>
        <p:spPr>
          <a:xfrm>
            <a:off x="7980363" y="4532313"/>
            <a:ext cx="0" cy="1428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onnecteur droit 185"/>
          <p:cNvCxnSpPr/>
          <p:nvPr/>
        </p:nvCxnSpPr>
        <p:spPr>
          <a:xfrm>
            <a:off x="8313738" y="4532313"/>
            <a:ext cx="0" cy="1428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0" name="ZoneTexte 178"/>
          <p:cNvSpPr txBox="1">
            <a:spLocks noChangeArrowheads="1"/>
          </p:cNvSpPr>
          <p:nvPr/>
        </p:nvSpPr>
        <p:spPr bwMode="auto">
          <a:xfrm>
            <a:off x="7059613" y="5322888"/>
            <a:ext cx="10810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fr-FR" altLang="fr-FR" sz="800"/>
          </a:p>
        </p:txBody>
      </p:sp>
      <p:sp>
        <p:nvSpPr>
          <p:cNvPr id="4166" name="ZoneTexte 208"/>
          <p:cNvSpPr txBox="1">
            <a:spLocks noChangeArrowheads="1"/>
          </p:cNvSpPr>
          <p:nvPr/>
        </p:nvSpPr>
        <p:spPr bwMode="auto">
          <a:xfrm>
            <a:off x="573088" y="1003300"/>
            <a:ext cx="7970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400" b="1"/>
              <a:t>PROCESSUS D’ORIENTATION, DE PREPARATION ET D’ACCOMPAGNEMENT DE L’ELEVE</a:t>
            </a:r>
          </a:p>
          <a:p>
            <a:pPr algn="ctr" eaLnBrk="1" hangingPunct="1"/>
            <a:r>
              <a:rPr lang="fr-FR" altLang="fr-FR" sz="1400" b="1"/>
              <a:t> TOUT AU LONG DE LA PASSERELLE BAC PRO TCI – BTS CRCI</a:t>
            </a:r>
          </a:p>
        </p:txBody>
      </p:sp>
      <p:sp>
        <p:nvSpPr>
          <p:cNvPr id="4167" name="ZoneTexte 227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491038" y="3108325"/>
            <a:ext cx="1724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200" b="1"/>
              <a:t>Module complémentaire  de mathématiques</a:t>
            </a:r>
          </a:p>
        </p:txBody>
      </p:sp>
      <p:sp>
        <p:nvSpPr>
          <p:cNvPr id="4168" name="ZoneTexte 228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6896100" y="2371725"/>
            <a:ext cx="2270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800" b="1" dirty="0"/>
              <a:t>Accompagnement</a:t>
            </a:r>
          </a:p>
        </p:txBody>
      </p:sp>
      <p:sp>
        <p:nvSpPr>
          <p:cNvPr id="4169" name="ZoneTexte 229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2736850" y="3208338"/>
            <a:ext cx="1371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/>
              <a:t>Mini-stage</a:t>
            </a:r>
          </a:p>
        </p:txBody>
      </p:sp>
      <p:cxnSp>
        <p:nvCxnSpPr>
          <p:cNvPr id="232" name="Connecteur droit avec flèche 231"/>
          <p:cNvCxnSpPr/>
          <p:nvPr/>
        </p:nvCxnSpPr>
        <p:spPr>
          <a:xfrm>
            <a:off x="3308350" y="3535363"/>
            <a:ext cx="7938" cy="514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necteur droit avec flèche 244"/>
          <p:cNvCxnSpPr/>
          <p:nvPr/>
        </p:nvCxnSpPr>
        <p:spPr>
          <a:xfrm>
            <a:off x="7815263" y="2771775"/>
            <a:ext cx="0" cy="1643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81" name="ZoneTexte 208"/>
          <p:cNvSpPr txBox="1">
            <a:spLocks noChangeArrowheads="1"/>
          </p:cNvSpPr>
          <p:nvPr/>
        </p:nvSpPr>
        <p:spPr bwMode="auto">
          <a:xfrm>
            <a:off x="1739900" y="266700"/>
            <a:ext cx="5676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LIAISON BAC PRO-BTS</a:t>
            </a:r>
          </a:p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MATHEMATIQUES A CONTEXTE TECHNIQUE</a:t>
            </a:r>
          </a:p>
        </p:txBody>
      </p:sp>
      <p:sp>
        <p:nvSpPr>
          <p:cNvPr id="4182" name="ZoneTexte 4"/>
          <p:cNvSpPr txBox="1">
            <a:spLocks noChangeArrowheads="1"/>
          </p:cNvSpPr>
          <p:nvPr/>
        </p:nvSpPr>
        <p:spPr bwMode="auto">
          <a:xfrm>
            <a:off x="1774825" y="2371725"/>
            <a:ext cx="1619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800" b="1" dirty="0"/>
              <a:t>Orientation</a:t>
            </a:r>
          </a:p>
        </p:txBody>
      </p:sp>
      <p:sp>
        <p:nvSpPr>
          <p:cNvPr id="4183" name="ZoneTexte 143"/>
          <p:cNvSpPr txBox="1">
            <a:spLocks noChangeArrowheads="1"/>
          </p:cNvSpPr>
          <p:nvPr/>
        </p:nvSpPr>
        <p:spPr bwMode="auto">
          <a:xfrm>
            <a:off x="4587875" y="2339975"/>
            <a:ext cx="1692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800" b="1" dirty="0"/>
              <a:t>Préparation</a:t>
            </a:r>
          </a:p>
        </p:txBody>
      </p:sp>
      <p:sp>
        <p:nvSpPr>
          <p:cNvPr id="4184" name="ZoneTexte 6"/>
          <p:cNvSpPr txBox="1">
            <a:spLocks noChangeArrowheads="1"/>
          </p:cNvSpPr>
          <p:nvPr/>
        </p:nvSpPr>
        <p:spPr bwMode="auto">
          <a:xfrm>
            <a:off x="2536825" y="1846263"/>
            <a:ext cx="21510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600" b="1"/>
              <a:t>Terminale Bac pro</a:t>
            </a:r>
          </a:p>
        </p:txBody>
      </p:sp>
      <p:sp>
        <p:nvSpPr>
          <p:cNvPr id="4185" name="ZoneTexte 146"/>
          <p:cNvSpPr txBox="1">
            <a:spLocks noChangeArrowheads="1"/>
          </p:cNvSpPr>
          <p:nvPr/>
        </p:nvSpPr>
        <p:spPr bwMode="auto">
          <a:xfrm>
            <a:off x="7202488" y="1868488"/>
            <a:ext cx="1876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600" b="1"/>
              <a:t>1</a:t>
            </a:r>
            <a:r>
              <a:rPr lang="fr-FR" altLang="fr-FR" sz="1600" b="1" baseline="30000"/>
              <a:t>ère</a:t>
            </a:r>
            <a:r>
              <a:rPr lang="fr-FR" altLang="fr-FR" sz="1600" b="1"/>
              <a:t>  Année BTS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1220788" y="2984500"/>
            <a:ext cx="2076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1203325" y="2979738"/>
            <a:ext cx="0" cy="257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158"/>
          <p:cNvCxnSpPr/>
          <p:nvPr/>
        </p:nvCxnSpPr>
        <p:spPr>
          <a:xfrm>
            <a:off x="2441575" y="2984500"/>
            <a:ext cx="0" cy="257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necteur droit 159"/>
          <p:cNvCxnSpPr/>
          <p:nvPr/>
        </p:nvCxnSpPr>
        <p:spPr>
          <a:xfrm>
            <a:off x="3297238" y="2974975"/>
            <a:ext cx="0" cy="257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165"/>
          <p:cNvCxnSpPr/>
          <p:nvPr/>
        </p:nvCxnSpPr>
        <p:spPr>
          <a:xfrm>
            <a:off x="2441575" y="2717800"/>
            <a:ext cx="0" cy="257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166"/>
          <p:cNvCxnSpPr>
            <a:endCxn id="4167" idx="0"/>
          </p:cNvCxnSpPr>
          <p:nvPr/>
        </p:nvCxnSpPr>
        <p:spPr>
          <a:xfrm>
            <a:off x="5353050" y="2709863"/>
            <a:ext cx="0" cy="398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H="1">
            <a:off x="512763" y="2022475"/>
            <a:ext cx="19415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174"/>
          <p:cNvCxnSpPr/>
          <p:nvPr/>
        </p:nvCxnSpPr>
        <p:spPr>
          <a:xfrm flipH="1">
            <a:off x="4687888" y="2036763"/>
            <a:ext cx="19399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511175" y="2016125"/>
            <a:ext cx="0" cy="523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175"/>
          <p:cNvCxnSpPr/>
          <p:nvPr/>
        </p:nvCxnSpPr>
        <p:spPr>
          <a:xfrm>
            <a:off x="6627813" y="2036763"/>
            <a:ext cx="0" cy="525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176"/>
          <p:cNvCxnSpPr/>
          <p:nvPr/>
        </p:nvCxnSpPr>
        <p:spPr>
          <a:xfrm>
            <a:off x="6986589" y="2036763"/>
            <a:ext cx="0" cy="525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Connecteur droit 178"/>
          <p:cNvCxnSpPr/>
          <p:nvPr/>
        </p:nvCxnSpPr>
        <p:spPr>
          <a:xfrm flipH="1">
            <a:off x="6986589" y="2036763"/>
            <a:ext cx="217486" cy="7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179"/>
          <p:cNvCxnSpPr/>
          <p:nvPr/>
        </p:nvCxnSpPr>
        <p:spPr>
          <a:xfrm flipH="1">
            <a:off x="8847138" y="2028825"/>
            <a:ext cx="1444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0" name="ZoneTexte 92"/>
          <p:cNvSpPr txBox="1">
            <a:spLocks noChangeArrowheads="1"/>
          </p:cNvSpPr>
          <p:nvPr/>
        </p:nvSpPr>
        <p:spPr bwMode="auto">
          <a:xfrm rot="-5400000">
            <a:off x="1324769" y="5152231"/>
            <a:ext cx="13795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 dirty="0"/>
              <a:t>Novembre</a:t>
            </a:r>
          </a:p>
        </p:txBody>
      </p:sp>
      <p:sp>
        <p:nvSpPr>
          <p:cNvPr id="4201" name="ZoneTexte 92"/>
          <p:cNvSpPr txBox="1">
            <a:spLocks noChangeArrowheads="1"/>
          </p:cNvSpPr>
          <p:nvPr/>
        </p:nvSpPr>
        <p:spPr bwMode="auto">
          <a:xfrm rot="-5400000">
            <a:off x="6126957" y="4901406"/>
            <a:ext cx="13795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/>
              <a:t>Juin</a:t>
            </a:r>
          </a:p>
        </p:txBody>
      </p:sp>
      <p:sp>
        <p:nvSpPr>
          <p:cNvPr id="4202" name="ZoneTexte 92"/>
          <p:cNvSpPr txBox="1">
            <a:spLocks noChangeArrowheads="1"/>
          </p:cNvSpPr>
          <p:nvPr/>
        </p:nvSpPr>
        <p:spPr bwMode="auto">
          <a:xfrm rot="-5400000">
            <a:off x="6626227" y="5189538"/>
            <a:ext cx="13779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 dirty="0"/>
              <a:t>Septembre</a:t>
            </a:r>
          </a:p>
        </p:txBody>
      </p:sp>
      <p:cxnSp>
        <p:nvCxnSpPr>
          <p:cNvPr id="183" name="Connecteur droit avec flèche 182"/>
          <p:cNvCxnSpPr/>
          <p:nvPr/>
        </p:nvCxnSpPr>
        <p:spPr>
          <a:xfrm>
            <a:off x="8140700" y="4068763"/>
            <a:ext cx="0" cy="390525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183"/>
          <p:cNvCxnSpPr/>
          <p:nvPr/>
        </p:nvCxnSpPr>
        <p:spPr>
          <a:xfrm>
            <a:off x="7815263" y="4062413"/>
            <a:ext cx="569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ZoneTexte 92"/>
          <p:cNvSpPr txBox="1">
            <a:spLocks noChangeArrowheads="1"/>
          </p:cNvSpPr>
          <p:nvPr/>
        </p:nvSpPr>
        <p:spPr bwMode="auto">
          <a:xfrm rot="-5400000">
            <a:off x="2070895" y="5007769"/>
            <a:ext cx="13795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 dirty="0" smtClean="0"/>
              <a:t>Janvier</a:t>
            </a:r>
            <a:endParaRPr lang="fr-FR" altLang="fr-FR" sz="1600" b="1" dirty="0"/>
          </a:p>
        </p:txBody>
      </p:sp>
      <p:sp>
        <p:nvSpPr>
          <p:cNvPr id="137" name="ZoneTexte 92"/>
          <p:cNvSpPr txBox="1">
            <a:spLocks noChangeArrowheads="1"/>
          </p:cNvSpPr>
          <p:nvPr/>
        </p:nvSpPr>
        <p:spPr bwMode="auto">
          <a:xfrm rot="-5400000">
            <a:off x="3137695" y="4890293"/>
            <a:ext cx="13795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 dirty="0" smtClean="0"/>
              <a:t>Mars</a:t>
            </a:r>
            <a:endParaRPr lang="fr-FR" altLang="fr-F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oneTexte 84"/>
          <p:cNvSpPr txBox="1">
            <a:spLocks noChangeArrowheads="1"/>
          </p:cNvSpPr>
          <p:nvPr/>
        </p:nvSpPr>
        <p:spPr bwMode="auto">
          <a:xfrm>
            <a:off x="1276350" y="1631950"/>
            <a:ext cx="7507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600" b="1" u="sng"/>
              <a:t>Séance 1</a:t>
            </a:r>
            <a:r>
              <a:rPr lang="fr-FR" altLang="fr-FR" sz="1600" b="1"/>
              <a:t> </a:t>
            </a:r>
            <a:r>
              <a:rPr lang="fr-FR" altLang="fr-FR" sz="1400" b="1"/>
              <a:t>: Présentation des différents types de diplômes (BTS, DUT, DEUST, LMD)</a:t>
            </a:r>
          </a:p>
        </p:txBody>
      </p:sp>
      <p:sp>
        <p:nvSpPr>
          <p:cNvPr id="5123" name="ZoneTexte 85"/>
          <p:cNvSpPr txBox="1">
            <a:spLocks noChangeArrowheads="1"/>
          </p:cNvSpPr>
          <p:nvPr/>
        </p:nvSpPr>
        <p:spPr bwMode="auto">
          <a:xfrm>
            <a:off x="1565275" y="2301875"/>
            <a:ext cx="71104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600" b="1" u="sng"/>
              <a:t>Séance 2</a:t>
            </a:r>
            <a:r>
              <a:rPr lang="fr-FR" altLang="fr-FR" sz="1400" b="1"/>
              <a:t> : Rencontre avec la conseillère d’orientation : Compléments, </a:t>
            </a:r>
          </a:p>
          <a:p>
            <a:pPr eaLnBrk="1" hangingPunct="1"/>
            <a:r>
              <a:rPr lang="fr-FR" altLang="fr-FR" sz="1400" b="1"/>
              <a:t>                   présentation de parcours alternatifs (Apprentissage, concours etc…)         </a:t>
            </a:r>
          </a:p>
        </p:txBody>
      </p:sp>
      <p:sp>
        <p:nvSpPr>
          <p:cNvPr id="5124" name="ZoneTexte 86"/>
          <p:cNvSpPr txBox="1">
            <a:spLocks noChangeArrowheads="1"/>
          </p:cNvSpPr>
          <p:nvPr/>
        </p:nvSpPr>
        <p:spPr bwMode="auto">
          <a:xfrm>
            <a:off x="1827213" y="3114675"/>
            <a:ext cx="68484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600" b="1" u="sng"/>
              <a:t>Séance 3</a:t>
            </a:r>
            <a:r>
              <a:rPr lang="fr-FR" altLang="fr-FR" sz="1400" b="1"/>
              <a:t> : Travail individuel de chaque élève sur la poursuite d’études</a:t>
            </a:r>
            <a:br>
              <a:rPr lang="fr-FR" altLang="fr-FR" sz="1400" b="1"/>
            </a:br>
            <a:r>
              <a:rPr lang="fr-FR" altLang="fr-FR" sz="1400" b="1"/>
              <a:t>          	 supérieures ou sur l’entrée sur le marché du travail</a:t>
            </a:r>
          </a:p>
          <a:p>
            <a:pPr eaLnBrk="1" hangingPunct="1"/>
            <a:r>
              <a:rPr lang="fr-FR" altLang="fr-FR" sz="1400" b="1"/>
              <a:t> </a:t>
            </a:r>
          </a:p>
        </p:txBody>
      </p:sp>
      <p:grpSp>
        <p:nvGrpSpPr>
          <p:cNvPr id="5125" name="Groupe 87"/>
          <p:cNvGrpSpPr>
            <a:grpSpLocks/>
          </p:cNvGrpSpPr>
          <p:nvPr/>
        </p:nvGrpSpPr>
        <p:grpSpPr bwMode="auto">
          <a:xfrm>
            <a:off x="1300163" y="2311400"/>
            <a:ext cx="142875" cy="144463"/>
            <a:chOff x="3347864" y="1844824"/>
            <a:chExt cx="864096" cy="792088"/>
          </a:xfrm>
        </p:grpSpPr>
        <p:cxnSp>
          <p:nvCxnSpPr>
            <p:cNvPr id="89" name="Connecteur droit 88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tangle 90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5126" name="Groupe 91"/>
          <p:cNvGrpSpPr>
            <a:grpSpLocks/>
          </p:cNvGrpSpPr>
          <p:nvPr/>
        </p:nvGrpSpPr>
        <p:grpSpPr bwMode="auto">
          <a:xfrm>
            <a:off x="1565275" y="3189288"/>
            <a:ext cx="144463" cy="142875"/>
            <a:chOff x="3347864" y="1844824"/>
            <a:chExt cx="864096" cy="792088"/>
          </a:xfrm>
        </p:grpSpPr>
        <p:cxnSp>
          <p:nvCxnSpPr>
            <p:cNvPr id="93" name="Connecteur droit 92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cxnSp>
        <p:nvCxnSpPr>
          <p:cNvPr id="104" name="Connecteur droit 103"/>
          <p:cNvCxnSpPr/>
          <p:nvPr/>
        </p:nvCxnSpPr>
        <p:spPr>
          <a:xfrm flipH="1" flipV="1">
            <a:off x="1069975" y="1909763"/>
            <a:ext cx="1588" cy="2765425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109"/>
          <p:cNvCxnSpPr/>
          <p:nvPr/>
        </p:nvCxnSpPr>
        <p:spPr>
          <a:xfrm flipV="1">
            <a:off x="1347788" y="2532063"/>
            <a:ext cx="0" cy="209550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/>
          <p:cNvCxnSpPr/>
          <p:nvPr/>
        </p:nvCxnSpPr>
        <p:spPr>
          <a:xfrm flipV="1">
            <a:off x="1628775" y="3436938"/>
            <a:ext cx="0" cy="1238250"/>
          </a:xfrm>
          <a:prstGeom prst="line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30" name="Groupe 30"/>
          <p:cNvGrpSpPr>
            <a:grpSpLocks/>
          </p:cNvGrpSpPr>
          <p:nvPr/>
        </p:nvGrpSpPr>
        <p:grpSpPr bwMode="auto">
          <a:xfrm>
            <a:off x="430213" y="4762500"/>
            <a:ext cx="8353425" cy="239713"/>
            <a:chOff x="526992" y="4619368"/>
            <a:chExt cx="8352565" cy="239871"/>
          </a:xfrm>
        </p:grpSpPr>
        <p:cxnSp>
          <p:nvCxnSpPr>
            <p:cNvPr id="58" name="Connecteur droit avec flèche 57"/>
            <p:cNvCxnSpPr/>
            <p:nvPr/>
          </p:nvCxnSpPr>
          <p:spPr>
            <a:xfrm>
              <a:off x="526992" y="4722624"/>
              <a:ext cx="8352565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>
              <a:off x="887317" y="4619368"/>
              <a:ext cx="0" cy="2160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43" name="Groupe 59"/>
            <p:cNvGrpSpPr>
              <a:grpSpLocks/>
            </p:cNvGrpSpPr>
            <p:nvPr/>
          </p:nvGrpSpPr>
          <p:grpSpPr bwMode="auto">
            <a:xfrm>
              <a:off x="1085459" y="4639999"/>
              <a:ext cx="144016" cy="144016"/>
              <a:chOff x="3347864" y="1844824"/>
              <a:chExt cx="864096" cy="792088"/>
            </a:xfrm>
          </p:grpSpPr>
          <p:cxnSp>
            <p:nvCxnSpPr>
              <p:cNvPr id="61" name="Connecteur droit 60"/>
              <p:cNvCxnSpPr/>
              <p:nvPr/>
            </p:nvCxnSpPr>
            <p:spPr>
              <a:xfrm>
                <a:off x="3349514" y="1844940"/>
                <a:ext cx="866682" cy="7950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61"/>
              <p:cNvCxnSpPr/>
              <p:nvPr/>
            </p:nvCxnSpPr>
            <p:spPr>
              <a:xfrm flipH="1">
                <a:off x="3349514" y="1844940"/>
                <a:ext cx="866682" cy="7950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Rectangle 62"/>
              <p:cNvSpPr/>
              <p:nvPr/>
            </p:nvSpPr>
            <p:spPr>
              <a:xfrm>
                <a:off x="3349514" y="1844940"/>
                <a:ext cx="866682" cy="7950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5144" name="Groupe 63"/>
            <p:cNvGrpSpPr>
              <a:grpSpLocks/>
            </p:cNvGrpSpPr>
            <p:nvPr/>
          </p:nvGrpSpPr>
          <p:grpSpPr bwMode="auto">
            <a:xfrm>
              <a:off x="1373491" y="4639786"/>
              <a:ext cx="144016" cy="144016"/>
              <a:chOff x="3347864" y="1844824"/>
              <a:chExt cx="864096" cy="792088"/>
            </a:xfrm>
          </p:grpSpPr>
          <p:cxnSp>
            <p:nvCxnSpPr>
              <p:cNvPr id="65" name="Connecteur droit 64"/>
              <p:cNvCxnSpPr/>
              <p:nvPr/>
            </p:nvCxnSpPr>
            <p:spPr>
              <a:xfrm>
                <a:off x="3345170" y="1846106"/>
                <a:ext cx="866688" cy="7950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/>
              <p:cNvCxnSpPr/>
              <p:nvPr/>
            </p:nvCxnSpPr>
            <p:spPr>
              <a:xfrm flipH="1">
                <a:off x="3345170" y="1846106"/>
                <a:ext cx="866688" cy="7950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Rectangle 66"/>
              <p:cNvSpPr/>
              <p:nvPr/>
            </p:nvSpPr>
            <p:spPr>
              <a:xfrm>
                <a:off x="3345170" y="1846106"/>
                <a:ext cx="866688" cy="7950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grpSp>
          <p:nvGrpSpPr>
            <p:cNvPr id="5145" name="Groupe 67"/>
            <p:cNvGrpSpPr>
              <a:grpSpLocks/>
            </p:cNvGrpSpPr>
            <p:nvPr/>
          </p:nvGrpSpPr>
          <p:grpSpPr bwMode="auto">
            <a:xfrm>
              <a:off x="1661523" y="4641095"/>
              <a:ext cx="144016" cy="144016"/>
              <a:chOff x="3347864" y="1844824"/>
              <a:chExt cx="864096" cy="792088"/>
            </a:xfrm>
          </p:grpSpPr>
          <p:cxnSp>
            <p:nvCxnSpPr>
              <p:cNvPr id="69" name="Connecteur droit 68"/>
              <p:cNvCxnSpPr/>
              <p:nvPr/>
            </p:nvCxnSpPr>
            <p:spPr>
              <a:xfrm>
                <a:off x="3350348" y="1847642"/>
                <a:ext cx="857161" cy="78633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69"/>
              <p:cNvCxnSpPr/>
              <p:nvPr/>
            </p:nvCxnSpPr>
            <p:spPr>
              <a:xfrm flipH="1">
                <a:off x="3350348" y="1847642"/>
                <a:ext cx="857161" cy="78633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tangle 70"/>
              <p:cNvSpPr/>
              <p:nvPr/>
            </p:nvSpPr>
            <p:spPr>
              <a:xfrm>
                <a:off x="3350348" y="1847642"/>
                <a:ext cx="857161" cy="78633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cxnSp>
          <p:nvCxnSpPr>
            <p:cNvPr id="78" name="Connecteur droit 77"/>
            <p:cNvCxnSpPr/>
            <p:nvPr/>
          </p:nvCxnSpPr>
          <p:spPr>
            <a:xfrm>
              <a:off x="2361953" y="4643197"/>
              <a:ext cx="0" cy="2160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7" name="Bouton d'action : Accueil 126">
            <a:hlinkClick r:id="rId3" action="ppaction://hlinksldjump" highlightClick="1"/>
          </p:cNvPr>
          <p:cNvSpPr/>
          <p:nvPr/>
        </p:nvSpPr>
        <p:spPr>
          <a:xfrm>
            <a:off x="8316913" y="6165850"/>
            <a:ext cx="358775" cy="35877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132" name="ZoneTexte 41"/>
          <p:cNvSpPr txBox="1">
            <a:spLocks noChangeArrowheads="1"/>
          </p:cNvSpPr>
          <p:nvPr/>
        </p:nvSpPr>
        <p:spPr bwMode="auto">
          <a:xfrm>
            <a:off x="361950" y="1003300"/>
            <a:ext cx="8421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800" b="1"/>
              <a:t>Information</a:t>
            </a:r>
            <a:endParaRPr lang="fr-FR" altLang="fr-FR" sz="1600" b="1"/>
          </a:p>
        </p:txBody>
      </p:sp>
      <p:sp>
        <p:nvSpPr>
          <p:cNvPr id="5133" name="ZoneTexte 208"/>
          <p:cNvSpPr txBox="1">
            <a:spLocks noChangeArrowheads="1"/>
          </p:cNvSpPr>
          <p:nvPr/>
        </p:nvSpPr>
        <p:spPr bwMode="auto">
          <a:xfrm>
            <a:off x="1739900" y="266700"/>
            <a:ext cx="5676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LIAISON BAC PRO-BTS</a:t>
            </a:r>
          </a:p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MATHEMATIQUES A CONTEXTE TECHNIQUE</a:t>
            </a:r>
          </a:p>
        </p:txBody>
      </p:sp>
      <p:sp>
        <p:nvSpPr>
          <p:cNvPr id="5134" name="ZoneTexte 1"/>
          <p:cNvSpPr txBox="1">
            <a:spLocks noChangeArrowheads="1"/>
          </p:cNvSpPr>
          <p:nvPr/>
        </p:nvSpPr>
        <p:spPr bwMode="auto">
          <a:xfrm>
            <a:off x="3602038" y="4362450"/>
            <a:ext cx="47148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2000" dirty="0"/>
              <a:t>Durée de chaque séance : 2h00</a:t>
            </a:r>
          </a:p>
          <a:p>
            <a:pPr eaLnBrk="1" hangingPunct="1"/>
            <a:endParaRPr lang="fr-FR" altLang="fr-FR" sz="2000" dirty="0"/>
          </a:p>
          <a:p>
            <a:pPr eaLnBrk="1" hangingPunct="1"/>
            <a:r>
              <a:rPr lang="fr-FR" altLang="fr-FR" sz="2000" dirty="0"/>
              <a:t>Cadre : Aide personnalisée</a:t>
            </a:r>
          </a:p>
        </p:txBody>
      </p:sp>
      <p:grpSp>
        <p:nvGrpSpPr>
          <p:cNvPr id="5135" name="Groupe 95"/>
          <p:cNvGrpSpPr>
            <a:grpSpLocks/>
          </p:cNvGrpSpPr>
          <p:nvPr/>
        </p:nvGrpSpPr>
        <p:grpSpPr bwMode="auto">
          <a:xfrm>
            <a:off x="1012825" y="1698625"/>
            <a:ext cx="144463" cy="142875"/>
            <a:chOff x="3347864" y="1844824"/>
            <a:chExt cx="864096" cy="792088"/>
          </a:xfrm>
        </p:grpSpPr>
        <p:cxnSp>
          <p:nvCxnSpPr>
            <p:cNvPr id="97" name="Connecteur droit 96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5136" name="ZoneTexte 92"/>
          <p:cNvSpPr txBox="1">
            <a:spLocks noChangeArrowheads="1"/>
          </p:cNvSpPr>
          <p:nvPr/>
        </p:nvSpPr>
        <p:spPr bwMode="auto">
          <a:xfrm rot="-5400000">
            <a:off x="100807" y="5544344"/>
            <a:ext cx="13795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/>
              <a:t>Septembre</a:t>
            </a:r>
          </a:p>
        </p:txBody>
      </p:sp>
      <p:sp>
        <p:nvSpPr>
          <p:cNvPr id="5137" name="ZoneTexte 92"/>
          <p:cNvSpPr txBox="1">
            <a:spLocks noChangeArrowheads="1"/>
          </p:cNvSpPr>
          <p:nvPr/>
        </p:nvSpPr>
        <p:spPr bwMode="auto">
          <a:xfrm rot="-5400000">
            <a:off x="1575594" y="5498306"/>
            <a:ext cx="13795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/>
              <a:t>Novembre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Connecteur droit avec flèche 19"/>
          <p:cNvCxnSpPr/>
          <p:nvPr/>
        </p:nvCxnSpPr>
        <p:spPr>
          <a:xfrm>
            <a:off x="477838" y="4875213"/>
            <a:ext cx="835183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2103438" y="4768850"/>
            <a:ext cx="0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2979738" y="4767263"/>
            <a:ext cx="0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49" name="Groupe 24"/>
          <p:cNvGrpSpPr>
            <a:grpSpLocks/>
          </p:cNvGrpSpPr>
          <p:nvPr/>
        </p:nvGrpSpPr>
        <p:grpSpPr bwMode="auto">
          <a:xfrm>
            <a:off x="2528888" y="4789488"/>
            <a:ext cx="144462" cy="142875"/>
            <a:chOff x="3347864" y="1844824"/>
            <a:chExt cx="864096" cy="792088"/>
          </a:xfrm>
        </p:grpSpPr>
        <p:cxnSp>
          <p:nvCxnSpPr>
            <p:cNvPr id="26" name="Connecteur droit 25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31" name="ZoneTexte 30"/>
          <p:cNvSpPr txBox="1"/>
          <p:nvPr/>
        </p:nvSpPr>
        <p:spPr>
          <a:xfrm>
            <a:off x="2835275" y="1814513"/>
            <a:ext cx="4394200" cy="224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600" b="1" dirty="0"/>
              <a:t>Séance 4 </a:t>
            </a:r>
            <a:r>
              <a:rPr lang="fr-FR" sz="1600" dirty="0"/>
              <a:t>: </a:t>
            </a:r>
            <a:r>
              <a:rPr lang="fr-FR" sz="1400" b="1" dirty="0"/>
              <a:t>Visites de 2 établissements </a:t>
            </a:r>
            <a:endParaRPr lang="fr-FR" sz="1200" b="1" dirty="0"/>
          </a:p>
          <a:p>
            <a:pPr>
              <a:defRPr/>
            </a:pPr>
            <a:endParaRPr lang="fr-FR" sz="1200" dirty="0"/>
          </a:p>
          <a:p>
            <a:pPr marL="180975">
              <a:defRPr/>
            </a:pPr>
            <a:r>
              <a:rPr lang="fr-FR" sz="1400" b="1" dirty="0"/>
              <a:t>Formations industrielles (Lycée de l’Europe)</a:t>
            </a:r>
          </a:p>
          <a:p>
            <a:pPr marL="180975">
              <a:defRPr/>
            </a:pPr>
            <a:r>
              <a:rPr lang="fr-FR" sz="1400" b="1" dirty="0"/>
              <a:t>Formations tertiaires (Lycée du Noordover)</a:t>
            </a:r>
          </a:p>
          <a:p>
            <a:pPr>
              <a:defRPr/>
            </a:pPr>
            <a:endParaRPr lang="fr-FR" sz="1200" dirty="0"/>
          </a:p>
          <a:p>
            <a:pPr marL="542925" indent="-285750">
              <a:buFont typeface="Arial" panose="020B0604020202020204" pitchFamily="34" charset="0"/>
              <a:buChar char="•"/>
              <a:defRPr/>
            </a:pPr>
            <a:r>
              <a:rPr lang="fr-FR" sz="1200" dirty="0">
                <a:solidFill>
                  <a:schemeClr val="tx2"/>
                </a:solidFill>
              </a:rPr>
              <a:t>Présentation de l’établissement</a:t>
            </a:r>
          </a:p>
          <a:p>
            <a:pPr marL="542925" indent="-285750">
              <a:buFont typeface="Arial" panose="020B0604020202020204" pitchFamily="34" charset="0"/>
              <a:buChar char="•"/>
              <a:defRPr/>
            </a:pPr>
            <a:r>
              <a:rPr lang="fr-FR" sz="1200" dirty="0">
                <a:solidFill>
                  <a:schemeClr val="tx2"/>
                </a:solidFill>
              </a:rPr>
              <a:t>Présentation des formations post-bac</a:t>
            </a:r>
          </a:p>
          <a:p>
            <a:pPr marL="542925" indent="-285750">
              <a:buFont typeface="Arial" panose="020B0604020202020204" pitchFamily="34" charset="0"/>
              <a:buChar char="•"/>
              <a:defRPr/>
            </a:pPr>
            <a:r>
              <a:rPr lang="fr-FR" sz="1200" dirty="0">
                <a:solidFill>
                  <a:schemeClr val="tx2"/>
                </a:solidFill>
              </a:rPr>
              <a:t>Visite des secteurs de formation</a:t>
            </a:r>
          </a:p>
          <a:p>
            <a:pPr marL="542925" indent="-285750">
              <a:buFont typeface="Arial" panose="020B0604020202020204" pitchFamily="34" charset="0"/>
              <a:buChar char="•"/>
              <a:defRPr/>
            </a:pPr>
            <a:r>
              <a:rPr lang="fr-FR" sz="1200" dirty="0">
                <a:solidFill>
                  <a:schemeClr val="tx2"/>
                </a:solidFill>
              </a:rPr>
              <a:t>Echanges avec les étudiants</a:t>
            </a:r>
          </a:p>
          <a:p>
            <a:pPr marL="542925" indent="-285750">
              <a:buFont typeface="Arial" panose="020B0604020202020204" pitchFamily="34" charset="0"/>
              <a:buChar char="•"/>
              <a:defRPr/>
            </a:pPr>
            <a:r>
              <a:rPr lang="fr-FR" sz="1200" dirty="0">
                <a:solidFill>
                  <a:schemeClr val="tx2"/>
                </a:solidFill>
              </a:rPr>
              <a:t>Echanges avec les enseignants</a:t>
            </a:r>
          </a:p>
          <a:p>
            <a:pPr>
              <a:defRPr/>
            </a:pPr>
            <a:endParaRPr lang="fr-FR" sz="1200" dirty="0">
              <a:solidFill>
                <a:schemeClr val="tx2"/>
              </a:solidFill>
            </a:endParaRPr>
          </a:p>
        </p:txBody>
      </p:sp>
      <p:grpSp>
        <p:nvGrpSpPr>
          <p:cNvPr id="6151" name="Groupe 31"/>
          <p:cNvGrpSpPr>
            <a:grpSpLocks/>
          </p:cNvGrpSpPr>
          <p:nvPr/>
        </p:nvGrpSpPr>
        <p:grpSpPr bwMode="auto">
          <a:xfrm>
            <a:off x="2538413" y="1892300"/>
            <a:ext cx="144462" cy="142875"/>
            <a:chOff x="3347864" y="1844824"/>
            <a:chExt cx="864096" cy="792088"/>
          </a:xfrm>
        </p:grpSpPr>
        <p:cxnSp>
          <p:nvCxnSpPr>
            <p:cNvPr id="33" name="Connecteur droit 32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cxnSp>
        <p:nvCxnSpPr>
          <p:cNvPr id="37" name="Connecteur droit 36"/>
          <p:cNvCxnSpPr/>
          <p:nvPr/>
        </p:nvCxnSpPr>
        <p:spPr>
          <a:xfrm flipH="1">
            <a:off x="2600325" y="2105025"/>
            <a:ext cx="11113" cy="2662238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Bouton d'action : Accueil 39">
            <a:hlinkClick r:id="rId3" action="ppaction://hlinksldjump" highlightClick="1"/>
          </p:cNvPr>
          <p:cNvSpPr/>
          <p:nvPr/>
        </p:nvSpPr>
        <p:spPr>
          <a:xfrm>
            <a:off x="8316913" y="6165850"/>
            <a:ext cx="358775" cy="35877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154" name="ZoneTexte 24"/>
          <p:cNvSpPr txBox="1">
            <a:spLocks noChangeArrowheads="1"/>
          </p:cNvSpPr>
          <p:nvPr/>
        </p:nvSpPr>
        <p:spPr bwMode="auto">
          <a:xfrm>
            <a:off x="971550" y="1003300"/>
            <a:ext cx="72009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400" b="1"/>
              <a:t>Les visites</a:t>
            </a:r>
          </a:p>
          <a:p>
            <a:pPr algn="ctr" eaLnBrk="1" hangingPunct="1"/>
            <a:r>
              <a:rPr lang="fr-FR" altLang="fr-FR" sz="1200" b="1"/>
              <a:t> </a:t>
            </a:r>
          </a:p>
        </p:txBody>
      </p:sp>
      <p:sp>
        <p:nvSpPr>
          <p:cNvPr id="6155" name="ZoneTexte 208"/>
          <p:cNvSpPr txBox="1">
            <a:spLocks noChangeArrowheads="1"/>
          </p:cNvSpPr>
          <p:nvPr/>
        </p:nvSpPr>
        <p:spPr bwMode="auto">
          <a:xfrm>
            <a:off x="1739900" y="266700"/>
            <a:ext cx="5676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LIAISON BAC PRO-BTS</a:t>
            </a:r>
          </a:p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MATHEMATIQUES A CONTEXTE TECHNIQUE</a:t>
            </a:r>
          </a:p>
        </p:txBody>
      </p:sp>
      <p:sp>
        <p:nvSpPr>
          <p:cNvPr id="6156" name="ZoneTexte 92"/>
          <p:cNvSpPr txBox="1">
            <a:spLocks noChangeArrowheads="1"/>
          </p:cNvSpPr>
          <p:nvPr/>
        </p:nvSpPr>
        <p:spPr bwMode="auto">
          <a:xfrm rot="-5400000">
            <a:off x="1416844" y="5504656"/>
            <a:ext cx="13795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/>
              <a:t>Novembre</a:t>
            </a:r>
          </a:p>
        </p:txBody>
      </p:sp>
      <p:sp>
        <p:nvSpPr>
          <p:cNvPr id="6157" name="ZoneTexte 92"/>
          <p:cNvSpPr txBox="1">
            <a:spLocks noChangeArrowheads="1"/>
          </p:cNvSpPr>
          <p:nvPr/>
        </p:nvSpPr>
        <p:spPr bwMode="auto">
          <a:xfrm rot="-5400000">
            <a:off x="2281238" y="5381625"/>
            <a:ext cx="13795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/>
              <a:t>Janvier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avec flèche 3"/>
          <p:cNvCxnSpPr/>
          <p:nvPr/>
        </p:nvCxnSpPr>
        <p:spPr>
          <a:xfrm>
            <a:off x="635000" y="5345113"/>
            <a:ext cx="835342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>
            <a:off x="2898775" y="5238750"/>
            <a:ext cx="0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4276725" y="5238750"/>
            <a:ext cx="0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73" name="Groupe 6"/>
          <p:cNvGrpSpPr>
            <a:grpSpLocks/>
          </p:cNvGrpSpPr>
          <p:nvPr/>
        </p:nvGrpSpPr>
        <p:grpSpPr bwMode="auto">
          <a:xfrm>
            <a:off x="3503613" y="5264150"/>
            <a:ext cx="144462" cy="144463"/>
            <a:chOff x="3347864" y="1844824"/>
            <a:chExt cx="864096" cy="792088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cxnSp>
        <p:nvCxnSpPr>
          <p:cNvPr id="13" name="Connecteur droit avec flèche 12"/>
          <p:cNvCxnSpPr/>
          <p:nvPr/>
        </p:nvCxnSpPr>
        <p:spPr>
          <a:xfrm>
            <a:off x="3079750" y="5732463"/>
            <a:ext cx="1014413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5" name="ZoneTexte 13"/>
          <p:cNvSpPr txBox="1">
            <a:spLocks noChangeArrowheads="1"/>
          </p:cNvSpPr>
          <p:nvPr/>
        </p:nvSpPr>
        <p:spPr bwMode="auto">
          <a:xfrm>
            <a:off x="2771775" y="5834063"/>
            <a:ext cx="15049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800" b="1">
                <a:solidFill>
                  <a:srgbClr val="FF0000"/>
                </a:solidFill>
              </a:rPr>
              <a:t>APB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740150" y="2241550"/>
            <a:ext cx="5295900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600" b="1" dirty="0"/>
              <a:t>Séance 5 </a:t>
            </a:r>
            <a:r>
              <a:rPr lang="fr-FR" sz="1600" dirty="0"/>
              <a:t>: </a:t>
            </a:r>
            <a:r>
              <a:rPr lang="fr-FR" sz="1400" b="1" dirty="0"/>
              <a:t>Mini stage d’immersion pendant une journée</a:t>
            </a:r>
          </a:p>
          <a:p>
            <a:pPr>
              <a:defRPr/>
            </a:pPr>
            <a:endParaRPr lang="fr-FR" sz="1200" dirty="0"/>
          </a:p>
          <a:p>
            <a:pPr marL="542925" indent="-285750">
              <a:buFont typeface="Arial" panose="020B0604020202020204" pitchFamily="34" charset="0"/>
              <a:buChar char="•"/>
              <a:defRPr/>
            </a:pPr>
            <a:r>
              <a:rPr lang="fr-FR" sz="1200" dirty="0">
                <a:solidFill>
                  <a:schemeClr val="tx2"/>
                </a:solidFill>
              </a:rPr>
              <a:t>Accueil d’un groupe de 5 élèves de terminale bac pro TCI en STS CRCI</a:t>
            </a:r>
          </a:p>
          <a:p>
            <a:pPr marL="542925" indent="-285750">
              <a:buFont typeface="Arial" panose="020B0604020202020204" pitchFamily="34" charset="0"/>
              <a:buChar char="•"/>
              <a:defRPr/>
            </a:pPr>
            <a:endParaRPr lang="fr-FR" sz="1200" dirty="0">
              <a:solidFill>
                <a:schemeClr val="tx2"/>
              </a:solidFill>
            </a:endParaRPr>
          </a:p>
          <a:p>
            <a:pPr marL="542925" indent="-285750">
              <a:buFont typeface="Arial" panose="020B0604020202020204" pitchFamily="34" charset="0"/>
              <a:buChar char="•"/>
              <a:defRPr/>
            </a:pPr>
            <a:r>
              <a:rPr lang="fr-FR" sz="1200" dirty="0">
                <a:solidFill>
                  <a:schemeClr val="tx2"/>
                </a:solidFill>
              </a:rPr>
              <a:t>Réalisation de l’activité interdisciplinaire construite  conjointement par  une équipe de 4 professeurs :</a:t>
            </a:r>
          </a:p>
        </p:txBody>
      </p:sp>
      <p:grpSp>
        <p:nvGrpSpPr>
          <p:cNvPr id="7177" name="Groupe 19"/>
          <p:cNvGrpSpPr>
            <a:grpSpLocks/>
          </p:cNvGrpSpPr>
          <p:nvPr/>
        </p:nvGrpSpPr>
        <p:grpSpPr bwMode="auto">
          <a:xfrm>
            <a:off x="3522663" y="2389188"/>
            <a:ext cx="144462" cy="144462"/>
            <a:chOff x="3347864" y="1844824"/>
            <a:chExt cx="864096" cy="792088"/>
          </a:xfrm>
        </p:grpSpPr>
        <p:cxnSp>
          <p:nvCxnSpPr>
            <p:cNvPr id="21" name="Connecteur droit 20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7178" name="ZoneTexte 26"/>
          <p:cNvSpPr txBox="1">
            <a:spLocks noChangeArrowheads="1"/>
          </p:cNvSpPr>
          <p:nvPr/>
        </p:nvSpPr>
        <p:spPr bwMode="auto">
          <a:xfrm>
            <a:off x="4524375" y="3894138"/>
            <a:ext cx="43418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42925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fr-FR" altLang="fr-FR" sz="1200" b="1" dirty="0">
                <a:solidFill>
                  <a:schemeClr val="tx2"/>
                </a:solidFill>
              </a:rPr>
              <a:t>1 professeur d’enseignement professionnel TCI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fr-FR" altLang="fr-FR" sz="1200" b="1" dirty="0" smtClean="0">
                <a:solidFill>
                  <a:schemeClr val="tx2"/>
                </a:solidFill>
              </a:rPr>
              <a:t>1 professeur </a:t>
            </a:r>
            <a:r>
              <a:rPr lang="fr-FR" altLang="fr-FR" sz="1200" b="1" dirty="0">
                <a:solidFill>
                  <a:schemeClr val="tx2"/>
                </a:solidFill>
              </a:rPr>
              <a:t>d’enseignement professionnel CRCI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fr-FR" altLang="fr-FR" sz="1200" b="1" dirty="0">
                <a:solidFill>
                  <a:schemeClr val="tx2"/>
                </a:solidFill>
              </a:rPr>
              <a:t>1 professeur de mathématiques TCI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fr-FR" altLang="fr-FR" sz="1200" b="1" dirty="0">
                <a:solidFill>
                  <a:schemeClr val="tx2"/>
                </a:solidFill>
              </a:rPr>
              <a:t>1 professeur de mathématiques CRCI</a:t>
            </a:r>
          </a:p>
        </p:txBody>
      </p:sp>
      <p:sp>
        <p:nvSpPr>
          <p:cNvPr id="28" name="Bouton d'action : Accueil 27">
            <a:hlinkClick r:id="rId3" action="ppaction://hlinksldjump" highlightClick="1"/>
          </p:cNvPr>
          <p:cNvSpPr/>
          <p:nvPr/>
        </p:nvSpPr>
        <p:spPr>
          <a:xfrm>
            <a:off x="8316913" y="6165850"/>
            <a:ext cx="358775" cy="35877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180" name="ZoneTexte 23"/>
          <p:cNvSpPr txBox="1">
            <a:spLocks noChangeArrowheads="1"/>
          </p:cNvSpPr>
          <p:nvPr/>
        </p:nvSpPr>
        <p:spPr bwMode="auto">
          <a:xfrm>
            <a:off x="1292225" y="1038225"/>
            <a:ext cx="6124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400" b="1" dirty="0"/>
              <a:t> Le mini stage :</a:t>
            </a:r>
          </a:p>
          <a:p>
            <a:pPr algn="ctr" eaLnBrk="1" hangingPunct="1"/>
            <a:r>
              <a:rPr lang="fr-FR" altLang="fr-FR" sz="1400" b="1" dirty="0"/>
              <a:t>Immersion dans le futur espace de formation</a:t>
            </a:r>
          </a:p>
          <a:p>
            <a:pPr algn="ctr" eaLnBrk="1" hangingPunct="1"/>
            <a:r>
              <a:rPr lang="fr-FR" altLang="fr-FR" sz="1400" b="1" dirty="0"/>
              <a:t>Activité  en </a:t>
            </a:r>
            <a:r>
              <a:rPr lang="fr-FR" altLang="fr-FR" sz="1400" b="1" dirty="0" err="1"/>
              <a:t>co</a:t>
            </a:r>
            <a:r>
              <a:rPr lang="fr-FR" altLang="fr-FR" sz="1400" b="1" dirty="0"/>
              <a:t>-enseignement (LP-LEGT) </a:t>
            </a:r>
          </a:p>
          <a:p>
            <a:pPr algn="ctr" eaLnBrk="1" hangingPunct="1"/>
            <a:r>
              <a:rPr lang="fr-FR" altLang="fr-FR" sz="1200" b="1" dirty="0"/>
              <a:t> </a:t>
            </a:r>
          </a:p>
        </p:txBody>
      </p:sp>
      <p:cxnSp>
        <p:nvCxnSpPr>
          <p:cNvPr id="32" name="Connecteur droit 31"/>
          <p:cNvCxnSpPr/>
          <p:nvPr/>
        </p:nvCxnSpPr>
        <p:spPr>
          <a:xfrm flipH="1">
            <a:off x="3586163" y="2606675"/>
            <a:ext cx="9525" cy="2606675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2" name="ZoneTexte 208"/>
          <p:cNvSpPr txBox="1">
            <a:spLocks noChangeArrowheads="1"/>
          </p:cNvSpPr>
          <p:nvPr/>
        </p:nvSpPr>
        <p:spPr bwMode="auto">
          <a:xfrm>
            <a:off x="1739900" y="266700"/>
            <a:ext cx="5676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LIAISON BAC PRO-BTS</a:t>
            </a:r>
          </a:p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MATHEMATIQUES A CONTEXTE TECHNIQUE</a:t>
            </a:r>
          </a:p>
        </p:txBody>
      </p:sp>
      <p:pic>
        <p:nvPicPr>
          <p:cNvPr id="7183" name="Image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2241550"/>
            <a:ext cx="2933700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4" name="ZoneTexte 92"/>
          <p:cNvSpPr txBox="1">
            <a:spLocks noChangeArrowheads="1"/>
          </p:cNvSpPr>
          <p:nvPr/>
        </p:nvSpPr>
        <p:spPr bwMode="auto">
          <a:xfrm rot="-5400000">
            <a:off x="2209800" y="5784850"/>
            <a:ext cx="13795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/>
              <a:t>Janvier</a:t>
            </a:r>
          </a:p>
        </p:txBody>
      </p:sp>
      <p:sp>
        <p:nvSpPr>
          <p:cNvPr id="7185" name="ZoneTexte 92"/>
          <p:cNvSpPr txBox="1">
            <a:spLocks noChangeArrowheads="1"/>
          </p:cNvSpPr>
          <p:nvPr/>
        </p:nvSpPr>
        <p:spPr bwMode="auto">
          <a:xfrm rot="-5400000">
            <a:off x="3590925" y="5688013"/>
            <a:ext cx="13795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/>
              <a:t>Mars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avec flèche 3"/>
          <p:cNvCxnSpPr/>
          <p:nvPr/>
        </p:nvCxnSpPr>
        <p:spPr>
          <a:xfrm>
            <a:off x="474663" y="5573713"/>
            <a:ext cx="835183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>
            <a:off x="3821113" y="5472113"/>
            <a:ext cx="0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96" name="Groupe 5"/>
          <p:cNvGrpSpPr>
            <a:grpSpLocks/>
          </p:cNvGrpSpPr>
          <p:nvPr/>
        </p:nvGrpSpPr>
        <p:grpSpPr bwMode="auto">
          <a:xfrm>
            <a:off x="5013325" y="5483225"/>
            <a:ext cx="144463" cy="142875"/>
            <a:chOff x="3347864" y="1844824"/>
            <a:chExt cx="864096" cy="792088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8197" name="Groupe 9"/>
          <p:cNvGrpSpPr>
            <a:grpSpLocks/>
          </p:cNvGrpSpPr>
          <p:nvPr/>
        </p:nvGrpSpPr>
        <p:grpSpPr bwMode="auto">
          <a:xfrm>
            <a:off x="4264025" y="5491163"/>
            <a:ext cx="142875" cy="144462"/>
            <a:chOff x="3347864" y="1844824"/>
            <a:chExt cx="864096" cy="792088"/>
          </a:xfrm>
        </p:grpSpPr>
        <p:cxnSp>
          <p:nvCxnSpPr>
            <p:cNvPr id="11" name="Connecteur droit 10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8198" name="Groupe 13"/>
          <p:cNvGrpSpPr>
            <a:grpSpLocks/>
          </p:cNvGrpSpPr>
          <p:nvPr/>
        </p:nvGrpSpPr>
        <p:grpSpPr bwMode="auto">
          <a:xfrm>
            <a:off x="4695825" y="5487988"/>
            <a:ext cx="144463" cy="144462"/>
            <a:chOff x="3347864" y="1844824"/>
            <a:chExt cx="864096" cy="792088"/>
          </a:xfrm>
        </p:grpSpPr>
        <p:cxnSp>
          <p:nvCxnSpPr>
            <p:cNvPr id="15" name="Connecteur droit 14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8199" name="Groupe 17"/>
          <p:cNvGrpSpPr>
            <a:grpSpLocks/>
          </p:cNvGrpSpPr>
          <p:nvPr/>
        </p:nvGrpSpPr>
        <p:grpSpPr bwMode="auto">
          <a:xfrm>
            <a:off x="6470650" y="5492750"/>
            <a:ext cx="144463" cy="144463"/>
            <a:chOff x="3347864" y="1844824"/>
            <a:chExt cx="864096" cy="792088"/>
          </a:xfrm>
        </p:grpSpPr>
        <p:cxnSp>
          <p:nvCxnSpPr>
            <p:cNvPr id="19" name="Connecteur droit 18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8200" name="Groupe 21"/>
          <p:cNvGrpSpPr>
            <a:grpSpLocks/>
          </p:cNvGrpSpPr>
          <p:nvPr/>
        </p:nvGrpSpPr>
        <p:grpSpPr bwMode="auto">
          <a:xfrm>
            <a:off x="5332413" y="5491163"/>
            <a:ext cx="144462" cy="144462"/>
            <a:chOff x="3347864" y="1844824"/>
            <a:chExt cx="864096" cy="792088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8201" name="Groupe 25"/>
          <p:cNvGrpSpPr>
            <a:grpSpLocks/>
          </p:cNvGrpSpPr>
          <p:nvPr/>
        </p:nvGrpSpPr>
        <p:grpSpPr bwMode="auto">
          <a:xfrm>
            <a:off x="5605463" y="5492750"/>
            <a:ext cx="144462" cy="142875"/>
            <a:chOff x="3347864" y="1844824"/>
            <a:chExt cx="864096" cy="792088"/>
          </a:xfrm>
        </p:grpSpPr>
        <p:cxnSp>
          <p:nvCxnSpPr>
            <p:cNvPr id="27" name="Connecteur droit 26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8202" name="Groupe 29"/>
          <p:cNvGrpSpPr>
            <a:grpSpLocks/>
          </p:cNvGrpSpPr>
          <p:nvPr/>
        </p:nvGrpSpPr>
        <p:grpSpPr bwMode="auto">
          <a:xfrm>
            <a:off x="5894388" y="5491163"/>
            <a:ext cx="142875" cy="144462"/>
            <a:chOff x="3347864" y="1844824"/>
            <a:chExt cx="864096" cy="792088"/>
          </a:xfrm>
        </p:grpSpPr>
        <p:cxnSp>
          <p:nvCxnSpPr>
            <p:cNvPr id="31" name="Connecteur droit 30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8203" name="Groupe 33"/>
          <p:cNvGrpSpPr>
            <a:grpSpLocks/>
          </p:cNvGrpSpPr>
          <p:nvPr/>
        </p:nvGrpSpPr>
        <p:grpSpPr bwMode="auto">
          <a:xfrm>
            <a:off x="6175375" y="5487988"/>
            <a:ext cx="144463" cy="142875"/>
            <a:chOff x="3347864" y="1844824"/>
            <a:chExt cx="864096" cy="792088"/>
          </a:xfrm>
        </p:grpSpPr>
        <p:cxnSp>
          <p:nvCxnSpPr>
            <p:cNvPr id="35" name="Connecteur droit 34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cxnSp>
        <p:nvCxnSpPr>
          <p:cNvPr id="38" name="Connecteur droit avec flèche 37"/>
          <p:cNvCxnSpPr/>
          <p:nvPr/>
        </p:nvCxnSpPr>
        <p:spPr>
          <a:xfrm>
            <a:off x="4329113" y="2728913"/>
            <a:ext cx="0" cy="271462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4767263" y="5014913"/>
            <a:ext cx="0" cy="4318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>
            <a:off x="5087938" y="3440113"/>
            <a:ext cx="0" cy="200660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>
            <a:off x="5410200" y="5006975"/>
            <a:ext cx="0" cy="439738"/>
          </a:xfrm>
          <a:prstGeom prst="straightConnector1">
            <a:avLst/>
          </a:prstGeom>
          <a:ln>
            <a:solidFill>
              <a:schemeClr val="accent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5667375" y="5014913"/>
            <a:ext cx="0" cy="431800"/>
          </a:xfrm>
          <a:prstGeom prst="straightConnector1">
            <a:avLst/>
          </a:prstGeom>
          <a:ln>
            <a:solidFill>
              <a:schemeClr val="accent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5553075" y="5491163"/>
            <a:ext cx="0" cy="14446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4192588" y="5489575"/>
            <a:ext cx="0" cy="14446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4922838" y="5491163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5267325" y="5492750"/>
            <a:ext cx="0" cy="14446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6672263" y="5486400"/>
            <a:ext cx="0" cy="14446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>
            <a:off x="5832475" y="5495925"/>
            <a:ext cx="0" cy="14446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6134100" y="5481638"/>
            <a:ext cx="0" cy="1524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/>
          <p:cNvCxnSpPr/>
          <p:nvPr/>
        </p:nvCxnSpPr>
        <p:spPr>
          <a:xfrm>
            <a:off x="6402388" y="5491163"/>
            <a:ext cx="0" cy="14446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/>
          <p:nvPr/>
        </p:nvCxnSpPr>
        <p:spPr>
          <a:xfrm>
            <a:off x="4557713" y="5495925"/>
            <a:ext cx="0" cy="1428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>
            <a:off x="7005638" y="5446713"/>
            <a:ext cx="0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9" name="ZoneTexte 66"/>
          <p:cNvSpPr txBox="1">
            <a:spLocks noChangeArrowheads="1"/>
          </p:cNvSpPr>
          <p:nvPr/>
        </p:nvSpPr>
        <p:spPr bwMode="auto">
          <a:xfrm>
            <a:off x="1709738" y="1368425"/>
            <a:ext cx="68961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200" b="1">
                <a:solidFill>
                  <a:schemeClr val="tx2"/>
                </a:solidFill>
              </a:rPr>
              <a:t>Le </a:t>
            </a:r>
            <a:r>
              <a:rPr lang="fr-FR" altLang="fr-FR" sz="1400" b="1">
                <a:solidFill>
                  <a:schemeClr val="tx2"/>
                </a:solidFill>
              </a:rPr>
              <a:t>BO n°2 du 19 février 2009 </a:t>
            </a:r>
            <a:r>
              <a:rPr lang="fr-FR" altLang="fr-FR" sz="1200" b="1">
                <a:solidFill>
                  <a:schemeClr val="tx2"/>
                </a:solidFill>
              </a:rPr>
              <a:t>défini  un programme complémentaire de mathématiques à destination des élèves souhaitant poursuivre leurs études en section de techniciens supérieurs. Il se compose de 3 modules :</a:t>
            </a:r>
          </a:p>
        </p:txBody>
      </p:sp>
      <p:sp>
        <p:nvSpPr>
          <p:cNvPr id="8220" name="ZoneTexte 77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575050" y="2471738"/>
            <a:ext cx="17510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200" b="1" dirty="0"/>
              <a:t>La trigonométrie</a:t>
            </a:r>
          </a:p>
        </p:txBody>
      </p:sp>
      <p:cxnSp>
        <p:nvCxnSpPr>
          <p:cNvPr id="79" name="Connecteur droit 78"/>
          <p:cNvCxnSpPr/>
          <p:nvPr/>
        </p:nvCxnSpPr>
        <p:spPr>
          <a:xfrm flipH="1">
            <a:off x="4762500" y="5006975"/>
            <a:ext cx="647700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22" name="ZoneTexte 83"/>
          <p:cNvSpPr txBox="1">
            <a:spLocks noChangeArrowheads="1"/>
          </p:cNvSpPr>
          <p:nvPr/>
        </p:nvSpPr>
        <p:spPr bwMode="auto">
          <a:xfrm>
            <a:off x="5440363" y="3838575"/>
            <a:ext cx="18669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200" b="1"/>
              <a:t>Le calcul intégral</a:t>
            </a:r>
          </a:p>
        </p:txBody>
      </p:sp>
      <p:cxnSp>
        <p:nvCxnSpPr>
          <p:cNvPr id="86" name="Connecteur droit 85"/>
          <p:cNvCxnSpPr/>
          <p:nvPr/>
        </p:nvCxnSpPr>
        <p:spPr>
          <a:xfrm>
            <a:off x="5667375" y="5019675"/>
            <a:ext cx="866775" cy="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/>
          <p:cNvCxnSpPr/>
          <p:nvPr/>
        </p:nvCxnSpPr>
        <p:spPr>
          <a:xfrm>
            <a:off x="6105525" y="4175125"/>
            <a:ext cx="0" cy="839788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Bouton d'action : Accueil 107">
            <a:hlinkClick r:id="rId4" action="ppaction://hlinksldjump" highlightClick="1"/>
          </p:cNvPr>
          <p:cNvSpPr/>
          <p:nvPr/>
        </p:nvSpPr>
        <p:spPr>
          <a:xfrm>
            <a:off x="8316913" y="6165850"/>
            <a:ext cx="358775" cy="35877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226" name="ZoneTexte 67"/>
          <p:cNvSpPr txBox="1">
            <a:spLocks noChangeArrowheads="1"/>
          </p:cNvSpPr>
          <p:nvPr/>
        </p:nvSpPr>
        <p:spPr bwMode="auto">
          <a:xfrm>
            <a:off x="792163" y="996950"/>
            <a:ext cx="80343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400" b="1"/>
              <a:t>La préparation</a:t>
            </a:r>
          </a:p>
          <a:p>
            <a:pPr algn="ctr" eaLnBrk="1" hangingPunct="1"/>
            <a:r>
              <a:rPr lang="fr-FR" altLang="fr-FR" sz="1200" b="1"/>
              <a:t> </a:t>
            </a:r>
          </a:p>
        </p:txBody>
      </p:sp>
      <p:sp>
        <p:nvSpPr>
          <p:cNvPr id="8227" name="ZoneTexte 70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557713" y="3163888"/>
            <a:ext cx="1576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200" b="1" dirty="0"/>
              <a:t>Le produit scalaire </a:t>
            </a:r>
            <a:endParaRPr lang="fr-FR" altLang="fr-FR" sz="1000" b="1" dirty="0"/>
          </a:p>
        </p:txBody>
      </p:sp>
      <p:sp>
        <p:nvSpPr>
          <p:cNvPr id="8228" name="ZoneTexte 208"/>
          <p:cNvSpPr txBox="1">
            <a:spLocks noChangeArrowheads="1"/>
          </p:cNvSpPr>
          <p:nvPr/>
        </p:nvSpPr>
        <p:spPr bwMode="auto">
          <a:xfrm>
            <a:off x="1739900" y="266700"/>
            <a:ext cx="5676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LIAISON BAC PRO-BTS</a:t>
            </a:r>
          </a:p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MATHEMATIQUES A CONTEXTE TECHNIQUE</a:t>
            </a:r>
          </a:p>
        </p:txBody>
      </p:sp>
      <p:cxnSp>
        <p:nvCxnSpPr>
          <p:cNvPr id="84" name="Connecteur droit avec flèche 83"/>
          <p:cNvCxnSpPr/>
          <p:nvPr/>
        </p:nvCxnSpPr>
        <p:spPr>
          <a:xfrm>
            <a:off x="5965825" y="5019675"/>
            <a:ext cx="0" cy="431800"/>
          </a:xfrm>
          <a:prstGeom prst="straightConnector1">
            <a:avLst/>
          </a:prstGeom>
          <a:ln>
            <a:solidFill>
              <a:schemeClr val="accent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/>
          <p:cNvCxnSpPr/>
          <p:nvPr/>
        </p:nvCxnSpPr>
        <p:spPr>
          <a:xfrm>
            <a:off x="6246813" y="5019675"/>
            <a:ext cx="0" cy="431800"/>
          </a:xfrm>
          <a:prstGeom prst="straightConnector1">
            <a:avLst/>
          </a:prstGeom>
          <a:ln>
            <a:solidFill>
              <a:schemeClr val="accent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/>
          <p:cNvCxnSpPr/>
          <p:nvPr/>
        </p:nvCxnSpPr>
        <p:spPr>
          <a:xfrm>
            <a:off x="6530975" y="5011738"/>
            <a:ext cx="0" cy="431800"/>
          </a:xfrm>
          <a:prstGeom prst="straightConnector1">
            <a:avLst/>
          </a:prstGeom>
          <a:ln>
            <a:solidFill>
              <a:schemeClr val="accent1"/>
            </a:solidFill>
            <a:prstDash val="solid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32" name="ZoneTexte 60"/>
          <p:cNvSpPr txBox="1">
            <a:spLocks noChangeArrowheads="1"/>
          </p:cNvSpPr>
          <p:nvPr/>
        </p:nvSpPr>
        <p:spPr bwMode="auto">
          <a:xfrm>
            <a:off x="4808538" y="4718050"/>
            <a:ext cx="982662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200" b="1"/>
              <a:t>6H00</a:t>
            </a:r>
          </a:p>
        </p:txBody>
      </p:sp>
      <p:sp>
        <p:nvSpPr>
          <p:cNvPr id="8233" name="ZoneTexte 88"/>
          <p:cNvSpPr txBox="1">
            <a:spLocks noChangeArrowheads="1"/>
          </p:cNvSpPr>
          <p:nvPr/>
        </p:nvSpPr>
        <p:spPr bwMode="auto">
          <a:xfrm>
            <a:off x="5832475" y="4718050"/>
            <a:ext cx="979488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200" b="1"/>
              <a:t>8H00</a:t>
            </a:r>
          </a:p>
        </p:txBody>
      </p:sp>
      <p:sp>
        <p:nvSpPr>
          <p:cNvPr id="8234" name="ZoneTexte 89"/>
          <p:cNvSpPr txBox="1">
            <a:spLocks noChangeArrowheads="1"/>
          </p:cNvSpPr>
          <p:nvPr/>
        </p:nvSpPr>
        <p:spPr bwMode="auto">
          <a:xfrm>
            <a:off x="4014788" y="4718050"/>
            <a:ext cx="62865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200" b="1"/>
              <a:t> 2H00</a:t>
            </a:r>
          </a:p>
        </p:txBody>
      </p:sp>
      <p:sp>
        <p:nvSpPr>
          <p:cNvPr id="8235" name="ZoneTexte 1"/>
          <p:cNvSpPr txBox="1">
            <a:spLocks noChangeArrowheads="1"/>
          </p:cNvSpPr>
          <p:nvPr/>
        </p:nvSpPr>
        <p:spPr bwMode="auto">
          <a:xfrm>
            <a:off x="152400" y="5164138"/>
            <a:ext cx="39354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600" b="1"/>
              <a:t>Durée de chaque séance : 2h00</a:t>
            </a:r>
          </a:p>
          <a:p>
            <a:pPr eaLnBrk="1" hangingPunct="1"/>
            <a:endParaRPr lang="fr-FR" altLang="fr-FR" sz="1600" b="1"/>
          </a:p>
          <a:p>
            <a:pPr eaLnBrk="1" hangingPunct="1"/>
            <a:r>
              <a:rPr lang="fr-FR" altLang="fr-FR" sz="1600" b="1"/>
              <a:t>Cadre : Aide personnalisée</a:t>
            </a:r>
          </a:p>
        </p:txBody>
      </p:sp>
      <p:pic>
        <p:nvPicPr>
          <p:cNvPr id="8236" name="Picture 68" descr="http://pedagogie.ac-toulouse.fr/ien82-moissac/IMG/jpg/bo_5_mai_20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376363"/>
            <a:ext cx="11144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37" name="ZoneTexte 92"/>
          <p:cNvSpPr txBox="1">
            <a:spLocks noChangeArrowheads="1"/>
          </p:cNvSpPr>
          <p:nvPr/>
        </p:nvSpPr>
        <p:spPr bwMode="auto">
          <a:xfrm rot="-5400000">
            <a:off x="3131344" y="5877719"/>
            <a:ext cx="13795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/>
              <a:t>Mars</a:t>
            </a:r>
          </a:p>
        </p:txBody>
      </p:sp>
      <p:sp>
        <p:nvSpPr>
          <p:cNvPr id="8238" name="ZoneTexte 92"/>
          <p:cNvSpPr txBox="1">
            <a:spLocks noChangeArrowheads="1"/>
          </p:cNvSpPr>
          <p:nvPr/>
        </p:nvSpPr>
        <p:spPr bwMode="auto">
          <a:xfrm rot="-5400000">
            <a:off x="6315869" y="5745956"/>
            <a:ext cx="13795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/>
              <a:t>Juin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avec flèche 3"/>
          <p:cNvCxnSpPr/>
          <p:nvPr/>
        </p:nvCxnSpPr>
        <p:spPr>
          <a:xfrm>
            <a:off x="474663" y="5573713"/>
            <a:ext cx="8351837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19" name="Groupe 17"/>
          <p:cNvGrpSpPr>
            <a:grpSpLocks/>
          </p:cNvGrpSpPr>
          <p:nvPr/>
        </p:nvGrpSpPr>
        <p:grpSpPr bwMode="auto">
          <a:xfrm>
            <a:off x="7589838" y="5497513"/>
            <a:ext cx="144462" cy="144462"/>
            <a:chOff x="3347864" y="1844824"/>
            <a:chExt cx="864096" cy="792088"/>
          </a:xfrm>
        </p:grpSpPr>
        <p:cxnSp>
          <p:nvCxnSpPr>
            <p:cNvPr id="19" name="Connecteur droit 18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cxnSp>
        <p:nvCxnSpPr>
          <p:cNvPr id="38" name="Connecteur droit avec flèche 37"/>
          <p:cNvCxnSpPr/>
          <p:nvPr/>
        </p:nvCxnSpPr>
        <p:spPr>
          <a:xfrm>
            <a:off x="7667625" y="3409950"/>
            <a:ext cx="0" cy="1998663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>
            <a:off x="7467600" y="5470525"/>
            <a:ext cx="0" cy="2159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3" name="ZoneTexte 67"/>
          <p:cNvSpPr txBox="1">
            <a:spLocks noChangeArrowheads="1"/>
          </p:cNvSpPr>
          <p:nvPr/>
        </p:nvSpPr>
        <p:spPr bwMode="auto">
          <a:xfrm>
            <a:off x="971550" y="993775"/>
            <a:ext cx="7200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400" b="1"/>
              <a:t>L’accompagnement</a:t>
            </a:r>
          </a:p>
          <a:p>
            <a:pPr algn="ctr" eaLnBrk="1" hangingPunct="1"/>
            <a:r>
              <a:rPr lang="fr-FR" altLang="fr-FR" sz="1400" b="1"/>
              <a:t> </a:t>
            </a:r>
          </a:p>
        </p:txBody>
      </p:sp>
      <p:sp>
        <p:nvSpPr>
          <p:cNvPr id="9225" name="ZoneTexte 70"/>
          <p:cNvSpPr txBox="1">
            <a:spLocks noChangeArrowheads="1"/>
          </p:cNvSpPr>
          <p:nvPr/>
        </p:nvSpPr>
        <p:spPr bwMode="auto">
          <a:xfrm>
            <a:off x="1337470" y="1880561"/>
            <a:ext cx="490299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200" b="1" dirty="0" smtClean="0">
                <a:solidFill>
                  <a:schemeClr val="tx2"/>
                </a:solidFill>
              </a:rPr>
              <a:t>En début de cycle le professeur de mathématiques s’appuie sur des activités à forte dominante technique pour :</a:t>
            </a:r>
          </a:p>
          <a:p>
            <a:pPr eaLnBrk="1" hangingPunct="1"/>
            <a:endParaRPr lang="fr-FR" altLang="fr-FR" sz="1200" b="1" dirty="0">
              <a:solidFill>
                <a:schemeClr val="tx2"/>
              </a:solidFill>
            </a:endParaRPr>
          </a:p>
          <a:p>
            <a:pPr marL="714375" indent="-171450" eaLnBrk="1" hangingPunct="1">
              <a:buFont typeface="Arial" panose="020B0604020202020204" pitchFamily="34" charset="0"/>
              <a:buChar char="•"/>
            </a:pPr>
            <a:r>
              <a:rPr lang="fr-FR" altLang="fr-FR" sz="1200" b="1" dirty="0" smtClean="0">
                <a:solidFill>
                  <a:schemeClr val="tx2"/>
                </a:solidFill>
              </a:rPr>
              <a:t>Rassurer l’élève issu de bac pro.</a:t>
            </a:r>
          </a:p>
          <a:p>
            <a:pPr marL="714375" indent="-171450" eaLnBrk="1" hangingPunct="1">
              <a:buFont typeface="Arial" panose="020B0604020202020204" pitchFamily="34" charset="0"/>
              <a:buChar char="•"/>
            </a:pPr>
            <a:r>
              <a:rPr lang="fr-FR" altLang="fr-FR" sz="1200" b="1" dirty="0" smtClean="0">
                <a:solidFill>
                  <a:schemeClr val="tx2"/>
                </a:solidFill>
              </a:rPr>
              <a:t>Valoriser </a:t>
            </a:r>
            <a:r>
              <a:rPr lang="fr-FR" altLang="fr-FR" sz="1200" b="1" dirty="0">
                <a:solidFill>
                  <a:schemeClr val="tx2"/>
                </a:solidFill>
              </a:rPr>
              <a:t>s</a:t>
            </a:r>
            <a:r>
              <a:rPr lang="fr-FR" altLang="fr-FR" sz="1200" b="1" dirty="0" smtClean="0">
                <a:solidFill>
                  <a:schemeClr val="tx2"/>
                </a:solidFill>
              </a:rPr>
              <a:t>es compétences.</a:t>
            </a:r>
            <a:endParaRPr lang="fr-FR" altLang="fr-FR" sz="1200" b="1" dirty="0">
              <a:solidFill>
                <a:schemeClr val="tx2"/>
              </a:solidFill>
            </a:endParaRPr>
          </a:p>
        </p:txBody>
      </p:sp>
      <p:sp>
        <p:nvSpPr>
          <p:cNvPr id="9226" name="ZoneTexte 65"/>
          <p:cNvSpPr txBox="1">
            <a:spLocks noChangeArrowheads="1"/>
          </p:cNvSpPr>
          <p:nvPr/>
        </p:nvSpPr>
        <p:spPr bwMode="auto">
          <a:xfrm>
            <a:off x="6907213" y="4868863"/>
            <a:ext cx="1019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900" b="1"/>
              <a:t>Septembre Année N+1</a:t>
            </a:r>
          </a:p>
        </p:txBody>
      </p:sp>
      <p:grpSp>
        <p:nvGrpSpPr>
          <p:cNvPr id="9227" name="Groupe 17"/>
          <p:cNvGrpSpPr>
            <a:grpSpLocks/>
          </p:cNvGrpSpPr>
          <p:nvPr/>
        </p:nvGrpSpPr>
        <p:grpSpPr bwMode="auto">
          <a:xfrm>
            <a:off x="7594600" y="3173413"/>
            <a:ext cx="144463" cy="144462"/>
            <a:chOff x="3347864" y="1844824"/>
            <a:chExt cx="864096" cy="792088"/>
          </a:xfrm>
        </p:grpSpPr>
        <p:cxnSp>
          <p:nvCxnSpPr>
            <p:cNvPr id="72" name="Connecteur droit 71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9228" name="ZoneTexte 208"/>
          <p:cNvSpPr txBox="1">
            <a:spLocks noChangeArrowheads="1"/>
          </p:cNvSpPr>
          <p:nvPr/>
        </p:nvSpPr>
        <p:spPr bwMode="auto">
          <a:xfrm>
            <a:off x="1739900" y="266700"/>
            <a:ext cx="5676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LIAISON BAC PRO-BTS</a:t>
            </a:r>
          </a:p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MATHEMATIQUES A CONTEXTE TECHNIQUE</a:t>
            </a:r>
          </a:p>
        </p:txBody>
      </p:sp>
      <p:grpSp>
        <p:nvGrpSpPr>
          <p:cNvPr id="22" name="Groupe 166"/>
          <p:cNvGrpSpPr>
            <a:grpSpLocks/>
          </p:cNvGrpSpPr>
          <p:nvPr/>
        </p:nvGrpSpPr>
        <p:grpSpPr bwMode="auto">
          <a:xfrm>
            <a:off x="7934325" y="5492751"/>
            <a:ext cx="144463" cy="142875"/>
            <a:chOff x="3347864" y="1844824"/>
            <a:chExt cx="864096" cy="792088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cxnSp>
        <p:nvCxnSpPr>
          <p:cNvPr id="26" name="Connecteur droit 25"/>
          <p:cNvCxnSpPr/>
          <p:nvPr/>
        </p:nvCxnSpPr>
        <p:spPr>
          <a:xfrm>
            <a:off x="7699375" y="5037139"/>
            <a:ext cx="79692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>
            <a:off x="8007350" y="5037139"/>
            <a:ext cx="0" cy="390525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e 166"/>
          <p:cNvGrpSpPr>
            <a:grpSpLocks/>
          </p:cNvGrpSpPr>
          <p:nvPr/>
        </p:nvGrpSpPr>
        <p:grpSpPr bwMode="auto">
          <a:xfrm>
            <a:off x="8179593" y="5492751"/>
            <a:ext cx="144463" cy="142875"/>
            <a:chOff x="3347864" y="1844824"/>
            <a:chExt cx="864096" cy="792088"/>
          </a:xfrm>
        </p:grpSpPr>
        <p:cxnSp>
          <p:nvCxnSpPr>
            <p:cNvPr id="30" name="Connecteur droit 29"/>
            <p:cNvCxnSpPr/>
            <p:nvPr/>
          </p:nvCxnSpPr>
          <p:spPr>
            <a:xfrm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H="1">
              <a:off x="3347864" y="1844824"/>
              <a:ext cx="864096" cy="792088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3347864" y="1844824"/>
              <a:ext cx="864096" cy="792088"/>
            </a:xfrm>
            <a:prstGeom prst="rect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cxnSp>
        <p:nvCxnSpPr>
          <p:cNvPr id="33" name="Connecteur droit avec flèche 32"/>
          <p:cNvCxnSpPr/>
          <p:nvPr/>
        </p:nvCxnSpPr>
        <p:spPr>
          <a:xfrm>
            <a:off x="8251824" y="5053806"/>
            <a:ext cx="0" cy="390525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hlinkClick r:id="rId3" action="ppaction://hlinksldjump"/>
          </p:cNvPr>
          <p:cNvSpPr txBox="1"/>
          <p:nvPr/>
        </p:nvSpPr>
        <p:spPr>
          <a:xfrm>
            <a:off x="5486400" y="3091755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Exemple de séance</a:t>
            </a:r>
            <a:endParaRPr lang="fr-FR" sz="1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337470" y="3809205"/>
            <a:ext cx="4815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Les nouveaux programmes de BTS recommandent :</a:t>
            </a:r>
          </a:p>
          <a:p>
            <a:endParaRPr lang="fr-FR" sz="1200" b="1" dirty="0" smtClean="0"/>
          </a:p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fr-FR" sz="1200" b="1" dirty="0" smtClean="0"/>
              <a:t>de s’appuyer sur des contextes techniques</a:t>
            </a:r>
          </a:p>
          <a:p>
            <a:pPr marL="628650" lvl="1" indent="-171450">
              <a:buFont typeface="Wingdings" panose="05000000000000000000" pitchFamily="2" charset="2"/>
              <a:buChar char="ü"/>
            </a:pPr>
            <a:r>
              <a:rPr lang="fr-FR" sz="1200" b="1" dirty="0" smtClean="0"/>
              <a:t>d’utiliser l’outil informatique</a:t>
            </a:r>
            <a:endParaRPr lang="fr-FR" sz="1200" b="1" dirty="0"/>
          </a:p>
        </p:txBody>
      </p:sp>
      <p:pic>
        <p:nvPicPr>
          <p:cNvPr id="34" name="Picture 68" descr="http://pedagogie.ac-toulouse.fr/ien82-moissac/IMG/jpg/bo_5_mai_2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4" y="4155098"/>
            <a:ext cx="900905" cy="48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oneTexte 1"/>
          <p:cNvSpPr txBox="1">
            <a:spLocks noChangeArrowheads="1"/>
          </p:cNvSpPr>
          <p:nvPr/>
        </p:nvSpPr>
        <p:spPr bwMode="auto">
          <a:xfrm>
            <a:off x="317500" y="1562100"/>
            <a:ext cx="19859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400" b="1" dirty="0"/>
              <a:t>1. Mise en situation</a:t>
            </a:r>
          </a:p>
          <a:p>
            <a:pPr eaLnBrk="1" hangingPunct="1"/>
            <a:endParaRPr lang="fr-FR" altLang="fr-FR" sz="1400" b="1" dirty="0"/>
          </a:p>
        </p:txBody>
      </p:sp>
      <p:pic>
        <p:nvPicPr>
          <p:cNvPr id="10244" name="Imag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" y="4909126"/>
            <a:ext cx="1308100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411" y="4939974"/>
            <a:ext cx="89693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ZoneTexte 208"/>
          <p:cNvSpPr txBox="1">
            <a:spLocks noChangeArrowheads="1"/>
          </p:cNvSpPr>
          <p:nvPr/>
        </p:nvSpPr>
        <p:spPr bwMode="auto">
          <a:xfrm>
            <a:off x="1739900" y="266700"/>
            <a:ext cx="5676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LIAISON BAC PRO-BTS</a:t>
            </a:r>
          </a:p>
          <a:p>
            <a:pPr algn="ctr" eaLnBrk="1" hangingPunct="1"/>
            <a:r>
              <a:rPr lang="fr-FR" altLang="fr-FR" sz="1600" b="1">
                <a:solidFill>
                  <a:srgbClr val="FF0000"/>
                </a:solidFill>
              </a:rPr>
              <a:t>MATHEMATIQUES A CONTEXTE TECHNIQUE</a:t>
            </a:r>
          </a:p>
        </p:txBody>
      </p:sp>
      <p:sp>
        <p:nvSpPr>
          <p:cNvPr id="10251" name="ZoneTexte 67"/>
          <p:cNvSpPr txBox="1">
            <a:spLocks noChangeArrowheads="1"/>
          </p:cNvSpPr>
          <p:nvPr/>
        </p:nvSpPr>
        <p:spPr bwMode="auto">
          <a:xfrm>
            <a:off x="336550" y="1190625"/>
            <a:ext cx="55911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600" b="1" dirty="0"/>
              <a:t>Trigonométrie</a:t>
            </a:r>
            <a:endParaRPr lang="fr-FR" altLang="fr-FR" sz="1400" b="1" dirty="0"/>
          </a:p>
        </p:txBody>
      </p:sp>
      <p:sp>
        <p:nvSpPr>
          <p:cNvPr id="10257" name="ZoneTexte 4"/>
          <p:cNvSpPr txBox="1">
            <a:spLocks noChangeArrowheads="1"/>
          </p:cNvSpPr>
          <p:nvPr/>
        </p:nvSpPr>
        <p:spPr bwMode="auto">
          <a:xfrm>
            <a:off x="6500813" y="1138238"/>
            <a:ext cx="20891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fr-FR" altLang="fr-FR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Réinvestissement </a:t>
            </a:r>
            <a:br>
              <a:rPr lang="fr-FR" altLang="fr-FR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fr-FR" altLang="fr-FR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possible en</a:t>
            </a:r>
            <a:r>
              <a:rPr lang="fr-FR" altLang="fr-FR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fr-FR" altLang="fr-FR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fr-FR" altLang="fr-FR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enseignement professionnel</a:t>
            </a:r>
          </a:p>
        </p:txBody>
      </p:sp>
      <p:pic>
        <p:nvPicPr>
          <p:cNvPr id="10269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5597" flipH="1">
            <a:off x="822901" y="2764030"/>
            <a:ext cx="1392857" cy="165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e 25"/>
          <p:cNvGrpSpPr/>
          <p:nvPr/>
        </p:nvGrpSpPr>
        <p:grpSpPr>
          <a:xfrm>
            <a:off x="2957911" y="1890091"/>
            <a:ext cx="3305175" cy="2101660"/>
            <a:chOff x="246063" y="4082352"/>
            <a:chExt cx="3305175" cy="2101660"/>
          </a:xfrm>
        </p:grpSpPr>
        <p:grpSp>
          <p:nvGrpSpPr>
            <p:cNvPr id="25" name="Groupe 24"/>
            <p:cNvGrpSpPr/>
            <p:nvPr/>
          </p:nvGrpSpPr>
          <p:grpSpPr>
            <a:xfrm>
              <a:off x="246063" y="4082352"/>
              <a:ext cx="3305175" cy="2101660"/>
              <a:chOff x="246063" y="4082352"/>
              <a:chExt cx="3305175" cy="2101660"/>
            </a:xfrm>
          </p:grpSpPr>
          <p:pic>
            <p:nvPicPr>
              <p:cNvPr id="10270" name="Picture 3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063" y="4082352"/>
                <a:ext cx="3305175" cy="2101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8" name="Connecteur droit 7"/>
              <p:cNvCxnSpPr/>
              <p:nvPr/>
            </p:nvCxnSpPr>
            <p:spPr>
              <a:xfrm>
                <a:off x="317500" y="5657850"/>
                <a:ext cx="134937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/>
              <p:cNvCxnSpPr/>
              <p:nvPr/>
            </p:nvCxnSpPr>
            <p:spPr>
              <a:xfrm>
                <a:off x="2095500" y="4737987"/>
                <a:ext cx="1200944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/>
              <p:cNvCxnSpPr/>
              <p:nvPr/>
            </p:nvCxnSpPr>
            <p:spPr>
              <a:xfrm flipV="1">
                <a:off x="1428750" y="4627563"/>
                <a:ext cx="874713" cy="1157287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Arc 49"/>
              <p:cNvSpPr/>
              <p:nvPr/>
            </p:nvSpPr>
            <p:spPr>
              <a:xfrm rot="3883254">
                <a:off x="1992877" y="4565152"/>
                <a:ext cx="541796" cy="590735"/>
              </a:xfrm>
              <a:prstGeom prst="arc">
                <a:avLst>
                  <a:gd name="adj1" fmla="val 16200000"/>
                  <a:gd name="adj2" fmla="val 5129161"/>
                </a:avLst>
              </a:prstGeom>
              <a:ln w="1905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1028000" y="4855605"/>
                <a:ext cx="4913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?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2" name="ZoneTexte 51"/>
              <p:cNvSpPr txBox="1"/>
              <p:nvPr/>
            </p:nvSpPr>
            <p:spPr>
              <a:xfrm>
                <a:off x="2249581" y="5036665"/>
                <a:ext cx="4913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b="1" dirty="0" smtClean="0">
                    <a:solidFill>
                      <a:srgbClr val="FF0000"/>
                    </a:solidFill>
                  </a:rPr>
                  <a:t>?</a:t>
                </a:r>
                <a:endParaRPr lang="fr-FR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1" name="Arc 20"/>
            <p:cNvSpPr/>
            <p:nvPr/>
          </p:nvSpPr>
          <p:spPr>
            <a:xfrm rot="14812175">
              <a:off x="1157851" y="5202963"/>
              <a:ext cx="541796" cy="590735"/>
            </a:xfrm>
            <a:prstGeom prst="arc">
              <a:avLst>
                <a:gd name="adj1" fmla="val 16200000"/>
                <a:gd name="adj2" fmla="val 5129161"/>
              </a:avLst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Rectangle à coins arrondis 22"/>
          <p:cNvSpPr/>
          <p:nvPr/>
        </p:nvSpPr>
        <p:spPr>
          <a:xfrm>
            <a:off x="246063" y="1123950"/>
            <a:ext cx="5897562" cy="5372100"/>
          </a:xfrm>
          <a:prstGeom prst="roundRect">
            <a:avLst>
              <a:gd name="adj" fmla="val 2128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6402387" y="2545726"/>
            <a:ext cx="2305325" cy="144602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oupe 28"/>
          <p:cNvGrpSpPr/>
          <p:nvPr/>
        </p:nvGrpSpPr>
        <p:grpSpPr>
          <a:xfrm>
            <a:off x="6305550" y="1123950"/>
            <a:ext cx="2632074" cy="5372100"/>
            <a:chOff x="6305550" y="1123950"/>
            <a:chExt cx="2632074" cy="5372100"/>
          </a:xfrm>
        </p:grpSpPr>
        <p:sp>
          <p:nvSpPr>
            <p:cNvPr id="10255" name="ZoneTexte 41"/>
            <p:cNvSpPr txBox="1">
              <a:spLocks noChangeArrowheads="1"/>
            </p:cNvSpPr>
            <p:nvPr/>
          </p:nvSpPr>
          <p:spPr bwMode="auto">
            <a:xfrm>
              <a:off x="6402387" y="2249488"/>
              <a:ext cx="2317750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fr-FR" altLang="fr-FR" sz="1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fr-FR" altLang="fr-FR" sz="1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 Bureau </a:t>
              </a:r>
              <a:r>
                <a:rPr lang="fr-FR" altLang="fr-FR" sz="1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des méthodes</a:t>
              </a:r>
            </a:p>
          </p:txBody>
        </p:sp>
        <p:sp>
          <p:nvSpPr>
            <p:cNvPr id="10256" name="ZoneTexte 41"/>
            <p:cNvSpPr txBox="1">
              <a:spLocks noChangeArrowheads="1"/>
            </p:cNvSpPr>
            <p:nvPr/>
          </p:nvSpPr>
          <p:spPr bwMode="auto">
            <a:xfrm>
              <a:off x="6389962" y="4319588"/>
              <a:ext cx="23177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fr-FR" altLang="fr-FR" sz="1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  Fabrication </a:t>
              </a:r>
              <a:r>
                <a:rPr lang="fr-FR" altLang="fr-FR" sz="1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à l’atelier</a:t>
              </a:r>
            </a:p>
          </p:txBody>
        </p:sp>
        <p:pic>
          <p:nvPicPr>
            <p:cNvPr id="10265" name="Picture 25" descr="http://www.lesmetiers.net/upload/docs/image/jpeg/2013-03/th-322x242-dossiermetallurgie322.jpg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4237" y="4627563"/>
              <a:ext cx="2136774" cy="160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e 5"/>
            <p:cNvGrpSpPr/>
            <p:nvPr/>
          </p:nvGrpSpPr>
          <p:grpSpPr>
            <a:xfrm>
              <a:off x="6459537" y="2640394"/>
              <a:ext cx="2203450" cy="1236993"/>
              <a:chOff x="6459537" y="2640394"/>
              <a:chExt cx="2203450" cy="1236993"/>
            </a:xfrm>
          </p:grpSpPr>
          <p:pic>
            <p:nvPicPr>
              <p:cNvPr id="10263" name="Picture 2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9537" y="3392802"/>
                <a:ext cx="579009" cy="3884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6" name="Picture 26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6077" y="3558461"/>
                <a:ext cx="307442" cy="3189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67" name="Picture 2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2478" y="2971963"/>
                <a:ext cx="572719" cy="6054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68" name="Picture 28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12624" y="2640394"/>
                <a:ext cx="342139" cy="3315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2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8083978" y="2709711"/>
                <a:ext cx="579009" cy="3884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4" name="Rectangle à coins arrondis 53"/>
            <p:cNvSpPr/>
            <p:nvPr/>
          </p:nvSpPr>
          <p:spPr>
            <a:xfrm>
              <a:off x="6305550" y="1123950"/>
              <a:ext cx="2632074" cy="5372100"/>
            </a:xfrm>
            <a:prstGeom prst="roundRect">
              <a:avLst>
                <a:gd name="adj" fmla="val 3369"/>
              </a:avLst>
            </a:prstGeom>
            <a:noFill/>
            <a:ln>
              <a:solidFill>
                <a:srgbClr val="C00000">
                  <a:alpha val="5098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ZoneTexte 58"/>
            <p:cNvSpPr txBox="1"/>
            <p:nvPr/>
          </p:nvSpPr>
          <p:spPr>
            <a:xfrm rot="19701908">
              <a:off x="7940067" y="5789981"/>
              <a:ext cx="866830" cy="338554"/>
            </a:xfrm>
            <a:prstGeom prst="rect">
              <a:avLst/>
            </a:prstGeom>
            <a:noFill/>
            <a:ln w="57150" cmpd="dbl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n w="18000">
                    <a:solidFill>
                      <a:srgbClr val="C00000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 Light" panose="020F0302020204030204" pitchFamily="34" charset="0"/>
                  <a:ea typeface="MS Gothic" panose="020B0609070205080204" pitchFamily="49" charset="-128"/>
                </a:rPr>
                <a:t>Atelier</a:t>
              </a:r>
              <a:endParaRPr lang="fr-FR" sz="16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 Light" panose="020F0302020204030204" pitchFamily="34" charset="0"/>
                <a:ea typeface="MS Gothic" panose="020B0609070205080204" pitchFamily="49" charset="-128"/>
              </a:endParaRPr>
            </a:p>
          </p:txBody>
        </p:sp>
        <p:sp>
          <p:nvSpPr>
            <p:cNvPr id="60" name="ZoneTexte 59"/>
            <p:cNvSpPr txBox="1"/>
            <p:nvPr/>
          </p:nvSpPr>
          <p:spPr>
            <a:xfrm rot="19701908">
              <a:off x="8006836" y="3708110"/>
              <a:ext cx="866830" cy="338554"/>
            </a:xfrm>
            <a:prstGeom prst="rect">
              <a:avLst/>
            </a:prstGeom>
            <a:noFill/>
            <a:ln w="57150" cmpd="dbl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n w="18000">
                    <a:solidFill>
                      <a:srgbClr val="C00000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Calibri Light" panose="020F0302020204030204" pitchFamily="34" charset="0"/>
                  <a:ea typeface="MS Gothic" panose="020B0609070205080204" pitchFamily="49" charset="-128"/>
                </a:rPr>
                <a:t>techno</a:t>
              </a:r>
              <a:endParaRPr lang="fr-FR" sz="16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 Light" panose="020F0302020204030204" pitchFamily="34" charset="0"/>
                <a:ea typeface="MS Gothic" panose="020B0609070205080204" pitchFamily="49" charset="-128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935544"/>
            <a:ext cx="2219325" cy="108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ZoneTexte 4"/>
          <p:cNvSpPr txBox="1">
            <a:spLocks noChangeArrowheads="1"/>
          </p:cNvSpPr>
          <p:nvPr/>
        </p:nvSpPr>
        <p:spPr bwMode="auto">
          <a:xfrm>
            <a:off x="319880" y="4459866"/>
            <a:ext cx="2589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fr-FR" altLang="fr-FR" sz="1400" b="1" dirty="0"/>
              <a:t>2. Utilisation des acquis</a:t>
            </a:r>
          </a:p>
        </p:txBody>
      </p:sp>
      <p:sp>
        <p:nvSpPr>
          <p:cNvPr id="37" name="Bouton d'action : Accueil 36">
            <a:hlinkClick r:id="rId13" action="ppaction://hlinksldjump" highlightClick="1"/>
          </p:cNvPr>
          <p:cNvSpPr/>
          <p:nvPr/>
        </p:nvSpPr>
        <p:spPr>
          <a:xfrm>
            <a:off x="5633524" y="6014424"/>
            <a:ext cx="358775" cy="358775"/>
          </a:xfrm>
          <a:prstGeom prst="actionButtonHom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 rot="19701908">
            <a:off x="2625294" y="6064184"/>
            <a:ext cx="1044983" cy="338554"/>
          </a:xfrm>
          <a:prstGeom prst="rect">
            <a:avLst/>
          </a:prstGeom>
          <a:noFill/>
          <a:ln w="57150" cmpd="dbl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 Light" panose="020F0302020204030204" pitchFamily="34" charset="0"/>
                <a:ea typeface="MS Gothic" panose="020B0609070205080204" pitchFamily="49" charset="-128"/>
              </a:rPr>
              <a:t>maths</a:t>
            </a:r>
            <a:endParaRPr lang="fr-FR" sz="1600" b="1" dirty="0">
              <a:ln w="18000">
                <a:solidFill>
                  <a:srgbClr val="C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 Light" panose="020F0302020204030204" pitchFamily="34" charset="0"/>
              <a:ea typeface="MS Gothic" panose="020B0609070205080204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2883</TotalTime>
  <Words>827</Words>
  <Application>Microsoft Office PowerPoint</Application>
  <PresentationFormat>Affichage à l'écran (4:3)</PresentationFormat>
  <Paragraphs>230</Paragraphs>
  <Slides>18</Slides>
  <Notes>18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Education Naionale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NEC Computers International</dc:creator>
  <cp:lastModifiedBy>Eric</cp:lastModifiedBy>
  <cp:revision>201</cp:revision>
  <dcterms:created xsi:type="dcterms:W3CDTF">2004-03-26T10:19:40Z</dcterms:created>
  <dcterms:modified xsi:type="dcterms:W3CDTF">2014-04-01T17:47:16Z</dcterms:modified>
</cp:coreProperties>
</file>