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5" r:id="rId2"/>
    <p:sldId id="270" r:id="rId3"/>
    <p:sldId id="290" r:id="rId4"/>
    <p:sldId id="289" r:id="rId5"/>
    <p:sldId id="299" r:id="rId6"/>
    <p:sldId id="300" r:id="rId7"/>
    <p:sldId id="291" r:id="rId8"/>
    <p:sldId id="283" r:id="rId9"/>
    <p:sldId id="296" r:id="rId10"/>
    <p:sldId id="292" r:id="rId11"/>
    <p:sldId id="284" r:id="rId12"/>
    <p:sldId id="285" r:id="rId13"/>
    <p:sldId id="297" r:id="rId14"/>
    <p:sldId id="293" r:id="rId15"/>
    <p:sldId id="287" r:id="rId16"/>
    <p:sldId id="298" r:id="rId17"/>
    <p:sldId id="294" r:id="rId18"/>
    <p:sldId id="286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9A7A40"/>
    <a:srgbClr val="FFFFCC"/>
    <a:srgbClr val="99FF99"/>
    <a:srgbClr val="CCFF99"/>
    <a:srgbClr val="66FF33"/>
    <a:srgbClr val="00297A"/>
    <a:srgbClr val="001370"/>
    <a:srgbClr val="003A7A"/>
    <a:srgbClr val="002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110" y="78"/>
      </p:cViewPr>
      <p:guideLst>
        <p:guide orient="horz" pos="21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241E3F-8F65-43EB-A0DD-A6C53CEACE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199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0"/>
            <a:lum/>
          </a:blip>
          <a:srcRect/>
          <a:tile tx="0" ty="0" sx="83000" sy="83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0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00" y="119063"/>
            <a:ext cx="65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12" descr="Nouveau logo SNCT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038" y="55563"/>
            <a:ext cx="8509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80375" y="247650"/>
            <a:ext cx="966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4" descr="logo tota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6000" y="171450"/>
            <a:ext cx="6715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C:\Users\JJD\Desktop\Trait roug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" y="855663"/>
            <a:ext cx="91408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2"/>
          <p:cNvSpPr txBox="1">
            <a:spLocks noChangeArrowheads="1"/>
          </p:cNvSpPr>
          <p:nvPr userDrawn="1"/>
        </p:nvSpPr>
        <p:spPr bwMode="auto">
          <a:xfrm>
            <a:off x="569913" y="-36513"/>
            <a:ext cx="79851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100" b="1" i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Séminaire sur la place de la maintenance dans la filière chaudronnerie – Dunkerque  2 et 3 avril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Alternative 9"/>
          <p:cNvSpPr/>
          <p:nvPr/>
        </p:nvSpPr>
        <p:spPr>
          <a:xfrm>
            <a:off x="450376" y="996286"/>
            <a:ext cx="7710985" cy="5049672"/>
          </a:xfrm>
          <a:prstGeom prst="flowChartAlternateProces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 OFFICIEL SEN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8842" y="1225601"/>
            <a:ext cx="3297378" cy="1321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12878" y="2510703"/>
            <a:ext cx="328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R. Duhem</a:t>
            </a:r>
            <a:endParaRPr lang="fr-FR" sz="2000" b="1" dirty="0"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  <p:pic>
        <p:nvPicPr>
          <p:cNvPr id="13" name="Image 12" descr="logo 27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" y="2125026"/>
            <a:ext cx="2717355" cy="329901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14447" y="4844955"/>
            <a:ext cx="2483893" cy="1736646"/>
          </a:xfrm>
          <a:prstGeom prst="flowChartAlternateProcess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Lycée des métiers de la chaudronnerie en réseau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5651" y="4760107"/>
            <a:ext cx="3285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L. </a:t>
            </a:r>
            <a:r>
              <a:rPr lang="fr-FR" sz="2000" b="1" dirty="0" err="1" smtClean="0">
                <a:latin typeface="+mn-lt"/>
              </a:rPr>
              <a:t>Coulournat</a:t>
            </a:r>
            <a:endParaRPr lang="fr-FR" sz="2000" b="1" dirty="0" smtClean="0">
              <a:latin typeface="+mn-lt"/>
            </a:endParaRPr>
          </a:p>
          <a:p>
            <a:r>
              <a:rPr lang="fr-FR" sz="2000" b="1" dirty="0" smtClean="0">
                <a:latin typeface="+mn-lt"/>
              </a:rPr>
              <a:t>S. </a:t>
            </a:r>
            <a:r>
              <a:rPr lang="fr-FR" sz="2000" b="1" dirty="0" err="1" smtClean="0">
                <a:latin typeface="+mn-lt"/>
              </a:rPr>
              <a:t>Ferbus</a:t>
            </a:r>
            <a:endParaRPr lang="fr-FR" sz="2000" b="1" dirty="0">
              <a:latin typeface="+mn-lt"/>
            </a:endParaRPr>
          </a:p>
        </p:txBody>
      </p:sp>
      <p:pic>
        <p:nvPicPr>
          <p:cNvPr id="4" name="Image 3" descr="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5283" y="3161743"/>
            <a:ext cx="3471617" cy="15863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42820" y="5456603"/>
            <a:ext cx="328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J. F. Lesage</a:t>
            </a:r>
            <a:endParaRPr lang="fr-F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12813"/>
            <a:ext cx="3416300" cy="471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En BAC PRO</a:t>
            </a:r>
          </a:p>
          <a:p>
            <a:pPr algn="ctr">
              <a:defRPr/>
            </a:pPr>
            <a:endParaRPr lang="fr-FR" sz="2000" dirty="0">
              <a:solidFill>
                <a:srgbClr val="041010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4075" y="2473325"/>
            <a:ext cx="7019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Les élèves de terminale Bac Pro  qui veulent poursuivre leurs études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63376" y="2336800"/>
            <a:ext cx="1800000" cy="540000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Qui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28600" y="3086100"/>
            <a:ext cx="1800000" cy="540000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Quand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238123" y="3986213"/>
            <a:ext cx="1800000" cy="540000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178300" y="938212"/>
            <a:ext cx="4860000" cy="540000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Immersion de détermination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71700" y="3978275"/>
            <a:ext cx="7019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Journée d’immersion en TS2 et/ou semaine de PFMP en TS1 ou TS2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Plage horaire commune </a:t>
            </a:r>
            <a:r>
              <a:rPr lang="fr-FR" sz="1600" dirty="0" smtClean="0">
                <a:latin typeface="+mj-lt"/>
              </a:rPr>
              <a:t>T bac </a:t>
            </a:r>
            <a:r>
              <a:rPr lang="fr-FR" sz="1600" dirty="0">
                <a:latin typeface="+mj-lt"/>
              </a:rPr>
              <a:t>Pro - TS1 ou TS2 (1 journée)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33615" y="5136469"/>
            <a:ext cx="1800000" cy="540000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Actions</a:t>
            </a:r>
          </a:p>
        </p:txBody>
      </p:sp>
      <p:pic>
        <p:nvPicPr>
          <p:cNvPr id="25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3086100"/>
            <a:ext cx="323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274307" y="1562100"/>
            <a:ext cx="1800000" cy="540000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Objectif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124075" y="1641475"/>
            <a:ext cx="7019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j-lt"/>
              </a:rPr>
              <a:t>Renforcer le projet de poursuite </a:t>
            </a:r>
            <a:r>
              <a:rPr lang="fr-FR" sz="1600" dirty="0" smtClean="0">
                <a:latin typeface="+mj-lt"/>
              </a:rPr>
              <a:t>d’études en </a:t>
            </a:r>
            <a:r>
              <a:rPr lang="fr-FR" sz="1600" dirty="0">
                <a:latin typeface="+mj-lt"/>
              </a:rPr>
              <a:t>BTS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24075" y="5057775"/>
            <a:ext cx="7019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Participer </a:t>
            </a:r>
            <a:r>
              <a:rPr lang="fr-FR" sz="1600" dirty="0">
                <a:latin typeface="+mj-lt"/>
              </a:rPr>
              <a:t>aux différents TP 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>
                <a:latin typeface="+mj-lt"/>
              </a:rPr>
              <a:t>- TS2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Participer </a:t>
            </a:r>
            <a:r>
              <a:rPr lang="fr-FR" sz="1600" dirty="0">
                <a:latin typeface="+mj-lt"/>
              </a:rPr>
              <a:t>aux projets industriels </a:t>
            </a:r>
            <a:r>
              <a:rPr lang="fr-FR" sz="1600" dirty="0" smtClean="0">
                <a:latin typeface="+mj-lt"/>
              </a:rPr>
              <a:t>BTS en sous-traitance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Collaborer aux diverses actions de type « </a:t>
            </a:r>
            <a:r>
              <a:rPr lang="fr-FR" sz="1600" dirty="0" smtClean="0">
                <a:latin typeface="+mj-lt"/>
              </a:rPr>
              <a:t>Comenius</a:t>
            </a:r>
            <a:r>
              <a:rPr lang="fr-FR" sz="1600" dirty="0" smtClean="0">
                <a:latin typeface="+mj-lt"/>
              </a:rPr>
              <a:t> »</a:t>
            </a:r>
            <a:endParaRPr lang="fr-FR" sz="1600" dirty="0" smtClean="0">
              <a:latin typeface="+mj-lt"/>
              <a:sym typeface="Wingdings 3"/>
            </a:endParaRP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  <a:sym typeface="Wingdings 3"/>
              </a:rPr>
              <a:t>Signer une </a:t>
            </a:r>
            <a:r>
              <a:rPr lang="fr-FR" sz="1600" b="1" dirty="0">
                <a:latin typeface="+mj-lt"/>
              </a:rPr>
              <a:t>Charte de la </a:t>
            </a:r>
            <a:r>
              <a:rPr lang="fr-FR" sz="1600" b="1" dirty="0" smtClean="0">
                <a:latin typeface="+mj-lt"/>
              </a:rPr>
              <a:t>réussite.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3900" y="3365500"/>
            <a:ext cx="279400" cy="152400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oneTexte 1"/>
          <p:cNvSpPr txBox="1">
            <a:spLocks noChangeArrowheads="1"/>
          </p:cNvSpPr>
          <p:nvPr/>
        </p:nvSpPr>
        <p:spPr bwMode="auto">
          <a:xfrm>
            <a:off x="152400" y="1028700"/>
            <a:ext cx="269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600" b="1" i="1" u="sng"/>
              <a:t>TUTORAT / PARRAINAGE</a:t>
            </a:r>
          </a:p>
        </p:txBody>
      </p:sp>
      <p:sp>
        <p:nvSpPr>
          <p:cNvPr id="4" name="Ellipse 3"/>
          <p:cNvSpPr/>
          <p:nvPr/>
        </p:nvSpPr>
        <p:spPr>
          <a:xfrm>
            <a:off x="3378200" y="3225800"/>
            <a:ext cx="19050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654800" y="1198563"/>
            <a:ext cx="1816100" cy="866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54800" y="2532063"/>
            <a:ext cx="1816100" cy="99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54800" y="4149725"/>
            <a:ext cx="1816100" cy="107791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654800" y="5613400"/>
            <a:ext cx="1816100" cy="1003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20950" y="3700943"/>
            <a:ext cx="857250" cy="9525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6"/>
            <a:endCxn id="5" idx="2"/>
          </p:cNvCxnSpPr>
          <p:nvPr/>
        </p:nvCxnSpPr>
        <p:spPr>
          <a:xfrm flipV="1">
            <a:off x="5283200" y="1631950"/>
            <a:ext cx="1371600" cy="2089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" idx="6"/>
            <a:endCxn id="6" idx="2"/>
          </p:cNvCxnSpPr>
          <p:nvPr/>
        </p:nvCxnSpPr>
        <p:spPr>
          <a:xfrm flipV="1">
            <a:off x="5283200" y="3030538"/>
            <a:ext cx="1371600" cy="690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4" idx="6"/>
            <a:endCxn id="7" idx="2"/>
          </p:cNvCxnSpPr>
          <p:nvPr/>
        </p:nvCxnSpPr>
        <p:spPr>
          <a:xfrm>
            <a:off x="5283200" y="3721100"/>
            <a:ext cx="1371600" cy="968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4" idx="6"/>
            <a:endCxn id="8" idx="2"/>
          </p:cNvCxnSpPr>
          <p:nvPr/>
        </p:nvCxnSpPr>
        <p:spPr>
          <a:xfrm>
            <a:off x="5283200" y="3721100"/>
            <a:ext cx="1371600" cy="2393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ZoneTexte 24"/>
          <p:cNvSpPr txBox="1">
            <a:spLocks noChangeArrowheads="1"/>
          </p:cNvSpPr>
          <p:nvPr/>
        </p:nvSpPr>
        <p:spPr bwMode="auto">
          <a:xfrm>
            <a:off x="3606800" y="3462338"/>
            <a:ext cx="146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600" b="1"/>
              <a:t>Charte de la réussite</a:t>
            </a:r>
          </a:p>
        </p:txBody>
      </p:sp>
      <p:sp>
        <p:nvSpPr>
          <p:cNvPr id="3089" name="ZoneTexte 2051"/>
          <p:cNvSpPr txBox="1">
            <a:spLocks noChangeArrowheads="1"/>
          </p:cNvSpPr>
          <p:nvPr/>
        </p:nvSpPr>
        <p:spPr bwMode="auto">
          <a:xfrm>
            <a:off x="2498725" y="3435350"/>
            <a:ext cx="882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200"/>
              <a:t>Signature</a:t>
            </a:r>
          </a:p>
        </p:txBody>
      </p:sp>
      <p:sp>
        <p:nvSpPr>
          <p:cNvPr id="3090" name="ZoneTexte 2052"/>
          <p:cNvSpPr txBox="1">
            <a:spLocks noChangeArrowheads="1"/>
          </p:cNvSpPr>
          <p:nvPr/>
        </p:nvSpPr>
        <p:spPr bwMode="auto">
          <a:xfrm rot="-3420831">
            <a:off x="5260976" y="2390775"/>
            <a:ext cx="119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200"/>
              <a:t>Parrainage</a:t>
            </a:r>
          </a:p>
        </p:txBody>
      </p:sp>
      <p:sp>
        <p:nvSpPr>
          <p:cNvPr id="3091" name="ZoneTexte 2053"/>
          <p:cNvSpPr txBox="1">
            <a:spLocks noChangeArrowheads="1"/>
          </p:cNvSpPr>
          <p:nvPr/>
        </p:nvSpPr>
        <p:spPr bwMode="auto">
          <a:xfrm rot="-1652847">
            <a:off x="5711825" y="3087688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200"/>
              <a:t>Tutorat</a:t>
            </a:r>
          </a:p>
        </p:txBody>
      </p:sp>
      <p:sp>
        <p:nvSpPr>
          <p:cNvPr id="3092" name="ZoneTexte 38"/>
          <p:cNvSpPr txBox="1">
            <a:spLocks noChangeArrowheads="1"/>
          </p:cNvSpPr>
          <p:nvPr/>
        </p:nvSpPr>
        <p:spPr bwMode="auto">
          <a:xfrm rot="2068381">
            <a:off x="5792788" y="4052888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200"/>
              <a:t>Tutorat</a:t>
            </a:r>
          </a:p>
        </p:txBody>
      </p:sp>
      <p:sp>
        <p:nvSpPr>
          <p:cNvPr id="3093" name="ZoneTexte 39"/>
          <p:cNvSpPr txBox="1">
            <a:spLocks noChangeArrowheads="1"/>
          </p:cNvSpPr>
          <p:nvPr/>
        </p:nvSpPr>
        <p:spPr bwMode="auto">
          <a:xfrm rot="3637697">
            <a:off x="5515770" y="4885531"/>
            <a:ext cx="1249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200"/>
              <a:t>Soutien familial</a:t>
            </a:r>
          </a:p>
        </p:txBody>
      </p:sp>
      <p:sp>
        <p:nvSpPr>
          <p:cNvPr id="3094" name="ZoneTexte 2054"/>
          <p:cNvSpPr txBox="1">
            <a:spLocks noChangeArrowheads="1"/>
          </p:cNvSpPr>
          <p:nvPr/>
        </p:nvSpPr>
        <p:spPr bwMode="auto">
          <a:xfrm>
            <a:off x="6913563" y="1401763"/>
            <a:ext cx="1298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200" dirty="0" smtClean="0"/>
              <a:t>Professeurs </a:t>
            </a:r>
            <a:r>
              <a:rPr lang="fr-FR" sz="1200" dirty="0"/>
              <a:t>LP</a:t>
            </a:r>
          </a:p>
          <a:p>
            <a:pPr algn="ctr" eaLnBrk="1" hangingPunct="1"/>
            <a:r>
              <a:rPr lang="fr-FR" sz="1200" dirty="0" smtClean="0"/>
              <a:t>Etudiants </a:t>
            </a:r>
            <a:r>
              <a:rPr lang="fr-FR" sz="1200" dirty="0"/>
              <a:t>TS1</a:t>
            </a:r>
          </a:p>
        </p:txBody>
      </p:sp>
      <p:sp>
        <p:nvSpPr>
          <p:cNvPr id="3095" name="ZoneTexte 41"/>
          <p:cNvSpPr txBox="1">
            <a:spLocks noChangeArrowheads="1"/>
          </p:cNvSpPr>
          <p:nvPr/>
        </p:nvSpPr>
        <p:spPr bwMode="auto">
          <a:xfrm>
            <a:off x="6877050" y="2797175"/>
            <a:ext cx="130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200" dirty="0" smtClean="0"/>
              <a:t>Professeurs </a:t>
            </a:r>
            <a:r>
              <a:rPr lang="fr-FR" sz="1200" dirty="0"/>
              <a:t>LT</a:t>
            </a:r>
          </a:p>
          <a:p>
            <a:pPr algn="ctr" eaLnBrk="1" hangingPunct="1"/>
            <a:r>
              <a:rPr lang="fr-FR" sz="1200" dirty="0" smtClean="0"/>
              <a:t>Etudiants </a:t>
            </a:r>
            <a:r>
              <a:rPr lang="fr-FR" sz="1200" dirty="0"/>
              <a:t>TS1</a:t>
            </a:r>
          </a:p>
        </p:txBody>
      </p:sp>
      <p:sp>
        <p:nvSpPr>
          <p:cNvPr id="3096" name="ZoneTexte 42"/>
          <p:cNvSpPr txBox="1">
            <a:spLocks noChangeArrowheads="1"/>
          </p:cNvSpPr>
          <p:nvPr/>
        </p:nvSpPr>
        <p:spPr bwMode="auto">
          <a:xfrm>
            <a:off x="6864350" y="4411663"/>
            <a:ext cx="1300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200" dirty="0" smtClean="0"/>
              <a:t>Etudiants </a:t>
            </a:r>
            <a:r>
              <a:rPr lang="fr-FR" sz="1200" dirty="0"/>
              <a:t>TS1</a:t>
            </a:r>
          </a:p>
          <a:p>
            <a:pPr algn="ctr" eaLnBrk="1" hangingPunct="1"/>
            <a:r>
              <a:rPr lang="fr-FR" sz="1200" dirty="0" smtClean="0"/>
              <a:t>Etudiants </a:t>
            </a:r>
            <a:r>
              <a:rPr lang="fr-FR" sz="1200" dirty="0"/>
              <a:t>TS2</a:t>
            </a:r>
          </a:p>
        </p:txBody>
      </p:sp>
      <p:sp>
        <p:nvSpPr>
          <p:cNvPr id="3097" name="ZoneTexte 43"/>
          <p:cNvSpPr txBox="1">
            <a:spLocks noChangeArrowheads="1"/>
          </p:cNvSpPr>
          <p:nvPr/>
        </p:nvSpPr>
        <p:spPr bwMode="auto">
          <a:xfrm>
            <a:off x="6913563" y="5884863"/>
            <a:ext cx="1298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200" dirty="0"/>
              <a:t>Parents</a:t>
            </a:r>
          </a:p>
          <a:p>
            <a:pPr algn="ctr" eaLnBrk="1" hangingPunct="1"/>
            <a:r>
              <a:rPr lang="fr-FR" sz="1200" dirty="0" smtClean="0"/>
              <a:t>Etudiants </a:t>
            </a:r>
            <a:r>
              <a:rPr lang="fr-FR" sz="1200" dirty="0"/>
              <a:t>TS1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53165" y="3277373"/>
            <a:ext cx="2456416" cy="869324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Immersion de détermination 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"/>
          <p:cNvSpPr txBox="1">
            <a:spLocks noChangeArrowheads="1"/>
          </p:cNvSpPr>
          <p:nvPr/>
        </p:nvSpPr>
        <p:spPr bwMode="auto">
          <a:xfrm>
            <a:off x="152400" y="1028700"/>
            <a:ext cx="269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600" b="1" i="1" u="sng"/>
              <a:t>TUTORAT / PARRAINAGE</a:t>
            </a:r>
          </a:p>
        </p:txBody>
      </p:sp>
      <p:sp>
        <p:nvSpPr>
          <p:cNvPr id="3" name="Ellipse 2"/>
          <p:cNvSpPr/>
          <p:nvPr/>
        </p:nvSpPr>
        <p:spPr>
          <a:xfrm>
            <a:off x="3132138" y="3089275"/>
            <a:ext cx="2289175" cy="1335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100" name="ZoneTexte 3"/>
          <p:cNvSpPr txBox="1">
            <a:spLocks noChangeArrowheads="1"/>
          </p:cNvSpPr>
          <p:nvPr/>
        </p:nvSpPr>
        <p:spPr bwMode="auto">
          <a:xfrm>
            <a:off x="3238647" y="3366755"/>
            <a:ext cx="2141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2000" dirty="0" smtClean="0"/>
              <a:t>Charte de la réussite</a:t>
            </a:r>
            <a:endParaRPr lang="fr-FR" sz="2000" dirty="0"/>
          </a:p>
        </p:txBody>
      </p:sp>
      <p:sp>
        <p:nvSpPr>
          <p:cNvPr id="5" name="Ellipse 4"/>
          <p:cNvSpPr/>
          <p:nvPr/>
        </p:nvSpPr>
        <p:spPr>
          <a:xfrm>
            <a:off x="1177925" y="1868488"/>
            <a:ext cx="1428750" cy="819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132138" y="1460500"/>
            <a:ext cx="1428750" cy="81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156200" y="1868488"/>
            <a:ext cx="1693863" cy="819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45263" y="2771718"/>
            <a:ext cx="1958975" cy="10645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41739" y="3364899"/>
            <a:ext cx="2154620" cy="8175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269241" y="4541837"/>
            <a:ext cx="1733265" cy="8763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421313" y="5359400"/>
            <a:ext cx="1428750" cy="8191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850063" y="4424363"/>
            <a:ext cx="1428750" cy="8175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>
            <a:stCxn id="3" idx="1"/>
            <a:endCxn id="5" idx="5"/>
          </p:cNvCxnSpPr>
          <p:nvPr/>
        </p:nvCxnSpPr>
        <p:spPr>
          <a:xfrm flipH="1" flipV="1">
            <a:off x="2397125" y="2566988"/>
            <a:ext cx="1069975" cy="717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3" idx="0"/>
            <a:endCxn id="8" idx="4"/>
          </p:cNvCxnSpPr>
          <p:nvPr/>
        </p:nvCxnSpPr>
        <p:spPr>
          <a:xfrm flipH="1" flipV="1">
            <a:off x="3846513" y="2278063"/>
            <a:ext cx="430212" cy="81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3" idx="7"/>
            <a:endCxn id="9" idx="3"/>
          </p:cNvCxnSpPr>
          <p:nvPr/>
        </p:nvCxnSpPr>
        <p:spPr>
          <a:xfrm flipV="1">
            <a:off x="5086350" y="2566988"/>
            <a:ext cx="317500" cy="717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3" idx="6"/>
            <a:endCxn id="10" idx="2"/>
          </p:cNvCxnSpPr>
          <p:nvPr/>
        </p:nvCxnSpPr>
        <p:spPr>
          <a:xfrm flipV="1">
            <a:off x="5421313" y="3303996"/>
            <a:ext cx="1123950" cy="45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5" idx="2"/>
          </p:cNvCxnSpPr>
          <p:nvPr/>
        </p:nvCxnSpPr>
        <p:spPr>
          <a:xfrm>
            <a:off x="5284788" y="4095750"/>
            <a:ext cx="1565275" cy="738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14" idx="1"/>
          </p:cNvCxnSpPr>
          <p:nvPr/>
        </p:nvCxnSpPr>
        <p:spPr>
          <a:xfrm>
            <a:off x="4811713" y="4338638"/>
            <a:ext cx="819150" cy="1141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3" idx="4"/>
          </p:cNvCxnSpPr>
          <p:nvPr/>
        </p:nvCxnSpPr>
        <p:spPr>
          <a:xfrm flipH="1">
            <a:off x="4137025" y="4424363"/>
            <a:ext cx="139700" cy="817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3" idx="3"/>
            <a:endCxn id="12" idx="7"/>
          </p:cNvCxnSpPr>
          <p:nvPr/>
        </p:nvCxnSpPr>
        <p:spPr>
          <a:xfrm flipH="1">
            <a:off x="2748675" y="4228844"/>
            <a:ext cx="718705" cy="441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" idx="2"/>
            <a:endCxn id="11" idx="6"/>
          </p:cNvCxnSpPr>
          <p:nvPr/>
        </p:nvCxnSpPr>
        <p:spPr>
          <a:xfrm flipH="1">
            <a:off x="2396359" y="3756819"/>
            <a:ext cx="735779" cy="16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7110412" y="1335088"/>
            <a:ext cx="1602663" cy="851064"/>
            <a:chOff x="7110412" y="1335088"/>
            <a:chExt cx="1602663" cy="851064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7110412" y="1335088"/>
              <a:ext cx="1602663" cy="851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121" name="ZoneTexte 55"/>
            <p:cNvSpPr txBox="1">
              <a:spLocks noChangeArrowheads="1"/>
            </p:cNvSpPr>
            <p:nvPr/>
          </p:nvSpPr>
          <p:spPr bwMode="auto">
            <a:xfrm>
              <a:off x="7245350" y="1390650"/>
              <a:ext cx="125888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fr-FR" sz="1400" b="1" i="1" u="sng" dirty="0"/>
                <a:t>Capacités à </a:t>
              </a:r>
              <a:r>
                <a:rPr lang="fr-FR" sz="1400" b="1" i="1" u="sng" dirty="0" smtClean="0"/>
                <a:t>poursuivre ses études</a:t>
              </a:r>
              <a:endParaRPr lang="fr-FR" sz="1400" b="1" i="1" u="sng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99702" y="5634696"/>
            <a:ext cx="2859768" cy="830997"/>
            <a:chOff x="199702" y="5634696"/>
            <a:chExt cx="2859768" cy="830997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569913" y="5713413"/>
              <a:ext cx="2120735" cy="69532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122" name="Rectangle 56"/>
            <p:cNvSpPr>
              <a:spLocks noChangeArrowheads="1"/>
            </p:cNvSpPr>
            <p:nvPr/>
          </p:nvSpPr>
          <p:spPr bwMode="auto">
            <a:xfrm>
              <a:off x="199702" y="5634696"/>
              <a:ext cx="28597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fr-FR" sz="1600" b="1" i="1" u="sng" dirty="0" smtClean="0">
                  <a:solidFill>
                    <a:schemeClr val="bg1"/>
                  </a:solidFill>
                </a:rPr>
                <a:t>Capacités</a:t>
              </a:r>
              <a:endParaRPr lang="fr-FR" sz="1600" b="1" i="1" u="sng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fr-FR" sz="1600" b="1" i="1" u="sng" dirty="0">
                  <a:solidFill>
                    <a:schemeClr val="bg1"/>
                  </a:solidFill>
                </a:rPr>
                <a:t>à </a:t>
              </a:r>
              <a:r>
                <a:rPr lang="fr-FR" sz="1600" b="1" i="1" u="sng" dirty="0" smtClean="0">
                  <a:solidFill>
                    <a:schemeClr val="bg1"/>
                  </a:solidFill>
                </a:rPr>
                <a:t>développer le sens  professionnel</a:t>
              </a:r>
              <a:endParaRPr lang="fr-FR" sz="1600" b="1" i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4123" name="ZoneTexte 57"/>
          <p:cNvSpPr txBox="1">
            <a:spLocks noChangeArrowheads="1"/>
          </p:cNvSpPr>
          <p:nvPr/>
        </p:nvSpPr>
        <p:spPr bwMode="auto">
          <a:xfrm>
            <a:off x="1333500" y="1971675"/>
            <a:ext cx="106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400" dirty="0"/>
              <a:t>Obligation d’assiduité</a:t>
            </a:r>
          </a:p>
        </p:txBody>
      </p:sp>
      <p:sp>
        <p:nvSpPr>
          <p:cNvPr id="4124" name="ZoneTexte 58"/>
          <p:cNvSpPr txBox="1">
            <a:spLocks noChangeArrowheads="1"/>
          </p:cNvSpPr>
          <p:nvPr/>
        </p:nvSpPr>
        <p:spPr bwMode="auto">
          <a:xfrm>
            <a:off x="3155950" y="1581340"/>
            <a:ext cx="1330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1400" dirty="0" smtClean="0"/>
              <a:t>Travail personnel</a:t>
            </a:r>
            <a:endParaRPr lang="fr-FR" sz="1400" dirty="0"/>
          </a:p>
        </p:txBody>
      </p:sp>
      <p:sp>
        <p:nvSpPr>
          <p:cNvPr id="4125" name="ZoneTexte 59"/>
          <p:cNvSpPr txBox="1">
            <a:spLocks noChangeArrowheads="1"/>
          </p:cNvSpPr>
          <p:nvPr/>
        </p:nvSpPr>
        <p:spPr bwMode="auto">
          <a:xfrm>
            <a:off x="5035550" y="1920875"/>
            <a:ext cx="1895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400" dirty="0"/>
              <a:t>Implication</a:t>
            </a:r>
          </a:p>
          <a:p>
            <a:pPr algn="ctr" eaLnBrk="1" hangingPunct="1"/>
            <a:r>
              <a:rPr lang="fr-FR" sz="1200" dirty="0"/>
              <a:t>(</a:t>
            </a:r>
            <a:r>
              <a:rPr lang="fr-FR" sz="1200" dirty="0" smtClean="0"/>
              <a:t>Etre acteur </a:t>
            </a:r>
            <a:r>
              <a:rPr lang="fr-FR" sz="1200" dirty="0"/>
              <a:t>de sa formation)</a:t>
            </a:r>
          </a:p>
        </p:txBody>
      </p:sp>
      <p:sp>
        <p:nvSpPr>
          <p:cNvPr id="4126" name="ZoneTexte 62"/>
          <p:cNvSpPr txBox="1">
            <a:spLocks noChangeArrowheads="1"/>
          </p:cNvSpPr>
          <p:nvPr/>
        </p:nvSpPr>
        <p:spPr bwMode="auto">
          <a:xfrm>
            <a:off x="6717314" y="2954283"/>
            <a:ext cx="16732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400" dirty="0"/>
              <a:t>Changement de </a:t>
            </a:r>
            <a:r>
              <a:rPr lang="fr-FR" sz="1400" dirty="0" smtClean="0"/>
              <a:t>statut lycéen / étudiant</a:t>
            </a:r>
            <a:endParaRPr lang="fr-FR" sz="1400" dirty="0"/>
          </a:p>
        </p:txBody>
      </p:sp>
      <p:sp>
        <p:nvSpPr>
          <p:cNvPr id="4127" name="ZoneTexte 68"/>
          <p:cNvSpPr txBox="1">
            <a:spLocks noChangeArrowheads="1"/>
          </p:cNvSpPr>
          <p:nvPr/>
        </p:nvSpPr>
        <p:spPr bwMode="auto">
          <a:xfrm>
            <a:off x="6888163" y="4522788"/>
            <a:ext cx="1390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400" b="1" dirty="0">
                <a:solidFill>
                  <a:schemeClr val="bg1"/>
                </a:solidFill>
              </a:rPr>
              <a:t>Prise de responsabilité</a:t>
            </a:r>
          </a:p>
        </p:txBody>
      </p:sp>
      <p:sp>
        <p:nvSpPr>
          <p:cNvPr id="4128" name="ZoneTexte 69"/>
          <p:cNvSpPr txBox="1">
            <a:spLocks noChangeArrowheads="1"/>
          </p:cNvSpPr>
          <p:nvPr/>
        </p:nvSpPr>
        <p:spPr bwMode="auto">
          <a:xfrm>
            <a:off x="5565775" y="5491163"/>
            <a:ext cx="1063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400" b="1" dirty="0">
                <a:solidFill>
                  <a:schemeClr val="bg1"/>
                </a:solidFill>
              </a:rPr>
              <a:t>Prise d’initiative</a:t>
            </a:r>
          </a:p>
        </p:txBody>
      </p:sp>
      <p:sp>
        <p:nvSpPr>
          <p:cNvPr id="4130" name="ZoneTexte 73"/>
          <p:cNvSpPr txBox="1">
            <a:spLocks noChangeArrowheads="1"/>
          </p:cNvSpPr>
          <p:nvPr/>
        </p:nvSpPr>
        <p:spPr bwMode="auto">
          <a:xfrm>
            <a:off x="1091824" y="4619515"/>
            <a:ext cx="20198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1400" b="1" dirty="0" smtClean="0">
                <a:solidFill>
                  <a:schemeClr val="bg1"/>
                </a:solidFill>
              </a:rPr>
              <a:t>Autonomie et investigation en entreprise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131" name="ZoneTexte 74"/>
          <p:cNvSpPr txBox="1">
            <a:spLocks noChangeArrowheads="1"/>
          </p:cNvSpPr>
          <p:nvPr/>
        </p:nvSpPr>
        <p:spPr bwMode="auto">
          <a:xfrm>
            <a:off x="346842" y="3489381"/>
            <a:ext cx="1975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1400" b="1" dirty="0" smtClean="0">
                <a:solidFill>
                  <a:schemeClr val="bg1"/>
                </a:solidFill>
              </a:rPr>
              <a:t>Rigueur et professionnalisme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238500" y="5241925"/>
            <a:ext cx="1797050" cy="8842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9" name="ZoneTexte 70"/>
          <p:cNvSpPr txBox="1">
            <a:spLocks noChangeArrowheads="1"/>
          </p:cNvSpPr>
          <p:nvPr/>
        </p:nvSpPr>
        <p:spPr bwMode="auto">
          <a:xfrm>
            <a:off x="3411941" y="5307013"/>
            <a:ext cx="14876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1400" b="1" dirty="0" smtClean="0">
                <a:solidFill>
                  <a:schemeClr val="bg1"/>
                </a:solidFill>
              </a:rPr>
              <a:t>Capacité</a:t>
            </a:r>
          </a:p>
          <a:p>
            <a:pPr algn="ctr" eaLnBrk="1" hangingPunct="1"/>
            <a:r>
              <a:rPr lang="fr-FR" sz="1400" b="1" dirty="0" smtClean="0">
                <a:solidFill>
                  <a:schemeClr val="bg1"/>
                </a:solidFill>
              </a:rPr>
              <a:t>d’implication dans un projet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427972" y="1652027"/>
          <a:ext cx="83867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Feuille de calcul" r:id="rId3" imgW="5915125" imgH="3086100" progId="Excel.Sheet.12">
                  <p:embed/>
                </p:oleObj>
              </mc:Choice>
              <mc:Fallback>
                <p:oleObj name="Feuille de calcul" r:id="rId3" imgW="5915125" imgH="30861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72" y="1652027"/>
                        <a:ext cx="8386762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77900" y="989013"/>
            <a:ext cx="7294563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Repère calendaire Bac Pro TCI / BTS CRCI</a:t>
            </a:r>
          </a:p>
        </p:txBody>
      </p:sp>
      <p:sp>
        <p:nvSpPr>
          <p:cNvPr id="8" name="Ellipse 7"/>
          <p:cNvSpPr/>
          <p:nvPr/>
        </p:nvSpPr>
        <p:spPr>
          <a:xfrm>
            <a:off x="3717561" y="4939549"/>
            <a:ext cx="5032739" cy="555811"/>
          </a:xfrm>
          <a:prstGeom prst="ellipse">
            <a:avLst/>
          </a:prstGeom>
          <a:solidFill>
            <a:srgbClr val="FF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b="1" i="1" dirty="0" smtClean="0">
                <a:solidFill>
                  <a:schemeClr val="bg1"/>
                </a:solidFill>
              </a:rPr>
              <a:t>Accompagnement prépa-BTS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12813"/>
            <a:ext cx="3416300" cy="471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En BAC PRO</a:t>
            </a:r>
          </a:p>
          <a:p>
            <a:pPr algn="ctr">
              <a:defRPr/>
            </a:pPr>
            <a:endParaRPr lang="fr-FR" sz="2000" dirty="0">
              <a:solidFill>
                <a:srgbClr val="041010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4075" y="2208213"/>
            <a:ext cx="7019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Les élèves de terminale Bac Pro inscrits en BTS et positionnés par les équipes pédagogiques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5275" y="2232298"/>
            <a:ext cx="1800000" cy="54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Qui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73562" y="3138351"/>
            <a:ext cx="1800000" cy="54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Quand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296938" y="4066768"/>
            <a:ext cx="1800000" cy="54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Comment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178300" y="938212"/>
            <a:ext cx="4860000" cy="54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Accompagnement prépa BTS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24075" y="3894138"/>
            <a:ext cx="7019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latin typeface="+mj-lt"/>
              </a:rPr>
              <a:t>L’utilisation de l’aide personnalisée (AP)</a:t>
            </a:r>
          </a:p>
          <a:p>
            <a:pPr>
              <a:defRPr/>
            </a:pPr>
            <a:r>
              <a:rPr lang="fr-FR" sz="1600" dirty="0">
                <a:latin typeface="+mj-lt"/>
              </a:rPr>
              <a:t>Prendre 1 à 2 semaines des </a:t>
            </a:r>
            <a:r>
              <a:rPr lang="fr-FR" sz="1600" dirty="0" smtClean="0">
                <a:latin typeface="+mj-lt"/>
              </a:rPr>
              <a:t>PFMP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4600" y="5212670"/>
            <a:ext cx="1800000" cy="54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Actions</a:t>
            </a:r>
          </a:p>
        </p:txBody>
      </p:sp>
      <p:pic>
        <p:nvPicPr>
          <p:cNvPr id="25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3098800"/>
            <a:ext cx="323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284940" y="1496786"/>
            <a:ext cx="1800000" cy="54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Objectif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124075" y="1549400"/>
            <a:ext cx="7019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Renforcer les acquis et palier au manque (surtout en enseignement général et en construction) 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24075" y="5041900"/>
            <a:ext cx="7019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Modules basés sur le volontariat: 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    - Module Prépa-Bac (vacances d’hiver) pour renforcement enseignement général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    - Module BTS (vacances de Pâques) pour travail méthodologique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Proposer des heures de soutien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Test / positionnement </a:t>
            </a:r>
            <a:r>
              <a:rPr lang="fr-FR" sz="1600" dirty="0">
                <a:latin typeface="+mj-lt"/>
              </a:rPr>
              <a:t>(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livret de 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poursuite d’études</a:t>
            </a:r>
            <a:r>
              <a:rPr lang="fr-FR" sz="1600" dirty="0" smtClean="0">
                <a:latin typeface="+mj-lt"/>
              </a:rPr>
              <a:t>)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963" y="3442426"/>
            <a:ext cx="812800" cy="127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54912" y="1004707"/>
          <a:ext cx="7719237" cy="5839627"/>
        </p:xfrm>
        <a:graphic>
          <a:graphicData uri="http://schemas.openxmlformats.org/drawingml/2006/table">
            <a:tbl>
              <a:tblPr/>
              <a:tblGrid>
                <a:gridCol w="2293710"/>
                <a:gridCol w="2293710"/>
                <a:gridCol w="2293710"/>
                <a:gridCol w="279369"/>
                <a:gridCol w="279369"/>
                <a:gridCol w="279369"/>
              </a:tblGrid>
              <a:tr h="44243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Calibri"/>
                          <a:cs typeface="Times New Roman"/>
                        </a:rPr>
                        <a:t>Fonctions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atin typeface="Arial"/>
                          <a:ea typeface="Calibri"/>
                          <a:cs typeface="Times New Roman"/>
                        </a:rPr>
                        <a:t>Compétences croisées BP/BTS</a:t>
                      </a:r>
                      <a:endParaRPr lang="fr-F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Calibri"/>
                          <a:cs typeface="Times New Roman"/>
                        </a:rPr>
                        <a:t>Indicateurs de performance</a:t>
                      </a:r>
                      <a:endParaRPr lang="fr-F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Arial"/>
                          <a:ea typeface="Calibri"/>
                          <a:cs typeface="Times New Roman"/>
                        </a:rPr>
                        <a:t>Test </a:t>
                      </a:r>
                      <a:r>
                        <a:rPr lang="fr-FR" sz="800" b="1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Arial"/>
                          <a:ea typeface="Calibri"/>
                          <a:cs typeface="Times New Roman"/>
                        </a:rPr>
                        <a:t>Test </a:t>
                      </a:r>
                      <a:r>
                        <a:rPr lang="fr-FR" sz="800" b="1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Arial"/>
                          <a:ea typeface="Calibri"/>
                          <a:cs typeface="Times New Roman"/>
                        </a:rPr>
                        <a:t>Test </a:t>
                      </a:r>
                      <a:r>
                        <a:rPr lang="fr-FR" sz="800" b="1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119856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Calibri"/>
                          <a:cs typeface="Times New Roman"/>
                        </a:rPr>
                        <a:t>ANALYSE-ETUDE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Etablir un devis d’une pièce simple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MP, main d’œuvre,…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9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Mettre en œuvre un logiciel de CAO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Dessiner en 3D.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Choisir la nature des matériaux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Calibri"/>
                          <a:cs typeface="Times New Roman"/>
                        </a:rPr>
                        <a:t>Acier, Aluminium, Acier Galvanisé, Acier inoxydable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highlight>
                          <a:srgbClr val="00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highlight>
                          <a:srgbClr val="00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highlight>
                          <a:srgbClr val="00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Connaître la désignation des aciers courant 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S, C, X,…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Indiquer les caractéristiques des aciers.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Re, Rm, A%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Calibri"/>
                          <a:cs typeface="Times New Roman"/>
                        </a:rPr>
                        <a:t>Identifier les solides simples dans un ensemble </a:t>
                      </a:r>
                      <a:r>
                        <a:rPr lang="fr-FR" sz="900" dirty="0" smtClean="0">
                          <a:latin typeface="Arial"/>
                          <a:ea typeface="Calibri"/>
                          <a:cs typeface="Times New Roman"/>
                        </a:rPr>
                        <a:t>chaudronné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Cône, Cylindre, Surface Plane, Surface composée,..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Calibri"/>
                          <a:cs typeface="Times New Roman"/>
                        </a:rPr>
                        <a:t>PREPARATION A LA FABRICATION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Calibri"/>
                          <a:cs typeface="Times New Roman"/>
                        </a:rPr>
                        <a:t>Définir la chronologie des étapes de la réalisation.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19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Elaborer une simulation de pliage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Analyser les moyens du parc machines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La capacité machine, La faisabilité machine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Choisir la machine et ses outils pour une opération définie.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Mettre en œuvre un logiciel de CFAO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Effectuer la mise en plan d’une pièce simple.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Effectuer le développement d’une pièce simple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Effectuer une programmation d’une pièce.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Calibri"/>
                          <a:cs typeface="Times New Roman"/>
                        </a:rPr>
                        <a:t>FABRICATION-CONTROLE-QUALITE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Effectuer l’auto contrôle du produit.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Conformité du produit par rapport: Plans, Normes 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19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Contrôler une cote fabriquée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19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Interpréter la cotation d’un dessin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Dimensionnelle, Géométrique.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1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Contrôler visuellement une soudure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Aspect du cordon, Pénétration, Gorge en soudure d’angle, Défauts de collage, Caniveaux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Transférer un programme sur Plasma CN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Définir les paramètres de soudage sur un acier du type S…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Procédés : 111, 135,141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6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Exécuter un soudage sur un acier du type S …..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Procédés : 111, 135,141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1985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Calibri"/>
                          <a:cs typeface="Times New Roman"/>
                        </a:rPr>
                        <a:t>POSE-MAINTENANCE-REHABILITATION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Calibri"/>
                          <a:cs typeface="Times New Roman"/>
                        </a:rPr>
                        <a:t>Schématiser une pièce à réaliser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Calibri"/>
                          <a:cs typeface="Times New Roman"/>
                        </a:rPr>
                        <a:t>Perspective simple à main levée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310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2271" marR="3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1" marR="32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213314" y="4061730"/>
          <a:ext cx="3358686" cy="390658"/>
        </p:xfrm>
        <a:graphic>
          <a:graphicData uri="http://schemas.openxmlformats.org/drawingml/2006/table">
            <a:tbl>
              <a:tblPr/>
              <a:tblGrid>
                <a:gridCol w="1097971"/>
                <a:gridCol w="1163057"/>
                <a:gridCol w="1097658"/>
              </a:tblGrid>
              <a:tr h="39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ACQUIS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EN COURS D’ACQUISITION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NON ACQUIS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611191" y="3563255"/>
            <a:ext cx="621737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Livret de poursuite d’études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427972" y="1652027"/>
          <a:ext cx="83867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Feuille de calcul" r:id="rId3" imgW="5915125" imgH="3086100" progId="Excel.Sheet.12">
                  <p:embed/>
                </p:oleObj>
              </mc:Choice>
              <mc:Fallback>
                <p:oleObj name="Feuille de calcul" r:id="rId3" imgW="5915125" imgH="30861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72" y="1652027"/>
                        <a:ext cx="8386762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77900" y="989013"/>
            <a:ext cx="7294563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Repère calendaire Bac Pro TCI / BTS CRCI</a:t>
            </a:r>
          </a:p>
        </p:txBody>
      </p:sp>
      <p:sp>
        <p:nvSpPr>
          <p:cNvPr id="9" name="Ellipse 8"/>
          <p:cNvSpPr/>
          <p:nvPr/>
        </p:nvSpPr>
        <p:spPr>
          <a:xfrm>
            <a:off x="289672" y="3711384"/>
            <a:ext cx="4549028" cy="582710"/>
          </a:xfrm>
          <a:prstGeom prst="ellipse">
            <a:avLst/>
          </a:prstGeom>
          <a:solidFill>
            <a:srgbClr val="FF000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b="1" i="1" dirty="0">
                <a:solidFill>
                  <a:schemeClr val="bg1"/>
                </a:solidFill>
              </a:rPr>
              <a:t>Accompagnement </a:t>
            </a:r>
            <a:r>
              <a:rPr lang="fr-FR" sz="1800" b="1" i="1" dirty="0" smtClean="0">
                <a:solidFill>
                  <a:schemeClr val="bg1"/>
                </a:solidFill>
              </a:rPr>
              <a:t>d’intégration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PLAN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0" y="2690813"/>
            <a:ext cx="267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12813"/>
            <a:ext cx="3416300" cy="471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En BTS</a:t>
            </a:r>
          </a:p>
          <a:p>
            <a:pPr algn="ctr">
              <a:defRPr/>
            </a:pPr>
            <a:endParaRPr lang="fr-FR" sz="2000" dirty="0">
              <a:solidFill>
                <a:srgbClr val="041010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4075" y="2195513"/>
            <a:ext cx="701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Les élèves de  Bac Pro positionnés par les </a:t>
            </a:r>
            <a:r>
              <a:rPr lang="fr-FR" sz="1600" dirty="0" smtClean="0">
                <a:latin typeface="+mj-lt"/>
              </a:rPr>
              <a:t>équipes </a:t>
            </a:r>
            <a:r>
              <a:rPr lang="fr-FR" sz="1600" dirty="0">
                <a:latin typeface="+mj-lt"/>
              </a:rPr>
              <a:t>pédagogiques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35734" y="2114731"/>
            <a:ext cx="1800000" cy="540000"/>
          </a:xfrm>
          <a:prstGeom prst="ellipse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Qui 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39233" y="2864031"/>
            <a:ext cx="1800000" cy="540000"/>
          </a:xfrm>
          <a:prstGeom prst="ellipse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Quand 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264249" y="3751081"/>
            <a:ext cx="1800000" cy="540000"/>
          </a:xfrm>
          <a:prstGeom prst="ellipse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784600" y="938212"/>
            <a:ext cx="5253700" cy="540000"/>
          </a:xfrm>
          <a:prstGeom prst="ellipse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Accompagnement </a:t>
            </a:r>
            <a:r>
              <a:rPr lang="fr-FR" sz="2000" b="1" dirty="0" smtClean="0">
                <a:solidFill>
                  <a:schemeClr val="tx1"/>
                </a:solidFill>
              </a:rPr>
              <a:t>d’intégration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24075" y="3527573"/>
            <a:ext cx="7019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Mettre </a:t>
            </a:r>
            <a:r>
              <a:rPr lang="fr-FR" sz="1600" dirty="0">
                <a:latin typeface="+mj-lt"/>
              </a:rPr>
              <a:t>en place du parrainage et des tutorats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Diminuer </a:t>
            </a:r>
            <a:r>
              <a:rPr lang="fr-FR" sz="1600" dirty="0">
                <a:latin typeface="+mj-lt"/>
              </a:rPr>
              <a:t>les heures </a:t>
            </a:r>
            <a:r>
              <a:rPr lang="fr-FR" sz="1600" dirty="0" smtClean="0">
                <a:latin typeface="+mj-lt"/>
              </a:rPr>
              <a:t>consacrées à l’enseignement « Techniques de mise en œuvre » au profit de ces heures d’accompagnement en enseignement général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2286" y="4892993"/>
            <a:ext cx="1800000" cy="540000"/>
          </a:xfrm>
          <a:prstGeom prst="ellipse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Actions</a:t>
            </a: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276737" y="1418408"/>
            <a:ext cx="1800000" cy="540000"/>
          </a:xfrm>
          <a:prstGeom prst="ellipse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tx1"/>
                </a:solidFill>
              </a:rPr>
              <a:t>Objectif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124075" y="1536700"/>
            <a:ext cx="7019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Renforcer les acquis et palier au manque (surtout en enseignement général et en construction) 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24075" y="4621576"/>
            <a:ext cx="70199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Rappel des exigences de « la charte de la réussite » </a:t>
            </a:r>
          </a:p>
          <a:p>
            <a:pPr>
              <a:spcBef>
                <a:spcPts val="0"/>
              </a:spcBef>
              <a:defRPr/>
            </a:pPr>
            <a:r>
              <a:rPr lang="fr-FR" sz="1600" b="1" i="1" dirty="0" smtClean="0">
                <a:latin typeface="+mj-lt"/>
              </a:rPr>
              <a:t>Parrainage / tutorats</a:t>
            </a:r>
            <a:r>
              <a:rPr lang="fr-FR" sz="1600" dirty="0" smtClean="0">
                <a:latin typeface="+mj-lt"/>
              </a:rPr>
              <a:t>				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Volume horaire récupéré sur la base du module «apprentissage »  pour un accompagnement personnalisé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Evaluation / positionnement (livret de </a:t>
            </a:r>
            <a:r>
              <a:rPr lang="fr-FR" sz="1600" dirty="0" smtClean="0">
                <a:latin typeface="+mj-lt"/>
              </a:rPr>
              <a:t>poursuite d’études</a:t>
            </a:r>
            <a:r>
              <a:rPr lang="fr-FR" sz="1600" dirty="0" smtClean="0">
                <a:latin typeface="Arial" charset="0"/>
              </a:rPr>
              <a:t>) 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4900" y="3102792"/>
            <a:ext cx="1498600" cy="88900"/>
          </a:xfrm>
          <a:prstGeom prst="rect">
            <a:avLst/>
          </a:prstGeom>
          <a:gradFill flip="none" rotWithShape="1">
            <a:gsLst>
              <a:gs pos="0">
                <a:srgbClr val="FF808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E7C6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152399" y="1028700"/>
            <a:ext cx="2723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b="1" i="1" u="sng" dirty="0" smtClean="0"/>
              <a:t>PARRAINAGE/TUTORATS </a:t>
            </a:r>
            <a:endParaRPr lang="fr-FR" sz="1600" b="1" i="1" u="sng" dirty="0"/>
          </a:p>
        </p:txBody>
      </p:sp>
      <p:grpSp>
        <p:nvGrpSpPr>
          <p:cNvPr id="50" name="Groupe 49"/>
          <p:cNvGrpSpPr/>
          <p:nvPr/>
        </p:nvGrpSpPr>
        <p:grpSpPr>
          <a:xfrm>
            <a:off x="357188" y="1582738"/>
            <a:ext cx="1892300" cy="4664075"/>
            <a:chOff x="357188" y="1582738"/>
            <a:chExt cx="1892300" cy="4664075"/>
          </a:xfrm>
        </p:grpSpPr>
        <p:sp>
          <p:nvSpPr>
            <p:cNvPr id="36" name="Ellipse 35"/>
            <p:cNvSpPr/>
            <p:nvPr/>
          </p:nvSpPr>
          <p:spPr>
            <a:xfrm>
              <a:off x="377825" y="4970463"/>
              <a:ext cx="1816100" cy="12763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357188" y="1582738"/>
              <a:ext cx="1892300" cy="4379912"/>
              <a:chOff x="357188" y="1582738"/>
              <a:chExt cx="1892300" cy="4379912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385763" y="1582738"/>
                <a:ext cx="1816100" cy="86836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5127" name="ZoneTexte 7"/>
              <p:cNvSpPr txBox="1">
                <a:spLocks noChangeArrowheads="1"/>
              </p:cNvSpPr>
              <p:nvPr/>
            </p:nvSpPr>
            <p:spPr bwMode="auto">
              <a:xfrm>
                <a:off x="644525" y="1785938"/>
                <a:ext cx="1300163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fr-FR" sz="1200" dirty="0"/>
                  <a:t>Professeur LP</a:t>
                </a:r>
              </a:p>
              <a:p>
                <a:pPr algn="ctr" eaLnBrk="1" hangingPunct="1"/>
                <a:r>
                  <a:rPr lang="fr-FR" sz="1200" dirty="0" smtClean="0"/>
                  <a:t>Etudiants </a:t>
                </a:r>
                <a:r>
                  <a:rPr lang="fr-FR" sz="1200" dirty="0"/>
                  <a:t>TS1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385763" y="2851150"/>
                <a:ext cx="1816100" cy="1612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5135" name="ZoneTexte 18"/>
              <p:cNvSpPr txBox="1">
                <a:spLocks noChangeArrowheads="1"/>
              </p:cNvSpPr>
              <p:nvPr/>
            </p:nvSpPr>
            <p:spPr bwMode="auto">
              <a:xfrm>
                <a:off x="482600" y="2908300"/>
                <a:ext cx="1711325" cy="138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/>
                  <a:t>Rencontres      Tbac Pro / TS1</a:t>
                </a:r>
              </a:p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/>
                  <a:t>Témoignage de  parcours</a:t>
                </a:r>
              </a:p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/>
                  <a:t>Compte rendu    des difficultés</a:t>
                </a:r>
              </a:p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/>
                  <a:t>Echanges</a:t>
                </a:r>
              </a:p>
            </p:txBody>
          </p:sp>
          <p:cxnSp>
            <p:nvCxnSpPr>
              <p:cNvPr id="24" name="Connecteur droit avec flèche 23"/>
              <p:cNvCxnSpPr>
                <a:stCxn id="3" idx="4"/>
                <a:endCxn id="12" idx="0"/>
              </p:cNvCxnSpPr>
              <p:nvPr/>
            </p:nvCxnSpPr>
            <p:spPr>
              <a:xfrm>
                <a:off x="1293813" y="2451100"/>
                <a:ext cx="0" cy="4000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44" name="Rectangle 33"/>
              <p:cNvSpPr>
                <a:spLocks noChangeArrowheads="1"/>
              </p:cNvSpPr>
              <p:nvPr/>
            </p:nvSpPr>
            <p:spPr bwMode="auto">
              <a:xfrm>
                <a:off x="357188" y="5316538"/>
                <a:ext cx="1892300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fr-FR" sz="1200" b="1" i="1"/>
                  <a:t>Développer l’ambition de poursuite d’études chez les Tbac Pro</a:t>
                </a:r>
              </a:p>
            </p:txBody>
          </p:sp>
          <p:cxnSp>
            <p:nvCxnSpPr>
              <p:cNvPr id="49" name="Connecteur droit avec flèche 48"/>
              <p:cNvCxnSpPr>
                <a:stCxn id="12" idx="2"/>
                <a:endCxn id="36" idx="0"/>
              </p:cNvCxnSpPr>
              <p:nvPr/>
            </p:nvCxnSpPr>
            <p:spPr>
              <a:xfrm flipH="1">
                <a:off x="1285875" y="4464050"/>
                <a:ext cx="7938" cy="5064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e 47"/>
          <p:cNvGrpSpPr/>
          <p:nvPr/>
        </p:nvGrpSpPr>
        <p:grpSpPr>
          <a:xfrm>
            <a:off x="2528888" y="1582738"/>
            <a:ext cx="1816100" cy="4778375"/>
            <a:chOff x="2528888" y="1582738"/>
            <a:chExt cx="1816100" cy="4778375"/>
          </a:xfrm>
        </p:grpSpPr>
        <p:sp>
          <p:nvSpPr>
            <p:cNvPr id="4" name="Ellipse 3"/>
            <p:cNvSpPr/>
            <p:nvPr/>
          </p:nvSpPr>
          <p:spPr>
            <a:xfrm>
              <a:off x="2528888" y="1582738"/>
              <a:ext cx="1816100" cy="8683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128" name="ZoneTexte 8"/>
            <p:cNvSpPr txBox="1">
              <a:spLocks noChangeArrowheads="1"/>
            </p:cNvSpPr>
            <p:nvPr/>
          </p:nvSpPr>
          <p:spPr bwMode="auto">
            <a:xfrm>
              <a:off x="2787650" y="1785938"/>
              <a:ext cx="12985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 dirty="0"/>
                <a:t>Professeur LT</a:t>
              </a:r>
            </a:p>
            <a:p>
              <a:pPr algn="ctr" eaLnBrk="1" hangingPunct="1"/>
              <a:r>
                <a:rPr lang="fr-FR" sz="1200" dirty="0" smtClean="0"/>
                <a:t>Etudiants </a:t>
              </a:r>
              <a:r>
                <a:rPr lang="fr-FR" sz="1200" dirty="0"/>
                <a:t>TS1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2528888" y="2851150"/>
              <a:ext cx="1816100" cy="22637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136" name="ZoneTexte 19"/>
            <p:cNvSpPr txBox="1">
              <a:spLocks noChangeArrowheads="1"/>
            </p:cNvSpPr>
            <p:nvPr/>
          </p:nvSpPr>
          <p:spPr bwMode="auto">
            <a:xfrm>
              <a:off x="2603500" y="2922588"/>
              <a:ext cx="1712913" cy="175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/>
                <a:t>Lutte contre les découragements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/>
                <a:t>Lutte contre les abandons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/>
                <a:t>Maintien de la motivation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/>
                <a:t>Amélioration des méthodes de travail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/>
                <a:t>Soutien moral</a:t>
              </a:r>
            </a:p>
          </p:txBody>
        </p:sp>
        <p:cxnSp>
          <p:nvCxnSpPr>
            <p:cNvPr id="26" name="Connecteur droit avec flèche 25"/>
            <p:cNvCxnSpPr>
              <a:stCxn id="4" idx="4"/>
              <a:endCxn id="13" idx="0"/>
            </p:cNvCxnSpPr>
            <p:nvPr/>
          </p:nvCxnSpPr>
          <p:spPr>
            <a:xfrm>
              <a:off x="3436938" y="2451100"/>
              <a:ext cx="0" cy="40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2528888" y="5386388"/>
              <a:ext cx="1816100" cy="9747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146" name="Rectangle 38"/>
            <p:cNvSpPr>
              <a:spLocks noChangeArrowheads="1"/>
            </p:cNvSpPr>
            <p:nvPr/>
          </p:nvSpPr>
          <p:spPr bwMode="auto">
            <a:xfrm>
              <a:off x="2643188" y="5734050"/>
              <a:ext cx="170021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fr-FR" sz="1200" b="1"/>
                <a:t>Faciliter l’intégration</a:t>
              </a:r>
            </a:p>
          </p:txBody>
        </p:sp>
        <p:cxnSp>
          <p:nvCxnSpPr>
            <p:cNvPr id="51" name="Connecteur droit avec flèche 50"/>
            <p:cNvCxnSpPr>
              <a:stCxn id="13" idx="2"/>
              <a:endCxn id="38" idx="0"/>
            </p:cNvCxnSpPr>
            <p:nvPr/>
          </p:nvCxnSpPr>
          <p:spPr>
            <a:xfrm>
              <a:off x="3436938" y="5114925"/>
              <a:ext cx="0" cy="27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4670425" y="1582738"/>
            <a:ext cx="1816100" cy="4181475"/>
            <a:chOff x="4670425" y="1582738"/>
            <a:chExt cx="1816100" cy="4181475"/>
          </a:xfrm>
        </p:grpSpPr>
        <p:sp>
          <p:nvSpPr>
            <p:cNvPr id="5" name="Ellipse 4"/>
            <p:cNvSpPr/>
            <p:nvPr/>
          </p:nvSpPr>
          <p:spPr>
            <a:xfrm>
              <a:off x="4670425" y="1582738"/>
              <a:ext cx="1816100" cy="8683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129" name="ZoneTexte 9"/>
            <p:cNvSpPr txBox="1">
              <a:spLocks noChangeArrowheads="1"/>
            </p:cNvSpPr>
            <p:nvPr/>
          </p:nvSpPr>
          <p:spPr bwMode="auto">
            <a:xfrm>
              <a:off x="4929188" y="1785938"/>
              <a:ext cx="13001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 dirty="0" smtClean="0"/>
                <a:t>Etudiants </a:t>
              </a:r>
              <a:r>
                <a:rPr lang="fr-FR" sz="1200" dirty="0"/>
                <a:t>TS1</a:t>
              </a:r>
            </a:p>
            <a:p>
              <a:pPr algn="ctr" eaLnBrk="1" hangingPunct="1"/>
              <a:r>
                <a:rPr lang="fr-FR" sz="1200" dirty="0" smtClean="0"/>
                <a:t>Etudiants </a:t>
              </a:r>
              <a:r>
                <a:rPr lang="fr-FR" sz="1200" dirty="0"/>
                <a:t>TS2</a:t>
              </a: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4670425" y="2874963"/>
              <a:ext cx="1816100" cy="1600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137" name="ZoneTexte 20"/>
            <p:cNvSpPr txBox="1">
              <a:spLocks noChangeArrowheads="1"/>
            </p:cNvSpPr>
            <p:nvPr/>
          </p:nvSpPr>
          <p:spPr bwMode="auto">
            <a:xfrm>
              <a:off x="4886325" y="2957513"/>
              <a:ext cx="1443038" cy="138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 dirty="0"/>
                <a:t>Remobilisation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 dirty="0"/>
                <a:t>Reprise de confiance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 dirty="0"/>
                <a:t>Aide sur certains cours</a:t>
              </a:r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 dirty="0" smtClean="0"/>
                <a:t>Information</a:t>
              </a:r>
              <a:endParaRPr lang="fr-FR" sz="1200" dirty="0"/>
            </a:p>
            <a:p>
              <a:pPr marL="171450" indent="-171450" eaLnBrk="1" hangingPunct="1">
                <a:buFont typeface="Arial" charset="0"/>
                <a:buChar char="•"/>
              </a:pPr>
              <a:r>
                <a:rPr lang="fr-FR" sz="1200" dirty="0"/>
                <a:t>Motivation</a:t>
              </a:r>
            </a:p>
          </p:txBody>
        </p:sp>
        <p:cxnSp>
          <p:nvCxnSpPr>
            <p:cNvPr id="28" name="Connecteur droit avec flèche 27"/>
            <p:cNvCxnSpPr>
              <a:stCxn id="5" idx="4"/>
              <a:endCxn id="14" idx="0"/>
            </p:cNvCxnSpPr>
            <p:nvPr/>
          </p:nvCxnSpPr>
          <p:spPr>
            <a:xfrm>
              <a:off x="5578475" y="2451100"/>
              <a:ext cx="0" cy="423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4805363" y="5006975"/>
              <a:ext cx="1557337" cy="7572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148" name="ZoneTexte 40"/>
            <p:cNvSpPr txBox="1">
              <a:spLocks noChangeArrowheads="1"/>
            </p:cNvSpPr>
            <p:nvPr/>
          </p:nvSpPr>
          <p:spPr bwMode="auto">
            <a:xfrm>
              <a:off x="4953000" y="5229225"/>
              <a:ext cx="13001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200" b="1" i="1"/>
                <a:t>Accompagner</a:t>
              </a:r>
            </a:p>
          </p:txBody>
        </p:sp>
        <p:cxnSp>
          <p:nvCxnSpPr>
            <p:cNvPr id="53" name="Connecteur droit avec flèche 52"/>
            <p:cNvCxnSpPr>
              <a:stCxn id="14" idx="2"/>
              <a:endCxn id="40" idx="0"/>
            </p:cNvCxnSpPr>
            <p:nvPr/>
          </p:nvCxnSpPr>
          <p:spPr>
            <a:xfrm>
              <a:off x="5578475" y="4475163"/>
              <a:ext cx="6350" cy="531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6791325" y="1582738"/>
            <a:ext cx="1817688" cy="4164012"/>
            <a:chOff x="6791325" y="1582738"/>
            <a:chExt cx="1817688" cy="4164012"/>
          </a:xfrm>
        </p:grpSpPr>
        <p:sp>
          <p:nvSpPr>
            <p:cNvPr id="6" name="Ellipse 5"/>
            <p:cNvSpPr/>
            <p:nvPr/>
          </p:nvSpPr>
          <p:spPr>
            <a:xfrm>
              <a:off x="6791325" y="1582738"/>
              <a:ext cx="1816100" cy="8683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6792913" y="1878013"/>
              <a:ext cx="1816100" cy="3868737"/>
              <a:chOff x="6792913" y="1878013"/>
              <a:chExt cx="1816100" cy="3868737"/>
            </a:xfrm>
          </p:grpSpPr>
          <p:sp>
            <p:nvSpPr>
              <p:cNvPr id="5130" name="ZoneTexte 10"/>
              <p:cNvSpPr txBox="1">
                <a:spLocks noChangeArrowheads="1"/>
              </p:cNvSpPr>
              <p:nvPr/>
            </p:nvSpPr>
            <p:spPr bwMode="auto">
              <a:xfrm>
                <a:off x="7072313" y="1878013"/>
                <a:ext cx="1298575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fr-FR" sz="1200" dirty="0"/>
                  <a:t>Soutien familial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6792913" y="2863850"/>
                <a:ext cx="1816100" cy="1600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5138" name="ZoneTexte 21"/>
              <p:cNvSpPr txBox="1">
                <a:spLocks noChangeArrowheads="1"/>
              </p:cNvSpPr>
              <p:nvPr/>
            </p:nvSpPr>
            <p:spPr bwMode="auto">
              <a:xfrm>
                <a:off x="6921500" y="2970213"/>
                <a:ext cx="1685925" cy="120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 dirty="0" smtClean="0"/>
                  <a:t>Information</a:t>
                </a:r>
                <a:endParaRPr lang="fr-FR" sz="1200" dirty="0"/>
              </a:p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 dirty="0"/>
                  <a:t>Compréhension des exigences BTS</a:t>
                </a:r>
              </a:p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 dirty="0"/>
                  <a:t>Soutien</a:t>
                </a:r>
              </a:p>
              <a:p>
                <a:pPr marL="171450" indent="-171450" eaLnBrk="1" hangingPunct="1">
                  <a:buFont typeface="Arial" charset="0"/>
                  <a:buChar char="•"/>
                </a:pPr>
                <a:r>
                  <a:rPr lang="fr-FR" sz="1200" dirty="0" smtClean="0"/>
                  <a:t>Accompagnement</a:t>
                </a:r>
                <a:endParaRPr lang="fr-FR" sz="1200" dirty="0"/>
              </a:p>
              <a:p>
                <a:pPr marL="171450" indent="-171450" eaLnBrk="1" hangingPunct="1">
                  <a:buFont typeface="Arial" charset="0"/>
                  <a:buChar char="•"/>
                </a:pPr>
                <a:endParaRPr lang="fr-FR" sz="1200" dirty="0"/>
              </a:p>
            </p:txBody>
          </p:sp>
          <p:cxnSp>
            <p:nvCxnSpPr>
              <p:cNvPr id="31" name="Connecteur droit avec flèche 30"/>
              <p:cNvCxnSpPr>
                <a:stCxn id="6" idx="4"/>
                <a:endCxn id="15" idx="0"/>
              </p:cNvCxnSpPr>
              <p:nvPr/>
            </p:nvCxnSpPr>
            <p:spPr>
              <a:xfrm>
                <a:off x="7699375" y="2451100"/>
                <a:ext cx="1588" cy="4127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lipse 41"/>
              <p:cNvSpPr/>
              <p:nvPr/>
            </p:nvSpPr>
            <p:spPr>
              <a:xfrm>
                <a:off x="6921500" y="4989513"/>
                <a:ext cx="1557338" cy="7572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5150" name="ZoneTexte 42"/>
              <p:cNvSpPr txBox="1">
                <a:spLocks noChangeArrowheads="1"/>
              </p:cNvSpPr>
              <p:nvPr/>
            </p:nvSpPr>
            <p:spPr bwMode="auto">
              <a:xfrm>
                <a:off x="7081838" y="5229225"/>
                <a:ext cx="1300162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fr-FR" sz="1200" b="1" i="1" dirty="0"/>
                  <a:t>Contrôler</a:t>
                </a:r>
              </a:p>
            </p:txBody>
          </p:sp>
          <p:cxnSp>
            <p:nvCxnSpPr>
              <p:cNvPr id="56" name="Connecteur droit avec flèche 55"/>
              <p:cNvCxnSpPr>
                <a:stCxn id="15" idx="2"/>
                <a:endCxn id="42" idx="0"/>
              </p:cNvCxnSpPr>
              <p:nvPr/>
            </p:nvCxnSpPr>
            <p:spPr>
              <a:xfrm flipH="1">
                <a:off x="7699375" y="4464050"/>
                <a:ext cx="1588" cy="5254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2406650" y="1520825"/>
            <a:ext cx="4321175" cy="364490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>
              <a:solidFill>
                <a:srgbClr val="FFCC00"/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761038" y="2938463"/>
            <a:ext cx="1981200" cy="838200"/>
          </a:xfrm>
          <a:prstGeom prst="ellipse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Réalisation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ou lancement en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production et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contrôle</a:t>
            </a: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1911350" y="4008438"/>
            <a:ext cx="1981200" cy="838200"/>
          </a:xfrm>
          <a:prstGeom prst="ellipse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Définition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produit / ouvrage /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ensemble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576638" y="4687888"/>
            <a:ext cx="1981200" cy="838200"/>
          </a:xfrm>
          <a:prstGeom prst="ellipse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Conception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du processus de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réalisation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5241925" y="4005263"/>
            <a:ext cx="1981200" cy="838200"/>
          </a:xfrm>
          <a:prstGeom prst="ellipse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Préparation des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postes de travail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241925" y="1879600"/>
            <a:ext cx="1981200" cy="838200"/>
          </a:xfrm>
          <a:prstGeom prst="ellipse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 smtClean="0">
                <a:solidFill>
                  <a:schemeClr val="tx2"/>
                </a:solidFill>
                <a:latin typeface="Arial Narrow" pitchFamily="34" charset="0"/>
              </a:rPr>
              <a:t>Contrôle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 smtClean="0">
                <a:solidFill>
                  <a:schemeClr val="tx2"/>
                </a:solidFill>
                <a:latin typeface="Arial Narrow" pitchFamily="34" charset="0"/>
              </a:rPr>
              <a:t>Qualité</a:t>
            </a:r>
            <a:endParaRPr lang="fr-FR" sz="16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576638" y="1185863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2000" b="1" i="1" dirty="0">
                <a:solidFill>
                  <a:schemeClr val="tx2"/>
                </a:solidFill>
                <a:latin typeface="Arial Narrow" pitchFamily="34" charset="0"/>
              </a:rPr>
              <a:t>Maintenance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2000" b="1" i="1" dirty="0">
                <a:solidFill>
                  <a:schemeClr val="tx2"/>
                </a:solidFill>
                <a:latin typeface="Arial Narrow" pitchFamily="34" charset="0"/>
              </a:rPr>
              <a:t>Réhabilitation</a:t>
            </a:r>
            <a:endParaRPr lang="fr-FR" i="1" dirty="0">
              <a:latin typeface="Arial Narrow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417638" y="2938463"/>
            <a:ext cx="1981200" cy="838200"/>
          </a:xfrm>
          <a:prstGeom prst="ellipse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Conception 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produit / ouvrage /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ensemble</a:t>
            </a: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911350" y="1879600"/>
            <a:ext cx="1981200" cy="8382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Étude d’une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demande ou d’un cahier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 dirty="0">
                <a:solidFill>
                  <a:schemeClr val="tx2"/>
                </a:solidFill>
                <a:latin typeface="Arial Narrow" pitchFamily="34" charset="0"/>
              </a:rPr>
              <a:t>des charges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552450" y="1013079"/>
            <a:ext cx="4664583" cy="5444871"/>
            <a:chOff x="552450" y="1013079"/>
            <a:chExt cx="4664583" cy="5444871"/>
          </a:xfrm>
        </p:grpSpPr>
        <p:sp>
          <p:nvSpPr>
            <p:cNvPr id="25" name="Oval 45"/>
            <p:cNvSpPr>
              <a:spLocks noChangeArrowheads="1"/>
            </p:cNvSpPr>
            <p:nvPr/>
          </p:nvSpPr>
          <p:spPr bwMode="auto">
            <a:xfrm>
              <a:off x="1661033" y="1013079"/>
              <a:ext cx="3556000" cy="4994275"/>
            </a:xfrm>
            <a:prstGeom prst="ellipse">
              <a:avLst/>
            </a:prstGeom>
            <a:solidFill>
              <a:srgbClr val="BBE0E3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Flèche droite 27"/>
            <p:cNvSpPr/>
            <p:nvPr/>
          </p:nvSpPr>
          <p:spPr>
            <a:xfrm rot="19728884">
              <a:off x="552450" y="4972050"/>
              <a:ext cx="2476500" cy="1485900"/>
            </a:xfrm>
            <a:prstGeom prst="rightArrow">
              <a:avLst>
                <a:gd name="adj1" fmla="val 50000"/>
                <a:gd name="adj2" fmla="val 84375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fr-FR" sz="14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Profil de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TECHNICIEN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SUPÉRIEUR</a:t>
              </a:r>
            </a:p>
            <a:p>
              <a:pPr algn="ctr">
                <a:defRPr/>
              </a:pP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962400" y="979488"/>
            <a:ext cx="4606925" cy="4906962"/>
            <a:chOff x="3962400" y="979488"/>
            <a:chExt cx="4606925" cy="4906962"/>
          </a:xfrm>
        </p:grpSpPr>
        <p:sp>
          <p:nvSpPr>
            <p:cNvPr id="26" name="Oval 42"/>
            <p:cNvSpPr>
              <a:spLocks noChangeArrowheads="1"/>
            </p:cNvSpPr>
            <p:nvPr/>
          </p:nvSpPr>
          <p:spPr bwMode="auto">
            <a:xfrm rot="-584772">
              <a:off x="3962400" y="979488"/>
              <a:ext cx="2790825" cy="4906962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Flèche droite 28"/>
            <p:cNvSpPr/>
            <p:nvPr/>
          </p:nvSpPr>
          <p:spPr>
            <a:xfrm rot="20754331" flipH="1">
              <a:off x="6362700" y="1727200"/>
              <a:ext cx="2206625" cy="1303338"/>
            </a:xfrm>
            <a:prstGeom prst="rightArrow">
              <a:avLst>
                <a:gd name="adj1" fmla="val 50000"/>
                <a:gd name="adj2" fmla="val 84375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fr-FR" sz="14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Profil de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TECHNICIEN</a:t>
              </a:r>
            </a:p>
            <a:p>
              <a:pPr algn="ctr">
                <a:defRPr/>
              </a:pPr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6189663" y="2536825"/>
            <a:ext cx="2979737" cy="3844925"/>
            <a:chOff x="6189663" y="2536825"/>
            <a:chExt cx="2979737" cy="3844925"/>
          </a:xfrm>
        </p:grpSpPr>
        <p:sp>
          <p:nvSpPr>
            <p:cNvPr id="27" name="Oval 43"/>
            <p:cNvSpPr>
              <a:spLocks noChangeArrowheads="1"/>
            </p:cNvSpPr>
            <p:nvPr/>
          </p:nvSpPr>
          <p:spPr bwMode="auto">
            <a:xfrm rot="833131">
              <a:off x="6189663" y="2536825"/>
              <a:ext cx="1697037" cy="2784475"/>
            </a:xfrm>
            <a:prstGeom prst="ellipse">
              <a:avLst/>
            </a:prstGeom>
            <a:solidFill>
              <a:srgbClr val="66FF66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Flèche droite 29"/>
            <p:cNvSpPr/>
            <p:nvPr/>
          </p:nvSpPr>
          <p:spPr>
            <a:xfrm rot="2662882" flipH="1">
              <a:off x="6716713" y="4891088"/>
              <a:ext cx="2452687" cy="1490662"/>
            </a:xfrm>
            <a:prstGeom prst="rightArrow">
              <a:avLst>
                <a:gd name="adj1" fmla="val 50000"/>
                <a:gd name="adj2" fmla="val 84375"/>
              </a:avLst>
            </a:prstGeom>
            <a:gradFill flip="none" rotWithShape="1">
              <a:gsLst>
                <a:gs pos="0">
                  <a:srgbClr val="99FF99">
                    <a:shade val="30000"/>
                    <a:satMod val="115000"/>
                  </a:srgbClr>
                </a:gs>
                <a:gs pos="50000">
                  <a:srgbClr val="99FF99">
                    <a:shade val="67500"/>
                    <a:satMod val="115000"/>
                  </a:srgbClr>
                </a:gs>
                <a:gs pos="100000">
                  <a:srgbClr val="99FF9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fr-FR" sz="14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Profil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rgbClr val="FF0000"/>
                  </a:solidFill>
                </a:rPr>
                <a:t>d’OPÉRATEUR</a:t>
              </a:r>
            </a:p>
            <a:p>
              <a:pPr algn="ctr">
                <a:defRPr/>
              </a:pPr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71451" y="956471"/>
            <a:ext cx="6553198" cy="1697037"/>
            <a:chOff x="171451" y="956471"/>
            <a:chExt cx="6553198" cy="1697037"/>
          </a:xfrm>
        </p:grpSpPr>
        <p:sp>
          <p:nvSpPr>
            <p:cNvPr id="31" name="Flèche droite 30"/>
            <p:cNvSpPr/>
            <p:nvPr/>
          </p:nvSpPr>
          <p:spPr>
            <a:xfrm>
              <a:off x="171451" y="1123950"/>
              <a:ext cx="2009774" cy="1170781"/>
            </a:xfrm>
            <a:prstGeom prst="rightArrow">
              <a:avLst>
                <a:gd name="adj1" fmla="val 50000"/>
                <a:gd name="adj2" fmla="val 84375"/>
              </a:avLst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ＭＳ Ｐゴシック" pitchFamily="34" charset="-128"/>
                </a:rPr>
                <a:t> </a:t>
              </a:r>
              <a:endParaRPr lang="fr-FR" sz="1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34" charset="-128"/>
              </a:endParaRPr>
            </a:p>
            <a:p>
              <a:pPr algn="ctr">
                <a:defRPr/>
              </a:pPr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ＭＳ Ｐゴシック" pitchFamily="34" charset="-128"/>
                </a:rPr>
                <a:t>LICENCE PRO</a:t>
              </a:r>
            </a:p>
            <a:p>
              <a:pPr algn="ctr">
                <a:defRPr/>
              </a:pPr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CGCI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34" charset="-128"/>
              </a:endParaRPr>
            </a:p>
            <a:p>
              <a:pPr algn="ctr">
                <a:defRPr/>
              </a:pPr>
              <a:endParaRPr lang="fr-FR" sz="16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 rot="5400000">
              <a:off x="3604418" y="-466723"/>
              <a:ext cx="1697037" cy="45434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31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0213" y="3952875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>
              <a:spcBef>
                <a:spcPct val="50000"/>
              </a:spcBef>
              <a:defRPr/>
            </a:pPr>
            <a:r>
              <a:rPr lang="fr-FR" b="1" dirty="0">
                <a:solidFill>
                  <a:srgbClr val="041010"/>
                </a:solidFill>
                <a:latin typeface="+mj-lt"/>
              </a:rPr>
              <a:t>Par contre, ils ont un savoir faire non négligeable et reconnu en enseignement professionnel </a:t>
            </a:r>
            <a:r>
              <a:rPr lang="fr-FR" b="1" i="1" dirty="0">
                <a:solidFill>
                  <a:srgbClr val="041010"/>
                </a:solidFill>
                <a:latin typeface="+mj-lt"/>
              </a:rPr>
              <a:t>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9900" y="2403475"/>
            <a:ext cx="7150100" cy="14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Manque de méthodes et d’organisation</a:t>
            </a:r>
          </a:p>
          <a:p>
            <a:pPr marL="1257300" lvl="2" indent="-342900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Prise de notes insuffisante</a:t>
            </a:r>
          </a:p>
          <a:p>
            <a:pPr marL="1257300" lvl="2" indent="-342900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Investissement personnel insuffisant</a:t>
            </a:r>
          </a:p>
          <a:p>
            <a:pPr marL="1257300" lvl="2" indent="-342900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Manque d’autonomie et de rythme dans le travail</a:t>
            </a:r>
          </a:p>
          <a:p>
            <a:pPr marL="1257300" lvl="2" indent="-342900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Difficultés de concentration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300" y="989013"/>
            <a:ext cx="5497513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rgbClr val="041010"/>
                </a:solidFill>
                <a:ea typeface="ＭＳ Ｐゴシック" charset="0"/>
              </a:rPr>
              <a:t>Constat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0212" y="4778375"/>
            <a:ext cx="9266237" cy="9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Meilleure connaissance de l’entreprise</a:t>
            </a:r>
          </a:p>
          <a:p>
            <a:pPr marL="1257300" lvl="2" indent="-342900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>
                <a:latin typeface="+mj-lt"/>
              </a:rPr>
              <a:t>Certaines compétences déjà acquises (atelier, rapport de stage, informatique)</a:t>
            </a:r>
          </a:p>
          <a:p>
            <a:pPr marL="1257300" lvl="2" indent="-342900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i="1" dirty="0" smtClean="0">
                <a:latin typeface="+mj-lt"/>
              </a:rPr>
              <a:t>Projet </a:t>
            </a:r>
            <a:r>
              <a:rPr lang="fr-FR" sz="1800" b="1" i="1" dirty="0">
                <a:latin typeface="+mj-lt"/>
              </a:rPr>
              <a:t>professionnel plus affirmé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0213" y="1727200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eaLnBrk="0" hangingPunct="0">
              <a:spcBef>
                <a:spcPct val="20000"/>
              </a:spcBef>
              <a:defRPr/>
            </a:pPr>
            <a:r>
              <a:rPr lang="fr-FR" b="1" kern="0" dirty="0">
                <a:solidFill>
                  <a:srgbClr val="041010"/>
                </a:solidFill>
                <a:latin typeface="+mj-lt"/>
                <a:ea typeface="ＭＳ Ｐゴシック" charset="0"/>
              </a:rPr>
              <a:t>Les difficultés d’intégration des élèves du Bac professionnel en BTS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39750" y="3068638"/>
            <a:ext cx="309562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fr-FR" sz="4000" dirty="0">
                <a:solidFill>
                  <a:srgbClr val="041010"/>
                </a:solidFill>
                <a:latin typeface="+mj-lt"/>
              </a:rPr>
              <a:t>4 </a:t>
            </a:r>
          </a:p>
          <a:p>
            <a:pPr algn="ctr">
              <a:defRPr/>
            </a:pPr>
            <a:r>
              <a:rPr lang="fr-FR" sz="4000" dirty="0" smtClean="0">
                <a:solidFill>
                  <a:srgbClr val="041010"/>
                </a:solidFill>
                <a:latin typeface="+mj-lt"/>
              </a:rPr>
              <a:t>ACTIONS</a:t>
            </a:r>
            <a:endParaRPr lang="fr-FR" sz="4000" dirty="0">
              <a:solidFill>
                <a:srgbClr val="041010"/>
              </a:solidFill>
              <a:latin typeface="+mj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52751" y="1712913"/>
            <a:ext cx="5840413" cy="1497012"/>
            <a:chOff x="1860" y="1170"/>
            <a:chExt cx="3679" cy="943"/>
          </a:xfrm>
        </p:grpSpPr>
        <p:sp>
          <p:nvSpPr>
            <p:cNvPr id="5135" name="Oval 6"/>
            <p:cNvSpPr>
              <a:spLocks noChangeArrowheads="1"/>
            </p:cNvSpPr>
            <p:nvPr/>
          </p:nvSpPr>
          <p:spPr bwMode="auto">
            <a:xfrm>
              <a:off x="3045" y="1170"/>
              <a:ext cx="2494" cy="680"/>
            </a:xfrm>
            <a:prstGeom prst="ellipse">
              <a:avLst/>
            </a:prstGeom>
            <a:solidFill>
              <a:srgbClr val="92D050">
                <a:alpha val="59000"/>
              </a:srgb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Immersion 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de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sensibilisation</a:t>
              </a:r>
            </a:p>
          </p:txBody>
        </p:sp>
        <p:sp>
          <p:nvSpPr>
            <p:cNvPr id="5136" name="Line 11"/>
            <p:cNvSpPr>
              <a:spLocks noChangeShapeType="1"/>
            </p:cNvSpPr>
            <p:nvPr/>
          </p:nvSpPr>
          <p:spPr bwMode="auto">
            <a:xfrm flipV="1">
              <a:off x="1860" y="1580"/>
              <a:ext cx="1193" cy="533"/>
            </a:xfrm>
            <a:prstGeom prst="line">
              <a:avLst/>
            </a:prstGeom>
            <a:solidFill>
              <a:srgbClr val="92D050">
                <a:alpha val="5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240000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endParaRPr lang="fr-FR" sz="1600" b="1" dirty="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571875" y="2916238"/>
            <a:ext cx="5246688" cy="1079500"/>
            <a:chOff x="2250" y="2160"/>
            <a:chExt cx="3305" cy="680"/>
          </a:xfrm>
        </p:grpSpPr>
        <p:sp>
          <p:nvSpPr>
            <p:cNvPr id="5133" name="Oval 9"/>
            <p:cNvSpPr>
              <a:spLocks noChangeArrowheads="1"/>
            </p:cNvSpPr>
            <p:nvPr/>
          </p:nvSpPr>
          <p:spPr bwMode="auto">
            <a:xfrm>
              <a:off x="3061" y="2160"/>
              <a:ext cx="2494" cy="680"/>
            </a:xfrm>
            <a:prstGeom prst="ellipse">
              <a:avLst/>
            </a:prstGeom>
            <a:solidFill>
              <a:srgbClr val="FFC000">
                <a:alpha val="59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sunset" dir="t"/>
              </a:scene3d>
              <a:sp3d prstMaterial="flat"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Immersion 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de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 détermination</a:t>
              </a:r>
            </a:p>
          </p:txBody>
        </p:sp>
        <p:sp>
          <p:nvSpPr>
            <p:cNvPr id="5134" name="Line 12"/>
            <p:cNvSpPr>
              <a:spLocks noChangeShapeType="1"/>
            </p:cNvSpPr>
            <p:nvPr/>
          </p:nvSpPr>
          <p:spPr bwMode="auto">
            <a:xfrm flipV="1">
              <a:off x="2250" y="2453"/>
              <a:ext cx="822" cy="186"/>
            </a:xfrm>
            <a:prstGeom prst="line">
              <a:avLst/>
            </a:prstGeom>
            <a:solidFill>
              <a:srgbClr val="FFC000">
                <a:alpha val="5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2700000"/>
                </a:camera>
                <a:lightRig rig="sunset" dir="t"/>
              </a:scene3d>
              <a:sp3d prstMaterial="flat"/>
            </a:bodyPr>
            <a:lstStyle/>
            <a:p>
              <a:pPr algn="ctr">
                <a:defRPr/>
              </a:pPr>
              <a:endParaRPr lang="fr-FR" sz="1600" b="1" dirty="0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562350" y="4095753"/>
            <a:ext cx="5237163" cy="1081088"/>
            <a:chOff x="2003" y="3044"/>
            <a:chExt cx="3299" cy="681"/>
          </a:xfrm>
        </p:grpSpPr>
        <p:sp>
          <p:nvSpPr>
            <p:cNvPr id="5131" name="Oval 10"/>
            <p:cNvSpPr>
              <a:spLocks noChangeArrowheads="1"/>
            </p:cNvSpPr>
            <p:nvPr/>
          </p:nvSpPr>
          <p:spPr bwMode="auto">
            <a:xfrm>
              <a:off x="2808" y="3045"/>
              <a:ext cx="2494" cy="6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Accompagnement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 prépa BTS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sz="1600" b="1" dirty="0">
                  <a:solidFill>
                    <a:schemeClr val="tx1"/>
                  </a:solidFill>
                </a:rPr>
                <a:t>(BAC PRO)</a:t>
              </a:r>
            </a:p>
          </p:txBody>
        </p:sp>
        <p:sp>
          <p:nvSpPr>
            <p:cNvPr id="5132" name="Line 13"/>
            <p:cNvSpPr>
              <a:spLocks noChangeShapeType="1"/>
            </p:cNvSpPr>
            <p:nvPr/>
          </p:nvSpPr>
          <p:spPr bwMode="auto">
            <a:xfrm>
              <a:off x="2003" y="3044"/>
              <a:ext cx="801" cy="322"/>
            </a:xfrm>
            <a:prstGeom prst="lin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952500" y="989012"/>
            <a:ext cx="7292090" cy="6149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Les </a:t>
            </a:r>
            <a:r>
              <a:rPr lang="fr-FR" kern="0" dirty="0" smtClean="0">
                <a:solidFill>
                  <a:schemeClr val="tx2"/>
                </a:solidFill>
                <a:ea typeface="ＭＳ Ｐゴシック" charset="0"/>
              </a:rPr>
              <a:t>actions </a:t>
            </a: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pour la réussite des Bac Pro en BTS  CRCI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114675" y="4457700"/>
            <a:ext cx="5767388" cy="1954213"/>
            <a:chOff x="1874" y="483"/>
            <a:chExt cx="3633" cy="1231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013" y="1034"/>
              <a:ext cx="2494" cy="680"/>
            </a:xfrm>
            <a:prstGeom prst="ellipse">
              <a:avLst/>
            </a:prstGeom>
            <a:gradFill flip="none" rotWithShape="1">
              <a:gsLst>
                <a:gs pos="0">
                  <a:srgbClr val="FF8080"/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E7C6E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Accompagnement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D’intégration 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fr-FR" sz="1600" b="1" dirty="0">
                  <a:solidFill>
                    <a:schemeClr val="tx1"/>
                  </a:solidFill>
                </a:rPr>
                <a:t>(BTS)</a:t>
              </a:r>
            </a:p>
          </p:txBody>
        </p:sp>
        <p:sp>
          <p:nvSpPr>
            <p:cNvPr id="5130" name="Line 11"/>
            <p:cNvSpPr>
              <a:spLocks noChangeShapeType="1"/>
            </p:cNvSpPr>
            <p:nvPr/>
          </p:nvSpPr>
          <p:spPr bwMode="auto">
            <a:xfrm>
              <a:off x="1874" y="483"/>
              <a:ext cx="1157" cy="862"/>
            </a:xfrm>
            <a:prstGeom prst="lin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i="1" dirty="0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392113" y="1643063"/>
          <a:ext cx="83867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Feuille de calcul" r:id="rId3" imgW="5915125" imgH="3086100" progId="Excel.Sheet.12">
                  <p:embed/>
                </p:oleObj>
              </mc:Choice>
              <mc:Fallback>
                <p:oleObj name="Feuille de calcul" r:id="rId3" imgW="5915125" imgH="30861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643063"/>
                        <a:ext cx="8386762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77900" y="989013"/>
            <a:ext cx="7294563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Repère calendaire Bac Pro TCI / BTS CRCI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841386" y="4939549"/>
            <a:ext cx="5032739" cy="555811"/>
          </a:xfrm>
          <a:prstGeom prst="ellipse">
            <a:avLst/>
          </a:prstGeom>
          <a:solidFill>
            <a:srgbClr val="FF000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sz="1800" b="1" i="1" dirty="0" smtClean="0">
                <a:solidFill>
                  <a:schemeClr val="tx1"/>
                </a:solidFill>
              </a:rPr>
              <a:t>        	</a:t>
            </a:r>
            <a:r>
              <a:rPr lang="fr-FR" sz="1800" b="1" i="1" dirty="0" smtClean="0">
                <a:solidFill>
                  <a:schemeClr val="bg1"/>
                </a:solidFill>
              </a:rPr>
              <a:t>Accompagnement</a:t>
            </a:r>
          </a:p>
          <a:p>
            <a:pPr algn="r">
              <a:defRPr/>
            </a:pPr>
            <a:r>
              <a:rPr lang="fr-FR" sz="1800" b="1" i="1" dirty="0" smtClean="0">
                <a:solidFill>
                  <a:schemeClr val="bg1"/>
                </a:solidFill>
              </a:rPr>
              <a:t>prépa-BTS</a:t>
            </a:r>
            <a:r>
              <a:rPr lang="fr-FR" sz="1800" b="1" i="1" dirty="0" smtClean="0">
                <a:solidFill>
                  <a:srgbClr val="FF0000"/>
                </a:solidFill>
              </a:rPr>
              <a:t>.....</a:t>
            </a:r>
            <a:r>
              <a:rPr lang="fr-FR" sz="1800" b="1" i="1" dirty="0" smtClean="0">
                <a:solidFill>
                  <a:schemeClr val="tx1"/>
                </a:solidFill>
              </a:rPr>
              <a:t> </a:t>
            </a:r>
            <a:endParaRPr lang="fr-FR" sz="18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2850" y="4575174"/>
            <a:ext cx="1885950" cy="1974481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>
              <a:defRPr/>
            </a:pPr>
            <a:endParaRPr lang="en-GB" sz="1600" b="1" i="1" cap="all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1600" b="1" i="1" cap="all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i="1" cap="all" dirty="0" smtClean="0">
                <a:solidFill>
                  <a:schemeClr val="bg1"/>
                </a:solidFill>
              </a:rPr>
              <a:t>immersion de</a:t>
            </a:r>
          </a:p>
          <a:p>
            <a:pPr algn="ctr">
              <a:defRPr/>
            </a:pPr>
            <a:r>
              <a:rPr lang="en-GB" sz="1600" b="1" i="1" cap="all" dirty="0" smtClean="0">
                <a:solidFill>
                  <a:schemeClr val="bg1"/>
                </a:solidFill>
              </a:rPr>
              <a:t>determination</a:t>
            </a:r>
          </a:p>
          <a:p>
            <a:pPr algn="ctr">
              <a:defRPr/>
            </a:pPr>
            <a:endParaRPr lang="fr-FR" sz="12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222997" y="3711384"/>
            <a:ext cx="4491878" cy="582710"/>
          </a:xfrm>
          <a:prstGeom prst="ellipse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800" b="1" i="1" dirty="0">
                <a:solidFill>
                  <a:schemeClr val="bg1"/>
                </a:solidFill>
              </a:rPr>
              <a:t>Accompagnement </a:t>
            </a:r>
            <a:r>
              <a:rPr lang="fr-FR" sz="1800" b="1" i="1" dirty="0" smtClean="0">
                <a:solidFill>
                  <a:schemeClr val="bg1"/>
                </a:solidFill>
              </a:rPr>
              <a:t>d’intégration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0333" y="2466975"/>
            <a:ext cx="1984562" cy="1628776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>
              <a:defRPr/>
            </a:pPr>
            <a:endParaRPr lang="fr-FR" sz="16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600" b="1" i="1" dirty="0" smtClean="0">
                <a:solidFill>
                  <a:schemeClr val="tx1"/>
                </a:solidFill>
              </a:rPr>
              <a:t> </a:t>
            </a:r>
            <a:r>
              <a:rPr lang="fr-FR" sz="1600" b="1" i="1" dirty="0" smtClean="0">
                <a:solidFill>
                  <a:schemeClr val="bg1"/>
                </a:solidFill>
              </a:rPr>
              <a:t>I</a:t>
            </a:r>
            <a:r>
              <a:rPr lang="fr-FR" sz="1600" b="1" i="1" cap="all" dirty="0" smtClean="0">
                <a:solidFill>
                  <a:schemeClr val="bg1"/>
                </a:solidFill>
              </a:rPr>
              <a:t>mmersion</a:t>
            </a:r>
            <a:r>
              <a:rPr lang="en-GB" sz="1600" b="1" cap="all" dirty="0" smtClean="0">
                <a:solidFill>
                  <a:schemeClr val="bg1"/>
                </a:solidFill>
              </a:rPr>
              <a:t> </a:t>
            </a:r>
            <a:r>
              <a:rPr lang="en-GB" sz="1600" b="1" i="1" cap="all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defRPr/>
            </a:pPr>
            <a:r>
              <a:rPr lang="en-GB" sz="1600" b="1" i="1" cap="all" dirty="0" smtClean="0">
                <a:solidFill>
                  <a:schemeClr val="bg1"/>
                </a:solidFill>
              </a:rPr>
              <a:t>sensibilisation</a:t>
            </a:r>
            <a:endParaRPr lang="fr-FR" sz="1600" b="1" i="1" cap="all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392113" y="1643063"/>
          <a:ext cx="83867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Feuille de calcul" r:id="rId3" imgW="5915125" imgH="3086100" progId="Excel.Sheet.12">
                  <p:embed/>
                </p:oleObj>
              </mc:Choice>
              <mc:Fallback>
                <p:oleObj name="Feuille de calcul" r:id="rId3" imgW="5915125" imgH="30861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643063"/>
                        <a:ext cx="8386762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77900" y="989013"/>
            <a:ext cx="7294563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Repère calendaire Bac Pro TCI / BTS CRCI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0333" y="2466975"/>
            <a:ext cx="1984562" cy="1628776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>
              <a:defRPr/>
            </a:pPr>
            <a:endParaRPr lang="fr-FR" sz="16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600" b="1" i="1" dirty="0" smtClean="0">
                <a:solidFill>
                  <a:schemeClr val="tx1"/>
                </a:solidFill>
              </a:rPr>
              <a:t> </a:t>
            </a:r>
            <a:r>
              <a:rPr lang="fr-FR" sz="1600" b="1" i="1" dirty="0" smtClean="0">
                <a:solidFill>
                  <a:schemeClr val="bg1"/>
                </a:solidFill>
              </a:rPr>
              <a:t>I</a:t>
            </a:r>
            <a:r>
              <a:rPr lang="fr-FR" sz="1600" b="1" i="1" cap="all" dirty="0" smtClean="0">
                <a:solidFill>
                  <a:schemeClr val="bg1"/>
                </a:solidFill>
              </a:rPr>
              <a:t>mmersion</a:t>
            </a:r>
            <a:r>
              <a:rPr lang="en-GB" sz="1600" b="1" cap="all" dirty="0" smtClean="0">
                <a:solidFill>
                  <a:schemeClr val="bg1"/>
                </a:solidFill>
              </a:rPr>
              <a:t> </a:t>
            </a:r>
            <a:r>
              <a:rPr lang="en-GB" sz="1600" b="1" i="1" cap="all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defRPr/>
            </a:pPr>
            <a:r>
              <a:rPr lang="en-GB" sz="1600" b="1" i="1" cap="all" dirty="0" smtClean="0">
                <a:solidFill>
                  <a:schemeClr val="bg1"/>
                </a:solidFill>
              </a:rPr>
              <a:t>sensibilisation</a:t>
            </a:r>
            <a:endParaRPr lang="fr-FR" sz="1600" b="1" i="1" cap="all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12813"/>
            <a:ext cx="3416300" cy="471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En BAC PRO</a:t>
            </a:r>
          </a:p>
          <a:p>
            <a:pPr algn="ctr">
              <a:defRPr/>
            </a:pPr>
            <a:endParaRPr lang="fr-FR" sz="2000" dirty="0">
              <a:solidFill>
                <a:srgbClr val="041010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4075" y="2568575"/>
            <a:ext cx="7019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j-lt"/>
              </a:rPr>
              <a:t>Tous les élèves de 1</a:t>
            </a:r>
            <a:r>
              <a:rPr lang="fr-FR" sz="1600" baseline="30000" dirty="0">
                <a:latin typeface="+mj-lt"/>
              </a:rPr>
              <a:t>er</a:t>
            </a:r>
            <a:r>
              <a:rPr lang="fr-FR" sz="1600" dirty="0">
                <a:latin typeface="+mj-lt"/>
              </a:rPr>
              <a:t> bac pro  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07975" y="2438400"/>
            <a:ext cx="1800000" cy="576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Qui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66700" y="3327400"/>
            <a:ext cx="1800000" cy="576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Quand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278586" y="4240213"/>
            <a:ext cx="1800000" cy="576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Comment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152900" y="950912"/>
            <a:ext cx="4860000" cy="540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Immersion de sensibilisation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87563" y="4319588"/>
            <a:ext cx="7056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j-lt"/>
              </a:rPr>
              <a:t>Une ½ à une journée d’immersion en groupe en section de </a:t>
            </a:r>
            <a:r>
              <a:rPr lang="fr-FR" sz="1600" dirty="0" smtClean="0">
                <a:latin typeface="+mj-lt"/>
              </a:rPr>
              <a:t>TS1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7881" y="5292136"/>
            <a:ext cx="1800000" cy="576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Actions</a:t>
            </a:r>
          </a:p>
        </p:txBody>
      </p:sp>
      <p:pic>
        <p:nvPicPr>
          <p:cNvPr id="25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3416300"/>
            <a:ext cx="323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19412" y="1626689"/>
            <a:ext cx="1800000" cy="576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Objectif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124075" y="1755775"/>
            <a:ext cx="7019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j-lt"/>
              </a:rPr>
              <a:t>Valoriser la poursuite </a:t>
            </a:r>
            <a:r>
              <a:rPr lang="fr-FR" sz="1600" dirty="0" smtClean="0">
                <a:latin typeface="+mj-lt"/>
              </a:rPr>
              <a:t>d’études  </a:t>
            </a:r>
            <a:r>
              <a:rPr lang="fr-FR" sz="1600" dirty="0">
                <a:latin typeface="+mj-lt"/>
              </a:rPr>
              <a:t>des élèves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78050" y="5146675"/>
            <a:ext cx="7019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Visiter le lycée et </a:t>
            </a:r>
            <a:r>
              <a:rPr lang="fr-FR" sz="1600" dirty="0">
                <a:latin typeface="+mj-lt"/>
              </a:rPr>
              <a:t>son plateau </a:t>
            </a:r>
            <a:r>
              <a:rPr lang="fr-FR" sz="1600" dirty="0" smtClean="0">
                <a:latin typeface="+mj-lt"/>
              </a:rPr>
              <a:t>technique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Visiter des entreprises et de salons professionnels  (BP1 / TS1)</a:t>
            </a: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Echanger </a:t>
            </a:r>
            <a:r>
              <a:rPr lang="fr-FR" sz="1600" dirty="0">
                <a:latin typeface="+mj-lt"/>
              </a:rPr>
              <a:t>avec les </a:t>
            </a:r>
            <a:r>
              <a:rPr lang="fr-FR" sz="1600" dirty="0" smtClean="0">
                <a:latin typeface="+mj-lt"/>
              </a:rPr>
              <a:t>étudiants </a:t>
            </a:r>
            <a:r>
              <a:rPr lang="fr-FR" sz="1600" dirty="0">
                <a:latin typeface="+mj-lt"/>
              </a:rPr>
              <a:t>de TS1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Découvrir le </a:t>
            </a:r>
            <a:r>
              <a:rPr lang="fr-FR" sz="1600" dirty="0">
                <a:latin typeface="+mj-lt"/>
              </a:rPr>
              <a:t>cursus BTS, </a:t>
            </a:r>
            <a:r>
              <a:rPr lang="fr-FR" sz="1600" dirty="0" smtClean="0">
                <a:latin typeface="+mj-lt"/>
              </a:rPr>
              <a:t>ses </a:t>
            </a:r>
            <a:r>
              <a:rPr lang="fr-FR" sz="1600" dirty="0">
                <a:latin typeface="+mj-lt"/>
              </a:rPr>
              <a:t>exigences </a:t>
            </a:r>
            <a:r>
              <a:rPr lang="fr-FR" sz="1600" dirty="0" smtClean="0">
                <a:latin typeface="+mj-lt"/>
              </a:rPr>
              <a:t>et </a:t>
            </a:r>
            <a:r>
              <a:rPr lang="fr-FR" sz="1600" dirty="0">
                <a:latin typeface="+mj-lt"/>
              </a:rPr>
              <a:t>l’employabilité  Post </a:t>
            </a:r>
            <a:r>
              <a:rPr lang="fr-FR" sz="1600" dirty="0" smtClean="0">
                <a:latin typeface="+mj-lt"/>
              </a:rPr>
              <a:t>BTS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 smtClean="0">
                <a:latin typeface="+mj-lt"/>
              </a:rPr>
              <a:t>Utiliser les </a:t>
            </a:r>
            <a:r>
              <a:rPr lang="fr-FR" sz="1600" b="1" dirty="0" smtClean="0">
                <a:latin typeface="+mj-lt"/>
              </a:rPr>
              <a:t>stations de réhabilitation </a:t>
            </a:r>
            <a:r>
              <a:rPr lang="fr-FR" sz="1600" dirty="0" smtClean="0">
                <a:latin typeface="+mj-lt"/>
              </a:rPr>
              <a:t>des LP</a:t>
            </a:r>
            <a:endParaRPr lang="fr-FR" sz="16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22700" y="3683000"/>
            <a:ext cx="355600" cy="165100"/>
          </a:xfrm>
          <a:prstGeom prst="rect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8932" y="839972"/>
            <a:ext cx="572031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 BP TCI</a:t>
            </a:r>
          </a:p>
        </p:txBody>
      </p:sp>
      <p:pic>
        <p:nvPicPr>
          <p:cNvPr id="12290" name="Picture 2" descr="C:\Users\COULOURNAT\Documents\PROFESSIONNEL\Seminaire Avril 2014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793875"/>
            <a:ext cx="71818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Multidocument 7"/>
          <p:cNvSpPr/>
          <p:nvPr/>
        </p:nvSpPr>
        <p:spPr>
          <a:xfrm>
            <a:off x="1137721" y="1638043"/>
            <a:ext cx="3136567" cy="956302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Remplacement / ajout de systèmes</a:t>
            </a:r>
          </a:p>
        </p:txBody>
      </p:sp>
      <p:sp>
        <p:nvSpPr>
          <p:cNvPr id="9" name="Organigramme : Multidocument 8"/>
          <p:cNvSpPr/>
          <p:nvPr/>
        </p:nvSpPr>
        <p:spPr>
          <a:xfrm>
            <a:off x="5135563" y="5308600"/>
            <a:ext cx="3487737" cy="1244600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Notions de dimensionnement et de Conception</a:t>
            </a:r>
          </a:p>
        </p:txBody>
      </p:sp>
      <p:sp>
        <p:nvSpPr>
          <p:cNvPr id="10" name="Organigramme : Multidocument 9"/>
          <p:cNvSpPr/>
          <p:nvPr/>
        </p:nvSpPr>
        <p:spPr>
          <a:xfrm>
            <a:off x="5327172" y="1563614"/>
            <a:ext cx="2923694" cy="1339074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Transfert des moyens de production LP/LT</a:t>
            </a:r>
          </a:p>
        </p:txBody>
      </p:sp>
      <p:sp>
        <p:nvSpPr>
          <p:cNvPr id="11" name="Organigramme : Multidocument 10"/>
          <p:cNvSpPr/>
          <p:nvPr/>
        </p:nvSpPr>
        <p:spPr>
          <a:xfrm>
            <a:off x="882355" y="4540029"/>
            <a:ext cx="3062288" cy="1244600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Etudes </a:t>
            </a:r>
            <a:r>
              <a:rPr lang="fr-FR" sz="2000" b="1" dirty="0" smtClean="0">
                <a:solidFill>
                  <a:schemeClr val="bg1"/>
                </a:solidFill>
              </a:rPr>
              <a:t>métallurgiques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Organigramme : Multidocument 11"/>
          <p:cNvSpPr/>
          <p:nvPr/>
        </p:nvSpPr>
        <p:spPr>
          <a:xfrm>
            <a:off x="2572931" y="2977853"/>
            <a:ext cx="3062288" cy="1243013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Modification des processus de fabrication</a:t>
            </a:r>
          </a:p>
        </p:txBody>
      </p:sp>
      <p:sp>
        <p:nvSpPr>
          <p:cNvPr id="13" name="Organigramme : Multidocument 12"/>
          <p:cNvSpPr/>
          <p:nvPr/>
        </p:nvSpPr>
        <p:spPr>
          <a:xfrm>
            <a:off x="5763327" y="3860395"/>
            <a:ext cx="3062287" cy="1243012"/>
          </a:xfrm>
          <a:prstGeom prst="flowChartMultidocumen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Animation de groupes de travail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-2611191" y="3563255"/>
            <a:ext cx="621737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STATION DE REHABILITATION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152900" y="950912"/>
            <a:ext cx="4860000" cy="540000"/>
          </a:xfrm>
          <a:prstGeom prst="ellipse">
            <a:avLst/>
          </a:prstGeom>
          <a:solidFill>
            <a:srgbClr val="92D050">
              <a:alpha val="59000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70000"/>
              </a:lnSpc>
              <a:defRPr/>
            </a:pPr>
            <a:r>
              <a:rPr lang="fr-FR" sz="2000" b="1" dirty="0">
                <a:solidFill>
                  <a:schemeClr val="bg1"/>
                </a:solidFill>
              </a:rPr>
              <a:t>Immersion de sensibilisation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uiExpand="1" build="allAtOnce" animBg="1"/>
      <p:bldP spid="9" grpId="0" uiExpand="1" build="allAtOnce" animBg="1"/>
      <p:bldP spid="10" grpId="0" uiExpand="1" build="allAtOnce" animBg="1"/>
      <p:bldP spid="11" grpId="0" uiExpand="1" build="allAtOnce" animBg="1"/>
      <p:bldP spid="12" grpId="0" uiExpand="1" build="allAtOnce" animBg="1"/>
      <p:bldP spid="13" grpId="0" uiExpand="1" build="allAtOnce" animBg="1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392113" y="1643063"/>
          <a:ext cx="83867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Feuille de calcul" r:id="rId3" imgW="5915125" imgH="3086100" progId="Excel.Sheet.12">
                  <p:embed/>
                </p:oleObj>
              </mc:Choice>
              <mc:Fallback>
                <p:oleObj name="Feuille de calcul" r:id="rId3" imgW="5915125" imgH="30861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643063"/>
                        <a:ext cx="8386762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77900" y="989013"/>
            <a:ext cx="7294563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kern="0" dirty="0">
                <a:solidFill>
                  <a:schemeClr val="tx2"/>
                </a:solidFill>
                <a:ea typeface="ＭＳ Ｐゴシック" charset="0"/>
              </a:rPr>
              <a:t>Repère calendaire Bac Pro TCI / BTS CRCI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87376" y="275383"/>
            <a:ext cx="4769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 b="1" i="1" dirty="0">
                <a:solidFill>
                  <a:srgbClr val="FF0000"/>
                </a:solidFill>
              </a:rPr>
              <a:t>Réflexions sur la personnalisation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du parcours</a:t>
            </a:r>
          </a:p>
          <a:p>
            <a:pPr algn="ctr"/>
            <a:r>
              <a:rPr lang="fr-FR" altLang="fr-FR" sz="1600" b="1" i="1" dirty="0" smtClean="0">
                <a:solidFill>
                  <a:srgbClr val="FF0000"/>
                </a:solidFill>
              </a:rPr>
              <a:t> BAC PRO TCI / BTS CRCI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2850" y="4575174"/>
            <a:ext cx="1885950" cy="1974481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>
              <a:defRPr/>
            </a:pPr>
            <a:endParaRPr lang="en-GB" sz="1600" b="1" i="1" cap="all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1600" b="1" i="1" cap="all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i="1" cap="all" dirty="0" smtClean="0">
                <a:solidFill>
                  <a:schemeClr val="bg1"/>
                </a:solidFill>
              </a:rPr>
              <a:t>immersion de</a:t>
            </a:r>
          </a:p>
          <a:p>
            <a:pPr algn="ctr">
              <a:defRPr/>
            </a:pPr>
            <a:r>
              <a:rPr lang="en-GB" sz="1600" b="1" i="1" cap="all" dirty="0" smtClean="0">
                <a:solidFill>
                  <a:schemeClr val="bg1"/>
                </a:solidFill>
              </a:rPr>
              <a:t>determination</a:t>
            </a:r>
          </a:p>
          <a:p>
            <a:pPr algn="ctr">
              <a:defRPr/>
            </a:pPr>
            <a:endParaRPr lang="fr-FR" sz="12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12711</TotalTime>
  <Words>1247</Words>
  <Application>Microsoft Office PowerPoint</Application>
  <PresentationFormat>Affichage à l'écran (4:3)</PresentationFormat>
  <Paragraphs>339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Arial Black</vt:lpstr>
      <vt:lpstr>Arial Narrow</vt:lpstr>
      <vt:lpstr>Calibri</vt:lpstr>
      <vt:lpstr>Times New Roman</vt:lpstr>
      <vt:lpstr>Wingdings 3</vt:lpstr>
      <vt:lpstr>Modèle par défaut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Naionale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NEC Computers International</dc:creator>
  <cp:lastModifiedBy>Régis DUHEM</cp:lastModifiedBy>
  <cp:revision>363</cp:revision>
  <dcterms:created xsi:type="dcterms:W3CDTF">2004-03-26T10:19:40Z</dcterms:created>
  <dcterms:modified xsi:type="dcterms:W3CDTF">2014-04-01T17:28:40Z</dcterms:modified>
</cp:coreProperties>
</file>