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1" r:id="rId2"/>
    <p:sldId id="257" r:id="rId3"/>
    <p:sldId id="258" r:id="rId4"/>
    <p:sldId id="259" r:id="rId5"/>
    <p:sldId id="263" r:id="rId6"/>
    <p:sldId id="265" r:id="rId7"/>
    <p:sldId id="273" r:id="rId8"/>
    <p:sldId id="266" r:id="rId9"/>
    <p:sldId id="267" r:id="rId10"/>
    <p:sldId id="264" r:id="rId11"/>
    <p:sldId id="268" r:id="rId12"/>
    <p:sldId id="274" r:id="rId13"/>
    <p:sldId id="269" r:id="rId14"/>
    <p:sldId id="270" r:id="rId15"/>
    <p:sldId id="275" r:id="rId16"/>
    <p:sldId id="271" r:id="rId17"/>
    <p:sldId id="272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9E2D17-BB92-4E86-9C8A-D020C5A35690}" type="doc">
      <dgm:prSet loTypeId="urn:microsoft.com/office/officeart/2005/8/layout/chevron2" loCatId="process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CBFC3B33-7BB0-4BC6-9682-BD6EC19BECDC}">
      <dgm:prSet phldrT="[Texte]"/>
      <dgm:spPr/>
      <dgm:t>
        <a:bodyPr/>
        <a:lstStyle/>
        <a:p>
          <a:r>
            <a:rPr lang="fr-FR" dirty="0" smtClean="0"/>
            <a:t>CCP 1 </a:t>
          </a:r>
          <a:endParaRPr lang="fr-FR" dirty="0"/>
        </a:p>
      </dgm:t>
    </dgm:pt>
    <dgm:pt modelId="{D26DCFAD-B370-45CA-81CE-D475A3A55ED2}" type="parTrans" cxnId="{BD04EF82-7073-49AB-B627-9874C3C37B8C}">
      <dgm:prSet/>
      <dgm:spPr/>
      <dgm:t>
        <a:bodyPr/>
        <a:lstStyle/>
        <a:p>
          <a:endParaRPr lang="fr-FR"/>
        </a:p>
      </dgm:t>
    </dgm:pt>
    <dgm:pt modelId="{B43F8EC9-01FF-4DF4-A15E-F86F17151376}" type="sibTrans" cxnId="{BD04EF82-7073-49AB-B627-9874C3C37B8C}">
      <dgm:prSet/>
      <dgm:spPr/>
      <dgm:t>
        <a:bodyPr/>
        <a:lstStyle/>
        <a:p>
          <a:endParaRPr lang="fr-FR"/>
        </a:p>
      </dgm:t>
    </dgm:pt>
    <dgm:pt modelId="{C30F9C6F-05D1-4978-87F4-EEB2FFB551B2}">
      <dgm:prSet phldrT="[Texte]"/>
      <dgm:spPr/>
      <dgm:t>
        <a:bodyPr/>
        <a:lstStyle/>
        <a:p>
          <a:r>
            <a:rPr lang="fr-FR" b="1" dirty="0" err="1" smtClean="0"/>
            <a:t>Détuber</a:t>
          </a:r>
          <a:r>
            <a:rPr lang="fr-FR" dirty="0" smtClean="0"/>
            <a:t> le faisceau et contrôler l’ensemble de l’échangeur</a:t>
          </a:r>
          <a:endParaRPr lang="fr-FR" dirty="0"/>
        </a:p>
      </dgm:t>
    </dgm:pt>
    <dgm:pt modelId="{599E22A2-97C8-4D9E-AB2F-8F4CD5FE9951}" type="parTrans" cxnId="{F9DEB4B1-B4EA-4D74-9C18-115848D3B1E9}">
      <dgm:prSet/>
      <dgm:spPr/>
      <dgm:t>
        <a:bodyPr/>
        <a:lstStyle/>
        <a:p>
          <a:endParaRPr lang="fr-FR"/>
        </a:p>
      </dgm:t>
    </dgm:pt>
    <dgm:pt modelId="{87306CB8-F733-4D58-84E8-42A2B6436A32}" type="sibTrans" cxnId="{F9DEB4B1-B4EA-4D74-9C18-115848D3B1E9}">
      <dgm:prSet/>
      <dgm:spPr/>
      <dgm:t>
        <a:bodyPr/>
        <a:lstStyle/>
        <a:p>
          <a:endParaRPr lang="fr-FR"/>
        </a:p>
      </dgm:t>
    </dgm:pt>
    <dgm:pt modelId="{C57D08C7-18DE-4B16-89F3-E78DE33DCD1B}">
      <dgm:prSet phldrT="[Texte]"/>
      <dgm:spPr/>
      <dgm:t>
        <a:bodyPr/>
        <a:lstStyle/>
        <a:p>
          <a:r>
            <a:rPr lang="fr-FR" dirty="0" smtClean="0"/>
            <a:t>CCP 1</a:t>
          </a:r>
          <a:endParaRPr lang="fr-FR" dirty="0"/>
        </a:p>
      </dgm:t>
    </dgm:pt>
    <dgm:pt modelId="{DE7C12EB-BEA8-4AF6-B85F-10E5ED82DB5B}" type="parTrans" cxnId="{E7279460-B25B-406C-B4B3-0D97926DBE50}">
      <dgm:prSet/>
      <dgm:spPr/>
      <dgm:t>
        <a:bodyPr/>
        <a:lstStyle/>
        <a:p>
          <a:endParaRPr lang="fr-FR"/>
        </a:p>
      </dgm:t>
    </dgm:pt>
    <dgm:pt modelId="{15BC07F4-296B-4DC7-8D61-D58D6555A037}" type="sibTrans" cxnId="{E7279460-B25B-406C-B4B3-0D97926DBE50}">
      <dgm:prSet/>
      <dgm:spPr/>
      <dgm:t>
        <a:bodyPr/>
        <a:lstStyle/>
        <a:p>
          <a:endParaRPr lang="fr-FR"/>
        </a:p>
      </dgm:t>
    </dgm:pt>
    <dgm:pt modelId="{110D1B25-FF6D-4E74-AE61-88CB73EC4611}">
      <dgm:prSet phldrT="[Texte]"/>
      <dgm:spPr/>
      <dgm:t>
        <a:bodyPr/>
        <a:lstStyle/>
        <a:p>
          <a:r>
            <a:rPr lang="fr-FR" b="1" dirty="0" smtClean="0"/>
            <a:t>Récupérer </a:t>
          </a:r>
          <a:r>
            <a:rPr lang="fr-FR" dirty="0" smtClean="0"/>
            <a:t>les plaques tubulaires</a:t>
          </a:r>
          <a:endParaRPr lang="fr-FR" dirty="0"/>
        </a:p>
      </dgm:t>
    </dgm:pt>
    <dgm:pt modelId="{5EA8D0CB-7ADB-4F4B-B821-51A6BD1B2F50}" type="parTrans" cxnId="{A152DE6D-F41E-4B7B-9115-6C84EC926E3D}">
      <dgm:prSet/>
      <dgm:spPr/>
      <dgm:t>
        <a:bodyPr/>
        <a:lstStyle/>
        <a:p>
          <a:endParaRPr lang="fr-FR"/>
        </a:p>
      </dgm:t>
    </dgm:pt>
    <dgm:pt modelId="{0C9D20A8-862B-42F0-AB0B-99772B3B75F2}" type="sibTrans" cxnId="{A152DE6D-F41E-4B7B-9115-6C84EC926E3D}">
      <dgm:prSet/>
      <dgm:spPr/>
      <dgm:t>
        <a:bodyPr/>
        <a:lstStyle/>
        <a:p>
          <a:endParaRPr lang="fr-FR"/>
        </a:p>
      </dgm:t>
    </dgm:pt>
    <dgm:pt modelId="{05707F78-6948-424E-9ED9-D7227A3601F7}">
      <dgm:prSet phldrT="[Texte]"/>
      <dgm:spPr/>
      <dgm:t>
        <a:bodyPr/>
        <a:lstStyle/>
        <a:p>
          <a:r>
            <a:rPr lang="fr-FR" dirty="0" smtClean="0"/>
            <a:t>CCP 1</a:t>
          </a:r>
          <a:endParaRPr lang="fr-FR" dirty="0"/>
        </a:p>
      </dgm:t>
    </dgm:pt>
    <dgm:pt modelId="{355BB95A-297D-4715-8FAB-C57E06F33D43}" type="parTrans" cxnId="{3D46E8F0-9419-4B09-BC0A-DDC0D83E2175}">
      <dgm:prSet/>
      <dgm:spPr/>
      <dgm:t>
        <a:bodyPr/>
        <a:lstStyle/>
        <a:p>
          <a:endParaRPr lang="fr-FR"/>
        </a:p>
      </dgm:t>
    </dgm:pt>
    <dgm:pt modelId="{CCC8011E-ABC9-4CE9-A6CC-E527754B7690}" type="sibTrans" cxnId="{3D46E8F0-9419-4B09-BC0A-DDC0D83E2175}">
      <dgm:prSet/>
      <dgm:spPr/>
      <dgm:t>
        <a:bodyPr/>
        <a:lstStyle/>
        <a:p>
          <a:endParaRPr lang="fr-FR"/>
        </a:p>
      </dgm:t>
    </dgm:pt>
    <dgm:pt modelId="{2076487E-6D21-405D-9670-33107A0AC568}">
      <dgm:prSet phldrT="[Texte]"/>
      <dgm:spPr/>
      <dgm:t>
        <a:bodyPr/>
        <a:lstStyle/>
        <a:p>
          <a:r>
            <a:rPr lang="fr-FR" b="1" dirty="0" smtClean="0"/>
            <a:t>Reconstruire le faisceau</a:t>
          </a:r>
          <a:endParaRPr lang="fr-FR" b="1" dirty="0"/>
        </a:p>
      </dgm:t>
    </dgm:pt>
    <dgm:pt modelId="{5645B052-58C2-4797-AF56-EB5E01B4E6B0}" type="parTrans" cxnId="{17C899F1-2B64-47BE-ACD2-5FB456298B94}">
      <dgm:prSet/>
      <dgm:spPr/>
      <dgm:t>
        <a:bodyPr/>
        <a:lstStyle/>
        <a:p>
          <a:endParaRPr lang="fr-FR"/>
        </a:p>
      </dgm:t>
    </dgm:pt>
    <dgm:pt modelId="{BD3048C9-34B4-4438-9C08-4F5B7A4B80B0}" type="sibTrans" cxnId="{17C899F1-2B64-47BE-ACD2-5FB456298B94}">
      <dgm:prSet/>
      <dgm:spPr/>
      <dgm:t>
        <a:bodyPr/>
        <a:lstStyle/>
        <a:p>
          <a:endParaRPr lang="fr-FR"/>
        </a:p>
      </dgm:t>
    </dgm:pt>
    <dgm:pt modelId="{BDE541EA-43C4-40F5-B31E-6955D78F7CC5}">
      <dgm:prSet phldrT="[Texte]"/>
      <dgm:spPr/>
      <dgm:t>
        <a:bodyPr/>
        <a:lstStyle/>
        <a:p>
          <a:endParaRPr lang="fr-FR" dirty="0"/>
        </a:p>
      </dgm:t>
    </dgm:pt>
    <dgm:pt modelId="{080254C4-96CE-4E29-8F6E-7BBD367B3B24}" type="parTrans" cxnId="{A0ABDD2B-117D-4ABE-B310-C985251538BB}">
      <dgm:prSet/>
      <dgm:spPr/>
      <dgm:t>
        <a:bodyPr/>
        <a:lstStyle/>
        <a:p>
          <a:endParaRPr lang="fr-FR"/>
        </a:p>
      </dgm:t>
    </dgm:pt>
    <dgm:pt modelId="{F2CCE533-B3CE-49B7-9A00-E78AA04CB262}" type="sibTrans" cxnId="{A0ABDD2B-117D-4ABE-B310-C985251538BB}">
      <dgm:prSet/>
      <dgm:spPr/>
      <dgm:t>
        <a:bodyPr/>
        <a:lstStyle/>
        <a:p>
          <a:endParaRPr lang="fr-FR"/>
        </a:p>
      </dgm:t>
    </dgm:pt>
    <dgm:pt modelId="{B2D3F962-2892-4A04-A8B7-05D46DF64F5F}">
      <dgm:prSet phldrT="[Texte]" phldr="1"/>
      <dgm:spPr/>
      <dgm:t>
        <a:bodyPr/>
        <a:lstStyle/>
        <a:p>
          <a:endParaRPr lang="fr-FR" dirty="0"/>
        </a:p>
      </dgm:t>
    </dgm:pt>
    <dgm:pt modelId="{179D72CD-CEE1-4D44-8468-192D45E59DFD}" type="parTrans" cxnId="{8CB260C6-6C23-4879-9B20-F28F400005E7}">
      <dgm:prSet/>
      <dgm:spPr/>
      <dgm:t>
        <a:bodyPr/>
        <a:lstStyle/>
        <a:p>
          <a:endParaRPr lang="fr-FR"/>
        </a:p>
      </dgm:t>
    </dgm:pt>
    <dgm:pt modelId="{02205BF6-F409-48BC-B47E-D76B37642BBE}" type="sibTrans" cxnId="{8CB260C6-6C23-4879-9B20-F28F400005E7}">
      <dgm:prSet/>
      <dgm:spPr/>
      <dgm:t>
        <a:bodyPr/>
        <a:lstStyle/>
        <a:p>
          <a:endParaRPr lang="fr-FR"/>
        </a:p>
      </dgm:t>
    </dgm:pt>
    <dgm:pt modelId="{AB0D8D4E-1DF2-4590-BBC0-EA1FE2DBD8B3}">
      <dgm:prSet phldrT="[Texte]"/>
      <dgm:spPr/>
      <dgm:t>
        <a:bodyPr/>
        <a:lstStyle/>
        <a:p>
          <a:r>
            <a:rPr lang="fr-FR" b="1" dirty="0" smtClean="0"/>
            <a:t>Monter et contrôler l’ensemble</a:t>
          </a:r>
          <a:endParaRPr lang="fr-FR" b="1" dirty="0"/>
        </a:p>
      </dgm:t>
    </dgm:pt>
    <dgm:pt modelId="{59FD57EF-25A9-42DB-B4BD-67574EE2BD39}" type="parTrans" cxnId="{F34E2984-EE01-4E2C-9E56-C4972ACA3F27}">
      <dgm:prSet/>
      <dgm:spPr/>
      <dgm:t>
        <a:bodyPr/>
        <a:lstStyle/>
        <a:p>
          <a:endParaRPr lang="fr-FR"/>
        </a:p>
      </dgm:t>
    </dgm:pt>
    <dgm:pt modelId="{DAAF016D-9DB7-4BDB-B037-0ACF47CC170A}" type="sibTrans" cxnId="{F34E2984-EE01-4E2C-9E56-C4972ACA3F27}">
      <dgm:prSet/>
      <dgm:spPr/>
      <dgm:t>
        <a:bodyPr/>
        <a:lstStyle/>
        <a:p>
          <a:endParaRPr lang="fr-FR"/>
        </a:p>
      </dgm:t>
    </dgm:pt>
    <dgm:pt modelId="{6FE5C74E-C40E-4925-B427-D941DFA5852B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fr-FR" sz="2400" b="1" dirty="0" err="1" smtClean="0">
              <a:solidFill>
                <a:srgbClr val="FF0000"/>
              </a:solidFill>
            </a:rPr>
            <a:t>Détubage</a:t>
          </a:r>
          <a:r>
            <a:rPr lang="fr-FR" sz="2400" b="1" dirty="0" smtClean="0">
              <a:solidFill>
                <a:srgbClr val="FF0000"/>
              </a:solidFill>
            </a:rPr>
            <a:t> impossible</a:t>
          </a:r>
          <a:endParaRPr lang="fr-FR" sz="2400" b="1" dirty="0">
            <a:solidFill>
              <a:srgbClr val="FF0000"/>
            </a:solidFill>
          </a:endParaRPr>
        </a:p>
      </dgm:t>
    </dgm:pt>
    <dgm:pt modelId="{6A60865B-409C-4EA0-800D-829F45EDF183}" type="parTrans" cxnId="{F793B6FD-62F3-4A8B-A90A-DFB309AD0C3A}">
      <dgm:prSet/>
      <dgm:spPr/>
      <dgm:t>
        <a:bodyPr/>
        <a:lstStyle/>
        <a:p>
          <a:endParaRPr lang="fr-FR"/>
        </a:p>
      </dgm:t>
    </dgm:pt>
    <dgm:pt modelId="{A0E0EBE2-010D-466E-B1B4-A4C83AD4E03B}" type="sibTrans" cxnId="{F793B6FD-62F3-4A8B-A90A-DFB309AD0C3A}">
      <dgm:prSet/>
      <dgm:spPr/>
      <dgm:t>
        <a:bodyPr/>
        <a:lstStyle/>
        <a:p>
          <a:endParaRPr lang="fr-FR"/>
        </a:p>
      </dgm:t>
    </dgm:pt>
    <dgm:pt modelId="{3DA5A189-BE9A-43D9-B7E2-67CBC931F3B2}">
      <dgm:prSet custT="1"/>
      <dgm:spPr/>
      <dgm:t>
        <a:bodyPr/>
        <a:lstStyle/>
        <a:p>
          <a:r>
            <a:rPr lang="fr-FR" sz="2400" b="1" dirty="0" smtClean="0">
              <a:solidFill>
                <a:schemeClr val="bg1"/>
              </a:solidFill>
            </a:rPr>
            <a:t>Excès de pénétration</a:t>
          </a:r>
          <a:endParaRPr lang="fr-FR" sz="2400" b="1" dirty="0">
            <a:solidFill>
              <a:schemeClr val="bg1"/>
            </a:solidFill>
          </a:endParaRPr>
        </a:p>
      </dgm:t>
    </dgm:pt>
    <dgm:pt modelId="{8D849A3E-E615-4666-87DF-BF76589A44E7}" type="parTrans" cxnId="{393538C2-1F31-4575-87A5-40B3B5851073}">
      <dgm:prSet/>
      <dgm:spPr/>
      <dgm:t>
        <a:bodyPr/>
        <a:lstStyle/>
        <a:p>
          <a:endParaRPr lang="fr-FR"/>
        </a:p>
      </dgm:t>
    </dgm:pt>
    <dgm:pt modelId="{86C17044-693D-4E0F-8F6B-E51A4DFEE5AA}" type="sibTrans" cxnId="{393538C2-1F31-4575-87A5-40B3B5851073}">
      <dgm:prSet/>
      <dgm:spPr/>
      <dgm:t>
        <a:bodyPr/>
        <a:lstStyle/>
        <a:p>
          <a:endParaRPr lang="fr-FR"/>
        </a:p>
      </dgm:t>
    </dgm:pt>
    <dgm:pt modelId="{5167C8BD-0A79-4CF3-8A9C-F177ED8380CB}" type="pres">
      <dgm:prSet presAssocID="{0B9E2D17-BB92-4E86-9C8A-D020C5A3569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D2D85BC-4BDC-4CE1-B142-56504C5E3901}" type="pres">
      <dgm:prSet presAssocID="{CBFC3B33-7BB0-4BC6-9682-BD6EC19BECDC}" presName="composite" presStyleCnt="0"/>
      <dgm:spPr/>
    </dgm:pt>
    <dgm:pt modelId="{5DD25060-B425-4C02-B8BF-9DFB87217F2B}" type="pres">
      <dgm:prSet presAssocID="{CBFC3B33-7BB0-4BC6-9682-BD6EC19BECD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DD103D-9B27-4A07-99AF-BB9BC3FF2431}" type="pres">
      <dgm:prSet presAssocID="{CBFC3B33-7BB0-4BC6-9682-BD6EC19BECDC}" presName="descendantText" presStyleLbl="alignAcc1" presStyleIdx="0" presStyleCnt="5" custLinFactNeighborX="-696" custLinFactNeighborY="48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2B5CD7-750E-45DF-BD8B-A47CF1A31C4E}" type="pres">
      <dgm:prSet presAssocID="{B43F8EC9-01FF-4DF4-A15E-F86F17151376}" presName="sp" presStyleCnt="0"/>
      <dgm:spPr/>
    </dgm:pt>
    <dgm:pt modelId="{785922F5-D9AD-465A-AD74-192047D530CD}" type="pres">
      <dgm:prSet presAssocID="{C57D08C7-18DE-4B16-89F3-E78DE33DCD1B}" presName="composite" presStyleCnt="0"/>
      <dgm:spPr/>
    </dgm:pt>
    <dgm:pt modelId="{8B7A6C5C-0452-4C0C-B9E9-7D625F943639}" type="pres">
      <dgm:prSet presAssocID="{C57D08C7-18DE-4B16-89F3-E78DE33DCD1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C69372-8866-45DE-B67E-8721D874EE42}" type="pres">
      <dgm:prSet presAssocID="{C57D08C7-18DE-4B16-89F3-E78DE33DCD1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89903F-5208-4EE7-B28F-3F9EE77F6F5A}" type="pres">
      <dgm:prSet presAssocID="{15BC07F4-296B-4DC7-8D61-D58D6555A037}" presName="sp" presStyleCnt="0"/>
      <dgm:spPr/>
    </dgm:pt>
    <dgm:pt modelId="{5E1D9E6B-38A7-4991-8C41-A1A5E2165E48}" type="pres">
      <dgm:prSet presAssocID="{05707F78-6948-424E-9ED9-D7227A3601F7}" presName="composite" presStyleCnt="0"/>
      <dgm:spPr/>
    </dgm:pt>
    <dgm:pt modelId="{307E3305-F85E-46FB-B208-DD7A18DCB48D}" type="pres">
      <dgm:prSet presAssocID="{05707F78-6948-424E-9ED9-D7227A3601F7}" presName="parentText" presStyleLbl="alignNode1" presStyleIdx="2" presStyleCnt="5" custLinFactNeighborX="-8364" custLinFactNeighborY="-269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2F678F-DBF1-498B-802C-39DE34908555}" type="pres">
      <dgm:prSet presAssocID="{05707F78-6948-424E-9ED9-D7227A3601F7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003C87-91B6-435D-8F61-09ABF84F2751}" type="pres">
      <dgm:prSet presAssocID="{CCC8011E-ABC9-4CE9-A6CC-E527754B7690}" presName="sp" presStyleCnt="0"/>
      <dgm:spPr/>
    </dgm:pt>
    <dgm:pt modelId="{96D4200B-EC73-4DF0-98BA-CE9B8EAADDD8}" type="pres">
      <dgm:prSet presAssocID="{BDE541EA-43C4-40F5-B31E-6955D78F7CC5}" presName="composite" presStyleCnt="0"/>
      <dgm:spPr/>
    </dgm:pt>
    <dgm:pt modelId="{8B5CA6C9-A9E7-4828-9011-10BCE897276F}" type="pres">
      <dgm:prSet presAssocID="{BDE541EA-43C4-40F5-B31E-6955D78F7CC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76E2BC-20F9-4E1D-9154-F5FDEAA427C8}" type="pres">
      <dgm:prSet presAssocID="{BDE541EA-43C4-40F5-B31E-6955D78F7CC5}" presName="descendantText" presStyleLbl="alignAcc1" presStyleIdx="3" presStyleCnt="5" custLinFactNeighborX="22524" custLinFactNeighborY="-19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BA5DA4-466A-4801-9BFE-F77E41F42F40}" type="pres">
      <dgm:prSet presAssocID="{F2CCE533-B3CE-49B7-9A00-E78AA04CB262}" presName="sp" presStyleCnt="0"/>
      <dgm:spPr/>
    </dgm:pt>
    <dgm:pt modelId="{88A097AE-4CBF-415D-9646-AB6B7213FDAA}" type="pres">
      <dgm:prSet presAssocID="{B2D3F962-2892-4A04-A8B7-05D46DF64F5F}" presName="composite" presStyleCnt="0"/>
      <dgm:spPr/>
    </dgm:pt>
    <dgm:pt modelId="{AC35B15A-9211-4F48-A5AC-61F97E5668E1}" type="pres">
      <dgm:prSet presAssocID="{B2D3F962-2892-4A04-A8B7-05D46DF64F5F}" presName="parentText" presStyleLbl="alignNode1" presStyleIdx="4" presStyleCnt="5" custAng="16200000">
        <dgm:presLayoutVars>
          <dgm:chMax val="1"/>
          <dgm:bulletEnabled val="1"/>
        </dgm:presLayoutVars>
      </dgm:prSet>
      <dgm:spPr>
        <a:prstGeom prst="triangle">
          <a:avLst/>
        </a:prstGeom>
      </dgm:spPr>
      <dgm:t>
        <a:bodyPr/>
        <a:lstStyle/>
        <a:p>
          <a:endParaRPr lang="fr-FR"/>
        </a:p>
      </dgm:t>
    </dgm:pt>
    <dgm:pt modelId="{178EBD73-F2B3-43A4-ACF6-FEAAF5D2D23F}" type="pres">
      <dgm:prSet presAssocID="{B2D3F962-2892-4A04-A8B7-05D46DF64F5F}" presName="descendantText" presStyleLbl="alignAcc1" presStyleIdx="4" presStyleCnt="5" custLinFactNeighborX="96" custLinFactNeighborY="-827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0FADB26-7D47-4718-AC6E-5F7DA92A805C}" type="presOf" srcId="{0B9E2D17-BB92-4E86-9C8A-D020C5A35690}" destId="{5167C8BD-0A79-4CF3-8A9C-F177ED8380CB}" srcOrd="0" destOrd="0" presId="urn:microsoft.com/office/officeart/2005/8/layout/chevron2"/>
    <dgm:cxn modelId="{E7279460-B25B-406C-B4B3-0D97926DBE50}" srcId="{0B9E2D17-BB92-4E86-9C8A-D020C5A35690}" destId="{C57D08C7-18DE-4B16-89F3-E78DE33DCD1B}" srcOrd="1" destOrd="0" parTransId="{DE7C12EB-BEA8-4AF6-B85F-10E5ED82DB5B}" sibTransId="{15BC07F4-296B-4DC7-8D61-D58D6555A037}"/>
    <dgm:cxn modelId="{F9DEB4B1-B4EA-4D74-9C18-115848D3B1E9}" srcId="{CBFC3B33-7BB0-4BC6-9682-BD6EC19BECDC}" destId="{C30F9C6F-05D1-4978-87F4-EEB2FFB551B2}" srcOrd="0" destOrd="0" parTransId="{599E22A2-97C8-4D9E-AB2F-8F4CD5FE9951}" sibTransId="{87306CB8-F733-4D58-84E8-42A2B6436A32}"/>
    <dgm:cxn modelId="{D7225EB9-244D-4857-9923-E2AA8F2E5152}" type="presOf" srcId="{C30F9C6F-05D1-4978-87F4-EEB2FFB551B2}" destId="{4ADD103D-9B27-4A07-99AF-BB9BC3FF2431}" srcOrd="0" destOrd="0" presId="urn:microsoft.com/office/officeart/2005/8/layout/chevron2"/>
    <dgm:cxn modelId="{BD04EF82-7073-49AB-B627-9874C3C37B8C}" srcId="{0B9E2D17-BB92-4E86-9C8A-D020C5A35690}" destId="{CBFC3B33-7BB0-4BC6-9682-BD6EC19BECDC}" srcOrd="0" destOrd="0" parTransId="{D26DCFAD-B370-45CA-81CE-D475A3A55ED2}" sibTransId="{B43F8EC9-01FF-4DF4-A15E-F86F17151376}"/>
    <dgm:cxn modelId="{F793B6FD-62F3-4A8B-A90A-DFB309AD0C3A}" srcId="{B2D3F962-2892-4A04-A8B7-05D46DF64F5F}" destId="{6FE5C74E-C40E-4925-B427-D941DFA5852B}" srcOrd="0" destOrd="0" parTransId="{6A60865B-409C-4EA0-800D-829F45EDF183}" sibTransId="{A0E0EBE2-010D-466E-B1B4-A4C83AD4E03B}"/>
    <dgm:cxn modelId="{F34E2984-EE01-4E2C-9E56-C4972ACA3F27}" srcId="{BDE541EA-43C4-40F5-B31E-6955D78F7CC5}" destId="{AB0D8D4E-1DF2-4590-BBC0-EA1FE2DBD8B3}" srcOrd="0" destOrd="0" parTransId="{59FD57EF-25A9-42DB-B4BD-67574EE2BD39}" sibTransId="{DAAF016D-9DB7-4BDB-B037-0ACF47CC170A}"/>
    <dgm:cxn modelId="{393538C2-1F31-4575-87A5-40B3B5851073}" srcId="{B2D3F962-2892-4A04-A8B7-05D46DF64F5F}" destId="{3DA5A189-BE9A-43D9-B7E2-67CBC931F3B2}" srcOrd="1" destOrd="0" parTransId="{8D849A3E-E615-4666-87DF-BF76589A44E7}" sibTransId="{86C17044-693D-4E0F-8F6B-E51A4DFEE5AA}"/>
    <dgm:cxn modelId="{441462F3-8046-489D-BC19-8CC54AA0F79B}" type="presOf" srcId="{05707F78-6948-424E-9ED9-D7227A3601F7}" destId="{307E3305-F85E-46FB-B208-DD7A18DCB48D}" srcOrd="0" destOrd="0" presId="urn:microsoft.com/office/officeart/2005/8/layout/chevron2"/>
    <dgm:cxn modelId="{54DC976E-9162-49C2-9FAA-45A7F33107E2}" type="presOf" srcId="{CBFC3B33-7BB0-4BC6-9682-BD6EC19BECDC}" destId="{5DD25060-B425-4C02-B8BF-9DFB87217F2B}" srcOrd="0" destOrd="0" presId="urn:microsoft.com/office/officeart/2005/8/layout/chevron2"/>
    <dgm:cxn modelId="{402AB34D-1DC4-41A6-951B-7358B060E043}" type="presOf" srcId="{2076487E-6D21-405D-9670-33107A0AC568}" destId="{F32F678F-DBF1-498B-802C-39DE34908555}" srcOrd="0" destOrd="0" presId="urn:microsoft.com/office/officeart/2005/8/layout/chevron2"/>
    <dgm:cxn modelId="{09892E98-6BDD-42E6-ACAC-5FF1A085071B}" type="presOf" srcId="{C57D08C7-18DE-4B16-89F3-E78DE33DCD1B}" destId="{8B7A6C5C-0452-4C0C-B9E9-7D625F943639}" srcOrd="0" destOrd="0" presId="urn:microsoft.com/office/officeart/2005/8/layout/chevron2"/>
    <dgm:cxn modelId="{29116F9E-1CEC-45BB-891F-A914B0D099BD}" type="presOf" srcId="{3DA5A189-BE9A-43D9-B7E2-67CBC931F3B2}" destId="{178EBD73-F2B3-43A4-ACF6-FEAAF5D2D23F}" srcOrd="0" destOrd="1" presId="urn:microsoft.com/office/officeart/2005/8/layout/chevron2"/>
    <dgm:cxn modelId="{8EA9F39A-F1BF-4BE4-BCEB-18A3F011B7FD}" type="presOf" srcId="{AB0D8D4E-1DF2-4590-BBC0-EA1FE2DBD8B3}" destId="{3376E2BC-20F9-4E1D-9154-F5FDEAA427C8}" srcOrd="0" destOrd="0" presId="urn:microsoft.com/office/officeart/2005/8/layout/chevron2"/>
    <dgm:cxn modelId="{0353B57A-FD1F-44CF-A464-E2D33BE486EA}" type="presOf" srcId="{110D1B25-FF6D-4E74-AE61-88CB73EC4611}" destId="{B1C69372-8866-45DE-B67E-8721D874EE42}" srcOrd="0" destOrd="0" presId="urn:microsoft.com/office/officeart/2005/8/layout/chevron2"/>
    <dgm:cxn modelId="{2720AAFA-9153-4B0C-952C-370234A71313}" type="presOf" srcId="{6FE5C74E-C40E-4925-B427-D941DFA5852B}" destId="{178EBD73-F2B3-43A4-ACF6-FEAAF5D2D23F}" srcOrd="0" destOrd="0" presId="urn:microsoft.com/office/officeart/2005/8/layout/chevron2"/>
    <dgm:cxn modelId="{8CB260C6-6C23-4879-9B20-F28F400005E7}" srcId="{0B9E2D17-BB92-4E86-9C8A-D020C5A35690}" destId="{B2D3F962-2892-4A04-A8B7-05D46DF64F5F}" srcOrd="4" destOrd="0" parTransId="{179D72CD-CEE1-4D44-8468-192D45E59DFD}" sibTransId="{02205BF6-F409-48BC-B47E-D76B37642BBE}"/>
    <dgm:cxn modelId="{FD93B49A-E500-403E-8D68-1E6959CA18A3}" type="presOf" srcId="{BDE541EA-43C4-40F5-B31E-6955D78F7CC5}" destId="{8B5CA6C9-A9E7-4828-9011-10BCE897276F}" srcOrd="0" destOrd="0" presId="urn:microsoft.com/office/officeart/2005/8/layout/chevron2"/>
    <dgm:cxn modelId="{17C899F1-2B64-47BE-ACD2-5FB456298B94}" srcId="{05707F78-6948-424E-9ED9-D7227A3601F7}" destId="{2076487E-6D21-405D-9670-33107A0AC568}" srcOrd="0" destOrd="0" parTransId="{5645B052-58C2-4797-AF56-EB5E01B4E6B0}" sibTransId="{BD3048C9-34B4-4438-9C08-4F5B7A4B80B0}"/>
    <dgm:cxn modelId="{A0ABDD2B-117D-4ABE-B310-C985251538BB}" srcId="{0B9E2D17-BB92-4E86-9C8A-D020C5A35690}" destId="{BDE541EA-43C4-40F5-B31E-6955D78F7CC5}" srcOrd="3" destOrd="0" parTransId="{080254C4-96CE-4E29-8F6E-7BBD367B3B24}" sibTransId="{F2CCE533-B3CE-49B7-9A00-E78AA04CB262}"/>
    <dgm:cxn modelId="{A152DE6D-F41E-4B7B-9115-6C84EC926E3D}" srcId="{C57D08C7-18DE-4B16-89F3-E78DE33DCD1B}" destId="{110D1B25-FF6D-4E74-AE61-88CB73EC4611}" srcOrd="0" destOrd="0" parTransId="{5EA8D0CB-7ADB-4F4B-B821-51A6BD1B2F50}" sibTransId="{0C9D20A8-862B-42F0-AB0B-99772B3B75F2}"/>
    <dgm:cxn modelId="{3D46E8F0-9419-4B09-BC0A-DDC0D83E2175}" srcId="{0B9E2D17-BB92-4E86-9C8A-D020C5A35690}" destId="{05707F78-6948-424E-9ED9-D7227A3601F7}" srcOrd="2" destOrd="0" parTransId="{355BB95A-297D-4715-8FAB-C57E06F33D43}" sibTransId="{CCC8011E-ABC9-4CE9-A6CC-E527754B7690}"/>
    <dgm:cxn modelId="{79D4CAB3-BFCA-49A5-AF8F-ECD3DAA135D4}" type="presOf" srcId="{B2D3F962-2892-4A04-A8B7-05D46DF64F5F}" destId="{AC35B15A-9211-4F48-A5AC-61F97E5668E1}" srcOrd="0" destOrd="0" presId="urn:microsoft.com/office/officeart/2005/8/layout/chevron2"/>
    <dgm:cxn modelId="{56C06EAE-8866-4C95-95BC-C583B30A3F5A}" type="presParOf" srcId="{5167C8BD-0A79-4CF3-8A9C-F177ED8380CB}" destId="{6D2D85BC-4BDC-4CE1-B142-56504C5E3901}" srcOrd="0" destOrd="0" presId="urn:microsoft.com/office/officeart/2005/8/layout/chevron2"/>
    <dgm:cxn modelId="{51D132B4-B0F8-478A-BCBA-088E9E428D28}" type="presParOf" srcId="{6D2D85BC-4BDC-4CE1-B142-56504C5E3901}" destId="{5DD25060-B425-4C02-B8BF-9DFB87217F2B}" srcOrd="0" destOrd="0" presId="urn:microsoft.com/office/officeart/2005/8/layout/chevron2"/>
    <dgm:cxn modelId="{EE3731FE-F488-4DD5-B89D-F2477302F94C}" type="presParOf" srcId="{6D2D85BC-4BDC-4CE1-B142-56504C5E3901}" destId="{4ADD103D-9B27-4A07-99AF-BB9BC3FF2431}" srcOrd="1" destOrd="0" presId="urn:microsoft.com/office/officeart/2005/8/layout/chevron2"/>
    <dgm:cxn modelId="{6A69840F-73FF-40F8-BD20-1A8E2D239677}" type="presParOf" srcId="{5167C8BD-0A79-4CF3-8A9C-F177ED8380CB}" destId="{0B2B5CD7-750E-45DF-BD8B-A47CF1A31C4E}" srcOrd="1" destOrd="0" presId="urn:microsoft.com/office/officeart/2005/8/layout/chevron2"/>
    <dgm:cxn modelId="{28C815FB-4305-48E8-B4E4-A0666C76404C}" type="presParOf" srcId="{5167C8BD-0A79-4CF3-8A9C-F177ED8380CB}" destId="{785922F5-D9AD-465A-AD74-192047D530CD}" srcOrd="2" destOrd="0" presId="urn:microsoft.com/office/officeart/2005/8/layout/chevron2"/>
    <dgm:cxn modelId="{35B4A44E-BB13-4327-8D73-9F73CBC995CC}" type="presParOf" srcId="{785922F5-D9AD-465A-AD74-192047D530CD}" destId="{8B7A6C5C-0452-4C0C-B9E9-7D625F943639}" srcOrd="0" destOrd="0" presId="urn:microsoft.com/office/officeart/2005/8/layout/chevron2"/>
    <dgm:cxn modelId="{6D735932-8A53-4BD2-BD02-F0E4CB3502D5}" type="presParOf" srcId="{785922F5-D9AD-465A-AD74-192047D530CD}" destId="{B1C69372-8866-45DE-B67E-8721D874EE42}" srcOrd="1" destOrd="0" presId="urn:microsoft.com/office/officeart/2005/8/layout/chevron2"/>
    <dgm:cxn modelId="{DAA01A36-81DE-4152-8379-CD6296B370C8}" type="presParOf" srcId="{5167C8BD-0A79-4CF3-8A9C-F177ED8380CB}" destId="{5689903F-5208-4EE7-B28F-3F9EE77F6F5A}" srcOrd="3" destOrd="0" presId="urn:microsoft.com/office/officeart/2005/8/layout/chevron2"/>
    <dgm:cxn modelId="{8C4BAA11-7733-4ABA-999D-5B497342F694}" type="presParOf" srcId="{5167C8BD-0A79-4CF3-8A9C-F177ED8380CB}" destId="{5E1D9E6B-38A7-4991-8C41-A1A5E2165E48}" srcOrd="4" destOrd="0" presId="urn:microsoft.com/office/officeart/2005/8/layout/chevron2"/>
    <dgm:cxn modelId="{4506333F-BDD4-4CDC-A02A-05214A910D56}" type="presParOf" srcId="{5E1D9E6B-38A7-4991-8C41-A1A5E2165E48}" destId="{307E3305-F85E-46FB-B208-DD7A18DCB48D}" srcOrd="0" destOrd="0" presId="urn:microsoft.com/office/officeart/2005/8/layout/chevron2"/>
    <dgm:cxn modelId="{B0FB82F8-5B39-42ED-92DF-9EC8CE08F6A1}" type="presParOf" srcId="{5E1D9E6B-38A7-4991-8C41-A1A5E2165E48}" destId="{F32F678F-DBF1-498B-802C-39DE34908555}" srcOrd="1" destOrd="0" presId="urn:microsoft.com/office/officeart/2005/8/layout/chevron2"/>
    <dgm:cxn modelId="{A249480A-B86F-4631-8C23-93B0B97A1AB7}" type="presParOf" srcId="{5167C8BD-0A79-4CF3-8A9C-F177ED8380CB}" destId="{EF003C87-91B6-435D-8F61-09ABF84F2751}" srcOrd="5" destOrd="0" presId="urn:microsoft.com/office/officeart/2005/8/layout/chevron2"/>
    <dgm:cxn modelId="{CEFA302D-1514-448E-9ED9-E658A321C7E2}" type="presParOf" srcId="{5167C8BD-0A79-4CF3-8A9C-F177ED8380CB}" destId="{96D4200B-EC73-4DF0-98BA-CE9B8EAADDD8}" srcOrd="6" destOrd="0" presId="urn:microsoft.com/office/officeart/2005/8/layout/chevron2"/>
    <dgm:cxn modelId="{CBBCD0D0-6877-431B-B16D-4A60584559C6}" type="presParOf" srcId="{96D4200B-EC73-4DF0-98BA-CE9B8EAADDD8}" destId="{8B5CA6C9-A9E7-4828-9011-10BCE897276F}" srcOrd="0" destOrd="0" presId="urn:microsoft.com/office/officeart/2005/8/layout/chevron2"/>
    <dgm:cxn modelId="{E3C0C574-B103-4E28-9F6C-A3D03EEFEEA8}" type="presParOf" srcId="{96D4200B-EC73-4DF0-98BA-CE9B8EAADDD8}" destId="{3376E2BC-20F9-4E1D-9154-F5FDEAA427C8}" srcOrd="1" destOrd="0" presId="urn:microsoft.com/office/officeart/2005/8/layout/chevron2"/>
    <dgm:cxn modelId="{FF78880A-18DC-4B45-B208-F7E1BAD73B69}" type="presParOf" srcId="{5167C8BD-0A79-4CF3-8A9C-F177ED8380CB}" destId="{EBBA5DA4-466A-4801-9BFE-F77E41F42F40}" srcOrd="7" destOrd="0" presId="urn:microsoft.com/office/officeart/2005/8/layout/chevron2"/>
    <dgm:cxn modelId="{8D621717-742A-4CDF-9385-A0ACAFE515E2}" type="presParOf" srcId="{5167C8BD-0A79-4CF3-8A9C-F177ED8380CB}" destId="{88A097AE-4CBF-415D-9646-AB6B7213FDAA}" srcOrd="8" destOrd="0" presId="urn:microsoft.com/office/officeart/2005/8/layout/chevron2"/>
    <dgm:cxn modelId="{D0FA4353-E01B-4E9B-B9BA-30D5959D83D5}" type="presParOf" srcId="{88A097AE-4CBF-415D-9646-AB6B7213FDAA}" destId="{AC35B15A-9211-4F48-A5AC-61F97E5668E1}" srcOrd="0" destOrd="0" presId="urn:microsoft.com/office/officeart/2005/8/layout/chevron2"/>
    <dgm:cxn modelId="{6A5A4DB0-1E88-402A-8575-390A7F5CC722}" type="presParOf" srcId="{88A097AE-4CBF-415D-9646-AB6B7213FDAA}" destId="{178EBD73-F2B3-43A4-ACF6-FEAAF5D2D2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AEB021-4939-460B-A12D-DCC264D1662A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912E6BD-9499-4513-A535-3671FE20485E}">
      <dgm:prSet phldrT="[Texte]"/>
      <dgm:spPr/>
      <dgm:t>
        <a:bodyPr/>
        <a:lstStyle/>
        <a:p>
          <a:r>
            <a:rPr lang="fr-FR" dirty="0" smtClean="0"/>
            <a:t>Pieds supports</a:t>
          </a:r>
          <a:endParaRPr lang="fr-FR" dirty="0"/>
        </a:p>
      </dgm:t>
    </dgm:pt>
    <dgm:pt modelId="{E1E59414-02AB-47D8-948D-C1F857886C1C}" type="parTrans" cxnId="{5402E1B4-F88D-40F2-91F5-4AB9749D3E7D}">
      <dgm:prSet/>
      <dgm:spPr/>
      <dgm:t>
        <a:bodyPr/>
        <a:lstStyle/>
        <a:p>
          <a:endParaRPr lang="fr-FR"/>
        </a:p>
      </dgm:t>
    </dgm:pt>
    <dgm:pt modelId="{28FFE067-9CC7-4F52-8E24-ACC58DFB7538}" type="sibTrans" cxnId="{5402E1B4-F88D-40F2-91F5-4AB9749D3E7D}">
      <dgm:prSet/>
      <dgm:spPr/>
      <dgm:t>
        <a:bodyPr/>
        <a:lstStyle/>
        <a:p>
          <a:endParaRPr lang="fr-FR"/>
        </a:p>
      </dgm:t>
    </dgm:pt>
    <dgm:pt modelId="{4FF98AD5-4C78-47E5-BF6C-DABB6836DE3C}">
      <dgm:prSet phldrT="[Texte]"/>
      <dgm:spPr/>
      <dgm:t>
        <a:bodyPr/>
        <a:lstStyle/>
        <a:p>
          <a:r>
            <a:rPr lang="fr-FR" dirty="0" smtClean="0"/>
            <a:t>Brides	</a:t>
          </a:r>
          <a:endParaRPr lang="fr-FR" dirty="0"/>
        </a:p>
      </dgm:t>
    </dgm:pt>
    <dgm:pt modelId="{2AD46DC8-A0D4-4A69-B618-B298CE3FE44D}" type="parTrans" cxnId="{0F137447-8225-473A-ADAA-2D7754632B55}">
      <dgm:prSet/>
      <dgm:spPr/>
      <dgm:t>
        <a:bodyPr/>
        <a:lstStyle/>
        <a:p>
          <a:endParaRPr lang="fr-FR"/>
        </a:p>
      </dgm:t>
    </dgm:pt>
    <dgm:pt modelId="{DE5D1661-CD3C-4933-B68B-24FEA729B3B2}" type="sibTrans" cxnId="{0F137447-8225-473A-ADAA-2D7754632B55}">
      <dgm:prSet/>
      <dgm:spPr/>
      <dgm:t>
        <a:bodyPr/>
        <a:lstStyle/>
        <a:p>
          <a:endParaRPr lang="fr-FR"/>
        </a:p>
      </dgm:t>
    </dgm:pt>
    <dgm:pt modelId="{E6499DA3-048C-48F3-803A-8564BACB83B9}">
      <dgm:prSet phldrT="[Texte]"/>
      <dgm:spPr/>
      <dgm:t>
        <a:bodyPr/>
        <a:lstStyle/>
        <a:p>
          <a:r>
            <a:rPr lang="fr-FR" dirty="0" smtClean="0"/>
            <a:t>Soufflet</a:t>
          </a:r>
          <a:endParaRPr lang="fr-FR" dirty="0"/>
        </a:p>
      </dgm:t>
    </dgm:pt>
    <dgm:pt modelId="{DEB4CEEA-B614-476B-B741-962C4EDFF3D6}" type="parTrans" cxnId="{67C16023-FC35-408E-80B9-5E08BFA2617A}">
      <dgm:prSet/>
      <dgm:spPr/>
      <dgm:t>
        <a:bodyPr/>
        <a:lstStyle/>
        <a:p>
          <a:endParaRPr lang="fr-FR"/>
        </a:p>
      </dgm:t>
    </dgm:pt>
    <dgm:pt modelId="{F6CDC92A-6CE9-4B91-A161-389786A467D0}" type="sibTrans" cxnId="{67C16023-FC35-408E-80B9-5E08BFA2617A}">
      <dgm:prSet/>
      <dgm:spPr/>
      <dgm:t>
        <a:bodyPr/>
        <a:lstStyle/>
        <a:p>
          <a:endParaRPr lang="fr-FR"/>
        </a:p>
      </dgm:t>
    </dgm:pt>
    <dgm:pt modelId="{4EE69B69-5B9C-482F-8712-66F7CCF006D5}">
      <dgm:prSet phldrT="[Texte]"/>
      <dgm:spPr/>
      <dgm:t>
        <a:bodyPr/>
        <a:lstStyle/>
        <a:p>
          <a:r>
            <a:rPr lang="fr-FR" dirty="0" smtClean="0"/>
            <a:t>Boites d’extrémités</a:t>
          </a:r>
          <a:endParaRPr lang="fr-FR" dirty="0"/>
        </a:p>
      </dgm:t>
    </dgm:pt>
    <dgm:pt modelId="{B772E262-BCCC-45BA-B54D-7D0E01E18641}" type="parTrans" cxnId="{3952C787-02C1-4E11-AFDB-624C19A7432A}">
      <dgm:prSet/>
      <dgm:spPr/>
      <dgm:t>
        <a:bodyPr/>
        <a:lstStyle/>
        <a:p>
          <a:endParaRPr lang="fr-FR"/>
        </a:p>
      </dgm:t>
    </dgm:pt>
    <dgm:pt modelId="{B7F208DC-AEA0-4D9C-A0CE-F14175552C6F}" type="sibTrans" cxnId="{3952C787-02C1-4E11-AFDB-624C19A7432A}">
      <dgm:prSet/>
      <dgm:spPr/>
      <dgm:t>
        <a:bodyPr/>
        <a:lstStyle/>
        <a:p>
          <a:endParaRPr lang="fr-FR"/>
        </a:p>
      </dgm:t>
    </dgm:pt>
    <dgm:pt modelId="{4291B0E0-6650-48F9-A5DE-0E40D97EDB5D}" type="pres">
      <dgm:prSet presAssocID="{5BAEB021-4939-460B-A12D-DCC264D166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D4EC1C4-5DCF-4557-8A88-CF90810F773F}" type="pres">
      <dgm:prSet presAssocID="{5912E6BD-9499-4513-A535-3671FE20485E}" presName="Name5" presStyleLbl="vennNode1" presStyleIdx="0" presStyleCnt="4" custLinFactNeighborX="-50528" custLinFactNeighborY="-4616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C12BB6-5D77-41EE-8995-DBBA3399AEDF}" type="pres">
      <dgm:prSet presAssocID="{28FFE067-9CC7-4F52-8E24-ACC58DFB7538}" presName="space" presStyleCnt="0"/>
      <dgm:spPr/>
    </dgm:pt>
    <dgm:pt modelId="{E659BC3B-1365-40E7-BF85-C4792273C027}" type="pres">
      <dgm:prSet presAssocID="{4FF98AD5-4C78-47E5-BF6C-DABB6836DE3C}" presName="Name5" presStyleLbl="vennNode1" presStyleIdx="1" presStyleCnt="4" custLinFactNeighborX="-25278" custLinFactNeighborY="-111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B6CD55-81DC-496B-A082-04860F63CE4E}" type="pres">
      <dgm:prSet presAssocID="{DE5D1661-CD3C-4933-B68B-24FEA729B3B2}" presName="space" presStyleCnt="0"/>
      <dgm:spPr/>
    </dgm:pt>
    <dgm:pt modelId="{5B657E57-017A-499D-BDE1-CF1579AF79D7}" type="pres">
      <dgm:prSet presAssocID="{E6499DA3-048C-48F3-803A-8564BACB83B9}" presName="Name5" presStyleLbl="vennNode1" presStyleIdx="2" presStyleCnt="4" custLinFactNeighborX="-50058" custLinFactNeighborY="-614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299331-D801-49BA-8117-044640FDC7F7}" type="pres">
      <dgm:prSet presAssocID="{F6CDC92A-6CE9-4B91-A161-389786A467D0}" presName="space" presStyleCnt="0"/>
      <dgm:spPr/>
    </dgm:pt>
    <dgm:pt modelId="{87AF74A3-7B2D-4027-80DF-7C5E0983CD1A}" type="pres">
      <dgm:prSet presAssocID="{4EE69B69-5B9C-482F-8712-66F7CCF006D5}" presName="Name5" presStyleLbl="vennNode1" presStyleIdx="3" presStyleCnt="4" custLinFactNeighborX="-49824" custLinFactNeighborY="-111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8D652AD-8A59-45A4-9989-718F7A94A124}" type="presOf" srcId="{5BAEB021-4939-460B-A12D-DCC264D1662A}" destId="{4291B0E0-6650-48F9-A5DE-0E40D97EDB5D}" srcOrd="0" destOrd="0" presId="urn:microsoft.com/office/officeart/2005/8/layout/venn3"/>
    <dgm:cxn modelId="{27FC2478-8280-4F01-9854-4D1DF4C8D494}" type="presOf" srcId="{4FF98AD5-4C78-47E5-BF6C-DABB6836DE3C}" destId="{E659BC3B-1365-40E7-BF85-C4792273C027}" srcOrd="0" destOrd="0" presId="urn:microsoft.com/office/officeart/2005/8/layout/venn3"/>
    <dgm:cxn modelId="{5402E1B4-F88D-40F2-91F5-4AB9749D3E7D}" srcId="{5BAEB021-4939-460B-A12D-DCC264D1662A}" destId="{5912E6BD-9499-4513-A535-3671FE20485E}" srcOrd="0" destOrd="0" parTransId="{E1E59414-02AB-47D8-948D-C1F857886C1C}" sibTransId="{28FFE067-9CC7-4F52-8E24-ACC58DFB7538}"/>
    <dgm:cxn modelId="{67C16023-FC35-408E-80B9-5E08BFA2617A}" srcId="{5BAEB021-4939-460B-A12D-DCC264D1662A}" destId="{E6499DA3-048C-48F3-803A-8564BACB83B9}" srcOrd="2" destOrd="0" parTransId="{DEB4CEEA-B614-476B-B741-962C4EDFF3D6}" sibTransId="{F6CDC92A-6CE9-4B91-A161-389786A467D0}"/>
    <dgm:cxn modelId="{E0AD04ED-638B-4AC4-81BF-44E471442BAD}" type="presOf" srcId="{5912E6BD-9499-4513-A535-3671FE20485E}" destId="{5D4EC1C4-5DCF-4557-8A88-CF90810F773F}" srcOrd="0" destOrd="0" presId="urn:microsoft.com/office/officeart/2005/8/layout/venn3"/>
    <dgm:cxn modelId="{0F137447-8225-473A-ADAA-2D7754632B55}" srcId="{5BAEB021-4939-460B-A12D-DCC264D1662A}" destId="{4FF98AD5-4C78-47E5-BF6C-DABB6836DE3C}" srcOrd="1" destOrd="0" parTransId="{2AD46DC8-A0D4-4A69-B618-B298CE3FE44D}" sibTransId="{DE5D1661-CD3C-4933-B68B-24FEA729B3B2}"/>
    <dgm:cxn modelId="{3952C787-02C1-4E11-AFDB-624C19A7432A}" srcId="{5BAEB021-4939-460B-A12D-DCC264D1662A}" destId="{4EE69B69-5B9C-482F-8712-66F7CCF006D5}" srcOrd="3" destOrd="0" parTransId="{B772E262-BCCC-45BA-B54D-7D0E01E18641}" sibTransId="{B7F208DC-AEA0-4D9C-A0CE-F14175552C6F}"/>
    <dgm:cxn modelId="{A092C5B5-B6AA-47ED-A6E9-DF39A5A619F7}" type="presOf" srcId="{4EE69B69-5B9C-482F-8712-66F7CCF006D5}" destId="{87AF74A3-7B2D-4027-80DF-7C5E0983CD1A}" srcOrd="0" destOrd="0" presId="urn:microsoft.com/office/officeart/2005/8/layout/venn3"/>
    <dgm:cxn modelId="{9F15726C-D1E9-4B5B-BA68-178102286AA9}" type="presOf" srcId="{E6499DA3-048C-48F3-803A-8564BACB83B9}" destId="{5B657E57-017A-499D-BDE1-CF1579AF79D7}" srcOrd="0" destOrd="0" presId="urn:microsoft.com/office/officeart/2005/8/layout/venn3"/>
    <dgm:cxn modelId="{3D05B64B-7D94-434F-BB14-BA15627E5DBF}" type="presParOf" srcId="{4291B0E0-6650-48F9-A5DE-0E40D97EDB5D}" destId="{5D4EC1C4-5DCF-4557-8A88-CF90810F773F}" srcOrd="0" destOrd="0" presId="urn:microsoft.com/office/officeart/2005/8/layout/venn3"/>
    <dgm:cxn modelId="{02614A7A-C23B-44CE-87BE-2FE37AEB7DDF}" type="presParOf" srcId="{4291B0E0-6650-48F9-A5DE-0E40D97EDB5D}" destId="{16C12BB6-5D77-41EE-8995-DBBA3399AEDF}" srcOrd="1" destOrd="0" presId="urn:microsoft.com/office/officeart/2005/8/layout/venn3"/>
    <dgm:cxn modelId="{72604BAA-6960-4196-B853-8093782C49AA}" type="presParOf" srcId="{4291B0E0-6650-48F9-A5DE-0E40D97EDB5D}" destId="{E659BC3B-1365-40E7-BF85-C4792273C027}" srcOrd="2" destOrd="0" presId="urn:microsoft.com/office/officeart/2005/8/layout/venn3"/>
    <dgm:cxn modelId="{C33ED86F-8192-497E-A647-3D2A8AA981DE}" type="presParOf" srcId="{4291B0E0-6650-48F9-A5DE-0E40D97EDB5D}" destId="{64B6CD55-81DC-496B-A082-04860F63CE4E}" srcOrd="3" destOrd="0" presId="urn:microsoft.com/office/officeart/2005/8/layout/venn3"/>
    <dgm:cxn modelId="{AF22FFA0-40AE-488A-BD5B-4F199621102B}" type="presParOf" srcId="{4291B0E0-6650-48F9-A5DE-0E40D97EDB5D}" destId="{5B657E57-017A-499D-BDE1-CF1579AF79D7}" srcOrd="4" destOrd="0" presId="urn:microsoft.com/office/officeart/2005/8/layout/venn3"/>
    <dgm:cxn modelId="{15781544-22D9-450B-A489-2EA637282F14}" type="presParOf" srcId="{4291B0E0-6650-48F9-A5DE-0E40D97EDB5D}" destId="{CC299331-D801-49BA-8117-044640FDC7F7}" srcOrd="5" destOrd="0" presId="urn:microsoft.com/office/officeart/2005/8/layout/venn3"/>
    <dgm:cxn modelId="{9ADD51FE-D75C-4F93-934F-D948036C49D6}" type="presParOf" srcId="{4291B0E0-6650-48F9-A5DE-0E40D97EDB5D}" destId="{87AF74A3-7B2D-4027-80DF-7C5E0983CD1A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9E2D17-BB92-4E86-9C8A-D020C5A35690}" type="doc">
      <dgm:prSet loTypeId="urn:microsoft.com/office/officeart/2005/8/layout/chevron2" loCatId="process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CBFC3B33-7BB0-4BC6-9682-BD6EC19BECDC}">
      <dgm:prSet phldrT="[Texte]"/>
      <dgm:spPr/>
      <dgm:t>
        <a:bodyPr/>
        <a:lstStyle/>
        <a:p>
          <a:r>
            <a:rPr lang="fr-FR" dirty="0" smtClean="0"/>
            <a:t>CCP 2  </a:t>
          </a:r>
          <a:endParaRPr lang="fr-FR" dirty="0"/>
        </a:p>
      </dgm:t>
    </dgm:pt>
    <dgm:pt modelId="{D26DCFAD-B370-45CA-81CE-D475A3A55ED2}" type="parTrans" cxnId="{BD04EF82-7073-49AB-B627-9874C3C37B8C}">
      <dgm:prSet/>
      <dgm:spPr/>
      <dgm:t>
        <a:bodyPr/>
        <a:lstStyle/>
        <a:p>
          <a:endParaRPr lang="fr-FR"/>
        </a:p>
      </dgm:t>
    </dgm:pt>
    <dgm:pt modelId="{B43F8EC9-01FF-4DF4-A15E-F86F17151376}" type="sibTrans" cxnId="{BD04EF82-7073-49AB-B627-9874C3C37B8C}">
      <dgm:prSet/>
      <dgm:spPr/>
      <dgm:t>
        <a:bodyPr/>
        <a:lstStyle/>
        <a:p>
          <a:endParaRPr lang="fr-FR"/>
        </a:p>
      </dgm:t>
    </dgm:pt>
    <dgm:pt modelId="{C30F9C6F-05D1-4978-87F4-EEB2FFB551B2}">
      <dgm:prSet phldrT="[Texte]"/>
      <dgm:spPr/>
      <dgm:t>
        <a:bodyPr/>
        <a:lstStyle/>
        <a:p>
          <a:r>
            <a:rPr lang="fr-FR" dirty="0" smtClean="0"/>
            <a:t>Fabriquer le faisceau à 100%</a:t>
          </a:r>
          <a:endParaRPr lang="fr-FR" dirty="0"/>
        </a:p>
      </dgm:t>
    </dgm:pt>
    <dgm:pt modelId="{599E22A2-97C8-4D9E-AB2F-8F4CD5FE9951}" type="parTrans" cxnId="{F9DEB4B1-B4EA-4D74-9C18-115848D3B1E9}">
      <dgm:prSet/>
      <dgm:spPr/>
      <dgm:t>
        <a:bodyPr/>
        <a:lstStyle/>
        <a:p>
          <a:endParaRPr lang="fr-FR"/>
        </a:p>
      </dgm:t>
    </dgm:pt>
    <dgm:pt modelId="{87306CB8-F733-4D58-84E8-42A2B6436A32}" type="sibTrans" cxnId="{F9DEB4B1-B4EA-4D74-9C18-115848D3B1E9}">
      <dgm:prSet/>
      <dgm:spPr/>
      <dgm:t>
        <a:bodyPr/>
        <a:lstStyle/>
        <a:p>
          <a:endParaRPr lang="fr-FR"/>
        </a:p>
      </dgm:t>
    </dgm:pt>
    <dgm:pt modelId="{C57D08C7-18DE-4B16-89F3-E78DE33DCD1B}">
      <dgm:prSet phldrT="[Texte]"/>
      <dgm:spPr/>
      <dgm:t>
        <a:bodyPr/>
        <a:lstStyle/>
        <a:p>
          <a:r>
            <a:rPr lang="fr-FR" dirty="0" smtClean="0"/>
            <a:t>CCP 2</a:t>
          </a:r>
          <a:endParaRPr lang="fr-FR" dirty="0"/>
        </a:p>
      </dgm:t>
    </dgm:pt>
    <dgm:pt modelId="{DE7C12EB-BEA8-4AF6-B85F-10E5ED82DB5B}" type="parTrans" cxnId="{E7279460-B25B-406C-B4B3-0D97926DBE50}">
      <dgm:prSet/>
      <dgm:spPr/>
      <dgm:t>
        <a:bodyPr/>
        <a:lstStyle/>
        <a:p>
          <a:endParaRPr lang="fr-FR"/>
        </a:p>
      </dgm:t>
    </dgm:pt>
    <dgm:pt modelId="{15BC07F4-296B-4DC7-8D61-D58D6555A037}" type="sibTrans" cxnId="{E7279460-B25B-406C-B4B3-0D97926DBE50}">
      <dgm:prSet/>
      <dgm:spPr/>
      <dgm:t>
        <a:bodyPr/>
        <a:lstStyle/>
        <a:p>
          <a:endParaRPr lang="fr-FR"/>
        </a:p>
      </dgm:t>
    </dgm:pt>
    <dgm:pt modelId="{110D1B25-FF6D-4E74-AE61-88CB73EC4611}">
      <dgm:prSet phldrT="[Texte]"/>
      <dgm:spPr/>
      <dgm:t>
        <a:bodyPr/>
        <a:lstStyle/>
        <a:p>
          <a:r>
            <a:rPr lang="fr-FR" dirty="0" err="1" smtClean="0"/>
            <a:t>Re-construire</a:t>
          </a:r>
          <a:r>
            <a:rPr lang="fr-FR" dirty="0" smtClean="0"/>
            <a:t> la calandre</a:t>
          </a:r>
          <a:endParaRPr lang="fr-FR" dirty="0"/>
        </a:p>
      </dgm:t>
    </dgm:pt>
    <dgm:pt modelId="{5EA8D0CB-7ADB-4F4B-B821-51A6BD1B2F50}" type="parTrans" cxnId="{A152DE6D-F41E-4B7B-9115-6C84EC926E3D}">
      <dgm:prSet/>
      <dgm:spPr/>
      <dgm:t>
        <a:bodyPr/>
        <a:lstStyle/>
        <a:p>
          <a:endParaRPr lang="fr-FR"/>
        </a:p>
      </dgm:t>
    </dgm:pt>
    <dgm:pt modelId="{0C9D20A8-862B-42F0-AB0B-99772B3B75F2}" type="sibTrans" cxnId="{A152DE6D-F41E-4B7B-9115-6C84EC926E3D}">
      <dgm:prSet/>
      <dgm:spPr/>
      <dgm:t>
        <a:bodyPr/>
        <a:lstStyle/>
        <a:p>
          <a:endParaRPr lang="fr-FR"/>
        </a:p>
      </dgm:t>
    </dgm:pt>
    <dgm:pt modelId="{05707F78-6948-424E-9ED9-D7227A3601F7}">
      <dgm:prSet phldrT="[Texte]"/>
      <dgm:spPr/>
      <dgm:t>
        <a:bodyPr/>
        <a:lstStyle/>
        <a:p>
          <a:r>
            <a:rPr lang="fr-FR" dirty="0" smtClean="0"/>
            <a:t>CCP 2</a:t>
          </a:r>
          <a:endParaRPr lang="fr-FR" dirty="0"/>
        </a:p>
      </dgm:t>
    </dgm:pt>
    <dgm:pt modelId="{355BB95A-297D-4715-8FAB-C57E06F33D43}" type="parTrans" cxnId="{3D46E8F0-9419-4B09-BC0A-DDC0D83E2175}">
      <dgm:prSet/>
      <dgm:spPr/>
      <dgm:t>
        <a:bodyPr/>
        <a:lstStyle/>
        <a:p>
          <a:endParaRPr lang="fr-FR"/>
        </a:p>
      </dgm:t>
    </dgm:pt>
    <dgm:pt modelId="{CCC8011E-ABC9-4CE9-A6CC-E527754B7690}" type="sibTrans" cxnId="{3D46E8F0-9419-4B09-BC0A-DDC0D83E2175}">
      <dgm:prSet/>
      <dgm:spPr/>
      <dgm:t>
        <a:bodyPr/>
        <a:lstStyle/>
        <a:p>
          <a:endParaRPr lang="fr-FR"/>
        </a:p>
      </dgm:t>
    </dgm:pt>
    <dgm:pt modelId="{2076487E-6D21-405D-9670-33107A0AC568}">
      <dgm:prSet phldrT="[Texte]"/>
      <dgm:spPr/>
      <dgm:t>
        <a:bodyPr/>
        <a:lstStyle/>
        <a:p>
          <a:r>
            <a:rPr lang="fr-FR" dirty="0" smtClean="0"/>
            <a:t>Mise en place des arrêts</a:t>
          </a:r>
          <a:endParaRPr lang="fr-FR" dirty="0"/>
        </a:p>
      </dgm:t>
    </dgm:pt>
    <dgm:pt modelId="{5645B052-58C2-4797-AF56-EB5E01B4E6B0}" type="parTrans" cxnId="{17C899F1-2B64-47BE-ACD2-5FB456298B94}">
      <dgm:prSet/>
      <dgm:spPr/>
      <dgm:t>
        <a:bodyPr/>
        <a:lstStyle/>
        <a:p>
          <a:endParaRPr lang="fr-FR"/>
        </a:p>
      </dgm:t>
    </dgm:pt>
    <dgm:pt modelId="{BD3048C9-34B4-4438-9C08-4F5B7A4B80B0}" type="sibTrans" cxnId="{17C899F1-2B64-47BE-ACD2-5FB456298B94}">
      <dgm:prSet/>
      <dgm:spPr/>
      <dgm:t>
        <a:bodyPr/>
        <a:lstStyle/>
        <a:p>
          <a:endParaRPr lang="fr-FR"/>
        </a:p>
      </dgm:t>
    </dgm:pt>
    <dgm:pt modelId="{BDE541EA-43C4-40F5-B31E-6955D78F7CC5}">
      <dgm:prSet phldrT="[Texte]"/>
      <dgm:spPr/>
      <dgm:t>
        <a:bodyPr/>
        <a:lstStyle/>
        <a:p>
          <a:endParaRPr lang="fr-FR" dirty="0"/>
        </a:p>
      </dgm:t>
    </dgm:pt>
    <dgm:pt modelId="{080254C4-96CE-4E29-8F6E-7BBD367B3B24}" type="parTrans" cxnId="{A0ABDD2B-117D-4ABE-B310-C985251538BB}">
      <dgm:prSet/>
      <dgm:spPr/>
      <dgm:t>
        <a:bodyPr/>
        <a:lstStyle/>
        <a:p>
          <a:endParaRPr lang="fr-FR"/>
        </a:p>
      </dgm:t>
    </dgm:pt>
    <dgm:pt modelId="{F2CCE533-B3CE-49B7-9A00-E78AA04CB262}" type="sibTrans" cxnId="{A0ABDD2B-117D-4ABE-B310-C985251538BB}">
      <dgm:prSet/>
      <dgm:spPr/>
      <dgm:t>
        <a:bodyPr/>
        <a:lstStyle/>
        <a:p>
          <a:endParaRPr lang="fr-FR"/>
        </a:p>
      </dgm:t>
    </dgm:pt>
    <dgm:pt modelId="{AB0D8D4E-1DF2-4590-BBC0-EA1FE2DBD8B3}">
      <dgm:prSet phldrT="[Texte]"/>
      <dgm:spPr/>
      <dgm:t>
        <a:bodyPr/>
        <a:lstStyle/>
        <a:p>
          <a:r>
            <a:rPr lang="fr-FR" dirty="0" smtClean="0"/>
            <a:t>Monter et contrôler l’ensemble</a:t>
          </a:r>
          <a:endParaRPr lang="fr-FR" dirty="0"/>
        </a:p>
      </dgm:t>
    </dgm:pt>
    <dgm:pt modelId="{59FD57EF-25A9-42DB-B4BD-67574EE2BD39}" type="parTrans" cxnId="{F34E2984-EE01-4E2C-9E56-C4972ACA3F27}">
      <dgm:prSet/>
      <dgm:spPr/>
      <dgm:t>
        <a:bodyPr/>
        <a:lstStyle/>
        <a:p>
          <a:endParaRPr lang="fr-FR"/>
        </a:p>
      </dgm:t>
    </dgm:pt>
    <dgm:pt modelId="{DAAF016D-9DB7-4BDB-B037-0ACF47CC170A}" type="sibTrans" cxnId="{F34E2984-EE01-4E2C-9E56-C4972ACA3F27}">
      <dgm:prSet/>
      <dgm:spPr/>
      <dgm:t>
        <a:bodyPr/>
        <a:lstStyle/>
        <a:p>
          <a:endParaRPr lang="fr-FR"/>
        </a:p>
      </dgm:t>
    </dgm:pt>
    <dgm:pt modelId="{B2D3F962-2892-4A04-A8B7-05D46DF64F5F}">
      <dgm:prSet phldrT="[Texte]"/>
      <dgm:spPr/>
      <dgm:t>
        <a:bodyPr vert="vert"/>
        <a:lstStyle/>
        <a:p>
          <a:r>
            <a:rPr lang="fr-FR" b="1" dirty="0" smtClean="0">
              <a:solidFill>
                <a:srgbClr val="C00000"/>
              </a:solidFill>
            </a:rPr>
            <a:t>Pour la mise en place de la procédure d’assemblage</a:t>
          </a:r>
          <a:endParaRPr lang="fr-FR" b="1" dirty="0">
            <a:solidFill>
              <a:srgbClr val="C00000"/>
            </a:solidFill>
          </a:endParaRPr>
        </a:p>
      </dgm:t>
    </dgm:pt>
    <dgm:pt modelId="{02205BF6-F409-48BC-B47E-D76B37642BBE}" type="sibTrans" cxnId="{8CB260C6-6C23-4879-9B20-F28F400005E7}">
      <dgm:prSet/>
      <dgm:spPr/>
      <dgm:t>
        <a:bodyPr/>
        <a:lstStyle/>
        <a:p>
          <a:endParaRPr lang="fr-FR"/>
        </a:p>
      </dgm:t>
    </dgm:pt>
    <dgm:pt modelId="{179D72CD-CEE1-4D44-8468-192D45E59DFD}" type="parTrans" cxnId="{8CB260C6-6C23-4879-9B20-F28F400005E7}">
      <dgm:prSet/>
      <dgm:spPr/>
      <dgm:t>
        <a:bodyPr/>
        <a:lstStyle/>
        <a:p>
          <a:endParaRPr lang="fr-FR"/>
        </a:p>
      </dgm:t>
    </dgm:pt>
    <dgm:pt modelId="{5167C8BD-0A79-4CF3-8A9C-F177ED8380CB}" type="pres">
      <dgm:prSet presAssocID="{0B9E2D17-BB92-4E86-9C8A-D020C5A3569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D2D85BC-4BDC-4CE1-B142-56504C5E3901}" type="pres">
      <dgm:prSet presAssocID="{CBFC3B33-7BB0-4BC6-9682-BD6EC19BECDC}" presName="composite" presStyleCnt="0"/>
      <dgm:spPr/>
    </dgm:pt>
    <dgm:pt modelId="{5DD25060-B425-4C02-B8BF-9DFB87217F2B}" type="pres">
      <dgm:prSet presAssocID="{CBFC3B33-7BB0-4BC6-9682-BD6EC19BECD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DD103D-9B27-4A07-99AF-BB9BC3FF2431}" type="pres">
      <dgm:prSet presAssocID="{CBFC3B33-7BB0-4BC6-9682-BD6EC19BECDC}" presName="descendantText" presStyleLbl="alignAcc1" presStyleIdx="0" presStyleCnt="5" custLinFactNeighborX="-696" custLinFactNeighborY="48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2B5CD7-750E-45DF-BD8B-A47CF1A31C4E}" type="pres">
      <dgm:prSet presAssocID="{B43F8EC9-01FF-4DF4-A15E-F86F17151376}" presName="sp" presStyleCnt="0"/>
      <dgm:spPr/>
    </dgm:pt>
    <dgm:pt modelId="{785922F5-D9AD-465A-AD74-192047D530CD}" type="pres">
      <dgm:prSet presAssocID="{C57D08C7-18DE-4B16-89F3-E78DE33DCD1B}" presName="composite" presStyleCnt="0"/>
      <dgm:spPr/>
    </dgm:pt>
    <dgm:pt modelId="{8B7A6C5C-0452-4C0C-B9E9-7D625F943639}" type="pres">
      <dgm:prSet presAssocID="{C57D08C7-18DE-4B16-89F3-E78DE33DCD1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C69372-8866-45DE-B67E-8721D874EE42}" type="pres">
      <dgm:prSet presAssocID="{C57D08C7-18DE-4B16-89F3-E78DE33DCD1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89903F-5208-4EE7-B28F-3F9EE77F6F5A}" type="pres">
      <dgm:prSet presAssocID="{15BC07F4-296B-4DC7-8D61-D58D6555A037}" presName="sp" presStyleCnt="0"/>
      <dgm:spPr/>
    </dgm:pt>
    <dgm:pt modelId="{5E1D9E6B-38A7-4991-8C41-A1A5E2165E48}" type="pres">
      <dgm:prSet presAssocID="{05707F78-6948-424E-9ED9-D7227A3601F7}" presName="composite" presStyleCnt="0"/>
      <dgm:spPr/>
    </dgm:pt>
    <dgm:pt modelId="{307E3305-F85E-46FB-B208-DD7A18DCB48D}" type="pres">
      <dgm:prSet presAssocID="{05707F78-6948-424E-9ED9-D7227A3601F7}" presName="parentText" presStyleLbl="alignNode1" presStyleIdx="2" presStyleCnt="5" custLinFactNeighborX="-8364" custLinFactNeighborY="-269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2F678F-DBF1-498B-802C-39DE34908555}" type="pres">
      <dgm:prSet presAssocID="{05707F78-6948-424E-9ED9-D7227A3601F7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003C87-91B6-435D-8F61-09ABF84F2751}" type="pres">
      <dgm:prSet presAssocID="{CCC8011E-ABC9-4CE9-A6CC-E527754B7690}" presName="sp" presStyleCnt="0"/>
      <dgm:spPr/>
    </dgm:pt>
    <dgm:pt modelId="{96D4200B-EC73-4DF0-98BA-CE9B8EAADDD8}" type="pres">
      <dgm:prSet presAssocID="{BDE541EA-43C4-40F5-B31E-6955D78F7CC5}" presName="composite" presStyleCnt="0"/>
      <dgm:spPr/>
    </dgm:pt>
    <dgm:pt modelId="{8B5CA6C9-A9E7-4828-9011-10BCE897276F}" type="pres">
      <dgm:prSet presAssocID="{BDE541EA-43C4-40F5-B31E-6955D78F7CC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76E2BC-20F9-4E1D-9154-F5FDEAA427C8}" type="pres">
      <dgm:prSet presAssocID="{BDE541EA-43C4-40F5-B31E-6955D78F7CC5}" presName="descendantText" presStyleLbl="alignAcc1" presStyleIdx="3" presStyleCnt="5" custLinFactNeighborX="-264" custLinFactNeighborY="-19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BA5DA4-466A-4801-9BFE-F77E41F42F40}" type="pres">
      <dgm:prSet presAssocID="{F2CCE533-B3CE-49B7-9A00-E78AA04CB262}" presName="sp" presStyleCnt="0"/>
      <dgm:spPr/>
    </dgm:pt>
    <dgm:pt modelId="{88A097AE-4CBF-415D-9646-AB6B7213FDAA}" type="pres">
      <dgm:prSet presAssocID="{B2D3F962-2892-4A04-A8B7-05D46DF64F5F}" presName="composite" presStyleCnt="0"/>
      <dgm:spPr/>
    </dgm:pt>
    <dgm:pt modelId="{AC35B15A-9211-4F48-A5AC-61F97E5668E1}" type="pres">
      <dgm:prSet presAssocID="{B2D3F962-2892-4A04-A8B7-05D46DF64F5F}" presName="parentText" presStyleLbl="alignNode1" presStyleIdx="4" presStyleCnt="5" custAng="16200000">
        <dgm:presLayoutVars>
          <dgm:chMax val="1"/>
          <dgm:bulletEnabled val="1"/>
        </dgm:presLayoutVars>
      </dgm:prSet>
      <dgm:spPr>
        <a:prstGeom prst="curvedLeftArrow">
          <a:avLst/>
        </a:prstGeom>
      </dgm:spPr>
      <dgm:t>
        <a:bodyPr/>
        <a:lstStyle/>
        <a:p>
          <a:endParaRPr lang="fr-FR"/>
        </a:p>
      </dgm:t>
    </dgm:pt>
    <dgm:pt modelId="{178EBD73-F2B3-43A4-ACF6-FEAAF5D2D23F}" type="pres">
      <dgm:prSet presAssocID="{B2D3F962-2892-4A04-A8B7-05D46DF64F5F}" presName="descendantText" presStyleLbl="alignAcc1" presStyleIdx="4" presStyleCnt="5" custFlipHor="1" custScaleY="5683" custLinFactNeighborX="96" custLinFactNeighborY="-8275">
        <dgm:presLayoutVars>
          <dgm:bulletEnabled val="1"/>
        </dgm:presLayoutVars>
      </dgm:prSet>
      <dgm:spPr>
        <a:prstGeom prst="mathEqual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</dgm:ptLst>
  <dgm:cxnLst>
    <dgm:cxn modelId="{763E9B1E-38C5-4F40-968F-2894EEF5E2DF}" type="presOf" srcId="{0B9E2D17-BB92-4E86-9C8A-D020C5A35690}" destId="{5167C8BD-0A79-4CF3-8A9C-F177ED8380CB}" srcOrd="0" destOrd="0" presId="urn:microsoft.com/office/officeart/2005/8/layout/chevron2"/>
    <dgm:cxn modelId="{E7279460-B25B-406C-B4B3-0D97926DBE50}" srcId="{0B9E2D17-BB92-4E86-9C8A-D020C5A35690}" destId="{C57D08C7-18DE-4B16-89F3-E78DE33DCD1B}" srcOrd="1" destOrd="0" parTransId="{DE7C12EB-BEA8-4AF6-B85F-10E5ED82DB5B}" sibTransId="{15BC07F4-296B-4DC7-8D61-D58D6555A037}"/>
    <dgm:cxn modelId="{6F739FEF-2FAF-433E-87C0-90BF5D68BE38}" type="presOf" srcId="{C57D08C7-18DE-4B16-89F3-E78DE33DCD1B}" destId="{8B7A6C5C-0452-4C0C-B9E9-7D625F943639}" srcOrd="0" destOrd="0" presId="urn:microsoft.com/office/officeart/2005/8/layout/chevron2"/>
    <dgm:cxn modelId="{DFD9D04F-F75C-4419-89B0-AB1E4FA47FF1}" type="presOf" srcId="{CBFC3B33-7BB0-4BC6-9682-BD6EC19BECDC}" destId="{5DD25060-B425-4C02-B8BF-9DFB87217F2B}" srcOrd="0" destOrd="0" presId="urn:microsoft.com/office/officeart/2005/8/layout/chevron2"/>
    <dgm:cxn modelId="{DFD61538-8D65-45B7-90A2-CF2761562C0F}" type="presOf" srcId="{110D1B25-FF6D-4E74-AE61-88CB73EC4611}" destId="{B1C69372-8866-45DE-B67E-8721D874EE42}" srcOrd="0" destOrd="0" presId="urn:microsoft.com/office/officeart/2005/8/layout/chevron2"/>
    <dgm:cxn modelId="{8CB260C6-6C23-4879-9B20-F28F400005E7}" srcId="{0B9E2D17-BB92-4E86-9C8A-D020C5A35690}" destId="{B2D3F962-2892-4A04-A8B7-05D46DF64F5F}" srcOrd="4" destOrd="0" parTransId="{179D72CD-CEE1-4D44-8468-192D45E59DFD}" sibTransId="{02205BF6-F409-48BC-B47E-D76B37642BBE}"/>
    <dgm:cxn modelId="{785EC0E5-C41F-4D46-A3FB-A49E427D5C58}" type="presOf" srcId="{05707F78-6948-424E-9ED9-D7227A3601F7}" destId="{307E3305-F85E-46FB-B208-DD7A18DCB48D}" srcOrd="0" destOrd="0" presId="urn:microsoft.com/office/officeart/2005/8/layout/chevron2"/>
    <dgm:cxn modelId="{554D0BF4-05AA-45DF-88FD-03F744D98455}" type="presOf" srcId="{2076487E-6D21-405D-9670-33107A0AC568}" destId="{F32F678F-DBF1-498B-802C-39DE34908555}" srcOrd="0" destOrd="0" presId="urn:microsoft.com/office/officeart/2005/8/layout/chevron2"/>
    <dgm:cxn modelId="{0250CF2A-B0AD-4EEE-A914-4FE15A6239CF}" type="presOf" srcId="{C30F9C6F-05D1-4978-87F4-EEB2FFB551B2}" destId="{4ADD103D-9B27-4A07-99AF-BB9BC3FF2431}" srcOrd="0" destOrd="0" presId="urn:microsoft.com/office/officeart/2005/8/layout/chevron2"/>
    <dgm:cxn modelId="{81AD3DFF-47C2-4BEF-995F-65EE076E47B9}" type="presOf" srcId="{AB0D8D4E-1DF2-4590-BBC0-EA1FE2DBD8B3}" destId="{3376E2BC-20F9-4E1D-9154-F5FDEAA427C8}" srcOrd="0" destOrd="0" presId="urn:microsoft.com/office/officeart/2005/8/layout/chevron2"/>
    <dgm:cxn modelId="{021B313F-AE2F-4756-BD89-E066D97F337C}" type="presOf" srcId="{B2D3F962-2892-4A04-A8B7-05D46DF64F5F}" destId="{AC35B15A-9211-4F48-A5AC-61F97E5668E1}" srcOrd="0" destOrd="0" presId="urn:microsoft.com/office/officeart/2005/8/layout/chevron2"/>
    <dgm:cxn modelId="{17C899F1-2B64-47BE-ACD2-5FB456298B94}" srcId="{05707F78-6948-424E-9ED9-D7227A3601F7}" destId="{2076487E-6D21-405D-9670-33107A0AC568}" srcOrd="0" destOrd="0" parTransId="{5645B052-58C2-4797-AF56-EB5E01B4E6B0}" sibTransId="{BD3048C9-34B4-4438-9C08-4F5B7A4B80B0}"/>
    <dgm:cxn modelId="{32F1C8FE-ABDA-4084-895E-3A18AC14EB2C}" type="presOf" srcId="{BDE541EA-43C4-40F5-B31E-6955D78F7CC5}" destId="{8B5CA6C9-A9E7-4828-9011-10BCE897276F}" srcOrd="0" destOrd="0" presId="urn:microsoft.com/office/officeart/2005/8/layout/chevron2"/>
    <dgm:cxn modelId="{A0ABDD2B-117D-4ABE-B310-C985251538BB}" srcId="{0B9E2D17-BB92-4E86-9C8A-D020C5A35690}" destId="{BDE541EA-43C4-40F5-B31E-6955D78F7CC5}" srcOrd="3" destOrd="0" parTransId="{080254C4-96CE-4E29-8F6E-7BBD367B3B24}" sibTransId="{F2CCE533-B3CE-49B7-9A00-E78AA04CB262}"/>
    <dgm:cxn modelId="{F9DEB4B1-B4EA-4D74-9C18-115848D3B1E9}" srcId="{CBFC3B33-7BB0-4BC6-9682-BD6EC19BECDC}" destId="{C30F9C6F-05D1-4978-87F4-EEB2FFB551B2}" srcOrd="0" destOrd="0" parTransId="{599E22A2-97C8-4D9E-AB2F-8F4CD5FE9951}" sibTransId="{87306CB8-F733-4D58-84E8-42A2B6436A32}"/>
    <dgm:cxn modelId="{3D46E8F0-9419-4B09-BC0A-DDC0D83E2175}" srcId="{0B9E2D17-BB92-4E86-9C8A-D020C5A35690}" destId="{05707F78-6948-424E-9ED9-D7227A3601F7}" srcOrd="2" destOrd="0" parTransId="{355BB95A-297D-4715-8FAB-C57E06F33D43}" sibTransId="{CCC8011E-ABC9-4CE9-A6CC-E527754B7690}"/>
    <dgm:cxn modelId="{F34E2984-EE01-4E2C-9E56-C4972ACA3F27}" srcId="{BDE541EA-43C4-40F5-B31E-6955D78F7CC5}" destId="{AB0D8D4E-1DF2-4590-BBC0-EA1FE2DBD8B3}" srcOrd="0" destOrd="0" parTransId="{59FD57EF-25A9-42DB-B4BD-67574EE2BD39}" sibTransId="{DAAF016D-9DB7-4BDB-B037-0ACF47CC170A}"/>
    <dgm:cxn modelId="{BD04EF82-7073-49AB-B627-9874C3C37B8C}" srcId="{0B9E2D17-BB92-4E86-9C8A-D020C5A35690}" destId="{CBFC3B33-7BB0-4BC6-9682-BD6EC19BECDC}" srcOrd="0" destOrd="0" parTransId="{D26DCFAD-B370-45CA-81CE-D475A3A55ED2}" sibTransId="{B43F8EC9-01FF-4DF4-A15E-F86F17151376}"/>
    <dgm:cxn modelId="{A152DE6D-F41E-4B7B-9115-6C84EC926E3D}" srcId="{C57D08C7-18DE-4B16-89F3-E78DE33DCD1B}" destId="{110D1B25-FF6D-4E74-AE61-88CB73EC4611}" srcOrd="0" destOrd="0" parTransId="{5EA8D0CB-7ADB-4F4B-B821-51A6BD1B2F50}" sibTransId="{0C9D20A8-862B-42F0-AB0B-99772B3B75F2}"/>
    <dgm:cxn modelId="{7D7B2CF9-8599-4F94-AFF5-DD7AE33040ED}" type="presParOf" srcId="{5167C8BD-0A79-4CF3-8A9C-F177ED8380CB}" destId="{6D2D85BC-4BDC-4CE1-B142-56504C5E3901}" srcOrd="0" destOrd="0" presId="urn:microsoft.com/office/officeart/2005/8/layout/chevron2"/>
    <dgm:cxn modelId="{DB4D6E6E-70C9-4BBF-A0EF-2C65D26AF5A1}" type="presParOf" srcId="{6D2D85BC-4BDC-4CE1-B142-56504C5E3901}" destId="{5DD25060-B425-4C02-B8BF-9DFB87217F2B}" srcOrd="0" destOrd="0" presId="urn:microsoft.com/office/officeart/2005/8/layout/chevron2"/>
    <dgm:cxn modelId="{2EF5B272-193E-494A-90B7-A0BCCF55A43D}" type="presParOf" srcId="{6D2D85BC-4BDC-4CE1-B142-56504C5E3901}" destId="{4ADD103D-9B27-4A07-99AF-BB9BC3FF2431}" srcOrd="1" destOrd="0" presId="urn:microsoft.com/office/officeart/2005/8/layout/chevron2"/>
    <dgm:cxn modelId="{A52BDC60-6F57-457D-9224-DC79C3CC894C}" type="presParOf" srcId="{5167C8BD-0A79-4CF3-8A9C-F177ED8380CB}" destId="{0B2B5CD7-750E-45DF-BD8B-A47CF1A31C4E}" srcOrd="1" destOrd="0" presId="urn:microsoft.com/office/officeart/2005/8/layout/chevron2"/>
    <dgm:cxn modelId="{125E287B-4C62-44E2-A761-8FC0B8C4A5D0}" type="presParOf" srcId="{5167C8BD-0A79-4CF3-8A9C-F177ED8380CB}" destId="{785922F5-D9AD-465A-AD74-192047D530CD}" srcOrd="2" destOrd="0" presId="urn:microsoft.com/office/officeart/2005/8/layout/chevron2"/>
    <dgm:cxn modelId="{9A464DD6-0628-4D7A-9305-6681DB5E5D5D}" type="presParOf" srcId="{785922F5-D9AD-465A-AD74-192047D530CD}" destId="{8B7A6C5C-0452-4C0C-B9E9-7D625F943639}" srcOrd="0" destOrd="0" presId="urn:microsoft.com/office/officeart/2005/8/layout/chevron2"/>
    <dgm:cxn modelId="{44EC5398-D89E-4480-8642-0D3544CA3543}" type="presParOf" srcId="{785922F5-D9AD-465A-AD74-192047D530CD}" destId="{B1C69372-8866-45DE-B67E-8721D874EE42}" srcOrd="1" destOrd="0" presId="urn:microsoft.com/office/officeart/2005/8/layout/chevron2"/>
    <dgm:cxn modelId="{921A8696-82BE-47BD-B82A-0517F76F77D1}" type="presParOf" srcId="{5167C8BD-0A79-4CF3-8A9C-F177ED8380CB}" destId="{5689903F-5208-4EE7-B28F-3F9EE77F6F5A}" srcOrd="3" destOrd="0" presId="urn:microsoft.com/office/officeart/2005/8/layout/chevron2"/>
    <dgm:cxn modelId="{4FE40D49-39A8-43B1-A2AB-A605A8C35079}" type="presParOf" srcId="{5167C8BD-0A79-4CF3-8A9C-F177ED8380CB}" destId="{5E1D9E6B-38A7-4991-8C41-A1A5E2165E48}" srcOrd="4" destOrd="0" presId="urn:microsoft.com/office/officeart/2005/8/layout/chevron2"/>
    <dgm:cxn modelId="{71FF79AB-0367-4219-8CF0-94F9E5D56B2D}" type="presParOf" srcId="{5E1D9E6B-38A7-4991-8C41-A1A5E2165E48}" destId="{307E3305-F85E-46FB-B208-DD7A18DCB48D}" srcOrd="0" destOrd="0" presId="urn:microsoft.com/office/officeart/2005/8/layout/chevron2"/>
    <dgm:cxn modelId="{C953B967-04A7-465F-92F1-E6DE5655E117}" type="presParOf" srcId="{5E1D9E6B-38A7-4991-8C41-A1A5E2165E48}" destId="{F32F678F-DBF1-498B-802C-39DE34908555}" srcOrd="1" destOrd="0" presId="urn:microsoft.com/office/officeart/2005/8/layout/chevron2"/>
    <dgm:cxn modelId="{5B8B7257-C3BD-4E0C-A625-840F0C883AD8}" type="presParOf" srcId="{5167C8BD-0A79-4CF3-8A9C-F177ED8380CB}" destId="{EF003C87-91B6-435D-8F61-09ABF84F2751}" srcOrd="5" destOrd="0" presId="urn:microsoft.com/office/officeart/2005/8/layout/chevron2"/>
    <dgm:cxn modelId="{68CE5056-7A1E-4560-A5C9-D283D4A944CA}" type="presParOf" srcId="{5167C8BD-0A79-4CF3-8A9C-F177ED8380CB}" destId="{96D4200B-EC73-4DF0-98BA-CE9B8EAADDD8}" srcOrd="6" destOrd="0" presId="urn:microsoft.com/office/officeart/2005/8/layout/chevron2"/>
    <dgm:cxn modelId="{702BFA09-C8A8-4194-B4AC-557D414A6178}" type="presParOf" srcId="{96D4200B-EC73-4DF0-98BA-CE9B8EAADDD8}" destId="{8B5CA6C9-A9E7-4828-9011-10BCE897276F}" srcOrd="0" destOrd="0" presId="urn:microsoft.com/office/officeart/2005/8/layout/chevron2"/>
    <dgm:cxn modelId="{ADFA88A5-9A98-4A76-9530-DB42800A89C8}" type="presParOf" srcId="{96D4200B-EC73-4DF0-98BA-CE9B8EAADDD8}" destId="{3376E2BC-20F9-4E1D-9154-F5FDEAA427C8}" srcOrd="1" destOrd="0" presId="urn:microsoft.com/office/officeart/2005/8/layout/chevron2"/>
    <dgm:cxn modelId="{A17FF8C3-5386-4B2D-BDB6-621548FCE9A3}" type="presParOf" srcId="{5167C8BD-0A79-4CF3-8A9C-F177ED8380CB}" destId="{EBBA5DA4-466A-4801-9BFE-F77E41F42F40}" srcOrd="7" destOrd="0" presId="urn:microsoft.com/office/officeart/2005/8/layout/chevron2"/>
    <dgm:cxn modelId="{6BDDEA49-73C4-41D8-9B27-051B6F249F34}" type="presParOf" srcId="{5167C8BD-0A79-4CF3-8A9C-F177ED8380CB}" destId="{88A097AE-4CBF-415D-9646-AB6B7213FDAA}" srcOrd="8" destOrd="0" presId="urn:microsoft.com/office/officeart/2005/8/layout/chevron2"/>
    <dgm:cxn modelId="{682A9BDC-0C3D-4734-95F8-7A2AEF95EAA2}" type="presParOf" srcId="{88A097AE-4CBF-415D-9646-AB6B7213FDAA}" destId="{AC35B15A-9211-4F48-A5AC-61F97E5668E1}" srcOrd="0" destOrd="0" presId="urn:microsoft.com/office/officeart/2005/8/layout/chevron2"/>
    <dgm:cxn modelId="{7D425A92-A8C0-49A0-B802-9793BE17BBF0}" type="presParOf" srcId="{88A097AE-4CBF-415D-9646-AB6B7213FDAA}" destId="{178EBD73-F2B3-43A4-ACF6-FEAAF5D2D2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25060-B425-4C02-B8BF-9DFB87217F2B}">
      <dsp:nvSpPr>
        <dsp:cNvPr id="0" name=""/>
        <dsp:cNvSpPr/>
      </dsp:nvSpPr>
      <dsp:spPr>
        <a:xfrm rot="5400000">
          <a:off x="-185468" y="192072"/>
          <a:ext cx="1236454" cy="8655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CCP 1 </a:t>
          </a:r>
          <a:endParaRPr lang="fr-FR" sz="2400" kern="1200" dirty="0"/>
        </a:p>
      </dsp:txBody>
      <dsp:txXfrm rot="-5400000">
        <a:off x="0" y="439363"/>
        <a:ext cx="865518" cy="370936"/>
      </dsp:txXfrm>
    </dsp:sp>
    <dsp:sp modelId="{4ADD103D-9B27-4A07-99AF-BB9BC3FF2431}">
      <dsp:nvSpPr>
        <dsp:cNvPr id="0" name=""/>
        <dsp:cNvSpPr/>
      </dsp:nvSpPr>
      <dsp:spPr>
        <a:xfrm rot="5400000">
          <a:off x="2009355" y="-1120418"/>
          <a:ext cx="803695" cy="3135009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b="1" kern="1200" dirty="0" err="1" smtClean="0"/>
            <a:t>Détuber</a:t>
          </a:r>
          <a:r>
            <a:rPr lang="fr-FR" sz="1700" kern="1200" dirty="0" smtClean="0"/>
            <a:t> le faisceau et contrôler l’ensemble de l’échangeur</a:t>
          </a:r>
          <a:endParaRPr lang="fr-FR" sz="1700" kern="1200" dirty="0"/>
        </a:p>
      </dsp:txBody>
      <dsp:txXfrm rot="-5400000">
        <a:off x="843699" y="84471"/>
        <a:ext cx="3095776" cy="725229"/>
      </dsp:txXfrm>
    </dsp:sp>
    <dsp:sp modelId="{8B7A6C5C-0452-4C0C-B9E9-7D625F943639}">
      <dsp:nvSpPr>
        <dsp:cNvPr id="0" name=""/>
        <dsp:cNvSpPr/>
      </dsp:nvSpPr>
      <dsp:spPr>
        <a:xfrm rot="5400000">
          <a:off x="-185468" y="1290557"/>
          <a:ext cx="1236454" cy="8655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CCP 1</a:t>
          </a:r>
          <a:endParaRPr lang="fr-FR" sz="2400" kern="1200" dirty="0"/>
        </a:p>
      </dsp:txBody>
      <dsp:txXfrm rot="-5400000">
        <a:off x="0" y="1537848"/>
        <a:ext cx="865518" cy="370936"/>
      </dsp:txXfrm>
    </dsp:sp>
    <dsp:sp modelId="{B1C69372-8866-45DE-B67E-8721D874EE42}">
      <dsp:nvSpPr>
        <dsp:cNvPr id="0" name=""/>
        <dsp:cNvSpPr/>
      </dsp:nvSpPr>
      <dsp:spPr>
        <a:xfrm rot="5400000">
          <a:off x="2031175" y="-60567"/>
          <a:ext cx="803695" cy="3135009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b="1" kern="1200" dirty="0" smtClean="0"/>
            <a:t>Récupérer </a:t>
          </a:r>
          <a:r>
            <a:rPr lang="fr-FR" sz="1700" kern="1200" dirty="0" smtClean="0"/>
            <a:t>les plaques tubulaires</a:t>
          </a:r>
          <a:endParaRPr lang="fr-FR" sz="1700" kern="1200" dirty="0"/>
        </a:p>
      </dsp:txBody>
      <dsp:txXfrm rot="-5400000">
        <a:off x="865519" y="1144322"/>
        <a:ext cx="3095776" cy="725229"/>
      </dsp:txXfrm>
    </dsp:sp>
    <dsp:sp modelId="{307E3305-F85E-46FB-B208-DD7A18DCB48D}">
      <dsp:nvSpPr>
        <dsp:cNvPr id="0" name=""/>
        <dsp:cNvSpPr/>
      </dsp:nvSpPr>
      <dsp:spPr>
        <a:xfrm rot="5400000">
          <a:off x="-185468" y="2355756"/>
          <a:ext cx="1236454" cy="8655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CCP 1</a:t>
          </a:r>
          <a:endParaRPr lang="fr-FR" sz="2400" kern="1200" dirty="0"/>
        </a:p>
      </dsp:txBody>
      <dsp:txXfrm rot="-5400000">
        <a:off x="0" y="2603047"/>
        <a:ext cx="865518" cy="370936"/>
      </dsp:txXfrm>
    </dsp:sp>
    <dsp:sp modelId="{F32F678F-DBF1-498B-802C-39DE34908555}">
      <dsp:nvSpPr>
        <dsp:cNvPr id="0" name=""/>
        <dsp:cNvSpPr/>
      </dsp:nvSpPr>
      <dsp:spPr>
        <a:xfrm rot="5400000">
          <a:off x="2031175" y="1037916"/>
          <a:ext cx="803695" cy="3135009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b="1" kern="1200" dirty="0" smtClean="0"/>
            <a:t>Reconstruire le faisceau</a:t>
          </a:r>
          <a:endParaRPr lang="fr-FR" sz="1700" b="1" kern="1200" dirty="0"/>
        </a:p>
      </dsp:txBody>
      <dsp:txXfrm rot="-5400000">
        <a:off x="865519" y="2242806"/>
        <a:ext cx="3095776" cy="725229"/>
      </dsp:txXfrm>
    </dsp:sp>
    <dsp:sp modelId="{8B5CA6C9-A9E7-4828-9011-10BCE897276F}">
      <dsp:nvSpPr>
        <dsp:cNvPr id="0" name=""/>
        <dsp:cNvSpPr/>
      </dsp:nvSpPr>
      <dsp:spPr>
        <a:xfrm rot="5400000">
          <a:off x="-185468" y="3487526"/>
          <a:ext cx="1236454" cy="8655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dirty="0"/>
        </a:p>
      </dsp:txBody>
      <dsp:txXfrm rot="-5400000">
        <a:off x="0" y="3734817"/>
        <a:ext cx="865518" cy="370936"/>
      </dsp:txXfrm>
    </dsp:sp>
    <dsp:sp modelId="{3376E2BC-20F9-4E1D-9154-F5FDEAA427C8}">
      <dsp:nvSpPr>
        <dsp:cNvPr id="0" name=""/>
        <dsp:cNvSpPr/>
      </dsp:nvSpPr>
      <dsp:spPr>
        <a:xfrm rot="5400000">
          <a:off x="2031175" y="2120487"/>
          <a:ext cx="803695" cy="3135009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b="1" kern="1200" dirty="0" smtClean="0"/>
            <a:t>Monter et contrôler l’ensemble</a:t>
          </a:r>
          <a:endParaRPr lang="fr-FR" sz="1700" b="1" kern="1200" dirty="0"/>
        </a:p>
      </dsp:txBody>
      <dsp:txXfrm rot="-5400000">
        <a:off x="865519" y="3325377"/>
        <a:ext cx="3095776" cy="725229"/>
      </dsp:txXfrm>
    </dsp:sp>
    <dsp:sp modelId="{AC35B15A-9211-4F48-A5AC-61F97E5668E1}">
      <dsp:nvSpPr>
        <dsp:cNvPr id="0" name=""/>
        <dsp:cNvSpPr/>
      </dsp:nvSpPr>
      <dsp:spPr>
        <a:xfrm>
          <a:off x="-185468" y="4586010"/>
          <a:ext cx="1236454" cy="865518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 dirty="0"/>
        </a:p>
      </dsp:txBody>
      <dsp:txXfrm rot="-5400000">
        <a:off x="216380" y="4926035"/>
        <a:ext cx="432759" cy="618227"/>
      </dsp:txXfrm>
    </dsp:sp>
    <dsp:sp modelId="{178EBD73-F2B3-43A4-ACF6-FEAAF5D2D23F}">
      <dsp:nvSpPr>
        <dsp:cNvPr id="0" name=""/>
        <dsp:cNvSpPr/>
      </dsp:nvSpPr>
      <dsp:spPr>
        <a:xfrm rot="5400000">
          <a:off x="2031175" y="3168379"/>
          <a:ext cx="803695" cy="3135009"/>
        </a:xfrm>
        <a:prstGeom prst="round2Same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 err="1" smtClean="0">
              <a:solidFill>
                <a:srgbClr val="FF0000"/>
              </a:solidFill>
            </a:rPr>
            <a:t>Détubage</a:t>
          </a:r>
          <a:r>
            <a:rPr lang="fr-FR" sz="2400" b="1" kern="1200" dirty="0" smtClean="0">
              <a:solidFill>
                <a:srgbClr val="FF0000"/>
              </a:solidFill>
            </a:rPr>
            <a:t> impossible</a:t>
          </a:r>
          <a:endParaRPr lang="fr-FR" sz="2400" b="1" kern="1200" dirty="0">
            <a:solidFill>
              <a:srgbClr val="FF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 smtClean="0">
              <a:solidFill>
                <a:schemeClr val="bg1"/>
              </a:solidFill>
            </a:rPr>
            <a:t>Excès de pénétration</a:t>
          </a:r>
          <a:endParaRPr lang="fr-FR" sz="2400" b="1" kern="1200" dirty="0">
            <a:solidFill>
              <a:schemeClr val="bg1"/>
            </a:solidFill>
          </a:endParaRPr>
        </a:p>
      </dsp:txBody>
      <dsp:txXfrm rot="-5400000">
        <a:off x="865519" y="4373269"/>
        <a:ext cx="3095776" cy="725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EC1C4-5DCF-4557-8A88-CF90810F773F}">
      <dsp:nvSpPr>
        <dsp:cNvPr id="0" name=""/>
        <dsp:cNvSpPr/>
      </dsp:nvSpPr>
      <dsp:spPr>
        <a:xfrm>
          <a:off x="0" y="0"/>
          <a:ext cx="1028944" cy="10289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6626" tIns="11430" rIns="56626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Pieds supports</a:t>
          </a:r>
          <a:endParaRPr lang="fr-FR" sz="900" kern="1200" dirty="0"/>
        </a:p>
      </dsp:txBody>
      <dsp:txXfrm>
        <a:off x="150685" y="150685"/>
        <a:ext cx="727574" cy="727574"/>
      </dsp:txXfrm>
    </dsp:sp>
    <dsp:sp modelId="{E659BC3B-1365-40E7-BF85-C4792273C027}">
      <dsp:nvSpPr>
        <dsp:cNvPr id="0" name=""/>
        <dsp:cNvSpPr/>
      </dsp:nvSpPr>
      <dsp:spPr>
        <a:xfrm>
          <a:off x="772161" y="13783"/>
          <a:ext cx="1028944" cy="10289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6626" tIns="11430" rIns="56626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Brides	</a:t>
          </a:r>
          <a:endParaRPr lang="fr-FR" sz="900" kern="1200" dirty="0"/>
        </a:p>
      </dsp:txBody>
      <dsp:txXfrm>
        <a:off x="922846" y="164468"/>
        <a:ext cx="727574" cy="727574"/>
      </dsp:txXfrm>
    </dsp:sp>
    <dsp:sp modelId="{5B657E57-017A-499D-BDE1-CF1579AF79D7}">
      <dsp:nvSpPr>
        <dsp:cNvPr id="0" name=""/>
        <dsp:cNvSpPr/>
      </dsp:nvSpPr>
      <dsp:spPr>
        <a:xfrm>
          <a:off x="1544322" y="65261"/>
          <a:ext cx="1028944" cy="10289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6626" tIns="11430" rIns="56626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Soufflet</a:t>
          </a:r>
          <a:endParaRPr lang="fr-FR" sz="900" kern="1200" dirty="0"/>
        </a:p>
      </dsp:txBody>
      <dsp:txXfrm>
        <a:off x="1695007" y="215946"/>
        <a:ext cx="727574" cy="727574"/>
      </dsp:txXfrm>
    </dsp:sp>
    <dsp:sp modelId="{87AF74A3-7B2D-4027-80DF-7C5E0983CD1A}">
      <dsp:nvSpPr>
        <dsp:cNvPr id="0" name=""/>
        <dsp:cNvSpPr/>
      </dsp:nvSpPr>
      <dsp:spPr>
        <a:xfrm>
          <a:off x="2367959" y="13783"/>
          <a:ext cx="1028944" cy="10289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6626" tIns="11430" rIns="56626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Boites d’extrémités</a:t>
          </a:r>
          <a:endParaRPr lang="fr-FR" sz="900" kern="1200" dirty="0"/>
        </a:p>
      </dsp:txBody>
      <dsp:txXfrm>
        <a:off x="2518644" y="164468"/>
        <a:ext cx="727574" cy="7275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25060-B425-4C02-B8BF-9DFB87217F2B}">
      <dsp:nvSpPr>
        <dsp:cNvPr id="0" name=""/>
        <dsp:cNvSpPr/>
      </dsp:nvSpPr>
      <dsp:spPr>
        <a:xfrm rot="5400000">
          <a:off x="-185649" y="189502"/>
          <a:ext cx="1237663" cy="86636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CCP 2  </a:t>
          </a:r>
          <a:endParaRPr lang="fr-FR" sz="1500" kern="1200" dirty="0"/>
        </a:p>
      </dsp:txBody>
      <dsp:txXfrm rot="-5400000">
        <a:off x="1" y="437034"/>
        <a:ext cx="866364" cy="371299"/>
      </dsp:txXfrm>
    </dsp:sp>
    <dsp:sp modelId="{4ADD103D-9B27-4A07-99AF-BB9BC3FF2431}">
      <dsp:nvSpPr>
        <dsp:cNvPr id="0" name=""/>
        <dsp:cNvSpPr/>
      </dsp:nvSpPr>
      <dsp:spPr>
        <a:xfrm rot="5400000">
          <a:off x="2009391" y="-1122317"/>
          <a:ext cx="804481" cy="3134163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Fabriquer le faisceau à 100%</a:t>
          </a:r>
          <a:endParaRPr lang="fr-FR" sz="2400" kern="1200" dirty="0"/>
        </a:p>
      </dsp:txBody>
      <dsp:txXfrm rot="-5400000">
        <a:off x="844550" y="81796"/>
        <a:ext cx="3094891" cy="725937"/>
      </dsp:txXfrm>
    </dsp:sp>
    <dsp:sp modelId="{8B7A6C5C-0452-4C0C-B9E9-7D625F943639}">
      <dsp:nvSpPr>
        <dsp:cNvPr id="0" name=""/>
        <dsp:cNvSpPr/>
      </dsp:nvSpPr>
      <dsp:spPr>
        <a:xfrm rot="5400000">
          <a:off x="-185649" y="1289060"/>
          <a:ext cx="1237663" cy="86636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CCP 2</a:t>
          </a:r>
          <a:endParaRPr lang="fr-FR" sz="1500" kern="1200" dirty="0"/>
        </a:p>
      </dsp:txBody>
      <dsp:txXfrm rot="-5400000">
        <a:off x="1" y="1536592"/>
        <a:ext cx="866364" cy="371299"/>
      </dsp:txXfrm>
    </dsp:sp>
    <dsp:sp modelId="{B1C69372-8866-45DE-B67E-8721D874EE42}">
      <dsp:nvSpPr>
        <dsp:cNvPr id="0" name=""/>
        <dsp:cNvSpPr/>
      </dsp:nvSpPr>
      <dsp:spPr>
        <a:xfrm rot="5400000">
          <a:off x="2031205" y="-61430"/>
          <a:ext cx="804481" cy="3134163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err="1" smtClean="0"/>
            <a:t>Re-construire</a:t>
          </a:r>
          <a:r>
            <a:rPr lang="fr-FR" sz="2400" kern="1200" dirty="0" smtClean="0"/>
            <a:t> la calandre</a:t>
          </a:r>
          <a:endParaRPr lang="fr-FR" sz="2400" kern="1200" dirty="0"/>
        </a:p>
      </dsp:txBody>
      <dsp:txXfrm rot="-5400000">
        <a:off x="866364" y="1142683"/>
        <a:ext cx="3094891" cy="725937"/>
      </dsp:txXfrm>
    </dsp:sp>
    <dsp:sp modelId="{307E3305-F85E-46FB-B208-DD7A18DCB48D}">
      <dsp:nvSpPr>
        <dsp:cNvPr id="0" name=""/>
        <dsp:cNvSpPr/>
      </dsp:nvSpPr>
      <dsp:spPr>
        <a:xfrm rot="5400000">
          <a:off x="-185649" y="2355300"/>
          <a:ext cx="1237663" cy="86636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CCP 2</a:t>
          </a:r>
          <a:endParaRPr lang="fr-FR" sz="1500" kern="1200" dirty="0"/>
        </a:p>
      </dsp:txBody>
      <dsp:txXfrm rot="-5400000">
        <a:off x="1" y="2602832"/>
        <a:ext cx="866364" cy="371299"/>
      </dsp:txXfrm>
    </dsp:sp>
    <dsp:sp modelId="{F32F678F-DBF1-498B-802C-39DE34908555}">
      <dsp:nvSpPr>
        <dsp:cNvPr id="0" name=""/>
        <dsp:cNvSpPr/>
      </dsp:nvSpPr>
      <dsp:spPr>
        <a:xfrm rot="5400000">
          <a:off x="2031205" y="1038128"/>
          <a:ext cx="804481" cy="3134163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Mise en place des arrêts</a:t>
          </a:r>
          <a:endParaRPr lang="fr-FR" sz="2400" kern="1200" dirty="0"/>
        </a:p>
      </dsp:txBody>
      <dsp:txXfrm rot="-5400000">
        <a:off x="866364" y="2242241"/>
        <a:ext cx="3094891" cy="725937"/>
      </dsp:txXfrm>
    </dsp:sp>
    <dsp:sp modelId="{8B5CA6C9-A9E7-4828-9011-10BCE897276F}">
      <dsp:nvSpPr>
        <dsp:cNvPr id="0" name=""/>
        <dsp:cNvSpPr/>
      </dsp:nvSpPr>
      <dsp:spPr>
        <a:xfrm rot="5400000">
          <a:off x="-185649" y="3488177"/>
          <a:ext cx="1237663" cy="86636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 dirty="0"/>
        </a:p>
      </dsp:txBody>
      <dsp:txXfrm rot="-5400000">
        <a:off x="1" y="3735709"/>
        <a:ext cx="866364" cy="371299"/>
      </dsp:txXfrm>
    </dsp:sp>
    <dsp:sp modelId="{3376E2BC-20F9-4E1D-9154-F5FDEAA427C8}">
      <dsp:nvSpPr>
        <dsp:cNvPr id="0" name=""/>
        <dsp:cNvSpPr/>
      </dsp:nvSpPr>
      <dsp:spPr>
        <a:xfrm rot="5400000">
          <a:off x="2022931" y="2121757"/>
          <a:ext cx="804481" cy="3134163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Monter et contrôler l’ensemble</a:t>
          </a:r>
          <a:endParaRPr lang="fr-FR" sz="2400" kern="1200" dirty="0"/>
        </a:p>
      </dsp:txBody>
      <dsp:txXfrm rot="-5400000">
        <a:off x="858090" y="3325870"/>
        <a:ext cx="3094891" cy="725937"/>
      </dsp:txXfrm>
    </dsp:sp>
    <dsp:sp modelId="{AC35B15A-9211-4F48-A5AC-61F97E5668E1}">
      <dsp:nvSpPr>
        <dsp:cNvPr id="0" name=""/>
        <dsp:cNvSpPr/>
      </dsp:nvSpPr>
      <dsp:spPr>
        <a:xfrm>
          <a:off x="-185649" y="4587735"/>
          <a:ext cx="1237663" cy="866364"/>
        </a:xfrm>
        <a:prstGeom prst="curvedLeftArrow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rgbClr val="C00000"/>
              </a:solidFill>
            </a:rPr>
            <a:t>Pour la mise en place de la procédure d’assemblage</a:t>
          </a:r>
          <a:endParaRPr lang="fr-FR" sz="1500" b="1" kern="1200" dirty="0">
            <a:solidFill>
              <a:srgbClr val="C00000"/>
            </a:solidFill>
          </a:endParaRPr>
        </a:p>
      </dsp:txBody>
      <dsp:txXfrm rot="-5400000">
        <a:off x="0" y="4402086"/>
        <a:ext cx="866364" cy="1237663"/>
      </dsp:txXfrm>
    </dsp:sp>
    <dsp:sp modelId="{178EBD73-F2B3-43A4-ACF6-FEAAF5D2D23F}">
      <dsp:nvSpPr>
        <dsp:cNvPr id="0" name=""/>
        <dsp:cNvSpPr/>
      </dsp:nvSpPr>
      <dsp:spPr>
        <a:xfrm rot="16200000" flipH="1">
          <a:off x="2410586" y="3170673"/>
          <a:ext cx="45718" cy="3134163"/>
        </a:xfrm>
        <a:prstGeom prst="mathEqual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3E525-37B8-437F-B838-2A5F8D519334}" type="datetimeFigureOut">
              <a:rPr lang="fr-FR" smtClean="0"/>
              <a:pPr/>
              <a:t>01/04/2014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F91B7-5398-415D-B9B6-143BF7ADEF2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80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D8D34-5A41-4D13-BC55-2141C5BD1FA3}" type="datetimeFigureOut">
              <a:rPr lang="fr-FR" smtClean="0"/>
              <a:pPr/>
              <a:t>01/04/2014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96010-C8D3-4EF2-8611-8CF6C4BEF7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16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04592BD-A84E-44A3-8DF7-E6ED0C1DA784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177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B273F-4E9D-4E01-AC31-E16599CF28C7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6695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903C7-72CE-4091-8C85-4379A929AB78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227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17ABA-64CF-4773-B20C-CA27510F693C}" type="datetimeFigureOut">
              <a:rPr lang="fr-FR" smtClean="0"/>
              <a:pPr/>
              <a:t>01/04/2014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0B63-6CEB-4A82-B395-A03E5952AB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17ABA-64CF-4773-B20C-CA27510F693C}" type="datetimeFigureOut">
              <a:rPr lang="fr-FR" smtClean="0"/>
              <a:pPr/>
              <a:t>01/04/2014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0B63-6CEB-4A82-B395-A03E5952AB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17ABA-64CF-4773-B20C-CA27510F693C}" type="datetimeFigureOut">
              <a:rPr lang="fr-FR" smtClean="0"/>
              <a:pPr/>
              <a:t>01/04/2014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0B63-6CEB-4A82-B395-A03E5952AB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31188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5318F-DF02-404C-95C2-88D6F566DE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17ABA-64CF-4773-B20C-CA27510F693C}" type="datetimeFigureOut">
              <a:rPr lang="fr-FR" smtClean="0"/>
              <a:pPr/>
              <a:t>01/04/2014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0B63-6CEB-4A82-B395-A03E5952AB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17ABA-64CF-4773-B20C-CA27510F693C}" type="datetimeFigureOut">
              <a:rPr lang="fr-FR" smtClean="0"/>
              <a:pPr/>
              <a:t>01/04/2014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0B63-6CEB-4A82-B395-A03E5952AB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17ABA-64CF-4773-B20C-CA27510F693C}" type="datetimeFigureOut">
              <a:rPr lang="fr-FR" smtClean="0"/>
              <a:pPr/>
              <a:t>01/04/2014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0B63-6CEB-4A82-B395-A03E5952AB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17ABA-64CF-4773-B20C-CA27510F693C}" type="datetimeFigureOut">
              <a:rPr lang="fr-FR" smtClean="0"/>
              <a:pPr/>
              <a:t>01/04/2014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0B63-6CEB-4A82-B395-A03E5952AB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17ABA-64CF-4773-B20C-CA27510F693C}" type="datetimeFigureOut">
              <a:rPr lang="fr-FR" smtClean="0"/>
              <a:pPr/>
              <a:t>01/04/2014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0B63-6CEB-4A82-B395-A03E5952AB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17ABA-64CF-4773-B20C-CA27510F693C}" type="datetimeFigureOut">
              <a:rPr lang="fr-FR" smtClean="0"/>
              <a:pPr/>
              <a:t>01/04/2014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0B63-6CEB-4A82-B395-A03E5952AB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17ABA-64CF-4773-B20C-CA27510F693C}" type="datetimeFigureOut">
              <a:rPr lang="fr-FR" smtClean="0"/>
              <a:pPr/>
              <a:t>01/04/2014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0B63-6CEB-4A82-B395-A03E5952AB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17ABA-64CF-4773-B20C-CA27510F693C}" type="datetimeFigureOut">
              <a:rPr lang="fr-FR" smtClean="0"/>
              <a:pPr/>
              <a:t>01/04/2014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0B63-6CEB-4A82-B395-A03E5952AB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17ABA-64CF-4773-B20C-CA27510F693C}" type="datetimeFigureOut">
              <a:rPr lang="fr-FR" smtClean="0"/>
              <a:pPr/>
              <a:t>01/04/2014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20B63-6CEB-4A82-B395-A03E5952AB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wmv"/><Relationship Id="rId1" Type="http://schemas.openxmlformats.org/officeDocument/2006/relationships/video" Target="NULL" TargetMode="Externa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1.xlsx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8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diagramDrawing" Target="../diagrams/drawing1.xml"/><Relationship Id="rId5" Type="http://schemas.openxmlformats.org/officeDocument/2006/relationships/image" Target="../media/image10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9.jpeg"/><Relationship Id="rId9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wmv"/><Relationship Id="rId1" Type="http://schemas.openxmlformats.org/officeDocument/2006/relationships/video" Target="NULL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openxmlformats.org/officeDocument/2006/relationships/image" Target="../media/image18.jpeg"/><Relationship Id="rId2" Type="http://schemas.openxmlformats.org/officeDocument/2006/relationships/image" Target="../media/image1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6.png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632848" cy="160164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Activité:</a:t>
            </a:r>
            <a:br>
              <a:rPr lang="fr-FR" b="1" dirty="0" smtClean="0">
                <a:solidFill>
                  <a:srgbClr val="0070C0"/>
                </a:solidFill>
              </a:rPr>
            </a:br>
            <a:r>
              <a:rPr lang="fr-FR" b="1" dirty="0" smtClean="0">
                <a:solidFill>
                  <a:srgbClr val="0070C0"/>
                </a:solidFill>
              </a:rPr>
              <a:t>PREPARATION D’UNE PRODUCTION</a:t>
            </a:r>
            <a:br>
              <a:rPr lang="fr-FR" b="1" dirty="0" smtClean="0">
                <a:solidFill>
                  <a:srgbClr val="0070C0"/>
                </a:solidFill>
              </a:rPr>
            </a:br>
            <a:endParaRPr lang="fr-FR" noProof="1"/>
          </a:p>
        </p:txBody>
      </p:sp>
      <p:pic>
        <p:nvPicPr>
          <p:cNvPr id="4098" name="Imag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3" y="3703772"/>
            <a:ext cx="4714877" cy="31542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4" descr="EA610"/>
          <p:cNvPicPr>
            <a:picLocks noChangeAspect="1" noChangeArrowheads="1"/>
          </p:cNvPicPr>
          <p:nvPr/>
        </p:nvPicPr>
        <p:blipFill>
          <a:blip r:embed="rId4" cstate="print"/>
          <a:srcRect t="18484" r="11821" b="17638"/>
          <a:stretch>
            <a:fillRect/>
          </a:stretch>
        </p:blipFill>
        <p:spPr bwMode="auto">
          <a:xfrm>
            <a:off x="1571604" y="1428736"/>
            <a:ext cx="5129863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6" descr="P1010004.JPG"/>
          <p:cNvPicPr>
            <a:picLocks noChangeAspect="1"/>
          </p:cNvPicPr>
          <p:nvPr/>
        </p:nvPicPr>
        <p:blipFill>
          <a:blip r:embed="rId5" cstate="print"/>
          <a:srcRect t="22361" r="5673" b="29928"/>
          <a:stretch>
            <a:fillRect/>
          </a:stretch>
        </p:blipFill>
        <p:spPr bwMode="auto">
          <a:xfrm>
            <a:off x="214282" y="4643446"/>
            <a:ext cx="4143403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/>
          <p:cNvSpPr/>
          <p:nvPr/>
        </p:nvSpPr>
        <p:spPr>
          <a:xfrm>
            <a:off x="214282" y="428604"/>
            <a:ext cx="8178132" cy="662322"/>
          </a:xfrm>
          <a:custGeom>
            <a:avLst/>
            <a:gdLst>
              <a:gd name="connsiteX0" fmla="*/ 0 w 2051268"/>
              <a:gd name="connsiteY0" fmla="*/ 205127 h 4274520"/>
              <a:gd name="connsiteX1" fmla="*/ 60081 w 2051268"/>
              <a:gd name="connsiteY1" fmla="*/ 60080 h 4274520"/>
              <a:gd name="connsiteX2" fmla="*/ 205128 w 2051268"/>
              <a:gd name="connsiteY2" fmla="*/ 0 h 4274520"/>
              <a:gd name="connsiteX3" fmla="*/ 1846141 w 2051268"/>
              <a:gd name="connsiteY3" fmla="*/ 0 h 4274520"/>
              <a:gd name="connsiteX4" fmla="*/ 1991188 w 2051268"/>
              <a:gd name="connsiteY4" fmla="*/ 60081 h 4274520"/>
              <a:gd name="connsiteX5" fmla="*/ 2051268 w 2051268"/>
              <a:gd name="connsiteY5" fmla="*/ 205128 h 4274520"/>
              <a:gd name="connsiteX6" fmla="*/ 2051268 w 2051268"/>
              <a:gd name="connsiteY6" fmla="*/ 4069393 h 4274520"/>
              <a:gd name="connsiteX7" fmla="*/ 1991188 w 2051268"/>
              <a:gd name="connsiteY7" fmla="*/ 4214440 h 4274520"/>
              <a:gd name="connsiteX8" fmla="*/ 1846141 w 2051268"/>
              <a:gd name="connsiteY8" fmla="*/ 4274520 h 4274520"/>
              <a:gd name="connsiteX9" fmla="*/ 205127 w 2051268"/>
              <a:gd name="connsiteY9" fmla="*/ 4274520 h 4274520"/>
              <a:gd name="connsiteX10" fmla="*/ 60080 w 2051268"/>
              <a:gd name="connsiteY10" fmla="*/ 4214440 h 4274520"/>
              <a:gd name="connsiteX11" fmla="*/ 0 w 2051268"/>
              <a:gd name="connsiteY11" fmla="*/ 4069393 h 4274520"/>
              <a:gd name="connsiteX12" fmla="*/ 0 w 2051268"/>
              <a:gd name="connsiteY12" fmla="*/ 205127 h 42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1268" h="4274520">
                <a:moveTo>
                  <a:pt x="0" y="205127"/>
                </a:moveTo>
                <a:cubicBezTo>
                  <a:pt x="0" y="150724"/>
                  <a:pt x="21612" y="98549"/>
                  <a:pt x="60081" y="60080"/>
                </a:cubicBezTo>
                <a:cubicBezTo>
                  <a:pt x="98550" y="21611"/>
                  <a:pt x="150725" y="0"/>
                  <a:pt x="205128" y="0"/>
                </a:cubicBezTo>
                <a:lnTo>
                  <a:pt x="1846141" y="0"/>
                </a:lnTo>
                <a:cubicBezTo>
                  <a:pt x="1900544" y="0"/>
                  <a:pt x="1952719" y="21612"/>
                  <a:pt x="1991188" y="60081"/>
                </a:cubicBezTo>
                <a:cubicBezTo>
                  <a:pt x="2029657" y="98550"/>
                  <a:pt x="2051268" y="150725"/>
                  <a:pt x="2051268" y="205128"/>
                </a:cubicBezTo>
                <a:lnTo>
                  <a:pt x="2051268" y="4069393"/>
                </a:lnTo>
                <a:cubicBezTo>
                  <a:pt x="2051268" y="4123796"/>
                  <a:pt x="2029656" y="4175971"/>
                  <a:pt x="1991188" y="4214440"/>
                </a:cubicBezTo>
                <a:cubicBezTo>
                  <a:pt x="1952719" y="4252909"/>
                  <a:pt x="1900544" y="4274520"/>
                  <a:pt x="1846141" y="4274520"/>
                </a:cubicBezTo>
                <a:lnTo>
                  <a:pt x="205127" y="4274520"/>
                </a:lnTo>
                <a:cubicBezTo>
                  <a:pt x="150724" y="4274520"/>
                  <a:pt x="98549" y="4252908"/>
                  <a:pt x="60080" y="4214440"/>
                </a:cubicBezTo>
                <a:cubicBezTo>
                  <a:pt x="21611" y="4175971"/>
                  <a:pt x="0" y="4123796"/>
                  <a:pt x="0" y="4069393"/>
                </a:cubicBezTo>
                <a:lnTo>
                  <a:pt x="0" y="205127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z="-127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1592" tIns="291592" rIns="291592" bIns="3283756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0" b="1" dirty="0" smtClean="0"/>
          </a:p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0" b="1" dirty="0" smtClean="0"/>
          </a:p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0" b="1" dirty="0" smtClean="0"/>
          </a:p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0" b="1" dirty="0" smtClean="0"/>
          </a:p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0" b="1" dirty="0" smtClean="0"/>
          </a:p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0" b="1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214282" y="500042"/>
            <a:ext cx="928694" cy="4770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500" b="1" dirty="0" smtClean="0">
                <a:solidFill>
                  <a:srgbClr val="FF0000"/>
                </a:solidFill>
              </a:rPr>
              <a:t>N°2 C</a:t>
            </a:r>
            <a:endParaRPr lang="fr-FR" sz="2500" b="1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91440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7572364" y="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On demande :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0" name="Image 9" descr="IMG_6608"/>
          <p:cNvPicPr/>
          <p:nvPr/>
        </p:nvPicPr>
        <p:blipFill>
          <a:blip r:embed="rId3" cstate="print"/>
          <a:srcRect l="17211" t="4430" r="23188" b="6598"/>
          <a:stretch>
            <a:fillRect/>
          </a:stretch>
        </p:blipFill>
        <p:spPr bwMode="auto">
          <a:xfrm rot="154431">
            <a:off x="2033508" y="2673005"/>
            <a:ext cx="1362204" cy="1512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571604" y="428604"/>
            <a:ext cx="6572296" cy="638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 smtClean="0"/>
              <a:t>Compétence C9</a:t>
            </a:r>
          </a:p>
          <a:p>
            <a:pPr lvl="0" algn="ctr"/>
            <a:r>
              <a:rPr lang="fr-FR" sz="1400" b="1" dirty="0" smtClean="0">
                <a:solidFill>
                  <a:srgbClr val="FF0000"/>
                </a:solidFill>
              </a:rPr>
              <a:t> Etablir le graphique d’assemblage de la </a:t>
            </a:r>
            <a:r>
              <a:rPr lang="fr-FR" b="1" dirty="0" smtClean="0">
                <a:solidFill>
                  <a:srgbClr val="FF0000"/>
                </a:solidFill>
              </a:rPr>
              <a:t>calandre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Forme libre 7"/>
          <p:cNvSpPr/>
          <p:nvPr/>
        </p:nvSpPr>
        <p:spPr>
          <a:xfrm>
            <a:off x="7215206" y="571480"/>
            <a:ext cx="1000100" cy="428604"/>
          </a:xfrm>
          <a:custGeom>
            <a:avLst/>
            <a:gdLst>
              <a:gd name="connsiteX0" fmla="*/ 0 w 1709390"/>
              <a:gd name="connsiteY0" fmla="*/ 85470 h 854695"/>
              <a:gd name="connsiteX1" fmla="*/ 25034 w 1709390"/>
              <a:gd name="connsiteY1" fmla="*/ 25034 h 854695"/>
              <a:gd name="connsiteX2" fmla="*/ 85470 w 1709390"/>
              <a:gd name="connsiteY2" fmla="*/ 1 h 854695"/>
              <a:gd name="connsiteX3" fmla="*/ 1623920 w 1709390"/>
              <a:gd name="connsiteY3" fmla="*/ 0 h 854695"/>
              <a:gd name="connsiteX4" fmla="*/ 1684356 w 1709390"/>
              <a:gd name="connsiteY4" fmla="*/ 25034 h 854695"/>
              <a:gd name="connsiteX5" fmla="*/ 1709389 w 1709390"/>
              <a:gd name="connsiteY5" fmla="*/ 85470 h 854695"/>
              <a:gd name="connsiteX6" fmla="*/ 1709390 w 1709390"/>
              <a:gd name="connsiteY6" fmla="*/ 769225 h 854695"/>
              <a:gd name="connsiteX7" fmla="*/ 1684356 w 1709390"/>
              <a:gd name="connsiteY7" fmla="*/ 829661 h 854695"/>
              <a:gd name="connsiteX8" fmla="*/ 1623920 w 1709390"/>
              <a:gd name="connsiteY8" fmla="*/ 854695 h 854695"/>
              <a:gd name="connsiteX9" fmla="*/ 85470 w 1709390"/>
              <a:gd name="connsiteY9" fmla="*/ 854695 h 854695"/>
              <a:gd name="connsiteX10" fmla="*/ 25034 w 1709390"/>
              <a:gd name="connsiteY10" fmla="*/ 829661 h 854695"/>
              <a:gd name="connsiteX11" fmla="*/ 0 w 1709390"/>
              <a:gd name="connsiteY11" fmla="*/ 769225 h 854695"/>
              <a:gd name="connsiteX12" fmla="*/ 0 w 1709390"/>
              <a:gd name="connsiteY12" fmla="*/ 85470 h 85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9390" h="854695">
                <a:moveTo>
                  <a:pt x="0" y="85470"/>
                </a:moveTo>
                <a:cubicBezTo>
                  <a:pt x="0" y="62802"/>
                  <a:pt x="9005" y="41062"/>
                  <a:pt x="25034" y="25034"/>
                </a:cubicBezTo>
                <a:cubicBezTo>
                  <a:pt x="41063" y="9005"/>
                  <a:pt x="62802" y="0"/>
                  <a:pt x="85470" y="1"/>
                </a:cubicBezTo>
                <a:lnTo>
                  <a:pt x="1623920" y="0"/>
                </a:lnTo>
                <a:cubicBezTo>
                  <a:pt x="1646588" y="0"/>
                  <a:pt x="1668328" y="9005"/>
                  <a:pt x="1684356" y="25034"/>
                </a:cubicBezTo>
                <a:cubicBezTo>
                  <a:pt x="1700385" y="41063"/>
                  <a:pt x="1709390" y="62802"/>
                  <a:pt x="1709389" y="85470"/>
                </a:cubicBezTo>
                <a:cubicBezTo>
                  <a:pt x="1709389" y="313388"/>
                  <a:pt x="1709390" y="541307"/>
                  <a:pt x="1709390" y="769225"/>
                </a:cubicBezTo>
                <a:cubicBezTo>
                  <a:pt x="1709390" y="791893"/>
                  <a:pt x="1700385" y="813633"/>
                  <a:pt x="1684356" y="829661"/>
                </a:cubicBezTo>
                <a:cubicBezTo>
                  <a:pt x="1668327" y="845690"/>
                  <a:pt x="1646588" y="854695"/>
                  <a:pt x="1623920" y="854695"/>
                </a:cubicBezTo>
                <a:lnTo>
                  <a:pt x="85470" y="854695"/>
                </a:lnTo>
                <a:cubicBezTo>
                  <a:pt x="62802" y="854695"/>
                  <a:pt x="41062" y="845690"/>
                  <a:pt x="25034" y="829661"/>
                </a:cubicBezTo>
                <a:cubicBezTo>
                  <a:pt x="9005" y="813632"/>
                  <a:pt x="0" y="791893"/>
                  <a:pt x="0" y="769225"/>
                </a:cubicBezTo>
                <a:lnTo>
                  <a:pt x="0" y="8547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608" tIns="53608" rIns="53608" bIns="53608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i="1" kern="1200" dirty="0" smtClean="0">
                <a:solidFill>
                  <a:schemeClr val="tx1"/>
                </a:solidFill>
              </a:rPr>
              <a:t>Durée: 4 heures</a:t>
            </a:r>
            <a:endParaRPr lang="fr-FR" sz="1400" b="1" i="1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8429684" cy="557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rme libre 5"/>
          <p:cNvSpPr/>
          <p:nvPr/>
        </p:nvSpPr>
        <p:spPr>
          <a:xfrm>
            <a:off x="857224" y="214290"/>
            <a:ext cx="7215238" cy="662322"/>
          </a:xfrm>
          <a:custGeom>
            <a:avLst/>
            <a:gdLst>
              <a:gd name="connsiteX0" fmla="*/ 0 w 2051268"/>
              <a:gd name="connsiteY0" fmla="*/ 205127 h 4274520"/>
              <a:gd name="connsiteX1" fmla="*/ 60081 w 2051268"/>
              <a:gd name="connsiteY1" fmla="*/ 60080 h 4274520"/>
              <a:gd name="connsiteX2" fmla="*/ 205128 w 2051268"/>
              <a:gd name="connsiteY2" fmla="*/ 0 h 4274520"/>
              <a:gd name="connsiteX3" fmla="*/ 1846141 w 2051268"/>
              <a:gd name="connsiteY3" fmla="*/ 0 h 4274520"/>
              <a:gd name="connsiteX4" fmla="*/ 1991188 w 2051268"/>
              <a:gd name="connsiteY4" fmla="*/ 60081 h 4274520"/>
              <a:gd name="connsiteX5" fmla="*/ 2051268 w 2051268"/>
              <a:gd name="connsiteY5" fmla="*/ 205128 h 4274520"/>
              <a:gd name="connsiteX6" fmla="*/ 2051268 w 2051268"/>
              <a:gd name="connsiteY6" fmla="*/ 4069393 h 4274520"/>
              <a:gd name="connsiteX7" fmla="*/ 1991188 w 2051268"/>
              <a:gd name="connsiteY7" fmla="*/ 4214440 h 4274520"/>
              <a:gd name="connsiteX8" fmla="*/ 1846141 w 2051268"/>
              <a:gd name="connsiteY8" fmla="*/ 4274520 h 4274520"/>
              <a:gd name="connsiteX9" fmla="*/ 205127 w 2051268"/>
              <a:gd name="connsiteY9" fmla="*/ 4274520 h 4274520"/>
              <a:gd name="connsiteX10" fmla="*/ 60080 w 2051268"/>
              <a:gd name="connsiteY10" fmla="*/ 4214440 h 4274520"/>
              <a:gd name="connsiteX11" fmla="*/ 0 w 2051268"/>
              <a:gd name="connsiteY11" fmla="*/ 4069393 h 4274520"/>
              <a:gd name="connsiteX12" fmla="*/ 0 w 2051268"/>
              <a:gd name="connsiteY12" fmla="*/ 205127 h 42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1268" h="4274520">
                <a:moveTo>
                  <a:pt x="0" y="205127"/>
                </a:moveTo>
                <a:cubicBezTo>
                  <a:pt x="0" y="150724"/>
                  <a:pt x="21612" y="98549"/>
                  <a:pt x="60081" y="60080"/>
                </a:cubicBezTo>
                <a:cubicBezTo>
                  <a:pt x="98550" y="21611"/>
                  <a:pt x="150725" y="0"/>
                  <a:pt x="205128" y="0"/>
                </a:cubicBezTo>
                <a:lnTo>
                  <a:pt x="1846141" y="0"/>
                </a:lnTo>
                <a:cubicBezTo>
                  <a:pt x="1900544" y="0"/>
                  <a:pt x="1952719" y="21612"/>
                  <a:pt x="1991188" y="60081"/>
                </a:cubicBezTo>
                <a:cubicBezTo>
                  <a:pt x="2029657" y="98550"/>
                  <a:pt x="2051268" y="150725"/>
                  <a:pt x="2051268" y="205128"/>
                </a:cubicBezTo>
                <a:lnTo>
                  <a:pt x="2051268" y="4069393"/>
                </a:lnTo>
                <a:cubicBezTo>
                  <a:pt x="2051268" y="4123796"/>
                  <a:pt x="2029656" y="4175971"/>
                  <a:pt x="1991188" y="4214440"/>
                </a:cubicBezTo>
                <a:cubicBezTo>
                  <a:pt x="1952719" y="4252909"/>
                  <a:pt x="1900544" y="4274520"/>
                  <a:pt x="1846141" y="4274520"/>
                </a:cubicBezTo>
                <a:lnTo>
                  <a:pt x="205127" y="4274520"/>
                </a:lnTo>
                <a:cubicBezTo>
                  <a:pt x="150724" y="4274520"/>
                  <a:pt x="98549" y="4252908"/>
                  <a:pt x="60080" y="4214440"/>
                </a:cubicBezTo>
                <a:cubicBezTo>
                  <a:pt x="21611" y="4175971"/>
                  <a:pt x="0" y="4123796"/>
                  <a:pt x="0" y="4069393"/>
                </a:cubicBezTo>
                <a:lnTo>
                  <a:pt x="0" y="205127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z="-127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1592" tIns="291592" rIns="291592" bIns="3283756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dirty="0" smtClean="0"/>
              <a:t>Synthèse et correction du graphe d’assemblage de l’échangeur complet A610-1</a:t>
            </a:r>
            <a:endParaRPr lang="fr-FR" sz="16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971600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>
                <a:solidFill>
                  <a:srgbClr val="FF0000"/>
                </a:solidFill>
              </a:rPr>
              <a:t> Etablir le graphique d’assemblage </a:t>
            </a:r>
            <a:r>
              <a:rPr lang="fr-FR" b="1" dirty="0" smtClean="0">
                <a:solidFill>
                  <a:srgbClr val="FF0000"/>
                </a:solidFill>
              </a:rPr>
              <a:t>de l’échangeur complet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4282" y="571480"/>
            <a:ext cx="8786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/>
              <a:t>Echangeur complet A610-1 suivant CCP 2</a:t>
            </a:r>
            <a:endParaRPr lang="fr-FR" sz="3000" b="1" dirty="0"/>
          </a:p>
        </p:txBody>
      </p:sp>
      <p:pic>
        <p:nvPicPr>
          <p:cNvPr id="2" name="Montage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548.649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9484" y="1340768"/>
            <a:ext cx="8796469" cy="4948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 5"/>
          <p:cNvSpPr/>
          <p:nvPr/>
        </p:nvSpPr>
        <p:spPr>
          <a:xfrm>
            <a:off x="214282" y="428604"/>
            <a:ext cx="8715436" cy="662322"/>
          </a:xfrm>
          <a:custGeom>
            <a:avLst/>
            <a:gdLst>
              <a:gd name="connsiteX0" fmla="*/ 0 w 2051268"/>
              <a:gd name="connsiteY0" fmla="*/ 205127 h 4274520"/>
              <a:gd name="connsiteX1" fmla="*/ 60081 w 2051268"/>
              <a:gd name="connsiteY1" fmla="*/ 60080 h 4274520"/>
              <a:gd name="connsiteX2" fmla="*/ 205128 w 2051268"/>
              <a:gd name="connsiteY2" fmla="*/ 0 h 4274520"/>
              <a:gd name="connsiteX3" fmla="*/ 1846141 w 2051268"/>
              <a:gd name="connsiteY3" fmla="*/ 0 h 4274520"/>
              <a:gd name="connsiteX4" fmla="*/ 1991188 w 2051268"/>
              <a:gd name="connsiteY4" fmla="*/ 60081 h 4274520"/>
              <a:gd name="connsiteX5" fmla="*/ 2051268 w 2051268"/>
              <a:gd name="connsiteY5" fmla="*/ 205128 h 4274520"/>
              <a:gd name="connsiteX6" fmla="*/ 2051268 w 2051268"/>
              <a:gd name="connsiteY6" fmla="*/ 4069393 h 4274520"/>
              <a:gd name="connsiteX7" fmla="*/ 1991188 w 2051268"/>
              <a:gd name="connsiteY7" fmla="*/ 4214440 h 4274520"/>
              <a:gd name="connsiteX8" fmla="*/ 1846141 w 2051268"/>
              <a:gd name="connsiteY8" fmla="*/ 4274520 h 4274520"/>
              <a:gd name="connsiteX9" fmla="*/ 205127 w 2051268"/>
              <a:gd name="connsiteY9" fmla="*/ 4274520 h 4274520"/>
              <a:gd name="connsiteX10" fmla="*/ 60080 w 2051268"/>
              <a:gd name="connsiteY10" fmla="*/ 4214440 h 4274520"/>
              <a:gd name="connsiteX11" fmla="*/ 0 w 2051268"/>
              <a:gd name="connsiteY11" fmla="*/ 4069393 h 4274520"/>
              <a:gd name="connsiteX12" fmla="*/ 0 w 2051268"/>
              <a:gd name="connsiteY12" fmla="*/ 205127 h 42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1268" h="4274520">
                <a:moveTo>
                  <a:pt x="0" y="205127"/>
                </a:moveTo>
                <a:cubicBezTo>
                  <a:pt x="0" y="150724"/>
                  <a:pt x="21612" y="98549"/>
                  <a:pt x="60081" y="60080"/>
                </a:cubicBezTo>
                <a:cubicBezTo>
                  <a:pt x="98550" y="21611"/>
                  <a:pt x="150725" y="0"/>
                  <a:pt x="205128" y="0"/>
                </a:cubicBezTo>
                <a:lnTo>
                  <a:pt x="1846141" y="0"/>
                </a:lnTo>
                <a:cubicBezTo>
                  <a:pt x="1900544" y="0"/>
                  <a:pt x="1952719" y="21612"/>
                  <a:pt x="1991188" y="60081"/>
                </a:cubicBezTo>
                <a:cubicBezTo>
                  <a:pt x="2029657" y="98550"/>
                  <a:pt x="2051268" y="150725"/>
                  <a:pt x="2051268" y="205128"/>
                </a:cubicBezTo>
                <a:lnTo>
                  <a:pt x="2051268" y="4069393"/>
                </a:lnTo>
                <a:cubicBezTo>
                  <a:pt x="2051268" y="4123796"/>
                  <a:pt x="2029656" y="4175971"/>
                  <a:pt x="1991188" y="4214440"/>
                </a:cubicBezTo>
                <a:cubicBezTo>
                  <a:pt x="1952719" y="4252909"/>
                  <a:pt x="1900544" y="4274520"/>
                  <a:pt x="1846141" y="4274520"/>
                </a:cubicBezTo>
                <a:lnTo>
                  <a:pt x="205127" y="4274520"/>
                </a:lnTo>
                <a:cubicBezTo>
                  <a:pt x="150724" y="4274520"/>
                  <a:pt x="98549" y="4252908"/>
                  <a:pt x="60080" y="4214440"/>
                </a:cubicBezTo>
                <a:cubicBezTo>
                  <a:pt x="21611" y="4175971"/>
                  <a:pt x="0" y="4123796"/>
                  <a:pt x="0" y="4069393"/>
                </a:cubicBezTo>
                <a:lnTo>
                  <a:pt x="0" y="205127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z="-127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1592" tIns="291592" rIns="291592" bIns="3283756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0" b="1" dirty="0" smtClean="0"/>
          </a:p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0" b="1" dirty="0" smtClean="0">
              <a:latin typeface="Arial" pitchFamily="34" charset="0"/>
              <a:cs typeface="Arial" pitchFamily="34" charset="0"/>
            </a:endParaRPr>
          </a:p>
          <a:p>
            <a:pPr lvl="1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En fonction du graphique d’assemblage</a:t>
            </a:r>
          </a:p>
          <a:p>
            <a:pPr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dirty="0" smtClean="0"/>
              <a:t> </a:t>
            </a:r>
            <a:r>
              <a:rPr lang="fr-FR" sz="1400" b="1" dirty="0" smtClean="0">
                <a:solidFill>
                  <a:srgbClr val="C00000"/>
                </a:solidFill>
                <a:latin typeface="Arial"/>
                <a:ea typeface="Times New Roman"/>
                <a:cs typeface="Arial"/>
              </a:rPr>
              <a:t>situer les points d’arrêts suivant les contraintes de fabrication demandées </a:t>
            </a:r>
            <a:endParaRPr lang="fr-FR" sz="1400" b="1" dirty="0" smtClean="0">
              <a:solidFill>
                <a:srgbClr val="C00000"/>
              </a:solidFill>
            </a:endParaRPr>
          </a:p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1639" r="3278"/>
          <a:stretch>
            <a:fillRect/>
          </a:stretch>
        </p:blipFill>
        <p:spPr bwMode="auto">
          <a:xfrm>
            <a:off x="5069559" y="1785926"/>
            <a:ext cx="3852639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1493538"/>
            <a:ext cx="5429288" cy="389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1°) </a:t>
            </a:r>
            <a:r>
              <a:rPr kumimoji="0" lang="fr-FR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Inspection du </a:t>
            </a: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soufflet de dilatation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et des boites </a:t>
            </a: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d’extrémités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2°) Inspection de l’</a:t>
            </a:r>
            <a:r>
              <a:rPr kumimoji="0" lang="fr-FR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Assemblage</a:t>
            </a: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calandre</a:t>
            </a: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et </a:t>
            </a:r>
            <a:r>
              <a:rPr kumimoji="0" lang="fr-FR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soufflet</a:t>
            </a: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9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°)</a:t>
            </a:r>
            <a:r>
              <a:rPr kumimoji="0" lang="fr-FR" sz="1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fr-FR" sz="19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ception tubes </a:t>
            </a: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neufs et </a:t>
            </a:r>
            <a:r>
              <a:rPr kumimoji="0" lang="fr-FR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contrôle</a:t>
            </a:r>
            <a:r>
              <a:rPr kumimoji="0" lang="fr-FR" sz="1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visuel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9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°) </a:t>
            </a:r>
            <a:r>
              <a:rPr kumimoji="0" lang="fr-FR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Epreuve hydraulique du faisceau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900" dirty="0" smtClean="0">
                <a:latin typeface="Arial" pitchFamily="34" charset="0"/>
                <a:cs typeface="Arial" pitchFamily="34" charset="0"/>
              </a:rPr>
              <a:t>6</a:t>
            </a: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°) </a:t>
            </a:r>
            <a:r>
              <a:rPr lang="fr-FR" sz="19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Test  </a:t>
            </a:r>
            <a:r>
              <a:rPr lang="fr-FR" sz="19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Helium</a:t>
            </a:r>
            <a:r>
              <a:rPr lang="fr-FR" sz="19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final </a:t>
            </a:r>
            <a:r>
              <a:rPr lang="fr-FR" sz="19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de l'échangeur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900" dirty="0" smtClean="0">
                <a:latin typeface="Arial" pitchFamily="34" charset="0"/>
                <a:cs typeface="Arial" pitchFamily="34" charset="0"/>
              </a:rPr>
              <a:t>7°) </a:t>
            </a: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…….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4857752" y="1929817"/>
            <a:ext cx="3284390" cy="4583130"/>
            <a:chOff x="4350327" y="1929817"/>
            <a:chExt cx="3791815" cy="4583130"/>
          </a:xfrm>
        </p:grpSpPr>
        <p:sp>
          <p:nvSpPr>
            <p:cNvPr id="15" name="Forme libre 14"/>
            <p:cNvSpPr/>
            <p:nvPr/>
          </p:nvSpPr>
          <p:spPr>
            <a:xfrm>
              <a:off x="4350327" y="4419600"/>
              <a:ext cx="3713018" cy="1440873"/>
            </a:xfrm>
            <a:custGeom>
              <a:avLst/>
              <a:gdLst>
                <a:gd name="connsiteX0" fmla="*/ 3713018 w 3713018"/>
                <a:gd name="connsiteY0" fmla="*/ 1440873 h 1440873"/>
                <a:gd name="connsiteX1" fmla="*/ 1676400 w 3713018"/>
                <a:gd name="connsiteY1" fmla="*/ 277091 h 1440873"/>
                <a:gd name="connsiteX2" fmla="*/ 0 w 3713018"/>
                <a:gd name="connsiteY2" fmla="*/ 0 h 144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3018" h="1440873">
                  <a:moveTo>
                    <a:pt x="3713018" y="1440873"/>
                  </a:moveTo>
                  <a:cubicBezTo>
                    <a:pt x="3004127" y="979055"/>
                    <a:pt x="2295236" y="517237"/>
                    <a:pt x="1676400" y="277091"/>
                  </a:cubicBezTo>
                  <a:cubicBezTo>
                    <a:pt x="1057564" y="36946"/>
                    <a:pt x="528782" y="18473"/>
                    <a:pt x="0" y="0"/>
                  </a:cubicBezTo>
                </a:path>
              </a:pathLst>
            </a:custGeom>
            <a:ln w="38100">
              <a:solidFill>
                <a:schemeClr val="tx1"/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4" name="Groupe 23"/>
            <p:cNvGrpSpPr/>
            <p:nvPr/>
          </p:nvGrpSpPr>
          <p:grpSpPr>
            <a:xfrm>
              <a:off x="4429124" y="1929817"/>
              <a:ext cx="3713018" cy="4583130"/>
              <a:chOff x="4429124" y="1929817"/>
              <a:chExt cx="3713018" cy="4583130"/>
            </a:xfrm>
          </p:grpSpPr>
          <p:grpSp>
            <p:nvGrpSpPr>
              <p:cNvPr id="11" name="Groupe 10"/>
              <p:cNvGrpSpPr/>
              <p:nvPr/>
            </p:nvGrpSpPr>
            <p:grpSpPr>
              <a:xfrm>
                <a:off x="4959927" y="1929817"/>
                <a:ext cx="3117273" cy="1131455"/>
                <a:chOff x="4959927" y="1929817"/>
                <a:chExt cx="3117273" cy="1131455"/>
              </a:xfrm>
            </p:grpSpPr>
            <p:sp>
              <p:nvSpPr>
                <p:cNvPr id="9" name="Forme libre 8"/>
                <p:cNvSpPr/>
                <p:nvPr/>
              </p:nvSpPr>
              <p:spPr>
                <a:xfrm>
                  <a:off x="5126182" y="1929817"/>
                  <a:ext cx="2951018" cy="1131455"/>
                </a:xfrm>
                <a:custGeom>
                  <a:avLst/>
                  <a:gdLst>
                    <a:gd name="connsiteX0" fmla="*/ 2951018 w 2951018"/>
                    <a:gd name="connsiteY0" fmla="*/ 1131455 h 1131455"/>
                    <a:gd name="connsiteX1" fmla="*/ 2216727 w 2951018"/>
                    <a:gd name="connsiteY1" fmla="*/ 175491 h 1131455"/>
                    <a:gd name="connsiteX2" fmla="*/ 0 w 2951018"/>
                    <a:gd name="connsiteY2" fmla="*/ 78509 h 1131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951018" h="1131455">
                      <a:moveTo>
                        <a:pt x="2951018" y="1131455"/>
                      </a:moveTo>
                      <a:cubicBezTo>
                        <a:pt x="2829790" y="741218"/>
                        <a:pt x="2708563" y="350982"/>
                        <a:pt x="2216727" y="175491"/>
                      </a:cubicBezTo>
                      <a:cubicBezTo>
                        <a:pt x="1724891" y="0"/>
                        <a:pt x="862445" y="39254"/>
                        <a:pt x="0" y="78509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  <a:headEnd type="diamond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" name="Forme libre 9"/>
                <p:cNvSpPr/>
                <p:nvPr/>
              </p:nvSpPr>
              <p:spPr>
                <a:xfrm>
                  <a:off x="4959927" y="2571744"/>
                  <a:ext cx="3117273" cy="461819"/>
                </a:xfrm>
                <a:custGeom>
                  <a:avLst/>
                  <a:gdLst>
                    <a:gd name="connsiteX0" fmla="*/ 3117273 w 3117273"/>
                    <a:gd name="connsiteY0" fmla="*/ 461819 h 461819"/>
                    <a:gd name="connsiteX1" fmla="*/ 2119746 w 3117273"/>
                    <a:gd name="connsiteY1" fmla="*/ 73891 h 461819"/>
                    <a:gd name="connsiteX2" fmla="*/ 0 w 3117273"/>
                    <a:gd name="connsiteY2" fmla="*/ 18473 h 461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117273" h="461819">
                      <a:moveTo>
                        <a:pt x="3117273" y="461819"/>
                      </a:moveTo>
                      <a:cubicBezTo>
                        <a:pt x="2878282" y="304800"/>
                        <a:pt x="2639291" y="147782"/>
                        <a:pt x="2119746" y="73891"/>
                      </a:cubicBezTo>
                      <a:cubicBezTo>
                        <a:pt x="1600201" y="0"/>
                        <a:pt x="800100" y="9236"/>
                        <a:pt x="0" y="18473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  <a:headEnd type="diamond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2" name="Forme libre 11"/>
              <p:cNvSpPr/>
              <p:nvPr/>
            </p:nvSpPr>
            <p:spPr>
              <a:xfrm>
                <a:off x="5167745" y="3089563"/>
                <a:ext cx="2909455" cy="471055"/>
              </a:xfrm>
              <a:custGeom>
                <a:avLst/>
                <a:gdLst>
                  <a:gd name="connsiteX0" fmla="*/ 2909455 w 2909455"/>
                  <a:gd name="connsiteY0" fmla="*/ 471055 h 471055"/>
                  <a:gd name="connsiteX1" fmla="*/ 1011382 w 2909455"/>
                  <a:gd name="connsiteY1" fmla="*/ 69273 h 471055"/>
                  <a:gd name="connsiteX2" fmla="*/ 0 w 2909455"/>
                  <a:gd name="connsiteY2" fmla="*/ 55419 h 471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09455" h="471055">
                    <a:moveTo>
                      <a:pt x="2909455" y="471055"/>
                    </a:moveTo>
                    <a:cubicBezTo>
                      <a:pt x="2202873" y="304800"/>
                      <a:pt x="1496291" y="138546"/>
                      <a:pt x="1011382" y="69273"/>
                    </a:cubicBezTo>
                    <a:cubicBezTo>
                      <a:pt x="526473" y="0"/>
                      <a:pt x="263236" y="27709"/>
                      <a:pt x="0" y="55419"/>
                    </a:cubicBezTo>
                  </a:path>
                </a:pathLst>
              </a:custGeom>
              <a:ln w="38100">
                <a:solidFill>
                  <a:schemeClr val="tx1"/>
                </a:solidFill>
                <a:headEnd type="diamond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Forme libre 12"/>
              <p:cNvSpPr/>
              <p:nvPr/>
            </p:nvSpPr>
            <p:spPr>
              <a:xfrm>
                <a:off x="4613564" y="3749964"/>
                <a:ext cx="3463636" cy="1140691"/>
              </a:xfrm>
              <a:custGeom>
                <a:avLst/>
                <a:gdLst>
                  <a:gd name="connsiteX0" fmla="*/ 3463636 w 3463636"/>
                  <a:gd name="connsiteY0" fmla="*/ 1140691 h 1140691"/>
                  <a:gd name="connsiteX1" fmla="*/ 1496291 w 3463636"/>
                  <a:gd name="connsiteY1" fmla="*/ 184727 h 1140691"/>
                  <a:gd name="connsiteX2" fmla="*/ 0 w 3463636"/>
                  <a:gd name="connsiteY2" fmla="*/ 32327 h 1140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63636" h="1140691">
                    <a:moveTo>
                      <a:pt x="3463636" y="1140691"/>
                    </a:moveTo>
                    <a:cubicBezTo>
                      <a:pt x="2768600" y="755072"/>
                      <a:pt x="2073564" y="369454"/>
                      <a:pt x="1496291" y="184727"/>
                    </a:cubicBezTo>
                    <a:cubicBezTo>
                      <a:pt x="919018" y="0"/>
                      <a:pt x="459509" y="16163"/>
                      <a:pt x="0" y="32327"/>
                    </a:cubicBezTo>
                  </a:path>
                </a:pathLst>
              </a:custGeom>
              <a:ln w="38100">
                <a:solidFill>
                  <a:schemeClr val="tx1"/>
                </a:solidFill>
                <a:headEnd type="diamond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Forme libre 15"/>
              <p:cNvSpPr/>
              <p:nvPr/>
            </p:nvSpPr>
            <p:spPr>
              <a:xfrm>
                <a:off x="4429124" y="5072074"/>
                <a:ext cx="3713018" cy="1440873"/>
              </a:xfrm>
              <a:custGeom>
                <a:avLst/>
                <a:gdLst>
                  <a:gd name="connsiteX0" fmla="*/ 3713018 w 3713018"/>
                  <a:gd name="connsiteY0" fmla="*/ 1440873 h 1440873"/>
                  <a:gd name="connsiteX1" fmla="*/ 1676400 w 3713018"/>
                  <a:gd name="connsiteY1" fmla="*/ 277091 h 1440873"/>
                  <a:gd name="connsiteX2" fmla="*/ 0 w 3713018"/>
                  <a:gd name="connsiteY2" fmla="*/ 0 h 144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13018" h="1440873">
                    <a:moveTo>
                      <a:pt x="3713018" y="1440873"/>
                    </a:moveTo>
                    <a:cubicBezTo>
                      <a:pt x="3004127" y="979055"/>
                      <a:pt x="2295236" y="517237"/>
                      <a:pt x="1676400" y="277091"/>
                    </a:cubicBezTo>
                    <a:cubicBezTo>
                      <a:pt x="1057564" y="36946"/>
                      <a:pt x="528782" y="18473"/>
                      <a:pt x="0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  <a:headEnd type="diamond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23" name="Groupe 22"/>
          <p:cNvGrpSpPr/>
          <p:nvPr/>
        </p:nvGrpSpPr>
        <p:grpSpPr>
          <a:xfrm>
            <a:off x="5072066" y="1357298"/>
            <a:ext cx="4071934" cy="5298554"/>
            <a:chOff x="5072066" y="1357298"/>
            <a:chExt cx="4071934" cy="5298554"/>
          </a:xfrm>
        </p:grpSpPr>
        <p:sp>
          <p:nvSpPr>
            <p:cNvPr id="17" name="ZoneTexte 16"/>
            <p:cNvSpPr txBox="1"/>
            <p:nvPr/>
          </p:nvSpPr>
          <p:spPr>
            <a:xfrm>
              <a:off x="7929586" y="2786058"/>
              <a:ext cx="1214414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Point Arrêt</a:t>
              </a:r>
              <a:endParaRPr lang="fr-FR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929586" y="3500438"/>
              <a:ext cx="1214414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Point Arrêt</a:t>
              </a:r>
              <a:endParaRPr lang="fr-FR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7929586" y="4714884"/>
              <a:ext cx="1214414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Point Arrêt</a:t>
              </a:r>
              <a:endParaRPr lang="fr-FR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7929586" y="5643578"/>
              <a:ext cx="1214414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Point Arrêt</a:t>
              </a:r>
              <a:endParaRPr lang="fr-FR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7929586" y="6286520"/>
              <a:ext cx="1214414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Point Arrêt</a:t>
              </a:r>
              <a:endParaRPr lang="fr-FR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5072066" y="1357298"/>
              <a:ext cx="4071934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Suivant planning</a:t>
              </a:r>
              <a:endParaRPr lang="fr-FR" b="1" dirty="0"/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7572364" y="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On demande :</a:t>
            </a:r>
            <a:endParaRPr lang="fr-FR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214282" y="500042"/>
            <a:ext cx="1000132" cy="4770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500" b="1" dirty="0" smtClean="0">
                <a:solidFill>
                  <a:srgbClr val="FF0000"/>
                </a:solidFill>
              </a:rPr>
              <a:t>N°2 D</a:t>
            </a:r>
            <a:endParaRPr lang="fr-FR" sz="2500" b="1" dirty="0">
              <a:solidFill>
                <a:srgbClr val="FF0000"/>
              </a:solidFill>
            </a:endParaRPr>
          </a:p>
        </p:txBody>
      </p:sp>
      <p:sp>
        <p:nvSpPr>
          <p:cNvPr id="27" name="Forme libre 26"/>
          <p:cNvSpPr/>
          <p:nvPr/>
        </p:nvSpPr>
        <p:spPr>
          <a:xfrm>
            <a:off x="7858148" y="571480"/>
            <a:ext cx="1000100" cy="428604"/>
          </a:xfrm>
          <a:custGeom>
            <a:avLst/>
            <a:gdLst>
              <a:gd name="connsiteX0" fmla="*/ 0 w 1709390"/>
              <a:gd name="connsiteY0" fmla="*/ 85470 h 854695"/>
              <a:gd name="connsiteX1" fmla="*/ 25034 w 1709390"/>
              <a:gd name="connsiteY1" fmla="*/ 25034 h 854695"/>
              <a:gd name="connsiteX2" fmla="*/ 85470 w 1709390"/>
              <a:gd name="connsiteY2" fmla="*/ 1 h 854695"/>
              <a:gd name="connsiteX3" fmla="*/ 1623920 w 1709390"/>
              <a:gd name="connsiteY3" fmla="*/ 0 h 854695"/>
              <a:gd name="connsiteX4" fmla="*/ 1684356 w 1709390"/>
              <a:gd name="connsiteY4" fmla="*/ 25034 h 854695"/>
              <a:gd name="connsiteX5" fmla="*/ 1709389 w 1709390"/>
              <a:gd name="connsiteY5" fmla="*/ 85470 h 854695"/>
              <a:gd name="connsiteX6" fmla="*/ 1709390 w 1709390"/>
              <a:gd name="connsiteY6" fmla="*/ 769225 h 854695"/>
              <a:gd name="connsiteX7" fmla="*/ 1684356 w 1709390"/>
              <a:gd name="connsiteY7" fmla="*/ 829661 h 854695"/>
              <a:gd name="connsiteX8" fmla="*/ 1623920 w 1709390"/>
              <a:gd name="connsiteY8" fmla="*/ 854695 h 854695"/>
              <a:gd name="connsiteX9" fmla="*/ 85470 w 1709390"/>
              <a:gd name="connsiteY9" fmla="*/ 854695 h 854695"/>
              <a:gd name="connsiteX10" fmla="*/ 25034 w 1709390"/>
              <a:gd name="connsiteY10" fmla="*/ 829661 h 854695"/>
              <a:gd name="connsiteX11" fmla="*/ 0 w 1709390"/>
              <a:gd name="connsiteY11" fmla="*/ 769225 h 854695"/>
              <a:gd name="connsiteX12" fmla="*/ 0 w 1709390"/>
              <a:gd name="connsiteY12" fmla="*/ 85470 h 85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9390" h="854695">
                <a:moveTo>
                  <a:pt x="0" y="85470"/>
                </a:moveTo>
                <a:cubicBezTo>
                  <a:pt x="0" y="62802"/>
                  <a:pt x="9005" y="41062"/>
                  <a:pt x="25034" y="25034"/>
                </a:cubicBezTo>
                <a:cubicBezTo>
                  <a:pt x="41063" y="9005"/>
                  <a:pt x="62802" y="0"/>
                  <a:pt x="85470" y="1"/>
                </a:cubicBezTo>
                <a:lnTo>
                  <a:pt x="1623920" y="0"/>
                </a:lnTo>
                <a:cubicBezTo>
                  <a:pt x="1646588" y="0"/>
                  <a:pt x="1668328" y="9005"/>
                  <a:pt x="1684356" y="25034"/>
                </a:cubicBezTo>
                <a:cubicBezTo>
                  <a:pt x="1700385" y="41063"/>
                  <a:pt x="1709390" y="62802"/>
                  <a:pt x="1709389" y="85470"/>
                </a:cubicBezTo>
                <a:cubicBezTo>
                  <a:pt x="1709389" y="313388"/>
                  <a:pt x="1709390" y="541307"/>
                  <a:pt x="1709390" y="769225"/>
                </a:cubicBezTo>
                <a:cubicBezTo>
                  <a:pt x="1709390" y="791893"/>
                  <a:pt x="1700385" y="813633"/>
                  <a:pt x="1684356" y="829661"/>
                </a:cubicBezTo>
                <a:cubicBezTo>
                  <a:pt x="1668327" y="845690"/>
                  <a:pt x="1646588" y="854695"/>
                  <a:pt x="1623920" y="854695"/>
                </a:cubicBezTo>
                <a:lnTo>
                  <a:pt x="85470" y="854695"/>
                </a:lnTo>
                <a:cubicBezTo>
                  <a:pt x="62802" y="854695"/>
                  <a:pt x="41062" y="845690"/>
                  <a:pt x="25034" y="829661"/>
                </a:cubicBezTo>
                <a:cubicBezTo>
                  <a:pt x="9005" y="813632"/>
                  <a:pt x="0" y="791893"/>
                  <a:pt x="0" y="769225"/>
                </a:cubicBezTo>
                <a:lnTo>
                  <a:pt x="0" y="8547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608" tIns="53608" rIns="53608" bIns="53608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i="1" kern="1200" dirty="0" smtClean="0">
                <a:solidFill>
                  <a:schemeClr val="tx1"/>
                </a:solidFill>
              </a:rPr>
              <a:t>Durée: 2 heures</a:t>
            </a:r>
            <a:endParaRPr lang="fr-FR" sz="1400" b="1" i="1" kern="1200" dirty="0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235660" y="553808"/>
            <a:ext cx="650469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b="1" dirty="0"/>
              <a:t>Se fixer les temps </a:t>
            </a:r>
            <a:r>
              <a:rPr lang="fr-FR" sz="1700" b="1" dirty="0" smtClean="0"/>
              <a:t>d’arrêts suivant le cahier des charges particulier 2</a:t>
            </a:r>
            <a:endParaRPr lang="fr-FR" sz="1700" b="1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27649" grpId="0"/>
      <p:bldP spid="27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IMG_66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857364"/>
            <a:ext cx="3714776" cy="2778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Image 43" descr="IMG_660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7363" y="3786190"/>
            <a:ext cx="3396637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4" name="Picture 2" descr="IMG_40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3804675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285720" y="1785926"/>
            <a:ext cx="8370888" cy="1587"/>
          </a:xfrm>
          <a:prstGeom prst="line">
            <a:avLst/>
          </a:prstGeom>
          <a:noFill/>
          <a:ln w="57150" cmpd="thickThin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1215" name="Rectangle 21"/>
          <p:cNvSpPr>
            <a:spLocks noChangeArrowheads="1"/>
          </p:cNvSpPr>
          <p:nvPr/>
        </p:nvSpPr>
        <p:spPr bwMode="auto">
          <a:xfrm>
            <a:off x="0" y="1428736"/>
            <a:ext cx="9144000" cy="31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fr-FR" sz="900" b="1" dirty="0">
                <a:latin typeface="Times New Roman" pitchFamily="18" charset="0"/>
              </a:rPr>
              <a:t>  </a:t>
            </a:r>
            <a:r>
              <a:rPr lang="fr-FR" sz="900" b="1" dirty="0" smtClean="0">
                <a:latin typeface="Times New Roman" pitchFamily="18" charset="0"/>
              </a:rPr>
              <a:t>               Sept      </a:t>
            </a:r>
            <a:r>
              <a:rPr lang="fr-FR" sz="900" b="1" dirty="0" err="1" smtClean="0">
                <a:latin typeface="Times New Roman" pitchFamily="18" charset="0"/>
              </a:rPr>
              <a:t>Oct</a:t>
            </a:r>
            <a:r>
              <a:rPr lang="fr-FR" sz="900" b="1" dirty="0" smtClean="0">
                <a:latin typeface="Times New Roman" pitchFamily="18" charset="0"/>
              </a:rPr>
              <a:t>      </a:t>
            </a:r>
            <a:r>
              <a:rPr lang="fr-FR" sz="900" b="1" dirty="0" err="1" smtClean="0">
                <a:latin typeface="Times New Roman" pitchFamily="18" charset="0"/>
              </a:rPr>
              <a:t>Nov</a:t>
            </a:r>
            <a:r>
              <a:rPr lang="fr-FR" sz="900" b="1" dirty="0" smtClean="0">
                <a:latin typeface="Times New Roman" pitchFamily="18" charset="0"/>
              </a:rPr>
              <a:t>      </a:t>
            </a:r>
            <a:r>
              <a:rPr lang="fr-FR" sz="900" b="1" dirty="0" err="1" smtClean="0">
                <a:latin typeface="Times New Roman" pitchFamily="18" charset="0"/>
              </a:rPr>
              <a:t>Déc</a:t>
            </a:r>
            <a:r>
              <a:rPr lang="fr-FR" sz="900" b="1" dirty="0" smtClean="0">
                <a:latin typeface="Times New Roman" pitchFamily="18" charset="0"/>
              </a:rPr>
              <a:t>      Jan      </a:t>
            </a:r>
            <a:r>
              <a:rPr lang="fr-FR" sz="900" b="1" dirty="0" err="1" smtClean="0">
                <a:latin typeface="Times New Roman" pitchFamily="18" charset="0"/>
              </a:rPr>
              <a:t>Fév</a:t>
            </a:r>
            <a:r>
              <a:rPr lang="fr-FR" sz="900" b="1" dirty="0" smtClean="0">
                <a:latin typeface="Times New Roman" pitchFamily="18" charset="0"/>
              </a:rPr>
              <a:t>      Mars      Avril      Mai      Juin                   Sept      </a:t>
            </a:r>
            <a:r>
              <a:rPr lang="fr-FR" sz="900" b="1" dirty="0" err="1" smtClean="0">
                <a:latin typeface="Times New Roman" pitchFamily="18" charset="0"/>
              </a:rPr>
              <a:t>Oct</a:t>
            </a:r>
            <a:r>
              <a:rPr lang="fr-FR" sz="900" b="1" dirty="0" smtClean="0">
                <a:latin typeface="Times New Roman" pitchFamily="18" charset="0"/>
              </a:rPr>
              <a:t>      </a:t>
            </a:r>
            <a:r>
              <a:rPr lang="fr-FR" sz="900" b="1" dirty="0" err="1" smtClean="0">
                <a:latin typeface="Times New Roman" pitchFamily="18" charset="0"/>
              </a:rPr>
              <a:t>Nov</a:t>
            </a:r>
            <a:r>
              <a:rPr lang="fr-FR" sz="900" b="1" dirty="0" smtClean="0">
                <a:latin typeface="Times New Roman" pitchFamily="18" charset="0"/>
              </a:rPr>
              <a:t>      </a:t>
            </a:r>
            <a:r>
              <a:rPr lang="fr-FR" sz="900" b="1" dirty="0" err="1" smtClean="0">
                <a:latin typeface="Times New Roman" pitchFamily="18" charset="0"/>
              </a:rPr>
              <a:t>Déc</a:t>
            </a:r>
            <a:r>
              <a:rPr lang="fr-FR" sz="900" b="1" dirty="0" smtClean="0">
                <a:latin typeface="Times New Roman" pitchFamily="18" charset="0"/>
              </a:rPr>
              <a:t>      Jan      </a:t>
            </a:r>
            <a:r>
              <a:rPr lang="fr-FR" sz="900" b="1" dirty="0" err="1" smtClean="0">
                <a:latin typeface="Times New Roman" pitchFamily="18" charset="0"/>
              </a:rPr>
              <a:t>Fév</a:t>
            </a:r>
            <a:r>
              <a:rPr lang="fr-FR" sz="900" b="1" dirty="0" smtClean="0">
                <a:latin typeface="Times New Roman" pitchFamily="18" charset="0"/>
              </a:rPr>
              <a:t>      Mars      Avril      Mai   --------Examen  </a:t>
            </a:r>
            <a:endParaRPr lang="fr-FR" sz="2400" dirty="0"/>
          </a:p>
        </p:txBody>
      </p:sp>
      <p:grpSp>
        <p:nvGrpSpPr>
          <p:cNvPr id="2" name="Groupe 62"/>
          <p:cNvGrpSpPr/>
          <p:nvPr/>
        </p:nvGrpSpPr>
        <p:grpSpPr>
          <a:xfrm>
            <a:off x="323850" y="1000109"/>
            <a:ext cx="3748084" cy="371466"/>
            <a:chOff x="323850" y="1000109"/>
            <a:chExt cx="3748084" cy="37146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1217" name="Rectangle 24"/>
            <p:cNvSpPr>
              <a:spLocks noChangeArrowheads="1"/>
            </p:cNvSpPr>
            <p:nvPr/>
          </p:nvSpPr>
          <p:spPr bwMode="auto">
            <a:xfrm>
              <a:off x="323850" y="1000109"/>
              <a:ext cx="3748084" cy="37146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51216" name="Rectangle 22"/>
            <p:cNvSpPr>
              <a:spLocks noChangeArrowheads="1"/>
            </p:cNvSpPr>
            <p:nvPr/>
          </p:nvSpPr>
          <p:spPr bwMode="auto">
            <a:xfrm>
              <a:off x="1714480" y="1071546"/>
              <a:ext cx="1169987" cy="1730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 eaLnBrk="0" hangingPunct="0"/>
              <a:r>
                <a:rPr lang="fr-FR" sz="1200" b="1" u="sng" dirty="0">
                  <a:latin typeface="Garamond" pitchFamily="18" charset="0"/>
                </a:rPr>
                <a:t>1</a:t>
              </a:r>
              <a:r>
                <a:rPr lang="fr-FR" sz="1200" b="1" u="sng" baseline="30000" dirty="0">
                  <a:latin typeface="Garamond" pitchFamily="18" charset="0"/>
                </a:rPr>
                <a:t>ére</a:t>
              </a:r>
              <a:r>
                <a:rPr lang="fr-FR" sz="1200" b="1" u="sng" dirty="0">
                  <a:latin typeface="Garamond" pitchFamily="18" charset="0"/>
                </a:rPr>
                <a:t> ANNEE</a:t>
              </a:r>
              <a:endParaRPr lang="fr-FR" sz="2400" dirty="0"/>
            </a:p>
          </p:txBody>
        </p:sp>
      </p:grpSp>
      <p:sp>
        <p:nvSpPr>
          <p:cNvPr id="51226" name="Rectangle 38"/>
          <p:cNvSpPr>
            <a:spLocks noChangeArrowheads="1"/>
          </p:cNvSpPr>
          <p:nvPr/>
        </p:nvSpPr>
        <p:spPr bwMode="auto">
          <a:xfrm>
            <a:off x="180975" y="358775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 flipV="1">
            <a:off x="2214546" y="1643050"/>
            <a:ext cx="553998" cy="30718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indent="226695">
              <a:spcAft>
                <a:spcPts val="0"/>
              </a:spcAft>
            </a:pPr>
            <a:r>
              <a:rPr lang="fr-FR" sz="1200" b="1" dirty="0" smtClean="0">
                <a:latin typeface="Arial"/>
                <a:ea typeface="Times New Roman"/>
                <a:cs typeface="Arial"/>
              </a:rPr>
              <a:t>C5.</a:t>
            </a:r>
            <a:r>
              <a:rPr lang="fr-FR" sz="1200" dirty="0" smtClean="0">
                <a:latin typeface="Arial"/>
                <a:ea typeface="Times New Roman"/>
                <a:cs typeface="Arial"/>
              </a:rPr>
              <a:t> Élaborer des processus </a:t>
            </a:r>
          </a:p>
          <a:p>
            <a:pPr indent="226695">
              <a:spcAft>
                <a:spcPts val="0"/>
              </a:spcAft>
            </a:pPr>
            <a:r>
              <a:rPr lang="fr-FR" sz="1200" dirty="0" smtClean="0">
                <a:latin typeface="Arial"/>
                <a:ea typeface="Times New Roman"/>
                <a:cs typeface="Arial"/>
              </a:rPr>
              <a:t>prévisionnels de réalisation d'ouvrages</a:t>
            </a:r>
            <a:endParaRPr lang="fr-FR" sz="1200" dirty="0"/>
          </a:p>
        </p:txBody>
      </p:sp>
      <p:sp>
        <p:nvSpPr>
          <p:cNvPr id="51" name="ZoneTexte 50"/>
          <p:cNvSpPr txBox="1"/>
          <p:nvPr/>
        </p:nvSpPr>
        <p:spPr>
          <a:xfrm flipV="1">
            <a:off x="2643174" y="1857364"/>
            <a:ext cx="553998" cy="30718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 smtClean="0">
                <a:latin typeface="Arial"/>
                <a:ea typeface="Times New Roman"/>
                <a:cs typeface="Arial"/>
              </a:rPr>
              <a:t>C9 </a:t>
            </a:r>
            <a:r>
              <a:rPr lang="fr-FR" sz="1200" dirty="0" smtClean="0">
                <a:latin typeface="Arial"/>
                <a:ea typeface="Times New Roman"/>
                <a:cs typeface="Arial"/>
              </a:rPr>
              <a:t>.Élaborer des processus de réalisation détaillés.</a:t>
            </a:r>
            <a:endParaRPr lang="fr-FR" sz="1200" dirty="0"/>
          </a:p>
        </p:txBody>
      </p:sp>
      <p:sp>
        <p:nvSpPr>
          <p:cNvPr id="68" name="Ellipse 67">
            <a:hlinkClick r:id="rId5" action="ppaction://hlinksldjump"/>
          </p:cNvPr>
          <p:cNvSpPr/>
          <p:nvPr/>
        </p:nvSpPr>
        <p:spPr>
          <a:xfrm>
            <a:off x="2428860" y="1643050"/>
            <a:ext cx="285752" cy="21431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9" name="Ellipse 68">
            <a:hlinkClick r:id="rId6" action="ppaction://hlinksldjump"/>
          </p:cNvPr>
          <p:cNvSpPr/>
          <p:nvPr/>
        </p:nvSpPr>
        <p:spPr>
          <a:xfrm>
            <a:off x="2857488" y="1643050"/>
            <a:ext cx="285752" cy="214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357158" y="285728"/>
            <a:ext cx="40005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u="sng" dirty="0" smtClean="0"/>
              <a:t>Bilan de la séquence :</a:t>
            </a:r>
            <a:endParaRPr lang="fr-FR" sz="2500" b="1" u="sng" dirty="0"/>
          </a:p>
        </p:txBody>
      </p:sp>
      <p:sp>
        <p:nvSpPr>
          <p:cNvPr id="50" name="Bulle ronde 49"/>
          <p:cNvSpPr/>
          <p:nvPr/>
        </p:nvSpPr>
        <p:spPr>
          <a:xfrm>
            <a:off x="357158" y="1785926"/>
            <a:ext cx="1928826" cy="1857388"/>
          </a:xfrm>
          <a:prstGeom prst="wedgeEllipseCallout">
            <a:avLst>
              <a:gd name="adj1" fmla="val -13861"/>
              <a:gd name="adj2" fmla="val 8132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3682389" y="1571612"/>
            <a:ext cx="5461611" cy="3846695"/>
            <a:chOff x="3682389" y="1571612"/>
            <a:chExt cx="5461611" cy="3846695"/>
          </a:xfrm>
        </p:grpSpPr>
        <p:sp>
          <p:nvSpPr>
            <p:cNvPr id="32" name="Flèche en arc 31"/>
            <p:cNvSpPr/>
            <p:nvPr/>
          </p:nvSpPr>
          <p:spPr>
            <a:xfrm rot="5894495" flipV="1">
              <a:off x="3919281" y="1334720"/>
              <a:ext cx="3846695" cy="4320480"/>
            </a:xfrm>
            <a:prstGeom prst="circularArrow">
              <a:avLst>
                <a:gd name="adj1" fmla="val 5783"/>
                <a:gd name="adj2" fmla="val 756985"/>
                <a:gd name="adj3" fmla="val 4450798"/>
                <a:gd name="adj4" fmla="val 13582425"/>
                <a:gd name="adj5" fmla="val 4850"/>
              </a:avLst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26" name="Groupe 25"/>
            <p:cNvGrpSpPr/>
            <p:nvPr/>
          </p:nvGrpSpPr>
          <p:grpSpPr>
            <a:xfrm>
              <a:off x="3786182" y="1853316"/>
              <a:ext cx="5357818" cy="3178380"/>
              <a:chOff x="3786182" y="1853316"/>
              <a:chExt cx="5357818" cy="3178380"/>
            </a:xfrm>
          </p:grpSpPr>
          <p:sp>
            <p:nvSpPr>
              <p:cNvPr id="27" name="Ellipse 26"/>
              <p:cNvSpPr/>
              <p:nvPr/>
            </p:nvSpPr>
            <p:spPr>
              <a:xfrm>
                <a:off x="4357686" y="1853316"/>
                <a:ext cx="2357440" cy="614988"/>
              </a:xfrm>
              <a:prstGeom prst="ellipse">
                <a:avLst/>
              </a:pr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>
                <a:solidFill>
                  <a:srgbClr val="00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b="1" dirty="0" smtClean="0"/>
                  <a:t>Décoder les données de définitions </a:t>
                </a:r>
                <a:endParaRPr lang="fr-FR" sz="1200" b="1" dirty="0"/>
              </a:p>
            </p:txBody>
          </p:sp>
          <p:sp>
            <p:nvSpPr>
              <p:cNvPr id="28" name="Ellipse 27"/>
              <p:cNvSpPr/>
              <p:nvPr/>
            </p:nvSpPr>
            <p:spPr>
              <a:xfrm>
                <a:off x="6715122" y="3357562"/>
                <a:ext cx="2428878" cy="546656"/>
              </a:xfrm>
              <a:prstGeom prst="ellipse">
                <a:avLst/>
              </a:pr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>
                <a:solidFill>
                  <a:srgbClr val="FF33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b="1" dirty="0" smtClean="0"/>
                  <a:t>Se fixer les temps d’arrêts</a:t>
                </a:r>
                <a:endParaRPr lang="fr-FR" sz="1200" b="1" dirty="0"/>
              </a:p>
            </p:txBody>
          </p:sp>
          <p:sp>
            <p:nvSpPr>
              <p:cNvPr id="29" name="Ellipse 28"/>
              <p:cNvSpPr/>
              <p:nvPr/>
            </p:nvSpPr>
            <p:spPr>
              <a:xfrm>
                <a:off x="4429124" y="4143380"/>
                <a:ext cx="2928941" cy="888316"/>
              </a:xfrm>
              <a:prstGeom prst="ellipse">
                <a:avLst/>
              </a:pr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b="1" dirty="0" smtClean="0">
                    <a:solidFill>
                      <a:srgbClr val="FF0000"/>
                    </a:solidFill>
                  </a:rPr>
                  <a:t>Réaliser la procédure d’assemblage</a:t>
                </a:r>
                <a:endParaRPr lang="fr-FR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Ellipse 29"/>
              <p:cNvSpPr/>
              <p:nvPr/>
            </p:nvSpPr>
            <p:spPr>
              <a:xfrm>
                <a:off x="3786182" y="3067762"/>
                <a:ext cx="2071690" cy="683320"/>
              </a:xfrm>
              <a:prstGeom prst="ellipse">
                <a:avLst/>
              </a:pr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Lire les plans et les décomposer</a:t>
                </a:r>
                <a:endParaRPr lang="fr-FR" sz="1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sp>
        <p:nvSpPr>
          <p:cNvPr id="77" name="Rectangle 76"/>
          <p:cNvSpPr/>
          <p:nvPr/>
        </p:nvSpPr>
        <p:spPr>
          <a:xfrm>
            <a:off x="0" y="6215082"/>
            <a:ext cx="746249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indent="226695"/>
            <a:r>
              <a:rPr lang="fr-FR" b="1" i="1" dirty="0" smtClean="0">
                <a:solidFill>
                  <a:srgbClr val="244061"/>
                </a:solidFill>
                <a:latin typeface="Arial"/>
                <a:ea typeface="Times New Roman"/>
                <a:cs typeface="Arial"/>
              </a:rPr>
              <a:t>ORGANISATION – PREPARATION – FABRICATION – CONTRÔLE</a:t>
            </a:r>
            <a:endParaRPr lang="fr-FR" sz="800" dirty="0">
              <a:latin typeface="Arial"/>
              <a:ea typeface="Times New Roman"/>
              <a:cs typeface="Times New Roman"/>
            </a:endParaRPr>
          </a:p>
        </p:txBody>
      </p:sp>
      <p:pic>
        <p:nvPicPr>
          <p:cNvPr id="28676" name="Picture 4" descr="IMG_66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1785926"/>
            <a:ext cx="1928826" cy="18546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8" y="0"/>
            <a:ext cx="346834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  <p:bldP spid="51215" grpId="0"/>
      <p:bldP spid="69" grpId="0" animBg="1"/>
      <p:bldP spid="34" grpId="0"/>
      <p:bldP spid="50" grpId="0" animBg="1"/>
      <p:bldP spid="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Vue_aerienne"/>
          <p:cNvPicPr>
            <a:picLocks noChangeAspect="1" noChangeArrowheads="1"/>
          </p:cNvPicPr>
          <p:nvPr/>
        </p:nvPicPr>
        <p:blipFill>
          <a:blip r:embed="rId2" cstate="print">
            <a:lum bright="36000" contrast="10000"/>
          </a:blip>
          <a:srcRect/>
          <a:stretch>
            <a:fillRect/>
          </a:stretch>
        </p:blipFill>
        <p:spPr bwMode="auto">
          <a:xfrm>
            <a:off x="-12557" y="0"/>
            <a:ext cx="91565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00100" y="428604"/>
            <a:ext cx="7358114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i="1" dirty="0" smtClean="0">
                <a:solidFill>
                  <a:srgbClr val="C00000"/>
                </a:solidFill>
              </a:rPr>
              <a:t>MERCI </a:t>
            </a:r>
          </a:p>
          <a:p>
            <a:pPr algn="ctr"/>
            <a:r>
              <a:rPr lang="fr-FR" sz="2500" b="1" i="1" dirty="0" smtClean="0"/>
              <a:t>ET </a:t>
            </a:r>
          </a:p>
          <a:p>
            <a:pPr algn="ctr"/>
            <a:endParaRPr lang="fr-FR" sz="2500" b="1" i="1" dirty="0" smtClean="0"/>
          </a:p>
          <a:p>
            <a:pPr algn="ctr"/>
            <a:r>
              <a:rPr lang="fr-FR" sz="25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RENDEZ-VOUS </a:t>
            </a:r>
          </a:p>
          <a:p>
            <a:pPr algn="ctr"/>
            <a:endParaRPr lang="fr-FR" sz="2500" b="1" i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5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 LE SITE DU CENTRE DE RESSOURCES</a:t>
            </a:r>
          </a:p>
          <a:p>
            <a:pPr algn="ctr"/>
            <a:endParaRPr lang="fr-FR" sz="2500" b="1" i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5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STRUCTURES METALLIQUES (CNR-SM)</a:t>
            </a:r>
          </a:p>
          <a:p>
            <a:pPr algn="ctr"/>
            <a:endParaRPr lang="fr-FR" sz="2500" b="1" i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5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http://cnrsm.creteil.iufm.fr/</a:t>
            </a:r>
          </a:p>
          <a:p>
            <a:pPr algn="ctr"/>
            <a:endParaRPr lang="fr-FR" sz="2500" b="1" i="1" dirty="0" smtClean="0"/>
          </a:p>
          <a:p>
            <a:pPr algn="ctr"/>
            <a:endParaRPr lang="fr-FR" sz="2500" b="1" i="1" dirty="0" smtClean="0">
              <a:solidFill>
                <a:srgbClr val="0000FF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1800205" y="4200531"/>
            <a:ext cx="6700872" cy="976313"/>
            <a:chOff x="1800205" y="4200531"/>
            <a:chExt cx="6700872" cy="976313"/>
          </a:xfrm>
        </p:grpSpPr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3702" y="4357694"/>
              <a:ext cx="1857375" cy="81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5077965">
              <a:off x="1643042" y="4357694"/>
              <a:ext cx="942975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2411760" y="692696"/>
          <a:ext cx="5544616" cy="5961635"/>
        </p:xfrm>
        <a:graphic>
          <a:graphicData uri="http://schemas.openxmlformats.org/drawingml/2006/table">
            <a:tbl>
              <a:tblPr/>
              <a:tblGrid>
                <a:gridCol w="2147606"/>
                <a:gridCol w="3397010"/>
              </a:tblGrid>
              <a:tr h="335588">
                <a:tc>
                  <a:txBody>
                    <a:bodyPr/>
                    <a:lstStyle/>
                    <a:p>
                      <a:pPr marL="0" indent="22669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i="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Domaine 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1000" b="1" i="1" kern="1200" cap="all" baseline="0" dirty="0" smtClean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Préparation de la fabrication</a:t>
                      </a:r>
                      <a:endParaRPr lang="fr-FR" sz="1000" b="1" i="1" kern="1200" cap="all" baseline="0" dirty="0">
                        <a:solidFill>
                          <a:srgbClr val="24406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4957">
                <a:tc>
                  <a:txBody>
                    <a:bodyPr/>
                    <a:lstStyle/>
                    <a:p>
                      <a:pPr marL="0" indent="22669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i="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Le Support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i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CONDENSATEUR EA 610.1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4957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Activité</a:t>
                      </a:r>
                      <a:endParaRPr lang="fr-FR" sz="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N°</a:t>
                      </a:r>
                      <a:endParaRPr lang="fr-FR" sz="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6586">
                <a:tc>
                  <a:txBody>
                    <a:bodyPr/>
                    <a:lstStyle/>
                    <a:p>
                      <a:pPr marL="0" indent="226695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1000" b="1" i="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1564" marR="4156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1000" b="1" i="1" kern="12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1564" marR="4156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6234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Année</a:t>
                      </a: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- </a:t>
                      </a:r>
                      <a:r>
                        <a:rPr lang="fr-FR" sz="1000" b="1" dirty="0">
                          <a:solidFill>
                            <a:srgbClr val="0F243E"/>
                          </a:solidFill>
                          <a:latin typeface="Arial"/>
                          <a:ea typeface="Times New Roman"/>
                          <a:cs typeface="Arial"/>
                        </a:rPr>
                        <a:t>Période</a:t>
                      </a:r>
                      <a:endParaRPr lang="fr-FR" sz="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fr-FR" sz="1000" b="1" strike="noStrike" baseline="30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ère</a:t>
                      </a:r>
                      <a:r>
                        <a:rPr lang="fr-FR" sz="1000" b="1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année CRCI </a:t>
                      </a:r>
                      <a:r>
                        <a:rPr lang="fr-FR" sz="1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/ </a:t>
                      </a:r>
                      <a:endParaRPr lang="fr-FR" sz="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26695" algn="r">
                        <a:spcAft>
                          <a:spcPts val="0"/>
                        </a:spcAft>
                      </a:pPr>
                      <a:r>
                        <a:rPr lang="fr-FR" sz="1000" b="1" strike="sngStrike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fr-FR" sz="1000" b="1" strike="sngStrike" baseline="300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ème</a:t>
                      </a:r>
                      <a:r>
                        <a:rPr lang="fr-FR" sz="1000" b="1" strike="sngStrike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 année CRCI </a:t>
                      </a:r>
                      <a:endParaRPr lang="fr-FR" sz="600" strike="sngStrike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26695" algn="r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Début </a:t>
                      </a:r>
                      <a:r>
                        <a:rPr lang="fr-FR" sz="1000" b="1" dirty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du </a:t>
                      </a:r>
                      <a:r>
                        <a:rPr lang="fr-FR" sz="1000" b="1" dirty="0" smtClean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2ème </a:t>
                      </a:r>
                      <a:r>
                        <a:rPr lang="fr-FR" sz="1000" b="1" dirty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semestre</a:t>
                      </a:r>
                      <a:endParaRPr lang="fr-FR" sz="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21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Compétences abordées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/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C5 Élaborer des processus prévisionnels de</a:t>
                      </a:r>
                    </a:p>
                    <a:p>
                      <a:pPr marL="179388" indent="0"/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réalisation d’ouvrages</a:t>
                      </a:r>
                      <a:endParaRPr lang="fr-FR" sz="10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77781">
                <a:tc rowSpan="2"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Pré </a:t>
                      </a: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requis </a:t>
                      </a:r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</a:p>
                    <a:p>
                      <a:pPr marL="179388" indent="0"/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Procédés d’assemblage thermiques</a:t>
                      </a:r>
                    </a:p>
                    <a:p>
                      <a:pPr marL="179388" indent="0"/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à l’arc électrique (111, …..,151)</a:t>
                      </a:r>
                    </a:p>
                    <a:p>
                      <a:pPr marL="179388" indent="0"/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Recherche</a:t>
                      </a:r>
                      <a:r>
                        <a:rPr lang="fr-FR" sz="10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et identification des soudures à réaliser dans un ensemble</a:t>
                      </a:r>
                    </a:p>
                    <a:p>
                      <a:pPr marL="179388" indent="0"/>
                      <a:r>
                        <a:rPr lang="fr-FR" sz="10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Connaissance du contenu d’un cahier de soudage</a:t>
                      </a: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>
                        <a:tabLst/>
                      </a:pP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-Extraire des données du dossier de définition liées aux aléas constatés.</a:t>
                      </a:r>
                    </a:p>
                    <a:p>
                      <a:pPr marL="179388" indent="0"/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-Identifier les modes opératoires de soudage et les différentes préparations des bords du sous-ensemble calandre.</a:t>
                      </a: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892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-Déterminer les raccordements, les développements et les débits à l’aide d’un modeleur volumique du sous-ensemble calandre.</a:t>
                      </a:r>
                    </a:p>
                    <a:p>
                      <a:pPr marL="179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7456">
                <a:tc gridSpan="2"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7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	</a:t>
                      </a:r>
                    </a:p>
                  </a:txBody>
                  <a:tcPr marL="42041" marR="420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121064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700" b="1" dirty="0">
                          <a:latin typeface="Arial"/>
                          <a:ea typeface="Times New Roman"/>
                          <a:cs typeface="Arial"/>
                        </a:rPr>
                        <a:t>On donne</a:t>
                      </a:r>
                      <a:endParaRPr lang="fr-FR" sz="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900" u="sng" dirty="0" smtClean="0">
                          <a:latin typeface="Arial"/>
                          <a:ea typeface="Times New Roman"/>
                          <a:cs typeface="Arial"/>
                        </a:rPr>
                        <a:t>Un dossier technique comprenant :</a:t>
                      </a:r>
                      <a:endParaRPr lang="fr-FR" sz="9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26695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La situation de l’étude</a:t>
                      </a:r>
                      <a:endParaRPr lang="fr-FR" sz="9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26695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Un dossier de définition de l’échangeur</a:t>
                      </a:r>
                    </a:p>
                    <a:p>
                      <a:pPr indent="226695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A610-1(plan d’ensemble, cahier des charges</a:t>
                      </a:r>
                    </a:p>
                    <a:p>
                      <a:pPr indent="226695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particulier, rapport d’inspection)</a:t>
                      </a:r>
                      <a:endParaRPr lang="fr-FR" sz="9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26695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Le planning des opérations avec les points</a:t>
                      </a:r>
                    </a:p>
                    <a:p>
                      <a:pPr indent="226695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d’arrêts demandés par le service inspection</a:t>
                      </a:r>
                    </a:p>
                    <a:p>
                      <a:pPr indent="226695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ainsi que les aléas dus à la réhabilitation. </a:t>
                      </a:r>
                      <a:endParaRPr lang="fr-FR" sz="9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26695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Une assistance informatique (modeleur</a:t>
                      </a:r>
                    </a:p>
                    <a:p>
                      <a:pPr indent="226695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volumique).</a:t>
                      </a:r>
                      <a:endParaRPr lang="fr-FR" sz="9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fr-FR" sz="6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6960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700" b="1" dirty="0">
                          <a:latin typeface="Arial"/>
                          <a:ea typeface="Times New Roman"/>
                          <a:cs typeface="Arial"/>
                        </a:rPr>
                        <a:t>Critères de performances à observer</a:t>
                      </a:r>
                      <a:endParaRPr lang="fr-FR" sz="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0"/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- Capacité à extraire des informations du dossier technique.</a:t>
                      </a:r>
                    </a:p>
                    <a:p>
                      <a:pPr marL="179388" indent="0"/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- Pertinence de la décomposition de l’ouvrage.</a:t>
                      </a:r>
                    </a:p>
                    <a:p>
                      <a:pPr marL="179388" indent="0"/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- Prise en compte des exigences technologiques, géométriques, dimensionnelles, métallurgiques et réglementaires.</a:t>
                      </a:r>
                    </a:p>
                    <a:p>
                      <a:pPr marL="179388" indent="0"/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- Exactitude des procédés retenus.</a:t>
                      </a:r>
                    </a:p>
                    <a:p>
                      <a:pPr marL="179388" indent="0"/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- Pertinence de l’ordonnancement des phases de fabrication.</a:t>
                      </a:r>
                      <a:endParaRPr lang="fr-FR" sz="9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539552" y="332656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j-lt"/>
                <a:ea typeface="+mj-ea"/>
                <a:cs typeface="+mj-cs"/>
              </a:rPr>
              <a:t>Organisation – Préparation – Fabrication – </a:t>
            </a:r>
            <a:r>
              <a:rPr lang="fr-FR" sz="2000" dirty="0" err="1" smtClean="0">
                <a:latin typeface="+mj-lt"/>
                <a:ea typeface="+mj-ea"/>
                <a:cs typeface="+mj-cs"/>
              </a:rPr>
              <a:t>Contôle</a:t>
            </a:r>
            <a:r>
              <a:rPr lang="fr-FR" sz="2000" dirty="0" smtClean="0"/>
              <a:t> /  Fiche d’activité N°</a:t>
            </a:r>
            <a:endParaRPr lang="fr-FR" sz="2000" dirty="0" smtClean="0">
              <a:latin typeface="+mj-lt"/>
              <a:ea typeface="+mj-ea"/>
              <a:cs typeface="+mj-cs"/>
            </a:endParaRPr>
          </a:p>
          <a:p>
            <a:endParaRPr lang="fr-FR" dirty="0"/>
          </a:p>
        </p:txBody>
      </p:sp>
      <p:sp>
        <p:nvSpPr>
          <p:cNvPr id="4" name="Ellipse 3">
            <a:hlinkClick r:id="" action="ppaction://noaction"/>
          </p:cNvPr>
          <p:cNvSpPr/>
          <p:nvPr/>
        </p:nvSpPr>
        <p:spPr>
          <a:xfrm>
            <a:off x="8244408" y="404664"/>
            <a:ext cx="357190" cy="2857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2267744" y="764704"/>
          <a:ext cx="4608511" cy="5426048"/>
        </p:xfrm>
        <a:graphic>
          <a:graphicData uri="http://schemas.openxmlformats.org/drawingml/2006/table">
            <a:tbl>
              <a:tblPr/>
              <a:tblGrid>
                <a:gridCol w="2147606"/>
                <a:gridCol w="2460905"/>
              </a:tblGrid>
              <a:tr h="335588">
                <a:tc>
                  <a:txBody>
                    <a:bodyPr/>
                    <a:lstStyle/>
                    <a:p>
                      <a:pPr marL="0" indent="22669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i="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Domaine 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1000" b="1" i="1" kern="1200" cap="all" baseline="0" dirty="0" smtClean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Préparation de la fabrication</a:t>
                      </a:r>
                      <a:endParaRPr lang="fr-FR" sz="1000" b="1" i="1" kern="1200" cap="all" baseline="0" dirty="0">
                        <a:solidFill>
                          <a:srgbClr val="24406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4957">
                <a:tc>
                  <a:txBody>
                    <a:bodyPr/>
                    <a:lstStyle/>
                    <a:p>
                      <a:pPr marL="0" indent="22669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i="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Le Support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000" b="1" i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CONDENSATEUR EA 610.1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4957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Activité</a:t>
                      </a:r>
                      <a:endParaRPr lang="fr-FR" sz="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N°</a:t>
                      </a:r>
                      <a:endParaRPr lang="fr-FR" sz="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6588">
                <a:tc>
                  <a:txBody>
                    <a:bodyPr/>
                    <a:lstStyle/>
                    <a:p>
                      <a:pPr marL="0" indent="226695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1000" b="1" i="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1564" marR="4156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1000" b="1" i="1" kern="12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1564" marR="4156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3381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Année</a:t>
                      </a: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- </a:t>
                      </a:r>
                      <a:r>
                        <a:rPr lang="fr-FR" sz="1000" b="1" dirty="0">
                          <a:solidFill>
                            <a:srgbClr val="0F243E"/>
                          </a:solidFill>
                          <a:latin typeface="Arial"/>
                          <a:ea typeface="Times New Roman"/>
                          <a:cs typeface="Arial"/>
                        </a:rPr>
                        <a:t>Période</a:t>
                      </a:r>
                      <a:endParaRPr lang="fr-FR" sz="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fr-FR" sz="1000" b="1" strike="noStrike" baseline="30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ère</a:t>
                      </a:r>
                      <a:r>
                        <a:rPr lang="fr-FR" sz="1000" b="1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année CRCI </a:t>
                      </a:r>
                      <a:r>
                        <a:rPr lang="fr-FR" sz="1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/ </a:t>
                      </a:r>
                      <a:endParaRPr lang="fr-FR" sz="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26695" algn="r">
                        <a:spcAft>
                          <a:spcPts val="0"/>
                        </a:spcAft>
                      </a:pPr>
                      <a:r>
                        <a:rPr lang="fr-FR" sz="1000" b="1" strike="sngStrike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fr-FR" sz="1000" b="1" strike="sngStrike" baseline="300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ème</a:t>
                      </a:r>
                      <a:r>
                        <a:rPr lang="fr-FR" sz="1000" b="1" strike="sngStrike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 année CRCI </a:t>
                      </a:r>
                      <a:endParaRPr lang="fr-FR" sz="600" strike="sngStrike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26695" algn="r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Milieu </a:t>
                      </a:r>
                      <a:r>
                        <a:rPr lang="fr-FR" sz="1000" b="1" dirty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du </a:t>
                      </a:r>
                      <a:r>
                        <a:rPr lang="fr-FR" sz="1000" b="1" dirty="0" smtClean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2ème </a:t>
                      </a:r>
                      <a:r>
                        <a:rPr lang="fr-FR" sz="1000" b="1" dirty="0">
                          <a:solidFill>
                            <a:srgbClr val="244061"/>
                          </a:solidFill>
                          <a:latin typeface="Arial"/>
                          <a:ea typeface="Times New Roman"/>
                          <a:cs typeface="Arial"/>
                        </a:rPr>
                        <a:t>semestre</a:t>
                      </a:r>
                      <a:endParaRPr lang="fr-FR" sz="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647" marR="4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21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Compétences abordées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latin typeface="Arial"/>
                          <a:ea typeface="Times New Roman"/>
                          <a:cs typeface="Arial"/>
                        </a:rPr>
                        <a:t>C9 Elaborer le processus de réalisation détaillée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04734">
                <a:tc rowSpan="2"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Pré </a:t>
                      </a:r>
                      <a:r>
                        <a:rPr lang="fr-FR" sz="10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requis </a:t>
                      </a:r>
                      <a:r>
                        <a:rPr lang="fr-FR" sz="10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</a:p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Compréhension</a:t>
                      </a:r>
                      <a:r>
                        <a:rPr lang="fr-FR" sz="9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des l</a:t>
                      </a: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istes d’opérations de fabrication et de contrôle (LOFC).</a:t>
                      </a: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- Déterminer le graphique d’assemblage de l’échangeur à réhabiliterA610-1(calandre + faisceau + pièces réhabilitées (soufflets, brides, pieds et boites d’extrémités)), dans le respect des contraintes de fabrication, de montage et de transport </a:t>
                      </a:r>
                      <a:endParaRPr lang="fr-FR" sz="9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495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- Réaliser un maximum de sous -ensembles et intégrer les points d’arrêts demandés par le service  d’inspection </a:t>
                      </a:r>
                      <a:endParaRPr lang="fr-FR" sz="9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7456">
                <a:tc gridSpan="2"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7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	</a:t>
                      </a:r>
                    </a:p>
                  </a:txBody>
                  <a:tcPr marL="42041" marR="420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57780"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latin typeface="Arial"/>
                          <a:ea typeface="Times New Roman"/>
                          <a:cs typeface="Arial"/>
                        </a:rPr>
                        <a:t>On </a:t>
                      </a: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donne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l">
                        <a:spcAft>
                          <a:spcPts val="0"/>
                        </a:spcAft>
                      </a:pPr>
                      <a:r>
                        <a:rPr lang="fr-FR" sz="900" u="sng" dirty="0" smtClean="0">
                          <a:latin typeface="Arial"/>
                          <a:ea typeface="Times New Roman"/>
                          <a:cs typeface="Arial"/>
                        </a:rPr>
                        <a:t>Un dossier technique comprenant :</a:t>
                      </a:r>
                      <a:endParaRPr lang="fr-FR" sz="9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68288" indent="-268288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La situation de l’étude</a:t>
                      </a:r>
                      <a:endParaRPr lang="fr-FR" sz="9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68288" indent="-268288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Un dossier de définition de l’échangeur</a:t>
                      </a:r>
                    </a:p>
                    <a:p>
                      <a:pPr marL="268288" indent="-268288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	A610-1(plan d’ensemble, cahier des charges particulier, rapport d’inspection)</a:t>
                      </a:r>
                      <a:endParaRPr lang="fr-FR" sz="9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68288" indent="-268288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Le planning des opérations avec les points d’arrêts demandé s par le service inspection</a:t>
                      </a:r>
                      <a:r>
                        <a:rPr lang="fr-FR" sz="900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ainsi que les aléas dus à la réhabilitation) </a:t>
                      </a:r>
                      <a:endParaRPr lang="fr-FR" sz="9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268288" indent="-268288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Une assistance informatique (modeleur</a:t>
                      </a:r>
                    </a:p>
                    <a:p>
                      <a:pPr marL="268288" indent="-268288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r-FR" sz="900" dirty="0" smtClean="0">
                          <a:latin typeface="Arial"/>
                          <a:ea typeface="Times New Roman"/>
                          <a:cs typeface="Arial"/>
                        </a:rPr>
                        <a:t>	volumique).</a:t>
                      </a:r>
                      <a:endParaRPr lang="fr-FR" sz="9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fr-FR" sz="6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173"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Arial"/>
                          <a:ea typeface="Times New Roman"/>
                          <a:cs typeface="Arial"/>
                        </a:rPr>
                        <a:t>Critères de performances à observer</a:t>
                      </a:r>
                      <a:endParaRPr lang="fr-F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0"/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- Cohérence de la chronologie des</a:t>
                      </a:r>
                    </a:p>
                    <a:p>
                      <a:pPr marL="179388" indent="0"/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opérations de fabrication.</a:t>
                      </a:r>
                      <a:endParaRPr lang="fr-FR" sz="9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539552" y="332656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j-lt"/>
                <a:ea typeface="+mj-ea"/>
                <a:cs typeface="+mj-cs"/>
              </a:rPr>
              <a:t>Organisation – Préparation – Fabrication – Contrôle</a:t>
            </a:r>
            <a:r>
              <a:rPr lang="fr-FR" sz="2000" dirty="0" smtClean="0"/>
              <a:t> /  Fiche d’activité N°</a:t>
            </a:r>
            <a:endParaRPr lang="fr-FR" sz="2000" dirty="0" smtClean="0">
              <a:latin typeface="+mj-lt"/>
              <a:ea typeface="+mj-ea"/>
              <a:cs typeface="+mj-cs"/>
            </a:endParaRPr>
          </a:p>
          <a:p>
            <a:endParaRPr lang="fr-FR" dirty="0"/>
          </a:p>
        </p:txBody>
      </p:sp>
      <p:sp>
        <p:nvSpPr>
          <p:cNvPr id="4" name="Ellipse 3">
            <a:hlinkClick r:id="" action="ppaction://noaction"/>
          </p:cNvPr>
          <p:cNvSpPr/>
          <p:nvPr/>
        </p:nvSpPr>
        <p:spPr>
          <a:xfrm>
            <a:off x="8244408" y="404664"/>
            <a:ext cx="357190" cy="2857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0100" y="1357298"/>
            <a:ext cx="713742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600" b="1" dirty="0">
                <a:solidFill>
                  <a:srgbClr val="0070C0"/>
                </a:solidFill>
                <a:ea typeface="+mj-ea"/>
                <a:cs typeface="+mj-cs"/>
              </a:rPr>
              <a:t>LA PROBLEMATIQUE</a:t>
            </a:r>
            <a:br>
              <a:rPr lang="fr-FR" sz="5600" b="1" dirty="0">
                <a:solidFill>
                  <a:srgbClr val="0070C0"/>
                </a:solidFill>
                <a:ea typeface="+mj-ea"/>
                <a:cs typeface="+mj-cs"/>
              </a:rPr>
            </a:br>
            <a:r>
              <a:rPr lang="fr-FR" sz="2600" b="1" dirty="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Déterminer la procédure d’assemblage </a:t>
            </a:r>
            <a:br>
              <a:rPr lang="fr-FR" sz="2600" b="1" dirty="0">
                <a:solidFill>
                  <a:prstClr val="black"/>
                </a:solidFill>
                <a:latin typeface="Arial"/>
                <a:ea typeface="Times New Roman"/>
                <a:cs typeface="Arial"/>
              </a:rPr>
            </a:br>
            <a:r>
              <a:rPr lang="fr-FR" sz="2600" b="1" dirty="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de l’échangeur réhabilité </a:t>
            </a:r>
            <a:r>
              <a:rPr lang="fr-FR" sz="2600" b="1" dirty="0" smtClean="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A610-1 </a:t>
            </a:r>
          </a:p>
          <a:p>
            <a:pPr algn="ctr"/>
            <a:r>
              <a:rPr lang="fr-FR" sz="2200" dirty="0" smtClean="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et </a:t>
            </a:r>
            <a:r>
              <a:rPr lang="fr-FR" sz="2200" b="1" dirty="0" smtClean="0">
                <a:solidFill>
                  <a:srgbClr val="FF0000"/>
                </a:solidFill>
                <a:latin typeface="Arial"/>
                <a:ea typeface="Times New Roman"/>
                <a:cs typeface="Arial"/>
              </a:rPr>
              <a:t>situer les aléas </a:t>
            </a:r>
            <a:r>
              <a:rPr lang="fr-FR" sz="2200" dirty="0" smtClean="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de fabrication et </a:t>
            </a:r>
          </a:p>
          <a:p>
            <a:pPr algn="ctr"/>
            <a:r>
              <a:rPr lang="fr-FR" sz="2200" b="1" dirty="0" smtClean="0">
                <a:solidFill>
                  <a:srgbClr val="FF0000"/>
                </a:solidFill>
                <a:latin typeface="Arial"/>
                <a:ea typeface="Times New Roman"/>
                <a:cs typeface="Arial"/>
              </a:rPr>
              <a:t>les points d’arrêt imposés </a:t>
            </a:r>
            <a:r>
              <a:rPr lang="fr-FR" sz="2200" dirty="0" smtClean="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par le CCP</a:t>
            </a:r>
          </a:p>
          <a:p>
            <a:pPr algn="ctr"/>
            <a:r>
              <a:rPr lang="fr-FR" sz="2200" dirty="0" smtClean="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Cahier des charges particulier</a:t>
            </a:r>
          </a:p>
          <a:p>
            <a:pPr algn="ctr"/>
            <a:r>
              <a:rPr lang="fr-FR" sz="2200" dirty="0" smtClean="0">
                <a:solidFill>
                  <a:prstClr val="black"/>
                </a:solidFill>
                <a:latin typeface="Arial"/>
                <a:ea typeface="Times New Roman"/>
                <a:cs typeface="Arial"/>
              </a:rPr>
              <a:t>(contrôle de fabrication)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42852"/>
            <a:ext cx="7704856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OBJECTIF </a:t>
            </a:r>
          </a:p>
          <a:p>
            <a:pPr algn="ctr"/>
            <a:r>
              <a:rPr lang="fr-FR" sz="3200" b="1" i="1" dirty="0" smtClean="0">
                <a:solidFill>
                  <a:srgbClr val="0070C0"/>
                </a:solidFill>
              </a:rPr>
              <a:t>2</a:t>
            </a:r>
            <a:r>
              <a:rPr lang="fr-FR" sz="3200" b="1" i="1" baseline="30000" dirty="0" smtClean="0">
                <a:solidFill>
                  <a:srgbClr val="0070C0"/>
                </a:solidFill>
              </a:rPr>
              <a:t>ème</a:t>
            </a:r>
            <a:r>
              <a:rPr lang="fr-FR" sz="3200" b="1" i="1" dirty="0" smtClean="0">
                <a:solidFill>
                  <a:srgbClr val="0070C0"/>
                </a:solidFill>
              </a:rPr>
              <a:t> semestre  de la 1</a:t>
            </a:r>
            <a:r>
              <a:rPr lang="fr-FR" sz="3200" b="1" i="1" baseline="30000" dirty="0" smtClean="0">
                <a:solidFill>
                  <a:srgbClr val="0070C0"/>
                </a:solidFill>
              </a:rPr>
              <a:t>ère</a:t>
            </a:r>
            <a:r>
              <a:rPr lang="fr-FR" sz="3200" b="1" i="1" dirty="0" smtClean="0">
                <a:solidFill>
                  <a:srgbClr val="0070C0"/>
                </a:solidFill>
              </a:rPr>
              <a:t>  année CRCI :</a:t>
            </a:r>
          </a:p>
          <a:p>
            <a:endParaRPr lang="fr-FR" sz="1000" dirty="0" smtClean="0"/>
          </a:p>
          <a:p>
            <a:pPr algn="just"/>
            <a:r>
              <a:rPr lang="fr-FR" sz="2800" i="1" dirty="0" smtClean="0">
                <a:solidFill>
                  <a:srgbClr val="C00000"/>
                </a:solidFill>
              </a:rPr>
              <a:t>Faire en sorte que les étudiants puissent lire le dossier technique de définition et réaliser la procédure d’assemblage de l’échangeur A610-1.</a:t>
            </a:r>
          </a:p>
          <a:p>
            <a:endParaRPr lang="fr-FR" sz="1000" dirty="0" smtClean="0"/>
          </a:p>
          <a:p>
            <a:pPr marL="361950"/>
            <a:r>
              <a:rPr lang="fr-FR" sz="2800" dirty="0" smtClean="0"/>
              <a:t>  </a:t>
            </a:r>
            <a:r>
              <a:rPr lang="fr-FR" sz="2800" u="sng" dirty="0" smtClean="0"/>
              <a:t>Etapes prévues pour atteindre l’objectif :</a:t>
            </a:r>
          </a:p>
          <a:p>
            <a:pPr marL="361950"/>
            <a:endParaRPr lang="fr-FR" sz="1000" u="sng" dirty="0" smtClean="0"/>
          </a:p>
          <a:p>
            <a:pPr marL="361950">
              <a:buFont typeface="Arial" pitchFamily="34" charset="0"/>
              <a:buChar char="•"/>
            </a:pPr>
            <a:r>
              <a:rPr lang="fr-FR" sz="2800" dirty="0" smtClean="0"/>
              <a:t>  </a:t>
            </a:r>
            <a:r>
              <a:rPr lang="fr-FR" sz="2800" b="1" dirty="0" smtClean="0">
                <a:solidFill>
                  <a:schemeClr val="tx2"/>
                </a:solidFill>
              </a:rPr>
              <a:t>Analyse du dossier technique</a:t>
            </a:r>
          </a:p>
          <a:p>
            <a:pPr marL="361950"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tx2"/>
                </a:solidFill>
              </a:rPr>
              <a:t> </a:t>
            </a:r>
            <a:r>
              <a:rPr lang="fr-FR" sz="2800" b="1" dirty="0" smtClean="0">
                <a:solidFill>
                  <a:schemeClr val="tx2"/>
                </a:solidFill>
              </a:rPr>
              <a:t>Décomposition fonctionnelle de l’ensemble</a:t>
            </a:r>
          </a:p>
          <a:p>
            <a:pPr marL="361950">
              <a:buFont typeface="Arial" pitchFamily="34" charset="0"/>
              <a:buChar char="•"/>
            </a:pPr>
            <a:r>
              <a:rPr lang="fr-FR" sz="2800" dirty="0" smtClean="0"/>
              <a:t>  </a:t>
            </a:r>
            <a:r>
              <a:rPr lang="fr-FR" sz="2800" b="1" dirty="0" smtClean="0">
                <a:solidFill>
                  <a:schemeClr val="tx2"/>
                </a:solidFill>
              </a:rPr>
              <a:t>Situer les aléas de démontage</a:t>
            </a:r>
          </a:p>
          <a:p>
            <a:pPr marL="361950">
              <a:buFont typeface="Arial" pitchFamily="34" charset="0"/>
              <a:buChar char="•"/>
            </a:pPr>
            <a:r>
              <a:rPr lang="fr-FR" sz="2800" b="1" dirty="0" smtClean="0">
                <a:solidFill>
                  <a:schemeClr val="tx2"/>
                </a:solidFill>
              </a:rPr>
              <a:t>  Décomposer les sous-ensembles en éléments simples.</a:t>
            </a:r>
          </a:p>
          <a:p>
            <a:pPr marL="361950">
              <a:buFont typeface="Arial" pitchFamily="34" charset="0"/>
              <a:buChar char="•"/>
            </a:pPr>
            <a:r>
              <a:rPr lang="fr-FR" sz="2800" dirty="0" smtClean="0"/>
              <a:t> </a:t>
            </a:r>
            <a:r>
              <a:rPr lang="fr-FR" sz="2800" b="1" dirty="0" smtClean="0">
                <a:solidFill>
                  <a:srgbClr val="FF0000"/>
                </a:solidFill>
              </a:rPr>
              <a:t>Concevoir la procédure de désassemblage et d’assemblage</a:t>
            </a:r>
          </a:p>
          <a:p>
            <a:pPr marL="361950">
              <a:buFont typeface="Arial" pitchFamily="34" charset="0"/>
              <a:buChar char="•"/>
            </a:pPr>
            <a:r>
              <a:rPr lang="fr-FR" sz="2800" dirty="0" smtClean="0"/>
              <a:t> </a:t>
            </a:r>
            <a:r>
              <a:rPr lang="fr-FR" sz="2800" b="1" dirty="0" smtClean="0">
                <a:solidFill>
                  <a:schemeClr val="tx2"/>
                </a:solidFill>
              </a:rPr>
              <a:t>Situer les points d’arrêts</a:t>
            </a:r>
          </a:p>
          <a:p>
            <a:pPr marL="361950">
              <a:buFont typeface="Arial" pitchFamily="34" charset="0"/>
              <a:buChar char="•"/>
            </a:pP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 5"/>
          <p:cNvSpPr/>
          <p:nvPr/>
        </p:nvSpPr>
        <p:spPr>
          <a:xfrm>
            <a:off x="5429256" y="980728"/>
            <a:ext cx="2570685" cy="4274520"/>
          </a:xfrm>
          <a:custGeom>
            <a:avLst/>
            <a:gdLst>
              <a:gd name="connsiteX0" fmla="*/ 0 w 2051268"/>
              <a:gd name="connsiteY0" fmla="*/ 205127 h 4274520"/>
              <a:gd name="connsiteX1" fmla="*/ 60081 w 2051268"/>
              <a:gd name="connsiteY1" fmla="*/ 60080 h 4274520"/>
              <a:gd name="connsiteX2" fmla="*/ 205128 w 2051268"/>
              <a:gd name="connsiteY2" fmla="*/ 0 h 4274520"/>
              <a:gd name="connsiteX3" fmla="*/ 1846141 w 2051268"/>
              <a:gd name="connsiteY3" fmla="*/ 0 h 4274520"/>
              <a:gd name="connsiteX4" fmla="*/ 1991188 w 2051268"/>
              <a:gd name="connsiteY4" fmla="*/ 60081 h 4274520"/>
              <a:gd name="connsiteX5" fmla="*/ 2051268 w 2051268"/>
              <a:gd name="connsiteY5" fmla="*/ 205128 h 4274520"/>
              <a:gd name="connsiteX6" fmla="*/ 2051268 w 2051268"/>
              <a:gd name="connsiteY6" fmla="*/ 4069393 h 4274520"/>
              <a:gd name="connsiteX7" fmla="*/ 1991188 w 2051268"/>
              <a:gd name="connsiteY7" fmla="*/ 4214440 h 4274520"/>
              <a:gd name="connsiteX8" fmla="*/ 1846141 w 2051268"/>
              <a:gd name="connsiteY8" fmla="*/ 4274520 h 4274520"/>
              <a:gd name="connsiteX9" fmla="*/ 205127 w 2051268"/>
              <a:gd name="connsiteY9" fmla="*/ 4274520 h 4274520"/>
              <a:gd name="connsiteX10" fmla="*/ 60080 w 2051268"/>
              <a:gd name="connsiteY10" fmla="*/ 4214440 h 4274520"/>
              <a:gd name="connsiteX11" fmla="*/ 0 w 2051268"/>
              <a:gd name="connsiteY11" fmla="*/ 4069393 h 4274520"/>
              <a:gd name="connsiteX12" fmla="*/ 0 w 2051268"/>
              <a:gd name="connsiteY12" fmla="*/ 205127 h 42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1268" h="4274520">
                <a:moveTo>
                  <a:pt x="0" y="205127"/>
                </a:moveTo>
                <a:cubicBezTo>
                  <a:pt x="0" y="150724"/>
                  <a:pt x="21612" y="98549"/>
                  <a:pt x="60081" y="60080"/>
                </a:cubicBezTo>
                <a:cubicBezTo>
                  <a:pt x="98550" y="21611"/>
                  <a:pt x="150725" y="0"/>
                  <a:pt x="205128" y="0"/>
                </a:cubicBezTo>
                <a:lnTo>
                  <a:pt x="1846141" y="0"/>
                </a:lnTo>
                <a:cubicBezTo>
                  <a:pt x="1900544" y="0"/>
                  <a:pt x="1952719" y="21612"/>
                  <a:pt x="1991188" y="60081"/>
                </a:cubicBezTo>
                <a:cubicBezTo>
                  <a:pt x="2029657" y="98550"/>
                  <a:pt x="2051268" y="150725"/>
                  <a:pt x="2051268" y="205128"/>
                </a:cubicBezTo>
                <a:lnTo>
                  <a:pt x="2051268" y="4069393"/>
                </a:lnTo>
                <a:cubicBezTo>
                  <a:pt x="2051268" y="4123796"/>
                  <a:pt x="2029656" y="4175971"/>
                  <a:pt x="1991188" y="4214440"/>
                </a:cubicBezTo>
                <a:cubicBezTo>
                  <a:pt x="1952719" y="4252909"/>
                  <a:pt x="1900544" y="4274520"/>
                  <a:pt x="1846141" y="4274520"/>
                </a:cubicBezTo>
                <a:lnTo>
                  <a:pt x="205127" y="4274520"/>
                </a:lnTo>
                <a:cubicBezTo>
                  <a:pt x="150724" y="4274520"/>
                  <a:pt x="98549" y="4252908"/>
                  <a:pt x="60080" y="4214440"/>
                </a:cubicBezTo>
                <a:cubicBezTo>
                  <a:pt x="21611" y="4175971"/>
                  <a:pt x="0" y="4123796"/>
                  <a:pt x="0" y="4069393"/>
                </a:cubicBezTo>
                <a:lnTo>
                  <a:pt x="0" y="205127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z="-127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1592" tIns="291592" rIns="291592" bIns="3283756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0" b="1" dirty="0" smtClean="0"/>
          </a:p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0" b="1" dirty="0" smtClean="0"/>
          </a:p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0" b="1" dirty="0" smtClean="0"/>
          </a:p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0" b="1" dirty="0" smtClean="0"/>
          </a:p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 smtClean="0">
                <a:solidFill>
                  <a:srgbClr val="FF0000"/>
                </a:solidFill>
              </a:rPr>
              <a:t>Compétence C9 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</a:p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b="1" dirty="0" smtClean="0">
                <a:solidFill>
                  <a:srgbClr val="FF0000"/>
                </a:solidFill>
              </a:rPr>
              <a:t>Etablir le graphique d’assemblage de l’échangeur A610 1</a:t>
            </a:r>
          </a:p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0" b="1" dirty="0" smtClean="0"/>
          </a:p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0" b="1" dirty="0" smtClean="0"/>
          </a:p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 smtClean="0"/>
              <a:t> </a:t>
            </a:r>
            <a:endParaRPr lang="fr-FR" sz="1400" kern="1200" dirty="0"/>
          </a:p>
        </p:txBody>
      </p:sp>
      <p:sp>
        <p:nvSpPr>
          <p:cNvPr id="13" name="Forme libre 12"/>
          <p:cNvSpPr/>
          <p:nvPr/>
        </p:nvSpPr>
        <p:spPr>
          <a:xfrm>
            <a:off x="5572132" y="2500306"/>
            <a:ext cx="1928916" cy="546379"/>
          </a:xfrm>
          <a:custGeom>
            <a:avLst/>
            <a:gdLst>
              <a:gd name="connsiteX0" fmla="*/ 0 w 1709390"/>
              <a:gd name="connsiteY0" fmla="*/ 85470 h 854695"/>
              <a:gd name="connsiteX1" fmla="*/ 25034 w 1709390"/>
              <a:gd name="connsiteY1" fmla="*/ 25034 h 854695"/>
              <a:gd name="connsiteX2" fmla="*/ 85470 w 1709390"/>
              <a:gd name="connsiteY2" fmla="*/ 1 h 854695"/>
              <a:gd name="connsiteX3" fmla="*/ 1623920 w 1709390"/>
              <a:gd name="connsiteY3" fmla="*/ 0 h 854695"/>
              <a:gd name="connsiteX4" fmla="*/ 1684356 w 1709390"/>
              <a:gd name="connsiteY4" fmla="*/ 25034 h 854695"/>
              <a:gd name="connsiteX5" fmla="*/ 1709389 w 1709390"/>
              <a:gd name="connsiteY5" fmla="*/ 85470 h 854695"/>
              <a:gd name="connsiteX6" fmla="*/ 1709390 w 1709390"/>
              <a:gd name="connsiteY6" fmla="*/ 769225 h 854695"/>
              <a:gd name="connsiteX7" fmla="*/ 1684356 w 1709390"/>
              <a:gd name="connsiteY7" fmla="*/ 829661 h 854695"/>
              <a:gd name="connsiteX8" fmla="*/ 1623920 w 1709390"/>
              <a:gd name="connsiteY8" fmla="*/ 854695 h 854695"/>
              <a:gd name="connsiteX9" fmla="*/ 85470 w 1709390"/>
              <a:gd name="connsiteY9" fmla="*/ 854695 h 854695"/>
              <a:gd name="connsiteX10" fmla="*/ 25034 w 1709390"/>
              <a:gd name="connsiteY10" fmla="*/ 829661 h 854695"/>
              <a:gd name="connsiteX11" fmla="*/ 0 w 1709390"/>
              <a:gd name="connsiteY11" fmla="*/ 769225 h 854695"/>
              <a:gd name="connsiteX12" fmla="*/ 0 w 1709390"/>
              <a:gd name="connsiteY12" fmla="*/ 85470 h 85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9390" h="854695">
                <a:moveTo>
                  <a:pt x="0" y="85470"/>
                </a:moveTo>
                <a:cubicBezTo>
                  <a:pt x="0" y="62802"/>
                  <a:pt x="9005" y="41062"/>
                  <a:pt x="25034" y="25034"/>
                </a:cubicBezTo>
                <a:cubicBezTo>
                  <a:pt x="41063" y="9005"/>
                  <a:pt x="62802" y="0"/>
                  <a:pt x="85470" y="1"/>
                </a:cubicBezTo>
                <a:lnTo>
                  <a:pt x="1623920" y="0"/>
                </a:lnTo>
                <a:cubicBezTo>
                  <a:pt x="1646588" y="0"/>
                  <a:pt x="1668328" y="9005"/>
                  <a:pt x="1684356" y="25034"/>
                </a:cubicBezTo>
                <a:cubicBezTo>
                  <a:pt x="1700385" y="41063"/>
                  <a:pt x="1709390" y="62802"/>
                  <a:pt x="1709389" y="85470"/>
                </a:cubicBezTo>
                <a:cubicBezTo>
                  <a:pt x="1709389" y="313388"/>
                  <a:pt x="1709390" y="541307"/>
                  <a:pt x="1709390" y="769225"/>
                </a:cubicBezTo>
                <a:cubicBezTo>
                  <a:pt x="1709390" y="791893"/>
                  <a:pt x="1700385" y="813633"/>
                  <a:pt x="1684356" y="829661"/>
                </a:cubicBezTo>
                <a:cubicBezTo>
                  <a:pt x="1668327" y="845690"/>
                  <a:pt x="1646588" y="854695"/>
                  <a:pt x="1623920" y="854695"/>
                </a:cubicBezTo>
                <a:lnTo>
                  <a:pt x="85470" y="854695"/>
                </a:lnTo>
                <a:cubicBezTo>
                  <a:pt x="62802" y="854695"/>
                  <a:pt x="41062" y="845690"/>
                  <a:pt x="25034" y="829661"/>
                </a:cubicBezTo>
                <a:cubicBezTo>
                  <a:pt x="9005" y="813632"/>
                  <a:pt x="0" y="791893"/>
                  <a:pt x="0" y="769225"/>
                </a:cubicBezTo>
                <a:lnTo>
                  <a:pt x="0" y="8547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608" tIns="53608" rIns="53608" bIns="53608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i="1" kern="1200" dirty="0" smtClean="0">
                <a:solidFill>
                  <a:schemeClr val="tx1"/>
                </a:solidFill>
              </a:rPr>
              <a:t>Durée: 4 heures</a:t>
            </a:r>
            <a:endParaRPr lang="fr-FR" sz="4500" i="1" kern="1200" dirty="0"/>
          </a:p>
        </p:txBody>
      </p:sp>
      <p:sp>
        <p:nvSpPr>
          <p:cNvPr id="8" name="Forme libre 7"/>
          <p:cNvSpPr/>
          <p:nvPr/>
        </p:nvSpPr>
        <p:spPr>
          <a:xfrm>
            <a:off x="1142976" y="928670"/>
            <a:ext cx="2570685" cy="4274520"/>
          </a:xfrm>
          <a:custGeom>
            <a:avLst/>
            <a:gdLst>
              <a:gd name="connsiteX0" fmla="*/ 0 w 2051268"/>
              <a:gd name="connsiteY0" fmla="*/ 205127 h 4274520"/>
              <a:gd name="connsiteX1" fmla="*/ 60081 w 2051268"/>
              <a:gd name="connsiteY1" fmla="*/ 60080 h 4274520"/>
              <a:gd name="connsiteX2" fmla="*/ 205128 w 2051268"/>
              <a:gd name="connsiteY2" fmla="*/ 0 h 4274520"/>
              <a:gd name="connsiteX3" fmla="*/ 1846141 w 2051268"/>
              <a:gd name="connsiteY3" fmla="*/ 0 h 4274520"/>
              <a:gd name="connsiteX4" fmla="*/ 1991188 w 2051268"/>
              <a:gd name="connsiteY4" fmla="*/ 60081 h 4274520"/>
              <a:gd name="connsiteX5" fmla="*/ 2051268 w 2051268"/>
              <a:gd name="connsiteY5" fmla="*/ 205128 h 4274520"/>
              <a:gd name="connsiteX6" fmla="*/ 2051268 w 2051268"/>
              <a:gd name="connsiteY6" fmla="*/ 4069393 h 4274520"/>
              <a:gd name="connsiteX7" fmla="*/ 1991188 w 2051268"/>
              <a:gd name="connsiteY7" fmla="*/ 4214440 h 4274520"/>
              <a:gd name="connsiteX8" fmla="*/ 1846141 w 2051268"/>
              <a:gd name="connsiteY8" fmla="*/ 4274520 h 4274520"/>
              <a:gd name="connsiteX9" fmla="*/ 205127 w 2051268"/>
              <a:gd name="connsiteY9" fmla="*/ 4274520 h 4274520"/>
              <a:gd name="connsiteX10" fmla="*/ 60080 w 2051268"/>
              <a:gd name="connsiteY10" fmla="*/ 4214440 h 4274520"/>
              <a:gd name="connsiteX11" fmla="*/ 0 w 2051268"/>
              <a:gd name="connsiteY11" fmla="*/ 4069393 h 4274520"/>
              <a:gd name="connsiteX12" fmla="*/ 0 w 2051268"/>
              <a:gd name="connsiteY12" fmla="*/ 205127 h 42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1268" h="4274520">
                <a:moveTo>
                  <a:pt x="0" y="205127"/>
                </a:moveTo>
                <a:cubicBezTo>
                  <a:pt x="0" y="150724"/>
                  <a:pt x="21612" y="98549"/>
                  <a:pt x="60081" y="60080"/>
                </a:cubicBezTo>
                <a:cubicBezTo>
                  <a:pt x="98550" y="21611"/>
                  <a:pt x="150725" y="0"/>
                  <a:pt x="205128" y="0"/>
                </a:cubicBezTo>
                <a:lnTo>
                  <a:pt x="1846141" y="0"/>
                </a:lnTo>
                <a:cubicBezTo>
                  <a:pt x="1900544" y="0"/>
                  <a:pt x="1952719" y="21612"/>
                  <a:pt x="1991188" y="60081"/>
                </a:cubicBezTo>
                <a:cubicBezTo>
                  <a:pt x="2029657" y="98550"/>
                  <a:pt x="2051268" y="150725"/>
                  <a:pt x="2051268" y="205128"/>
                </a:cubicBezTo>
                <a:lnTo>
                  <a:pt x="2051268" y="4069393"/>
                </a:lnTo>
                <a:cubicBezTo>
                  <a:pt x="2051268" y="4123796"/>
                  <a:pt x="2029656" y="4175971"/>
                  <a:pt x="1991188" y="4214440"/>
                </a:cubicBezTo>
                <a:cubicBezTo>
                  <a:pt x="1952719" y="4252909"/>
                  <a:pt x="1900544" y="4274520"/>
                  <a:pt x="1846141" y="4274520"/>
                </a:cubicBezTo>
                <a:lnTo>
                  <a:pt x="205127" y="4274520"/>
                </a:lnTo>
                <a:cubicBezTo>
                  <a:pt x="150724" y="4274520"/>
                  <a:pt x="98549" y="4252908"/>
                  <a:pt x="60080" y="4214440"/>
                </a:cubicBezTo>
                <a:cubicBezTo>
                  <a:pt x="21611" y="4175971"/>
                  <a:pt x="0" y="4123796"/>
                  <a:pt x="0" y="4069393"/>
                </a:cubicBezTo>
                <a:lnTo>
                  <a:pt x="0" y="205127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z="-127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1592" tIns="291592" rIns="291592" bIns="3283756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0" b="1" dirty="0" smtClean="0"/>
          </a:p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 smtClean="0"/>
              <a:t>Compétence C5</a:t>
            </a:r>
          </a:p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 smtClean="0"/>
              <a:t> Extraire les données du dossier de définition d’ouvrage et identifier les arrêts programmés</a:t>
            </a:r>
            <a:endParaRPr lang="fr-FR" sz="1400" kern="1200" dirty="0"/>
          </a:p>
        </p:txBody>
      </p:sp>
      <p:sp>
        <p:nvSpPr>
          <p:cNvPr id="33" name="ZoneTexte 32"/>
          <p:cNvSpPr txBox="1"/>
          <p:nvPr/>
        </p:nvSpPr>
        <p:spPr>
          <a:xfrm>
            <a:off x="2511128" y="476672"/>
            <a:ext cx="100811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N°1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5572132" y="500042"/>
            <a:ext cx="100811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N°2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571604" y="3429000"/>
            <a:ext cx="200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400" b="1" dirty="0" smtClean="0"/>
              <a:t> Décomposer fonctionnellement l’ensemble à étudier</a:t>
            </a:r>
            <a:endParaRPr lang="fr-FR" sz="1400" dirty="0"/>
          </a:p>
          <a:p>
            <a:endParaRPr lang="fr-FR" dirty="0"/>
          </a:p>
        </p:txBody>
      </p:sp>
      <p:sp>
        <p:nvSpPr>
          <p:cNvPr id="23" name="Forme libre 22"/>
          <p:cNvSpPr/>
          <p:nvPr/>
        </p:nvSpPr>
        <p:spPr>
          <a:xfrm>
            <a:off x="1357290" y="4357694"/>
            <a:ext cx="2016223" cy="576064"/>
          </a:xfrm>
          <a:custGeom>
            <a:avLst/>
            <a:gdLst>
              <a:gd name="connsiteX0" fmla="*/ 0 w 1709390"/>
              <a:gd name="connsiteY0" fmla="*/ 85470 h 854695"/>
              <a:gd name="connsiteX1" fmla="*/ 25034 w 1709390"/>
              <a:gd name="connsiteY1" fmla="*/ 25034 h 854695"/>
              <a:gd name="connsiteX2" fmla="*/ 85470 w 1709390"/>
              <a:gd name="connsiteY2" fmla="*/ 1 h 854695"/>
              <a:gd name="connsiteX3" fmla="*/ 1623920 w 1709390"/>
              <a:gd name="connsiteY3" fmla="*/ 0 h 854695"/>
              <a:gd name="connsiteX4" fmla="*/ 1684356 w 1709390"/>
              <a:gd name="connsiteY4" fmla="*/ 25034 h 854695"/>
              <a:gd name="connsiteX5" fmla="*/ 1709389 w 1709390"/>
              <a:gd name="connsiteY5" fmla="*/ 85470 h 854695"/>
              <a:gd name="connsiteX6" fmla="*/ 1709390 w 1709390"/>
              <a:gd name="connsiteY6" fmla="*/ 769225 h 854695"/>
              <a:gd name="connsiteX7" fmla="*/ 1684356 w 1709390"/>
              <a:gd name="connsiteY7" fmla="*/ 829661 h 854695"/>
              <a:gd name="connsiteX8" fmla="*/ 1623920 w 1709390"/>
              <a:gd name="connsiteY8" fmla="*/ 854695 h 854695"/>
              <a:gd name="connsiteX9" fmla="*/ 85470 w 1709390"/>
              <a:gd name="connsiteY9" fmla="*/ 854695 h 854695"/>
              <a:gd name="connsiteX10" fmla="*/ 25034 w 1709390"/>
              <a:gd name="connsiteY10" fmla="*/ 829661 h 854695"/>
              <a:gd name="connsiteX11" fmla="*/ 0 w 1709390"/>
              <a:gd name="connsiteY11" fmla="*/ 769225 h 854695"/>
              <a:gd name="connsiteX12" fmla="*/ 0 w 1709390"/>
              <a:gd name="connsiteY12" fmla="*/ 85470 h 85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9390" h="854695">
                <a:moveTo>
                  <a:pt x="0" y="85470"/>
                </a:moveTo>
                <a:cubicBezTo>
                  <a:pt x="0" y="62802"/>
                  <a:pt x="9005" y="41062"/>
                  <a:pt x="25034" y="25034"/>
                </a:cubicBezTo>
                <a:cubicBezTo>
                  <a:pt x="41063" y="9005"/>
                  <a:pt x="62802" y="0"/>
                  <a:pt x="85470" y="1"/>
                </a:cubicBezTo>
                <a:lnTo>
                  <a:pt x="1623920" y="0"/>
                </a:lnTo>
                <a:cubicBezTo>
                  <a:pt x="1646588" y="0"/>
                  <a:pt x="1668328" y="9005"/>
                  <a:pt x="1684356" y="25034"/>
                </a:cubicBezTo>
                <a:cubicBezTo>
                  <a:pt x="1700385" y="41063"/>
                  <a:pt x="1709390" y="62802"/>
                  <a:pt x="1709389" y="85470"/>
                </a:cubicBezTo>
                <a:cubicBezTo>
                  <a:pt x="1709389" y="313388"/>
                  <a:pt x="1709390" y="541307"/>
                  <a:pt x="1709390" y="769225"/>
                </a:cubicBezTo>
                <a:cubicBezTo>
                  <a:pt x="1709390" y="791893"/>
                  <a:pt x="1700385" y="813633"/>
                  <a:pt x="1684356" y="829661"/>
                </a:cubicBezTo>
                <a:cubicBezTo>
                  <a:pt x="1668327" y="845690"/>
                  <a:pt x="1646588" y="854695"/>
                  <a:pt x="1623920" y="854695"/>
                </a:cubicBezTo>
                <a:lnTo>
                  <a:pt x="85470" y="854695"/>
                </a:lnTo>
                <a:cubicBezTo>
                  <a:pt x="62802" y="854695"/>
                  <a:pt x="41062" y="845690"/>
                  <a:pt x="25034" y="829661"/>
                </a:cubicBezTo>
                <a:cubicBezTo>
                  <a:pt x="9005" y="813632"/>
                  <a:pt x="0" y="791893"/>
                  <a:pt x="0" y="769225"/>
                </a:cubicBezTo>
                <a:lnTo>
                  <a:pt x="0" y="8547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608" tIns="53608" rIns="53608" bIns="53608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i="1" kern="1200" dirty="0" smtClean="0">
                <a:solidFill>
                  <a:schemeClr val="tx1"/>
                </a:solidFill>
              </a:rPr>
              <a:t>Durée: 2 heures</a:t>
            </a:r>
            <a:endParaRPr lang="fr-FR" b="1" i="1" kern="12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429256" y="3429000"/>
            <a:ext cx="22860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ea typeface="Times New Roman"/>
                <a:cs typeface="Arial"/>
              </a:rPr>
              <a:t>Situer les points d’arrêts suivant les contraintes de fabrication </a:t>
            </a:r>
            <a:endParaRPr lang="fr-FR" sz="1400" b="1" dirty="0"/>
          </a:p>
        </p:txBody>
      </p:sp>
      <p:sp>
        <p:nvSpPr>
          <p:cNvPr id="11" name="Forme libre 10"/>
          <p:cNvSpPr/>
          <p:nvPr/>
        </p:nvSpPr>
        <p:spPr>
          <a:xfrm>
            <a:off x="5572132" y="4357694"/>
            <a:ext cx="1928916" cy="546379"/>
          </a:xfrm>
          <a:custGeom>
            <a:avLst/>
            <a:gdLst>
              <a:gd name="connsiteX0" fmla="*/ 0 w 1709390"/>
              <a:gd name="connsiteY0" fmla="*/ 85470 h 854695"/>
              <a:gd name="connsiteX1" fmla="*/ 25034 w 1709390"/>
              <a:gd name="connsiteY1" fmla="*/ 25034 h 854695"/>
              <a:gd name="connsiteX2" fmla="*/ 85470 w 1709390"/>
              <a:gd name="connsiteY2" fmla="*/ 1 h 854695"/>
              <a:gd name="connsiteX3" fmla="*/ 1623920 w 1709390"/>
              <a:gd name="connsiteY3" fmla="*/ 0 h 854695"/>
              <a:gd name="connsiteX4" fmla="*/ 1684356 w 1709390"/>
              <a:gd name="connsiteY4" fmla="*/ 25034 h 854695"/>
              <a:gd name="connsiteX5" fmla="*/ 1709389 w 1709390"/>
              <a:gd name="connsiteY5" fmla="*/ 85470 h 854695"/>
              <a:gd name="connsiteX6" fmla="*/ 1709390 w 1709390"/>
              <a:gd name="connsiteY6" fmla="*/ 769225 h 854695"/>
              <a:gd name="connsiteX7" fmla="*/ 1684356 w 1709390"/>
              <a:gd name="connsiteY7" fmla="*/ 829661 h 854695"/>
              <a:gd name="connsiteX8" fmla="*/ 1623920 w 1709390"/>
              <a:gd name="connsiteY8" fmla="*/ 854695 h 854695"/>
              <a:gd name="connsiteX9" fmla="*/ 85470 w 1709390"/>
              <a:gd name="connsiteY9" fmla="*/ 854695 h 854695"/>
              <a:gd name="connsiteX10" fmla="*/ 25034 w 1709390"/>
              <a:gd name="connsiteY10" fmla="*/ 829661 h 854695"/>
              <a:gd name="connsiteX11" fmla="*/ 0 w 1709390"/>
              <a:gd name="connsiteY11" fmla="*/ 769225 h 854695"/>
              <a:gd name="connsiteX12" fmla="*/ 0 w 1709390"/>
              <a:gd name="connsiteY12" fmla="*/ 85470 h 85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9390" h="854695">
                <a:moveTo>
                  <a:pt x="0" y="85470"/>
                </a:moveTo>
                <a:cubicBezTo>
                  <a:pt x="0" y="62802"/>
                  <a:pt x="9005" y="41062"/>
                  <a:pt x="25034" y="25034"/>
                </a:cubicBezTo>
                <a:cubicBezTo>
                  <a:pt x="41063" y="9005"/>
                  <a:pt x="62802" y="0"/>
                  <a:pt x="85470" y="1"/>
                </a:cubicBezTo>
                <a:lnTo>
                  <a:pt x="1623920" y="0"/>
                </a:lnTo>
                <a:cubicBezTo>
                  <a:pt x="1646588" y="0"/>
                  <a:pt x="1668328" y="9005"/>
                  <a:pt x="1684356" y="25034"/>
                </a:cubicBezTo>
                <a:cubicBezTo>
                  <a:pt x="1700385" y="41063"/>
                  <a:pt x="1709390" y="62802"/>
                  <a:pt x="1709389" y="85470"/>
                </a:cubicBezTo>
                <a:cubicBezTo>
                  <a:pt x="1709389" y="313388"/>
                  <a:pt x="1709390" y="541307"/>
                  <a:pt x="1709390" y="769225"/>
                </a:cubicBezTo>
                <a:cubicBezTo>
                  <a:pt x="1709390" y="791893"/>
                  <a:pt x="1700385" y="813633"/>
                  <a:pt x="1684356" y="829661"/>
                </a:cubicBezTo>
                <a:cubicBezTo>
                  <a:pt x="1668327" y="845690"/>
                  <a:pt x="1646588" y="854695"/>
                  <a:pt x="1623920" y="854695"/>
                </a:cubicBezTo>
                <a:lnTo>
                  <a:pt x="85470" y="854695"/>
                </a:lnTo>
                <a:cubicBezTo>
                  <a:pt x="62802" y="854695"/>
                  <a:pt x="41062" y="845690"/>
                  <a:pt x="25034" y="829661"/>
                </a:cubicBezTo>
                <a:cubicBezTo>
                  <a:pt x="9005" y="813632"/>
                  <a:pt x="0" y="791893"/>
                  <a:pt x="0" y="769225"/>
                </a:cubicBezTo>
                <a:lnTo>
                  <a:pt x="0" y="8547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608" tIns="53608" rIns="53608" bIns="53608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i="1" kern="1200" dirty="0" smtClean="0">
                <a:solidFill>
                  <a:schemeClr val="tx1"/>
                </a:solidFill>
              </a:rPr>
              <a:t>Durée: 2 heures</a:t>
            </a:r>
            <a:endParaRPr lang="fr-FR" sz="4500" i="1" kern="1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899592" y="1484784"/>
            <a:ext cx="43204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99592" y="3501008"/>
            <a:ext cx="43204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143504" y="1500174"/>
            <a:ext cx="43204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143504" y="3516398"/>
            <a:ext cx="43204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9" name="Forme libre 8"/>
          <p:cNvSpPr/>
          <p:nvPr/>
        </p:nvSpPr>
        <p:spPr>
          <a:xfrm>
            <a:off x="1357290" y="2500306"/>
            <a:ext cx="2016223" cy="576064"/>
          </a:xfrm>
          <a:custGeom>
            <a:avLst/>
            <a:gdLst>
              <a:gd name="connsiteX0" fmla="*/ 0 w 1709390"/>
              <a:gd name="connsiteY0" fmla="*/ 85470 h 854695"/>
              <a:gd name="connsiteX1" fmla="*/ 25034 w 1709390"/>
              <a:gd name="connsiteY1" fmla="*/ 25034 h 854695"/>
              <a:gd name="connsiteX2" fmla="*/ 85470 w 1709390"/>
              <a:gd name="connsiteY2" fmla="*/ 1 h 854695"/>
              <a:gd name="connsiteX3" fmla="*/ 1623920 w 1709390"/>
              <a:gd name="connsiteY3" fmla="*/ 0 h 854695"/>
              <a:gd name="connsiteX4" fmla="*/ 1684356 w 1709390"/>
              <a:gd name="connsiteY4" fmla="*/ 25034 h 854695"/>
              <a:gd name="connsiteX5" fmla="*/ 1709389 w 1709390"/>
              <a:gd name="connsiteY5" fmla="*/ 85470 h 854695"/>
              <a:gd name="connsiteX6" fmla="*/ 1709390 w 1709390"/>
              <a:gd name="connsiteY6" fmla="*/ 769225 h 854695"/>
              <a:gd name="connsiteX7" fmla="*/ 1684356 w 1709390"/>
              <a:gd name="connsiteY7" fmla="*/ 829661 h 854695"/>
              <a:gd name="connsiteX8" fmla="*/ 1623920 w 1709390"/>
              <a:gd name="connsiteY8" fmla="*/ 854695 h 854695"/>
              <a:gd name="connsiteX9" fmla="*/ 85470 w 1709390"/>
              <a:gd name="connsiteY9" fmla="*/ 854695 h 854695"/>
              <a:gd name="connsiteX10" fmla="*/ 25034 w 1709390"/>
              <a:gd name="connsiteY10" fmla="*/ 829661 h 854695"/>
              <a:gd name="connsiteX11" fmla="*/ 0 w 1709390"/>
              <a:gd name="connsiteY11" fmla="*/ 769225 h 854695"/>
              <a:gd name="connsiteX12" fmla="*/ 0 w 1709390"/>
              <a:gd name="connsiteY12" fmla="*/ 85470 h 85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9390" h="854695">
                <a:moveTo>
                  <a:pt x="0" y="85470"/>
                </a:moveTo>
                <a:cubicBezTo>
                  <a:pt x="0" y="62802"/>
                  <a:pt x="9005" y="41062"/>
                  <a:pt x="25034" y="25034"/>
                </a:cubicBezTo>
                <a:cubicBezTo>
                  <a:pt x="41063" y="9005"/>
                  <a:pt x="62802" y="0"/>
                  <a:pt x="85470" y="1"/>
                </a:cubicBezTo>
                <a:lnTo>
                  <a:pt x="1623920" y="0"/>
                </a:lnTo>
                <a:cubicBezTo>
                  <a:pt x="1646588" y="0"/>
                  <a:pt x="1668328" y="9005"/>
                  <a:pt x="1684356" y="25034"/>
                </a:cubicBezTo>
                <a:cubicBezTo>
                  <a:pt x="1700385" y="41063"/>
                  <a:pt x="1709390" y="62802"/>
                  <a:pt x="1709389" y="85470"/>
                </a:cubicBezTo>
                <a:cubicBezTo>
                  <a:pt x="1709389" y="313388"/>
                  <a:pt x="1709390" y="541307"/>
                  <a:pt x="1709390" y="769225"/>
                </a:cubicBezTo>
                <a:cubicBezTo>
                  <a:pt x="1709390" y="791893"/>
                  <a:pt x="1700385" y="813633"/>
                  <a:pt x="1684356" y="829661"/>
                </a:cubicBezTo>
                <a:cubicBezTo>
                  <a:pt x="1668327" y="845690"/>
                  <a:pt x="1646588" y="854695"/>
                  <a:pt x="1623920" y="854695"/>
                </a:cubicBezTo>
                <a:lnTo>
                  <a:pt x="85470" y="854695"/>
                </a:lnTo>
                <a:cubicBezTo>
                  <a:pt x="62802" y="854695"/>
                  <a:pt x="41062" y="845690"/>
                  <a:pt x="25034" y="829661"/>
                </a:cubicBezTo>
                <a:cubicBezTo>
                  <a:pt x="9005" y="813632"/>
                  <a:pt x="0" y="791893"/>
                  <a:pt x="0" y="769225"/>
                </a:cubicBezTo>
                <a:lnTo>
                  <a:pt x="0" y="8547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608" tIns="53608" rIns="53608" bIns="53608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i="1" kern="1200" dirty="0" smtClean="0">
                <a:solidFill>
                  <a:schemeClr val="tx1"/>
                </a:solidFill>
              </a:rPr>
              <a:t>Durée: 2 heures</a:t>
            </a:r>
            <a:endParaRPr lang="fr-FR" b="1" i="1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8" grpId="0" animBg="1"/>
      <p:bldP spid="33" grpId="0" animBg="1"/>
      <p:bldP spid="35" grpId="0" animBg="1"/>
      <p:bldP spid="22" grpId="0"/>
      <p:bldP spid="23" grpId="0" animBg="1"/>
      <p:bldP spid="10" grpId="0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4"/>
          <p:cNvSpPr/>
          <p:nvPr/>
        </p:nvSpPr>
        <p:spPr>
          <a:xfrm>
            <a:off x="214282" y="428604"/>
            <a:ext cx="8929718" cy="662322"/>
          </a:xfrm>
          <a:custGeom>
            <a:avLst/>
            <a:gdLst>
              <a:gd name="connsiteX0" fmla="*/ 0 w 2051268"/>
              <a:gd name="connsiteY0" fmla="*/ 205127 h 4274520"/>
              <a:gd name="connsiteX1" fmla="*/ 60081 w 2051268"/>
              <a:gd name="connsiteY1" fmla="*/ 60080 h 4274520"/>
              <a:gd name="connsiteX2" fmla="*/ 205128 w 2051268"/>
              <a:gd name="connsiteY2" fmla="*/ 0 h 4274520"/>
              <a:gd name="connsiteX3" fmla="*/ 1846141 w 2051268"/>
              <a:gd name="connsiteY3" fmla="*/ 0 h 4274520"/>
              <a:gd name="connsiteX4" fmla="*/ 1991188 w 2051268"/>
              <a:gd name="connsiteY4" fmla="*/ 60081 h 4274520"/>
              <a:gd name="connsiteX5" fmla="*/ 2051268 w 2051268"/>
              <a:gd name="connsiteY5" fmla="*/ 205128 h 4274520"/>
              <a:gd name="connsiteX6" fmla="*/ 2051268 w 2051268"/>
              <a:gd name="connsiteY6" fmla="*/ 4069393 h 4274520"/>
              <a:gd name="connsiteX7" fmla="*/ 1991188 w 2051268"/>
              <a:gd name="connsiteY7" fmla="*/ 4214440 h 4274520"/>
              <a:gd name="connsiteX8" fmla="*/ 1846141 w 2051268"/>
              <a:gd name="connsiteY8" fmla="*/ 4274520 h 4274520"/>
              <a:gd name="connsiteX9" fmla="*/ 205127 w 2051268"/>
              <a:gd name="connsiteY9" fmla="*/ 4274520 h 4274520"/>
              <a:gd name="connsiteX10" fmla="*/ 60080 w 2051268"/>
              <a:gd name="connsiteY10" fmla="*/ 4214440 h 4274520"/>
              <a:gd name="connsiteX11" fmla="*/ 0 w 2051268"/>
              <a:gd name="connsiteY11" fmla="*/ 4069393 h 4274520"/>
              <a:gd name="connsiteX12" fmla="*/ 0 w 2051268"/>
              <a:gd name="connsiteY12" fmla="*/ 205127 h 42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1268" h="4274520">
                <a:moveTo>
                  <a:pt x="0" y="205127"/>
                </a:moveTo>
                <a:cubicBezTo>
                  <a:pt x="0" y="150724"/>
                  <a:pt x="21612" y="98549"/>
                  <a:pt x="60081" y="60080"/>
                </a:cubicBezTo>
                <a:cubicBezTo>
                  <a:pt x="98550" y="21611"/>
                  <a:pt x="150725" y="0"/>
                  <a:pt x="205128" y="0"/>
                </a:cubicBezTo>
                <a:lnTo>
                  <a:pt x="1846141" y="0"/>
                </a:lnTo>
                <a:cubicBezTo>
                  <a:pt x="1900544" y="0"/>
                  <a:pt x="1952719" y="21612"/>
                  <a:pt x="1991188" y="60081"/>
                </a:cubicBezTo>
                <a:cubicBezTo>
                  <a:pt x="2029657" y="98550"/>
                  <a:pt x="2051268" y="150725"/>
                  <a:pt x="2051268" y="205128"/>
                </a:cubicBezTo>
                <a:lnTo>
                  <a:pt x="2051268" y="4069393"/>
                </a:lnTo>
                <a:cubicBezTo>
                  <a:pt x="2051268" y="4123796"/>
                  <a:pt x="2029656" y="4175971"/>
                  <a:pt x="1991188" y="4214440"/>
                </a:cubicBezTo>
                <a:cubicBezTo>
                  <a:pt x="1952719" y="4252909"/>
                  <a:pt x="1900544" y="4274520"/>
                  <a:pt x="1846141" y="4274520"/>
                </a:cubicBezTo>
                <a:lnTo>
                  <a:pt x="205127" y="4274520"/>
                </a:lnTo>
                <a:cubicBezTo>
                  <a:pt x="150724" y="4274520"/>
                  <a:pt x="98549" y="4252908"/>
                  <a:pt x="60080" y="4214440"/>
                </a:cubicBezTo>
                <a:cubicBezTo>
                  <a:pt x="21611" y="4175971"/>
                  <a:pt x="0" y="4123796"/>
                  <a:pt x="0" y="4069393"/>
                </a:cubicBezTo>
                <a:lnTo>
                  <a:pt x="0" y="205127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z="-127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1592" tIns="291592" rIns="291592" bIns="3283756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 smtClean="0"/>
              <a:t>Compétence C5</a:t>
            </a:r>
          </a:p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 smtClean="0"/>
              <a:t> Extraire les données du dossier de définition d’ouvrage et identifier les arrêts programmés</a:t>
            </a:r>
            <a:endParaRPr lang="fr-FR" sz="1400" kern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214282" y="571480"/>
            <a:ext cx="785818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solidFill>
                  <a:srgbClr val="FF0000"/>
                </a:solidFill>
              </a:rPr>
              <a:t>N°1A</a:t>
            </a:r>
            <a:endParaRPr lang="fr-FR" sz="2200" b="1" dirty="0">
              <a:solidFill>
                <a:srgbClr val="FF0000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1928794" y="1071546"/>
            <a:ext cx="7215206" cy="5256219"/>
            <a:chOff x="1928794" y="1142984"/>
            <a:chExt cx="7215206" cy="5256219"/>
          </a:xfrm>
        </p:grpSpPr>
        <p:graphicFrame>
          <p:nvGraphicFramePr>
            <p:cNvPr id="4" name="Espace réservé du contenu 3"/>
            <p:cNvGraphicFramePr>
              <a:graphicFrameLocks noGrp="1" noChangeAspect="1"/>
            </p:cNvGraphicFramePr>
            <p:nvPr>
              <p:ph idx="1"/>
            </p:nvPr>
          </p:nvGraphicFramePr>
          <p:xfrm>
            <a:off x="1928794" y="2071678"/>
            <a:ext cx="7215206" cy="432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" name="Feuille de calcul" r:id="rId4" imgW="17916462" imgH="8877306" progId="Excel.Sheet.12">
                    <p:embed/>
                  </p:oleObj>
                </mc:Choice>
                <mc:Fallback>
                  <p:oleObj name="Feuille de calcul" r:id="rId4" imgW="17916462" imgH="8877306" progId="Excel.Sheet.12">
                    <p:embed/>
                    <p:pic>
                      <p:nvPicPr>
                        <p:cNvPr id="0" name="Espace réservé du contenu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8794" y="2071678"/>
                          <a:ext cx="7215206" cy="4327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Parchemin horizontal 6"/>
            <p:cNvSpPr/>
            <p:nvPr/>
          </p:nvSpPr>
          <p:spPr>
            <a:xfrm>
              <a:off x="2857488" y="1142984"/>
              <a:ext cx="2357454" cy="857256"/>
            </a:xfrm>
            <a:prstGeom prst="horizontalScroll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Planning de l’affaire</a:t>
              </a:r>
              <a:endParaRPr lang="fr-FR" dirty="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0" y="1142984"/>
            <a:ext cx="2357454" cy="2571768"/>
            <a:chOff x="0" y="1142984"/>
            <a:chExt cx="2357454" cy="2571768"/>
          </a:xfrm>
        </p:grpSpPr>
        <p:sp>
          <p:nvSpPr>
            <p:cNvPr id="13" name="Parchemin horizontal 12"/>
            <p:cNvSpPr/>
            <p:nvPr/>
          </p:nvSpPr>
          <p:spPr>
            <a:xfrm>
              <a:off x="0" y="1142984"/>
              <a:ext cx="2357454" cy="857256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Dossier technique</a:t>
              </a:r>
              <a:endParaRPr lang="fr-FR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5720" y="2000240"/>
              <a:ext cx="1476131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8" name="Groupe 17"/>
          <p:cNvGrpSpPr/>
          <p:nvPr/>
        </p:nvGrpSpPr>
        <p:grpSpPr>
          <a:xfrm>
            <a:off x="0" y="3857628"/>
            <a:ext cx="2357454" cy="2714644"/>
            <a:chOff x="0" y="3857628"/>
            <a:chExt cx="2357454" cy="2714644"/>
          </a:xfrm>
        </p:grpSpPr>
        <p:sp>
          <p:nvSpPr>
            <p:cNvPr id="10" name="Parchemin horizontal 9"/>
            <p:cNvSpPr/>
            <p:nvPr/>
          </p:nvSpPr>
          <p:spPr>
            <a:xfrm>
              <a:off x="0" y="3857628"/>
              <a:ext cx="2357454" cy="857256"/>
            </a:xfrm>
            <a:prstGeom prst="horizontalScroll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Cahier des charges particulier 1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4282" y="4714884"/>
              <a:ext cx="1456102" cy="185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1" name="Groupe 20"/>
          <p:cNvGrpSpPr/>
          <p:nvPr/>
        </p:nvGrpSpPr>
        <p:grpSpPr>
          <a:xfrm>
            <a:off x="3286116" y="5429250"/>
            <a:ext cx="4572032" cy="1428750"/>
            <a:chOff x="3286116" y="5429250"/>
            <a:chExt cx="4572032" cy="1428750"/>
          </a:xfrm>
        </p:grpSpPr>
        <p:sp>
          <p:nvSpPr>
            <p:cNvPr id="11" name="Parchemin horizontal 10"/>
            <p:cNvSpPr/>
            <p:nvPr/>
          </p:nvSpPr>
          <p:spPr>
            <a:xfrm>
              <a:off x="5500694" y="6000744"/>
              <a:ext cx="2357454" cy="857256"/>
            </a:xfrm>
            <a:prstGeom prst="horizontalScroll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Rapports d’inspections</a:t>
              </a:r>
              <a:endParaRPr lang="fr-FR" dirty="0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86116" y="5429250"/>
              <a:ext cx="2062163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2" name="Parchemin horizontal 21"/>
          <p:cNvSpPr/>
          <p:nvPr/>
        </p:nvSpPr>
        <p:spPr>
          <a:xfrm>
            <a:off x="5857884" y="1071546"/>
            <a:ext cx="2357454" cy="857256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Feuille bilan vierge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7572364" y="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On donne :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3" name="Forme libre 22"/>
          <p:cNvSpPr/>
          <p:nvPr/>
        </p:nvSpPr>
        <p:spPr>
          <a:xfrm>
            <a:off x="8143900" y="571480"/>
            <a:ext cx="1000100" cy="428604"/>
          </a:xfrm>
          <a:custGeom>
            <a:avLst/>
            <a:gdLst>
              <a:gd name="connsiteX0" fmla="*/ 0 w 1709390"/>
              <a:gd name="connsiteY0" fmla="*/ 85470 h 854695"/>
              <a:gd name="connsiteX1" fmla="*/ 25034 w 1709390"/>
              <a:gd name="connsiteY1" fmla="*/ 25034 h 854695"/>
              <a:gd name="connsiteX2" fmla="*/ 85470 w 1709390"/>
              <a:gd name="connsiteY2" fmla="*/ 1 h 854695"/>
              <a:gd name="connsiteX3" fmla="*/ 1623920 w 1709390"/>
              <a:gd name="connsiteY3" fmla="*/ 0 h 854695"/>
              <a:gd name="connsiteX4" fmla="*/ 1684356 w 1709390"/>
              <a:gd name="connsiteY4" fmla="*/ 25034 h 854695"/>
              <a:gd name="connsiteX5" fmla="*/ 1709389 w 1709390"/>
              <a:gd name="connsiteY5" fmla="*/ 85470 h 854695"/>
              <a:gd name="connsiteX6" fmla="*/ 1709390 w 1709390"/>
              <a:gd name="connsiteY6" fmla="*/ 769225 h 854695"/>
              <a:gd name="connsiteX7" fmla="*/ 1684356 w 1709390"/>
              <a:gd name="connsiteY7" fmla="*/ 829661 h 854695"/>
              <a:gd name="connsiteX8" fmla="*/ 1623920 w 1709390"/>
              <a:gd name="connsiteY8" fmla="*/ 854695 h 854695"/>
              <a:gd name="connsiteX9" fmla="*/ 85470 w 1709390"/>
              <a:gd name="connsiteY9" fmla="*/ 854695 h 854695"/>
              <a:gd name="connsiteX10" fmla="*/ 25034 w 1709390"/>
              <a:gd name="connsiteY10" fmla="*/ 829661 h 854695"/>
              <a:gd name="connsiteX11" fmla="*/ 0 w 1709390"/>
              <a:gd name="connsiteY11" fmla="*/ 769225 h 854695"/>
              <a:gd name="connsiteX12" fmla="*/ 0 w 1709390"/>
              <a:gd name="connsiteY12" fmla="*/ 85470 h 85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9390" h="854695">
                <a:moveTo>
                  <a:pt x="0" y="85470"/>
                </a:moveTo>
                <a:cubicBezTo>
                  <a:pt x="0" y="62802"/>
                  <a:pt x="9005" y="41062"/>
                  <a:pt x="25034" y="25034"/>
                </a:cubicBezTo>
                <a:cubicBezTo>
                  <a:pt x="41063" y="9005"/>
                  <a:pt x="62802" y="0"/>
                  <a:pt x="85470" y="1"/>
                </a:cubicBezTo>
                <a:lnTo>
                  <a:pt x="1623920" y="0"/>
                </a:lnTo>
                <a:cubicBezTo>
                  <a:pt x="1646588" y="0"/>
                  <a:pt x="1668328" y="9005"/>
                  <a:pt x="1684356" y="25034"/>
                </a:cubicBezTo>
                <a:cubicBezTo>
                  <a:pt x="1700385" y="41063"/>
                  <a:pt x="1709390" y="62802"/>
                  <a:pt x="1709389" y="85470"/>
                </a:cubicBezTo>
                <a:cubicBezTo>
                  <a:pt x="1709389" y="313388"/>
                  <a:pt x="1709390" y="541307"/>
                  <a:pt x="1709390" y="769225"/>
                </a:cubicBezTo>
                <a:cubicBezTo>
                  <a:pt x="1709390" y="791893"/>
                  <a:pt x="1700385" y="813633"/>
                  <a:pt x="1684356" y="829661"/>
                </a:cubicBezTo>
                <a:cubicBezTo>
                  <a:pt x="1668327" y="845690"/>
                  <a:pt x="1646588" y="854695"/>
                  <a:pt x="1623920" y="854695"/>
                </a:cubicBezTo>
                <a:lnTo>
                  <a:pt x="85470" y="854695"/>
                </a:lnTo>
                <a:cubicBezTo>
                  <a:pt x="62802" y="854695"/>
                  <a:pt x="41062" y="845690"/>
                  <a:pt x="25034" y="829661"/>
                </a:cubicBezTo>
                <a:cubicBezTo>
                  <a:pt x="9005" y="813632"/>
                  <a:pt x="0" y="791893"/>
                  <a:pt x="0" y="769225"/>
                </a:cubicBezTo>
                <a:lnTo>
                  <a:pt x="0" y="8547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608" tIns="53608" rIns="53608" bIns="53608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i="1" kern="1200" dirty="0" smtClean="0">
                <a:solidFill>
                  <a:schemeClr val="tx1"/>
                </a:solidFill>
              </a:rPr>
              <a:t>Durée: 2 heures</a:t>
            </a:r>
            <a:endParaRPr lang="fr-FR" sz="1400" b="1" i="1" kern="1200" dirty="0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78727" y="571480"/>
            <a:ext cx="6679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Extraire les données du dossier de définition </a:t>
            </a:r>
            <a:r>
              <a:rPr lang="fr-FR" b="1" dirty="0" smtClean="0"/>
              <a:t>d’ouvrage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e 41"/>
          <p:cNvGrpSpPr/>
          <p:nvPr/>
        </p:nvGrpSpPr>
        <p:grpSpPr>
          <a:xfrm>
            <a:off x="0" y="714356"/>
            <a:ext cx="4643438" cy="3286148"/>
            <a:chOff x="0" y="714356"/>
            <a:chExt cx="4643438" cy="328614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7224" y="714356"/>
              <a:ext cx="3786214" cy="2532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Image 8" descr="P1010023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428868"/>
              <a:ext cx="2095810" cy="1571636"/>
            </a:xfrm>
            <a:prstGeom prst="ellipse">
              <a:avLst/>
            </a:prstGeom>
            <a:ln w="952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9" name="Forme libre 8"/>
            <p:cNvSpPr/>
            <p:nvPr/>
          </p:nvSpPr>
          <p:spPr>
            <a:xfrm>
              <a:off x="1000100" y="2285992"/>
              <a:ext cx="1785950" cy="1143008"/>
            </a:xfrm>
            <a:custGeom>
              <a:avLst/>
              <a:gdLst>
                <a:gd name="connsiteX0" fmla="*/ 0 w 1526308"/>
                <a:gd name="connsiteY0" fmla="*/ 1191491 h 1833419"/>
                <a:gd name="connsiteX1" fmla="*/ 1330036 w 1526308"/>
                <a:gd name="connsiteY1" fmla="*/ 1634837 h 1833419"/>
                <a:gd name="connsiteX2" fmla="*/ 1177636 w 1526308"/>
                <a:gd name="connsiteY2" fmla="*/ 0 h 1833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308" h="1833419">
                  <a:moveTo>
                    <a:pt x="0" y="1191491"/>
                  </a:moveTo>
                  <a:cubicBezTo>
                    <a:pt x="566882" y="1512455"/>
                    <a:pt x="1133764" y="1833419"/>
                    <a:pt x="1330036" y="1634837"/>
                  </a:cubicBezTo>
                  <a:cubicBezTo>
                    <a:pt x="1526308" y="1436255"/>
                    <a:pt x="1351972" y="718127"/>
                    <a:pt x="1177636" y="0"/>
                  </a:cubicBezTo>
                </a:path>
              </a:pathLst>
            </a:custGeom>
            <a:ln w="3810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1000100" y="2071678"/>
              <a:ext cx="1000164" cy="1000132"/>
            </a:xfrm>
            <a:custGeom>
              <a:avLst/>
              <a:gdLst>
                <a:gd name="connsiteX0" fmla="*/ 0 w 1191491"/>
                <a:gd name="connsiteY0" fmla="*/ 762000 h 762000"/>
                <a:gd name="connsiteX1" fmla="*/ 1191491 w 1191491"/>
                <a:gd name="connsiteY1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1491" h="762000">
                  <a:moveTo>
                    <a:pt x="0" y="762000"/>
                  </a:moveTo>
                  <a:lnTo>
                    <a:pt x="1191491" y="0"/>
                  </a:lnTo>
                </a:path>
              </a:pathLst>
            </a:custGeom>
            <a:ln w="3810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25" name="Image 8" descr="P101001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3143248"/>
            <a:ext cx="2380283" cy="178595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ZoneTexte 2"/>
          <p:cNvSpPr txBox="1"/>
          <p:nvPr/>
        </p:nvSpPr>
        <p:spPr>
          <a:xfrm>
            <a:off x="428596" y="285728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  <a:latin typeface="Comic Sans MS" pitchFamily="66" charset="0"/>
              </a:rPr>
              <a:t>En fonction du bilan corrigé :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fr-FR" b="1" dirty="0" smtClean="0">
                <a:latin typeface="Comic Sans MS" pitchFamily="66" charset="0"/>
              </a:rPr>
              <a:t>L’étudiant visualise l’affaire</a:t>
            </a:r>
            <a:r>
              <a:rPr lang="fr-FR" dirty="0" smtClean="0"/>
              <a:t> </a:t>
            </a:r>
            <a:endParaRPr lang="fr-FR" dirty="0"/>
          </a:p>
        </p:txBody>
      </p:sp>
      <p:grpSp>
        <p:nvGrpSpPr>
          <p:cNvPr id="2" name="Groupe 21"/>
          <p:cNvGrpSpPr/>
          <p:nvPr/>
        </p:nvGrpSpPr>
        <p:grpSpPr>
          <a:xfrm rot="10800000">
            <a:off x="1214414" y="5143512"/>
            <a:ext cx="3266277" cy="792343"/>
            <a:chOff x="853292" y="4284818"/>
            <a:chExt cx="3266277" cy="792343"/>
          </a:xfrm>
          <a:scene3d>
            <a:camera prst="orthographicFront"/>
            <a:lightRig rig="flat" dir="t"/>
          </a:scene3d>
        </p:grpSpPr>
        <p:sp>
          <p:nvSpPr>
            <p:cNvPr id="23" name="Arrondir un rectangle avec un coin du même côté 22"/>
            <p:cNvSpPr/>
            <p:nvPr/>
          </p:nvSpPr>
          <p:spPr>
            <a:xfrm rot="5400000">
              <a:off x="2090259" y="3047851"/>
              <a:ext cx="792343" cy="3266277"/>
            </a:xfrm>
            <a:prstGeom prst="round2SameRect">
              <a:avLst/>
            </a:prstGeom>
            <a:blipFill rotWithShape="0">
              <a:blip r:embed="rId6" cstate="print"/>
              <a:stretch>
                <a:fillRect/>
              </a:stretch>
            </a:blipFill>
            <a:sp3d extrusionH="12700" prstMaterial="plastic">
              <a:bevelT w="50800" h="50800"/>
            </a:sp3d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Arrondir un rectangle avec un coin du même côté 4"/>
            <p:cNvSpPr/>
            <p:nvPr/>
          </p:nvSpPr>
          <p:spPr>
            <a:xfrm rot="10800000">
              <a:off x="853293" y="4323497"/>
              <a:ext cx="3227598" cy="71498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2400" b="1" kern="1200" dirty="0" smtClean="0">
                  <a:solidFill>
                    <a:srgbClr val="FF0000"/>
                  </a:solidFill>
                </a:rPr>
                <a:t>Découpage calandre</a:t>
              </a:r>
              <a:endParaRPr lang="fr-FR" sz="24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Flèche droite rayée 26"/>
          <p:cNvSpPr/>
          <p:nvPr/>
        </p:nvSpPr>
        <p:spPr>
          <a:xfrm rot="1666704">
            <a:off x="1920008" y="3634528"/>
            <a:ext cx="357190" cy="35719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Forme libre 28"/>
          <p:cNvSpPr/>
          <p:nvPr/>
        </p:nvSpPr>
        <p:spPr>
          <a:xfrm>
            <a:off x="3311236" y="5902036"/>
            <a:ext cx="3934691" cy="782782"/>
          </a:xfrm>
          <a:custGeom>
            <a:avLst/>
            <a:gdLst>
              <a:gd name="connsiteX0" fmla="*/ 3934691 w 3934691"/>
              <a:gd name="connsiteY0" fmla="*/ 41564 h 782782"/>
              <a:gd name="connsiteX1" fmla="*/ 2230582 w 3934691"/>
              <a:gd name="connsiteY1" fmla="*/ 775855 h 782782"/>
              <a:gd name="connsiteX2" fmla="*/ 0 w 3934691"/>
              <a:gd name="connsiteY2" fmla="*/ 0 h 78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34691" h="782782">
                <a:moveTo>
                  <a:pt x="3934691" y="41564"/>
                </a:moveTo>
                <a:cubicBezTo>
                  <a:pt x="3410527" y="412173"/>
                  <a:pt x="2886364" y="782782"/>
                  <a:pt x="2230582" y="775855"/>
                </a:cubicBezTo>
                <a:cubicBezTo>
                  <a:pt x="1574800" y="768928"/>
                  <a:pt x="787400" y="384464"/>
                  <a:pt x="0" y="0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33"/>
          <p:cNvGrpSpPr/>
          <p:nvPr/>
        </p:nvGrpSpPr>
        <p:grpSpPr>
          <a:xfrm>
            <a:off x="4929984" y="714356"/>
            <a:ext cx="4000528" cy="5643602"/>
            <a:chOff x="6143636" y="785794"/>
            <a:chExt cx="4000528" cy="5643602"/>
          </a:xfrm>
        </p:grpSpPr>
        <p:graphicFrame>
          <p:nvGraphicFramePr>
            <p:cNvPr id="16" name="Diagramme 15"/>
            <p:cNvGraphicFramePr/>
            <p:nvPr/>
          </p:nvGraphicFramePr>
          <p:xfrm>
            <a:off x="6143636" y="785794"/>
            <a:ext cx="4000528" cy="564360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33" name="Chevron 4"/>
            <p:cNvSpPr/>
            <p:nvPr/>
          </p:nvSpPr>
          <p:spPr>
            <a:xfrm>
              <a:off x="6143668" y="4500570"/>
              <a:ext cx="865518" cy="370936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CCP 1</a:t>
              </a:r>
              <a:endParaRPr lang="fr-FR" sz="2400" kern="1200" dirty="0"/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571472" y="3214686"/>
            <a:ext cx="633418" cy="490542"/>
            <a:chOff x="4572000" y="5357826"/>
            <a:chExt cx="1143008" cy="857256"/>
          </a:xfrm>
        </p:grpSpPr>
        <p:sp>
          <p:nvSpPr>
            <p:cNvPr id="38" name="Triangle isocèle 37"/>
            <p:cNvSpPr/>
            <p:nvPr/>
          </p:nvSpPr>
          <p:spPr>
            <a:xfrm>
              <a:off x="4572000" y="5357826"/>
              <a:ext cx="1143008" cy="85725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9" name="Connecteur droit 38"/>
            <p:cNvCxnSpPr/>
            <p:nvPr/>
          </p:nvCxnSpPr>
          <p:spPr>
            <a:xfrm rot="5400000">
              <a:off x="5000628" y="5715016"/>
              <a:ext cx="285752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Ellipse 39"/>
            <p:cNvSpPr/>
            <p:nvPr/>
          </p:nvSpPr>
          <p:spPr>
            <a:xfrm>
              <a:off x="5072066" y="5929330"/>
              <a:ext cx="142876" cy="14287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4786314" y="5286388"/>
            <a:ext cx="1143008" cy="857256"/>
            <a:chOff x="4572000" y="5357826"/>
            <a:chExt cx="1143008" cy="857256"/>
          </a:xfrm>
        </p:grpSpPr>
        <p:sp>
          <p:nvSpPr>
            <p:cNvPr id="45" name="Triangle isocèle 44"/>
            <p:cNvSpPr/>
            <p:nvPr/>
          </p:nvSpPr>
          <p:spPr>
            <a:xfrm>
              <a:off x="4572000" y="5357826"/>
              <a:ext cx="1143008" cy="85725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6" name="Connecteur droit 45"/>
            <p:cNvCxnSpPr/>
            <p:nvPr/>
          </p:nvCxnSpPr>
          <p:spPr>
            <a:xfrm rot="5400000">
              <a:off x="5000628" y="5715016"/>
              <a:ext cx="285752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Ellipse 46"/>
            <p:cNvSpPr/>
            <p:nvPr/>
          </p:nvSpPr>
          <p:spPr>
            <a:xfrm>
              <a:off x="5072066" y="5929330"/>
              <a:ext cx="142876" cy="14287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3071802" y="714356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Cahier des charges lié à la commande CCP1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29" grpId="0" animBg="1"/>
      <p:bldP spid="26" grpId="0"/>
      <p:bldP spid="2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285852" y="500042"/>
            <a:ext cx="62151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/>
              <a:t>Démontage initial  suivant CCP 1</a:t>
            </a:r>
            <a:endParaRPr lang="fr-FR" sz="3000" b="1" dirty="0"/>
          </a:p>
        </p:txBody>
      </p:sp>
      <p:pic>
        <p:nvPicPr>
          <p:cNvPr id="4" name="Mon film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81.24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4825" y="1143000"/>
            <a:ext cx="81343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/>
          <p:cNvGrpSpPr/>
          <p:nvPr/>
        </p:nvGrpSpPr>
        <p:grpSpPr>
          <a:xfrm>
            <a:off x="0" y="571480"/>
            <a:ext cx="4786314" cy="2428892"/>
            <a:chOff x="428596" y="0"/>
            <a:chExt cx="7786710" cy="3636749"/>
          </a:xfrm>
        </p:grpSpPr>
        <p:pic>
          <p:nvPicPr>
            <p:cNvPr id="28679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0"/>
              <a:ext cx="7715272" cy="3636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ZoneTexte 11"/>
            <p:cNvSpPr txBox="1"/>
            <p:nvPr/>
          </p:nvSpPr>
          <p:spPr>
            <a:xfrm>
              <a:off x="428596" y="857232"/>
              <a:ext cx="1297785" cy="43222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000" b="1" dirty="0" smtClean="0"/>
                <a:t>A garder</a:t>
              </a:r>
              <a:endParaRPr lang="fr-FR" sz="1000" b="1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657964" y="2143115"/>
              <a:ext cx="1427564" cy="43222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000" b="1" dirty="0" smtClean="0"/>
                <a:t>A garder</a:t>
              </a:r>
              <a:endParaRPr lang="fr-FR" sz="1000" b="1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500298" y="142852"/>
              <a:ext cx="1172761" cy="43222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000" b="1" dirty="0" smtClean="0"/>
                <a:t>A garder</a:t>
              </a:r>
              <a:endParaRPr lang="fr-FR" sz="1000" b="1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143108" y="2428869"/>
              <a:ext cx="1270393" cy="43222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000" b="1" dirty="0" smtClean="0"/>
                <a:t>A garde</a:t>
              </a:r>
              <a:r>
                <a:rPr lang="fr-FR" sz="1000" b="1" dirty="0"/>
                <a:t>r</a:t>
              </a:r>
              <a:endParaRPr lang="fr-FR" sz="1000" b="1" dirty="0" smtClean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500561" y="857232"/>
              <a:ext cx="1248953" cy="43222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000" b="1" dirty="0" smtClean="0"/>
                <a:t>A garder</a:t>
              </a:r>
              <a:endParaRPr lang="fr-FR" sz="1000" b="1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572263" y="1071545"/>
              <a:ext cx="1253707" cy="43222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000" b="1" dirty="0" smtClean="0"/>
                <a:t>A garder</a:t>
              </a:r>
              <a:endParaRPr lang="fr-FR" sz="1000" b="1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6143637" y="3143247"/>
              <a:ext cx="1292998" cy="43222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000" b="1" dirty="0" smtClean="0"/>
                <a:t>A garder</a:t>
              </a:r>
              <a:endParaRPr lang="fr-FR" sz="1000" b="1" dirty="0"/>
            </a:p>
          </p:txBody>
        </p:sp>
      </p:grpSp>
      <p:graphicFrame>
        <p:nvGraphicFramePr>
          <p:cNvPr id="22" name="Diagramme 21"/>
          <p:cNvGraphicFramePr/>
          <p:nvPr/>
        </p:nvGraphicFramePr>
        <p:xfrm>
          <a:off x="214282" y="2714620"/>
          <a:ext cx="3500462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9" name="Groupe 33"/>
          <p:cNvGrpSpPr/>
          <p:nvPr/>
        </p:nvGrpSpPr>
        <p:grpSpPr>
          <a:xfrm>
            <a:off x="4786314" y="785794"/>
            <a:ext cx="4000528" cy="5643602"/>
            <a:chOff x="4071934" y="0"/>
            <a:chExt cx="4000528" cy="5643602"/>
          </a:xfrm>
        </p:grpSpPr>
        <p:graphicFrame>
          <p:nvGraphicFramePr>
            <p:cNvPr id="20" name="Diagramme 19"/>
            <p:cNvGraphicFramePr/>
            <p:nvPr/>
          </p:nvGraphicFramePr>
          <p:xfrm>
            <a:off x="4071934" y="0"/>
            <a:ext cx="4000528" cy="564360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23" name="Chevron 4"/>
            <p:cNvSpPr/>
            <p:nvPr/>
          </p:nvSpPr>
          <p:spPr>
            <a:xfrm>
              <a:off x="4071934" y="3714776"/>
              <a:ext cx="865518" cy="370936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CCP </a:t>
              </a:r>
              <a:r>
                <a:rPr lang="fr-FR" sz="2400" dirty="0" smtClean="0"/>
                <a:t>2</a:t>
              </a:r>
              <a:endParaRPr lang="fr-FR" sz="2400" kern="1200" dirty="0"/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214282" y="285728"/>
            <a:ext cx="89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itchFamily="66" charset="0"/>
              </a:rPr>
              <a:t>Suite aux aléas de démontage   :</a:t>
            </a:r>
            <a:r>
              <a:rPr lang="fr-FR" dirty="0" smtClean="0"/>
              <a:t>	</a:t>
            </a:r>
            <a:r>
              <a:rPr lang="fr-FR" b="1" dirty="0" smtClean="0">
                <a:latin typeface="Comic Sans MS" pitchFamily="66" charset="0"/>
              </a:rPr>
              <a:t> L’étudiant visualise la </a:t>
            </a:r>
            <a:r>
              <a:rPr lang="fr-FR" b="1" dirty="0" err="1" smtClean="0">
                <a:latin typeface="Comic Sans MS" pitchFamily="66" charset="0"/>
              </a:rPr>
              <a:t>rémédiation</a:t>
            </a:r>
            <a:r>
              <a:rPr lang="fr-FR" dirty="0" smtClean="0"/>
              <a:t> </a:t>
            </a:r>
            <a:endParaRPr lang="fr-FR" dirty="0"/>
          </a:p>
        </p:txBody>
      </p:sp>
      <p:grpSp>
        <p:nvGrpSpPr>
          <p:cNvPr id="50" name="Groupe 49"/>
          <p:cNvGrpSpPr/>
          <p:nvPr/>
        </p:nvGrpSpPr>
        <p:grpSpPr>
          <a:xfrm>
            <a:off x="0" y="3429000"/>
            <a:ext cx="1609762" cy="3399177"/>
            <a:chOff x="0" y="3429000"/>
            <a:chExt cx="1609762" cy="3399177"/>
          </a:xfrm>
        </p:grpSpPr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 l="-24891"/>
            <a:stretch>
              <a:fillRect/>
            </a:stretch>
          </p:blipFill>
          <p:spPr bwMode="auto">
            <a:xfrm>
              <a:off x="0" y="3429000"/>
              <a:ext cx="1571636" cy="208828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5" name="Image 24" descr="IMG_6608"/>
            <p:cNvPicPr/>
            <p:nvPr/>
          </p:nvPicPr>
          <p:blipFill>
            <a:blip r:embed="rId14" cstate="print"/>
            <a:srcRect l="17211" t="4430" r="23188" b="6598"/>
            <a:stretch>
              <a:fillRect/>
            </a:stretch>
          </p:blipFill>
          <p:spPr bwMode="auto">
            <a:xfrm rot="154431">
              <a:off x="247558" y="5315601"/>
              <a:ext cx="1362204" cy="15125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8" name="Groupe 47"/>
          <p:cNvGrpSpPr/>
          <p:nvPr/>
        </p:nvGrpSpPr>
        <p:grpSpPr>
          <a:xfrm>
            <a:off x="5857884" y="4800610"/>
            <a:ext cx="3286116" cy="2057390"/>
            <a:chOff x="5857884" y="4800610"/>
            <a:chExt cx="3286116" cy="2057390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258489" y="4857760"/>
              <a:ext cx="885511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358214" y="5715015"/>
              <a:ext cx="785786" cy="858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" name="Image 3" descr="P1010013.JPG"/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857884" y="4800610"/>
              <a:ext cx="2571768" cy="205739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3" name="ZoneTexte 32"/>
          <p:cNvSpPr txBox="1"/>
          <p:nvPr/>
        </p:nvSpPr>
        <p:spPr>
          <a:xfrm>
            <a:off x="2285984" y="4071942"/>
            <a:ext cx="18573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Garder les pièces dont l’état est satisfaisant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Soufflet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Pieds supports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Brides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Boites d’extrémités</a:t>
            </a:r>
            <a:endParaRPr lang="fr-FR" dirty="0"/>
          </a:p>
        </p:txBody>
      </p:sp>
      <p:sp>
        <p:nvSpPr>
          <p:cNvPr id="43" name="Forme libre 42"/>
          <p:cNvSpPr/>
          <p:nvPr/>
        </p:nvSpPr>
        <p:spPr>
          <a:xfrm rot="1240226">
            <a:off x="1569862" y="4547014"/>
            <a:ext cx="815029" cy="543527"/>
          </a:xfrm>
          <a:custGeom>
            <a:avLst/>
            <a:gdLst>
              <a:gd name="connsiteX0" fmla="*/ 748146 w 748146"/>
              <a:gd name="connsiteY0" fmla="*/ 193965 h 277092"/>
              <a:gd name="connsiteX1" fmla="*/ 374073 w 748146"/>
              <a:gd name="connsiteY1" fmla="*/ 13855 h 277092"/>
              <a:gd name="connsiteX2" fmla="*/ 0 w 748146"/>
              <a:gd name="connsiteY2" fmla="*/ 277092 h 277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8146" h="277092">
                <a:moveTo>
                  <a:pt x="748146" y="193965"/>
                </a:moveTo>
                <a:cubicBezTo>
                  <a:pt x="623455" y="96982"/>
                  <a:pt x="498764" y="0"/>
                  <a:pt x="374073" y="13855"/>
                </a:cubicBezTo>
                <a:cubicBezTo>
                  <a:pt x="249382" y="27710"/>
                  <a:pt x="124691" y="152401"/>
                  <a:pt x="0" y="277092"/>
                </a:cubicBezTo>
              </a:path>
            </a:pathLst>
          </a:custGeom>
          <a:ln w="381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9" name="Groupe 48"/>
          <p:cNvGrpSpPr/>
          <p:nvPr/>
        </p:nvGrpSpPr>
        <p:grpSpPr>
          <a:xfrm>
            <a:off x="3214678" y="5429264"/>
            <a:ext cx="4751686" cy="1264791"/>
            <a:chOff x="3158836" y="5181600"/>
            <a:chExt cx="4807528" cy="1512455"/>
          </a:xfrm>
        </p:grpSpPr>
        <p:sp>
          <p:nvSpPr>
            <p:cNvPr id="44" name="Forme libre 43"/>
            <p:cNvSpPr/>
            <p:nvPr/>
          </p:nvSpPr>
          <p:spPr>
            <a:xfrm>
              <a:off x="3934691" y="5181600"/>
              <a:ext cx="2632364" cy="1415473"/>
            </a:xfrm>
            <a:custGeom>
              <a:avLst/>
              <a:gdLst>
                <a:gd name="connsiteX0" fmla="*/ 0 w 2632364"/>
                <a:gd name="connsiteY0" fmla="*/ 0 h 1415473"/>
                <a:gd name="connsiteX1" fmla="*/ 651164 w 2632364"/>
                <a:gd name="connsiteY1" fmla="*/ 1233055 h 1415473"/>
                <a:gd name="connsiteX2" fmla="*/ 2632364 w 2632364"/>
                <a:gd name="connsiteY2" fmla="*/ 1094509 h 141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2364" h="1415473">
                  <a:moveTo>
                    <a:pt x="0" y="0"/>
                  </a:moveTo>
                  <a:cubicBezTo>
                    <a:pt x="106218" y="525318"/>
                    <a:pt x="212437" y="1050637"/>
                    <a:pt x="651164" y="1233055"/>
                  </a:cubicBezTo>
                  <a:cubicBezTo>
                    <a:pt x="1089891" y="1415473"/>
                    <a:pt x="2304473" y="1152236"/>
                    <a:pt x="2632364" y="1094509"/>
                  </a:cubicBezTo>
                </a:path>
              </a:pathLst>
            </a:custGeom>
            <a:ln w="38100"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Forme libre 44"/>
            <p:cNvSpPr/>
            <p:nvPr/>
          </p:nvSpPr>
          <p:spPr>
            <a:xfrm>
              <a:off x="3158836" y="5405582"/>
              <a:ext cx="4807528" cy="1288473"/>
            </a:xfrm>
            <a:custGeom>
              <a:avLst/>
              <a:gdLst>
                <a:gd name="connsiteX0" fmla="*/ 0 w 4807528"/>
                <a:gd name="connsiteY0" fmla="*/ 25400 h 1288473"/>
                <a:gd name="connsiteX1" fmla="*/ 568037 w 4807528"/>
                <a:gd name="connsiteY1" fmla="*/ 191654 h 1288473"/>
                <a:gd name="connsiteX2" fmla="*/ 1191491 w 4807528"/>
                <a:gd name="connsiteY2" fmla="*/ 1175327 h 1288473"/>
                <a:gd name="connsiteX3" fmla="*/ 4807528 w 4807528"/>
                <a:gd name="connsiteY3" fmla="*/ 870527 h 128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07528" h="1288473">
                  <a:moveTo>
                    <a:pt x="0" y="25400"/>
                  </a:moveTo>
                  <a:cubicBezTo>
                    <a:pt x="184727" y="12700"/>
                    <a:pt x="369455" y="0"/>
                    <a:pt x="568037" y="191654"/>
                  </a:cubicBezTo>
                  <a:cubicBezTo>
                    <a:pt x="766619" y="383309"/>
                    <a:pt x="484909" y="1062182"/>
                    <a:pt x="1191491" y="1175327"/>
                  </a:cubicBezTo>
                  <a:cubicBezTo>
                    <a:pt x="1898073" y="1288473"/>
                    <a:pt x="3352800" y="1079500"/>
                    <a:pt x="4807528" y="870527"/>
                  </a:cubicBezTo>
                </a:path>
              </a:pathLst>
            </a:custGeom>
            <a:ln w="38100"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0" name="ZoneTexte 29"/>
          <p:cNvSpPr txBox="1"/>
          <p:nvPr/>
        </p:nvSpPr>
        <p:spPr>
          <a:xfrm>
            <a:off x="3143240" y="714356"/>
            <a:ext cx="1714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Cahier des charges lié aux aléas de démontage CCP2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P spid="24" grpId="0"/>
      <p:bldP spid="43" grpId="0" animBg="1"/>
      <p:bldP spid="30" grpId="0"/>
      <p:bldP spid="3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728468"/>
          <a:ext cx="8715404" cy="6129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Document" r:id="rId3" imgW="9902695" imgH="6964070" progId="">
                  <p:embed/>
                </p:oleObj>
              </mc:Choice>
              <mc:Fallback>
                <p:oleObj name="Document" r:id="rId3" imgW="9902695" imgH="696407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28468"/>
                        <a:ext cx="8715404" cy="61295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rme libre 3"/>
          <p:cNvSpPr/>
          <p:nvPr/>
        </p:nvSpPr>
        <p:spPr>
          <a:xfrm>
            <a:off x="285720" y="0"/>
            <a:ext cx="7215238" cy="662322"/>
          </a:xfrm>
          <a:custGeom>
            <a:avLst/>
            <a:gdLst>
              <a:gd name="connsiteX0" fmla="*/ 0 w 2051268"/>
              <a:gd name="connsiteY0" fmla="*/ 205127 h 4274520"/>
              <a:gd name="connsiteX1" fmla="*/ 60081 w 2051268"/>
              <a:gd name="connsiteY1" fmla="*/ 60080 h 4274520"/>
              <a:gd name="connsiteX2" fmla="*/ 205128 w 2051268"/>
              <a:gd name="connsiteY2" fmla="*/ 0 h 4274520"/>
              <a:gd name="connsiteX3" fmla="*/ 1846141 w 2051268"/>
              <a:gd name="connsiteY3" fmla="*/ 0 h 4274520"/>
              <a:gd name="connsiteX4" fmla="*/ 1991188 w 2051268"/>
              <a:gd name="connsiteY4" fmla="*/ 60081 h 4274520"/>
              <a:gd name="connsiteX5" fmla="*/ 2051268 w 2051268"/>
              <a:gd name="connsiteY5" fmla="*/ 205128 h 4274520"/>
              <a:gd name="connsiteX6" fmla="*/ 2051268 w 2051268"/>
              <a:gd name="connsiteY6" fmla="*/ 4069393 h 4274520"/>
              <a:gd name="connsiteX7" fmla="*/ 1991188 w 2051268"/>
              <a:gd name="connsiteY7" fmla="*/ 4214440 h 4274520"/>
              <a:gd name="connsiteX8" fmla="*/ 1846141 w 2051268"/>
              <a:gd name="connsiteY8" fmla="*/ 4274520 h 4274520"/>
              <a:gd name="connsiteX9" fmla="*/ 205127 w 2051268"/>
              <a:gd name="connsiteY9" fmla="*/ 4274520 h 4274520"/>
              <a:gd name="connsiteX10" fmla="*/ 60080 w 2051268"/>
              <a:gd name="connsiteY10" fmla="*/ 4214440 h 4274520"/>
              <a:gd name="connsiteX11" fmla="*/ 0 w 2051268"/>
              <a:gd name="connsiteY11" fmla="*/ 4069393 h 4274520"/>
              <a:gd name="connsiteX12" fmla="*/ 0 w 2051268"/>
              <a:gd name="connsiteY12" fmla="*/ 205127 h 42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1268" h="4274520">
                <a:moveTo>
                  <a:pt x="0" y="205127"/>
                </a:moveTo>
                <a:cubicBezTo>
                  <a:pt x="0" y="150724"/>
                  <a:pt x="21612" y="98549"/>
                  <a:pt x="60081" y="60080"/>
                </a:cubicBezTo>
                <a:cubicBezTo>
                  <a:pt x="98550" y="21611"/>
                  <a:pt x="150725" y="0"/>
                  <a:pt x="205128" y="0"/>
                </a:cubicBezTo>
                <a:lnTo>
                  <a:pt x="1846141" y="0"/>
                </a:lnTo>
                <a:cubicBezTo>
                  <a:pt x="1900544" y="0"/>
                  <a:pt x="1952719" y="21612"/>
                  <a:pt x="1991188" y="60081"/>
                </a:cubicBezTo>
                <a:cubicBezTo>
                  <a:pt x="2029657" y="98550"/>
                  <a:pt x="2051268" y="150725"/>
                  <a:pt x="2051268" y="205128"/>
                </a:cubicBezTo>
                <a:lnTo>
                  <a:pt x="2051268" y="4069393"/>
                </a:lnTo>
                <a:cubicBezTo>
                  <a:pt x="2051268" y="4123796"/>
                  <a:pt x="2029656" y="4175971"/>
                  <a:pt x="1991188" y="4214440"/>
                </a:cubicBezTo>
                <a:cubicBezTo>
                  <a:pt x="1952719" y="4252909"/>
                  <a:pt x="1900544" y="4274520"/>
                  <a:pt x="1846141" y="4274520"/>
                </a:cubicBezTo>
                <a:lnTo>
                  <a:pt x="205127" y="4274520"/>
                </a:lnTo>
                <a:cubicBezTo>
                  <a:pt x="150724" y="4274520"/>
                  <a:pt x="98549" y="4252908"/>
                  <a:pt x="60080" y="4214440"/>
                </a:cubicBezTo>
                <a:cubicBezTo>
                  <a:pt x="21611" y="4175971"/>
                  <a:pt x="0" y="4123796"/>
                  <a:pt x="0" y="4069393"/>
                </a:cubicBezTo>
                <a:lnTo>
                  <a:pt x="0" y="205127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z="-127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1592" tIns="291592" rIns="291592" bIns="3283756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 smtClean="0"/>
              <a:t>Compétence C5</a:t>
            </a:r>
          </a:p>
          <a:p>
            <a:pPr lvl="0" algn="ctr"/>
            <a:r>
              <a:rPr lang="fr-FR" sz="1400" b="1" dirty="0" smtClean="0"/>
              <a:t> Décomposer fonctionnellement l’ensemble à étudier</a:t>
            </a:r>
            <a:endParaRPr lang="fr-FR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285720" y="71438"/>
            <a:ext cx="785818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solidFill>
                  <a:srgbClr val="FF0000"/>
                </a:solidFill>
              </a:rPr>
              <a:t>N°1B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72364" y="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On demande :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Forme libre 6"/>
          <p:cNvSpPr/>
          <p:nvPr/>
        </p:nvSpPr>
        <p:spPr>
          <a:xfrm>
            <a:off x="6357950" y="142852"/>
            <a:ext cx="1000100" cy="428604"/>
          </a:xfrm>
          <a:custGeom>
            <a:avLst/>
            <a:gdLst>
              <a:gd name="connsiteX0" fmla="*/ 0 w 1709390"/>
              <a:gd name="connsiteY0" fmla="*/ 85470 h 854695"/>
              <a:gd name="connsiteX1" fmla="*/ 25034 w 1709390"/>
              <a:gd name="connsiteY1" fmla="*/ 25034 h 854695"/>
              <a:gd name="connsiteX2" fmla="*/ 85470 w 1709390"/>
              <a:gd name="connsiteY2" fmla="*/ 1 h 854695"/>
              <a:gd name="connsiteX3" fmla="*/ 1623920 w 1709390"/>
              <a:gd name="connsiteY3" fmla="*/ 0 h 854695"/>
              <a:gd name="connsiteX4" fmla="*/ 1684356 w 1709390"/>
              <a:gd name="connsiteY4" fmla="*/ 25034 h 854695"/>
              <a:gd name="connsiteX5" fmla="*/ 1709389 w 1709390"/>
              <a:gd name="connsiteY5" fmla="*/ 85470 h 854695"/>
              <a:gd name="connsiteX6" fmla="*/ 1709390 w 1709390"/>
              <a:gd name="connsiteY6" fmla="*/ 769225 h 854695"/>
              <a:gd name="connsiteX7" fmla="*/ 1684356 w 1709390"/>
              <a:gd name="connsiteY7" fmla="*/ 829661 h 854695"/>
              <a:gd name="connsiteX8" fmla="*/ 1623920 w 1709390"/>
              <a:gd name="connsiteY8" fmla="*/ 854695 h 854695"/>
              <a:gd name="connsiteX9" fmla="*/ 85470 w 1709390"/>
              <a:gd name="connsiteY9" fmla="*/ 854695 h 854695"/>
              <a:gd name="connsiteX10" fmla="*/ 25034 w 1709390"/>
              <a:gd name="connsiteY10" fmla="*/ 829661 h 854695"/>
              <a:gd name="connsiteX11" fmla="*/ 0 w 1709390"/>
              <a:gd name="connsiteY11" fmla="*/ 769225 h 854695"/>
              <a:gd name="connsiteX12" fmla="*/ 0 w 1709390"/>
              <a:gd name="connsiteY12" fmla="*/ 85470 h 85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9390" h="854695">
                <a:moveTo>
                  <a:pt x="0" y="85470"/>
                </a:moveTo>
                <a:cubicBezTo>
                  <a:pt x="0" y="62802"/>
                  <a:pt x="9005" y="41062"/>
                  <a:pt x="25034" y="25034"/>
                </a:cubicBezTo>
                <a:cubicBezTo>
                  <a:pt x="41063" y="9005"/>
                  <a:pt x="62802" y="0"/>
                  <a:pt x="85470" y="1"/>
                </a:cubicBezTo>
                <a:lnTo>
                  <a:pt x="1623920" y="0"/>
                </a:lnTo>
                <a:cubicBezTo>
                  <a:pt x="1646588" y="0"/>
                  <a:pt x="1668328" y="9005"/>
                  <a:pt x="1684356" y="25034"/>
                </a:cubicBezTo>
                <a:cubicBezTo>
                  <a:pt x="1700385" y="41063"/>
                  <a:pt x="1709390" y="62802"/>
                  <a:pt x="1709389" y="85470"/>
                </a:cubicBezTo>
                <a:cubicBezTo>
                  <a:pt x="1709389" y="313388"/>
                  <a:pt x="1709390" y="541307"/>
                  <a:pt x="1709390" y="769225"/>
                </a:cubicBezTo>
                <a:cubicBezTo>
                  <a:pt x="1709390" y="791893"/>
                  <a:pt x="1700385" y="813633"/>
                  <a:pt x="1684356" y="829661"/>
                </a:cubicBezTo>
                <a:cubicBezTo>
                  <a:pt x="1668327" y="845690"/>
                  <a:pt x="1646588" y="854695"/>
                  <a:pt x="1623920" y="854695"/>
                </a:cubicBezTo>
                <a:lnTo>
                  <a:pt x="85470" y="854695"/>
                </a:lnTo>
                <a:cubicBezTo>
                  <a:pt x="62802" y="854695"/>
                  <a:pt x="41062" y="845690"/>
                  <a:pt x="25034" y="829661"/>
                </a:cubicBezTo>
                <a:cubicBezTo>
                  <a:pt x="9005" y="813632"/>
                  <a:pt x="0" y="791893"/>
                  <a:pt x="0" y="769225"/>
                </a:cubicBezTo>
                <a:lnTo>
                  <a:pt x="0" y="8547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608" tIns="53608" rIns="53608" bIns="53608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i="1" kern="1200" dirty="0" smtClean="0">
                <a:solidFill>
                  <a:schemeClr val="tx1"/>
                </a:solidFill>
              </a:rPr>
              <a:t>Durée: 2 heures</a:t>
            </a:r>
            <a:endParaRPr lang="fr-FR" sz="1400" b="1" i="1" kern="1200" dirty="0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87624" y="184666"/>
            <a:ext cx="517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Décomposer fonctionnellement l’ensemble à étudier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2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870</Words>
  <Application>Microsoft Office PowerPoint</Application>
  <PresentationFormat>Affichage à l'écran (4:3)</PresentationFormat>
  <Paragraphs>232</Paragraphs>
  <Slides>17</Slides>
  <Notes>3</Notes>
  <HiddenSlides>2</HiddenSlides>
  <MMClips>2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Thème Office</vt:lpstr>
      <vt:lpstr>Feuille de calcul</vt:lpstr>
      <vt:lpstr>Document</vt:lpstr>
      <vt:lpstr>Activité: PREPARATION D’UNE PRODUCTION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Activité: PREPARATION D’UN PRODUCTION</dc:title>
  <dc:creator>ufa</dc:creator>
  <cp:lastModifiedBy>Utilisateur</cp:lastModifiedBy>
  <cp:revision>119</cp:revision>
  <cp:lastPrinted>2014-03-30T13:45:22Z</cp:lastPrinted>
  <dcterms:created xsi:type="dcterms:W3CDTF">2012-09-30T16:48:50Z</dcterms:created>
  <dcterms:modified xsi:type="dcterms:W3CDTF">2014-04-01T21:18:27Z</dcterms:modified>
</cp:coreProperties>
</file>