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56" r:id="rId3"/>
    <p:sldId id="263" r:id="rId4"/>
    <p:sldId id="271" r:id="rId5"/>
    <p:sldId id="273" r:id="rId6"/>
    <p:sldId id="274" r:id="rId7"/>
    <p:sldId id="265" r:id="rId8"/>
    <p:sldId id="283" r:id="rId9"/>
    <p:sldId id="275" r:id="rId10"/>
    <p:sldId id="276" r:id="rId11"/>
    <p:sldId id="281" r:id="rId12"/>
    <p:sldId id="257" r:id="rId13"/>
    <p:sldId id="264" r:id="rId14"/>
    <p:sldId id="277" r:id="rId15"/>
    <p:sldId id="269" r:id="rId16"/>
    <p:sldId id="278" r:id="rId17"/>
    <p:sldId id="279" r:id="rId18"/>
    <p:sldId id="267" r:id="rId19"/>
    <p:sldId id="282" r:id="rId20"/>
    <p:sldId id="270" r:id="rId21"/>
    <p:sldId id="280" r:id="rId22"/>
    <p:sldId id="284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f" initials="FF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  <a:srgbClr val="FFFF00"/>
    <a:srgbClr val="FF0000"/>
    <a:srgbClr val="92D050"/>
    <a:srgbClr val="FFFFFF"/>
    <a:srgbClr val="0066FF"/>
    <a:srgbClr val="FB3963"/>
    <a:srgbClr val="8BA080"/>
    <a:srgbClr val="6BB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508" autoAdjust="0"/>
  </p:normalViewPr>
  <p:slideViewPr>
    <p:cSldViewPr snapToGrid="0">
      <p:cViewPr>
        <p:scale>
          <a:sx n="60" d="100"/>
          <a:sy n="60" d="100"/>
        </p:scale>
        <p:origin x="-164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1B00-6FC2-41C5-8CC8-B9EEA04C504C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8FED-E309-4234-8533-7FE78C07775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63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F934-0B1F-4A2D-B327-660F7F58F120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92BD-A84E-44A3-8DF7-E6ED0C1DA78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04592BD-A84E-44A3-8DF7-E6ED0C1DA784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600" dirty="0" smtClean="0"/>
              <a:t>Et terminer compte tenu de la solutions retenue, par un </a:t>
            </a:r>
            <a:r>
              <a:rPr lang="fr-FR" sz="1600" b="1" dirty="0" smtClean="0">
                <a:solidFill>
                  <a:srgbClr val="006600"/>
                </a:solidFill>
              </a:rPr>
              <a:t>croquis</a:t>
            </a:r>
            <a:r>
              <a:rPr lang="fr-FR" sz="1600" dirty="0" smtClean="0"/>
              <a:t>  </a:t>
            </a:r>
            <a:r>
              <a:rPr lang="fr-FR" sz="1600" b="1" dirty="0" smtClean="0">
                <a:solidFill>
                  <a:srgbClr val="006600"/>
                </a:solidFill>
              </a:rPr>
              <a:t>de principe </a:t>
            </a:r>
            <a:r>
              <a:rPr lang="fr-FR" sz="1600" dirty="0" smtClean="0"/>
              <a:t>avec une cotation partielle </a:t>
            </a:r>
          </a:p>
          <a:p>
            <a:pPr algn="ctr"/>
            <a:r>
              <a:rPr lang="fr-FR" sz="1600" b="1" dirty="0" smtClean="0">
                <a:solidFill>
                  <a:srgbClr val="006600"/>
                </a:solidFill>
              </a:rPr>
              <a:t>+</a:t>
            </a:r>
          </a:p>
          <a:p>
            <a:r>
              <a:rPr lang="fr-FR" sz="1600" b="1" dirty="0" smtClean="0">
                <a:solidFill>
                  <a:srgbClr val="006600"/>
                </a:solidFill>
              </a:rPr>
              <a:t>Quelques cotations </a:t>
            </a:r>
            <a:r>
              <a:rPr lang="fr-FR" sz="1600" dirty="0" smtClean="0"/>
              <a:t>que nous exploiterons au moment de la créations du dossier de plan.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600" dirty="0" smtClean="0"/>
          </a:p>
          <a:p>
            <a:r>
              <a:rPr lang="fr-FR" sz="1600" dirty="0" smtClean="0"/>
              <a:t>Activité N°2</a:t>
            </a:r>
          </a:p>
          <a:p>
            <a:endParaRPr lang="fr-FR" sz="1600" dirty="0" smtClean="0"/>
          </a:p>
          <a:p>
            <a:r>
              <a:rPr lang="fr-FR" sz="1600" dirty="0" smtClean="0"/>
              <a:t>Partie redimensionnement </a:t>
            </a:r>
          </a:p>
          <a:p>
            <a:endParaRPr lang="fr-FR" sz="1600" dirty="0" smtClean="0"/>
          </a:p>
          <a:p>
            <a:r>
              <a:rPr lang="fr-FR" sz="1600" dirty="0" smtClean="0"/>
              <a:t>L’ouvrage que nos étudiants ont à leur disposition:</a:t>
            </a:r>
          </a:p>
          <a:p>
            <a:r>
              <a:rPr lang="fr-FR" sz="1600" dirty="0" smtClean="0"/>
              <a:t>Le </a:t>
            </a:r>
            <a:r>
              <a:rPr lang="fr-FR" sz="1600" dirty="0" err="1" smtClean="0"/>
              <a:t>codap</a:t>
            </a:r>
            <a:r>
              <a:rPr lang="fr-FR" sz="1600" dirty="0" smtClean="0"/>
              <a:t>  didactique 2010 + </a:t>
            </a:r>
            <a:r>
              <a:rPr lang="fr-FR" sz="1600" dirty="0" err="1" smtClean="0"/>
              <a:t>SICAPNET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1600" dirty="0" smtClean="0"/>
              <a:t>Le dimensionnement s’effectue avec </a:t>
            </a:r>
            <a:r>
              <a:rPr lang="fr-FR" sz="1600" dirty="0" err="1" smtClean="0"/>
              <a:t>SICAPNET</a:t>
            </a:r>
            <a:endParaRPr lang="fr-FR" sz="1600" dirty="0" smtClean="0"/>
          </a:p>
          <a:p>
            <a:r>
              <a:rPr lang="fr-FR" sz="1600" dirty="0" smtClean="0"/>
              <a:t>(Il en existe  d’autres, par exemple </a:t>
            </a:r>
            <a:r>
              <a:rPr lang="fr-FR" sz="1600" dirty="0" err="1" smtClean="0"/>
              <a:t>MICROPROTOL</a:t>
            </a:r>
            <a:r>
              <a:rPr lang="fr-FR" sz="1600" dirty="0" smtClean="0"/>
              <a:t>) mais dans notre région les quelques  entreprises qui réalisent des dimensionnement  utilisent </a:t>
            </a:r>
            <a:r>
              <a:rPr lang="fr-FR" sz="1600" dirty="0" err="1" smtClean="0"/>
              <a:t>SICAPNET</a:t>
            </a:r>
            <a:endParaRPr lang="fr-FR" sz="1600" dirty="0" smtClean="0"/>
          </a:p>
          <a:p>
            <a:endParaRPr lang="fr-FR" sz="1600" b="1" dirty="0" smtClean="0">
              <a:solidFill>
                <a:srgbClr val="FF0000"/>
              </a:solidFill>
            </a:endParaRPr>
          </a:p>
          <a:p>
            <a:r>
              <a:rPr lang="fr-FR" sz="1600" b="1" dirty="0" smtClean="0">
                <a:solidFill>
                  <a:srgbClr val="FF0000"/>
                </a:solidFill>
              </a:rPr>
              <a:t>Utilisation: SIMPLE mais qui demande 3 à 4 h d’utilisation préalable en fin de 1ère année début de 2</a:t>
            </a:r>
            <a:r>
              <a:rPr lang="fr-FR" sz="1600" b="1" baseline="30000" dirty="0" smtClean="0">
                <a:solidFill>
                  <a:srgbClr val="FF0000"/>
                </a:solidFill>
              </a:rPr>
              <a:t>ème</a:t>
            </a:r>
            <a:endParaRPr lang="fr-FR" sz="1600" b="1" dirty="0" smtClean="0">
              <a:solidFill>
                <a:srgbClr val="FF0000"/>
              </a:solidFill>
            </a:endParaRPr>
          </a:p>
          <a:p>
            <a:endParaRPr lang="fr-FR" sz="16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Accès par un login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Choix des bases de calcul possibles. Nous avons à notre disposition 200 jetons à consommer sur une année. Nous consommons 1 jeton par base de calcul . Ces jetons sont valables 24h.. Et doivent ensuite être renouvelés si nous souhaitons  continuer nos calculs.</a:t>
            </a:r>
          </a:p>
          <a:p>
            <a:r>
              <a:rPr lang="fr-FR" sz="1600" dirty="0" smtClean="0"/>
              <a:t>Il est possible bien entendu de travailler en mode consultation..Suffisant pour faire une saisie d’1 équipement ou consulter des affaires antérieures.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Nous arrivons sur une arborescence de toutes les installations déjà traitées dans l’entreprise ou BE</a:t>
            </a:r>
          </a:p>
          <a:p>
            <a:r>
              <a:rPr lang="fr-FR" sz="1600" dirty="0" smtClean="0"/>
              <a:t>Le mode d’archivage est tel que pour chaque équipement il est possible d’avoir à sa disposition des documents Texte/PDF/Fichier DAO/</a:t>
            </a:r>
            <a:r>
              <a:rPr lang="fr-FR" sz="1600" dirty="0" err="1" smtClean="0"/>
              <a:t>etc</a:t>
            </a:r>
            <a:r>
              <a:rPr lang="fr-FR" sz="1600" dirty="0" smtClean="0"/>
              <a:t>???relatif à chaque affaire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600" dirty="0" smtClean="0"/>
              <a:t>Nos étudiants: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Création’ d’une affaire  et d’un équipement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A disposition: une barre permettant la création des composants à calculer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Une arborescence sur laquelle apparaît chaque composant constitué.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Interface graphique qui permettre de visualiser  en 3D  l’équipement dans sa globalité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600" dirty="0" smtClean="0"/>
              <a:t>Pour chaque composant la </a:t>
            </a:r>
            <a:r>
              <a:rPr lang="fr-FR" sz="1600" b="1" dirty="0" smtClean="0">
                <a:solidFill>
                  <a:srgbClr val="006600"/>
                </a:solidFill>
              </a:rPr>
              <a:t>méthodologie</a:t>
            </a:r>
            <a:r>
              <a:rPr lang="fr-FR" sz="1600" dirty="0" smtClean="0"/>
              <a:t> consiste à:</a:t>
            </a:r>
          </a:p>
          <a:p>
            <a:endParaRPr lang="fr-FR" sz="1600" dirty="0" smtClean="0"/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Définition des éléments avec des schémas qui font référence </a:t>
            </a:r>
            <a:r>
              <a:rPr lang="fr-FR" sz="1600" b="1" dirty="0" smtClean="0">
                <a:solidFill>
                  <a:srgbClr val="006600"/>
                </a:solidFill>
              </a:rPr>
              <a:t>trait pour trait </a:t>
            </a:r>
            <a:r>
              <a:rPr lang="fr-FR" sz="1600" dirty="0" smtClean="0"/>
              <a:t>à des chapitres du </a:t>
            </a:r>
            <a:r>
              <a:rPr lang="fr-FR" sz="1600" dirty="0" err="1" smtClean="0"/>
              <a:t>codap</a:t>
            </a:r>
            <a:r>
              <a:rPr lang="fr-FR" sz="1600" dirty="0" smtClean="0"/>
              <a:t> utilisé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Nécessité de définir les sollicitations (pression de calcul, pression d’essai , épaisseur de corrosion etc..)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Définition de la matière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Définition dimensionnelle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Tolérance de fabrication</a:t>
            </a:r>
          </a:p>
          <a:p>
            <a:pPr>
              <a:buFont typeface="Arial" pitchFamily="34" charset="0"/>
              <a:buChar char="•"/>
            </a:pPr>
            <a:endParaRPr lang="fr-FR" sz="1600" dirty="0" smtClean="0"/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Après la saisie de tout ces paramètres l’étudiant effectue ses calculs</a:t>
            </a:r>
            <a:r>
              <a:rPr lang="fr-FR" sz="1600" dirty="0" smtClean="0">
                <a:solidFill>
                  <a:srgbClr val="006600"/>
                </a:solidFill>
              </a:rPr>
              <a:t> </a:t>
            </a:r>
            <a:r>
              <a:rPr lang="fr-FR" sz="1600" b="1" dirty="0" smtClean="0">
                <a:solidFill>
                  <a:srgbClr val="006600"/>
                </a:solidFill>
              </a:rPr>
              <a:t>avec l’affichage de commentaires </a:t>
            </a:r>
            <a:r>
              <a:rPr lang="fr-FR" sz="1600" b="1" dirty="0" smtClean="0">
                <a:solidFill>
                  <a:srgbClr val="FF0000"/>
                </a:solidFill>
              </a:rPr>
              <a:t>(en rouge)</a:t>
            </a:r>
            <a:r>
              <a:rPr lang="fr-FR" sz="1600" dirty="0" smtClean="0"/>
              <a:t> tant que les dimensions indiquées (épaisseur) sont insuffisantes</a:t>
            </a:r>
            <a:endParaRPr lang="fr-FR" sz="1600" b="1" dirty="0" smtClean="0">
              <a:solidFill>
                <a:srgbClr val="FF0000"/>
              </a:solidFill>
            </a:endParaRPr>
          </a:p>
          <a:p>
            <a:endParaRPr lang="fr-FR" sz="1600" dirty="0" smtClean="0"/>
          </a:p>
          <a:p>
            <a:pPr algn="ctr"/>
            <a:r>
              <a:rPr lang="fr-FR" sz="1600" b="1" i="1" dirty="0" err="1" smtClean="0"/>
              <a:t>14mm</a:t>
            </a:r>
            <a:r>
              <a:rPr lang="fr-FR" sz="1600" b="1" i="1" dirty="0" smtClean="0"/>
              <a:t> pour notre cas de étude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600" dirty="0" smtClean="0"/>
          </a:p>
          <a:p>
            <a:r>
              <a:rPr lang="fr-FR" sz="1600" dirty="0" smtClean="0"/>
              <a:t>Les commentaires précédents s’appliquent de la même manière à la fonction de piquage avec la complexité en plus:</a:t>
            </a:r>
          </a:p>
          <a:p>
            <a:endParaRPr lang="fr-FR" sz="1600" dirty="0" smtClean="0"/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 du type de piquage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 d’envisager ou non nécessité d’une plaque renfort </a:t>
            </a:r>
          </a:p>
          <a:p>
            <a:pPr>
              <a:buFont typeface="Arial" pitchFamily="34" charset="0"/>
              <a:buChar char="•"/>
            </a:pPr>
            <a:endParaRPr lang="fr-FR" sz="1600" b="1" i="1" dirty="0" smtClean="0"/>
          </a:p>
          <a:p>
            <a:pPr algn="ctr"/>
            <a:r>
              <a:rPr lang="fr-FR" sz="1600" b="1" i="1" dirty="0" smtClean="0"/>
              <a:t>Nécessaire dans notre étude</a:t>
            </a:r>
            <a:endParaRPr lang="fr-FR" sz="1600" b="1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1600" dirty="0" smtClean="0"/>
              <a:t>Nous avons à tout moment la possibilité d’accéder à la note de calcul qui sera celle que l’on pourra éditer par ex pour un client</a:t>
            </a:r>
          </a:p>
          <a:p>
            <a:endParaRPr lang="fr-FR" sz="1600" dirty="0" smtClean="0"/>
          </a:p>
          <a:p>
            <a:r>
              <a:rPr lang="fr-FR" sz="1600" dirty="0" smtClean="0"/>
              <a:t>Avec une</a:t>
            </a:r>
            <a:r>
              <a:rPr lang="fr-FR" sz="1600" dirty="0" smtClean="0">
                <a:solidFill>
                  <a:srgbClr val="006600"/>
                </a:solidFill>
              </a:rPr>
              <a:t> </a:t>
            </a:r>
            <a:r>
              <a:rPr lang="fr-FR" sz="1600" b="1" dirty="0" smtClean="0">
                <a:solidFill>
                  <a:srgbClr val="006600"/>
                </a:solidFill>
              </a:rPr>
              <a:t>information intéressante qui nous met  en garde </a:t>
            </a:r>
            <a:r>
              <a:rPr lang="fr-FR" sz="1600" dirty="0" smtClean="0"/>
              <a:t>sur le fait que dans la vérification de notre piquage nous n’avons pas aborder la notion de discontinuité que représente la présence proche de la</a:t>
            </a:r>
            <a:r>
              <a:rPr lang="fr-FR" sz="1600" i="1" dirty="0" smtClean="0"/>
              <a:t> plaque tubulaire, puisque cet élément n’a pas encore été définit</a:t>
            </a:r>
            <a:r>
              <a:rPr lang="fr-FR" sz="1600" b="1" i="1" dirty="0" smtClean="0"/>
              <a:t>.</a:t>
            </a:r>
          </a:p>
          <a:p>
            <a:pPr algn="ctr"/>
            <a:r>
              <a:rPr lang="fr-FR" sz="2000" b="1" i="1" dirty="0" smtClean="0"/>
              <a:t> (la note de calcul est donc incomplète</a:t>
            </a:r>
            <a:r>
              <a:rPr lang="fr-FR" sz="2000" b="1" dirty="0" smtClean="0"/>
              <a:t>)</a:t>
            </a:r>
          </a:p>
          <a:p>
            <a:endParaRPr lang="fr-FR" sz="1600" dirty="0" smtClean="0"/>
          </a:p>
          <a:p>
            <a:r>
              <a:rPr lang="fr-FR" sz="1600" dirty="0" smtClean="0"/>
              <a:t>Et là </a:t>
            </a:r>
            <a:r>
              <a:rPr lang="fr-FR" sz="1600" b="1" dirty="0" smtClean="0">
                <a:solidFill>
                  <a:srgbClr val="006600"/>
                </a:solidFill>
              </a:rPr>
              <a:t>des aspects un peu complexes</a:t>
            </a:r>
            <a:r>
              <a:rPr lang="fr-FR" sz="1600" dirty="0" smtClean="0"/>
              <a:t> pour un étudiant de BTS se présentent.</a:t>
            </a:r>
          </a:p>
          <a:p>
            <a:r>
              <a:rPr lang="fr-FR" sz="1600" dirty="0" smtClean="0"/>
              <a:t>Le calcul d’une plaque tubulaire selon le </a:t>
            </a:r>
            <a:r>
              <a:rPr lang="fr-FR" sz="1600" dirty="0" err="1" smtClean="0"/>
              <a:t>CODAP</a:t>
            </a:r>
            <a:r>
              <a:rPr lang="fr-FR" sz="1600" dirty="0" smtClean="0"/>
              <a:t> nécessite la définition de nombreux paramètres (type de plaque, type d’échangeur, position et formes des tubulures </a:t>
            </a:r>
            <a:r>
              <a:rPr lang="fr-FR" sz="1600" dirty="0" err="1" smtClean="0"/>
              <a:t>etc</a:t>
            </a:r>
            <a:r>
              <a:rPr lang="fr-FR" sz="1600" dirty="0" smtClean="0"/>
              <a:t>…)</a:t>
            </a:r>
          </a:p>
          <a:p>
            <a:r>
              <a:rPr lang="fr-FR" sz="1600" b="1" dirty="0" smtClean="0">
                <a:solidFill>
                  <a:srgbClr val="FF3300"/>
                </a:solidFill>
              </a:rPr>
              <a:t>Tout cela est hors programme</a:t>
            </a:r>
            <a:r>
              <a:rPr lang="fr-FR" sz="1600" dirty="0" smtClean="0"/>
              <a:t>, nous ne l’abordons donc pas dans notre activité.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600" b="1" i="1" dirty="0" smtClean="0"/>
              <a:t>De la même façon sous forme  d’échange prof étudiants: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Nous abordons la  définition géométrique du piquage avec sa plaque de renfort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Nous </a:t>
            </a:r>
            <a:r>
              <a:rPr lang="fr-FR" sz="1600" b="1" dirty="0" smtClean="0">
                <a:solidFill>
                  <a:srgbClr val="006600"/>
                </a:solidFill>
              </a:rPr>
              <a:t>retenons au final les quelques assemblages qui sont </a:t>
            </a:r>
            <a:r>
              <a:rPr lang="fr-FR" sz="1600" dirty="0" smtClean="0"/>
              <a:t>admis par la catégorie de construction de l’appareil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600" dirty="0" smtClean="0"/>
              <a:t>De la même façon compte tenu de la solutions retenue, nous terminons cette activité par un croquis  de principe avec une cotation partielle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600" dirty="0" smtClean="0"/>
              <a:t>Dernière Activité….la N°4</a:t>
            </a:r>
          </a:p>
          <a:p>
            <a:endParaRPr lang="fr-FR" sz="1600" dirty="0" smtClean="0"/>
          </a:p>
          <a:p>
            <a:r>
              <a:rPr lang="fr-FR" sz="1600" dirty="0" smtClean="0"/>
              <a:t>Activité d’élaboration de dossiers de plans (avec cotation / nomenclature / représentation de soudures /mise en place des tolérances générales ou spécifiques.</a:t>
            </a:r>
          </a:p>
          <a:p>
            <a:endParaRPr lang="fr-FR" sz="1600" dirty="0" smtClean="0"/>
          </a:p>
          <a:p>
            <a:r>
              <a:rPr lang="fr-FR" sz="1600" dirty="0" smtClean="0"/>
              <a:t>. Etude qui porte sur l’assemblage  </a:t>
            </a:r>
            <a:r>
              <a:rPr lang="fr-FR" sz="1600" b="1" dirty="0" smtClean="0">
                <a:solidFill>
                  <a:srgbClr val="FF0000"/>
                </a:solidFill>
              </a:rPr>
              <a:t>« calandre – piquage- plaque d’extrémité ».</a:t>
            </a:r>
            <a:endParaRPr lang="fr-FR" sz="1600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600" dirty="0" smtClean="0"/>
              <a:t>A partir de 1997 ou la </a:t>
            </a:r>
            <a:r>
              <a:rPr lang="fr-FR" sz="1600" dirty="0" err="1" smtClean="0"/>
              <a:t>DESP</a:t>
            </a:r>
            <a:r>
              <a:rPr lang="fr-FR" sz="1600" dirty="0" smtClean="0"/>
              <a:t> a permis de mettre en place des exigences visant à harmoniser la sécurité des appareils </a:t>
            </a:r>
            <a:r>
              <a:rPr lang="fr-FR" sz="1600" dirty="0" err="1" smtClean="0"/>
              <a:t>ss</a:t>
            </a:r>
            <a:r>
              <a:rPr lang="fr-FR" sz="1600" dirty="0" smtClean="0"/>
              <a:t> pression au niveau européen, il s'est passé une période transitoire qui est allé en 2012. </a:t>
            </a:r>
          </a:p>
          <a:p>
            <a:r>
              <a:rPr lang="fr-FR" sz="1600" dirty="0" smtClean="0"/>
              <a:t>Période à partir de laquelle tout appareil neuf doit être redimensionné [vérification au </a:t>
            </a:r>
            <a:r>
              <a:rPr lang="fr-FR" sz="1600" dirty="0" err="1" smtClean="0"/>
              <a:t>CODAP</a:t>
            </a:r>
            <a:r>
              <a:rPr lang="fr-FR" sz="1600" dirty="0" smtClean="0"/>
              <a:t>].</a:t>
            </a:r>
          </a:p>
          <a:p>
            <a:r>
              <a:rPr lang="fr-FR" sz="1600" dirty="0" smtClean="0"/>
              <a:t>Je me propose donc avec ma classe de 2ème année (15 élèves) de travailler sur des étapes de </a:t>
            </a:r>
            <a:r>
              <a:rPr lang="fr-FR" sz="1600" dirty="0" err="1" smtClean="0"/>
              <a:t>reconception</a:t>
            </a:r>
            <a:r>
              <a:rPr lang="fr-FR" sz="1600" dirty="0" smtClean="0"/>
              <a:t>.</a:t>
            </a:r>
          </a:p>
          <a:p>
            <a:r>
              <a:rPr lang="fr-FR" sz="1600" dirty="0" smtClean="0"/>
              <a:t>Seuls quelques éléments de l'échangeur seront concernés par cette activité.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fr-FR" sz="1600" dirty="0" smtClean="0"/>
              <a:t>Compte tenu de la</a:t>
            </a:r>
            <a:r>
              <a:rPr lang="fr-FR" sz="1600" b="1" dirty="0" smtClean="0">
                <a:solidFill>
                  <a:srgbClr val="006600"/>
                </a:solidFill>
              </a:rPr>
              <a:t> complexité des activités abordées</a:t>
            </a:r>
          </a:p>
          <a:p>
            <a:r>
              <a:rPr lang="fr-FR" sz="1600" dirty="0" smtClean="0"/>
              <a:t> le fait de  les développer en fin de 1</a:t>
            </a:r>
            <a:r>
              <a:rPr lang="fr-FR" sz="1600" baseline="30000" dirty="0" smtClean="0"/>
              <a:t>er</a:t>
            </a:r>
            <a:r>
              <a:rPr lang="fr-FR" sz="1600" dirty="0" smtClean="0"/>
              <a:t> semestre de 2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année BTS </a:t>
            </a:r>
            <a:r>
              <a:rPr lang="fr-FR" sz="1600" dirty="0" err="1" smtClean="0"/>
              <a:t>CRCI</a:t>
            </a:r>
            <a:r>
              <a:rPr lang="fr-FR" sz="1600" dirty="0" smtClean="0"/>
              <a:t>  peut se comprendre ainsi +facilement.</a:t>
            </a:r>
          </a:p>
          <a:p>
            <a:endParaRPr lang="fr-FR" sz="1600" dirty="0" smtClean="0"/>
          </a:p>
          <a:p>
            <a:r>
              <a:rPr lang="fr-FR" sz="1700" b="1" i="1" dirty="0" smtClean="0">
                <a:solidFill>
                  <a:srgbClr val="FF0000"/>
                </a:solidFill>
              </a:rPr>
              <a:t>J’ai développé une étude qui,  si elle est bien  menée peut laisser à penser que les étudiants peuvent être conscients de futures responsabilités qu’il pourraient avoir à assumer dans un BE ou comme Chargé d’affaires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dirty="0" smtClean="0"/>
              <a:t>Une petite remarque</a:t>
            </a:r>
            <a:r>
              <a:rPr lang="fr-FR" sz="1600" b="1" dirty="0" smtClean="0">
                <a:solidFill>
                  <a:srgbClr val="006600"/>
                </a:solidFill>
              </a:rPr>
              <a:t>: Il n’est nullement possible à ma connaissance) d’envisager directement la définition sous un modeleur volumique et d’avoir une démarche  de calcul « interactive » avec </a:t>
            </a:r>
            <a:r>
              <a:rPr lang="fr-FR" sz="1600" b="1" dirty="0" err="1" smtClean="0">
                <a:solidFill>
                  <a:srgbClr val="006600"/>
                </a:solidFill>
              </a:rPr>
              <a:t>SICAPNET</a:t>
            </a:r>
            <a:endParaRPr lang="fr-FR" sz="1600" b="1" dirty="0" smtClean="0">
              <a:solidFill>
                <a:srgbClr val="006600"/>
              </a:solidFill>
            </a:endParaRPr>
          </a:p>
          <a:p>
            <a:endParaRPr lang="fr-FR" sz="1600" dirty="0" smtClean="0"/>
          </a:p>
          <a:p>
            <a:r>
              <a:rPr lang="fr-FR" sz="1600" dirty="0" smtClean="0"/>
              <a:t>Néanmoins il est possible d’importer sous un modeleur volumique les éléments volumiques fait sous </a:t>
            </a:r>
            <a:r>
              <a:rPr lang="fr-FR" sz="1600" dirty="0" err="1" smtClean="0"/>
              <a:t>SICAPNET</a:t>
            </a:r>
            <a:r>
              <a:rPr lang="fr-FR" sz="1600" dirty="0" smtClean="0"/>
              <a:t> de manière à pouvoir gagner un peu de temps dans la phase de définitions de l’appareil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92696" y="4355976"/>
            <a:ext cx="5486400" cy="4114800"/>
          </a:xfrm>
        </p:spPr>
        <p:txBody>
          <a:bodyPr>
            <a:normAutofit/>
          </a:bodyPr>
          <a:lstStyle/>
          <a:p>
            <a:r>
              <a:rPr lang="fr-FR" sz="1600" dirty="0" smtClean="0"/>
              <a:t>Selon différents critères qui sont principalement:</a:t>
            </a:r>
          </a:p>
          <a:p>
            <a:endParaRPr lang="fr-FR" sz="1600" dirty="0" smtClean="0"/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 d’ordre technologique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de contraintes réglementaires imposées par le </a:t>
            </a:r>
            <a:r>
              <a:rPr lang="fr-FR" sz="1600" dirty="0" err="1" smtClean="0"/>
              <a:t>CODAP</a:t>
            </a:r>
            <a:endParaRPr lang="fr-FR" sz="1600" dirty="0" smtClean="0"/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de contraintes de Fabrication 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Et de contraintes au niveau de la mise en œuvre de </a:t>
            </a:r>
            <a:r>
              <a:rPr lang="fr-FR" sz="1600" dirty="0" err="1" smtClean="0"/>
              <a:t>CND</a:t>
            </a:r>
            <a:r>
              <a:rPr lang="fr-FR" sz="1600" dirty="0" smtClean="0"/>
              <a:t> (Ressuage -US-Radio)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983560" cy="4114800"/>
          </a:xfrm>
        </p:spPr>
        <p:txBody>
          <a:bodyPr>
            <a:normAutofit/>
          </a:bodyPr>
          <a:lstStyle/>
          <a:p>
            <a:r>
              <a:rPr lang="fr-FR" sz="1600" dirty="0" smtClean="0"/>
              <a:t>Une activité 1 qui répond à la compétence C2 du référentiel qui qui est une étape de BE et de durée 2h.</a:t>
            </a:r>
          </a:p>
          <a:p>
            <a:r>
              <a:rPr lang="fr-FR" sz="1600" dirty="0" smtClean="0"/>
              <a:t>Etude qui porte sur l’assemblage  </a:t>
            </a:r>
            <a:r>
              <a:rPr lang="fr-FR" sz="1600" b="1" dirty="0" smtClean="0">
                <a:solidFill>
                  <a:srgbClr val="FF0000"/>
                </a:solidFill>
              </a:rPr>
              <a:t>« calandre plaque d’extrémité ». </a:t>
            </a:r>
          </a:p>
          <a:p>
            <a:endParaRPr lang="fr-FR" sz="1600" b="1" dirty="0" smtClean="0">
              <a:solidFill>
                <a:srgbClr val="FF0000"/>
              </a:solidFill>
            </a:endParaRPr>
          </a:p>
          <a:p>
            <a:r>
              <a:rPr lang="fr-FR" sz="1600" dirty="0" smtClean="0"/>
              <a:t>Une activité 2 qui répond à la compétence C3 du référentiel – que je développerais plus particulièrement un peu plus loin dans mon exposé. Activité qui consistera à aborder le dimensionnement d’un virole et d’1 piquage à l’aide d’un outil informatique (</a:t>
            </a:r>
            <a:r>
              <a:rPr lang="fr-FR" sz="1600" dirty="0" err="1" smtClean="0"/>
              <a:t>SICAPNET</a:t>
            </a:r>
            <a:r>
              <a:rPr lang="fr-FR" sz="1600" dirty="0" smtClean="0"/>
              <a:t>)</a:t>
            </a:r>
          </a:p>
          <a:p>
            <a:endParaRPr lang="fr-FR" sz="1600" dirty="0" smtClean="0"/>
          </a:p>
          <a:p>
            <a:r>
              <a:rPr lang="fr-FR" sz="1600" dirty="0" smtClean="0"/>
              <a:t>Une activité 3 qui répond à la compétence C2 du référentiel qui est elle aussi une étape de BE et de durée 2h . Etude qui porte sur l’assemblage  </a:t>
            </a:r>
            <a:r>
              <a:rPr lang="fr-FR" sz="1600" b="1" dirty="0" smtClean="0">
                <a:solidFill>
                  <a:srgbClr val="FF0000"/>
                </a:solidFill>
              </a:rPr>
              <a:t>« piquage sur calandre »</a:t>
            </a:r>
          </a:p>
          <a:p>
            <a:endParaRPr lang="fr-FR" sz="1600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B273F-4E9D-4E01-AC31-E16599CF28C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600" dirty="0" smtClean="0"/>
              <a:t>Une activité 4 qui répond à la compétence C4 du référentiel .</a:t>
            </a:r>
          </a:p>
          <a:p>
            <a:r>
              <a:rPr lang="fr-FR" sz="1600" dirty="0" smtClean="0"/>
              <a:t>Activité d’élaboration de dossiers de plans (avec cotation / nomenclature / représentation de soudures /mise en place des tolérances générales ou spécifiques.</a:t>
            </a:r>
          </a:p>
          <a:p>
            <a:endParaRPr lang="fr-FR" sz="1600" dirty="0" smtClean="0"/>
          </a:p>
          <a:p>
            <a:r>
              <a:rPr lang="fr-FR" sz="1600" dirty="0" smtClean="0"/>
              <a:t>. Etude qui porte sur l’assemblage  </a:t>
            </a:r>
            <a:r>
              <a:rPr lang="fr-FR" sz="1600" b="1" dirty="0" smtClean="0">
                <a:solidFill>
                  <a:srgbClr val="FF0000"/>
                </a:solidFill>
              </a:rPr>
              <a:t>« calandre – piquage- plaque d’extrémité ».</a:t>
            </a:r>
            <a:endParaRPr lang="fr-FR" sz="1600" dirty="0" smtClean="0"/>
          </a:p>
          <a:p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600" dirty="0" smtClean="0"/>
              <a:t>Prise en main de l’appareil / Nécessité d’1 travail préliminaire</a:t>
            </a:r>
          </a:p>
          <a:p>
            <a:endParaRPr lang="fr-FR" sz="1600" dirty="0" smtClean="0"/>
          </a:p>
          <a:p>
            <a:r>
              <a:rPr lang="fr-FR" sz="1600" dirty="0" smtClean="0"/>
              <a:t>Les élèves ont a leur disposition: </a:t>
            </a:r>
          </a:p>
          <a:p>
            <a:r>
              <a:rPr lang="fr-FR" sz="1600" b="1" dirty="0" smtClean="0">
                <a:solidFill>
                  <a:srgbClr val="006600"/>
                </a:solidFill>
              </a:rPr>
              <a:t>Le plan de l’appareil sous forme d’un document A3 + les spécifications (datant de 1990</a:t>
            </a:r>
            <a:r>
              <a:rPr lang="fr-FR" sz="1600" dirty="0" smtClean="0"/>
              <a:t>)</a:t>
            </a:r>
          </a:p>
          <a:p>
            <a:endParaRPr lang="fr-FR" sz="1600" dirty="0" smtClean="0"/>
          </a:p>
          <a:p>
            <a:r>
              <a:rPr lang="fr-FR" sz="1600" dirty="0" smtClean="0"/>
              <a:t>Il consiste à récupérer les spécifications principales de l’appareils en vigueur et parfois de les retranscrire en fonctions des normes actuelles (ex. Choix des matériaux à utiliser)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600" dirty="0" smtClean="0"/>
              <a:t>Activité N°1</a:t>
            </a:r>
          </a:p>
          <a:p>
            <a:r>
              <a:rPr lang="fr-FR" sz="1600" dirty="0" smtClean="0"/>
              <a:t>Activité en classe entière  </a:t>
            </a:r>
          </a:p>
          <a:p>
            <a:endParaRPr lang="fr-FR" sz="1600" dirty="0" smtClean="0"/>
          </a:p>
          <a:p>
            <a:r>
              <a:rPr lang="fr-FR" sz="1600" dirty="0" smtClean="0"/>
              <a:t> l’élément étudié = </a:t>
            </a:r>
            <a:r>
              <a:rPr lang="fr-FR" sz="1600" b="1" dirty="0" smtClean="0">
                <a:solidFill>
                  <a:srgbClr val="006600"/>
                </a:solidFill>
              </a:rPr>
              <a:t>Assemblage calandre / plaque d’extrémité</a:t>
            </a:r>
          </a:p>
          <a:p>
            <a:endParaRPr lang="fr-FR" sz="1600" dirty="0" smtClean="0"/>
          </a:p>
          <a:p>
            <a:r>
              <a:rPr lang="fr-FR" sz="1600" dirty="0" smtClean="0"/>
              <a:t>Chaque étudiants à en sa possession un exemplaire didactique du </a:t>
            </a:r>
            <a:r>
              <a:rPr lang="fr-FR" sz="1600" dirty="0" err="1" smtClean="0"/>
              <a:t>CODAP</a:t>
            </a:r>
            <a:endParaRPr lang="fr-FR" sz="1600" dirty="0" smtClean="0"/>
          </a:p>
          <a:p>
            <a:endParaRPr lang="fr-FR" sz="1600" dirty="0" smtClean="0"/>
          </a:p>
          <a:p>
            <a:r>
              <a:rPr lang="fr-FR" sz="1600" dirty="0" smtClean="0"/>
              <a:t>Nota:</a:t>
            </a:r>
          </a:p>
          <a:p>
            <a:r>
              <a:rPr lang="fr-FR" sz="1600" dirty="0" smtClean="0"/>
              <a:t>Il faut préciser que cet ouvrage n’est </a:t>
            </a:r>
            <a:r>
              <a:rPr lang="fr-FR" sz="1600" b="1" dirty="0" smtClean="0">
                <a:solidFill>
                  <a:srgbClr val="FF0000"/>
                </a:solidFill>
              </a:rPr>
              <a:t>nullement modifié </a:t>
            </a:r>
            <a:r>
              <a:rPr lang="fr-FR" sz="1600" dirty="0" smtClean="0"/>
              <a:t>dans sa formulation mais il ne met à la disposition à la disposition des étudiants que quelques parties </a:t>
            </a:r>
            <a:r>
              <a:rPr lang="fr-FR" sz="1600" b="1" dirty="0" smtClean="0">
                <a:solidFill>
                  <a:srgbClr val="FF0000"/>
                </a:solidFill>
              </a:rPr>
              <a:t>(les + importantes) </a:t>
            </a:r>
            <a:r>
              <a:rPr lang="fr-FR" sz="1600" dirty="0" smtClean="0"/>
              <a:t>de l’original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600" dirty="0" smtClean="0"/>
              <a:t>Je suis ici avec les étudiants dans une recherche de solutions.</a:t>
            </a:r>
          </a:p>
          <a:p>
            <a:r>
              <a:rPr lang="fr-FR" sz="1600" dirty="0" smtClean="0"/>
              <a:t>Les solutions d’assemblage d’une virole avec une plaque d’extrémité sont multiples, mais deviennent très restreintes en </a:t>
            </a:r>
            <a:r>
              <a:rPr lang="fr-FR" sz="1600" dirty="0" err="1" smtClean="0"/>
              <a:t>fct</a:t>
            </a:r>
            <a:r>
              <a:rPr lang="fr-FR" sz="1600" dirty="0" smtClean="0"/>
              <a:t> de la division dans laquelle nous nous trouvons.</a:t>
            </a:r>
          </a:p>
          <a:p>
            <a:endParaRPr lang="fr-FR" sz="1600" dirty="0" smtClean="0"/>
          </a:p>
          <a:p>
            <a:r>
              <a:rPr lang="fr-FR" sz="1600" dirty="0" smtClean="0"/>
              <a:t>Recherche documentaire dans le </a:t>
            </a:r>
            <a:r>
              <a:rPr lang="fr-FR" sz="1600" dirty="0" err="1" smtClean="0"/>
              <a:t>codap</a:t>
            </a:r>
            <a:r>
              <a:rPr lang="fr-FR" sz="1600" dirty="0" smtClean="0"/>
              <a:t> </a:t>
            </a:r>
            <a:r>
              <a:rPr lang="fr-FR" sz="1600" dirty="0" err="1" smtClean="0"/>
              <a:t>parmis</a:t>
            </a:r>
            <a:r>
              <a:rPr lang="fr-FR" sz="1600" dirty="0" smtClean="0"/>
              <a:t> de nombreux cas de figure</a:t>
            </a:r>
          </a:p>
          <a:p>
            <a:r>
              <a:rPr lang="fr-FR" sz="1600" dirty="0" smtClean="0"/>
              <a:t>Ex: Assemblage d’éléments d’une même enveloppe, assemblages double enveloppe, assemblages différentes brides, </a:t>
            </a:r>
            <a:r>
              <a:rPr lang="fr-FR" sz="1600" dirty="0" err="1" smtClean="0"/>
              <a:t>etc</a:t>
            </a:r>
            <a:r>
              <a:rPr lang="fr-FR" sz="1600" dirty="0" smtClean="0"/>
              <a:t>…..</a:t>
            </a:r>
          </a:p>
          <a:p>
            <a:endParaRPr lang="fr-FR" sz="1600" dirty="0" smtClean="0"/>
          </a:p>
          <a:p>
            <a:r>
              <a:rPr lang="fr-FR" sz="1600" dirty="0" smtClean="0"/>
              <a:t>Pour en extraire la partie « assemblage d’une plaque tubulaire avec une calandre……. »</a:t>
            </a:r>
          </a:p>
          <a:p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600" b="1" i="1" dirty="0" smtClean="0"/>
              <a:t>Sous forme  d’échange prof+étudiants: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Reparler des solutions d’assemblage L-complète</a:t>
            </a:r>
          </a:p>
          <a:p>
            <a:r>
              <a:rPr lang="fr-FR" sz="1600" dirty="0" smtClean="0"/>
              <a:t>Avec le </a:t>
            </a:r>
            <a:r>
              <a:rPr lang="fr-FR" sz="1600" dirty="0" err="1" smtClean="0"/>
              <a:t>CODAP</a:t>
            </a:r>
            <a:r>
              <a:rPr lang="fr-FR" sz="1600" dirty="0" smtClean="0"/>
              <a:t> la possibilité de parcourir des  solutions d’assemblage possible :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Insistant sur des solutions impossibles car non admises en </a:t>
            </a:r>
            <a:r>
              <a:rPr lang="fr-FR" sz="1600" dirty="0" err="1" smtClean="0"/>
              <a:t>div</a:t>
            </a:r>
            <a:r>
              <a:rPr lang="fr-FR" sz="1600" dirty="0" smtClean="0"/>
              <a:t> 2 pour un appareil de catégorie  de construction A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S’apercevoir que certaines solutions  sont possibles vis-à-vis de la catégorie de construction, mais pas impossible vu  la  corrosivité du  fluide véhiculé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Envisager la faisabilité de certains assemblages , mais rapidement les éliminer  compte tenu de la difficulté de les contrôler 100% radio.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Pour finalement  ne retenir qu’une seule solution de soudage bout à bout, en occultant l’aspect cout de fabrication qui lui pourrait être abordé à l’occasion de l’épreuve U6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0" y="2267858"/>
            <a:ext cx="4191000" cy="4590144"/>
            <a:chOff x="-1" y="1600199"/>
            <a:chExt cx="4501019" cy="5257801"/>
          </a:xfrm>
        </p:grpSpPr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Freeform 46"/>
          <p:cNvSpPr>
            <a:spLocks/>
          </p:cNvSpPr>
          <p:nvPr userDrawn="1"/>
        </p:nvSpPr>
        <p:spPr bwMode="auto">
          <a:xfrm>
            <a:off x="7543800" y="0"/>
            <a:ext cx="1600201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A9C32F05-84BE-48D0-9F6A-DEE09E719CAF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2B82-A215-48DA-BBB2-C3EB1CA2223D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13D1-ED30-41CB-B402-26F88005A786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E199-24B1-41CB-840D-FDAA36D1D1E3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2437-1C36-4E71-9AE5-6B0BCBEFC1F9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89D5-5A23-49ED-A709-D89B42E5F72F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2AAE-7332-495E-92B9-2D172AEE1209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9B11-3EE9-4597-A7F7-8D9AAC2C3C0D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6C08-0F5E-4FB7-B6BB-AFA175729A89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DE56-BB77-4EF8-95EB-B8E93CC710D3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C0CD-4848-4803-9889-5E2EDDFC3D77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641B7-A08F-4379-BD62-2E567FA7A00E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0" y="0"/>
              <a:ext cx="1600201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2855091"/>
            <a:ext cx="3581400" cy="4002909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3&#176;)%20Dossier%20ressources,%20activit&#233;s%20pr&#233;paration-c.ppt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632848" cy="160164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Activité:</a:t>
            </a:r>
            <a:br>
              <a:rPr lang="fr-FR" b="1" dirty="0" smtClean="0">
                <a:solidFill>
                  <a:srgbClr val="0070C0"/>
                </a:solidFill>
              </a:rPr>
            </a:br>
            <a:r>
              <a:rPr lang="fr-FR" b="1" dirty="0" smtClean="0">
                <a:solidFill>
                  <a:srgbClr val="0070C0"/>
                </a:solidFill>
              </a:rPr>
              <a:t> ANALYSE – ETUDES – CONCEPTION</a:t>
            </a:r>
            <a:br>
              <a:rPr lang="fr-FR" b="1" dirty="0" smtClean="0">
                <a:solidFill>
                  <a:srgbClr val="0070C0"/>
                </a:solidFill>
              </a:rPr>
            </a:br>
            <a:endParaRPr lang="fr-FR" noProof="1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00808"/>
            <a:ext cx="6605885" cy="290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899592" y="537321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i="1" dirty="0" smtClean="0"/>
              <a:t>Etude des ouvrages chaudronnés : </a:t>
            </a:r>
            <a:r>
              <a:rPr lang="fr-FR" b="1" i="1" dirty="0" smtClean="0">
                <a:solidFill>
                  <a:srgbClr val="FF0000"/>
                </a:solidFill>
              </a:rPr>
              <a:t>4h/semaine</a:t>
            </a:r>
          </a:p>
          <a:p>
            <a:pPr>
              <a:buFont typeface="Arial" pitchFamily="34" charset="0"/>
              <a:buChar char="•"/>
            </a:pPr>
            <a:r>
              <a:rPr lang="fr-FR" i="1" dirty="0" smtClean="0"/>
              <a:t>Mécanique appliquée aux ouvrages métalliques: </a:t>
            </a:r>
            <a:r>
              <a:rPr lang="fr-FR" b="1" i="1" dirty="0" smtClean="0">
                <a:solidFill>
                  <a:srgbClr val="FF0000"/>
                </a:solidFill>
              </a:rPr>
              <a:t>2h/semaine</a:t>
            </a:r>
            <a:r>
              <a:rPr lang="fr-FR" i="1" dirty="0" smtClean="0"/>
              <a:t>  </a:t>
            </a:r>
            <a:endParaRPr lang="fr-FR" i="1" dirty="0"/>
          </a:p>
        </p:txBody>
      </p:sp>
      <p:sp>
        <p:nvSpPr>
          <p:cNvPr id="6" name="Rectangle 5"/>
          <p:cNvSpPr/>
          <p:nvPr/>
        </p:nvSpPr>
        <p:spPr>
          <a:xfrm>
            <a:off x="395536" y="4797152"/>
            <a:ext cx="450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BTS </a:t>
            </a:r>
            <a:r>
              <a:rPr lang="fr-FR" b="1" dirty="0" err="1" smtClean="0">
                <a:solidFill>
                  <a:srgbClr val="FF0000"/>
                </a:solidFill>
              </a:rPr>
              <a:t>CRCI</a:t>
            </a:r>
            <a:r>
              <a:rPr lang="fr-FR" b="1" dirty="0" smtClean="0">
                <a:solidFill>
                  <a:srgbClr val="FF0000"/>
                </a:solidFill>
              </a:rPr>
              <a:t> : </a:t>
            </a:r>
            <a:r>
              <a:rPr lang="fr-FR" sz="1400" dirty="0" err="1" smtClean="0">
                <a:solidFill>
                  <a:srgbClr val="0066FF"/>
                </a:solidFill>
              </a:rPr>
              <a:t>LT</a:t>
            </a:r>
            <a:r>
              <a:rPr lang="fr-FR" sz="1400" dirty="0" smtClean="0">
                <a:solidFill>
                  <a:srgbClr val="0066FF"/>
                </a:solidFill>
              </a:rPr>
              <a:t> Monge </a:t>
            </a:r>
            <a:r>
              <a:rPr lang="fr-FR" sz="1400" dirty="0" err="1" smtClean="0">
                <a:solidFill>
                  <a:srgbClr val="0066FF"/>
                </a:solidFill>
              </a:rPr>
              <a:t>chambéry</a:t>
            </a:r>
            <a:r>
              <a:rPr lang="fr-FR" sz="1400" dirty="0" smtClean="0">
                <a:solidFill>
                  <a:srgbClr val="0066FF"/>
                </a:solidFill>
              </a:rPr>
              <a:t>  - ½ groupe de 15 élèves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80473">
            <a:off x="125699" y="3485431"/>
            <a:ext cx="2899959" cy="284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soudure bout à bo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052736"/>
            <a:ext cx="2736304" cy="183463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9552" y="40466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Choix : Contrôle radio 100% possible</a:t>
            </a:r>
          </a:p>
          <a:p>
            <a:pPr algn="r"/>
            <a:r>
              <a:rPr lang="fr-FR" i="1" dirty="0" smtClean="0">
                <a:solidFill>
                  <a:srgbClr val="0066FF"/>
                </a:solidFill>
              </a:rPr>
              <a:t>Etude économique non abordée</a:t>
            </a:r>
            <a:endParaRPr lang="fr-FR" i="1" dirty="0">
              <a:solidFill>
                <a:srgbClr val="0066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16368"/>
            <a:ext cx="874846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i="1" dirty="0" smtClean="0">
                <a:solidFill>
                  <a:srgbClr val="FF3300"/>
                </a:solidFill>
              </a:rPr>
              <a:t>Compétence C2 / Concevoir  des solutions techniques</a:t>
            </a:r>
            <a:endParaRPr lang="fr-FR" i="1" dirty="0">
              <a:solidFill>
                <a:srgbClr val="FF3300"/>
              </a:solidFill>
            </a:endParaRPr>
          </a:p>
        </p:txBody>
      </p:sp>
      <p:pic>
        <p:nvPicPr>
          <p:cNvPr id="8" name="Image 7" descr="assemb caland+plaq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1772816"/>
            <a:ext cx="5754717" cy="4156466"/>
          </a:xfrm>
          <a:prstGeom prst="rect">
            <a:avLst/>
          </a:prstGeom>
        </p:spPr>
      </p:pic>
      <p:sp>
        <p:nvSpPr>
          <p:cNvPr id="9" name="Flèche droite rayée 8"/>
          <p:cNvSpPr/>
          <p:nvPr/>
        </p:nvSpPr>
        <p:spPr>
          <a:xfrm rot="2139003">
            <a:off x="2620545" y="2093697"/>
            <a:ext cx="2034290" cy="1512168"/>
          </a:xfrm>
          <a:prstGeom prst="stripedRightArrow">
            <a:avLst/>
          </a:prstGeom>
          <a:solidFill>
            <a:srgbClr val="FB3963">
              <a:alpha val="4902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rayée 9"/>
          <p:cNvSpPr/>
          <p:nvPr/>
        </p:nvSpPr>
        <p:spPr>
          <a:xfrm rot="21234157">
            <a:off x="2407963" y="4683251"/>
            <a:ext cx="1590512" cy="504056"/>
          </a:xfrm>
          <a:prstGeom prst="stripedRightArrow">
            <a:avLst/>
          </a:prstGeom>
          <a:solidFill>
            <a:srgbClr val="0070C0">
              <a:alpha val="63922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0"/>
            <a:ext cx="6840760" cy="1143000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ts val="1000"/>
              </a:spcAft>
            </a:pPr>
            <a:r>
              <a:rPr lang="fr-FR" sz="1800" b="1" dirty="0" smtClean="0">
                <a:solidFill>
                  <a:schemeClr val="tx1"/>
                </a:solidFill>
              </a:rPr>
              <a:t>C3.Dimensionner et/ou vérifier la résistance des éléments d'un ouvrage </a:t>
            </a:r>
            <a:r>
              <a:rPr lang="fr-FR" sz="20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fr-FR" sz="20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fr-FR" sz="20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fr-FR" sz="2000" b="1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fr-FR" sz="2000" dirty="0"/>
          </a:p>
        </p:txBody>
      </p:sp>
      <p:pic>
        <p:nvPicPr>
          <p:cNvPr id="4" name="Espace réservé du contenu 3" descr="page-gardeCODAP-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1" y="1628801"/>
            <a:ext cx="2777270" cy="1728192"/>
          </a:xfrm>
        </p:spPr>
      </p:pic>
      <p:sp>
        <p:nvSpPr>
          <p:cNvPr id="5" name="ZoneTexte 4"/>
          <p:cNvSpPr txBox="1"/>
          <p:nvPr/>
        </p:nvSpPr>
        <p:spPr>
          <a:xfrm>
            <a:off x="0" y="0"/>
            <a:ext cx="208823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66FF"/>
                </a:solidFill>
              </a:rPr>
              <a:t>N°2</a:t>
            </a:r>
            <a:endParaRPr lang="fr-FR" sz="5400" b="1" dirty="0">
              <a:solidFill>
                <a:srgbClr val="0066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744" y="260648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</a:pPr>
            <a:endParaRPr lang="fr-FR" b="1" dirty="0" smtClean="0">
              <a:solidFill>
                <a:srgbClr val="006600"/>
              </a:solidFill>
              <a:latin typeface="Calibri" pitchFamily="34" charset="0"/>
            </a:endParaRPr>
          </a:p>
          <a:p>
            <a:pPr marL="457200" lvl="0" indent="-457200" fontAlgn="base">
              <a:spcBef>
                <a:spcPct val="0"/>
              </a:spcBef>
            </a:pPr>
            <a:r>
              <a:rPr lang="fr-FR" b="1" dirty="0" smtClean="0">
                <a:solidFill>
                  <a:srgbClr val="006600"/>
                </a:solidFill>
                <a:latin typeface="Calibri" pitchFamily="34" charset="0"/>
              </a:rPr>
              <a:t>2. Redimensionnement de l’épaisseur/</a:t>
            </a:r>
            <a:r>
              <a:rPr lang="fr-FR" b="1" dirty="0" err="1" smtClean="0">
                <a:solidFill>
                  <a:srgbClr val="006600"/>
                </a:solidFill>
                <a:latin typeface="Calibri" pitchFamily="34" charset="0"/>
              </a:rPr>
              <a:t>CODAP</a:t>
            </a:r>
            <a:r>
              <a:rPr lang="fr-FR" b="1" dirty="0" smtClean="0">
                <a:solidFill>
                  <a:srgbClr val="006600"/>
                </a:solidFill>
                <a:latin typeface="Calibri" pitchFamily="34" charset="0"/>
              </a:rPr>
              <a:t> 2010</a:t>
            </a:r>
          </a:p>
          <a:p>
            <a:pPr marL="457200" indent="-457200" fontAlgn="base">
              <a:spcBef>
                <a:spcPct val="0"/>
              </a:spcBef>
              <a:spcAft>
                <a:spcPts val="1000"/>
              </a:spcAft>
            </a:pPr>
            <a:r>
              <a:rPr lang="fr-FR" b="1" dirty="0" smtClean="0">
                <a:solidFill>
                  <a:srgbClr val="006600"/>
                </a:solidFill>
                <a:latin typeface="Calibri" pitchFamily="34" charset="0"/>
              </a:rPr>
              <a:t>3. Redimensionnement du piquage et de son renfort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16368"/>
            <a:ext cx="8748464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i="1" dirty="0" smtClean="0">
                <a:solidFill>
                  <a:srgbClr val="0066FF"/>
                </a:solidFill>
              </a:rPr>
              <a:t>Compétence C3 / Dimensionner et/ou vérifier la résistance des éléments d'un ouvrage.</a:t>
            </a:r>
            <a:endParaRPr lang="fr-FR" i="1" dirty="0" smtClean="0">
              <a:solidFill>
                <a:srgbClr val="0066FF"/>
              </a:solidFill>
            </a:endParaRPr>
          </a:p>
          <a:p>
            <a:pPr lvl="0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i="1" dirty="0">
              <a:solidFill>
                <a:srgbClr val="FF33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105273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2 heures</a:t>
            </a:r>
            <a:endParaRPr lang="fr-FR" sz="2400" b="1" i="1" dirty="0"/>
          </a:p>
        </p:txBody>
      </p:sp>
      <p:pic>
        <p:nvPicPr>
          <p:cNvPr id="22530" name="Picture 2" descr="http://static.achatsdirects.fr/catalogue/produits/9/7/79/sicapnet--logiciel-conception-equipements-sous-pression_1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72816"/>
            <a:ext cx="4392486" cy="4392488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3275856" y="2708920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 smtClean="0"/>
              <a:t>+</a:t>
            </a:r>
            <a:endParaRPr lang="fr-FR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16368"/>
            <a:ext cx="8748464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i="1" dirty="0" smtClean="0">
                <a:solidFill>
                  <a:srgbClr val="0066FF"/>
                </a:solidFill>
              </a:rPr>
              <a:t>Compétence C3 / Dimensionner et/ou vérifier la résistance des éléments d'un ouvrage.</a:t>
            </a:r>
            <a:endParaRPr lang="fr-FR" i="1" dirty="0" smtClean="0">
              <a:solidFill>
                <a:srgbClr val="0066FF"/>
              </a:solidFill>
            </a:endParaRPr>
          </a:p>
          <a:p>
            <a:pPr lvl="0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i="1" dirty="0">
              <a:solidFill>
                <a:srgbClr val="FF33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490066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ts val="1000"/>
              </a:spcAft>
            </a:pPr>
            <a:r>
              <a:rPr lang="fr-FR" sz="2200" b="1" dirty="0" smtClean="0">
                <a:solidFill>
                  <a:schemeClr val="tx1"/>
                </a:solidFill>
                <a:latin typeface="Calibri" pitchFamily="34" charset="0"/>
              </a:rPr>
              <a:t>CALANDRE</a:t>
            </a: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fr-FR" sz="2200" dirty="0" smtClean="0">
                <a:solidFill>
                  <a:schemeClr val="tx1"/>
                </a:solidFill>
                <a:latin typeface="Calibri" pitchFamily="34" charset="0"/>
              </a:rPr>
              <a:t>Redimensionnement de l’épaisseur/</a:t>
            </a:r>
            <a:r>
              <a:rPr lang="fr-FR" sz="2200" dirty="0" err="1" smtClean="0">
                <a:solidFill>
                  <a:schemeClr val="tx1"/>
                </a:solidFill>
                <a:latin typeface="Calibri" pitchFamily="34" charset="0"/>
              </a:rPr>
              <a:t>CODAP</a:t>
            </a:r>
            <a:r>
              <a:rPr lang="fr-FR" sz="2200" dirty="0" smtClean="0">
                <a:solidFill>
                  <a:schemeClr val="tx1"/>
                </a:solidFill>
                <a:latin typeface="Calibri" pitchFamily="34" charset="0"/>
              </a:rPr>
              <a:t> 2010</a:t>
            </a:r>
            <a:r>
              <a:rPr lang="fr-FR" sz="22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fr-FR" sz="22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fr-FR" sz="2200" b="1" i="1" dirty="0" smtClean="0">
                <a:solidFill>
                  <a:srgbClr val="FF0000"/>
                </a:solidFill>
                <a:latin typeface="Calibri" pitchFamily="34" charset="0"/>
              </a:rPr>
              <a:t>Travail avec logiciel  </a:t>
            </a:r>
            <a:r>
              <a:rPr lang="fr-FR" sz="2200" b="1" i="1" dirty="0" err="1" smtClean="0">
                <a:solidFill>
                  <a:srgbClr val="FF0000"/>
                </a:solidFill>
                <a:latin typeface="Calibri" pitchFamily="34" charset="0"/>
              </a:rPr>
              <a:t>SICAPNET</a:t>
            </a:r>
            <a:r>
              <a:rPr lang="fr-FR" sz="4800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fr-FR" sz="4800" dirty="0" smtClean="0">
                <a:solidFill>
                  <a:schemeClr val="tx1"/>
                </a:solidFill>
                <a:latin typeface="Arial" pitchFamily="34" charset="0"/>
              </a:rPr>
            </a:br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44767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772816"/>
            <a:ext cx="52006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8778" y="0"/>
            <a:ext cx="65052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à coins arrondis 6"/>
          <p:cNvSpPr/>
          <p:nvPr/>
        </p:nvSpPr>
        <p:spPr>
          <a:xfrm>
            <a:off x="2900855" y="4840014"/>
            <a:ext cx="3925614" cy="1166648"/>
          </a:xfrm>
          <a:prstGeom prst="roundRect">
            <a:avLst/>
          </a:prstGeom>
          <a:solidFill>
            <a:srgbClr val="FFFF00">
              <a:alpha val="38824"/>
            </a:srgbClr>
          </a:solidFill>
          <a:ln>
            <a:solidFill>
              <a:srgbClr val="FF33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516368"/>
            <a:ext cx="8748464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i="1" dirty="0" smtClean="0">
                <a:solidFill>
                  <a:srgbClr val="0066FF"/>
                </a:solidFill>
              </a:rPr>
              <a:t>Compétence C3 / Dimensionner et/ou vérifier la résistance des éléments d'un ouvrage.</a:t>
            </a:r>
            <a:endParaRPr lang="fr-FR" i="1" dirty="0" smtClean="0">
              <a:solidFill>
                <a:srgbClr val="0066FF"/>
              </a:solidFill>
            </a:endParaRPr>
          </a:p>
          <a:p>
            <a:pPr lvl="0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i="1" dirty="0">
              <a:solidFill>
                <a:srgbClr val="FF33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3176389" cy="231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301443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8"/>
          <p:cNvSpPr/>
          <p:nvPr/>
        </p:nvSpPr>
        <p:spPr>
          <a:xfrm>
            <a:off x="611560" y="1124744"/>
            <a:ext cx="295232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00808"/>
            <a:ext cx="87058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Virage 10"/>
          <p:cNvSpPr/>
          <p:nvPr/>
        </p:nvSpPr>
        <p:spPr>
          <a:xfrm rot="5400000">
            <a:off x="3707904" y="1124744"/>
            <a:ext cx="792088" cy="936104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356992"/>
            <a:ext cx="4084909" cy="256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Légende encadrée 2 16"/>
          <p:cNvSpPr/>
          <p:nvPr/>
        </p:nvSpPr>
        <p:spPr>
          <a:xfrm>
            <a:off x="1763688" y="2780928"/>
            <a:ext cx="3672408" cy="504056"/>
          </a:xfrm>
          <a:prstGeom prst="borderCallout2">
            <a:avLst>
              <a:gd name="adj1" fmla="val 52765"/>
              <a:gd name="adj2" fmla="val -811"/>
              <a:gd name="adj3" fmla="val 52764"/>
              <a:gd name="adj4" fmla="val -7071"/>
              <a:gd name="adj5" fmla="val 394208"/>
              <a:gd name="adj6" fmla="val -7749"/>
            </a:avLst>
          </a:prstGeom>
          <a:solidFill>
            <a:schemeClr val="accent4">
              <a:lumMod val="60000"/>
              <a:lumOff val="40000"/>
            </a:schemeClr>
          </a:solidFill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i="1" dirty="0" smtClean="0">
                <a:solidFill>
                  <a:srgbClr val="FF0000"/>
                </a:solidFill>
              </a:rPr>
              <a:t>Création des éléments à calculer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0" y="4797152"/>
            <a:ext cx="2592288" cy="122413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5652120" y="3861048"/>
            <a:ext cx="3203848" cy="244827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Légende encadrée 2 21"/>
          <p:cNvSpPr/>
          <p:nvPr/>
        </p:nvSpPr>
        <p:spPr>
          <a:xfrm>
            <a:off x="1763688" y="3645024"/>
            <a:ext cx="3578696" cy="828672"/>
          </a:xfrm>
          <a:prstGeom prst="borderCallout2">
            <a:avLst>
              <a:gd name="adj1" fmla="val 59579"/>
              <a:gd name="adj2" fmla="val 101725"/>
              <a:gd name="adj3" fmla="val 59240"/>
              <a:gd name="adj4" fmla="val 110747"/>
              <a:gd name="adj5" fmla="val 83894"/>
              <a:gd name="adj6" fmla="val 118751"/>
            </a:avLst>
          </a:prstGeom>
          <a:solidFill>
            <a:srgbClr val="EECE46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smtClean="0">
                <a:solidFill>
                  <a:srgbClr val="0066FF"/>
                </a:solidFill>
              </a:rPr>
              <a:t>Représentation 3D des volumes</a:t>
            </a:r>
          </a:p>
          <a:p>
            <a:pPr algn="ctr"/>
            <a:r>
              <a:rPr lang="fr-FR" b="1" i="1" dirty="0" smtClean="0">
                <a:solidFill>
                  <a:srgbClr val="0066FF"/>
                </a:solidFill>
              </a:rPr>
              <a:t>Récupérable sur Top Solid</a:t>
            </a:r>
            <a:endParaRPr lang="fr-FR" b="1" i="1" dirty="0">
              <a:solidFill>
                <a:srgbClr val="0066FF"/>
              </a:solidFill>
            </a:endParaRPr>
          </a:p>
        </p:txBody>
      </p:sp>
      <p:sp>
        <p:nvSpPr>
          <p:cNvPr id="12" name="Double flèche verticale 11"/>
          <p:cNvSpPr/>
          <p:nvPr/>
        </p:nvSpPr>
        <p:spPr>
          <a:xfrm>
            <a:off x="5724128" y="2708920"/>
            <a:ext cx="360040" cy="1296144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7" grpId="1" animBg="1"/>
      <p:bldP spid="18" grpId="0" animBg="1"/>
      <p:bldP spid="19" grpId="0" animBg="1"/>
      <p:bldP spid="22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516368"/>
            <a:ext cx="8748464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i="1" dirty="0" smtClean="0">
                <a:solidFill>
                  <a:srgbClr val="0066FF"/>
                </a:solidFill>
              </a:rPr>
              <a:t>Compétence C3 / Dimensionner et/ou vérifier la résistance des éléments d'un ouvrage.</a:t>
            </a:r>
            <a:endParaRPr lang="fr-FR" i="1" dirty="0" smtClean="0">
              <a:solidFill>
                <a:srgbClr val="0066FF"/>
              </a:solidFill>
            </a:endParaRPr>
          </a:p>
          <a:p>
            <a:pPr lvl="0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i="1" dirty="0">
              <a:solidFill>
                <a:srgbClr val="FF33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2339752" y="620688"/>
            <a:ext cx="4409053" cy="4464496"/>
            <a:chOff x="2339752" y="620688"/>
            <a:chExt cx="4409053" cy="44644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9752" y="620688"/>
              <a:ext cx="4409053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Ellipse 12"/>
            <p:cNvSpPr/>
            <p:nvPr/>
          </p:nvSpPr>
          <p:spPr>
            <a:xfrm>
              <a:off x="3059832" y="764704"/>
              <a:ext cx="864096" cy="504056"/>
            </a:xfrm>
            <a:prstGeom prst="ellipse">
              <a:avLst/>
            </a:prstGeom>
            <a:solidFill>
              <a:srgbClr val="FFFF00">
                <a:alpha val="29020"/>
              </a:srgbClr>
            </a:solidFill>
            <a:ln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688"/>
            <a:ext cx="18669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539552" y="26064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CALANDRE</a:t>
            </a:r>
            <a:br>
              <a:rPr kumimoji="0" lang="fr-FR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fr-F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Redimensionnement de l’épaisseur/CODAP 2010</a:t>
            </a:r>
            <a:r>
              <a:rPr kumimoji="0" lang="fr-F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fr-F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fr-F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/>
            </a:r>
            <a:br>
              <a:rPr kumimoji="0" lang="fr-F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</a:b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2771800" y="620688"/>
            <a:ext cx="4844231" cy="4536504"/>
            <a:chOff x="2843808" y="620688"/>
            <a:chExt cx="4196159" cy="422625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43808" y="620688"/>
              <a:ext cx="4196159" cy="4226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Ellipse 14"/>
            <p:cNvSpPr/>
            <p:nvPr/>
          </p:nvSpPr>
          <p:spPr>
            <a:xfrm>
              <a:off x="4211960" y="764704"/>
              <a:ext cx="864096" cy="504056"/>
            </a:xfrm>
            <a:prstGeom prst="ellipse">
              <a:avLst/>
            </a:prstGeom>
            <a:solidFill>
              <a:srgbClr val="FFFF00">
                <a:alpha val="29020"/>
              </a:srgbClr>
            </a:solidFill>
            <a:ln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0" y="1124744"/>
            <a:ext cx="4935437" cy="5184576"/>
            <a:chOff x="179512" y="2348880"/>
            <a:chExt cx="5546997" cy="561662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9512" y="2348880"/>
              <a:ext cx="5546997" cy="5616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Ellipse 16"/>
            <p:cNvSpPr/>
            <p:nvPr/>
          </p:nvSpPr>
          <p:spPr>
            <a:xfrm>
              <a:off x="2699792" y="2492896"/>
              <a:ext cx="1296144" cy="648072"/>
            </a:xfrm>
            <a:prstGeom prst="ellipse">
              <a:avLst/>
            </a:prstGeom>
            <a:solidFill>
              <a:srgbClr val="FF3300">
                <a:alpha val="29020"/>
              </a:srgbClr>
            </a:solidFill>
            <a:ln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Ellipse 8"/>
          <p:cNvSpPr/>
          <p:nvPr/>
        </p:nvSpPr>
        <p:spPr>
          <a:xfrm>
            <a:off x="0" y="5229200"/>
            <a:ext cx="4068960" cy="620688"/>
          </a:xfrm>
          <a:prstGeom prst="ellipse">
            <a:avLst/>
          </a:prstGeom>
          <a:solidFill>
            <a:srgbClr val="FF0000">
              <a:alpha val="2117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" name="Groupe 20"/>
          <p:cNvGrpSpPr/>
          <p:nvPr/>
        </p:nvGrpSpPr>
        <p:grpSpPr>
          <a:xfrm>
            <a:off x="2915816" y="548680"/>
            <a:ext cx="5966712" cy="5976664"/>
            <a:chOff x="3609336" y="1242429"/>
            <a:chExt cx="5534664" cy="5615571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09336" y="1242429"/>
              <a:ext cx="5534664" cy="5615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Ellipse 9"/>
            <p:cNvSpPr/>
            <p:nvPr/>
          </p:nvSpPr>
          <p:spPr>
            <a:xfrm>
              <a:off x="5076056" y="4725144"/>
              <a:ext cx="576064" cy="360040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5796136" y="3284984"/>
            <a:ext cx="2808312" cy="2160240"/>
            <a:chOff x="6012160" y="3789040"/>
            <a:chExt cx="2808312" cy="2160240"/>
          </a:xfrm>
        </p:grpSpPr>
        <p:sp>
          <p:nvSpPr>
            <p:cNvPr id="11" name="Flèche droite 10"/>
            <p:cNvSpPr/>
            <p:nvPr/>
          </p:nvSpPr>
          <p:spPr>
            <a:xfrm>
              <a:off x="6012160" y="4509120"/>
              <a:ext cx="792088" cy="936104"/>
            </a:xfrm>
            <a:prstGeom prst="rightArrow">
              <a:avLst/>
            </a:prstGeom>
            <a:solidFill>
              <a:srgbClr val="0066FF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6948264" y="3789040"/>
              <a:ext cx="1872208" cy="216024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76200">
              <a:solidFill>
                <a:srgbClr val="0070C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>
                  <a:solidFill>
                    <a:srgbClr val="FF0000"/>
                  </a:solidFill>
                </a:rPr>
                <a:t>Commande 14mm</a:t>
              </a:r>
            </a:p>
            <a:p>
              <a:pPr algn="ctr"/>
              <a:endParaRPr lang="fr-FR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22114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ts val="1000"/>
              </a:spcAft>
            </a:pPr>
            <a:r>
              <a:rPr lang="fr-FR" sz="2200" b="1" dirty="0" smtClean="0">
                <a:solidFill>
                  <a:schemeClr val="tx1"/>
                </a:solidFill>
                <a:latin typeface="Calibri" pitchFamily="34" charset="0"/>
              </a:rPr>
              <a:t>PIQUAGE</a:t>
            </a:r>
            <a:r>
              <a:rPr lang="fr-FR" sz="22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fr-FR" sz="22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fr-FR" sz="2200" dirty="0" smtClean="0">
                <a:solidFill>
                  <a:schemeClr val="tx1"/>
                </a:solidFill>
                <a:latin typeface="Calibri" pitchFamily="34" charset="0"/>
              </a:rPr>
              <a:t>Redimensionnement du piquage et de son renfort</a:t>
            </a:r>
            <a:br>
              <a:rPr lang="fr-FR" sz="22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fr-FR" sz="4800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fr-FR" sz="4800" dirty="0" smtClean="0">
                <a:solidFill>
                  <a:schemeClr val="tx1"/>
                </a:solidFill>
                <a:latin typeface="Arial" pitchFamily="34" charset="0"/>
              </a:rPr>
            </a:b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084168" y="1052736"/>
            <a:ext cx="2808312" cy="864096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Calcul de la tubulure </a:t>
            </a:r>
            <a:endParaRPr lang="fr-FR" sz="24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41168"/>
            <a:ext cx="4962266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llipse 14"/>
          <p:cNvSpPr/>
          <p:nvPr/>
        </p:nvSpPr>
        <p:spPr>
          <a:xfrm>
            <a:off x="0" y="5589240"/>
            <a:ext cx="3744416" cy="936104"/>
          </a:xfrm>
          <a:prstGeom prst="ellipse">
            <a:avLst/>
          </a:prstGeom>
          <a:solidFill>
            <a:srgbClr val="FFFF00">
              <a:alpha val="1098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Légende encadrée avec une bordure 2 15"/>
          <p:cNvSpPr/>
          <p:nvPr/>
        </p:nvSpPr>
        <p:spPr>
          <a:xfrm>
            <a:off x="6660232" y="3284984"/>
            <a:ext cx="2232248" cy="1008112"/>
          </a:xfrm>
          <a:prstGeom prst="accentBorderCallout2">
            <a:avLst>
              <a:gd name="adj1" fmla="val 46976"/>
              <a:gd name="adj2" fmla="val -6817"/>
              <a:gd name="adj3" fmla="val 46681"/>
              <a:gd name="adj4" fmla="val -30313"/>
              <a:gd name="adj5" fmla="val 130418"/>
              <a:gd name="adj6" fmla="val -79242"/>
            </a:avLst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Anneau de renfort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70*12 mm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772025"/>
            <a:ext cx="52673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llipse 16"/>
          <p:cNvSpPr/>
          <p:nvPr/>
        </p:nvSpPr>
        <p:spPr>
          <a:xfrm>
            <a:off x="3419872" y="4581128"/>
            <a:ext cx="1800200" cy="1584176"/>
          </a:xfrm>
          <a:prstGeom prst="ellipse">
            <a:avLst/>
          </a:prstGeom>
          <a:solidFill>
            <a:srgbClr val="C4D0B5">
              <a:alpha val="43922"/>
            </a:srgbClr>
          </a:solidFill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0" y="836712"/>
            <a:ext cx="5238750" cy="2971800"/>
            <a:chOff x="-2619375" y="764704"/>
            <a:chExt cx="5238750" cy="2971800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619375" y="764704"/>
              <a:ext cx="523875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Ellipse 12"/>
            <p:cNvSpPr/>
            <p:nvPr/>
          </p:nvSpPr>
          <p:spPr>
            <a:xfrm>
              <a:off x="0" y="764704"/>
              <a:ext cx="755576" cy="1080120"/>
            </a:xfrm>
            <a:prstGeom prst="ellipse">
              <a:avLst/>
            </a:prstGeom>
            <a:solidFill>
              <a:srgbClr val="FB3963">
                <a:alpha val="25098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Ellipse 17"/>
          <p:cNvSpPr/>
          <p:nvPr/>
        </p:nvSpPr>
        <p:spPr>
          <a:xfrm>
            <a:off x="3131840" y="620688"/>
            <a:ext cx="864096" cy="1656184"/>
          </a:xfrm>
          <a:prstGeom prst="ellipse">
            <a:avLst/>
          </a:prstGeom>
          <a:solidFill>
            <a:srgbClr val="0066FF">
              <a:alpha val="18824"/>
            </a:srgbClr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rayée 5"/>
          <p:cNvSpPr/>
          <p:nvPr/>
        </p:nvSpPr>
        <p:spPr>
          <a:xfrm>
            <a:off x="4283968" y="1052736"/>
            <a:ext cx="1656184" cy="792088"/>
          </a:xfrm>
          <a:prstGeom prst="stripedRightArrow">
            <a:avLst/>
          </a:prstGeom>
          <a:ln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rayée 11"/>
          <p:cNvSpPr/>
          <p:nvPr/>
        </p:nvSpPr>
        <p:spPr>
          <a:xfrm rot="8640311">
            <a:off x="898751" y="3193975"/>
            <a:ext cx="5597760" cy="835501"/>
          </a:xfrm>
          <a:prstGeom prst="stripedRightArrow">
            <a:avLst/>
          </a:prstGeom>
          <a:solidFill>
            <a:srgbClr val="FFFFFF">
              <a:alpha val="36863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  <p:bldP spid="18" grpId="0" animBg="1"/>
      <p:bldP spid="6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4180593" cy="419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869160"/>
            <a:ext cx="6048672" cy="135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à coins arrondis 10"/>
          <p:cNvSpPr/>
          <p:nvPr/>
        </p:nvSpPr>
        <p:spPr>
          <a:xfrm>
            <a:off x="179512" y="5229200"/>
            <a:ext cx="6552728" cy="1080120"/>
          </a:xfrm>
          <a:prstGeom prst="roundRect">
            <a:avLst/>
          </a:prstGeom>
          <a:solidFill>
            <a:srgbClr val="FF0000">
              <a:alpha val="23922"/>
            </a:srgb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22114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ts val="1000"/>
              </a:spcAft>
            </a:pPr>
            <a:r>
              <a:rPr lang="fr-FR" b="1" dirty="0" smtClean="0">
                <a:solidFill>
                  <a:srgbClr val="0070C0"/>
                </a:solidFill>
                <a:latin typeface="Calibri" pitchFamily="34" charset="0"/>
              </a:rPr>
              <a:t>Edition d’une note de calcul</a:t>
            </a:r>
            <a:r>
              <a:rPr lang="fr-FR" sz="22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fr-FR" sz="22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fr-FR" sz="22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fr-FR" sz="22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fr-FR" sz="4800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fr-FR" sz="4800" dirty="0" smtClean="0">
                <a:solidFill>
                  <a:schemeClr val="tx1"/>
                </a:solidFill>
                <a:latin typeface="Arial" pitchFamily="34" charset="0"/>
              </a:rPr>
            </a:b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788024" y="620688"/>
            <a:ext cx="4104456" cy="2376264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Nécessité de calculer la plaque tubulaire si nous voulons optimiser la position du piquage / à la discontinuité qu’elle représente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80928"/>
            <a:ext cx="2003425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2780928"/>
            <a:ext cx="2070773" cy="320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3356992"/>
            <a:ext cx="2808312" cy="161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55588" y="3068960"/>
            <a:ext cx="18884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1763688" y="4077072"/>
            <a:ext cx="61005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 smtClean="0">
                <a:solidFill>
                  <a:srgbClr val="FF0000"/>
                </a:solidFill>
              </a:rPr>
              <a:t>Hors programme</a:t>
            </a:r>
            <a:endParaRPr lang="fr-FR" sz="66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16368"/>
            <a:ext cx="8748464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i="1" dirty="0" smtClean="0">
                <a:solidFill>
                  <a:srgbClr val="0066FF"/>
                </a:solidFill>
              </a:rPr>
              <a:t>Compétence C3 / Dimensionner et/ou vérifier la résistance des éléments d'un ouvrage.</a:t>
            </a:r>
            <a:endParaRPr lang="fr-FR" i="1" dirty="0" smtClean="0">
              <a:solidFill>
                <a:srgbClr val="0066FF"/>
              </a:solidFill>
            </a:endParaRPr>
          </a:p>
          <a:p>
            <a:pPr lvl="0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7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Ressources données:</a:t>
            </a:r>
            <a:r>
              <a:rPr lang="fr-FR" sz="1400" b="1" dirty="0" smtClean="0">
                <a:solidFill>
                  <a:srgbClr val="0070C0"/>
                </a:solidFill>
              </a:rPr>
              <a:t/>
            </a:r>
            <a:br>
              <a:rPr lang="fr-FR" sz="1400" b="1" dirty="0" smtClean="0">
                <a:solidFill>
                  <a:srgbClr val="0070C0"/>
                </a:solidFill>
              </a:rPr>
            </a:br>
            <a:r>
              <a:rPr lang="fr-FR" sz="1400" b="1" dirty="0" smtClean="0">
                <a:solidFill>
                  <a:srgbClr val="0070C0"/>
                </a:solidFill>
              </a:rPr>
              <a:t>Assemblage d'une tubulure sur une enveloppe, un fond bombé ou un fond plat:</a:t>
            </a:r>
            <a:br>
              <a:rPr lang="fr-FR" sz="1400" b="1" dirty="0" smtClean="0">
                <a:solidFill>
                  <a:srgbClr val="0070C0"/>
                </a:solidFill>
              </a:rPr>
            </a:br>
            <a:r>
              <a:rPr lang="fr-FR" sz="1400" b="1" dirty="0" smtClean="0">
                <a:solidFill>
                  <a:srgbClr val="0070C0"/>
                </a:solidFill>
              </a:rPr>
              <a:t>- Tubulure avec anneau-renfort rapporté</a:t>
            </a:r>
            <a:br>
              <a:rPr lang="fr-FR" sz="1400" b="1" dirty="0" smtClean="0">
                <a:solidFill>
                  <a:srgbClr val="0070C0"/>
                </a:solidFill>
              </a:rPr>
            </a:br>
            <a:r>
              <a:rPr lang="fr-FR" sz="1400" b="1" dirty="0" smtClean="0">
                <a:solidFill>
                  <a:srgbClr val="0070C0"/>
                </a:solidFill>
              </a:rPr>
              <a:t>- Assemblage pur soudure à pleine pénétration</a:t>
            </a:r>
            <a:br>
              <a:rPr lang="fr-FR" sz="1400" b="1" dirty="0" smtClean="0">
                <a:solidFill>
                  <a:srgbClr val="0070C0"/>
                </a:solidFill>
              </a:rPr>
            </a:br>
            <a:endParaRPr lang="fr-FR" sz="1400" b="1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1"/>
            <a:ext cx="392392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N°3  </a:t>
            </a:r>
            <a:r>
              <a:rPr lang="fr-FR" sz="1200" b="1" i="1" dirty="0" smtClean="0">
                <a:solidFill>
                  <a:srgbClr val="FF0000"/>
                </a:solidFill>
              </a:rPr>
              <a:t>quelques commentaires sur cette activité</a:t>
            </a:r>
            <a:endParaRPr lang="fr-FR" sz="12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268760"/>
            <a:ext cx="2499572" cy="52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556792"/>
            <a:ext cx="2388007" cy="511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cteur droit 9"/>
          <p:cNvCxnSpPr/>
          <p:nvPr/>
        </p:nvCxnSpPr>
        <p:spPr>
          <a:xfrm flipV="1">
            <a:off x="1475656" y="1412776"/>
            <a:ext cx="3096344" cy="48965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763688" y="1484784"/>
            <a:ext cx="3024336" cy="47525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6516368"/>
            <a:ext cx="874846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i="1" dirty="0" smtClean="0">
                <a:solidFill>
                  <a:srgbClr val="FF3300"/>
                </a:solidFill>
              </a:rPr>
              <a:t>Compétence C2 / Concevoir  des solutions techniques</a:t>
            </a:r>
            <a:endParaRPr lang="fr-FR" i="1" dirty="0">
              <a:solidFill>
                <a:srgbClr val="FF33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191683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2 heures</a:t>
            </a:r>
            <a:endParaRPr lang="fr-FR" sz="2400" b="1" i="1" dirty="0"/>
          </a:p>
        </p:txBody>
      </p:sp>
      <p:sp>
        <p:nvSpPr>
          <p:cNvPr id="12" name="Ellipse 11"/>
          <p:cNvSpPr/>
          <p:nvPr/>
        </p:nvSpPr>
        <p:spPr>
          <a:xfrm>
            <a:off x="2051720" y="1412776"/>
            <a:ext cx="2160240" cy="648072"/>
          </a:xfrm>
          <a:prstGeom prst="ellipse">
            <a:avLst/>
          </a:prstGeom>
          <a:solidFill>
            <a:srgbClr val="0066FF">
              <a:alpha val="12941"/>
            </a:srgbClr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580112" y="1196752"/>
            <a:ext cx="2736304" cy="648072"/>
          </a:xfrm>
          <a:prstGeom prst="ellipse">
            <a:avLst/>
          </a:prstGeom>
          <a:solidFill>
            <a:srgbClr val="0066FF">
              <a:alpha val="12941"/>
            </a:srgbClr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860374" y="189188"/>
            <a:ext cx="511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Assemblage :   </a:t>
            </a:r>
            <a:r>
              <a:rPr lang="fr-FR" sz="1600" b="1" dirty="0" smtClean="0">
                <a:solidFill>
                  <a:srgbClr val="C00000"/>
                </a:solidFill>
              </a:rPr>
              <a:t>PIQUAGE / PLAQUE RENFORT+CALANDRE</a:t>
            </a:r>
            <a:endParaRPr lang="fr-FR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16368"/>
            <a:ext cx="874846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i="1" dirty="0" smtClean="0">
                <a:solidFill>
                  <a:srgbClr val="FF3300"/>
                </a:solidFill>
              </a:rPr>
              <a:t>Compétence C2 / Concevoir  des solutions techniques</a:t>
            </a:r>
            <a:endParaRPr lang="fr-FR" i="1" dirty="0">
              <a:solidFill>
                <a:srgbClr val="FF3300"/>
              </a:solidFill>
            </a:endParaRPr>
          </a:p>
        </p:txBody>
      </p:sp>
      <p:pic>
        <p:nvPicPr>
          <p:cNvPr id="5" name="Image 4" descr="assemb piqu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620688"/>
            <a:ext cx="6035957" cy="501235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22787">
            <a:off x="323528" y="3789040"/>
            <a:ext cx="2520280" cy="233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èche droite rayée 7"/>
          <p:cNvSpPr/>
          <p:nvPr/>
        </p:nvSpPr>
        <p:spPr>
          <a:xfrm rot="20395278">
            <a:off x="928719" y="3161829"/>
            <a:ext cx="1888731" cy="504056"/>
          </a:xfrm>
          <a:prstGeom prst="stripedRightArrow">
            <a:avLst/>
          </a:prstGeom>
          <a:solidFill>
            <a:srgbClr val="FF0000">
              <a:alpha val="6392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2899959" cy="334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0" y="1"/>
            <a:ext cx="392392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6600"/>
                </a:solidFill>
              </a:rPr>
              <a:t>N°4</a:t>
            </a:r>
            <a:r>
              <a:rPr lang="fr-FR" sz="3200" b="1" dirty="0" smtClean="0">
                <a:solidFill>
                  <a:srgbClr val="FF0000"/>
                </a:solidFill>
              </a:rPr>
              <a:t>  </a:t>
            </a:r>
            <a:r>
              <a:rPr lang="fr-FR" sz="1200" b="1" i="1" dirty="0" smtClean="0">
                <a:solidFill>
                  <a:srgbClr val="006600"/>
                </a:solidFill>
              </a:rPr>
              <a:t>quelques commentaires sur cette activité</a:t>
            </a:r>
            <a:endParaRPr lang="fr-FR" sz="1200" b="1" i="1" dirty="0">
              <a:solidFill>
                <a:srgbClr val="006600"/>
              </a:solidFill>
            </a:endParaRPr>
          </a:p>
        </p:txBody>
      </p:sp>
      <p:sp>
        <p:nvSpPr>
          <p:cNvPr id="9" name="Double flèche horizontale 8"/>
          <p:cNvSpPr/>
          <p:nvPr/>
        </p:nvSpPr>
        <p:spPr>
          <a:xfrm>
            <a:off x="3131840" y="2060848"/>
            <a:ext cx="2736304" cy="864096"/>
          </a:xfrm>
          <a:prstGeom prst="left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275856" y="342900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0070C0"/>
                </a:solidFill>
              </a:rPr>
              <a:t>Travail volumique assez rapide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98634" y="4293096"/>
            <a:ext cx="7273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FF0000"/>
                </a:solidFill>
              </a:rPr>
              <a:t>Travail de mise en plan qui demande de la rigueur :</a:t>
            </a:r>
          </a:p>
          <a:p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1520" y="5013176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- Cotation </a:t>
            </a:r>
          </a:p>
          <a:p>
            <a:r>
              <a:rPr lang="fr-FR" sz="2800" b="1" dirty="0" smtClean="0"/>
              <a:t>- Nomenclature</a:t>
            </a:r>
          </a:p>
          <a:p>
            <a:r>
              <a:rPr lang="fr-FR" sz="2800" b="1" dirty="0" smtClean="0"/>
              <a:t>- Repérage des soudures / qui débouchera sur un DMOS  </a:t>
            </a:r>
            <a:endParaRPr lang="fr-FR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0" y="6516368"/>
            <a:ext cx="874846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i="1" dirty="0" smtClean="0">
                <a:solidFill>
                  <a:srgbClr val="006600"/>
                </a:solidFill>
              </a:rPr>
              <a:t>Compétence C4 /</a:t>
            </a:r>
            <a:r>
              <a:rPr lang="fr-FR" i="1" dirty="0" smtClean="0">
                <a:solidFill>
                  <a:srgbClr val="006600"/>
                </a:solidFill>
              </a:rPr>
              <a:t> </a:t>
            </a:r>
            <a:r>
              <a:rPr lang="fr-FR" b="1" i="1" dirty="0" smtClean="0">
                <a:solidFill>
                  <a:srgbClr val="006600"/>
                </a:solidFill>
              </a:rPr>
              <a:t>Élaborer des dossiers de définition d'ouvrages</a:t>
            </a:r>
            <a:endParaRPr lang="fr-FR" i="1" dirty="0">
              <a:solidFill>
                <a:srgbClr val="0066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635896" y="162880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4 heures</a:t>
            </a:r>
            <a:endParaRPr lang="fr-FR" sz="24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196752"/>
            <a:ext cx="295079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789040"/>
            <a:ext cx="8424936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LA PROBLEMATIQUE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100" dirty="0" smtClean="0">
                <a:solidFill>
                  <a:schemeClr val="tx1"/>
                </a:solidFill>
              </a:rPr>
              <a:t>Redimensionner un appareil CONDENSEUR</a:t>
            </a:r>
            <a:br>
              <a:rPr lang="fr-FR" sz="3100" dirty="0" smtClean="0">
                <a:solidFill>
                  <a:schemeClr val="tx1"/>
                </a:solidFill>
              </a:rPr>
            </a:br>
            <a:r>
              <a:rPr lang="fr-FR" sz="3100" dirty="0" smtClean="0">
                <a:solidFill>
                  <a:schemeClr val="tx1"/>
                </a:solidFill>
              </a:rPr>
              <a:t> </a:t>
            </a:r>
            <a:r>
              <a:rPr lang="fr-FR" sz="3100" b="1" dirty="0" smtClean="0">
                <a:solidFill>
                  <a:schemeClr val="tx1"/>
                </a:solidFill>
              </a:rPr>
              <a:t>NEUF</a:t>
            </a:r>
            <a:br>
              <a:rPr lang="fr-FR" sz="3100" b="1" dirty="0" smtClean="0">
                <a:solidFill>
                  <a:schemeClr val="tx1"/>
                </a:solidFill>
              </a:rPr>
            </a:br>
            <a:r>
              <a:rPr lang="fr-FR" sz="3100" b="1" dirty="0" smtClean="0">
                <a:solidFill>
                  <a:schemeClr val="tx1"/>
                </a:solidFill>
              </a:rPr>
              <a:t> en vue d’être conforme à la DESP / </a:t>
            </a:r>
            <a:br>
              <a:rPr lang="fr-FR" sz="3100" b="1" dirty="0" smtClean="0">
                <a:solidFill>
                  <a:schemeClr val="tx1"/>
                </a:solidFill>
              </a:rPr>
            </a:br>
            <a:r>
              <a:rPr lang="fr-FR" sz="5300" b="1" dirty="0" smtClean="0">
                <a:solidFill>
                  <a:srgbClr val="FF0000"/>
                </a:solidFill>
              </a:rPr>
              <a:t>vérification au CODAP 2010</a:t>
            </a:r>
            <a:endParaRPr lang="fr-FR" sz="53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19872" y="404664"/>
            <a:ext cx="4680520" cy="1944216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La directive ne concerne que les équipements neufs. </a:t>
            </a:r>
          </a:p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Les matériels déjà en service ne sont pas soumis à une mise en conformité mais doivent continuer à respecter la réglementation française.</a:t>
            </a:r>
          </a:p>
          <a:p>
            <a:endParaRPr lang="fr-F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2952328" cy="185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23528" y="1166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Un peu d’historique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4137" y="6297277"/>
            <a:ext cx="8497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DESP = Directive européenne  des appareils sous Pression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2323">
            <a:off x="47896" y="117529"/>
            <a:ext cx="1554137" cy="73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85720" y="1785926"/>
            <a:ext cx="8370888" cy="1587"/>
          </a:xfrm>
          <a:prstGeom prst="line">
            <a:avLst/>
          </a:prstGeom>
          <a:noFill/>
          <a:ln w="57150" cmpd="thickThin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8" name="Groupe 62"/>
          <p:cNvGrpSpPr/>
          <p:nvPr/>
        </p:nvGrpSpPr>
        <p:grpSpPr>
          <a:xfrm>
            <a:off x="323850" y="1000109"/>
            <a:ext cx="3748084" cy="371466"/>
            <a:chOff x="323850" y="1000109"/>
            <a:chExt cx="3748084" cy="371466"/>
          </a:xfrm>
        </p:grpSpPr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323850" y="1000109"/>
              <a:ext cx="3748084" cy="371466"/>
            </a:xfrm>
            <a:prstGeom prst="rect">
              <a:avLst/>
            </a:prstGeom>
            <a:solidFill>
              <a:srgbClr val="92D050"/>
            </a:solidFill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1714480" y="1071546"/>
              <a:ext cx="1169987" cy="17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fr-FR" sz="1200" b="1" u="sng" dirty="0">
                  <a:latin typeface="Garamond" pitchFamily="18" charset="0"/>
                </a:rPr>
                <a:t>1</a:t>
              </a:r>
              <a:r>
                <a:rPr lang="fr-FR" sz="1200" b="1" u="sng" baseline="30000" dirty="0">
                  <a:latin typeface="Garamond" pitchFamily="18" charset="0"/>
                </a:rPr>
                <a:t>ére</a:t>
              </a:r>
              <a:r>
                <a:rPr lang="fr-FR" sz="1200" b="1" u="sng" dirty="0">
                  <a:latin typeface="Garamond" pitchFamily="18" charset="0"/>
                </a:rPr>
                <a:t> ANNEE</a:t>
              </a:r>
              <a:endParaRPr lang="fr-FR" sz="2400" dirty="0"/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4643438" y="973553"/>
            <a:ext cx="4143404" cy="398021"/>
            <a:chOff x="3605" y="822"/>
            <a:chExt cx="2359" cy="159"/>
          </a:xfrm>
          <a:solidFill>
            <a:srgbClr val="92D050"/>
          </a:solidFill>
        </p:grpSpPr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3605" y="822"/>
              <a:ext cx="2359" cy="159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3" name="Rectangle 29"/>
            <p:cNvSpPr>
              <a:spLocks noChangeArrowheads="1"/>
            </p:cNvSpPr>
            <p:nvPr/>
          </p:nvSpPr>
          <p:spPr bwMode="auto">
            <a:xfrm>
              <a:off x="4195" y="845"/>
              <a:ext cx="737" cy="109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2700" tIns="12700" rIns="12700" bIns="12700"/>
            <a:lstStyle/>
            <a:p>
              <a:pPr algn="ctr" eaLnBrk="0" hangingPunct="0"/>
              <a:r>
                <a:rPr lang="fr-FR" sz="1200" b="1" u="sng" dirty="0">
                  <a:latin typeface="Garamond" pitchFamily="18" charset="0"/>
                </a:rPr>
                <a:t>2</a:t>
              </a:r>
              <a:r>
                <a:rPr lang="fr-FR" sz="1200" b="1" u="sng" baseline="30000" dirty="0">
                  <a:latin typeface="Garamond" pitchFamily="18" charset="0"/>
                </a:rPr>
                <a:t>ème</a:t>
              </a:r>
              <a:r>
                <a:rPr lang="fr-FR" sz="1200" b="1" u="sng" dirty="0">
                  <a:latin typeface="Garamond" pitchFamily="18" charset="0"/>
                </a:rPr>
                <a:t> ANNEE</a:t>
              </a:r>
              <a:endParaRPr lang="fr-FR" sz="2400" dirty="0"/>
            </a:p>
          </p:txBody>
        </p:sp>
      </p:grpSp>
      <p:sp>
        <p:nvSpPr>
          <p:cNvPr id="16" name="Rectangle 2"/>
          <p:cNvSpPr>
            <a:spLocks noChangeArrowheads="1"/>
          </p:cNvSpPr>
          <p:nvPr/>
        </p:nvSpPr>
        <p:spPr bwMode="auto">
          <a:xfrm flipV="1">
            <a:off x="5143504" y="1643050"/>
            <a:ext cx="36933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7013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C2.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Concevoir des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s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olutions techniques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 flipV="1">
            <a:off x="5357818" y="1643050"/>
            <a:ext cx="553998" cy="42473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indent="226695">
              <a:spcAft>
                <a:spcPts val="0"/>
              </a:spcAft>
            </a:pPr>
            <a:r>
              <a:rPr lang="fr-FR" sz="1200" b="1" dirty="0" smtClean="0">
                <a:latin typeface="Arial"/>
                <a:ea typeface="Times New Roman"/>
                <a:cs typeface="Arial"/>
              </a:rPr>
              <a:t>C3.</a:t>
            </a:r>
            <a:r>
              <a:rPr lang="fr-FR" sz="1200" dirty="0" smtClean="0">
                <a:latin typeface="Arial"/>
                <a:ea typeface="Times New Roman"/>
                <a:cs typeface="Arial"/>
              </a:rPr>
              <a:t> Dimensionner et/ou vérifier la </a:t>
            </a:r>
          </a:p>
          <a:p>
            <a:pPr indent="226695">
              <a:spcAft>
                <a:spcPts val="0"/>
              </a:spcAf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résistance des éléments</a:t>
            </a:r>
            <a:endParaRPr lang="fr-FR" sz="1200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19" name="ZoneTexte 18"/>
          <p:cNvSpPr txBox="1"/>
          <p:nvPr/>
        </p:nvSpPr>
        <p:spPr>
          <a:xfrm flipV="1">
            <a:off x="5786446" y="1643050"/>
            <a:ext cx="553998" cy="27146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indent="226695">
              <a:spcAft>
                <a:spcPts val="0"/>
              </a:spcAft>
            </a:pPr>
            <a:r>
              <a:rPr lang="fr-FR" sz="1200" b="1" dirty="0" smtClean="0">
                <a:latin typeface="Arial"/>
                <a:ea typeface="Times New Roman"/>
                <a:cs typeface="Arial"/>
              </a:rPr>
              <a:t>C4.</a:t>
            </a:r>
            <a:r>
              <a:rPr lang="fr-FR" sz="1200" dirty="0" smtClean="0">
                <a:latin typeface="Arial"/>
                <a:ea typeface="Times New Roman"/>
                <a:cs typeface="Arial"/>
              </a:rPr>
              <a:t> Élaborer des dossiers de  </a:t>
            </a:r>
          </a:p>
          <a:p>
            <a:pPr indent="226695">
              <a:spcAft>
                <a:spcPts val="0"/>
              </a:spcAf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définition d'ouvrages</a:t>
            </a:r>
            <a:endParaRPr lang="fr-FR" sz="1200" dirty="0"/>
          </a:p>
        </p:txBody>
      </p:sp>
      <p:sp>
        <p:nvSpPr>
          <p:cNvPr id="28" name="Ellipse 27">
            <a:hlinkClick r:id="" action="ppaction://noaction"/>
          </p:cNvPr>
          <p:cNvSpPr/>
          <p:nvPr/>
        </p:nvSpPr>
        <p:spPr>
          <a:xfrm>
            <a:off x="1357290" y="1643050"/>
            <a:ext cx="285752" cy="2143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hlinkClick r:id="" action="ppaction://noaction"/>
          </p:cNvPr>
          <p:cNvSpPr/>
          <p:nvPr/>
        </p:nvSpPr>
        <p:spPr>
          <a:xfrm>
            <a:off x="5214942" y="1643050"/>
            <a:ext cx="285752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noaction"/>
          </p:cNvPr>
          <p:cNvSpPr/>
          <p:nvPr/>
        </p:nvSpPr>
        <p:spPr>
          <a:xfrm>
            <a:off x="5572132" y="1643050"/>
            <a:ext cx="285752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noaction"/>
          </p:cNvPr>
          <p:cNvSpPr/>
          <p:nvPr/>
        </p:nvSpPr>
        <p:spPr>
          <a:xfrm>
            <a:off x="6000760" y="1643050"/>
            <a:ext cx="285752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hlinkClick r:id="" action="ppaction://noaction"/>
          </p:cNvPr>
          <p:cNvSpPr/>
          <p:nvPr/>
        </p:nvSpPr>
        <p:spPr>
          <a:xfrm>
            <a:off x="1857356" y="1643050"/>
            <a:ext cx="285752" cy="2143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Ellipse 32">
            <a:hlinkClick r:id="" action="ppaction://noaction"/>
          </p:cNvPr>
          <p:cNvSpPr/>
          <p:nvPr/>
        </p:nvSpPr>
        <p:spPr>
          <a:xfrm>
            <a:off x="2857488" y="1643050"/>
            <a:ext cx="285752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/>
          <p:cNvSpPr/>
          <p:nvPr/>
        </p:nvSpPr>
        <p:spPr>
          <a:xfrm>
            <a:off x="3286116" y="1643050"/>
            <a:ext cx="285752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/>
          <p:cNvSpPr/>
          <p:nvPr/>
        </p:nvSpPr>
        <p:spPr>
          <a:xfrm>
            <a:off x="3643306" y="1643050"/>
            <a:ext cx="285752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/>
          <p:cNvSpPr/>
          <p:nvPr/>
        </p:nvSpPr>
        <p:spPr>
          <a:xfrm>
            <a:off x="4000496" y="1643050"/>
            <a:ext cx="285752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hlinkClick r:id="" action="ppaction://noaction"/>
          </p:cNvPr>
          <p:cNvSpPr/>
          <p:nvPr/>
        </p:nvSpPr>
        <p:spPr>
          <a:xfrm>
            <a:off x="6357950" y="1643050"/>
            <a:ext cx="285752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/>
          <p:cNvSpPr/>
          <p:nvPr/>
        </p:nvSpPr>
        <p:spPr>
          <a:xfrm>
            <a:off x="7000892" y="1643050"/>
            <a:ext cx="285752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/>
          <p:cNvSpPr/>
          <p:nvPr/>
        </p:nvSpPr>
        <p:spPr>
          <a:xfrm>
            <a:off x="4857752" y="1643050"/>
            <a:ext cx="285752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683568" y="6165304"/>
            <a:ext cx="448731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indent="226695"/>
            <a:r>
              <a:rPr lang="fr-FR" b="1" i="1" dirty="0" smtClean="0">
                <a:solidFill>
                  <a:srgbClr val="244061"/>
                </a:solidFill>
                <a:latin typeface="Arial"/>
                <a:ea typeface="Times New Roman"/>
                <a:cs typeface="Arial"/>
              </a:rPr>
              <a:t>ANALYSE – ETUDES – CONCEPTION</a:t>
            </a:r>
            <a:endParaRPr lang="fr-FR" sz="800" dirty="0">
              <a:latin typeface="Arial"/>
              <a:ea typeface="Times New Roman"/>
              <a:cs typeface="Times New Roman"/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251520" y="2060848"/>
            <a:ext cx="5472608" cy="3312368"/>
            <a:chOff x="251520" y="2060848"/>
            <a:chExt cx="5472608" cy="3312368"/>
          </a:xfrm>
        </p:grpSpPr>
        <p:sp>
          <p:nvSpPr>
            <p:cNvPr id="42" name="Ellipse 41"/>
            <p:cNvSpPr/>
            <p:nvPr/>
          </p:nvSpPr>
          <p:spPr>
            <a:xfrm>
              <a:off x="899592" y="2060848"/>
              <a:ext cx="2376264" cy="648072"/>
            </a:xfrm>
            <a:prstGeom prst="ellipse">
              <a:avLst/>
            </a:prstGeom>
            <a:solidFill>
              <a:srgbClr val="92D050">
                <a:alpha val="25098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/>
                <a:t>Recherche de solutions</a:t>
              </a:r>
              <a:endParaRPr lang="fr-FR" sz="1200" b="1" dirty="0"/>
            </a:p>
          </p:txBody>
        </p:sp>
        <p:sp>
          <p:nvSpPr>
            <p:cNvPr id="43" name="Ellipse 42"/>
            <p:cNvSpPr/>
            <p:nvPr/>
          </p:nvSpPr>
          <p:spPr>
            <a:xfrm>
              <a:off x="971600" y="4797152"/>
              <a:ext cx="2448272" cy="576064"/>
            </a:xfrm>
            <a:prstGeom prst="ellipse">
              <a:avLst/>
            </a:prstGeom>
            <a:solidFill>
              <a:srgbClr val="8BA080">
                <a:alpha val="29020"/>
              </a:srgbClr>
            </a:solidFill>
            <a:ln>
              <a:solidFill>
                <a:srgbClr val="FF33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/>
                <a:t>Recherche de solutions</a:t>
              </a:r>
              <a:endParaRPr lang="fr-FR" sz="1200" b="1" dirty="0"/>
            </a:p>
          </p:txBody>
        </p:sp>
        <p:sp>
          <p:nvSpPr>
            <p:cNvPr id="45" name="Ellipse 44"/>
            <p:cNvSpPr/>
            <p:nvPr/>
          </p:nvSpPr>
          <p:spPr>
            <a:xfrm>
              <a:off x="2771800" y="3356992"/>
              <a:ext cx="2952328" cy="936104"/>
            </a:xfrm>
            <a:prstGeom prst="ellipse">
              <a:avLst/>
            </a:prstGeom>
            <a:solidFill>
              <a:srgbClr val="FF3300">
                <a:alpha val="1607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Modeleur Volumique</a:t>
              </a:r>
            </a:p>
            <a:p>
              <a:pPr algn="ctr"/>
              <a:r>
                <a:rPr lang="fr-F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TOP </a:t>
              </a:r>
              <a:r>
                <a:rPr lang="fr-FR" sz="16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SOLID</a:t>
              </a:r>
              <a:endPara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4" name="Ellipse 43"/>
            <p:cNvSpPr/>
            <p:nvPr/>
          </p:nvSpPr>
          <p:spPr>
            <a:xfrm>
              <a:off x="251520" y="3429000"/>
              <a:ext cx="2088232" cy="720080"/>
            </a:xfrm>
            <a:prstGeom prst="ellipse">
              <a:avLst/>
            </a:prstGeom>
            <a:solidFill>
              <a:srgbClr val="6BB1C9">
                <a:alpha val="16863"/>
              </a:srgb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Calcul/</a:t>
              </a:r>
              <a:r>
                <a:rPr lang="fr-FR" sz="1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SICAPNET</a:t>
              </a:r>
              <a:endParaRPr lang="fr-F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323529" y="2060848"/>
            <a:ext cx="4320480" cy="3846695"/>
            <a:chOff x="93761" y="2244639"/>
            <a:chExt cx="4775481" cy="2801934"/>
          </a:xfrm>
        </p:grpSpPr>
        <p:sp>
          <p:nvSpPr>
            <p:cNvPr id="46" name="Flèche en arc 45"/>
            <p:cNvSpPr/>
            <p:nvPr/>
          </p:nvSpPr>
          <p:spPr>
            <a:xfrm rot="5894495" flipV="1">
              <a:off x="1080535" y="1257865"/>
              <a:ext cx="2801934" cy="4775481"/>
            </a:xfrm>
            <a:prstGeom prst="circularArrow">
              <a:avLst>
                <a:gd name="adj1" fmla="val 5783"/>
                <a:gd name="adj2" fmla="val 756985"/>
                <a:gd name="adj3" fmla="val 4450798"/>
                <a:gd name="adj4" fmla="val 13582425"/>
                <a:gd name="adj5" fmla="val 4850"/>
              </a:avLst>
            </a:prstGeom>
            <a:solidFill>
              <a:srgbClr val="FB3963">
                <a:alpha val="12941"/>
              </a:srgb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7" name="Flèche droite 46"/>
            <p:cNvSpPr/>
            <p:nvPr/>
          </p:nvSpPr>
          <p:spPr>
            <a:xfrm rot="194250">
              <a:off x="2096454" y="3361184"/>
              <a:ext cx="824074" cy="316628"/>
            </a:xfrm>
            <a:prstGeom prst="rightArrow">
              <a:avLst/>
            </a:prstGeom>
            <a:solidFill>
              <a:srgbClr val="FF3300">
                <a:alpha val="74902"/>
              </a:srgbClr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Synthèse 2013-2014   - 14 élèves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506937"/>
              </p:ext>
            </p:extLst>
          </p:nvPr>
        </p:nvGraphicFramePr>
        <p:xfrm>
          <a:off x="930163" y="1775372"/>
          <a:ext cx="7556940" cy="3631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216"/>
                <a:gridCol w="3053254"/>
                <a:gridCol w="2165132"/>
                <a:gridCol w="1613338"/>
              </a:tblGrid>
              <a:tr h="407812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/9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IMPRESSION </a:t>
                      </a:r>
                      <a:r>
                        <a:rPr lang="fr-FR" sz="2000" b="1" baseline="0" dirty="0" smtClean="0">
                          <a:solidFill>
                            <a:schemeClr val="tx1"/>
                          </a:solidFill>
                        </a:rPr>
                        <a:t> GENERALE 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baseline="0" dirty="0" smtClean="0">
                          <a:solidFill>
                            <a:schemeClr val="tx1"/>
                          </a:solidFill>
                        </a:rPr>
                        <a:t>PROFESSIONNALISME</a:t>
                      </a:r>
                      <a:endParaRPr lang="fr-FR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100 %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fr-FR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≥  MOYENNE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07812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/2</a:t>
                      </a:r>
                      <a:endParaRPr lang="fr-FR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NOMENCLATURE</a:t>
                      </a:r>
                    </a:p>
                    <a:p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67 %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</a:tr>
              <a:tr h="407812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/2</a:t>
                      </a:r>
                      <a:endParaRPr lang="fr-FR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DESSIN-NORMALISATION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78 %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</a:tr>
              <a:tr h="407812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/2</a:t>
                      </a:r>
                      <a:endParaRPr lang="fr-FR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smtClean="0">
                          <a:solidFill>
                            <a:schemeClr val="tx1"/>
                          </a:solidFill>
                        </a:rPr>
                        <a:t>TOLERANCES-INFO</a:t>
                      </a:r>
                      <a:r>
                        <a:rPr lang="fr-FR" sz="2000" b="1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b="1" baseline="0" dirty="0" smtClean="0">
                          <a:solidFill>
                            <a:schemeClr val="tx1"/>
                          </a:solidFill>
                        </a:rPr>
                        <a:t>GENERALES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89 %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</a:tr>
              <a:tr h="407812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/3</a:t>
                      </a:r>
                      <a:endParaRPr lang="fr-FR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COTATION</a:t>
                      </a:r>
                      <a:r>
                        <a:rPr lang="fr-FR" sz="2000" b="1" baseline="0" dirty="0" smtClean="0">
                          <a:solidFill>
                            <a:srgbClr val="FF0000"/>
                          </a:solidFill>
                        </a:rPr>
                        <a:t> SOUDURES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45 %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</a:tr>
              <a:tr h="407812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/2</a:t>
                      </a:r>
                      <a:endParaRPr lang="fr-FR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DEF  PLAQUE+TUBES</a:t>
                      </a:r>
                      <a:endParaRPr lang="fr-FR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67 %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713890" y="5912069"/>
            <a:ext cx="345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i="1" dirty="0" smtClean="0"/>
              <a:t>Moyenne  globale  12 /20</a:t>
            </a:r>
            <a:endParaRPr lang="fr-FR" sz="2400" b="1" i="1" dirty="0"/>
          </a:p>
        </p:txBody>
      </p:sp>
    </p:spTree>
    <p:extLst>
      <p:ext uri="{BB962C8B-B14F-4D97-AF65-F5344CB8AC3E}">
        <p14:creationId xmlns:p14="http://schemas.microsoft.com/office/powerpoint/2010/main" val="325708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3920" y="712656"/>
            <a:ext cx="746249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indent="226695"/>
            <a:r>
              <a:rPr lang="fr-FR" b="1" i="1" dirty="0" smtClean="0">
                <a:solidFill>
                  <a:srgbClr val="244061"/>
                </a:solidFill>
                <a:latin typeface="Arial"/>
                <a:ea typeface="Times New Roman"/>
                <a:cs typeface="Arial"/>
              </a:rPr>
              <a:t>ORGANISATION –</a:t>
            </a:r>
            <a:r>
              <a:rPr lang="fr-FR" b="1" i="1" dirty="0" smtClean="0">
                <a:solidFill>
                  <a:srgbClr val="244061"/>
                </a:solidFill>
                <a:latin typeface="Arial"/>
                <a:ea typeface="Times New Roman"/>
                <a:cs typeface="Arial"/>
                <a:hlinkClick r:id="rId2" action="ppaction://hlinkpres?slideindex=1&amp;slidetitle="/>
              </a:rPr>
              <a:t> PREPARATION </a:t>
            </a:r>
            <a:r>
              <a:rPr lang="fr-FR" b="1" i="1" dirty="0" smtClean="0">
                <a:solidFill>
                  <a:srgbClr val="244061"/>
                </a:solidFill>
                <a:latin typeface="Arial"/>
                <a:ea typeface="Times New Roman"/>
                <a:cs typeface="Arial"/>
              </a:rPr>
              <a:t>– FABRICATION – CONTRÔLE</a:t>
            </a:r>
            <a:endParaRPr lang="fr-FR" sz="800" dirty="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048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60648"/>
            <a:ext cx="770485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MON OBJECTIF </a:t>
            </a:r>
          </a:p>
          <a:p>
            <a:pPr algn="ctr"/>
            <a:r>
              <a:rPr lang="fr-FR" sz="3200" b="1" i="1" dirty="0" smtClean="0">
                <a:solidFill>
                  <a:srgbClr val="0070C0"/>
                </a:solidFill>
              </a:rPr>
              <a:t>Fin du 1</a:t>
            </a:r>
            <a:r>
              <a:rPr lang="fr-FR" sz="3200" b="1" i="1" baseline="30000" dirty="0" smtClean="0">
                <a:solidFill>
                  <a:srgbClr val="0070C0"/>
                </a:solidFill>
              </a:rPr>
              <a:t>er</a:t>
            </a:r>
            <a:r>
              <a:rPr lang="fr-FR" sz="3200" b="1" i="1" dirty="0" smtClean="0">
                <a:solidFill>
                  <a:srgbClr val="0070C0"/>
                </a:solidFill>
              </a:rPr>
              <a:t> semestre  2</a:t>
            </a:r>
            <a:r>
              <a:rPr lang="fr-FR" sz="3200" b="1" i="1" baseline="30000" dirty="0" smtClean="0">
                <a:solidFill>
                  <a:srgbClr val="0070C0"/>
                </a:solidFill>
              </a:rPr>
              <a:t>ème</a:t>
            </a:r>
            <a:r>
              <a:rPr lang="fr-FR" sz="3200" b="1" i="1" dirty="0" smtClean="0">
                <a:solidFill>
                  <a:srgbClr val="0070C0"/>
                </a:solidFill>
              </a:rPr>
              <a:t> année </a:t>
            </a:r>
            <a:r>
              <a:rPr lang="fr-FR" sz="3200" b="1" i="1" dirty="0" err="1" smtClean="0">
                <a:solidFill>
                  <a:srgbClr val="0070C0"/>
                </a:solidFill>
              </a:rPr>
              <a:t>CRCI</a:t>
            </a:r>
            <a:r>
              <a:rPr lang="fr-FR" sz="3200" b="1" i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2800" dirty="0" smtClean="0"/>
              <a:t>Faire en sorte que les étudiants puissent finaliser un dossier de conception « partiel » d’un échangeur avec les étapes suivantes:</a:t>
            </a:r>
          </a:p>
          <a:p>
            <a:pPr marL="361950"/>
            <a:r>
              <a:rPr lang="fr-FR" sz="2800" dirty="0" smtClean="0"/>
              <a:t>  </a:t>
            </a:r>
          </a:p>
          <a:p>
            <a:pPr marL="361950">
              <a:buFont typeface="Arial" pitchFamily="34" charset="0"/>
              <a:buChar char="•"/>
            </a:pPr>
            <a:endParaRPr lang="fr-FR" sz="2800" b="1" dirty="0">
              <a:solidFill>
                <a:srgbClr val="0066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3356992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>
              <a:buFont typeface="Arial" pitchFamily="34" charset="0"/>
              <a:buChar char="•"/>
            </a:pPr>
            <a:r>
              <a:rPr lang="fr-FR" sz="3200" b="1" dirty="0" smtClean="0">
                <a:solidFill>
                  <a:srgbClr val="FF0000"/>
                </a:solidFill>
              </a:rPr>
              <a:t> Analyse d’un dossier technique</a:t>
            </a:r>
          </a:p>
          <a:p>
            <a:pPr marL="361950">
              <a:buFont typeface="Arial" pitchFamily="34" charset="0"/>
              <a:buChar char="•"/>
            </a:pPr>
            <a:r>
              <a:rPr lang="fr-FR" sz="3200" b="1" dirty="0" smtClean="0">
                <a:solidFill>
                  <a:srgbClr val="002060"/>
                </a:solidFill>
              </a:rPr>
              <a:t>  Calcul  CODAP</a:t>
            </a:r>
          </a:p>
          <a:p>
            <a:pPr marL="361950">
              <a:buFont typeface="Arial" pitchFamily="34" charset="0"/>
              <a:buChar char="•"/>
            </a:pPr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</a:rPr>
              <a:t>  Recherche de solutions en tenant compte de différents critères</a:t>
            </a:r>
          </a:p>
          <a:p>
            <a:pPr marL="361950">
              <a:buFont typeface="Arial" pitchFamily="34" charset="0"/>
              <a:buChar char="•"/>
            </a:pPr>
            <a:r>
              <a:rPr lang="fr-FR" sz="3200" b="1" dirty="0" smtClean="0">
                <a:solidFill>
                  <a:srgbClr val="0066FF"/>
                </a:solidFill>
              </a:rPr>
              <a:t>  Création d’un dossier </a:t>
            </a:r>
            <a:r>
              <a:rPr lang="fr-FR" sz="3200" b="1" smtClean="0">
                <a:solidFill>
                  <a:srgbClr val="0066FF"/>
                </a:solidFill>
              </a:rPr>
              <a:t>de plans </a:t>
            </a:r>
            <a:r>
              <a:rPr lang="fr-FR" sz="3200" b="1" dirty="0" smtClean="0">
                <a:solidFill>
                  <a:srgbClr val="0066FF"/>
                </a:solidFill>
              </a:rPr>
              <a:t>partiel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Pour cela:</a:t>
            </a:r>
            <a:endParaRPr lang="fr-FR" sz="1600" dirty="0"/>
          </a:p>
        </p:txBody>
      </p:sp>
      <p:sp>
        <p:nvSpPr>
          <p:cNvPr id="6" name="Forme libre 5"/>
          <p:cNvSpPr/>
          <p:nvPr/>
        </p:nvSpPr>
        <p:spPr>
          <a:xfrm>
            <a:off x="6321795" y="980728"/>
            <a:ext cx="2570685" cy="4274520"/>
          </a:xfrm>
          <a:custGeom>
            <a:avLst/>
            <a:gdLst>
              <a:gd name="connsiteX0" fmla="*/ 0 w 2051268"/>
              <a:gd name="connsiteY0" fmla="*/ 205127 h 4274520"/>
              <a:gd name="connsiteX1" fmla="*/ 60081 w 2051268"/>
              <a:gd name="connsiteY1" fmla="*/ 60080 h 4274520"/>
              <a:gd name="connsiteX2" fmla="*/ 205128 w 2051268"/>
              <a:gd name="connsiteY2" fmla="*/ 0 h 4274520"/>
              <a:gd name="connsiteX3" fmla="*/ 1846141 w 2051268"/>
              <a:gd name="connsiteY3" fmla="*/ 0 h 4274520"/>
              <a:gd name="connsiteX4" fmla="*/ 1991188 w 2051268"/>
              <a:gd name="connsiteY4" fmla="*/ 60081 h 4274520"/>
              <a:gd name="connsiteX5" fmla="*/ 2051268 w 2051268"/>
              <a:gd name="connsiteY5" fmla="*/ 205128 h 4274520"/>
              <a:gd name="connsiteX6" fmla="*/ 2051268 w 2051268"/>
              <a:gd name="connsiteY6" fmla="*/ 4069393 h 4274520"/>
              <a:gd name="connsiteX7" fmla="*/ 1991188 w 2051268"/>
              <a:gd name="connsiteY7" fmla="*/ 4214440 h 4274520"/>
              <a:gd name="connsiteX8" fmla="*/ 1846141 w 2051268"/>
              <a:gd name="connsiteY8" fmla="*/ 4274520 h 4274520"/>
              <a:gd name="connsiteX9" fmla="*/ 205127 w 2051268"/>
              <a:gd name="connsiteY9" fmla="*/ 4274520 h 4274520"/>
              <a:gd name="connsiteX10" fmla="*/ 60080 w 2051268"/>
              <a:gd name="connsiteY10" fmla="*/ 4214440 h 4274520"/>
              <a:gd name="connsiteX11" fmla="*/ 0 w 2051268"/>
              <a:gd name="connsiteY11" fmla="*/ 4069393 h 4274520"/>
              <a:gd name="connsiteX12" fmla="*/ 0 w 2051268"/>
              <a:gd name="connsiteY12" fmla="*/ 205127 h 42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1268" h="4274520">
                <a:moveTo>
                  <a:pt x="0" y="205127"/>
                </a:moveTo>
                <a:cubicBezTo>
                  <a:pt x="0" y="150724"/>
                  <a:pt x="21612" y="98549"/>
                  <a:pt x="60081" y="60080"/>
                </a:cubicBezTo>
                <a:cubicBezTo>
                  <a:pt x="98550" y="21611"/>
                  <a:pt x="150725" y="0"/>
                  <a:pt x="205128" y="0"/>
                </a:cubicBezTo>
                <a:lnTo>
                  <a:pt x="1846141" y="0"/>
                </a:lnTo>
                <a:cubicBezTo>
                  <a:pt x="1900544" y="0"/>
                  <a:pt x="1952719" y="21612"/>
                  <a:pt x="1991188" y="60081"/>
                </a:cubicBezTo>
                <a:cubicBezTo>
                  <a:pt x="2029657" y="98550"/>
                  <a:pt x="2051268" y="150725"/>
                  <a:pt x="2051268" y="205128"/>
                </a:cubicBezTo>
                <a:lnTo>
                  <a:pt x="2051268" y="4069393"/>
                </a:lnTo>
                <a:cubicBezTo>
                  <a:pt x="2051268" y="4123796"/>
                  <a:pt x="2029656" y="4175971"/>
                  <a:pt x="1991188" y="4214440"/>
                </a:cubicBezTo>
                <a:cubicBezTo>
                  <a:pt x="1952719" y="4252909"/>
                  <a:pt x="1900544" y="4274520"/>
                  <a:pt x="1846141" y="4274520"/>
                </a:cubicBezTo>
                <a:lnTo>
                  <a:pt x="205127" y="4274520"/>
                </a:lnTo>
                <a:cubicBezTo>
                  <a:pt x="150724" y="4274520"/>
                  <a:pt x="98549" y="4252908"/>
                  <a:pt x="60080" y="4214440"/>
                </a:cubicBezTo>
                <a:cubicBezTo>
                  <a:pt x="21611" y="4175971"/>
                  <a:pt x="0" y="4123796"/>
                  <a:pt x="0" y="4069393"/>
                </a:cubicBezTo>
                <a:lnTo>
                  <a:pt x="0" y="205127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-127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1592" tIns="291592" rIns="291592" bIns="3283756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 smtClean="0"/>
              <a:t>Compétence C2</a:t>
            </a:r>
          </a:p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 smtClean="0"/>
              <a:t> Concevoir  des solutions techniques</a:t>
            </a:r>
            <a:endParaRPr lang="fr-FR" sz="1400" dirty="0"/>
          </a:p>
        </p:txBody>
      </p:sp>
      <p:sp>
        <p:nvSpPr>
          <p:cNvPr id="7" name="Forme libre 6"/>
          <p:cNvSpPr/>
          <p:nvPr/>
        </p:nvSpPr>
        <p:spPr>
          <a:xfrm>
            <a:off x="3250654" y="980728"/>
            <a:ext cx="2570685" cy="4274520"/>
          </a:xfrm>
          <a:custGeom>
            <a:avLst/>
            <a:gdLst>
              <a:gd name="connsiteX0" fmla="*/ 0 w 2051268"/>
              <a:gd name="connsiteY0" fmla="*/ 205127 h 4274520"/>
              <a:gd name="connsiteX1" fmla="*/ 60081 w 2051268"/>
              <a:gd name="connsiteY1" fmla="*/ 60080 h 4274520"/>
              <a:gd name="connsiteX2" fmla="*/ 205128 w 2051268"/>
              <a:gd name="connsiteY2" fmla="*/ 0 h 4274520"/>
              <a:gd name="connsiteX3" fmla="*/ 1846141 w 2051268"/>
              <a:gd name="connsiteY3" fmla="*/ 0 h 4274520"/>
              <a:gd name="connsiteX4" fmla="*/ 1991188 w 2051268"/>
              <a:gd name="connsiteY4" fmla="*/ 60081 h 4274520"/>
              <a:gd name="connsiteX5" fmla="*/ 2051268 w 2051268"/>
              <a:gd name="connsiteY5" fmla="*/ 205128 h 4274520"/>
              <a:gd name="connsiteX6" fmla="*/ 2051268 w 2051268"/>
              <a:gd name="connsiteY6" fmla="*/ 4069393 h 4274520"/>
              <a:gd name="connsiteX7" fmla="*/ 1991188 w 2051268"/>
              <a:gd name="connsiteY7" fmla="*/ 4214440 h 4274520"/>
              <a:gd name="connsiteX8" fmla="*/ 1846141 w 2051268"/>
              <a:gd name="connsiteY8" fmla="*/ 4274520 h 4274520"/>
              <a:gd name="connsiteX9" fmla="*/ 205127 w 2051268"/>
              <a:gd name="connsiteY9" fmla="*/ 4274520 h 4274520"/>
              <a:gd name="connsiteX10" fmla="*/ 60080 w 2051268"/>
              <a:gd name="connsiteY10" fmla="*/ 4214440 h 4274520"/>
              <a:gd name="connsiteX11" fmla="*/ 0 w 2051268"/>
              <a:gd name="connsiteY11" fmla="*/ 4069393 h 4274520"/>
              <a:gd name="connsiteX12" fmla="*/ 0 w 2051268"/>
              <a:gd name="connsiteY12" fmla="*/ 205127 h 42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1268" h="4274520">
                <a:moveTo>
                  <a:pt x="0" y="205127"/>
                </a:moveTo>
                <a:cubicBezTo>
                  <a:pt x="0" y="150724"/>
                  <a:pt x="21612" y="98549"/>
                  <a:pt x="60081" y="60080"/>
                </a:cubicBezTo>
                <a:cubicBezTo>
                  <a:pt x="98550" y="21611"/>
                  <a:pt x="150725" y="0"/>
                  <a:pt x="205128" y="0"/>
                </a:cubicBezTo>
                <a:lnTo>
                  <a:pt x="1846141" y="0"/>
                </a:lnTo>
                <a:cubicBezTo>
                  <a:pt x="1900544" y="0"/>
                  <a:pt x="1952719" y="21612"/>
                  <a:pt x="1991188" y="60081"/>
                </a:cubicBezTo>
                <a:cubicBezTo>
                  <a:pt x="2029657" y="98550"/>
                  <a:pt x="2051268" y="150725"/>
                  <a:pt x="2051268" y="205128"/>
                </a:cubicBezTo>
                <a:lnTo>
                  <a:pt x="2051268" y="4069393"/>
                </a:lnTo>
                <a:cubicBezTo>
                  <a:pt x="2051268" y="4123796"/>
                  <a:pt x="2029656" y="4175971"/>
                  <a:pt x="1991188" y="4214440"/>
                </a:cubicBezTo>
                <a:cubicBezTo>
                  <a:pt x="1952719" y="4252909"/>
                  <a:pt x="1900544" y="4274520"/>
                  <a:pt x="1846141" y="4274520"/>
                </a:cubicBezTo>
                <a:lnTo>
                  <a:pt x="205127" y="4274520"/>
                </a:lnTo>
                <a:cubicBezTo>
                  <a:pt x="150724" y="4274520"/>
                  <a:pt x="98549" y="4252908"/>
                  <a:pt x="60080" y="4214440"/>
                </a:cubicBezTo>
                <a:cubicBezTo>
                  <a:pt x="21611" y="4175971"/>
                  <a:pt x="0" y="4123796"/>
                  <a:pt x="0" y="4069393"/>
                </a:cubicBezTo>
                <a:lnTo>
                  <a:pt x="0" y="205127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-127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1592" tIns="291592" rIns="291592" bIns="3283756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 smtClean="0"/>
              <a:t>Compétence C3 </a:t>
            </a:r>
            <a:r>
              <a:rPr lang="fr-FR" sz="1400" dirty="0" smtClean="0"/>
              <a:t> </a:t>
            </a:r>
            <a:r>
              <a:rPr lang="fr-FR" sz="1400" b="1" dirty="0" smtClean="0"/>
              <a:t> </a:t>
            </a:r>
          </a:p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 smtClean="0"/>
              <a:t>Dimensionner et/ou vérifier la résistance des éléments d'un ouvrage.</a:t>
            </a:r>
            <a:endParaRPr lang="fr-FR" sz="1400" kern="1200" dirty="0"/>
          </a:p>
        </p:txBody>
      </p:sp>
      <p:sp>
        <p:nvSpPr>
          <p:cNvPr id="8" name="Forme libre 7"/>
          <p:cNvSpPr/>
          <p:nvPr/>
        </p:nvSpPr>
        <p:spPr>
          <a:xfrm>
            <a:off x="251520" y="980728"/>
            <a:ext cx="2570685" cy="4274520"/>
          </a:xfrm>
          <a:custGeom>
            <a:avLst/>
            <a:gdLst>
              <a:gd name="connsiteX0" fmla="*/ 0 w 2051268"/>
              <a:gd name="connsiteY0" fmla="*/ 205127 h 4274520"/>
              <a:gd name="connsiteX1" fmla="*/ 60081 w 2051268"/>
              <a:gd name="connsiteY1" fmla="*/ 60080 h 4274520"/>
              <a:gd name="connsiteX2" fmla="*/ 205128 w 2051268"/>
              <a:gd name="connsiteY2" fmla="*/ 0 h 4274520"/>
              <a:gd name="connsiteX3" fmla="*/ 1846141 w 2051268"/>
              <a:gd name="connsiteY3" fmla="*/ 0 h 4274520"/>
              <a:gd name="connsiteX4" fmla="*/ 1991188 w 2051268"/>
              <a:gd name="connsiteY4" fmla="*/ 60081 h 4274520"/>
              <a:gd name="connsiteX5" fmla="*/ 2051268 w 2051268"/>
              <a:gd name="connsiteY5" fmla="*/ 205128 h 4274520"/>
              <a:gd name="connsiteX6" fmla="*/ 2051268 w 2051268"/>
              <a:gd name="connsiteY6" fmla="*/ 4069393 h 4274520"/>
              <a:gd name="connsiteX7" fmla="*/ 1991188 w 2051268"/>
              <a:gd name="connsiteY7" fmla="*/ 4214440 h 4274520"/>
              <a:gd name="connsiteX8" fmla="*/ 1846141 w 2051268"/>
              <a:gd name="connsiteY8" fmla="*/ 4274520 h 4274520"/>
              <a:gd name="connsiteX9" fmla="*/ 205127 w 2051268"/>
              <a:gd name="connsiteY9" fmla="*/ 4274520 h 4274520"/>
              <a:gd name="connsiteX10" fmla="*/ 60080 w 2051268"/>
              <a:gd name="connsiteY10" fmla="*/ 4214440 h 4274520"/>
              <a:gd name="connsiteX11" fmla="*/ 0 w 2051268"/>
              <a:gd name="connsiteY11" fmla="*/ 4069393 h 4274520"/>
              <a:gd name="connsiteX12" fmla="*/ 0 w 2051268"/>
              <a:gd name="connsiteY12" fmla="*/ 205127 h 42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1268" h="4274520">
                <a:moveTo>
                  <a:pt x="0" y="205127"/>
                </a:moveTo>
                <a:cubicBezTo>
                  <a:pt x="0" y="150724"/>
                  <a:pt x="21612" y="98549"/>
                  <a:pt x="60081" y="60080"/>
                </a:cubicBezTo>
                <a:cubicBezTo>
                  <a:pt x="98550" y="21611"/>
                  <a:pt x="150725" y="0"/>
                  <a:pt x="205128" y="0"/>
                </a:cubicBezTo>
                <a:lnTo>
                  <a:pt x="1846141" y="0"/>
                </a:lnTo>
                <a:cubicBezTo>
                  <a:pt x="1900544" y="0"/>
                  <a:pt x="1952719" y="21612"/>
                  <a:pt x="1991188" y="60081"/>
                </a:cubicBezTo>
                <a:cubicBezTo>
                  <a:pt x="2029657" y="98550"/>
                  <a:pt x="2051268" y="150725"/>
                  <a:pt x="2051268" y="205128"/>
                </a:cubicBezTo>
                <a:lnTo>
                  <a:pt x="2051268" y="4069393"/>
                </a:lnTo>
                <a:cubicBezTo>
                  <a:pt x="2051268" y="4123796"/>
                  <a:pt x="2029656" y="4175971"/>
                  <a:pt x="1991188" y="4214440"/>
                </a:cubicBezTo>
                <a:cubicBezTo>
                  <a:pt x="1952719" y="4252909"/>
                  <a:pt x="1900544" y="4274520"/>
                  <a:pt x="1846141" y="4274520"/>
                </a:cubicBezTo>
                <a:lnTo>
                  <a:pt x="205127" y="4274520"/>
                </a:lnTo>
                <a:cubicBezTo>
                  <a:pt x="150724" y="4274520"/>
                  <a:pt x="98549" y="4252908"/>
                  <a:pt x="60080" y="4214440"/>
                </a:cubicBezTo>
                <a:cubicBezTo>
                  <a:pt x="21611" y="4175971"/>
                  <a:pt x="0" y="4123796"/>
                  <a:pt x="0" y="4069393"/>
                </a:cubicBezTo>
                <a:lnTo>
                  <a:pt x="0" y="205127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-127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1592" tIns="291592" rIns="291592" bIns="3283756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 smtClean="0"/>
              <a:t>Compétence C2</a:t>
            </a:r>
          </a:p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 smtClean="0"/>
              <a:t> Concevoir  des solutions techniques</a:t>
            </a:r>
            <a:endParaRPr lang="fr-FR" sz="1400" kern="1200" dirty="0"/>
          </a:p>
        </p:txBody>
      </p:sp>
      <p:sp>
        <p:nvSpPr>
          <p:cNvPr id="9" name="Forme libre 8"/>
          <p:cNvSpPr/>
          <p:nvPr/>
        </p:nvSpPr>
        <p:spPr>
          <a:xfrm>
            <a:off x="467544" y="2132856"/>
            <a:ext cx="2016223" cy="576064"/>
          </a:xfrm>
          <a:custGeom>
            <a:avLst/>
            <a:gdLst>
              <a:gd name="connsiteX0" fmla="*/ 0 w 1709390"/>
              <a:gd name="connsiteY0" fmla="*/ 85470 h 854695"/>
              <a:gd name="connsiteX1" fmla="*/ 25034 w 1709390"/>
              <a:gd name="connsiteY1" fmla="*/ 25034 h 854695"/>
              <a:gd name="connsiteX2" fmla="*/ 85470 w 1709390"/>
              <a:gd name="connsiteY2" fmla="*/ 1 h 854695"/>
              <a:gd name="connsiteX3" fmla="*/ 1623920 w 1709390"/>
              <a:gd name="connsiteY3" fmla="*/ 0 h 854695"/>
              <a:gd name="connsiteX4" fmla="*/ 1684356 w 1709390"/>
              <a:gd name="connsiteY4" fmla="*/ 25034 h 854695"/>
              <a:gd name="connsiteX5" fmla="*/ 1709389 w 1709390"/>
              <a:gd name="connsiteY5" fmla="*/ 85470 h 854695"/>
              <a:gd name="connsiteX6" fmla="*/ 1709390 w 1709390"/>
              <a:gd name="connsiteY6" fmla="*/ 769225 h 854695"/>
              <a:gd name="connsiteX7" fmla="*/ 1684356 w 1709390"/>
              <a:gd name="connsiteY7" fmla="*/ 829661 h 854695"/>
              <a:gd name="connsiteX8" fmla="*/ 1623920 w 1709390"/>
              <a:gd name="connsiteY8" fmla="*/ 854695 h 854695"/>
              <a:gd name="connsiteX9" fmla="*/ 85470 w 1709390"/>
              <a:gd name="connsiteY9" fmla="*/ 854695 h 854695"/>
              <a:gd name="connsiteX10" fmla="*/ 25034 w 1709390"/>
              <a:gd name="connsiteY10" fmla="*/ 829661 h 854695"/>
              <a:gd name="connsiteX11" fmla="*/ 0 w 1709390"/>
              <a:gd name="connsiteY11" fmla="*/ 769225 h 854695"/>
              <a:gd name="connsiteX12" fmla="*/ 0 w 1709390"/>
              <a:gd name="connsiteY12" fmla="*/ 85470 h 85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390" h="854695">
                <a:moveTo>
                  <a:pt x="0" y="85470"/>
                </a:moveTo>
                <a:cubicBezTo>
                  <a:pt x="0" y="62802"/>
                  <a:pt x="9005" y="41062"/>
                  <a:pt x="25034" y="25034"/>
                </a:cubicBezTo>
                <a:cubicBezTo>
                  <a:pt x="41063" y="9005"/>
                  <a:pt x="62802" y="0"/>
                  <a:pt x="85470" y="1"/>
                </a:cubicBezTo>
                <a:lnTo>
                  <a:pt x="1623920" y="0"/>
                </a:lnTo>
                <a:cubicBezTo>
                  <a:pt x="1646588" y="0"/>
                  <a:pt x="1668328" y="9005"/>
                  <a:pt x="1684356" y="25034"/>
                </a:cubicBezTo>
                <a:cubicBezTo>
                  <a:pt x="1700385" y="41063"/>
                  <a:pt x="1709390" y="62802"/>
                  <a:pt x="1709389" y="85470"/>
                </a:cubicBezTo>
                <a:cubicBezTo>
                  <a:pt x="1709389" y="313388"/>
                  <a:pt x="1709390" y="541307"/>
                  <a:pt x="1709390" y="769225"/>
                </a:cubicBezTo>
                <a:cubicBezTo>
                  <a:pt x="1709390" y="791893"/>
                  <a:pt x="1700385" y="813633"/>
                  <a:pt x="1684356" y="829661"/>
                </a:cubicBezTo>
                <a:cubicBezTo>
                  <a:pt x="1668327" y="845690"/>
                  <a:pt x="1646588" y="854695"/>
                  <a:pt x="1623920" y="854695"/>
                </a:cubicBezTo>
                <a:lnTo>
                  <a:pt x="85470" y="854695"/>
                </a:lnTo>
                <a:cubicBezTo>
                  <a:pt x="62802" y="854695"/>
                  <a:pt x="41062" y="845690"/>
                  <a:pt x="25034" y="829661"/>
                </a:cubicBezTo>
                <a:cubicBezTo>
                  <a:pt x="9005" y="813632"/>
                  <a:pt x="0" y="791893"/>
                  <a:pt x="0" y="769225"/>
                </a:cubicBezTo>
                <a:lnTo>
                  <a:pt x="0" y="8547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608" tIns="53608" rIns="53608" bIns="5360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i="1" kern="1200" dirty="0" smtClean="0">
                <a:solidFill>
                  <a:schemeClr val="tx1"/>
                </a:solidFill>
              </a:rPr>
              <a:t>Durée: 2 heures</a:t>
            </a:r>
            <a:endParaRPr lang="fr-FR" b="1" i="1" kern="1200" dirty="0">
              <a:solidFill>
                <a:schemeClr val="tx1"/>
              </a:solidFill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3491880" y="2132856"/>
            <a:ext cx="2142237" cy="576065"/>
          </a:xfrm>
          <a:custGeom>
            <a:avLst/>
            <a:gdLst>
              <a:gd name="connsiteX0" fmla="*/ 0 w 1709390"/>
              <a:gd name="connsiteY0" fmla="*/ 85470 h 854695"/>
              <a:gd name="connsiteX1" fmla="*/ 25034 w 1709390"/>
              <a:gd name="connsiteY1" fmla="*/ 25034 h 854695"/>
              <a:gd name="connsiteX2" fmla="*/ 85470 w 1709390"/>
              <a:gd name="connsiteY2" fmla="*/ 1 h 854695"/>
              <a:gd name="connsiteX3" fmla="*/ 1623920 w 1709390"/>
              <a:gd name="connsiteY3" fmla="*/ 0 h 854695"/>
              <a:gd name="connsiteX4" fmla="*/ 1684356 w 1709390"/>
              <a:gd name="connsiteY4" fmla="*/ 25034 h 854695"/>
              <a:gd name="connsiteX5" fmla="*/ 1709389 w 1709390"/>
              <a:gd name="connsiteY5" fmla="*/ 85470 h 854695"/>
              <a:gd name="connsiteX6" fmla="*/ 1709390 w 1709390"/>
              <a:gd name="connsiteY6" fmla="*/ 769225 h 854695"/>
              <a:gd name="connsiteX7" fmla="*/ 1684356 w 1709390"/>
              <a:gd name="connsiteY7" fmla="*/ 829661 h 854695"/>
              <a:gd name="connsiteX8" fmla="*/ 1623920 w 1709390"/>
              <a:gd name="connsiteY8" fmla="*/ 854695 h 854695"/>
              <a:gd name="connsiteX9" fmla="*/ 85470 w 1709390"/>
              <a:gd name="connsiteY9" fmla="*/ 854695 h 854695"/>
              <a:gd name="connsiteX10" fmla="*/ 25034 w 1709390"/>
              <a:gd name="connsiteY10" fmla="*/ 829661 h 854695"/>
              <a:gd name="connsiteX11" fmla="*/ 0 w 1709390"/>
              <a:gd name="connsiteY11" fmla="*/ 769225 h 854695"/>
              <a:gd name="connsiteX12" fmla="*/ 0 w 1709390"/>
              <a:gd name="connsiteY12" fmla="*/ 85470 h 85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390" h="854695">
                <a:moveTo>
                  <a:pt x="0" y="85470"/>
                </a:moveTo>
                <a:cubicBezTo>
                  <a:pt x="0" y="62802"/>
                  <a:pt x="9005" y="41062"/>
                  <a:pt x="25034" y="25034"/>
                </a:cubicBezTo>
                <a:cubicBezTo>
                  <a:pt x="41063" y="9005"/>
                  <a:pt x="62802" y="0"/>
                  <a:pt x="85470" y="1"/>
                </a:cubicBezTo>
                <a:lnTo>
                  <a:pt x="1623920" y="0"/>
                </a:lnTo>
                <a:cubicBezTo>
                  <a:pt x="1646588" y="0"/>
                  <a:pt x="1668328" y="9005"/>
                  <a:pt x="1684356" y="25034"/>
                </a:cubicBezTo>
                <a:cubicBezTo>
                  <a:pt x="1700385" y="41063"/>
                  <a:pt x="1709390" y="62802"/>
                  <a:pt x="1709389" y="85470"/>
                </a:cubicBezTo>
                <a:cubicBezTo>
                  <a:pt x="1709389" y="313388"/>
                  <a:pt x="1709390" y="541307"/>
                  <a:pt x="1709390" y="769225"/>
                </a:cubicBezTo>
                <a:cubicBezTo>
                  <a:pt x="1709390" y="791893"/>
                  <a:pt x="1700385" y="813633"/>
                  <a:pt x="1684356" y="829661"/>
                </a:cubicBezTo>
                <a:cubicBezTo>
                  <a:pt x="1668327" y="845690"/>
                  <a:pt x="1646588" y="854695"/>
                  <a:pt x="1623920" y="854695"/>
                </a:cubicBezTo>
                <a:lnTo>
                  <a:pt x="85470" y="854695"/>
                </a:lnTo>
                <a:cubicBezTo>
                  <a:pt x="62802" y="854695"/>
                  <a:pt x="41062" y="845690"/>
                  <a:pt x="25034" y="829661"/>
                </a:cubicBezTo>
                <a:cubicBezTo>
                  <a:pt x="9005" y="813632"/>
                  <a:pt x="0" y="791893"/>
                  <a:pt x="0" y="769225"/>
                </a:cubicBezTo>
                <a:lnTo>
                  <a:pt x="0" y="8547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608" tIns="53608" rIns="53608" bIns="5360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i="1" dirty="0" smtClean="0">
                <a:solidFill>
                  <a:schemeClr val="tx1"/>
                </a:solidFill>
              </a:rPr>
              <a:t>Durée: 2 heures</a:t>
            </a:r>
            <a:endParaRPr lang="fr-FR" b="1" i="1" dirty="0">
              <a:solidFill>
                <a:schemeClr val="tx1"/>
              </a:solidFill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6516216" y="2132856"/>
            <a:ext cx="2142237" cy="517500"/>
          </a:xfrm>
          <a:custGeom>
            <a:avLst/>
            <a:gdLst>
              <a:gd name="connsiteX0" fmla="*/ 0 w 1709390"/>
              <a:gd name="connsiteY0" fmla="*/ 85470 h 854695"/>
              <a:gd name="connsiteX1" fmla="*/ 25034 w 1709390"/>
              <a:gd name="connsiteY1" fmla="*/ 25034 h 854695"/>
              <a:gd name="connsiteX2" fmla="*/ 85470 w 1709390"/>
              <a:gd name="connsiteY2" fmla="*/ 1 h 854695"/>
              <a:gd name="connsiteX3" fmla="*/ 1623920 w 1709390"/>
              <a:gd name="connsiteY3" fmla="*/ 0 h 854695"/>
              <a:gd name="connsiteX4" fmla="*/ 1684356 w 1709390"/>
              <a:gd name="connsiteY4" fmla="*/ 25034 h 854695"/>
              <a:gd name="connsiteX5" fmla="*/ 1709389 w 1709390"/>
              <a:gd name="connsiteY5" fmla="*/ 85470 h 854695"/>
              <a:gd name="connsiteX6" fmla="*/ 1709390 w 1709390"/>
              <a:gd name="connsiteY6" fmla="*/ 769225 h 854695"/>
              <a:gd name="connsiteX7" fmla="*/ 1684356 w 1709390"/>
              <a:gd name="connsiteY7" fmla="*/ 829661 h 854695"/>
              <a:gd name="connsiteX8" fmla="*/ 1623920 w 1709390"/>
              <a:gd name="connsiteY8" fmla="*/ 854695 h 854695"/>
              <a:gd name="connsiteX9" fmla="*/ 85470 w 1709390"/>
              <a:gd name="connsiteY9" fmla="*/ 854695 h 854695"/>
              <a:gd name="connsiteX10" fmla="*/ 25034 w 1709390"/>
              <a:gd name="connsiteY10" fmla="*/ 829661 h 854695"/>
              <a:gd name="connsiteX11" fmla="*/ 0 w 1709390"/>
              <a:gd name="connsiteY11" fmla="*/ 769225 h 854695"/>
              <a:gd name="connsiteX12" fmla="*/ 0 w 1709390"/>
              <a:gd name="connsiteY12" fmla="*/ 85470 h 85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390" h="854695">
                <a:moveTo>
                  <a:pt x="0" y="85470"/>
                </a:moveTo>
                <a:cubicBezTo>
                  <a:pt x="0" y="62802"/>
                  <a:pt x="9005" y="41062"/>
                  <a:pt x="25034" y="25034"/>
                </a:cubicBezTo>
                <a:cubicBezTo>
                  <a:pt x="41063" y="9005"/>
                  <a:pt x="62802" y="0"/>
                  <a:pt x="85470" y="1"/>
                </a:cubicBezTo>
                <a:lnTo>
                  <a:pt x="1623920" y="0"/>
                </a:lnTo>
                <a:cubicBezTo>
                  <a:pt x="1646588" y="0"/>
                  <a:pt x="1668328" y="9005"/>
                  <a:pt x="1684356" y="25034"/>
                </a:cubicBezTo>
                <a:cubicBezTo>
                  <a:pt x="1700385" y="41063"/>
                  <a:pt x="1709390" y="62802"/>
                  <a:pt x="1709389" y="85470"/>
                </a:cubicBezTo>
                <a:cubicBezTo>
                  <a:pt x="1709389" y="313388"/>
                  <a:pt x="1709390" y="541307"/>
                  <a:pt x="1709390" y="769225"/>
                </a:cubicBezTo>
                <a:cubicBezTo>
                  <a:pt x="1709390" y="791893"/>
                  <a:pt x="1700385" y="813633"/>
                  <a:pt x="1684356" y="829661"/>
                </a:cubicBezTo>
                <a:cubicBezTo>
                  <a:pt x="1668327" y="845690"/>
                  <a:pt x="1646588" y="854695"/>
                  <a:pt x="1623920" y="854695"/>
                </a:cubicBezTo>
                <a:lnTo>
                  <a:pt x="85470" y="854695"/>
                </a:lnTo>
                <a:cubicBezTo>
                  <a:pt x="62802" y="854695"/>
                  <a:pt x="41062" y="845690"/>
                  <a:pt x="25034" y="829661"/>
                </a:cubicBezTo>
                <a:cubicBezTo>
                  <a:pt x="9005" y="813632"/>
                  <a:pt x="0" y="791893"/>
                  <a:pt x="0" y="769225"/>
                </a:cubicBezTo>
                <a:lnTo>
                  <a:pt x="0" y="8547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608" tIns="53608" rIns="53608" bIns="5360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i="1" kern="1200" dirty="0" smtClean="0">
                <a:solidFill>
                  <a:schemeClr val="tx1"/>
                </a:solidFill>
              </a:rPr>
              <a:t>Durée: 2 heures</a:t>
            </a:r>
            <a:endParaRPr lang="fr-FR" sz="4500" i="1" kern="1200" dirty="0"/>
          </a:p>
        </p:txBody>
      </p:sp>
      <p:sp>
        <p:nvSpPr>
          <p:cNvPr id="21" name="Rectangle 20"/>
          <p:cNvSpPr/>
          <p:nvPr/>
        </p:nvSpPr>
        <p:spPr>
          <a:xfrm>
            <a:off x="3275856" y="3068960"/>
            <a:ext cx="2664296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ts val="1000"/>
              </a:spcAft>
            </a:pPr>
            <a:r>
              <a:rPr lang="fr-FR" sz="1400" b="1" dirty="0" smtClean="0">
                <a:solidFill>
                  <a:srgbClr val="006600"/>
                </a:solidFill>
                <a:latin typeface="Calibri" pitchFamily="34" charset="0"/>
              </a:rPr>
              <a:t>2. Redimensionnement de l’épaisseur/</a:t>
            </a:r>
            <a:r>
              <a:rPr lang="fr-FR" sz="1400" b="1" dirty="0" err="1" smtClean="0">
                <a:solidFill>
                  <a:srgbClr val="006600"/>
                </a:solidFill>
                <a:latin typeface="Calibri" pitchFamily="34" charset="0"/>
              </a:rPr>
              <a:t>CODAP</a:t>
            </a:r>
            <a:r>
              <a:rPr lang="fr-FR" sz="1400" b="1" dirty="0" smtClean="0">
                <a:solidFill>
                  <a:srgbClr val="006600"/>
                </a:solidFill>
                <a:latin typeface="Calibri" pitchFamily="34" charset="0"/>
              </a:rPr>
              <a:t> 2010</a:t>
            </a:r>
          </a:p>
          <a:p>
            <a:pPr marL="457200" indent="-457200" fontAlgn="base">
              <a:spcBef>
                <a:spcPct val="0"/>
              </a:spcBef>
              <a:spcAft>
                <a:spcPts val="1000"/>
              </a:spcAft>
            </a:pPr>
            <a:r>
              <a:rPr lang="fr-FR" sz="1400" b="1" dirty="0" smtClean="0">
                <a:solidFill>
                  <a:srgbClr val="006600"/>
                </a:solidFill>
                <a:latin typeface="Calibri" pitchFamily="34" charset="0"/>
              </a:rPr>
              <a:t>3. Redimensionnement du piquage et de son renfort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1400" b="1" i="1" dirty="0" smtClean="0">
                <a:solidFill>
                  <a:srgbClr val="FF0000"/>
                </a:solidFill>
                <a:latin typeface="Calibri" pitchFamily="34" charset="0"/>
              </a:rPr>
              <a:t>Travail avec logiciel  </a:t>
            </a:r>
            <a:r>
              <a:rPr lang="fr-FR" sz="1400" b="1" i="1" dirty="0" err="1" smtClean="0">
                <a:solidFill>
                  <a:srgbClr val="FF0000"/>
                </a:solidFill>
                <a:latin typeface="Calibri" pitchFamily="34" charset="0"/>
              </a:rPr>
              <a:t>SICAPNET</a:t>
            </a:r>
            <a:endParaRPr lang="fr-FR" sz="1400" dirty="0" smtClean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28184" y="3212976"/>
            <a:ext cx="27900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1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4. Recherche solutions de l’assemblage :</a:t>
            </a:r>
          </a:p>
          <a:p>
            <a:pPr lvl="0"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calandre/plaque renfort +tube</a:t>
            </a:r>
          </a:p>
          <a:p>
            <a:pPr lvl="0" algn="ctr" fontAlgn="base">
              <a:spcBef>
                <a:spcPct val="0"/>
              </a:spcBef>
            </a:pPr>
            <a:r>
              <a:rPr lang="fr-FR" sz="1400" b="1" i="1" dirty="0" smtClean="0">
                <a:solidFill>
                  <a:srgbClr val="FF0000"/>
                </a:solidFill>
                <a:latin typeface="Calibri" pitchFamily="34" charset="0"/>
              </a:rPr>
              <a:t>Travail avec </a:t>
            </a:r>
          </a:p>
          <a:p>
            <a:pPr lvl="0" algn="ctr" fontAlgn="base">
              <a:spcBef>
                <a:spcPct val="0"/>
              </a:spcBef>
            </a:pPr>
            <a:r>
              <a:rPr lang="fr-FR" sz="1400" b="1" i="1" dirty="0" err="1" smtClean="0">
                <a:solidFill>
                  <a:srgbClr val="FF0000"/>
                </a:solidFill>
                <a:latin typeface="Calibri" pitchFamily="34" charset="0"/>
              </a:rPr>
              <a:t>CODAP</a:t>
            </a:r>
            <a:r>
              <a:rPr lang="fr-FR" sz="1400" b="1" i="1" dirty="0" smtClean="0">
                <a:solidFill>
                  <a:srgbClr val="FF0000"/>
                </a:solidFill>
                <a:latin typeface="Calibri" pitchFamily="34" charset="0"/>
              </a:rPr>
              <a:t>  2010 didactique</a:t>
            </a:r>
            <a:endParaRPr lang="fr-FR" sz="1400" dirty="0" smtClean="0">
              <a:latin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3528" y="2924944"/>
            <a:ext cx="23762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1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Recherche solutions de l’assemblage :</a:t>
            </a:r>
          </a:p>
          <a:p>
            <a:pPr lvl="0"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calandre/plaque tubulaire</a:t>
            </a:r>
          </a:p>
          <a:p>
            <a:pPr lvl="0" algn="ctr" fontAlgn="base">
              <a:spcBef>
                <a:spcPct val="0"/>
              </a:spcBef>
            </a:pPr>
            <a:r>
              <a:rPr lang="fr-FR" sz="1400" b="1" i="1" dirty="0" smtClean="0">
                <a:solidFill>
                  <a:srgbClr val="FF0000"/>
                </a:solidFill>
                <a:latin typeface="Calibri" pitchFamily="34" charset="0"/>
              </a:rPr>
              <a:t>Travail avec </a:t>
            </a:r>
          </a:p>
          <a:p>
            <a:pPr lvl="0" algn="ctr" fontAlgn="base">
              <a:spcBef>
                <a:spcPct val="0"/>
              </a:spcBef>
            </a:pPr>
            <a:r>
              <a:rPr lang="fr-FR" sz="1400" b="1" i="1" dirty="0" err="1" smtClean="0">
                <a:solidFill>
                  <a:srgbClr val="FF0000"/>
                </a:solidFill>
                <a:latin typeface="Calibri" pitchFamily="34" charset="0"/>
              </a:rPr>
              <a:t>CODAP</a:t>
            </a:r>
            <a:r>
              <a:rPr lang="fr-FR" sz="1400" b="1" i="1" dirty="0" smtClean="0">
                <a:solidFill>
                  <a:srgbClr val="FF0000"/>
                </a:solidFill>
                <a:latin typeface="Calibri" pitchFamily="34" charset="0"/>
              </a:rPr>
              <a:t>  2010 didactique</a:t>
            </a:r>
            <a:endParaRPr lang="fr-FR" sz="1400" dirty="0" smtClean="0">
              <a:latin typeface="Arial" pitchFamily="34" charset="0"/>
            </a:endParaRPr>
          </a:p>
        </p:txBody>
      </p:sp>
      <p:pic>
        <p:nvPicPr>
          <p:cNvPr id="27" name="Image 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97152"/>
            <a:ext cx="2217278" cy="1484784"/>
          </a:xfrm>
          <a:prstGeom prst="rect">
            <a:avLst/>
          </a:prstGeom>
          <a:noFill/>
        </p:spPr>
      </p:pic>
      <p:pic>
        <p:nvPicPr>
          <p:cNvPr id="28" name="Image 2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509120"/>
            <a:ext cx="2402242" cy="165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Flèche à angle droit 28"/>
          <p:cNvSpPr/>
          <p:nvPr/>
        </p:nvSpPr>
        <p:spPr>
          <a:xfrm>
            <a:off x="5796136" y="4509120"/>
            <a:ext cx="2304256" cy="1080120"/>
          </a:xfrm>
          <a:prstGeom prst="bent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5724128" y="472514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/>
              <a:t>Revenir à une étape de recherche de solutio</a:t>
            </a:r>
            <a:r>
              <a:rPr lang="fr-FR" sz="1400" b="1" dirty="0" smtClean="0"/>
              <a:t>ns</a:t>
            </a:r>
            <a:endParaRPr lang="fr-FR" sz="1400" b="1" dirty="0"/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100392" y="4869160"/>
            <a:ext cx="831294" cy="167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ZoneTexte 32"/>
          <p:cNvSpPr txBox="1"/>
          <p:nvPr/>
        </p:nvSpPr>
        <p:spPr>
          <a:xfrm>
            <a:off x="1619672" y="476672"/>
            <a:ext cx="100811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N°1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563888" y="188640"/>
            <a:ext cx="208823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66FF"/>
                </a:solidFill>
              </a:rPr>
              <a:t>N°2</a:t>
            </a:r>
            <a:endParaRPr lang="fr-FR" sz="5400" b="1" dirty="0">
              <a:solidFill>
                <a:srgbClr val="0066FF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524328" y="476672"/>
            <a:ext cx="100811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N°3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21" grpId="0"/>
      <p:bldP spid="25" grpId="0"/>
      <p:bldP spid="26" grpId="0"/>
      <p:bldP spid="29" grpId="0" animBg="1"/>
      <p:bldP spid="31" grpId="0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157192"/>
            <a:ext cx="1996333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r"/>
            <a:r>
              <a:rPr lang="fr-FR" sz="2000" dirty="0" smtClean="0"/>
              <a:t>(Suite)</a:t>
            </a:r>
            <a:endParaRPr lang="fr-FR" sz="2000" dirty="0"/>
          </a:p>
        </p:txBody>
      </p:sp>
      <p:sp>
        <p:nvSpPr>
          <p:cNvPr id="20" name="Forme libre 19"/>
          <p:cNvSpPr/>
          <p:nvPr/>
        </p:nvSpPr>
        <p:spPr>
          <a:xfrm>
            <a:off x="1979712" y="692696"/>
            <a:ext cx="4608512" cy="4274520"/>
          </a:xfrm>
          <a:custGeom>
            <a:avLst/>
            <a:gdLst>
              <a:gd name="connsiteX0" fmla="*/ 0 w 2051268"/>
              <a:gd name="connsiteY0" fmla="*/ 205127 h 4274520"/>
              <a:gd name="connsiteX1" fmla="*/ 60081 w 2051268"/>
              <a:gd name="connsiteY1" fmla="*/ 60080 h 4274520"/>
              <a:gd name="connsiteX2" fmla="*/ 205128 w 2051268"/>
              <a:gd name="connsiteY2" fmla="*/ 0 h 4274520"/>
              <a:gd name="connsiteX3" fmla="*/ 1846141 w 2051268"/>
              <a:gd name="connsiteY3" fmla="*/ 0 h 4274520"/>
              <a:gd name="connsiteX4" fmla="*/ 1991188 w 2051268"/>
              <a:gd name="connsiteY4" fmla="*/ 60081 h 4274520"/>
              <a:gd name="connsiteX5" fmla="*/ 2051268 w 2051268"/>
              <a:gd name="connsiteY5" fmla="*/ 205128 h 4274520"/>
              <a:gd name="connsiteX6" fmla="*/ 2051268 w 2051268"/>
              <a:gd name="connsiteY6" fmla="*/ 4069393 h 4274520"/>
              <a:gd name="connsiteX7" fmla="*/ 1991188 w 2051268"/>
              <a:gd name="connsiteY7" fmla="*/ 4214440 h 4274520"/>
              <a:gd name="connsiteX8" fmla="*/ 1846141 w 2051268"/>
              <a:gd name="connsiteY8" fmla="*/ 4274520 h 4274520"/>
              <a:gd name="connsiteX9" fmla="*/ 205127 w 2051268"/>
              <a:gd name="connsiteY9" fmla="*/ 4274520 h 4274520"/>
              <a:gd name="connsiteX10" fmla="*/ 60080 w 2051268"/>
              <a:gd name="connsiteY10" fmla="*/ 4214440 h 4274520"/>
              <a:gd name="connsiteX11" fmla="*/ 0 w 2051268"/>
              <a:gd name="connsiteY11" fmla="*/ 4069393 h 4274520"/>
              <a:gd name="connsiteX12" fmla="*/ 0 w 2051268"/>
              <a:gd name="connsiteY12" fmla="*/ 205127 h 42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1268" h="4274520">
                <a:moveTo>
                  <a:pt x="0" y="205127"/>
                </a:moveTo>
                <a:cubicBezTo>
                  <a:pt x="0" y="150724"/>
                  <a:pt x="21612" y="98549"/>
                  <a:pt x="60081" y="60080"/>
                </a:cubicBezTo>
                <a:cubicBezTo>
                  <a:pt x="98550" y="21611"/>
                  <a:pt x="150725" y="0"/>
                  <a:pt x="205128" y="0"/>
                </a:cubicBezTo>
                <a:lnTo>
                  <a:pt x="1846141" y="0"/>
                </a:lnTo>
                <a:cubicBezTo>
                  <a:pt x="1900544" y="0"/>
                  <a:pt x="1952719" y="21612"/>
                  <a:pt x="1991188" y="60081"/>
                </a:cubicBezTo>
                <a:cubicBezTo>
                  <a:pt x="2029657" y="98550"/>
                  <a:pt x="2051268" y="150725"/>
                  <a:pt x="2051268" y="205128"/>
                </a:cubicBezTo>
                <a:lnTo>
                  <a:pt x="2051268" y="4069393"/>
                </a:lnTo>
                <a:cubicBezTo>
                  <a:pt x="2051268" y="4123796"/>
                  <a:pt x="2029656" y="4175971"/>
                  <a:pt x="1991188" y="4214440"/>
                </a:cubicBezTo>
                <a:cubicBezTo>
                  <a:pt x="1952719" y="4252909"/>
                  <a:pt x="1900544" y="4274520"/>
                  <a:pt x="1846141" y="4274520"/>
                </a:cubicBezTo>
                <a:lnTo>
                  <a:pt x="205127" y="4274520"/>
                </a:lnTo>
                <a:cubicBezTo>
                  <a:pt x="150724" y="4274520"/>
                  <a:pt x="98549" y="4252908"/>
                  <a:pt x="60080" y="4214440"/>
                </a:cubicBezTo>
                <a:cubicBezTo>
                  <a:pt x="21611" y="4175971"/>
                  <a:pt x="0" y="4123796"/>
                  <a:pt x="0" y="4069393"/>
                </a:cubicBezTo>
                <a:lnTo>
                  <a:pt x="0" y="205127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-127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1592" tIns="291592" rIns="291592" bIns="3283756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 smtClean="0"/>
              <a:t>Compétence C4 </a:t>
            </a:r>
            <a:r>
              <a:rPr lang="fr-FR" sz="1400" dirty="0" smtClean="0"/>
              <a:t> </a:t>
            </a:r>
            <a:r>
              <a:rPr lang="fr-FR" sz="1400" b="1" dirty="0" smtClean="0"/>
              <a:t> </a:t>
            </a:r>
          </a:p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dirty="0" smtClean="0"/>
              <a:t> </a:t>
            </a:r>
            <a:r>
              <a:rPr lang="fr-FR" sz="1400" b="1" dirty="0" smtClean="0"/>
              <a:t>Élaborer des dossiers de définition d'ouvrages</a:t>
            </a:r>
            <a:endParaRPr lang="fr-FR" sz="1400" kern="1200" dirty="0"/>
          </a:p>
        </p:txBody>
      </p:sp>
      <p:sp>
        <p:nvSpPr>
          <p:cNvPr id="21" name="Forme libre 20"/>
          <p:cNvSpPr/>
          <p:nvPr/>
        </p:nvSpPr>
        <p:spPr>
          <a:xfrm>
            <a:off x="3131840" y="1628800"/>
            <a:ext cx="2142237" cy="854695"/>
          </a:xfrm>
          <a:custGeom>
            <a:avLst/>
            <a:gdLst>
              <a:gd name="connsiteX0" fmla="*/ 0 w 1709390"/>
              <a:gd name="connsiteY0" fmla="*/ 85470 h 854695"/>
              <a:gd name="connsiteX1" fmla="*/ 25034 w 1709390"/>
              <a:gd name="connsiteY1" fmla="*/ 25034 h 854695"/>
              <a:gd name="connsiteX2" fmla="*/ 85470 w 1709390"/>
              <a:gd name="connsiteY2" fmla="*/ 1 h 854695"/>
              <a:gd name="connsiteX3" fmla="*/ 1623920 w 1709390"/>
              <a:gd name="connsiteY3" fmla="*/ 0 h 854695"/>
              <a:gd name="connsiteX4" fmla="*/ 1684356 w 1709390"/>
              <a:gd name="connsiteY4" fmla="*/ 25034 h 854695"/>
              <a:gd name="connsiteX5" fmla="*/ 1709389 w 1709390"/>
              <a:gd name="connsiteY5" fmla="*/ 85470 h 854695"/>
              <a:gd name="connsiteX6" fmla="*/ 1709390 w 1709390"/>
              <a:gd name="connsiteY6" fmla="*/ 769225 h 854695"/>
              <a:gd name="connsiteX7" fmla="*/ 1684356 w 1709390"/>
              <a:gd name="connsiteY7" fmla="*/ 829661 h 854695"/>
              <a:gd name="connsiteX8" fmla="*/ 1623920 w 1709390"/>
              <a:gd name="connsiteY8" fmla="*/ 854695 h 854695"/>
              <a:gd name="connsiteX9" fmla="*/ 85470 w 1709390"/>
              <a:gd name="connsiteY9" fmla="*/ 854695 h 854695"/>
              <a:gd name="connsiteX10" fmla="*/ 25034 w 1709390"/>
              <a:gd name="connsiteY10" fmla="*/ 829661 h 854695"/>
              <a:gd name="connsiteX11" fmla="*/ 0 w 1709390"/>
              <a:gd name="connsiteY11" fmla="*/ 769225 h 854695"/>
              <a:gd name="connsiteX12" fmla="*/ 0 w 1709390"/>
              <a:gd name="connsiteY12" fmla="*/ 85470 h 85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390" h="854695">
                <a:moveTo>
                  <a:pt x="0" y="85470"/>
                </a:moveTo>
                <a:cubicBezTo>
                  <a:pt x="0" y="62802"/>
                  <a:pt x="9005" y="41062"/>
                  <a:pt x="25034" y="25034"/>
                </a:cubicBezTo>
                <a:cubicBezTo>
                  <a:pt x="41063" y="9005"/>
                  <a:pt x="62802" y="0"/>
                  <a:pt x="85470" y="1"/>
                </a:cubicBezTo>
                <a:lnTo>
                  <a:pt x="1623920" y="0"/>
                </a:lnTo>
                <a:cubicBezTo>
                  <a:pt x="1646588" y="0"/>
                  <a:pt x="1668328" y="9005"/>
                  <a:pt x="1684356" y="25034"/>
                </a:cubicBezTo>
                <a:cubicBezTo>
                  <a:pt x="1700385" y="41063"/>
                  <a:pt x="1709390" y="62802"/>
                  <a:pt x="1709389" y="85470"/>
                </a:cubicBezTo>
                <a:cubicBezTo>
                  <a:pt x="1709389" y="313388"/>
                  <a:pt x="1709390" y="541307"/>
                  <a:pt x="1709390" y="769225"/>
                </a:cubicBezTo>
                <a:cubicBezTo>
                  <a:pt x="1709390" y="791893"/>
                  <a:pt x="1700385" y="813633"/>
                  <a:pt x="1684356" y="829661"/>
                </a:cubicBezTo>
                <a:cubicBezTo>
                  <a:pt x="1668327" y="845690"/>
                  <a:pt x="1646588" y="854695"/>
                  <a:pt x="1623920" y="854695"/>
                </a:cubicBezTo>
                <a:lnTo>
                  <a:pt x="85470" y="854695"/>
                </a:lnTo>
                <a:cubicBezTo>
                  <a:pt x="62802" y="854695"/>
                  <a:pt x="41062" y="845690"/>
                  <a:pt x="25034" y="829661"/>
                </a:cubicBezTo>
                <a:cubicBezTo>
                  <a:pt x="9005" y="813632"/>
                  <a:pt x="0" y="791893"/>
                  <a:pt x="0" y="769225"/>
                </a:cubicBezTo>
                <a:lnTo>
                  <a:pt x="0" y="8547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608" tIns="53608" rIns="53608" bIns="5360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i="1" kern="1200" dirty="0" smtClean="0">
                <a:solidFill>
                  <a:schemeClr val="tx1"/>
                </a:solidFill>
              </a:rPr>
              <a:t>Durée: 4 heures</a:t>
            </a:r>
            <a:endParaRPr lang="fr-FR" sz="4500" i="1" kern="1200" dirty="0"/>
          </a:p>
        </p:txBody>
      </p:sp>
      <p:sp>
        <p:nvSpPr>
          <p:cNvPr id="22" name="Rectangle 21"/>
          <p:cNvSpPr/>
          <p:nvPr/>
        </p:nvSpPr>
        <p:spPr>
          <a:xfrm>
            <a:off x="1979712" y="256490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1400" b="1" dirty="0" smtClean="0">
                <a:cs typeface="Arial" pitchFamily="34" charset="0"/>
              </a:rPr>
              <a:t>4. Définition sous logiciel </a:t>
            </a:r>
          </a:p>
          <a:p>
            <a:pPr lvl="0" algn="ctr" fontAlgn="base">
              <a:spcBef>
                <a:spcPct val="0"/>
              </a:spcBef>
            </a:pPr>
            <a:r>
              <a:rPr lang="fr-FR" sz="1400" b="1" dirty="0" smtClean="0">
                <a:cs typeface="Arial" pitchFamily="34" charset="0"/>
              </a:rPr>
              <a:t>DAO – TOP </a:t>
            </a:r>
            <a:r>
              <a:rPr lang="fr-FR" sz="1400" b="1" dirty="0" err="1" smtClean="0">
                <a:cs typeface="Arial" pitchFamily="34" charset="0"/>
              </a:rPr>
              <a:t>SOLID</a:t>
            </a:r>
            <a:r>
              <a:rPr lang="fr-FR" sz="1400" b="1" dirty="0" smtClean="0"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</a:pPr>
            <a:r>
              <a:rPr lang="fr-FR" sz="1400" b="1" dirty="0" smtClean="0">
                <a:cs typeface="Arial" pitchFamily="34" charset="0"/>
              </a:rPr>
              <a:t>d’assemblages soudures :</a:t>
            </a:r>
          </a:p>
          <a:p>
            <a:pPr marL="180975" lvl="3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fr-FR" sz="1400" b="1" dirty="0" smtClean="0">
                <a:cs typeface="Arial" pitchFamily="34" charset="0"/>
              </a:rPr>
              <a:t>[Calandre+Piquage]</a:t>
            </a:r>
          </a:p>
          <a:p>
            <a:pPr marL="180975" lvl="4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fr-FR" sz="1400" b="1" dirty="0" smtClean="0">
                <a:cs typeface="Arial" pitchFamily="34" charset="0"/>
              </a:rPr>
              <a:t>[Calandre+plaque d’extrémité</a:t>
            </a:r>
            <a:endParaRPr lang="fr-FR" dirty="0"/>
          </a:p>
        </p:txBody>
      </p:sp>
      <p:pic>
        <p:nvPicPr>
          <p:cNvPr id="11" name="Imag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365104"/>
            <a:ext cx="29158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420888"/>
            <a:ext cx="3168352" cy="277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ZoneTexte 23"/>
          <p:cNvSpPr txBox="1"/>
          <p:nvPr/>
        </p:nvSpPr>
        <p:spPr>
          <a:xfrm>
            <a:off x="5148064" y="404664"/>
            <a:ext cx="100811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6600"/>
                </a:solidFill>
              </a:rPr>
              <a:t>N°4</a:t>
            </a:r>
            <a:endParaRPr lang="fr-FR" sz="3200" b="1" dirty="0">
              <a:solidFill>
                <a:srgbClr val="006600"/>
              </a:solidFill>
            </a:endParaRPr>
          </a:p>
        </p:txBody>
      </p:sp>
      <p:sp>
        <p:nvSpPr>
          <p:cNvPr id="10" name="Double flèche horizontale 9"/>
          <p:cNvSpPr/>
          <p:nvPr/>
        </p:nvSpPr>
        <p:spPr>
          <a:xfrm rot="5400000">
            <a:off x="7524328" y="5085184"/>
            <a:ext cx="1224136" cy="504056"/>
          </a:xfrm>
          <a:prstGeom prst="left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Travail Préliminaire: </a:t>
            </a:r>
            <a:br>
              <a:rPr lang="fr-FR" dirty="0" smtClean="0"/>
            </a:br>
            <a:r>
              <a:rPr lang="fr-FR" sz="2700" dirty="0" smtClean="0">
                <a:solidFill>
                  <a:srgbClr val="0066FF"/>
                </a:solidFill>
              </a:rPr>
              <a:t>Documents fournis:  </a:t>
            </a:r>
            <a:br>
              <a:rPr lang="fr-FR" sz="2700" dirty="0" smtClean="0">
                <a:solidFill>
                  <a:srgbClr val="0066FF"/>
                </a:solidFill>
              </a:rPr>
            </a:br>
            <a:r>
              <a:rPr lang="fr-FR" sz="2700" b="1" dirty="0" smtClean="0">
                <a:solidFill>
                  <a:srgbClr val="0066FF"/>
                </a:solidFill>
              </a:rPr>
              <a:t>Les spécifications de l’échangeur  + Plan échangeur</a:t>
            </a:r>
            <a:endParaRPr lang="fr-FR" sz="2700" b="1" dirty="0">
              <a:solidFill>
                <a:srgbClr val="0066FF"/>
              </a:solidFill>
            </a:endParaRPr>
          </a:p>
        </p:txBody>
      </p:sp>
      <p:pic>
        <p:nvPicPr>
          <p:cNvPr id="4" name="Image 3" descr="spécif appareil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6935"/>
            <a:ext cx="2536221" cy="3775511"/>
          </a:xfrm>
          <a:prstGeom prst="rect">
            <a:avLst/>
          </a:prstGeom>
        </p:spPr>
      </p:pic>
      <p:pic>
        <p:nvPicPr>
          <p:cNvPr id="5" name="Image 4" descr="spécif appare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4881" y="1741323"/>
            <a:ext cx="3100426" cy="464371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364088" y="1629241"/>
            <a:ext cx="3563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Analyse du document initial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Document simplifié à compléter</a:t>
            </a:r>
            <a:endParaRPr lang="fr-FR" dirty="0"/>
          </a:p>
        </p:txBody>
      </p:sp>
      <p:sp>
        <p:nvSpPr>
          <p:cNvPr id="9" name="Double flèche horizontale 8"/>
          <p:cNvSpPr/>
          <p:nvPr/>
        </p:nvSpPr>
        <p:spPr>
          <a:xfrm>
            <a:off x="3923928" y="4104351"/>
            <a:ext cx="1152128" cy="432048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adre 10"/>
          <p:cNvSpPr/>
          <p:nvPr/>
        </p:nvSpPr>
        <p:spPr>
          <a:xfrm>
            <a:off x="5220072" y="1446874"/>
            <a:ext cx="3528392" cy="5040560"/>
          </a:xfrm>
          <a:prstGeom prst="frame">
            <a:avLst>
              <a:gd name="adj1" fmla="val 224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436096" y="2734072"/>
            <a:ext cx="30963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Catégorie de construction A</a:t>
            </a: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Matière : X2CrNiMo 17-12-2  </a:t>
            </a:r>
            <a:r>
              <a:rPr lang="fr-FR" sz="800" b="1" dirty="0" smtClean="0">
                <a:solidFill>
                  <a:srgbClr val="FF0000"/>
                </a:solidFill>
              </a:rPr>
              <a:t>(NFE-10222)</a:t>
            </a:r>
            <a:endParaRPr lang="fr-FR" sz="8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87624" y="5013176"/>
            <a:ext cx="3826304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</a:rPr>
              <a:t>Pression de calcul:   23.1 bars/vide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826750" y="3157174"/>
            <a:ext cx="2952328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</a:rPr>
              <a:t>Matière : Z2CND17-12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364088" y="4149080"/>
            <a:ext cx="3390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</a:rPr>
              <a:t>Pression intérieure Calandre </a:t>
            </a:r>
            <a:r>
              <a:rPr lang="fr-FR" dirty="0" smtClean="0">
                <a:solidFill>
                  <a:srgbClr val="002060"/>
                </a:solidFill>
              </a:rPr>
              <a:t>= 2.31 </a:t>
            </a:r>
            <a:r>
              <a:rPr lang="fr-FR" dirty="0" err="1" smtClean="0">
                <a:solidFill>
                  <a:srgbClr val="002060"/>
                </a:solidFill>
              </a:rPr>
              <a:t>Mpa</a:t>
            </a:r>
            <a:endParaRPr lang="fr-FR" dirty="0" smtClean="0">
              <a:solidFill>
                <a:srgbClr val="002060"/>
              </a:solidFill>
            </a:endParaRPr>
          </a:p>
          <a:p>
            <a:r>
              <a:rPr lang="fr-FR" sz="1400" b="1" dirty="0" smtClean="0">
                <a:solidFill>
                  <a:srgbClr val="002060"/>
                </a:solidFill>
              </a:rPr>
              <a:t>Pression extérieure Calandre </a:t>
            </a:r>
            <a:r>
              <a:rPr lang="fr-FR" dirty="0" smtClean="0">
                <a:solidFill>
                  <a:srgbClr val="002060"/>
                </a:solidFill>
              </a:rPr>
              <a:t>= 0.1 </a:t>
            </a:r>
            <a:r>
              <a:rPr lang="fr-FR" dirty="0" err="1" smtClean="0">
                <a:solidFill>
                  <a:srgbClr val="002060"/>
                </a:solidFill>
              </a:rPr>
              <a:t>Mpa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364088" y="3717032"/>
            <a:ext cx="2986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Température de calcul =155°C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436096" y="4797152"/>
            <a:ext cx="3082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Epaisseur de corrosion = 2mm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5436096" y="5157192"/>
            <a:ext cx="31425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Tolérance de fabrication =</a:t>
            </a:r>
          </a:p>
          <a:p>
            <a:r>
              <a:rPr lang="fr-FR" b="1" dirty="0" smtClean="0"/>
              <a:t> 0.3mm (</a:t>
            </a:r>
            <a:r>
              <a:rPr lang="fr-FR" b="1" dirty="0" err="1" smtClean="0"/>
              <a:t>fab</a:t>
            </a:r>
            <a:r>
              <a:rPr lang="fr-FR" b="1" dirty="0" smtClean="0"/>
              <a:t>)+0.1mm (roulage)</a:t>
            </a:r>
          </a:p>
          <a:p>
            <a:pPr algn="r"/>
            <a:r>
              <a:rPr lang="fr-FR" b="1" dirty="0" smtClean="0">
                <a:solidFill>
                  <a:srgbClr val="FF0000"/>
                </a:solidFill>
              </a:rPr>
              <a:t>= 0,4 mm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1"/>
      <p:bldP spid="13" grpId="0" animBg="1"/>
      <p:bldP spid="14" grpId="0" animBg="1"/>
      <p:bldP spid="15" grpId="1"/>
      <p:bldP spid="16" grpId="1"/>
      <p:bldP spid="17" grpId="1"/>
      <p:bldP spid="18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3" descr="page-gardeCODAP-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4110" y="2414386"/>
            <a:ext cx="6375026" cy="3966942"/>
          </a:xfrm>
        </p:spPr>
      </p:pic>
      <p:sp>
        <p:nvSpPr>
          <p:cNvPr id="6" name="ZoneTexte 5"/>
          <p:cNvSpPr txBox="1"/>
          <p:nvPr/>
        </p:nvSpPr>
        <p:spPr>
          <a:xfrm>
            <a:off x="0" y="1"/>
            <a:ext cx="363589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N°1  </a:t>
            </a:r>
            <a:r>
              <a:rPr lang="fr-FR" sz="1200" b="1" i="1" dirty="0" smtClean="0">
                <a:solidFill>
                  <a:srgbClr val="FF0000"/>
                </a:solidFill>
              </a:rPr>
              <a:t>quelques commentaires sur cette activité</a:t>
            </a:r>
            <a:endParaRPr lang="fr-FR" sz="1200" b="1" i="1" dirty="0">
              <a:solidFill>
                <a:srgbClr val="FF0000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635896" y="0"/>
            <a:ext cx="5400600" cy="692696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CONCEPTION DES ASSEMBLAGES SOUDES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83568" y="692696"/>
            <a:ext cx="8229600" cy="89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Recherche de solutions (Croquis-schéma de principe + Echange classe entière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Avantages et inconvénients de chaque solution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149160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2 heures      </a:t>
            </a:r>
            <a:endParaRPr lang="fr-FR" sz="2400" b="1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144111" y="1529255"/>
            <a:ext cx="5319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Assemblage :   </a:t>
            </a:r>
            <a:r>
              <a:rPr lang="fr-FR" sz="2000" b="1" dirty="0" smtClean="0">
                <a:solidFill>
                  <a:srgbClr val="006600"/>
                </a:solidFill>
              </a:rPr>
              <a:t>CALANDRE / PLAQUE D’EXTREMITE</a:t>
            </a:r>
            <a:endParaRPr lang="fr-FR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052736"/>
            <a:ext cx="281644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052736"/>
            <a:ext cx="2758342" cy="397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276872"/>
            <a:ext cx="2520280" cy="155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36971"/>
            <a:ext cx="9144000" cy="435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539552" y="188640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Recherche Documentaires  /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Annexe FA1 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516368"/>
            <a:ext cx="874846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i="1" dirty="0" smtClean="0">
                <a:solidFill>
                  <a:srgbClr val="FF3300"/>
                </a:solidFill>
              </a:rPr>
              <a:t>Compétence C2 / Concevoir  des solutions techniques</a:t>
            </a:r>
            <a:endParaRPr lang="fr-FR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 txBox="1">
            <a:spLocks/>
          </p:cNvSpPr>
          <p:nvPr/>
        </p:nvSpPr>
        <p:spPr>
          <a:xfrm>
            <a:off x="899592" y="836712"/>
            <a:ext cx="748883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Contrainte de conception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CODAP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noProof="0" dirty="0" smtClean="0"/>
              <a:t>Lister toutes les solutions compatibles avec la catégorie de construction de l’appareil  (A)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19872" y="1700808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dirty="0" smtClean="0">
                <a:solidFill>
                  <a:srgbClr val="FF0000"/>
                </a:solidFill>
              </a:rPr>
              <a:t>Choix définitif de la solution à retenir</a:t>
            </a:r>
          </a:p>
        </p:txBody>
      </p:sp>
      <p:pic>
        <p:nvPicPr>
          <p:cNvPr id="12" name="Image 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348880"/>
            <a:ext cx="1604225" cy="1656184"/>
          </a:xfrm>
          <a:prstGeom prst="rect">
            <a:avLst/>
          </a:prstGeom>
          <a:noFill/>
        </p:spPr>
      </p:pic>
      <p:pic>
        <p:nvPicPr>
          <p:cNvPr id="13" name="Image 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276872"/>
            <a:ext cx="2054346" cy="1800200"/>
          </a:xfrm>
          <a:prstGeom prst="rect">
            <a:avLst/>
          </a:prstGeom>
          <a:noFill/>
        </p:spPr>
      </p:pic>
      <p:grpSp>
        <p:nvGrpSpPr>
          <p:cNvPr id="23" name="Groupe 22"/>
          <p:cNvGrpSpPr/>
          <p:nvPr/>
        </p:nvGrpSpPr>
        <p:grpSpPr>
          <a:xfrm>
            <a:off x="2051720" y="2348880"/>
            <a:ext cx="6228184" cy="3816424"/>
            <a:chOff x="4716016" y="2852936"/>
            <a:chExt cx="5555527" cy="2736304"/>
          </a:xfrm>
        </p:grpSpPr>
        <p:pic>
          <p:nvPicPr>
            <p:cNvPr id="2054" name="Image 7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16016" y="2852936"/>
              <a:ext cx="5555527" cy="2736304"/>
            </a:xfrm>
            <a:prstGeom prst="rect">
              <a:avLst/>
            </a:prstGeom>
            <a:noFill/>
          </p:spPr>
        </p:pic>
        <p:sp>
          <p:nvSpPr>
            <p:cNvPr id="22" name="Ellipse 21"/>
            <p:cNvSpPr/>
            <p:nvPr/>
          </p:nvSpPr>
          <p:spPr>
            <a:xfrm>
              <a:off x="5652120" y="3212976"/>
              <a:ext cx="792088" cy="432048"/>
            </a:xfrm>
            <a:prstGeom prst="ellipse">
              <a:avLst/>
            </a:prstGeom>
            <a:solidFill>
              <a:srgbClr val="FF3300">
                <a:alpha val="2470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2483768" y="2060848"/>
            <a:ext cx="5940152" cy="4392488"/>
            <a:chOff x="5220072" y="4509120"/>
            <a:chExt cx="4436543" cy="3528392"/>
          </a:xfrm>
        </p:grpSpPr>
        <p:pic>
          <p:nvPicPr>
            <p:cNvPr id="2053" name="Image 7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20072" y="4509120"/>
              <a:ext cx="4436543" cy="3528392"/>
            </a:xfrm>
            <a:prstGeom prst="rect">
              <a:avLst/>
            </a:prstGeom>
            <a:noFill/>
          </p:spPr>
        </p:pic>
        <p:sp>
          <p:nvSpPr>
            <p:cNvPr id="24" name="Ellipse 23"/>
            <p:cNvSpPr/>
            <p:nvPr/>
          </p:nvSpPr>
          <p:spPr>
            <a:xfrm>
              <a:off x="6156176" y="4869160"/>
              <a:ext cx="1872208" cy="504056"/>
            </a:xfrm>
            <a:prstGeom prst="ellipse">
              <a:avLst/>
            </a:prstGeom>
            <a:solidFill>
              <a:srgbClr val="92D050">
                <a:alpha val="18039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0" y="6516368"/>
            <a:ext cx="874846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i="1" dirty="0" smtClean="0">
                <a:solidFill>
                  <a:srgbClr val="FF3300"/>
                </a:solidFill>
              </a:rPr>
              <a:t>Compétence C2 / Concevoir  des solutions techniques</a:t>
            </a:r>
            <a:endParaRPr lang="fr-FR" i="1" dirty="0">
              <a:solidFill>
                <a:srgbClr val="FF3300"/>
              </a:solidFill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1907704" y="2132856"/>
            <a:ext cx="5904656" cy="4092798"/>
            <a:chOff x="3131840" y="2636912"/>
            <a:chExt cx="4708107" cy="3156694"/>
          </a:xfrm>
        </p:grpSpPr>
        <p:pic>
          <p:nvPicPr>
            <p:cNvPr id="16" name="Image 15" descr="soudure emboitement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31840" y="2636912"/>
              <a:ext cx="4708107" cy="3156694"/>
            </a:xfrm>
            <a:prstGeom prst="rect">
              <a:avLst/>
            </a:prstGeom>
          </p:spPr>
        </p:pic>
        <p:sp>
          <p:nvSpPr>
            <p:cNvPr id="17" name="Ellipse 16"/>
            <p:cNvSpPr/>
            <p:nvPr/>
          </p:nvSpPr>
          <p:spPr>
            <a:xfrm>
              <a:off x="3779912" y="2852936"/>
              <a:ext cx="1080120" cy="648072"/>
            </a:xfrm>
            <a:prstGeom prst="ellipse">
              <a:avLst/>
            </a:prstGeom>
            <a:solidFill>
              <a:srgbClr val="FF0066">
                <a:alpha val="25098"/>
              </a:srgbClr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056" name="Imag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140968"/>
            <a:ext cx="4092589" cy="2617149"/>
          </a:xfrm>
          <a:prstGeom prst="rect">
            <a:avLst/>
          </a:prstGeom>
          <a:noFill/>
        </p:spPr>
      </p:pic>
      <p:grpSp>
        <p:nvGrpSpPr>
          <p:cNvPr id="20" name="Groupe 19"/>
          <p:cNvGrpSpPr/>
          <p:nvPr/>
        </p:nvGrpSpPr>
        <p:grpSpPr>
          <a:xfrm>
            <a:off x="4499992" y="2708920"/>
            <a:ext cx="4464496" cy="3384376"/>
            <a:chOff x="3923928" y="2060848"/>
            <a:chExt cx="4575150" cy="3067549"/>
          </a:xfrm>
        </p:grpSpPr>
        <p:pic>
          <p:nvPicPr>
            <p:cNvPr id="15" name="Image 14" descr="soudure bout à bout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23928" y="2060848"/>
              <a:ext cx="4575150" cy="3067549"/>
            </a:xfrm>
            <a:prstGeom prst="rect">
              <a:avLst/>
            </a:prstGeom>
          </p:spPr>
        </p:pic>
        <p:sp>
          <p:nvSpPr>
            <p:cNvPr id="19" name="Ellipse 18"/>
            <p:cNvSpPr/>
            <p:nvPr/>
          </p:nvSpPr>
          <p:spPr>
            <a:xfrm>
              <a:off x="4644008" y="2132856"/>
              <a:ext cx="792088" cy="936104"/>
            </a:xfrm>
            <a:prstGeom prst="ellipse">
              <a:avLst/>
            </a:prstGeom>
            <a:solidFill>
              <a:srgbClr val="FF0066">
                <a:alpha val="25882"/>
              </a:srgbClr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Rectangle à coins arrondis 26"/>
          <p:cNvSpPr/>
          <p:nvPr/>
        </p:nvSpPr>
        <p:spPr>
          <a:xfrm>
            <a:off x="1331640" y="5661248"/>
            <a:ext cx="6984776" cy="720080"/>
          </a:xfrm>
          <a:prstGeom prst="roundRect">
            <a:avLst/>
          </a:prstGeom>
          <a:solidFill>
            <a:srgbClr val="92D050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GreenWave_BusDesignSlide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GreenWave_BusDesignSlides</Template>
  <TotalTime>33</TotalTime>
  <Words>1977</Words>
  <Application>Microsoft Office PowerPoint</Application>
  <PresentationFormat>Affichage à l'écran (4:3)</PresentationFormat>
  <Paragraphs>301</Paragraphs>
  <Slides>22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GreenWave_BusDesignSlides</vt:lpstr>
      <vt:lpstr>Activité:  ANALYSE – ETUDES – CONCEPTION </vt:lpstr>
      <vt:lpstr>LA PROBLEMATIQUE Redimensionner un appareil CONDENSEUR  NEUF  en vue d’être conforme à la DESP /  vérification au CODAP 2010</vt:lpstr>
      <vt:lpstr>Présentation PowerPoint</vt:lpstr>
      <vt:lpstr>Pour cela:</vt:lpstr>
      <vt:lpstr>(Suite)</vt:lpstr>
      <vt:lpstr>Travail Préliminaire:  Documents fournis:   Les spécifications de l’échangeur  + Plan échangeur</vt:lpstr>
      <vt:lpstr>CONCEPTION DES ASSEMBLAGES SOUDES</vt:lpstr>
      <vt:lpstr>Présentation PowerPoint</vt:lpstr>
      <vt:lpstr>Présentation PowerPoint</vt:lpstr>
      <vt:lpstr>Présentation PowerPoint</vt:lpstr>
      <vt:lpstr>C3.Dimensionner et/ou vérifier la résistance des éléments d'un ouvrage   </vt:lpstr>
      <vt:lpstr>CALANDRE Redimensionnement de l’épaisseur/CODAP 2010 Travail avec logiciel  SICAPNET </vt:lpstr>
      <vt:lpstr>Présentation PowerPoint</vt:lpstr>
      <vt:lpstr>Présentation PowerPoint</vt:lpstr>
      <vt:lpstr>PIQUAGE Redimensionnement du piquage et de son renfort  </vt:lpstr>
      <vt:lpstr>Edition d’une note de calcul   </vt:lpstr>
      <vt:lpstr>Ressources données: Assemblage d'une tubulure sur une enveloppe, un fond bombé ou un fond plat: - Tubulure avec anneau-renfort rapporté - Assemblage pur soudure à pleine pénétration </vt:lpstr>
      <vt:lpstr>Présentation PowerPoint</vt:lpstr>
      <vt:lpstr>Présentation PowerPoint</vt:lpstr>
      <vt:lpstr>Présentation PowerPoint</vt:lpstr>
      <vt:lpstr>Synthèse 2013-2014   - 14 élèves</vt:lpstr>
      <vt:lpstr>Présentation PowerPoint</vt:lpstr>
    </vt:vector>
  </TitlesOfParts>
  <Company>ltmonge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[Communication d’entreprise]</dc:title>
  <dc:creator>ff</dc:creator>
  <cp:lastModifiedBy>Utilisateur</cp:lastModifiedBy>
  <cp:revision>135</cp:revision>
  <dcterms:created xsi:type="dcterms:W3CDTF">2012-10-13T07:17:53Z</dcterms:created>
  <dcterms:modified xsi:type="dcterms:W3CDTF">2014-04-02T07:07:38Z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