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0" r:id="rId2"/>
    <p:sldId id="293" r:id="rId3"/>
    <p:sldId id="295" r:id="rId4"/>
    <p:sldId id="269" r:id="rId5"/>
    <p:sldId id="256" r:id="rId6"/>
    <p:sldId id="257" r:id="rId7"/>
    <p:sldId id="258" r:id="rId8"/>
    <p:sldId id="276" r:id="rId9"/>
    <p:sldId id="298" r:id="rId10"/>
    <p:sldId id="283" r:id="rId11"/>
    <p:sldId id="282" r:id="rId12"/>
    <p:sldId id="279" r:id="rId13"/>
    <p:sldId id="277" r:id="rId14"/>
    <p:sldId id="302" r:id="rId15"/>
    <p:sldId id="299" r:id="rId16"/>
    <p:sldId id="260" r:id="rId17"/>
    <p:sldId id="261" r:id="rId18"/>
    <p:sldId id="288" r:id="rId19"/>
    <p:sldId id="284" r:id="rId20"/>
    <p:sldId id="289" r:id="rId21"/>
    <p:sldId id="286" r:id="rId22"/>
    <p:sldId id="262" r:id="rId23"/>
    <p:sldId id="290" r:id="rId24"/>
    <p:sldId id="296" r:id="rId25"/>
    <p:sldId id="300" r:id="rId26"/>
    <p:sldId id="297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AE5"/>
    <a:srgbClr val="D5F5F7"/>
    <a:srgbClr val="CCECFF"/>
    <a:srgbClr val="9A0000"/>
    <a:srgbClr val="3399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14" autoAdjust="0"/>
    <p:restoredTop sz="96978" autoAdjust="0"/>
  </p:normalViewPr>
  <p:slideViewPr>
    <p:cSldViewPr>
      <p:cViewPr>
        <p:scale>
          <a:sx n="100" d="100"/>
          <a:sy n="100" d="100"/>
        </p:scale>
        <p:origin x="-54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B76937-26BA-44DF-A88B-D7689B912DB1}" type="doc">
      <dgm:prSet loTypeId="urn:microsoft.com/office/officeart/2005/8/layout/process2" loCatId="process" qsTypeId="urn:microsoft.com/office/officeart/2005/8/quickstyle/simple1" qsCatId="simple" csTypeId="urn:microsoft.com/office/officeart/2005/8/colors/accent0_3" csCatId="mainScheme" phldr="1"/>
      <dgm:spPr/>
    </dgm:pt>
    <dgm:pt modelId="{906B9DBA-A9AE-405F-B490-A9C3240DD11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000" b="1" dirty="0" smtClean="0"/>
            <a:t>Sites industriels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700" dirty="0" smtClean="0"/>
            <a:t>Besoin d’entretenir, réparer ou réhabiliter les installations en chaudronnerie et tuyauteries industrielles présentent sur les sites de production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dirty="0"/>
        </a:p>
      </dgm:t>
    </dgm:pt>
    <dgm:pt modelId="{813E2CEE-60EC-4696-993E-AEA49C6305D3}" type="parTrans" cxnId="{8E8F3153-00CD-4455-8563-CF449A3AB72E}">
      <dgm:prSet/>
      <dgm:spPr/>
      <dgm:t>
        <a:bodyPr/>
        <a:lstStyle/>
        <a:p>
          <a:endParaRPr lang="fr-FR"/>
        </a:p>
      </dgm:t>
    </dgm:pt>
    <dgm:pt modelId="{3D6A6760-00D7-4200-BC1C-58C07EF1B164}" type="sibTrans" cxnId="{8E8F3153-00CD-4455-8563-CF449A3AB72E}">
      <dgm:prSet/>
      <dgm:spPr/>
      <dgm:t>
        <a:bodyPr/>
        <a:lstStyle/>
        <a:p>
          <a:endParaRPr lang="fr-FR"/>
        </a:p>
      </dgm:t>
    </dgm:pt>
    <dgm:pt modelId="{CB379A8E-9997-43A3-BCE8-0D257171399B}">
      <dgm:prSet custT="1"/>
      <dgm:spPr>
        <a:ln>
          <a:solidFill>
            <a:schemeClr val="accent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FR" sz="2000" b="1" dirty="0" smtClean="0"/>
            <a:t>Entreprises</a:t>
          </a:r>
          <a:endParaRPr lang="fr-FR" sz="20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2000" b="1" dirty="0" smtClean="0"/>
            <a:t>sous-traitantes en chaudronnerie industrielle</a:t>
          </a:r>
          <a:endParaRPr lang="fr-FR" sz="2000" dirty="0" smtClean="0"/>
        </a:p>
        <a:p>
          <a:pPr>
            <a:lnSpc>
              <a:spcPct val="90000"/>
            </a:lnSpc>
            <a:spcAft>
              <a:spcPct val="35000"/>
            </a:spcAft>
          </a:pPr>
          <a:r>
            <a:rPr lang="fr-FR" sz="1700" dirty="0" smtClean="0"/>
            <a:t>Spécialistes de la maintenance et  de la réhabilitation d’installations industrielles en chaudronnerie et tuyauterie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fr-FR" sz="1700" dirty="0"/>
        </a:p>
      </dgm:t>
    </dgm:pt>
    <dgm:pt modelId="{F9F148FB-F414-4A90-95B5-B57ACDE7F299}" type="parTrans" cxnId="{E443B6E9-2B17-4A71-9BA6-8998C234AE36}">
      <dgm:prSet/>
      <dgm:spPr/>
      <dgm:t>
        <a:bodyPr/>
        <a:lstStyle/>
        <a:p>
          <a:endParaRPr lang="fr-FR"/>
        </a:p>
      </dgm:t>
    </dgm:pt>
    <dgm:pt modelId="{3898E8CC-D4F8-42AA-B756-9C148F53F020}" type="sibTrans" cxnId="{E443B6E9-2B17-4A71-9BA6-8998C234AE36}">
      <dgm:prSet/>
      <dgm:spPr/>
      <dgm:t>
        <a:bodyPr/>
        <a:lstStyle/>
        <a:p>
          <a:endParaRPr lang="fr-FR"/>
        </a:p>
      </dgm:t>
    </dgm:pt>
    <dgm:pt modelId="{CBAE77B2-4D8B-498F-B0CC-D27893BB9F0D}">
      <dgm:prSet phldrT="[Texte]" custT="1"/>
      <dgm:spPr/>
      <dgm:t>
        <a:bodyPr/>
        <a:lstStyle/>
        <a:p>
          <a:r>
            <a:rPr lang="fr-FR" sz="2000" b="1" dirty="0" smtClean="0"/>
            <a:t>Service Inspection reconnu</a:t>
          </a:r>
        </a:p>
        <a:p>
          <a:r>
            <a:rPr lang="fr-FR" sz="2000" b="1" dirty="0" smtClean="0"/>
            <a:t>Coordination-contrôles-décisions</a:t>
          </a:r>
          <a:endParaRPr lang="fr-FR" sz="2000" b="1" dirty="0"/>
        </a:p>
      </dgm:t>
    </dgm:pt>
    <dgm:pt modelId="{E3CDE509-187D-4B7F-A8F4-8AC5AE40B47B}" type="sibTrans" cxnId="{A784E2E9-2FFF-46B6-A3CE-1003DD2CFE2D}">
      <dgm:prSet/>
      <dgm:spPr/>
      <dgm:t>
        <a:bodyPr/>
        <a:lstStyle/>
        <a:p>
          <a:endParaRPr lang="fr-FR"/>
        </a:p>
      </dgm:t>
    </dgm:pt>
    <dgm:pt modelId="{5DA719BE-0446-4A4E-AFE9-3279DC980471}" type="parTrans" cxnId="{A784E2E9-2FFF-46B6-A3CE-1003DD2CFE2D}">
      <dgm:prSet/>
      <dgm:spPr/>
      <dgm:t>
        <a:bodyPr/>
        <a:lstStyle/>
        <a:p>
          <a:endParaRPr lang="fr-FR"/>
        </a:p>
      </dgm:t>
    </dgm:pt>
    <dgm:pt modelId="{3AAEBB92-4465-4E70-8526-27708B2E13FB}" type="pres">
      <dgm:prSet presAssocID="{E6B76937-26BA-44DF-A88B-D7689B912DB1}" presName="linearFlow" presStyleCnt="0">
        <dgm:presLayoutVars>
          <dgm:resizeHandles val="exact"/>
        </dgm:presLayoutVars>
      </dgm:prSet>
      <dgm:spPr/>
    </dgm:pt>
    <dgm:pt modelId="{7B98FC5F-A0C9-46EF-A08F-F3A9B4873111}" type="pres">
      <dgm:prSet presAssocID="{906B9DBA-A9AE-405F-B490-A9C3240DD118}" presName="node" presStyleLbl="node1" presStyleIdx="0" presStyleCnt="3" custScaleX="78589" custScaleY="57336" custLinFactNeighborX="-440" custLinFactNeighborY="1822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77E8E5-0479-4846-B8B3-357DD4793A98}" type="pres">
      <dgm:prSet presAssocID="{3D6A6760-00D7-4200-BC1C-58C07EF1B164}" presName="sibTrans" presStyleLbl="sibTrans2D1" presStyleIdx="0" presStyleCnt="2" custAng="5480353" custScaleX="22716" custScaleY="76305" custLinFactY="-19508" custLinFactNeighborX="-3595" custLinFactNeighborY="-100000"/>
      <dgm:spPr>
        <a:prstGeom prst="upDownArrow">
          <a:avLst/>
        </a:prstGeom>
      </dgm:spPr>
      <dgm:t>
        <a:bodyPr/>
        <a:lstStyle/>
        <a:p>
          <a:endParaRPr lang="fr-FR"/>
        </a:p>
      </dgm:t>
    </dgm:pt>
    <dgm:pt modelId="{E64ECEC7-94A8-4AE7-96E3-105748A1DD12}" type="pres">
      <dgm:prSet presAssocID="{3D6A6760-00D7-4200-BC1C-58C07EF1B164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666B2548-42F8-4E44-97D8-FDA273A081AB}" type="pres">
      <dgm:prSet presAssocID="{CB379A8E-9997-43A3-BCE8-0D257171399B}" presName="node" presStyleLbl="node1" presStyleIdx="1" presStyleCnt="3" custScaleX="79469" custScaleY="56795" custLinFactY="48229" custLinFactNeighborX="736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411D4F-C531-4BD3-9FCC-F2F216EFCD93}" type="pres">
      <dgm:prSet presAssocID="{3898E8CC-D4F8-42AA-B756-9C148F53F020}" presName="sibTrans" presStyleLbl="sibTrans2D1" presStyleIdx="1" presStyleCnt="2" custAng="5504738" custScaleX="85016" custScaleY="85660" custLinFactNeighborX="-17568" custLinFactNeighborY="839"/>
      <dgm:spPr>
        <a:prstGeom prst="upDownArrow">
          <a:avLst/>
        </a:prstGeom>
      </dgm:spPr>
      <dgm:t>
        <a:bodyPr/>
        <a:lstStyle/>
        <a:p>
          <a:endParaRPr lang="fr-FR"/>
        </a:p>
      </dgm:t>
    </dgm:pt>
    <dgm:pt modelId="{0AEAAD43-361F-45A3-B8C1-2A03E1F62A8A}" type="pres">
      <dgm:prSet presAssocID="{3898E8CC-D4F8-42AA-B756-9C148F53F020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DC6C159D-8398-42A1-82E5-870AEE948972}" type="pres">
      <dgm:prSet presAssocID="{CBAE77B2-4D8B-498F-B0CC-D27893BB9F0D}" presName="node" presStyleLbl="node1" presStyleIdx="2" presStyleCnt="3" custScaleX="79469" custScaleY="57854" custLinFactY="-48289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F7D7696-DFAB-47B2-9A91-3577D6743E98}" type="presOf" srcId="{906B9DBA-A9AE-405F-B490-A9C3240DD118}" destId="{7B98FC5F-A0C9-46EF-A08F-F3A9B4873111}" srcOrd="0" destOrd="0" presId="urn:microsoft.com/office/officeart/2005/8/layout/process2"/>
    <dgm:cxn modelId="{4E160826-45AB-45D8-B162-6EF877205BB5}" type="presOf" srcId="{3D6A6760-00D7-4200-BC1C-58C07EF1B164}" destId="{E64ECEC7-94A8-4AE7-96E3-105748A1DD12}" srcOrd="1" destOrd="0" presId="urn:microsoft.com/office/officeart/2005/8/layout/process2"/>
    <dgm:cxn modelId="{A784E2E9-2FFF-46B6-A3CE-1003DD2CFE2D}" srcId="{E6B76937-26BA-44DF-A88B-D7689B912DB1}" destId="{CBAE77B2-4D8B-498F-B0CC-D27893BB9F0D}" srcOrd="2" destOrd="0" parTransId="{5DA719BE-0446-4A4E-AFE9-3279DC980471}" sibTransId="{E3CDE509-187D-4B7F-A8F4-8AC5AE40B47B}"/>
    <dgm:cxn modelId="{EE5BD527-7127-4182-9E82-6100882937CC}" type="presOf" srcId="{3D6A6760-00D7-4200-BC1C-58C07EF1B164}" destId="{8977E8E5-0479-4846-B8B3-357DD4793A98}" srcOrd="0" destOrd="0" presId="urn:microsoft.com/office/officeart/2005/8/layout/process2"/>
    <dgm:cxn modelId="{F2C0AD13-48A9-4268-BB13-AD95C34899B1}" type="presOf" srcId="{3898E8CC-D4F8-42AA-B756-9C148F53F020}" destId="{0AEAAD43-361F-45A3-B8C1-2A03E1F62A8A}" srcOrd="1" destOrd="0" presId="urn:microsoft.com/office/officeart/2005/8/layout/process2"/>
    <dgm:cxn modelId="{F204634B-2FAF-4C11-9422-11AAA97D260F}" type="presOf" srcId="{CB379A8E-9997-43A3-BCE8-0D257171399B}" destId="{666B2548-42F8-4E44-97D8-FDA273A081AB}" srcOrd="0" destOrd="0" presId="urn:microsoft.com/office/officeart/2005/8/layout/process2"/>
    <dgm:cxn modelId="{8E8F3153-00CD-4455-8563-CF449A3AB72E}" srcId="{E6B76937-26BA-44DF-A88B-D7689B912DB1}" destId="{906B9DBA-A9AE-405F-B490-A9C3240DD118}" srcOrd="0" destOrd="0" parTransId="{813E2CEE-60EC-4696-993E-AEA49C6305D3}" sibTransId="{3D6A6760-00D7-4200-BC1C-58C07EF1B164}"/>
    <dgm:cxn modelId="{E443B6E9-2B17-4A71-9BA6-8998C234AE36}" srcId="{E6B76937-26BA-44DF-A88B-D7689B912DB1}" destId="{CB379A8E-9997-43A3-BCE8-0D257171399B}" srcOrd="1" destOrd="0" parTransId="{F9F148FB-F414-4A90-95B5-B57ACDE7F299}" sibTransId="{3898E8CC-D4F8-42AA-B756-9C148F53F020}"/>
    <dgm:cxn modelId="{9CBE9A0D-60A4-40C2-B1B7-AF5F7163098B}" type="presOf" srcId="{CBAE77B2-4D8B-498F-B0CC-D27893BB9F0D}" destId="{DC6C159D-8398-42A1-82E5-870AEE948972}" srcOrd="0" destOrd="0" presId="urn:microsoft.com/office/officeart/2005/8/layout/process2"/>
    <dgm:cxn modelId="{030E95D9-DA58-4361-830B-6F84882D2CE4}" type="presOf" srcId="{3898E8CC-D4F8-42AA-B756-9C148F53F020}" destId="{16411D4F-C531-4BD3-9FCC-F2F216EFCD93}" srcOrd="0" destOrd="0" presId="urn:microsoft.com/office/officeart/2005/8/layout/process2"/>
    <dgm:cxn modelId="{145D99DD-FE4A-423E-8BA3-277EE84862D9}" type="presOf" srcId="{E6B76937-26BA-44DF-A88B-D7689B912DB1}" destId="{3AAEBB92-4465-4E70-8526-27708B2E13FB}" srcOrd="0" destOrd="0" presId="urn:microsoft.com/office/officeart/2005/8/layout/process2"/>
    <dgm:cxn modelId="{1B860DE2-86F9-43C2-B29B-EFFB55CB21F6}" type="presParOf" srcId="{3AAEBB92-4465-4E70-8526-27708B2E13FB}" destId="{7B98FC5F-A0C9-46EF-A08F-F3A9B4873111}" srcOrd="0" destOrd="0" presId="urn:microsoft.com/office/officeart/2005/8/layout/process2"/>
    <dgm:cxn modelId="{FA7E7E01-4AA1-4533-BAE7-C808FC0D6D16}" type="presParOf" srcId="{3AAEBB92-4465-4E70-8526-27708B2E13FB}" destId="{8977E8E5-0479-4846-B8B3-357DD4793A98}" srcOrd="1" destOrd="0" presId="urn:microsoft.com/office/officeart/2005/8/layout/process2"/>
    <dgm:cxn modelId="{AB7D1449-C973-4475-BEED-926140C6E6B7}" type="presParOf" srcId="{8977E8E5-0479-4846-B8B3-357DD4793A98}" destId="{E64ECEC7-94A8-4AE7-96E3-105748A1DD12}" srcOrd="0" destOrd="0" presId="urn:microsoft.com/office/officeart/2005/8/layout/process2"/>
    <dgm:cxn modelId="{4E761896-E82A-41D2-91A5-736C4D295A19}" type="presParOf" srcId="{3AAEBB92-4465-4E70-8526-27708B2E13FB}" destId="{666B2548-42F8-4E44-97D8-FDA273A081AB}" srcOrd="2" destOrd="0" presId="urn:microsoft.com/office/officeart/2005/8/layout/process2"/>
    <dgm:cxn modelId="{49AAD8DC-36B6-460C-B623-ABE3D987B24D}" type="presParOf" srcId="{3AAEBB92-4465-4E70-8526-27708B2E13FB}" destId="{16411D4F-C531-4BD3-9FCC-F2F216EFCD93}" srcOrd="3" destOrd="0" presId="urn:microsoft.com/office/officeart/2005/8/layout/process2"/>
    <dgm:cxn modelId="{168B2900-B0CB-4F3E-A5CA-4B5D837EDE24}" type="presParOf" srcId="{16411D4F-C531-4BD3-9FCC-F2F216EFCD93}" destId="{0AEAAD43-361F-45A3-B8C1-2A03E1F62A8A}" srcOrd="0" destOrd="0" presId="urn:microsoft.com/office/officeart/2005/8/layout/process2"/>
    <dgm:cxn modelId="{3565155D-C805-4944-9224-7D8D3D36292D}" type="presParOf" srcId="{3AAEBB92-4465-4E70-8526-27708B2E13FB}" destId="{DC6C159D-8398-42A1-82E5-870AEE948972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8FC5F-A0C9-46EF-A08F-F3A9B4873111}">
      <dsp:nvSpPr>
        <dsp:cNvPr id="0" name=""/>
        <dsp:cNvSpPr/>
      </dsp:nvSpPr>
      <dsp:spPr>
        <a:xfrm>
          <a:off x="683559" y="299836"/>
          <a:ext cx="7690763" cy="14027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000" b="1" kern="1200" dirty="0" smtClean="0"/>
            <a:t>Sites industriels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700" kern="1200" dirty="0" smtClean="0"/>
            <a:t>Besoin d’entretenir, réparer ou réhabiliter les installations en chaudronnerie et tuyauteries industrielles présentent sur les sites de production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/>
        </a:p>
      </dsp:txBody>
      <dsp:txXfrm>
        <a:off x="724644" y="340921"/>
        <a:ext cx="7608593" cy="1320563"/>
      </dsp:txXfrm>
    </dsp:sp>
    <dsp:sp modelId="{8977E8E5-0479-4846-B8B3-357DD4793A98}">
      <dsp:nvSpPr>
        <dsp:cNvPr id="0" name=""/>
        <dsp:cNvSpPr/>
      </dsp:nvSpPr>
      <dsp:spPr>
        <a:xfrm rot="10800201">
          <a:off x="4189563" y="1736331"/>
          <a:ext cx="603102" cy="840065"/>
        </a:xfrm>
        <a:prstGeom prst="upDown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000" kern="1200"/>
        </a:p>
      </dsp:txBody>
      <dsp:txXfrm rot="-5400000">
        <a:off x="4329560" y="1945283"/>
        <a:ext cx="504039" cy="422171"/>
      </dsp:txXfrm>
    </dsp:sp>
    <dsp:sp modelId="{666B2548-42F8-4E44-97D8-FDA273A081AB}">
      <dsp:nvSpPr>
        <dsp:cNvPr id="0" name=""/>
        <dsp:cNvSpPr/>
      </dsp:nvSpPr>
      <dsp:spPr>
        <a:xfrm>
          <a:off x="755584" y="5241561"/>
          <a:ext cx="7776881" cy="138949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2000" b="1" kern="1200" dirty="0" smtClean="0"/>
            <a:t>Entreprises</a:t>
          </a:r>
          <a:endParaRPr lang="fr-FR" sz="2000" kern="1200" dirty="0" smtClean="0"/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2000" b="1" kern="1200" dirty="0" smtClean="0"/>
            <a:t>sous-traitantes en chaudronnerie industrielle</a:t>
          </a:r>
          <a:endParaRPr lang="fr-FR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Spécialistes de la maintenance et  de la réhabilitation d’installations industrielles en chaudronnerie et tuyauterie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796281" y="5282258"/>
        <a:ext cx="7695487" cy="1308103"/>
      </dsp:txXfrm>
    </dsp:sp>
    <dsp:sp modelId="{16411D4F-C531-4BD3-9FCC-F2F216EFCD93}">
      <dsp:nvSpPr>
        <dsp:cNvPr id="0" name=""/>
        <dsp:cNvSpPr/>
      </dsp:nvSpPr>
      <dsp:spPr>
        <a:xfrm rot="9225">
          <a:off x="4072149" y="4184649"/>
          <a:ext cx="758576" cy="943057"/>
        </a:xfrm>
        <a:prstGeom prst="upDown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800" kern="1200"/>
        </a:p>
      </dsp:txBody>
      <dsp:txXfrm rot="5400000">
        <a:off x="4054733" y="4390371"/>
        <a:ext cx="565835" cy="531003"/>
      </dsp:txXfrm>
    </dsp:sp>
    <dsp:sp modelId="{DC6C159D-8398-42A1-82E5-870AEE948972}">
      <dsp:nvSpPr>
        <dsp:cNvPr id="0" name=""/>
        <dsp:cNvSpPr/>
      </dsp:nvSpPr>
      <dsp:spPr>
        <a:xfrm>
          <a:off x="683559" y="2636914"/>
          <a:ext cx="7776881" cy="14154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Service Inspection reconnu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Coordination-contrôles-décisions</a:t>
          </a:r>
          <a:endParaRPr lang="fr-FR" sz="2000" b="1" kern="1200" dirty="0"/>
        </a:p>
      </dsp:txBody>
      <dsp:txXfrm>
        <a:off x="725015" y="2678370"/>
        <a:ext cx="7693969" cy="1332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926AC-492B-46A3-B06A-FCE44F53E4BE}" type="datetimeFigureOut">
              <a:rPr lang="fr-FR" smtClean="0"/>
              <a:t>02/04/2014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2540A-896A-46F5-AE18-CE9AEEC0E5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70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42EA3-8D04-4CE5-840F-9D1BBC46BE8A}" type="datetimeFigureOut">
              <a:rPr lang="fr-FR" smtClean="0"/>
              <a:pPr/>
              <a:t>02/04/2014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903C7-72CE-4091-8C85-4379A929AB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36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E1D5204-D6E2-4047-80F6-0D37771768C8}" type="slidenum">
              <a:rPr lang="fr-FR" sz="1200"/>
              <a:pPr algn="r"/>
              <a:t>16</a:t>
            </a:fld>
            <a:endParaRPr lang="fr-FR" sz="1200"/>
          </a:p>
        </p:txBody>
      </p:sp>
      <p:sp>
        <p:nvSpPr>
          <p:cNvPr id="327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r>
              <a:rPr lang="fr-FR" smtClean="0">
                <a:latin typeface="Arial" pitchFamily="34" charset="0"/>
              </a:rPr>
              <a:t>Cet exemple permet de mettre en évidence une situation de travail et une activité associé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79269FA-1A2F-4DB0-B4B7-DE1178D3E65E}" type="slidenum">
              <a:rPr lang="fr-FR" sz="1200"/>
              <a:pPr algn="r"/>
              <a:t>22</a:t>
            </a:fld>
            <a:endParaRPr lang="fr-FR" sz="1200"/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5EF9-7601-409A-8DCE-BA0AE032657A}" type="datetimeFigureOut">
              <a:rPr lang="fr-FR" smtClean="0"/>
              <a:pPr/>
              <a:t>02/04/2014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67C-52B3-408D-9AE8-6A035C3947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5EF9-7601-409A-8DCE-BA0AE032657A}" type="datetimeFigureOut">
              <a:rPr lang="fr-FR" smtClean="0"/>
              <a:pPr/>
              <a:t>02/04/2014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67C-52B3-408D-9AE8-6A035C3947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5EF9-7601-409A-8DCE-BA0AE032657A}" type="datetimeFigureOut">
              <a:rPr lang="fr-FR" smtClean="0"/>
              <a:pPr/>
              <a:t>02/04/2014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67C-52B3-408D-9AE8-6A035C3947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31188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5318F-DF02-404C-95C2-88D6F566DE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5EF9-7601-409A-8DCE-BA0AE032657A}" type="datetimeFigureOut">
              <a:rPr lang="fr-FR" smtClean="0"/>
              <a:pPr/>
              <a:t>02/04/2014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67C-52B3-408D-9AE8-6A035C3947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5EF9-7601-409A-8DCE-BA0AE032657A}" type="datetimeFigureOut">
              <a:rPr lang="fr-FR" smtClean="0"/>
              <a:pPr/>
              <a:t>02/04/2014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67C-52B3-408D-9AE8-6A035C3947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5EF9-7601-409A-8DCE-BA0AE032657A}" type="datetimeFigureOut">
              <a:rPr lang="fr-FR" smtClean="0"/>
              <a:pPr/>
              <a:t>02/04/2014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67C-52B3-408D-9AE8-6A035C3947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5EF9-7601-409A-8DCE-BA0AE032657A}" type="datetimeFigureOut">
              <a:rPr lang="fr-FR" smtClean="0"/>
              <a:pPr/>
              <a:t>02/04/2014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67C-52B3-408D-9AE8-6A035C3947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5EF9-7601-409A-8DCE-BA0AE032657A}" type="datetimeFigureOut">
              <a:rPr lang="fr-FR" smtClean="0"/>
              <a:pPr/>
              <a:t>02/04/2014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67C-52B3-408D-9AE8-6A035C3947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5EF9-7601-409A-8DCE-BA0AE032657A}" type="datetimeFigureOut">
              <a:rPr lang="fr-FR" smtClean="0"/>
              <a:pPr/>
              <a:t>02/04/2014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67C-52B3-408D-9AE8-6A035C3947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5EF9-7601-409A-8DCE-BA0AE032657A}" type="datetimeFigureOut">
              <a:rPr lang="fr-FR" smtClean="0"/>
              <a:pPr/>
              <a:t>02/04/2014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67C-52B3-408D-9AE8-6A035C3947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5EF9-7601-409A-8DCE-BA0AE032657A}" type="datetimeFigureOut">
              <a:rPr lang="fr-FR" smtClean="0"/>
              <a:pPr/>
              <a:t>02/04/2014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67C-52B3-408D-9AE8-6A035C3947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45EF9-7601-409A-8DCE-BA0AE032657A}" type="datetimeFigureOut">
              <a:rPr lang="fr-FR" smtClean="0"/>
              <a:pPr/>
              <a:t>02/04/2014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4767C-52B3-408D-9AE8-6A035C3947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18.xml"/><Relationship Id="rId7" Type="http://schemas.openxmlformats.org/officeDocument/2006/relationships/slide" Target="slide25.xml"/><Relationship Id="rId12" Type="http://schemas.openxmlformats.org/officeDocument/2006/relationships/slide" Target="slide2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hyperlink" Target="3&#176;)%20Dossier%20ressources,%20activit&#233;s%20pr&#233;paration-c.pptx" TargetMode="External"/><Relationship Id="rId11" Type="http://schemas.openxmlformats.org/officeDocument/2006/relationships/slide" Target="slide20.xml"/><Relationship Id="rId5" Type="http://schemas.openxmlformats.org/officeDocument/2006/relationships/hyperlink" Target="2&#176;)%20Dossier%20ressources-activit&#233;s%20conception-f.pptx" TargetMode="External"/><Relationship Id="rId10" Type="http://schemas.openxmlformats.org/officeDocument/2006/relationships/slide" Target="slide19.xml"/><Relationship Id="rId4" Type="http://schemas.openxmlformats.org/officeDocument/2006/relationships/slide" Target="slide26.xml"/><Relationship Id="rId9" Type="http://schemas.openxmlformats.org/officeDocument/2006/relationships/slide" Target="slide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4" descr="3195793485_900eb44c47_o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714479" y="1052736"/>
            <a:ext cx="571504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dirty="0" smtClean="0">
                <a:solidFill>
                  <a:schemeClr val="bg2"/>
                </a:solidFill>
              </a:rPr>
              <a:t>Au cœur de la maintenance et de la réhabilitation d’appareils </a:t>
            </a:r>
          </a:p>
          <a:p>
            <a:pPr algn="ctr"/>
            <a:r>
              <a:rPr lang="fr-FR" sz="2500" dirty="0" smtClean="0">
                <a:solidFill>
                  <a:schemeClr val="bg2"/>
                </a:solidFill>
              </a:rPr>
              <a:t>chaudronnés </a:t>
            </a:r>
          </a:p>
          <a:p>
            <a:pPr algn="ctr"/>
            <a:endParaRPr lang="fr-FR" dirty="0" smtClean="0">
              <a:solidFill>
                <a:schemeClr val="bg2"/>
              </a:solidFill>
            </a:endParaRPr>
          </a:p>
          <a:p>
            <a:pPr algn="ctr"/>
            <a:r>
              <a:rPr lang="fr-FR" dirty="0" smtClean="0">
                <a:solidFill>
                  <a:schemeClr val="bg2"/>
                </a:solidFill>
              </a:rPr>
              <a:t> </a:t>
            </a:r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6165304"/>
            <a:ext cx="1296144" cy="57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142844" y="5643578"/>
            <a:ext cx="6157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cap="small" dirty="0" smtClean="0">
                <a:solidFill>
                  <a:schemeClr val="bg2"/>
                </a:solidFill>
              </a:rPr>
              <a:t>Journées d’études – dunkerque – Le  2 et 3 AVRIL 2014</a:t>
            </a:r>
          </a:p>
          <a:p>
            <a:r>
              <a:rPr lang="fr-FR" sz="1200" cap="small" dirty="0" smtClean="0">
                <a:solidFill>
                  <a:schemeClr val="bg2"/>
                </a:solidFill>
              </a:rPr>
              <a:t>Séminaire organisé par le SNCT</a:t>
            </a:r>
          </a:p>
          <a:p>
            <a:r>
              <a:rPr lang="fr-FR" sz="1200" cap="small" dirty="0" smtClean="0">
                <a:solidFill>
                  <a:schemeClr val="bg2"/>
                </a:solidFill>
              </a:rPr>
              <a:t>Présentation d’une ressource pédagogique  en BTS CRCI élaborée pour le CRN SM </a:t>
            </a:r>
          </a:p>
          <a:p>
            <a:r>
              <a:rPr lang="fr-FR" sz="1200" dirty="0" smtClean="0">
                <a:solidFill>
                  <a:schemeClr val="bg2"/>
                </a:solidFill>
              </a:rPr>
              <a:t>F. Staelen, F. Forest et Patrick Achard , enseignants au Lycée Monge (73) , académie de Grenoble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188640"/>
            <a:ext cx="27363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solidFill>
                  <a:srgbClr val="339966"/>
                </a:solidFill>
              </a:rPr>
              <a:t>NOTRE  ETUDE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259632" y="1556792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Echangeur/Condenseur  </a:t>
            </a:r>
            <a:r>
              <a:rPr lang="fr-FR" sz="2400" b="1" dirty="0" err="1" smtClean="0"/>
              <a:t>EA</a:t>
            </a:r>
            <a:r>
              <a:rPr lang="fr-FR" sz="2400" b="1" dirty="0" smtClean="0"/>
              <a:t> 610-1</a:t>
            </a:r>
            <a:endParaRPr lang="fr-FR" sz="2400" b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714620"/>
            <a:ext cx="5688632" cy="305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12954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42852"/>
            <a:ext cx="2571768" cy="1789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547664" y="2060848"/>
            <a:ext cx="604936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cteur droit avec flèche 18"/>
          <p:cNvCxnSpPr/>
          <p:nvPr/>
        </p:nvCxnSpPr>
        <p:spPr>
          <a:xfrm>
            <a:off x="8244408" y="2060848"/>
            <a:ext cx="0" cy="3744416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0800000">
            <a:off x="3347864" y="2348880"/>
            <a:ext cx="2898158" cy="1138471"/>
          </a:xfrm>
          <a:prstGeom prst="arc">
            <a:avLst>
              <a:gd name="adj1" fmla="val 7576921"/>
              <a:gd name="adj2" fmla="val 18649924"/>
            </a:avLst>
          </a:prstGeom>
          <a:ln w="57150">
            <a:solidFill>
              <a:srgbClr val="33996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6804248" y="292494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</a:rPr>
              <a:t>H= 34 m</a:t>
            </a:r>
            <a:endParaRPr lang="fr-FR" sz="2800" b="1" dirty="0">
              <a:solidFill>
                <a:srgbClr val="0070C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508104" y="177281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339966"/>
                </a:solidFill>
              </a:rPr>
              <a:t>Φ</a:t>
            </a:r>
            <a:r>
              <a:rPr lang="fr-FR" sz="2800" b="1" dirty="0" smtClean="0">
                <a:solidFill>
                  <a:srgbClr val="339966"/>
                </a:solidFill>
              </a:rPr>
              <a:t>= 17 m</a:t>
            </a:r>
            <a:endParaRPr lang="fr-FR" sz="2800" b="1" dirty="0">
              <a:solidFill>
                <a:srgbClr val="339966"/>
              </a:solidFill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467544" y="692696"/>
            <a:ext cx="828092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78200" algn="l"/>
              </a:tabLst>
            </a:pPr>
            <a:r>
              <a:rPr lang="fr-FR" sz="1600" b="1" i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Produir</a:t>
            </a:r>
            <a:r>
              <a:rPr lang="fr-FR" sz="16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du 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HDI  Ξ  Hexaméthylène </a:t>
            </a:r>
            <a:r>
              <a:rPr kumimoji="0" lang="fr-FR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diisocyanate</a:t>
            </a:r>
            <a:r>
              <a:rPr kumimoji="0" lang="fr-FR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78200" algn="l"/>
              </a:tabLst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L’ Hexaméthylène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diisocyanate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(HDI) est principalement utilisé comme matière première dans la fabrication de polyuréthannes pour peintures, vernis et élastomères.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39552" y="18864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339966"/>
                </a:solidFill>
              </a:rPr>
              <a:t>L’Atelier</a:t>
            </a:r>
            <a:r>
              <a:rPr lang="fr-FR" sz="2800" b="1" i="1" u="sng" dirty="0" smtClean="0">
                <a:solidFill>
                  <a:srgbClr val="339966"/>
                </a:solidFill>
              </a:rPr>
              <a:t> </a:t>
            </a:r>
            <a:r>
              <a:rPr lang="fr-FR" sz="2800" b="1" i="1" u="sng" dirty="0" err="1" smtClean="0">
                <a:solidFill>
                  <a:srgbClr val="339966"/>
                </a:solidFill>
              </a:rPr>
              <a:t>HDI</a:t>
            </a:r>
            <a:endParaRPr lang="fr-FR" sz="2800" b="1" i="1" u="sng" dirty="0">
              <a:solidFill>
                <a:srgbClr val="3399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principe fct ensemble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489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18864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339966"/>
                </a:solidFill>
              </a:rPr>
              <a:t>Le principe  de transformation:</a:t>
            </a:r>
            <a:endParaRPr lang="fr-FR" sz="2800" b="1" i="1" dirty="0">
              <a:solidFill>
                <a:srgbClr val="339966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2201" y="1124744"/>
            <a:ext cx="1882287" cy="101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Virage 7"/>
          <p:cNvSpPr/>
          <p:nvPr/>
        </p:nvSpPr>
        <p:spPr>
          <a:xfrm rot="5400000" flipV="1">
            <a:off x="4849168" y="1639664"/>
            <a:ext cx="1605904" cy="2160240"/>
          </a:xfrm>
          <a:prstGeom prst="bentArrow">
            <a:avLst>
              <a:gd name="adj1" fmla="val 25000"/>
              <a:gd name="adj2" fmla="val 3101"/>
              <a:gd name="adj3" fmla="val 8414"/>
              <a:gd name="adj4" fmla="val 2775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692696"/>
            <a:ext cx="8316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Condenseur EA 610-1 sert à séparer le phosgène dans un  mélange de </a:t>
            </a:r>
          </a:p>
          <a:p>
            <a:r>
              <a:rPr lang="fr-FR" dirty="0" smtClean="0"/>
              <a:t>« </a:t>
            </a:r>
            <a:r>
              <a:rPr lang="fr-FR" b="1" dirty="0" smtClean="0"/>
              <a:t> MCB (mono chlorobenzène) + HCL + Trace de phosgène)</a:t>
            </a:r>
            <a:r>
              <a:rPr lang="fr-FR" dirty="0" smtClean="0"/>
              <a:t> en refroidissant ce dernier pour ensuite le purifier au niveau de 2 colonnes de distillation DA 608 et DA 616 et 				récupérer au final le HDI.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707313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7524328" y="6165304"/>
            <a:ext cx="144016" cy="432048"/>
          </a:xfrm>
          <a:prstGeom prst="downArrow">
            <a:avLst>
              <a:gd name="adj1" fmla="val 50000"/>
              <a:gd name="adj2" fmla="val 121171"/>
            </a:avLst>
          </a:prstGeom>
          <a:solidFill>
            <a:srgbClr val="C6D9F1"/>
          </a:solidFill>
          <a:ln w="38100">
            <a:solidFill>
              <a:srgbClr val="0070C0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 rot="10800000">
            <a:off x="6660232" y="2492896"/>
            <a:ext cx="216024" cy="848814"/>
          </a:xfrm>
          <a:prstGeom prst="downArrow">
            <a:avLst>
              <a:gd name="adj1" fmla="val 50000"/>
              <a:gd name="adj2" fmla="val 62762"/>
            </a:avLst>
          </a:prstGeom>
          <a:solidFill>
            <a:srgbClr val="D6E3BC"/>
          </a:solidFill>
          <a:ln w="38100">
            <a:solidFill>
              <a:srgbClr val="76923C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2339752" y="1196752"/>
            <a:ext cx="216024" cy="704799"/>
          </a:xfrm>
          <a:prstGeom prst="downArrow">
            <a:avLst>
              <a:gd name="adj1" fmla="val 50000"/>
              <a:gd name="adj2" fmla="val 62762"/>
            </a:avLst>
          </a:prstGeom>
          <a:solidFill>
            <a:srgbClr val="D6E3BC"/>
          </a:solidFill>
          <a:ln w="38100">
            <a:solidFill>
              <a:srgbClr val="76923C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 rot="20019723">
            <a:off x="167019" y="3477370"/>
            <a:ext cx="903546" cy="155091"/>
          </a:xfrm>
          <a:prstGeom prst="rightArrow">
            <a:avLst>
              <a:gd name="adj1" fmla="val 50000"/>
              <a:gd name="adj2" fmla="val 73049"/>
            </a:avLst>
          </a:prstGeom>
          <a:solidFill>
            <a:srgbClr val="FFFFFF"/>
          </a:solidFill>
          <a:ln w="38100">
            <a:solidFill>
              <a:srgbClr val="622423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 rot="16200000">
            <a:off x="1095885" y="1072468"/>
            <a:ext cx="615526" cy="144013"/>
          </a:xfrm>
          <a:prstGeom prst="rightArrow">
            <a:avLst>
              <a:gd name="adj1" fmla="val 50000"/>
              <a:gd name="adj2" fmla="val 73049"/>
            </a:avLst>
          </a:prstGeom>
          <a:solidFill>
            <a:srgbClr val="FFFFFF"/>
          </a:solidFill>
          <a:ln w="38100">
            <a:solidFill>
              <a:srgbClr val="622423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2051720" y="692696"/>
            <a:ext cx="3312368" cy="432048"/>
          </a:xfrm>
          <a:prstGeom prst="roundRect">
            <a:avLst>
              <a:gd name="adj" fmla="val 16667"/>
            </a:avLst>
          </a:prstGeom>
          <a:solidFill>
            <a:srgbClr val="D6E3BC"/>
          </a:solidFill>
          <a:ln w="38100">
            <a:solidFill>
              <a:srgbClr val="76923C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MCB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+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HCL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+ Trace de phosgène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179512" y="5013176"/>
            <a:ext cx="3024336" cy="10081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622423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b="1" dirty="0" smtClean="0">
                <a:latin typeface="Calibri" pitchFamily="34" charset="0"/>
              </a:rPr>
              <a:t>Circuit de Refroidissement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MCB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Mono chlorobenzène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 flipV="1">
            <a:off x="7452320" y="3573016"/>
            <a:ext cx="144016" cy="560781"/>
          </a:xfrm>
          <a:prstGeom prst="downArrow">
            <a:avLst>
              <a:gd name="adj1" fmla="val 50000"/>
              <a:gd name="adj2" fmla="val 121171"/>
            </a:avLst>
          </a:prstGeom>
          <a:solidFill>
            <a:srgbClr val="C6D9F1"/>
          </a:solidFill>
          <a:ln w="38100">
            <a:solidFill>
              <a:srgbClr val="0070C0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7740352" y="3429000"/>
            <a:ext cx="914341" cy="26922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548DD4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Event- (E1)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6444208" y="6237312"/>
            <a:ext cx="977837" cy="27938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548DD4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Purge -(V1)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Forme libre 18"/>
          <p:cNvSpPr/>
          <p:nvPr/>
        </p:nvSpPr>
        <p:spPr>
          <a:xfrm>
            <a:off x="2339752" y="2132857"/>
            <a:ext cx="4466896" cy="2626330"/>
          </a:xfrm>
          <a:custGeom>
            <a:avLst/>
            <a:gdLst>
              <a:gd name="connsiteX0" fmla="*/ 76201 w 4398066"/>
              <a:gd name="connsiteY0" fmla="*/ 0 h 2830996"/>
              <a:gd name="connsiteX1" fmla="*/ 66261 w 4398066"/>
              <a:gd name="connsiteY1" fmla="*/ 705679 h 2830996"/>
              <a:gd name="connsiteX2" fmla="*/ 473766 w 4398066"/>
              <a:gd name="connsiteY2" fmla="*/ 745435 h 2830996"/>
              <a:gd name="connsiteX3" fmla="*/ 911088 w 4398066"/>
              <a:gd name="connsiteY3" fmla="*/ 1033670 h 2830996"/>
              <a:gd name="connsiteX4" fmla="*/ 1398105 w 4398066"/>
              <a:gd name="connsiteY4" fmla="*/ 1232452 h 2830996"/>
              <a:gd name="connsiteX5" fmla="*/ 1736035 w 4398066"/>
              <a:gd name="connsiteY5" fmla="*/ 1510748 h 2830996"/>
              <a:gd name="connsiteX6" fmla="*/ 2213114 w 4398066"/>
              <a:gd name="connsiteY6" fmla="*/ 1560444 h 2830996"/>
              <a:gd name="connsiteX7" fmla="*/ 2580861 w 4398066"/>
              <a:gd name="connsiteY7" fmla="*/ 1948070 h 2830996"/>
              <a:gd name="connsiteX8" fmla="*/ 3018183 w 4398066"/>
              <a:gd name="connsiteY8" fmla="*/ 1908313 h 2830996"/>
              <a:gd name="connsiteX9" fmla="*/ 3385931 w 4398066"/>
              <a:gd name="connsiteY9" fmla="*/ 2286000 h 2830996"/>
              <a:gd name="connsiteX10" fmla="*/ 3803375 w 4398066"/>
              <a:gd name="connsiteY10" fmla="*/ 2454966 h 2830996"/>
              <a:gd name="connsiteX11" fmla="*/ 4031975 w 4398066"/>
              <a:gd name="connsiteY11" fmla="*/ 2802835 h 2830996"/>
              <a:gd name="connsiteX12" fmla="*/ 4270514 w 4398066"/>
              <a:gd name="connsiteY12" fmla="*/ 2623931 h 2830996"/>
              <a:gd name="connsiteX13" fmla="*/ 4379844 w 4398066"/>
              <a:gd name="connsiteY13" fmla="*/ 2435087 h 2830996"/>
              <a:gd name="connsiteX14" fmla="*/ 4379844 w 4398066"/>
              <a:gd name="connsiteY14" fmla="*/ 1550505 h 2830996"/>
              <a:gd name="connsiteX15" fmla="*/ 4369905 w 4398066"/>
              <a:gd name="connsiteY15" fmla="*/ 1391479 h 283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98066" h="2830996">
                <a:moveTo>
                  <a:pt x="76201" y="0"/>
                </a:moveTo>
                <a:cubicBezTo>
                  <a:pt x="38100" y="290720"/>
                  <a:pt x="0" y="581440"/>
                  <a:pt x="66261" y="705679"/>
                </a:cubicBezTo>
                <a:cubicBezTo>
                  <a:pt x="132522" y="829918"/>
                  <a:pt x="332961" y="690770"/>
                  <a:pt x="473766" y="745435"/>
                </a:cubicBezTo>
                <a:cubicBezTo>
                  <a:pt x="614571" y="800100"/>
                  <a:pt x="757031" y="952500"/>
                  <a:pt x="911088" y="1033670"/>
                </a:cubicBezTo>
                <a:cubicBezTo>
                  <a:pt x="1065145" y="1114840"/>
                  <a:pt x="1260614" y="1152939"/>
                  <a:pt x="1398105" y="1232452"/>
                </a:cubicBezTo>
                <a:cubicBezTo>
                  <a:pt x="1535596" y="1311965"/>
                  <a:pt x="1600200" y="1456083"/>
                  <a:pt x="1736035" y="1510748"/>
                </a:cubicBezTo>
                <a:cubicBezTo>
                  <a:pt x="1871870" y="1565413"/>
                  <a:pt x="2072310" y="1487557"/>
                  <a:pt x="2213114" y="1560444"/>
                </a:cubicBezTo>
                <a:cubicBezTo>
                  <a:pt x="2353918" y="1633331"/>
                  <a:pt x="2446683" y="1890092"/>
                  <a:pt x="2580861" y="1948070"/>
                </a:cubicBezTo>
                <a:cubicBezTo>
                  <a:pt x="2715039" y="2006048"/>
                  <a:pt x="2884005" y="1851991"/>
                  <a:pt x="3018183" y="1908313"/>
                </a:cubicBezTo>
                <a:cubicBezTo>
                  <a:pt x="3152361" y="1964635"/>
                  <a:pt x="3255066" y="2194891"/>
                  <a:pt x="3385931" y="2286000"/>
                </a:cubicBezTo>
                <a:cubicBezTo>
                  <a:pt x="3516796" y="2377109"/>
                  <a:pt x="3695701" y="2368827"/>
                  <a:pt x="3803375" y="2454966"/>
                </a:cubicBezTo>
                <a:cubicBezTo>
                  <a:pt x="3911049" y="2541105"/>
                  <a:pt x="3954119" y="2774674"/>
                  <a:pt x="4031975" y="2802835"/>
                </a:cubicBezTo>
                <a:cubicBezTo>
                  <a:pt x="4109831" y="2830996"/>
                  <a:pt x="4212536" y="2685222"/>
                  <a:pt x="4270514" y="2623931"/>
                </a:cubicBezTo>
                <a:cubicBezTo>
                  <a:pt x="4328492" y="2562640"/>
                  <a:pt x="4361622" y="2613991"/>
                  <a:pt x="4379844" y="2435087"/>
                </a:cubicBezTo>
                <a:cubicBezTo>
                  <a:pt x="4398066" y="2256183"/>
                  <a:pt x="4381500" y="1724440"/>
                  <a:pt x="4379844" y="1550505"/>
                </a:cubicBezTo>
                <a:cubicBezTo>
                  <a:pt x="4378188" y="1376570"/>
                  <a:pt x="4384814" y="1436205"/>
                  <a:pt x="4369905" y="1391479"/>
                </a:cubicBezTo>
              </a:path>
            </a:pathLst>
          </a:cu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xplosion 2 20"/>
          <p:cNvSpPr/>
          <p:nvPr/>
        </p:nvSpPr>
        <p:spPr>
          <a:xfrm>
            <a:off x="2843808" y="1268760"/>
            <a:ext cx="1656184" cy="1008112"/>
          </a:xfrm>
          <a:prstGeom prst="irregularSeal2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94°C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22" name="Explosion 2 21"/>
          <p:cNvSpPr/>
          <p:nvPr/>
        </p:nvSpPr>
        <p:spPr>
          <a:xfrm>
            <a:off x="5724128" y="1556792"/>
            <a:ext cx="1656184" cy="1008112"/>
          </a:xfrm>
          <a:prstGeom prst="irregularSeal2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40°C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24" name="Rectangle avec flèche vers le haut 23"/>
          <p:cNvSpPr/>
          <p:nvPr/>
        </p:nvSpPr>
        <p:spPr>
          <a:xfrm>
            <a:off x="5868144" y="332656"/>
            <a:ext cx="2232248" cy="792088"/>
          </a:xfrm>
          <a:prstGeom prst="upArrowCallou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Purification….</a:t>
            </a:r>
            <a:r>
              <a:rPr lang="fr-FR" dirty="0" err="1" smtClean="0">
                <a:solidFill>
                  <a:srgbClr val="FF0000"/>
                </a:solidFill>
              </a:rPr>
              <a:t>HDI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7" name="Forme libre 36"/>
          <p:cNvSpPr/>
          <p:nvPr/>
        </p:nvSpPr>
        <p:spPr>
          <a:xfrm>
            <a:off x="1451113" y="2375452"/>
            <a:ext cx="6135756" cy="2723322"/>
          </a:xfrm>
          <a:custGeom>
            <a:avLst/>
            <a:gdLst>
              <a:gd name="connsiteX0" fmla="*/ 5874026 w 6135756"/>
              <a:gd name="connsiteY0" fmla="*/ 2266122 h 2723322"/>
              <a:gd name="connsiteX1" fmla="*/ 6112565 w 6135756"/>
              <a:gd name="connsiteY1" fmla="*/ 2375452 h 2723322"/>
              <a:gd name="connsiteX2" fmla="*/ 6013174 w 6135756"/>
              <a:gd name="connsiteY2" fmla="*/ 2554357 h 2723322"/>
              <a:gd name="connsiteX3" fmla="*/ 5665304 w 6135756"/>
              <a:gd name="connsiteY3" fmla="*/ 2713383 h 2723322"/>
              <a:gd name="connsiteX4" fmla="*/ 5367130 w 6135756"/>
              <a:gd name="connsiteY4" fmla="*/ 2613991 h 2723322"/>
              <a:gd name="connsiteX5" fmla="*/ 0 w 6135756"/>
              <a:gd name="connsiteY5" fmla="*/ 0 h 272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5756" h="2723322">
                <a:moveTo>
                  <a:pt x="5874026" y="2266122"/>
                </a:moveTo>
                <a:cubicBezTo>
                  <a:pt x="5981700" y="2296767"/>
                  <a:pt x="6089374" y="2327413"/>
                  <a:pt x="6112565" y="2375452"/>
                </a:cubicBezTo>
                <a:cubicBezTo>
                  <a:pt x="6135756" y="2423491"/>
                  <a:pt x="6087717" y="2498035"/>
                  <a:pt x="6013174" y="2554357"/>
                </a:cubicBezTo>
                <a:cubicBezTo>
                  <a:pt x="5938631" y="2610679"/>
                  <a:pt x="5772978" y="2703444"/>
                  <a:pt x="5665304" y="2713383"/>
                </a:cubicBezTo>
                <a:cubicBezTo>
                  <a:pt x="5557630" y="2723322"/>
                  <a:pt x="5367130" y="2613991"/>
                  <a:pt x="5367130" y="2613991"/>
                </a:cubicBezTo>
                <a:cubicBezTo>
                  <a:pt x="4422913" y="2161761"/>
                  <a:pt x="965752" y="602974"/>
                  <a:pt x="0" y="0"/>
                </a:cubicBezTo>
              </a:path>
            </a:pathLst>
          </a:cu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orme libre 37"/>
          <p:cNvSpPr/>
          <p:nvPr/>
        </p:nvSpPr>
        <p:spPr>
          <a:xfrm>
            <a:off x="1441174" y="1590261"/>
            <a:ext cx="6626" cy="795130"/>
          </a:xfrm>
          <a:custGeom>
            <a:avLst/>
            <a:gdLst>
              <a:gd name="connsiteX0" fmla="*/ 0 w 6626"/>
              <a:gd name="connsiteY0" fmla="*/ 795130 h 795130"/>
              <a:gd name="connsiteX1" fmla="*/ 0 w 6626"/>
              <a:gd name="connsiteY1" fmla="*/ 407504 h 795130"/>
              <a:gd name="connsiteX2" fmla="*/ 0 w 6626"/>
              <a:gd name="connsiteY2" fmla="*/ 0 h 79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26" h="795130">
                <a:moveTo>
                  <a:pt x="0" y="795130"/>
                </a:moveTo>
                <a:lnTo>
                  <a:pt x="0" y="407504"/>
                </a:lnTo>
                <a:cubicBezTo>
                  <a:pt x="0" y="274982"/>
                  <a:pt x="6626" y="129209"/>
                  <a:pt x="0" y="0"/>
                </a:cubicBezTo>
              </a:path>
            </a:pathLst>
          </a:custGeom>
          <a:ln w="38100">
            <a:solidFill>
              <a:schemeClr val="accent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orme libre 38"/>
          <p:cNvSpPr/>
          <p:nvPr/>
        </p:nvSpPr>
        <p:spPr>
          <a:xfrm>
            <a:off x="1172817" y="2756452"/>
            <a:ext cx="1013792" cy="473765"/>
          </a:xfrm>
          <a:custGeom>
            <a:avLst/>
            <a:gdLst>
              <a:gd name="connsiteX0" fmla="*/ 0 w 1013792"/>
              <a:gd name="connsiteY0" fmla="*/ 473765 h 473765"/>
              <a:gd name="connsiteX1" fmla="*/ 318053 w 1013792"/>
              <a:gd name="connsiteY1" fmla="*/ 265044 h 473765"/>
              <a:gd name="connsiteX2" fmla="*/ 626166 w 1013792"/>
              <a:gd name="connsiteY2" fmla="*/ 16565 h 473765"/>
              <a:gd name="connsiteX3" fmla="*/ 1013792 w 1013792"/>
              <a:gd name="connsiteY3" fmla="*/ 165652 h 47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792" h="473765">
                <a:moveTo>
                  <a:pt x="0" y="473765"/>
                </a:moveTo>
                <a:cubicBezTo>
                  <a:pt x="106846" y="407504"/>
                  <a:pt x="213692" y="341244"/>
                  <a:pt x="318053" y="265044"/>
                </a:cubicBezTo>
                <a:cubicBezTo>
                  <a:pt x="422414" y="188844"/>
                  <a:pt x="510210" y="33130"/>
                  <a:pt x="626166" y="16565"/>
                </a:cubicBezTo>
                <a:cubicBezTo>
                  <a:pt x="742123" y="0"/>
                  <a:pt x="1013792" y="165652"/>
                  <a:pt x="1013792" y="165652"/>
                </a:cubicBezTo>
              </a:path>
            </a:pathLst>
          </a:custGeom>
          <a:ln w="38100">
            <a:solidFill>
              <a:schemeClr val="accent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xplosion 2 39"/>
          <p:cNvSpPr/>
          <p:nvPr/>
        </p:nvSpPr>
        <p:spPr>
          <a:xfrm>
            <a:off x="395536" y="3717032"/>
            <a:ext cx="1296144" cy="648072"/>
          </a:xfrm>
          <a:prstGeom prst="irregularSeal2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40°C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41" name="Explosion 2 40"/>
          <p:cNvSpPr/>
          <p:nvPr/>
        </p:nvSpPr>
        <p:spPr>
          <a:xfrm>
            <a:off x="539552" y="188640"/>
            <a:ext cx="1296144" cy="648072"/>
          </a:xfrm>
          <a:prstGeom prst="irregularSeal2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90°C</a:t>
            </a:r>
            <a:endParaRPr lang="fr-FR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785786" y="44624"/>
            <a:ext cx="7572428" cy="52685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  <a:effectLst>
            <a:outerShdw dist="57238" dir="2021404" algn="ctr" rotWithShape="0">
              <a:srgbClr val="000000"/>
            </a:outerShdw>
          </a:effectLst>
        </p:spPr>
        <p:txBody>
          <a:bodyPr lIns="12700" tIns="12700" rIns="12700" bIns="12700"/>
          <a:lstStyle/>
          <a:p>
            <a:pPr algn="ctr" eaLnBrk="0" hangingPunct="0">
              <a:defRPr/>
            </a:pPr>
            <a:r>
              <a:rPr lang="fr-FR" sz="1600" b="1" dirty="0" smtClean="0">
                <a:solidFill>
                  <a:srgbClr val="FF0000"/>
                </a:solidFill>
                <a:latin typeface="Garamond" pitchFamily="18" charset="0"/>
              </a:rPr>
              <a:t>Orientations pédagogiques possibles </a:t>
            </a:r>
          </a:p>
          <a:p>
            <a:pPr algn="ctr" eaLnBrk="0" hangingPunct="0">
              <a:defRPr/>
            </a:pPr>
            <a:r>
              <a:rPr lang="fr-FR" sz="1600" b="1" dirty="0" smtClean="0">
                <a:solidFill>
                  <a:srgbClr val="0000FF"/>
                </a:solidFill>
                <a:latin typeface="Garamond" pitchFamily="18" charset="0"/>
              </a:rPr>
              <a:t>compétences </a:t>
            </a:r>
            <a:r>
              <a:rPr lang="fr-FR" sz="1600" b="1" dirty="0">
                <a:solidFill>
                  <a:srgbClr val="0000FF"/>
                </a:solidFill>
                <a:latin typeface="Garamond" pitchFamily="18" charset="0"/>
              </a:rPr>
              <a:t>connexes au référentiel du BTS CRCI</a:t>
            </a:r>
          </a:p>
        </p:txBody>
      </p:sp>
      <p:graphicFrame>
        <p:nvGraphicFramePr>
          <p:cNvPr id="4" name="Objet 3"/>
          <p:cNvGraphicFramePr>
            <a:graphicFrameLocks/>
          </p:cNvGraphicFramePr>
          <p:nvPr/>
        </p:nvGraphicFramePr>
        <p:xfrm>
          <a:off x="542925" y="695325"/>
          <a:ext cx="7877175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cument" r:id="rId3" imgW="10238494" imgH="6948879" progId="Word.Document.12">
                  <p:embed/>
                </p:oleObj>
              </mc:Choice>
              <mc:Fallback>
                <p:oleObj name="Document" r:id="rId3" imgW="10238494" imgH="6948879" progId="Word.Document.12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695325"/>
                        <a:ext cx="7877175" cy="533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641416">
            <a:off x="70799" y="2562293"/>
            <a:ext cx="1554137" cy="73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02" name="AutoShape 2"/>
          <p:cNvSpPr>
            <a:spLocks noChangeArrowheads="1"/>
          </p:cNvSpPr>
          <p:nvPr/>
        </p:nvSpPr>
        <p:spPr bwMode="auto">
          <a:xfrm>
            <a:off x="7643834" y="2000240"/>
            <a:ext cx="1000100" cy="2571768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lIns="12700" tIns="12700" rIns="12700" bIns="12700"/>
          <a:lstStyle/>
          <a:p>
            <a:pPr algn="ctr" eaLnBrk="0" hangingPunct="0"/>
            <a:r>
              <a:rPr lang="fr-FR" sz="1200" b="1" dirty="0" smtClean="0">
                <a:solidFill>
                  <a:schemeClr val="bg1"/>
                </a:solidFill>
                <a:latin typeface="Garamond" pitchFamily="18" charset="0"/>
              </a:rPr>
              <a:t>Support d’étude possible :</a:t>
            </a:r>
          </a:p>
          <a:p>
            <a:pPr algn="ctr" eaLnBrk="0" hangingPunct="0"/>
            <a:endParaRPr lang="fr-FR" sz="1200" b="1" u="sng" dirty="0">
              <a:latin typeface="Garamond" pitchFamily="18" charset="0"/>
            </a:endParaRPr>
          </a:p>
          <a:p>
            <a:pPr algn="ctr" eaLnBrk="0" hangingPunct="0"/>
            <a:r>
              <a:rPr lang="fr-FR" sz="1600" b="1" dirty="0" smtClean="0">
                <a:solidFill>
                  <a:srgbClr val="C00000"/>
                </a:solidFill>
                <a:latin typeface="Garamond" pitchFamily="18" charset="0"/>
              </a:rPr>
              <a:t>U51</a:t>
            </a:r>
          </a:p>
          <a:p>
            <a:pPr algn="ctr" eaLnBrk="0" hangingPunct="0"/>
            <a:endParaRPr lang="fr-FR" sz="1200" b="1" dirty="0" smtClean="0">
              <a:latin typeface="Garamond" pitchFamily="18" charset="0"/>
            </a:endParaRPr>
          </a:p>
          <a:p>
            <a:pPr algn="ctr" eaLnBrk="0" hangingPunct="0"/>
            <a:r>
              <a:rPr lang="fr-FR" sz="1200" b="1" dirty="0" smtClean="0">
                <a:solidFill>
                  <a:schemeClr val="bg1"/>
                </a:solidFill>
                <a:latin typeface="Garamond" pitchFamily="18" charset="0"/>
              </a:rPr>
              <a:t> et </a:t>
            </a:r>
          </a:p>
          <a:p>
            <a:pPr algn="ctr" eaLnBrk="0" hangingPunct="0"/>
            <a:endParaRPr lang="fr-FR" sz="1200" b="1" dirty="0" smtClean="0">
              <a:latin typeface="Garamond" pitchFamily="18" charset="0"/>
            </a:endParaRPr>
          </a:p>
          <a:p>
            <a:pPr algn="ctr" eaLnBrk="0" hangingPunct="0"/>
            <a:r>
              <a:rPr lang="fr-FR" sz="1600" b="1" dirty="0" smtClean="0">
                <a:solidFill>
                  <a:srgbClr val="C00000"/>
                </a:solidFill>
                <a:latin typeface="Garamond" pitchFamily="18" charset="0"/>
              </a:rPr>
              <a:t>U6</a:t>
            </a:r>
            <a:endParaRPr lang="fr-FR" sz="16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285720" y="1785926"/>
            <a:ext cx="8370888" cy="1587"/>
          </a:xfrm>
          <a:prstGeom prst="line">
            <a:avLst/>
          </a:prstGeom>
          <a:noFill/>
          <a:ln w="57150" cmpd="thickThin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611" name="AutoShape 11"/>
          <p:cNvSpPr>
            <a:spLocks noChangeArrowheads="1"/>
          </p:cNvSpPr>
          <p:nvPr/>
        </p:nvSpPr>
        <p:spPr bwMode="auto">
          <a:xfrm>
            <a:off x="785786" y="142852"/>
            <a:ext cx="7572428" cy="42862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  <a:effectLst>
            <a:outerShdw dist="57238" dir="2021404" algn="ctr" rotWithShape="0">
              <a:srgbClr val="000000"/>
            </a:outerShdw>
          </a:effectLst>
        </p:spPr>
        <p:txBody>
          <a:bodyPr lIns="12700" tIns="12700" rIns="12700" bIns="12700"/>
          <a:lstStyle/>
          <a:p>
            <a:pPr algn="ctr" eaLnBrk="0" hangingPunct="0">
              <a:defRPr/>
            </a:pPr>
            <a:r>
              <a:rPr lang="fr-FR" sz="1600" b="1" dirty="0" smtClean="0">
                <a:solidFill>
                  <a:srgbClr val="FF0000"/>
                </a:solidFill>
                <a:latin typeface="Garamond" pitchFamily="18" charset="0"/>
              </a:rPr>
              <a:t>Maintenance réhabilitation :  </a:t>
            </a:r>
            <a:r>
              <a:rPr lang="fr-FR" sz="1600" b="1" dirty="0" smtClean="0">
                <a:solidFill>
                  <a:srgbClr val="0000FF"/>
                </a:solidFill>
                <a:latin typeface="Garamond" pitchFamily="18" charset="0"/>
              </a:rPr>
              <a:t>compétences connexes au référentiel du BTS CRCI</a:t>
            </a:r>
            <a:endParaRPr lang="fr-FR" sz="1600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153614" name="Rectangle 14"/>
          <p:cNvSpPr>
            <a:spLocks noChangeArrowheads="1"/>
          </p:cNvSpPr>
          <p:nvPr/>
        </p:nvSpPr>
        <p:spPr bwMode="auto">
          <a:xfrm>
            <a:off x="928662" y="2000240"/>
            <a:ext cx="238125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algn="ctr" eaLnBrk="0" hangingPunct="0"/>
            <a:r>
              <a:rPr lang="fr-FR" sz="2000" b="1" dirty="0" smtClean="0">
                <a:solidFill>
                  <a:srgbClr val="0000FF"/>
                </a:solidFill>
                <a:latin typeface="Times New Roman" pitchFamily="18" charset="0"/>
                <a:sym typeface="Webdings" pitchFamily="18" charset="2"/>
              </a:rPr>
              <a:t></a:t>
            </a:r>
            <a:endParaRPr lang="fr-FR" sz="2400" dirty="0">
              <a:solidFill>
                <a:srgbClr val="0000FF"/>
              </a:solidFill>
            </a:endParaRPr>
          </a:p>
        </p:txBody>
      </p:sp>
      <p:sp>
        <p:nvSpPr>
          <p:cNvPr id="51215" name="Rectangle 21"/>
          <p:cNvSpPr>
            <a:spLocks noChangeArrowheads="1"/>
          </p:cNvSpPr>
          <p:nvPr/>
        </p:nvSpPr>
        <p:spPr bwMode="auto">
          <a:xfrm>
            <a:off x="0" y="1428736"/>
            <a:ext cx="9144000" cy="31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fr-FR" sz="900" b="1" dirty="0">
                <a:latin typeface="Times New Roman" pitchFamily="18" charset="0"/>
              </a:rPr>
              <a:t>  </a:t>
            </a:r>
            <a:r>
              <a:rPr lang="fr-FR" sz="900" b="1" dirty="0" smtClean="0">
                <a:latin typeface="Times New Roman" pitchFamily="18" charset="0"/>
              </a:rPr>
              <a:t>               Sept      </a:t>
            </a:r>
            <a:r>
              <a:rPr lang="fr-FR" sz="900" b="1" dirty="0" err="1" smtClean="0">
                <a:latin typeface="Times New Roman" pitchFamily="18" charset="0"/>
              </a:rPr>
              <a:t>Oct</a:t>
            </a:r>
            <a:r>
              <a:rPr lang="fr-FR" sz="900" b="1" dirty="0" smtClean="0">
                <a:latin typeface="Times New Roman" pitchFamily="18" charset="0"/>
              </a:rPr>
              <a:t>      </a:t>
            </a:r>
            <a:r>
              <a:rPr lang="fr-FR" sz="900" b="1" dirty="0" err="1" smtClean="0">
                <a:latin typeface="Times New Roman" pitchFamily="18" charset="0"/>
              </a:rPr>
              <a:t>Nov</a:t>
            </a:r>
            <a:r>
              <a:rPr lang="fr-FR" sz="900" b="1" dirty="0" smtClean="0">
                <a:latin typeface="Times New Roman" pitchFamily="18" charset="0"/>
              </a:rPr>
              <a:t>      </a:t>
            </a:r>
            <a:r>
              <a:rPr lang="fr-FR" sz="900" b="1" dirty="0" err="1" smtClean="0">
                <a:latin typeface="Times New Roman" pitchFamily="18" charset="0"/>
              </a:rPr>
              <a:t>Déc</a:t>
            </a:r>
            <a:r>
              <a:rPr lang="fr-FR" sz="900" b="1" dirty="0" smtClean="0">
                <a:latin typeface="Times New Roman" pitchFamily="18" charset="0"/>
              </a:rPr>
              <a:t>      Jan      </a:t>
            </a:r>
            <a:r>
              <a:rPr lang="fr-FR" sz="900" b="1" dirty="0" err="1" smtClean="0">
                <a:latin typeface="Times New Roman" pitchFamily="18" charset="0"/>
              </a:rPr>
              <a:t>Fév</a:t>
            </a:r>
            <a:r>
              <a:rPr lang="fr-FR" sz="900" b="1" dirty="0" smtClean="0">
                <a:latin typeface="Times New Roman" pitchFamily="18" charset="0"/>
              </a:rPr>
              <a:t>      Mars      Avril      Mai      Juin                   Sept      </a:t>
            </a:r>
            <a:r>
              <a:rPr lang="fr-FR" sz="900" b="1" dirty="0" err="1" smtClean="0">
                <a:latin typeface="Times New Roman" pitchFamily="18" charset="0"/>
              </a:rPr>
              <a:t>Oct</a:t>
            </a:r>
            <a:r>
              <a:rPr lang="fr-FR" sz="900" b="1" dirty="0" smtClean="0">
                <a:latin typeface="Times New Roman" pitchFamily="18" charset="0"/>
              </a:rPr>
              <a:t>      </a:t>
            </a:r>
            <a:r>
              <a:rPr lang="fr-FR" sz="900" b="1" dirty="0" err="1" smtClean="0">
                <a:latin typeface="Times New Roman" pitchFamily="18" charset="0"/>
              </a:rPr>
              <a:t>Nov</a:t>
            </a:r>
            <a:r>
              <a:rPr lang="fr-FR" sz="900" b="1" dirty="0" smtClean="0">
                <a:latin typeface="Times New Roman" pitchFamily="18" charset="0"/>
              </a:rPr>
              <a:t>      </a:t>
            </a:r>
            <a:r>
              <a:rPr lang="fr-FR" sz="900" b="1" dirty="0" err="1" smtClean="0">
                <a:latin typeface="Times New Roman" pitchFamily="18" charset="0"/>
              </a:rPr>
              <a:t>Déc</a:t>
            </a:r>
            <a:r>
              <a:rPr lang="fr-FR" sz="900" b="1" dirty="0" smtClean="0">
                <a:latin typeface="Times New Roman" pitchFamily="18" charset="0"/>
              </a:rPr>
              <a:t>      Jan      </a:t>
            </a:r>
            <a:r>
              <a:rPr lang="fr-FR" sz="900" b="1" dirty="0" err="1" smtClean="0">
                <a:latin typeface="Times New Roman" pitchFamily="18" charset="0"/>
              </a:rPr>
              <a:t>Fév</a:t>
            </a:r>
            <a:r>
              <a:rPr lang="fr-FR" sz="900" b="1" dirty="0" smtClean="0">
                <a:latin typeface="Times New Roman" pitchFamily="18" charset="0"/>
              </a:rPr>
              <a:t>      Mars      Avril      Mai   --------Examen  </a:t>
            </a:r>
            <a:endParaRPr lang="fr-FR" sz="2400" dirty="0"/>
          </a:p>
        </p:txBody>
      </p:sp>
      <p:grpSp>
        <p:nvGrpSpPr>
          <p:cNvPr id="2" name="Groupe 62"/>
          <p:cNvGrpSpPr/>
          <p:nvPr/>
        </p:nvGrpSpPr>
        <p:grpSpPr>
          <a:xfrm>
            <a:off x="323850" y="1000109"/>
            <a:ext cx="3748084" cy="371466"/>
            <a:chOff x="323850" y="1000109"/>
            <a:chExt cx="3748084" cy="371466"/>
          </a:xfrm>
        </p:grpSpPr>
        <p:sp>
          <p:nvSpPr>
            <p:cNvPr id="51217" name="Rectangle 24"/>
            <p:cNvSpPr>
              <a:spLocks noChangeArrowheads="1"/>
            </p:cNvSpPr>
            <p:nvPr/>
          </p:nvSpPr>
          <p:spPr bwMode="auto">
            <a:xfrm>
              <a:off x="323850" y="1000109"/>
              <a:ext cx="3748084" cy="371466"/>
            </a:xfrm>
            <a:prstGeom prst="rect">
              <a:avLst/>
            </a:prstGeom>
            <a:solidFill>
              <a:srgbClr val="92D050"/>
            </a:solidFill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51216" name="Rectangle 22"/>
            <p:cNvSpPr>
              <a:spLocks noChangeArrowheads="1"/>
            </p:cNvSpPr>
            <p:nvPr/>
          </p:nvSpPr>
          <p:spPr bwMode="auto">
            <a:xfrm>
              <a:off x="1714480" y="1071546"/>
              <a:ext cx="1169987" cy="173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 eaLnBrk="0" hangingPunct="0"/>
              <a:r>
                <a:rPr lang="fr-FR" sz="1200" b="1" u="sng" dirty="0">
                  <a:latin typeface="Garamond" pitchFamily="18" charset="0"/>
                </a:rPr>
                <a:t>1</a:t>
              </a:r>
              <a:r>
                <a:rPr lang="fr-FR" sz="1200" b="1" u="sng" baseline="30000" dirty="0">
                  <a:latin typeface="Garamond" pitchFamily="18" charset="0"/>
                </a:rPr>
                <a:t>ére</a:t>
              </a:r>
              <a:r>
                <a:rPr lang="fr-FR" sz="1200" b="1" u="sng" dirty="0">
                  <a:latin typeface="Garamond" pitchFamily="18" charset="0"/>
                </a:rPr>
                <a:t> ANNEE</a:t>
              </a:r>
              <a:endParaRPr lang="fr-FR" sz="2400" dirty="0"/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4643438" y="973553"/>
            <a:ext cx="4143404" cy="398021"/>
            <a:chOff x="3605" y="822"/>
            <a:chExt cx="2359" cy="159"/>
          </a:xfrm>
          <a:solidFill>
            <a:srgbClr val="92D050"/>
          </a:solidFill>
        </p:grpSpPr>
        <p:sp>
          <p:nvSpPr>
            <p:cNvPr id="51233" name="Rectangle 23"/>
            <p:cNvSpPr>
              <a:spLocks noChangeArrowheads="1"/>
            </p:cNvSpPr>
            <p:nvPr/>
          </p:nvSpPr>
          <p:spPr bwMode="auto">
            <a:xfrm>
              <a:off x="3605" y="822"/>
              <a:ext cx="2359" cy="159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51234" name="Rectangle 29"/>
            <p:cNvSpPr>
              <a:spLocks noChangeArrowheads="1"/>
            </p:cNvSpPr>
            <p:nvPr/>
          </p:nvSpPr>
          <p:spPr bwMode="auto">
            <a:xfrm>
              <a:off x="4195" y="845"/>
              <a:ext cx="737" cy="109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2700" tIns="12700" rIns="12700" bIns="12700"/>
            <a:lstStyle/>
            <a:p>
              <a:pPr algn="ctr" eaLnBrk="0" hangingPunct="0"/>
              <a:r>
                <a:rPr lang="fr-FR" sz="1200" b="1" u="sng" dirty="0">
                  <a:latin typeface="Garamond" pitchFamily="18" charset="0"/>
                </a:rPr>
                <a:t>2</a:t>
              </a:r>
              <a:r>
                <a:rPr lang="fr-FR" sz="1200" b="1" u="sng" baseline="30000" dirty="0">
                  <a:latin typeface="Garamond" pitchFamily="18" charset="0"/>
                </a:rPr>
                <a:t>ème</a:t>
              </a:r>
              <a:r>
                <a:rPr lang="fr-FR" sz="1200" b="1" u="sng" dirty="0">
                  <a:latin typeface="Garamond" pitchFamily="18" charset="0"/>
                </a:rPr>
                <a:t> ANNEE</a:t>
              </a:r>
              <a:endParaRPr lang="fr-FR" sz="2400" dirty="0"/>
            </a:p>
          </p:txBody>
        </p:sp>
      </p:grpSp>
      <p:sp>
        <p:nvSpPr>
          <p:cNvPr id="51222" name="Line 32"/>
          <p:cNvSpPr>
            <a:spLocks noChangeShapeType="1"/>
          </p:cNvSpPr>
          <p:nvPr/>
        </p:nvSpPr>
        <p:spPr bwMode="auto">
          <a:xfrm>
            <a:off x="8858280" y="642918"/>
            <a:ext cx="0" cy="39528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fr-FR"/>
          </a:p>
        </p:txBody>
      </p:sp>
      <p:sp>
        <p:nvSpPr>
          <p:cNvPr id="51226" name="Rectangle 38"/>
          <p:cNvSpPr>
            <a:spLocks noChangeArrowheads="1"/>
          </p:cNvSpPr>
          <p:nvPr/>
        </p:nvSpPr>
        <p:spPr bwMode="auto">
          <a:xfrm>
            <a:off x="180975" y="358775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644" name="Rectangle 44"/>
          <p:cNvSpPr>
            <a:spLocks noChangeArrowheads="1"/>
          </p:cNvSpPr>
          <p:nvPr/>
        </p:nvSpPr>
        <p:spPr bwMode="auto">
          <a:xfrm>
            <a:off x="857224" y="3643314"/>
            <a:ext cx="23812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algn="ctr" eaLnBrk="0" hangingPunct="0"/>
            <a:r>
              <a:rPr lang="fr-FR" sz="2000" b="1" dirty="0">
                <a:solidFill>
                  <a:srgbClr val="0000FF"/>
                </a:solidFill>
                <a:latin typeface="Times New Roman" pitchFamily="18" charset="0"/>
                <a:sym typeface="Webdings" pitchFamily="18" charset="2"/>
              </a:rPr>
              <a:t></a:t>
            </a:r>
            <a:endParaRPr lang="fr-FR" sz="2400" dirty="0">
              <a:solidFill>
                <a:srgbClr val="0000FF"/>
              </a:solidFill>
            </a:endParaRPr>
          </a:p>
        </p:txBody>
      </p:sp>
      <p:grpSp>
        <p:nvGrpSpPr>
          <p:cNvPr id="4" name="Groupe 61"/>
          <p:cNvGrpSpPr/>
          <p:nvPr/>
        </p:nvGrpSpPr>
        <p:grpSpPr>
          <a:xfrm>
            <a:off x="214282" y="642918"/>
            <a:ext cx="8616973" cy="395287"/>
            <a:chOff x="214282" y="642918"/>
            <a:chExt cx="8616973" cy="395287"/>
          </a:xfrm>
        </p:grpSpPr>
        <p:sp>
          <p:nvSpPr>
            <p:cNvPr id="51218" name="Line 26"/>
            <p:cNvSpPr>
              <a:spLocks noChangeShapeType="1"/>
            </p:cNvSpPr>
            <p:nvPr/>
          </p:nvSpPr>
          <p:spPr bwMode="auto">
            <a:xfrm>
              <a:off x="214282" y="642918"/>
              <a:ext cx="0" cy="395287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fr-FR"/>
            </a:p>
          </p:txBody>
        </p:sp>
        <p:cxnSp>
          <p:nvCxnSpPr>
            <p:cNvPr id="51232" name="Connecteur droit avec flèche 35"/>
            <p:cNvCxnSpPr>
              <a:cxnSpLocks noChangeShapeType="1"/>
            </p:cNvCxnSpPr>
            <p:nvPr/>
          </p:nvCxnSpPr>
          <p:spPr bwMode="auto">
            <a:xfrm>
              <a:off x="214282" y="785794"/>
              <a:ext cx="8616973" cy="1587"/>
            </a:xfrm>
            <a:prstGeom prst="straightConnector1">
              <a:avLst/>
            </a:prstGeom>
            <a:noFill/>
            <a:ln w="38100" cmpd="dbl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 flipV="1">
            <a:off x="1214414" y="1643050"/>
            <a:ext cx="55399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C1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 Rédiger le cahier des charges 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</a:p>
          <a:p>
            <a:pPr marL="0" marR="0" lvl="0" indent="227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fonctionnel d'ouvrages à réaliser.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 flipV="1">
            <a:off x="4714876" y="1643050"/>
            <a:ext cx="36933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7013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C2.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Concevoir des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s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olutions techniques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 flipV="1">
            <a:off x="4929190" y="1643050"/>
            <a:ext cx="553998" cy="424731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indent="226695">
              <a:spcAft>
                <a:spcPts val="0"/>
              </a:spcAft>
            </a:pPr>
            <a:r>
              <a:rPr lang="fr-FR" sz="1200" b="1" dirty="0" smtClean="0">
                <a:latin typeface="Arial"/>
                <a:ea typeface="Times New Roman"/>
                <a:cs typeface="Arial"/>
              </a:rPr>
              <a:t>C3.</a:t>
            </a:r>
            <a:r>
              <a:rPr lang="fr-FR" sz="1200" dirty="0" smtClean="0">
                <a:latin typeface="Arial"/>
                <a:ea typeface="Times New Roman"/>
                <a:cs typeface="Arial"/>
              </a:rPr>
              <a:t> Dimensionner et/ou vérifier la </a:t>
            </a:r>
          </a:p>
          <a:p>
            <a:pPr indent="226695">
              <a:spcAft>
                <a:spcPts val="0"/>
              </a:spcAft>
            </a:pPr>
            <a:r>
              <a:rPr lang="fr-FR" sz="1200" dirty="0" smtClean="0">
                <a:latin typeface="Arial"/>
                <a:ea typeface="Times New Roman"/>
                <a:cs typeface="Arial"/>
              </a:rPr>
              <a:t>résistance des éléments</a:t>
            </a:r>
            <a:endParaRPr lang="fr-FR" sz="1200" dirty="0">
              <a:latin typeface="Arial"/>
              <a:ea typeface="Times New Roman"/>
              <a:cs typeface="Times New Roman"/>
            </a:endParaRPr>
          </a:p>
        </p:txBody>
      </p:sp>
      <p:sp>
        <p:nvSpPr>
          <p:cNvPr id="47" name="ZoneTexte 46"/>
          <p:cNvSpPr txBox="1"/>
          <p:nvPr/>
        </p:nvSpPr>
        <p:spPr>
          <a:xfrm flipV="1">
            <a:off x="2285984" y="1643050"/>
            <a:ext cx="553998" cy="30718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indent="226695">
              <a:spcAft>
                <a:spcPts val="0"/>
              </a:spcAft>
            </a:pPr>
            <a:r>
              <a:rPr lang="fr-FR" sz="1200" b="1" dirty="0" smtClean="0">
                <a:latin typeface="Arial"/>
                <a:ea typeface="Times New Roman"/>
                <a:cs typeface="Arial"/>
              </a:rPr>
              <a:t>C5.</a:t>
            </a:r>
            <a:r>
              <a:rPr lang="fr-FR" sz="1200" dirty="0" smtClean="0">
                <a:latin typeface="Arial"/>
                <a:ea typeface="Times New Roman"/>
                <a:cs typeface="Arial"/>
              </a:rPr>
              <a:t> Élaborer des processus </a:t>
            </a:r>
          </a:p>
          <a:p>
            <a:pPr indent="226695">
              <a:spcAft>
                <a:spcPts val="0"/>
              </a:spcAft>
            </a:pPr>
            <a:r>
              <a:rPr lang="fr-FR" sz="1200" dirty="0" smtClean="0">
                <a:latin typeface="Arial"/>
                <a:ea typeface="Times New Roman"/>
                <a:cs typeface="Arial"/>
              </a:rPr>
              <a:t>prévisionnels de réalisation d'ouvrages</a:t>
            </a:r>
            <a:endParaRPr lang="fr-FR" sz="1200" dirty="0"/>
          </a:p>
        </p:txBody>
      </p:sp>
      <p:sp>
        <p:nvSpPr>
          <p:cNvPr id="49" name="ZoneTexte 48"/>
          <p:cNvSpPr txBox="1"/>
          <p:nvPr/>
        </p:nvSpPr>
        <p:spPr>
          <a:xfrm flipV="1">
            <a:off x="5286380" y="1643050"/>
            <a:ext cx="553998" cy="27146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indent="226695">
              <a:spcAft>
                <a:spcPts val="0"/>
              </a:spcAft>
            </a:pPr>
            <a:r>
              <a:rPr lang="fr-FR" sz="1200" b="1" dirty="0" smtClean="0">
                <a:latin typeface="Arial"/>
                <a:ea typeface="Times New Roman"/>
                <a:cs typeface="Arial"/>
              </a:rPr>
              <a:t>C4.</a:t>
            </a:r>
            <a:r>
              <a:rPr lang="fr-FR" sz="1200" dirty="0" smtClean="0">
                <a:latin typeface="Arial"/>
                <a:ea typeface="Times New Roman"/>
                <a:cs typeface="Arial"/>
              </a:rPr>
              <a:t> Élaborer des dossiers de  </a:t>
            </a:r>
          </a:p>
          <a:p>
            <a:pPr indent="226695">
              <a:spcAft>
                <a:spcPts val="0"/>
              </a:spcAft>
            </a:pPr>
            <a:r>
              <a:rPr lang="fr-FR" sz="1200" dirty="0" smtClean="0">
                <a:latin typeface="Arial"/>
                <a:ea typeface="Times New Roman"/>
                <a:cs typeface="Arial"/>
              </a:rPr>
              <a:t>définition d'ouvrages</a:t>
            </a:r>
            <a:endParaRPr lang="fr-FR" sz="1200" dirty="0"/>
          </a:p>
        </p:txBody>
      </p:sp>
      <p:sp>
        <p:nvSpPr>
          <p:cNvPr id="51" name="ZoneTexte 50"/>
          <p:cNvSpPr txBox="1"/>
          <p:nvPr/>
        </p:nvSpPr>
        <p:spPr>
          <a:xfrm flipV="1">
            <a:off x="2643174" y="1857364"/>
            <a:ext cx="553998" cy="30718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 smtClean="0">
                <a:latin typeface="Arial"/>
                <a:ea typeface="Times New Roman"/>
                <a:cs typeface="Arial"/>
              </a:rPr>
              <a:t>C9 </a:t>
            </a:r>
            <a:r>
              <a:rPr lang="fr-FR" sz="1200" dirty="0" smtClean="0">
                <a:latin typeface="Arial"/>
                <a:ea typeface="Times New Roman"/>
                <a:cs typeface="Arial"/>
              </a:rPr>
              <a:t>.Élaborer des processus de réalisation détaillés.</a:t>
            </a:r>
            <a:endParaRPr lang="fr-FR" sz="1200" dirty="0"/>
          </a:p>
        </p:txBody>
      </p:sp>
      <p:sp>
        <p:nvSpPr>
          <p:cNvPr id="52" name="ZoneTexte 51"/>
          <p:cNvSpPr txBox="1"/>
          <p:nvPr/>
        </p:nvSpPr>
        <p:spPr>
          <a:xfrm flipV="1">
            <a:off x="6156176" y="1857364"/>
            <a:ext cx="553998" cy="27146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itchFamily="34" charset="0"/>
                <a:cs typeface="Arial" pitchFamily="34" charset="0"/>
              </a:rPr>
              <a:t>C10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 .Quantifier les besoins et 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estimer </a:t>
            </a:r>
          </a:p>
          <a:p>
            <a:r>
              <a:rPr lang="fr-FR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le 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coût d'un ouvrage à réaliser</a:t>
            </a:r>
          </a:p>
        </p:txBody>
      </p:sp>
      <p:sp>
        <p:nvSpPr>
          <p:cNvPr id="53" name="Rectangle 52"/>
          <p:cNvSpPr/>
          <p:nvPr/>
        </p:nvSpPr>
        <p:spPr>
          <a:xfrm flipV="1">
            <a:off x="6528990" y="1844824"/>
            <a:ext cx="923330" cy="285752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fr-FR" sz="1200" b="1" dirty="0" smtClean="0">
                <a:latin typeface="Arial"/>
                <a:ea typeface="Times New Roman"/>
                <a:cs typeface="Arial"/>
              </a:rPr>
              <a:t>C8</a:t>
            </a:r>
            <a:r>
              <a:rPr lang="fr-FR" sz="1200" dirty="0" smtClean="0">
                <a:latin typeface="Arial"/>
                <a:ea typeface="Times New Roman"/>
                <a:cs typeface="Arial"/>
              </a:rPr>
              <a:t>. </a:t>
            </a:r>
            <a:r>
              <a:rPr lang="fr-FR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Proposer et argumenter des modifications de définition d’ensembles, liées aux difficultés techniques et aux surcoûts de production.</a:t>
            </a:r>
            <a:endParaRPr lang="fr-FR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 flipV="1">
            <a:off x="3500430" y="1857364"/>
            <a:ext cx="553998" cy="2786082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fr-FR" sz="1200" b="1" dirty="0">
                <a:latin typeface="Arial" pitchFamily="34" charset="0"/>
                <a:cs typeface="Arial" pitchFamily="34" charset="0"/>
              </a:rPr>
              <a:t>C12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. Configurer des moyens de production.</a:t>
            </a:r>
          </a:p>
        </p:txBody>
      </p:sp>
      <p:sp>
        <p:nvSpPr>
          <p:cNvPr id="55" name="Rectangle 54"/>
          <p:cNvSpPr/>
          <p:nvPr/>
        </p:nvSpPr>
        <p:spPr>
          <a:xfrm flipV="1">
            <a:off x="3929058" y="1857364"/>
            <a:ext cx="369332" cy="194059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fr-FR" sz="1200" b="1" dirty="0">
                <a:latin typeface="Arial" pitchFamily="34" charset="0"/>
                <a:cs typeface="Arial" pitchFamily="34" charset="0"/>
              </a:rPr>
              <a:t>C13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.Lancer une production</a:t>
            </a:r>
          </a:p>
        </p:txBody>
      </p:sp>
      <p:sp>
        <p:nvSpPr>
          <p:cNvPr id="57" name="ZoneTexte 56"/>
          <p:cNvSpPr txBox="1"/>
          <p:nvPr/>
        </p:nvSpPr>
        <p:spPr>
          <a:xfrm flipV="1">
            <a:off x="7236296" y="1857364"/>
            <a:ext cx="369332" cy="235745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itchFamily="34" charset="0"/>
                <a:cs typeface="Arial" pitchFamily="34" charset="0"/>
              </a:rPr>
              <a:t>C17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. Animer un groupe de travail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AutoShape 2"/>
          <p:cNvSpPr>
            <a:spLocks noChangeArrowheads="1"/>
          </p:cNvSpPr>
          <p:nvPr/>
        </p:nvSpPr>
        <p:spPr bwMode="auto">
          <a:xfrm>
            <a:off x="7308304" y="4725144"/>
            <a:ext cx="1656184" cy="35719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lIns="12700" tIns="12700" rIns="12700" bIns="12700"/>
          <a:lstStyle/>
          <a:p>
            <a:pPr algn="ctr" eaLnBrk="0" hangingPunct="0"/>
            <a:r>
              <a:rPr lang="fr-FR" sz="1600" b="1" dirty="0" smtClean="0">
                <a:solidFill>
                  <a:srgbClr val="C00000"/>
                </a:solidFill>
                <a:latin typeface="Garamond" pitchFamily="18" charset="0"/>
              </a:rPr>
              <a:t>U41 – 42 – 43 - 44</a:t>
            </a:r>
            <a:endParaRPr lang="fr-FR" sz="16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64" name="Ellipse 63">
            <a:hlinkClick r:id="rId3" action="ppaction://hlinksldjump"/>
          </p:cNvPr>
          <p:cNvSpPr/>
          <p:nvPr/>
        </p:nvSpPr>
        <p:spPr>
          <a:xfrm>
            <a:off x="1357290" y="1643050"/>
            <a:ext cx="285752" cy="2143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3643306" y="1643050"/>
            <a:ext cx="285752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2" name="Ellipse 71"/>
          <p:cNvSpPr/>
          <p:nvPr/>
        </p:nvSpPr>
        <p:spPr>
          <a:xfrm>
            <a:off x="4000496" y="1643050"/>
            <a:ext cx="285752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3" name="Ellipse 72">
            <a:hlinkClick r:id="rId4" action="ppaction://hlinksldjump"/>
          </p:cNvPr>
          <p:cNvSpPr/>
          <p:nvPr/>
        </p:nvSpPr>
        <p:spPr>
          <a:xfrm>
            <a:off x="6786578" y="1643050"/>
            <a:ext cx="285752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4" name="Ellipse 73"/>
          <p:cNvSpPr/>
          <p:nvPr/>
        </p:nvSpPr>
        <p:spPr>
          <a:xfrm>
            <a:off x="7253188" y="1643050"/>
            <a:ext cx="285752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5" name="Ellipse 74"/>
          <p:cNvSpPr/>
          <p:nvPr/>
        </p:nvSpPr>
        <p:spPr>
          <a:xfrm>
            <a:off x="6370490" y="1643050"/>
            <a:ext cx="285752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6" name="Rectangle 75"/>
          <p:cNvSpPr/>
          <p:nvPr/>
        </p:nvSpPr>
        <p:spPr>
          <a:xfrm>
            <a:off x="142844" y="5363924"/>
            <a:ext cx="448731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indent="226695"/>
            <a:r>
              <a:rPr lang="fr-FR" b="1" i="1" dirty="0" smtClean="0">
                <a:solidFill>
                  <a:srgbClr val="244061"/>
                </a:solidFill>
                <a:latin typeface="Arial"/>
                <a:ea typeface="Times New Roman"/>
                <a:cs typeface="Arial"/>
              </a:rPr>
              <a:t>ANALYSE – ETUDES – </a:t>
            </a:r>
            <a:r>
              <a:rPr lang="fr-FR" b="1" i="1" dirty="0" smtClean="0">
                <a:solidFill>
                  <a:srgbClr val="244061"/>
                </a:solidFill>
                <a:latin typeface="Arial"/>
                <a:ea typeface="Times New Roman"/>
                <a:cs typeface="Arial"/>
                <a:hlinkClick r:id="rId5" action="ppaction://hlinkpres?slideindex=1&amp;slidetitle="/>
              </a:rPr>
              <a:t>CONCEPTION</a:t>
            </a:r>
            <a:endParaRPr lang="fr-FR" sz="800" dirty="0">
              <a:latin typeface="Arial"/>
              <a:ea typeface="Times New Roman"/>
              <a:cs typeface="Times New Roman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42844" y="5867980"/>
            <a:ext cx="746249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indent="226695"/>
            <a:r>
              <a:rPr lang="fr-FR" b="1" i="1" dirty="0" smtClean="0">
                <a:solidFill>
                  <a:srgbClr val="244061"/>
                </a:solidFill>
                <a:latin typeface="Arial"/>
                <a:ea typeface="Times New Roman"/>
                <a:cs typeface="Arial"/>
              </a:rPr>
              <a:t>ORGANISATION –</a:t>
            </a:r>
            <a:r>
              <a:rPr lang="fr-FR" b="1" i="1" dirty="0" smtClean="0">
                <a:solidFill>
                  <a:srgbClr val="244061"/>
                </a:solidFill>
                <a:latin typeface="Arial"/>
                <a:ea typeface="Times New Roman"/>
                <a:cs typeface="Arial"/>
                <a:hlinkClick r:id="rId6" action="ppaction://hlinkpres?slideindex=1&amp;slidetitle="/>
              </a:rPr>
              <a:t> PREPARATION </a:t>
            </a:r>
            <a:r>
              <a:rPr lang="fr-FR" b="1" i="1" dirty="0" smtClean="0">
                <a:solidFill>
                  <a:srgbClr val="244061"/>
                </a:solidFill>
                <a:latin typeface="Arial"/>
                <a:ea typeface="Times New Roman"/>
                <a:cs typeface="Arial"/>
              </a:rPr>
              <a:t>– FABRICATION – CONTRÔLE</a:t>
            </a:r>
            <a:endParaRPr lang="fr-FR" sz="800" dirty="0">
              <a:latin typeface="Arial"/>
              <a:ea typeface="Times New Roman"/>
              <a:cs typeface="Times New Roman"/>
            </a:endParaRPr>
          </a:p>
        </p:txBody>
      </p:sp>
      <p:sp>
        <p:nvSpPr>
          <p:cNvPr id="48" name="Ellipse 47">
            <a:hlinkClick r:id="rId7" action="ppaction://hlinksldjump"/>
          </p:cNvPr>
          <p:cNvSpPr/>
          <p:nvPr/>
        </p:nvSpPr>
        <p:spPr>
          <a:xfrm>
            <a:off x="6072198" y="1628800"/>
            <a:ext cx="285752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6" name="ZoneTexte 55"/>
          <p:cNvSpPr txBox="1"/>
          <p:nvPr/>
        </p:nvSpPr>
        <p:spPr>
          <a:xfrm flipV="1">
            <a:off x="5784166" y="1872000"/>
            <a:ext cx="553998" cy="36287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 smtClean="0">
                <a:latin typeface="Arial"/>
                <a:ea typeface="Times New Roman"/>
                <a:cs typeface="Arial"/>
              </a:rPr>
              <a:t>C9 </a:t>
            </a:r>
            <a:r>
              <a:rPr lang="fr-FR" sz="1200" dirty="0" smtClean="0">
                <a:latin typeface="Arial"/>
                <a:ea typeface="Times New Roman"/>
                <a:cs typeface="Arial"/>
              </a:rPr>
              <a:t>.Élaborer des processus de réalisation détaillés (en soudage).</a:t>
            </a:r>
            <a:endParaRPr lang="fr-FR" sz="1200" dirty="0"/>
          </a:p>
        </p:txBody>
      </p:sp>
      <p:sp>
        <p:nvSpPr>
          <p:cNvPr id="50" name="Rectangle à coins arrondis 49"/>
          <p:cNvSpPr/>
          <p:nvPr/>
        </p:nvSpPr>
        <p:spPr>
          <a:xfrm>
            <a:off x="2339752" y="1569180"/>
            <a:ext cx="928694" cy="3788646"/>
          </a:xfrm>
          <a:prstGeom prst="roundRect">
            <a:avLst/>
          </a:prstGeom>
          <a:solidFill>
            <a:schemeClr val="accent6">
              <a:lumMod val="75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à coins arrondis 58"/>
          <p:cNvSpPr/>
          <p:nvPr/>
        </p:nvSpPr>
        <p:spPr>
          <a:xfrm>
            <a:off x="4714876" y="1571612"/>
            <a:ext cx="1152128" cy="3672408"/>
          </a:xfrm>
          <a:prstGeom prst="roundRect">
            <a:avLst/>
          </a:prstGeom>
          <a:solidFill>
            <a:schemeClr val="tx2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2285984" y="4572008"/>
            <a:ext cx="400110" cy="65736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fr-FR" sz="1400" dirty="0" smtClean="0"/>
              <a:t>2h + 2h</a:t>
            </a:r>
            <a:endParaRPr lang="fr-FR" sz="1400" dirty="0"/>
          </a:p>
        </p:txBody>
      </p:sp>
      <p:sp>
        <p:nvSpPr>
          <p:cNvPr id="62" name="ZoneTexte 61"/>
          <p:cNvSpPr txBox="1"/>
          <p:nvPr/>
        </p:nvSpPr>
        <p:spPr>
          <a:xfrm>
            <a:off x="2771800" y="4715852"/>
            <a:ext cx="400110" cy="65736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fr-FR" sz="1400" dirty="0" smtClean="0"/>
              <a:t>4h + 2h</a:t>
            </a:r>
            <a:endParaRPr lang="fr-FR" sz="1400" dirty="0"/>
          </a:p>
        </p:txBody>
      </p:sp>
      <p:sp>
        <p:nvSpPr>
          <p:cNvPr id="63" name="ZoneTexte 62"/>
          <p:cNvSpPr txBox="1"/>
          <p:nvPr/>
        </p:nvSpPr>
        <p:spPr>
          <a:xfrm>
            <a:off x="5434956" y="4005064"/>
            <a:ext cx="400110" cy="36004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fr-FR" sz="1400" dirty="0" smtClean="0"/>
              <a:t>4h</a:t>
            </a:r>
            <a:endParaRPr lang="fr-FR" sz="1400" dirty="0"/>
          </a:p>
        </p:txBody>
      </p:sp>
      <p:sp>
        <p:nvSpPr>
          <p:cNvPr id="70" name="ZoneTexte 69"/>
          <p:cNvSpPr txBox="1"/>
          <p:nvPr/>
        </p:nvSpPr>
        <p:spPr>
          <a:xfrm>
            <a:off x="4858892" y="4509120"/>
            <a:ext cx="400110" cy="72008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fr-FR" sz="1400" dirty="0" smtClean="0"/>
              <a:t>3 fois 2h</a:t>
            </a:r>
            <a:endParaRPr lang="fr-FR" sz="1400" dirty="0"/>
          </a:p>
        </p:txBody>
      </p:sp>
      <p:sp>
        <p:nvSpPr>
          <p:cNvPr id="68" name="Ellipse 67">
            <a:hlinkClick r:id="rId8" action="ppaction://hlinksldjump"/>
          </p:cNvPr>
          <p:cNvSpPr/>
          <p:nvPr/>
        </p:nvSpPr>
        <p:spPr>
          <a:xfrm>
            <a:off x="2500298" y="1643050"/>
            <a:ext cx="285752" cy="21431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9" name="Ellipse 68">
            <a:hlinkClick r:id="rId9" action="ppaction://hlinksldjump"/>
          </p:cNvPr>
          <p:cNvSpPr/>
          <p:nvPr/>
        </p:nvSpPr>
        <p:spPr>
          <a:xfrm>
            <a:off x="2857488" y="1643050"/>
            <a:ext cx="285752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5" name="Ellipse 64">
            <a:hlinkClick r:id="rId10" action="ppaction://hlinksldjump"/>
          </p:cNvPr>
          <p:cNvSpPr/>
          <p:nvPr/>
        </p:nvSpPr>
        <p:spPr>
          <a:xfrm>
            <a:off x="4786314" y="1643050"/>
            <a:ext cx="285752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hlinkClick r:id="rId11" action="ppaction://hlinksldjump"/>
          </p:cNvPr>
          <p:cNvSpPr/>
          <p:nvPr/>
        </p:nvSpPr>
        <p:spPr>
          <a:xfrm>
            <a:off x="5143504" y="1643050"/>
            <a:ext cx="285752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hlinkClick r:id="rId12" action="ppaction://hlinksldjump"/>
          </p:cNvPr>
          <p:cNvSpPr/>
          <p:nvPr/>
        </p:nvSpPr>
        <p:spPr>
          <a:xfrm>
            <a:off x="5572132" y="1643050"/>
            <a:ext cx="285752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0" dur="500"/>
                                        <p:tgtEl>
                                          <p:spTgt spid="153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9135E-6 L 0.85781 -0.00555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153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00" y="-300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5" dur="500"/>
                                        <p:tgtEl>
                                          <p:spTgt spid="15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28013E-6 L 0.85 -0.00741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00" y="-400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5" dur="20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7" dur="20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1" grpId="0" animBg="1"/>
      <p:bldP spid="51215" grpId="0"/>
      <p:bldP spid="51222" grpId="0" animBg="1"/>
      <p:bldP spid="1026" grpId="0"/>
      <p:bldP spid="45" grpId="0"/>
      <p:bldP spid="49" grpId="0"/>
      <p:bldP spid="52" grpId="0"/>
      <p:bldP spid="53" grpId="0"/>
      <p:bldP spid="54" grpId="0"/>
      <p:bldP spid="55" grpId="0"/>
      <p:bldP spid="57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48" grpId="0" animBg="1"/>
      <p:bldP spid="50" grpId="0" animBg="1"/>
      <p:bldP spid="50" grpId="1" animBg="1"/>
      <p:bldP spid="59" grpId="1" animBg="1"/>
      <p:bldP spid="59" grpId="2" animBg="1"/>
      <p:bldP spid="58" grpId="0"/>
      <p:bldP spid="58" grpId="1"/>
      <p:bldP spid="62" grpId="0"/>
      <p:bldP spid="62" grpId="1"/>
      <p:bldP spid="63" grpId="0"/>
      <p:bldP spid="63" grpId="1"/>
      <p:bldP spid="70" grpId="0"/>
      <p:bldP spid="70" grpId="1"/>
      <p:bldP spid="69" grpId="0" animBg="1"/>
      <p:bldP spid="65" grpId="0" animBg="1"/>
      <p:bldP spid="66" grpId="0" animBg="1"/>
      <p:bldP spid="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8785225" cy="8636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fr-FR" sz="2400" b="1" smtClean="0">
                <a:solidFill>
                  <a:srgbClr val="FFFF00"/>
                </a:solidFill>
              </a:rPr>
              <a:t>BTS CRCI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42988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0"/>
            <a:ext cx="118745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141663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70C0"/>
                </a:solidFill>
              </a:rPr>
              <a:t>Le Domaine</a:t>
            </a:r>
            <a:endParaRPr lang="fr-FR" sz="3200" b="1" dirty="0">
              <a:solidFill>
                <a:srgbClr val="0070C0"/>
              </a:solidFill>
            </a:endParaRPr>
          </a:p>
          <a:p>
            <a:pPr algn="ctr"/>
            <a:r>
              <a:rPr lang="fr-FR" sz="3200" b="1" dirty="0">
                <a:solidFill>
                  <a:srgbClr val="0070C0"/>
                </a:solidFill>
              </a:rPr>
              <a:t> ANALYSE – ETUDES – CONCEPTION</a:t>
            </a:r>
          </a:p>
          <a:p>
            <a:pPr algn="ctr"/>
            <a:endParaRPr lang="fr-FR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765175"/>
            <a:ext cx="8785225" cy="777875"/>
          </a:xfrm>
        </p:spPr>
        <p:txBody>
          <a:bodyPr/>
          <a:lstStyle/>
          <a:p>
            <a:r>
              <a:rPr lang="fr-FR" sz="2800" b="1" smtClean="0"/>
              <a:t>La fonction ANALYSE – ETUDES – CONCEPTION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11188" y="3357563"/>
            <a:ext cx="2286000" cy="990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198000" anchor="ctr"/>
          <a:lstStyle/>
          <a:p>
            <a:pPr>
              <a:spcBef>
                <a:spcPct val="20000"/>
              </a:spcBef>
            </a:pPr>
            <a:r>
              <a:rPr lang="fr-FR" b="1" i="1">
                <a:cs typeface="Arial" pitchFamily="34" charset="0"/>
              </a:rPr>
              <a:t>Situation de travail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987675" y="3357563"/>
            <a:ext cx="6019800" cy="990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198000"/>
          <a:lstStyle/>
          <a:p>
            <a:r>
              <a:rPr lang="fr-FR" dirty="0">
                <a:cs typeface="Arial" pitchFamily="34" charset="0"/>
              </a:rPr>
              <a:t>Étude détaillée d’un appareil à pression à partir de données d’un client</a:t>
            </a:r>
            <a:r>
              <a:rPr lang="fr-FR" dirty="0" smtClean="0">
                <a:cs typeface="Arial" pitchFamily="34" charset="0"/>
              </a:rPr>
              <a:t>.</a:t>
            </a:r>
            <a:endParaRPr lang="fr-FR" dirty="0">
              <a:cs typeface="Arial" pitchFamily="34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11188" y="4508500"/>
            <a:ext cx="2286000" cy="706438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198000" anchor="ctr"/>
          <a:lstStyle/>
          <a:p>
            <a:pPr>
              <a:spcBef>
                <a:spcPct val="20000"/>
              </a:spcBef>
            </a:pPr>
            <a:r>
              <a:rPr lang="fr-FR" b="1" i="1">
                <a:cs typeface="Arial" pitchFamily="34" charset="0"/>
              </a:rPr>
              <a:t>Localisation</a:t>
            </a:r>
            <a:endParaRPr lang="fr-FR">
              <a:cs typeface="Arial" pitchFamily="34" charset="0"/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987675" y="4508500"/>
            <a:ext cx="6019800" cy="706438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198000" anchor="ctr"/>
          <a:lstStyle/>
          <a:p>
            <a:r>
              <a:rPr lang="fr-FR" dirty="0">
                <a:cs typeface="Arial" pitchFamily="34" charset="0"/>
              </a:rPr>
              <a:t>Bureau </a:t>
            </a:r>
            <a:r>
              <a:rPr lang="fr-FR" dirty="0" smtClean="0">
                <a:cs typeface="Arial" pitchFamily="34" charset="0"/>
              </a:rPr>
              <a:t>d’études</a:t>
            </a:r>
            <a:endParaRPr lang="fr-FR" dirty="0">
              <a:cs typeface="Arial" pitchFamily="34" charset="0"/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611188" y="5373688"/>
            <a:ext cx="2286000" cy="130175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198000" anchor="ctr"/>
          <a:lstStyle/>
          <a:p>
            <a:pPr>
              <a:spcBef>
                <a:spcPct val="20000"/>
              </a:spcBef>
            </a:pPr>
            <a:r>
              <a:rPr lang="fr-FR" b="1" i="1">
                <a:cs typeface="Arial" pitchFamily="34" charset="0"/>
              </a:rPr>
              <a:t>Nature de l’activité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2987675" y="5373688"/>
            <a:ext cx="6019800" cy="130175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198000"/>
          <a:lstStyle/>
          <a:p>
            <a:r>
              <a:rPr lang="fr-FR" dirty="0">
                <a:cs typeface="Arial" pitchFamily="34" charset="0"/>
              </a:rPr>
              <a:t>Dimensionner </a:t>
            </a:r>
            <a:r>
              <a:rPr lang="fr-FR" dirty="0" smtClean="0">
                <a:cs typeface="Arial" pitchFamily="34" charset="0"/>
              </a:rPr>
              <a:t>l’ouvrage</a:t>
            </a:r>
            <a:endParaRPr lang="fr-FR" dirty="0">
              <a:cs typeface="Arial" pitchFamily="34" charset="0"/>
            </a:endParaRPr>
          </a:p>
          <a:p>
            <a:r>
              <a:rPr lang="fr-FR" dirty="0">
                <a:cs typeface="Arial" pitchFamily="34" charset="0"/>
              </a:rPr>
              <a:t>Concevoir des solutions </a:t>
            </a:r>
            <a:r>
              <a:rPr lang="fr-FR" dirty="0" smtClean="0">
                <a:cs typeface="Arial" pitchFamily="34" charset="0"/>
              </a:rPr>
              <a:t>techniques</a:t>
            </a:r>
            <a:endParaRPr lang="fr-FR" dirty="0">
              <a:cs typeface="Arial" pitchFamily="34" charset="0"/>
            </a:endParaRPr>
          </a:p>
          <a:p>
            <a:r>
              <a:rPr lang="fr-FR" dirty="0">
                <a:cs typeface="Arial" pitchFamily="34" charset="0"/>
              </a:rPr>
              <a:t>Élaborer le dossier de </a:t>
            </a:r>
            <a:r>
              <a:rPr lang="fr-FR" dirty="0" smtClean="0">
                <a:cs typeface="Arial" pitchFamily="34" charset="0"/>
              </a:rPr>
              <a:t>définition</a:t>
            </a:r>
            <a:endParaRPr lang="fr-FR" dirty="0">
              <a:cs typeface="Arial" pitchFamily="34" charset="0"/>
            </a:endParaRPr>
          </a:p>
        </p:txBody>
      </p:sp>
      <p:sp>
        <p:nvSpPr>
          <p:cNvPr id="32778" name="Rectangle 2"/>
          <p:cNvSpPr>
            <a:spLocks noChangeArrowheads="1"/>
          </p:cNvSpPr>
          <p:nvPr/>
        </p:nvSpPr>
        <p:spPr bwMode="auto">
          <a:xfrm>
            <a:off x="0" y="0"/>
            <a:ext cx="8785225" cy="863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400" b="1">
                <a:solidFill>
                  <a:srgbClr val="FFFF00"/>
                </a:solidFill>
              </a:rPr>
              <a:t>BTS CRCI</a:t>
            </a:r>
          </a:p>
        </p:txBody>
      </p:sp>
      <p:pic>
        <p:nvPicPr>
          <p:cNvPr id="32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42988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0"/>
            <a:ext cx="118745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Analyse – Etudes - Conception   /  Fiche d’activité N°</a:t>
            </a:r>
            <a:endParaRPr lang="fr-FR" sz="20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555776" y="1628800"/>
          <a:ext cx="4608512" cy="4156630"/>
        </p:xfrm>
        <a:graphic>
          <a:graphicData uri="http://schemas.openxmlformats.org/drawingml/2006/table">
            <a:tbl>
              <a:tblPr/>
              <a:tblGrid>
                <a:gridCol w="2009571"/>
                <a:gridCol w="2598941"/>
              </a:tblGrid>
              <a:tr h="310377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Domaine </a:t>
                      </a:r>
                      <a:endParaRPr lang="fr-FR" sz="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1000" b="1" i="1" dirty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ANALYSE – ETUDES – CONCEPTION</a:t>
                      </a:r>
                      <a:endParaRPr lang="fr-FR" sz="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55189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>
                          <a:latin typeface="Arial"/>
                          <a:ea typeface="Times New Roman"/>
                          <a:cs typeface="Arial"/>
                        </a:rPr>
                        <a:t>Le Support</a:t>
                      </a:r>
                      <a:endParaRPr lang="fr-FR" sz="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i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CONDENSATEUR EA 610.1</a:t>
                      </a:r>
                      <a:endParaRPr lang="fr-FR" sz="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55189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>
                          <a:latin typeface="Arial"/>
                          <a:ea typeface="Times New Roman"/>
                          <a:cs typeface="Arial"/>
                        </a:rPr>
                        <a:t>Activité</a:t>
                      </a:r>
                      <a:endParaRPr lang="fr-FR" sz="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i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Décodage de cahier des charges</a:t>
                      </a:r>
                      <a:endParaRPr lang="fr-FR" sz="10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5189">
                <a:tc gridSpan="2"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endParaRPr lang="fr-FR" sz="100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3647" marR="4364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65566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Année</a:t>
                      </a: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- </a:t>
                      </a:r>
                      <a:r>
                        <a:rPr lang="fr-FR" sz="1000" b="1" dirty="0">
                          <a:solidFill>
                            <a:srgbClr val="0F243E"/>
                          </a:solidFill>
                          <a:latin typeface="Arial"/>
                          <a:ea typeface="Times New Roman"/>
                          <a:cs typeface="Arial"/>
                        </a:rPr>
                        <a:t>Période</a:t>
                      </a:r>
                      <a:endParaRPr lang="fr-FR" sz="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strike="noStrike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fr-FR" sz="1000" b="1" strike="noStrike" baseline="300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ère</a:t>
                      </a:r>
                      <a:r>
                        <a:rPr lang="fr-FR" sz="1000" b="1" strike="noStrike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 année CRCI</a:t>
                      </a:r>
                      <a:r>
                        <a:rPr lang="fr-FR" sz="10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 / </a:t>
                      </a:r>
                      <a:endParaRPr lang="fr-FR" sz="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26695" algn="r">
                        <a:spcAft>
                          <a:spcPts val="0"/>
                        </a:spcAft>
                      </a:pPr>
                      <a:r>
                        <a:rPr lang="fr-FR" sz="1000" b="1" strike="sngStrike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fr-FR" sz="1000" b="1" strike="sngStrike" baseline="300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ème</a:t>
                      </a:r>
                      <a:r>
                        <a:rPr lang="fr-FR" sz="1000" b="1" strike="sngStrike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 année CRCI </a:t>
                      </a:r>
                      <a:endParaRPr lang="fr-FR" sz="600" strike="sngStrike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26695" algn="r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Début </a:t>
                      </a:r>
                      <a:r>
                        <a:rPr lang="fr-FR" sz="1000" b="1" dirty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du </a:t>
                      </a:r>
                      <a:r>
                        <a:rPr lang="fr-FR" sz="1000" b="1" baseline="0" dirty="0" smtClean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 1er</a:t>
                      </a:r>
                      <a:r>
                        <a:rPr lang="fr-FR" sz="1000" b="1" dirty="0" smtClean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1000" b="1" dirty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semestre</a:t>
                      </a:r>
                      <a:endParaRPr lang="fr-FR" sz="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580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Compétences abordées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b="1" dirty="0" smtClean="0">
                          <a:latin typeface="Arial"/>
                          <a:ea typeface="Times New Roman"/>
                          <a:cs typeface="Arial"/>
                        </a:rPr>
                        <a:t>C1 </a:t>
                      </a:r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– </a:t>
                      </a:r>
                      <a:r>
                        <a:rPr lang="fr-FR" sz="9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- Décoder le cahier des charges particulier (CCP)</a:t>
                      </a:r>
                      <a:r>
                        <a:rPr lang="fr-FR" sz="900" b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9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lié à la réparation :</a:t>
                      </a:r>
                    </a:p>
                    <a:p>
                      <a:r>
                        <a:rPr lang="fr-FR" sz="900" kern="1200" dirty="0" err="1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Retubage</a:t>
                      </a: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complet de l’échangeur A610-1</a:t>
                      </a:r>
                    </a:p>
                    <a:p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Identifier l’exigence du client, les délais, les matériaux, les fournitures, la typologie de fabrication (soudage…), les documentations contractuels, les points d’arrêts</a:t>
                      </a:r>
                      <a:endParaRPr lang="fr-FR" sz="9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81957"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Pré requis </a:t>
                      </a:r>
                      <a:r>
                        <a:rPr lang="fr-FR" sz="1000" b="1" dirty="0" smtClean="0">
                          <a:latin typeface="Arial"/>
                          <a:ea typeface="Times New Roman"/>
                          <a:cs typeface="Arial"/>
                        </a:rPr>
                        <a:t>: </a:t>
                      </a:r>
                      <a:r>
                        <a:rPr lang="fr-FR" sz="1000" b="0" dirty="0" smtClean="0">
                          <a:latin typeface="Arial"/>
                          <a:ea typeface="Times New Roman"/>
                          <a:cs typeface="Arial"/>
                        </a:rPr>
                        <a:t>Utilisation d’un modèle numérique et de son arborescence.</a:t>
                      </a:r>
                    </a:p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latin typeface="Arial"/>
                          <a:ea typeface="Times New Roman"/>
                          <a:cs typeface="Arial"/>
                        </a:rPr>
                        <a:t>Connaissance de la typologie des échangeurs</a:t>
                      </a:r>
                    </a:p>
                    <a:p>
                      <a:pPr marL="179388" indent="0" algn="l">
                        <a:spcAft>
                          <a:spcPts val="0"/>
                        </a:spcAft>
                      </a:pPr>
                      <a:endParaRPr lang="fr-FR" sz="10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06692">
                <a:tc gridSpan="2"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	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65511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On </a:t>
                      </a:r>
                      <a:r>
                        <a:rPr lang="fr-FR" sz="1000" b="1" dirty="0" smtClean="0">
                          <a:latin typeface="Arial"/>
                          <a:ea typeface="Times New Roman"/>
                          <a:cs typeface="Arial"/>
                        </a:rPr>
                        <a:t>donne 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indent="225425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fr-FR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Le modèle numérique de l’échangeur</a:t>
                      </a:r>
                    </a:p>
                    <a:p>
                      <a:pPr marL="180975" indent="225425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fr-FR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Le  CCP</a:t>
                      </a:r>
                    </a:p>
                    <a:p>
                      <a:pPr marL="180975" indent="225425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fr-FR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Le planning prévisionnel avec les points d’arrêt</a:t>
                      </a:r>
                    </a:p>
                    <a:p>
                      <a:pPr marL="180975" indent="225425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fr-FR" sz="10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740"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Critères de performances à observer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- Exactitude de l’analyse de la commande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- Prise en compte du vocabulaire technique lié au CCP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9" name="Groupe 8"/>
          <p:cNvGrpSpPr/>
          <p:nvPr/>
        </p:nvGrpSpPr>
        <p:grpSpPr>
          <a:xfrm>
            <a:off x="7380312" y="683404"/>
            <a:ext cx="576064" cy="369332"/>
            <a:chOff x="7380312" y="683404"/>
            <a:chExt cx="576064" cy="369332"/>
          </a:xfrm>
        </p:grpSpPr>
        <p:sp>
          <p:nvSpPr>
            <p:cNvPr id="6" name="Ellipse 5">
              <a:hlinkClick r:id="rId2" action="ppaction://hlinksldjump"/>
            </p:cNvPr>
            <p:cNvSpPr/>
            <p:nvPr/>
          </p:nvSpPr>
          <p:spPr>
            <a:xfrm>
              <a:off x="7380312" y="714356"/>
              <a:ext cx="406398" cy="28575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hlinkClick r:id="rId2" action="ppaction://hlinksldjump"/>
            </p:cNvPr>
            <p:cNvSpPr txBox="1"/>
            <p:nvPr/>
          </p:nvSpPr>
          <p:spPr>
            <a:xfrm>
              <a:off x="7380312" y="683404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C1</a:t>
              </a:r>
              <a:endParaRPr lang="fr-FR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Analyse – Etudes - Conception   /  Fiche d’activité N°</a:t>
            </a:r>
            <a:endParaRPr lang="fr-FR" sz="20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411760" y="1124744"/>
          <a:ext cx="4752528" cy="4875878"/>
        </p:xfrm>
        <a:graphic>
          <a:graphicData uri="http://schemas.openxmlformats.org/drawingml/2006/table">
            <a:tbl>
              <a:tblPr/>
              <a:tblGrid>
                <a:gridCol w="2117583"/>
                <a:gridCol w="2634945"/>
              </a:tblGrid>
              <a:tr h="330031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Domaine 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1000" b="1" i="1" dirty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ANALYSE – ETUDES – CONCEPTION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65016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Le Support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CONDENSATEUR EA 610.1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65016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Activité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i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Conception d’un assemblage soudé</a:t>
                      </a:r>
                      <a:endParaRPr lang="fr-FR" sz="1000" b="1" i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017">
                <a:tc gridSpan="2"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3647" marR="4364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95047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Année</a:t>
                      </a: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- </a:t>
                      </a:r>
                      <a:r>
                        <a:rPr lang="fr-FR" sz="1000" b="1" dirty="0">
                          <a:solidFill>
                            <a:srgbClr val="0F243E"/>
                          </a:solidFill>
                          <a:latin typeface="Arial"/>
                          <a:ea typeface="Times New Roman"/>
                          <a:cs typeface="Arial"/>
                        </a:rPr>
                        <a:t>Période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strike="dblStrike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fr-FR" sz="1000" b="1" strike="dblStrike" baseline="300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ère</a:t>
                      </a:r>
                      <a:r>
                        <a:rPr lang="fr-FR" sz="1000" b="1" strike="dblStrike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 année CRCI</a:t>
                      </a:r>
                      <a:r>
                        <a:rPr lang="fr-FR" sz="10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 / 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26695" algn="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fr-FR" sz="1000" b="1" baseline="300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ème</a:t>
                      </a:r>
                      <a:r>
                        <a:rPr lang="fr-FR" sz="10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 année CRCI 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26695" algn="r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Milieu </a:t>
                      </a:r>
                      <a:r>
                        <a:rPr lang="fr-FR" sz="1000" b="1" dirty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du </a:t>
                      </a:r>
                      <a:r>
                        <a:rPr lang="fr-FR" sz="1000" b="1" dirty="0" smtClean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3ème </a:t>
                      </a:r>
                      <a:r>
                        <a:rPr lang="fr-FR" sz="1000" b="1" dirty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semestre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91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>
                          <a:latin typeface="Arial"/>
                          <a:ea typeface="Times New Roman"/>
                          <a:cs typeface="Arial"/>
                        </a:rPr>
                        <a:t>Compétences abordées</a:t>
                      </a:r>
                      <a:endParaRPr lang="fr-F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C2 – Concevoir  des solutions techniques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18561">
                <a:tc rowSpan="2"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Pré requis :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Arial"/>
                        </a:rPr>
                        <a:t>Connaissances de 1</a:t>
                      </a:r>
                      <a:r>
                        <a:rPr lang="fr-FR" sz="900" baseline="30000" dirty="0">
                          <a:latin typeface="Arial"/>
                          <a:ea typeface="Times New Roman"/>
                          <a:cs typeface="Arial"/>
                        </a:rPr>
                        <a:t>ère</a:t>
                      </a:r>
                      <a:r>
                        <a:rPr lang="fr-FR" sz="900" dirty="0">
                          <a:latin typeface="Arial"/>
                          <a:ea typeface="Times New Roman"/>
                          <a:cs typeface="Arial"/>
                        </a:rPr>
                        <a:t> année CRCI  </a:t>
                      </a:r>
                      <a:endParaRPr lang="fr-FR" sz="9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Sur</a:t>
                      </a:r>
                      <a:r>
                        <a:rPr lang="fr-FR" sz="900" baseline="0" dirty="0" smtClean="0">
                          <a:latin typeface="Arial"/>
                          <a:ea typeface="Times New Roman"/>
                          <a:cs typeface="Arial"/>
                        </a:rPr>
                        <a:t> le </a:t>
                      </a: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CODAP </a:t>
                      </a:r>
                      <a:r>
                        <a:rPr lang="fr-FR" sz="900" dirty="0">
                          <a:latin typeface="Arial"/>
                          <a:ea typeface="Times New Roman"/>
                          <a:cs typeface="Arial"/>
                        </a:rPr>
                        <a:t>2010 Didactique</a:t>
                      </a:r>
                      <a:endParaRPr lang="fr-FR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Arial"/>
                        </a:rPr>
                        <a:t>- Vérifier la conformité avec les normes, réglementations et codes de construction en vigueur spécifiques à la </a:t>
                      </a: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profession</a:t>
                      </a:r>
                      <a:endParaRPr lang="fr-FR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928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Arial"/>
                        </a:rPr>
                        <a:t>- Intégrer les contraintes liées à la mise en œuvre des </a:t>
                      </a: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procédés</a:t>
                      </a:r>
                      <a:endParaRPr lang="fr-FR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3448">
                <a:tc gridSpan="2"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900" b="1" dirty="0">
                          <a:latin typeface="Arial"/>
                          <a:ea typeface="Times New Roman"/>
                          <a:cs typeface="Arial"/>
                        </a:rPr>
                        <a:t>	</a:t>
                      </a:r>
                      <a:endParaRPr lang="fr-FR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96404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On donne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Dossier initial du condenseur EA 610.1 :</a:t>
                      </a:r>
                      <a:endParaRPr lang="fr-FR" sz="9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Fichier « pdf » du plan d’ensemble </a:t>
                      </a:r>
                      <a:endParaRPr lang="fr-FR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Spécifications </a:t>
                      </a:r>
                      <a:r>
                        <a:rPr lang="fr-FR" sz="9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matériel </a:t>
                      </a:r>
                      <a:r>
                        <a:rPr lang="fr-FR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(documents initiaux)</a:t>
                      </a:r>
                      <a:endParaRPr lang="fr-FR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Codap 2010 didactique</a:t>
                      </a:r>
                      <a:endParaRPr lang="fr-FR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Document simplifié à compléter (Spécifications matériels misent à jour en fonction des nouvelles normes matériaux)</a:t>
                      </a:r>
                      <a:endParaRPr lang="fr-FR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7123"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Critères de performances à observer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Arial"/>
                        </a:rPr>
                        <a:t>- Prise en compte des contraintes techniques de mise en œuvre des </a:t>
                      </a: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procédés</a:t>
                      </a:r>
                      <a:endParaRPr lang="fr-FR" sz="9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Arial"/>
                        </a:rPr>
                        <a:t>- Pertinence des commentaires et de </a:t>
                      </a: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l'analyse</a:t>
                      </a:r>
                      <a:endParaRPr lang="fr-FR" sz="9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Arial"/>
                        </a:rPr>
                        <a:t>- Production de plans clairs et précis permettant d'établir les dossiers de </a:t>
                      </a: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définition</a:t>
                      </a:r>
                      <a:endParaRPr lang="fr-FR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" name="Groupe 5"/>
          <p:cNvGrpSpPr/>
          <p:nvPr/>
        </p:nvGrpSpPr>
        <p:grpSpPr>
          <a:xfrm>
            <a:off x="7380312" y="683404"/>
            <a:ext cx="576064" cy="369332"/>
            <a:chOff x="7380312" y="683404"/>
            <a:chExt cx="576064" cy="369332"/>
          </a:xfrm>
        </p:grpSpPr>
        <p:sp>
          <p:nvSpPr>
            <p:cNvPr id="7" name="Ellipse 6">
              <a:hlinkClick r:id="rId2" action="ppaction://hlinksldjump"/>
            </p:cNvPr>
            <p:cNvSpPr/>
            <p:nvPr/>
          </p:nvSpPr>
          <p:spPr>
            <a:xfrm>
              <a:off x="7380312" y="714356"/>
              <a:ext cx="406398" cy="28575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hlinkClick r:id="rId2" action="ppaction://hlinksldjump"/>
            </p:cNvPr>
            <p:cNvSpPr txBox="1"/>
            <p:nvPr/>
          </p:nvSpPr>
          <p:spPr>
            <a:xfrm>
              <a:off x="7380312" y="683404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C2</a:t>
              </a:r>
              <a:endParaRPr lang="fr-FR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de l’exposé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57158" y="1571612"/>
            <a:ext cx="846331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</a:rPr>
              <a:t>Partie 1 : Présentation du site industriel</a:t>
            </a:r>
          </a:p>
          <a:p>
            <a:endParaRPr lang="fr-FR" sz="2400" b="1" dirty="0" smtClean="0">
              <a:solidFill>
                <a:srgbClr val="002060"/>
              </a:solidFill>
            </a:endParaRPr>
          </a:p>
          <a:p>
            <a:pPr>
              <a:tabLst>
                <a:tab pos="1162050" algn="l"/>
              </a:tabLst>
            </a:pPr>
            <a:r>
              <a:rPr lang="fr-FR" sz="2400" b="1" dirty="0" smtClean="0">
                <a:solidFill>
                  <a:srgbClr val="002060"/>
                </a:solidFill>
              </a:rPr>
              <a:t>Partie 2 : Présentation de la problématique liée à la 		réhabilitation d’un échangeur</a:t>
            </a:r>
          </a:p>
          <a:p>
            <a:endParaRPr lang="fr-FR" sz="2400" b="1" dirty="0" smtClean="0">
              <a:solidFill>
                <a:srgbClr val="002060"/>
              </a:solidFill>
            </a:endParaRPr>
          </a:p>
          <a:p>
            <a:r>
              <a:rPr lang="fr-FR" sz="2400" b="1" dirty="0" smtClean="0">
                <a:solidFill>
                  <a:srgbClr val="002060"/>
                </a:solidFill>
              </a:rPr>
              <a:t>Partie 3 : Développements pédagogiques possibles</a:t>
            </a:r>
          </a:p>
          <a:p>
            <a:endParaRPr lang="fr-FR" sz="2400" b="1" dirty="0" smtClean="0">
              <a:solidFill>
                <a:srgbClr val="002060"/>
              </a:solidFill>
            </a:endParaRPr>
          </a:p>
          <a:p>
            <a:r>
              <a:rPr lang="fr-FR" sz="2400" b="1" dirty="0" smtClean="0">
                <a:solidFill>
                  <a:srgbClr val="002060"/>
                </a:solidFill>
              </a:rPr>
              <a:t>Partie 4 : </a:t>
            </a:r>
            <a:r>
              <a:rPr lang="fr-FR" sz="2400" b="1" dirty="0" smtClean="0">
                <a:solidFill>
                  <a:srgbClr val="002060"/>
                </a:solidFill>
              </a:rPr>
              <a:t>Séquences pédagogiques </a:t>
            </a:r>
            <a:r>
              <a:rPr lang="fr-FR" sz="2400" b="1" dirty="0" smtClean="0">
                <a:solidFill>
                  <a:srgbClr val="002060"/>
                </a:solidFill>
              </a:rPr>
              <a:t>en conception</a:t>
            </a:r>
          </a:p>
          <a:p>
            <a:endParaRPr lang="fr-FR" sz="2400" b="1" dirty="0" smtClean="0">
              <a:solidFill>
                <a:srgbClr val="002060"/>
              </a:solidFill>
            </a:endParaRPr>
          </a:p>
          <a:p>
            <a:r>
              <a:rPr lang="fr-FR" sz="2400" b="1" dirty="0" smtClean="0">
                <a:solidFill>
                  <a:srgbClr val="002060"/>
                </a:solidFill>
              </a:rPr>
              <a:t>Partie 5 : Séquences pédagogiques en préparation de fabrication</a:t>
            </a:r>
          </a:p>
          <a:p>
            <a:endParaRPr lang="fr-FR" sz="2400" b="1" dirty="0" smtClean="0">
              <a:solidFill>
                <a:srgbClr val="002060"/>
              </a:solidFill>
            </a:endParaRPr>
          </a:p>
          <a:p>
            <a:endParaRPr lang="fr-FR" sz="2400" b="1" dirty="0" smtClean="0">
              <a:solidFill>
                <a:srgbClr val="002060"/>
              </a:solidFill>
            </a:endParaRPr>
          </a:p>
          <a:p>
            <a:endParaRPr lang="fr-FR" sz="24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Analyse – Etudes - Conception   /  Fiche d’activité N°</a:t>
            </a:r>
            <a:endParaRPr lang="fr-FR" sz="20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636345" y="1381118"/>
          <a:ext cx="4743967" cy="4974005"/>
        </p:xfrm>
        <a:graphic>
          <a:graphicData uri="http://schemas.openxmlformats.org/drawingml/2006/table">
            <a:tbl>
              <a:tblPr/>
              <a:tblGrid>
                <a:gridCol w="1935655"/>
                <a:gridCol w="2808312"/>
              </a:tblGrid>
              <a:tr h="93425">
                <a:tc>
                  <a:txBody>
                    <a:bodyPr/>
                    <a:lstStyle/>
                    <a:p>
                      <a:pPr marL="0" indent="22669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i="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Domaine 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i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ANALYSE – ETUDES – CONCEPTION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8906">
                <a:tc>
                  <a:txBody>
                    <a:bodyPr/>
                    <a:lstStyle/>
                    <a:p>
                      <a:pPr marL="0" indent="22669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i="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Le Support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i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CONDENSATEUR EA 610.1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8906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Activité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i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Application du CODAP</a:t>
                      </a:r>
                      <a:endParaRPr lang="fr-FR" sz="1000" b="1" i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4521">
                <a:tc>
                  <a:txBody>
                    <a:bodyPr/>
                    <a:lstStyle/>
                    <a:p>
                      <a:pPr marL="0" indent="226695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1000" b="1" i="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1564" marR="4156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1000" b="1" i="1" kern="12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1564" marR="4156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2386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Année</a:t>
                      </a: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- </a:t>
                      </a:r>
                      <a:r>
                        <a:rPr lang="fr-FR" sz="1000" b="1" dirty="0">
                          <a:solidFill>
                            <a:srgbClr val="0F243E"/>
                          </a:solidFill>
                          <a:latin typeface="Arial"/>
                          <a:ea typeface="Times New Roman"/>
                          <a:cs typeface="Arial"/>
                        </a:rPr>
                        <a:t>Période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strike="dblStrike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fr-FR" sz="1000" b="1" strike="dblStrike" baseline="300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ère</a:t>
                      </a:r>
                      <a:r>
                        <a:rPr lang="fr-FR" sz="1000" b="1" strike="dblStrike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 année CRCI</a:t>
                      </a:r>
                      <a:r>
                        <a:rPr lang="fr-FR" sz="10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 / 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26695" algn="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fr-FR" sz="1000" b="1" baseline="300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ème</a:t>
                      </a:r>
                      <a:r>
                        <a:rPr lang="fr-FR" sz="10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 année CRCI 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26695" algn="r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Fin </a:t>
                      </a:r>
                      <a:r>
                        <a:rPr lang="fr-FR" sz="1000" b="1" dirty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du </a:t>
                      </a:r>
                      <a:r>
                        <a:rPr lang="fr-FR" sz="1000" b="1" dirty="0" smtClean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3ème </a:t>
                      </a:r>
                      <a:r>
                        <a:rPr lang="fr-FR" sz="1000" b="1" dirty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semestre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2386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Compétences abordées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C3 </a:t>
                      </a:r>
                      <a:r>
                        <a:rPr lang="fr-FR" sz="1000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 Dimensionner et/ou vérifier la résistance des éléments d'un ouvrage.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6331">
                <a:tc rowSpan="5"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Pré requis :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Arial"/>
                        </a:rPr>
                        <a:t>Connaissance des fonctions de base de SICAPNET (logiciel </a:t>
                      </a: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 de calcul d’appareil </a:t>
                      </a:r>
                      <a:r>
                        <a:rPr lang="fr-FR" sz="900" dirty="0">
                          <a:latin typeface="Arial"/>
                          <a:ea typeface="Times New Roman"/>
                          <a:cs typeface="Arial"/>
                        </a:rPr>
                        <a:t>sous pression)</a:t>
                      </a:r>
                      <a:endParaRPr lang="fr-FR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Arial"/>
                        </a:rPr>
                        <a:t>- Identifier les conditions ou situations de fonctionnement à prendre en compte.</a:t>
                      </a:r>
                      <a:endParaRPr lang="fr-FR" sz="9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Arial"/>
                        </a:rPr>
                        <a:t>- Interpréter les </a:t>
                      </a: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résultats</a:t>
                      </a:r>
                      <a:endParaRPr lang="fr-FR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422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Arial"/>
                        </a:rPr>
                        <a:t>- Identifier et quantifier les données nécessaires au </a:t>
                      </a: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calcul</a:t>
                      </a:r>
                      <a:endParaRPr lang="fr-FR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484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Arial"/>
                        </a:rPr>
                        <a:t>- Appliquer les modèles d'étude et démarches du code de construction en vigueur pour dimensionner et/ou vérifier la résistance des éléments </a:t>
                      </a: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retenus</a:t>
                      </a:r>
                      <a:endParaRPr lang="fr-FR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21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Arial"/>
                        </a:rPr>
                        <a:t>- Mettre en œuvre un logiciel de calcul.</a:t>
                      </a:r>
                      <a:endParaRPr lang="fr-FR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21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Arial"/>
                        </a:rPr>
                        <a:t>- Interpréter les </a:t>
                      </a: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résultats</a:t>
                      </a:r>
                      <a:endParaRPr lang="fr-FR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02768">
                <a:tc gridSpan="2"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900" b="1" dirty="0">
                          <a:latin typeface="Arial"/>
                          <a:ea typeface="Times New Roman"/>
                          <a:cs typeface="Arial"/>
                        </a:rPr>
                        <a:t>	</a:t>
                      </a:r>
                      <a:endParaRPr lang="fr-FR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33214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On donne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Dossier initial du condenseur EA 610.1 :</a:t>
                      </a:r>
                      <a:endParaRPr lang="fr-FR" sz="9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Fichier « pdf » du plan d’ensemble </a:t>
                      </a:r>
                      <a:endParaRPr lang="fr-FR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Spécifications Matériel (documents initiaux)</a:t>
                      </a:r>
                      <a:endParaRPr lang="fr-FR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Codap 2010 didactique</a:t>
                      </a:r>
                      <a:endParaRPr lang="fr-FR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Document simplifié à compléter (Spécifications matériels misent à jour en fonction des nouvelles normes matériaux)</a:t>
                      </a:r>
                      <a:endParaRPr lang="fr-FR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Mise à disposition du Logiciel SICAPNET</a:t>
                      </a:r>
                      <a:endParaRPr lang="fr-FR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552"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Critères de performances à observer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Arial"/>
                        </a:rPr>
                        <a:t>- Exactitude des données nécessaires au calcul.</a:t>
                      </a:r>
                      <a:endParaRPr lang="fr-FR" sz="9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Arial"/>
                        </a:rPr>
                        <a:t>- Conformité des calculs avec la réglementation.</a:t>
                      </a:r>
                      <a:endParaRPr lang="fr-FR" sz="9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Arial"/>
                        </a:rPr>
                        <a:t>- Exactitude des </a:t>
                      </a: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résultats</a:t>
                      </a:r>
                      <a:endParaRPr lang="fr-FR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" name="Groupe 5"/>
          <p:cNvGrpSpPr/>
          <p:nvPr/>
        </p:nvGrpSpPr>
        <p:grpSpPr>
          <a:xfrm>
            <a:off x="7308304" y="692696"/>
            <a:ext cx="576064" cy="369332"/>
            <a:chOff x="7380312" y="683404"/>
            <a:chExt cx="576064" cy="369332"/>
          </a:xfrm>
        </p:grpSpPr>
        <p:sp>
          <p:nvSpPr>
            <p:cNvPr id="7" name="Ellipse 6">
              <a:hlinkClick r:id="rId2" action="ppaction://hlinksldjump"/>
            </p:cNvPr>
            <p:cNvSpPr/>
            <p:nvPr/>
          </p:nvSpPr>
          <p:spPr>
            <a:xfrm>
              <a:off x="7380312" y="714356"/>
              <a:ext cx="406398" cy="28575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hlinkClick r:id="rId2" action="ppaction://hlinksldjump"/>
            </p:cNvPr>
            <p:cNvSpPr txBox="1"/>
            <p:nvPr/>
          </p:nvSpPr>
          <p:spPr>
            <a:xfrm>
              <a:off x="7380312" y="683404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C3</a:t>
              </a:r>
              <a:endParaRPr lang="fr-FR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483768" y="1556792"/>
          <a:ext cx="5256584" cy="4739880"/>
        </p:xfrm>
        <a:graphic>
          <a:graphicData uri="http://schemas.openxmlformats.org/drawingml/2006/table">
            <a:tbl>
              <a:tblPr/>
              <a:tblGrid>
                <a:gridCol w="2201691"/>
                <a:gridCol w="3054893"/>
              </a:tblGrid>
              <a:tr h="379828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Domaine 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268288" indent="0" algn="l">
                        <a:spcAft>
                          <a:spcPts val="0"/>
                        </a:spcAft>
                      </a:pPr>
                      <a:r>
                        <a:rPr lang="fr-FR" sz="1000" b="1" i="1" dirty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ANALYSE – ETUDES – CONCEPTION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379828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Le Support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268288" indent="0" algn="l">
                        <a:spcAft>
                          <a:spcPts val="0"/>
                        </a:spcAft>
                      </a:pPr>
                      <a:r>
                        <a:rPr lang="fr-FR" sz="1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CONDENSATEUR EA 610.1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89914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>
                          <a:latin typeface="Arial"/>
                          <a:ea typeface="Times New Roman"/>
                          <a:cs typeface="Arial"/>
                        </a:rPr>
                        <a:t>Activité</a:t>
                      </a:r>
                      <a:endParaRPr lang="fr-F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i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Créer ou compléter un dossier de plan</a:t>
                      </a:r>
                      <a:endParaRPr lang="fr-FR" sz="1000" b="1" i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5100">
                <a:tc gridSpan="2"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endParaRPr lang="fr-FR" sz="100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1564" marR="4156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69742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Année</a:t>
                      </a:r>
                      <a:r>
                        <a:rPr lang="fr-FR" sz="1000" b="1">
                          <a:latin typeface="Arial"/>
                          <a:ea typeface="Times New Roman"/>
                          <a:cs typeface="Arial"/>
                        </a:rPr>
                        <a:t>- </a:t>
                      </a:r>
                      <a:r>
                        <a:rPr lang="fr-FR" sz="1000" b="1">
                          <a:solidFill>
                            <a:srgbClr val="0F243E"/>
                          </a:solidFill>
                          <a:latin typeface="Arial"/>
                          <a:ea typeface="Times New Roman"/>
                          <a:cs typeface="Arial"/>
                        </a:rPr>
                        <a:t>Période</a:t>
                      </a:r>
                      <a:endParaRPr lang="fr-F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strike="dblStrike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fr-FR" sz="1000" b="1" strike="dblStrike" baseline="300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ère</a:t>
                      </a:r>
                      <a:r>
                        <a:rPr lang="fr-FR" sz="1000" b="1" strike="dblStrike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 année CRCI</a:t>
                      </a:r>
                      <a:r>
                        <a:rPr lang="fr-FR" sz="10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 / 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26695" algn="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fr-FR" sz="1000" b="1" baseline="300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ème</a:t>
                      </a:r>
                      <a:r>
                        <a:rPr lang="fr-FR" sz="10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 année CRCI 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26695" algn="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Fin du </a:t>
                      </a:r>
                      <a:r>
                        <a:rPr lang="fr-FR" sz="1000" b="1" dirty="0" smtClean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3ème </a:t>
                      </a:r>
                      <a:r>
                        <a:rPr lang="fr-FR" sz="1000" b="1" dirty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semestre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78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Compétences abordées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68288" indent="0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C4 </a:t>
                      </a:r>
                      <a:r>
                        <a:rPr lang="fr-FR" sz="1000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Élaborer des dossiers de définition d'ouvrages.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98820">
                <a:tc rowSpan="2">
                  <a:txBody>
                    <a:bodyPr/>
                    <a:lstStyle/>
                    <a:p>
                      <a:pPr marL="268288" indent="0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Pré requis :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268288" indent="0"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Arial"/>
                        </a:rPr>
                        <a:t>Avoir une pratique de </a:t>
                      </a:r>
                      <a:r>
                        <a:rPr lang="fr-FR" sz="900" b="1" u="sng" dirty="0">
                          <a:latin typeface="Arial"/>
                          <a:ea typeface="Times New Roman"/>
                          <a:cs typeface="Arial"/>
                        </a:rPr>
                        <a:t>Niveau 4</a:t>
                      </a:r>
                      <a:r>
                        <a:rPr lang="fr-FR" sz="900" dirty="0">
                          <a:latin typeface="Arial"/>
                          <a:ea typeface="Times New Roman"/>
                          <a:cs typeface="Arial"/>
                        </a:rPr>
                        <a:t> / </a:t>
                      </a:r>
                      <a:r>
                        <a:rPr lang="fr-FR" sz="900" dirty="0" err="1" smtClean="0">
                          <a:latin typeface="Arial"/>
                          <a:ea typeface="Times New Roman"/>
                          <a:cs typeface="Arial"/>
                        </a:rPr>
                        <a:t>TopSolid</a:t>
                      </a: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  Design (Module </a:t>
                      </a:r>
                      <a:r>
                        <a:rPr lang="fr-FR" sz="900" dirty="0">
                          <a:latin typeface="Arial"/>
                          <a:ea typeface="Times New Roman"/>
                          <a:cs typeface="Arial"/>
                        </a:rPr>
                        <a:t>DAO)</a:t>
                      </a:r>
                      <a:endParaRPr lang="fr-FR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268288" indent="0"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Arial"/>
                        </a:rPr>
                        <a:t>- Produire les plans d'ensemble et de sous-ensembles avec les </a:t>
                      </a: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nomenclatures</a:t>
                      </a:r>
                      <a:endParaRPr lang="fr-FR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62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8288" indent="0"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Arial"/>
                        </a:rPr>
                        <a:t>- Produire les dessins de définition des </a:t>
                      </a: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pièces</a:t>
                      </a:r>
                      <a:endParaRPr lang="fr-FR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5100">
                <a:tc gridSpan="2"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endParaRPr lang="fr-FR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19313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On donne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Dossier initial du condenseur EA 610.1 :</a:t>
                      </a:r>
                      <a:endParaRPr lang="fr-FR" sz="9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Fichier « pdf » du plan d’ensemble </a:t>
                      </a:r>
                      <a:endParaRPr lang="fr-FR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Spécifications Matériel (documents initiaux)</a:t>
                      </a:r>
                      <a:endParaRPr lang="fr-FR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Codap 2010 didactique</a:t>
                      </a:r>
                      <a:endParaRPr lang="fr-FR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Document simplifié à compléter (Spécifications matériels misent à jour en fonction des nouvelles normes matériaux)</a:t>
                      </a:r>
                      <a:endParaRPr lang="fr-FR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Mise à disposition du Logiciel </a:t>
                      </a:r>
                      <a:r>
                        <a:rPr lang="fr-FR" sz="9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TopSolid</a:t>
                      </a:r>
                      <a:endParaRPr lang="fr-FR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358">
                <a:tc>
                  <a:txBody>
                    <a:bodyPr/>
                    <a:lstStyle/>
                    <a:p>
                      <a:pPr marL="268288" indent="0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Critères de performances à observer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8288" indent="0"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Arial"/>
                        </a:rPr>
                        <a:t>- Pertinence et cohérence de l'identification des </a:t>
                      </a: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conditions</a:t>
                      </a:r>
                      <a:endParaRPr lang="fr-FR" sz="9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268288" indent="0"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/>
                          <a:ea typeface="Times New Roman"/>
                          <a:cs typeface="Arial"/>
                        </a:rPr>
                        <a:t>- Exactitude des </a:t>
                      </a: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spécifications</a:t>
                      </a:r>
                      <a:endParaRPr lang="fr-FR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r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Analyse – Etudes - Conception   /  Fiche d’activité N°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7524328" y="836712"/>
            <a:ext cx="576064" cy="369332"/>
            <a:chOff x="7524328" y="836712"/>
            <a:chExt cx="576064" cy="369332"/>
          </a:xfrm>
        </p:grpSpPr>
        <p:sp>
          <p:nvSpPr>
            <p:cNvPr id="9" name="Ellipse 8">
              <a:hlinkClick r:id="rId2" action="ppaction://hlinksldjump"/>
            </p:cNvPr>
            <p:cNvSpPr/>
            <p:nvPr/>
          </p:nvSpPr>
          <p:spPr>
            <a:xfrm>
              <a:off x="7524328" y="867664"/>
              <a:ext cx="406398" cy="28575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hlinkClick r:id="rId2" action="ppaction://hlinksldjump"/>
            </p:cNvPr>
            <p:cNvSpPr txBox="1"/>
            <p:nvPr/>
          </p:nvSpPr>
          <p:spPr>
            <a:xfrm>
              <a:off x="7524328" y="836712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C4</a:t>
              </a:r>
              <a:endParaRPr lang="fr-FR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5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0"/>
            <a:chExt cx="9143999" cy="863101"/>
          </a:xfrm>
        </p:grpSpPr>
        <p:sp>
          <p:nvSpPr>
            <p:cNvPr id="48133" name="Rectangle 2"/>
            <p:cNvSpPr>
              <a:spLocks noChangeArrowheads="1"/>
            </p:cNvSpPr>
            <p:nvPr/>
          </p:nvSpPr>
          <p:spPr bwMode="auto">
            <a:xfrm>
              <a:off x="1142976" y="0"/>
              <a:ext cx="6858048" cy="85723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r-FR" sz="2400" b="1">
                  <a:solidFill>
                    <a:srgbClr val="FFFF00"/>
                  </a:solidFill>
                </a:rPr>
                <a:t>BTS CRCI</a:t>
              </a:r>
            </a:p>
          </p:txBody>
        </p:sp>
        <p:pic>
          <p:nvPicPr>
            <p:cNvPr id="4813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"/>
              <a:ext cx="1142976" cy="86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98982" y="0"/>
              <a:ext cx="1145017" cy="857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131" name="Rectangle 5"/>
          <p:cNvSpPr>
            <a:spLocks noChangeArrowheads="1"/>
          </p:cNvSpPr>
          <p:nvPr/>
        </p:nvSpPr>
        <p:spPr bwMode="auto">
          <a:xfrm>
            <a:off x="0" y="2781300"/>
            <a:ext cx="9144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b="1" dirty="0">
                <a:solidFill>
                  <a:srgbClr val="0070C0"/>
                </a:solidFill>
              </a:rPr>
              <a:t>La fonction</a:t>
            </a:r>
          </a:p>
          <a:p>
            <a:pPr algn="ctr"/>
            <a:r>
              <a:rPr lang="fr-FR" sz="3200" b="1" dirty="0">
                <a:solidFill>
                  <a:srgbClr val="0070C0"/>
                </a:solidFill>
              </a:rPr>
              <a:t> PREPARATION DE LA FABRICATION</a:t>
            </a:r>
          </a:p>
          <a:p>
            <a:pPr algn="ctr"/>
            <a:endParaRPr lang="fr-FR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2267744" y="764704"/>
          <a:ext cx="4608511" cy="5426048"/>
        </p:xfrm>
        <a:graphic>
          <a:graphicData uri="http://schemas.openxmlformats.org/drawingml/2006/table">
            <a:tbl>
              <a:tblPr/>
              <a:tblGrid>
                <a:gridCol w="2147606"/>
                <a:gridCol w="2460905"/>
              </a:tblGrid>
              <a:tr h="335588">
                <a:tc>
                  <a:txBody>
                    <a:bodyPr/>
                    <a:lstStyle/>
                    <a:p>
                      <a:pPr marL="0" indent="22669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i="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Domaine 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1000" b="1" i="1" kern="1200" cap="all" baseline="0" dirty="0" smtClean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Préparation de la fabrication</a:t>
                      </a:r>
                      <a:endParaRPr lang="fr-FR" sz="1000" b="1" i="1" kern="1200" cap="all" baseline="0" dirty="0">
                        <a:solidFill>
                          <a:srgbClr val="24406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4957">
                <a:tc>
                  <a:txBody>
                    <a:bodyPr/>
                    <a:lstStyle/>
                    <a:p>
                      <a:pPr marL="0" indent="22669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i="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Le Support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i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CONDENSATEUR EA 610.1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4957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Activité</a:t>
                      </a:r>
                      <a:endParaRPr lang="fr-FR" sz="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i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Etablir une procédure de montage</a:t>
                      </a:r>
                      <a:endParaRPr lang="fr-FR" sz="1000" b="1" i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6588">
                <a:tc>
                  <a:txBody>
                    <a:bodyPr/>
                    <a:lstStyle/>
                    <a:p>
                      <a:pPr marL="0" indent="226695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1000" b="1" i="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1564" marR="4156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1000" b="1" i="1" kern="12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1564" marR="4156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3381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Année</a:t>
                      </a: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- </a:t>
                      </a:r>
                      <a:r>
                        <a:rPr lang="fr-FR" sz="1000" b="1" dirty="0">
                          <a:solidFill>
                            <a:srgbClr val="0F243E"/>
                          </a:solidFill>
                          <a:latin typeface="Arial"/>
                          <a:ea typeface="Times New Roman"/>
                          <a:cs typeface="Arial"/>
                        </a:rPr>
                        <a:t>Période</a:t>
                      </a:r>
                      <a:endParaRPr lang="fr-FR" sz="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fr-FR" sz="1000" b="1" strike="noStrike" baseline="300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ère</a:t>
                      </a:r>
                      <a:r>
                        <a:rPr lang="fr-FR" sz="1000" b="1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année CRCI </a:t>
                      </a:r>
                      <a:r>
                        <a:rPr lang="fr-FR" sz="10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/ </a:t>
                      </a:r>
                      <a:endParaRPr lang="fr-FR" sz="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26695" algn="r">
                        <a:spcAft>
                          <a:spcPts val="0"/>
                        </a:spcAft>
                      </a:pPr>
                      <a:r>
                        <a:rPr lang="fr-FR" sz="1000" b="1" strike="sngStrike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fr-FR" sz="1000" b="1" strike="sngStrike" baseline="300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ème</a:t>
                      </a:r>
                      <a:r>
                        <a:rPr lang="fr-FR" sz="1000" b="1" strike="sngStrike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 année CRCI </a:t>
                      </a:r>
                      <a:endParaRPr lang="fr-FR" sz="600" strike="sngStrike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26695" algn="r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Milieu </a:t>
                      </a:r>
                      <a:r>
                        <a:rPr lang="fr-FR" sz="1000" b="1" dirty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du </a:t>
                      </a:r>
                      <a:r>
                        <a:rPr lang="fr-FR" sz="1000" b="1" dirty="0" smtClean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2ème </a:t>
                      </a:r>
                      <a:r>
                        <a:rPr lang="fr-FR" sz="1000" b="1" dirty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semestre</a:t>
                      </a:r>
                      <a:endParaRPr lang="fr-FR" sz="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21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Compétences abordées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latin typeface="Arial"/>
                          <a:ea typeface="Times New Roman"/>
                          <a:cs typeface="Arial"/>
                        </a:rPr>
                        <a:t>C9 Elaborer le processus de réalisation détaillée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04734">
                <a:tc rowSpan="2"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Pré </a:t>
                      </a:r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requis </a:t>
                      </a:r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</a:p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Compréhension</a:t>
                      </a:r>
                      <a:r>
                        <a:rPr lang="fr-FR" sz="9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des l</a:t>
                      </a: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istes d’opérations de fabrication et de contrôle (LOFC)</a:t>
                      </a: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- Déterminer le graphique d’assemblage de l’échangeur à réhabiliterA610-1 (calandre + faisceau + pièces réhabilitées :</a:t>
                      </a:r>
                      <a:r>
                        <a:rPr lang="fr-FR" sz="9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soufflets, brides, pieds et boites d’extrémités), dans le respect des contraintes de fabrication, de montage et de transport</a:t>
                      </a:r>
                      <a:endParaRPr lang="fr-FR" sz="9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495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- Réaliser un maximum de sous -ensembles et intégrer les points d’arrêts demandés par le service  d’inspection </a:t>
                      </a:r>
                      <a:endParaRPr lang="fr-FR" sz="9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7456">
                <a:tc gridSpan="2"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7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	</a:t>
                      </a:r>
                    </a:p>
                  </a:txBody>
                  <a:tcPr marL="42041" marR="4204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357780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latin typeface="Arial"/>
                          <a:ea typeface="Times New Roman"/>
                          <a:cs typeface="Arial"/>
                        </a:rPr>
                        <a:t>On </a:t>
                      </a: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donne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900" u="sng" dirty="0" smtClean="0">
                          <a:latin typeface="Arial"/>
                          <a:ea typeface="Times New Roman"/>
                          <a:cs typeface="Arial"/>
                        </a:rPr>
                        <a:t>Un dossier technique comprenant :</a:t>
                      </a:r>
                      <a:endParaRPr lang="fr-FR" sz="9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268288" indent="-268288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La situation de l’étude</a:t>
                      </a:r>
                      <a:endParaRPr lang="fr-FR" sz="9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268288" indent="-268288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Un dossier de définition de l’échangeur</a:t>
                      </a:r>
                    </a:p>
                    <a:p>
                      <a:pPr marL="268288" indent="-268288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	A610-1 (plan d’ensemble, cahier des charges particulier, rapport d’inspection)</a:t>
                      </a:r>
                      <a:endParaRPr lang="fr-FR" sz="9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268288" indent="-268288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Le planning des opérations avec les points d’arrêts demandé s par le service inspection</a:t>
                      </a:r>
                      <a:r>
                        <a:rPr lang="fr-FR" sz="9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ainsi que les aléas dus à la réhabilitation) </a:t>
                      </a:r>
                      <a:endParaRPr lang="fr-FR" sz="9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268288" indent="-268288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Une assistance informatique (modeleur</a:t>
                      </a:r>
                    </a:p>
                    <a:p>
                      <a:pPr marL="268288" indent="-268288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	volumique)</a:t>
                      </a:r>
                      <a:endParaRPr lang="fr-FR" sz="9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fr-FR" sz="6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173"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Critères de performances à observer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0"/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- Cohérence de la chronologie des</a:t>
                      </a:r>
                    </a:p>
                    <a:p>
                      <a:pPr marL="179388" indent="0"/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opérations de fabrication</a:t>
                      </a:r>
                      <a:endParaRPr lang="fr-FR" sz="9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539552" y="332656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j-lt"/>
                <a:ea typeface="+mj-ea"/>
                <a:cs typeface="+mj-cs"/>
              </a:rPr>
              <a:t>Organisation – Préparation – Fabrication – </a:t>
            </a:r>
            <a:r>
              <a:rPr lang="fr-FR" sz="2000" dirty="0" err="1" smtClean="0">
                <a:latin typeface="+mj-lt"/>
                <a:ea typeface="+mj-ea"/>
                <a:cs typeface="+mj-cs"/>
              </a:rPr>
              <a:t>Contôle</a:t>
            </a:r>
            <a:r>
              <a:rPr lang="fr-FR" sz="2000" dirty="0" smtClean="0"/>
              <a:t> /  Fiche d’activité N°</a:t>
            </a:r>
            <a:endParaRPr lang="fr-FR" sz="2000" dirty="0" smtClean="0">
              <a:latin typeface="+mj-lt"/>
              <a:ea typeface="+mj-ea"/>
              <a:cs typeface="+mj-cs"/>
            </a:endParaRPr>
          </a:p>
          <a:p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8175250" y="332656"/>
            <a:ext cx="573214" cy="369332"/>
            <a:chOff x="8175250" y="332656"/>
            <a:chExt cx="573214" cy="369332"/>
          </a:xfrm>
        </p:grpSpPr>
        <p:sp>
          <p:nvSpPr>
            <p:cNvPr id="4" name="Ellipse 3">
              <a:hlinkClick r:id="rId2" action="ppaction://hlinksldjump"/>
            </p:cNvPr>
            <p:cNvSpPr/>
            <p:nvPr/>
          </p:nvSpPr>
          <p:spPr>
            <a:xfrm>
              <a:off x="8175250" y="404664"/>
              <a:ext cx="501206" cy="2857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/>
            </a:p>
          </p:txBody>
        </p:sp>
        <p:sp>
          <p:nvSpPr>
            <p:cNvPr id="8" name="ZoneTexte 7">
              <a:hlinkClick r:id="rId2" action="ppaction://hlinksldjump"/>
            </p:cNvPr>
            <p:cNvSpPr txBox="1"/>
            <p:nvPr/>
          </p:nvSpPr>
          <p:spPr>
            <a:xfrm>
              <a:off x="8244408" y="33265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C9</a:t>
              </a:r>
              <a:endParaRPr lang="fr-FR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2411760" y="692696"/>
          <a:ext cx="5544616" cy="6069654"/>
        </p:xfrm>
        <a:graphic>
          <a:graphicData uri="http://schemas.openxmlformats.org/drawingml/2006/table">
            <a:tbl>
              <a:tblPr/>
              <a:tblGrid>
                <a:gridCol w="2147606"/>
                <a:gridCol w="3397010"/>
              </a:tblGrid>
              <a:tr h="335588">
                <a:tc>
                  <a:txBody>
                    <a:bodyPr/>
                    <a:lstStyle/>
                    <a:p>
                      <a:pPr marL="0" indent="22669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i="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Domaine 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1000" b="1" i="1" kern="1200" cap="all" baseline="0" dirty="0" smtClean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Préparation de la fabrication</a:t>
                      </a:r>
                      <a:endParaRPr lang="fr-FR" sz="1000" b="1" i="1" kern="1200" cap="all" baseline="0" dirty="0">
                        <a:solidFill>
                          <a:srgbClr val="24406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4957">
                <a:tc>
                  <a:txBody>
                    <a:bodyPr/>
                    <a:lstStyle/>
                    <a:p>
                      <a:pPr marL="0" indent="22669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i="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Le Support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i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CONDENSATEUR EA 610.1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4957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Activité</a:t>
                      </a:r>
                      <a:endParaRPr lang="fr-FR" sz="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i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Elaboration de processus de réalisation</a:t>
                      </a:r>
                      <a:endParaRPr lang="fr-FR" sz="1000" b="1" i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6586">
                <a:tc>
                  <a:txBody>
                    <a:bodyPr/>
                    <a:lstStyle/>
                    <a:p>
                      <a:pPr marL="0" indent="226695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1000" b="1" i="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1564" marR="4156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1000" b="1" i="1" kern="12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1564" marR="4156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6234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Année</a:t>
                      </a: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- </a:t>
                      </a:r>
                      <a:r>
                        <a:rPr lang="fr-FR" sz="1000" b="1" dirty="0">
                          <a:solidFill>
                            <a:srgbClr val="0F243E"/>
                          </a:solidFill>
                          <a:latin typeface="Arial"/>
                          <a:ea typeface="Times New Roman"/>
                          <a:cs typeface="Arial"/>
                        </a:rPr>
                        <a:t>Période</a:t>
                      </a:r>
                      <a:endParaRPr lang="fr-FR" sz="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fr-FR" sz="1000" b="1" strike="noStrike" baseline="300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ère</a:t>
                      </a:r>
                      <a:r>
                        <a:rPr lang="fr-FR" sz="1000" b="1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année CRCI </a:t>
                      </a:r>
                      <a:r>
                        <a:rPr lang="fr-FR" sz="10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/ </a:t>
                      </a:r>
                      <a:endParaRPr lang="fr-FR" sz="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26695" algn="r">
                        <a:spcAft>
                          <a:spcPts val="0"/>
                        </a:spcAft>
                      </a:pPr>
                      <a:r>
                        <a:rPr lang="fr-FR" sz="1000" b="1" strike="sngStrike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fr-FR" sz="1000" b="1" strike="sngStrike" baseline="300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ème</a:t>
                      </a:r>
                      <a:r>
                        <a:rPr lang="fr-FR" sz="1000" b="1" strike="sngStrike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 année CRCI </a:t>
                      </a:r>
                      <a:endParaRPr lang="fr-FR" sz="600" strike="sngStrike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26695" algn="r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Début </a:t>
                      </a:r>
                      <a:r>
                        <a:rPr lang="fr-FR" sz="1000" b="1" dirty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du </a:t>
                      </a:r>
                      <a:r>
                        <a:rPr lang="fr-FR" sz="1000" b="1" dirty="0" smtClean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2ème </a:t>
                      </a:r>
                      <a:r>
                        <a:rPr lang="fr-FR" sz="1000" b="1" dirty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semestre</a:t>
                      </a:r>
                      <a:endParaRPr lang="fr-FR" sz="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21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Compétences abordées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/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C5 Élaborer des processus prévisionnels de</a:t>
                      </a:r>
                    </a:p>
                    <a:p>
                      <a:pPr marL="179388" indent="0"/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réalisation d’ouvrages</a:t>
                      </a:r>
                      <a:endParaRPr lang="fr-FR" sz="10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77781">
                <a:tc rowSpan="2"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Pré </a:t>
                      </a: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requis </a:t>
                      </a:r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</a:p>
                    <a:p>
                      <a:pPr marL="179388" indent="0"/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Procédés d’assemblage thermiques à l’arc électrique (111, …..,151)</a:t>
                      </a:r>
                    </a:p>
                    <a:p>
                      <a:pPr marL="179388" indent="0"/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Recherche</a:t>
                      </a:r>
                      <a:r>
                        <a:rPr lang="fr-FR" sz="10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et identification des soudures à réaliser dans un ensemble</a:t>
                      </a:r>
                    </a:p>
                    <a:p>
                      <a:pPr marL="179388" indent="0"/>
                      <a:r>
                        <a:rPr lang="fr-FR" sz="10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Connaissance du contenu d’un cahier de soudage</a:t>
                      </a: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>
                        <a:tabLst/>
                      </a:pP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- Extraire des données du dossier de définition liées aux aléas constatés</a:t>
                      </a:r>
                    </a:p>
                    <a:p>
                      <a:pPr marL="179388" indent="0"/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- Identifier les modes opératoires de soudage et les différentes préparations des bords du sous-ensemble calandre</a:t>
                      </a: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892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- Déterminer les raccordements, les développements et les débits à l’aide d’un modeleur volumique du sous-ensemble calandre</a:t>
                      </a:r>
                    </a:p>
                    <a:p>
                      <a:pPr marL="179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7456">
                <a:tc gridSpan="2"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7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	</a:t>
                      </a:r>
                    </a:p>
                  </a:txBody>
                  <a:tcPr marL="42041" marR="4204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121064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On donne</a:t>
                      </a: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900" u="sng" dirty="0" smtClean="0">
                          <a:latin typeface="Arial"/>
                          <a:ea typeface="Times New Roman"/>
                          <a:cs typeface="Arial"/>
                        </a:rPr>
                        <a:t>Un dossier technique comprenant :</a:t>
                      </a:r>
                      <a:endParaRPr lang="fr-FR" sz="9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26695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La situation de l’étude</a:t>
                      </a:r>
                      <a:endParaRPr lang="fr-FR" sz="9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26695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Un dossier de définition de l’échangeur</a:t>
                      </a:r>
                    </a:p>
                    <a:p>
                      <a:pPr indent="226695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A610-1 (plan d’ensemble, cahier des charges</a:t>
                      </a:r>
                    </a:p>
                    <a:p>
                      <a:pPr indent="226695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particulier, rapport d’inspection)</a:t>
                      </a:r>
                      <a:endParaRPr lang="fr-FR" sz="9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26695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Le planning des opérations avec les points</a:t>
                      </a:r>
                    </a:p>
                    <a:p>
                      <a:pPr indent="226695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d’arrêts demandés par le service inspection</a:t>
                      </a:r>
                    </a:p>
                    <a:p>
                      <a:pPr indent="226695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ainsi que les aléas dus à la réhabilitation.</a:t>
                      </a:r>
                      <a:endParaRPr lang="fr-FR" sz="9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26695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Une assistance informatique (modeleur</a:t>
                      </a:r>
                    </a:p>
                    <a:p>
                      <a:pPr indent="226695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volumique)</a:t>
                      </a:r>
                      <a:endParaRPr lang="fr-FR" sz="9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fr-FR" sz="6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6960">
                <a:tc>
                  <a:txBody>
                    <a:bodyPr/>
                    <a:lstStyle/>
                    <a:p>
                      <a:pPr marL="26670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Critères de performances à </a:t>
                      </a:r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observer</a:t>
                      </a:r>
                      <a:endParaRPr lang="fr-FR" sz="10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0"/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- Capacité à extraire des informations du dossier technique.</a:t>
                      </a:r>
                    </a:p>
                    <a:p>
                      <a:pPr marL="179388" indent="0"/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- Pertinence de la décomposition de l’ouvrage.</a:t>
                      </a:r>
                    </a:p>
                    <a:p>
                      <a:pPr marL="179388" indent="0"/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- Prise en compte des exigences technologiques, géométriques, dimensionnelles, métallurgiques et réglementaires.</a:t>
                      </a:r>
                    </a:p>
                    <a:p>
                      <a:pPr marL="179388" indent="0"/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- Exactitude des procédés retenus.</a:t>
                      </a:r>
                    </a:p>
                    <a:p>
                      <a:pPr marL="179388" indent="0"/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- Pertinence de l’ordonnancement des phases de fabrication.</a:t>
                      </a:r>
                      <a:endParaRPr lang="fr-FR" sz="9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539552" y="332656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j-lt"/>
                <a:ea typeface="+mj-ea"/>
                <a:cs typeface="+mj-cs"/>
              </a:rPr>
              <a:t>Organisation – Préparation – Fabrication – </a:t>
            </a:r>
            <a:r>
              <a:rPr lang="fr-FR" sz="2000" dirty="0" err="1" smtClean="0">
                <a:latin typeface="+mj-lt"/>
                <a:ea typeface="+mj-ea"/>
                <a:cs typeface="+mj-cs"/>
              </a:rPr>
              <a:t>Contôle</a:t>
            </a:r>
            <a:r>
              <a:rPr lang="fr-FR" sz="2000" dirty="0" smtClean="0"/>
              <a:t> /  Fiche d’activité N°</a:t>
            </a:r>
            <a:endParaRPr lang="fr-FR" sz="2000" dirty="0" smtClean="0">
              <a:latin typeface="+mj-lt"/>
              <a:ea typeface="+mj-ea"/>
              <a:cs typeface="+mj-cs"/>
            </a:endParaRPr>
          </a:p>
          <a:p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8244408" y="332656"/>
            <a:ext cx="504056" cy="369332"/>
            <a:chOff x="8244408" y="332656"/>
            <a:chExt cx="504056" cy="369332"/>
          </a:xfrm>
        </p:grpSpPr>
        <p:sp>
          <p:nvSpPr>
            <p:cNvPr id="4" name="Ellipse 3">
              <a:hlinkClick r:id="rId2" action="ppaction://hlinksldjump"/>
            </p:cNvPr>
            <p:cNvSpPr/>
            <p:nvPr/>
          </p:nvSpPr>
          <p:spPr>
            <a:xfrm>
              <a:off x="8244408" y="404664"/>
              <a:ext cx="432048" cy="2857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hlinkClick r:id="rId2" action="ppaction://hlinksldjump"/>
            </p:cNvPr>
            <p:cNvSpPr txBox="1"/>
            <p:nvPr/>
          </p:nvSpPr>
          <p:spPr>
            <a:xfrm>
              <a:off x="8244408" y="33265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C5</a:t>
              </a:r>
              <a:endParaRPr lang="fr-FR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332656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j-lt"/>
                <a:ea typeface="+mj-ea"/>
                <a:cs typeface="+mj-cs"/>
              </a:rPr>
              <a:t>Organisation – Préparation – Fabrication – </a:t>
            </a:r>
            <a:r>
              <a:rPr lang="fr-FR" sz="2000" dirty="0" err="1" smtClean="0">
                <a:latin typeface="+mj-lt"/>
                <a:ea typeface="+mj-ea"/>
                <a:cs typeface="+mj-cs"/>
              </a:rPr>
              <a:t>Contôle</a:t>
            </a:r>
            <a:r>
              <a:rPr lang="fr-FR" sz="2000" dirty="0" smtClean="0"/>
              <a:t> /  Fiche d’activité N°</a:t>
            </a:r>
            <a:endParaRPr lang="fr-FR" sz="2000" dirty="0" smtClean="0">
              <a:latin typeface="+mj-lt"/>
              <a:ea typeface="+mj-ea"/>
              <a:cs typeface="+mj-cs"/>
            </a:endParaRPr>
          </a:p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339752" y="764704"/>
          <a:ext cx="4968552" cy="5437532"/>
        </p:xfrm>
        <a:graphic>
          <a:graphicData uri="http://schemas.openxmlformats.org/drawingml/2006/table">
            <a:tbl>
              <a:tblPr/>
              <a:tblGrid>
                <a:gridCol w="2147606"/>
                <a:gridCol w="2820946"/>
              </a:tblGrid>
              <a:tr h="335588">
                <a:tc>
                  <a:txBody>
                    <a:bodyPr/>
                    <a:lstStyle/>
                    <a:p>
                      <a:pPr marL="0" indent="22669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i="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Domaine 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1000" b="1" i="1" kern="1200" cap="all" baseline="0" dirty="0" smtClean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Préparation de la fabrication</a:t>
                      </a:r>
                      <a:endParaRPr lang="fr-FR" sz="1000" b="1" i="1" kern="1200" cap="all" baseline="0" dirty="0">
                        <a:solidFill>
                          <a:srgbClr val="24406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4957">
                <a:tc>
                  <a:txBody>
                    <a:bodyPr/>
                    <a:lstStyle/>
                    <a:p>
                      <a:pPr marL="0" indent="22669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i="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Le Support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i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CONDENSATEUR EA 610.1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4957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Activité</a:t>
                      </a:r>
                      <a:endParaRPr lang="fr-FR" sz="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i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Cahier de soudage</a:t>
                      </a:r>
                      <a:endParaRPr lang="fr-FR" sz="1000" b="1" i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6588">
                <a:tc>
                  <a:txBody>
                    <a:bodyPr/>
                    <a:lstStyle/>
                    <a:p>
                      <a:pPr marL="0" indent="226695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1000" b="1" i="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1564" marR="4156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1000" b="1" i="1" kern="12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1564" marR="4156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3381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Année</a:t>
                      </a: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- </a:t>
                      </a:r>
                      <a:r>
                        <a:rPr lang="fr-FR" sz="1000" b="1" dirty="0">
                          <a:solidFill>
                            <a:srgbClr val="0F243E"/>
                          </a:solidFill>
                          <a:latin typeface="Arial"/>
                          <a:ea typeface="Times New Roman"/>
                          <a:cs typeface="Arial"/>
                        </a:rPr>
                        <a:t>Période</a:t>
                      </a:r>
                      <a:endParaRPr lang="fr-FR" sz="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fr-FR" sz="1000" b="1" strike="noStrike" baseline="300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ère</a:t>
                      </a:r>
                      <a:r>
                        <a:rPr lang="fr-FR" sz="1000" b="1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année CRCI </a:t>
                      </a:r>
                      <a:r>
                        <a:rPr lang="fr-FR" sz="10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/ </a:t>
                      </a:r>
                      <a:endParaRPr lang="fr-FR" sz="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26695" algn="r">
                        <a:spcAft>
                          <a:spcPts val="0"/>
                        </a:spcAft>
                      </a:pPr>
                      <a:r>
                        <a:rPr lang="fr-FR" sz="1000" b="1" strike="sngStrike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fr-FR" sz="1000" b="1" strike="sngStrike" baseline="300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ème</a:t>
                      </a:r>
                      <a:r>
                        <a:rPr lang="fr-FR" sz="1000" b="1" strike="sngStrike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 année CRCI </a:t>
                      </a:r>
                      <a:endParaRPr lang="fr-FR" sz="600" strike="sngStrike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26695" algn="r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Milieu </a:t>
                      </a:r>
                      <a:r>
                        <a:rPr lang="fr-FR" sz="1000" b="1" dirty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du </a:t>
                      </a:r>
                      <a:r>
                        <a:rPr lang="fr-FR" sz="1000" b="1" dirty="0" smtClean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2ème </a:t>
                      </a:r>
                      <a:r>
                        <a:rPr lang="fr-FR" sz="1000" b="1" dirty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semestre</a:t>
                      </a:r>
                      <a:endParaRPr lang="fr-FR" sz="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21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Compétences abordées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latin typeface="Arial"/>
                          <a:ea typeface="Times New Roman"/>
                          <a:cs typeface="Arial"/>
                        </a:rPr>
                        <a:t>C9 Elaborer le processus de réalisation détaillés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963000"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endParaRPr lang="fr-FR" sz="1000" b="1" kern="120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Pré </a:t>
                      </a:r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requis </a:t>
                      </a:r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</a:p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Rédaction de cahier de soudage niveau 3</a:t>
                      </a: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  <a:buFontTx/>
                        <a:buNone/>
                      </a:pPr>
                      <a:endParaRPr lang="fr-FR" sz="900" kern="120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179388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- Rédiger le cahier de soudage du sous-ensemble calandre</a:t>
                      </a: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7456">
                <a:tc gridSpan="2"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7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	</a:t>
                      </a:r>
                    </a:p>
                  </a:txBody>
                  <a:tcPr marL="42041" marR="4204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466720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endParaRPr lang="fr-FR" sz="1000" b="1" dirty="0" smtClean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latin typeface="Arial"/>
                          <a:ea typeface="Times New Roman"/>
                          <a:cs typeface="Arial"/>
                        </a:rPr>
                        <a:t>On </a:t>
                      </a: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donne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endParaRPr lang="fr-FR" sz="900" u="sng" dirty="0" smtClean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900" u="sng" dirty="0" smtClean="0">
                          <a:latin typeface="Arial"/>
                          <a:ea typeface="Times New Roman"/>
                          <a:cs typeface="Arial"/>
                        </a:rPr>
                        <a:t>Un dossier technique comprenant :</a:t>
                      </a:r>
                      <a:endParaRPr lang="fr-FR" sz="9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268288" indent="-268288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La situation de l’étude</a:t>
                      </a:r>
                      <a:endParaRPr lang="fr-FR" sz="9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268288" indent="-268288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Un dossier de définition de l’échangeur</a:t>
                      </a:r>
                    </a:p>
                    <a:p>
                      <a:pPr marL="268288" indent="-268288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	A610-1 (plan d’ensemble, cahier des charges</a:t>
                      </a:r>
                    </a:p>
                    <a:p>
                      <a:pPr marL="268288" indent="-268288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	particulier, rapport d’inspection)</a:t>
                      </a:r>
                      <a:endParaRPr lang="fr-FR" sz="9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268288" indent="-268288">
                        <a:buFont typeface="Arial" pitchFamily="34" charset="0"/>
                        <a:buChar char="•"/>
                      </a:pP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Les procédures opératoires</a:t>
                      </a:r>
                    </a:p>
                    <a:p>
                      <a:pPr marL="268288" indent="-268288"/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	établies lors de la qualification</a:t>
                      </a:r>
                    </a:p>
                    <a:p>
                      <a:pPr marL="268288" indent="-268288"/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	du processus.</a:t>
                      </a:r>
                    </a:p>
                    <a:p>
                      <a:pPr marL="268288" indent="-268288">
                        <a:buFont typeface="Arial" pitchFamily="34" charset="0"/>
                        <a:buChar char="•"/>
                      </a:pP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La </a:t>
                      </a: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liste des moyens d’assemblage choisis</a:t>
                      </a:r>
                      <a:endParaRPr lang="fr-FR" sz="9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fr-FR" sz="6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052"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endParaRPr lang="fr-FR" sz="1000" b="1" dirty="0" smtClean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latin typeface="Arial"/>
                          <a:ea typeface="Times New Roman"/>
                          <a:cs typeface="Arial"/>
                        </a:rPr>
                        <a:t>Critères </a:t>
                      </a: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de performances à observer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0"/>
                      <a:endParaRPr lang="fr-FR" sz="900" kern="120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179388" indent="0"/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- Exactitude et conformité du</a:t>
                      </a:r>
                    </a:p>
                    <a:p>
                      <a:pPr marL="179388" indent="0"/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cahier de soudage par rapport à</a:t>
                      </a:r>
                    </a:p>
                    <a:p>
                      <a:pPr marL="179388" indent="0"/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la norme</a:t>
                      </a:r>
                      <a:endParaRPr lang="fr-FR" sz="9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" name="Groupe 5"/>
          <p:cNvGrpSpPr/>
          <p:nvPr/>
        </p:nvGrpSpPr>
        <p:grpSpPr>
          <a:xfrm>
            <a:off x="8244408" y="332656"/>
            <a:ext cx="648072" cy="369332"/>
            <a:chOff x="8244408" y="332656"/>
            <a:chExt cx="648072" cy="369332"/>
          </a:xfrm>
        </p:grpSpPr>
        <p:sp>
          <p:nvSpPr>
            <p:cNvPr id="3" name="Ellipse 2">
              <a:hlinkClick r:id="rId2" action="ppaction://hlinksldjump"/>
            </p:cNvPr>
            <p:cNvSpPr/>
            <p:nvPr/>
          </p:nvSpPr>
          <p:spPr>
            <a:xfrm>
              <a:off x="8244408" y="404664"/>
              <a:ext cx="504056" cy="2857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hlinkClick r:id="rId2" action="ppaction://hlinksldjump"/>
            </p:cNvPr>
            <p:cNvSpPr txBox="1"/>
            <p:nvPr/>
          </p:nvSpPr>
          <p:spPr>
            <a:xfrm>
              <a:off x="8316416" y="332656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C9</a:t>
              </a:r>
              <a:endParaRPr lang="fr-FR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2267744" y="764704"/>
          <a:ext cx="5328592" cy="4976669"/>
        </p:xfrm>
        <a:graphic>
          <a:graphicData uri="http://schemas.openxmlformats.org/drawingml/2006/table">
            <a:tbl>
              <a:tblPr/>
              <a:tblGrid>
                <a:gridCol w="2147606"/>
                <a:gridCol w="3180986"/>
              </a:tblGrid>
              <a:tr h="315311">
                <a:tc>
                  <a:txBody>
                    <a:bodyPr/>
                    <a:lstStyle/>
                    <a:p>
                      <a:pPr marL="0" indent="22669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i="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Domaine 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1000" b="1" i="1" kern="1200" cap="all" baseline="0" dirty="0" smtClean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Préparation de la fabrication</a:t>
                      </a:r>
                      <a:endParaRPr lang="fr-FR" sz="1000" b="1" i="1" kern="1200" cap="all" baseline="0" dirty="0">
                        <a:solidFill>
                          <a:srgbClr val="24406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4386">
                <a:tc>
                  <a:txBody>
                    <a:bodyPr/>
                    <a:lstStyle/>
                    <a:p>
                      <a:pPr marL="0" indent="22669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i="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Le Support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i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CONDENSATEUR EA 610.1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4386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Activité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3192">
                <a:tc>
                  <a:txBody>
                    <a:bodyPr/>
                    <a:lstStyle/>
                    <a:p>
                      <a:pPr marL="0" indent="226695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1000" b="1" i="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1564" marR="4156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1000" b="1" i="1" kern="12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1564" marR="4156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2966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Année</a:t>
                      </a: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- </a:t>
                      </a:r>
                      <a:r>
                        <a:rPr lang="fr-FR" sz="1000" b="1" dirty="0">
                          <a:solidFill>
                            <a:srgbClr val="0F243E"/>
                          </a:solidFill>
                          <a:latin typeface="Arial"/>
                          <a:ea typeface="Times New Roman"/>
                          <a:cs typeface="Arial"/>
                        </a:rPr>
                        <a:t>Période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strike="sng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fr-FR" sz="1000" b="1" strike="sngStrike" baseline="300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ère</a:t>
                      </a:r>
                      <a:r>
                        <a:rPr lang="fr-FR" sz="1000" b="1" strike="sng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année CRCI </a:t>
                      </a:r>
                      <a:r>
                        <a:rPr lang="fr-FR" sz="1000" b="1" strike="sngStrike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/ </a:t>
                      </a:r>
                      <a:endParaRPr lang="fr-FR" sz="1000" strike="sngStrike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26695" algn="r">
                        <a:spcAft>
                          <a:spcPts val="0"/>
                        </a:spcAft>
                      </a:pPr>
                      <a:r>
                        <a:rPr lang="fr-FR" sz="1000" b="1" strike="noStrike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fr-FR" sz="1000" b="1" strike="noStrike" baseline="300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ème</a:t>
                      </a:r>
                      <a:r>
                        <a:rPr lang="fr-FR" sz="1000" b="1" strike="noStrike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 année CRCI </a:t>
                      </a:r>
                      <a:endParaRPr lang="fr-FR" sz="1000" strike="noStrike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26695" algn="r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Milieu </a:t>
                      </a:r>
                      <a:r>
                        <a:rPr lang="fr-FR" sz="1000" b="1" dirty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du </a:t>
                      </a:r>
                      <a:r>
                        <a:rPr lang="fr-FR" sz="1000" b="1" dirty="0" smtClean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2ème </a:t>
                      </a:r>
                      <a:r>
                        <a:rPr lang="fr-FR" sz="1000" b="1" dirty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semestre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2767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Compétences abordées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>
                          <a:latin typeface="Arial"/>
                          <a:ea typeface="Times New Roman"/>
                          <a:cs typeface="Arial"/>
                        </a:rPr>
                        <a:t>C8 </a:t>
                      </a:r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. Proposer et argumenter des modifications de définition d’ensembles, sous-ensembles ou</a:t>
                      </a:r>
                    </a:p>
                    <a:p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éléments liés aux difficultés techniques et aux surcoûts de production</a:t>
                      </a:r>
                      <a:endParaRPr lang="fr-FR" sz="10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05621"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Pré </a:t>
                      </a:r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requis </a:t>
                      </a:r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</a:p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Compréhension</a:t>
                      </a:r>
                      <a:r>
                        <a:rPr lang="fr-FR" sz="9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des l</a:t>
                      </a: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istes d’opérations de fabrication et de contrôle (LOFC)</a:t>
                      </a: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/>
                      <a:r>
                        <a:rPr lang="fr-FR" sz="900" kern="1200" spc="1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- Proposer des modifications</a:t>
                      </a:r>
                    </a:p>
                    <a:p>
                      <a:pPr marL="179388" indent="0"/>
                      <a:r>
                        <a:rPr lang="fr-FR" sz="900" kern="1200" spc="1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conduisant à la faisabilité</a:t>
                      </a:r>
                    </a:p>
                    <a:p>
                      <a:pPr marL="179388" indent="0"/>
                      <a:r>
                        <a:rPr lang="fr-FR" sz="900" kern="1200" spc="1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technique et à la réduction de coûts</a:t>
                      </a:r>
                    </a:p>
                    <a:p>
                      <a:pPr marL="179388" indent="0"/>
                      <a:r>
                        <a:rPr lang="fr-FR" sz="900" kern="1200" spc="1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de production en conservant les</a:t>
                      </a:r>
                    </a:p>
                    <a:p>
                      <a:pPr marL="179388" indent="0"/>
                      <a:r>
                        <a:rPr lang="fr-FR" sz="900" kern="1200" spc="1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fonctions initiales du produit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0359">
                <a:tc gridSpan="2"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7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	</a:t>
                      </a:r>
                    </a:p>
                  </a:txBody>
                  <a:tcPr marL="42041" marR="4204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39812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latin typeface="Arial"/>
                          <a:ea typeface="Times New Roman"/>
                          <a:cs typeface="Arial"/>
                        </a:rPr>
                        <a:t>On donne</a:t>
                      </a: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Un dossier technique comprenant :</a:t>
                      </a:r>
                    </a:p>
                    <a:p>
                      <a:pPr marL="268288" indent="-268288" algn="l">
                        <a:buFont typeface="Arial" pitchFamily="34" charset="0"/>
                        <a:buChar char="•"/>
                      </a:pP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Le cahier des charges</a:t>
                      </a:r>
                    </a:p>
                    <a:p>
                      <a:pPr marL="268288" indent="-268288" algn="l">
                        <a:buFont typeface="Arial" pitchFamily="34" charset="0"/>
                        <a:buChar char="•"/>
                      </a:pP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La LOFC</a:t>
                      </a:r>
                    </a:p>
                    <a:p>
                      <a:pPr marL="268288" indent="-268288" algn="l">
                        <a:buFont typeface="Arial" pitchFamily="34" charset="0"/>
                        <a:buChar char="•"/>
                      </a:pP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Le dossier de définition de l’ouvrage</a:t>
                      </a:r>
                    </a:p>
                    <a:p>
                      <a:pPr marL="268288" indent="-268288">
                        <a:buFont typeface="Arial" pitchFamily="34" charset="0"/>
                        <a:buChar char="•"/>
                      </a:pP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Le processus prévisionnel de réalisation</a:t>
                      </a:r>
                    </a:p>
                    <a:p>
                      <a:pPr marL="268288" indent="-268288">
                        <a:buFont typeface="Arial" pitchFamily="34" charset="0"/>
                        <a:buChar char="•"/>
                      </a:pP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La liste des moyens de production retenus et</a:t>
                      </a:r>
                    </a:p>
                    <a:p>
                      <a:pPr marL="268288" indent="-268288"/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	disponibles</a:t>
                      </a:r>
                    </a:p>
                    <a:p>
                      <a:pPr marL="268288" indent="-268288">
                        <a:buFont typeface="Arial" pitchFamily="34" charset="0"/>
                        <a:buChar char="•"/>
                      </a:pP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Les difficultés technico-économiques liées à la mise en</a:t>
                      </a:r>
                    </a:p>
                    <a:p>
                      <a:pPr marL="268288" indent="-268288"/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	œuvre du processus prévisionnel</a:t>
                      </a: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7200"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Critères de performances à observer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0"/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- Pertinence des paramètres retenus</a:t>
                      </a:r>
                    </a:p>
                    <a:p>
                      <a:pPr marL="179388" indent="0"/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- Compatibilité des modifications envisagées avec les fonctions du produit</a:t>
                      </a:r>
                    </a:p>
                    <a:p>
                      <a:pPr marL="179388" indent="0"/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- Justification des solutions envisagées</a:t>
                      </a:r>
                      <a:endParaRPr lang="fr-FR" sz="9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539552" y="332656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j-lt"/>
                <a:ea typeface="+mj-ea"/>
                <a:cs typeface="+mj-cs"/>
              </a:rPr>
              <a:t>Organisation – Préparation – Fabrication – </a:t>
            </a:r>
            <a:r>
              <a:rPr lang="fr-FR" sz="2000" dirty="0" err="1" smtClean="0">
                <a:latin typeface="+mj-lt"/>
                <a:ea typeface="+mj-ea"/>
                <a:cs typeface="+mj-cs"/>
              </a:rPr>
              <a:t>Contôle</a:t>
            </a:r>
            <a:r>
              <a:rPr lang="fr-FR" sz="2000" dirty="0" smtClean="0"/>
              <a:t> /  Fiche d’activité N°</a:t>
            </a:r>
            <a:endParaRPr lang="fr-FR" sz="2000" dirty="0" smtClean="0">
              <a:latin typeface="+mj-lt"/>
              <a:ea typeface="+mj-ea"/>
              <a:cs typeface="+mj-cs"/>
            </a:endParaRPr>
          </a:p>
          <a:p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8244408" y="332656"/>
            <a:ext cx="576064" cy="369332"/>
            <a:chOff x="8244408" y="332656"/>
            <a:chExt cx="576064" cy="369332"/>
          </a:xfrm>
        </p:grpSpPr>
        <p:sp>
          <p:nvSpPr>
            <p:cNvPr id="5" name="Ellipse 4">
              <a:hlinkClick r:id="rId2" action="ppaction://hlinksldjump"/>
            </p:cNvPr>
            <p:cNvSpPr/>
            <p:nvPr/>
          </p:nvSpPr>
          <p:spPr>
            <a:xfrm>
              <a:off x="8244408" y="404664"/>
              <a:ext cx="432048" cy="2857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hlinkClick r:id="rId2" action="ppaction://hlinksldjump"/>
            </p:cNvPr>
            <p:cNvSpPr txBox="1"/>
            <p:nvPr/>
          </p:nvSpPr>
          <p:spPr>
            <a:xfrm>
              <a:off x="8244408" y="332656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C8</a:t>
              </a:r>
              <a:endParaRPr lang="fr-FR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401046"/>
              </p:ext>
            </p:extLst>
          </p:nvPr>
        </p:nvGraphicFramePr>
        <p:xfrm>
          <a:off x="0" y="0"/>
          <a:ext cx="9144000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Vue_aerien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8572560" cy="410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357159" y="5924568"/>
            <a:ext cx="8429684" cy="475194"/>
          </a:xfrm>
          <a:prstGeom prst="rect">
            <a:avLst/>
          </a:prstGeom>
          <a:solidFill>
            <a:srgbClr val="FFFFFF"/>
          </a:solidFill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Plate forme chimique VENCHIMIE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4286248" y="2058974"/>
            <a:ext cx="1079519" cy="386213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4347721" y="2110368"/>
            <a:ext cx="952076" cy="255460"/>
          </a:xfrm>
          <a:prstGeom prst="rect">
            <a:avLst/>
          </a:prstGeom>
          <a:solidFill>
            <a:srgbClr val="FFFFFF"/>
          </a:solidFill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Atelier HDI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orme libre 18"/>
          <p:cNvSpPr/>
          <p:nvPr/>
        </p:nvSpPr>
        <p:spPr>
          <a:xfrm>
            <a:off x="311727" y="1877291"/>
            <a:ext cx="8536709" cy="3639127"/>
          </a:xfrm>
          <a:custGeom>
            <a:avLst/>
            <a:gdLst>
              <a:gd name="connsiteX0" fmla="*/ 1101437 w 8536709"/>
              <a:gd name="connsiteY0" fmla="*/ 242454 h 3639127"/>
              <a:gd name="connsiteX1" fmla="*/ 1641764 w 8536709"/>
              <a:gd name="connsiteY1" fmla="*/ 117764 h 3639127"/>
              <a:gd name="connsiteX2" fmla="*/ 2500746 w 8536709"/>
              <a:gd name="connsiteY2" fmla="*/ 34636 h 3639127"/>
              <a:gd name="connsiteX3" fmla="*/ 4523509 w 8536709"/>
              <a:gd name="connsiteY3" fmla="*/ 6927 h 3639127"/>
              <a:gd name="connsiteX4" fmla="*/ 6754091 w 8536709"/>
              <a:gd name="connsiteY4" fmla="*/ 76200 h 3639127"/>
              <a:gd name="connsiteX5" fmla="*/ 7391400 w 8536709"/>
              <a:gd name="connsiteY5" fmla="*/ 464127 h 3639127"/>
              <a:gd name="connsiteX6" fmla="*/ 8499764 w 8536709"/>
              <a:gd name="connsiteY6" fmla="*/ 824345 h 3639127"/>
              <a:gd name="connsiteX7" fmla="*/ 7613073 w 8536709"/>
              <a:gd name="connsiteY7" fmla="*/ 1808018 h 3639127"/>
              <a:gd name="connsiteX8" fmla="*/ 6449291 w 8536709"/>
              <a:gd name="connsiteY8" fmla="*/ 2791691 h 3639127"/>
              <a:gd name="connsiteX9" fmla="*/ 4468091 w 8536709"/>
              <a:gd name="connsiteY9" fmla="*/ 3512127 h 3639127"/>
              <a:gd name="connsiteX10" fmla="*/ 2306782 w 8536709"/>
              <a:gd name="connsiteY10" fmla="*/ 3553691 h 3639127"/>
              <a:gd name="connsiteX11" fmla="*/ 325582 w 8536709"/>
              <a:gd name="connsiteY11" fmla="*/ 3207327 h 3639127"/>
              <a:gd name="connsiteX12" fmla="*/ 353291 w 8536709"/>
              <a:gd name="connsiteY12" fmla="*/ 2403764 h 3639127"/>
              <a:gd name="connsiteX13" fmla="*/ 436418 w 8536709"/>
              <a:gd name="connsiteY13" fmla="*/ 1946564 h 3639127"/>
              <a:gd name="connsiteX14" fmla="*/ 256309 w 8536709"/>
              <a:gd name="connsiteY14" fmla="*/ 1253836 h 3639127"/>
              <a:gd name="connsiteX15" fmla="*/ 852055 w 8536709"/>
              <a:gd name="connsiteY15" fmla="*/ 1323109 h 3639127"/>
              <a:gd name="connsiteX16" fmla="*/ 1766455 w 8536709"/>
              <a:gd name="connsiteY16" fmla="*/ 1669473 h 3639127"/>
              <a:gd name="connsiteX17" fmla="*/ 2085109 w 8536709"/>
              <a:gd name="connsiteY17" fmla="*/ 907473 h 3639127"/>
              <a:gd name="connsiteX18" fmla="*/ 1253837 w 8536709"/>
              <a:gd name="connsiteY18" fmla="*/ 422564 h 3639127"/>
              <a:gd name="connsiteX19" fmla="*/ 1101437 w 8536709"/>
              <a:gd name="connsiteY19" fmla="*/ 242454 h 363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536709" h="3639127">
                <a:moveTo>
                  <a:pt x="1101437" y="242454"/>
                </a:moveTo>
                <a:cubicBezTo>
                  <a:pt x="1166091" y="191654"/>
                  <a:pt x="1408546" y="152400"/>
                  <a:pt x="1641764" y="117764"/>
                </a:cubicBezTo>
                <a:cubicBezTo>
                  <a:pt x="1874982" y="83128"/>
                  <a:pt x="2020455" y="53109"/>
                  <a:pt x="2500746" y="34636"/>
                </a:cubicBezTo>
                <a:cubicBezTo>
                  <a:pt x="2981037" y="16163"/>
                  <a:pt x="3814618" y="0"/>
                  <a:pt x="4523509" y="6927"/>
                </a:cubicBezTo>
                <a:cubicBezTo>
                  <a:pt x="5232400" y="13854"/>
                  <a:pt x="6276109" y="0"/>
                  <a:pt x="6754091" y="76200"/>
                </a:cubicBezTo>
                <a:cubicBezTo>
                  <a:pt x="7232073" y="152400"/>
                  <a:pt x="7100455" y="339436"/>
                  <a:pt x="7391400" y="464127"/>
                </a:cubicBezTo>
                <a:cubicBezTo>
                  <a:pt x="7682346" y="588818"/>
                  <a:pt x="8462819" y="600363"/>
                  <a:pt x="8499764" y="824345"/>
                </a:cubicBezTo>
                <a:cubicBezTo>
                  <a:pt x="8536709" y="1048327"/>
                  <a:pt x="7954819" y="1480127"/>
                  <a:pt x="7613073" y="1808018"/>
                </a:cubicBezTo>
                <a:cubicBezTo>
                  <a:pt x="7271328" y="2135909"/>
                  <a:pt x="6973455" y="2507673"/>
                  <a:pt x="6449291" y="2791691"/>
                </a:cubicBezTo>
                <a:cubicBezTo>
                  <a:pt x="5925127" y="3075709"/>
                  <a:pt x="5158509" y="3385127"/>
                  <a:pt x="4468091" y="3512127"/>
                </a:cubicBezTo>
                <a:cubicBezTo>
                  <a:pt x="3777673" y="3639127"/>
                  <a:pt x="2997200" y="3604491"/>
                  <a:pt x="2306782" y="3553691"/>
                </a:cubicBezTo>
                <a:cubicBezTo>
                  <a:pt x="1616364" y="3502891"/>
                  <a:pt x="651164" y="3398982"/>
                  <a:pt x="325582" y="3207327"/>
                </a:cubicBezTo>
                <a:cubicBezTo>
                  <a:pt x="0" y="3015673"/>
                  <a:pt x="334818" y="2613891"/>
                  <a:pt x="353291" y="2403764"/>
                </a:cubicBezTo>
                <a:cubicBezTo>
                  <a:pt x="371764" y="2193637"/>
                  <a:pt x="452582" y="2138219"/>
                  <a:pt x="436418" y="1946564"/>
                </a:cubicBezTo>
                <a:cubicBezTo>
                  <a:pt x="420254" y="1754909"/>
                  <a:pt x="187036" y="1357745"/>
                  <a:pt x="256309" y="1253836"/>
                </a:cubicBezTo>
                <a:cubicBezTo>
                  <a:pt x="325582" y="1149927"/>
                  <a:pt x="600364" y="1253836"/>
                  <a:pt x="852055" y="1323109"/>
                </a:cubicBezTo>
                <a:cubicBezTo>
                  <a:pt x="1103746" y="1392382"/>
                  <a:pt x="1560946" y="1738746"/>
                  <a:pt x="1766455" y="1669473"/>
                </a:cubicBezTo>
                <a:cubicBezTo>
                  <a:pt x="1971964" y="1600200"/>
                  <a:pt x="2170545" y="1115291"/>
                  <a:pt x="2085109" y="907473"/>
                </a:cubicBezTo>
                <a:cubicBezTo>
                  <a:pt x="1999673" y="699655"/>
                  <a:pt x="1422401" y="533401"/>
                  <a:pt x="1253837" y="422564"/>
                </a:cubicBezTo>
                <a:cubicBezTo>
                  <a:pt x="1085274" y="311728"/>
                  <a:pt x="1036783" y="293254"/>
                  <a:pt x="1101437" y="242454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/>
          <p:cNvSpPr/>
          <p:nvPr/>
        </p:nvSpPr>
        <p:spPr>
          <a:xfrm>
            <a:off x="3726873" y="2230582"/>
            <a:ext cx="554182" cy="346363"/>
          </a:xfrm>
          <a:custGeom>
            <a:avLst/>
            <a:gdLst>
              <a:gd name="connsiteX0" fmla="*/ 554182 w 554182"/>
              <a:gd name="connsiteY0" fmla="*/ 0 h 346363"/>
              <a:gd name="connsiteX1" fmla="*/ 110836 w 554182"/>
              <a:gd name="connsiteY1" fmla="*/ 152400 h 346363"/>
              <a:gd name="connsiteX2" fmla="*/ 0 w 554182"/>
              <a:gd name="connsiteY2" fmla="*/ 346363 h 34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182" h="346363">
                <a:moveTo>
                  <a:pt x="554182" y="0"/>
                </a:moveTo>
                <a:cubicBezTo>
                  <a:pt x="378691" y="47336"/>
                  <a:pt x="203200" y="94673"/>
                  <a:pt x="110836" y="152400"/>
                </a:cubicBezTo>
                <a:cubicBezTo>
                  <a:pt x="18472" y="210127"/>
                  <a:pt x="9236" y="278245"/>
                  <a:pt x="0" y="346363"/>
                </a:cubicBezTo>
              </a:path>
            </a:pathLst>
          </a:custGeom>
          <a:ln w="381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1" name="Tableau 20"/>
          <p:cNvGraphicFramePr>
            <a:graphicFrameLocks noGrp="1"/>
          </p:cNvGraphicFramePr>
          <p:nvPr/>
        </p:nvGraphicFramePr>
        <p:xfrm>
          <a:off x="214282" y="357166"/>
          <a:ext cx="8715404" cy="1029812"/>
        </p:xfrm>
        <a:graphic>
          <a:graphicData uri="http://schemas.openxmlformats.org/drawingml/2006/table">
            <a:tbl>
              <a:tblPr/>
              <a:tblGrid>
                <a:gridCol w="2500330"/>
                <a:gridCol w="1571636"/>
                <a:gridCol w="1643074"/>
                <a:gridCol w="1571636"/>
                <a:gridCol w="1428728"/>
              </a:tblGrid>
              <a:tr h="265621"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latin typeface="Arial"/>
                          <a:ea typeface="Times New Roman"/>
                          <a:cs typeface="Times New Roman"/>
                        </a:rPr>
                        <a:t>Entreprise fictive </a:t>
                      </a:r>
                      <a:endParaRPr lang="fr-F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fr-FR" sz="1200" b="1">
                          <a:latin typeface="Arial"/>
                          <a:ea typeface="Times New Roman"/>
                          <a:cs typeface="Times New Roman"/>
                        </a:rPr>
                        <a:t>Type d’entreprise</a:t>
                      </a:r>
                      <a:endParaRPr lang="fr-F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latin typeface="Arial"/>
                          <a:ea typeface="Times New Roman"/>
                          <a:cs typeface="Times New Roman"/>
                        </a:rPr>
                        <a:t>Effectifs</a:t>
                      </a:r>
                      <a:endParaRPr lang="fr-F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fr-FR" sz="1200" b="1">
                          <a:latin typeface="Arial"/>
                          <a:ea typeface="Times New Roman"/>
                          <a:cs typeface="Times New Roman"/>
                        </a:rPr>
                        <a:t>Valeur des installations</a:t>
                      </a:r>
                      <a:endParaRPr lang="fr-F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fr-FR" sz="1200" b="1">
                          <a:latin typeface="Arial"/>
                          <a:ea typeface="Times New Roman"/>
                          <a:cs typeface="Times New Roman"/>
                        </a:rPr>
                        <a:t>Degré de sécurité</a:t>
                      </a:r>
                      <a:endParaRPr lang="fr-F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664052"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Arial"/>
                          <a:ea typeface="Times New Roman"/>
                          <a:cs typeface="Times New Roman"/>
                        </a:rPr>
                        <a:t>Plate forme chimique :</a:t>
                      </a:r>
                    </a:p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"/>
                          <a:ea typeface="Times New Roman"/>
                          <a:cs typeface="Times New Roman"/>
                        </a:rPr>
                        <a:t>VENCHIMIE</a:t>
                      </a: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Arial"/>
                          <a:ea typeface="Times New Roman"/>
                          <a:cs typeface="Times New Roman"/>
                        </a:rPr>
                        <a:t>SAS</a:t>
                      </a: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Arial"/>
                          <a:ea typeface="Times New Roman"/>
                          <a:cs typeface="Times New Roman"/>
                        </a:rPr>
                        <a:t>547</a:t>
                      </a: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Arial"/>
                          <a:ea typeface="Times New Roman"/>
                          <a:cs typeface="Times New Roman"/>
                        </a:rPr>
                        <a:t>1,25 milliard d’euros</a:t>
                      </a: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endParaRPr lang="fr-FR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Arial"/>
                          <a:ea typeface="Times New Roman"/>
                          <a:cs typeface="Times New Roman"/>
                        </a:rPr>
                        <a:t>Seveso 0</a:t>
                      </a: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Ellipse 8"/>
          <p:cNvSpPr/>
          <p:nvPr/>
        </p:nvSpPr>
        <p:spPr>
          <a:xfrm>
            <a:off x="7596336" y="764704"/>
            <a:ext cx="1296144" cy="576064"/>
          </a:xfrm>
          <a:prstGeom prst="ellipse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7488832" cy="5863768"/>
          </a:xfrm>
          <a:prstGeom prst="ellipse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6" name="Rectangle à coins arrondis 5"/>
          <p:cNvSpPr/>
          <p:nvPr/>
        </p:nvSpPr>
        <p:spPr>
          <a:xfrm>
            <a:off x="285720" y="214290"/>
            <a:ext cx="2124744" cy="107157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Etude de cas </a:t>
            </a:r>
          </a:p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Echangeur</a:t>
            </a:r>
          </a:p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A610-1</a:t>
            </a:r>
            <a:endParaRPr lang="fr-FR" sz="6000" b="1" dirty="0">
              <a:solidFill>
                <a:srgbClr val="FF0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779912" y="2276872"/>
            <a:ext cx="1928826" cy="1285884"/>
          </a:xfrm>
          <a:prstGeom prst="ellipse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2396836" y="715818"/>
            <a:ext cx="1959140" cy="1561054"/>
          </a:xfrm>
          <a:custGeom>
            <a:avLst/>
            <a:gdLst>
              <a:gd name="connsiteX0" fmla="*/ 0 w 2286000"/>
              <a:gd name="connsiteY0" fmla="*/ 4617 h 531090"/>
              <a:gd name="connsiteX1" fmla="*/ 1620982 w 2286000"/>
              <a:gd name="connsiteY1" fmla="*/ 87745 h 531090"/>
              <a:gd name="connsiteX2" fmla="*/ 2286000 w 2286000"/>
              <a:gd name="connsiteY2" fmla="*/ 531090 h 53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531090">
                <a:moveTo>
                  <a:pt x="0" y="4617"/>
                </a:moveTo>
                <a:cubicBezTo>
                  <a:pt x="619991" y="2308"/>
                  <a:pt x="1239982" y="0"/>
                  <a:pt x="1620982" y="87745"/>
                </a:cubicBezTo>
                <a:cubicBezTo>
                  <a:pt x="2001982" y="175491"/>
                  <a:pt x="2175164" y="457199"/>
                  <a:pt x="2286000" y="531090"/>
                </a:cubicBezTo>
              </a:path>
            </a:pathLst>
          </a:custGeom>
          <a:ln w="3810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428596" y="5857892"/>
            <a:ext cx="1714512" cy="732620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Atelier HDI</a:t>
            </a:r>
            <a:endParaRPr lang="fr-FR" sz="6000" b="1" dirty="0">
              <a:solidFill>
                <a:schemeClr val="tx1"/>
              </a:solidFill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1500166" y="908720"/>
            <a:ext cx="6715172" cy="5357850"/>
            <a:chOff x="1500166" y="928670"/>
            <a:chExt cx="6715172" cy="5357850"/>
          </a:xfrm>
        </p:grpSpPr>
        <p:cxnSp>
          <p:nvCxnSpPr>
            <p:cNvPr id="12" name="Connecteur droit 11"/>
            <p:cNvCxnSpPr/>
            <p:nvPr/>
          </p:nvCxnSpPr>
          <p:spPr>
            <a:xfrm rot="5400000">
              <a:off x="1000100" y="1428736"/>
              <a:ext cx="3571900" cy="2571768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rot="5400000">
              <a:off x="5143504" y="3214686"/>
              <a:ext cx="3714776" cy="2428892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1517488" y="4500570"/>
              <a:ext cx="4268958" cy="178595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56353">
            <a:off x="4363810" y="2720283"/>
            <a:ext cx="902814" cy="389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Diagramme 3"/>
          <p:cNvPicPr>
            <a:picLocks noChangeAspect="1" noChangeArrowheads="1"/>
          </p:cNvPicPr>
          <p:nvPr/>
        </p:nvPicPr>
        <p:blipFill>
          <a:blip r:embed="rId2" cstate="print"/>
          <a:srcRect l="-2582" r="-2177"/>
          <a:stretch>
            <a:fillRect/>
          </a:stretch>
        </p:blipFill>
        <p:spPr bwMode="auto">
          <a:xfrm>
            <a:off x="395536" y="476672"/>
            <a:ext cx="608768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e 19"/>
          <p:cNvGrpSpPr/>
          <p:nvPr/>
        </p:nvGrpSpPr>
        <p:grpSpPr>
          <a:xfrm>
            <a:off x="0" y="2852936"/>
            <a:ext cx="5050976" cy="1473000"/>
            <a:chOff x="0" y="2852936"/>
            <a:chExt cx="5050976" cy="1473000"/>
          </a:xfrm>
        </p:grpSpPr>
        <p:pic>
          <p:nvPicPr>
            <p:cNvPr id="12289" name="Imag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214686"/>
              <a:ext cx="2012950" cy="111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e 13"/>
            <p:cNvGrpSpPr/>
            <p:nvPr/>
          </p:nvGrpSpPr>
          <p:grpSpPr>
            <a:xfrm>
              <a:off x="1907704" y="2852936"/>
              <a:ext cx="3143272" cy="858050"/>
              <a:chOff x="2718256" y="5085184"/>
              <a:chExt cx="3143272" cy="858050"/>
            </a:xfrm>
          </p:grpSpPr>
          <p:cxnSp>
            <p:nvCxnSpPr>
              <p:cNvPr id="16" name="Connecteur droit avec flèche 15"/>
              <p:cNvCxnSpPr/>
              <p:nvPr/>
            </p:nvCxnSpPr>
            <p:spPr>
              <a:xfrm rot="10800000">
                <a:off x="2718256" y="5941646"/>
                <a:ext cx="3143272" cy="158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/>
              <p:cNvCxnSpPr/>
              <p:nvPr/>
            </p:nvCxnSpPr>
            <p:spPr>
              <a:xfrm rot="5400000">
                <a:off x="4504206" y="5513018"/>
                <a:ext cx="857256" cy="1588"/>
              </a:xfrm>
              <a:prstGeom prst="line">
                <a:avLst/>
              </a:prstGeom>
              <a:ln w="28575"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ZoneTexte 10"/>
          <p:cNvSpPr txBox="1"/>
          <p:nvPr/>
        </p:nvSpPr>
        <p:spPr>
          <a:xfrm>
            <a:off x="2894400" y="2631600"/>
            <a:ext cx="144016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fr-FR" sz="1100" dirty="0" smtClean="0"/>
              <a:t>  </a:t>
            </a:r>
            <a:r>
              <a:rPr lang="fr-FR" sz="9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fr-FR" sz="1100" dirty="0" smtClean="0"/>
              <a:t> </a:t>
            </a:r>
            <a:endParaRPr lang="fr-FR" sz="1100" dirty="0"/>
          </a:p>
        </p:txBody>
      </p:sp>
      <p:sp>
        <p:nvSpPr>
          <p:cNvPr id="15" name="Rectangle 14"/>
          <p:cNvSpPr/>
          <p:nvPr/>
        </p:nvSpPr>
        <p:spPr>
          <a:xfrm>
            <a:off x="4716016" y="2852936"/>
            <a:ext cx="1872208" cy="14401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6" name="Groupe 35"/>
          <p:cNvGrpSpPr/>
          <p:nvPr/>
        </p:nvGrpSpPr>
        <p:grpSpPr>
          <a:xfrm>
            <a:off x="6516216" y="1988840"/>
            <a:ext cx="2305272" cy="792088"/>
            <a:chOff x="6516216" y="1988840"/>
            <a:chExt cx="2305272" cy="792088"/>
          </a:xfrm>
        </p:grpSpPr>
        <p:sp>
          <p:nvSpPr>
            <p:cNvPr id="12" name="Flèche droite 11"/>
            <p:cNvSpPr/>
            <p:nvPr/>
          </p:nvSpPr>
          <p:spPr>
            <a:xfrm>
              <a:off x="6516216" y="2204864"/>
              <a:ext cx="792088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à coins arrondis 16"/>
            <p:cNvSpPr/>
            <p:nvPr/>
          </p:nvSpPr>
          <p:spPr>
            <a:xfrm>
              <a:off x="7452320" y="1988840"/>
              <a:ext cx="1369168" cy="792088"/>
            </a:xfrm>
            <a:prstGeom prst="round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>
                  <a:solidFill>
                    <a:schemeClr val="tx1"/>
                  </a:solidFill>
                </a:rPr>
                <a:t>Service indépendant de surveillance</a:t>
              </a:r>
              <a:endParaRPr lang="fr-FR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1496831" y="2996952"/>
            <a:ext cx="2503405" cy="3456384"/>
            <a:chOff x="1496831" y="2996952"/>
            <a:chExt cx="2503405" cy="3456384"/>
          </a:xfrm>
        </p:grpSpPr>
        <p:sp>
          <p:nvSpPr>
            <p:cNvPr id="2053" name="AutoShape 5"/>
            <p:cNvSpPr>
              <a:spLocks noChangeArrowheads="1"/>
            </p:cNvSpPr>
            <p:nvPr/>
          </p:nvSpPr>
          <p:spPr bwMode="auto">
            <a:xfrm rot="5400000">
              <a:off x="1434877" y="3901827"/>
              <a:ext cx="2627313" cy="817563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Rectangle à coins arrondis 17"/>
            <p:cNvSpPr/>
            <p:nvPr/>
          </p:nvSpPr>
          <p:spPr>
            <a:xfrm>
              <a:off x="1496831" y="5733256"/>
              <a:ext cx="2503405" cy="72008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rgbClr val="FF0000"/>
                  </a:solidFill>
                </a:rPr>
                <a:t>Impératifs de maintien de la production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6228184" y="2636912"/>
            <a:ext cx="2592288" cy="3816424"/>
            <a:chOff x="6228184" y="2636912"/>
            <a:chExt cx="2592288" cy="3816424"/>
          </a:xfrm>
        </p:grpSpPr>
        <p:sp>
          <p:nvSpPr>
            <p:cNvPr id="13" name="Rectangle à coins arrondis 12"/>
            <p:cNvSpPr/>
            <p:nvPr/>
          </p:nvSpPr>
          <p:spPr>
            <a:xfrm>
              <a:off x="6876256" y="4221088"/>
              <a:ext cx="1944216" cy="22322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rgbClr val="FF0000"/>
                  </a:solidFill>
                </a:rPr>
                <a:t>Service Inspection Reconnu</a:t>
              </a:r>
            </a:p>
            <a:p>
              <a:pPr algn="ctr"/>
              <a:r>
                <a:rPr lang="fr-FR" sz="2000" b="1" dirty="0" smtClean="0">
                  <a:solidFill>
                    <a:srgbClr val="FF0000"/>
                  </a:solidFill>
                </a:rPr>
                <a:t>SIR</a:t>
              </a:r>
              <a:endParaRPr lang="fr-FR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Flèche courbée vers la droite 20"/>
            <p:cNvSpPr/>
            <p:nvPr/>
          </p:nvSpPr>
          <p:spPr>
            <a:xfrm>
              <a:off x="6228184" y="2636912"/>
              <a:ext cx="1091560" cy="2232248"/>
            </a:xfrm>
            <a:prstGeom prst="curvedRightArrow">
              <a:avLst>
                <a:gd name="adj1" fmla="val 9538"/>
                <a:gd name="adj2" fmla="val 31193"/>
                <a:gd name="adj3" fmla="val 2630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5508104" y="3717032"/>
            <a:ext cx="504056" cy="144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1115616" y="1124744"/>
            <a:ext cx="1440160" cy="432048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Ressources humaines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4427984" y="1124744"/>
            <a:ext cx="1440160" cy="432048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Service achats</a:t>
            </a:r>
            <a:endParaRPr lang="fr-FR" sz="1000" dirty="0">
              <a:solidFill>
                <a:schemeClr val="tx1"/>
              </a:solidFill>
            </a:endParaRPr>
          </a:p>
        </p:txBody>
      </p:sp>
      <p:cxnSp>
        <p:nvCxnSpPr>
          <p:cNvPr id="27" name="Connecteur droit 26"/>
          <p:cNvCxnSpPr>
            <a:endCxn id="24" idx="2"/>
          </p:cNvCxnSpPr>
          <p:nvPr/>
        </p:nvCxnSpPr>
        <p:spPr>
          <a:xfrm flipV="1">
            <a:off x="1835696" y="1556792"/>
            <a:ext cx="0" cy="1080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4932040" y="1556792"/>
            <a:ext cx="0" cy="1080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à coins arrondis 28"/>
          <p:cNvSpPr/>
          <p:nvPr/>
        </p:nvSpPr>
        <p:spPr>
          <a:xfrm>
            <a:off x="6488385" y="3281564"/>
            <a:ext cx="1369168" cy="792088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Entretenir le matériel</a:t>
            </a:r>
            <a:endParaRPr lang="fr-FR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4906888" cy="851694"/>
          </a:xfrm>
        </p:spPr>
        <p:txBody>
          <a:bodyPr>
            <a:normAutofit/>
          </a:bodyPr>
          <a:lstStyle/>
          <a:p>
            <a:r>
              <a:rPr lang="fr-FR" dirty="0" smtClean="0"/>
              <a:t>Amélioration de la sécurité des entreprises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95536" y="2060848"/>
            <a:ext cx="8280920" cy="7920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800" dirty="0" smtClean="0"/>
              <a:t>Dispose d'une procédure d'élaboration et de révision d'un plan d'inspection:</a:t>
            </a:r>
            <a:endParaRPr lang="fr-FR" sz="28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5220072" y="476672"/>
            <a:ext cx="3600400" cy="864096"/>
          </a:xfrm>
        </p:spPr>
        <p:txBody>
          <a:bodyPr/>
          <a:lstStyle/>
          <a:p>
            <a:r>
              <a:rPr lang="fr-FR" dirty="0" smtClean="0"/>
              <a:t>La réglementation</a:t>
            </a:r>
          </a:p>
          <a:p>
            <a:r>
              <a:rPr lang="fr-FR" dirty="0" smtClean="0"/>
              <a:t>-Décret du 13 décembre 1999 (article 19)</a:t>
            </a:r>
          </a:p>
          <a:p>
            <a:r>
              <a:rPr lang="fr-FR" dirty="0" smtClean="0"/>
              <a:t>-Arrêté du 15 mars 2000 (articles 10§4 et 21)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23528" y="14127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Reconnaissance d'un service d'inspection" SIR"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3068960"/>
            <a:ext cx="67687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</a:rPr>
              <a:t>1°) Sélection et classement des équipements</a:t>
            </a:r>
          </a:p>
          <a:p>
            <a:endParaRPr lang="fr-FR" dirty="0" smtClean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3608" y="3573016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</a:rPr>
              <a:t>2°) Identification des modes de dégradation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83768" y="5229200"/>
            <a:ext cx="3750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5°) Affectation de la criticité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87824" y="5805264"/>
            <a:ext cx="5364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339966"/>
                </a:solidFill>
              </a:rPr>
              <a:t>6°) Choix des modalités de surveillance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91880" y="6396335"/>
            <a:ext cx="4702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66"/>
                </a:solidFill>
              </a:rPr>
              <a:t>7°) Révisions des plans d'inspection</a:t>
            </a:r>
            <a:endParaRPr lang="fr-FR" sz="2400" b="1" dirty="0">
              <a:solidFill>
                <a:srgbClr val="FF00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47664" y="4005064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3°) Estimation:</a:t>
            </a:r>
          </a:p>
          <a:p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-probabilité des modes de dégradation</a:t>
            </a:r>
          </a:p>
          <a:p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-conséquence de défaillance des équipements</a:t>
            </a:r>
            <a:endParaRPr lang="fr-F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_s29702"/>
          <p:cNvSpPr>
            <a:spLocks noChangeArrowheads="1"/>
          </p:cNvSpPr>
          <p:nvPr/>
        </p:nvSpPr>
        <p:spPr bwMode="auto">
          <a:xfrm>
            <a:off x="2255254" y="752361"/>
            <a:ext cx="4643952" cy="514068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latin typeface="Calibri" pitchFamily="34" charset="0"/>
              </a:rPr>
              <a:t>Criticité d’un appareil par le 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SIR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857224" y="1009394"/>
            <a:ext cx="2413726" cy="879403"/>
            <a:chOff x="857224" y="1009394"/>
            <a:chExt cx="2413726" cy="879403"/>
          </a:xfrm>
        </p:grpSpPr>
        <p:cxnSp>
          <p:nvCxnSpPr>
            <p:cNvPr id="29701" name="_s29701"/>
            <p:cNvCxnSpPr>
              <a:cxnSpLocks noChangeShapeType="1"/>
              <a:endCxn id="15" idx="1"/>
            </p:cNvCxnSpPr>
            <p:nvPr/>
          </p:nvCxnSpPr>
          <p:spPr bwMode="auto">
            <a:xfrm rot="16200000">
              <a:off x="1758293" y="1111271"/>
              <a:ext cx="598079" cy="394326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sp>
          <p:nvSpPr>
            <p:cNvPr id="16" name="_s29703"/>
            <p:cNvSpPr>
              <a:spLocks noChangeArrowheads="1"/>
            </p:cNvSpPr>
            <p:nvPr/>
          </p:nvSpPr>
          <p:spPr bwMode="auto">
            <a:xfrm>
              <a:off x="857224" y="1428736"/>
              <a:ext cx="2413726" cy="460061"/>
            </a:xfrm>
            <a:prstGeom prst="roundRect">
              <a:avLst>
                <a:gd name="adj" fmla="val 16667"/>
              </a:avLst>
            </a:prstGeom>
            <a:solidFill>
              <a:srgbClr val="B8CCE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3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Gravité d’une défaillance :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5643570" y="1285861"/>
            <a:ext cx="2787230" cy="642942"/>
            <a:chOff x="5643570" y="1214423"/>
            <a:chExt cx="2787230" cy="640369"/>
          </a:xfrm>
        </p:grpSpPr>
        <p:cxnSp>
          <p:nvCxnSpPr>
            <p:cNvPr id="29700" name="_s29700"/>
            <p:cNvCxnSpPr>
              <a:cxnSpLocks noChangeShapeType="1"/>
            </p:cNvCxnSpPr>
            <p:nvPr/>
          </p:nvCxnSpPr>
          <p:spPr bwMode="auto">
            <a:xfrm rot="10800000">
              <a:off x="5643570" y="1214423"/>
              <a:ext cx="1566406" cy="375335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sp>
          <p:nvSpPr>
            <p:cNvPr id="17" name="_s29704"/>
            <p:cNvSpPr>
              <a:spLocks noChangeArrowheads="1"/>
            </p:cNvSpPr>
            <p:nvPr/>
          </p:nvSpPr>
          <p:spPr bwMode="auto">
            <a:xfrm>
              <a:off x="6143636" y="1428736"/>
              <a:ext cx="2287164" cy="426056"/>
            </a:xfrm>
            <a:prstGeom prst="roundRect">
              <a:avLst>
                <a:gd name="adj" fmla="val 2722"/>
              </a:avLst>
            </a:prstGeom>
            <a:solidFill>
              <a:srgbClr val="FABF8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3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Probabilité d’une défaillance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8" name="AutoShape 9"/>
          <p:cNvSpPr>
            <a:spLocks noChangeArrowheads="1"/>
          </p:cNvSpPr>
          <p:nvPr/>
        </p:nvSpPr>
        <p:spPr bwMode="auto">
          <a:xfrm rot="3365237">
            <a:off x="1922188" y="2147615"/>
            <a:ext cx="612081" cy="48229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 rot="7323667">
            <a:off x="6269172" y="2138406"/>
            <a:ext cx="572076" cy="444376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714348" y="3143248"/>
          <a:ext cx="2890524" cy="243840"/>
        </p:xfrm>
        <a:graphic>
          <a:graphicData uri="http://schemas.openxmlformats.org/drawingml/2006/table">
            <a:tbl>
              <a:tblPr/>
              <a:tblGrid>
                <a:gridCol w="2217757"/>
                <a:gridCol w="672767"/>
              </a:tblGrid>
              <a:tr h="0">
                <a:tc>
                  <a:txBody>
                    <a:bodyPr/>
                    <a:lstStyle/>
                    <a:p>
                      <a:pPr indent="22669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1" dirty="0">
                          <a:solidFill>
                            <a:srgbClr val="5A5A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Indice de gravité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4643438" y="3143248"/>
          <a:ext cx="3571900" cy="243840"/>
        </p:xfrm>
        <a:graphic>
          <a:graphicData uri="http://schemas.openxmlformats.org/drawingml/2006/table">
            <a:tbl>
              <a:tblPr/>
              <a:tblGrid>
                <a:gridCol w="3000396"/>
                <a:gridCol w="571504"/>
              </a:tblGrid>
              <a:tr h="0">
                <a:tc>
                  <a:txBody>
                    <a:bodyPr/>
                    <a:lstStyle/>
                    <a:p>
                      <a:pPr indent="22669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1" dirty="0">
                          <a:solidFill>
                            <a:srgbClr val="5A5A5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Catégorie de probabilité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au 25"/>
          <p:cNvGraphicFramePr>
            <a:graphicFrameLocks noGrp="1"/>
          </p:cNvGraphicFramePr>
          <p:nvPr/>
        </p:nvGraphicFramePr>
        <p:xfrm>
          <a:off x="1428728" y="4572008"/>
          <a:ext cx="6643736" cy="1571637"/>
        </p:xfrm>
        <a:graphic>
          <a:graphicData uri="http://schemas.openxmlformats.org/drawingml/2006/table">
            <a:tbl>
              <a:tblPr/>
              <a:tblGrid>
                <a:gridCol w="948494"/>
                <a:gridCol w="950633"/>
                <a:gridCol w="950633"/>
                <a:gridCol w="948494"/>
                <a:gridCol w="948494"/>
                <a:gridCol w="948494"/>
                <a:gridCol w="948494"/>
              </a:tblGrid>
              <a:tr h="217779"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endParaRPr lang="fr-F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endParaRPr lang="fr-F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indent="2266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b="1">
                          <a:latin typeface="Arial"/>
                          <a:ea typeface="Times New Roman"/>
                          <a:cs typeface="Times New Roman"/>
                        </a:rPr>
                        <a:t>Catégorie de probabilité</a:t>
                      </a:r>
                      <a:endParaRPr lang="fr-F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7779"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endParaRPr lang="fr-F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endParaRPr lang="fr-F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b="1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fr-F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b="1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fr-F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b="1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fr-F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b="1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fr-F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b="1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fr-F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17779">
                <a:tc rowSpan="5">
                  <a:txBody>
                    <a:bodyPr/>
                    <a:lstStyle/>
                    <a:p>
                      <a:pPr marL="71755" marR="71755" indent="226695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000" b="1">
                          <a:latin typeface="Arial"/>
                          <a:ea typeface="Times New Roman"/>
                          <a:cs typeface="Times New Roman"/>
                        </a:rPr>
                        <a:t>Indice de gravité</a:t>
                      </a:r>
                      <a:endParaRPr lang="fr-F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b="1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fr-F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b="1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fr-F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b="1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fr-F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b="1"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fr-F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b="1"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fr-F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b="1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fr-F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b="1"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fr-F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b="1"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fr-F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b="1"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fr-F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b="1"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fr-F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b="1"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fr-F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b="1"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fr-F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b="1"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fr-F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b="1"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fr-F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b="1"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fr-F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b="1"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fr-F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b="1"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fr-F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b="1"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endParaRPr lang="fr-F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b="1"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endParaRPr lang="fr-F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b="1"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endParaRPr lang="fr-F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6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b="1"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fr-F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b="1"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fr-F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b="1"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endParaRPr lang="fr-F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b="1"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endParaRPr lang="fr-F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b="1" dirty="0"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59061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lipse 2"/>
          <p:cNvSpPr/>
          <p:nvPr/>
        </p:nvSpPr>
        <p:spPr>
          <a:xfrm>
            <a:off x="5148064" y="2996952"/>
            <a:ext cx="432048" cy="3600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067944" y="2492896"/>
            <a:ext cx="4392488" cy="646331"/>
          </a:xfrm>
          <a:prstGeom prst="rect">
            <a:avLst/>
          </a:prstGeom>
          <a:solidFill>
            <a:srgbClr val="FF0000">
              <a:alpha val="85000"/>
            </a:srgb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dirty="0" smtClean="0"/>
              <a:t>La périodicité d’inspection selon l’analyse de risque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27584" y="548680"/>
            <a:ext cx="2880320" cy="646331"/>
          </a:xfrm>
          <a:prstGeom prst="rect">
            <a:avLst/>
          </a:prstGeom>
          <a:solidFill>
            <a:srgbClr val="FFFF00">
              <a:alpha val="7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L’identification du site et des acteurs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691680" y="1700808"/>
            <a:ext cx="2952328" cy="646331"/>
          </a:xfrm>
          <a:prstGeom prst="rect">
            <a:avLst/>
          </a:prstGeom>
          <a:solidFill>
            <a:schemeClr val="accent3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L’identification de l’équipement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339752" y="3645024"/>
            <a:ext cx="6552728" cy="646331"/>
          </a:xfrm>
          <a:prstGeom prst="rect">
            <a:avLst/>
          </a:prstGeom>
          <a:solidFill>
            <a:srgbClr val="00B0F0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La périodicité règlementaire, et selon la qualification du service inspection, la périodicité effective avec historique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724128" y="6021288"/>
            <a:ext cx="3168352" cy="369332"/>
          </a:xfrm>
          <a:prstGeom prst="rect">
            <a:avLst/>
          </a:prstGeom>
          <a:solidFill>
            <a:srgbClr val="C00000">
              <a:alpha val="72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Visa des acteurs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1693</Words>
  <Application>Microsoft Office PowerPoint</Application>
  <PresentationFormat>Affichage à l'écran (4:3)</PresentationFormat>
  <Paragraphs>456</Paragraphs>
  <Slides>26</Slides>
  <Notes>3</Notes>
  <HiddenSlides>11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8" baseType="lpstr">
      <vt:lpstr>Thème Office</vt:lpstr>
      <vt:lpstr>Document</vt:lpstr>
      <vt:lpstr>Présentation PowerPoint</vt:lpstr>
      <vt:lpstr>Plan de l’exposé</vt:lpstr>
      <vt:lpstr>Présentation PowerPoint</vt:lpstr>
      <vt:lpstr>Présentation PowerPoint</vt:lpstr>
      <vt:lpstr>Présentation PowerPoint</vt:lpstr>
      <vt:lpstr>Présentation PowerPoint</vt:lpstr>
      <vt:lpstr>Amélioration de la sécurité des entreprises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BTS CRCI</vt:lpstr>
      <vt:lpstr>La fonction ANALYSE – ETUDES – CONCEPTION</vt:lpstr>
      <vt:lpstr>Analyse – Etudes - Conception   /  Fiche d’activité N°</vt:lpstr>
      <vt:lpstr>Analyse – Etudes - Conception   /  Fiche d’activité N°</vt:lpstr>
      <vt:lpstr>Analyse – Etudes - Conception   /  Fiche d’activité N°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ltmonge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ff</dc:creator>
  <cp:lastModifiedBy>Utilisateur</cp:lastModifiedBy>
  <cp:revision>262</cp:revision>
  <cp:lastPrinted>2014-03-30T13:09:25Z</cp:lastPrinted>
  <dcterms:created xsi:type="dcterms:W3CDTF">2012-10-11T20:55:53Z</dcterms:created>
  <dcterms:modified xsi:type="dcterms:W3CDTF">2014-04-02T07:03:36Z</dcterms:modified>
</cp:coreProperties>
</file>