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356" r:id="rId3"/>
    <p:sldId id="357" r:id="rId4"/>
    <p:sldId id="349" r:id="rId5"/>
    <p:sldId id="381" r:id="rId6"/>
    <p:sldId id="382" r:id="rId7"/>
    <p:sldId id="347" r:id="rId8"/>
    <p:sldId id="350" r:id="rId9"/>
    <p:sldId id="348" r:id="rId10"/>
    <p:sldId id="383" r:id="rId11"/>
    <p:sldId id="384" r:id="rId12"/>
    <p:sldId id="352" r:id="rId13"/>
    <p:sldId id="388" r:id="rId14"/>
    <p:sldId id="389" r:id="rId15"/>
    <p:sldId id="390" r:id="rId16"/>
    <p:sldId id="391" r:id="rId17"/>
    <p:sldId id="392" r:id="rId18"/>
    <p:sldId id="387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32"/>
    <a:srgbClr val="FFCC00"/>
    <a:srgbClr val="69DBDB"/>
    <a:srgbClr val="F5B9D7"/>
    <a:srgbClr val="78D1D2"/>
    <a:srgbClr val="BFA438"/>
    <a:srgbClr val="FFEE93"/>
    <a:srgbClr val="FFB46E"/>
    <a:srgbClr val="BFBFBF"/>
    <a:srgbClr val="6D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647" autoAdjust="0"/>
  </p:normalViewPr>
  <p:slideViewPr>
    <p:cSldViewPr snapToGrid="0" snapToObjects="1">
      <p:cViewPr>
        <p:scale>
          <a:sx n="120" d="100"/>
          <a:sy n="120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e&#769;es%20chaudronerie%20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donn&#233;es%20chaudronerie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'[données chaudronerie V3.xlsx]Feuil1'!$B$3</c:f>
              <c:strCache>
                <c:ptCount val="1"/>
                <c:pt idx="0">
                  <c:v>1CAP CEC </c:v>
                </c:pt>
              </c:strCache>
            </c:strRef>
          </c:tx>
          <c:cat>
            <c:numRef>
              <c:f>'[données chaudronerie V3.xlsx]Feuil1'!$C$2:$S$2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'[données chaudronerie V3.xlsx]Feuil1'!$C$3:$S$3</c:f>
              <c:numCache>
                <c:formatCode>General</c:formatCode>
                <c:ptCount val="17"/>
                <c:pt idx="0">
                  <c:v>510.0</c:v>
                </c:pt>
                <c:pt idx="1">
                  <c:v>528.0</c:v>
                </c:pt>
                <c:pt idx="2">
                  <c:v>536.0</c:v>
                </c:pt>
                <c:pt idx="3">
                  <c:v>572.0</c:v>
                </c:pt>
                <c:pt idx="4">
                  <c:v>581.0</c:v>
                </c:pt>
                <c:pt idx="5">
                  <c:v>578.0</c:v>
                </c:pt>
                <c:pt idx="6">
                  <c:v>616.0</c:v>
                </c:pt>
                <c:pt idx="7">
                  <c:v>584.0</c:v>
                </c:pt>
                <c:pt idx="8">
                  <c:v>509.0</c:v>
                </c:pt>
                <c:pt idx="9">
                  <c:v>496.0</c:v>
                </c:pt>
                <c:pt idx="10">
                  <c:v>465.0</c:v>
                </c:pt>
                <c:pt idx="11">
                  <c:v>448.0</c:v>
                </c:pt>
                <c:pt idx="12">
                  <c:v>732.0</c:v>
                </c:pt>
                <c:pt idx="13">
                  <c:v>768.0</c:v>
                </c:pt>
                <c:pt idx="14">
                  <c:v>783.0</c:v>
                </c:pt>
                <c:pt idx="15">
                  <c:v>777.0</c:v>
                </c:pt>
                <c:pt idx="16">
                  <c:v>797.0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'[données chaudronerie V3.xlsx]Feuil1'!$B$4</c:f>
              <c:strCache>
                <c:ptCount val="1"/>
                <c:pt idx="0">
                  <c:v>2NDE BEP ROC SM /Seconde bac pro TCI 3 ans</c:v>
                </c:pt>
              </c:strCache>
            </c:strRef>
          </c:tx>
          <c:cat>
            <c:numRef>
              <c:f>'[données chaudronerie V3.xlsx]Feuil1'!$C$2:$S$2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'[données chaudronerie V3.xlsx]Feuil1'!$C$4:$S$4</c:f>
              <c:numCache>
                <c:formatCode>General</c:formatCode>
                <c:ptCount val="17"/>
                <c:pt idx="0">
                  <c:v>5602.0</c:v>
                </c:pt>
                <c:pt idx="1">
                  <c:v>5455.0</c:v>
                </c:pt>
                <c:pt idx="2">
                  <c:v>4970.0</c:v>
                </c:pt>
                <c:pt idx="3">
                  <c:v>4114.0</c:v>
                </c:pt>
                <c:pt idx="4">
                  <c:v>3737.0</c:v>
                </c:pt>
                <c:pt idx="5">
                  <c:v>3328.0</c:v>
                </c:pt>
                <c:pt idx="6">
                  <c:v>3144.0</c:v>
                </c:pt>
                <c:pt idx="7">
                  <c:v>2890.0</c:v>
                </c:pt>
                <c:pt idx="8">
                  <c:v>2841.0</c:v>
                </c:pt>
                <c:pt idx="9">
                  <c:v>2773.0</c:v>
                </c:pt>
                <c:pt idx="10">
                  <c:v>2663.0</c:v>
                </c:pt>
                <c:pt idx="11">
                  <c:v>2117.0</c:v>
                </c:pt>
                <c:pt idx="12">
                  <c:v>2079.0</c:v>
                </c:pt>
                <c:pt idx="13">
                  <c:v>1975.0</c:v>
                </c:pt>
                <c:pt idx="14">
                  <c:v>1919.0</c:v>
                </c:pt>
                <c:pt idx="15">
                  <c:v>1999.0</c:v>
                </c:pt>
                <c:pt idx="16">
                  <c:v>2145.0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'[données chaudronerie V3.xlsx]Feuil1'!$B$5</c:f>
              <c:strCache>
                <c:ptCount val="1"/>
                <c:pt idx="0">
                  <c:v>Terminale bac pro (ROC SM, TCI 2 ou 3 ans)</c:v>
                </c:pt>
              </c:strCache>
            </c:strRef>
          </c:tx>
          <c:cat>
            <c:numRef>
              <c:f>'[données chaudronerie V3.xlsx]Feuil1'!$C$2:$S$2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'[données chaudronerie V3.xlsx]Feuil1'!$C$5:$S$5</c:f>
              <c:numCache>
                <c:formatCode>General</c:formatCode>
                <c:ptCount val="17"/>
                <c:pt idx="2">
                  <c:v>991.0</c:v>
                </c:pt>
                <c:pt idx="3">
                  <c:v>959.0</c:v>
                </c:pt>
                <c:pt idx="4">
                  <c:v>945.0</c:v>
                </c:pt>
                <c:pt idx="5">
                  <c:v>823.0</c:v>
                </c:pt>
                <c:pt idx="6">
                  <c:v>849.0</c:v>
                </c:pt>
                <c:pt idx="7">
                  <c:v>853.0</c:v>
                </c:pt>
                <c:pt idx="8">
                  <c:v>879.0</c:v>
                </c:pt>
                <c:pt idx="9">
                  <c:v>790.0</c:v>
                </c:pt>
                <c:pt idx="10">
                  <c:v>738.0</c:v>
                </c:pt>
                <c:pt idx="11">
                  <c:v>787.0</c:v>
                </c:pt>
                <c:pt idx="12">
                  <c:v>828.0</c:v>
                </c:pt>
                <c:pt idx="13">
                  <c:v>1178.0</c:v>
                </c:pt>
                <c:pt idx="14">
                  <c:v>1952.0</c:v>
                </c:pt>
                <c:pt idx="15">
                  <c:v>1553.0</c:v>
                </c:pt>
                <c:pt idx="16">
                  <c:v>1572.0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'[données chaudronerie V3.xlsx]Feuil1'!$B$6</c:f>
              <c:strCache>
                <c:ptCount val="1"/>
                <c:pt idx="0">
                  <c:v>1ERE Bac STI GMC</c:v>
                </c:pt>
              </c:strCache>
            </c:strRef>
          </c:tx>
          <c:cat>
            <c:numRef>
              <c:f>'[données chaudronerie V3.xlsx]Feuil1'!$C$2:$S$2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'[données chaudronerie V3.xlsx]Feuil1'!$C$6:$S$6</c:f>
              <c:numCache>
                <c:formatCode>General</c:formatCode>
                <c:ptCount val="17"/>
                <c:pt idx="0">
                  <c:v>628.0</c:v>
                </c:pt>
                <c:pt idx="1">
                  <c:v>658.0</c:v>
                </c:pt>
                <c:pt idx="2">
                  <c:v>642.0</c:v>
                </c:pt>
                <c:pt idx="3">
                  <c:v>610.0</c:v>
                </c:pt>
                <c:pt idx="4">
                  <c:v>556.0</c:v>
                </c:pt>
                <c:pt idx="5">
                  <c:v>552.0</c:v>
                </c:pt>
                <c:pt idx="6">
                  <c:v>544.0</c:v>
                </c:pt>
                <c:pt idx="7">
                  <c:v>564.0</c:v>
                </c:pt>
                <c:pt idx="8">
                  <c:v>500.0</c:v>
                </c:pt>
                <c:pt idx="9">
                  <c:v>468.0</c:v>
                </c:pt>
                <c:pt idx="10">
                  <c:v>422.0</c:v>
                </c:pt>
                <c:pt idx="11">
                  <c:v>430.0</c:v>
                </c:pt>
                <c:pt idx="12">
                  <c:v>399.0</c:v>
                </c:pt>
                <c:pt idx="13">
                  <c:v>334.0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'[données chaudronerie V3.xlsx]Feuil1'!$B$7</c:f>
              <c:strCache>
                <c:ptCount val="1"/>
                <c:pt idx="0">
                  <c:v>1BTS2 ROC / CRCI</c:v>
                </c:pt>
              </c:strCache>
            </c:strRef>
          </c:tx>
          <c:cat>
            <c:numRef>
              <c:f>'[données chaudronerie V3.xlsx]Feuil1'!$C$2:$S$2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'[données chaudronerie V3.xlsx]Feuil1'!$C$7:$S$7</c:f>
              <c:numCache>
                <c:formatCode>General</c:formatCode>
                <c:ptCount val="17"/>
                <c:pt idx="0">
                  <c:v>420.0</c:v>
                </c:pt>
                <c:pt idx="1">
                  <c:v>397.0</c:v>
                </c:pt>
                <c:pt idx="2">
                  <c:v>439.0</c:v>
                </c:pt>
                <c:pt idx="3">
                  <c:v>458.0</c:v>
                </c:pt>
                <c:pt idx="4">
                  <c:v>421.0</c:v>
                </c:pt>
                <c:pt idx="5">
                  <c:v>430.0</c:v>
                </c:pt>
                <c:pt idx="6">
                  <c:v>413.0</c:v>
                </c:pt>
                <c:pt idx="7">
                  <c:v>415.0</c:v>
                </c:pt>
                <c:pt idx="8">
                  <c:v>419.0</c:v>
                </c:pt>
                <c:pt idx="9">
                  <c:v>396.0</c:v>
                </c:pt>
                <c:pt idx="10">
                  <c:v>386.0</c:v>
                </c:pt>
                <c:pt idx="11">
                  <c:v>367.0</c:v>
                </c:pt>
                <c:pt idx="12">
                  <c:v>397.0</c:v>
                </c:pt>
                <c:pt idx="13">
                  <c:v>401.0</c:v>
                </c:pt>
                <c:pt idx="14">
                  <c:v>411.0</c:v>
                </c:pt>
                <c:pt idx="15">
                  <c:v>472.0</c:v>
                </c:pt>
                <c:pt idx="16">
                  <c:v>410.0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976120"/>
        <c:axId val="-2054369496"/>
      </c:lineChart>
      <c:catAx>
        <c:axId val="210997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4369496"/>
        <c:crosses val="autoZero"/>
        <c:auto val="1"/>
        <c:lblAlgn val="ctr"/>
        <c:lblOffset val="100"/>
        <c:noMultiLvlLbl val="0"/>
      </c:catAx>
      <c:valAx>
        <c:axId val="-2054369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976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'[données chaudronerie V3.xlsx]Feuil1'!$B$3</c:f>
              <c:strCache>
                <c:ptCount val="1"/>
                <c:pt idx="0">
                  <c:v>1CAP CEC </c:v>
                </c:pt>
              </c:strCache>
            </c:strRef>
          </c:tx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V3.xlsx]Feuil1'!$H$3:$S$3</c:f>
              <c:numCache>
                <c:formatCode>General</c:formatCode>
                <c:ptCount val="12"/>
                <c:pt idx="0">
                  <c:v>578.0</c:v>
                </c:pt>
                <c:pt idx="1">
                  <c:v>616.0</c:v>
                </c:pt>
                <c:pt idx="2">
                  <c:v>584.0</c:v>
                </c:pt>
                <c:pt idx="3">
                  <c:v>509.0</c:v>
                </c:pt>
                <c:pt idx="4">
                  <c:v>496.0</c:v>
                </c:pt>
                <c:pt idx="5">
                  <c:v>465.0</c:v>
                </c:pt>
                <c:pt idx="6">
                  <c:v>448.0</c:v>
                </c:pt>
                <c:pt idx="7">
                  <c:v>732.0</c:v>
                </c:pt>
                <c:pt idx="8">
                  <c:v>768.0</c:v>
                </c:pt>
                <c:pt idx="9">
                  <c:v>783.0</c:v>
                </c:pt>
                <c:pt idx="10">
                  <c:v>777.0</c:v>
                </c:pt>
                <c:pt idx="11">
                  <c:v>797.0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chaudronerie V3.xlsx]Feuil1'!$B$4</c:f>
              <c:strCache>
                <c:ptCount val="1"/>
                <c:pt idx="0">
                  <c:v>2NDE BEP ROC SM /Seconde bac pro TCI 3 ans</c:v>
                </c:pt>
              </c:strCache>
            </c:strRef>
          </c:tx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V3.xlsx]Feuil1'!$H$4:$S$4</c:f>
              <c:numCache>
                <c:formatCode>General</c:formatCode>
                <c:ptCount val="12"/>
                <c:pt idx="0">
                  <c:v>3328.0</c:v>
                </c:pt>
                <c:pt idx="1">
                  <c:v>3144.0</c:v>
                </c:pt>
                <c:pt idx="2">
                  <c:v>2890.0</c:v>
                </c:pt>
                <c:pt idx="3">
                  <c:v>2841.0</c:v>
                </c:pt>
                <c:pt idx="4">
                  <c:v>2773.0</c:v>
                </c:pt>
                <c:pt idx="5">
                  <c:v>2663.0</c:v>
                </c:pt>
                <c:pt idx="6">
                  <c:v>2117.0</c:v>
                </c:pt>
                <c:pt idx="7">
                  <c:v>2079.0</c:v>
                </c:pt>
                <c:pt idx="8">
                  <c:v>1975.0</c:v>
                </c:pt>
                <c:pt idx="9">
                  <c:v>1919.0</c:v>
                </c:pt>
                <c:pt idx="10">
                  <c:v>1999.0</c:v>
                </c:pt>
                <c:pt idx="11">
                  <c:v>2145.0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'[données chaudronerie V3.xlsx]Feuil1'!$B$5</c:f>
              <c:strCache>
                <c:ptCount val="1"/>
                <c:pt idx="0">
                  <c:v>Terminale bac pro (ROC SM, TCI 2 ou 3 ans)</c:v>
                </c:pt>
              </c:strCache>
            </c:strRef>
          </c:tx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V3.xlsx]Feuil1'!$H$5:$S$5</c:f>
              <c:numCache>
                <c:formatCode>General</c:formatCode>
                <c:ptCount val="12"/>
                <c:pt idx="0">
                  <c:v>823.0</c:v>
                </c:pt>
                <c:pt idx="1">
                  <c:v>849.0</c:v>
                </c:pt>
                <c:pt idx="2">
                  <c:v>853.0</c:v>
                </c:pt>
                <c:pt idx="3">
                  <c:v>879.0</c:v>
                </c:pt>
                <c:pt idx="4">
                  <c:v>790.0</c:v>
                </c:pt>
                <c:pt idx="5">
                  <c:v>738.0</c:v>
                </c:pt>
                <c:pt idx="6">
                  <c:v>787.0</c:v>
                </c:pt>
                <c:pt idx="7">
                  <c:v>828.0</c:v>
                </c:pt>
                <c:pt idx="8">
                  <c:v>1178.0</c:v>
                </c:pt>
                <c:pt idx="9">
                  <c:v>1952.0</c:v>
                </c:pt>
                <c:pt idx="10">
                  <c:v>1553.0</c:v>
                </c:pt>
                <c:pt idx="11">
                  <c:v>1572.0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'[données chaudronerie V3.xlsx]Feuil1'!$B$7</c:f>
              <c:strCache>
                <c:ptCount val="1"/>
                <c:pt idx="0">
                  <c:v>1BTS2 ROC / CRCI</c:v>
                </c:pt>
              </c:strCache>
            </c:strRef>
          </c:tx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V3.xlsx]Feuil1'!$H$7:$S$7</c:f>
              <c:numCache>
                <c:formatCode>General</c:formatCode>
                <c:ptCount val="12"/>
                <c:pt idx="0">
                  <c:v>430.0</c:v>
                </c:pt>
                <c:pt idx="1">
                  <c:v>413.0</c:v>
                </c:pt>
                <c:pt idx="2">
                  <c:v>415.0</c:v>
                </c:pt>
                <c:pt idx="3">
                  <c:v>419.0</c:v>
                </c:pt>
                <c:pt idx="4">
                  <c:v>396.0</c:v>
                </c:pt>
                <c:pt idx="5">
                  <c:v>386.0</c:v>
                </c:pt>
                <c:pt idx="6">
                  <c:v>367.0</c:v>
                </c:pt>
                <c:pt idx="7">
                  <c:v>397.0</c:v>
                </c:pt>
                <c:pt idx="8">
                  <c:v>401.0</c:v>
                </c:pt>
                <c:pt idx="9">
                  <c:v>411.0</c:v>
                </c:pt>
                <c:pt idx="10">
                  <c:v>472.0</c:v>
                </c:pt>
                <c:pt idx="11">
                  <c:v>410.0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5772184"/>
        <c:axId val="-2066675832"/>
      </c:lineChart>
      <c:catAx>
        <c:axId val="-206577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6675832"/>
        <c:crosses val="autoZero"/>
        <c:auto val="1"/>
        <c:lblAlgn val="ctr"/>
        <c:lblOffset val="100"/>
        <c:noMultiLvlLbl val="0"/>
      </c:catAx>
      <c:valAx>
        <c:axId val="-2066675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5772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'[données chaudronerie V3.xlsx]Feuil1'!$B$12</c:f>
              <c:strCache>
                <c:ptCount val="1"/>
                <c:pt idx="0">
                  <c:v>1CAP CEC </c:v>
                </c:pt>
              </c:strCache>
            </c:strRef>
          </c:tx>
          <c:cat>
            <c:numRef>
              <c:f>'[données chaudronerie V3.xlsx]Feuil1'!$C$11:$R$11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V3.xlsx]Feuil1'!$C$12:$R$12</c:f>
              <c:numCache>
                <c:formatCode>General</c:formatCode>
                <c:ptCount val="16"/>
                <c:pt idx="0">
                  <c:v>345.0</c:v>
                </c:pt>
                <c:pt idx="1">
                  <c:v>354.0</c:v>
                </c:pt>
                <c:pt idx="2">
                  <c:v>233.0</c:v>
                </c:pt>
                <c:pt idx="3">
                  <c:v>246.0</c:v>
                </c:pt>
                <c:pt idx="4">
                  <c:v>178.0</c:v>
                </c:pt>
                <c:pt idx="5">
                  <c:v>165.0</c:v>
                </c:pt>
                <c:pt idx="6">
                  <c:v>99.0</c:v>
                </c:pt>
                <c:pt idx="7">
                  <c:v>105.0</c:v>
                </c:pt>
                <c:pt idx="8">
                  <c:v>112.0</c:v>
                </c:pt>
                <c:pt idx="9">
                  <c:v>90.0</c:v>
                </c:pt>
                <c:pt idx="10">
                  <c:v>85.0</c:v>
                </c:pt>
                <c:pt idx="11">
                  <c:v>83.0</c:v>
                </c:pt>
                <c:pt idx="12">
                  <c:v>296.0</c:v>
                </c:pt>
                <c:pt idx="13">
                  <c:v>290.0</c:v>
                </c:pt>
                <c:pt idx="14">
                  <c:v>288.0</c:v>
                </c:pt>
                <c:pt idx="15">
                  <c:v>267.0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chaudronerie V3.xlsx]Feuil1'!$B$13</c:f>
              <c:strCache>
                <c:ptCount val="1"/>
                <c:pt idx="0">
                  <c:v>2NDE BEP ROC SM /Seconde bac pro TCI 3 ans</c:v>
                </c:pt>
              </c:strCache>
            </c:strRef>
          </c:tx>
          <c:cat>
            <c:numRef>
              <c:f>'[données chaudronerie V3.xlsx]Feuil1'!$C$11:$R$11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V3.xlsx]Feuil1'!$C$13:$R$13</c:f>
              <c:numCache>
                <c:formatCode>General</c:formatCode>
                <c:ptCount val="16"/>
                <c:pt idx="0">
                  <c:v>750.0</c:v>
                </c:pt>
                <c:pt idx="1">
                  <c:v>840.0</c:v>
                </c:pt>
                <c:pt idx="2">
                  <c:v>961.0</c:v>
                </c:pt>
                <c:pt idx="3">
                  <c:v>961.0</c:v>
                </c:pt>
                <c:pt idx="4">
                  <c:v>908.0</c:v>
                </c:pt>
                <c:pt idx="5">
                  <c:v>877.0</c:v>
                </c:pt>
                <c:pt idx="6">
                  <c:v>746.0</c:v>
                </c:pt>
                <c:pt idx="7">
                  <c:v>643.0</c:v>
                </c:pt>
                <c:pt idx="8">
                  <c:v>709.0</c:v>
                </c:pt>
                <c:pt idx="9">
                  <c:v>866.0</c:v>
                </c:pt>
                <c:pt idx="10">
                  <c:v>863.0</c:v>
                </c:pt>
                <c:pt idx="11">
                  <c:v>879.0</c:v>
                </c:pt>
                <c:pt idx="12">
                  <c:v>488.0</c:v>
                </c:pt>
                <c:pt idx="13">
                  <c:v>631.0</c:v>
                </c:pt>
                <c:pt idx="14">
                  <c:v>702.0</c:v>
                </c:pt>
                <c:pt idx="15">
                  <c:v>687.0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'[données chaudronerie V3.xlsx]Feuil1'!$B$14</c:f>
              <c:strCache>
                <c:ptCount val="1"/>
                <c:pt idx="0">
                  <c:v>Terminale bac pro (ROC SM, TCI 2 ou 3 ans)</c:v>
                </c:pt>
              </c:strCache>
            </c:strRef>
          </c:tx>
          <c:cat>
            <c:numRef>
              <c:f>'[données chaudronerie V3.xlsx]Feuil1'!$C$11:$R$11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V3.xlsx]Feuil1'!$C$14:$R$14</c:f>
              <c:numCache>
                <c:formatCode>General</c:formatCode>
                <c:ptCount val="16"/>
                <c:pt idx="2">
                  <c:v>370.0</c:v>
                </c:pt>
                <c:pt idx="3">
                  <c:v>373.0</c:v>
                </c:pt>
                <c:pt idx="4">
                  <c:v>392.0</c:v>
                </c:pt>
                <c:pt idx="5">
                  <c:v>472.0</c:v>
                </c:pt>
                <c:pt idx="6">
                  <c:v>497.0</c:v>
                </c:pt>
                <c:pt idx="7">
                  <c:v>542.0</c:v>
                </c:pt>
                <c:pt idx="8">
                  <c:v>577.0</c:v>
                </c:pt>
                <c:pt idx="9">
                  <c:v>599.0</c:v>
                </c:pt>
                <c:pt idx="10">
                  <c:v>586.0</c:v>
                </c:pt>
                <c:pt idx="11">
                  <c:v>646.0</c:v>
                </c:pt>
                <c:pt idx="12">
                  <c:v>765.0</c:v>
                </c:pt>
                <c:pt idx="13">
                  <c:v>883.0</c:v>
                </c:pt>
                <c:pt idx="14">
                  <c:v>1221.0</c:v>
                </c:pt>
                <c:pt idx="15">
                  <c:v>952.0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'[données chaudronerie V3.xlsx]Feuil1'!$B$15</c:f>
              <c:strCache>
                <c:ptCount val="1"/>
                <c:pt idx="0">
                  <c:v>1BTS2 ROC / CRCI</c:v>
                </c:pt>
              </c:strCache>
            </c:strRef>
          </c:tx>
          <c:cat>
            <c:numRef>
              <c:f>'[données chaudronerie V3.xlsx]Feuil1'!$C$11:$R$11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V3.xlsx]Feuil1'!$C$15:$R$15</c:f>
              <c:numCache>
                <c:formatCode>General</c:formatCode>
                <c:ptCount val="16"/>
                <c:pt idx="0">
                  <c:v>53.0</c:v>
                </c:pt>
                <c:pt idx="1">
                  <c:v>52.0</c:v>
                </c:pt>
                <c:pt idx="2">
                  <c:v>68.0</c:v>
                </c:pt>
                <c:pt idx="3">
                  <c:v>101.0</c:v>
                </c:pt>
                <c:pt idx="4">
                  <c:v>134.0</c:v>
                </c:pt>
                <c:pt idx="5">
                  <c:v>144.0</c:v>
                </c:pt>
                <c:pt idx="6">
                  <c:v>138.0</c:v>
                </c:pt>
                <c:pt idx="7">
                  <c:v>130.0</c:v>
                </c:pt>
                <c:pt idx="8">
                  <c:v>169.0</c:v>
                </c:pt>
                <c:pt idx="9">
                  <c:v>151.0</c:v>
                </c:pt>
                <c:pt idx="10">
                  <c:v>185.0</c:v>
                </c:pt>
                <c:pt idx="11">
                  <c:v>209.0</c:v>
                </c:pt>
                <c:pt idx="12">
                  <c:v>163.0</c:v>
                </c:pt>
                <c:pt idx="13">
                  <c:v>305.0</c:v>
                </c:pt>
                <c:pt idx="14">
                  <c:v>389.0</c:v>
                </c:pt>
                <c:pt idx="15">
                  <c:v>479.0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4412504"/>
        <c:axId val="-2064263672"/>
      </c:lineChart>
      <c:catAx>
        <c:axId val="-205441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4263672"/>
        <c:crosses val="autoZero"/>
        <c:auto val="1"/>
        <c:lblAlgn val="ctr"/>
        <c:lblOffset val="100"/>
        <c:noMultiLvlLbl val="0"/>
      </c:catAx>
      <c:valAx>
        <c:axId val="-2064263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4412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22545730524101"/>
          <c:y val="0.0563847429519071"/>
          <c:w val="0.885738286000121"/>
          <c:h val="0.845373134328358"/>
        </c:manualLayout>
      </c:layout>
      <c:lineChart>
        <c:grouping val="standard"/>
        <c:varyColors val="0"/>
        <c:ser>
          <c:idx val="1"/>
          <c:order val="0"/>
          <c:tx>
            <c:strRef>
              <c:f>'[données chaudronerie V3.xlsx]Feuil1'!$B$34</c:f>
              <c:strCache>
                <c:ptCount val="1"/>
                <c:pt idx="0">
                  <c:v>Flux de troisième avec apprentissage</c:v>
                </c:pt>
              </c:strCache>
            </c:strRef>
          </c:tx>
          <c:cat>
            <c:numRef>
              <c:f>'[données chaudronerie V3.xlsx]Feuil1'!$C$33:$R$33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V3.xlsx]Feuil1'!$C$34:$R$34</c:f>
              <c:numCache>
                <c:formatCode>General</c:formatCode>
                <c:ptCount val="16"/>
                <c:pt idx="0">
                  <c:v>7207.0</c:v>
                </c:pt>
                <c:pt idx="1">
                  <c:v>7177.0</c:v>
                </c:pt>
                <c:pt idx="2">
                  <c:v>6700.0</c:v>
                </c:pt>
                <c:pt idx="3">
                  <c:v>5893.0</c:v>
                </c:pt>
                <c:pt idx="4">
                  <c:v>5404.0</c:v>
                </c:pt>
                <c:pt idx="5">
                  <c:v>4948.0</c:v>
                </c:pt>
                <c:pt idx="6">
                  <c:v>4605.0</c:v>
                </c:pt>
                <c:pt idx="7">
                  <c:v>4222.0</c:v>
                </c:pt>
                <c:pt idx="8">
                  <c:v>4171.0</c:v>
                </c:pt>
                <c:pt idx="9">
                  <c:v>4225.0</c:v>
                </c:pt>
                <c:pt idx="10">
                  <c:v>4076.0</c:v>
                </c:pt>
                <c:pt idx="11">
                  <c:v>3527.0</c:v>
                </c:pt>
                <c:pt idx="12">
                  <c:v>3595.0</c:v>
                </c:pt>
                <c:pt idx="13">
                  <c:v>3664.0</c:v>
                </c:pt>
                <c:pt idx="14">
                  <c:v>3692.0</c:v>
                </c:pt>
                <c:pt idx="15">
                  <c:v>3730.0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'[données chaudronerie V3.xlsx]Feuil1'!$B$35</c:f>
              <c:strCache>
                <c:ptCount val="1"/>
                <c:pt idx="0">
                  <c:v>Flux de sortie en CAP</c:v>
                </c:pt>
              </c:strCache>
            </c:strRef>
          </c:tx>
          <c:cat>
            <c:numRef>
              <c:f>'[données chaudronerie V3.xlsx]Feuil1'!$C$33:$R$33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V3.xlsx]Feuil1'!$C$35:$R$35</c:f>
              <c:numCache>
                <c:formatCode>General</c:formatCode>
                <c:ptCount val="16"/>
                <c:pt idx="0">
                  <c:v>639.0</c:v>
                </c:pt>
                <c:pt idx="1">
                  <c:v>701.0</c:v>
                </c:pt>
                <c:pt idx="2">
                  <c:v>665.0</c:v>
                </c:pt>
                <c:pt idx="3">
                  <c:v>609.0</c:v>
                </c:pt>
                <c:pt idx="4">
                  <c:v>651.0</c:v>
                </c:pt>
                <c:pt idx="5">
                  <c:v>652.0</c:v>
                </c:pt>
                <c:pt idx="6">
                  <c:v>558.0</c:v>
                </c:pt>
                <c:pt idx="7">
                  <c:v>565.0</c:v>
                </c:pt>
                <c:pt idx="8">
                  <c:v>527.0</c:v>
                </c:pt>
                <c:pt idx="9">
                  <c:v>455.0</c:v>
                </c:pt>
                <c:pt idx="10">
                  <c:v>430.0</c:v>
                </c:pt>
                <c:pt idx="11">
                  <c:v>399.0</c:v>
                </c:pt>
                <c:pt idx="12">
                  <c:v>400.0</c:v>
                </c:pt>
                <c:pt idx="13">
                  <c:v>835.0</c:v>
                </c:pt>
                <c:pt idx="14">
                  <c:v>815.0</c:v>
                </c:pt>
                <c:pt idx="15">
                  <c:v>836.0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'[données chaudronerie V3.xlsx]Feuil1'!$B$36</c:f>
              <c:strCache>
                <c:ptCount val="1"/>
                <c:pt idx="0">
                  <c:v>Flux de sortie en bac pro</c:v>
                </c:pt>
              </c:strCache>
            </c:strRef>
          </c:tx>
          <c:cat>
            <c:numRef>
              <c:f>'[données chaudronerie V3.xlsx]Feuil1'!$C$33:$R$33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V3.xlsx]Feuil1'!$C$36:$R$36</c:f>
              <c:numCache>
                <c:formatCode>General</c:formatCode>
                <c:ptCount val="16"/>
                <c:pt idx="2">
                  <c:v>1361.0</c:v>
                </c:pt>
                <c:pt idx="3">
                  <c:v>1332.0</c:v>
                </c:pt>
                <c:pt idx="4">
                  <c:v>1337.0</c:v>
                </c:pt>
                <c:pt idx="5">
                  <c:v>1295.0</c:v>
                </c:pt>
                <c:pt idx="6">
                  <c:v>1346.0</c:v>
                </c:pt>
                <c:pt idx="7">
                  <c:v>1395.0</c:v>
                </c:pt>
                <c:pt idx="8">
                  <c:v>1456.0</c:v>
                </c:pt>
                <c:pt idx="9">
                  <c:v>1389.0</c:v>
                </c:pt>
                <c:pt idx="10">
                  <c:v>1324.0</c:v>
                </c:pt>
                <c:pt idx="11">
                  <c:v>1433.0</c:v>
                </c:pt>
                <c:pt idx="12">
                  <c:v>1593.0</c:v>
                </c:pt>
                <c:pt idx="13">
                  <c:v>2061.0</c:v>
                </c:pt>
                <c:pt idx="14">
                  <c:v>3173.0</c:v>
                </c:pt>
                <c:pt idx="15">
                  <c:v>2505.0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'[données chaudronerie V3.xlsx]Feuil1'!$B$37</c:f>
              <c:strCache>
                <c:ptCount val="1"/>
                <c:pt idx="0">
                  <c:v>Flux de sortie total CAP et Bac</c:v>
                </c:pt>
              </c:strCache>
            </c:strRef>
          </c:tx>
          <c:cat>
            <c:numRef>
              <c:f>'[données chaudronerie V3.xlsx]Feuil1'!$C$33:$R$33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V3.xlsx]Feuil1'!$C$37:$R$37</c:f>
              <c:numCache>
                <c:formatCode>General</c:formatCode>
                <c:ptCount val="16"/>
                <c:pt idx="2">
                  <c:v>2026.0</c:v>
                </c:pt>
                <c:pt idx="3">
                  <c:v>1941.0</c:v>
                </c:pt>
                <c:pt idx="4">
                  <c:v>1988.0</c:v>
                </c:pt>
                <c:pt idx="5">
                  <c:v>1947.0</c:v>
                </c:pt>
                <c:pt idx="6">
                  <c:v>1904.0</c:v>
                </c:pt>
                <c:pt idx="7">
                  <c:v>1960.0</c:v>
                </c:pt>
                <c:pt idx="8">
                  <c:v>1983.0</c:v>
                </c:pt>
                <c:pt idx="9">
                  <c:v>1844.0</c:v>
                </c:pt>
                <c:pt idx="10">
                  <c:v>1754.0</c:v>
                </c:pt>
                <c:pt idx="11">
                  <c:v>1832.0</c:v>
                </c:pt>
                <c:pt idx="12">
                  <c:v>1993.0</c:v>
                </c:pt>
                <c:pt idx="13">
                  <c:v>2896.0</c:v>
                </c:pt>
                <c:pt idx="14">
                  <c:v>3988.0</c:v>
                </c:pt>
                <c:pt idx="15">
                  <c:v>3341.0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'[données chaudronerie V3.xlsx]Feuil1'!$B$38</c:f>
              <c:strCache>
                <c:ptCount val="1"/>
                <c:pt idx="0">
                  <c:v>Flux de sortie en BTS</c:v>
                </c:pt>
              </c:strCache>
            </c:strRef>
          </c:tx>
          <c:cat>
            <c:numRef>
              <c:f>'[données chaudronerie V3.xlsx]Feuil1'!$C$33:$R$33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'[données chaudronerie V3.xlsx]Feuil1'!$C$38:$R$38</c:f>
              <c:numCache>
                <c:formatCode>General</c:formatCode>
                <c:ptCount val="16"/>
                <c:pt idx="0">
                  <c:v>457.0</c:v>
                </c:pt>
                <c:pt idx="1">
                  <c:v>422.0</c:v>
                </c:pt>
                <c:pt idx="2">
                  <c:v>432.0</c:v>
                </c:pt>
                <c:pt idx="3">
                  <c:v>492.0</c:v>
                </c:pt>
                <c:pt idx="4">
                  <c:v>518.0</c:v>
                </c:pt>
                <c:pt idx="5">
                  <c:v>538.0</c:v>
                </c:pt>
                <c:pt idx="6">
                  <c:v>525.0</c:v>
                </c:pt>
                <c:pt idx="7">
                  <c:v>488.0</c:v>
                </c:pt>
                <c:pt idx="8">
                  <c:v>559.0</c:v>
                </c:pt>
                <c:pt idx="9">
                  <c:v>531.0</c:v>
                </c:pt>
                <c:pt idx="10">
                  <c:v>502.0</c:v>
                </c:pt>
                <c:pt idx="11">
                  <c:v>535.0</c:v>
                </c:pt>
                <c:pt idx="12">
                  <c:v>570.0</c:v>
                </c:pt>
                <c:pt idx="13">
                  <c:v>591.0</c:v>
                </c:pt>
                <c:pt idx="14">
                  <c:v>639.0</c:v>
                </c:pt>
                <c:pt idx="15">
                  <c:v>718.0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262344"/>
        <c:axId val="2142254792"/>
      </c:lineChart>
      <c:catAx>
        <c:axId val="214326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2254792"/>
        <c:crosses val="autoZero"/>
        <c:auto val="1"/>
        <c:lblAlgn val="ctr"/>
        <c:lblOffset val="100"/>
        <c:noMultiLvlLbl val="0"/>
      </c:catAx>
      <c:valAx>
        <c:axId val="2142254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262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21520297367"/>
          <c:y val="0.0143795458403521"/>
          <c:w val="0.336497830980328"/>
          <c:h val="0.390809730873193"/>
        </c:manualLayout>
      </c:layout>
      <c:overlay val="0"/>
      <c:txPr>
        <a:bodyPr/>
        <a:lstStyle/>
        <a:p>
          <a:pPr>
            <a:defRPr kern="7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0106896808855"/>
          <c:y val="0.0502072788117836"/>
          <c:w val="0.88377124904388"/>
          <c:h val="0.849375575634697"/>
        </c:manualLayout>
      </c:layout>
      <c:lineChart>
        <c:grouping val="standard"/>
        <c:varyColors val="0"/>
        <c:ser>
          <c:idx val="0"/>
          <c:order val="0"/>
          <c:tx>
            <c:strRef>
              <c:f>'[données chaudronerie V3.xlsx]Feuil1'!$B$13</c:f>
              <c:strCache>
                <c:ptCount val="1"/>
                <c:pt idx="0">
                  <c:v>Bac pro en BTS 1</c:v>
                </c:pt>
              </c:strCache>
            </c:strRef>
          </c:tx>
          <c:cat>
            <c:numRef>
              <c:f>'[données chaudronerie V3.xlsx]Feuil1'!$C$12:$S$12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'[données chaudronerie V3.xlsx]Feuil1'!$C$13:$S$13</c:f>
              <c:numCache>
                <c:formatCode>General</c:formatCode>
                <c:ptCount val="17"/>
                <c:pt idx="0">
                  <c:v>58.0</c:v>
                </c:pt>
                <c:pt idx="1">
                  <c:v>51.0</c:v>
                </c:pt>
                <c:pt idx="2">
                  <c:v>74.0</c:v>
                </c:pt>
                <c:pt idx="3">
                  <c:v>92.0</c:v>
                </c:pt>
                <c:pt idx="4">
                  <c:v>68.0</c:v>
                </c:pt>
                <c:pt idx="5">
                  <c:v>118.0</c:v>
                </c:pt>
                <c:pt idx="6">
                  <c:v>113.0</c:v>
                </c:pt>
                <c:pt idx="7">
                  <c:v>111.0</c:v>
                </c:pt>
                <c:pt idx="8">
                  <c:v>131.0</c:v>
                </c:pt>
                <c:pt idx="9">
                  <c:v>123.0</c:v>
                </c:pt>
                <c:pt idx="10">
                  <c:v>129.0</c:v>
                </c:pt>
                <c:pt idx="11">
                  <c:v>134.0</c:v>
                </c:pt>
                <c:pt idx="12">
                  <c:v>142.0</c:v>
                </c:pt>
                <c:pt idx="13">
                  <c:v>172.0</c:v>
                </c:pt>
                <c:pt idx="14">
                  <c:v>179.0</c:v>
                </c:pt>
                <c:pt idx="15">
                  <c:v>264.0</c:v>
                </c:pt>
                <c:pt idx="16">
                  <c:v>249.0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chaudronerie V3.xlsx]Feuil1'!$B$14</c:f>
              <c:strCache>
                <c:ptCount val="1"/>
                <c:pt idx="0">
                  <c:v>Bac STI / STI2D</c:v>
                </c:pt>
              </c:strCache>
            </c:strRef>
          </c:tx>
          <c:cat>
            <c:numRef>
              <c:f>'[données chaudronerie V3.xlsx]Feuil1'!$C$12:$S$12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'[données chaudronerie V3.xlsx]Feuil1'!$C$14:$S$14</c:f>
              <c:numCache>
                <c:formatCode>General</c:formatCode>
                <c:ptCount val="17"/>
                <c:pt idx="0">
                  <c:v>302.0</c:v>
                </c:pt>
                <c:pt idx="1">
                  <c:v>309.0</c:v>
                </c:pt>
                <c:pt idx="2">
                  <c:v>316.0</c:v>
                </c:pt>
                <c:pt idx="3">
                  <c:v>318.0</c:v>
                </c:pt>
                <c:pt idx="4">
                  <c:v>317.0</c:v>
                </c:pt>
                <c:pt idx="5">
                  <c:v>280.0</c:v>
                </c:pt>
                <c:pt idx="6">
                  <c:v>272.0</c:v>
                </c:pt>
                <c:pt idx="7">
                  <c:v>270.0</c:v>
                </c:pt>
                <c:pt idx="8">
                  <c:v>258.0</c:v>
                </c:pt>
                <c:pt idx="9">
                  <c:v>227.0</c:v>
                </c:pt>
                <c:pt idx="10">
                  <c:v>226.0</c:v>
                </c:pt>
                <c:pt idx="11">
                  <c:v>207.0</c:v>
                </c:pt>
                <c:pt idx="12">
                  <c:v>210.0</c:v>
                </c:pt>
                <c:pt idx="13">
                  <c:v>173.0</c:v>
                </c:pt>
                <c:pt idx="14">
                  <c:v>203.0</c:v>
                </c:pt>
                <c:pt idx="15">
                  <c:v>177.0</c:v>
                </c:pt>
                <c:pt idx="16">
                  <c:v>93.0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2466952"/>
        <c:axId val="2062384936"/>
      </c:lineChart>
      <c:catAx>
        <c:axId val="206246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2384936"/>
        <c:crosses val="autoZero"/>
        <c:auto val="1"/>
        <c:lblAlgn val="ctr"/>
        <c:lblOffset val="100"/>
        <c:noMultiLvlLbl val="0"/>
      </c:catAx>
      <c:valAx>
        <c:axId val="2062384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2466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8556430446194"/>
          <c:y val="0.0505420676582094"/>
          <c:w val="0.276999125109361"/>
          <c:h val="0.1859529017206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55671713850111"/>
          <c:y val="0.0675508687269085"/>
          <c:w val="0.895561658855692"/>
          <c:h val="0.783642096821231"/>
        </c:manualLayout>
      </c:layout>
      <c:lineChart>
        <c:grouping val="standard"/>
        <c:varyColors val="0"/>
        <c:ser>
          <c:idx val="0"/>
          <c:order val="0"/>
          <c:tx>
            <c:strRef>
              <c:f>'[données chaudronerie V3.xlsx]Feuil1'!$B$16</c:f>
              <c:strCache>
                <c:ptCount val="1"/>
                <c:pt idx="0">
                  <c:v>1BTS2 ROC / CRCI</c:v>
                </c:pt>
              </c:strCache>
            </c:strRef>
          </c:tx>
          <c:cat>
            <c:numRef>
              <c:f>'[données chaudronerie V3.xlsx]Feuil1'!$C$12:$S$12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'[données chaudronerie V3.xlsx]Feuil1'!$C$16:$S$16</c:f>
              <c:numCache>
                <c:formatCode>General</c:formatCode>
                <c:ptCount val="17"/>
                <c:pt idx="0">
                  <c:v>38.0</c:v>
                </c:pt>
                <c:pt idx="1">
                  <c:v>33.0</c:v>
                </c:pt>
                <c:pt idx="2">
                  <c:v>47.0</c:v>
                </c:pt>
                <c:pt idx="3">
                  <c:v>82.0</c:v>
                </c:pt>
                <c:pt idx="4">
                  <c:v>74.0</c:v>
                </c:pt>
                <c:pt idx="5">
                  <c:v>57.0</c:v>
                </c:pt>
                <c:pt idx="6">
                  <c:v>69.0</c:v>
                </c:pt>
                <c:pt idx="7">
                  <c:v>70.0</c:v>
                </c:pt>
                <c:pt idx="8">
                  <c:v>57.0</c:v>
                </c:pt>
                <c:pt idx="9">
                  <c:v>69.0</c:v>
                </c:pt>
                <c:pt idx="10">
                  <c:v>57.0</c:v>
                </c:pt>
                <c:pt idx="11">
                  <c:v>51.0</c:v>
                </c:pt>
                <c:pt idx="12">
                  <c:v>50.0</c:v>
                </c:pt>
                <c:pt idx="13">
                  <c:v>58.0</c:v>
                </c:pt>
                <c:pt idx="14">
                  <c:v>57.0</c:v>
                </c:pt>
                <c:pt idx="15">
                  <c:v>71.0</c:v>
                </c:pt>
                <c:pt idx="16">
                  <c:v>68.0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chaudronerie V3.xlsx]Feuil1'!$B$17</c:f>
              <c:strCache>
                <c:ptCount val="1"/>
                <c:pt idx="0">
                  <c:v>STI/STI2D</c:v>
                </c:pt>
              </c:strCache>
            </c:strRef>
          </c:tx>
          <c:cat>
            <c:numRef>
              <c:f>'[données chaudronerie V3.xlsx]Feuil1'!$C$12:$S$12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'[données chaudronerie V3.xlsx]Feuil1'!$C$17:$S$17</c:f>
              <c:numCache>
                <c:formatCode>General</c:formatCode>
                <c:ptCount val="17"/>
                <c:pt idx="0">
                  <c:v>26.0</c:v>
                </c:pt>
                <c:pt idx="1">
                  <c:v>29.0</c:v>
                </c:pt>
                <c:pt idx="2">
                  <c:v>33.0</c:v>
                </c:pt>
                <c:pt idx="3">
                  <c:v>62.0</c:v>
                </c:pt>
                <c:pt idx="4">
                  <c:v>61.0</c:v>
                </c:pt>
                <c:pt idx="5">
                  <c:v>39.0</c:v>
                </c:pt>
                <c:pt idx="6">
                  <c:v>41.0</c:v>
                </c:pt>
                <c:pt idx="7">
                  <c:v>53.0</c:v>
                </c:pt>
                <c:pt idx="8">
                  <c:v>39.0</c:v>
                </c:pt>
                <c:pt idx="9">
                  <c:v>40.0</c:v>
                </c:pt>
                <c:pt idx="10">
                  <c:v>36.0</c:v>
                </c:pt>
                <c:pt idx="11">
                  <c:v>31.0</c:v>
                </c:pt>
                <c:pt idx="12">
                  <c:v>24.0</c:v>
                </c:pt>
                <c:pt idx="13">
                  <c:v>38.0</c:v>
                </c:pt>
                <c:pt idx="14">
                  <c:v>26.0</c:v>
                </c:pt>
                <c:pt idx="15">
                  <c:v>26.0</c:v>
                </c:pt>
                <c:pt idx="16">
                  <c:v>15.0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'[données chaudronerie V3.xlsx]Feuil1'!$B$18</c:f>
              <c:strCache>
                <c:ptCount val="1"/>
                <c:pt idx="0">
                  <c:v>bac pro</c:v>
                </c:pt>
              </c:strCache>
            </c:strRef>
          </c:tx>
          <c:cat>
            <c:numRef>
              <c:f>'[données chaudronerie V3.xlsx]Feuil1'!$C$12:$S$12</c:f>
              <c:numCache>
                <c:formatCode>General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'[données chaudronerie V3.xlsx]Feuil1'!$C$18:$S$18</c:f>
              <c:numCache>
                <c:formatCode>General</c:formatCode>
                <c:ptCount val="17"/>
                <c:pt idx="0">
                  <c:v>6.0</c:v>
                </c:pt>
                <c:pt idx="1">
                  <c:v>2.0</c:v>
                </c:pt>
                <c:pt idx="2">
                  <c:v>8.0</c:v>
                </c:pt>
                <c:pt idx="3">
                  <c:v>9.0</c:v>
                </c:pt>
                <c:pt idx="4">
                  <c:v>5.0</c:v>
                </c:pt>
                <c:pt idx="5">
                  <c:v>17.0</c:v>
                </c:pt>
                <c:pt idx="6">
                  <c:v>22.0</c:v>
                </c:pt>
                <c:pt idx="7">
                  <c:v>9.0</c:v>
                </c:pt>
                <c:pt idx="8">
                  <c:v>9.0</c:v>
                </c:pt>
                <c:pt idx="9">
                  <c:v>19.0</c:v>
                </c:pt>
                <c:pt idx="10">
                  <c:v>16.0</c:v>
                </c:pt>
                <c:pt idx="11">
                  <c:v>14.0</c:v>
                </c:pt>
                <c:pt idx="12">
                  <c:v>22.0</c:v>
                </c:pt>
                <c:pt idx="13">
                  <c:v>15.0</c:v>
                </c:pt>
                <c:pt idx="14">
                  <c:v>23.0</c:v>
                </c:pt>
                <c:pt idx="15">
                  <c:v>43.0</c:v>
                </c:pt>
                <c:pt idx="16">
                  <c:v>43.0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540408"/>
        <c:axId val="2109919624"/>
      </c:lineChart>
      <c:catAx>
        <c:axId val="210754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9919624"/>
        <c:crosses val="autoZero"/>
        <c:auto val="1"/>
        <c:lblAlgn val="ctr"/>
        <c:lblOffset val="100"/>
        <c:noMultiLvlLbl val="0"/>
      </c:catAx>
      <c:valAx>
        <c:axId val="2109919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540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8556430446194"/>
          <c:y val="0.0505420676582094"/>
          <c:w val="0.288012685914261"/>
          <c:h val="0.1640182254919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1427815644"/>
          <c:y val="0.0667779632721202"/>
          <c:w val="0.778055038752855"/>
          <c:h val="0.688681135225376"/>
        </c:manualLayout>
      </c:layout>
      <c:lineChart>
        <c:grouping val="standard"/>
        <c:varyColors val="0"/>
        <c:ser>
          <c:idx val="0"/>
          <c:order val="0"/>
          <c:tx>
            <c:strRef>
              <c:f>'[données chaudronerie V3.xlsx]Feuil1'!$B$3</c:f>
              <c:strCache>
                <c:ptCount val="1"/>
                <c:pt idx="0">
                  <c:v>1CAP CEC/RCI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V3.xlsx]Feuil1'!$H$3:$S$3</c:f>
              <c:numCache>
                <c:formatCode>General</c:formatCode>
                <c:ptCount val="12"/>
                <c:pt idx="0">
                  <c:v>578.0</c:v>
                </c:pt>
                <c:pt idx="1">
                  <c:v>616.0</c:v>
                </c:pt>
                <c:pt idx="2">
                  <c:v>584.0</c:v>
                </c:pt>
                <c:pt idx="3">
                  <c:v>509.0</c:v>
                </c:pt>
                <c:pt idx="4">
                  <c:v>496.0</c:v>
                </c:pt>
                <c:pt idx="5">
                  <c:v>465.0</c:v>
                </c:pt>
                <c:pt idx="6">
                  <c:v>448.0</c:v>
                </c:pt>
                <c:pt idx="7">
                  <c:v>732.0</c:v>
                </c:pt>
                <c:pt idx="8">
                  <c:v>768.0</c:v>
                </c:pt>
                <c:pt idx="9">
                  <c:v>783.0</c:v>
                </c:pt>
                <c:pt idx="10">
                  <c:v>777.0</c:v>
                </c:pt>
                <c:pt idx="11">
                  <c:v>797.0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chaudronerie V3.xlsx]Feuil1'!$B$5</c:f>
              <c:strCache>
                <c:ptCount val="1"/>
                <c:pt idx="0">
                  <c:v>2NDE BEP ROC SM /Seconde bac pro TCI 3 ans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V3.xlsx]Feuil1'!$H$5:$S$5</c:f>
              <c:numCache>
                <c:formatCode>General</c:formatCode>
                <c:ptCount val="12"/>
                <c:pt idx="0">
                  <c:v>3328.0</c:v>
                </c:pt>
                <c:pt idx="1">
                  <c:v>3144.0</c:v>
                </c:pt>
                <c:pt idx="2">
                  <c:v>2890.0</c:v>
                </c:pt>
                <c:pt idx="3">
                  <c:v>2841.0</c:v>
                </c:pt>
                <c:pt idx="4">
                  <c:v>2773.0</c:v>
                </c:pt>
                <c:pt idx="5">
                  <c:v>2663.0</c:v>
                </c:pt>
                <c:pt idx="6">
                  <c:v>2117.0</c:v>
                </c:pt>
                <c:pt idx="7">
                  <c:v>2079.0</c:v>
                </c:pt>
                <c:pt idx="8">
                  <c:v>1975.0</c:v>
                </c:pt>
                <c:pt idx="9">
                  <c:v>1919.0</c:v>
                </c:pt>
                <c:pt idx="10">
                  <c:v>1999.0</c:v>
                </c:pt>
                <c:pt idx="11">
                  <c:v>2145.0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'[données chaudronerie V3.xlsx]Feuil1'!$B$6</c:f>
              <c:strCache>
                <c:ptCount val="1"/>
                <c:pt idx="0">
                  <c:v>Terminale bac pro (ROC SM, TCI 2 ou 3 ans)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V3.xlsx]Feuil1'!$H$6:$S$6</c:f>
              <c:numCache>
                <c:formatCode>General</c:formatCode>
                <c:ptCount val="12"/>
                <c:pt idx="0">
                  <c:v>823.0</c:v>
                </c:pt>
                <c:pt idx="1">
                  <c:v>849.0</c:v>
                </c:pt>
                <c:pt idx="2">
                  <c:v>853.0</c:v>
                </c:pt>
                <c:pt idx="3">
                  <c:v>879.0</c:v>
                </c:pt>
                <c:pt idx="4">
                  <c:v>790.0</c:v>
                </c:pt>
                <c:pt idx="5">
                  <c:v>738.0</c:v>
                </c:pt>
                <c:pt idx="6">
                  <c:v>787.0</c:v>
                </c:pt>
                <c:pt idx="7">
                  <c:v>828.0</c:v>
                </c:pt>
                <c:pt idx="8">
                  <c:v>1178.0</c:v>
                </c:pt>
                <c:pt idx="9">
                  <c:v>1952.0</c:v>
                </c:pt>
                <c:pt idx="10">
                  <c:v>1553.0</c:v>
                </c:pt>
                <c:pt idx="11">
                  <c:v>1572.0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'[données chaudronerie V3.xlsx]Feuil1'!$B$8</c:f>
              <c:strCache>
                <c:ptCount val="1"/>
                <c:pt idx="0">
                  <c:v>1BTS2 ROC / CRCI</c:v>
                </c:pt>
              </c:strCache>
            </c:strRef>
          </c:tx>
          <c:spPr>
            <a:ln w="19050" cmpd="sng"/>
          </c:spPr>
          <c:marker>
            <c:symbol val="none"/>
          </c:marker>
          <c:cat>
            <c:numRef>
              <c:f>'[données chaudronerie V3.xlsx]Feuil1'!$H$2:$S$2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'[données chaudronerie V3.xlsx]Feuil1'!$H$8:$S$8</c:f>
              <c:numCache>
                <c:formatCode>General</c:formatCode>
                <c:ptCount val="12"/>
                <c:pt idx="0">
                  <c:v>430.0</c:v>
                </c:pt>
                <c:pt idx="1">
                  <c:v>413.0</c:v>
                </c:pt>
                <c:pt idx="2">
                  <c:v>415.0</c:v>
                </c:pt>
                <c:pt idx="3">
                  <c:v>419.0</c:v>
                </c:pt>
                <c:pt idx="4">
                  <c:v>396.0</c:v>
                </c:pt>
                <c:pt idx="5">
                  <c:v>386.0</c:v>
                </c:pt>
                <c:pt idx="6">
                  <c:v>367.0</c:v>
                </c:pt>
                <c:pt idx="7">
                  <c:v>397.0</c:v>
                </c:pt>
                <c:pt idx="8">
                  <c:v>401.0</c:v>
                </c:pt>
                <c:pt idx="9">
                  <c:v>411.0</c:v>
                </c:pt>
                <c:pt idx="10">
                  <c:v>472.0</c:v>
                </c:pt>
                <c:pt idx="11">
                  <c:v>410.0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165288"/>
        <c:axId val="2106879672"/>
      </c:lineChart>
      <c:catAx>
        <c:axId val="214316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6879672"/>
        <c:crosses val="autoZero"/>
        <c:auto val="1"/>
        <c:lblAlgn val="ctr"/>
        <c:lblOffset val="100"/>
        <c:noMultiLvlLbl val="0"/>
      </c:catAx>
      <c:valAx>
        <c:axId val="2106879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165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B2CD-7FBC-B248-B6AF-037DFDD561E7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A820-E060-DE47-86DF-61B5B6D5C35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9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DCA6EE-172C-004A-940A-A7611FD1AC36}" type="slidenum">
              <a:rPr lang="fr-FR" sz="1200"/>
              <a:pPr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flux des entrants post 3</a:t>
            </a:r>
            <a:r>
              <a:rPr lang="fr-FR" baseline="30000" dirty="0" smtClean="0"/>
              <a:t>ème</a:t>
            </a:r>
            <a:r>
              <a:rPr lang="fr-FR" dirty="0" smtClean="0"/>
              <a:t> suit une pente positive</a:t>
            </a:r>
          </a:p>
          <a:p>
            <a:r>
              <a:rPr lang="fr-FR" dirty="0" smtClean="0"/>
              <a:t>Après l’effet « bourrelé » qui provoque un point aberrant sur les courbes,  le baccalauréat professionnel poursuit son augmentation de sortants </a:t>
            </a:r>
          </a:p>
          <a:p>
            <a:r>
              <a:rPr lang="fr-FR" dirty="0" smtClean="0"/>
              <a:t>Le CAP est de nouveau un diplôme demandé, l’offre doit être analysée finement afin de l’adapter au profil des jeunes, on va vers une stabilisation des effectifs.</a:t>
            </a:r>
          </a:p>
          <a:p>
            <a:r>
              <a:rPr lang="fr-FR" dirty="0" smtClean="0"/>
              <a:t>Le BTS est stable sous statut scolaire et en très forte augmentation en apprentissage</a:t>
            </a:r>
          </a:p>
          <a:p>
            <a:r>
              <a:rPr lang="fr-FR" dirty="0" smtClean="0"/>
              <a:t>Le profil des apprenants a changé dans tous les niveaux de formation</a:t>
            </a:r>
          </a:p>
          <a:p>
            <a:r>
              <a:rPr lang="fr-FR" dirty="0" smtClean="0"/>
              <a:t>L’offre globale de formation est pléthorique et ne peut entraîner qu’une concurrence exacerbée entre sites de formation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A820-E060-DE47-86DF-61B5B6D5C35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8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Le réseau social devient un </a:t>
            </a:r>
            <a:r>
              <a:rPr lang="fr-FR" sz="1200" b="1" dirty="0" smtClean="0">
                <a:solidFill>
                  <a:srgbClr val="C0504D"/>
                </a:solidFill>
              </a:rPr>
              <a:t>paradigme social des adolescents</a:t>
            </a:r>
            <a:r>
              <a:rPr lang="fr-FR" sz="1200" dirty="0" smtClean="0">
                <a:solidFill>
                  <a:srgbClr val="C0504D"/>
                </a:solidFill>
              </a:rPr>
              <a:t>, </a:t>
            </a:r>
            <a:r>
              <a:rPr lang="fr-FR" sz="1200" dirty="0" smtClean="0"/>
              <a:t>qui dépasse le niveau de l’information pour se placer au niveau du relationnel </a:t>
            </a:r>
          </a:p>
          <a:p>
            <a:r>
              <a:rPr lang="fr-FR" sz="1200" dirty="0" smtClean="0"/>
              <a:t>Cette fréquentation est devenue une </a:t>
            </a:r>
            <a:r>
              <a:rPr lang="fr-FR" sz="1200" b="1" dirty="0" smtClean="0">
                <a:solidFill>
                  <a:srgbClr val="C0504D"/>
                </a:solidFill>
              </a:rPr>
              <a:t>norme sociale </a:t>
            </a:r>
            <a:r>
              <a:rPr lang="fr-FR" sz="1200" dirty="0" smtClean="0"/>
              <a:t>en assurant une forme de continuité de la vie sociale.</a:t>
            </a:r>
          </a:p>
          <a:p>
            <a:r>
              <a:rPr lang="fr-FR" sz="1200" dirty="0" smtClean="0"/>
              <a:t>Si cette généralisation peut sembler induire le </a:t>
            </a:r>
            <a:r>
              <a:rPr lang="fr-FR" sz="1200" b="1" dirty="0" smtClean="0">
                <a:solidFill>
                  <a:srgbClr val="C0504D"/>
                </a:solidFill>
              </a:rPr>
              <a:t>risque de la tyrannie de l’uniformité</a:t>
            </a:r>
            <a:r>
              <a:rPr lang="fr-FR" sz="1200" dirty="0" smtClean="0">
                <a:solidFill>
                  <a:srgbClr val="C0504D"/>
                </a:solidFill>
              </a:rPr>
              <a:t> </a:t>
            </a:r>
            <a:r>
              <a:rPr lang="fr-FR" sz="1200" dirty="0" smtClean="0"/>
              <a:t>et  de la conformité sociale, paradoxalement, l’Internet et les réseaux sociaux deviennent aussi des </a:t>
            </a:r>
            <a:r>
              <a:rPr lang="fr-FR" sz="1200" b="1" dirty="0" smtClean="0">
                <a:solidFill>
                  <a:srgbClr val="C0504D"/>
                </a:solidFill>
              </a:rPr>
              <a:t>espaces de construction de la singularité</a:t>
            </a:r>
            <a:r>
              <a:rPr lang="fr-FR" sz="1200" b="1" dirty="0" smtClean="0"/>
              <a:t>. </a:t>
            </a:r>
            <a:r>
              <a:rPr lang="fr-FR" sz="1200" dirty="0" smtClean="0"/>
              <a:t>L’adolescent existe et affirme son « moi » en s’exprimant sur internet.</a:t>
            </a:r>
          </a:p>
          <a:p>
            <a:r>
              <a:rPr lang="fr-FR" sz="1200" dirty="0" smtClean="0"/>
              <a:t>Internet entraîne aussi une forme </a:t>
            </a:r>
            <a:r>
              <a:rPr lang="fr-FR" sz="1200" b="1" dirty="0" smtClean="0">
                <a:solidFill>
                  <a:srgbClr val="C0504D"/>
                </a:solidFill>
              </a:rPr>
              <a:t>d’égalitarisme du contributeur</a:t>
            </a:r>
            <a:r>
              <a:rPr lang="fr-FR" sz="1200" dirty="0" smtClean="0"/>
              <a:t>. Chacun est égal dans la contribution sur le net, les « valeurs d’estampillage » (savants officiels) sont dévaluées…</a:t>
            </a:r>
          </a:p>
          <a:p>
            <a:r>
              <a:rPr lang="fr-FR" dirty="0" smtClean="0"/>
              <a:t>L’image connaît une place prépondérante dans l’univers numérique, son statut est en complète évolution, elle devient un </a:t>
            </a:r>
            <a:r>
              <a:rPr lang="fr-FR" b="1" dirty="0" smtClean="0">
                <a:solidFill>
                  <a:srgbClr val="C0504D"/>
                </a:solidFill>
              </a:rPr>
              <a:t>facteur de  continuité entre les différents temps de la vie</a:t>
            </a:r>
            <a:r>
              <a:rPr lang="fr-FR" dirty="0" smtClean="0"/>
              <a:t>: maison, école, amis…</a:t>
            </a:r>
          </a:p>
          <a:p>
            <a:r>
              <a:rPr lang="fr-FR" b="1" dirty="0" smtClean="0">
                <a:solidFill>
                  <a:srgbClr val="C0504D"/>
                </a:solidFill>
              </a:rPr>
              <a:t>L’image de soi </a:t>
            </a:r>
            <a:r>
              <a:rPr lang="fr-FR" dirty="0" smtClean="0"/>
              <a:t>est omniprésente chez les ados : (sur Facebook, par exemple, la photo de présentation sur son « mur » n’est une « reproduction du réel » mais une « </a:t>
            </a:r>
            <a:r>
              <a:rPr lang="fr-FR" b="1" dirty="0" smtClean="0">
                <a:solidFill>
                  <a:srgbClr val="C0504D"/>
                </a:solidFill>
              </a:rPr>
              <a:t>mise en scène de soi </a:t>
            </a:r>
            <a:r>
              <a:rPr lang="fr-FR" dirty="0" smtClean="0"/>
              <a:t>», comme le fait de porter un vêtement et d’en changer, bien maîtrisée. L’adolescent devient « cubiste » et présente simultanément sur plusieurs sites des représentations différentes de lui-même…</a:t>
            </a:r>
          </a:p>
          <a:p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B845-93DD-9C46-A20D-13C64E8468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85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A81A3-93BD-734D-B94A-C68589D10DA6}" type="datetimeFigureOut">
              <a:rPr lang="fr-FR" smtClean="0"/>
              <a:pPr/>
              <a:t>31/03/2014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5750" y="137582"/>
            <a:ext cx="5842000" cy="77642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1582" y="190500"/>
            <a:ext cx="5778501" cy="7235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869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25E9-E25A-4D4D-9EEF-B134561B88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2538" y="0"/>
            <a:ext cx="7891462" cy="914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1160" y="1154870"/>
            <a:ext cx="7922840" cy="528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04260" y="64869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4BCE-6AAE-C447-8675-B7876856D26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46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0" y="736600"/>
            <a:ext cx="659652" cy="60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9063"/>
            <a:ext cx="65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2" descr="Nouveau logo SNC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5563"/>
            <a:ext cx="8509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47650"/>
            <a:ext cx="9667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4" descr="logo total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71450"/>
            <a:ext cx="6715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:\Users\JJD\Desktop\Trait rouge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55663"/>
            <a:ext cx="9140825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2"/>
          <p:cNvSpPr txBox="1">
            <a:spLocks noChangeArrowheads="1"/>
          </p:cNvSpPr>
          <p:nvPr userDrawn="1"/>
        </p:nvSpPr>
        <p:spPr bwMode="auto">
          <a:xfrm>
            <a:off x="569913" y="-36513"/>
            <a:ext cx="79851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100" b="1" i="1">
                <a:solidFill>
                  <a:srgbClr val="7F7F7F"/>
                </a:solidFill>
                <a:latin typeface="Arial Black" charset="0"/>
                <a:cs typeface="Arial" charset="0"/>
              </a:rPr>
              <a:t>Séminaire sur la place de la maintenance dans la filière chaudronnerie – Dunkerque  2 et 3 avril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tiff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9.tiff"/><Relationship Id="rId5" Type="http://schemas.openxmlformats.org/officeDocument/2006/relationships/image" Target="../media/image8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998" y="1358900"/>
            <a:ext cx="7922840" cy="16264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4000" dirty="0" smtClean="0"/>
              <a:t>Journées d’études « la place de la maintenance dans la chaudronnerie industrielle »</a:t>
            </a:r>
            <a:endParaRPr lang="fr-F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41438" y="3379030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 smtClean="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Etat des lieux de la filière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nationale du recrutement en BTS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712985"/>
              </p:ext>
            </p:extLst>
          </p:nvPr>
        </p:nvGraphicFramePr>
        <p:xfrm>
          <a:off x="920770" y="1909447"/>
          <a:ext cx="7418917" cy="479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er 4"/>
          <p:cNvGrpSpPr/>
          <p:nvPr/>
        </p:nvGrpSpPr>
        <p:grpSpPr>
          <a:xfrm>
            <a:off x="3658075" y="1051583"/>
            <a:ext cx="3457787" cy="5147308"/>
            <a:chOff x="4113107" y="1150623"/>
            <a:chExt cx="3457787" cy="5147308"/>
          </a:xfrm>
        </p:grpSpPr>
        <p:sp>
          <p:nvSpPr>
            <p:cNvPr id="6" name="ZoneTexte 5"/>
            <p:cNvSpPr txBox="1"/>
            <p:nvPr/>
          </p:nvSpPr>
          <p:spPr>
            <a:xfrm>
              <a:off x="4113107" y="1150623"/>
              <a:ext cx="3457787" cy="595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Période de généralisation du bac pro 3 ans</a:t>
              </a:r>
            </a:p>
            <a:p>
              <a:pPr algn="ctr"/>
              <a:r>
                <a:rPr lang="fr-FR" sz="1400" dirty="0"/>
                <a:t>R</a:t>
              </a:r>
              <a:r>
                <a:rPr lang="fr-FR" sz="1400" dirty="0" smtClean="0"/>
                <a:t>efonte de la carte des formations</a:t>
              </a:r>
              <a:endParaRPr lang="fr-FR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43466" y="1577133"/>
              <a:ext cx="426720" cy="472079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7115862" y="2017609"/>
            <a:ext cx="787400" cy="4216401"/>
            <a:chOff x="6715760" y="1742440"/>
            <a:chExt cx="787400" cy="4587240"/>
          </a:xfrm>
        </p:grpSpPr>
        <p:sp>
          <p:nvSpPr>
            <p:cNvPr id="9" name="ZoneTexte 8"/>
            <p:cNvSpPr txBox="1"/>
            <p:nvPr/>
          </p:nvSpPr>
          <p:spPr>
            <a:xfrm>
              <a:off x="6715760" y="1742440"/>
              <a:ext cx="7874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STI2D</a:t>
              </a:r>
              <a:endParaRPr lang="fr-FR" sz="14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r 10"/>
          <p:cNvGrpSpPr/>
          <p:nvPr/>
        </p:nvGrpSpPr>
        <p:grpSpPr>
          <a:xfrm>
            <a:off x="6318085" y="1647421"/>
            <a:ext cx="1574800" cy="4587240"/>
            <a:chOff x="6715760" y="1742440"/>
            <a:chExt cx="1574800" cy="4587240"/>
          </a:xfrm>
        </p:grpSpPr>
        <p:sp>
          <p:nvSpPr>
            <p:cNvPr id="12" name="ZoneTexte 11"/>
            <p:cNvSpPr txBox="1"/>
            <p:nvPr/>
          </p:nvSpPr>
          <p:spPr>
            <a:xfrm>
              <a:off x="6715760" y="1742440"/>
              <a:ext cx="15748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Filière rénovée</a:t>
              </a:r>
              <a:endParaRPr lang="fr-FR" sz="14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93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Académie de Lille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011822"/>
              </p:ext>
            </p:extLst>
          </p:nvPr>
        </p:nvGraphicFramePr>
        <p:xfrm>
          <a:off x="1206505" y="2201759"/>
          <a:ext cx="6953251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er 4"/>
          <p:cNvGrpSpPr/>
          <p:nvPr/>
        </p:nvGrpSpPr>
        <p:grpSpPr>
          <a:xfrm>
            <a:off x="3573411" y="1009251"/>
            <a:ext cx="3457787" cy="5147308"/>
            <a:chOff x="4113107" y="1150623"/>
            <a:chExt cx="3457787" cy="5147308"/>
          </a:xfrm>
        </p:grpSpPr>
        <p:sp>
          <p:nvSpPr>
            <p:cNvPr id="6" name="ZoneTexte 5"/>
            <p:cNvSpPr txBox="1"/>
            <p:nvPr/>
          </p:nvSpPr>
          <p:spPr>
            <a:xfrm>
              <a:off x="4113107" y="1150623"/>
              <a:ext cx="3457787" cy="595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Période de généralisation du bac pro 3 ans</a:t>
              </a:r>
            </a:p>
            <a:p>
              <a:pPr algn="ctr"/>
              <a:r>
                <a:rPr lang="fr-FR" sz="1400" dirty="0"/>
                <a:t>R</a:t>
              </a:r>
              <a:r>
                <a:rPr lang="fr-FR" sz="1400" dirty="0" smtClean="0"/>
                <a:t>efonte de la carte des formations</a:t>
              </a:r>
              <a:endParaRPr lang="fr-FR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43466" y="1577133"/>
              <a:ext cx="426720" cy="472079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978283" y="1943528"/>
            <a:ext cx="787400" cy="4216401"/>
            <a:chOff x="6715760" y="1742440"/>
            <a:chExt cx="787400" cy="4587240"/>
          </a:xfrm>
        </p:grpSpPr>
        <p:sp>
          <p:nvSpPr>
            <p:cNvPr id="9" name="ZoneTexte 8"/>
            <p:cNvSpPr txBox="1"/>
            <p:nvPr/>
          </p:nvSpPr>
          <p:spPr>
            <a:xfrm>
              <a:off x="6715760" y="1742440"/>
              <a:ext cx="7874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STI2D</a:t>
              </a:r>
              <a:endParaRPr lang="fr-FR" sz="14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r 10"/>
          <p:cNvGrpSpPr/>
          <p:nvPr/>
        </p:nvGrpSpPr>
        <p:grpSpPr>
          <a:xfrm>
            <a:off x="6204398" y="1605089"/>
            <a:ext cx="1574800" cy="4587240"/>
            <a:chOff x="6715760" y="1742440"/>
            <a:chExt cx="1574800" cy="4587240"/>
          </a:xfrm>
        </p:grpSpPr>
        <p:sp>
          <p:nvSpPr>
            <p:cNvPr id="12" name="ZoneTexte 11"/>
            <p:cNvSpPr txBox="1"/>
            <p:nvPr/>
          </p:nvSpPr>
          <p:spPr>
            <a:xfrm>
              <a:off x="6715760" y="1742440"/>
              <a:ext cx="15748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Filière rénovée</a:t>
              </a:r>
              <a:endParaRPr lang="fr-FR" sz="14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3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614892" y="1189542"/>
            <a:ext cx="2835275" cy="2264833"/>
            <a:chOff x="614892" y="1189542"/>
            <a:chExt cx="2835275" cy="2264833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2028219"/>
                </p:ext>
              </p:extLst>
            </p:nvPr>
          </p:nvGraphicFramePr>
          <p:xfrm>
            <a:off x="614892" y="1552550"/>
            <a:ext cx="2835275" cy="1901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ZoneTexte 6"/>
            <p:cNvSpPr txBox="1"/>
            <p:nvPr/>
          </p:nvSpPr>
          <p:spPr>
            <a:xfrm>
              <a:off x="1174751" y="1189542"/>
              <a:ext cx="1894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Les flux</a:t>
              </a:r>
              <a:endParaRPr lang="fr-FR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369983" y="1357300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L’offre de formation</a:t>
            </a:r>
            <a:endParaRPr lang="fr-FR" dirty="0"/>
          </a:p>
        </p:txBody>
      </p:sp>
      <p:graphicFrame>
        <p:nvGraphicFramePr>
          <p:cNvPr id="9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64410"/>
              </p:ext>
            </p:extLst>
          </p:nvPr>
        </p:nvGraphicFramePr>
        <p:xfrm>
          <a:off x="4175125" y="1757691"/>
          <a:ext cx="4836583" cy="195759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80961"/>
                <a:gridCol w="452713"/>
                <a:gridCol w="655193"/>
                <a:gridCol w="458445"/>
                <a:gridCol w="450803"/>
                <a:gridCol w="702947"/>
                <a:gridCol w="435521"/>
              </a:tblGrid>
              <a:tr h="23900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Années </a:t>
                      </a:r>
                      <a:endParaRPr lang="fr-FR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2011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2013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4818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Formations scolaires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CAP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Bac pro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CAP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Bac pro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BTS</a:t>
                      </a:r>
                      <a:endParaRPr lang="fr-FR" sz="1100" dirty="0"/>
                    </a:p>
                  </a:txBody>
                  <a:tcPr/>
                </a:tc>
              </a:tr>
              <a:tr h="23900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% cap en flux de </a:t>
                      </a:r>
                      <a:r>
                        <a:rPr lang="fr-FR" sz="1100" baseline="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endParaRPr lang="fr-FR" sz="1100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29 %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27 % </a:t>
                      </a:r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(38%)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</a:tr>
              <a:tr h="39366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</a:t>
                      </a:r>
                      <a:r>
                        <a:rPr lang="fr-FR" sz="1100" dirty="0" smtClean="0"/>
                        <a:t>. de sites       N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Lille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69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10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132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12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28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4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9366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</a:t>
                      </a:r>
                      <a:r>
                        <a:rPr lang="fr-FR" sz="1100" dirty="0" smtClean="0"/>
                        <a:t>. moyen d’élèves par division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15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14,7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12,1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14,5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16,1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14,1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15,6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</a:tr>
              <a:tr h="32691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Etendue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10-26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8-24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6-15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11-23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5-28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22137"/>
              </p:ext>
            </p:extLst>
          </p:nvPr>
        </p:nvGraphicFramePr>
        <p:xfrm>
          <a:off x="4175125" y="3998366"/>
          <a:ext cx="4836583" cy="189029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80961"/>
                <a:gridCol w="452713"/>
                <a:gridCol w="655193"/>
                <a:gridCol w="458444"/>
                <a:gridCol w="450803"/>
                <a:gridCol w="702948"/>
                <a:gridCol w="435521"/>
              </a:tblGrid>
              <a:tr h="259613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Années</a:t>
                      </a:r>
                      <a:endParaRPr lang="fr-FR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2010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2012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35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Formations apprentissage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CAP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Bac pro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CAP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Bac pro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BTS</a:t>
                      </a:r>
                      <a:endParaRPr lang="fr-FR" sz="1100" dirty="0"/>
                    </a:p>
                  </a:txBody>
                  <a:tcPr/>
                </a:tc>
              </a:tr>
              <a:tr h="235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% cap en flux de </a:t>
                      </a:r>
                      <a:r>
                        <a:rPr lang="fr-FR" sz="1100" baseline="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endParaRPr lang="fr-FR" sz="1100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31,5 %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28 % </a:t>
                      </a:r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(22%)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</a:tr>
              <a:tr h="27046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</a:t>
                      </a:r>
                      <a:r>
                        <a:rPr lang="fr-FR" sz="1100" dirty="0" smtClean="0"/>
                        <a:t>. de sites       N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Lille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41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2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84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7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37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5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27046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</a:t>
                      </a:r>
                      <a:r>
                        <a:rPr lang="fr-FR" sz="1100" dirty="0" smtClean="0"/>
                        <a:t>. moyen d’élèves par division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15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14,7</a:t>
                      </a:r>
                    </a:p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8,3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8,5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12,3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953735"/>
                          </a:solidFill>
                        </a:rPr>
                        <a:t>9</a:t>
                      </a:r>
                      <a:endParaRPr lang="fr-FR" sz="1100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</a:tr>
              <a:tr h="235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Etendue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2-15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10-26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8-24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1-12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4,7-18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1-31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er 13"/>
          <p:cNvGrpSpPr/>
          <p:nvPr/>
        </p:nvGrpSpPr>
        <p:grpSpPr>
          <a:xfrm>
            <a:off x="264582" y="3629034"/>
            <a:ext cx="3767668" cy="2627799"/>
            <a:chOff x="264582" y="3629034"/>
            <a:chExt cx="3767668" cy="2627799"/>
          </a:xfrm>
        </p:grpSpPr>
        <p:sp>
          <p:nvSpPr>
            <p:cNvPr id="11" name="ZoneTexte 10"/>
            <p:cNvSpPr txBox="1"/>
            <p:nvPr/>
          </p:nvSpPr>
          <p:spPr>
            <a:xfrm>
              <a:off x="2137833" y="3629034"/>
              <a:ext cx="1894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Les Jeunes</a:t>
              </a:r>
              <a:endParaRPr lang="fr-FR" dirty="0"/>
            </a:p>
          </p:txBody>
        </p:sp>
        <p:pic>
          <p:nvPicPr>
            <p:cNvPr id="12" name="Imag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82" y="3715283"/>
              <a:ext cx="3582458" cy="25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02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changement de paradigme…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1900" y="1600200"/>
            <a:ext cx="6184900" cy="51522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Nous vivons la bascule </a:t>
            </a:r>
            <a:r>
              <a:rPr lang="fr-FR" dirty="0"/>
              <a:t>d’une société à une autre, </a:t>
            </a:r>
            <a:r>
              <a:rPr lang="fr-FR" dirty="0" smtClean="0"/>
              <a:t>selon 3 </a:t>
            </a:r>
            <a:r>
              <a:rPr lang="fr-FR" dirty="0"/>
              <a:t>dimensions :</a:t>
            </a:r>
          </a:p>
          <a:p>
            <a:pPr lvl="1"/>
            <a:r>
              <a:rPr lang="fr-FR" b="1" dirty="0">
                <a:solidFill>
                  <a:srgbClr val="C0504D"/>
                </a:solidFill>
              </a:rPr>
              <a:t>Cognitive</a:t>
            </a:r>
            <a:r>
              <a:rPr lang="fr-FR" b="1" dirty="0"/>
              <a:t> </a:t>
            </a:r>
            <a:r>
              <a:rPr lang="fr-FR" dirty="0"/>
              <a:t>: on apprend quoi, où, quand, </a:t>
            </a:r>
            <a:r>
              <a:rPr lang="fr-FR" dirty="0" smtClean="0"/>
              <a:t>comment, on retient quoi</a:t>
            </a:r>
            <a:r>
              <a:rPr lang="fr-FR" dirty="0"/>
              <a:t> ?</a:t>
            </a:r>
          </a:p>
          <a:p>
            <a:pPr lvl="1"/>
            <a:r>
              <a:rPr lang="fr-FR" b="1" dirty="0">
                <a:solidFill>
                  <a:srgbClr val="C0504D"/>
                </a:solidFill>
              </a:rPr>
              <a:t>Sociale</a:t>
            </a:r>
            <a:r>
              <a:rPr lang="fr-FR" dirty="0"/>
              <a:t> : on apprend avec qui, pourquoi, pour quoi faire ?</a:t>
            </a:r>
          </a:p>
          <a:p>
            <a:pPr lvl="1"/>
            <a:r>
              <a:rPr lang="fr-FR" b="1" dirty="0">
                <a:solidFill>
                  <a:srgbClr val="C0504D"/>
                </a:solidFill>
              </a:rPr>
              <a:t>Politique</a:t>
            </a:r>
            <a:r>
              <a:rPr lang="fr-FR" dirty="0"/>
              <a:t> : on apprend dans quel contexte, quel environnement global, avec quelles nouvelles règles (au sens de « lois ») implicites ou explicites et quelles relations citoyennes 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  <a:p>
            <a:pPr lvl="0"/>
            <a:r>
              <a:rPr lang="fr-FR" b="1" dirty="0">
                <a:solidFill>
                  <a:srgbClr val="C0504D"/>
                </a:solidFill>
              </a:rPr>
              <a:t>Le numérique n’est ni une régression, ni un progrès, c’est une réalité </a:t>
            </a:r>
            <a:r>
              <a:rPr lang="fr-FR" dirty="0"/>
              <a:t>(Paul </a:t>
            </a:r>
            <a:r>
              <a:rPr lang="fr-FR" dirty="0" smtClean="0"/>
              <a:t>Mathias</a:t>
            </a:r>
            <a:r>
              <a:rPr lang="fr-FR" dirty="0"/>
              <a:t>, IGEN Philo)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image Inf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00200"/>
            <a:ext cx="2057400" cy="1443251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5" name="Image 4" descr="cardon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9" y="3142637"/>
            <a:ext cx="2044161" cy="1413500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6" name="Image 5" descr="img_13740734684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659058"/>
            <a:ext cx="2057400" cy="20934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282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L’impact des réseaux sociaux, </a:t>
            </a:r>
            <a:r>
              <a:rPr lang="fr-FR" dirty="0" smtClean="0"/>
              <a:t>personnels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7296" y="1600200"/>
            <a:ext cx="5479504" cy="4982207"/>
          </a:xfrm>
        </p:spPr>
        <p:txBody>
          <a:bodyPr>
            <a:noAutofit/>
          </a:bodyPr>
          <a:lstStyle/>
          <a:p>
            <a:r>
              <a:rPr lang="fr-FR" sz="2400" dirty="0" smtClean="0"/>
              <a:t>La durée </a:t>
            </a:r>
            <a:r>
              <a:rPr lang="fr-FR" sz="2400" dirty="0"/>
              <a:t>de fréquentation des réseaux sociaux</a:t>
            </a:r>
            <a:r>
              <a:rPr lang="fr-FR" sz="2400" b="1" dirty="0"/>
              <a:t> </a:t>
            </a:r>
            <a:r>
              <a:rPr lang="fr-FR" sz="2400" dirty="0"/>
              <a:t>pour les scolaires de 13/16 ans en Europe est, en moyenne, </a:t>
            </a:r>
            <a:r>
              <a:rPr lang="fr-FR" sz="2400" b="1" dirty="0">
                <a:solidFill>
                  <a:schemeClr val="accent2"/>
                </a:solidFill>
              </a:rPr>
              <a:t>de 118 min par jour</a:t>
            </a:r>
            <a:r>
              <a:rPr lang="fr-FR" sz="2400" b="1" dirty="0"/>
              <a:t> </a:t>
            </a:r>
            <a:r>
              <a:rPr lang="fr-FR" sz="2400" b="1" dirty="0" smtClean="0"/>
              <a:t>!</a:t>
            </a:r>
            <a:br>
              <a:rPr lang="fr-FR" sz="2400" b="1" dirty="0" smtClean="0"/>
            </a:br>
            <a:endParaRPr lang="fr-FR" sz="2400" b="1" dirty="0" smtClean="0"/>
          </a:p>
          <a:p>
            <a:pPr lvl="0"/>
            <a:r>
              <a:rPr lang="fr-FR" sz="2400" b="1" dirty="0">
                <a:solidFill>
                  <a:srgbClr val="C0504D"/>
                </a:solidFill>
              </a:rPr>
              <a:t>Privilégie le maillage et les réseaux</a:t>
            </a:r>
            <a:r>
              <a:rPr lang="fr-FR" sz="2400" dirty="0"/>
              <a:t>, induit la modification du concept de « communauté », la mutualisation et le partage des ressources, et donc à un changement profond de mentalité et de pratiques </a:t>
            </a:r>
            <a:r>
              <a:rPr lang="fr-FR" sz="2400" dirty="0" smtClean="0"/>
              <a:t>professionnelles et personnelles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 descr="Image réseaux sociaux 20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0" y="1600202"/>
            <a:ext cx="2396711" cy="2531106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6" name="Image 5" descr="Image éco système identité numériqu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0" y="4283708"/>
            <a:ext cx="2396711" cy="1909747"/>
          </a:xfrm>
          <a:prstGeom prst="rect">
            <a:avLst/>
          </a:prstGeom>
          <a:ln>
            <a:solidFill>
              <a:srgbClr val="953735"/>
            </a:solidFill>
          </a:ln>
        </p:spPr>
      </p:pic>
    </p:spTree>
    <p:extLst>
      <p:ext uri="{BB962C8B-B14F-4D97-AF65-F5344CB8AC3E}">
        <p14:creationId xmlns:p14="http://schemas.microsoft.com/office/powerpoint/2010/main" val="17719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L’impact des réseaux sociaux, professionnels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1700" y="1600200"/>
            <a:ext cx="5245099" cy="484015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b="1" dirty="0">
                <a:solidFill>
                  <a:srgbClr val="C0504D"/>
                </a:solidFill>
              </a:rPr>
              <a:t>Evolution incontournable des pratiques professionnelles</a:t>
            </a:r>
            <a:r>
              <a:rPr lang="fr-FR" dirty="0"/>
              <a:t>, industrielles, commerciales, sociales… à intégrer dans les formations professionnelles</a:t>
            </a:r>
          </a:p>
          <a:p>
            <a:pPr lvl="0"/>
            <a:r>
              <a:rPr lang="fr-FR" b="1" dirty="0">
                <a:solidFill>
                  <a:srgbClr val="C0504D"/>
                </a:solidFill>
              </a:rPr>
              <a:t>Outil de partage </a:t>
            </a:r>
            <a:r>
              <a:rPr lang="fr-FR" dirty="0"/>
              <a:t>des professionnels, échanges de pratiques, mutualisation « libre », espace de validation de pratiques hors de la sphère institutionnelle</a:t>
            </a:r>
            <a:r>
              <a:rPr lang="fr-FR" dirty="0" smtClean="0"/>
              <a:t>…</a:t>
            </a:r>
          </a:p>
          <a:p>
            <a:r>
              <a:rPr lang="fr-FR" b="1" dirty="0">
                <a:solidFill>
                  <a:srgbClr val="C0504D"/>
                </a:solidFill>
              </a:rPr>
              <a:t>Vers une pédagogie « </a:t>
            </a:r>
            <a:r>
              <a:rPr lang="fr-FR" b="1" dirty="0" err="1">
                <a:solidFill>
                  <a:srgbClr val="C0504D"/>
                </a:solidFill>
              </a:rPr>
              <a:t>connectiviste</a:t>
            </a:r>
            <a:r>
              <a:rPr lang="fr-FR" b="1" dirty="0">
                <a:solidFill>
                  <a:srgbClr val="C0504D"/>
                </a:solidFill>
              </a:rPr>
              <a:t> »</a:t>
            </a:r>
            <a:r>
              <a:rPr lang="fr-FR" dirty="0"/>
              <a:t>, fondée sur les échanges, le collaboratif, la </a:t>
            </a:r>
            <a:r>
              <a:rPr lang="fr-FR" dirty="0" smtClean="0"/>
              <a:t>mutualisation des élèves comme des enseignants</a:t>
            </a:r>
            <a:r>
              <a:rPr lang="fr-FR" dirty="0"/>
              <a:t> ???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Image 3" descr="Le WEB pédagoqiqu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b="32022"/>
          <a:stretch/>
        </p:blipFill>
        <p:spPr>
          <a:xfrm>
            <a:off x="431800" y="5130595"/>
            <a:ext cx="2955659" cy="1130300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5" name="Image 4" descr="Image Linked in 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5"/>
          <a:stretch/>
        </p:blipFill>
        <p:spPr>
          <a:xfrm>
            <a:off x="431799" y="1549401"/>
            <a:ext cx="2955659" cy="1638300"/>
          </a:xfrm>
          <a:prstGeom prst="rect">
            <a:avLst/>
          </a:prstGeom>
        </p:spPr>
      </p:pic>
      <p:pic>
        <p:nvPicPr>
          <p:cNvPr id="6" name="Image 5" descr="Réseau social professionn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327400"/>
            <a:ext cx="2955658" cy="1676195"/>
          </a:xfrm>
          <a:prstGeom prst="rect">
            <a:avLst/>
          </a:prstGeom>
          <a:ln>
            <a:solidFill>
              <a:srgbClr val="953735"/>
            </a:solidFill>
          </a:ln>
        </p:spPr>
      </p:pic>
    </p:spTree>
    <p:extLst>
      <p:ext uri="{BB962C8B-B14F-4D97-AF65-F5344CB8AC3E}">
        <p14:creationId xmlns:p14="http://schemas.microsoft.com/office/powerpoint/2010/main" val="106691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instruments de changement…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1000" y="1600200"/>
            <a:ext cx="5765800" cy="50908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C0504D"/>
                </a:solidFill>
              </a:rPr>
              <a:t>L’internet sur soi </a:t>
            </a:r>
            <a:r>
              <a:rPr lang="fr-FR" dirty="0" smtClean="0"/>
              <a:t>s’installe partout et bouleverse l’accès aux informations.</a:t>
            </a:r>
          </a:p>
          <a:p>
            <a:r>
              <a:rPr lang="fr-FR" b="1" dirty="0" smtClean="0">
                <a:solidFill>
                  <a:srgbClr val="C0504D"/>
                </a:solidFill>
              </a:rPr>
              <a:t>Quid du BYOD </a:t>
            </a:r>
            <a:r>
              <a:rPr lang="fr-FR" dirty="0"/>
              <a:t>(acronyme de« </a:t>
            </a:r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 » qui se traduit par « Apportez vos appareils personnels ») </a:t>
            </a:r>
            <a:endParaRPr lang="fr-FR" dirty="0" smtClean="0"/>
          </a:p>
          <a:p>
            <a:pPr lvl="0"/>
            <a:r>
              <a:rPr lang="fr-FR" dirty="0" smtClean="0"/>
              <a:t>L’instrument « </a:t>
            </a:r>
            <a:r>
              <a:rPr lang="fr-FR" b="1" dirty="0" smtClean="0">
                <a:solidFill>
                  <a:srgbClr val="C0504D"/>
                </a:solidFill>
              </a:rPr>
              <a:t>Interface Homme Machine</a:t>
            </a:r>
            <a:r>
              <a:rPr lang="fr-FR" dirty="0" smtClean="0"/>
              <a:t>» </a:t>
            </a:r>
            <a:r>
              <a:rPr lang="fr-FR" dirty="0"/>
              <a:t>change les pratiques sociales. Le mot « digital </a:t>
            </a:r>
            <a:r>
              <a:rPr lang="fr-FR" dirty="0" smtClean="0"/>
              <a:t>» passe </a:t>
            </a:r>
            <a:r>
              <a:rPr lang="fr-FR" dirty="0"/>
              <a:t>de la traduction de « numérique » en anglais à la désignation du système de pointage des tablettes et </a:t>
            </a:r>
            <a:r>
              <a:rPr lang="fr-FR" dirty="0" err="1"/>
              <a:t>smartphone</a:t>
            </a:r>
            <a:r>
              <a:rPr lang="fr-FR" dirty="0"/>
              <a:t>… significatif de l’intégration du numérique dans la société et de l’intégration d’une technologie dans le geste quotidien… </a:t>
            </a:r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 descr="Tablette tact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1" y="1739900"/>
            <a:ext cx="2608036" cy="1460500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5" name="Image 4" descr="Autodesk_ForceEffect_Motion_01_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8" y="3200400"/>
            <a:ext cx="1935429" cy="30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41438" y="2278363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 smtClean="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Une nécessité : INNOVER</a:t>
            </a:r>
            <a:endParaRPr lang="fr-FR" sz="6000" b="1" dirty="0" smtClean="0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8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1000" y="95248"/>
            <a:ext cx="5842000" cy="813472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Les éléments pour bâtir une progression</a:t>
            </a:r>
            <a:endParaRPr lang="fr-FR" sz="2800" dirty="0"/>
          </a:p>
        </p:txBody>
      </p:sp>
      <p:pic>
        <p:nvPicPr>
          <p:cNvPr id="9" name="Picture 3" descr="C:\Users\utilisateur\Documents\2012-2013\EDPI\EDPI SESSION 2012-2013\Propositions de sujets 2013\Malenger U11 2013\Sujet 2013 au 11-04-2012\Logos\academie de l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30" y="1803"/>
            <a:ext cx="1087330" cy="7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18"/>
          <p:cNvGrpSpPr/>
          <p:nvPr/>
        </p:nvGrpSpPr>
        <p:grpSpPr>
          <a:xfrm>
            <a:off x="6516216" y="908720"/>
            <a:ext cx="1690456" cy="1267336"/>
            <a:chOff x="1264156" y="891689"/>
            <a:chExt cx="1690456" cy="1267336"/>
          </a:xfrm>
        </p:grpSpPr>
        <p:pic>
          <p:nvPicPr>
            <p:cNvPr id="14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16" name="Grouper 19"/>
          <p:cNvGrpSpPr/>
          <p:nvPr/>
        </p:nvGrpSpPr>
        <p:grpSpPr>
          <a:xfrm>
            <a:off x="4046884" y="902984"/>
            <a:ext cx="1522599" cy="1256041"/>
            <a:chOff x="4046884" y="902984"/>
            <a:chExt cx="1522599" cy="1256041"/>
          </a:xfrm>
        </p:grpSpPr>
        <p:pic>
          <p:nvPicPr>
            <p:cNvPr id="17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19" name="Grouper 23"/>
          <p:cNvGrpSpPr/>
          <p:nvPr/>
        </p:nvGrpSpPr>
        <p:grpSpPr>
          <a:xfrm>
            <a:off x="6665850" y="5054416"/>
            <a:ext cx="1866590" cy="1717411"/>
            <a:chOff x="6351048" y="5054416"/>
            <a:chExt cx="1866590" cy="1717411"/>
          </a:xfrm>
        </p:grpSpPr>
        <p:sp>
          <p:nvSpPr>
            <p:cNvPr id="20" name="Rectangle 19"/>
            <p:cNvSpPr/>
            <p:nvPr/>
          </p:nvSpPr>
          <p:spPr>
            <a:xfrm>
              <a:off x="6554681" y="6310162"/>
              <a:ext cx="1631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Fiches synthétiques d’une séquence</a:t>
              </a:r>
              <a:endParaRPr lang="fr-FR" sz="1200" b="1" dirty="0"/>
            </a:p>
          </p:txBody>
        </p:sp>
        <p:pic>
          <p:nvPicPr>
            <p:cNvPr id="21" name="Image 20" descr="Séquence 1.tif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48" y="5054416"/>
              <a:ext cx="1866590" cy="121716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Image 21" descr="planning TC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1" y="2284077"/>
            <a:ext cx="6503982" cy="2655305"/>
          </a:xfrm>
          <a:prstGeom prst="rect">
            <a:avLst/>
          </a:prstGeom>
        </p:spPr>
      </p:pic>
      <p:grpSp>
        <p:nvGrpSpPr>
          <p:cNvPr id="26" name="Grouper 21"/>
          <p:cNvGrpSpPr/>
          <p:nvPr/>
        </p:nvGrpSpPr>
        <p:grpSpPr>
          <a:xfrm>
            <a:off x="556927" y="5054416"/>
            <a:ext cx="2214873" cy="1487433"/>
            <a:chOff x="1152005" y="5054416"/>
            <a:chExt cx="2214873" cy="1487433"/>
          </a:xfrm>
        </p:grpSpPr>
        <p:sp>
          <p:nvSpPr>
            <p:cNvPr id="27" name="Rectangle 26"/>
            <p:cNvSpPr/>
            <p:nvPr/>
          </p:nvSpPr>
          <p:spPr>
            <a:xfrm>
              <a:off x="1374596" y="6264850"/>
              <a:ext cx="15225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2005" y="5054416"/>
              <a:ext cx="2214873" cy="125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r 20"/>
          <p:cNvGrpSpPr/>
          <p:nvPr/>
        </p:nvGrpSpPr>
        <p:grpSpPr>
          <a:xfrm>
            <a:off x="1259632" y="908720"/>
            <a:ext cx="1843406" cy="1279592"/>
            <a:chOff x="6554682" y="883373"/>
            <a:chExt cx="1843406" cy="1279592"/>
          </a:xfrm>
        </p:grpSpPr>
        <p:pic>
          <p:nvPicPr>
            <p:cNvPr id="30" name="Image 29" descr="Diapositive0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2699792" y="5085184"/>
            <a:ext cx="3761157" cy="1581356"/>
            <a:chOff x="2699792" y="5085184"/>
            <a:chExt cx="3761157" cy="1581356"/>
          </a:xfrm>
        </p:grpSpPr>
        <p:grpSp>
          <p:nvGrpSpPr>
            <p:cNvPr id="23" name="Grouper 22"/>
            <p:cNvGrpSpPr/>
            <p:nvPr/>
          </p:nvGrpSpPr>
          <p:grpSpPr>
            <a:xfrm>
              <a:off x="2699792" y="5085184"/>
              <a:ext cx="1944216" cy="1581356"/>
              <a:chOff x="3713610" y="5015996"/>
              <a:chExt cx="1843406" cy="175583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713610" y="6310162"/>
                <a:ext cx="18434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1" dirty="0" smtClean="0"/>
                  <a:t>matrices compétences/thèmes/savoirs</a:t>
                </a:r>
                <a:endParaRPr lang="fr-FR" sz="1200" b="1" dirty="0"/>
              </a:p>
            </p:txBody>
          </p:sp>
          <p:pic>
            <p:nvPicPr>
              <p:cNvPr id="25" name="Image 24" descr="Diapositive23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929" y="5015996"/>
                <a:ext cx="1652087" cy="1239065"/>
              </a:xfrm>
              <a:prstGeom prst="rect">
                <a:avLst/>
              </a:prstGeom>
            </p:spPr>
          </p:pic>
        </p:grpSp>
        <p:pic>
          <p:nvPicPr>
            <p:cNvPr id="32" name="Image 31" descr="matrice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5085184"/>
              <a:ext cx="1744933" cy="1214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7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3594100" y="1496177"/>
            <a:ext cx="4321175" cy="3644900"/>
          </a:xfrm>
          <a:prstGeom prst="ellipse">
            <a:avLst/>
          </a:prstGeom>
          <a:noFill/>
          <a:ln w="2857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rgbClr val="FFCC00"/>
              </a:solidFill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948488" y="2913815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Réalisation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ou lancement en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production et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contrôle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098800" y="3983790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Définition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produit / ouvrage /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ensemble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4764088" y="4663240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Conception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du processus de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réalisation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29375" y="3980615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Préparation des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postes de travail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429375" y="1854952"/>
            <a:ext cx="1981200" cy="8382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rgbClr val="777777"/>
                </a:solidFill>
                <a:latin typeface="Arial Narrow" charset="0"/>
              </a:rPr>
              <a:t>Expédition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rgbClr val="777777"/>
                </a:solidFill>
                <a:latin typeface="Arial Narrow" charset="0"/>
              </a:rPr>
              <a:t>Installation</a:t>
            </a:r>
            <a:endParaRPr lang="fr-FR" sz="2400" b="1" i="1">
              <a:solidFill>
                <a:srgbClr val="777777"/>
              </a:solidFill>
              <a:latin typeface="Arial Narrow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764088" y="1161215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Maintenance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Réhabilitation</a:t>
            </a:r>
            <a:endParaRPr lang="fr-FR" sz="2400" i="1">
              <a:latin typeface="Arial Narrow" charset="0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2605088" y="2913815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Conception 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produit / ouvrage /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ensemble</a:t>
            </a: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3098800" y="1854952"/>
            <a:ext cx="1981200" cy="838200"/>
          </a:xfrm>
          <a:prstGeom prst="ellipse">
            <a:avLst/>
          </a:prstGeom>
          <a:solidFill>
            <a:srgbClr val="FF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Étude d</a:t>
            </a:r>
            <a:r>
              <a:rPr lang="ja-JP" altLang="fr-FR" sz="1600" b="1" i="1">
                <a:solidFill>
                  <a:schemeClr val="tx2"/>
                </a:solidFill>
                <a:latin typeface="Arial Narrow" charset="0"/>
              </a:rPr>
              <a:t>’</a:t>
            </a: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une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demande ou d</a:t>
            </a:r>
            <a:r>
              <a:rPr lang="ja-JP" altLang="fr-FR" sz="1600" b="1" i="1">
                <a:solidFill>
                  <a:schemeClr val="tx2"/>
                </a:solidFill>
                <a:latin typeface="Arial Narrow" charset="0"/>
              </a:rPr>
              <a:t>’</a:t>
            </a: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un cahier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sz="1600" b="1" i="1">
                <a:solidFill>
                  <a:schemeClr val="tx2"/>
                </a:solidFill>
                <a:latin typeface="Arial Narrow" charset="0"/>
              </a:rPr>
              <a:t>des charges</a:t>
            </a: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2870200" y="2367715"/>
            <a:ext cx="228600" cy="657225"/>
          </a:xfrm>
          <a:prstGeom prst="curvedRightArrow">
            <a:avLst>
              <a:gd name="adj1" fmla="val 57500"/>
              <a:gd name="adj2" fmla="val 115000"/>
              <a:gd name="adj3" fmla="val 33333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428" name="Group 68"/>
          <p:cNvGrpSpPr>
            <a:grpSpLocks/>
          </p:cNvGrpSpPr>
          <p:nvPr/>
        </p:nvGrpSpPr>
        <p:grpSpPr bwMode="auto">
          <a:xfrm>
            <a:off x="660400" y="3551239"/>
            <a:ext cx="4881563" cy="2039938"/>
            <a:chOff x="48" y="2237"/>
            <a:chExt cx="3075" cy="1285"/>
          </a:xfrm>
        </p:grpSpPr>
        <p:sp>
          <p:nvSpPr>
            <p:cNvPr id="4131" name="Oval 52"/>
            <p:cNvSpPr>
              <a:spLocks noChangeArrowheads="1"/>
            </p:cNvSpPr>
            <p:nvPr/>
          </p:nvSpPr>
          <p:spPr bwMode="auto">
            <a:xfrm>
              <a:off x="206" y="3321"/>
              <a:ext cx="170" cy="1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7777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b="1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grpSp>
          <p:nvGrpSpPr>
            <p:cNvPr id="4132" name="Group 50"/>
            <p:cNvGrpSpPr>
              <a:grpSpLocks/>
            </p:cNvGrpSpPr>
            <p:nvPr/>
          </p:nvGrpSpPr>
          <p:grpSpPr bwMode="auto">
            <a:xfrm>
              <a:off x="2471" y="2237"/>
              <a:ext cx="652" cy="709"/>
              <a:chOff x="1575" y="2273"/>
              <a:chExt cx="652" cy="709"/>
            </a:xfrm>
          </p:grpSpPr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1575" y="2273"/>
                <a:ext cx="652" cy="709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36" name="Oval 46"/>
              <p:cNvSpPr>
                <a:spLocks noChangeArrowheads="1"/>
              </p:cNvSpPr>
              <p:nvPr/>
            </p:nvSpPr>
            <p:spPr bwMode="auto">
              <a:xfrm>
                <a:off x="1678" y="2391"/>
                <a:ext cx="170" cy="17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b="1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  <p:sp>
          <p:nvSpPr>
            <p:cNvPr id="4133" name="Text Box 55"/>
            <p:cNvSpPr txBox="1">
              <a:spLocks noChangeArrowheads="1"/>
            </p:cNvSpPr>
            <p:nvPr/>
          </p:nvSpPr>
          <p:spPr bwMode="auto">
            <a:xfrm>
              <a:off x="48" y="2632"/>
              <a:ext cx="153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</a:rPr>
                <a:t>Contraintes </a:t>
              </a:r>
            </a:p>
            <a:p>
              <a:pPr eaLnBrk="1" hangingPunct="1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</a:rPr>
                <a:t>technico économiques </a:t>
              </a:r>
            </a:p>
            <a:p>
              <a:pPr eaLnBrk="1" hangingPunct="1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</a:rPr>
                <a:t>de conception autres</a:t>
              </a:r>
            </a:p>
            <a:p>
              <a:pPr eaLnBrk="1" hangingPunct="1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</a:rPr>
                <a:t>que celles du </a:t>
              </a:r>
              <a:r>
                <a:rPr lang="fr-FR" sz="1600" b="1" dirty="0" err="1">
                  <a:solidFill>
                    <a:schemeClr val="accent1">
                      <a:lumMod val="75000"/>
                    </a:schemeClr>
                  </a:solidFill>
                </a:rPr>
                <a:t>CdCF</a:t>
              </a:r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</a:rPr>
                <a:t> :</a:t>
              </a:r>
            </a:p>
          </p:txBody>
        </p:sp>
        <p:sp>
          <p:nvSpPr>
            <p:cNvPr id="4134" name="Text Box 59"/>
            <p:cNvSpPr txBox="1">
              <a:spLocks noChangeArrowheads="1"/>
            </p:cNvSpPr>
            <p:nvPr/>
          </p:nvSpPr>
          <p:spPr bwMode="auto">
            <a:xfrm>
              <a:off x="403" y="3309"/>
              <a:ext cx="1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i="1" dirty="0">
                  <a:solidFill>
                    <a:schemeClr val="accent1">
                      <a:lumMod val="75000"/>
                    </a:schemeClr>
                  </a:solidFill>
                </a:rPr>
                <a:t>liées au processus</a:t>
              </a:r>
            </a:p>
          </p:txBody>
        </p:sp>
      </p:grpSp>
      <p:grpSp>
        <p:nvGrpSpPr>
          <p:cNvPr id="15424" name="Group 64"/>
          <p:cNvGrpSpPr>
            <a:grpSpLocks/>
          </p:cNvGrpSpPr>
          <p:nvPr/>
        </p:nvGrpSpPr>
        <p:grpSpPr bwMode="auto">
          <a:xfrm>
            <a:off x="911225" y="3224212"/>
            <a:ext cx="6026150" cy="2749549"/>
            <a:chOff x="206" y="2031"/>
            <a:chExt cx="3796" cy="1732"/>
          </a:xfrm>
        </p:grpSpPr>
        <p:grpSp>
          <p:nvGrpSpPr>
            <p:cNvPr id="4126" name="Group 51"/>
            <p:cNvGrpSpPr>
              <a:grpSpLocks/>
            </p:cNvGrpSpPr>
            <p:nvPr/>
          </p:nvGrpSpPr>
          <p:grpSpPr bwMode="auto">
            <a:xfrm>
              <a:off x="2528" y="2031"/>
              <a:ext cx="1474" cy="170"/>
              <a:chOff x="1632" y="2071"/>
              <a:chExt cx="1474" cy="170"/>
            </a:xfrm>
          </p:grpSpPr>
          <p:sp>
            <p:nvSpPr>
              <p:cNvPr id="4129" name="Line 36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1474" cy="0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7F7F7F"/>
                  </a:solidFill>
                </a:endParaRPr>
              </a:p>
            </p:txBody>
          </p:sp>
          <p:sp>
            <p:nvSpPr>
              <p:cNvPr id="4130" name="Oval 47"/>
              <p:cNvSpPr>
                <a:spLocks noChangeArrowheads="1"/>
              </p:cNvSpPr>
              <p:nvPr/>
            </p:nvSpPr>
            <p:spPr bwMode="auto">
              <a:xfrm>
                <a:off x="2168" y="2071"/>
                <a:ext cx="170" cy="17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b="1">
                    <a:solidFill>
                      <a:srgbClr val="7F7F7F"/>
                    </a:solidFill>
                  </a:rPr>
                  <a:t>2</a:t>
                </a:r>
              </a:p>
            </p:txBody>
          </p:sp>
        </p:grpSp>
        <p:sp>
          <p:nvSpPr>
            <p:cNvPr id="4127" name="Oval 56"/>
            <p:cNvSpPr>
              <a:spLocks noChangeArrowheads="1"/>
            </p:cNvSpPr>
            <p:nvPr/>
          </p:nvSpPr>
          <p:spPr bwMode="auto">
            <a:xfrm>
              <a:off x="206" y="3548"/>
              <a:ext cx="170" cy="1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7777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b="1" dirty="0">
                  <a:solidFill>
                    <a:srgbClr val="7F7F7F"/>
                  </a:solidFill>
                </a:rPr>
                <a:t>2</a:t>
              </a:r>
            </a:p>
          </p:txBody>
        </p:sp>
        <p:sp>
          <p:nvSpPr>
            <p:cNvPr id="4128" name="Text Box 60"/>
            <p:cNvSpPr txBox="1">
              <a:spLocks noChangeArrowheads="1"/>
            </p:cNvSpPr>
            <p:nvPr/>
          </p:nvSpPr>
          <p:spPr bwMode="auto">
            <a:xfrm>
              <a:off x="405" y="3550"/>
              <a:ext cx="16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i="1" dirty="0">
                  <a:solidFill>
                    <a:schemeClr val="accent1">
                      <a:lumMod val="75000"/>
                    </a:schemeClr>
                  </a:solidFill>
                </a:rPr>
                <a:t>liées aux moyens de </a:t>
              </a:r>
              <a:r>
                <a:rPr lang="fr-FR" sz="1600" b="1" i="1" dirty="0" err="1">
                  <a:solidFill>
                    <a:schemeClr val="accent1">
                      <a:lumMod val="75000"/>
                    </a:schemeClr>
                  </a:solidFill>
                </a:rPr>
                <a:t>fab</a:t>
              </a:r>
              <a:r>
                <a:rPr lang="fr-FR" sz="1600" b="1" i="1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5425" name="Group 65"/>
          <p:cNvGrpSpPr>
            <a:grpSpLocks/>
          </p:cNvGrpSpPr>
          <p:nvPr/>
        </p:nvGrpSpPr>
        <p:grpSpPr bwMode="auto">
          <a:xfrm>
            <a:off x="911225" y="2465388"/>
            <a:ext cx="5621338" cy="3890963"/>
            <a:chOff x="206" y="1553"/>
            <a:chExt cx="3541" cy="2451"/>
          </a:xfrm>
        </p:grpSpPr>
        <p:grpSp>
          <p:nvGrpSpPr>
            <p:cNvPr id="4121" name="Group 53"/>
            <p:cNvGrpSpPr>
              <a:grpSpLocks/>
            </p:cNvGrpSpPr>
            <p:nvPr/>
          </p:nvGrpSpPr>
          <p:grpSpPr bwMode="auto">
            <a:xfrm>
              <a:off x="2500" y="1553"/>
              <a:ext cx="1247" cy="454"/>
              <a:chOff x="1604" y="1508"/>
              <a:chExt cx="1247" cy="454"/>
            </a:xfrm>
          </p:grpSpPr>
          <p:sp>
            <p:nvSpPr>
              <p:cNvPr id="4124" name="Line 37"/>
              <p:cNvSpPr>
                <a:spLocks noChangeShapeType="1"/>
              </p:cNvSpPr>
              <p:nvPr/>
            </p:nvSpPr>
            <p:spPr bwMode="auto">
              <a:xfrm flipV="1">
                <a:off x="1604" y="1508"/>
                <a:ext cx="1247" cy="454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7F7F7F"/>
                  </a:solidFill>
                </a:endParaRPr>
              </a:p>
            </p:txBody>
          </p:sp>
          <p:sp>
            <p:nvSpPr>
              <p:cNvPr id="4125" name="Oval 49"/>
              <p:cNvSpPr>
                <a:spLocks noChangeArrowheads="1"/>
              </p:cNvSpPr>
              <p:nvPr/>
            </p:nvSpPr>
            <p:spPr bwMode="auto">
              <a:xfrm>
                <a:off x="2094" y="1662"/>
                <a:ext cx="170" cy="17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b="1">
                    <a:solidFill>
                      <a:srgbClr val="7F7F7F"/>
                    </a:solidFill>
                  </a:rPr>
                  <a:t>3</a:t>
                </a:r>
              </a:p>
            </p:txBody>
          </p:sp>
        </p:grpSp>
        <p:sp>
          <p:nvSpPr>
            <p:cNvPr id="4122" name="Oval 57"/>
            <p:cNvSpPr>
              <a:spLocks noChangeArrowheads="1"/>
            </p:cNvSpPr>
            <p:nvPr/>
          </p:nvSpPr>
          <p:spPr bwMode="auto">
            <a:xfrm>
              <a:off x="206" y="3783"/>
              <a:ext cx="170" cy="1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7777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b="1">
                  <a:solidFill>
                    <a:srgbClr val="7F7F7F"/>
                  </a:solidFill>
                </a:rPr>
                <a:t>3</a:t>
              </a:r>
            </a:p>
          </p:txBody>
        </p:sp>
        <p:sp>
          <p:nvSpPr>
            <p:cNvPr id="4123" name="Text Box 61"/>
            <p:cNvSpPr txBox="1">
              <a:spLocks noChangeArrowheads="1"/>
            </p:cNvSpPr>
            <p:nvPr/>
          </p:nvSpPr>
          <p:spPr bwMode="auto">
            <a:xfrm>
              <a:off x="405" y="3791"/>
              <a:ext cx="122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i="1" dirty="0">
                  <a:solidFill>
                    <a:schemeClr val="accent1">
                      <a:lumMod val="75000"/>
                    </a:schemeClr>
                  </a:solidFill>
                </a:rPr>
                <a:t>liées au transport</a:t>
              </a:r>
            </a:p>
          </p:txBody>
        </p:sp>
      </p:grpSp>
      <p:grpSp>
        <p:nvGrpSpPr>
          <p:cNvPr id="15426" name="Group 66"/>
          <p:cNvGrpSpPr>
            <a:grpSpLocks/>
          </p:cNvGrpSpPr>
          <p:nvPr/>
        </p:nvGrpSpPr>
        <p:grpSpPr bwMode="auto">
          <a:xfrm>
            <a:off x="908050" y="2016125"/>
            <a:ext cx="4724400" cy="4705351"/>
            <a:chOff x="204" y="1270"/>
            <a:chExt cx="2976" cy="2964"/>
          </a:xfrm>
        </p:grpSpPr>
        <p:grpSp>
          <p:nvGrpSpPr>
            <p:cNvPr id="4116" name="Group 54"/>
            <p:cNvGrpSpPr>
              <a:grpSpLocks/>
            </p:cNvGrpSpPr>
            <p:nvPr/>
          </p:nvGrpSpPr>
          <p:grpSpPr bwMode="auto">
            <a:xfrm>
              <a:off x="2415" y="1270"/>
              <a:ext cx="765" cy="680"/>
              <a:chOff x="1519" y="1225"/>
              <a:chExt cx="765" cy="680"/>
            </a:xfrm>
          </p:grpSpPr>
          <p:sp>
            <p:nvSpPr>
              <p:cNvPr id="4119" name="Line 38"/>
              <p:cNvSpPr>
                <a:spLocks noChangeShapeType="1"/>
              </p:cNvSpPr>
              <p:nvPr/>
            </p:nvSpPr>
            <p:spPr bwMode="auto">
              <a:xfrm flipV="1">
                <a:off x="1519" y="1225"/>
                <a:ext cx="765" cy="680"/>
              </a:xfrm>
              <a:prstGeom prst="line">
                <a:avLst/>
              </a:prstGeom>
              <a:noFill/>
              <a:ln w="38100">
                <a:solidFill>
                  <a:srgbClr val="777777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7F7F7F"/>
                  </a:solidFill>
                </a:endParaRPr>
              </a:p>
            </p:txBody>
          </p:sp>
          <p:sp>
            <p:nvSpPr>
              <p:cNvPr id="4120" name="Oval 48"/>
              <p:cNvSpPr>
                <a:spLocks noChangeArrowheads="1"/>
              </p:cNvSpPr>
              <p:nvPr/>
            </p:nvSpPr>
            <p:spPr bwMode="auto">
              <a:xfrm>
                <a:off x="1644" y="1630"/>
                <a:ext cx="170" cy="17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7777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b="1">
                    <a:solidFill>
                      <a:srgbClr val="7F7F7F"/>
                    </a:solidFill>
                  </a:rPr>
                  <a:t>4</a:t>
                </a:r>
              </a:p>
            </p:txBody>
          </p:sp>
        </p:grpSp>
        <p:sp>
          <p:nvSpPr>
            <p:cNvPr id="4117" name="Oval 58"/>
            <p:cNvSpPr>
              <a:spLocks noChangeArrowheads="1"/>
            </p:cNvSpPr>
            <p:nvPr/>
          </p:nvSpPr>
          <p:spPr bwMode="auto">
            <a:xfrm>
              <a:off x="204" y="4014"/>
              <a:ext cx="170" cy="1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7777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b="1">
                  <a:solidFill>
                    <a:srgbClr val="7F7F7F"/>
                  </a:solidFill>
                </a:rPr>
                <a:t>4</a:t>
              </a:r>
            </a:p>
          </p:txBody>
        </p:sp>
        <p:sp>
          <p:nvSpPr>
            <p:cNvPr id="4118" name="Text Box 62"/>
            <p:cNvSpPr txBox="1">
              <a:spLocks noChangeArrowheads="1"/>
            </p:cNvSpPr>
            <p:nvPr/>
          </p:nvSpPr>
          <p:spPr bwMode="auto">
            <a:xfrm>
              <a:off x="403" y="4021"/>
              <a:ext cx="15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 i="1" dirty="0">
                  <a:solidFill>
                    <a:schemeClr val="accent1">
                      <a:lumMod val="75000"/>
                    </a:schemeClr>
                  </a:solidFill>
                </a:rPr>
                <a:t>liées à la maintenance</a:t>
              </a:r>
            </a:p>
          </p:txBody>
        </p:sp>
      </p:grp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2784475" y="956427"/>
            <a:ext cx="3556000" cy="4994275"/>
          </a:xfrm>
          <a:prstGeom prst="ellipse">
            <a:avLst/>
          </a:prstGeom>
          <a:solidFill>
            <a:srgbClr val="BBE0E3">
              <a:alpha val="50195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endParaRPr lang="fr-FR" sz="1600" b="1">
              <a:solidFill>
                <a:srgbClr val="FF0000"/>
              </a:solidFill>
            </a:endParaRP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Profil de</a:t>
            </a: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TECHNICIEN</a:t>
            </a: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SUPÉRIEUR</a:t>
            </a:r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 rot="-584772">
            <a:off x="4939638" y="954840"/>
            <a:ext cx="2790825" cy="4906962"/>
          </a:xfrm>
          <a:prstGeom prst="ellipse">
            <a:avLst/>
          </a:prstGeom>
          <a:solidFill>
            <a:srgbClr val="FFFF00">
              <a:alpha val="50195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Profil de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TECHNICIEN</a:t>
            </a:r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 rot="833131">
            <a:off x="7254281" y="2512177"/>
            <a:ext cx="1697037" cy="2784475"/>
          </a:xfrm>
          <a:prstGeom prst="ellipse">
            <a:avLst/>
          </a:prstGeom>
          <a:solidFill>
            <a:srgbClr val="66FF66">
              <a:alpha val="50195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b="1">
                <a:solidFill>
                  <a:srgbClr val="FF0000"/>
                </a:solidFill>
              </a:rPr>
              <a:t>Profil</a:t>
            </a:r>
          </a:p>
          <a:p>
            <a:pPr algn="ctr"/>
            <a:r>
              <a:rPr lang="fr-FR" sz="1600" b="1">
                <a:solidFill>
                  <a:srgbClr val="FF0000"/>
                </a:solidFill>
              </a:rPr>
              <a:t>d</a:t>
            </a:r>
            <a:r>
              <a:rPr lang="ja-JP" altLang="fr-FR" sz="1600" b="1">
                <a:solidFill>
                  <a:srgbClr val="FF0000"/>
                </a:solidFill>
              </a:rPr>
              <a:t>’</a:t>
            </a:r>
            <a:r>
              <a:rPr lang="fr-FR" sz="1600" b="1">
                <a:solidFill>
                  <a:srgbClr val="FF0000"/>
                </a:solidFill>
              </a:rPr>
              <a:t>OPÉRATEUR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640416" y="222243"/>
            <a:ext cx="576791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 dirty="0" smtClean="0">
                <a:solidFill>
                  <a:srgbClr val="000066"/>
                </a:solidFill>
              </a:rPr>
              <a:t>Les profils de compétences</a:t>
            </a:r>
            <a:endParaRPr lang="fr-FR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81" grpId="0" animBg="1"/>
      <p:bldP spid="15383" grpId="0" animBg="1"/>
      <p:bldP spid="15384" grpId="0" animBg="1"/>
      <p:bldP spid="15405" grpId="0" animBg="1"/>
      <p:bldP spid="15402" grpId="0" animBg="1"/>
      <p:bldP spid="154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6" name="Group 36"/>
          <p:cNvGrpSpPr>
            <a:grpSpLocks/>
          </p:cNvGrpSpPr>
          <p:nvPr/>
        </p:nvGrpSpPr>
        <p:grpSpPr bwMode="auto">
          <a:xfrm>
            <a:off x="2411413" y="2708275"/>
            <a:ext cx="6481762" cy="2881313"/>
            <a:chOff x="1519" y="1706"/>
            <a:chExt cx="4083" cy="1815"/>
          </a:xfrm>
        </p:grpSpPr>
        <p:sp>
          <p:nvSpPr>
            <p:cNvPr id="5143" name="Rectangle 32"/>
            <p:cNvSpPr>
              <a:spLocks noChangeArrowheads="1"/>
            </p:cNvSpPr>
            <p:nvPr/>
          </p:nvSpPr>
          <p:spPr bwMode="auto">
            <a:xfrm>
              <a:off x="1519" y="1706"/>
              <a:ext cx="408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4" name="Rectangle 33"/>
            <p:cNvSpPr>
              <a:spLocks noChangeArrowheads="1"/>
            </p:cNvSpPr>
            <p:nvPr/>
          </p:nvSpPr>
          <p:spPr bwMode="auto">
            <a:xfrm>
              <a:off x="1519" y="2160"/>
              <a:ext cx="408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5" name="Rectangle 34"/>
            <p:cNvSpPr>
              <a:spLocks noChangeArrowheads="1"/>
            </p:cNvSpPr>
            <p:nvPr/>
          </p:nvSpPr>
          <p:spPr bwMode="auto">
            <a:xfrm>
              <a:off x="1519" y="2614"/>
              <a:ext cx="408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6" name="Rectangle 35"/>
            <p:cNvSpPr>
              <a:spLocks noChangeArrowheads="1"/>
            </p:cNvSpPr>
            <p:nvPr/>
          </p:nvSpPr>
          <p:spPr bwMode="auto">
            <a:xfrm>
              <a:off x="1519" y="3067"/>
              <a:ext cx="4083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111750" y="1133475"/>
            <a:ext cx="3240088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b="1" i="1">
                <a:solidFill>
                  <a:srgbClr val="000000"/>
                </a:solidFill>
              </a:rPr>
              <a:t>Ouvrages/produits neufs ou </a:t>
            </a:r>
          </a:p>
          <a:p>
            <a:pPr algn="ctr"/>
            <a:r>
              <a:rPr lang="fr-FR" sz="1600" b="1" i="1">
                <a:solidFill>
                  <a:srgbClr val="000000"/>
                </a:solidFill>
              </a:rPr>
              <a:t>réhabilitation sur site</a:t>
            </a:r>
          </a:p>
          <a:p>
            <a:pPr algn="ctr"/>
            <a:endParaRPr lang="fr-FR" sz="1600" b="1" i="1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  <a:p>
            <a:pPr algn="ctr"/>
            <a:endParaRPr lang="fr-FR" sz="1800">
              <a:solidFill>
                <a:srgbClr val="000000"/>
              </a:solidFill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2411413" y="4149725"/>
            <a:ext cx="2160587" cy="7207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Mise en œuvre de 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postes de fabrication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411413" y="3429000"/>
            <a:ext cx="2160587" cy="7207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Préparation d</a:t>
            </a:r>
            <a:r>
              <a:rPr lang="ja-JP" altLang="fr-FR" sz="1600" b="1">
                <a:solidFill>
                  <a:srgbClr val="003300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une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phase de travail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411413" y="2709863"/>
            <a:ext cx="2160587" cy="7207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Décodage et analyse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des données techniques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de l</a:t>
            </a:r>
            <a:r>
              <a:rPr lang="ja-JP" altLang="fr-FR" sz="1600" b="1">
                <a:solidFill>
                  <a:srgbClr val="003300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003300"/>
                </a:solidFill>
                <a:latin typeface="Arial Narrow" charset="0"/>
              </a:rPr>
              <a:t>ouvrage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411413" y="1989138"/>
            <a:ext cx="2160587" cy="7207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003300"/>
                </a:solidFill>
              </a:rPr>
              <a:t>OPERATEUR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732588" y="1987550"/>
            <a:ext cx="21605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000066"/>
                </a:solidFill>
              </a:rPr>
              <a:t>TECHNICIEN</a:t>
            </a:r>
          </a:p>
          <a:p>
            <a:pPr algn="ctr"/>
            <a:r>
              <a:rPr lang="fr-FR" b="1" i="1">
                <a:solidFill>
                  <a:srgbClr val="000066"/>
                </a:solidFill>
              </a:rPr>
              <a:t>SUPERIEUR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732588" y="2708275"/>
            <a:ext cx="21605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Rédaction du CdC </a:t>
            </a:r>
            <a:r>
              <a:rPr lang="fr-FR" sz="1800" b="1">
                <a:solidFill>
                  <a:srgbClr val="000066"/>
                </a:solidFill>
              </a:rPr>
              <a:t>–</a:t>
            </a:r>
            <a:endParaRPr lang="fr-FR" sz="1600" b="1">
              <a:solidFill>
                <a:srgbClr val="000066"/>
              </a:solidFill>
              <a:latin typeface="Arial Narrow" charset="0"/>
            </a:endParaRP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Conception de l</a:t>
            </a:r>
            <a:r>
              <a:rPr lang="ja-JP" altLang="fr-FR" sz="1600" b="1">
                <a:solidFill>
                  <a:srgbClr val="000066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ouvrage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ou du produit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2708275"/>
            <a:ext cx="21605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Analyse du dossier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de définition – Extraction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des données de définition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732588" y="3427413"/>
            <a:ext cx="21605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Conception du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processus global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72000" y="3427413"/>
            <a:ext cx="21605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Conception du 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processus de 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fabrication d</a:t>
            </a:r>
            <a:r>
              <a:rPr lang="ja-JP" altLang="fr-FR" sz="1600" b="1">
                <a:solidFill>
                  <a:srgbClr val="663300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un élément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732588" y="4148138"/>
            <a:ext cx="21605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Validation processus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et procédés – Pilotage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d</a:t>
            </a:r>
            <a:r>
              <a:rPr lang="ja-JP" altLang="fr-FR" sz="1600" b="1">
                <a:solidFill>
                  <a:srgbClr val="000066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une unité de fabrication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572000" y="4148138"/>
            <a:ext cx="21605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Lancement et conduite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d</a:t>
            </a:r>
            <a:r>
              <a:rPr lang="ja-JP" altLang="fr-FR" sz="1600" b="1">
                <a:solidFill>
                  <a:srgbClr val="663300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une réalisation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732588" y="4868863"/>
            <a:ext cx="2160587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Gest. unité fab. ou chantier</a:t>
            </a:r>
          </a:p>
          <a:p>
            <a:pPr algn="ctr">
              <a:lnSpc>
                <a:spcPct val="80000"/>
              </a:lnSpc>
            </a:pPr>
            <a:r>
              <a:rPr lang="fr-FR" sz="1800" b="1">
                <a:solidFill>
                  <a:srgbClr val="000066"/>
                </a:solidFill>
              </a:rPr>
              <a:t>–</a:t>
            </a: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 Conduite technico-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économique d</a:t>
            </a:r>
            <a:r>
              <a:rPr lang="ja-JP" altLang="fr-FR" sz="1600" b="1">
                <a:solidFill>
                  <a:srgbClr val="000066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000066"/>
                </a:solidFill>
                <a:latin typeface="Arial Narrow" charset="0"/>
              </a:rPr>
              <a:t>1 réalisation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572000" y="4868863"/>
            <a:ext cx="21605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Décodage d</a:t>
            </a:r>
            <a:r>
              <a:rPr lang="ja-JP" altLang="fr-FR" sz="1600" b="1">
                <a:solidFill>
                  <a:srgbClr val="663300"/>
                </a:solidFill>
                <a:latin typeface="Arial Narrow" charset="0"/>
              </a:rPr>
              <a:t>’</a:t>
            </a: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un planning</a:t>
            </a:r>
          </a:p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rgbClr val="663300"/>
                </a:solidFill>
                <a:latin typeface="Arial Narrow" charset="0"/>
              </a:rPr>
              <a:t>de tâches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572000" y="1987550"/>
            <a:ext cx="216058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663300"/>
                </a:solidFill>
              </a:rPr>
              <a:t>TECHNICIEN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296863" y="2708275"/>
            <a:ext cx="2114550" cy="7191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FF0000"/>
                </a:solidFill>
              </a:rPr>
              <a:t>OUVRAGE OU</a:t>
            </a:r>
            <a:br>
              <a:rPr lang="fr-FR" b="1" i="1">
                <a:solidFill>
                  <a:srgbClr val="FF0000"/>
                </a:solidFill>
              </a:rPr>
            </a:br>
            <a:r>
              <a:rPr lang="fr-FR" b="1" i="1">
                <a:solidFill>
                  <a:srgbClr val="FF0000"/>
                </a:solidFill>
              </a:rPr>
              <a:t>PRODUIT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96863" y="3429000"/>
            <a:ext cx="2114550" cy="71913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FF0000"/>
                </a:solidFill>
              </a:rPr>
              <a:t>PROCESSUS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96863" y="4148138"/>
            <a:ext cx="2114550" cy="7191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FF0000"/>
                </a:solidFill>
              </a:rPr>
              <a:t>REALISATION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96863" y="4868863"/>
            <a:ext cx="2114550" cy="7191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 i="1">
                <a:solidFill>
                  <a:srgbClr val="FF0000"/>
                </a:solidFill>
              </a:rPr>
              <a:t>ORGANISATION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682750" y="275158"/>
            <a:ext cx="583141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 dirty="0" smtClean="0">
                <a:solidFill>
                  <a:srgbClr val="000066"/>
                </a:solidFill>
              </a:rPr>
              <a:t>Les qualifications</a:t>
            </a:r>
            <a:endParaRPr lang="fr-FR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9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" grpId="0" animBg="1"/>
      <p:bldP spid="10261" grpId="0" animBg="1"/>
      <p:bldP spid="10262" grpId="0" animBg="1"/>
      <p:bldP spid="10263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aphique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772079"/>
              </p:ext>
            </p:extLst>
          </p:nvPr>
        </p:nvGraphicFramePr>
        <p:xfrm>
          <a:off x="1252539" y="2368997"/>
          <a:ext cx="6612994" cy="436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voie scolaire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3488721" y="1013044"/>
            <a:ext cx="3457787" cy="5316636"/>
            <a:chOff x="4113107" y="1013044"/>
            <a:chExt cx="3457787" cy="5316636"/>
          </a:xfrm>
        </p:grpSpPr>
        <p:sp>
          <p:nvSpPr>
            <p:cNvPr id="7" name="ZoneTexte 6"/>
            <p:cNvSpPr txBox="1"/>
            <p:nvPr/>
          </p:nvSpPr>
          <p:spPr>
            <a:xfrm>
              <a:off x="4113107" y="1013044"/>
              <a:ext cx="3457787" cy="595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Période de généralisation du bac pro 3 ans</a:t>
              </a:r>
            </a:p>
            <a:p>
              <a:pPr algn="ctr"/>
              <a:r>
                <a:rPr lang="fr-FR" sz="1400" dirty="0"/>
                <a:t>R</a:t>
              </a:r>
              <a:r>
                <a:rPr lang="fr-FR" sz="1400" dirty="0" smtClean="0"/>
                <a:t>efonte de la carte des formations</a:t>
              </a:r>
              <a:endParaRPr lang="fr-FR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43466" y="1608882"/>
              <a:ext cx="426720" cy="472079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598721" y="1644119"/>
            <a:ext cx="2743200" cy="4685561"/>
            <a:chOff x="1943419" y="1644119"/>
            <a:chExt cx="2743200" cy="4685561"/>
          </a:xfrm>
        </p:grpSpPr>
        <p:sp>
          <p:nvSpPr>
            <p:cNvPr id="6" name="ZoneTexte 5"/>
            <p:cNvSpPr txBox="1"/>
            <p:nvPr/>
          </p:nvSpPr>
          <p:spPr>
            <a:xfrm>
              <a:off x="1943419" y="1677986"/>
              <a:ext cx="2743200" cy="321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Expérimentation bac pro 3 ans</a:t>
              </a:r>
              <a:endParaRPr lang="fr-FR" sz="1400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flipV="1">
              <a:off x="4686619" y="1644119"/>
              <a:ext cx="0" cy="46855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6120098" y="1742440"/>
            <a:ext cx="1574800" cy="4587240"/>
            <a:chOff x="6715760" y="1742440"/>
            <a:chExt cx="1574800" cy="4587240"/>
          </a:xfrm>
        </p:grpSpPr>
        <p:sp>
          <p:nvSpPr>
            <p:cNvPr id="8" name="ZoneTexte 7"/>
            <p:cNvSpPr txBox="1"/>
            <p:nvPr/>
          </p:nvSpPr>
          <p:spPr>
            <a:xfrm>
              <a:off x="6715760" y="1742440"/>
              <a:ext cx="15748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Filière rénovée</a:t>
              </a:r>
              <a:endParaRPr lang="fr-FR" sz="14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r 16"/>
          <p:cNvGrpSpPr/>
          <p:nvPr/>
        </p:nvGrpSpPr>
        <p:grpSpPr>
          <a:xfrm>
            <a:off x="6804693" y="2123439"/>
            <a:ext cx="787400" cy="4216401"/>
            <a:chOff x="6715760" y="1742440"/>
            <a:chExt cx="787400" cy="4587240"/>
          </a:xfrm>
        </p:grpSpPr>
        <p:sp>
          <p:nvSpPr>
            <p:cNvPr id="18" name="ZoneTexte 17"/>
            <p:cNvSpPr txBox="1"/>
            <p:nvPr/>
          </p:nvSpPr>
          <p:spPr>
            <a:xfrm>
              <a:off x="6715760" y="1742440"/>
              <a:ext cx="7874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STI2D</a:t>
              </a:r>
              <a:endParaRPr lang="fr-FR" sz="1400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/>
          <p:nvPr/>
        </p:nvGrpSpPr>
        <p:grpSpPr>
          <a:xfrm>
            <a:off x="-42332" y="5960348"/>
            <a:ext cx="8374855" cy="618615"/>
            <a:chOff x="-42332" y="5960348"/>
            <a:chExt cx="8374855" cy="618615"/>
          </a:xfrm>
        </p:grpSpPr>
        <p:pic>
          <p:nvPicPr>
            <p:cNvPr id="22" name="Image 21" descr="bts rocCRCI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32" y="6236063"/>
              <a:ext cx="1778000" cy="34290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1169559" y="6017015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411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743243" y="5960348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410</a:t>
              </a:r>
              <a:endParaRPr lang="fr-FR" dirty="0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0" y="5658451"/>
            <a:ext cx="8326509" cy="511290"/>
            <a:chOff x="0" y="5658451"/>
            <a:chExt cx="8326509" cy="511290"/>
          </a:xfrm>
        </p:grpSpPr>
        <p:pic>
          <p:nvPicPr>
            <p:cNvPr id="25" name="Image 24" descr="cap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23454"/>
              <a:ext cx="1219200" cy="304800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1168274" y="5800409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510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737229" y="5658451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797</a:t>
              </a:r>
              <a:endParaRPr lang="fr-FR" dirty="0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1049935" y="2137597"/>
            <a:ext cx="7360851" cy="3041882"/>
            <a:chOff x="2637360" y="2137597"/>
            <a:chExt cx="7360851" cy="3041882"/>
          </a:xfrm>
        </p:grpSpPr>
        <p:pic>
          <p:nvPicPr>
            <p:cNvPr id="29" name="Image 28" descr="secbacpro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700" y="2137597"/>
              <a:ext cx="2755900" cy="55880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2637360" y="257673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5602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227745" y="4810147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2145</a:t>
              </a:r>
              <a:endParaRPr lang="fr-FR" dirty="0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-42332" y="5179479"/>
            <a:ext cx="8450456" cy="773847"/>
            <a:chOff x="-42332" y="5179479"/>
            <a:chExt cx="8450456" cy="773847"/>
          </a:xfrm>
        </p:grpSpPr>
        <p:sp>
          <p:nvSpPr>
            <p:cNvPr id="31" name="ZoneTexte 30"/>
            <p:cNvSpPr txBox="1"/>
            <p:nvPr/>
          </p:nvSpPr>
          <p:spPr>
            <a:xfrm>
              <a:off x="7637658" y="5241000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1572</a:t>
              </a:r>
              <a:endParaRPr lang="fr-FR" dirty="0"/>
            </a:p>
          </p:txBody>
        </p:sp>
        <p:pic>
          <p:nvPicPr>
            <p:cNvPr id="33" name="Image 32" descr="terbacpro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32" y="5179479"/>
              <a:ext cx="2726658" cy="516459"/>
            </a:xfrm>
            <a:prstGeom prst="rect">
              <a:avLst/>
            </a:prstGeom>
            <a:noFill/>
          </p:spPr>
        </p:pic>
        <p:sp>
          <p:nvSpPr>
            <p:cNvPr id="34" name="ZoneTexte 33"/>
            <p:cNvSpPr txBox="1"/>
            <p:nvPr/>
          </p:nvSpPr>
          <p:spPr>
            <a:xfrm>
              <a:off x="2039614" y="5583994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991</a:t>
              </a:r>
              <a:endParaRPr lang="fr-FR" dirty="0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6378117" y="2500856"/>
            <a:ext cx="2781724" cy="369332"/>
            <a:chOff x="6553200" y="2747248"/>
            <a:chExt cx="2781724" cy="369332"/>
          </a:xfrm>
          <a:noFill/>
        </p:grpSpPr>
        <p:sp>
          <p:nvSpPr>
            <p:cNvPr id="35" name="ZoneTexte 34"/>
            <p:cNvSpPr txBox="1"/>
            <p:nvPr/>
          </p:nvSpPr>
          <p:spPr>
            <a:xfrm>
              <a:off x="6553200" y="2747248"/>
              <a:ext cx="1087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628</a:t>
              </a:r>
              <a:endParaRPr lang="fr-FR" dirty="0"/>
            </a:p>
          </p:txBody>
        </p:sp>
        <p:pic>
          <p:nvPicPr>
            <p:cNvPr id="36" name="Image 35" descr="stipremière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424" y="2814320"/>
              <a:ext cx="1841500" cy="279400"/>
            </a:xfrm>
            <a:prstGeom prst="rect">
              <a:avLst/>
            </a:prstGeom>
            <a:grpFill/>
          </p:spPr>
        </p:pic>
        <p:sp>
          <p:nvSpPr>
            <p:cNvPr id="37" name="ZoneTexte 36"/>
            <p:cNvSpPr txBox="1"/>
            <p:nvPr/>
          </p:nvSpPr>
          <p:spPr>
            <a:xfrm>
              <a:off x="8698654" y="2747248"/>
              <a:ext cx="63627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334</a:t>
              </a:r>
              <a:endParaRPr lang="fr-FR" dirty="0"/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894417" y="2847327"/>
            <a:ext cx="1890637" cy="2953079"/>
            <a:chOff x="1894417" y="2847327"/>
            <a:chExt cx="1890637" cy="2953079"/>
          </a:xfrm>
        </p:grpSpPr>
        <p:cxnSp>
          <p:nvCxnSpPr>
            <p:cNvPr id="20" name="Connecteur en arc 19"/>
            <p:cNvCxnSpPr/>
            <p:nvPr/>
          </p:nvCxnSpPr>
          <p:spPr>
            <a:xfrm rot="16200000" flipH="1">
              <a:off x="941753" y="3799991"/>
              <a:ext cx="2953079" cy="1047751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023054" y="539932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959</a:t>
              </a:r>
              <a:endParaRPr lang="fr-FR" dirty="0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4356176" y="4059478"/>
            <a:ext cx="1789624" cy="1893848"/>
            <a:chOff x="4356176" y="4059478"/>
            <a:chExt cx="1789624" cy="1893848"/>
          </a:xfrm>
        </p:grpSpPr>
        <p:cxnSp>
          <p:nvCxnSpPr>
            <p:cNvPr id="49" name="Connecteur en arc 48"/>
            <p:cNvCxnSpPr/>
            <p:nvPr/>
          </p:nvCxnSpPr>
          <p:spPr>
            <a:xfrm rot="16200000" flipH="1">
              <a:off x="4168741" y="4738267"/>
              <a:ext cx="1402494" cy="1027624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4415896" y="405947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2890</a:t>
              </a:r>
              <a:endParaRPr lang="fr-FR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383800" y="547378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738</a:t>
              </a:r>
              <a:endParaRPr lang="fr-FR" dirty="0"/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6437588" y="4774208"/>
            <a:ext cx="1122721" cy="649829"/>
            <a:chOff x="6437588" y="4774208"/>
            <a:chExt cx="1122721" cy="649829"/>
          </a:xfrm>
        </p:grpSpPr>
        <p:cxnSp>
          <p:nvCxnSpPr>
            <p:cNvPr id="44" name="Connecteur en arc 43"/>
            <p:cNvCxnSpPr/>
            <p:nvPr/>
          </p:nvCxnSpPr>
          <p:spPr>
            <a:xfrm>
              <a:off x="6804693" y="5179479"/>
              <a:ext cx="755616" cy="244558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262626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437588" y="477420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1919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2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845051"/>
              </p:ext>
            </p:extLst>
          </p:nvPr>
        </p:nvGraphicFramePr>
        <p:xfrm>
          <a:off x="1834715" y="2023026"/>
          <a:ext cx="6766498" cy="469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voie scolaire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3379875" y="1062936"/>
            <a:ext cx="3457787" cy="5316636"/>
            <a:chOff x="4113107" y="1013044"/>
            <a:chExt cx="3457787" cy="5316636"/>
          </a:xfrm>
        </p:grpSpPr>
        <p:sp>
          <p:nvSpPr>
            <p:cNvPr id="7" name="ZoneTexte 6"/>
            <p:cNvSpPr txBox="1"/>
            <p:nvPr/>
          </p:nvSpPr>
          <p:spPr>
            <a:xfrm>
              <a:off x="4113107" y="1013044"/>
              <a:ext cx="3457787" cy="595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Période de généralisation du bac pro 3 ans</a:t>
              </a:r>
            </a:p>
            <a:p>
              <a:pPr algn="ctr"/>
              <a:r>
                <a:rPr lang="fr-FR" sz="1400" dirty="0"/>
                <a:t>R</a:t>
              </a:r>
              <a:r>
                <a:rPr lang="fr-FR" sz="1400" dirty="0" smtClean="0"/>
                <a:t>efonte de la carte des formations</a:t>
              </a:r>
              <a:endParaRPr lang="fr-FR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43465" y="1608882"/>
              <a:ext cx="559835" cy="472079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856418" y="1712153"/>
            <a:ext cx="2743200" cy="4685561"/>
            <a:chOff x="1943419" y="1644119"/>
            <a:chExt cx="2743200" cy="4685561"/>
          </a:xfrm>
        </p:grpSpPr>
        <p:sp>
          <p:nvSpPr>
            <p:cNvPr id="6" name="ZoneTexte 5"/>
            <p:cNvSpPr txBox="1"/>
            <p:nvPr/>
          </p:nvSpPr>
          <p:spPr>
            <a:xfrm>
              <a:off x="1943419" y="1677986"/>
              <a:ext cx="2743200" cy="321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Expérimentation bac pro 3 ans</a:t>
              </a:r>
              <a:endParaRPr lang="fr-FR" sz="1400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flipV="1">
              <a:off x="4686619" y="1644119"/>
              <a:ext cx="0" cy="46855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6145806" y="1810474"/>
            <a:ext cx="1574800" cy="4587240"/>
            <a:chOff x="6715760" y="1742440"/>
            <a:chExt cx="1574800" cy="4587240"/>
          </a:xfrm>
        </p:grpSpPr>
        <p:sp>
          <p:nvSpPr>
            <p:cNvPr id="8" name="ZoneTexte 7"/>
            <p:cNvSpPr txBox="1"/>
            <p:nvPr/>
          </p:nvSpPr>
          <p:spPr>
            <a:xfrm>
              <a:off x="6715760" y="1742440"/>
              <a:ext cx="15748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Filière rénovée</a:t>
              </a:r>
              <a:endParaRPr lang="fr-FR" sz="14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/>
          <p:nvPr/>
        </p:nvGrpSpPr>
        <p:grpSpPr>
          <a:xfrm>
            <a:off x="418785" y="5674867"/>
            <a:ext cx="8594991" cy="667776"/>
            <a:chOff x="-36284" y="5452626"/>
            <a:chExt cx="8594991" cy="667776"/>
          </a:xfrm>
        </p:grpSpPr>
        <p:pic>
          <p:nvPicPr>
            <p:cNvPr id="22" name="Image 21" descr="bts rocCRCI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84" y="5777502"/>
              <a:ext cx="1778000" cy="34290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1385935" y="5516154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430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969427" y="5452626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410</a:t>
              </a:r>
              <a:endParaRPr lang="fr-FR" dirty="0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461308" y="5215851"/>
            <a:ext cx="8552468" cy="647954"/>
            <a:chOff x="6239" y="4993610"/>
            <a:chExt cx="8552468" cy="647954"/>
          </a:xfrm>
        </p:grpSpPr>
        <p:pic>
          <p:nvPicPr>
            <p:cNvPr id="25" name="Image 24" descr="cap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" y="5316435"/>
              <a:ext cx="1219200" cy="304800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1385935" y="5272232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578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969427" y="4993610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797</a:t>
              </a:r>
              <a:endParaRPr lang="fr-FR" dirty="0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859821" y="2197649"/>
            <a:ext cx="8214677" cy="1800283"/>
            <a:chOff x="1992177" y="1975408"/>
            <a:chExt cx="8214677" cy="1800283"/>
          </a:xfrm>
        </p:grpSpPr>
        <p:pic>
          <p:nvPicPr>
            <p:cNvPr id="29" name="Image 28" descr="secbacpro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177" y="2805249"/>
              <a:ext cx="2755900" cy="55880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2876901" y="197540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3328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436388" y="3406359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2145</a:t>
              </a:r>
              <a:endParaRPr lang="fr-FR" dirty="0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1851635" y="4293440"/>
            <a:ext cx="7222863" cy="1291743"/>
            <a:chOff x="1396566" y="4071199"/>
            <a:chExt cx="7222863" cy="1291743"/>
          </a:xfrm>
        </p:grpSpPr>
        <p:sp>
          <p:nvSpPr>
            <p:cNvPr id="31" name="ZoneTexte 30"/>
            <p:cNvSpPr txBox="1"/>
            <p:nvPr/>
          </p:nvSpPr>
          <p:spPr>
            <a:xfrm>
              <a:off x="7848963" y="4071199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1572</a:t>
              </a:r>
              <a:endParaRPr lang="fr-FR" dirty="0"/>
            </a:p>
          </p:txBody>
        </p:sp>
        <p:pic>
          <p:nvPicPr>
            <p:cNvPr id="33" name="Image 32" descr="terbacpro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515" y="4478653"/>
              <a:ext cx="2743200" cy="495300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1396566" y="4993610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823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9838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Caractéristiques des </a:t>
            </a:r>
            <a:r>
              <a:rPr lang="fr-FR" dirty="0" smtClean="0"/>
              <a:t>formations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6085"/>
              </p:ext>
            </p:extLst>
          </p:nvPr>
        </p:nvGraphicFramePr>
        <p:xfrm>
          <a:off x="1259433" y="1175811"/>
          <a:ext cx="6699250" cy="2763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28334"/>
                <a:gridCol w="627062"/>
                <a:gridCol w="907521"/>
                <a:gridCol w="635000"/>
                <a:gridCol w="624417"/>
                <a:gridCol w="973667"/>
                <a:gridCol w="6032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Années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Bac pro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Bac pro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cap en flux de </a:t>
                      </a:r>
                      <a:r>
                        <a:rPr lang="fr-FR" baseline="0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endParaRPr lang="fr-FR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29 %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27 % </a:t>
                      </a:r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(38%)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</a:t>
                      </a:r>
                      <a:r>
                        <a:rPr lang="fr-FR" dirty="0" smtClean="0"/>
                        <a:t>. de sites       N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Lille</a:t>
                      </a:r>
                      <a:endParaRPr lang="fr-FR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69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10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132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12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4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</a:t>
                      </a:r>
                      <a:r>
                        <a:rPr lang="fr-FR" dirty="0" smtClean="0"/>
                        <a:t>. moyen d’élèves par division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14,7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12,1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14,5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16,1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14,1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15,6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Etendue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10-26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8-24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6-15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11-23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5-28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32433" y="4265067"/>
            <a:ext cx="6741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 la transformation de l’offre de formation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dirty="0"/>
              <a:t>L’offre en CAP varie de 0 </a:t>
            </a:r>
            <a:r>
              <a:rPr lang="fr-FR" dirty="0" smtClean="0"/>
              <a:t>(4 académies : Limoges, Nancy-Metz, Orléans-tour et Rennes) </a:t>
            </a:r>
            <a:r>
              <a:rPr lang="fr-FR" dirty="0"/>
              <a:t>à </a:t>
            </a:r>
            <a:r>
              <a:rPr lang="fr-FR" dirty="0" smtClean="0"/>
              <a:t>58% </a:t>
            </a:r>
            <a:r>
              <a:rPr lang="fr-FR" dirty="0"/>
              <a:t>de l’offre totale post 3</a:t>
            </a:r>
            <a:r>
              <a:rPr lang="fr-FR" baseline="30000" dirty="0"/>
              <a:t>ème </a:t>
            </a:r>
            <a:r>
              <a:rPr lang="fr-FR" dirty="0"/>
              <a:t>, la moyenne est à </a:t>
            </a:r>
            <a:r>
              <a:rPr lang="fr-FR" dirty="0" smtClean="0"/>
              <a:t>27 %.</a:t>
            </a:r>
            <a:endParaRPr lang="fr-FR" dirty="0"/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dirty="0"/>
              <a:t>3 académies </a:t>
            </a:r>
            <a:r>
              <a:rPr lang="fr-FR" dirty="0" smtClean="0"/>
              <a:t>(Limoges, Nice et Paris) n’ont pas </a:t>
            </a:r>
            <a:r>
              <a:rPr lang="fr-FR" dirty="0"/>
              <a:t>d’offre post bac, seules </a:t>
            </a:r>
            <a:r>
              <a:rPr lang="fr-FR" dirty="0" smtClean="0"/>
              <a:t>4 </a:t>
            </a:r>
            <a:r>
              <a:rPr lang="fr-FR" dirty="0"/>
              <a:t>ont plus d’un BTS, toutes ont au moins un bac </a:t>
            </a:r>
            <a:r>
              <a:rPr lang="fr-FR" dirty="0" smtClean="0"/>
              <a:t>pro.</a:t>
            </a:r>
            <a:endParaRPr lang="fr-FR" dirty="0"/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dirty="0" smtClean="0"/>
              <a:t>La transformation de l’offre s’est faite de manière très différente selon les académies.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95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r 18"/>
          <p:cNvGrpSpPr/>
          <p:nvPr/>
        </p:nvGrpSpPr>
        <p:grpSpPr>
          <a:xfrm>
            <a:off x="1737679" y="3257122"/>
            <a:ext cx="7245032" cy="2034262"/>
            <a:chOff x="3068639" y="3891280"/>
            <a:chExt cx="7245032" cy="2034262"/>
          </a:xfrm>
        </p:grpSpPr>
        <p:sp>
          <p:nvSpPr>
            <p:cNvPr id="20" name="ZoneTexte 19"/>
            <p:cNvSpPr txBox="1"/>
            <p:nvPr/>
          </p:nvSpPr>
          <p:spPr>
            <a:xfrm>
              <a:off x="9543205" y="3891280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952</a:t>
              </a:r>
              <a:endParaRPr lang="fr-FR" dirty="0"/>
            </a:p>
          </p:txBody>
        </p:sp>
        <p:pic>
          <p:nvPicPr>
            <p:cNvPr id="21" name="Image 20" descr="terbacpro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639" y="5028446"/>
              <a:ext cx="2743200" cy="4953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3757502" y="5556210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370</a:t>
              </a:r>
              <a:endParaRPr lang="fr-FR" dirty="0"/>
            </a:p>
          </p:txBody>
        </p:sp>
      </p:grp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574232"/>
              </p:ext>
            </p:extLst>
          </p:nvPr>
        </p:nvGraphicFramePr>
        <p:xfrm>
          <a:off x="1455212" y="1890602"/>
          <a:ext cx="6842125" cy="477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Voie de l’apprentissage</a:t>
            </a:r>
            <a:endParaRPr lang="fr-FR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2093273" y="1055376"/>
            <a:ext cx="6250202" cy="5327511"/>
            <a:chOff x="2040358" y="1013044"/>
            <a:chExt cx="6250202" cy="5327511"/>
          </a:xfrm>
        </p:grpSpPr>
        <p:grpSp>
          <p:nvGrpSpPr>
            <p:cNvPr id="5" name="Grouper 4"/>
            <p:cNvGrpSpPr/>
            <p:nvPr/>
          </p:nvGrpSpPr>
          <p:grpSpPr>
            <a:xfrm>
              <a:off x="4113107" y="1013044"/>
              <a:ext cx="3457787" cy="5316636"/>
              <a:chOff x="4113107" y="1013044"/>
              <a:chExt cx="3457787" cy="5316636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4113107" y="1013044"/>
                <a:ext cx="3457787" cy="5958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dirty="0" smtClean="0"/>
                  <a:t>Période de généralisation du bac pro 3 ans</a:t>
                </a:r>
              </a:p>
              <a:p>
                <a:pPr algn="ctr"/>
                <a:r>
                  <a:rPr lang="fr-FR" sz="1400" dirty="0"/>
                  <a:t>R</a:t>
                </a:r>
                <a:r>
                  <a:rPr lang="fr-FR" sz="1400" dirty="0" smtClean="0"/>
                  <a:t>efonte de la carte des formations</a:t>
                </a:r>
                <a:endParaRPr lang="fr-FR" sz="14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89040" y="1608882"/>
                <a:ext cx="426720" cy="47207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r 7"/>
            <p:cNvGrpSpPr/>
            <p:nvPr/>
          </p:nvGrpSpPr>
          <p:grpSpPr>
            <a:xfrm>
              <a:off x="2040358" y="1654994"/>
              <a:ext cx="2753787" cy="4685561"/>
              <a:chOff x="2080998" y="1654994"/>
              <a:chExt cx="2753787" cy="4685561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2080998" y="1677986"/>
                <a:ext cx="2743200" cy="3217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400" dirty="0" smtClean="0"/>
                  <a:t>Expérimentation bac pro 3 ans</a:t>
                </a:r>
                <a:endParaRPr lang="fr-FR" sz="1400" dirty="0"/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 flipV="1">
                <a:off x="4834785" y="1654994"/>
                <a:ext cx="0" cy="46855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r 10"/>
            <p:cNvGrpSpPr/>
            <p:nvPr/>
          </p:nvGrpSpPr>
          <p:grpSpPr>
            <a:xfrm>
              <a:off x="6715760" y="1742440"/>
              <a:ext cx="1574800" cy="4587240"/>
              <a:chOff x="6715760" y="1742440"/>
              <a:chExt cx="1574800" cy="4587240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6715760" y="1742440"/>
                <a:ext cx="1574800" cy="3556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dirty="0" smtClean="0"/>
                  <a:t>Filière rénovée</a:t>
                </a:r>
                <a:endParaRPr lang="fr-FR" sz="1400" dirty="0"/>
              </a:p>
            </p:txBody>
          </p:sp>
          <p:cxnSp>
            <p:nvCxnSpPr>
              <p:cNvPr id="13" name="Connecteur droit 12"/>
              <p:cNvCxnSpPr/>
              <p:nvPr/>
            </p:nvCxnSpPr>
            <p:spPr>
              <a:xfrm flipV="1">
                <a:off x="6715760" y="1742440"/>
                <a:ext cx="0" cy="458724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er 14"/>
          <p:cNvGrpSpPr/>
          <p:nvPr/>
        </p:nvGrpSpPr>
        <p:grpSpPr>
          <a:xfrm>
            <a:off x="1451617" y="2698322"/>
            <a:ext cx="7520522" cy="1711117"/>
            <a:chOff x="2074753" y="2336800"/>
            <a:chExt cx="7520522" cy="1711117"/>
          </a:xfrm>
        </p:grpSpPr>
        <p:pic>
          <p:nvPicPr>
            <p:cNvPr id="16" name="Image 15" descr="secbacpro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340" y="2336800"/>
              <a:ext cx="2755900" cy="5588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2074753" y="351508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750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824809" y="3678585"/>
              <a:ext cx="77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687</a:t>
              </a:r>
              <a:endParaRPr lang="fr-FR" dirty="0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398355" y="5076492"/>
            <a:ext cx="8403170" cy="646895"/>
            <a:chOff x="398355" y="4928330"/>
            <a:chExt cx="8403170" cy="646895"/>
          </a:xfrm>
        </p:grpSpPr>
        <p:pic>
          <p:nvPicPr>
            <p:cNvPr id="24" name="Image 23" descr="cap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55" y="4964808"/>
              <a:ext cx="1219200" cy="30480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446440" y="4928330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345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212245" y="5205893"/>
              <a:ext cx="58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267</a:t>
              </a:r>
              <a:endParaRPr lang="fr-FR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575223" y="4662590"/>
            <a:ext cx="7226302" cy="1682804"/>
            <a:chOff x="1575223" y="4514428"/>
            <a:chExt cx="7226302" cy="1682804"/>
          </a:xfrm>
        </p:grpSpPr>
        <p:grpSp>
          <p:nvGrpSpPr>
            <p:cNvPr id="27" name="Grouper 26"/>
            <p:cNvGrpSpPr/>
            <p:nvPr/>
          </p:nvGrpSpPr>
          <p:grpSpPr>
            <a:xfrm>
              <a:off x="1575223" y="4514428"/>
              <a:ext cx="7226302" cy="1682804"/>
              <a:chOff x="1575223" y="4514428"/>
              <a:chExt cx="7226302" cy="1682804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1575223" y="5827900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53</a:t>
                </a:r>
                <a:endParaRPr lang="fr-FR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212245" y="4514428"/>
                <a:ext cx="589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479</a:t>
                </a:r>
                <a:endParaRPr lang="fr-FR" dirty="0"/>
              </a:p>
            </p:txBody>
          </p:sp>
        </p:grpSp>
        <p:pic>
          <p:nvPicPr>
            <p:cNvPr id="31" name="Image 30" descr="BTS APP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273" y="5037700"/>
              <a:ext cx="1950401" cy="463815"/>
            </a:xfrm>
            <a:prstGeom prst="rect">
              <a:avLst/>
            </a:prstGeom>
          </p:spPr>
        </p:pic>
      </p:grpSp>
      <p:grpSp>
        <p:nvGrpSpPr>
          <p:cNvPr id="35" name="Grouper 34"/>
          <p:cNvGrpSpPr/>
          <p:nvPr/>
        </p:nvGrpSpPr>
        <p:grpSpPr>
          <a:xfrm>
            <a:off x="2093273" y="4040107"/>
            <a:ext cx="1726458" cy="1145755"/>
            <a:chOff x="1762263" y="4654651"/>
            <a:chExt cx="1726458" cy="1145755"/>
          </a:xfrm>
        </p:grpSpPr>
        <p:cxnSp>
          <p:nvCxnSpPr>
            <p:cNvPr id="36" name="Connecteur en arc 35"/>
            <p:cNvCxnSpPr/>
            <p:nvPr/>
          </p:nvCxnSpPr>
          <p:spPr>
            <a:xfrm>
              <a:off x="1762263" y="4654651"/>
              <a:ext cx="1179905" cy="1145755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2726721" y="542161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37</a:t>
              </a:r>
              <a:r>
                <a:rPr lang="fr-FR" dirty="0"/>
                <a:t>3</a:t>
              </a: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4562007" y="3865492"/>
            <a:ext cx="1779948" cy="685341"/>
            <a:chOff x="4562007" y="3865492"/>
            <a:chExt cx="1779948" cy="685341"/>
          </a:xfrm>
        </p:grpSpPr>
        <p:grpSp>
          <p:nvGrpSpPr>
            <p:cNvPr id="38" name="Grouper 37"/>
            <p:cNvGrpSpPr/>
            <p:nvPr/>
          </p:nvGrpSpPr>
          <p:grpSpPr>
            <a:xfrm>
              <a:off x="4836473" y="4050158"/>
              <a:ext cx="1505482" cy="500675"/>
              <a:chOff x="1762263" y="4318219"/>
              <a:chExt cx="1505482" cy="500675"/>
            </a:xfrm>
          </p:grpSpPr>
          <p:cxnSp>
            <p:nvCxnSpPr>
              <p:cNvPr id="39" name="Connecteur en arc 38"/>
              <p:cNvCxnSpPr/>
              <p:nvPr/>
            </p:nvCxnSpPr>
            <p:spPr>
              <a:xfrm>
                <a:off x="1762263" y="4654651"/>
                <a:ext cx="1179905" cy="164243"/>
              </a:xfrm>
              <a:prstGeom prst="curvedConnector3">
                <a:avLst>
                  <a:gd name="adj1" fmla="val 50000"/>
                </a:avLst>
              </a:prstGeom>
              <a:ln w="38100" cmpd="sng">
                <a:solidFill>
                  <a:schemeClr val="tx1">
                    <a:lumMod val="85000"/>
                    <a:lumOff val="15000"/>
                  </a:schemeClr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ZoneTexte 39"/>
              <p:cNvSpPr txBox="1"/>
              <p:nvPr/>
            </p:nvSpPr>
            <p:spPr>
              <a:xfrm>
                <a:off x="2505745" y="4318219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586</a:t>
                </a:r>
                <a:endParaRPr lang="fr-FR" dirty="0"/>
              </a:p>
            </p:txBody>
          </p:sp>
        </p:grpSp>
        <p:sp>
          <p:nvSpPr>
            <p:cNvPr id="41" name="ZoneTexte 40"/>
            <p:cNvSpPr txBox="1"/>
            <p:nvPr/>
          </p:nvSpPr>
          <p:spPr>
            <a:xfrm>
              <a:off x="4562007" y="3865492"/>
              <a:ext cx="582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643</a:t>
              </a:r>
              <a:endParaRPr lang="fr-FR" dirty="0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7135176" y="3439583"/>
            <a:ext cx="791742" cy="1292410"/>
            <a:chOff x="1741100" y="3674744"/>
            <a:chExt cx="791742" cy="1292410"/>
          </a:xfrm>
        </p:grpSpPr>
        <p:cxnSp>
          <p:nvCxnSpPr>
            <p:cNvPr id="49" name="Connecteur en arc 48"/>
            <p:cNvCxnSpPr/>
            <p:nvPr/>
          </p:nvCxnSpPr>
          <p:spPr>
            <a:xfrm rot="5400000" flipH="1" flipV="1">
              <a:off x="1657599" y="3779409"/>
              <a:ext cx="979907" cy="770578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1741100" y="459782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631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13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Caractéristiques des 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639" y="4257073"/>
            <a:ext cx="7510462" cy="2188176"/>
          </a:xfrm>
        </p:spPr>
        <p:txBody>
          <a:bodyPr>
            <a:noAutofit/>
          </a:bodyPr>
          <a:lstStyle/>
          <a:p>
            <a:r>
              <a:rPr lang="fr-FR" sz="1800" dirty="0" smtClean="0"/>
              <a:t>Analyse de la transformation de l’offre de formation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sz="1800" dirty="0"/>
              <a:t>L’offre en CAP varie de 0 (4 académies : </a:t>
            </a:r>
            <a:r>
              <a:rPr lang="fr-FR" sz="1800" dirty="0" smtClean="0"/>
              <a:t>Nice, Paris, </a:t>
            </a:r>
            <a:r>
              <a:rPr lang="fr-FR" sz="1800" dirty="0"/>
              <a:t>Orléans-tour et </a:t>
            </a:r>
            <a:r>
              <a:rPr lang="fr-FR" sz="1800" dirty="0" smtClean="0"/>
              <a:t>Strasbourg) </a:t>
            </a:r>
            <a:r>
              <a:rPr lang="fr-FR" sz="1800" dirty="0"/>
              <a:t>à </a:t>
            </a:r>
            <a:r>
              <a:rPr lang="fr-FR" sz="1800" dirty="0" smtClean="0"/>
              <a:t>42 % </a:t>
            </a:r>
            <a:r>
              <a:rPr lang="fr-FR" sz="1800" dirty="0"/>
              <a:t>de l’offre totale post 3</a:t>
            </a:r>
            <a:r>
              <a:rPr lang="fr-FR" sz="1800" baseline="30000" dirty="0"/>
              <a:t>ème </a:t>
            </a:r>
            <a:r>
              <a:rPr lang="fr-FR" sz="1800" dirty="0"/>
              <a:t>, la moyenne est à </a:t>
            </a:r>
            <a:r>
              <a:rPr lang="fr-FR" sz="1800" dirty="0" smtClean="0"/>
              <a:t>28 </a:t>
            </a:r>
            <a:r>
              <a:rPr lang="fr-FR" sz="1800" dirty="0"/>
              <a:t>%.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sz="1800" dirty="0" smtClean="0"/>
              <a:t>4 académies (Limoges, Nice, Paris et Reims) n’ont pas d’offre post bac, 1 (Paris) n’a aucune formation.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fr-FR" sz="1800" dirty="0" smtClean="0"/>
              <a:t>La multiplication des sites entraîne directement une diminution de la fréquentation moyenne</a:t>
            </a:r>
          </a:p>
          <a:p>
            <a:pPr lvl="1"/>
            <a:endParaRPr lang="fr-FR" sz="18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2919"/>
              </p:ext>
            </p:extLst>
          </p:nvPr>
        </p:nvGraphicFramePr>
        <p:xfrm>
          <a:off x="1238268" y="1196447"/>
          <a:ext cx="6699250" cy="2763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28334"/>
                <a:gridCol w="627062"/>
                <a:gridCol w="907521"/>
                <a:gridCol w="635000"/>
                <a:gridCol w="624417"/>
                <a:gridCol w="973667"/>
                <a:gridCol w="6032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Années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2010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Bac pro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Bac pro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cap en flux de </a:t>
                      </a:r>
                      <a:r>
                        <a:rPr lang="fr-FR" baseline="0" dirty="0" smtClean="0"/>
                        <a:t>3</a:t>
                      </a:r>
                      <a:r>
                        <a:rPr lang="fr-FR" baseline="30000" dirty="0" smtClean="0"/>
                        <a:t>ème</a:t>
                      </a:r>
                      <a:endParaRPr lang="fr-FR" baseline="30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31,5 %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28 % </a:t>
                      </a:r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(22%)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</a:t>
                      </a:r>
                      <a:r>
                        <a:rPr lang="fr-FR" dirty="0" smtClean="0"/>
                        <a:t>. de sites       N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Lille</a:t>
                      </a:r>
                      <a:endParaRPr lang="fr-FR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2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84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7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5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Nbr</a:t>
                      </a:r>
                      <a:r>
                        <a:rPr lang="fr-FR" dirty="0" smtClean="0"/>
                        <a:t>. moyen d’élèves par division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14,7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8,3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8,5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12,3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953735"/>
                          </a:solidFill>
                        </a:rPr>
                        <a:t>9</a:t>
                      </a:r>
                      <a:endParaRPr lang="fr-FR" dirty="0">
                        <a:solidFill>
                          <a:srgbClr val="95373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Etendue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2-15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10-26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8-24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1-12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4,7-18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1-31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7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des flux entrée et sorties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4398848" y="1023627"/>
            <a:ext cx="3457787" cy="5316636"/>
            <a:chOff x="4113107" y="1013044"/>
            <a:chExt cx="3457787" cy="5316636"/>
          </a:xfrm>
        </p:grpSpPr>
        <p:sp>
          <p:nvSpPr>
            <p:cNvPr id="9" name="ZoneTexte 8"/>
            <p:cNvSpPr txBox="1"/>
            <p:nvPr/>
          </p:nvSpPr>
          <p:spPr>
            <a:xfrm>
              <a:off x="4113107" y="1013044"/>
              <a:ext cx="3457787" cy="595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Période de généralisation du bac pro 3 ans</a:t>
              </a:r>
            </a:p>
            <a:p>
              <a:pPr algn="ctr"/>
              <a:r>
                <a:rPr lang="fr-FR" sz="1400" dirty="0"/>
                <a:t>R</a:t>
              </a:r>
              <a:r>
                <a:rPr lang="fr-FR" sz="1400" dirty="0" smtClean="0"/>
                <a:t>efonte de la carte des formations</a:t>
              </a:r>
              <a:endParaRPr lang="fr-FR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89040" y="1608882"/>
              <a:ext cx="426720" cy="472079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2292658" y="1644119"/>
            <a:ext cx="2743200" cy="4685561"/>
            <a:chOff x="1943419" y="1644119"/>
            <a:chExt cx="2743200" cy="4685561"/>
          </a:xfrm>
        </p:grpSpPr>
        <p:sp>
          <p:nvSpPr>
            <p:cNvPr id="12" name="ZoneTexte 11"/>
            <p:cNvSpPr txBox="1"/>
            <p:nvPr/>
          </p:nvSpPr>
          <p:spPr>
            <a:xfrm>
              <a:off x="1943419" y="1677986"/>
              <a:ext cx="2743200" cy="321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dirty="0" smtClean="0"/>
                <a:t>Expérimentation bac pro 3 ans</a:t>
              </a:r>
              <a:endParaRPr lang="fr-FR" sz="14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4686619" y="1644119"/>
              <a:ext cx="0" cy="46855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r 13"/>
          <p:cNvGrpSpPr/>
          <p:nvPr/>
        </p:nvGrpSpPr>
        <p:grpSpPr>
          <a:xfrm>
            <a:off x="7001501" y="1753023"/>
            <a:ext cx="1574800" cy="4587240"/>
            <a:chOff x="6715760" y="1742440"/>
            <a:chExt cx="1574800" cy="4587240"/>
          </a:xfrm>
        </p:grpSpPr>
        <p:sp>
          <p:nvSpPr>
            <p:cNvPr id="15" name="ZoneTexte 14"/>
            <p:cNvSpPr txBox="1"/>
            <p:nvPr/>
          </p:nvSpPr>
          <p:spPr>
            <a:xfrm>
              <a:off x="6715760" y="1742440"/>
              <a:ext cx="1574800" cy="355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Filière rénovée</a:t>
              </a:r>
              <a:endParaRPr lang="fr-FR" sz="14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6715760" y="1742440"/>
              <a:ext cx="0" cy="458724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664422"/>
              </p:ext>
            </p:extLst>
          </p:nvPr>
        </p:nvGraphicFramePr>
        <p:xfrm>
          <a:off x="1464512" y="2176671"/>
          <a:ext cx="7142691" cy="45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54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1105</Words>
  <Application>Microsoft Macintosh PowerPoint</Application>
  <PresentationFormat>Présentation à l'écran (4:3)</PresentationFormat>
  <Paragraphs>413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La voie scolaire</vt:lpstr>
      <vt:lpstr>La voie scolaire</vt:lpstr>
      <vt:lpstr>Caractéristiques des formations</vt:lpstr>
      <vt:lpstr>Voie de l’apprentissage</vt:lpstr>
      <vt:lpstr>Caractéristiques des formations</vt:lpstr>
      <vt:lpstr>Analyse des flux entrée et sorties</vt:lpstr>
      <vt:lpstr>Evolution nationale du recrutement en BTS</vt:lpstr>
      <vt:lpstr>Académie de Lille</vt:lpstr>
      <vt:lpstr>Bilan</vt:lpstr>
      <vt:lpstr>Un changement de paradigme…</vt:lpstr>
      <vt:lpstr>L’impact des réseaux sociaux, personnels</vt:lpstr>
      <vt:lpstr>L’impact des réseaux sociaux, professionnels</vt:lpstr>
      <vt:lpstr>Des instruments de changement…</vt:lpstr>
      <vt:lpstr>Présentation PowerPoint</vt:lpstr>
      <vt:lpstr>Les éléments pour bâtir une progression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L’adaptation des parcours de formation</dc:title>
  <dc:creator>Michel RAGE</dc:creator>
  <cp:lastModifiedBy>Michel Rage</cp:lastModifiedBy>
  <cp:revision>156</cp:revision>
  <dcterms:created xsi:type="dcterms:W3CDTF">2011-02-01T15:50:08Z</dcterms:created>
  <dcterms:modified xsi:type="dcterms:W3CDTF">2014-03-31T06:31:04Z</dcterms:modified>
</cp:coreProperties>
</file>