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ppt/theme/themeOverride2.xml" ContentType="application/vnd.openxmlformats-officedocument.themeOverride+xml"/>
  <Override PartName="/ppt/slides/slide22.xml" ContentType="application/vnd.openxmlformats-officedocument.presentationml.slide+xml"/>
  <Override PartName="/ppt/slides/slide3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embeddings/oleObject2.bin" ContentType="application/vnd.openxmlformats-officedocument.oleObject"/>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notesSlides/notesSlide14.xml" ContentType="application/vnd.openxmlformats-officedocument.presentationml.notes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embeddings/oleObject3.bin" ContentType="application/vnd.openxmlformats-officedocument.oleObject"/>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Default Extension="wmf" ContentType="image/x-wmf"/>
  <Override PartName="/ppt/notesSlides/notesSlide11.xml" ContentType="application/vnd.openxmlformats-officedocument.presentationml.notesSlide+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theme/themeOverride1.xml" ContentType="application/vnd.openxmlformats-officedocument.themeOverrid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459" r:id="rId1"/>
  </p:sldMasterIdLst>
  <p:notesMasterIdLst>
    <p:notesMasterId r:id="rId32"/>
  </p:notesMasterIdLst>
  <p:handoutMasterIdLst>
    <p:handoutMasterId r:id="rId33"/>
  </p:handoutMasterIdLst>
  <p:sldIdLst>
    <p:sldId id="262" r:id="rId2"/>
    <p:sldId id="316" r:id="rId3"/>
    <p:sldId id="266" r:id="rId4"/>
    <p:sldId id="270" r:id="rId5"/>
    <p:sldId id="275" r:id="rId6"/>
    <p:sldId id="357" r:id="rId7"/>
    <p:sldId id="267" r:id="rId8"/>
    <p:sldId id="315" r:id="rId9"/>
    <p:sldId id="338" r:id="rId10"/>
    <p:sldId id="335" r:id="rId11"/>
    <p:sldId id="314" r:id="rId12"/>
    <p:sldId id="355" r:id="rId13"/>
    <p:sldId id="339" r:id="rId14"/>
    <p:sldId id="306" r:id="rId15"/>
    <p:sldId id="285" r:id="rId16"/>
    <p:sldId id="317" r:id="rId17"/>
    <p:sldId id="336" r:id="rId18"/>
    <p:sldId id="296" r:id="rId19"/>
    <p:sldId id="353" r:id="rId20"/>
    <p:sldId id="286" r:id="rId21"/>
    <p:sldId id="340" r:id="rId22"/>
    <p:sldId id="341" r:id="rId23"/>
    <p:sldId id="342" r:id="rId24"/>
    <p:sldId id="350" r:id="rId25"/>
    <p:sldId id="344" r:id="rId26"/>
    <p:sldId id="345" r:id="rId27"/>
    <p:sldId id="351" r:id="rId28"/>
    <p:sldId id="352" r:id="rId29"/>
    <p:sldId id="287" r:id="rId30"/>
    <p:sldId id="354" r:id="rId31"/>
  </p:sldIdLst>
  <p:sldSz cx="9144000" cy="6858000" type="screen4x3"/>
  <p:notesSz cx="6858000" cy="9144000"/>
  <p:defaultTextStyle>
    <a:defPPr>
      <a:defRPr lang="fr-FR"/>
    </a:defPPr>
    <a:lvl1pPr algn="l" rtl="0" fontAlgn="base">
      <a:spcBef>
        <a:spcPct val="0"/>
      </a:spcBef>
      <a:spcAft>
        <a:spcPct val="0"/>
      </a:spcAft>
      <a:defRPr sz="3600" kern="1200">
        <a:solidFill>
          <a:schemeClr val="tx1"/>
        </a:solidFill>
        <a:latin typeface="Tahoma" charset="0"/>
        <a:ea typeface="ＭＳ Ｐゴシック" charset="-128"/>
        <a:cs typeface="+mn-cs"/>
      </a:defRPr>
    </a:lvl1pPr>
    <a:lvl2pPr marL="457200" algn="l" rtl="0" fontAlgn="base">
      <a:spcBef>
        <a:spcPct val="0"/>
      </a:spcBef>
      <a:spcAft>
        <a:spcPct val="0"/>
      </a:spcAft>
      <a:defRPr sz="3600" kern="1200">
        <a:solidFill>
          <a:schemeClr val="tx1"/>
        </a:solidFill>
        <a:latin typeface="Tahoma" charset="0"/>
        <a:ea typeface="ＭＳ Ｐゴシック" charset="-128"/>
        <a:cs typeface="+mn-cs"/>
      </a:defRPr>
    </a:lvl2pPr>
    <a:lvl3pPr marL="914400" algn="l" rtl="0" fontAlgn="base">
      <a:spcBef>
        <a:spcPct val="0"/>
      </a:spcBef>
      <a:spcAft>
        <a:spcPct val="0"/>
      </a:spcAft>
      <a:defRPr sz="3600" kern="1200">
        <a:solidFill>
          <a:schemeClr val="tx1"/>
        </a:solidFill>
        <a:latin typeface="Tahoma" charset="0"/>
        <a:ea typeface="ＭＳ Ｐゴシック" charset="-128"/>
        <a:cs typeface="+mn-cs"/>
      </a:defRPr>
    </a:lvl3pPr>
    <a:lvl4pPr marL="1371600" algn="l" rtl="0" fontAlgn="base">
      <a:spcBef>
        <a:spcPct val="0"/>
      </a:spcBef>
      <a:spcAft>
        <a:spcPct val="0"/>
      </a:spcAft>
      <a:defRPr sz="3600" kern="1200">
        <a:solidFill>
          <a:schemeClr val="tx1"/>
        </a:solidFill>
        <a:latin typeface="Tahoma" charset="0"/>
        <a:ea typeface="ＭＳ Ｐゴシック" charset="-128"/>
        <a:cs typeface="+mn-cs"/>
      </a:defRPr>
    </a:lvl4pPr>
    <a:lvl5pPr marL="1828800" algn="l" rtl="0" fontAlgn="base">
      <a:spcBef>
        <a:spcPct val="0"/>
      </a:spcBef>
      <a:spcAft>
        <a:spcPct val="0"/>
      </a:spcAft>
      <a:defRPr sz="3600" kern="1200">
        <a:solidFill>
          <a:schemeClr val="tx1"/>
        </a:solidFill>
        <a:latin typeface="Tahoma" charset="0"/>
        <a:ea typeface="ＭＳ Ｐゴシック" charset="-128"/>
        <a:cs typeface="+mn-cs"/>
      </a:defRPr>
    </a:lvl5pPr>
    <a:lvl6pPr marL="2286000" algn="l" defTabSz="914400" rtl="0" eaLnBrk="1" latinLnBrk="0" hangingPunct="1">
      <a:defRPr sz="3600" kern="1200">
        <a:solidFill>
          <a:schemeClr val="tx1"/>
        </a:solidFill>
        <a:latin typeface="Tahoma" charset="0"/>
        <a:ea typeface="ＭＳ Ｐゴシック" charset="-128"/>
        <a:cs typeface="+mn-cs"/>
      </a:defRPr>
    </a:lvl6pPr>
    <a:lvl7pPr marL="2743200" algn="l" defTabSz="914400" rtl="0" eaLnBrk="1" latinLnBrk="0" hangingPunct="1">
      <a:defRPr sz="3600" kern="1200">
        <a:solidFill>
          <a:schemeClr val="tx1"/>
        </a:solidFill>
        <a:latin typeface="Tahoma" charset="0"/>
        <a:ea typeface="ＭＳ Ｐゴシック" charset="-128"/>
        <a:cs typeface="+mn-cs"/>
      </a:defRPr>
    </a:lvl7pPr>
    <a:lvl8pPr marL="3200400" algn="l" defTabSz="914400" rtl="0" eaLnBrk="1" latinLnBrk="0" hangingPunct="1">
      <a:defRPr sz="3600" kern="1200">
        <a:solidFill>
          <a:schemeClr val="tx1"/>
        </a:solidFill>
        <a:latin typeface="Tahoma" charset="0"/>
        <a:ea typeface="ＭＳ Ｐゴシック" charset="-128"/>
        <a:cs typeface="+mn-cs"/>
      </a:defRPr>
    </a:lvl8pPr>
    <a:lvl9pPr marL="3657600" algn="l" defTabSz="914400" rtl="0" eaLnBrk="1" latinLnBrk="0" hangingPunct="1">
      <a:defRPr sz="3600" kern="1200">
        <a:solidFill>
          <a:schemeClr val="tx1"/>
        </a:solidFill>
        <a:latin typeface="Tahoma"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clrMru>
    <a:srgbClr val="FFC000"/>
    <a:srgbClr val="2AFF00"/>
    <a:srgbClr val="FF7D46"/>
    <a:srgbClr val="FF0609"/>
    <a:srgbClr val="FF4D1D"/>
    <a:srgbClr val="FF8615"/>
    <a:srgbClr val="F64412"/>
    <a:srgbClr val="261CA4"/>
    <a:srgbClr val="00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81178" autoAdjust="0"/>
  </p:normalViewPr>
  <p:slideViewPr>
    <p:cSldViewPr snapToGrid="0">
      <p:cViewPr>
        <p:scale>
          <a:sx n="75" d="100"/>
          <a:sy n="75" d="100"/>
        </p:scale>
        <p:origin x="-1200" y="-1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88"/>
    </p:cViewPr>
  </p:sorterViewPr>
  <p:notesViewPr>
    <p:cSldViewPr snapToGrid="0">
      <p:cViewPr varScale="1">
        <p:scale>
          <a:sx n="96" d="100"/>
          <a:sy n="96" d="100"/>
        </p:scale>
        <p:origin x="-4074"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ffectLst/>
                <a:latin typeface="Tahoma" pitchFamily="34" charset="0"/>
                <a:ea typeface="+mn-ea"/>
                <a:cs typeface="+mn-cs"/>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9223BD6E-EBC0-4C16-9B56-77BE343EDF7D}" type="datetime1">
              <a:rPr lang="fr-FR"/>
              <a:pPr/>
              <a:t>25/06/12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ffectLst/>
                <a:latin typeface="Tahoma" pitchFamily="34" charset="0"/>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3237A12-1CB0-4C44-A18F-0D737F8565EB}" type="slidenum">
              <a:rPr lang="fr-FR"/>
              <a:pPr/>
              <a:t>‹#›</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ffectLst/>
                <a:latin typeface="Tahoma" pitchFamily="34" charset="0"/>
                <a:ea typeface="+mn-ea"/>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C8FECD09-3B8F-4D99-BE5B-A1E942455CE4}" type="datetime1">
              <a:rPr lang="fr-FR"/>
              <a:pPr/>
              <a:t>25/06/12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ffectLst/>
                <a:latin typeface="Tahoma" pitchFamily="34" charset="0"/>
                <a:ea typeface="+mn-ea"/>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D92DFCA-C278-4DC2-892C-ADEC69FB547C}" type="slidenum">
              <a:rPr lang="fr-FR"/>
              <a:pPr/>
              <a:t>‹#›</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6387" name="Espace réservé des commentaires 2"/>
          <p:cNvSpPr>
            <a:spLocks noGrp="1"/>
          </p:cNvSpPr>
          <p:nvPr>
            <p:ph type="body" idx="1"/>
          </p:nvPr>
        </p:nvSpPr>
        <p:spPr bwMode="auto">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FR" dirty="0" smtClean="0">
                <a:ea typeface="ＭＳ Ｐゴシック" charset="-128"/>
              </a:rPr>
              <a:t>SUITE AUX INSTRUCTIONS DU BO DU 09 FEVRIER 2012</a:t>
            </a:r>
          </a:p>
          <a:p>
            <a:pPr eaLnBrk="1" hangingPunct="1"/>
            <a:endParaRPr lang="fr-FR" dirty="0" smtClean="0">
              <a:ea typeface="ＭＳ Ｐゴシック" charset="-128"/>
            </a:endParaRPr>
          </a:p>
        </p:txBody>
      </p:sp>
      <p:sp>
        <p:nvSpPr>
          <p:cNvPr id="16388" name="Espace réservé du numéro de diapositive 3"/>
          <p:cNvSpPr>
            <a:spLocks noGrp="1"/>
          </p:cNvSpPr>
          <p:nvPr>
            <p:ph type="sldNum" sz="quarter" idx="5"/>
          </p:nvPr>
        </p:nvSpPr>
        <p:spPr bwMode="auto">
          <a:noFill/>
          <a:ln>
            <a:miter lim="800000"/>
            <a:headEnd/>
            <a:tailEnd/>
          </a:ln>
        </p:spPr>
        <p:txBody>
          <a:bodyPr/>
          <a:lstStyle/>
          <a:p>
            <a:fld id="{3FAEF098-C994-4C8D-9124-4406A700BFE8}" type="slidenum">
              <a:rPr lang="fr-FR"/>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3795"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Pour chaque groupe :</a:t>
            </a:r>
          </a:p>
          <a:p>
            <a:pPr eaLnBrk="1" hangingPunct="1"/>
            <a:r>
              <a:rPr lang="fr-FR" dirty="0" smtClean="0">
                <a:ea typeface="ＭＳ Ｐゴシック" charset="-128"/>
              </a:rPr>
              <a:t>2 heures de cours (1 GE et 1 GM)</a:t>
            </a:r>
          </a:p>
          <a:p>
            <a:pPr eaLnBrk="1" hangingPunct="1"/>
            <a:r>
              <a:rPr lang="fr-FR" dirty="0" smtClean="0">
                <a:ea typeface="ＭＳ Ｐゴシック" charset="-128"/>
              </a:rPr>
              <a:t>2 heures de TD (1 GE et 1 GM)</a:t>
            </a:r>
          </a:p>
          <a:p>
            <a:pPr eaLnBrk="1" hangingPunct="1"/>
            <a:r>
              <a:rPr lang="fr-FR" dirty="0" smtClean="0">
                <a:ea typeface="ＭＳ Ｐゴシック" charset="-128"/>
              </a:rPr>
              <a:t>3 heures de TP ( avec les 2 enseignants)</a:t>
            </a:r>
          </a:p>
          <a:p>
            <a:pPr eaLnBrk="1" hangingPunct="1"/>
            <a:endParaRPr lang="fr-FR" dirty="0" smtClean="0">
              <a:ea typeface="ＭＳ Ｐゴシック" charset="-128"/>
            </a:endParaRPr>
          </a:p>
          <a:p>
            <a:pPr eaLnBrk="1" hangingPunct="1"/>
            <a:r>
              <a:rPr lang="fr-FR" dirty="0" smtClean="0">
                <a:ea typeface="ＭＳ Ｐゴシック" charset="-128"/>
              </a:rPr>
              <a:t>Formation différenciée et</a:t>
            </a:r>
            <a:r>
              <a:rPr lang="fr-FR" baseline="0" dirty="0" smtClean="0">
                <a:ea typeface="ＭＳ Ｐゴシック" charset="-128"/>
              </a:rPr>
              <a:t> adaptée à chacun des 3 groupes</a:t>
            </a:r>
            <a:endParaRPr lang="fr-FR" dirty="0" smtClean="0">
              <a:ea typeface="ＭＳ Ｐゴシック" charset="-128"/>
            </a:endParaRPr>
          </a:p>
          <a:p>
            <a:pPr eaLnBrk="1" hangingPunct="1"/>
            <a:endParaRPr lang="fr-FR" dirty="0" smtClean="0">
              <a:ea typeface="ＭＳ Ｐゴシック" charset="-128"/>
            </a:endParaRPr>
          </a:p>
        </p:txBody>
      </p:sp>
      <p:sp>
        <p:nvSpPr>
          <p:cNvPr id="33796" name="Espace réservé du numéro de diapositive 3"/>
          <p:cNvSpPr>
            <a:spLocks noGrp="1"/>
          </p:cNvSpPr>
          <p:nvPr>
            <p:ph type="sldNum" sz="quarter" idx="5"/>
          </p:nvPr>
        </p:nvSpPr>
        <p:spPr bwMode="auto">
          <a:noFill/>
          <a:ln>
            <a:miter lim="800000"/>
            <a:headEnd/>
            <a:tailEnd/>
          </a:ln>
        </p:spPr>
        <p:txBody>
          <a:bodyPr/>
          <a:lstStyle/>
          <a:p>
            <a:fld id="{23B26463-54D3-492B-9CF8-3FBE9B57EE08}" type="slidenum">
              <a:rPr lang="fr-FR"/>
              <a:pPr/>
              <a:t>11</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Les séances</a:t>
            </a:r>
            <a:r>
              <a:rPr lang="fr-FR" baseline="0" dirty="0" smtClean="0"/>
              <a:t> de TP sont remplacées par des séances de mini projet</a:t>
            </a:r>
          </a:p>
          <a:p>
            <a:r>
              <a:rPr lang="fr-FR" dirty="0" smtClean="0"/>
              <a:t>Les 3 groupes GE</a:t>
            </a:r>
            <a:r>
              <a:rPr lang="fr-FR" baseline="0" dirty="0" smtClean="0"/>
              <a:t> GM et AU sont mixés pour faire 3 groupes mixtes</a:t>
            </a:r>
            <a:endParaRPr lang="fr-FR" dirty="0"/>
          </a:p>
        </p:txBody>
      </p:sp>
      <p:sp>
        <p:nvSpPr>
          <p:cNvPr id="4" name="Espace réservé du numéro de diapositive 3"/>
          <p:cNvSpPr>
            <a:spLocks noGrp="1"/>
          </p:cNvSpPr>
          <p:nvPr>
            <p:ph type="sldNum" sz="quarter" idx="10"/>
          </p:nvPr>
        </p:nvSpPr>
        <p:spPr/>
        <p:txBody>
          <a:bodyPr/>
          <a:lstStyle/>
          <a:p>
            <a:fld id="{FD92DFCA-C278-4DC2-892C-ADEC69FB547C}" type="slidenum">
              <a:rPr lang="fr-FR" smtClean="0"/>
              <a:pPr/>
              <a:t>12</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6867"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Chaque étudiant traitera 3 mini projets sur la période</a:t>
            </a:r>
            <a:r>
              <a:rPr lang="fr-FR" baseline="0" dirty="0" smtClean="0">
                <a:ea typeface="ＭＳ Ｐゴシック" charset="-128"/>
              </a:rPr>
              <a:t> de 12 semaines et les mini projets seront axés sur les centres d’intérêt qui restent à traiter</a:t>
            </a:r>
          </a:p>
          <a:p>
            <a:pPr eaLnBrk="1" hangingPunct="1"/>
            <a:r>
              <a:rPr lang="fr-FR" baseline="0" dirty="0" smtClean="0">
                <a:ea typeface="ＭＳ Ｐゴシック" charset="-128"/>
              </a:rPr>
              <a:t>Les cours et TD seront associés à ces CI</a:t>
            </a:r>
            <a:endParaRPr lang="fr-FR" dirty="0" smtClean="0">
              <a:ea typeface="ＭＳ Ｐゴシック" charset="-128"/>
            </a:endParaRPr>
          </a:p>
        </p:txBody>
      </p:sp>
      <p:sp>
        <p:nvSpPr>
          <p:cNvPr id="36868" name="Espace réservé du numéro de diapositive 3"/>
          <p:cNvSpPr>
            <a:spLocks noGrp="1"/>
          </p:cNvSpPr>
          <p:nvPr>
            <p:ph type="sldNum" sz="quarter" idx="5"/>
          </p:nvPr>
        </p:nvSpPr>
        <p:spPr bwMode="auto">
          <a:noFill/>
          <a:ln>
            <a:miter lim="800000"/>
            <a:headEnd/>
            <a:tailEnd/>
          </a:ln>
        </p:spPr>
        <p:txBody>
          <a:bodyPr/>
          <a:lstStyle/>
          <a:p>
            <a:fld id="{D3D2C7E6-CDA8-4A58-B613-28368A3F2CA3}" type="slidenum">
              <a:rPr lang="fr-FR"/>
              <a:pPr/>
              <a:t>13</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0963"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2 lectures possibles :</a:t>
            </a:r>
          </a:p>
          <a:p>
            <a:pPr eaLnBrk="1" hangingPunct="1"/>
            <a:r>
              <a:rPr lang="fr-FR" dirty="0" smtClean="0">
                <a:ea typeface="ＭＳ Ｐゴシック" charset="-128"/>
              </a:rPr>
              <a:t>1 mini</a:t>
            </a:r>
            <a:r>
              <a:rPr lang="fr-FR" baseline="0" dirty="0" smtClean="0">
                <a:ea typeface="ＭＳ Ｐゴシック" charset="-128"/>
              </a:rPr>
              <a:t> projet s’appuie sur une problématique relative à un système (support de projet)</a:t>
            </a:r>
          </a:p>
          <a:p>
            <a:pPr eaLnBrk="1" hangingPunct="1"/>
            <a:r>
              <a:rPr lang="fr-FR" baseline="0" dirty="0" smtClean="0">
                <a:ea typeface="ＭＳ Ｐゴシック" charset="-128"/>
              </a:rPr>
              <a:t>1 système peut générer plusieurs problématiques sources de plusieurs mini projets</a:t>
            </a:r>
            <a:endParaRPr lang="fr-FR" dirty="0" smtClean="0">
              <a:ea typeface="ＭＳ Ｐゴシック" charset="-128"/>
            </a:endParaRPr>
          </a:p>
        </p:txBody>
      </p:sp>
      <p:sp>
        <p:nvSpPr>
          <p:cNvPr id="40964" name="Espace réservé du numéro de diapositive 3"/>
          <p:cNvSpPr>
            <a:spLocks noGrp="1"/>
          </p:cNvSpPr>
          <p:nvPr>
            <p:ph type="sldNum" sz="quarter" idx="5"/>
          </p:nvPr>
        </p:nvSpPr>
        <p:spPr bwMode="auto">
          <a:noFill/>
          <a:ln>
            <a:miter lim="800000"/>
            <a:headEnd/>
            <a:tailEnd/>
          </a:ln>
        </p:spPr>
        <p:txBody>
          <a:bodyPr/>
          <a:lstStyle/>
          <a:p>
            <a:fld id="{D0646C38-3D7E-47F2-B403-372C689F41CE}" type="slidenum">
              <a:rPr lang="fr-FR"/>
              <a:pPr/>
              <a:t>14</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8915"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Activités encadrées pour rester dans l’optique des CI retenus</a:t>
            </a:r>
          </a:p>
        </p:txBody>
      </p:sp>
      <p:sp>
        <p:nvSpPr>
          <p:cNvPr id="38916" name="Espace réservé du numéro de diapositive 3"/>
          <p:cNvSpPr>
            <a:spLocks noGrp="1"/>
          </p:cNvSpPr>
          <p:nvPr>
            <p:ph type="sldNum" sz="quarter" idx="5"/>
          </p:nvPr>
        </p:nvSpPr>
        <p:spPr bwMode="auto">
          <a:noFill/>
          <a:ln>
            <a:miter lim="800000"/>
            <a:headEnd/>
            <a:tailEnd/>
          </a:ln>
        </p:spPr>
        <p:txBody>
          <a:bodyPr/>
          <a:lstStyle/>
          <a:p>
            <a:fld id="{5CED0D16-D357-47A8-9EB0-C0F67B7C82DC}" type="slidenum">
              <a:rPr lang="fr-FR"/>
              <a:pPr/>
              <a:t>15</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L’activité des élèves dans un mini projet consiste à …</a:t>
            </a:r>
            <a:endParaRPr lang="fr-FR" dirty="0"/>
          </a:p>
        </p:txBody>
      </p:sp>
      <p:sp>
        <p:nvSpPr>
          <p:cNvPr id="4" name="Espace réservé du numéro de diapositive 3"/>
          <p:cNvSpPr>
            <a:spLocks noGrp="1"/>
          </p:cNvSpPr>
          <p:nvPr>
            <p:ph type="sldNum" sz="quarter" idx="10"/>
          </p:nvPr>
        </p:nvSpPr>
        <p:spPr/>
        <p:txBody>
          <a:bodyPr/>
          <a:lstStyle/>
          <a:p>
            <a:fld id="{FD92DFCA-C278-4DC2-892C-ADEC69FB547C}" type="slidenum">
              <a:rPr lang="fr-FR" smtClean="0"/>
              <a:pPr/>
              <a:t>16</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5059"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Modeste car sur une durée de 4 semaines</a:t>
            </a:r>
          </a:p>
        </p:txBody>
      </p:sp>
      <p:sp>
        <p:nvSpPr>
          <p:cNvPr id="45060" name="Espace réservé du numéro de diapositive 3"/>
          <p:cNvSpPr>
            <a:spLocks noGrp="1"/>
          </p:cNvSpPr>
          <p:nvPr>
            <p:ph type="sldNum" sz="quarter" idx="5"/>
          </p:nvPr>
        </p:nvSpPr>
        <p:spPr bwMode="auto">
          <a:noFill/>
          <a:ln>
            <a:miter lim="800000"/>
            <a:headEnd/>
            <a:tailEnd/>
          </a:ln>
        </p:spPr>
        <p:txBody>
          <a:bodyPr/>
          <a:lstStyle/>
          <a:p>
            <a:fld id="{3D2DCAC6-9BD2-4EAC-A548-3956B23AA10E}" type="slidenum">
              <a:rPr lang="fr-FR"/>
              <a:pPr/>
              <a:t>18</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7107"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1 mini projet peut être traité par plusieurs groupes mais ça ne doit pas être systématique</a:t>
            </a:r>
          </a:p>
          <a:p>
            <a:pPr eaLnBrk="1" hangingPunct="1"/>
            <a:r>
              <a:rPr lang="fr-FR" dirty="0" smtClean="0">
                <a:ea typeface="ＭＳ Ｐゴシック" charset="-128"/>
              </a:rPr>
              <a:t>Le nombre</a:t>
            </a:r>
            <a:r>
              <a:rPr lang="fr-FR" baseline="0" dirty="0" smtClean="0">
                <a:ea typeface="ＭＳ Ｐゴシック" charset="-128"/>
              </a:rPr>
              <a:t> de MP dépendra de l’organisation des groupes dans l’EDT, de l’effectif de la classe…. À expérimenter ! Pas de recul pour le moment</a:t>
            </a:r>
            <a:endParaRPr lang="fr-FR" dirty="0" smtClean="0">
              <a:ea typeface="ＭＳ Ｐゴシック" charset="-128"/>
            </a:endParaRPr>
          </a:p>
        </p:txBody>
      </p:sp>
      <p:sp>
        <p:nvSpPr>
          <p:cNvPr id="47108" name="Espace réservé du numéro de diapositive 3"/>
          <p:cNvSpPr>
            <a:spLocks noGrp="1"/>
          </p:cNvSpPr>
          <p:nvPr>
            <p:ph type="sldNum" sz="quarter" idx="5"/>
          </p:nvPr>
        </p:nvSpPr>
        <p:spPr bwMode="auto">
          <a:noFill/>
          <a:ln>
            <a:miter lim="800000"/>
            <a:headEnd/>
            <a:tailEnd/>
          </a:ln>
        </p:spPr>
        <p:txBody>
          <a:bodyPr/>
          <a:lstStyle/>
          <a:p>
            <a:fld id="{28BDFFB6-18AE-487D-96DB-427134688D75}" type="slidenum">
              <a:rPr lang="fr-FR"/>
              <a:pPr/>
              <a:t>19</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9155"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Un responsable dans le groupe</a:t>
            </a:r>
            <a:r>
              <a:rPr lang="fr-FR" baseline="0" dirty="0" smtClean="0">
                <a:ea typeface="ＭＳ Ｐゴシック" charset="-128"/>
              </a:rPr>
              <a:t> rendra compte de la distribution et de la réalisation des activités au sein du groupe</a:t>
            </a:r>
          </a:p>
          <a:p>
            <a:pPr eaLnBrk="1" hangingPunct="1"/>
            <a:r>
              <a:rPr lang="fr-FR" baseline="0" dirty="0" smtClean="0">
                <a:ea typeface="ＭＳ Ｐゴシック" charset="-128"/>
              </a:rPr>
              <a:t>Les activités proposées doivent être orientées vers un </a:t>
            </a:r>
            <a:r>
              <a:rPr lang="fr-FR" baseline="0" smtClean="0">
                <a:ea typeface="ＭＳ Ｐゴシック" charset="-128"/>
              </a:rPr>
              <a:t>ou plusieurs CI</a:t>
            </a:r>
            <a:endParaRPr lang="fr-FR" dirty="0" smtClean="0">
              <a:ea typeface="ＭＳ Ｐゴシック" charset="-128"/>
            </a:endParaRPr>
          </a:p>
        </p:txBody>
      </p:sp>
      <p:sp>
        <p:nvSpPr>
          <p:cNvPr id="49156" name="Espace réservé du numéro de diapositive 3"/>
          <p:cNvSpPr>
            <a:spLocks noGrp="1"/>
          </p:cNvSpPr>
          <p:nvPr>
            <p:ph type="sldNum" sz="quarter" idx="5"/>
          </p:nvPr>
        </p:nvSpPr>
        <p:spPr bwMode="auto">
          <a:noFill/>
          <a:ln>
            <a:miter lim="800000"/>
            <a:headEnd/>
            <a:tailEnd/>
          </a:ln>
        </p:spPr>
        <p:txBody>
          <a:bodyPr/>
          <a:lstStyle/>
          <a:p>
            <a:fld id="{F92593DD-A564-45BE-98E8-F4EAFE6A2F98}" type="slidenum">
              <a:rPr lang="fr-FR"/>
              <a:pPr/>
              <a:t>20</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9395"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Les écoles d’ingénieurs souhaitent que la formation en classe prépa fasse partie intégrante de leur formation…</a:t>
            </a:r>
          </a:p>
        </p:txBody>
      </p:sp>
      <p:sp>
        <p:nvSpPr>
          <p:cNvPr id="59396" name="Espace réservé du numéro de diapositive 3"/>
          <p:cNvSpPr>
            <a:spLocks noGrp="1"/>
          </p:cNvSpPr>
          <p:nvPr>
            <p:ph type="sldNum" sz="quarter" idx="5"/>
          </p:nvPr>
        </p:nvSpPr>
        <p:spPr bwMode="auto">
          <a:noFill/>
          <a:ln>
            <a:miter lim="800000"/>
            <a:headEnd/>
            <a:tailEnd/>
          </a:ln>
        </p:spPr>
        <p:txBody>
          <a:bodyPr/>
          <a:lstStyle/>
          <a:p>
            <a:fld id="{96EA7598-73D9-49E2-BEEC-DDB62E56E75E}" type="slidenum">
              <a:rPr lang="fr-FR"/>
              <a:pPr/>
              <a:t>29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8435" name="Espace réservé des commentaires 2"/>
          <p:cNvSpPr>
            <a:spLocks noGrp="1"/>
          </p:cNvSpPr>
          <p:nvPr>
            <p:ph type="body" idx="1"/>
          </p:nvPr>
        </p:nvSpPr>
        <p:spPr bwMode="auto">
          <a:noFill/>
        </p:spPr>
        <p:txBody>
          <a:bodyPr/>
          <a:lstStyle/>
          <a:p>
            <a:r>
              <a:rPr lang="fr-FR" smtClean="0">
                <a:ea typeface="ＭＳ Ｐゴシック" charset="-128"/>
              </a:rPr>
              <a:t>Formation en « 1 année de 25 semaines » sans redoublement</a:t>
            </a:r>
          </a:p>
          <a:p>
            <a:endParaRPr lang="fr-FR" smtClean="0">
              <a:ea typeface="ＭＳ Ｐゴシック" charset="-128"/>
            </a:endParaRPr>
          </a:p>
          <a:p>
            <a:r>
              <a:rPr lang="fr-FR" smtClean="0">
                <a:ea typeface="ＭＳ Ｐゴシック" charset="-128"/>
              </a:rPr>
              <a:t>BTS et DUT d’origines très diverses ( Géomètre topographe, CIRA , Conception et Industrie graphique, plasturgie, CRSA ( ex MAI) , Industrialisation des Produits mécaniques, Electrotechnique, Systèmes Electroniques, CPI ……..)</a:t>
            </a:r>
          </a:p>
          <a:p>
            <a:endParaRPr lang="fr-FR" smtClean="0">
              <a:ea typeface="ＭＳ Ｐゴシック" charset="-128"/>
            </a:endParaRPr>
          </a:p>
          <a:p>
            <a:r>
              <a:rPr lang="fr-FR" smtClean="0">
                <a:ea typeface="ＭＳ Ｐゴシック" charset="-128"/>
              </a:rPr>
              <a:t>Tenant compte des compétences acquises dans leur formation d’origine</a:t>
            </a:r>
          </a:p>
          <a:p>
            <a:endParaRPr lang="fr-FR" smtClean="0">
              <a:ea typeface="ＭＳ Ｐゴシック" charset="-128"/>
            </a:endParaRPr>
          </a:p>
          <a:p>
            <a:r>
              <a:rPr lang="fr-FR" smtClean="0">
                <a:ea typeface="ＭＳ Ｐゴシック" charset="-128"/>
              </a:rPr>
              <a:t>Elargissement de leur champs de compétences.</a:t>
            </a:r>
          </a:p>
          <a:p>
            <a:endParaRPr lang="fr-FR" smtClean="0">
              <a:ea typeface="ＭＳ Ｐゴシック" charset="-128"/>
            </a:endParaRPr>
          </a:p>
        </p:txBody>
      </p:sp>
      <p:sp>
        <p:nvSpPr>
          <p:cNvPr id="18436" name="Espace réservé du numéro de diapositive 3"/>
          <p:cNvSpPr>
            <a:spLocks noGrp="1"/>
          </p:cNvSpPr>
          <p:nvPr>
            <p:ph type="sldNum" sz="quarter" idx="5"/>
          </p:nvPr>
        </p:nvSpPr>
        <p:spPr bwMode="auto">
          <a:noFill/>
          <a:ln>
            <a:miter lim="800000"/>
            <a:headEnd/>
            <a:tailEnd/>
          </a:ln>
        </p:spPr>
        <p:txBody>
          <a:bodyPr/>
          <a:lstStyle/>
          <a:p>
            <a:fld id="{5A4C9AE9-BF10-40BC-913B-F37DBCAB74F8}" type="slidenum">
              <a:rPr lang="fr-FR"/>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0483"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Il s’agit d’abord de « structurer la relation </a:t>
            </a:r>
            <a:r>
              <a:rPr lang="fr-FR" dirty="0" err="1" smtClean="0">
                <a:ea typeface="ＭＳ Ｐゴシック" charset="-128"/>
              </a:rPr>
              <a:t>réel-modèle</a:t>
            </a:r>
            <a:r>
              <a:rPr lang="fr-FR" dirty="0" smtClean="0">
                <a:ea typeface="ＭＳ Ｐゴシック" charset="-128"/>
              </a:rPr>
              <a:t> » : </a:t>
            </a:r>
          </a:p>
          <a:p>
            <a:pPr eaLnBrk="1" hangingPunct="1"/>
            <a:r>
              <a:rPr lang="fr-FR" dirty="0" smtClean="0">
                <a:ea typeface="ＭＳ Ｐゴシック" charset="-128"/>
              </a:rPr>
              <a:t>Pour cela : 	Maîtriser les outils de modélisation des systèmes réels</a:t>
            </a:r>
          </a:p>
          <a:p>
            <a:pPr eaLnBrk="1" hangingPunct="1"/>
            <a:r>
              <a:rPr lang="fr-FR" dirty="0" smtClean="0">
                <a:ea typeface="ＭＳ Ｐゴシック" charset="-128"/>
              </a:rPr>
              <a:t>	Mettre</a:t>
            </a:r>
            <a:r>
              <a:rPr lang="fr-FR" baseline="0" dirty="0" smtClean="0">
                <a:ea typeface="ＭＳ Ｐゴシック" charset="-128"/>
              </a:rPr>
              <a:t> en place</a:t>
            </a:r>
            <a:r>
              <a:rPr lang="fr-FR" dirty="0" smtClean="0">
                <a:ea typeface="ＭＳ Ｐゴシック" charset="-128"/>
              </a:rPr>
              <a:t> des démarches permettant le passage du réel au modèle s’appuyant sur des fondamentaux ... électricité,</a:t>
            </a:r>
            <a:r>
              <a:rPr lang="fr-FR" baseline="0" dirty="0" smtClean="0">
                <a:ea typeface="ＭＳ Ｐゴシック" charset="-128"/>
              </a:rPr>
              <a:t> mécanique, automatique</a:t>
            </a:r>
            <a:endParaRPr lang="fr-FR" dirty="0" smtClean="0">
              <a:ea typeface="ＭＳ Ｐゴシック" charset="-128"/>
            </a:endParaRPr>
          </a:p>
        </p:txBody>
      </p:sp>
      <p:sp>
        <p:nvSpPr>
          <p:cNvPr id="20484" name="Espace réservé du numéro de diapositive 3"/>
          <p:cNvSpPr>
            <a:spLocks noGrp="1"/>
          </p:cNvSpPr>
          <p:nvPr>
            <p:ph type="sldNum" sz="quarter" idx="5"/>
          </p:nvPr>
        </p:nvSpPr>
        <p:spPr bwMode="auto">
          <a:noFill/>
          <a:ln>
            <a:miter lim="800000"/>
            <a:headEnd/>
            <a:tailEnd/>
          </a:ln>
        </p:spPr>
        <p:txBody>
          <a:bodyPr/>
          <a:lstStyle/>
          <a:p>
            <a:fld id="{9BB38CAF-5056-44D6-B3D4-D75EDA557890}" type="slidenum">
              <a:rPr lang="fr-FR"/>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2531"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Les CI sont choisis et définis </a:t>
            </a:r>
            <a:r>
              <a:rPr lang="fr-FR" u="sng" dirty="0" smtClean="0">
                <a:ea typeface="ＭＳ Ｐゴシック" charset="-128"/>
              </a:rPr>
              <a:t>par exemple </a:t>
            </a:r>
            <a:r>
              <a:rPr lang="fr-FR" dirty="0" smtClean="0">
                <a:ea typeface="ＭＳ Ｐゴシック" charset="-128"/>
              </a:rPr>
              <a:t>à partir du graphe « chaîne d’information et chaîne d’énergie » qui modélise les systèmes réels</a:t>
            </a:r>
          </a:p>
          <a:p>
            <a:pPr eaLnBrk="1" hangingPunct="1"/>
            <a:r>
              <a:rPr lang="fr-FR" dirty="0" smtClean="0">
                <a:ea typeface="ＭＳ Ｐゴシック" charset="-128"/>
              </a:rPr>
              <a:t>Les CI regroupent l’ensemble des compétences attendues</a:t>
            </a:r>
          </a:p>
          <a:p>
            <a:pPr eaLnBrk="1" hangingPunct="1"/>
            <a:endParaRPr lang="fr-FR" dirty="0" smtClean="0">
              <a:ea typeface="ＭＳ Ｐゴシック" charset="-128"/>
            </a:endParaRPr>
          </a:p>
          <a:p>
            <a:pPr eaLnBrk="1" hangingPunct="1"/>
            <a:r>
              <a:rPr lang="fr-FR" dirty="0" smtClean="0">
                <a:ea typeface="ＭＳ Ｐゴシック" charset="-128"/>
              </a:rPr>
              <a:t>Pour exemple : 	CI 5  : MOTORISATION ET CONVERSION D’ENERGIE</a:t>
            </a:r>
          </a:p>
          <a:p>
            <a:pPr eaLnBrk="1" hangingPunct="1"/>
            <a:r>
              <a:rPr lang="fr-FR" dirty="0" smtClean="0">
                <a:ea typeface="ＭＳ Ｐゴシック" charset="-128"/>
              </a:rPr>
              <a:t>		CI 6  : CHAINES DE SOLIDES INDEFORMABLES	</a:t>
            </a:r>
          </a:p>
          <a:p>
            <a:pPr eaLnBrk="1" hangingPunct="1"/>
            <a:endParaRPr lang="fr-FR" dirty="0" smtClean="0">
              <a:ea typeface="ＭＳ Ｐゴシック" charset="-128"/>
            </a:endParaRPr>
          </a:p>
        </p:txBody>
      </p:sp>
      <p:sp>
        <p:nvSpPr>
          <p:cNvPr id="22532" name="Espace réservé du numéro de diapositive 3"/>
          <p:cNvSpPr>
            <a:spLocks noGrp="1"/>
          </p:cNvSpPr>
          <p:nvPr>
            <p:ph type="sldNum" sz="quarter" idx="5"/>
          </p:nvPr>
        </p:nvSpPr>
        <p:spPr bwMode="auto">
          <a:noFill/>
          <a:ln>
            <a:miter lim="800000"/>
            <a:headEnd/>
            <a:tailEnd/>
          </a:ln>
        </p:spPr>
        <p:txBody>
          <a:bodyPr/>
          <a:lstStyle/>
          <a:p>
            <a:fld id="{5A93B794-6DCD-48A8-AAF1-588389896D66}" type="slidenum">
              <a:rPr lang="fr-FR"/>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4579"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Les savoirs et compétences associés</a:t>
            </a:r>
            <a:r>
              <a:rPr lang="fr-FR" baseline="0" dirty="0" smtClean="0">
                <a:ea typeface="ＭＳ Ｐゴシック" charset="-128"/>
              </a:rPr>
              <a:t> aux CI sont détaillés dans le BO sous la</a:t>
            </a:r>
            <a:r>
              <a:rPr lang="fr-FR" dirty="0" smtClean="0">
                <a:ea typeface="ＭＳ Ｐゴシック" charset="-128"/>
              </a:rPr>
              <a:t> forme d’une carte heuristique (traduction approchée de </a:t>
            </a:r>
            <a:r>
              <a:rPr lang="fr-FR" dirty="0" err="1" smtClean="0">
                <a:ea typeface="ＭＳ Ｐゴシック" charset="-128"/>
              </a:rPr>
              <a:t>Mind</a:t>
            </a:r>
            <a:r>
              <a:rPr lang="fr-FR" dirty="0" smtClean="0">
                <a:ea typeface="ＭＳ Ｐゴシック" charset="-128"/>
              </a:rPr>
              <a:t> </a:t>
            </a:r>
            <a:r>
              <a:rPr lang="fr-FR" dirty="0" err="1" smtClean="0">
                <a:ea typeface="ＭＳ Ｐゴシック" charset="-128"/>
              </a:rPr>
              <a:t>Map</a:t>
            </a:r>
            <a:r>
              <a:rPr lang="fr-FR" dirty="0" smtClean="0">
                <a:ea typeface="ＭＳ Ｐゴシック" charset="-128"/>
              </a:rPr>
              <a:t> ou cheminement de la pensée)</a:t>
            </a:r>
          </a:p>
        </p:txBody>
      </p:sp>
      <p:sp>
        <p:nvSpPr>
          <p:cNvPr id="24580" name="Espace réservé du numéro de diapositive 3"/>
          <p:cNvSpPr>
            <a:spLocks noGrp="1"/>
          </p:cNvSpPr>
          <p:nvPr>
            <p:ph type="sldNum" sz="quarter" idx="5"/>
          </p:nvPr>
        </p:nvSpPr>
        <p:spPr bwMode="auto">
          <a:noFill/>
          <a:ln>
            <a:miter lim="800000"/>
            <a:headEnd/>
            <a:tailEnd/>
          </a:ln>
        </p:spPr>
        <p:txBody>
          <a:bodyPr/>
          <a:lstStyle/>
          <a:p>
            <a:fld id="{D252AC74-885C-4B4A-88C8-8EC5A81A3404}" type="slidenum">
              <a:rPr lang="fr-FR"/>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1987" name="Espace réservé des commentaires 2"/>
          <p:cNvSpPr>
            <a:spLocks noGrp="1"/>
          </p:cNvSpPr>
          <p:nvPr>
            <p:ph type="body" idx="1"/>
          </p:nvPr>
        </p:nvSpPr>
        <p:spPr bwMode="auto">
          <a:noFill/>
        </p:spPr>
        <p:txBody>
          <a:bodyPr/>
          <a:lstStyle/>
          <a:p>
            <a:r>
              <a:rPr lang="fr-FR" dirty="0" smtClean="0">
                <a:ea typeface="ＭＳ Ｐゴシック" charset="-128"/>
              </a:rPr>
              <a:t>À partir de supports industriels placés dans leur environnement, les étudiants devront acquérir les macro-compétences représentées sur la carte, associées à des savoirs et savoirs faire. </a:t>
            </a:r>
          </a:p>
        </p:txBody>
      </p:sp>
      <p:sp>
        <p:nvSpPr>
          <p:cNvPr id="41988" name="Espace réservé du numéro de diapositive 3"/>
          <p:cNvSpPr>
            <a:spLocks noGrp="1"/>
          </p:cNvSpPr>
          <p:nvPr>
            <p:ph type="sldNum" sz="quarter" idx="5"/>
          </p:nvPr>
        </p:nvSpPr>
        <p:spPr bwMode="auto">
          <a:noFill/>
          <a:ln>
            <a:miter lim="800000"/>
            <a:headEnd/>
            <a:tailEnd/>
          </a:ln>
        </p:spPr>
        <p:txBody>
          <a:bodyPr/>
          <a:lstStyle/>
          <a:p>
            <a:fld id="{8849F68C-A689-4AA5-98CF-4E17EE84FE7C}" type="slidenum">
              <a:rPr lang="fr-FR" smtClean="0"/>
              <a:pPr/>
              <a:t>6</a:t>
            </a:fld>
            <a:endParaRPr 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6627" name="Espace réservé des commentaires 2"/>
          <p:cNvSpPr>
            <a:spLocks noGrp="1"/>
          </p:cNvSpPr>
          <p:nvPr>
            <p:ph type="body" idx="1"/>
          </p:nvPr>
        </p:nvSpPr>
        <p:spPr bwMode="auto">
          <a:noFill/>
        </p:spPr>
        <p:txBody>
          <a:bodyPr/>
          <a:lstStyle/>
          <a:p>
            <a:pPr eaLnBrk="1" hangingPunct="1"/>
            <a:r>
              <a:rPr lang="fr-FR" u="sng" dirty="0" smtClean="0">
                <a:ea typeface="ＭＳ Ｐゴシック" charset="-128"/>
              </a:rPr>
              <a:t>Situation actuelle : </a:t>
            </a:r>
          </a:p>
          <a:p>
            <a:pPr eaLnBrk="1" hangingPunct="1"/>
            <a:r>
              <a:rPr lang="fr-FR" dirty="0" smtClean="0">
                <a:ea typeface="ＭＳ Ｐゴシック" charset="-128"/>
              </a:rPr>
              <a:t>Les cours sont en classe entière</a:t>
            </a:r>
          </a:p>
          <a:p>
            <a:pPr eaLnBrk="1" hangingPunct="1"/>
            <a:r>
              <a:rPr lang="fr-FR" dirty="0" smtClean="0">
                <a:ea typeface="ＭＳ Ｐゴシック" charset="-128"/>
              </a:rPr>
              <a:t>Pas de regroupement par origine pour les TD et TP : groupes hétérogènes</a:t>
            </a:r>
          </a:p>
          <a:p>
            <a:pPr eaLnBrk="1" hangingPunct="1"/>
            <a:r>
              <a:rPr lang="fr-FR" dirty="0" smtClean="0">
                <a:ea typeface="ＭＳ Ｐゴシック" charset="-128"/>
              </a:rPr>
              <a:t>Cours repartant des bases « niveau  0 » en GE et GM pour homogénéiser les connaissances dans les</a:t>
            </a:r>
            <a:r>
              <a:rPr lang="fr-FR" baseline="0" dirty="0" smtClean="0">
                <a:ea typeface="ＭＳ Ｐゴシック" charset="-128"/>
              </a:rPr>
              <a:t> matières</a:t>
            </a:r>
          </a:p>
          <a:p>
            <a:pPr marL="0" marR="0" indent="0" algn="l" defTabSz="914400" rtl="0" eaLnBrk="1" fontAlgn="base" latinLnBrk="0" hangingPunct="1">
              <a:lnSpc>
                <a:spcPct val="100000"/>
              </a:lnSpc>
              <a:spcBef>
                <a:spcPct val="30000"/>
              </a:spcBef>
              <a:spcAft>
                <a:spcPct val="0"/>
              </a:spcAft>
              <a:buClrTx/>
              <a:buSzTx/>
              <a:buFontTx/>
              <a:buNone/>
              <a:tabLst/>
              <a:defRPr/>
            </a:pPr>
            <a:r>
              <a:rPr lang="fr-FR" u="sng" dirty="0" smtClean="0">
                <a:ea typeface="ＭＳ Ｐゴシック" charset="-128"/>
              </a:rPr>
              <a:t>Suite à la réforme :</a:t>
            </a:r>
            <a:r>
              <a:rPr lang="fr-FR" u="none" baseline="0" dirty="0" smtClean="0">
                <a:ea typeface="ＭＳ Ｐゴシック" charset="-128"/>
              </a:rPr>
              <a:t> </a:t>
            </a:r>
            <a:r>
              <a:rPr lang="fr-FR" sz="1500" b="1" dirty="0" smtClean="0">
                <a:solidFill>
                  <a:srgbClr val="FF0000"/>
                </a:solidFill>
                <a:ea typeface="ＭＳ Ｐゴシック" charset="-128"/>
              </a:rPr>
              <a:t>3 nouveautés importantes : </a:t>
            </a:r>
          </a:p>
          <a:p>
            <a:pPr eaLnBrk="1" hangingPunct="1"/>
            <a:r>
              <a:rPr lang="fr-FR" dirty="0" smtClean="0">
                <a:ea typeface="ＭＳ Ｐゴシック" charset="-128"/>
              </a:rPr>
              <a:t>1</a:t>
            </a:r>
            <a:r>
              <a:rPr lang="fr-FR" baseline="30000" dirty="0" smtClean="0">
                <a:ea typeface="ＭＳ Ｐゴシック" charset="-128"/>
              </a:rPr>
              <a:t>ère</a:t>
            </a:r>
            <a:r>
              <a:rPr lang="fr-FR" dirty="0" smtClean="0">
                <a:ea typeface="ＭＳ Ｐゴシック" charset="-128"/>
              </a:rPr>
              <a:t> nouveauté</a:t>
            </a:r>
            <a:r>
              <a:rPr lang="fr-FR" baseline="0" dirty="0" smtClean="0">
                <a:ea typeface="ＭＳ Ｐゴシック" charset="-128"/>
              </a:rPr>
              <a:t> : Prise en compte de l’hétérogénéité avec 3 groupes pour les cours TD et TP...</a:t>
            </a:r>
            <a:endParaRPr lang="fr-FR" dirty="0" smtClean="0">
              <a:ea typeface="ＭＳ Ｐゴシック" charset="-128"/>
            </a:endParaRPr>
          </a:p>
        </p:txBody>
      </p:sp>
      <p:sp>
        <p:nvSpPr>
          <p:cNvPr id="26628" name="Espace réservé du numéro de diapositive 3"/>
          <p:cNvSpPr>
            <a:spLocks noGrp="1"/>
          </p:cNvSpPr>
          <p:nvPr>
            <p:ph type="sldNum" sz="quarter" idx="5"/>
          </p:nvPr>
        </p:nvSpPr>
        <p:spPr bwMode="auto">
          <a:noFill/>
          <a:ln>
            <a:miter lim="800000"/>
            <a:headEnd/>
            <a:tailEnd/>
          </a:ln>
        </p:spPr>
        <p:txBody>
          <a:bodyPr/>
          <a:lstStyle/>
          <a:p>
            <a:fld id="{6261420B-6874-43B4-967F-3B75165EE992}" type="slidenum">
              <a:rPr lang="fr-FR"/>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8675" name="Espace réservé des commentaires 2"/>
          <p:cNvSpPr>
            <a:spLocks noGrp="1"/>
          </p:cNvSpPr>
          <p:nvPr>
            <p:ph type="body" idx="1"/>
          </p:nvPr>
        </p:nvSpPr>
        <p:spPr bwMode="auto">
          <a:noFill/>
        </p:spPr>
        <p:txBody>
          <a:bodyPr/>
          <a:lstStyle/>
          <a:p>
            <a:r>
              <a:rPr lang="fr-FR" dirty="0" smtClean="0">
                <a:ea typeface="ＭＳ Ｐゴシック" charset="-128"/>
              </a:rPr>
              <a:t>2</a:t>
            </a:r>
            <a:r>
              <a:rPr lang="fr-FR" baseline="30000" dirty="0" smtClean="0">
                <a:ea typeface="ＭＳ Ｐゴシック" charset="-128"/>
              </a:rPr>
              <a:t>ème</a:t>
            </a:r>
            <a:r>
              <a:rPr lang="fr-FR" dirty="0" smtClean="0">
                <a:ea typeface="ＭＳ Ｐゴシック" charset="-128"/>
              </a:rPr>
              <a:t>  nouveauté : intervention …</a:t>
            </a:r>
          </a:p>
          <a:p>
            <a:r>
              <a:rPr lang="fr-FR" dirty="0" smtClean="0">
                <a:ea typeface="ＭＳ Ｐゴシック" charset="-128"/>
              </a:rPr>
              <a:t>Déjà pratiqué chez nous (il était souhaitable devient il est impératif)</a:t>
            </a:r>
          </a:p>
          <a:p>
            <a:r>
              <a:rPr lang="fr-FR" dirty="0" smtClean="0">
                <a:ea typeface="ＭＳ Ｐゴシック" charset="-128"/>
              </a:rPr>
              <a:t>Conseillé avant … obligatoire maintenant</a:t>
            </a:r>
          </a:p>
        </p:txBody>
      </p:sp>
      <p:sp>
        <p:nvSpPr>
          <p:cNvPr id="28676" name="Espace réservé du numéro de diapositive 3"/>
          <p:cNvSpPr>
            <a:spLocks noGrp="1"/>
          </p:cNvSpPr>
          <p:nvPr>
            <p:ph type="sldNum" sz="quarter" idx="5"/>
          </p:nvPr>
        </p:nvSpPr>
        <p:spPr bwMode="auto">
          <a:noFill/>
          <a:ln>
            <a:miter lim="800000"/>
            <a:headEnd/>
            <a:tailEnd/>
          </a:ln>
        </p:spPr>
        <p:txBody>
          <a:bodyPr/>
          <a:lstStyle/>
          <a:p>
            <a:fld id="{68D75D14-4DA2-45ED-8579-2B56B981D4DF}" type="slidenum">
              <a:rPr lang="fr-FR"/>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0723" name="Espace réservé des commentaires 2"/>
          <p:cNvSpPr>
            <a:spLocks noGrp="1"/>
          </p:cNvSpPr>
          <p:nvPr>
            <p:ph type="body" idx="1"/>
          </p:nvPr>
        </p:nvSpPr>
        <p:spPr bwMode="auto">
          <a:noFill/>
        </p:spPr>
        <p:txBody>
          <a:bodyPr/>
          <a:lstStyle/>
          <a:p>
            <a:pPr eaLnBrk="1" hangingPunct="1"/>
            <a:r>
              <a:rPr lang="fr-FR" dirty="0" smtClean="0">
                <a:ea typeface="ＭＳ Ｐゴシック" charset="-128"/>
              </a:rPr>
              <a:t>3</a:t>
            </a:r>
            <a:r>
              <a:rPr lang="fr-FR" baseline="30000" dirty="0" smtClean="0">
                <a:ea typeface="ＭＳ Ｐゴシック" charset="-128"/>
              </a:rPr>
              <a:t>ème</a:t>
            </a:r>
            <a:r>
              <a:rPr lang="fr-FR" dirty="0" smtClean="0">
                <a:ea typeface="ＭＳ Ｐゴシック" charset="-128"/>
              </a:rPr>
              <a:t> nouveauté : </a:t>
            </a:r>
          </a:p>
          <a:p>
            <a:pPr eaLnBrk="1" hangingPunct="1"/>
            <a:r>
              <a:rPr lang="fr-FR" dirty="0" smtClean="0">
                <a:ea typeface="ＭＳ Ｐゴシック" charset="-128"/>
              </a:rPr>
              <a:t>année coupée en 2 périodes de formation</a:t>
            </a:r>
          </a:p>
          <a:p>
            <a:pPr eaLnBrk="1" hangingPunct="1"/>
            <a:r>
              <a:rPr lang="fr-FR" dirty="0" smtClean="0">
                <a:ea typeface="ＭＳ Ｐゴシック" charset="-128"/>
              </a:rPr>
              <a:t>Enseignement bâti autour des</a:t>
            </a:r>
            <a:r>
              <a:rPr lang="fr-FR" baseline="0" dirty="0" smtClean="0">
                <a:ea typeface="ＭＳ Ｐゴシック" charset="-128"/>
              </a:rPr>
              <a:t> TP d’abord, des mini projets ensuite</a:t>
            </a:r>
            <a:r>
              <a:rPr lang="fr-FR" dirty="0" smtClean="0">
                <a:ea typeface="ＭＳ Ｐゴシック" charset="-128"/>
              </a:rPr>
              <a:t> </a:t>
            </a:r>
          </a:p>
        </p:txBody>
      </p:sp>
      <p:sp>
        <p:nvSpPr>
          <p:cNvPr id="30724" name="Espace réservé du numéro de diapositive 3"/>
          <p:cNvSpPr>
            <a:spLocks noGrp="1"/>
          </p:cNvSpPr>
          <p:nvPr>
            <p:ph type="sldNum" sz="quarter" idx="5"/>
          </p:nvPr>
        </p:nvSpPr>
        <p:spPr bwMode="auto">
          <a:noFill/>
          <a:ln>
            <a:miter lim="800000"/>
            <a:headEnd/>
            <a:tailEnd/>
          </a:ln>
        </p:spPr>
        <p:txBody>
          <a:bodyPr/>
          <a:lstStyle/>
          <a:p>
            <a:fld id="{13F7FAE7-9B07-403A-9803-F7F177502325}" type="slidenum">
              <a:rPr lang="fr-FR"/>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646176" y="1219200"/>
            <a:ext cx="7851648" cy="1828800"/>
          </a:xfrm>
          <a:ln>
            <a:noFill/>
          </a:ln>
          <a:effectLst>
            <a:outerShdw blurRad="50800" dist="38100" dir="2700000">
              <a:schemeClr val="tx1">
                <a:lumMod val="75000"/>
                <a:alpha val="43000"/>
              </a:schemeClr>
            </a:outerShdw>
          </a:effectLst>
        </p:spPr>
        <p:txBody>
          <a:bodyPr tIns="0" rIns="18288"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lang="en-US" sz="4700" kern="1200" dirty="0">
                <a:solidFill>
                  <a:srgbClr val="660066"/>
                </a:solidFill>
                <a:latin typeface="+mj-lt"/>
                <a:ea typeface="ＭＳ Ｐゴシック" charset="-128"/>
                <a:cs typeface="Bookman Old Style"/>
              </a:defRPr>
            </a:lvl1pPr>
          </a:lstStyle>
          <a:p>
            <a:r>
              <a:rPr lang="fr-FR" dirty="0" smtClean="0"/>
              <a:t>Cliquez et modifiez le titre</a:t>
            </a:r>
            <a:endParaRPr lang="en-US" dirty="0"/>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sz="2800">
                <a:solidFill>
                  <a:srgbClr val="000000"/>
                </a:solidFill>
                <a:latin typeface="+mj-l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fr-FR" dirty="0" smtClean="0"/>
              <a:t>Cliquez pour modifier le style des sous-titres du masque</a:t>
            </a:r>
            <a:endParaRPr lang="en-US" dirty="0"/>
          </a:p>
        </p:txBody>
      </p:sp>
      <p:sp>
        <p:nvSpPr>
          <p:cNvPr id="4" name="Espace réservé de la date 29"/>
          <p:cNvSpPr>
            <a:spLocks noGrp="1"/>
          </p:cNvSpPr>
          <p:nvPr>
            <p:ph type="dt" sz="half" idx="10"/>
          </p:nvPr>
        </p:nvSpPr>
        <p:spPr/>
        <p:txBody>
          <a:bodyPr/>
          <a:lstStyle>
            <a:lvl1pPr>
              <a:defRPr>
                <a:solidFill>
                  <a:srgbClr val="D1EAEE"/>
                </a:solidFill>
              </a:defRPr>
            </a:lvl1pPr>
          </a:lstStyle>
          <a:p>
            <a:fld id="{203ED55E-B5A1-4415-86A9-58752D88520E}" type="datetime1">
              <a:rPr lang="fr-FR"/>
              <a:pPr/>
              <a:t>25/06/12</a:t>
            </a:fld>
            <a:endParaRPr lang="fr-FR"/>
          </a:p>
        </p:txBody>
      </p:sp>
      <p:sp>
        <p:nvSpPr>
          <p:cNvPr id="5" name="Espace réservé du pied de page 18"/>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6" name="Espace réservé du numéro de diapositive 26"/>
          <p:cNvSpPr>
            <a:spLocks noGrp="1"/>
          </p:cNvSpPr>
          <p:nvPr>
            <p:ph type="sldNum" sz="quarter" idx="12"/>
          </p:nvPr>
        </p:nvSpPr>
        <p:spPr/>
        <p:txBody>
          <a:bodyPr/>
          <a:lstStyle>
            <a:lvl1pPr>
              <a:defRPr>
                <a:solidFill>
                  <a:srgbClr val="D1EAEE"/>
                </a:solidFill>
              </a:defRPr>
            </a:lvl1pPr>
          </a:lstStyle>
          <a:p>
            <a:fld id="{1ED3A0AD-F797-48D2-86A6-68030B7A80C9}" type="slidenum">
              <a:rPr lang="fr-FR"/>
              <a:pPr/>
              <a:t>‹#›</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fld id="{AFB7CA45-0698-4547-B9B3-3A47375691B3}" type="datetime1">
              <a:rPr lang="fr-FR"/>
              <a:pPr/>
              <a:t>25/06/12</a:t>
            </a:fld>
            <a:endParaRPr lang="fr-FR"/>
          </a:p>
        </p:txBody>
      </p:sp>
      <p:sp>
        <p:nvSpPr>
          <p:cNvPr id="5" name="Espace réservé du pied de page 21"/>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6" name="Espace réservé du numéro de diapositive 17"/>
          <p:cNvSpPr>
            <a:spLocks noGrp="1"/>
          </p:cNvSpPr>
          <p:nvPr>
            <p:ph type="sldNum" sz="quarter" idx="12"/>
          </p:nvPr>
        </p:nvSpPr>
        <p:spPr/>
        <p:txBody>
          <a:bodyPr/>
          <a:lstStyle>
            <a:lvl1pPr>
              <a:defRPr/>
            </a:lvl1pPr>
          </a:lstStyle>
          <a:p>
            <a:fld id="{EE123A34-EBC7-41C0-AEB2-A25AC51E116D}" type="slidenum">
              <a:rPr lang="fr-F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lang="fr-FR" smtClean="0"/>
              <a:t>Cliquez et modifiez le titre</a:t>
            </a:r>
            <a:endParaRPr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fld id="{4437945D-F4F3-4A8A-8653-862EC3E214FB}" type="datetime1">
              <a:rPr lang="fr-FR"/>
              <a:pPr/>
              <a:t>25/06/12</a:t>
            </a:fld>
            <a:endParaRPr lang="fr-FR"/>
          </a:p>
        </p:txBody>
      </p:sp>
      <p:sp>
        <p:nvSpPr>
          <p:cNvPr id="5" name="Espace réservé du pied de page 21"/>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6" name="Espace réservé du numéro de diapositive 17"/>
          <p:cNvSpPr>
            <a:spLocks noGrp="1"/>
          </p:cNvSpPr>
          <p:nvPr>
            <p:ph type="sldNum" sz="quarter" idx="12"/>
          </p:nvPr>
        </p:nvSpPr>
        <p:spPr/>
        <p:txBody>
          <a:bodyPr/>
          <a:lstStyle>
            <a:lvl1pPr>
              <a:defRPr/>
            </a:lvl1pPr>
          </a:lstStyle>
          <a:p>
            <a:fld id="{A769A952-4130-406A-985A-7FFFC262CC94}" type="slidenum">
              <a:rPr lang="fr-F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Cliquez et modifiez le titre</a:t>
            </a:r>
            <a:endParaRPr lang="en-US" dirty="0"/>
          </a:p>
        </p:txBody>
      </p:sp>
      <p:sp>
        <p:nvSpPr>
          <p:cNvPr id="3" name="Espace réservé du contenu 2"/>
          <p:cNvSpPr>
            <a:spLocks noGrp="1"/>
          </p:cNvSpPr>
          <p:nvPr>
            <p:ph idx="1"/>
          </p:nvPr>
        </p:nvSpPr>
        <p:spPr/>
        <p:txBody>
          <a:bodyPr/>
          <a:lstStyle>
            <a:lvl1pPr>
              <a:defRPr>
                <a:latin typeface="+mj-lt"/>
              </a:defRPr>
            </a:lvl1pPr>
            <a:lvl2pPr>
              <a:defRPr>
                <a:latin typeface="+mj-lt"/>
              </a:defRPr>
            </a:lvl2pPr>
            <a:lvl3pPr>
              <a:defRPr>
                <a:latin typeface="+mj-lt"/>
              </a:defRPr>
            </a:lvl3pPr>
            <a:lvl4pPr>
              <a:defRPr/>
            </a:lvl4pPr>
            <a:lvl5pPr>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4" name="Espace réservé de la date 9"/>
          <p:cNvSpPr>
            <a:spLocks noGrp="1"/>
          </p:cNvSpPr>
          <p:nvPr>
            <p:ph type="dt" sz="half" idx="10"/>
          </p:nvPr>
        </p:nvSpPr>
        <p:spPr/>
        <p:txBody>
          <a:bodyPr/>
          <a:lstStyle>
            <a:lvl1pPr>
              <a:defRPr/>
            </a:lvl1pPr>
          </a:lstStyle>
          <a:p>
            <a:fld id="{A5A7C1A6-B7E9-4D9F-AF8D-89EB71407856}" type="datetime1">
              <a:rPr lang="fr-FR"/>
              <a:pPr/>
              <a:t>25/06/12</a:t>
            </a:fld>
            <a:endParaRPr lang="fr-FR"/>
          </a:p>
        </p:txBody>
      </p:sp>
      <p:sp>
        <p:nvSpPr>
          <p:cNvPr id="5" name="Espace réservé du pied de page 21"/>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6" name="Espace réservé du numéro de diapositive 17"/>
          <p:cNvSpPr>
            <a:spLocks noGrp="1"/>
          </p:cNvSpPr>
          <p:nvPr>
            <p:ph type="sldNum" sz="quarter" idx="12"/>
          </p:nvPr>
        </p:nvSpPr>
        <p:spPr/>
        <p:txBody>
          <a:bodyPr/>
          <a:lstStyle>
            <a:lvl1pPr>
              <a:defRPr/>
            </a:lvl1pPr>
          </a:lstStyle>
          <a:p>
            <a:fld id="{A2CB6C6A-68E2-41B2-A468-89A5034E18D9}" type="slidenum">
              <a:rPr lang="fr-F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a:effectLst>
            <a:outerShdw blurRad="50800" dist="38100" dir="2700000">
              <a:schemeClr val="tx1">
                <a:lumMod val="75000"/>
                <a:alpha val="43000"/>
              </a:schemeClr>
            </a:outerShdw>
          </a:effectLst>
        </p:spPr>
        <p:txBody>
          <a:bodyPr tIns="0" anchor="b">
            <a:scene3d>
              <a:camera prst="orthographicFront"/>
              <a:lightRig rig="freezing" dir="t">
                <a:rot lat="0" lon="0" rev="5640000"/>
              </a:lightRig>
            </a:scene3d>
            <a:sp3d prstMaterial="flat">
              <a:bevelT w="38100" h="38100"/>
            </a:sp3d>
          </a:bodyPr>
          <a:lstStyle>
            <a:lvl1pPr algn="l" rtl="0" fontAlgn="base">
              <a:spcBef>
                <a:spcPct val="0"/>
              </a:spcBef>
              <a:spcAft>
                <a:spcPct val="0"/>
              </a:spcAft>
              <a:buNone/>
              <a:defRPr lang="en-US" sz="4700" kern="1200" dirty="0">
                <a:solidFill>
                  <a:srgbClr val="660066"/>
                </a:solidFill>
                <a:latin typeface="+mj-lt"/>
                <a:ea typeface="ＭＳ Ｐゴシック" charset="-128"/>
                <a:cs typeface="Bookman Old Style"/>
              </a:defRPr>
            </a:lvl1pPr>
          </a:lstStyle>
          <a:p>
            <a:r>
              <a:rPr lang="fr-FR" dirty="0" smtClean="0"/>
              <a:t>Cliquez et modifiez le titre</a:t>
            </a:r>
            <a:endParaRPr lang="en-US" dirty="0"/>
          </a:p>
        </p:txBody>
      </p:sp>
      <p:sp>
        <p:nvSpPr>
          <p:cNvPr id="3" name="Espace réservé du texte 2"/>
          <p:cNvSpPr>
            <a:spLocks noGrp="1"/>
          </p:cNvSpPr>
          <p:nvPr>
            <p:ph type="body" idx="1"/>
          </p:nvPr>
        </p:nvSpPr>
        <p:spPr>
          <a:xfrm>
            <a:off x="530352" y="2704664"/>
            <a:ext cx="7772400" cy="1509712"/>
          </a:xfrm>
        </p:spPr>
        <p:txBody>
          <a:bodyPr lIns="45720" rIns="45720"/>
          <a:lstStyle>
            <a:lvl1pPr marL="0" indent="0">
              <a:buNone/>
              <a:defRPr sz="2600">
                <a:solidFill>
                  <a:schemeClr val="bg1"/>
                </a:solidFill>
                <a:latin typeface="+mj-l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fr-FR" dirty="0" smtClean="0"/>
              <a:t>Cliquez pour modifier les styles du texte du masque</a:t>
            </a:r>
          </a:p>
        </p:txBody>
      </p:sp>
      <p:sp>
        <p:nvSpPr>
          <p:cNvPr id="4" name="Espace réservé de la date 3"/>
          <p:cNvSpPr>
            <a:spLocks noGrp="1"/>
          </p:cNvSpPr>
          <p:nvPr>
            <p:ph type="dt" sz="half" idx="10"/>
          </p:nvPr>
        </p:nvSpPr>
        <p:spPr/>
        <p:txBody>
          <a:bodyPr/>
          <a:lstStyle>
            <a:lvl1pPr>
              <a:defRPr>
                <a:solidFill>
                  <a:srgbClr val="D1EAEE"/>
                </a:solidFill>
              </a:defRPr>
            </a:lvl1pPr>
          </a:lstStyle>
          <a:p>
            <a:fld id="{E8A16D6F-8F4F-4145-933D-71438531600C}" type="datetime1">
              <a:rPr lang="fr-FR"/>
              <a:pPr/>
              <a:t>25/06/12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6" name="Espace réservé du numéro de diapositive 5"/>
          <p:cNvSpPr>
            <a:spLocks noGrp="1"/>
          </p:cNvSpPr>
          <p:nvPr>
            <p:ph type="sldNum" sz="quarter" idx="12"/>
          </p:nvPr>
        </p:nvSpPr>
        <p:spPr/>
        <p:txBody>
          <a:bodyPr/>
          <a:lstStyle>
            <a:lvl1pPr>
              <a:defRPr>
                <a:solidFill>
                  <a:srgbClr val="D1EAEE"/>
                </a:solidFill>
              </a:defRPr>
            </a:lvl1pPr>
          </a:lstStyle>
          <a:p>
            <a:fld id="{FD7A7609-CAF1-461B-B171-681A13CFA1C2}"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hf hdr="0" dt="0"/>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lang="fr-FR" dirty="0" smtClean="0"/>
              <a:t>Cliquez et modifiez le titre</a:t>
            </a:r>
            <a:endParaRPr lang="en-US" dirty="0"/>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9"/>
          <p:cNvSpPr>
            <a:spLocks noGrp="1"/>
          </p:cNvSpPr>
          <p:nvPr>
            <p:ph type="dt" sz="half" idx="10"/>
          </p:nvPr>
        </p:nvSpPr>
        <p:spPr/>
        <p:txBody>
          <a:bodyPr/>
          <a:lstStyle>
            <a:lvl1pPr>
              <a:defRPr/>
            </a:lvl1pPr>
          </a:lstStyle>
          <a:p>
            <a:fld id="{1B42733E-95CC-4B77-B576-2D4D36DD6E86}" type="datetime1">
              <a:rPr lang="fr-FR"/>
              <a:pPr/>
              <a:t>25/06/12</a:t>
            </a:fld>
            <a:endParaRPr lang="fr-FR"/>
          </a:p>
        </p:txBody>
      </p:sp>
      <p:sp>
        <p:nvSpPr>
          <p:cNvPr id="6" name="Espace réservé du pied de page 21"/>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7" name="Espace réservé du numéro de diapositive 17"/>
          <p:cNvSpPr>
            <a:spLocks noGrp="1"/>
          </p:cNvSpPr>
          <p:nvPr>
            <p:ph type="sldNum" sz="quarter" idx="12"/>
          </p:nvPr>
        </p:nvSpPr>
        <p:spPr/>
        <p:txBody>
          <a:bodyPr/>
          <a:lstStyle>
            <a:lvl1pPr>
              <a:defRPr/>
            </a:lvl1pPr>
          </a:lstStyle>
          <a:p>
            <a:fld id="{94F1FE0A-561C-49BD-BB0C-99B2884BDB2C}" type="slidenum">
              <a:rPr lang="fr-F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nchor="b"/>
          <a:lstStyle>
            <a:lvl1pPr>
              <a:defRPr/>
            </a:lvl1pPr>
          </a:lstStyle>
          <a:p>
            <a:r>
              <a:rPr lang="fr-FR" dirty="0" smtClean="0"/>
              <a:t>Cliquez et modifiez le titre</a:t>
            </a:r>
            <a:endParaRPr lang="en-US" dirty="0"/>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fr-FR" dirty="0"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9"/>
          <p:cNvSpPr>
            <a:spLocks noGrp="1"/>
          </p:cNvSpPr>
          <p:nvPr>
            <p:ph type="dt" sz="half" idx="10"/>
          </p:nvPr>
        </p:nvSpPr>
        <p:spPr/>
        <p:txBody>
          <a:bodyPr/>
          <a:lstStyle>
            <a:lvl1pPr>
              <a:defRPr/>
            </a:lvl1pPr>
          </a:lstStyle>
          <a:p>
            <a:fld id="{46624101-0290-440C-BCEE-64C9C754FA61}" type="datetime1">
              <a:rPr lang="fr-FR"/>
              <a:pPr/>
              <a:t>25/06/12</a:t>
            </a:fld>
            <a:endParaRPr lang="fr-FR"/>
          </a:p>
        </p:txBody>
      </p:sp>
      <p:sp>
        <p:nvSpPr>
          <p:cNvPr id="8" name="Espace réservé du pied de page 21"/>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9" name="Espace réservé du numéro de diapositive 17"/>
          <p:cNvSpPr>
            <a:spLocks noGrp="1"/>
          </p:cNvSpPr>
          <p:nvPr>
            <p:ph type="sldNum" sz="quarter" idx="12"/>
          </p:nvPr>
        </p:nvSpPr>
        <p:spPr/>
        <p:txBody>
          <a:bodyPr/>
          <a:lstStyle>
            <a:lvl1pPr>
              <a:defRPr/>
            </a:lvl1pPr>
          </a:lstStyle>
          <a:p>
            <a:fld id="{56E4150B-4C17-4D13-BB70-3BA0B810BC2D}" type="slidenum">
              <a:rPr lang="fr-F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re seul">
    <p:spTree>
      <p:nvGrpSpPr>
        <p:cNvPr id="1" name=""/>
        <p:cNvGrpSpPr/>
        <p:nvPr/>
      </p:nvGrpSpPr>
      <p:grpSpPr>
        <a:xfrm>
          <a:off x="0" y="0"/>
          <a:ext cx="0" cy="0"/>
          <a:chOff x="0" y="0"/>
          <a:chExt cx="0" cy="0"/>
        </a:xfrm>
      </p:grpSpPr>
      <p:sp>
        <p:nvSpPr>
          <p:cNvPr id="6" name="Espace réservé du titre 8"/>
          <p:cNvSpPr>
            <a:spLocks noGrp="1"/>
          </p:cNvSpPr>
          <p:nvPr>
            <p:ph type="title"/>
          </p:nvPr>
        </p:nvSpPr>
        <p:spPr>
          <a:xfrm>
            <a:off x="381000" y="468313"/>
            <a:ext cx="8382000" cy="815975"/>
          </a:xfrm>
          <a:prstGeom prst="rect">
            <a:avLst/>
          </a:prstGeom>
          <a:effectLst>
            <a:outerShdw blurRad="50800" dist="38100" dir="2700000">
              <a:schemeClr val="bg1">
                <a:lumMod val="75000"/>
                <a:alpha val="43000"/>
              </a:schemeClr>
            </a:outerShdw>
          </a:effectLst>
        </p:spPr>
        <p:txBody>
          <a:bodyPr/>
          <a:lstStyle/>
          <a:p>
            <a:r>
              <a:rPr lang="fr-FR" dirty="0" smtClean="0"/>
              <a:t>Cliquez et modifiez le titre</a:t>
            </a:r>
            <a:endParaRPr lang="en-US" dirty="0"/>
          </a:p>
        </p:txBody>
      </p:sp>
      <p:sp>
        <p:nvSpPr>
          <p:cNvPr id="3" name="Espace réservé de la date 9"/>
          <p:cNvSpPr>
            <a:spLocks noGrp="1"/>
          </p:cNvSpPr>
          <p:nvPr>
            <p:ph type="dt" sz="half" idx="10"/>
          </p:nvPr>
        </p:nvSpPr>
        <p:spPr/>
        <p:txBody>
          <a:bodyPr/>
          <a:lstStyle>
            <a:lvl1pPr>
              <a:defRPr/>
            </a:lvl1pPr>
          </a:lstStyle>
          <a:p>
            <a:fld id="{B1AA64C8-0ADE-4D69-A8F8-9DF27866A694}" type="datetime1">
              <a:rPr lang="fr-FR"/>
              <a:pPr/>
              <a:t>25/06/12</a:t>
            </a:fld>
            <a:endParaRPr lang="fr-FR"/>
          </a:p>
        </p:txBody>
      </p:sp>
      <p:sp>
        <p:nvSpPr>
          <p:cNvPr id="4" name="Espace réservé du pied de page 21"/>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5" name="Espace réservé du numéro de diapositive 17"/>
          <p:cNvSpPr>
            <a:spLocks noGrp="1"/>
          </p:cNvSpPr>
          <p:nvPr>
            <p:ph type="sldNum" sz="quarter" idx="12"/>
          </p:nvPr>
        </p:nvSpPr>
        <p:spPr/>
        <p:txBody>
          <a:bodyPr/>
          <a:lstStyle>
            <a:lvl1pPr>
              <a:defRPr/>
            </a:lvl1pPr>
          </a:lstStyle>
          <a:p>
            <a:fld id="{0437B249-B89D-4035-98EA-5C59AAF56E5A}" type="slidenum">
              <a:rPr lang="fr-F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2" name="Espace réservé de la date 9"/>
          <p:cNvSpPr>
            <a:spLocks noGrp="1"/>
          </p:cNvSpPr>
          <p:nvPr>
            <p:ph type="dt" sz="half" idx="10"/>
          </p:nvPr>
        </p:nvSpPr>
        <p:spPr/>
        <p:txBody>
          <a:bodyPr/>
          <a:lstStyle>
            <a:lvl1pPr>
              <a:defRPr/>
            </a:lvl1pPr>
          </a:lstStyle>
          <a:p>
            <a:fld id="{10464823-4E26-4253-A994-DF6AC01CE9E8}" type="datetime1">
              <a:rPr lang="fr-FR"/>
              <a:pPr/>
              <a:t>25/06/12</a:t>
            </a:fld>
            <a:endParaRPr lang="fr-FR"/>
          </a:p>
        </p:txBody>
      </p:sp>
      <p:sp>
        <p:nvSpPr>
          <p:cNvPr id="3" name="Espace réservé du pied de page 21"/>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4" name="Espace réservé du numéro de diapositive 17"/>
          <p:cNvSpPr>
            <a:spLocks noGrp="1"/>
          </p:cNvSpPr>
          <p:nvPr>
            <p:ph type="sldNum" sz="quarter" idx="12"/>
          </p:nvPr>
        </p:nvSpPr>
        <p:spPr/>
        <p:txBody>
          <a:bodyPr/>
          <a:lstStyle>
            <a:lvl1pPr>
              <a:defRPr/>
            </a:lvl1pPr>
          </a:lstStyle>
          <a:p>
            <a:fld id="{354619C2-CB46-4A79-B5AF-E2B9C917BB92}" type="slidenum">
              <a:rPr lang="fr-F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anchor="b"/>
          <a:lstStyle>
            <a:lvl1pPr algn="l" rtl="0">
              <a:spcBef>
                <a:spcPct val="0"/>
              </a:spcBef>
              <a:buNone/>
              <a:defRPr sz="2600" b="0">
                <a:ln>
                  <a:noFill/>
                </a:ln>
                <a:solidFill>
                  <a:schemeClr val="tx2"/>
                </a:solidFill>
                <a:effectLst/>
                <a:latin typeface="+mj-lt"/>
                <a:ea typeface="+mj-ea"/>
                <a:cs typeface="+mj-cs"/>
              </a:defRPr>
            </a:lvl1pPr>
          </a:lstStyle>
          <a:p>
            <a:r>
              <a:rPr lang="fr-FR" smtClean="0"/>
              <a:t>Cliquez et modifiez le titre</a:t>
            </a:r>
            <a:endParaRPr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9"/>
          <p:cNvSpPr>
            <a:spLocks noGrp="1"/>
          </p:cNvSpPr>
          <p:nvPr>
            <p:ph type="dt" sz="half" idx="10"/>
          </p:nvPr>
        </p:nvSpPr>
        <p:spPr/>
        <p:txBody>
          <a:bodyPr/>
          <a:lstStyle>
            <a:lvl1pPr>
              <a:defRPr/>
            </a:lvl1pPr>
          </a:lstStyle>
          <a:p>
            <a:fld id="{FB52F785-24DE-4DD0-AD8F-B5B9FF55FFA6}" type="datetime1">
              <a:rPr lang="fr-FR"/>
              <a:pPr/>
              <a:t>25/06/12</a:t>
            </a:fld>
            <a:endParaRPr lang="fr-FR"/>
          </a:p>
        </p:txBody>
      </p:sp>
      <p:sp>
        <p:nvSpPr>
          <p:cNvPr id="6" name="Espace réservé du pied de page 21"/>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7" name="Espace réservé du numéro de diapositive 17"/>
          <p:cNvSpPr>
            <a:spLocks noGrp="1"/>
          </p:cNvSpPr>
          <p:nvPr>
            <p:ph type="sldNum" sz="quarter" idx="12"/>
          </p:nvPr>
        </p:nvSpPr>
        <p:spPr/>
        <p:txBody>
          <a:bodyPr/>
          <a:lstStyle>
            <a:lvl1pPr>
              <a:defRPr/>
            </a:lvl1pPr>
          </a:lstStyle>
          <a:p>
            <a:fld id="{7FCAE5F4-E644-4085-9B97-83A82443F7EB}" type="slidenum">
              <a:rPr lang="fr-F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5" name="Rogner et arrondir un rectangle à un seul coin 13"/>
          <p:cNvSpPr>
            <a:spLocks/>
          </p:cNvSpPr>
          <p:nvPr/>
        </p:nvSpPr>
        <p:spPr bwMode="auto">
          <a:xfrm rot="420000" flipV="1">
            <a:off x="3165475" y="1108075"/>
            <a:ext cx="5257800" cy="4114800"/>
          </a:xfrm>
          <a:custGeom>
            <a:avLst/>
            <a:gdLst>
              <a:gd name="T0" fmla="*/ 5257800 w 5257800"/>
              <a:gd name="T1" fmla="*/ 2057400 h 4114800"/>
              <a:gd name="T2" fmla="*/ 2628900 w 5257800"/>
              <a:gd name="T3" fmla="*/ 4114800 h 4114800"/>
              <a:gd name="T4" fmla="*/ 0 w 5257800"/>
              <a:gd name="T5" fmla="*/ 2057400 h 4114800"/>
              <a:gd name="T6" fmla="*/ 2628900 w 5257800"/>
              <a:gd name="T7" fmla="*/ 0 h 4114800"/>
              <a:gd name="T8" fmla="*/ 0 60000 65536"/>
              <a:gd name="T9" fmla="*/ 5898240 60000 65536"/>
              <a:gd name="T10" fmla="*/ 11796480 60000 65536"/>
              <a:gd name="T11" fmla="*/ 17694720 60000 65536"/>
              <a:gd name="T12" fmla="*/ 0 w 5257800"/>
              <a:gd name="T13" fmla="*/ 0 h 4114800"/>
              <a:gd name="T14" fmla="*/ 5182785 w 5257800"/>
              <a:gd name="T15" fmla="*/ 4114800 h 4114800"/>
            </a:gdLst>
            <a:ahLst/>
            <a:cxnLst>
              <a:cxn ang="T8">
                <a:pos x="T0" y="T1"/>
              </a:cxn>
              <a:cxn ang="T9">
                <a:pos x="T2" y="T3"/>
              </a:cxn>
              <a:cxn ang="T10">
                <a:pos x="T4" y="T5"/>
              </a:cxn>
              <a:cxn ang="T11">
                <a:pos x="T6" y="T7"/>
              </a:cxn>
            </a:cxnLst>
            <a:rect l="T12" t="T13" r="T14" b="T15"/>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cmpd="sng">
            <a:solidFill>
              <a:srgbClr val="C0C0C0"/>
            </a:solidFill>
            <a:prstDash val="solid"/>
            <a:round/>
            <a:headEnd/>
            <a:tailEnd/>
          </a:ln>
          <a:effectLst>
            <a:outerShdw blurRad="63500" dist="38500" dir="7500041" sx="98500" sy="100079" kx="99984" algn="tl" rotWithShape="0">
              <a:srgbClr val="000000">
                <a:alpha val="25000"/>
              </a:srgbClr>
            </a:outerShdw>
          </a:effectLst>
        </p:spPr>
        <p:txBody>
          <a:bodyPr anchor="ctr"/>
          <a:lstStyle/>
          <a:p>
            <a:pPr>
              <a:defRPr/>
            </a:pPr>
            <a:endParaRPr lang="fr-FR">
              <a:cs typeface="ＭＳ Ｐゴシック" charset="-128"/>
            </a:endParaRPr>
          </a:p>
        </p:txBody>
      </p:sp>
      <p:sp>
        <p:nvSpPr>
          <p:cNvPr id="6" name="Triangle rect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dist="6350" dir="12899787" algn="tl" rotWithShape="0">
              <a:srgbClr val="808080">
                <a:alpha val="46999"/>
              </a:srgbClr>
            </a:outerShdw>
          </a:effectLst>
        </p:spPr>
        <p:txBody>
          <a:bodyPr anchor="ctr"/>
          <a:lstStyle/>
          <a:p>
            <a:pPr algn="ctr">
              <a:defRPr/>
            </a:pPr>
            <a:endParaRPr lang="en-US">
              <a:solidFill>
                <a:schemeClr val="lt1"/>
              </a:solidFill>
              <a:latin typeface="+mn-lt"/>
              <a:ea typeface="+mn-ea"/>
            </a:endParaRPr>
          </a:p>
        </p:txBody>
      </p:sp>
      <p:sp>
        <p:nvSpPr>
          <p:cNvPr id="7" name="Forme libre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8" name="Forme libre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2" name="Titre 1"/>
          <p:cNvSpPr>
            <a:spLocks noGrp="1"/>
          </p:cNvSpPr>
          <p:nvPr>
            <p:ph type="title"/>
          </p:nvPr>
        </p:nvSpPr>
        <p:spPr>
          <a:xfrm>
            <a:off x="609600" y="1176996"/>
            <a:ext cx="2212848" cy="1582621"/>
          </a:xfrm>
        </p:spPr>
        <p:txBody>
          <a:bodyPr lIns="45720" rIns="45720" bIns="45720" anchor="b"/>
          <a:lstStyle>
            <a:lvl1pPr algn="l">
              <a:buNone/>
              <a:defRPr sz="2000" b="1">
                <a:solidFill>
                  <a:schemeClr val="tx2"/>
                </a:solidFill>
              </a:defRPr>
            </a:lvl1pPr>
          </a:lstStyle>
          <a:p>
            <a:r>
              <a:rPr lang="fr-FR" smtClean="0"/>
              <a:t>Cliquez et modifiez le titre</a:t>
            </a:r>
            <a:endParaRPr lang="en-US"/>
          </a:p>
        </p:txBody>
      </p:sp>
      <p:sp>
        <p:nvSpPr>
          <p:cNvPr id="4" name="Espace réservé du texte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fr-FR" smtClean="0"/>
              <a:t>Cliquez pour modifier les styles du texte du masque</a:t>
            </a: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fr-FR" noProof="0" smtClean="0"/>
              <a:t>Cliquez sur l'icône pour ajouter une image</a:t>
            </a:r>
            <a:endParaRPr lang="en-US" noProof="0" dirty="0"/>
          </a:p>
        </p:txBody>
      </p:sp>
      <p:sp>
        <p:nvSpPr>
          <p:cNvPr id="9" name="Espace réservé de la date 4"/>
          <p:cNvSpPr>
            <a:spLocks noGrp="1"/>
          </p:cNvSpPr>
          <p:nvPr>
            <p:ph type="dt" sz="half" idx="10"/>
          </p:nvPr>
        </p:nvSpPr>
        <p:spPr/>
        <p:txBody>
          <a:bodyPr/>
          <a:lstStyle>
            <a:lvl1pPr>
              <a:defRPr/>
            </a:lvl1pPr>
          </a:lstStyle>
          <a:p>
            <a:fld id="{DF70F86A-8ACB-46C5-9D27-EA8CA17022A7}" type="datetime1">
              <a:rPr lang="fr-FR"/>
              <a:pPr/>
              <a:t>25/06/12</a:t>
            </a:fld>
            <a:endParaRPr lang="fr-FR"/>
          </a:p>
        </p:txBody>
      </p:sp>
      <p:sp>
        <p:nvSpPr>
          <p:cNvPr id="10" name="Espace réservé du pied de page 5"/>
          <p:cNvSpPr>
            <a:spLocks noGrp="1"/>
          </p:cNvSpPr>
          <p:nvPr>
            <p:ph type="ftr" sz="quarter" idx="11"/>
          </p:nvPr>
        </p:nvSpPr>
        <p:spPr/>
        <p:txBody>
          <a:bodyPr/>
          <a:lstStyle>
            <a:lvl1pPr>
              <a:defRPr/>
            </a:lvl1pPr>
          </a:lstStyle>
          <a:p>
            <a:pPr>
              <a:defRPr/>
            </a:pPr>
            <a:r>
              <a:rPr lang="fr-FR"/>
              <a:t>Enseignement en CPGE ATS - </a:t>
            </a:r>
            <a:r>
              <a:rPr lang="en-US"/>
              <a:t>25 Juin 2012</a:t>
            </a:r>
          </a:p>
        </p:txBody>
      </p:sp>
      <p:sp>
        <p:nvSpPr>
          <p:cNvPr id="11" name="Espace réservé du numéro de diapositive 6"/>
          <p:cNvSpPr>
            <a:spLocks noGrp="1"/>
          </p:cNvSpPr>
          <p:nvPr>
            <p:ph type="sldNum" sz="quarter" idx="12"/>
          </p:nvPr>
        </p:nvSpPr>
        <p:spPr>
          <a:xfrm>
            <a:off x="8077200" y="6356350"/>
            <a:ext cx="609600" cy="365125"/>
          </a:xfrm>
        </p:spPr>
        <p:txBody>
          <a:bodyPr/>
          <a:lstStyle>
            <a:lvl1pPr>
              <a:defRPr/>
            </a:lvl1pPr>
          </a:lstStyle>
          <a:p>
            <a:fld id="{4A7283C1-E4CF-4D1A-8A27-8FE995325F44}" type="slidenum">
              <a:rPr lang="fr-F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tx2">
                <a:lumMod val="60000"/>
                <a:lumOff val="40000"/>
              </a:schemeClr>
            </a:gs>
            <a:gs pos="55000">
              <a:schemeClr val="bg1">
                <a:alpha val="24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7" name="Forme libre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8" name="Forme libre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9" name="Espace réservé du titre 8"/>
          <p:cNvSpPr>
            <a:spLocks noGrp="1"/>
          </p:cNvSpPr>
          <p:nvPr>
            <p:ph type="title"/>
          </p:nvPr>
        </p:nvSpPr>
        <p:spPr bwMode="auto">
          <a:xfrm>
            <a:off x="381000" y="468313"/>
            <a:ext cx="8382000" cy="815975"/>
          </a:xfrm>
          <a:prstGeom prst="rect">
            <a:avLst/>
          </a:prstGeom>
          <a:noFill/>
          <a:ln w="9525">
            <a:noFill/>
            <a:miter lim="800000"/>
            <a:headEnd/>
            <a:tailEnd/>
          </a:ln>
          <a:effectLst>
            <a:outerShdw dist="38100" dir="2700000" rotWithShape="0">
              <a:srgbClr val="BFBFBF">
                <a:alpha val="42998"/>
              </a:srgbClr>
            </a:outerShdw>
          </a:effectLst>
        </p:spPr>
        <p:txBody>
          <a:bodyPr vert="horz" wrap="square" lIns="0" tIns="45720" rIns="0" bIns="0" numCol="1" anchor="ctr" anchorCtr="0" compatLnSpc="1">
            <a:prstTxWarp prst="textNoShape">
              <a:avLst/>
            </a:prstTxWarp>
          </a:bodyPr>
          <a:lstStyle/>
          <a:p>
            <a:pPr lvl="0"/>
            <a:r>
              <a:rPr lang="fr-FR" smtClean="0"/>
              <a:t>Cliquez et modifiez le titre</a:t>
            </a:r>
            <a:endParaRPr lang="en-US" smtClean="0"/>
          </a:p>
        </p:txBody>
      </p:sp>
      <p:sp>
        <p:nvSpPr>
          <p:cNvPr id="1029" name="Espace réservé du texte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defRPr>
            </a:lvl1pPr>
          </a:lstStyle>
          <a:p>
            <a:fld id="{3A606C32-1EC6-4A1B-99C3-715FFC0A9AC0}" type="datetime1">
              <a:rPr lang="fr-FR"/>
              <a:pPr/>
              <a:t>25/06/12</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ＭＳ Ｐゴシック" charset="-128"/>
              </a:defRPr>
            </a:lvl1pPr>
          </a:lstStyle>
          <a:p>
            <a:pPr>
              <a:defRPr/>
            </a:pPr>
            <a:r>
              <a:rPr lang="fr-FR"/>
              <a:t>Enseignement en CPGE ATS - </a:t>
            </a:r>
            <a:r>
              <a:rPr lang="en-US"/>
              <a:t>25 Juin 2012</a:t>
            </a: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defRPr>
            </a:lvl1pPr>
          </a:lstStyle>
          <a:p>
            <a:fld id="{FBDD620C-6A7A-4296-AAED-3C5CEA04EC41}" type="slidenum">
              <a:rPr lang="fr-FR"/>
              <a:pPr/>
              <a:t>‹#›</a:t>
            </a:fld>
            <a:endParaRPr lang="fr-FR"/>
          </a:p>
        </p:txBody>
      </p:sp>
      <p:grpSp>
        <p:nvGrpSpPr>
          <p:cNvPr id="1033" name="Grouper 1"/>
          <p:cNvGrpSpPr>
            <a:grpSpLocks/>
          </p:cNvGrpSpPr>
          <p:nvPr/>
        </p:nvGrpSpPr>
        <p:grpSpPr bwMode="auto">
          <a:xfrm>
            <a:off x="-19050" y="203200"/>
            <a:ext cx="9180513" cy="647700"/>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cs typeface="ＭＳ Ｐゴシック" charset="-128"/>
              </a:endParaRPr>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cs typeface="ＭＳ Ｐゴシック" charset="-128"/>
              </a:endParaRPr>
            </a:p>
          </p:txBody>
        </p:sp>
      </p:grpSp>
    </p:spTree>
  </p:cSld>
  <p:clrMap bg1="lt1" tx1="dk1" bg2="lt2" tx2="dk2" accent1="accent1" accent2="accent2" accent3="accent3" accent4="accent4" accent5="accent5" accent6="accent6" hlink="hlink" folHlink="folHlink"/>
  <p:sldLayoutIdLst>
    <p:sldLayoutId id="2147484566" r:id="rId1"/>
    <p:sldLayoutId id="2147484558" r:id="rId2"/>
    <p:sldLayoutId id="2147484567" r:id="rId3"/>
    <p:sldLayoutId id="2147484559" r:id="rId4"/>
    <p:sldLayoutId id="2147484560" r:id="rId5"/>
    <p:sldLayoutId id="2147484561" r:id="rId6"/>
    <p:sldLayoutId id="2147484562" r:id="rId7"/>
    <p:sldLayoutId id="2147484563" r:id="rId8"/>
    <p:sldLayoutId id="2147484568" r:id="rId9"/>
    <p:sldLayoutId id="2147484564" r:id="rId10"/>
    <p:sldLayoutId id="2147484565" r:id="rId11"/>
  </p:sldLayoutIdLst>
  <p:hf hdr="0" dt="0"/>
  <p:txStyles>
    <p:titleStyle>
      <a:lvl1pPr algn="l" rtl="0" eaLnBrk="0" fontAlgn="base" hangingPunct="0">
        <a:spcBef>
          <a:spcPct val="0"/>
        </a:spcBef>
        <a:spcAft>
          <a:spcPct val="0"/>
        </a:spcAft>
        <a:defRPr sz="4700" kern="1200">
          <a:solidFill>
            <a:srgbClr val="660066"/>
          </a:solidFill>
          <a:effectLst>
            <a:outerShdw blurRad="50800" dist="50800" dir="2700000">
              <a:schemeClr val="bg1">
                <a:lumMod val="75000"/>
                <a:alpha val="43000"/>
              </a:schemeClr>
            </a:outerShdw>
          </a:effectLst>
          <a:latin typeface="+mj-lt"/>
          <a:ea typeface="ＭＳ Ｐゴシック" charset="-128"/>
          <a:cs typeface="Bookman Old Style"/>
        </a:defRPr>
      </a:lvl1pPr>
      <a:lvl2pPr algn="l" rtl="0" eaLnBrk="0" fontAlgn="base" hangingPunct="0">
        <a:spcBef>
          <a:spcPct val="0"/>
        </a:spcBef>
        <a:spcAft>
          <a:spcPct val="0"/>
        </a:spcAft>
        <a:defRPr sz="4700">
          <a:solidFill>
            <a:srgbClr val="660066"/>
          </a:solidFill>
          <a:latin typeface="Calibri" charset="0"/>
          <a:ea typeface="ＭＳ Ｐゴシック" charset="-128"/>
          <a:cs typeface="Bookman Old Style" pitchFamily="18" charset="0"/>
        </a:defRPr>
      </a:lvl2pPr>
      <a:lvl3pPr algn="l" rtl="0" eaLnBrk="0" fontAlgn="base" hangingPunct="0">
        <a:spcBef>
          <a:spcPct val="0"/>
        </a:spcBef>
        <a:spcAft>
          <a:spcPct val="0"/>
        </a:spcAft>
        <a:defRPr sz="4700">
          <a:solidFill>
            <a:srgbClr val="660066"/>
          </a:solidFill>
          <a:latin typeface="Calibri" charset="0"/>
          <a:ea typeface="ＭＳ Ｐゴシック" charset="-128"/>
          <a:cs typeface="Bookman Old Style" pitchFamily="18" charset="0"/>
        </a:defRPr>
      </a:lvl3pPr>
      <a:lvl4pPr algn="l" rtl="0" eaLnBrk="0" fontAlgn="base" hangingPunct="0">
        <a:spcBef>
          <a:spcPct val="0"/>
        </a:spcBef>
        <a:spcAft>
          <a:spcPct val="0"/>
        </a:spcAft>
        <a:defRPr sz="4700">
          <a:solidFill>
            <a:srgbClr val="660066"/>
          </a:solidFill>
          <a:latin typeface="Calibri" charset="0"/>
          <a:ea typeface="ＭＳ Ｐゴシック" charset="-128"/>
          <a:cs typeface="Bookman Old Style" pitchFamily="18" charset="0"/>
        </a:defRPr>
      </a:lvl4pPr>
      <a:lvl5pPr algn="l" rtl="0" eaLnBrk="0" fontAlgn="base" hangingPunct="0">
        <a:spcBef>
          <a:spcPct val="0"/>
        </a:spcBef>
        <a:spcAft>
          <a:spcPct val="0"/>
        </a:spcAft>
        <a:defRPr sz="4700">
          <a:solidFill>
            <a:srgbClr val="660066"/>
          </a:solidFill>
          <a:latin typeface="Calibri" charset="0"/>
          <a:ea typeface="ＭＳ Ｐゴシック" charset="-128"/>
          <a:cs typeface="Bookman Old Style" pitchFamily="18" charset="0"/>
        </a:defRPr>
      </a:lvl5pPr>
      <a:lvl6pPr marL="457200" algn="l" rtl="0" fontAlgn="base">
        <a:spcBef>
          <a:spcPct val="0"/>
        </a:spcBef>
        <a:spcAft>
          <a:spcPct val="0"/>
        </a:spcAft>
        <a:defRPr sz="5000">
          <a:solidFill>
            <a:srgbClr val="660066"/>
          </a:solidFill>
          <a:latin typeface="Calibri" charset="0"/>
          <a:ea typeface="ＭＳ Ｐゴシック" charset="-128"/>
        </a:defRPr>
      </a:lvl6pPr>
      <a:lvl7pPr marL="914400" algn="l" rtl="0" fontAlgn="base">
        <a:spcBef>
          <a:spcPct val="0"/>
        </a:spcBef>
        <a:spcAft>
          <a:spcPct val="0"/>
        </a:spcAft>
        <a:defRPr sz="5000">
          <a:solidFill>
            <a:srgbClr val="660066"/>
          </a:solidFill>
          <a:latin typeface="Calibri" charset="0"/>
          <a:ea typeface="ＭＳ Ｐゴシック" charset="-128"/>
        </a:defRPr>
      </a:lvl7pPr>
      <a:lvl8pPr marL="1371600" algn="l" rtl="0" fontAlgn="base">
        <a:spcBef>
          <a:spcPct val="0"/>
        </a:spcBef>
        <a:spcAft>
          <a:spcPct val="0"/>
        </a:spcAft>
        <a:defRPr sz="5000">
          <a:solidFill>
            <a:srgbClr val="660066"/>
          </a:solidFill>
          <a:latin typeface="Calibri" charset="0"/>
          <a:ea typeface="ＭＳ Ｐゴシック" charset="-128"/>
        </a:defRPr>
      </a:lvl8pPr>
      <a:lvl9pPr marL="1828800" algn="l" rtl="0" fontAlgn="base">
        <a:spcBef>
          <a:spcPct val="0"/>
        </a:spcBef>
        <a:spcAft>
          <a:spcPct val="0"/>
        </a:spcAft>
        <a:defRPr sz="5000">
          <a:solidFill>
            <a:srgbClr val="660066"/>
          </a:solidFill>
          <a:latin typeface="Calibri" charset="0"/>
          <a:ea typeface="ＭＳ Ｐゴシック" charset="-128"/>
        </a:defRPr>
      </a:lvl9pPr>
    </p:titleStyle>
    <p:bodyStyle>
      <a:lvl1pPr marL="273050" indent="-273050" algn="l" rtl="0" eaLnBrk="0" fontAlgn="base" hangingPunct="0">
        <a:spcBef>
          <a:spcPct val="20000"/>
        </a:spcBef>
        <a:spcAft>
          <a:spcPct val="0"/>
        </a:spcAft>
        <a:buClr>
          <a:schemeClr val="tx1"/>
        </a:buClr>
        <a:buSzPct val="95000"/>
        <a:buFont typeface="Wingdings 2" charset="2"/>
        <a:buChar char=""/>
        <a:defRPr sz="2600" kern="1200">
          <a:solidFill>
            <a:schemeClr val="tx1"/>
          </a:solidFill>
          <a:latin typeface="+mj-lt"/>
          <a:ea typeface="ＭＳ Ｐゴシック" charset="-128"/>
          <a:cs typeface="ＭＳ Ｐゴシック" charset="-128"/>
        </a:defRPr>
      </a:lvl1pPr>
      <a:lvl2pPr marL="639763" indent="-246063" algn="l" rtl="0" eaLnBrk="0" fontAlgn="base" hangingPunct="0">
        <a:spcBef>
          <a:spcPct val="20000"/>
        </a:spcBef>
        <a:spcAft>
          <a:spcPct val="0"/>
        </a:spcAft>
        <a:buClr>
          <a:schemeClr val="accent1"/>
        </a:buClr>
        <a:buSzPct val="85000"/>
        <a:buFont typeface="Wingdings 2" charset="2"/>
        <a:buChar char=""/>
        <a:defRPr sz="2400" kern="1200">
          <a:solidFill>
            <a:schemeClr val="tx1"/>
          </a:solidFill>
          <a:latin typeface="+mj-lt"/>
          <a:ea typeface="ＭＳ Ｐゴシック" charset="-128"/>
          <a:cs typeface="+mn-cs"/>
        </a:defRPr>
      </a:lvl2pPr>
      <a:lvl3pPr marL="914400" indent="-246063" algn="l" rtl="0" eaLnBrk="0" fontAlgn="base" hangingPunct="0">
        <a:spcBef>
          <a:spcPct val="20000"/>
        </a:spcBef>
        <a:spcAft>
          <a:spcPct val="0"/>
        </a:spcAft>
        <a:buClr>
          <a:schemeClr val="accent2"/>
        </a:buClr>
        <a:buSzPct val="70000"/>
        <a:buFont typeface="Wingdings 2" charset="2"/>
        <a:buChar char=""/>
        <a:defRPr sz="2100" kern="1200">
          <a:solidFill>
            <a:schemeClr val="tx1"/>
          </a:solidFill>
          <a:latin typeface="+mj-lt"/>
          <a:ea typeface="ＭＳ Ｐゴシック" charset="-128"/>
          <a:cs typeface="+mn-cs"/>
        </a:defRPr>
      </a:lvl3pPr>
      <a:lvl4pPr marL="1187450" indent="-209550" algn="l" rtl="0" eaLnBrk="0" fontAlgn="base" hangingPunct="0">
        <a:spcBef>
          <a:spcPct val="20000"/>
        </a:spcBef>
        <a:spcAft>
          <a:spcPct val="0"/>
        </a:spcAft>
        <a:buClr>
          <a:srgbClr val="0BD0D9"/>
        </a:buClr>
        <a:buSzPct val="65000"/>
        <a:buFont typeface="Wingdings 2" charset="2"/>
        <a:buChar char=""/>
        <a:defRPr sz="2000" kern="1200">
          <a:solidFill>
            <a:schemeClr val="tx1"/>
          </a:solidFill>
          <a:latin typeface="+mn-lt"/>
          <a:ea typeface="ＭＳ Ｐゴシック" charset="-128"/>
          <a:cs typeface="+mn-cs"/>
        </a:defRPr>
      </a:lvl4pPr>
      <a:lvl5pPr marL="1462088" indent="-209550" algn="l" rtl="0" eaLnBrk="0" fontAlgn="base" hangingPunct="0">
        <a:spcBef>
          <a:spcPct val="20000"/>
        </a:spcBef>
        <a:spcAft>
          <a:spcPct val="0"/>
        </a:spcAft>
        <a:buClr>
          <a:srgbClr val="10CF9B"/>
        </a:buClr>
        <a:buSzPct val="65000"/>
        <a:buFont typeface="Wingdings 2" charset="2"/>
        <a:buChar char=""/>
        <a:defRPr sz="2000" kern="1200">
          <a:solidFill>
            <a:schemeClr val="tx1"/>
          </a:solidFill>
          <a:latin typeface="+mn-lt"/>
          <a:ea typeface="ＭＳ Ｐゴシック"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2.bin"/><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1331913" y="0"/>
            <a:ext cx="71437" cy="6858000"/>
          </a:xfrm>
          <a:prstGeom prst="rect">
            <a:avLst/>
          </a:prstGeom>
          <a:solidFill>
            <a:schemeClr val="accent1"/>
          </a:solidFill>
          <a:ln>
            <a:noFill/>
          </a:ln>
          <a:effectLst/>
          <a:extLst>
            <a:ext uri="{91240B29-F687-4F45-9708-019B960494DF}"/>
            <a:ext uri="{AF507438-7753-43E0-B8FC-AC1667EBCBE1}"/>
          </a:extLst>
        </p:spPr>
        <p:txBody>
          <a:bodyPr wrap="none" anchor="ctr"/>
          <a:lstStyle/>
          <a:p>
            <a:pPr algn="ctr">
              <a:defRPr/>
            </a:pPr>
            <a:endParaRPr lang="fr-FR" sz="1000">
              <a:effectLst>
                <a:outerShdw blurRad="38100" dist="38100" dir="2700000" algn="tl">
                  <a:srgbClr val="000000">
                    <a:alpha val="43137"/>
                  </a:srgbClr>
                </a:outerShdw>
              </a:effectLst>
              <a:latin typeface="Tahoma" pitchFamily="34" charset="0"/>
              <a:ea typeface="+mn-ea"/>
            </a:endParaRPr>
          </a:p>
        </p:txBody>
      </p:sp>
      <p:pic>
        <p:nvPicPr>
          <p:cNvPr id="15363" name="Picture 6" descr="logo MEN"/>
          <p:cNvPicPr>
            <a:picLocks noChangeAspect="1" noChangeArrowheads="1"/>
          </p:cNvPicPr>
          <p:nvPr/>
        </p:nvPicPr>
        <p:blipFill>
          <a:blip r:embed="rId3" cstate="print"/>
          <a:srcRect/>
          <a:stretch>
            <a:fillRect/>
          </a:stretch>
        </p:blipFill>
        <p:spPr bwMode="auto">
          <a:xfrm>
            <a:off x="0" y="0"/>
            <a:ext cx="1331913" cy="1079500"/>
          </a:xfrm>
          <a:prstGeom prst="rect">
            <a:avLst/>
          </a:prstGeom>
          <a:noFill/>
          <a:ln w="9525">
            <a:noFill/>
            <a:miter lim="800000"/>
            <a:headEnd/>
            <a:tailEnd/>
          </a:ln>
        </p:spPr>
      </p:pic>
      <p:sp>
        <p:nvSpPr>
          <p:cNvPr id="15364" name="WordArt 8"/>
          <p:cNvSpPr>
            <a:spLocks noChangeArrowheads="1" noChangeShapeType="1" noTextEdit="1"/>
          </p:cNvSpPr>
          <p:nvPr/>
        </p:nvSpPr>
        <p:spPr bwMode="auto">
          <a:xfrm>
            <a:off x="1512888" y="419100"/>
            <a:ext cx="7554912" cy="1409700"/>
          </a:xfrm>
          <a:prstGeom prst="rect">
            <a:avLst/>
          </a:prstGeom>
        </p:spPr>
        <p:txBody>
          <a:bodyPr wrap="none" fromWordArt="1">
            <a:prstTxWarp prst="textPlain">
              <a:avLst>
                <a:gd name="adj" fmla="val 50000"/>
              </a:avLst>
            </a:prstTxWarp>
          </a:bodyPr>
          <a:lstStyle/>
          <a:p>
            <a:pPr algn="ctr"/>
            <a:r>
              <a:rPr lang="fr-FR" sz="4000" kern="10">
                <a:ln w="9525">
                  <a:noFill/>
                  <a:round/>
                  <a:headEnd/>
                  <a:tailEnd/>
                </a:ln>
                <a:solidFill>
                  <a:srgbClr val="0B5395"/>
                </a:solidFill>
                <a:effectLst>
                  <a:outerShdw dist="38100" dir="2700000" rotWithShape="0">
                    <a:srgbClr val="808080">
                      <a:alpha val="42998"/>
                    </a:srgbClr>
                  </a:outerShdw>
                </a:effectLst>
                <a:latin typeface="Arial Black"/>
              </a:rPr>
              <a:t>Les Sciences Industrielles</a:t>
            </a:r>
          </a:p>
          <a:p>
            <a:pPr algn="ctr"/>
            <a:r>
              <a:rPr lang="fr-FR" sz="4000" kern="10">
                <a:ln w="9525">
                  <a:noFill/>
                  <a:round/>
                  <a:headEnd/>
                  <a:tailEnd/>
                </a:ln>
                <a:solidFill>
                  <a:srgbClr val="0B5395"/>
                </a:solidFill>
                <a:effectLst>
                  <a:outerShdw dist="38100" dir="2700000" rotWithShape="0">
                    <a:srgbClr val="808080">
                      <a:alpha val="42998"/>
                    </a:srgbClr>
                  </a:outerShdw>
                </a:effectLst>
                <a:latin typeface="Arial Black"/>
              </a:rPr>
              <a:t>pour l'Ingénieur</a:t>
            </a:r>
          </a:p>
        </p:txBody>
      </p:sp>
      <p:sp>
        <p:nvSpPr>
          <p:cNvPr id="15365" name="WordArt 10"/>
          <p:cNvSpPr>
            <a:spLocks noChangeArrowheads="1" noChangeShapeType="1" noTextEdit="1"/>
          </p:cNvSpPr>
          <p:nvPr/>
        </p:nvSpPr>
        <p:spPr bwMode="auto">
          <a:xfrm rot="5400000">
            <a:off x="-1909762" y="3573462"/>
            <a:ext cx="5111750" cy="790575"/>
          </a:xfrm>
          <a:prstGeom prst="rect">
            <a:avLst/>
          </a:prstGeom>
        </p:spPr>
        <p:txBody>
          <a:bodyPr vert="wordArtVert" wrap="none" fromWordArt="1">
            <a:prstTxWarp prst="textPlain">
              <a:avLst>
                <a:gd name="adj" fmla="val 50000"/>
              </a:avLst>
            </a:prstTxWarp>
          </a:bodyPr>
          <a:lstStyle/>
          <a:p>
            <a:pPr algn="ctr" fontAlgn="auto"/>
            <a:r>
              <a:rPr lang="fr-FR" sz="4400" kern="10">
                <a:ln w="9525">
                  <a:noFill/>
                  <a:round/>
                  <a:headEnd/>
                  <a:tailEnd/>
                </a:ln>
                <a:solidFill>
                  <a:srgbClr val="000000"/>
                </a:solidFill>
                <a:effectLst>
                  <a:outerShdw dist="38100" dir="2700000" algn="tl" rotWithShape="0">
                    <a:srgbClr val="808080">
                      <a:alpha val="43137"/>
                    </a:srgbClr>
                  </a:outerShdw>
                </a:effectLst>
                <a:latin typeface="Arial Black"/>
              </a:rPr>
              <a:t>CPGE ATS</a:t>
            </a:r>
          </a:p>
        </p:txBody>
      </p:sp>
      <p:sp>
        <p:nvSpPr>
          <p:cNvPr id="9" name="Text Box 11"/>
          <p:cNvSpPr txBox="1">
            <a:spLocks noChangeArrowheads="1"/>
          </p:cNvSpPr>
          <p:nvPr/>
        </p:nvSpPr>
        <p:spPr bwMode="auto">
          <a:xfrm>
            <a:off x="2084388" y="2133600"/>
            <a:ext cx="6337300" cy="3478213"/>
          </a:xfrm>
          <a:prstGeom prst="rect">
            <a:avLst/>
          </a:prstGeom>
          <a:noFill/>
          <a:ln w="9525">
            <a:noFill/>
            <a:miter lim="800000"/>
            <a:headEnd/>
            <a:tailEnd/>
          </a:ln>
          <a:effectLst/>
        </p:spPr>
        <p:txBody>
          <a:bodyPr>
            <a:spAutoFit/>
          </a:bodyPr>
          <a:lstStyle/>
          <a:p>
            <a:pPr algn="ctr">
              <a:spcBef>
                <a:spcPct val="50000"/>
              </a:spcBef>
            </a:pPr>
            <a:r>
              <a:rPr lang="fr-FR">
                <a:solidFill>
                  <a:srgbClr val="000000"/>
                </a:solidFill>
                <a:effectLst>
                  <a:outerShdw blurRad="38100" dist="38100" dir="2700000" algn="tl">
                    <a:srgbClr val="C0C0C0"/>
                  </a:outerShdw>
                </a:effectLst>
                <a:latin typeface="Arial" charset="0"/>
              </a:rPr>
              <a:t> </a:t>
            </a:r>
            <a:r>
              <a:rPr lang="fr-FR" b="1">
                <a:solidFill>
                  <a:srgbClr val="000000"/>
                </a:solidFill>
                <a:effectLst>
                  <a:outerShdw blurRad="38100" dist="38100" dir="2700000" algn="tl">
                    <a:srgbClr val="C0C0C0"/>
                  </a:outerShdw>
                </a:effectLst>
                <a:latin typeface="Arial" charset="0"/>
              </a:rPr>
              <a:t>Présentation </a:t>
            </a:r>
          </a:p>
          <a:p>
            <a:pPr algn="ctr">
              <a:spcBef>
                <a:spcPct val="50000"/>
              </a:spcBef>
            </a:pPr>
            <a:r>
              <a:rPr lang="fr-FR" b="1">
                <a:solidFill>
                  <a:srgbClr val="000000"/>
                </a:solidFill>
                <a:effectLst>
                  <a:outerShdw blurRad="38100" dist="38100" dir="2700000" algn="tl">
                    <a:srgbClr val="C0C0C0"/>
                  </a:outerShdw>
                </a:effectLst>
                <a:latin typeface="Arial" charset="0"/>
              </a:rPr>
              <a:t>générale de la réforme en CPGE ATS</a:t>
            </a:r>
          </a:p>
          <a:p>
            <a:pPr algn="ctr">
              <a:spcBef>
                <a:spcPct val="50000"/>
              </a:spcBef>
            </a:pPr>
            <a:r>
              <a:rPr lang="fr-FR" sz="3200" b="1">
                <a:solidFill>
                  <a:srgbClr val="000000"/>
                </a:solidFill>
                <a:effectLst>
                  <a:outerShdw blurRad="38100" dist="38100" dir="2700000" algn="tl">
                    <a:srgbClr val="C0C0C0"/>
                  </a:outerShdw>
                </a:effectLst>
                <a:latin typeface="Arial" charset="0"/>
              </a:rPr>
              <a:t>Mise en application</a:t>
            </a:r>
          </a:p>
          <a:p>
            <a:pPr algn="ctr">
              <a:spcBef>
                <a:spcPct val="50000"/>
              </a:spcBef>
            </a:pPr>
            <a:r>
              <a:rPr lang="fr-FR" sz="3200" b="1">
                <a:solidFill>
                  <a:srgbClr val="000000"/>
                </a:solidFill>
                <a:effectLst>
                  <a:outerShdw blurRad="38100" dist="38100" dir="2700000" algn="tl">
                    <a:srgbClr val="C0C0C0"/>
                  </a:outerShdw>
                </a:effectLst>
                <a:latin typeface="Arial" charset="0"/>
              </a:rPr>
              <a:t>Rentrée 2012</a:t>
            </a:r>
            <a:endParaRPr lang="fr-FR" sz="3200">
              <a:solidFill>
                <a:srgbClr val="000000"/>
              </a:solidFill>
              <a:effectLst>
                <a:outerShdw blurRad="38100" dist="38100" dir="2700000" algn="tl">
                  <a:srgbClr val="C0C0C0"/>
                </a:outerShdw>
              </a:effectLst>
              <a:latin typeface="Arial" charset="0"/>
            </a:endParaRPr>
          </a:p>
        </p:txBody>
      </p:sp>
      <p:sp>
        <p:nvSpPr>
          <p:cNvPr id="15367" name="Text Box 7"/>
          <p:cNvSpPr txBox="1">
            <a:spLocks noChangeArrowheads="1"/>
          </p:cNvSpPr>
          <p:nvPr/>
        </p:nvSpPr>
        <p:spPr bwMode="auto">
          <a:xfrm>
            <a:off x="3317875" y="5949950"/>
            <a:ext cx="3897313" cy="581025"/>
          </a:xfrm>
          <a:prstGeom prst="rect">
            <a:avLst/>
          </a:prstGeom>
          <a:noFill/>
          <a:ln w="9525">
            <a:noFill/>
            <a:miter lim="800000"/>
            <a:headEnd/>
            <a:tailEnd/>
          </a:ln>
        </p:spPr>
        <p:txBody>
          <a:bodyPr wrap="none">
            <a:spAutoFit/>
          </a:bodyPr>
          <a:lstStyle/>
          <a:p>
            <a:pPr algn="ctr"/>
            <a:r>
              <a:rPr lang="fr-FR" sz="1600" b="1" i="1">
                <a:solidFill>
                  <a:schemeClr val="accent2"/>
                </a:solidFill>
                <a:latin typeface="Arial" charset="0"/>
                <a:cs typeface="Arial" charset="0"/>
              </a:rPr>
              <a:t>Didier DUHEM &amp; Philippe MARSEILLE </a:t>
            </a:r>
          </a:p>
          <a:p>
            <a:pPr algn="ctr"/>
            <a:r>
              <a:rPr lang="fr-FR" sz="1600" b="1" i="1">
                <a:solidFill>
                  <a:schemeClr val="accent2"/>
                </a:solidFill>
                <a:latin typeface="Arial" charset="0"/>
                <a:cs typeface="Arial" charset="0"/>
              </a:rPr>
              <a:t>CPGE ATS   Lycée BAGGIO LILLE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6" name="Rectangle 8"/>
          <p:cNvSpPr>
            <a:spLocks noGrp="1" noChangeArrowheads="1"/>
          </p:cNvSpPr>
          <p:nvPr>
            <p:ph type="title"/>
          </p:nvPr>
        </p:nvSpPr>
        <p:spPr/>
        <p:txBody>
          <a:bodyPr>
            <a:noAutofit/>
          </a:bodyPr>
          <a:lstStyle/>
          <a:p>
            <a:pPr eaLnBrk="1" hangingPunct="1"/>
            <a:r>
              <a:rPr lang="fr-FR" smtClean="0">
                <a:effectLst>
                  <a:outerShdw blurRad="38100" dist="38100" dir="2700000" algn="tl">
                    <a:srgbClr val="C0C0C0"/>
                  </a:outerShdw>
                </a:effectLst>
              </a:rPr>
              <a:t>Organisation pédagogique</a:t>
            </a:r>
          </a:p>
        </p:txBody>
      </p:sp>
      <p:sp>
        <p:nvSpPr>
          <p:cNvPr id="29699" name="Rectangle 9"/>
          <p:cNvSpPr>
            <a:spLocks noGrp="1" noChangeArrowheads="1"/>
          </p:cNvSpPr>
          <p:nvPr>
            <p:ph idx="1"/>
          </p:nvPr>
        </p:nvSpPr>
        <p:spPr>
          <a:xfrm>
            <a:off x="495300" y="3454400"/>
            <a:ext cx="8229600" cy="2197100"/>
          </a:xfrm>
        </p:spPr>
        <p:txBody>
          <a:bodyPr/>
          <a:lstStyle/>
          <a:p>
            <a:pPr eaLnBrk="1" hangingPunct="1">
              <a:buNone/>
            </a:pPr>
            <a:r>
              <a:rPr lang="fr-FR" dirty="0" smtClean="0"/>
              <a:t> </a:t>
            </a:r>
            <a:r>
              <a:rPr lang="fr-FR" dirty="0" smtClean="0">
                <a:solidFill>
                  <a:srgbClr val="0000FF"/>
                </a:solidFill>
              </a:rPr>
              <a:t>1ère période, de septembre à fin janvier :</a:t>
            </a:r>
          </a:p>
          <a:p>
            <a:pPr lvl="1" eaLnBrk="1" hangingPunct="1"/>
            <a:r>
              <a:rPr lang="fr-FR" dirty="0" smtClean="0"/>
              <a:t>	Un </a:t>
            </a:r>
            <a:r>
              <a:rPr lang="fr-FR" sz="2800" b="1" i="1" dirty="0" smtClean="0">
                <a:solidFill>
                  <a:srgbClr val="261CA4"/>
                </a:solidFill>
              </a:rPr>
              <a:t>enseignement différencié </a:t>
            </a:r>
            <a:r>
              <a:rPr lang="fr-FR" dirty="0" smtClean="0"/>
              <a:t>entre les trois groupes</a:t>
            </a:r>
          </a:p>
          <a:p>
            <a:pPr lvl="1" eaLnBrk="1" hangingPunct="1"/>
            <a:r>
              <a:rPr lang="fr-FR" dirty="0" smtClean="0"/>
              <a:t>	Des cours et TD articulés autour des </a:t>
            </a:r>
            <a:r>
              <a:rPr lang="fr-FR" sz="2800" b="1" i="1" dirty="0" smtClean="0">
                <a:solidFill>
                  <a:srgbClr val="261CA4"/>
                </a:solidFill>
              </a:rPr>
              <a:t>cycles de TP</a:t>
            </a:r>
          </a:p>
          <a:p>
            <a:pPr eaLnBrk="1" hangingPunct="1"/>
            <a:endParaRPr lang="fr-FR" dirty="0" smtClean="0"/>
          </a:p>
          <a:p>
            <a:pPr eaLnBrk="1" hangingPunct="1">
              <a:buFont typeface="Wingdings 2" charset="2"/>
              <a:buNone/>
            </a:pPr>
            <a:endParaRPr lang="fr-FR" dirty="0" smtClean="0"/>
          </a:p>
        </p:txBody>
      </p:sp>
      <p:sp>
        <p:nvSpPr>
          <p:cNvPr id="31748"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31749" name="Espace réservé du numéro de diapositive 4"/>
          <p:cNvSpPr>
            <a:spLocks noGrp="1"/>
          </p:cNvSpPr>
          <p:nvPr>
            <p:ph type="sldNum" sz="quarter" idx="12"/>
          </p:nvPr>
        </p:nvSpPr>
        <p:spPr bwMode="auto">
          <a:noFill/>
          <a:ln>
            <a:miter lim="800000"/>
            <a:headEnd/>
            <a:tailEnd/>
          </a:ln>
        </p:spPr>
        <p:txBody>
          <a:bodyPr/>
          <a:lstStyle/>
          <a:p>
            <a:fld id="{7FAB565C-A29D-41E3-8AAA-51D7982916E8}" type="slidenum">
              <a:rPr lang="fr-FR"/>
              <a:pPr/>
              <a:t>10</a:t>
            </a:fld>
            <a:endParaRPr lang="fr-FR"/>
          </a:p>
        </p:txBody>
      </p:sp>
      <p:sp>
        <p:nvSpPr>
          <p:cNvPr id="7" name="Rectangle 6"/>
          <p:cNvSpPr/>
          <p:nvPr/>
        </p:nvSpPr>
        <p:spPr>
          <a:xfrm>
            <a:off x="539750" y="1522413"/>
            <a:ext cx="8280400" cy="915987"/>
          </a:xfrm>
          <a:prstGeom prst="rect">
            <a:avLst/>
          </a:prstGeom>
          <a:ln>
            <a:solidFill>
              <a:srgbClr val="000000"/>
            </a:solidFill>
          </a:ln>
          <a:effectLst/>
        </p:spPr>
        <p:txBody>
          <a:bodyPr>
            <a:spAutoFit/>
          </a:bodyPr>
          <a:lstStyle/>
          <a:p>
            <a:pPr algn="ctr"/>
            <a:r>
              <a:rPr lang="fr-FR" sz="1800">
                <a:effectLst>
                  <a:outerShdw blurRad="38100" dist="38100" dir="2700000" algn="tl">
                    <a:srgbClr val="C0C0C0"/>
                  </a:outerShdw>
                </a:effectLst>
              </a:rPr>
              <a:t>Extraits du BO n°6 du 9 Février 2012 relatif au nouveau programme de sciences industrielles pour l’ingénieur des classes préparatoires scientifiques de technologie industrielle pour techniciens supérieurs (ATS)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randombar(horizontal)">
                                      <p:cBhvr>
                                        <p:cTn id="7" dur="1000"/>
                                        <p:tgtEl>
                                          <p:spTgt spid="296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9699">
                                            <p:txEl>
                                              <p:pRg st="1" end="1"/>
                                            </p:txEl>
                                          </p:spTgt>
                                        </p:tgtEl>
                                        <p:attrNameLst>
                                          <p:attrName>style.visibility</p:attrName>
                                        </p:attrNameLst>
                                      </p:cBhvr>
                                      <p:to>
                                        <p:strVal val="visible"/>
                                      </p:to>
                                    </p:set>
                                    <p:animEffect transition="in" filter="randombar(horizontal)">
                                      <p:cBhvr>
                                        <p:cTn id="12" dur="1000"/>
                                        <p:tgtEl>
                                          <p:spTgt spid="29699">
                                            <p:txEl>
                                              <p:pRg st="1" end="1"/>
                                            </p:txEl>
                                          </p:spTgt>
                                        </p:tgtEl>
                                      </p:cBhvr>
                                    </p:animEffect>
                                  </p:childTnLst>
                                </p:cTn>
                              </p:par>
                              <p:par>
                                <p:cTn id="13" presetID="14" presetClass="entr" presetSubtype="10" fill="hold" grpId="0" nodeType="withEffect">
                                  <p:stCondLst>
                                    <p:cond delay="4000"/>
                                  </p:stCondLst>
                                  <p:childTnLst>
                                    <p:set>
                                      <p:cBhvr>
                                        <p:cTn id="14" dur="1" fill="hold">
                                          <p:stCondLst>
                                            <p:cond delay="0"/>
                                          </p:stCondLst>
                                        </p:cTn>
                                        <p:tgtEl>
                                          <p:spTgt spid="29699">
                                            <p:txEl>
                                              <p:pRg st="2" end="2"/>
                                            </p:txEl>
                                          </p:spTgt>
                                        </p:tgtEl>
                                        <p:attrNameLst>
                                          <p:attrName>style.visibility</p:attrName>
                                        </p:attrNameLst>
                                      </p:cBhvr>
                                      <p:to>
                                        <p:strVal val="visible"/>
                                      </p:to>
                                    </p:set>
                                    <p:animEffect transition="in" filter="randombar(horizontal)">
                                      <p:cBhvr>
                                        <p:cTn id="15" dur="1000"/>
                                        <p:tgtEl>
                                          <p:spTgt spid="296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1" name="Espace réservé du pied de page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32772" name="Espace réservé du numéro de diapositive 3"/>
          <p:cNvSpPr>
            <a:spLocks noGrp="1"/>
          </p:cNvSpPr>
          <p:nvPr>
            <p:ph type="sldNum" sz="quarter" idx="12"/>
          </p:nvPr>
        </p:nvSpPr>
        <p:spPr bwMode="auto">
          <a:noFill/>
          <a:ln>
            <a:miter lim="800000"/>
            <a:headEnd/>
            <a:tailEnd/>
          </a:ln>
        </p:spPr>
        <p:txBody>
          <a:bodyPr/>
          <a:lstStyle/>
          <a:p>
            <a:fld id="{379A3048-B9DC-467C-AD95-4D4C2AAD13EC}" type="slidenum">
              <a:rPr lang="fr-FR"/>
              <a:pPr/>
              <a:t>11</a:t>
            </a:fld>
            <a:endParaRPr lang="fr-FR"/>
          </a:p>
        </p:txBody>
      </p:sp>
      <p:sp>
        <p:nvSpPr>
          <p:cNvPr id="23561" name="Rectangle 9"/>
          <p:cNvSpPr>
            <a:spLocks noGrp="1" noChangeArrowheads="1"/>
          </p:cNvSpPr>
          <p:nvPr>
            <p:ph type="title"/>
          </p:nvPr>
        </p:nvSpPr>
        <p:spPr>
          <a:effectLst>
            <a:outerShdw dist="38100" dir="2700000" rotWithShape="0">
              <a:srgbClr val="BFBFBF">
                <a:alpha val="42998"/>
              </a:srgbClr>
            </a:outerShdw>
          </a:effectLst>
        </p:spPr>
        <p:txBody>
          <a:bodyPr>
            <a:noAutofit/>
          </a:bodyPr>
          <a:lstStyle/>
          <a:p>
            <a:pPr eaLnBrk="1" hangingPunct="1"/>
            <a:r>
              <a:rPr lang="fr-FR" smtClean="0">
                <a:effectLst>
                  <a:outerShdw blurRad="38100" dist="38100" dir="2700000" algn="tl">
                    <a:srgbClr val="C0C0C0"/>
                  </a:outerShdw>
                </a:effectLst>
              </a:rPr>
              <a:t>Première période</a:t>
            </a:r>
          </a:p>
        </p:txBody>
      </p:sp>
      <p:sp>
        <p:nvSpPr>
          <p:cNvPr id="23" name="Espace réservé du contenu 22"/>
          <p:cNvSpPr>
            <a:spLocks noGrp="1"/>
          </p:cNvSpPr>
          <p:nvPr>
            <p:ph sz="half" idx="4294967295"/>
          </p:nvPr>
        </p:nvSpPr>
        <p:spPr>
          <a:xfrm>
            <a:off x="5410200" y="2514600"/>
            <a:ext cx="3733800" cy="3840163"/>
          </a:xfrm>
        </p:spPr>
        <p:txBody>
          <a:bodyPr/>
          <a:lstStyle/>
          <a:p>
            <a:pPr algn="ctr" eaLnBrk="1" hangingPunct="1">
              <a:lnSpc>
                <a:spcPct val="80000"/>
              </a:lnSpc>
              <a:buFont typeface="Wingdings 2" charset="2"/>
              <a:buNone/>
            </a:pPr>
            <a:r>
              <a:rPr lang="fr-FR" dirty="0" smtClean="0"/>
              <a:t>La formation proposée dans les champs disciplinaires</a:t>
            </a:r>
          </a:p>
          <a:p>
            <a:pPr algn="ctr" eaLnBrk="1" hangingPunct="1">
              <a:lnSpc>
                <a:spcPct val="80000"/>
              </a:lnSpc>
              <a:buFont typeface="Wingdings 2" charset="2"/>
              <a:buNone/>
            </a:pPr>
            <a:endParaRPr lang="fr-FR" dirty="0" smtClean="0"/>
          </a:p>
          <a:p>
            <a:pPr algn="ctr" eaLnBrk="1" hangingPunct="1">
              <a:lnSpc>
                <a:spcPct val="80000"/>
              </a:lnSpc>
              <a:buFont typeface="Wingdings 2" charset="2"/>
              <a:buNone/>
            </a:pPr>
            <a:r>
              <a:rPr lang="fr-FR" dirty="0" smtClean="0"/>
              <a:t> génie électrique et </a:t>
            </a:r>
          </a:p>
          <a:p>
            <a:pPr algn="ctr" eaLnBrk="1" hangingPunct="1">
              <a:lnSpc>
                <a:spcPct val="80000"/>
              </a:lnSpc>
              <a:buFont typeface="Wingdings 2" charset="2"/>
              <a:buNone/>
            </a:pPr>
            <a:r>
              <a:rPr lang="fr-FR" dirty="0" smtClean="0"/>
              <a:t>génie mécanique </a:t>
            </a:r>
          </a:p>
          <a:p>
            <a:pPr algn="ctr" eaLnBrk="1" hangingPunct="1">
              <a:lnSpc>
                <a:spcPct val="80000"/>
              </a:lnSpc>
              <a:buFont typeface="Wingdings 2" charset="2"/>
              <a:buNone/>
            </a:pPr>
            <a:endParaRPr lang="fr-FR" dirty="0" smtClean="0"/>
          </a:p>
          <a:p>
            <a:pPr algn="ctr" eaLnBrk="1" hangingPunct="1">
              <a:lnSpc>
                <a:spcPct val="80000"/>
              </a:lnSpc>
              <a:buFont typeface="Wingdings 2" charset="2"/>
              <a:buNone/>
            </a:pPr>
            <a:r>
              <a:rPr lang="fr-FR" dirty="0" smtClean="0"/>
              <a:t>est </a:t>
            </a:r>
            <a:r>
              <a:rPr lang="fr-FR" sz="2800" b="1" i="1" dirty="0" smtClean="0">
                <a:solidFill>
                  <a:srgbClr val="261CA4"/>
                </a:solidFill>
                <a:latin typeface="Calibri" charset="0"/>
                <a:cs typeface="+mn-cs"/>
              </a:rPr>
              <a:t>différenciée</a:t>
            </a:r>
            <a:r>
              <a:rPr lang="fr-FR" dirty="0" smtClean="0"/>
              <a:t> et adaptée à chacun des trois groupes. </a:t>
            </a:r>
          </a:p>
        </p:txBody>
      </p:sp>
      <p:sp>
        <p:nvSpPr>
          <p:cNvPr id="100354" name="Rectangle 2"/>
          <p:cNvSpPr>
            <a:spLocks noChangeArrowheads="1"/>
          </p:cNvSpPr>
          <p:nvPr/>
        </p:nvSpPr>
        <p:spPr bwMode="auto">
          <a:xfrm>
            <a:off x="4479925" y="-123825"/>
            <a:ext cx="184150" cy="247650"/>
          </a:xfrm>
          <a:prstGeom prst="rect">
            <a:avLst/>
          </a:prstGeom>
          <a:noFill/>
          <a:ln w="9525">
            <a:noFill/>
            <a:miter lim="800000"/>
            <a:headEnd/>
            <a:tailEnd/>
          </a:ln>
          <a:effectLst/>
        </p:spPr>
        <p:txBody>
          <a:bodyPr wrap="none" anchor="ctr">
            <a:spAutoFit/>
          </a:bodyPr>
          <a:lstStyle/>
          <a:p>
            <a:pPr algn="ctr">
              <a:defRPr/>
            </a:pPr>
            <a:endParaRPr lang="fr-FR" sz="1000">
              <a:solidFill>
                <a:schemeClr val="accent6"/>
              </a:solidFill>
              <a:effectLst>
                <a:outerShdw blurRad="38100" dist="38100" dir="2700000" algn="tl">
                  <a:srgbClr val="000000">
                    <a:alpha val="43137"/>
                  </a:srgbClr>
                </a:outerShdw>
              </a:effectLst>
              <a:latin typeface="Tahoma" pitchFamily="34" charset="0"/>
              <a:ea typeface="+mn-ea"/>
            </a:endParaRPr>
          </a:p>
        </p:txBody>
      </p:sp>
      <p:graphicFrame>
        <p:nvGraphicFramePr>
          <p:cNvPr id="32770" name="Object 2"/>
          <p:cNvGraphicFramePr>
            <a:graphicFrameLocks noChangeAspect="1"/>
          </p:cNvGraphicFramePr>
          <p:nvPr/>
        </p:nvGraphicFramePr>
        <p:xfrm>
          <a:off x="250825" y="2349500"/>
          <a:ext cx="4752975" cy="3846513"/>
        </p:xfrm>
        <a:graphic>
          <a:graphicData uri="http://schemas.openxmlformats.org/presentationml/2006/ole">
            <p:oleObj spid="_x0000_s32770" name="Image" r:id="rId4" imgW="3657465" imgH="2527207" progId="Word.Picture.8">
              <p:embed/>
            </p:oleObj>
          </a:graphicData>
        </a:graphic>
      </p:graphicFrame>
      <p:sp>
        <p:nvSpPr>
          <p:cNvPr id="32776" name="Rectangle 7"/>
          <p:cNvSpPr>
            <a:spLocks noChangeArrowheads="1"/>
          </p:cNvSpPr>
          <p:nvPr/>
        </p:nvSpPr>
        <p:spPr bwMode="auto">
          <a:xfrm>
            <a:off x="876300" y="1447800"/>
            <a:ext cx="7391400" cy="523875"/>
          </a:xfrm>
          <a:prstGeom prst="rect">
            <a:avLst/>
          </a:prstGeom>
          <a:noFill/>
          <a:ln w="9525">
            <a:noFill/>
            <a:miter lim="800000"/>
            <a:headEnd/>
            <a:tailEnd/>
          </a:ln>
        </p:spPr>
        <p:txBody>
          <a:bodyPr>
            <a:spAutoFit/>
          </a:bodyPr>
          <a:lstStyle/>
          <a:p>
            <a:pPr algn="ctr"/>
            <a:r>
              <a:rPr lang="fr-FR" sz="2800" b="1" i="1" dirty="0">
                <a:solidFill>
                  <a:srgbClr val="261CA4"/>
                </a:solidFill>
                <a:latin typeface="Calibri" charset="0"/>
              </a:rPr>
              <a:t>3 groupes en fonction des spécialités d’origine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 calcmode="lin" valueType="num">
                                      <p:cBhvr>
                                        <p:cTn id="7" dur="1000" fill="hold"/>
                                        <p:tgtEl>
                                          <p:spTgt spid="2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3">
                                            <p:txEl>
                                              <p:pRg st="0" end="0"/>
                                            </p:txEl>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23">
                                            <p:txEl>
                                              <p:pRg st="2" end="2"/>
                                            </p:txEl>
                                          </p:spTgt>
                                        </p:tgtEl>
                                        <p:attrNameLst>
                                          <p:attrName>style.visibility</p:attrName>
                                        </p:attrNameLst>
                                      </p:cBhvr>
                                      <p:to>
                                        <p:strVal val="visible"/>
                                      </p:to>
                                    </p:set>
                                    <p:anim calcmode="lin" valueType="num">
                                      <p:cBhvr>
                                        <p:cTn id="12" dur="1000" fill="hold"/>
                                        <p:tgtEl>
                                          <p:spTgt spid="23">
                                            <p:txEl>
                                              <p:pRg st="2" end="2"/>
                                            </p:txEl>
                                          </p:spTgt>
                                        </p:tgtEl>
                                        <p:attrNameLst>
                                          <p:attrName>ppt_w</p:attrName>
                                        </p:attrNameLst>
                                      </p:cBhvr>
                                      <p:tavLst>
                                        <p:tav tm="0">
                                          <p:val>
                                            <p:strVal val="#ppt_w*0.70"/>
                                          </p:val>
                                        </p:tav>
                                        <p:tav tm="100000">
                                          <p:val>
                                            <p:strVal val="#ppt_w"/>
                                          </p:val>
                                        </p:tav>
                                      </p:tavLst>
                                    </p:anim>
                                    <p:anim calcmode="lin" valueType="num">
                                      <p:cBhvr>
                                        <p:cTn id="13" dur="1000" fill="hold"/>
                                        <p:tgtEl>
                                          <p:spTgt spid="23">
                                            <p:txEl>
                                              <p:pRg st="2" end="2"/>
                                            </p:txEl>
                                          </p:spTgt>
                                        </p:tgtEl>
                                        <p:attrNameLst>
                                          <p:attrName>ppt_h</p:attrName>
                                        </p:attrNameLst>
                                      </p:cBhvr>
                                      <p:tavLst>
                                        <p:tav tm="0">
                                          <p:val>
                                            <p:strVal val="#ppt_h"/>
                                          </p:val>
                                        </p:tav>
                                        <p:tav tm="100000">
                                          <p:val>
                                            <p:strVal val="#ppt_h"/>
                                          </p:val>
                                        </p:tav>
                                      </p:tavLst>
                                    </p:anim>
                                    <p:animEffect transition="in" filter="fade">
                                      <p:cBhvr>
                                        <p:cTn id="14" dur="1000"/>
                                        <p:tgtEl>
                                          <p:spTgt spid="23">
                                            <p:txEl>
                                              <p:pRg st="2" end="2"/>
                                            </p:tx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3">
                                            <p:txEl>
                                              <p:pRg st="3" end="3"/>
                                            </p:txEl>
                                          </p:spTgt>
                                        </p:tgtEl>
                                        <p:attrNameLst>
                                          <p:attrName>style.visibility</p:attrName>
                                        </p:attrNameLst>
                                      </p:cBhvr>
                                      <p:to>
                                        <p:strVal val="visible"/>
                                      </p:to>
                                    </p:set>
                                    <p:anim calcmode="lin" valueType="num">
                                      <p:cBhvr>
                                        <p:cTn id="17" dur="1000" fill="hold"/>
                                        <p:tgtEl>
                                          <p:spTgt spid="23">
                                            <p:txEl>
                                              <p:pRg st="3" end="3"/>
                                            </p:txEl>
                                          </p:spTgt>
                                        </p:tgtEl>
                                        <p:attrNameLst>
                                          <p:attrName>ppt_w</p:attrName>
                                        </p:attrNameLst>
                                      </p:cBhvr>
                                      <p:tavLst>
                                        <p:tav tm="0">
                                          <p:val>
                                            <p:strVal val="#ppt_w*0.70"/>
                                          </p:val>
                                        </p:tav>
                                        <p:tav tm="100000">
                                          <p:val>
                                            <p:strVal val="#ppt_w"/>
                                          </p:val>
                                        </p:tav>
                                      </p:tavLst>
                                    </p:anim>
                                    <p:anim calcmode="lin" valueType="num">
                                      <p:cBhvr>
                                        <p:cTn id="18" dur="1000" fill="hold"/>
                                        <p:tgtEl>
                                          <p:spTgt spid="23">
                                            <p:txEl>
                                              <p:pRg st="3" end="3"/>
                                            </p:txEl>
                                          </p:spTgt>
                                        </p:tgtEl>
                                        <p:attrNameLst>
                                          <p:attrName>ppt_h</p:attrName>
                                        </p:attrNameLst>
                                      </p:cBhvr>
                                      <p:tavLst>
                                        <p:tav tm="0">
                                          <p:val>
                                            <p:strVal val="#ppt_h"/>
                                          </p:val>
                                        </p:tav>
                                        <p:tav tm="100000">
                                          <p:val>
                                            <p:strVal val="#ppt_h"/>
                                          </p:val>
                                        </p:tav>
                                      </p:tavLst>
                                    </p:anim>
                                    <p:animEffect transition="in" filter="fade">
                                      <p:cBhvr>
                                        <p:cTn id="19" dur="1000"/>
                                        <p:tgtEl>
                                          <p:spTgt spid="23">
                                            <p:txEl>
                                              <p:pRg st="3" end="3"/>
                                            </p:txEl>
                                          </p:spTgt>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3">
                                            <p:txEl>
                                              <p:pRg st="5" end="5"/>
                                            </p:txEl>
                                          </p:spTgt>
                                        </p:tgtEl>
                                        <p:attrNameLst>
                                          <p:attrName>style.visibility</p:attrName>
                                        </p:attrNameLst>
                                      </p:cBhvr>
                                      <p:to>
                                        <p:strVal val="visible"/>
                                      </p:to>
                                    </p:set>
                                    <p:anim calcmode="lin" valueType="num">
                                      <p:cBhvr>
                                        <p:cTn id="22" dur="1000" fill="hold"/>
                                        <p:tgtEl>
                                          <p:spTgt spid="23">
                                            <p:txEl>
                                              <p:pRg st="5" end="5"/>
                                            </p:txEl>
                                          </p:spTgt>
                                        </p:tgtEl>
                                        <p:attrNameLst>
                                          <p:attrName>ppt_w</p:attrName>
                                        </p:attrNameLst>
                                      </p:cBhvr>
                                      <p:tavLst>
                                        <p:tav tm="0">
                                          <p:val>
                                            <p:strVal val="#ppt_w*0.70"/>
                                          </p:val>
                                        </p:tav>
                                        <p:tav tm="100000">
                                          <p:val>
                                            <p:strVal val="#ppt_w"/>
                                          </p:val>
                                        </p:tav>
                                      </p:tavLst>
                                    </p:anim>
                                    <p:anim calcmode="lin" valueType="num">
                                      <p:cBhvr>
                                        <p:cTn id="23" dur="1000" fill="hold"/>
                                        <p:tgtEl>
                                          <p:spTgt spid="23">
                                            <p:txEl>
                                              <p:pRg st="5" end="5"/>
                                            </p:txEl>
                                          </p:spTgt>
                                        </p:tgtEl>
                                        <p:attrNameLst>
                                          <p:attrName>ppt_h</p:attrName>
                                        </p:attrNameLst>
                                      </p:cBhvr>
                                      <p:tavLst>
                                        <p:tav tm="0">
                                          <p:val>
                                            <p:strVal val="#ppt_h"/>
                                          </p:val>
                                        </p:tav>
                                        <p:tav tm="100000">
                                          <p:val>
                                            <p:strVal val="#ppt_h"/>
                                          </p:val>
                                        </p:tav>
                                      </p:tavLst>
                                    </p:anim>
                                    <p:animEffect transition="in" filter="fade">
                                      <p:cBhvr>
                                        <p:cTn id="24" dur="1000"/>
                                        <p:tgtEl>
                                          <p:spTgt spid="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6" name="Rectangle 8"/>
          <p:cNvSpPr>
            <a:spLocks noGrp="1" noChangeArrowheads="1"/>
          </p:cNvSpPr>
          <p:nvPr>
            <p:ph type="title"/>
          </p:nvPr>
        </p:nvSpPr>
        <p:spPr/>
        <p:txBody>
          <a:bodyPr>
            <a:noAutofit/>
          </a:bodyPr>
          <a:lstStyle/>
          <a:p>
            <a:pPr eaLnBrk="1" hangingPunct="1"/>
            <a:r>
              <a:rPr lang="fr-FR" smtClean="0">
                <a:effectLst>
                  <a:outerShdw blurRad="38100" dist="38100" dir="2700000" algn="tl">
                    <a:srgbClr val="C0C0C0"/>
                  </a:outerShdw>
                </a:effectLst>
              </a:rPr>
              <a:t>Organisation pédagogique</a:t>
            </a:r>
          </a:p>
        </p:txBody>
      </p:sp>
      <p:sp>
        <p:nvSpPr>
          <p:cNvPr id="29699" name="Rectangle 9"/>
          <p:cNvSpPr>
            <a:spLocks noGrp="1" noChangeArrowheads="1"/>
          </p:cNvSpPr>
          <p:nvPr>
            <p:ph idx="1"/>
          </p:nvPr>
        </p:nvSpPr>
        <p:spPr>
          <a:xfrm>
            <a:off x="254000" y="3454400"/>
            <a:ext cx="8636000" cy="1879600"/>
          </a:xfrm>
        </p:spPr>
        <p:txBody>
          <a:bodyPr/>
          <a:lstStyle/>
          <a:p>
            <a:pPr eaLnBrk="1" hangingPunct="1">
              <a:buNone/>
            </a:pPr>
            <a:r>
              <a:rPr lang="fr-FR" dirty="0" smtClean="0"/>
              <a:t> </a:t>
            </a:r>
            <a:r>
              <a:rPr lang="fr-FR" dirty="0" smtClean="0">
                <a:solidFill>
                  <a:srgbClr val="0000FF"/>
                </a:solidFill>
              </a:rPr>
              <a:t>2ème période, à partir de fin janvier :</a:t>
            </a:r>
          </a:p>
          <a:p>
            <a:pPr eaLnBrk="1" hangingPunct="1">
              <a:buFont typeface="Wingdings 2" charset="2"/>
              <a:buNone/>
            </a:pPr>
            <a:r>
              <a:rPr lang="fr-FR" sz="2400" dirty="0" smtClean="0"/>
              <a:t>L’enseignement est articulé autour de plusieurs </a:t>
            </a:r>
            <a:r>
              <a:rPr lang="fr-FR" sz="2800" b="1" i="1" dirty="0" smtClean="0">
                <a:solidFill>
                  <a:srgbClr val="261CA4"/>
                </a:solidFill>
              </a:rPr>
              <a:t>mini projets </a:t>
            </a:r>
            <a:r>
              <a:rPr lang="fr-FR" sz="2400" dirty="0" smtClean="0"/>
              <a:t>associant des équipes mixtes</a:t>
            </a:r>
            <a:r>
              <a:rPr lang="fr-FR" dirty="0" smtClean="0"/>
              <a:t>.</a:t>
            </a:r>
          </a:p>
        </p:txBody>
      </p:sp>
      <p:sp>
        <p:nvSpPr>
          <p:cNvPr id="34820"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34821" name="Espace réservé du numéro de diapositive 4"/>
          <p:cNvSpPr>
            <a:spLocks noGrp="1"/>
          </p:cNvSpPr>
          <p:nvPr>
            <p:ph type="sldNum" sz="quarter" idx="12"/>
          </p:nvPr>
        </p:nvSpPr>
        <p:spPr bwMode="auto">
          <a:noFill/>
          <a:ln>
            <a:miter lim="800000"/>
            <a:headEnd/>
            <a:tailEnd/>
          </a:ln>
        </p:spPr>
        <p:txBody>
          <a:bodyPr/>
          <a:lstStyle/>
          <a:p>
            <a:fld id="{BE1E8739-7ECB-415A-A82A-8EEF57D58400}" type="slidenum">
              <a:rPr lang="fr-FR"/>
              <a:pPr/>
              <a:t>12</a:t>
            </a:fld>
            <a:endParaRPr lang="fr-FR"/>
          </a:p>
        </p:txBody>
      </p:sp>
      <p:sp>
        <p:nvSpPr>
          <p:cNvPr id="7" name="Rectangle 6"/>
          <p:cNvSpPr/>
          <p:nvPr/>
        </p:nvSpPr>
        <p:spPr>
          <a:xfrm>
            <a:off x="539750" y="1522413"/>
            <a:ext cx="8280400" cy="915987"/>
          </a:xfrm>
          <a:prstGeom prst="rect">
            <a:avLst/>
          </a:prstGeom>
          <a:ln>
            <a:solidFill>
              <a:srgbClr val="000000"/>
            </a:solidFill>
          </a:ln>
          <a:effectLst/>
        </p:spPr>
        <p:txBody>
          <a:bodyPr>
            <a:spAutoFit/>
          </a:bodyPr>
          <a:lstStyle/>
          <a:p>
            <a:pPr algn="ctr"/>
            <a:r>
              <a:rPr lang="fr-FR" sz="1800">
                <a:effectLst>
                  <a:outerShdw blurRad="38100" dist="38100" dir="2700000" algn="tl">
                    <a:srgbClr val="C0C0C0"/>
                  </a:outerShdw>
                </a:effectLst>
              </a:rPr>
              <a:t>Extraits du BO n°6 du 9 Février 2012 relatif au nouveau programme de sciences industrielles pour l’ingénieur des classes préparatoires scientifiques de technologie industrielle pour techniciens supérieurs (ATS)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randombar(horizontal)">
                                      <p:cBhvr>
                                        <p:cTn id="7" dur="1000"/>
                                        <p:tgtEl>
                                          <p:spTgt spid="29699">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9699">
                                            <p:txEl>
                                              <p:pRg st="1" end="1"/>
                                            </p:txEl>
                                          </p:spTgt>
                                        </p:tgtEl>
                                        <p:attrNameLst>
                                          <p:attrName>style.visibility</p:attrName>
                                        </p:attrNameLst>
                                      </p:cBhvr>
                                      <p:to>
                                        <p:strVal val="visible"/>
                                      </p:to>
                                    </p:set>
                                    <p:animEffect transition="in" filter="randombar(horizontal)">
                                      <p:cBhvr>
                                        <p:cTn id="10" dur="1000"/>
                                        <p:tgtEl>
                                          <p:spTgt spid="2969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3" name="Espace réservé du pied de page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35844" name="Espace réservé du numéro de diapositive 3"/>
          <p:cNvSpPr>
            <a:spLocks noGrp="1"/>
          </p:cNvSpPr>
          <p:nvPr>
            <p:ph type="sldNum" sz="quarter" idx="12"/>
          </p:nvPr>
        </p:nvSpPr>
        <p:spPr bwMode="auto">
          <a:noFill/>
          <a:ln>
            <a:miter lim="800000"/>
            <a:headEnd/>
            <a:tailEnd/>
          </a:ln>
        </p:spPr>
        <p:txBody>
          <a:bodyPr/>
          <a:lstStyle/>
          <a:p>
            <a:fld id="{F69176C7-1E36-4468-8903-A2937865C28A}" type="slidenum">
              <a:rPr lang="fr-FR"/>
              <a:pPr/>
              <a:t>13</a:t>
            </a:fld>
            <a:endParaRPr lang="fr-FR"/>
          </a:p>
        </p:txBody>
      </p:sp>
      <p:sp>
        <p:nvSpPr>
          <p:cNvPr id="25607" name="Rectangle 7"/>
          <p:cNvSpPr>
            <a:spLocks noGrp="1" noChangeArrowheads="1"/>
          </p:cNvSpPr>
          <p:nvPr>
            <p:ph type="title"/>
          </p:nvPr>
        </p:nvSpPr>
        <p:spPr>
          <a:effectLst>
            <a:outerShdw dist="38100" dir="2700000" rotWithShape="0">
              <a:srgbClr val="BFBFBF">
                <a:alpha val="42998"/>
              </a:srgbClr>
            </a:outerShdw>
          </a:effectLst>
        </p:spPr>
        <p:txBody>
          <a:bodyPr>
            <a:noAutofit/>
          </a:bodyPr>
          <a:lstStyle/>
          <a:p>
            <a:pPr eaLnBrk="1" hangingPunct="1"/>
            <a:r>
              <a:rPr lang="fr-FR" smtClean="0">
                <a:effectLst>
                  <a:outerShdw blurRad="38100" dist="38100" dir="2700000" algn="tl">
                    <a:srgbClr val="C0C0C0"/>
                  </a:outerShdw>
                </a:effectLst>
              </a:rPr>
              <a:t>Seconde période</a:t>
            </a:r>
          </a:p>
        </p:txBody>
      </p:sp>
      <p:graphicFrame>
        <p:nvGraphicFramePr>
          <p:cNvPr id="35842" name="Object 2"/>
          <p:cNvGraphicFramePr>
            <a:graphicFrameLocks noChangeAspect="1"/>
          </p:cNvGraphicFramePr>
          <p:nvPr/>
        </p:nvGraphicFramePr>
        <p:xfrm>
          <a:off x="876300" y="2652713"/>
          <a:ext cx="7975600" cy="3735387"/>
        </p:xfrm>
        <a:graphic>
          <a:graphicData uri="http://schemas.openxmlformats.org/presentationml/2006/ole">
            <p:oleObj spid="_x0000_s35842" name="Image" r:id="rId4" imgW="4572000" imgH="2413000" progId="Word.Picture.8">
              <p:embed/>
            </p:oleObj>
          </a:graphicData>
        </a:graphic>
      </p:graphicFrame>
      <p:sp>
        <p:nvSpPr>
          <p:cNvPr id="7" name="Rectangle 6"/>
          <p:cNvSpPr/>
          <p:nvPr/>
        </p:nvSpPr>
        <p:spPr>
          <a:xfrm>
            <a:off x="439738" y="1819275"/>
            <a:ext cx="8264525" cy="646113"/>
          </a:xfrm>
          <a:prstGeom prst="rect">
            <a:avLst/>
          </a:prstGeom>
        </p:spPr>
        <p:txBody>
          <a:bodyPr>
            <a:spAutoFit/>
          </a:bodyPr>
          <a:lstStyle/>
          <a:p>
            <a:pPr algn="ctr"/>
            <a:r>
              <a:rPr lang="fr-FR" sz="1800" b="1" dirty="0">
                <a:solidFill>
                  <a:srgbClr val="000000"/>
                </a:solidFill>
                <a:effectLst>
                  <a:outerShdw blurRad="38100" dist="38100" dir="2700000" algn="tl">
                    <a:srgbClr val="C0C0C0"/>
                  </a:outerShdw>
                </a:effectLst>
              </a:rPr>
              <a:t> 3 groupes mixtes de 12 à 15 étudiants</a:t>
            </a:r>
          </a:p>
          <a:p>
            <a:pPr algn="ctr"/>
            <a:r>
              <a:rPr lang="fr-FR" sz="1800" b="1" dirty="0">
                <a:solidFill>
                  <a:srgbClr val="000000"/>
                </a:solidFill>
                <a:effectLst>
                  <a:outerShdw blurRad="38100" dist="38100" dir="2700000" algn="tl">
                    <a:srgbClr val="C0C0C0"/>
                  </a:outerShdw>
                </a:effectLst>
              </a:rPr>
              <a:t>Chaque groupe se réparti sur 3 mini projets différents </a:t>
            </a:r>
          </a:p>
        </p:txBody>
      </p:sp>
      <p:sp>
        <p:nvSpPr>
          <p:cNvPr id="8" name="ZoneTexte 7"/>
          <p:cNvSpPr txBox="1"/>
          <p:nvPr/>
        </p:nvSpPr>
        <p:spPr>
          <a:xfrm>
            <a:off x="2590800" y="1290638"/>
            <a:ext cx="3632200" cy="523875"/>
          </a:xfrm>
          <a:prstGeom prst="rect">
            <a:avLst/>
          </a:prstGeom>
        </p:spPr>
        <p:txBody>
          <a:bodyPr>
            <a:spAutoFit/>
          </a:bodyPr>
          <a:lstStyle/>
          <a:p>
            <a:pPr algn="ctr">
              <a:defRPr/>
            </a:pPr>
            <a:r>
              <a:rPr lang="fr-FR" sz="2800" b="1" i="1" dirty="0">
                <a:solidFill>
                  <a:srgbClr val="261CA4"/>
                </a:solidFill>
                <a:latin typeface="+mj-lt"/>
                <a:ea typeface="+mn-ea"/>
              </a:rPr>
              <a:t>Organisation possible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strVal val="#ppt_w*0.05"/>
                                          </p:val>
                                        </p:tav>
                                        <p:tav tm="100000">
                                          <p:val>
                                            <p:strVal val="#ppt_w"/>
                                          </p:val>
                                        </p:tav>
                                      </p:tavLst>
                                    </p:anim>
                                    <p:anim calcmode="lin" valueType="num">
                                      <p:cBhvr>
                                        <p:cTn id="8" dur="2000" fill="hold"/>
                                        <p:tgtEl>
                                          <p:spTgt spid="7"/>
                                        </p:tgtEl>
                                        <p:attrNameLst>
                                          <p:attrName>ppt_h</p:attrName>
                                        </p:attrNameLst>
                                      </p:cBhvr>
                                      <p:tavLst>
                                        <p:tav tm="0">
                                          <p:val>
                                            <p:strVal val="#ppt_h"/>
                                          </p:val>
                                        </p:tav>
                                        <p:tav tm="100000">
                                          <p:val>
                                            <p:strVal val="#ppt_h"/>
                                          </p:val>
                                        </p:tav>
                                      </p:tavLst>
                                    </p:anim>
                                    <p:anim calcmode="lin" valueType="num">
                                      <p:cBhvr>
                                        <p:cTn id="9" dur="2000" fill="hold"/>
                                        <p:tgtEl>
                                          <p:spTgt spid="7"/>
                                        </p:tgtEl>
                                        <p:attrNameLst>
                                          <p:attrName>ppt_x</p:attrName>
                                        </p:attrNameLst>
                                      </p:cBhvr>
                                      <p:tavLst>
                                        <p:tav tm="0">
                                          <p:val>
                                            <p:strVal val="#ppt_x-.2"/>
                                          </p:val>
                                        </p:tav>
                                        <p:tav tm="100000">
                                          <p:val>
                                            <p:strVal val="#ppt_x"/>
                                          </p:val>
                                        </p:tav>
                                      </p:tavLst>
                                    </p:anim>
                                    <p:anim calcmode="lin" valueType="num">
                                      <p:cBhvr>
                                        <p:cTn id="10" dur="2000" fill="hold"/>
                                        <p:tgtEl>
                                          <p:spTgt spid="7"/>
                                        </p:tgtEl>
                                        <p:attrNameLst>
                                          <p:attrName>ppt_y</p:attrName>
                                        </p:attrNameLst>
                                      </p:cBhvr>
                                      <p:tavLst>
                                        <p:tav tm="0">
                                          <p:val>
                                            <p:strVal val="#ppt_y"/>
                                          </p:val>
                                        </p:tav>
                                        <p:tav tm="100000">
                                          <p:val>
                                            <p:strVal val="#ppt_y"/>
                                          </p:val>
                                        </p:tav>
                                      </p:tavLst>
                                    </p:anim>
                                    <p:animEffect transition="in" filter="fade">
                                      <p:cBhvr>
                                        <p:cTn id="11" dur="20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4" fill="hold" nodeType="clickEffect">
                                  <p:stCondLst>
                                    <p:cond delay="0"/>
                                  </p:stCondLst>
                                  <p:childTnLst>
                                    <p:set>
                                      <p:cBhvr>
                                        <p:cTn id="15" dur="1" fill="hold">
                                          <p:stCondLst>
                                            <p:cond delay="0"/>
                                          </p:stCondLst>
                                        </p:cTn>
                                        <p:tgtEl>
                                          <p:spTgt spid="35842"/>
                                        </p:tgtEl>
                                        <p:attrNameLst>
                                          <p:attrName>style.visibility</p:attrName>
                                        </p:attrNameLst>
                                      </p:cBhvr>
                                      <p:to>
                                        <p:strVal val="visible"/>
                                      </p:to>
                                    </p:set>
                                    <p:animEffect transition="in" filter="wheel(4)">
                                      <p:cBhvr>
                                        <p:cTn id="16" dur="20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6" name="Rectangle 8"/>
          <p:cNvSpPr>
            <a:spLocks noGrp="1" noChangeArrowheads="1"/>
          </p:cNvSpPr>
          <p:nvPr>
            <p:ph type="title"/>
          </p:nvPr>
        </p:nvSpPr>
        <p:spPr/>
        <p:txBody>
          <a:bodyPr>
            <a:noAutofit/>
          </a:bodyPr>
          <a:lstStyle/>
          <a:p>
            <a:pPr eaLnBrk="1" hangingPunct="1"/>
            <a:r>
              <a:rPr lang="fr-FR" dirty="0" smtClean="0">
                <a:effectLst>
                  <a:outerShdw blurRad="38100" dist="38100" dir="2700000" algn="tl">
                    <a:srgbClr val="C0C0C0"/>
                  </a:outerShdw>
                </a:effectLst>
              </a:rPr>
              <a:t>Qu’est ce qu’un mini projet ?</a:t>
            </a:r>
            <a:endParaRPr lang="fr-FR" dirty="0" smtClean="0">
              <a:effectLst>
                <a:outerShdw blurRad="38100" dist="38100" dir="2700000" algn="tl">
                  <a:srgbClr val="C0C0C0"/>
                </a:outerShdw>
              </a:effectLst>
            </a:endParaRPr>
          </a:p>
        </p:txBody>
      </p:sp>
      <p:sp>
        <p:nvSpPr>
          <p:cNvPr id="39939" name="Espace réservé du pied de page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39940" name="Espace réservé du numéro de diapositive 3"/>
          <p:cNvSpPr>
            <a:spLocks noGrp="1"/>
          </p:cNvSpPr>
          <p:nvPr>
            <p:ph type="sldNum" sz="quarter" idx="12"/>
          </p:nvPr>
        </p:nvSpPr>
        <p:spPr bwMode="auto">
          <a:noFill/>
          <a:ln>
            <a:miter lim="800000"/>
            <a:headEnd/>
            <a:tailEnd/>
          </a:ln>
        </p:spPr>
        <p:txBody>
          <a:bodyPr/>
          <a:lstStyle/>
          <a:p>
            <a:fld id="{6A8DA0B1-007E-4B2A-A538-6FC9BFCD4E5E}" type="slidenum">
              <a:rPr lang="fr-FR"/>
              <a:pPr/>
              <a:t>14</a:t>
            </a:fld>
            <a:endParaRPr lang="fr-FR"/>
          </a:p>
        </p:txBody>
      </p:sp>
      <p:pic>
        <p:nvPicPr>
          <p:cNvPr id="3073" name="Diagramme 1"/>
          <p:cNvPicPr>
            <a:picLocks noChangeArrowheads="1"/>
          </p:cNvPicPr>
          <p:nvPr/>
        </p:nvPicPr>
        <p:blipFill>
          <a:blip r:embed="rId3" cstate="print"/>
          <a:srcRect/>
          <a:stretch>
            <a:fillRect/>
          </a:stretch>
        </p:blipFill>
        <p:spPr bwMode="auto">
          <a:xfrm>
            <a:off x="1117600" y="2230438"/>
            <a:ext cx="6235700" cy="344646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073"/>
                                        </p:tgtEl>
                                        <p:attrNameLst>
                                          <p:attrName>style.visibility</p:attrName>
                                        </p:attrNameLst>
                                      </p:cBhvr>
                                      <p:to>
                                        <p:strVal val="visible"/>
                                      </p:to>
                                    </p:set>
                                    <p:anim calcmode="lin" valueType="num">
                                      <p:cBhvr>
                                        <p:cTn id="7" dur="1000" fill="hold"/>
                                        <p:tgtEl>
                                          <p:spTgt spid="3073"/>
                                        </p:tgtEl>
                                        <p:attrNameLst>
                                          <p:attrName>ppt_w</p:attrName>
                                        </p:attrNameLst>
                                      </p:cBhvr>
                                      <p:tavLst>
                                        <p:tav tm="0">
                                          <p:val>
                                            <p:strVal val="#ppt_w*0.70"/>
                                          </p:val>
                                        </p:tav>
                                        <p:tav tm="100000">
                                          <p:val>
                                            <p:strVal val="#ppt_w"/>
                                          </p:val>
                                        </p:tav>
                                      </p:tavLst>
                                    </p:anim>
                                    <p:anim calcmode="lin" valueType="num">
                                      <p:cBhvr>
                                        <p:cTn id="8" dur="1000" fill="hold"/>
                                        <p:tgtEl>
                                          <p:spTgt spid="3073"/>
                                        </p:tgtEl>
                                        <p:attrNameLst>
                                          <p:attrName>ppt_h</p:attrName>
                                        </p:attrNameLst>
                                      </p:cBhvr>
                                      <p:tavLst>
                                        <p:tav tm="0">
                                          <p:val>
                                            <p:strVal val="#ppt_h"/>
                                          </p:val>
                                        </p:tav>
                                        <p:tav tm="100000">
                                          <p:val>
                                            <p:strVal val="#ppt_h"/>
                                          </p:val>
                                        </p:tav>
                                      </p:tavLst>
                                    </p:anim>
                                    <p:animEffect transition="in" filter="fade">
                                      <p:cBhvr>
                                        <p:cTn id="9" dur="10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re 11"/>
          <p:cNvSpPr>
            <a:spLocks noGrp="1"/>
          </p:cNvSpPr>
          <p:nvPr>
            <p:ph type="title"/>
          </p:nvPr>
        </p:nvSpPr>
        <p:spPr/>
        <p:txBody>
          <a:bodyPr>
            <a:noAutofit/>
          </a:bodyPr>
          <a:lstStyle/>
          <a:p>
            <a:pPr eaLnBrk="1" hangingPunct="1"/>
            <a:r>
              <a:rPr lang="fr-FR" dirty="0" smtClean="0">
                <a:effectLst>
                  <a:outerShdw blurRad="38100" dist="38100" dir="2700000" algn="tl">
                    <a:srgbClr val="C0C0C0"/>
                  </a:outerShdw>
                </a:effectLst>
              </a:rPr>
              <a:t>Qu’est ce qu’un mini projet ?</a:t>
            </a:r>
          </a:p>
        </p:txBody>
      </p:sp>
      <p:sp>
        <p:nvSpPr>
          <p:cNvPr id="37891" name="Espace réservé du pied de page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37892" name="Espace réservé du numéro de diapositive 2"/>
          <p:cNvSpPr>
            <a:spLocks noGrp="1"/>
          </p:cNvSpPr>
          <p:nvPr>
            <p:ph type="sldNum" sz="quarter" idx="12"/>
          </p:nvPr>
        </p:nvSpPr>
        <p:spPr bwMode="auto">
          <a:noFill/>
          <a:ln>
            <a:miter lim="800000"/>
            <a:headEnd/>
            <a:tailEnd/>
          </a:ln>
        </p:spPr>
        <p:txBody>
          <a:bodyPr/>
          <a:lstStyle/>
          <a:p>
            <a:fld id="{394DA611-BD51-451A-83D9-0BA9DAC73879}" type="slidenum">
              <a:rPr lang="fr-FR"/>
              <a:pPr/>
              <a:t>15</a:t>
            </a:fld>
            <a:endParaRPr lang="fr-FR"/>
          </a:p>
        </p:txBody>
      </p:sp>
      <p:sp>
        <p:nvSpPr>
          <p:cNvPr id="4" name="Text Box 5"/>
          <p:cNvSpPr txBox="1">
            <a:spLocks noChangeArrowheads="1"/>
          </p:cNvSpPr>
          <p:nvPr/>
        </p:nvSpPr>
        <p:spPr bwMode="auto">
          <a:xfrm>
            <a:off x="188913" y="1638300"/>
            <a:ext cx="8713787" cy="4554538"/>
          </a:xfrm>
          <a:prstGeom prst="rect">
            <a:avLst/>
          </a:prstGeom>
          <a:noFill/>
          <a:ln>
            <a:noFill/>
          </a:ln>
          <a:effectLst/>
          <a:extLst>
            <a:ext uri="{909E8E84-426E-40DD-AFC4-6F175D3DCCD1}"/>
            <a:ext uri="{91240B29-F687-4F45-9708-019B960494DF}"/>
            <a:ext uri="{AF507438-7753-43E0-B8FC-AC1667EBCBE1}"/>
          </a:extLst>
        </p:spPr>
        <p:txBody>
          <a:bodyPr>
            <a:spAutoFit/>
          </a:bodyPr>
          <a:lstStyle/>
          <a:p>
            <a:pPr marL="84138" lvl="1" algn="just">
              <a:buFont typeface="Arial" charset="0"/>
              <a:buChar char="•"/>
            </a:pPr>
            <a:r>
              <a:rPr lang="fr-FR" sz="2600" dirty="0">
                <a:solidFill>
                  <a:srgbClr val="000000"/>
                </a:solidFill>
                <a:effectLst>
                  <a:outerShdw blurRad="38100" dist="38100" dir="2700000" algn="tl">
                    <a:srgbClr val="C0C0C0"/>
                  </a:outerShdw>
                </a:effectLst>
                <a:latin typeface="Calibri" charset="0"/>
              </a:rPr>
              <a:t> Les mini projets sont des travaux incluant un temps d’analyse, la proposition de solutions puis la validation à l’aide de simulations ou d’expérimentations </a:t>
            </a:r>
          </a:p>
          <a:p>
            <a:pPr marL="84138" lvl="1" algn="just">
              <a:buFont typeface="Arial" charset="0"/>
              <a:buChar char="•"/>
            </a:pPr>
            <a:endParaRPr lang="fr-FR" sz="2600" dirty="0">
              <a:solidFill>
                <a:srgbClr val="000000"/>
              </a:solidFill>
              <a:effectLst>
                <a:outerShdw blurRad="38100" dist="38100" dir="2700000" algn="tl">
                  <a:srgbClr val="C0C0C0"/>
                </a:outerShdw>
              </a:effectLst>
              <a:latin typeface="Calibri" charset="0"/>
            </a:endParaRPr>
          </a:p>
          <a:p>
            <a:pPr marL="84138" lvl="1" algn="just">
              <a:buFont typeface="Arial" charset="0"/>
              <a:buChar char="•"/>
            </a:pPr>
            <a:r>
              <a:rPr lang="fr-FR" sz="2600" dirty="0">
                <a:solidFill>
                  <a:srgbClr val="000000"/>
                </a:solidFill>
                <a:effectLst>
                  <a:outerShdw blurRad="38100" dist="38100" dir="2700000" algn="tl">
                    <a:srgbClr val="C0C0C0"/>
                  </a:outerShdw>
                </a:effectLst>
                <a:latin typeface="Calibri" charset="0"/>
              </a:rPr>
              <a:t> Il n’y a pas de réalisation matérielle.</a:t>
            </a:r>
          </a:p>
          <a:p>
            <a:pPr marL="84138" lvl="1" algn="just">
              <a:buFont typeface="Arial" charset="0"/>
              <a:buChar char="•"/>
            </a:pPr>
            <a:endParaRPr lang="fr-FR" sz="2600" dirty="0">
              <a:solidFill>
                <a:srgbClr val="000000"/>
              </a:solidFill>
              <a:effectLst>
                <a:outerShdw blurRad="38100" dist="38100" dir="2700000" algn="tl">
                  <a:srgbClr val="C0C0C0"/>
                </a:outerShdw>
              </a:effectLst>
              <a:latin typeface="Calibri" charset="0"/>
            </a:endParaRPr>
          </a:p>
          <a:p>
            <a:pPr marL="84138" lvl="1" algn="just">
              <a:buFont typeface="Arial" charset="0"/>
              <a:buChar char="•"/>
            </a:pPr>
            <a:r>
              <a:rPr lang="fr-FR" sz="2600" dirty="0">
                <a:solidFill>
                  <a:srgbClr val="000000"/>
                </a:solidFill>
                <a:effectLst>
                  <a:outerShdw blurRad="38100" dist="38100" dir="2700000" algn="tl">
                    <a:srgbClr val="C0C0C0"/>
                  </a:outerShdw>
                </a:effectLst>
                <a:latin typeface="Calibri" charset="0"/>
              </a:rPr>
              <a:t> Les mini projets sont </a:t>
            </a:r>
            <a:r>
              <a:rPr lang="fr-FR" sz="2800" b="1" i="1" dirty="0">
                <a:solidFill>
                  <a:srgbClr val="261CA4"/>
                </a:solidFill>
                <a:latin typeface="Calibri" charset="0"/>
              </a:rPr>
              <a:t>sous la responsabilité des deux professeurs.</a:t>
            </a:r>
          </a:p>
          <a:p>
            <a:pPr marL="84138" lvl="1" algn="just">
              <a:buFont typeface="Arial" charset="0"/>
              <a:buChar char="•"/>
            </a:pPr>
            <a:endParaRPr lang="fr-FR" sz="2600" dirty="0">
              <a:solidFill>
                <a:srgbClr val="000000"/>
              </a:solidFill>
              <a:effectLst>
                <a:outerShdw blurRad="38100" dist="38100" dir="2700000" algn="tl">
                  <a:srgbClr val="C0C0C0"/>
                </a:outerShdw>
              </a:effectLst>
              <a:latin typeface="Calibri" charset="0"/>
            </a:endParaRPr>
          </a:p>
          <a:p>
            <a:pPr marL="84138" lvl="1" algn="just">
              <a:buFont typeface="Arial" charset="0"/>
              <a:buChar char="•"/>
            </a:pPr>
            <a:r>
              <a:rPr lang="fr-FR" sz="2600" dirty="0">
                <a:solidFill>
                  <a:srgbClr val="000000"/>
                </a:solidFill>
                <a:effectLst>
                  <a:outerShdw blurRad="38100" dist="38100" dir="2700000" algn="tl">
                    <a:srgbClr val="C0C0C0"/>
                  </a:outerShdw>
                </a:effectLst>
                <a:latin typeface="Calibri" charset="0"/>
              </a:rPr>
              <a:t> Les activités sont encadrées mais une autonomie importante sera recherchée. </a:t>
            </a:r>
          </a:p>
        </p:txBody>
      </p:sp>
      <p:sp>
        <p:nvSpPr>
          <p:cNvPr id="6" name="Rectangle 8"/>
          <p:cNvSpPr txBox="1">
            <a:spLocks noChangeArrowheads="1"/>
          </p:cNvSpPr>
          <p:nvPr/>
        </p:nvSpPr>
        <p:spPr>
          <a:xfrm>
            <a:off x="457200" y="274638"/>
            <a:ext cx="8229600" cy="1143000"/>
          </a:xfrm>
          <a:prstGeom prst="rect">
            <a:avLst/>
          </a:prstGeom>
        </p:spPr>
        <p:txBody>
          <a:bodyPr anchor="ctr">
            <a:normAutofit/>
            <a:scene3d>
              <a:camera prst="orthographicFront"/>
              <a:lightRig rig="soft" dir="t">
                <a:rot lat="0" lon="0" rev="16800000"/>
              </a:lightRig>
            </a:scene3d>
            <a:sp3d prstMaterial="softEdge">
              <a:bevelT w="38100" h="38100"/>
            </a:sp3d>
          </a:bodyPr>
          <a:lstStyle/>
          <a:p>
            <a:pPr algn="ctr" fontAlgn="auto">
              <a:spcAft>
                <a:spcPts val="0"/>
              </a:spcAft>
              <a:defRPr/>
            </a:pPr>
            <a:endParaRPr lang="fr-FR" sz="4100" b="1" dirty="0">
              <a:ln w="6350">
                <a:noFill/>
              </a:ln>
              <a:solidFill>
                <a:schemeClr val="bg1"/>
              </a:solidFill>
              <a:effectLst>
                <a:outerShdw blurRad="38100" dist="38100" dir="2700000" algn="tl">
                  <a:srgbClr val="C0C0C0"/>
                </a:outerShdw>
              </a:effectLst>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randombar(horizontal)">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randombar(horizontal)">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randombar(horizontal)">
                                      <p:cBhvr>
                                        <p:cTn id="2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Espace réservé du pied de page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41987" name="Espace réservé du numéro de diapositive 3"/>
          <p:cNvSpPr>
            <a:spLocks noGrp="1"/>
          </p:cNvSpPr>
          <p:nvPr>
            <p:ph type="sldNum" sz="quarter" idx="12"/>
          </p:nvPr>
        </p:nvSpPr>
        <p:spPr bwMode="auto">
          <a:noFill/>
          <a:ln>
            <a:miter lim="800000"/>
            <a:headEnd/>
            <a:tailEnd/>
          </a:ln>
        </p:spPr>
        <p:txBody>
          <a:bodyPr/>
          <a:lstStyle/>
          <a:p>
            <a:fld id="{7E75896E-DF7F-4282-8EE5-8BDC46CF3818}" type="slidenum">
              <a:rPr lang="fr-FR"/>
              <a:pPr/>
              <a:t>16</a:t>
            </a:fld>
            <a:endParaRPr lang="fr-FR"/>
          </a:p>
        </p:txBody>
      </p:sp>
      <p:sp>
        <p:nvSpPr>
          <p:cNvPr id="31754" name="Rectangle 10"/>
          <p:cNvSpPr>
            <a:spLocks noGrp="1" noChangeArrowheads="1"/>
          </p:cNvSpPr>
          <p:nvPr>
            <p:ph type="title"/>
          </p:nvPr>
        </p:nvSpPr>
        <p:spPr>
          <a:effectLst>
            <a:outerShdw dist="38100" dir="2700000" rotWithShape="0">
              <a:srgbClr val="BFBFBF">
                <a:alpha val="42998"/>
              </a:srgbClr>
            </a:outerShdw>
          </a:effectLst>
        </p:spPr>
        <p:txBody>
          <a:bodyPr>
            <a:noAutofit/>
          </a:bodyPr>
          <a:lstStyle/>
          <a:p>
            <a:pPr eaLnBrk="1" hangingPunct="1">
              <a:defRPr/>
            </a:pPr>
            <a:r>
              <a:rPr lang="fr-FR" dirty="0" smtClean="0"/>
              <a:t>Activités des élèves en mini projet</a:t>
            </a:r>
          </a:p>
        </p:txBody>
      </p:sp>
      <p:grpSp>
        <p:nvGrpSpPr>
          <p:cNvPr id="2" name="Grouper 21"/>
          <p:cNvGrpSpPr>
            <a:grpSpLocks/>
          </p:cNvGrpSpPr>
          <p:nvPr/>
        </p:nvGrpSpPr>
        <p:grpSpPr bwMode="auto">
          <a:xfrm>
            <a:off x="381000" y="1600200"/>
            <a:ext cx="8361363" cy="4868863"/>
            <a:chOff x="381000" y="1600200"/>
            <a:chExt cx="8361363" cy="4868863"/>
          </a:xfrm>
        </p:grpSpPr>
        <p:sp>
          <p:nvSpPr>
            <p:cNvPr id="4" name="Flèche courbée vers la gauche 3"/>
            <p:cNvSpPr>
              <a:spLocks noChangeArrowheads="1"/>
            </p:cNvSpPr>
            <p:nvPr/>
          </p:nvSpPr>
          <p:spPr bwMode="auto">
            <a:xfrm>
              <a:off x="2835275" y="1600200"/>
              <a:ext cx="5907088" cy="4868863"/>
            </a:xfrm>
            <a:prstGeom prst="curvedLeftArrow">
              <a:avLst>
                <a:gd name="adj1" fmla="val 25000"/>
                <a:gd name="adj2" fmla="val 50000"/>
                <a:gd name="adj3" fmla="val 25001"/>
              </a:avLst>
            </a:prstGeom>
            <a:solidFill>
              <a:srgbClr val="F7BD40"/>
            </a:solidFill>
            <a:ln w="9525">
              <a:solidFill>
                <a:srgbClr val="000000"/>
              </a:solidFill>
              <a:miter lim="800000"/>
              <a:headEnd/>
              <a:tailEnd/>
            </a:ln>
            <a:effectLst>
              <a:outerShdw dist="23000" dir="5400000" rotWithShape="0">
                <a:srgbClr val="808080">
                  <a:alpha val="34998"/>
                </a:srgbClr>
              </a:outerShdw>
            </a:effectLst>
          </p:spPr>
          <p:txBody>
            <a:bodyPr anchor="ctr"/>
            <a:lstStyle/>
            <a:p>
              <a:pPr algn="ctr">
                <a:defRPr/>
              </a:pPr>
              <a:endParaRPr lang="fr-FR" sz="1000">
                <a:effectLst>
                  <a:outerShdw blurRad="38100" dist="38100" dir="2700000" algn="tl">
                    <a:srgbClr val="000000">
                      <a:alpha val="43137"/>
                    </a:srgbClr>
                  </a:outerShdw>
                </a:effectLst>
                <a:latin typeface="+mn-lt"/>
                <a:ea typeface="+mn-ea"/>
              </a:endParaRPr>
            </a:p>
          </p:txBody>
        </p:sp>
        <p:sp>
          <p:nvSpPr>
            <p:cNvPr id="6" name="Ellipse 5"/>
            <p:cNvSpPr>
              <a:spLocks noChangeArrowheads="1"/>
            </p:cNvSpPr>
            <p:nvPr/>
          </p:nvSpPr>
          <p:spPr bwMode="auto">
            <a:xfrm>
              <a:off x="381000" y="1600200"/>
              <a:ext cx="3808413" cy="1397000"/>
            </a:xfrm>
            <a:prstGeom prst="ellipse">
              <a:avLst/>
            </a:prstGeom>
            <a:solidFill>
              <a:srgbClr val="55A839"/>
            </a:solidFill>
            <a:ln w="9525">
              <a:solidFill>
                <a:srgbClr val="000000"/>
              </a:solidFill>
              <a:round/>
              <a:headEnd/>
              <a:tailEnd/>
            </a:ln>
            <a:effectLst>
              <a:outerShdw dist="23000" dir="5400000" rotWithShape="0">
                <a:srgbClr val="808080">
                  <a:alpha val="34998"/>
                </a:srgbClr>
              </a:outerShdw>
            </a:effectLst>
          </p:spPr>
          <p:txBody>
            <a:bodyPr anchor="ctr"/>
            <a:lstStyle/>
            <a:p>
              <a:pPr algn="ctr"/>
              <a:r>
                <a:rPr lang="fr-FR" sz="2800" dirty="0">
                  <a:solidFill>
                    <a:srgbClr val="000000"/>
                  </a:solidFill>
                  <a:effectLst>
                    <a:outerShdw blurRad="38100" dist="38100" dir="2700000" algn="tl">
                      <a:srgbClr val="FFFFFF"/>
                    </a:outerShdw>
                  </a:effectLst>
                  <a:latin typeface="Arial" charset="0"/>
                </a:rPr>
                <a:t>Identifier</a:t>
              </a:r>
              <a:r>
                <a:rPr lang="fr-FR" sz="2800" dirty="0" smtClean="0">
                  <a:solidFill>
                    <a:srgbClr val="000000"/>
                  </a:solidFill>
                  <a:effectLst>
                    <a:outerShdw blurRad="38100" dist="38100" dir="2700000" algn="tl">
                      <a:srgbClr val="FFFFFF"/>
                    </a:outerShdw>
                  </a:effectLst>
                  <a:latin typeface="Arial" charset="0"/>
                </a:rPr>
                <a:t> la </a:t>
              </a:r>
              <a:r>
                <a:rPr lang="fr-FR" sz="2800" dirty="0">
                  <a:solidFill>
                    <a:srgbClr val="000000"/>
                  </a:solidFill>
                  <a:effectLst>
                    <a:outerShdw blurRad="38100" dist="38100" dir="2700000" algn="tl">
                      <a:srgbClr val="FFFFFF"/>
                    </a:outerShdw>
                  </a:effectLst>
                  <a:latin typeface="Arial" charset="0"/>
                </a:rPr>
                <a:t>problématique</a:t>
              </a:r>
            </a:p>
          </p:txBody>
        </p:sp>
      </p:grpSp>
      <p:sp>
        <p:nvSpPr>
          <p:cNvPr id="7" name="Ellipse 6"/>
          <p:cNvSpPr>
            <a:spLocks noChangeArrowheads="1"/>
          </p:cNvSpPr>
          <p:nvPr/>
        </p:nvSpPr>
        <p:spPr bwMode="auto">
          <a:xfrm>
            <a:off x="5867400" y="1600200"/>
            <a:ext cx="2759075" cy="1371600"/>
          </a:xfrm>
          <a:prstGeom prst="ellipse">
            <a:avLst/>
          </a:prstGeom>
          <a:solidFill>
            <a:srgbClr val="55A839"/>
          </a:solidFill>
          <a:ln w="9525">
            <a:solidFill>
              <a:srgbClr val="000000"/>
            </a:solidFill>
            <a:round/>
            <a:headEnd/>
            <a:tailEnd/>
          </a:ln>
          <a:effectLst>
            <a:outerShdw dist="23000" dir="5400000" rotWithShape="0">
              <a:srgbClr val="808080">
                <a:alpha val="34998"/>
              </a:srgbClr>
            </a:outerShdw>
          </a:effectLst>
        </p:spPr>
        <p:txBody>
          <a:bodyPr anchor="ctr"/>
          <a:lstStyle/>
          <a:p>
            <a:pPr algn="ctr"/>
            <a:r>
              <a:rPr lang="fr-FR" sz="2800">
                <a:solidFill>
                  <a:srgbClr val="000000"/>
                </a:solidFill>
                <a:effectLst>
                  <a:outerShdw blurRad="38100" dist="38100" dir="2700000" algn="tl">
                    <a:srgbClr val="FFFFFF"/>
                  </a:outerShdw>
                </a:effectLst>
                <a:latin typeface="Arial" charset="0"/>
              </a:rPr>
              <a:t>Modéliser</a:t>
            </a:r>
          </a:p>
        </p:txBody>
      </p:sp>
      <p:sp>
        <p:nvSpPr>
          <p:cNvPr id="8" name="Ellipse 7"/>
          <p:cNvSpPr>
            <a:spLocks noChangeArrowheads="1"/>
          </p:cNvSpPr>
          <p:nvPr/>
        </p:nvSpPr>
        <p:spPr bwMode="auto">
          <a:xfrm>
            <a:off x="5638800" y="4953000"/>
            <a:ext cx="3187700" cy="1231900"/>
          </a:xfrm>
          <a:prstGeom prst="ellipse">
            <a:avLst/>
          </a:prstGeom>
          <a:solidFill>
            <a:srgbClr val="55A839"/>
          </a:solid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r>
              <a:rPr lang="fr-FR" sz="2800" dirty="0">
                <a:solidFill>
                  <a:srgbClr val="000000"/>
                </a:solidFill>
                <a:effectLst>
                  <a:outerShdw blurRad="38100" dist="38100" dir="2700000" algn="tl">
                    <a:srgbClr val="FFFFFF"/>
                  </a:outerShdw>
                </a:effectLst>
                <a:latin typeface="Arial" charset="0"/>
                <a:cs typeface="ＭＳ Ｐゴシック" charset="-128"/>
              </a:rPr>
              <a:t>Proposer des solutions</a:t>
            </a:r>
          </a:p>
        </p:txBody>
      </p:sp>
      <p:sp>
        <p:nvSpPr>
          <p:cNvPr id="9" name="Ellipse 8"/>
          <p:cNvSpPr>
            <a:spLocks noChangeArrowheads="1"/>
          </p:cNvSpPr>
          <p:nvPr/>
        </p:nvSpPr>
        <p:spPr bwMode="auto">
          <a:xfrm>
            <a:off x="762000" y="4953000"/>
            <a:ext cx="2159000" cy="1320800"/>
          </a:xfrm>
          <a:prstGeom prst="ellipse">
            <a:avLst/>
          </a:prstGeom>
          <a:solidFill>
            <a:srgbClr val="55A839"/>
          </a:solid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r>
              <a:rPr lang="fr-FR" sz="2800" dirty="0">
                <a:solidFill>
                  <a:srgbClr val="000000"/>
                </a:solidFill>
                <a:effectLst>
                  <a:outerShdw blurRad="38100" dist="38100" dir="2700000" algn="tl">
                    <a:srgbClr val="FFFFFF"/>
                  </a:outerShdw>
                </a:effectLst>
                <a:latin typeface="Arial" charset="0"/>
                <a:cs typeface="ＭＳ Ｐゴシック" charset="-128"/>
              </a:rPr>
              <a:t>Valider</a:t>
            </a:r>
          </a:p>
        </p:txBody>
      </p:sp>
      <p:sp>
        <p:nvSpPr>
          <p:cNvPr id="5" name="Ellipse 4"/>
          <p:cNvSpPr>
            <a:spLocks noChangeArrowheads="1"/>
          </p:cNvSpPr>
          <p:nvPr/>
        </p:nvSpPr>
        <p:spPr bwMode="auto">
          <a:xfrm>
            <a:off x="3352800" y="3048000"/>
            <a:ext cx="3051175" cy="1320800"/>
          </a:xfrm>
          <a:prstGeom prst="ellipse">
            <a:avLst/>
          </a:prstGeom>
          <a:solidFill>
            <a:srgbClr val="CCFFCC"/>
          </a:solidFill>
          <a:ln w="9525">
            <a:solidFill>
              <a:srgbClr val="000000"/>
            </a:solidFill>
            <a:round/>
            <a:headEnd/>
            <a:tailEnd/>
          </a:ln>
          <a:effectLst>
            <a:outerShdw dist="23000" dir="5400000" rotWithShape="0">
              <a:srgbClr val="808080">
                <a:alpha val="34998"/>
              </a:srgbClr>
            </a:outerShdw>
          </a:effectLst>
        </p:spPr>
        <p:txBody>
          <a:bodyPr anchor="ctr"/>
          <a:lstStyle/>
          <a:p>
            <a:pPr algn="ctr">
              <a:defRPr/>
            </a:pPr>
            <a:r>
              <a:rPr lang="fr-FR" sz="3300" dirty="0">
                <a:effectLst>
                  <a:outerShdw blurRad="38100" dist="38100" dir="2700000" algn="tl">
                    <a:srgbClr val="000000">
                      <a:alpha val="43137"/>
                    </a:srgbClr>
                  </a:outerShdw>
                </a:effectLst>
                <a:latin typeface="+mn-lt"/>
                <a:ea typeface="+mn-ea"/>
              </a:rPr>
              <a:t>Mini projet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p:txBody>
          <a:bodyPr>
            <a:noAutofit/>
          </a:bodyPr>
          <a:lstStyle/>
          <a:p>
            <a:pPr eaLnBrk="1" hangingPunct="1">
              <a:defRPr/>
            </a:pPr>
            <a:r>
              <a:rPr lang="fr-FR" dirty="0" smtClean="0"/>
              <a:t>Contenus des mini projets</a:t>
            </a:r>
          </a:p>
        </p:txBody>
      </p:sp>
      <p:sp>
        <p:nvSpPr>
          <p:cNvPr id="20483" name="Espace réservé du contenu 2"/>
          <p:cNvSpPr>
            <a:spLocks noGrp="1"/>
          </p:cNvSpPr>
          <p:nvPr>
            <p:ph idx="1"/>
          </p:nvPr>
        </p:nvSpPr>
        <p:spPr/>
        <p:txBody>
          <a:bodyPr/>
          <a:lstStyle/>
          <a:p>
            <a:pPr eaLnBrk="1" hangingPunct="1">
              <a:buFont typeface="Wingdings 2" charset="2"/>
              <a:buNone/>
            </a:pPr>
            <a:r>
              <a:rPr lang="fr-FR" smtClean="0"/>
              <a:t>Les activités proposées peuvent être :</a:t>
            </a:r>
          </a:p>
          <a:p>
            <a:pPr lvl="1" eaLnBrk="1" hangingPunct="1"/>
            <a:r>
              <a:rPr lang="fr-FR" smtClean="0"/>
              <a:t> des travaux de simulation portant sur des systèmes complexes réels</a:t>
            </a:r>
          </a:p>
          <a:p>
            <a:pPr lvl="1" eaLnBrk="1" hangingPunct="1"/>
            <a:r>
              <a:rPr lang="fr-FR" smtClean="0"/>
              <a:t> des travaux d’essais et de mesures sur des systèmes existants, au laboratoire ou accessibles en ligne</a:t>
            </a:r>
          </a:p>
          <a:p>
            <a:pPr lvl="1" eaLnBrk="1" hangingPunct="1"/>
            <a:r>
              <a:rPr lang="fr-FR" smtClean="0"/>
              <a:t> des modifications concernant des lois de commande ou des cartes de commande destinées à des systèmes existant dans le laboratoire</a:t>
            </a:r>
          </a:p>
          <a:p>
            <a:pPr lvl="1" eaLnBrk="1" hangingPunct="1"/>
            <a:r>
              <a:rPr lang="fr-FR" smtClean="0"/>
              <a:t> la rédaction de procédures de réglage ou de mesure.	</a:t>
            </a:r>
          </a:p>
        </p:txBody>
      </p:sp>
      <p:sp>
        <p:nvSpPr>
          <p:cNvPr id="43012" name="Espace réservé du pied de page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43013" name="Espace réservé du numéro de diapositive 3"/>
          <p:cNvSpPr>
            <a:spLocks noGrp="1"/>
          </p:cNvSpPr>
          <p:nvPr>
            <p:ph type="sldNum" sz="quarter" idx="12"/>
          </p:nvPr>
        </p:nvSpPr>
        <p:spPr bwMode="auto">
          <a:noFill/>
          <a:ln>
            <a:miter lim="800000"/>
            <a:headEnd/>
            <a:tailEnd/>
          </a:ln>
        </p:spPr>
        <p:txBody>
          <a:bodyPr/>
          <a:lstStyle/>
          <a:p>
            <a:fld id="{ED273129-D4A1-4A30-B322-624EFDA02884}" type="slidenum">
              <a:rPr lang="fr-FR"/>
              <a:pPr/>
              <a:t>17</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randombar(horizontal)">
                                      <p:cBhvr>
                                        <p:cTn id="7" dur="5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randombar(horizontal)">
                                      <p:cBhvr>
                                        <p:cTn id="12" dur="500"/>
                                        <p:tgtEl>
                                          <p:spTgt spid="204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Effect transition="in" filter="randombar(horizontal)">
                                      <p:cBhvr>
                                        <p:cTn id="17" dur="500"/>
                                        <p:tgtEl>
                                          <p:spTgt spid="204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0483">
                                            <p:txEl>
                                              <p:pRg st="3" end="3"/>
                                            </p:txEl>
                                          </p:spTgt>
                                        </p:tgtEl>
                                        <p:attrNameLst>
                                          <p:attrName>style.visibility</p:attrName>
                                        </p:attrNameLst>
                                      </p:cBhvr>
                                      <p:to>
                                        <p:strVal val="visible"/>
                                      </p:to>
                                    </p:set>
                                    <p:animEffect transition="in" filter="randombar(horizontal)">
                                      <p:cBhvr>
                                        <p:cTn id="22" dur="500"/>
                                        <p:tgtEl>
                                          <p:spTgt spid="2048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0483">
                                            <p:txEl>
                                              <p:pRg st="4" end="4"/>
                                            </p:txEl>
                                          </p:spTgt>
                                        </p:tgtEl>
                                        <p:attrNameLst>
                                          <p:attrName>style.visibility</p:attrName>
                                        </p:attrNameLst>
                                      </p:cBhvr>
                                      <p:to>
                                        <p:strVal val="visible"/>
                                      </p:to>
                                    </p:set>
                                    <p:animEffect transition="in" filter="randombar(horizontal)">
                                      <p:cBhvr>
                                        <p:cTn id="27" dur="500"/>
                                        <p:tgtEl>
                                          <p:spTgt spid="204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3" name="Rectangle 5"/>
          <p:cNvSpPr>
            <a:spLocks noGrp="1" noChangeArrowheads="1"/>
          </p:cNvSpPr>
          <p:nvPr>
            <p:ph type="title"/>
          </p:nvPr>
        </p:nvSpPr>
        <p:spPr/>
        <p:txBody>
          <a:bodyPr>
            <a:noAutofit/>
          </a:bodyPr>
          <a:lstStyle/>
          <a:p>
            <a:pPr eaLnBrk="1" hangingPunct="1">
              <a:defRPr/>
            </a:pPr>
            <a:r>
              <a:rPr lang="fr-FR" smtClean="0"/>
              <a:t>Les mini projets</a:t>
            </a:r>
            <a:endParaRPr lang="fr-FR" dirty="0" smtClean="0"/>
          </a:p>
        </p:txBody>
      </p:sp>
      <p:sp>
        <p:nvSpPr>
          <p:cNvPr id="39939" name="Rectangle 6"/>
          <p:cNvSpPr>
            <a:spLocks noGrp="1" noChangeArrowheads="1"/>
          </p:cNvSpPr>
          <p:nvPr>
            <p:ph idx="1"/>
          </p:nvPr>
        </p:nvSpPr>
        <p:spPr>
          <a:xfrm>
            <a:off x="457200" y="2689225"/>
            <a:ext cx="8229600" cy="3043238"/>
          </a:xfrm>
        </p:spPr>
        <p:txBody>
          <a:bodyPr/>
          <a:lstStyle/>
          <a:p>
            <a:pPr eaLnBrk="1" hangingPunct="1"/>
            <a:r>
              <a:rPr lang="fr-FR" smtClean="0"/>
              <a:t>L’ambition des mini projets doit rester modeste. </a:t>
            </a:r>
          </a:p>
          <a:p>
            <a:pPr eaLnBrk="1" hangingPunct="1"/>
            <a:endParaRPr lang="fr-FR" smtClean="0"/>
          </a:p>
          <a:p>
            <a:pPr eaLnBrk="1" hangingPunct="1"/>
            <a:r>
              <a:rPr lang="fr-FR" smtClean="0"/>
              <a:t>La durée du travail des étudiants sur un support de projet ne devra pas dépasser </a:t>
            </a:r>
            <a:r>
              <a:rPr lang="fr-FR" sz="2800" b="1" i="1" smtClean="0">
                <a:solidFill>
                  <a:srgbClr val="261CA4"/>
                </a:solidFill>
              </a:rPr>
              <a:t>4 semaines</a:t>
            </a:r>
            <a:r>
              <a:rPr lang="fr-FR" smtClean="0">
                <a:effectLst>
                  <a:outerShdw blurRad="38100" dist="38100" dir="2700000" algn="tl">
                    <a:srgbClr val="C0C0C0"/>
                  </a:outerShdw>
                </a:effectLst>
              </a:rPr>
              <a:t>.</a:t>
            </a:r>
          </a:p>
          <a:p>
            <a:pPr algn="ctr"/>
            <a:r>
              <a:rPr lang="fr-FR" smtClean="0"/>
              <a:t>2ème semestre = </a:t>
            </a:r>
            <a:r>
              <a:rPr lang="fr-FR" sz="2800" b="1" i="1" smtClean="0">
                <a:solidFill>
                  <a:srgbClr val="261CA4"/>
                </a:solidFill>
              </a:rPr>
              <a:t>12</a:t>
            </a:r>
            <a:r>
              <a:rPr lang="fr-FR" b="1" smtClean="0">
                <a:solidFill>
                  <a:srgbClr val="00B0F0"/>
                </a:solidFill>
              </a:rPr>
              <a:t> </a:t>
            </a:r>
            <a:r>
              <a:rPr lang="fr-FR" smtClean="0"/>
              <a:t>semaines</a:t>
            </a:r>
          </a:p>
          <a:p>
            <a:pPr algn="ctr"/>
            <a:r>
              <a:rPr lang="fr-FR" smtClean="0">
                <a:cs typeface="Arial" charset="0"/>
              </a:rPr>
              <a:t>→ </a:t>
            </a:r>
            <a:r>
              <a:rPr lang="fr-FR" sz="2800" b="1" i="1" smtClean="0">
                <a:solidFill>
                  <a:srgbClr val="261CA4"/>
                </a:solidFill>
              </a:rPr>
              <a:t>3</a:t>
            </a:r>
            <a:r>
              <a:rPr lang="fr-FR" smtClean="0">
                <a:cs typeface="Arial" charset="0"/>
              </a:rPr>
              <a:t> mini projets par étudiant</a:t>
            </a:r>
          </a:p>
          <a:p>
            <a:pPr eaLnBrk="1" hangingPunct="1"/>
            <a:endParaRPr lang="fr-FR" smtClean="0"/>
          </a:p>
        </p:txBody>
      </p:sp>
      <p:sp>
        <p:nvSpPr>
          <p:cNvPr id="44036"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44037" name="Espace réservé du numéro de diapositive 4"/>
          <p:cNvSpPr>
            <a:spLocks noGrp="1"/>
          </p:cNvSpPr>
          <p:nvPr>
            <p:ph type="sldNum" sz="quarter" idx="12"/>
          </p:nvPr>
        </p:nvSpPr>
        <p:spPr bwMode="auto">
          <a:noFill/>
          <a:ln>
            <a:miter lim="800000"/>
            <a:headEnd/>
            <a:tailEnd/>
          </a:ln>
        </p:spPr>
        <p:txBody>
          <a:bodyPr/>
          <a:lstStyle/>
          <a:p>
            <a:fld id="{2A344508-92C3-4789-BC51-0D9AC8521238}" type="slidenum">
              <a:rPr lang="fr-FR"/>
              <a:pPr/>
              <a:t>18</a:t>
            </a:fld>
            <a:endParaRPr lang="fr-FR"/>
          </a:p>
        </p:txBody>
      </p:sp>
      <p:sp>
        <p:nvSpPr>
          <p:cNvPr id="5" name="Rectangle 4"/>
          <p:cNvSpPr/>
          <p:nvPr/>
        </p:nvSpPr>
        <p:spPr>
          <a:xfrm>
            <a:off x="539750" y="1522413"/>
            <a:ext cx="8280400" cy="915987"/>
          </a:xfrm>
          <a:prstGeom prst="rect">
            <a:avLst/>
          </a:prstGeom>
          <a:ln>
            <a:solidFill>
              <a:srgbClr val="000000"/>
            </a:solidFill>
          </a:ln>
          <a:effectLst/>
        </p:spPr>
        <p:txBody>
          <a:bodyPr>
            <a:spAutoFit/>
          </a:bodyPr>
          <a:lstStyle/>
          <a:p>
            <a:pPr algn="ctr"/>
            <a:r>
              <a:rPr lang="fr-FR" sz="1800">
                <a:effectLst>
                  <a:outerShdw blurRad="38100" dist="38100" dir="2700000" algn="tl">
                    <a:srgbClr val="C0C0C0"/>
                  </a:outerShdw>
                </a:effectLst>
              </a:rPr>
              <a:t>Extraits du BO n°6 du 9 Février 2012 relatif au nouveau programme de sciences industrielles pour l’ingénieur des classes préparatoires scientifiques de technologie industrielle pour techniciens supérieurs (ATS)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randombar(horizontal)">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9939">
                                            <p:txEl>
                                              <p:pRg st="2" end="2"/>
                                            </p:txEl>
                                          </p:spTgt>
                                        </p:tgtEl>
                                        <p:attrNameLst>
                                          <p:attrName>style.visibility</p:attrName>
                                        </p:attrNameLst>
                                      </p:cBhvr>
                                      <p:to>
                                        <p:strVal val="visible"/>
                                      </p:to>
                                    </p:set>
                                    <p:animEffect transition="in" filter="randombar(horizontal)">
                                      <p:cBhvr>
                                        <p:cTn id="12" dur="500"/>
                                        <p:tgtEl>
                                          <p:spTgt spid="399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9939">
                                            <p:txEl>
                                              <p:pRg st="3" end="3"/>
                                            </p:txEl>
                                          </p:spTgt>
                                        </p:tgtEl>
                                        <p:attrNameLst>
                                          <p:attrName>style.visibility</p:attrName>
                                        </p:attrNameLst>
                                      </p:cBhvr>
                                      <p:to>
                                        <p:strVal val="visible"/>
                                      </p:to>
                                    </p:set>
                                    <p:animEffect transition="in" filter="randombar(horizontal)">
                                      <p:cBhvr>
                                        <p:cTn id="17" dur="500"/>
                                        <p:tgtEl>
                                          <p:spTgt spid="3993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9939">
                                            <p:txEl>
                                              <p:pRg st="4" end="4"/>
                                            </p:txEl>
                                          </p:spTgt>
                                        </p:tgtEl>
                                        <p:attrNameLst>
                                          <p:attrName>style.visibility</p:attrName>
                                        </p:attrNameLst>
                                      </p:cBhvr>
                                      <p:to>
                                        <p:strVal val="visible"/>
                                      </p:to>
                                    </p:set>
                                    <p:animEffect transition="in" filter="randombar(horizontal)">
                                      <p:cBhvr>
                                        <p:cTn id="22" dur="500"/>
                                        <p:tgtEl>
                                          <p:spTgt spid="399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3" name="Rectangle 5"/>
          <p:cNvSpPr>
            <a:spLocks noGrp="1" noChangeArrowheads="1"/>
          </p:cNvSpPr>
          <p:nvPr>
            <p:ph type="title"/>
          </p:nvPr>
        </p:nvSpPr>
        <p:spPr/>
        <p:txBody>
          <a:bodyPr>
            <a:noAutofit/>
          </a:bodyPr>
          <a:lstStyle/>
          <a:p>
            <a:pPr eaLnBrk="1" hangingPunct="1">
              <a:defRPr/>
            </a:pPr>
            <a:r>
              <a:rPr lang="fr-FR" smtClean="0"/>
              <a:t>Les mini projets</a:t>
            </a:r>
            <a:endParaRPr lang="fr-FR" dirty="0" smtClean="0"/>
          </a:p>
        </p:txBody>
      </p:sp>
      <p:sp>
        <p:nvSpPr>
          <p:cNvPr id="22531" name="Rectangle 6"/>
          <p:cNvSpPr>
            <a:spLocks noGrp="1" noChangeArrowheads="1"/>
          </p:cNvSpPr>
          <p:nvPr>
            <p:ph idx="1"/>
          </p:nvPr>
        </p:nvSpPr>
        <p:spPr>
          <a:xfrm>
            <a:off x="457200" y="2747963"/>
            <a:ext cx="8229600" cy="3670300"/>
          </a:xfrm>
        </p:spPr>
        <p:txBody>
          <a:bodyPr/>
          <a:lstStyle/>
          <a:p>
            <a:pPr eaLnBrk="1" hangingPunct="1"/>
            <a:r>
              <a:rPr lang="fr-FR" smtClean="0"/>
              <a:t>Plusieurs groupes pourront réaliser simultanément un même mini projet, cependant il ne s’agit pas de faire du mini projet une activité dans laquelle tous les étudiants feraient la même chose au même moment. </a:t>
            </a:r>
          </a:p>
          <a:p>
            <a:pPr eaLnBrk="1" hangingPunct="1"/>
            <a:endParaRPr lang="fr-FR" smtClean="0"/>
          </a:p>
          <a:p>
            <a:pPr eaLnBrk="1" hangingPunct="1"/>
            <a:r>
              <a:rPr lang="fr-FR" smtClean="0"/>
              <a:t>Le nombre total de mini projets réalisés dans la classe doit rester compatible avec la charge de travail du binôme de professeurs. </a:t>
            </a:r>
          </a:p>
        </p:txBody>
      </p:sp>
      <p:sp>
        <p:nvSpPr>
          <p:cNvPr id="46084"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46085" name="Espace réservé du numéro de diapositive 4"/>
          <p:cNvSpPr>
            <a:spLocks noGrp="1"/>
          </p:cNvSpPr>
          <p:nvPr>
            <p:ph type="sldNum" sz="quarter" idx="12"/>
          </p:nvPr>
        </p:nvSpPr>
        <p:spPr bwMode="auto">
          <a:noFill/>
          <a:ln>
            <a:miter lim="800000"/>
            <a:headEnd/>
            <a:tailEnd/>
          </a:ln>
        </p:spPr>
        <p:txBody>
          <a:bodyPr/>
          <a:lstStyle/>
          <a:p>
            <a:fld id="{8B7A9882-F96C-43E5-B998-4F58F9F3CD11}" type="slidenum">
              <a:rPr lang="fr-FR"/>
              <a:pPr/>
              <a:t>19</a:t>
            </a:fld>
            <a:endParaRPr lang="fr-FR"/>
          </a:p>
        </p:txBody>
      </p:sp>
      <p:sp>
        <p:nvSpPr>
          <p:cNvPr id="7" name="Rectangle 6"/>
          <p:cNvSpPr/>
          <p:nvPr/>
        </p:nvSpPr>
        <p:spPr>
          <a:xfrm>
            <a:off x="539750" y="1522413"/>
            <a:ext cx="8280400" cy="915987"/>
          </a:xfrm>
          <a:prstGeom prst="rect">
            <a:avLst/>
          </a:prstGeom>
          <a:ln>
            <a:solidFill>
              <a:srgbClr val="000000"/>
            </a:solidFill>
          </a:ln>
          <a:effectLst/>
        </p:spPr>
        <p:txBody>
          <a:bodyPr>
            <a:spAutoFit/>
          </a:bodyPr>
          <a:lstStyle/>
          <a:p>
            <a:pPr algn="ctr"/>
            <a:r>
              <a:rPr lang="fr-FR" sz="1800">
                <a:effectLst>
                  <a:outerShdw blurRad="38100" dist="38100" dir="2700000" algn="tl">
                    <a:srgbClr val="C0C0C0"/>
                  </a:outerShdw>
                </a:effectLst>
              </a:rPr>
              <a:t>Extraits du BO n°6 du 9 Février 2012 relatif au nouveau programme de sciences industrielles pour l’ingénieur des classes préparatoires scientifiques de technologie industrielle pour techniciens supérieurs (ATS)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randombar(horizontal)">
                                      <p:cBhvr>
                                        <p:cTn id="7" dur="500"/>
                                        <p:tgtEl>
                                          <p:spTgt spid="22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randombar(horizontal)">
                                      <p:cBhvr>
                                        <p:cTn id="12" dur="500"/>
                                        <p:tgtEl>
                                          <p:spTgt spid="225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5" name="Rectangle 5"/>
          <p:cNvSpPr>
            <a:spLocks noGrp="1" noChangeArrowheads="1"/>
          </p:cNvSpPr>
          <p:nvPr>
            <p:ph type="title"/>
          </p:nvPr>
        </p:nvSpPr>
        <p:spPr>
          <a:xfrm>
            <a:off x="381000" y="468496"/>
            <a:ext cx="8382000" cy="815608"/>
          </a:xfrm>
          <a:effectLst>
            <a:outerShdw blurRad="50800" dist="38100" dir="2700000">
              <a:schemeClr val="bg1">
                <a:lumMod val="75000"/>
                <a:alpha val="43000"/>
              </a:schemeClr>
            </a:outerShdw>
          </a:effectLst>
        </p:spPr>
        <p:txBody>
          <a:bodyPr>
            <a:normAutofit/>
            <a:scene3d>
              <a:camera prst="orthographicFront"/>
              <a:lightRig rig="soft" dir="t">
                <a:rot lat="0" lon="0" rev="16800000"/>
              </a:lightRig>
            </a:scene3d>
            <a:sp3d prstMaterial="softEdge">
              <a:bevelT w="38100" h="38100"/>
            </a:sp3d>
          </a:bodyPr>
          <a:lstStyle/>
          <a:p>
            <a:pPr eaLnBrk="1" fontAlgn="auto" hangingPunct="1">
              <a:spcAft>
                <a:spcPts val="0"/>
              </a:spcAft>
              <a:defRPr/>
            </a:pPr>
            <a:r>
              <a:rPr lang="fr-FR" dirty="0" smtClean="0">
                <a:effectLst>
                  <a:outerShdw blurRad="38100" dist="38100" dir="2700000" algn="tl">
                    <a:schemeClr val="bg1">
                      <a:lumMod val="75000"/>
                    </a:schemeClr>
                  </a:outerShdw>
                </a:effectLst>
                <a:ea typeface="+mj-ea"/>
              </a:rPr>
              <a:t>Spécificités de la CPGE ATS :</a:t>
            </a:r>
          </a:p>
        </p:txBody>
      </p:sp>
      <p:sp>
        <p:nvSpPr>
          <p:cNvPr id="3" name="Espace réservé du contenu 2"/>
          <p:cNvSpPr>
            <a:spLocks noGrp="1"/>
          </p:cNvSpPr>
          <p:nvPr>
            <p:ph idx="1"/>
          </p:nvPr>
        </p:nvSpPr>
        <p:spPr/>
        <p:txBody>
          <a:bodyPr>
            <a:normAutofit/>
          </a:bodyPr>
          <a:lstStyle/>
          <a:p>
            <a:pPr marL="0" indent="0" eaLnBrk="1" hangingPunct="1"/>
            <a:r>
              <a:rPr lang="fr-FR" sz="2400" dirty="0" smtClean="0">
                <a:effectLst>
                  <a:outerShdw blurRad="38100" dist="38100" dir="2700000" algn="tl">
                    <a:srgbClr val="C0C0C0"/>
                  </a:outerShdw>
                </a:effectLst>
              </a:rPr>
              <a:t> Classe de </a:t>
            </a:r>
            <a:r>
              <a:rPr lang="fr-FR" sz="2800" b="1" i="1" dirty="0" smtClean="0">
                <a:solidFill>
                  <a:srgbClr val="261CA4"/>
                </a:solidFill>
                <a:cs typeface="+mn-cs"/>
              </a:rPr>
              <a:t>Mathématiques Spéciales </a:t>
            </a:r>
            <a:r>
              <a:rPr lang="fr-FR" sz="2400" dirty="0" smtClean="0">
                <a:effectLst>
                  <a:outerShdw blurRad="38100" dist="38100" dir="2700000" algn="tl">
                    <a:srgbClr val="C0C0C0"/>
                  </a:outerShdw>
                </a:effectLst>
              </a:rPr>
              <a:t>réservée aux étudiants titulaires d’un BTS ou d’un DUT</a:t>
            </a:r>
          </a:p>
          <a:p>
            <a:pPr marL="0" indent="0" eaLnBrk="1" hangingPunct="1">
              <a:buClr>
                <a:srgbClr val="0BD0D9"/>
              </a:buClr>
            </a:pPr>
            <a:endParaRPr lang="fr-FR" sz="2400" dirty="0" smtClean="0">
              <a:solidFill>
                <a:srgbClr val="000000"/>
              </a:solidFill>
              <a:effectLst>
                <a:outerShdw blurRad="38100" dist="38100" dir="2700000" algn="tl">
                  <a:srgbClr val="C0C0C0"/>
                </a:outerShdw>
              </a:effectLst>
            </a:endParaRPr>
          </a:p>
          <a:p>
            <a:pPr marL="0" indent="0" eaLnBrk="1" hangingPunct="1"/>
            <a:r>
              <a:rPr lang="fr-FR" sz="2400" dirty="0" smtClean="0">
                <a:effectLst>
                  <a:outerShdw blurRad="38100" dist="38100" dir="2700000" algn="tl">
                    <a:srgbClr val="C0C0C0"/>
                  </a:outerShdw>
                </a:effectLst>
              </a:rPr>
              <a:t> Une stratégie pédagogique :</a:t>
            </a:r>
          </a:p>
          <a:p>
            <a:pPr lvl="1" eaLnBrk="1" hangingPunct="1"/>
            <a:r>
              <a:rPr lang="fr-FR" sz="2800" b="1" i="1" dirty="0" smtClean="0">
                <a:solidFill>
                  <a:srgbClr val="261CA4"/>
                </a:solidFill>
              </a:rPr>
              <a:t>Adaptée</a:t>
            </a:r>
            <a:r>
              <a:rPr lang="fr-FR" dirty="0" smtClean="0">
                <a:solidFill>
                  <a:srgbClr val="FFFF00"/>
                </a:solidFill>
                <a:effectLst>
                  <a:outerShdw blurRad="38100" dist="38100" dir="2700000" algn="tl">
                    <a:srgbClr val="C0C0C0"/>
                  </a:outerShdw>
                </a:effectLst>
              </a:rPr>
              <a:t> </a:t>
            </a:r>
            <a:r>
              <a:rPr lang="fr-FR" dirty="0" smtClean="0">
                <a:effectLst>
                  <a:outerShdw blurRad="38100" dist="38100" dir="2700000" algn="tl">
                    <a:srgbClr val="C0C0C0"/>
                  </a:outerShdw>
                </a:effectLst>
              </a:rPr>
              <a:t>à un public hétérogène;</a:t>
            </a:r>
          </a:p>
          <a:p>
            <a:pPr lvl="1" eaLnBrk="1" hangingPunct="1"/>
            <a:r>
              <a:rPr lang="fr-FR" dirty="0" smtClean="0">
                <a:effectLst>
                  <a:outerShdw blurRad="38100" dist="38100" dir="2700000" algn="tl">
                    <a:srgbClr val="C0C0C0"/>
                  </a:outerShdw>
                </a:effectLst>
              </a:rPr>
              <a:t>Fondée sur les </a:t>
            </a:r>
            <a:r>
              <a:rPr lang="fr-FR" sz="2800" b="1" i="1" dirty="0" smtClean="0">
                <a:solidFill>
                  <a:srgbClr val="261CA4"/>
                </a:solidFill>
              </a:rPr>
              <a:t>compétences BAC+2 </a:t>
            </a:r>
            <a:r>
              <a:rPr lang="fr-FR" dirty="0" smtClean="0">
                <a:effectLst>
                  <a:outerShdw blurRad="38100" dist="38100" dir="2700000" algn="tl">
                    <a:srgbClr val="C0C0C0"/>
                  </a:outerShdw>
                </a:effectLst>
              </a:rPr>
              <a:t>des étudiants;</a:t>
            </a:r>
          </a:p>
          <a:p>
            <a:pPr lvl="1" eaLnBrk="1" hangingPunct="1"/>
            <a:r>
              <a:rPr lang="fr-FR" dirty="0" smtClean="0">
                <a:effectLst>
                  <a:outerShdw blurRad="38100" dist="38100" dir="2700000" algn="tl">
                    <a:srgbClr val="C0C0C0"/>
                  </a:outerShdw>
                </a:effectLst>
              </a:rPr>
              <a:t>Favorisant </a:t>
            </a:r>
            <a:r>
              <a:rPr lang="fr-FR" sz="2800" b="1" i="1" dirty="0" smtClean="0">
                <a:solidFill>
                  <a:srgbClr val="261CA4"/>
                </a:solidFill>
              </a:rPr>
              <a:t>l’harmonisation des différents profils </a:t>
            </a:r>
            <a:r>
              <a:rPr lang="fr-FR" dirty="0" smtClean="0">
                <a:effectLst>
                  <a:outerShdw blurRad="38100" dist="38100" dir="2700000" algn="tl">
                    <a:srgbClr val="C0C0C0"/>
                  </a:outerShdw>
                </a:effectLst>
              </a:rPr>
              <a:t>sur l’ensemble des champs des sciences de l’ingénieur.</a:t>
            </a:r>
          </a:p>
          <a:p>
            <a:pPr marL="0" indent="0" eaLnBrk="1" hangingPunct="1">
              <a:buClr>
                <a:srgbClr val="0BD0D9"/>
              </a:buClr>
            </a:pPr>
            <a:endParaRPr lang="fr-FR" sz="2400" dirty="0" smtClean="0">
              <a:effectLst>
                <a:outerShdw blurRad="38100" dist="38100" dir="2700000" algn="tl">
                  <a:srgbClr val="C0C0C0"/>
                </a:outerShdw>
              </a:effectLst>
            </a:endParaRPr>
          </a:p>
        </p:txBody>
      </p:sp>
      <p:sp>
        <p:nvSpPr>
          <p:cNvPr id="5" name="Espace réservé du pied de page 5"/>
          <p:cNvSpPr>
            <a:spLocks noGrp="1"/>
          </p:cNvSpPr>
          <p:nvPr>
            <p:ph type="ftr" sz="quarter" idx="11"/>
          </p:nvPr>
        </p:nvSpPr>
        <p:spPr/>
        <p:txBody>
          <a:bodyPr/>
          <a:lstStyle/>
          <a:p>
            <a:pPr>
              <a:defRPr/>
            </a:pPr>
            <a:r>
              <a:rPr lang="fr-FR"/>
              <a:t>Enseignement en CPGE ATS - </a:t>
            </a:r>
            <a:r>
              <a:rPr lang="en-US"/>
              <a:t>25 Juin 2012</a:t>
            </a:r>
          </a:p>
        </p:txBody>
      </p:sp>
      <p:sp>
        <p:nvSpPr>
          <p:cNvPr id="17413" name="Espace réservé du numéro de diapositive 4"/>
          <p:cNvSpPr>
            <a:spLocks noGrp="1"/>
          </p:cNvSpPr>
          <p:nvPr>
            <p:ph type="sldNum" sz="quarter" idx="12"/>
          </p:nvPr>
        </p:nvSpPr>
        <p:spPr bwMode="auto">
          <a:noFill/>
          <a:ln>
            <a:miter lim="800000"/>
            <a:headEnd/>
            <a:tailEnd/>
          </a:ln>
        </p:spPr>
        <p:txBody>
          <a:bodyPr/>
          <a:lstStyle/>
          <a:p>
            <a:fld id="{1FC26108-5ECD-43A3-8377-5EB72F23632D}" type="slidenum">
              <a:rPr lang="fr-FR"/>
              <a:pPr/>
              <a:t>2</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ox(in)">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ox(in)">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ox(in)">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22" name="Rectangle 6"/>
          <p:cNvSpPr>
            <a:spLocks noGrp="1" noChangeArrowheads="1"/>
          </p:cNvSpPr>
          <p:nvPr>
            <p:ph type="title"/>
          </p:nvPr>
        </p:nvSpPr>
        <p:spPr/>
        <p:txBody>
          <a:bodyPr>
            <a:noAutofit/>
          </a:bodyPr>
          <a:lstStyle/>
          <a:p>
            <a:pPr eaLnBrk="1" hangingPunct="1">
              <a:defRPr/>
            </a:pPr>
            <a:r>
              <a:rPr lang="fr-FR" smtClean="0"/>
              <a:t>Les mini projets</a:t>
            </a:r>
          </a:p>
        </p:txBody>
      </p:sp>
      <p:sp>
        <p:nvSpPr>
          <p:cNvPr id="23555" name="Rectangle 7"/>
          <p:cNvSpPr>
            <a:spLocks noGrp="1" noChangeArrowheads="1"/>
          </p:cNvSpPr>
          <p:nvPr>
            <p:ph idx="1"/>
          </p:nvPr>
        </p:nvSpPr>
        <p:spPr>
          <a:xfrm>
            <a:off x="457200" y="2781300"/>
            <a:ext cx="8229600" cy="3263900"/>
          </a:xfrm>
        </p:spPr>
        <p:txBody>
          <a:bodyPr/>
          <a:lstStyle/>
          <a:p>
            <a:pPr eaLnBrk="1" hangingPunct="1"/>
            <a:r>
              <a:rPr lang="fr-FR" smtClean="0"/>
              <a:t>Chaque séance donne lieu à la </a:t>
            </a:r>
            <a:r>
              <a:rPr lang="fr-FR" sz="2800" b="1" i="1" smtClean="0">
                <a:solidFill>
                  <a:srgbClr val="261CA4"/>
                </a:solidFill>
              </a:rPr>
              <a:t>rédaction d’une note de synthèse</a:t>
            </a:r>
            <a:r>
              <a:rPr lang="fr-FR" smtClean="0"/>
              <a:t> par les élèves qui doit traduire l’avancement des travaux et les difficultés rencontrées. </a:t>
            </a:r>
          </a:p>
          <a:p>
            <a:pPr eaLnBrk="1" hangingPunct="1"/>
            <a:endParaRPr lang="fr-FR" smtClean="0"/>
          </a:p>
          <a:p>
            <a:pPr eaLnBrk="1" hangingPunct="1"/>
            <a:r>
              <a:rPr lang="fr-FR" smtClean="0"/>
              <a:t>Cette note est analysée par les deux professeurs. Les conclusions de cette analyse guident la progression pédagogique qui doit être élaborée à partir de centres d’intérêts.</a:t>
            </a:r>
          </a:p>
          <a:p>
            <a:pPr eaLnBrk="1" hangingPunct="1"/>
            <a:endParaRPr lang="fr-FR" smtClean="0"/>
          </a:p>
        </p:txBody>
      </p:sp>
      <p:sp>
        <p:nvSpPr>
          <p:cNvPr id="48132"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48133" name="Espace réservé du numéro de diapositive 4"/>
          <p:cNvSpPr>
            <a:spLocks noGrp="1"/>
          </p:cNvSpPr>
          <p:nvPr>
            <p:ph type="sldNum" sz="quarter" idx="12"/>
          </p:nvPr>
        </p:nvSpPr>
        <p:spPr bwMode="auto">
          <a:noFill/>
          <a:ln>
            <a:miter lim="800000"/>
            <a:headEnd/>
            <a:tailEnd/>
          </a:ln>
        </p:spPr>
        <p:txBody>
          <a:bodyPr/>
          <a:lstStyle/>
          <a:p>
            <a:fld id="{C8012D99-7119-4880-B678-196F0A21137D}" type="slidenum">
              <a:rPr lang="fr-FR"/>
              <a:pPr/>
              <a:t>20</a:t>
            </a:fld>
            <a:endParaRPr lang="fr-FR"/>
          </a:p>
        </p:txBody>
      </p:sp>
      <p:sp>
        <p:nvSpPr>
          <p:cNvPr id="7" name="Rectangle 6"/>
          <p:cNvSpPr/>
          <p:nvPr/>
        </p:nvSpPr>
        <p:spPr>
          <a:xfrm>
            <a:off x="539750" y="1522413"/>
            <a:ext cx="8280400" cy="915987"/>
          </a:xfrm>
          <a:prstGeom prst="rect">
            <a:avLst/>
          </a:prstGeom>
          <a:ln>
            <a:solidFill>
              <a:srgbClr val="000000"/>
            </a:solidFill>
          </a:ln>
          <a:effectLst/>
        </p:spPr>
        <p:txBody>
          <a:bodyPr>
            <a:spAutoFit/>
          </a:bodyPr>
          <a:lstStyle/>
          <a:p>
            <a:pPr algn="ctr"/>
            <a:r>
              <a:rPr lang="fr-FR" sz="1800">
                <a:effectLst>
                  <a:outerShdw blurRad="38100" dist="38100" dir="2700000" algn="tl">
                    <a:srgbClr val="C0C0C0"/>
                  </a:outerShdw>
                </a:effectLst>
              </a:rPr>
              <a:t>Extraits du BO n°6 du 9 Février 2012 relatif au nouveau programme de sciences industrielles pour l’ingénieur des classes préparatoires scientifiques de technologie industrielle pour techniciens supérieurs (ATS)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randombar(horizontal)">
                                      <p:cBhvr>
                                        <p:cTn id="7" dur="500"/>
                                        <p:tgtEl>
                                          <p:spTgt spid="235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555">
                                            <p:txEl>
                                              <p:pRg st="2" end="2"/>
                                            </p:txEl>
                                          </p:spTgt>
                                        </p:tgtEl>
                                        <p:attrNameLst>
                                          <p:attrName>style.visibility</p:attrName>
                                        </p:attrNameLst>
                                      </p:cBhvr>
                                      <p:to>
                                        <p:strVal val="visible"/>
                                      </p:to>
                                    </p:set>
                                    <p:animEffect transition="in" filter="randombar(horizontal)">
                                      <p:cBhvr>
                                        <p:cTn id="12" dur="500"/>
                                        <p:tgtEl>
                                          <p:spTgt spid="235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0178" name="Picture 5"/>
          <p:cNvPicPr>
            <a:picLocks noChangeAspect="1" noChangeArrowheads="1"/>
          </p:cNvPicPr>
          <p:nvPr/>
        </p:nvPicPr>
        <p:blipFill>
          <a:blip r:embed="rId2" cstate="print"/>
          <a:srcRect/>
          <a:stretch>
            <a:fillRect/>
          </a:stretch>
        </p:blipFill>
        <p:spPr bwMode="auto">
          <a:xfrm>
            <a:off x="914400" y="1676400"/>
            <a:ext cx="4391025" cy="4257675"/>
          </a:xfrm>
          <a:prstGeom prst="rect">
            <a:avLst/>
          </a:prstGeom>
          <a:noFill/>
          <a:ln w="9525">
            <a:noFill/>
            <a:miter lim="800000"/>
            <a:headEnd/>
            <a:tailEnd/>
          </a:ln>
        </p:spPr>
      </p:pic>
      <p:sp>
        <p:nvSpPr>
          <p:cNvPr id="50179" name="Espace réservé du pied de page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50180" name="Espace réservé du numéro de diapositive 3"/>
          <p:cNvSpPr>
            <a:spLocks noGrp="1"/>
          </p:cNvSpPr>
          <p:nvPr>
            <p:ph type="sldNum" sz="quarter" idx="12"/>
          </p:nvPr>
        </p:nvSpPr>
        <p:spPr bwMode="auto">
          <a:noFill/>
          <a:ln>
            <a:miter lim="800000"/>
            <a:headEnd/>
            <a:tailEnd/>
          </a:ln>
        </p:spPr>
        <p:txBody>
          <a:bodyPr/>
          <a:lstStyle/>
          <a:p>
            <a:fld id="{A76AE248-FBC2-44E1-9AC3-97FABAE8BD41}" type="slidenum">
              <a:rPr lang="fr-FR"/>
              <a:pPr/>
              <a:t>21</a:t>
            </a:fld>
            <a:endParaRPr lang="fr-FR"/>
          </a:p>
        </p:txBody>
      </p:sp>
      <p:sp>
        <p:nvSpPr>
          <p:cNvPr id="37894" name="Rectangle 6"/>
          <p:cNvSpPr>
            <a:spLocks noGrp="1" noChangeArrowheads="1"/>
          </p:cNvSpPr>
          <p:nvPr>
            <p:ph type="title"/>
          </p:nvPr>
        </p:nvSpPr>
        <p:spPr>
          <a:effectLst>
            <a:outerShdw dist="38100" dir="2700000" rotWithShape="0">
              <a:srgbClr val="BFBFBF">
                <a:alpha val="42998"/>
              </a:srgbClr>
            </a:outerShdw>
          </a:effectLst>
        </p:spPr>
        <p:txBody>
          <a:bodyPr>
            <a:noAutofit/>
          </a:bodyPr>
          <a:lstStyle/>
          <a:p>
            <a:pPr eaLnBrk="1" hangingPunct="1">
              <a:defRPr/>
            </a:pPr>
            <a:r>
              <a:rPr lang="fr-FR" smtClean="0"/>
              <a:t>Exemple de mini projet</a:t>
            </a:r>
            <a:endParaRPr lang="fr-FR" dirty="0" smtClean="0"/>
          </a:p>
        </p:txBody>
      </p:sp>
      <p:sp>
        <p:nvSpPr>
          <p:cNvPr id="6" name="ZoneTexte 7"/>
          <p:cNvSpPr txBox="1">
            <a:spLocks noChangeArrowheads="1"/>
          </p:cNvSpPr>
          <p:nvPr/>
        </p:nvSpPr>
        <p:spPr bwMode="auto">
          <a:xfrm>
            <a:off x="3635375" y="3500438"/>
            <a:ext cx="5184775" cy="641350"/>
          </a:xfrm>
          <a:prstGeom prst="rect">
            <a:avLst/>
          </a:prstGeom>
          <a:noFill/>
          <a:ln w="9525">
            <a:noFill/>
            <a:miter lim="800000"/>
            <a:headEnd/>
            <a:tailEnd/>
          </a:ln>
        </p:spPr>
        <p:txBody>
          <a:bodyPr>
            <a:spAutoFit/>
          </a:bodyPr>
          <a:lstStyle/>
          <a:p>
            <a:pPr algn="ctr"/>
            <a:r>
              <a:rPr lang="fr-FR" b="1">
                <a:solidFill>
                  <a:srgbClr val="C0504D"/>
                </a:solidFill>
                <a:effectLst>
                  <a:outerShdw blurRad="38100" dist="38100" dir="2700000" algn="tl">
                    <a:srgbClr val="C0C0C0"/>
                  </a:outerShdw>
                </a:effectLst>
              </a:rPr>
              <a:t>Barrière Sympact</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7" name="Rectangle 5"/>
          <p:cNvSpPr>
            <a:spLocks noGrp="1" noChangeArrowheads="1"/>
          </p:cNvSpPr>
          <p:nvPr>
            <p:ph type="title"/>
          </p:nvPr>
        </p:nvSpPr>
        <p:spPr/>
        <p:txBody>
          <a:bodyPr>
            <a:noAutofit/>
          </a:bodyPr>
          <a:lstStyle/>
          <a:p>
            <a:pPr eaLnBrk="1" hangingPunct="1"/>
            <a:r>
              <a:rPr lang="fr-FR" smtClean="0">
                <a:effectLst>
                  <a:outerShdw blurRad="38100" dist="38100" dir="2700000" algn="tl">
                    <a:srgbClr val="C0C0C0"/>
                  </a:outerShdw>
                </a:effectLst>
              </a:rPr>
              <a:t>Problématique</a:t>
            </a:r>
          </a:p>
        </p:txBody>
      </p:sp>
      <p:sp>
        <p:nvSpPr>
          <p:cNvPr id="51203" name="Rectangle 6"/>
          <p:cNvSpPr>
            <a:spLocks noGrp="1" noChangeArrowheads="1"/>
          </p:cNvSpPr>
          <p:nvPr>
            <p:ph idx="1"/>
          </p:nvPr>
        </p:nvSpPr>
        <p:spPr/>
        <p:txBody>
          <a:bodyPr/>
          <a:lstStyle/>
          <a:p>
            <a:pPr eaLnBrk="1" hangingPunct="1"/>
            <a:r>
              <a:rPr lang="fr-FR" smtClean="0"/>
              <a:t>Afin d’assurer le fonctionnement de ses gares de péage sur coupure EDF et en cas de non démarrage des groupes de sécurité, </a:t>
            </a:r>
            <a:r>
              <a:rPr lang="fr-FR" smtClean="0">
                <a:solidFill>
                  <a:srgbClr val="0000FF"/>
                </a:solidFill>
              </a:rPr>
              <a:t>une société autoroutière souhaite  mettre en place une alimentation autonome et indépendante sur chacune des barrières. </a:t>
            </a:r>
          </a:p>
          <a:p>
            <a:pPr eaLnBrk="1" hangingPunct="1"/>
            <a:endParaRPr lang="fr-FR" smtClean="0">
              <a:solidFill>
                <a:srgbClr val="0000FF"/>
              </a:solidFill>
            </a:endParaRPr>
          </a:p>
          <a:p>
            <a:pPr eaLnBrk="1" hangingPunct="1"/>
            <a:r>
              <a:rPr lang="fr-FR" smtClean="0"/>
              <a:t>Le flux maximal de véhicules est estimé à 120 par heure.</a:t>
            </a:r>
          </a:p>
        </p:txBody>
      </p:sp>
      <p:sp>
        <p:nvSpPr>
          <p:cNvPr id="51204"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51205" name="Espace réservé du numéro de diapositive 4"/>
          <p:cNvSpPr>
            <a:spLocks noGrp="1"/>
          </p:cNvSpPr>
          <p:nvPr>
            <p:ph type="sldNum" sz="quarter" idx="12"/>
          </p:nvPr>
        </p:nvSpPr>
        <p:spPr bwMode="auto">
          <a:noFill/>
          <a:ln>
            <a:miter lim="800000"/>
            <a:headEnd/>
            <a:tailEnd/>
          </a:ln>
        </p:spPr>
        <p:txBody>
          <a:bodyPr/>
          <a:lstStyle/>
          <a:p>
            <a:fld id="{CA482365-1869-40BD-9D77-785CB29282C5}" type="slidenum">
              <a:rPr lang="fr-FR"/>
              <a:pPr/>
              <a:t>22</a:t>
            </a:fld>
            <a:endParaRPr lang="fr-F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45" name="Rectangle 9"/>
          <p:cNvSpPr>
            <a:spLocks noGrp="1" noChangeArrowheads="1"/>
          </p:cNvSpPr>
          <p:nvPr>
            <p:ph idx="1"/>
          </p:nvPr>
        </p:nvSpPr>
        <p:spPr>
          <a:xfrm>
            <a:off x="663575" y="1998663"/>
            <a:ext cx="8229600" cy="4238625"/>
          </a:xfrm>
        </p:spPr>
        <p:txBody>
          <a:bodyPr>
            <a:normAutofit/>
          </a:bodyPr>
          <a:lstStyle/>
          <a:p>
            <a:pPr algn="ctr" eaLnBrk="1" hangingPunct="1">
              <a:buClr>
                <a:srgbClr val="0BD0D9"/>
              </a:buClr>
              <a:buFont typeface="Wingdings 2" charset="2"/>
              <a:buNone/>
            </a:pPr>
            <a:r>
              <a:rPr lang="fr-FR" sz="2000" b="1" smtClean="0">
                <a:solidFill>
                  <a:srgbClr val="C00000"/>
                </a:solidFill>
                <a:effectLst>
                  <a:outerShdw blurRad="38100" dist="38100" dir="2700000" algn="tl">
                    <a:srgbClr val="C0C0C0"/>
                  </a:outerShdw>
                </a:effectLst>
                <a:sym typeface="Wingdings" charset="2"/>
              </a:rPr>
              <a:t>Mini projet</a:t>
            </a:r>
          </a:p>
          <a:p>
            <a:pPr eaLnBrk="1" hangingPunct="1">
              <a:buClr>
                <a:srgbClr val="0BD0D9"/>
              </a:buClr>
              <a:buFont typeface="Wingdings 2" charset="2"/>
              <a:buNone/>
            </a:pPr>
            <a:r>
              <a:rPr lang="fr-FR" sz="2000" b="1" u="sng" smtClean="0">
                <a:solidFill>
                  <a:srgbClr val="C00000"/>
                </a:solidFill>
                <a:effectLst>
                  <a:outerShdw blurRad="38100" dist="38100" dir="2700000" algn="tl">
                    <a:srgbClr val="C0C0C0"/>
                  </a:outerShdw>
                </a:effectLst>
              </a:rPr>
              <a:t>Objectif</a:t>
            </a:r>
            <a:r>
              <a:rPr lang="fr-FR" sz="2000" b="1" smtClean="0">
                <a:solidFill>
                  <a:srgbClr val="C00000"/>
                </a:solidFill>
                <a:effectLst>
                  <a:outerShdw blurRad="38100" dist="38100" dir="2700000" algn="tl">
                    <a:srgbClr val="C0C0C0"/>
                  </a:outerShdw>
                </a:effectLst>
              </a:rPr>
              <a:t> : Prise en main de la barrière Sympact et de son ENT</a:t>
            </a:r>
          </a:p>
          <a:p>
            <a:pPr eaLnBrk="1" hangingPunct="1">
              <a:buClr>
                <a:srgbClr val="0BD0D9"/>
              </a:buClr>
            </a:pPr>
            <a:endParaRPr lang="fr-FR" sz="2000" b="1" smtClean="0">
              <a:solidFill>
                <a:srgbClr val="C00000"/>
              </a:solidFill>
              <a:effectLst>
                <a:outerShdw blurRad="38100" dist="38100" dir="2700000" algn="tl">
                  <a:srgbClr val="C0C0C0"/>
                </a:outerShdw>
              </a:effectLst>
            </a:endParaRPr>
          </a:p>
          <a:p>
            <a:pPr eaLnBrk="1" hangingPunct="1">
              <a:buClr>
                <a:srgbClr val="0BD0D9"/>
              </a:buClr>
              <a:buFontTx/>
              <a:buChar char="•"/>
            </a:pPr>
            <a:r>
              <a:rPr lang="fr-FR" sz="2000" smtClean="0">
                <a:effectLst>
                  <a:outerShdw blurRad="38100" dist="38100" dir="2700000" algn="tl">
                    <a:srgbClr val="C0C0C0"/>
                  </a:outerShdw>
                </a:effectLst>
              </a:rPr>
              <a:t>Analyser la problématique proposée : quelle stratégie mettre en place afin de répondre à la problématique ? </a:t>
            </a:r>
          </a:p>
          <a:p>
            <a:pPr eaLnBrk="1" hangingPunct="1">
              <a:buClr>
                <a:srgbClr val="0BD0D9"/>
              </a:buClr>
              <a:buFontTx/>
              <a:buChar char="•"/>
            </a:pPr>
            <a:r>
              <a:rPr lang="fr-FR" sz="2000" smtClean="0">
                <a:effectLst>
                  <a:outerShdw blurRad="38100" dist="38100" dir="2700000" algn="tl">
                    <a:srgbClr val="C0C0C0"/>
                  </a:outerShdw>
                </a:effectLst>
              </a:rPr>
              <a:t>Analyser le système fonctionnellement et structurellement : identifier les chaînes d’énergie et d’information  ;</a:t>
            </a:r>
          </a:p>
          <a:p>
            <a:pPr eaLnBrk="1" hangingPunct="1">
              <a:buClr>
                <a:srgbClr val="0BD0D9"/>
              </a:buClr>
              <a:buFontTx/>
              <a:buChar char="•"/>
            </a:pPr>
            <a:r>
              <a:rPr lang="fr-FR" sz="2000" smtClean="0">
                <a:effectLst>
                  <a:outerShdw blurRad="38100" dist="38100" dir="2700000" algn="tl">
                    <a:srgbClr val="C0C0C0"/>
                  </a:outerShdw>
                </a:effectLst>
              </a:rPr>
              <a:t>Identifier les différents points de mesure et le matériel à disposition, puis réaliser des mesures ;</a:t>
            </a:r>
          </a:p>
          <a:p>
            <a:pPr eaLnBrk="1" hangingPunct="1">
              <a:buClr>
                <a:srgbClr val="0BD0D9"/>
              </a:buClr>
              <a:buFontTx/>
              <a:buChar char="•"/>
            </a:pPr>
            <a:r>
              <a:rPr lang="fr-FR" sz="2000" smtClean="0">
                <a:effectLst>
                  <a:outerShdw blurRad="38100" dist="38100" dir="2700000" algn="tl">
                    <a:srgbClr val="C0C0C0"/>
                  </a:outerShdw>
                </a:effectLst>
              </a:rPr>
              <a:t>Rechercher une structure permettant d’assurer l’autonomie énergétique du système.</a:t>
            </a:r>
          </a:p>
          <a:p>
            <a:pPr eaLnBrk="1" hangingPunct="1">
              <a:buClr>
                <a:srgbClr val="0BD0D9"/>
              </a:buClr>
              <a:buFontTx/>
              <a:buChar char="•"/>
            </a:pPr>
            <a:r>
              <a:rPr lang="fr-FR" sz="2000" smtClean="0">
                <a:effectLst>
                  <a:outerShdw blurRad="38100" dist="38100" dir="2700000" algn="tl">
                    <a:srgbClr val="C0C0C0"/>
                  </a:outerShdw>
                </a:effectLst>
              </a:rPr>
              <a:t>Planifier les semaines suivantes.</a:t>
            </a:r>
            <a:endParaRPr lang="fr-FR" sz="2000" smtClean="0"/>
          </a:p>
        </p:txBody>
      </p:sp>
      <p:sp>
        <p:nvSpPr>
          <p:cNvPr id="51" name="Espace réservé du pied de page 5"/>
          <p:cNvSpPr>
            <a:spLocks noGrp="1"/>
          </p:cNvSpPr>
          <p:nvPr>
            <p:ph type="ftr" sz="quarter" idx="11"/>
          </p:nvPr>
        </p:nvSpPr>
        <p:spPr/>
        <p:txBody>
          <a:bodyPr/>
          <a:lstStyle/>
          <a:p>
            <a:pPr>
              <a:defRPr/>
            </a:pPr>
            <a:r>
              <a:rPr lang="fr-FR"/>
              <a:t>Enseignement en CPGE ATS - </a:t>
            </a:r>
            <a:r>
              <a:rPr lang="en-US"/>
              <a:t>25 Juin 2012</a:t>
            </a:r>
          </a:p>
        </p:txBody>
      </p:sp>
      <p:sp>
        <p:nvSpPr>
          <p:cNvPr id="52228" name="Espace réservé du numéro de diapositive 4"/>
          <p:cNvSpPr>
            <a:spLocks noGrp="1"/>
          </p:cNvSpPr>
          <p:nvPr>
            <p:ph type="sldNum" sz="quarter" idx="12"/>
          </p:nvPr>
        </p:nvSpPr>
        <p:spPr bwMode="auto">
          <a:noFill/>
          <a:ln>
            <a:miter lim="800000"/>
            <a:headEnd/>
            <a:tailEnd/>
          </a:ln>
        </p:spPr>
        <p:txBody>
          <a:bodyPr/>
          <a:lstStyle/>
          <a:p>
            <a:fld id="{67E950A4-416B-414A-BE59-773C3F8AB218}" type="slidenum">
              <a:rPr lang="fr-FR"/>
              <a:pPr/>
              <a:t>23</a:t>
            </a:fld>
            <a:endParaRPr lang="fr-FR"/>
          </a:p>
        </p:txBody>
      </p:sp>
      <p:sp>
        <p:nvSpPr>
          <p:cNvPr id="16" name="Rectangle à coins arrondis 15"/>
          <p:cNvSpPr/>
          <p:nvPr/>
        </p:nvSpPr>
        <p:spPr>
          <a:xfrm>
            <a:off x="323850" y="1916113"/>
            <a:ext cx="8624888" cy="4321175"/>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sz="1000">
              <a:effectLst>
                <a:outerShdw blurRad="38100" dist="38100" dir="2700000" algn="tl">
                  <a:srgbClr val="000000">
                    <a:alpha val="43137"/>
                  </a:srgbClr>
                </a:outerShdw>
              </a:effectLst>
            </a:endParaRPr>
          </a:p>
        </p:txBody>
      </p:sp>
      <p:graphicFrame>
        <p:nvGraphicFramePr>
          <p:cNvPr id="39992" name="Group 56"/>
          <p:cNvGraphicFramePr>
            <a:graphicFrameLocks noGrp="1"/>
          </p:cNvGraphicFramePr>
          <p:nvPr/>
        </p:nvGraphicFramePr>
        <p:xfrm>
          <a:off x="468313" y="549275"/>
          <a:ext cx="8280400" cy="1152525"/>
        </p:xfrm>
        <a:graphic>
          <a:graphicData uri="http://schemas.openxmlformats.org/drawingml/2006/table">
            <a:tbl>
              <a:tblPr/>
              <a:tblGrid>
                <a:gridCol w="690562"/>
                <a:gridCol w="688975"/>
                <a:gridCol w="690563"/>
                <a:gridCol w="690562"/>
                <a:gridCol w="688975"/>
                <a:gridCol w="690563"/>
                <a:gridCol w="690562"/>
                <a:gridCol w="688975"/>
                <a:gridCol w="690563"/>
                <a:gridCol w="690562"/>
                <a:gridCol w="688975"/>
                <a:gridCol w="690563"/>
              </a:tblGrid>
              <a:tr h="333375">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1</a:t>
                      </a: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2</a:t>
                      </a:r>
                      <a:endParaRPr kumimoji="0" lang="fr-FR" sz="14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3</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4</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r>
              <a:tr h="520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7" name="Rectangle 3"/>
          <p:cNvSpPr>
            <a:spLocks noGrp="1" noChangeArrowheads="1"/>
          </p:cNvSpPr>
          <p:nvPr>
            <p:ph idx="1"/>
          </p:nvPr>
        </p:nvSpPr>
        <p:spPr>
          <a:xfrm>
            <a:off x="663575" y="1854200"/>
            <a:ext cx="8229600" cy="4238625"/>
          </a:xfrm>
        </p:spPr>
        <p:txBody>
          <a:bodyPr>
            <a:normAutofit/>
          </a:bodyPr>
          <a:lstStyle/>
          <a:p>
            <a:pPr marL="0" indent="12700" algn="ctr" eaLnBrk="1" hangingPunct="1">
              <a:lnSpc>
                <a:spcPct val="90000"/>
              </a:lnSpc>
              <a:buClr>
                <a:srgbClr val="0BD0D9"/>
              </a:buClr>
              <a:buFont typeface="Wingdings 2" charset="2"/>
              <a:buNone/>
            </a:pPr>
            <a:r>
              <a:rPr lang="fr-FR" sz="2000" b="1" smtClean="0">
                <a:solidFill>
                  <a:srgbClr val="C00000"/>
                </a:solidFill>
                <a:effectLst>
                  <a:outerShdw blurRad="38100" dist="38100" dir="2700000" algn="tl">
                    <a:srgbClr val="C0C0C0"/>
                  </a:outerShdw>
                </a:effectLst>
              </a:rPr>
              <a:t>Mini projet</a:t>
            </a:r>
          </a:p>
          <a:p>
            <a:pPr marL="0" indent="12700" eaLnBrk="1" hangingPunct="1">
              <a:lnSpc>
                <a:spcPct val="90000"/>
              </a:lnSpc>
              <a:buClr>
                <a:srgbClr val="0BD0D9"/>
              </a:buClr>
              <a:buFont typeface="Wingdings 2" charset="2"/>
              <a:buNone/>
            </a:pPr>
            <a:r>
              <a:rPr lang="fr-FR" sz="2000" b="1" u="sng" smtClean="0">
                <a:solidFill>
                  <a:srgbClr val="C00000"/>
                </a:solidFill>
                <a:effectLst>
                  <a:outerShdw blurRad="38100" dist="38100" dir="2700000" algn="tl">
                    <a:srgbClr val="C0C0C0"/>
                  </a:outerShdw>
                </a:effectLst>
              </a:rPr>
              <a:t>Objectif 1:</a:t>
            </a:r>
            <a:r>
              <a:rPr lang="fr-FR" sz="2000" smtClean="0">
                <a:effectLst>
                  <a:outerShdw blurRad="38100" dist="38100" dir="2700000" algn="tl">
                    <a:srgbClr val="C0C0C0"/>
                  </a:outerShdw>
                </a:effectLst>
              </a:rPr>
              <a:t> </a:t>
            </a:r>
            <a:r>
              <a:rPr lang="fr-FR" sz="2000" b="1" smtClean="0">
                <a:solidFill>
                  <a:srgbClr val="C00000"/>
                </a:solidFill>
                <a:effectLst>
                  <a:outerShdw blurRad="38100" dist="38100" dir="2700000" algn="tl">
                    <a:srgbClr val="C0C0C0"/>
                  </a:outerShdw>
                </a:effectLst>
              </a:rPr>
              <a:t>En fonction des nouvelles contraintes d’exploitation, déterminer les conditions de fonctionnement optimales des constituants de la barrière</a:t>
            </a:r>
          </a:p>
          <a:p>
            <a:pPr marL="3043238" lvl="1" eaLnBrk="1" hangingPunct="1">
              <a:lnSpc>
                <a:spcPct val="90000"/>
              </a:lnSpc>
            </a:pPr>
            <a:r>
              <a:rPr lang="fr-FR" sz="1800" smtClean="0">
                <a:effectLst>
                  <a:outerShdw blurRad="38100" dist="38100" dir="2700000" algn="tl">
                    <a:srgbClr val="C0C0C0"/>
                  </a:outerShdw>
                </a:effectLst>
              </a:rPr>
              <a:t>Mesurer pour chaque constituant de la chaîne d’énergie les grandeurs en entrée et sortie ; </a:t>
            </a:r>
          </a:p>
          <a:p>
            <a:pPr marL="3043238" lvl="1" eaLnBrk="1" hangingPunct="1">
              <a:lnSpc>
                <a:spcPct val="90000"/>
              </a:lnSpc>
            </a:pPr>
            <a:r>
              <a:rPr lang="fr-FR" sz="1800" smtClean="0">
                <a:effectLst>
                  <a:outerShdw blurRad="38100" dist="38100" dir="2700000" algn="tl">
                    <a:srgbClr val="C0C0C0"/>
                  </a:outerShdw>
                </a:effectLst>
              </a:rPr>
              <a:t>Calculer les puissances en jeu et les rendements pour différentes conditions de fonctionnement, en utilisant différents réglages du ressort et de la tête de la barrière; </a:t>
            </a:r>
          </a:p>
          <a:p>
            <a:pPr marL="3043238" lvl="1" eaLnBrk="1" hangingPunct="1">
              <a:lnSpc>
                <a:spcPct val="90000"/>
              </a:lnSpc>
            </a:pPr>
            <a:r>
              <a:rPr lang="fr-FR" sz="1800" smtClean="0">
                <a:effectLst>
                  <a:outerShdw blurRad="38100" dist="38100" dir="2700000" algn="tl">
                    <a:srgbClr val="C0C0C0"/>
                  </a:outerShdw>
                </a:effectLst>
              </a:rPr>
              <a:t>Localiser les pertes ;</a:t>
            </a:r>
          </a:p>
          <a:p>
            <a:pPr marL="3043238" lvl="1" eaLnBrk="1" hangingPunct="1">
              <a:lnSpc>
                <a:spcPct val="90000"/>
              </a:lnSpc>
            </a:pPr>
            <a:r>
              <a:rPr lang="fr-FR" sz="1800" smtClean="0">
                <a:effectLst>
                  <a:outerShdw blurRad="38100" dist="38100" dir="2700000" algn="tl">
                    <a:srgbClr val="C0C0C0"/>
                  </a:outerShdw>
                </a:effectLst>
              </a:rPr>
              <a:t>Déterminer un réglage optimal de la chaîne cinématique et l’énergie nécessaire au bon fonctionnement de la barrière.</a:t>
            </a:r>
          </a:p>
          <a:p>
            <a:pPr marL="0" indent="12700" eaLnBrk="1" hangingPunct="1">
              <a:lnSpc>
                <a:spcPct val="90000"/>
              </a:lnSpc>
              <a:buClr>
                <a:srgbClr val="0BD0D9"/>
              </a:buClr>
              <a:buFontTx/>
              <a:buChar char="•"/>
            </a:pPr>
            <a:endParaRPr lang="fr-FR" sz="2000" smtClean="0">
              <a:effectLst>
                <a:outerShdw blurRad="38100" dist="38100" dir="2700000" algn="tl">
                  <a:srgbClr val="C0C0C0"/>
                </a:outerShdw>
              </a:effectLst>
            </a:endParaRPr>
          </a:p>
        </p:txBody>
      </p:sp>
      <p:sp>
        <p:nvSpPr>
          <p:cNvPr id="52" name="Espace réservé du pied de page 5"/>
          <p:cNvSpPr>
            <a:spLocks noGrp="1"/>
          </p:cNvSpPr>
          <p:nvPr>
            <p:ph type="ftr" sz="quarter" idx="11"/>
          </p:nvPr>
        </p:nvSpPr>
        <p:spPr/>
        <p:txBody>
          <a:bodyPr/>
          <a:lstStyle/>
          <a:p>
            <a:pPr>
              <a:defRPr/>
            </a:pPr>
            <a:r>
              <a:rPr lang="fr-FR"/>
              <a:t>Enseignement en CPGE ATS - </a:t>
            </a:r>
            <a:r>
              <a:rPr lang="en-US"/>
              <a:t>25 Juin 2012</a:t>
            </a:r>
          </a:p>
        </p:txBody>
      </p:sp>
      <p:sp>
        <p:nvSpPr>
          <p:cNvPr id="53252" name="Espace réservé du numéro de diapositive 4"/>
          <p:cNvSpPr>
            <a:spLocks noGrp="1"/>
          </p:cNvSpPr>
          <p:nvPr>
            <p:ph type="sldNum" sz="quarter" idx="12"/>
          </p:nvPr>
        </p:nvSpPr>
        <p:spPr bwMode="auto">
          <a:noFill/>
          <a:ln>
            <a:miter lim="800000"/>
            <a:headEnd/>
            <a:tailEnd/>
          </a:ln>
        </p:spPr>
        <p:txBody>
          <a:bodyPr/>
          <a:lstStyle/>
          <a:p>
            <a:fld id="{31A87903-A2AE-4470-99D0-1355E64841E3}" type="slidenum">
              <a:rPr lang="fr-FR"/>
              <a:pPr/>
              <a:t>24</a:t>
            </a:fld>
            <a:endParaRPr lang="fr-FR"/>
          </a:p>
        </p:txBody>
      </p:sp>
      <p:sp>
        <p:nvSpPr>
          <p:cNvPr id="16" name="Rectangle à coins arrondis 15"/>
          <p:cNvSpPr/>
          <p:nvPr/>
        </p:nvSpPr>
        <p:spPr>
          <a:xfrm>
            <a:off x="323850" y="1844675"/>
            <a:ext cx="8624888" cy="4321175"/>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sz="1000">
              <a:effectLst>
                <a:outerShdw blurRad="38100" dist="38100" dir="2700000" algn="tl">
                  <a:srgbClr val="000000">
                    <a:alpha val="43137"/>
                  </a:srgbClr>
                </a:outerShdw>
              </a:effectLst>
            </a:endParaRPr>
          </a:p>
        </p:txBody>
      </p:sp>
      <p:graphicFrame>
        <p:nvGraphicFramePr>
          <p:cNvPr id="113716" name="Group 52"/>
          <p:cNvGraphicFramePr>
            <a:graphicFrameLocks noGrp="1"/>
          </p:cNvGraphicFramePr>
          <p:nvPr/>
        </p:nvGraphicFramePr>
        <p:xfrm>
          <a:off x="468313" y="549275"/>
          <a:ext cx="8280400" cy="1152525"/>
        </p:xfrm>
        <a:graphic>
          <a:graphicData uri="http://schemas.openxmlformats.org/drawingml/2006/table">
            <a:tbl>
              <a:tblPr/>
              <a:tblGrid>
                <a:gridCol w="690562"/>
                <a:gridCol w="688975"/>
                <a:gridCol w="690563"/>
                <a:gridCol w="690562"/>
                <a:gridCol w="688975"/>
                <a:gridCol w="690563"/>
                <a:gridCol w="690562"/>
                <a:gridCol w="688975"/>
                <a:gridCol w="690563"/>
                <a:gridCol w="690562"/>
                <a:gridCol w="688975"/>
                <a:gridCol w="690563"/>
              </a:tblGrid>
              <a:tr h="333375">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1</a:t>
                      </a: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2</a:t>
                      </a:r>
                      <a:endParaRPr kumimoji="0" lang="fr-FR" sz="14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3</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4</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r>
              <a:tr h="520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3300" name="Image 2"/>
          <p:cNvPicPr>
            <a:picLocks noChangeAspect="1"/>
          </p:cNvPicPr>
          <p:nvPr/>
        </p:nvPicPr>
        <p:blipFill>
          <a:blip r:embed="rId2" cstate="print"/>
          <a:srcRect/>
          <a:stretch>
            <a:fillRect/>
          </a:stretch>
        </p:blipFill>
        <p:spPr bwMode="auto">
          <a:xfrm>
            <a:off x="468313" y="3716338"/>
            <a:ext cx="2949575" cy="18573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93" name="Rectangle 9"/>
          <p:cNvSpPr>
            <a:spLocks noGrp="1" noChangeArrowheads="1"/>
          </p:cNvSpPr>
          <p:nvPr>
            <p:ph idx="1"/>
          </p:nvPr>
        </p:nvSpPr>
        <p:spPr/>
        <p:txBody>
          <a:bodyPr>
            <a:normAutofit/>
          </a:bodyPr>
          <a:lstStyle/>
          <a:p>
            <a:pPr algn="ctr" eaLnBrk="1" hangingPunct="1">
              <a:buClr>
                <a:srgbClr val="0BD0D9"/>
              </a:buClr>
              <a:buFont typeface="Wingdings 2" charset="2"/>
              <a:buNone/>
            </a:pPr>
            <a:r>
              <a:rPr lang="fr-FR" sz="2000" b="1" smtClean="0">
                <a:solidFill>
                  <a:srgbClr val="C00000"/>
                </a:solidFill>
                <a:effectLst>
                  <a:outerShdw blurRad="38100" dist="38100" dir="2700000" algn="tl">
                    <a:srgbClr val="C0C0C0"/>
                  </a:outerShdw>
                </a:effectLst>
                <a:sym typeface="Wingdings" charset="2"/>
              </a:rPr>
              <a:t>Mini projet</a:t>
            </a:r>
          </a:p>
          <a:p>
            <a:pPr eaLnBrk="1" hangingPunct="1">
              <a:buClr>
                <a:srgbClr val="0BD0D9"/>
              </a:buClr>
              <a:buFont typeface="Wingdings 2" charset="2"/>
              <a:buNone/>
            </a:pPr>
            <a:r>
              <a:rPr lang="fr-FR" sz="2000" b="1" u="sng" smtClean="0">
                <a:solidFill>
                  <a:srgbClr val="C00000"/>
                </a:solidFill>
                <a:effectLst>
                  <a:outerShdw blurRad="38100" dist="38100" dir="2700000" algn="tl">
                    <a:srgbClr val="C0C0C0"/>
                  </a:outerShdw>
                </a:effectLst>
              </a:rPr>
              <a:t>Objectif 2 :</a:t>
            </a:r>
            <a:r>
              <a:rPr lang="fr-FR" sz="2000" b="1" smtClean="0">
                <a:solidFill>
                  <a:srgbClr val="C00000"/>
                </a:solidFill>
                <a:effectLst>
                  <a:outerShdw blurRad="38100" dist="38100" dir="2700000" algn="tl">
                    <a:srgbClr val="C0C0C0"/>
                  </a:outerShdw>
                </a:effectLst>
              </a:rPr>
              <a:t> Analyser la transmission de l’information nécessaire à la modification de  la configuration du variateur en cas d’absence réseau.</a:t>
            </a:r>
          </a:p>
          <a:p>
            <a:pPr marL="3046413" lvl="1" indent="-153988" eaLnBrk="1" hangingPunct="1"/>
            <a:r>
              <a:rPr lang="fr-FR" sz="1600" smtClean="0">
                <a:effectLst>
                  <a:outerShdw blurRad="38100" dist="38100" dir="2700000" algn="tl">
                    <a:srgbClr val="C0C0C0"/>
                  </a:outerShdw>
                </a:effectLst>
              </a:rPr>
              <a:t>Réaliser différentes mesures avec un oscilloscope en transmettant à partir de l’ENT des trames de configuration au variateur </a:t>
            </a:r>
          </a:p>
          <a:p>
            <a:pPr marL="3046413" lvl="1" indent="-153988" eaLnBrk="1" hangingPunct="1"/>
            <a:r>
              <a:rPr lang="fr-FR" sz="1600" smtClean="0">
                <a:effectLst>
                  <a:outerShdw blurRad="38100" dist="38100" dir="2700000" algn="tl">
                    <a:srgbClr val="C0C0C0"/>
                  </a:outerShdw>
                </a:effectLst>
              </a:rPr>
              <a:t>Déterminer le protocole de communication utilisé (débit, mode de transmission, …);</a:t>
            </a:r>
          </a:p>
          <a:p>
            <a:pPr marL="3046413" lvl="1" indent="-153988" eaLnBrk="1" hangingPunct="1"/>
            <a:r>
              <a:rPr lang="fr-FR" sz="1600" smtClean="0">
                <a:effectLst>
                  <a:outerShdw blurRad="38100" dist="38100" dir="2700000" algn="tl">
                    <a:srgbClr val="C0C0C0"/>
                  </a:outerShdw>
                </a:effectLst>
              </a:rPr>
              <a:t>Déterminer les informations à transmettre au variateur de fréquence pour adapter son fonctionnement à l’absence de réseau. </a:t>
            </a:r>
          </a:p>
          <a:p>
            <a:pPr marL="3046413" lvl="1" indent="-153988" eaLnBrk="1" hangingPunct="1"/>
            <a:r>
              <a:rPr lang="fr-FR" sz="1600" smtClean="0">
                <a:effectLst>
                  <a:outerShdw blurRad="38100" dist="38100" dir="2700000" algn="tl">
                    <a:srgbClr val="C0C0C0"/>
                  </a:outerShdw>
                </a:effectLst>
              </a:rPr>
              <a:t>A l’aide d’un</a:t>
            </a:r>
            <a:r>
              <a:rPr lang="fr-FR" smtClean="0">
                <a:effectLst>
                  <a:outerShdw blurRad="38100" dist="38100" dir="2700000" algn="tl">
                    <a:srgbClr val="C0C0C0"/>
                  </a:outerShdw>
                </a:effectLst>
              </a:rPr>
              <a:t> </a:t>
            </a:r>
            <a:r>
              <a:rPr lang="fr-FR" sz="1600" smtClean="0">
                <a:effectLst>
                  <a:outerShdw blurRad="38100" dist="38100" dir="2700000" algn="tl">
                    <a:srgbClr val="C0C0C0"/>
                  </a:outerShdw>
                </a:effectLst>
              </a:rPr>
              <a:t>logiciel de génération de trame ModBus, envoyer la trame au variateur et vérifier le bon fonctionnement</a:t>
            </a:r>
          </a:p>
          <a:p>
            <a:pPr eaLnBrk="1" hangingPunct="1">
              <a:buClr>
                <a:srgbClr val="0BD0D9"/>
              </a:buClr>
            </a:pPr>
            <a:endParaRPr lang="fr-FR" sz="1800" smtClean="0">
              <a:effectLst>
                <a:outerShdw blurRad="38100" dist="38100" dir="2700000" algn="tl">
                  <a:srgbClr val="C0C0C0"/>
                </a:outerShdw>
              </a:effectLst>
            </a:endParaRPr>
          </a:p>
        </p:txBody>
      </p:sp>
      <p:sp>
        <p:nvSpPr>
          <p:cNvPr id="53" name="Espace réservé du pied de page 5"/>
          <p:cNvSpPr>
            <a:spLocks noGrp="1"/>
          </p:cNvSpPr>
          <p:nvPr>
            <p:ph type="ftr" sz="quarter" idx="11"/>
          </p:nvPr>
        </p:nvSpPr>
        <p:spPr/>
        <p:txBody>
          <a:bodyPr/>
          <a:lstStyle/>
          <a:p>
            <a:pPr>
              <a:defRPr/>
            </a:pPr>
            <a:r>
              <a:rPr lang="fr-FR"/>
              <a:t>Enseignement en CPGE ATS - </a:t>
            </a:r>
            <a:r>
              <a:rPr lang="en-US"/>
              <a:t>25 Juin 2012</a:t>
            </a:r>
          </a:p>
        </p:txBody>
      </p:sp>
      <p:sp>
        <p:nvSpPr>
          <p:cNvPr id="54276" name="Espace réservé du numéro de diapositive 4"/>
          <p:cNvSpPr>
            <a:spLocks noGrp="1"/>
          </p:cNvSpPr>
          <p:nvPr>
            <p:ph type="sldNum" sz="quarter" idx="12"/>
          </p:nvPr>
        </p:nvSpPr>
        <p:spPr bwMode="auto">
          <a:noFill/>
          <a:ln>
            <a:miter lim="800000"/>
            <a:headEnd/>
            <a:tailEnd/>
          </a:ln>
        </p:spPr>
        <p:txBody>
          <a:bodyPr/>
          <a:lstStyle/>
          <a:p>
            <a:fld id="{12BE657B-734C-4BB6-9F79-3F6A7C373839}" type="slidenum">
              <a:rPr lang="fr-FR"/>
              <a:pPr/>
              <a:t>25</a:t>
            </a:fld>
            <a:endParaRPr lang="fr-FR"/>
          </a:p>
        </p:txBody>
      </p:sp>
      <p:pic>
        <p:nvPicPr>
          <p:cNvPr id="54277" name="Image 1" descr="Capture d’écran 2012-03-30 à 07.57.05.png"/>
          <p:cNvPicPr>
            <a:picLocks noChangeAspect="1"/>
          </p:cNvPicPr>
          <p:nvPr/>
        </p:nvPicPr>
        <p:blipFill>
          <a:blip r:embed="rId2" cstate="print"/>
          <a:srcRect/>
          <a:stretch>
            <a:fillRect/>
          </a:stretch>
        </p:blipFill>
        <p:spPr bwMode="auto">
          <a:xfrm>
            <a:off x="538163" y="4149725"/>
            <a:ext cx="2849562" cy="1649413"/>
          </a:xfrm>
          <a:prstGeom prst="rect">
            <a:avLst/>
          </a:prstGeom>
          <a:noFill/>
          <a:ln w="9525">
            <a:noFill/>
            <a:miter lim="800000"/>
            <a:headEnd/>
            <a:tailEnd/>
          </a:ln>
        </p:spPr>
      </p:pic>
      <p:pic>
        <p:nvPicPr>
          <p:cNvPr id="54278" name="Image 2" descr="Capture d’écran 2012-03-30 à 07.58.20.png"/>
          <p:cNvPicPr>
            <a:picLocks noChangeAspect="1"/>
          </p:cNvPicPr>
          <p:nvPr/>
        </p:nvPicPr>
        <p:blipFill>
          <a:blip r:embed="rId3" cstate="print"/>
          <a:srcRect/>
          <a:stretch>
            <a:fillRect/>
          </a:stretch>
        </p:blipFill>
        <p:spPr bwMode="auto">
          <a:xfrm>
            <a:off x="395288" y="3068638"/>
            <a:ext cx="2741612" cy="1009650"/>
          </a:xfrm>
          <a:prstGeom prst="rect">
            <a:avLst/>
          </a:prstGeom>
          <a:noFill/>
          <a:ln w="9525">
            <a:noFill/>
            <a:miter lim="800000"/>
            <a:headEnd/>
            <a:tailEnd/>
          </a:ln>
        </p:spPr>
      </p:pic>
      <p:sp>
        <p:nvSpPr>
          <p:cNvPr id="16" name="Rectangle à coins arrondis 15"/>
          <p:cNvSpPr/>
          <p:nvPr/>
        </p:nvSpPr>
        <p:spPr>
          <a:xfrm>
            <a:off x="323850" y="1628775"/>
            <a:ext cx="8539163" cy="4514850"/>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sz="1000" dirty="0">
              <a:effectLst>
                <a:outerShdw blurRad="38100" dist="38100" dir="2700000" algn="tl">
                  <a:srgbClr val="000000">
                    <a:alpha val="43137"/>
                  </a:srgbClr>
                </a:outerShdw>
              </a:effectLst>
            </a:endParaRPr>
          </a:p>
        </p:txBody>
      </p:sp>
      <p:graphicFrame>
        <p:nvGraphicFramePr>
          <p:cNvPr id="42044" name="Group 60"/>
          <p:cNvGraphicFramePr>
            <a:graphicFrameLocks noGrp="1"/>
          </p:cNvGraphicFramePr>
          <p:nvPr/>
        </p:nvGraphicFramePr>
        <p:xfrm>
          <a:off x="468313" y="333375"/>
          <a:ext cx="8280400" cy="1152525"/>
        </p:xfrm>
        <a:graphic>
          <a:graphicData uri="http://schemas.openxmlformats.org/drawingml/2006/table">
            <a:tbl>
              <a:tblPr/>
              <a:tblGrid>
                <a:gridCol w="690562"/>
                <a:gridCol w="688975"/>
                <a:gridCol w="690563"/>
                <a:gridCol w="690562"/>
                <a:gridCol w="688975"/>
                <a:gridCol w="690563"/>
                <a:gridCol w="690562"/>
                <a:gridCol w="688975"/>
                <a:gridCol w="690563"/>
                <a:gridCol w="690562"/>
                <a:gridCol w="688975"/>
                <a:gridCol w="690563"/>
              </a:tblGrid>
              <a:tr h="333375">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1</a:t>
                      </a: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2</a:t>
                      </a:r>
                      <a:endParaRPr kumimoji="0" lang="fr-FR" sz="14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3</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4</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r>
              <a:tr h="520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65" name="Rectangle 57"/>
          <p:cNvSpPr>
            <a:spLocks noGrp="1" noChangeArrowheads="1"/>
          </p:cNvSpPr>
          <p:nvPr>
            <p:ph idx="1"/>
          </p:nvPr>
        </p:nvSpPr>
        <p:spPr>
          <a:xfrm>
            <a:off x="914400" y="2060575"/>
            <a:ext cx="8229600" cy="4525963"/>
          </a:xfrm>
        </p:spPr>
        <p:txBody>
          <a:bodyPr>
            <a:normAutofit/>
          </a:bodyPr>
          <a:lstStyle/>
          <a:p>
            <a:pPr algn="ctr" eaLnBrk="1" hangingPunct="1">
              <a:buClr>
                <a:srgbClr val="0BD0D9"/>
              </a:buClr>
              <a:buFont typeface="Wingdings 2" charset="2"/>
              <a:buNone/>
            </a:pPr>
            <a:r>
              <a:rPr lang="fr-FR" sz="2000" b="1" smtClean="0">
                <a:solidFill>
                  <a:srgbClr val="C00000"/>
                </a:solidFill>
                <a:effectLst>
                  <a:outerShdw blurRad="38100" dist="38100" dir="2700000" algn="tl">
                    <a:srgbClr val="C0C0C0"/>
                  </a:outerShdw>
                </a:effectLst>
                <a:sym typeface="Wingdings" charset="2"/>
              </a:rPr>
              <a:t>Mini projet</a:t>
            </a:r>
            <a:endParaRPr lang="fr-FR" sz="2000" b="1" smtClean="0">
              <a:solidFill>
                <a:srgbClr val="C00000"/>
              </a:solidFill>
              <a:effectLst>
                <a:outerShdw blurRad="38100" dist="38100" dir="2700000" algn="tl">
                  <a:srgbClr val="C0C0C0"/>
                </a:outerShdw>
              </a:effectLst>
            </a:endParaRPr>
          </a:p>
          <a:p>
            <a:pPr eaLnBrk="1" hangingPunct="1">
              <a:buClr>
                <a:srgbClr val="0BD0D9"/>
              </a:buClr>
              <a:buFont typeface="Wingdings 2" charset="2"/>
              <a:buNone/>
            </a:pPr>
            <a:r>
              <a:rPr lang="fr-FR" sz="2000" b="1" u="sng" smtClean="0">
                <a:solidFill>
                  <a:srgbClr val="C00000"/>
                </a:solidFill>
                <a:effectLst>
                  <a:outerShdw blurRad="38100" dist="38100" dir="2700000" algn="tl">
                    <a:srgbClr val="C0C0C0"/>
                  </a:outerShdw>
                </a:effectLst>
              </a:rPr>
              <a:t>Objectif 1 :</a:t>
            </a:r>
            <a:r>
              <a:rPr lang="fr-FR" sz="2000" b="1" smtClean="0">
                <a:solidFill>
                  <a:srgbClr val="C00000"/>
                </a:solidFill>
                <a:effectLst>
                  <a:outerShdw blurRad="38100" dist="38100" dir="2700000" algn="tl">
                    <a:srgbClr val="C0C0C0"/>
                  </a:outerShdw>
                </a:effectLst>
              </a:rPr>
              <a:t> Déterminer une stratégie de commande et de réglage permettant  de minimiser l’énergie nécessaire au fonctionnement de la barrière en mode autonome</a:t>
            </a:r>
          </a:p>
          <a:p>
            <a:pPr eaLnBrk="1" hangingPunct="1">
              <a:buClr>
                <a:srgbClr val="0BD0D9"/>
              </a:buClr>
            </a:pPr>
            <a:endParaRPr lang="fr-FR" sz="2000" b="1" smtClean="0">
              <a:solidFill>
                <a:srgbClr val="C00000"/>
              </a:solidFill>
              <a:effectLst>
                <a:outerShdw blurRad="38100" dist="38100" dir="2700000" algn="tl">
                  <a:srgbClr val="C0C0C0"/>
                </a:outerShdw>
              </a:effectLst>
            </a:endParaRPr>
          </a:p>
          <a:p>
            <a:pPr marL="3767138" lvl="1" eaLnBrk="1" hangingPunct="1"/>
            <a:r>
              <a:rPr lang="fr-FR" sz="1800" smtClean="0">
                <a:effectLst>
                  <a:outerShdw blurRad="38100" dist="38100" dir="2700000" algn="tl">
                    <a:srgbClr val="C0C0C0"/>
                  </a:outerShdw>
                </a:effectLst>
              </a:rPr>
              <a:t>Déterminer la stratégie de commande  afin d’être le moins énergivore ;</a:t>
            </a:r>
          </a:p>
          <a:p>
            <a:pPr marL="3767138" lvl="1" eaLnBrk="1" hangingPunct="1"/>
            <a:r>
              <a:rPr lang="fr-FR" sz="1800" smtClean="0">
                <a:effectLst>
                  <a:outerShdw blurRad="38100" dist="38100" dir="2700000" algn="tl">
                    <a:srgbClr val="C0C0C0"/>
                  </a:outerShdw>
                </a:effectLst>
              </a:rPr>
              <a:t> Valider les réglages choisis</a:t>
            </a:r>
          </a:p>
          <a:p>
            <a:pPr eaLnBrk="1" hangingPunct="1">
              <a:buClr>
                <a:srgbClr val="0BD0D9"/>
              </a:buClr>
            </a:pPr>
            <a:endParaRPr lang="fr-FR" smtClean="0"/>
          </a:p>
        </p:txBody>
      </p:sp>
      <p:sp>
        <p:nvSpPr>
          <p:cNvPr id="53" name="Espace réservé du pied de page 5"/>
          <p:cNvSpPr>
            <a:spLocks noGrp="1"/>
          </p:cNvSpPr>
          <p:nvPr>
            <p:ph type="ftr" sz="quarter" idx="11"/>
          </p:nvPr>
        </p:nvSpPr>
        <p:spPr/>
        <p:txBody>
          <a:bodyPr/>
          <a:lstStyle/>
          <a:p>
            <a:pPr>
              <a:defRPr/>
            </a:pPr>
            <a:r>
              <a:rPr lang="fr-FR"/>
              <a:t>Enseignement en CPGE ATS - </a:t>
            </a:r>
            <a:r>
              <a:rPr lang="en-US"/>
              <a:t>25 Juin 2012</a:t>
            </a:r>
          </a:p>
        </p:txBody>
      </p:sp>
      <p:sp>
        <p:nvSpPr>
          <p:cNvPr id="55300" name="Espace réservé du numéro de diapositive 4"/>
          <p:cNvSpPr>
            <a:spLocks noGrp="1"/>
          </p:cNvSpPr>
          <p:nvPr>
            <p:ph type="sldNum" sz="quarter" idx="12"/>
          </p:nvPr>
        </p:nvSpPr>
        <p:spPr bwMode="auto">
          <a:noFill/>
          <a:ln>
            <a:miter lim="800000"/>
            <a:headEnd/>
            <a:tailEnd/>
          </a:ln>
        </p:spPr>
        <p:txBody>
          <a:bodyPr/>
          <a:lstStyle/>
          <a:p>
            <a:fld id="{EFD567BB-DC44-4011-9EFB-B9920BFA1EA1}" type="slidenum">
              <a:rPr lang="fr-FR"/>
              <a:pPr/>
              <a:t>26</a:t>
            </a:fld>
            <a:endParaRPr lang="fr-FR"/>
          </a:p>
        </p:txBody>
      </p:sp>
      <p:pic>
        <p:nvPicPr>
          <p:cNvPr id="55301" name="Image 6"/>
          <p:cNvPicPr>
            <a:picLocks noChangeAspect="1"/>
          </p:cNvPicPr>
          <p:nvPr/>
        </p:nvPicPr>
        <p:blipFill>
          <a:blip r:embed="rId2" cstate="print"/>
          <a:srcRect/>
          <a:stretch>
            <a:fillRect/>
          </a:stretch>
        </p:blipFill>
        <p:spPr bwMode="auto">
          <a:xfrm>
            <a:off x="1042988" y="3644900"/>
            <a:ext cx="2955925" cy="2303463"/>
          </a:xfrm>
          <a:prstGeom prst="rect">
            <a:avLst/>
          </a:prstGeom>
          <a:noFill/>
          <a:ln w="9525">
            <a:noFill/>
            <a:miter lim="800000"/>
            <a:headEnd/>
            <a:tailEnd/>
          </a:ln>
        </p:spPr>
      </p:pic>
      <p:sp>
        <p:nvSpPr>
          <p:cNvPr id="16" name="Rectangle à coins arrondis 15"/>
          <p:cNvSpPr/>
          <p:nvPr/>
        </p:nvSpPr>
        <p:spPr>
          <a:xfrm>
            <a:off x="769938" y="2112963"/>
            <a:ext cx="8178800" cy="4370387"/>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sz="1000" dirty="0">
              <a:effectLst>
                <a:outerShdw blurRad="38100" dist="38100" dir="2700000" algn="tl">
                  <a:srgbClr val="000000">
                    <a:alpha val="43137"/>
                  </a:srgbClr>
                </a:outerShdw>
              </a:effectLst>
            </a:endParaRPr>
          </a:p>
        </p:txBody>
      </p:sp>
      <p:graphicFrame>
        <p:nvGraphicFramePr>
          <p:cNvPr id="43016" name="Group 8"/>
          <p:cNvGraphicFramePr>
            <a:graphicFrameLocks noGrp="1"/>
          </p:cNvGraphicFramePr>
          <p:nvPr/>
        </p:nvGraphicFramePr>
        <p:xfrm>
          <a:off x="468313" y="404813"/>
          <a:ext cx="8280400" cy="1152525"/>
        </p:xfrm>
        <a:graphic>
          <a:graphicData uri="http://schemas.openxmlformats.org/drawingml/2006/table">
            <a:tbl>
              <a:tblPr/>
              <a:tblGrid>
                <a:gridCol w="690562"/>
                <a:gridCol w="688975"/>
                <a:gridCol w="690563"/>
                <a:gridCol w="690562"/>
                <a:gridCol w="688975"/>
                <a:gridCol w="690563"/>
                <a:gridCol w="690562"/>
                <a:gridCol w="688975"/>
                <a:gridCol w="690563"/>
                <a:gridCol w="690562"/>
                <a:gridCol w="688975"/>
                <a:gridCol w="690563"/>
              </a:tblGrid>
              <a:tr h="333375">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1</a:t>
                      </a: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2</a:t>
                      </a:r>
                      <a:endParaRPr kumimoji="0" lang="fr-FR" sz="14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3</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4</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r>
              <a:tr h="520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811" name="Rectangle 51"/>
          <p:cNvSpPr>
            <a:spLocks noGrp="1" noChangeArrowheads="1"/>
          </p:cNvSpPr>
          <p:nvPr>
            <p:ph idx="1"/>
          </p:nvPr>
        </p:nvSpPr>
        <p:spPr>
          <a:xfrm>
            <a:off x="914400" y="2060575"/>
            <a:ext cx="7834313" cy="4525963"/>
          </a:xfrm>
        </p:spPr>
        <p:txBody>
          <a:bodyPr>
            <a:normAutofit/>
          </a:bodyPr>
          <a:lstStyle/>
          <a:p>
            <a:pPr algn="ctr" eaLnBrk="1" hangingPunct="1">
              <a:buClr>
                <a:srgbClr val="0BD0D9"/>
              </a:buClr>
              <a:buFont typeface="Wingdings 2" charset="2"/>
              <a:buNone/>
            </a:pPr>
            <a:r>
              <a:rPr lang="fr-FR" sz="2000" b="1" smtClean="0">
                <a:solidFill>
                  <a:srgbClr val="C00000"/>
                </a:solidFill>
                <a:effectLst>
                  <a:outerShdw blurRad="38100" dist="38100" dir="2700000" algn="tl">
                    <a:srgbClr val="C0C0C0"/>
                  </a:outerShdw>
                </a:effectLst>
                <a:sym typeface="Wingdings" charset="2"/>
              </a:rPr>
              <a:t>Mini projet</a:t>
            </a:r>
            <a:endParaRPr lang="fr-FR" sz="2000" b="1" smtClean="0">
              <a:solidFill>
                <a:srgbClr val="C00000"/>
              </a:solidFill>
              <a:effectLst>
                <a:outerShdw blurRad="38100" dist="38100" dir="2700000" algn="tl">
                  <a:srgbClr val="C0C0C0"/>
                </a:outerShdw>
              </a:effectLst>
            </a:endParaRPr>
          </a:p>
          <a:p>
            <a:pPr eaLnBrk="1" hangingPunct="1">
              <a:buClr>
                <a:srgbClr val="0BD0D9"/>
              </a:buClr>
              <a:buFont typeface="Wingdings 2" charset="2"/>
              <a:buNone/>
            </a:pPr>
            <a:r>
              <a:rPr lang="fr-FR" sz="2000" b="1" u="sng" smtClean="0">
                <a:solidFill>
                  <a:srgbClr val="C00000"/>
                </a:solidFill>
                <a:effectLst>
                  <a:outerShdw blurRad="38100" dist="38100" dir="2700000" algn="tl">
                    <a:srgbClr val="C0C0C0"/>
                  </a:outerShdw>
                </a:effectLst>
              </a:rPr>
              <a:t>Objectif 2 :</a:t>
            </a:r>
            <a:r>
              <a:rPr lang="fr-FR" sz="2000" b="1" smtClean="0">
                <a:solidFill>
                  <a:srgbClr val="C00000"/>
                </a:solidFill>
                <a:effectLst>
                  <a:outerShdw blurRad="38100" dist="38100" dir="2700000" algn="tl">
                    <a:srgbClr val="C0C0C0"/>
                  </a:outerShdw>
                </a:effectLst>
              </a:rPr>
              <a:t> Mettre en œuvre le détecteur de présence réseau. Faire communiquer un API et le variateur</a:t>
            </a:r>
          </a:p>
          <a:p>
            <a:pPr eaLnBrk="1" hangingPunct="1">
              <a:buClr>
                <a:srgbClr val="0BD0D9"/>
              </a:buClr>
            </a:pPr>
            <a:endParaRPr lang="fr-FR" sz="2000" smtClean="0">
              <a:effectLst>
                <a:outerShdw blurRad="38100" dist="38100" dir="2700000" algn="tl">
                  <a:srgbClr val="C0C0C0"/>
                </a:outerShdw>
              </a:effectLst>
            </a:endParaRPr>
          </a:p>
          <a:p>
            <a:pPr marL="808038" lvl="1" eaLnBrk="1" hangingPunct="1"/>
            <a:r>
              <a:rPr lang="fr-FR" sz="1800" smtClean="0">
                <a:effectLst>
                  <a:outerShdw blurRad="38100" dist="38100" dir="2700000" algn="tl">
                    <a:srgbClr val="C0C0C0"/>
                  </a:outerShdw>
                </a:effectLst>
              </a:rPr>
              <a:t> Identifier la nature des informations délivrées par détecteur de présence réseau. Déterminer le Graphe d’état de passage du mode normal au mode secours.</a:t>
            </a:r>
          </a:p>
          <a:p>
            <a:pPr marL="808038" lvl="1" eaLnBrk="1" hangingPunct="1"/>
            <a:endParaRPr lang="fr-FR" sz="1800" smtClean="0">
              <a:effectLst>
                <a:outerShdw blurRad="38100" dist="38100" dir="2700000" algn="tl">
                  <a:srgbClr val="C0C0C0"/>
                </a:outerShdw>
              </a:effectLst>
            </a:endParaRPr>
          </a:p>
          <a:p>
            <a:pPr marL="808038" lvl="1" eaLnBrk="1" hangingPunct="1"/>
            <a:r>
              <a:rPr lang="fr-FR" sz="1800" smtClean="0">
                <a:effectLst>
                  <a:outerShdw blurRad="38100" dist="38100" dir="2700000" algn="tl">
                    <a:srgbClr val="C0C0C0"/>
                  </a:outerShdw>
                </a:effectLst>
              </a:rPr>
              <a:t> Tester le bon fonctionnement de la reconfiguration du mode normal vers secours et du retour à la normale.</a:t>
            </a:r>
          </a:p>
          <a:p>
            <a:pPr eaLnBrk="1" hangingPunct="1">
              <a:buClr>
                <a:srgbClr val="0BD0D9"/>
              </a:buClr>
            </a:pPr>
            <a:endParaRPr lang="fr-FR" smtClean="0"/>
          </a:p>
        </p:txBody>
      </p:sp>
      <p:sp>
        <p:nvSpPr>
          <p:cNvPr id="51" name="Espace réservé du pied de page 5"/>
          <p:cNvSpPr>
            <a:spLocks noGrp="1"/>
          </p:cNvSpPr>
          <p:nvPr>
            <p:ph type="ftr" sz="quarter" idx="11"/>
          </p:nvPr>
        </p:nvSpPr>
        <p:spPr/>
        <p:txBody>
          <a:bodyPr/>
          <a:lstStyle/>
          <a:p>
            <a:pPr>
              <a:defRPr/>
            </a:pPr>
            <a:r>
              <a:rPr lang="fr-FR"/>
              <a:t>Enseignement en CPGE ATS - </a:t>
            </a:r>
            <a:r>
              <a:rPr lang="en-US"/>
              <a:t>25 Juin 2012</a:t>
            </a:r>
          </a:p>
        </p:txBody>
      </p:sp>
      <p:sp>
        <p:nvSpPr>
          <p:cNvPr id="56324" name="Espace réservé du numéro de diapositive 4"/>
          <p:cNvSpPr>
            <a:spLocks noGrp="1"/>
          </p:cNvSpPr>
          <p:nvPr>
            <p:ph type="sldNum" sz="quarter" idx="12"/>
          </p:nvPr>
        </p:nvSpPr>
        <p:spPr bwMode="auto">
          <a:noFill/>
          <a:ln>
            <a:miter lim="800000"/>
            <a:headEnd/>
            <a:tailEnd/>
          </a:ln>
        </p:spPr>
        <p:txBody>
          <a:bodyPr/>
          <a:lstStyle/>
          <a:p>
            <a:fld id="{64DFD8D2-935C-4FDB-A2A2-B184202FF302}" type="slidenum">
              <a:rPr lang="fr-FR"/>
              <a:pPr/>
              <a:t>27</a:t>
            </a:fld>
            <a:endParaRPr lang="fr-FR"/>
          </a:p>
        </p:txBody>
      </p:sp>
      <p:sp>
        <p:nvSpPr>
          <p:cNvPr id="16" name="Rectangle à coins arrondis 15"/>
          <p:cNvSpPr/>
          <p:nvPr/>
        </p:nvSpPr>
        <p:spPr>
          <a:xfrm>
            <a:off x="769938" y="2112963"/>
            <a:ext cx="8178800" cy="3836987"/>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sz="1000" dirty="0">
              <a:effectLst>
                <a:outerShdw blurRad="38100" dist="38100" dir="2700000" algn="tl">
                  <a:srgbClr val="000000">
                    <a:alpha val="43137"/>
                  </a:srgbClr>
                </a:outerShdw>
              </a:effectLst>
            </a:endParaRPr>
          </a:p>
        </p:txBody>
      </p:sp>
      <p:graphicFrame>
        <p:nvGraphicFramePr>
          <p:cNvPr id="117765" name="Group 5"/>
          <p:cNvGraphicFramePr>
            <a:graphicFrameLocks noGrp="1"/>
          </p:cNvGraphicFramePr>
          <p:nvPr/>
        </p:nvGraphicFramePr>
        <p:xfrm>
          <a:off x="468313" y="404813"/>
          <a:ext cx="8280400" cy="1152525"/>
        </p:xfrm>
        <a:graphic>
          <a:graphicData uri="http://schemas.openxmlformats.org/drawingml/2006/table">
            <a:tbl>
              <a:tblPr/>
              <a:tblGrid>
                <a:gridCol w="690562"/>
                <a:gridCol w="688975"/>
                <a:gridCol w="690563"/>
                <a:gridCol w="690562"/>
                <a:gridCol w="688975"/>
                <a:gridCol w="690563"/>
                <a:gridCol w="690562"/>
                <a:gridCol w="688975"/>
                <a:gridCol w="690563"/>
                <a:gridCol w="690562"/>
                <a:gridCol w="688975"/>
                <a:gridCol w="690563"/>
              </a:tblGrid>
              <a:tr h="333375">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1</a:t>
                      </a: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2</a:t>
                      </a:r>
                      <a:endParaRPr kumimoji="0" lang="fr-FR" sz="14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3</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4</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r>
              <a:tr h="520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833" name="Rectangle 49"/>
          <p:cNvSpPr>
            <a:spLocks noGrp="1" noChangeArrowheads="1"/>
          </p:cNvSpPr>
          <p:nvPr>
            <p:ph idx="1"/>
          </p:nvPr>
        </p:nvSpPr>
        <p:spPr>
          <a:xfrm>
            <a:off x="900113" y="2205038"/>
            <a:ext cx="7834312" cy="2232025"/>
          </a:xfrm>
        </p:spPr>
        <p:txBody>
          <a:bodyPr>
            <a:normAutofit/>
          </a:bodyPr>
          <a:lstStyle/>
          <a:p>
            <a:pPr algn="ctr" eaLnBrk="1" hangingPunct="1">
              <a:buClr>
                <a:srgbClr val="0BD0D9"/>
              </a:buClr>
              <a:buFont typeface="Wingdings 2" charset="2"/>
              <a:buNone/>
            </a:pPr>
            <a:r>
              <a:rPr lang="fr-FR" sz="2000" b="1" smtClean="0">
                <a:solidFill>
                  <a:srgbClr val="C00000"/>
                </a:solidFill>
                <a:effectLst>
                  <a:outerShdw blurRad="38100" dist="38100" dir="2700000" algn="tl">
                    <a:srgbClr val="C0C0C0"/>
                  </a:outerShdw>
                </a:effectLst>
                <a:sym typeface="Wingdings" charset="2"/>
              </a:rPr>
              <a:t>Mini projet</a:t>
            </a:r>
            <a:endParaRPr lang="fr-FR" sz="2000" b="1" smtClean="0">
              <a:solidFill>
                <a:srgbClr val="C00000"/>
              </a:solidFill>
              <a:effectLst>
                <a:outerShdw blurRad="38100" dist="38100" dir="2700000" algn="tl">
                  <a:srgbClr val="C0C0C0"/>
                </a:outerShdw>
              </a:effectLst>
            </a:endParaRPr>
          </a:p>
          <a:p>
            <a:pPr eaLnBrk="1" hangingPunct="1">
              <a:buClr>
                <a:srgbClr val="0BD0D9"/>
              </a:buClr>
            </a:pPr>
            <a:endParaRPr lang="fr-FR" sz="2000" smtClean="0">
              <a:effectLst>
                <a:outerShdw blurRad="38100" dist="38100" dir="2700000" algn="tl">
                  <a:srgbClr val="C0C0C0"/>
                </a:outerShdw>
              </a:effectLst>
            </a:endParaRPr>
          </a:p>
          <a:p>
            <a:pPr marL="808038" lvl="1" eaLnBrk="1" hangingPunct="1"/>
            <a:r>
              <a:rPr lang="fr-FR" sz="1800" smtClean="0">
                <a:effectLst>
                  <a:outerShdw blurRad="38100" dist="38100" dir="2700000" algn="tl">
                    <a:srgbClr val="C0C0C0"/>
                  </a:outerShdw>
                </a:effectLst>
              </a:rPr>
              <a:t> Validation des différents résultats ;</a:t>
            </a:r>
          </a:p>
          <a:p>
            <a:pPr marL="808038" lvl="1" eaLnBrk="1" hangingPunct="1"/>
            <a:r>
              <a:rPr lang="fr-FR" sz="1800" smtClean="0">
                <a:effectLst>
                  <a:outerShdw blurRad="38100" dist="38100" dir="2700000" algn="tl">
                    <a:srgbClr val="C0C0C0"/>
                  </a:outerShdw>
                </a:effectLst>
              </a:rPr>
              <a:t> Restitution des séances de mini projets : exposés des étudiants.</a:t>
            </a:r>
          </a:p>
        </p:txBody>
      </p:sp>
      <p:sp>
        <p:nvSpPr>
          <p:cNvPr id="51" name="Espace réservé du pied de page 5"/>
          <p:cNvSpPr>
            <a:spLocks noGrp="1"/>
          </p:cNvSpPr>
          <p:nvPr>
            <p:ph type="ftr" sz="quarter" idx="11"/>
          </p:nvPr>
        </p:nvSpPr>
        <p:spPr/>
        <p:txBody>
          <a:bodyPr/>
          <a:lstStyle/>
          <a:p>
            <a:pPr>
              <a:defRPr/>
            </a:pPr>
            <a:r>
              <a:rPr lang="fr-FR"/>
              <a:t>Enseignement en CPGE ATS - </a:t>
            </a:r>
            <a:r>
              <a:rPr lang="en-US"/>
              <a:t>25 Juin 2012</a:t>
            </a:r>
          </a:p>
        </p:txBody>
      </p:sp>
      <p:sp>
        <p:nvSpPr>
          <p:cNvPr id="57348" name="Espace réservé du numéro de diapositive 4"/>
          <p:cNvSpPr>
            <a:spLocks noGrp="1"/>
          </p:cNvSpPr>
          <p:nvPr>
            <p:ph type="sldNum" sz="quarter" idx="12"/>
          </p:nvPr>
        </p:nvSpPr>
        <p:spPr bwMode="auto">
          <a:noFill/>
          <a:ln>
            <a:miter lim="800000"/>
            <a:headEnd/>
            <a:tailEnd/>
          </a:ln>
        </p:spPr>
        <p:txBody>
          <a:bodyPr/>
          <a:lstStyle/>
          <a:p>
            <a:fld id="{2C6A21CD-0B78-4ABD-8166-6232D7501DC4}" type="slidenum">
              <a:rPr lang="fr-FR"/>
              <a:pPr/>
              <a:t>28</a:t>
            </a:fld>
            <a:endParaRPr lang="fr-FR"/>
          </a:p>
        </p:txBody>
      </p:sp>
      <p:sp>
        <p:nvSpPr>
          <p:cNvPr id="16" name="Rectangle à coins arrondis 15"/>
          <p:cNvSpPr/>
          <p:nvPr/>
        </p:nvSpPr>
        <p:spPr>
          <a:xfrm>
            <a:off x="769938" y="2112963"/>
            <a:ext cx="8178800" cy="3836987"/>
          </a:xfrm>
          <a:prstGeom prst="roundRect">
            <a:avLst/>
          </a:prstGeom>
          <a:noFill/>
          <a:ln w="57150">
            <a:solidFill>
              <a:srgbClr val="C8000A"/>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a:defRPr/>
            </a:pPr>
            <a:endParaRPr lang="fr-FR" sz="1000" dirty="0">
              <a:effectLst>
                <a:outerShdw blurRad="38100" dist="38100" dir="2700000" algn="tl">
                  <a:srgbClr val="000000">
                    <a:alpha val="43137"/>
                  </a:srgbClr>
                </a:outerShdw>
              </a:effectLst>
            </a:endParaRPr>
          </a:p>
        </p:txBody>
      </p:sp>
      <p:graphicFrame>
        <p:nvGraphicFramePr>
          <p:cNvPr id="118835" name="Group 51"/>
          <p:cNvGraphicFramePr>
            <a:graphicFrameLocks noGrp="1"/>
          </p:cNvGraphicFramePr>
          <p:nvPr/>
        </p:nvGraphicFramePr>
        <p:xfrm>
          <a:off x="468313" y="404813"/>
          <a:ext cx="8280400" cy="1152525"/>
        </p:xfrm>
        <a:graphic>
          <a:graphicData uri="http://schemas.openxmlformats.org/drawingml/2006/table">
            <a:tbl>
              <a:tblPr/>
              <a:tblGrid>
                <a:gridCol w="690562"/>
                <a:gridCol w="688975"/>
                <a:gridCol w="690563"/>
                <a:gridCol w="690562"/>
                <a:gridCol w="688975"/>
                <a:gridCol w="690563"/>
                <a:gridCol w="690562"/>
                <a:gridCol w="688975"/>
                <a:gridCol w="690563"/>
                <a:gridCol w="690562"/>
                <a:gridCol w="688975"/>
                <a:gridCol w="690563"/>
              </a:tblGrid>
              <a:tr h="333375">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1</a:t>
                      </a: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2</a:t>
                      </a:r>
                      <a:endParaRPr kumimoji="0" lang="fr-FR" sz="14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3</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smtClean="0">
                          <a:ln>
                            <a:noFill/>
                          </a:ln>
                          <a:solidFill>
                            <a:schemeClr val="tx2"/>
                          </a:solidFill>
                          <a:effectLst/>
                          <a:latin typeface="Arial" charset="0"/>
                          <a:ea typeface="ＭＳ Ｐゴシック" charset="-128"/>
                        </a:rPr>
                        <a:t>Semaine 4</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r>
              <a:tr h="520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Projet</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Cours</a:t>
                      </a:r>
                    </a:p>
                  </a:txBody>
                  <a:tcPr marL="0" marR="0" marT="36000" marB="3600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TD</a:t>
                      </a:r>
                    </a:p>
                  </a:txBody>
                  <a:tcPr marL="0" marR="0" marT="36000" marB="36000" vert="eaVert"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3h</a:t>
                      </a:r>
                      <a:endParaRPr kumimoji="0" lang="fr-FR" sz="1200" b="0" i="0" u="none" strike="noStrike" cap="none" normalizeH="0" baseline="0" smtClean="0">
                        <a:ln>
                          <a:noFill/>
                        </a:ln>
                        <a:solidFill>
                          <a:schemeClr val="tx2"/>
                        </a:solidFill>
                        <a:effectLst/>
                        <a:latin typeface="Arial" charset="0"/>
                        <a:ea typeface="ＭＳ Ｐゴシック" charset="-128"/>
                      </a:endParaRP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2"/>
                          </a:solidFill>
                          <a:effectLst/>
                          <a:latin typeface="Arial" charset="0"/>
                          <a:ea typeface="ＭＳ Ｐゴシック" charset="-128"/>
                        </a:rPr>
                        <a:t>2h</a:t>
                      </a:r>
                    </a:p>
                  </a:txBody>
                  <a:tcPr marL="0" marR="0" marT="36000" marB="36000"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11" name="Rectangle 7"/>
          <p:cNvSpPr>
            <a:spLocks noGrp="1" noChangeArrowheads="1"/>
          </p:cNvSpPr>
          <p:nvPr>
            <p:ph type="title"/>
          </p:nvPr>
        </p:nvSpPr>
        <p:spPr>
          <a:xfrm>
            <a:off x="381000" y="381000"/>
            <a:ext cx="8382000" cy="815975"/>
          </a:xfrm>
        </p:spPr>
        <p:txBody>
          <a:bodyPr>
            <a:noAutofit/>
          </a:bodyPr>
          <a:lstStyle/>
          <a:p>
            <a:pPr eaLnBrk="1" hangingPunct="1"/>
            <a:r>
              <a:rPr lang="fr-FR" smtClean="0">
                <a:effectLst>
                  <a:outerShdw blurRad="38100" dist="38100" dir="2700000" algn="tl">
                    <a:srgbClr val="C0C0C0"/>
                  </a:outerShdw>
                </a:effectLst>
              </a:rPr>
              <a:t>En Synthèse</a:t>
            </a:r>
          </a:p>
        </p:txBody>
      </p:sp>
      <p:sp>
        <p:nvSpPr>
          <p:cNvPr id="53251" name="Rectangle 8"/>
          <p:cNvSpPr>
            <a:spLocks noGrp="1" noChangeArrowheads="1"/>
          </p:cNvSpPr>
          <p:nvPr>
            <p:ph idx="1"/>
          </p:nvPr>
        </p:nvSpPr>
        <p:spPr>
          <a:xfrm>
            <a:off x="84665" y="1411288"/>
            <a:ext cx="8940800" cy="5091112"/>
          </a:xfrm>
        </p:spPr>
        <p:txBody>
          <a:bodyPr/>
          <a:lstStyle/>
          <a:p>
            <a:pPr eaLnBrk="1" hangingPunct="1"/>
            <a:r>
              <a:rPr lang="fr-FR" dirty="0" smtClean="0"/>
              <a:t> L’ensemble de ces activités doit renforcer </a:t>
            </a:r>
            <a:r>
              <a:rPr lang="fr-FR" sz="2800" b="1" i="1" dirty="0" smtClean="0">
                <a:solidFill>
                  <a:srgbClr val="261CA4"/>
                </a:solidFill>
              </a:rPr>
              <a:t>l’autonomie</a:t>
            </a:r>
            <a:r>
              <a:rPr lang="fr-FR" dirty="0" smtClean="0"/>
              <a:t> des étudiants, les facultés de prise de décisions et favoriser la </a:t>
            </a:r>
            <a:r>
              <a:rPr lang="fr-FR" sz="2800" b="1" i="1" dirty="0" smtClean="0">
                <a:solidFill>
                  <a:srgbClr val="261CA4"/>
                </a:solidFill>
              </a:rPr>
              <a:t>gestion de projet en équipe</a:t>
            </a:r>
            <a:r>
              <a:rPr lang="fr-FR" dirty="0" smtClean="0"/>
              <a:t>.</a:t>
            </a:r>
          </a:p>
          <a:p>
            <a:pPr eaLnBrk="1" hangingPunct="1"/>
            <a:r>
              <a:rPr lang="fr-FR" dirty="0" smtClean="0"/>
              <a:t> Les sciences industrielles pour l’ingénieur doivent permettre </a:t>
            </a:r>
            <a:r>
              <a:rPr lang="fr-FR" sz="2800" b="1" i="1" dirty="0" smtClean="0">
                <a:solidFill>
                  <a:srgbClr val="261CA4"/>
                </a:solidFill>
              </a:rPr>
              <a:t>d’acquérir les méthodes </a:t>
            </a:r>
            <a:r>
              <a:rPr lang="fr-FR" dirty="0" smtClean="0"/>
              <a:t>permettant </a:t>
            </a:r>
            <a:r>
              <a:rPr lang="fr-FR" sz="2800" b="1" i="1" dirty="0" smtClean="0">
                <a:solidFill>
                  <a:srgbClr val="261CA4"/>
                </a:solidFill>
              </a:rPr>
              <a:t>d’appréhender des systèmes pluri technologiques </a:t>
            </a:r>
            <a:r>
              <a:rPr lang="fr-FR" dirty="0" smtClean="0"/>
              <a:t>dans leur globalité et leur complexité. </a:t>
            </a:r>
          </a:p>
          <a:p>
            <a:pPr eaLnBrk="1" hangingPunct="1"/>
            <a:r>
              <a:rPr lang="fr-FR" dirty="0" smtClean="0"/>
              <a:t> Pour acquérir ces compétences, il faut du temps : </a:t>
            </a:r>
          </a:p>
          <a:p>
            <a:pPr eaLnBrk="1" hangingPunct="1">
              <a:buFont typeface="Wingdings 2" charset="2"/>
              <a:buNone/>
            </a:pPr>
            <a:r>
              <a:rPr lang="fr-FR" b="1" i="1" dirty="0" smtClean="0">
                <a:solidFill>
                  <a:srgbClr val="0070C0"/>
                </a:solidFill>
              </a:rPr>
              <a:t>	</a:t>
            </a:r>
            <a:r>
              <a:rPr lang="fr-FR" sz="2800" b="1" i="1" dirty="0" smtClean="0">
                <a:solidFill>
                  <a:srgbClr val="261CA4"/>
                </a:solidFill>
              </a:rPr>
              <a:t>les Grandes Écoles souhaitent que les CPGE participent pleinement à cette formation</a:t>
            </a:r>
            <a:r>
              <a:rPr lang="fr-FR" b="1" i="1" dirty="0" smtClean="0">
                <a:solidFill>
                  <a:srgbClr val="0070C0"/>
                </a:solidFill>
              </a:rPr>
              <a:t>.</a:t>
            </a:r>
          </a:p>
        </p:txBody>
      </p:sp>
      <p:sp>
        <p:nvSpPr>
          <p:cNvPr id="58372"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58373" name="Espace réservé du numéro de diapositive 4"/>
          <p:cNvSpPr>
            <a:spLocks noGrp="1"/>
          </p:cNvSpPr>
          <p:nvPr>
            <p:ph type="sldNum" sz="quarter" idx="12"/>
          </p:nvPr>
        </p:nvSpPr>
        <p:spPr bwMode="auto">
          <a:noFill/>
          <a:ln>
            <a:miter lim="800000"/>
            <a:headEnd/>
            <a:tailEnd/>
          </a:ln>
        </p:spPr>
        <p:txBody>
          <a:bodyPr/>
          <a:lstStyle/>
          <a:p>
            <a:fld id="{F416A4D3-A130-4549-8046-35A7A5FBEC16}" type="slidenum">
              <a:rPr lang="fr-FR"/>
              <a:pPr/>
              <a:t>29</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randombar(horizontal)">
                                      <p:cBhvr>
                                        <p:cTn id="7" dur="5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randombar(horizontal)">
                                      <p:cBhvr>
                                        <p:cTn id="12" dur="500"/>
                                        <p:tgtEl>
                                          <p:spTgt spid="532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3251">
                                            <p:txEl>
                                              <p:pRg st="2" end="2"/>
                                            </p:txEl>
                                          </p:spTgt>
                                        </p:tgtEl>
                                        <p:attrNameLst>
                                          <p:attrName>style.visibility</p:attrName>
                                        </p:attrNameLst>
                                      </p:cBhvr>
                                      <p:to>
                                        <p:strVal val="visible"/>
                                      </p:to>
                                    </p:set>
                                    <p:animEffect transition="in" filter="randombar(horizontal)">
                                      <p:cBhvr>
                                        <p:cTn id="17" dur="500"/>
                                        <p:tgtEl>
                                          <p:spTgt spid="532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3251">
                                            <p:txEl>
                                              <p:pRg st="3" end="3"/>
                                            </p:txEl>
                                          </p:spTgt>
                                        </p:tgtEl>
                                        <p:attrNameLst>
                                          <p:attrName>style.visibility</p:attrName>
                                        </p:attrNameLst>
                                      </p:cBhvr>
                                      <p:to>
                                        <p:strVal val="visible"/>
                                      </p:to>
                                    </p:set>
                                    <p:animEffect transition="in" filter="randombar(horizontal)">
                                      <p:cBhvr>
                                        <p:cTn id="22" dur="500"/>
                                        <p:tgtEl>
                                          <p:spTgt spid="532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71" name="Rectangle 7"/>
          <p:cNvSpPr>
            <a:spLocks noGrp="1" noChangeArrowheads="1"/>
          </p:cNvSpPr>
          <p:nvPr>
            <p:ph type="title"/>
          </p:nvPr>
        </p:nvSpPr>
        <p:spPr>
          <a:xfrm>
            <a:off x="381000" y="468496"/>
            <a:ext cx="8382000" cy="815608"/>
          </a:xfrm>
          <a:effectLst>
            <a:outerShdw blurRad="50800" dist="38100" dir="2700000">
              <a:schemeClr val="bg1">
                <a:lumMod val="75000"/>
                <a:alpha val="43000"/>
              </a:schemeClr>
            </a:outerShdw>
          </a:effectLst>
        </p:spPr>
        <p:txBody>
          <a:bodyPr anchor="b">
            <a:normAutofit/>
            <a:scene3d>
              <a:camera prst="orthographicFront"/>
              <a:lightRig rig="soft" dir="t">
                <a:rot lat="0" lon="0" rev="16800000"/>
              </a:lightRig>
            </a:scene3d>
            <a:sp3d prstMaterial="softEdge">
              <a:bevelT w="38100" h="38100"/>
            </a:sp3d>
          </a:bodyPr>
          <a:lstStyle/>
          <a:p>
            <a:pPr eaLnBrk="1" fontAlgn="auto" hangingPunct="1">
              <a:spcAft>
                <a:spcPts val="0"/>
              </a:spcAft>
              <a:defRPr/>
            </a:pPr>
            <a:r>
              <a:rPr lang="fr-FR" dirty="0" smtClean="0">
                <a:effectLst>
                  <a:outerShdw blurRad="38100" dist="38100" dir="2700000" algn="tl">
                    <a:srgbClr val="C0C0C0"/>
                  </a:outerShdw>
                </a:effectLst>
                <a:ea typeface="+mj-ea"/>
              </a:rPr>
              <a:t>Objectifs de la formation</a:t>
            </a:r>
          </a:p>
        </p:txBody>
      </p:sp>
      <p:sp>
        <p:nvSpPr>
          <p:cNvPr id="11272" name="Rectangle 8"/>
          <p:cNvSpPr>
            <a:spLocks noGrp="1" noChangeArrowheads="1"/>
          </p:cNvSpPr>
          <p:nvPr>
            <p:ph idx="1"/>
          </p:nvPr>
        </p:nvSpPr>
        <p:spPr>
          <a:xfrm>
            <a:off x="228600" y="1935163"/>
            <a:ext cx="8686800" cy="4389437"/>
          </a:xfrm>
        </p:spPr>
        <p:txBody>
          <a:bodyPr>
            <a:normAutofit/>
          </a:bodyPr>
          <a:lstStyle/>
          <a:p>
            <a:pPr eaLnBrk="1" hangingPunct="1"/>
            <a:r>
              <a:rPr lang="fr-FR" sz="2400" smtClean="0">
                <a:effectLst>
                  <a:outerShdw blurRad="38100" dist="38100" dir="2700000" algn="tl">
                    <a:srgbClr val="C0C0C0"/>
                  </a:outerShdw>
                </a:effectLst>
              </a:rPr>
              <a:t>Structurer la relation Réel – Modèle</a:t>
            </a:r>
          </a:p>
          <a:p>
            <a:pPr lvl="1" eaLnBrk="1" hangingPunct="1">
              <a:buFont typeface="Wingdings 2" charset="2"/>
              <a:buNone/>
            </a:pPr>
            <a:r>
              <a:rPr lang="fr-FR" smtClean="0">
                <a:effectLst>
                  <a:outerShdw blurRad="38100" dist="38100" dir="2700000" algn="tl">
                    <a:srgbClr val="C0C0C0"/>
                  </a:outerShdw>
                </a:effectLst>
              </a:rPr>
              <a:t>Enseignement qui s’appuie sur des systèmes pluri technologiques et qui fait appel aux éléments fondamentaux: </a:t>
            </a:r>
          </a:p>
          <a:p>
            <a:pPr eaLnBrk="1" hangingPunct="1">
              <a:buFont typeface="Wingdings 2" charset="2"/>
              <a:buNone/>
            </a:pPr>
            <a:r>
              <a:rPr lang="fr-FR" smtClean="0">
                <a:effectLst>
                  <a:outerShdw blurRad="38100" dist="38100" dir="2700000" algn="tl">
                    <a:srgbClr val="C0C0C0"/>
                  </a:outerShdw>
                </a:effectLst>
              </a:rPr>
              <a:t>		</a:t>
            </a:r>
            <a:r>
              <a:rPr lang="fr-FR" sz="2800" b="1" i="1" smtClean="0">
                <a:solidFill>
                  <a:srgbClr val="261CA4"/>
                </a:solidFill>
              </a:rPr>
              <a:t>Electricité, Mécanique, Automatique</a:t>
            </a:r>
            <a:r>
              <a:rPr lang="fr-FR" b="1" i="1" smtClean="0">
                <a:solidFill>
                  <a:srgbClr val="261CA4"/>
                </a:solidFill>
              </a:rPr>
              <a:t>.</a:t>
            </a:r>
          </a:p>
          <a:p>
            <a:pPr eaLnBrk="1" hangingPunct="1"/>
            <a:endParaRPr lang="fr-FR" sz="2400" smtClean="0">
              <a:effectLst>
                <a:outerShdw blurRad="38100" dist="38100" dir="2700000" algn="tl">
                  <a:srgbClr val="C0C0C0"/>
                </a:outerShdw>
              </a:effectLst>
            </a:endParaRPr>
          </a:p>
          <a:p>
            <a:pPr eaLnBrk="1" hangingPunct="1"/>
            <a:r>
              <a:rPr lang="fr-FR" sz="2400" smtClean="0">
                <a:effectLst>
                  <a:outerShdw blurRad="38100" dist="38100" dir="2700000" algn="tl">
                    <a:srgbClr val="C0C0C0"/>
                  </a:outerShdw>
                </a:effectLst>
              </a:rPr>
              <a:t>Sensibiliser les étudiants aux méthodes de conception des produits.</a:t>
            </a:r>
          </a:p>
          <a:p>
            <a:pPr eaLnBrk="1" hangingPunct="1"/>
            <a:endParaRPr lang="fr-FR" sz="2400" smtClean="0">
              <a:effectLst>
                <a:outerShdw blurRad="38100" dist="38100" dir="2700000" algn="tl">
                  <a:srgbClr val="C0C0C0"/>
                </a:outerShdw>
              </a:effectLst>
            </a:endParaRPr>
          </a:p>
          <a:p>
            <a:pPr eaLnBrk="1" hangingPunct="1"/>
            <a:r>
              <a:rPr lang="fr-FR" sz="2400" smtClean="0">
                <a:effectLst>
                  <a:outerShdw blurRad="38100" dist="38100" dir="2700000" algn="tl">
                    <a:srgbClr val="C0C0C0"/>
                  </a:outerShdw>
                </a:effectLst>
              </a:rPr>
              <a:t>Développer des capacités de créativité</a:t>
            </a:r>
            <a:r>
              <a:rPr lang="fr-FR" smtClean="0">
                <a:effectLst>
                  <a:outerShdw blurRad="38100" dist="38100" dir="2700000" algn="tl">
                    <a:srgbClr val="C0C0C0"/>
                  </a:outerShdw>
                </a:effectLst>
              </a:rPr>
              <a:t>.</a:t>
            </a:r>
          </a:p>
          <a:p>
            <a:pPr eaLnBrk="1" hangingPunct="1"/>
            <a:endParaRPr lang="fr-FR" sz="2400" smtClean="0">
              <a:effectLst>
                <a:outerShdw blurRad="38100" dist="38100" dir="2700000" algn="tl">
                  <a:srgbClr val="C0C0C0"/>
                </a:outerShdw>
              </a:effectLst>
            </a:endParaRPr>
          </a:p>
        </p:txBody>
      </p:sp>
      <p:sp>
        <p:nvSpPr>
          <p:cNvPr id="5" name="Espace réservé du pied de page 5"/>
          <p:cNvSpPr>
            <a:spLocks noGrp="1"/>
          </p:cNvSpPr>
          <p:nvPr>
            <p:ph type="ftr" sz="quarter" idx="11"/>
          </p:nvPr>
        </p:nvSpPr>
        <p:spPr/>
        <p:txBody>
          <a:bodyPr/>
          <a:lstStyle/>
          <a:p>
            <a:pPr>
              <a:defRPr/>
            </a:pPr>
            <a:r>
              <a:rPr lang="fr-FR"/>
              <a:t>Enseignement en CPGE ATS - </a:t>
            </a:r>
            <a:r>
              <a:rPr lang="en-US"/>
              <a:t>25 Juin 2012</a:t>
            </a:r>
          </a:p>
        </p:txBody>
      </p:sp>
      <p:sp>
        <p:nvSpPr>
          <p:cNvPr id="19461" name="Espace réservé du numéro de diapositive 4"/>
          <p:cNvSpPr>
            <a:spLocks noGrp="1"/>
          </p:cNvSpPr>
          <p:nvPr>
            <p:ph type="sldNum" sz="quarter" idx="12"/>
          </p:nvPr>
        </p:nvSpPr>
        <p:spPr bwMode="auto">
          <a:noFill/>
          <a:ln>
            <a:miter lim="800000"/>
            <a:headEnd/>
            <a:tailEnd/>
          </a:ln>
        </p:spPr>
        <p:txBody>
          <a:bodyPr/>
          <a:lstStyle/>
          <a:p>
            <a:fld id="{BFD4E1B8-091C-4A1B-87EA-7950FD2B6F7B}" type="slidenum">
              <a:rPr lang="fr-FR"/>
              <a:pPr/>
              <a:t>3</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1272">
                                            <p:txEl>
                                              <p:pRg st="0" end="0"/>
                                            </p:txEl>
                                          </p:spTgt>
                                        </p:tgtEl>
                                        <p:attrNameLst>
                                          <p:attrName>style.visibility</p:attrName>
                                        </p:attrNameLst>
                                      </p:cBhvr>
                                      <p:to>
                                        <p:strVal val="visible"/>
                                      </p:to>
                                    </p:set>
                                    <p:animEffect transition="in" filter="randombar(vertical)">
                                      <p:cBhvr>
                                        <p:cTn id="7" dur="500"/>
                                        <p:tgtEl>
                                          <p:spTgt spid="11272">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272">
                                            <p:txEl>
                                              <p:pRg st="1" end="1"/>
                                            </p:txEl>
                                          </p:spTgt>
                                        </p:tgtEl>
                                        <p:attrNameLst>
                                          <p:attrName>style.visibility</p:attrName>
                                        </p:attrNameLst>
                                      </p:cBhvr>
                                      <p:to>
                                        <p:strVal val="visible"/>
                                      </p:to>
                                    </p:set>
                                    <p:animEffect transition="in" filter="randombar(horizontal)">
                                      <p:cBhvr>
                                        <p:cTn id="10" dur="500"/>
                                        <p:tgtEl>
                                          <p:spTgt spid="11272">
                                            <p:txEl>
                                              <p:pRg st="1" end="1"/>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272">
                                            <p:txEl>
                                              <p:pRg st="2" end="2"/>
                                            </p:txEl>
                                          </p:spTgt>
                                        </p:tgtEl>
                                        <p:attrNameLst>
                                          <p:attrName>style.visibility</p:attrName>
                                        </p:attrNameLst>
                                      </p:cBhvr>
                                      <p:to>
                                        <p:strVal val="visible"/>
                                      </p:to>
                                    </p:set>
                                    <p:animEffect transition="in" filter="randombar(horizontal)">
                                      <p:cBhvr>
                                        <p:cTn id="13" dur="500"/>
                                        <p:tgtEl>
                                          <p:spTgt spid="1127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11272">
                                            <p:txEl>
                                              <p:pRg st="4" end="4"/>
                                            </p:txEl>
                                          </p:spTgt>
                                        </p:tgtEl>
                                        <p:attrNameLst>
                                          <p:attrName>style.visibility</p:attrName>
                                        </p:attrNameLst>
                                      </p:cBhvr>
                                      <p:to>
                                        <p:strVal val="visible"/>
                                      </p:to>
                                    </p:set>
                                    <p:animEffect transition="in" filter="randombar(horizontal)">
                                      <p:cBhvr>
                                        <p:cTn id="18" dur="500"/>
                                        <p:tgtEl>
                                          <p:spTgt spid="11272">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1272">
                                            <p:txEl>
                                              <p:pRg st="6" end="6"/>
                                            </p:txEl>
                                          </p:spTgt>
                                        </p:tgtEl>
                                        <p:attrNameLst>
                                          <p:attrName>style.visibility</p:attrName>
                                        </p:attrNameLst>
                                      </p:cBhvr>
                                      <p:to>
                                        <p:strVal val="visible"/>
                                      </p:to>
                                    </p:set>
                                    <p:animEffect transition="in" filter="randombar(horizontal)">
                                      <p:cBhvr>
                                        <p:cTn id="23" dur="500"/>
                                        <p:tgtEl>
                                          <p:spTgt spid="1127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build="p"/>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Espace réservé du pied de page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60419" name="Espace réservé du numéro de diapositive 4"/>
          <p:cNvSpPr>
            <a:spLocks noGrp="1"/>
          </p:cNvSpPr>
          <p:nvPr>
            <p:ph type="sldNum" sz="quarter" idx="12"/>
          </p:nvPr>
        </p:nvSpPr>
        <p:spPr bwMode="auto">
          <a:noFill/>
          <a:ln>
            <a:miter lim="800000"/>
            <a:headEnd/>
            <a:tailEnd/>
          </a:ln>
        </p:spPr>
        <p:txBody>
          <a:bodyPr/>
          <a:lstStyle/>
          <a:p>
            <a:fld id="{B83BE9FE-D1E5-467F-AE1B-2819531B1623}" type="slidenum">
              <a:rPr lang="fr-FR"/>
              <a:pPr/>
              <a:t>30</a:t>
            </a:fld>
            <a:endParaRPr lang="fr-FR"/>
          </a:p>
        </p:txBody>
      </p:sp>
      <p:sp>
        <p:nvSpPr>
          <p:cNvPr id="5" name="Titre 4"/>
          <p:cNvSpPr>
            <a:spLocks noGrp="1"/>
          </p:cNvSpPr>
          <p:nvPr>
            <p:ph type="title"/>
          </p:nvPr>
        </p:nvSpPr>
        <p:spPr/>
        <p:txBody>
          <a:bodyPr/>
          <a:lstStyle/>
          <a:p>
            <a:pPr>
              <a:defRPr/>
            </a:pPr>
            <a:endParaRPr lang="fr-FR"/>
          </a:p>
        </p:txBody>
      </p:sp>
      <p:graphicFrame>
        <p:nvGraphicFramePr>
          <p:cNvPr id="64514" name="Object 2"/>
          <p:cNvGraphicFramePr>
            <a:graphicFrameLocks noChangeAspect="1"/>
          </p:cNvGraphicFramePr>
          <p:nvPr/>
        </p:nvGraphicFramePr>
        <p:xfrm>
          <a:off x="1223433" y="666609"/>
          <a:ext cx="6697133" cy="4576374"/>
        </p:xfrm>
        <a:graphic>
          <a:graphicData uri="http://schemas.openxmlformats.org/presentationml/2006/ole">
            <p:oleObj spid="_x0000_s64514" name="Image Photo Editor" r:id="rId3" imgW="4600000" imgH="3142857" progId="">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89" name="Rectangle 77"/>
          <p:cNvSpPr>
            <a:spLocks noGrp="1" noChangeArrowheads="1"/>
          </p:cNvSpPr>
          <p:nvPr>
            <p:ph type="title"/>
          </p:nvPr>
        </p:nvSpPr>
        <p:spPr>
          <a:xfrm>
            <a:off x="439738" y="533400"/>
            <a:ext cx="8305800" cy="685800"/>
          </a:xfrm>
          <a:effectLst>
            <a:outerShdw dist="38100" dir="2700000" rotWithShape="0">
              <a:srgbClr val="BFBFBF">
                <a:alpha val="42998"/>
              </a:srgbClr>
            </a:outerShdw>
          </a:effectLst>
        </p:spPr>
        <p:txBody>
          <a:bodyPr>
            <a:noAutofit/>
          </a:bodyPr>
          <a:lstStyle/>
          <a:p>
            <a:pPr eaLnBrk="1" hangingPunct="1"/>
            <a:r>
              <a:rPr lang="fr-FR" dirty="0" smtClean="0">
                <a:effectLst>
                  <a:outerShdw blurRad="38100" dist="38100" dir="2700000" algn="tl">
                    <a:srgbClr val="C0C0C0"/>
                  </a:outerShdw>
                </a:effectLst>
              </a:rPr>
              <a:t>Contenu pédagogique</a:t>
            </a:r>
          </a:p>
        </p:txBody>
      </p:sp>
      <p:sp>
        <p:nvSpPr>
          <p:cNvPr id="21507" name="Espace réservé du pied de page 4"/>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21508" name="Espace réservé du numéro de diapositive 3"/>
          <p:cNvSpPr>
            <a:spLocks noGrp="1"/>
          </p:cNvSpPr>
          <p:nvPr>
            <p:ph type="sldNum" sz="quarter" idx="12"/>
          </p:nvPr>
        </p:nvSpPr>
        <p:spPr bwMode="auto">
          <a:noFill/>
          <a:ln>
            <a:miter lim="800000"/>
            <a:headEnd/>
            <a:tailEnd/>
          </a:ln>
        </p:spPr>
        <p:txBody>
          <a:bodyPr/>
          <a:lstStyle/>
          <a:p>
            <a:fld id="{983DC3FB-757B-492E-BE59-F7F0C80AB84E}" type="slidenum">
              <a:rPr lang="fr-FR"/>
              <a:pPr/>
              <a:t>4</a:t>
            </a:fld>
            <a:endParaRPr lang="fr-FR"/>
          </a:p>
        </p:txBody>
      </p:sp>
      <p:sp>
        <p:nvSpPr>
          <p:cNvPr id="7" name="Text Box 6"/>
          <p:cNvSpPr txBox="1">
            <a:spLocks noChangeArrowheads="1"/>
          </p:cNvSpPr>
          <p:nvPr/>
        </p:nvSpPr>
        <p:spPr bwMode="auto">
          <a:xfrm>
            <a:off x="694267" y="1295400"/>
            <a:ext cx="8043333" cy="430887"/>
          </a:xfrm>
          <a:prstGeom prst="rect">
            <a:avLst/>
          </a:prstGeom>
          <a:noFill/>
          <a:ln>
            <a:noFill/>
          </a:ln>
          <a:effectLst/>
          <a:extLst>
            <a:ext uri="{909E8E84-426E-40DD-AFC4-6F175D3DCCD1}"/>
            <a:ext uri="{91240B29-F687-4F45-9708-019B960494DF}"/>
            <a:ext uri="{AF507438-7753-43E0-B8FC-AC1667EBCBE1}"/>
          </a:extLst>
        </p:spPr>
        <p:txBody>
          <a:bodyPr wrap="square">
            <a:spAutoFit/>
          </a:bodyPr>
          <a:lstStyle/>
          <a:p>
            <a:pPr>
              <a:lnSpc>
                <a:spcPct val="90000"/>
              </a:lnSpc>
              <a:spcBef>
                <a:spcPct val="20000"/>
              </a:spcBef>
            </a:pPr>
            <a:r>
              <a:rPr lang="fr-FR" sz="2400" dirty="0">
                <a:solidFill>
                  <a:srgbClr val="000000"/>
                </a:solidFill>
                <a:effectLst>
                  <a:outerShdw blurRad="38100" dist="38100" dir="2700000" algn="tl">
                    <a:srgbClr val="C0C0C0"/>
                  </a:outerShdw>
                </a:effectLst>
                <a:latin typeface="Arial" charset="0"/>
              </a:rPr>
              <a:t>L’organisation est faite autour de</a:t>
            </a:r>
            <a:r>
              <a:rPr lang="fr-FR" sz="2400" dirty="0" smtClean="0">
                <a:solidFill>
                  <a:srgbClr val="000000"/>
                </a:solidFill>
                <a:effectLst>
                  <a:outerShdw blurRad="38100" dist="38100" dir="2700000" algn="tl">
                    <a:srgbClr val="C0C0C0"/>
                  </a:outerShdw>
                </a:effectLst>
                <a:latin typeface="Arial" charset="0"/>
              </a:rPr>
              <a:t> </a:t>
            </a:r>
            <a:r>
              <a:rPr lang="fr-FR" sz="2400" smtClean="0">
                <a:solidFill>
                  <a:srgbClr val="000000"/>
                </a:solidFill>
                <a:effectLst>
                  <a:outerShdw blurRad="38100" dist="38100" dir="2700000" algn="tl">
                    <a:srgbClr val="C0C0C0"/>
                  </a:outerShdw>
                </a:effectLst>
                <a:latin typeface="Arial" charset="0"/>
              </a:rPr>
              <a:t>Centres d’Intérêt </a:t>
            </a:r>
            <a:r>
              <a:rPr lang="fr-FR" sz="2400" dirty="0" smtClean="0">
                <a:solidFill>
                  <a:srgbClr val="000000"/>
                </a:solidFill>
                <a:effectLst>
                  <a:outerShdw blurRad="38100" dist="38100" dir="2700000" algn="tl">
                    <a:srgbClr val="C0C0C0"/>
                  </a:outerShdw>
                </a:effectLst>
                <a:latin typeface="Arial" charset="0"/>
              </a:rPr>
              <a:t>(CI).</a:t>
            </a:r>
            <a:endParaRPr lang="fr-FR" sz="2400" dirty="0">
              <a:solidFill>
                <a:srgbClr val="000000"/>
              </a:solidFill>
              <a:effectLst>
                <a:outerShdw blurRad="38100" dist="38100" dir="2700000" algn="tl">
                  <a:srgbClr val="C0C0C0"/>
                </a:outerShdw>
              </a:effectLst>
              <a:latin typeface="Arial" charset="0"/>
            </a:endParaRPr>
          </a:p>
        </p:txBody>
      </p:sp>
      <p:grpSp>
        <p:nvGrpSpPr>
          <p:cNvPr id="2" name="Groupe 78"/>
          <p:cNvGrpSpPr>
            <a:grpSpLocks/>
          </p:cNvGrpSpPr>
          <p:nvPr/>
        </p:nvGrpSpPr>
        <p:grpSpPr bwMode="auto">
          <a:xfrm>
            <a:off x="323850" y="1724552"/>
            <a:ext cx="8820150" cy="4642381"/>
            <a:chOff x="241300" y="967363"/>
            <a:chExt cx="8724900" cy="5861104"/>
          </a:xfrm>
        </p:grpSpPr>
        <p:sp>
          <p:nvSpPr>
            <p:cNvPr id="9" name="Rectangle 2"/>
            <p:cNvSpPr>
              <a:spLocks noChangeArrowheads="1"/>
            </p:cNvSpPr>
            <p:nvPr/>
          </p:nvSpPr>
          <p:spPr bwMode="auto">
            <a:xfrm>
              <a:off x="1717435" y="1785098"/>
              <a:ext cx="5478974" cy="1637474"/>
            </a:xfrm>
            <a:prstGeom prst="rect">
              <a:avLst/>
            </a:prstGeom>
            <a:solidFill>
              <a:srgbClr val="FFCC00"/>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10" name="Text Box 3"/>
            <p:cNvSpPr txBox="1">
              <a:spLocks noChangeArrowheads="1"/>
            </p:cNvSpPr>
            <p:nvPr/>
          </p:nvSpPr>
          <p:spPr bwMode="auto">
            <a:xfrm>
              <a:off x="2992564" y="1859255"/>
              <a:ext cx="3536443" cy="326694"/>
            </a:xfrm>
            <a:prstGeom prst="rect">
              <a:avLst/>
            </a:prstGeom>
            <a:solidFill>
              <a:srgbClr val="FFFFFF"/>
            </a:solidFill>
            <a:ln w="9525">
              <a:solidFill>
                <a:srgbClr val="000000"/>
              </a:solidFill>
              <a:miter lim="800000"/>
              <a:headEnd/>
              <a:tailEnd/>
            </a:ln>
          </p:spPr>
          <p:txBody>
            <a:bodyPr/>
            <a:lstStyle/>
            <a:p>
              <a:pPr lvl="1" algn="ctr"/>
              <a:r>
                <a:rPr lang="fr-FR" sz="1200">
                  <a:solidFill>
                    <a:srgbClr val="000000"/>
                  </a:solidFill>
                  <a:effectLst>
                    <a:outerShdw blurRad="38100" dist="38100" dir="2700000" algn="tl">
                      <a:srgbClr val="C0C0C0"/>
                    </a:outerShdw>
                  </a:effectLst>
                </a:rPr>
                <a:t>Chaîne d’Information</a:t>
              </a:r>
              <a:endParaRPr lang="fr-FR" sz="1000">
                <a:solidFill>
                  <a:srgbClr val="000000"/>
                </a:solidFill>
                <a:effectLst>
                  <a:outerShdw blurRad="38100" dist="38100" dir="2700000" algn="tl">
                    <a:srgbClr val="C0C0C0"/>
                  </a:outerShdw>
                </a:effectLst>
              </a:endParaRPr>
            </a:p>
          </p:txBody>
        </p:sp>
        <p:sp>
          <p:nvSpPr>
            <p:cNvPr id="11" name="Rectangle 4"/>
            <p:cNvSpPr>
              <a:spLocks noChangeArrowheads="1"/>
            </p:cNvSpPr>
            <p:nvPr/>
          </p:nvSpPr>
          <p:spPr bwMode="auto">
            <a:xfrm>
              <a:off x="1891745" y="2528675"/>
              <a:ext cx="1394476" cy="693471"/>
            </a:xfrm>
            <a:prstGeom prst="rect">
              <a:avLst/>
            </a:prstGeom>
            <a:solidFill>
              <a:srgbClr val="FFFFFF"/>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12" name="Text Box 5"/>
            <p:cNvSpPr txBox="1">
              <a:spLocks noChangeArrowheads="1"/>
            </p:cNvSpPr>
            <p:nvPr/>
          </p:nvSpPr>
          <p:spPr bwMode="auto">
            <a:xfrm>
              <a:off x="1951419" y="2733109"/>
              <a:ext cx="1232729" cy="286609"/>
            </a:xfrm>
            <a:prstGeom prst="rect">
              <a:avLst/>
            </a:prstGeom>
            <a:solidFill>
              <a:srgbClr val="FFFFFF"/>
            </a:solidFill>
            <a:ln>
              <a:noFill/>
            </a:ln>
            <a:extLst>
              <a:ext uri="{91240B29-F687-4F45-9708-019B960494DF}"/>
            </a:extLst>
          </p:spPr>
          <p:txBody>
            <a:bodyPr/>
            <a:lstStyle/>
            <a:p>
              <a:pPr algn="ctr"/>
              <a:r>
                <a:rPr lang="fr-FR" sz="1100" noProof="1">
                  <a:solidFill>
                    <a:srgbClr val="000000"/>
                  </a:solidFill>
                  <a:effectLst>
                    <a:outerShdw blurRad="38100" dist="38100" dir="2700000" algn="tl">
                      <a:srgbClr val="C0C0C0"/>
                    </a:outerShdw>
                  </a:effectLst>
                </a:rPr>
                <a:t>   ACQUERIR</a:t>
              </a:r>
              <a:endParaRPr lang="fr-FR" sz="1000" dirty="0">
                <a:solidFill>
                  <a:srgbClr val="000000"/>
                </a:solidFill>
                <a:effectLst>
                  <a:outerShdw blurRad="38100" dist="38100" dir="2700000" algn="tl">
                    <a:srgbClr val="C0C0C0"/>
                  </a:outerShdw>
                </a:effectLst>
              </a:endParaRPr>
            </a:p>
          </p:txBody>
        </p:sp>
        <p:sp>
          <p:nvSpPr>
            <p:cNvPr id="13" name="Rectangle 6"/>
            <p:cNvSpPr>
              <a:spLocks noChangeArrowheads="1"/>
            </p:cNvSpPr>
            <p:nvPr/>
          </p:nvSpPr>
          <p:spPr bwMode="auto">
            <a:xfrm>
              <a:off x="3572026" y="2528675"/>
              <a:ext cx="1391336" cy="693471"/>
            </a:xfrm>
            <a:prstGeom prst="rect">
              <a:avLst/>
            </a:prstGeom>
            <a:solidFill>
              <a:srgbClr val="FFFFFF"/>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14" name="Text Box 7"/>
            <p:cNvSpPr txBox="1">
              <a:spLocks noChangeArrowheads="1"/>
            </p:cNvSpPr>
            <p:nvPr/>
          </p:nvSpPr>
          <p:spPr bwMode="auto">
            <a:xfrm>
              <a:off x="3656826" y="2733109"/>
              <a:ext cx="1232729" cy="286609"/>
            </a:xfrm>
            <a:prstGeom prst="rect">
              <a:avLst/>
            </a:prstGeom>
            <a:solidFill>
              <a:srgbClr val="FFFFFF"/>
            </a:solidFill>
            <a:ln>
              <a:noFill/>
            </a:ln>
            <a:extLst>
              <a:ext uri="{91240B29-F687-4F45-9708-019B960494DF}"/>
            </a:extLst>
          </p:spPr>
          <p:txBody>
            <a:bodyPr/>
            <a:lstStyle/>
            <a:p>
              <a:pPr algn="ctr"/>
              <a:r>
                <a:rPr lang="fr-FR" sz="1200" noProof="1">
                  <a:solidFill>
                    <a:srgbClr val="000000"/>
                  </a:solidFill>
                  <a:effectLst>
                    <a:outerShdw blurRad="38100" dist="38100" dir="2700000" algn="tl">
                      <a:srgbClr val="C0C0C0"/>
                    </a:outerShdw>
                  </a:effectLst>
                </a:rPr>
                <a:t>   </a:t>
              </a:r>
              <a:r>
                <a:rPr lang="fr-FR" sz="1100" noProof="1">
                  <a:solidFill>
                    <a:srgbClr val="000000"/>
                  </a:solidFill>
                  <a:effectLst>
                    <a:outerShdw blurRad="38100" dist="38100" dir="2700000" algn="tl">
                      <a:srgbClr val="C0C0C0"/>
                    </a:outerShdw>
                  </a:effectLst>
                </a:rPr>
                <a:t>TRAITER</a:t>
              </a:r>
              <a:endParaRPr lang="fr-FR" sz="1000">
                <a:solidFill>
                  <a:srgbClr val="000000"/>
                </a:solidFill>
                <a:effectLst>
                  <a:outerShdw blurRad="38100" dist="38100" dir="2700000" algn="tl">
                    <a:srgbClr val="C0C0C0"/>
                  </a:outerShdw>
                </a:effectLst>
              </a:endParaRPr>
            </a:p>
          </p:txBody>
        </p:sp>
        <p:sp>
          <p:nvSpPr>
            <p:cNvPr id="15" name="Rectangle 8"/>
            <p:cNvSpPr>
              <a:spLocks noChangeArrowheads="1"/>
            </p:cNvSpPr>
            <p:nvPr/>
          </p:nvSpPr>
          <p:spPr bwMode="auto">
            <a:xfrm>
              <a:off x="5399921" y="2528675"/>
              <a:ext cx="1620608" cy="643366"/>
            </a:xfrm>
            <a:prstGeom prst="rect">
              <a:avLst/>
            </a:prstGeom>
            <a:solidFill>
              <a:srgbClr val="FFFFFF"/>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16" name="Text Box 9"/>
            <p:cNvSpPr txBox="1">
              <a:spLocks noChangeArrowheads="1"/>
            </p:cNvSpPr>
            <p:nvPr/>
          </p:nvSpPr>
          <p:spPr bwMode="auto">
            <a:xfrm>
              <a:off x="5456454" y="2685007"/>
              <a:ext cx="1454150" cy="284604"/>
            </a:xfrm>
            <a:prstGeom prst="rect">
              <a:avLst/>
            </a:prstGeom>
            <a:solidFill>
              <a:srgbClr val="FFFFFF"/>
            </a:solidFill>
            <a:ln>
              <a:noFill/>
            </a:ln>
            <a:extLst>
              <a:ext uri="{91240B29-F687-4F45-9708-019B960494DF}"/>
            </a:extLst>
          </p:spPr>
          <p:txBody>
            <a:bodyPr/>
            <a:lstStyle/>
            <a:p>
              <a:pPr algn="ctr"/>
              <a:r>
                <a:rPr lang="fr-FR" sz="1200">
                  <a:solidFill>
                    <a:srgbClr val="000000"/>
                  </a:solidFill>
                  <a:effectLst>
                    <a:outerShdw blurRad="38100" dist="38100" dir="2700000" algn="tl">
                      <a:srgbClr val="C0C0C0"/>
                    </a:outerShdw>
                  </a:effectLst>
                </a:rPr>
                <a:t> </a:t>
              </a:r>
              <a:r>
                <a:rPr lang="fr-FR" sz="1100">
                  <a:solidFill>
                    <a:srgbClr val="000000"/>
                  </a:solidFill>
                  <a:effectLst>
                    <a:outerShdw blurRad="38100" dist="38100" dir="2700000" algn="tl">
                      <a:srgbClr val="C0C0C0"/>
                    </a:outerShdw>
                  </a:effectLst>
                </a:rPr>
                <a:t>COMMUNIQUER</a:t>
              </a:r>
              <a:endParaRPr lang="fr-FR" sz="1000">
                <a:solidFill>
                  <a:srgbClr val="000000"/>
                </a:solidFill>
                <a:effectLst>
                  <a:outerShdw blurRad="38100" dist="38100" dir="2700000" algn="tl">
                    <a:srgbClr val="C0C0C0"/>
                  </a:outerShdw>
                </a:effectLst>
              </a:endParaRPr>
            </a:p>
          </p:txBody>
        </p:sp>
        <p:sp>
          <p:nvSpPr>
            <p:cNvPr id="17" name="Line 10"/>
            <p:cNvSpPr>
              <a:spLocks noChangeShapeType="1"/>
            </p:cNvSpPr>
            <p:nvPr/>
          </p:nvSpPr>
          <p:spPr bwMode="auto">
            <a:xfrm>
              <a:off x="3286221" y="2855369"/>
              <a:ext cx="285805" cy="0"/>
            </a:xfrm>
            <a:prstGeom prst="line">
              <a:avLst/>
            </a:prstGeom>
            <a:noFill/>
            <a:ln w="9525">
              <a:solidFill>
                <a:srgbClr val="000000"/>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18" name="Line 11"/>
            <p:cNvSpPr>
              <a:spLocks noChangeShapeType="1"/>
            </p:cNvSpPr>
            <p:nvPr/>
          </p:nvSpPr>
          <p:spPr bwMode="auto">
            <a:xfrm>
              <a:off x="4963362" y="2855369"/>
              <a:ext cx="436559" cy="0"/>
            </a:xfrm>
            <a:prstGeom prst="line">
              <a:avLst/>
            </a:prstGeom>
            <a:noFill/>
            <a:ln w="9525">
              <a:solidFill>
                <a:srgbClr val="000000"/>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19" name="Line 12"/>
            <p:cNvSpPr>
              <a:spLocks noChangeShapeType="1"/>
            </p:cNvSpPr>
            <p:nvPr/>
          </p:nvSpPr>
          <p:spPr bwMode="auto">
            <a:xfrm>
              <a:off x="922835" y="3019717"/>
              <a:ext cx="967340" cy="0"/>
            </a:xfrm>
            <a:prstGeom prst="line">
              <a:avLst/>
            </a:prstGeom>
            <a:noFill/>
            <a:ln w="9525">
              <a:solidFill>
                <a:schemeClr val="tx1"/>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20" name="Rectangle 13"/>
            <p:cNvSpPr>
              <a:spLocks noChangeArrowheads="1"/>
            </p:cNvSpPr>
            <p:nvPr/>
          </p:nvSpPr>
          <p:spPr bwMode="auto">
            <a:xfrm>
              <a:off x="1447334" y="4288409"/>
              <a:ext cx="6582934" cy="1583359"/>
            </a:xfrm>
            <a:prstGeom prst="rect">
              <a:avLst/>
            </a:prstGeom>
            <a:solidFill>
              <a:srgbClr val="00FFFF"/>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21" name="Rectangle 14"/>
            <p:cNvSpPr>
              <a:spLocks noChangeArrowheads="1"/>
            </p:cNvSpPr>
            <p:nvPr/>
          </p:nvSpPr>
          <p:spPr bwMode="auto">
            <a:xfrm>
              <a:off x="5706140" y="4552970"/>
              <a:ext cx="1444728" cy="693471"/>
            </a:xfrm>
            <a:prstGeom prst="rect">
              <a:avLst/>
            </a:prstGeom>
            <a:solidFill>
              <a:srgbClr val="FFFFFF"/>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22" name="Rectangle 15"/>
            <p:cNvSpPr>
              <a:spLocks noChangeArrowheads="1"/>
            </p:cNvSpPr>
            <p:nvPr/>
          </p:nvSpPr>
          <p:spPr bwMode="auto">
            <a:xfrm>
              <a:off x="4394893" y="4552970"/>
              <a:ext cx="1135367" cy="693471"/>
            </a:xfrm>
            <a:prstGeom prst="rect">
              <a:avLst/>
            </a:prstGeom>
            <a:solidFill>
              <a:srgbClr val="FFFFFF"/>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23" name="Rectangle 16"/>
            <p:cNvSpPr>
              <a:spLocks noChangeArrowheads="1"/>
            </p:cNvSpPr>
            <p:nvPr/>
          </p:nvSpPr>
          <p:spPr bwMode="auto">
            <a:xfrm>
              <a:off x="2992564" y="4552970"/>
              <a:ext cx="1207605" cy="693471"/>
            </a:xfrm>
            <a:prstGeom prst="rect">
              <a:avLst/>
            </a:prstGeom>
            <a:solidFill>
              <a:srgbClr val="FFFFFF"/>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24" name="Rectangle 17"/>
            <p:cNvSpPr>
              <a:spLocks noChangeArrowheads="1"/>
            </p:cNvSpPr>
            <p:nvPr/>
          </p:nvSpPr>
          <p:spPr bwMode="auto">
            <a:xfrm>
              <a:off x="1587096" y="4552970"/>
              <a:ext cx="1184049" cy="693471"/>
            </a:xfrm>
            <a:prstGeom prst="rect">
              <a:avLst/>
            </a:prstGeom>
            <a:solidFill>
              <a:srgbClr val="FFFFFF"/>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25" name="Text Box 18"/>
            <p:cNvSpPr txBox="1">
              <a:spLocks noChangeArrowheads="1"/>
            </p:cNvSpPr>
            <p:nvPr/>
          </p:nvSpPr>
          <p:spPr bwMode="auto">
            <a:xfrm>
              <a:off x="1668754" y="4785463"/>
              <a:ext cx="1061561" cy="286609"/>
            </a:xfrm>
            <a:prstGeom prst="rect">
              <a:avLst/>
            </a:prstGeom>
            <a:solidFill>
              <a:srgbClr val="FFFFFF"/>
            </a:solidFill>
            <a:ln>
              <a:noFill/>
            </a:ln>
            <a:extLst>
              <a:ext uri="{91240B29-F687-4F45-9708-019B960494DF}"/>
            </a:extLst>
          </p:spPr>
          <p:txBody>
            <a:bodyPr/>
            <a:lstStyle/>
            <a:p>
              <a:pPr algn="ctr"/>
              <a:r>
                <a:rPr lang="fr-FR" sz="1100">
                  <a:solidFill>
                    <a:srgbClr val="000000"/>
                  </a:solidFill>
                  <a:effectLst>
                    <a:outerShdw blurRad="38100" dist="38100" dir="2700000" algn="tl">
                      <a:srgbClr val="C0C0C0"/>
                    </a:outerShdw>
                  </a:effectLst>
                </a:rPr>
                <a:t>ALIMENTER</a:t>
              </a:r>
              <a:endParaRPr lang="fr-FR" sz="1000">
                <a:solidFill>
                  <a:srgbClr val="000000"/>
                </a:solidFill>
                <a:effectLst>
                  <a:outerShdw blurRad="38100" dist="38100" dir="2700000" algn="tl">
                    <a:srgbClr val="C0C0C0"/>
                  </a:outerShdw>
                </a:effectLst>
              </a:endParaRPr>
            </a:p>
          </p:txBody>
        </p:sp>
        <p:sp>
          <p:nvSpPr>
            <p:cNvPr id="26" name="Text Box 19"/>
            <p:cNvSpPr txBox="1">
              <a:spLocks noChangeArrowheads="1"/>
            </p:cNvSpPr>
            <p:nvPr/>
          </p:nvSpPr>
          <p:spPr bwMode="auto">
            <a:xfrm>
              <a:off x="3082075" y="4785463"/>
              <a:ext cx="1069412" cy="286609"/>
            </a:xfrm>
            <a:prstGeom prst="rect">
              <a:avLst/>
            </a:prstGeom>
            <a:solidFill>
              <a:srgbClr val="FFFFFF"/>
            </a:solidFill>
            <a:ln>
              <a:noFill/>
            </a:ln>
            <a:extLst>
              <a:ext uri="{91240B29-F687-4F45-9708-019B960494DF}"/>
            </a:extLst>
          </p:spPr>
          <p:txBody>
            <a:bodyPr/>
            <a:lstStyle/>
            <a:p>
              <a:pPr algn="ctr"/>
              <a:r>
                <a:rPr lang="fr-FR" sz="1100">
                  <a:solidFill>
                    <a:srgbClr val="000000"/>
                  </a:solidFill>
                  <a:effectLst>
                    <a:outerShdw blurRad="38100" dist="38100" dir="2700000" algn="tl">
                      <a:srgbClr val="C0C0C0"/>
                    </a:outerShdw>
                  </a:effectLst>
                </a:rPr>
                <a:t>DISTRIBUER</a:t>
              </a:r>
              <a:endParaRPr lang="fr-FR" sz="1000">
                <a:solidFill>
                  <a:srgbClr val="000000"/>
                </a:solidFill>
                <a:effectLst>
                  <a:outerShdw blurRad="38100" dist="38100" dir="2700000" algn="tl">
                    <a:srgbClr val="C0C0C0"/>
                  </a:outerShdw>
                </a:effectLst>
              </a:endParaRPr>
            </a:p>
          </p:txBody>
        </p:sp>
        <p:sp>
          <p:nvSpPr>
            <p:cNvPr id="27" name="Text Box 20"/>
            <p:cNvSpPr txBox="1">
              <a:spLocks noChangeArrowheads="1"/>
            </p:cNvSpPr>
            <p:nvPr/>
          </p:nvSpPr>
          <p:spPr bwMode="auto">
            <a:xfrm>
              <a:off x="4443574" y="4785463"/>
              <a:ext cx="1012880" cy="286609"/>
            </a:xfrm>
            <a:prstGeom prst="rect">
              <a:avLst/>
            </a:prstGeom>
            <a:solidFill>
              <a:srgbClr val="FFFFFF"/>
            </a:solidFill>
            <a:ln>
              <a:noFill/>
            </a:ln>
            <a:extLst>
              <a:ext uri="{91240B29-F687-4F45-9708-019B960494DF}"/>
            </a:extLst>
          </p:spPr>
          <p:txBody>
            <a:bodyPr/>
            <a:lstStyle/>
            <a:p>
              <a:pPr algn="ctr"/>
              <a:r>
                <a:rPr lang="fr-FR" sz="1100">
                  <a:solidFill>
                    <a:srgbClr val="000000"/>
                  </a:solidFill>
                  <a:effectLst>
                    <a:outerShdw blurRad="38100" dist="38100" dir="2700000" algn="tl">
                      <a:srgbClr val="C0C0C0"/>
                    </a:outerShdw>
                  </a:effectLst>
                </a:rPr>
                <a:t>CONVERTIR</a:t>
              </a:r>
              <a:endParaRPr lang="fr-FR" sz="1000">
                <a:solidFill>
                  <a:srgbClr val="000000"/>
                </a:solidFill>
                <a:effectLst>
                  <a:outerShdw blurRad="38100" dist="38100" dir="2700000" algn="tl">
                    <a:srgbClr val="C0C0C0"/>
                  </a:outerShdw>
                </a:effectLst>
              </a:endParaRPr>
            </a:p>
          </p:txBody>
        </p:sp>
        <p:sp>
          <p:nvSpPr>
            <p:cNvPr id="28" name="Text Box 21"/>
            <p:cNvSpPr txBox="1">
              <a:spLocks noChangeArrowheads="1"/>
            </p:cNvSpPr>
            <p:nvPr/>
          </p:nvSpPr>
          <p:spPr bwMode="auto">
            <a:xfrm>
              <a:off x="5787799" y="4785463"/>
              <a:ext cx="1358359" cy="286609"/>
            </a:xfrm>
            <a:prstGeom prst="rect">
              <a:avLst/>
            </a:prstGeom>
            <a:solidFill>
              <a:srgbClr val="FFFFFF"/>
            </a:solidFill>
            <a:ln>
              <a:noFill/>
            </a:ln>
            <a:extLst>
              <a:ext uri="{91240B29-F687-4F45-9708-019B960494DF}"/>
            </a:extLst>
          </p:spPr>
          <p:txBody>
            <a:bodyPr/>
            <a:lstStyle/>
            <a:p>
              <a:pPr algn="ctr"/>
              <a:r>
                <a:rPr lang="fr-FR" sz="1100">
                  <a:solidFill>
                    <a:srgbClr val="000000"/>
                  </a:solidFill>
                  <a:effectLst>
                    <a:outerShdw blurRad="38100" dist="38100" dir="2700000" algn="tl">
                      <a:srgbClr val="C0C0C0"/>
                    </a:outerShdw>
                  </a:effectLst>
                </a:rPr>
                <a:t>TRANSMETTRE</a:t>
              </a:r>
              <a:endParaRPr lang="fr-FR" sz="1000">
                <a:solidFill>
                  <a:srgbClr val="000000"/>
                </a:solidFill>
                <a:effectLst>
                  <a:outerShdw blurRad="38100" dist="38100" dir="2700000" algn="tl">
                    <a:srgbClr val="C0C0C0"/>
                  </a:outerShdw>
                </a:effectLst>
              </a:endParaRPr>
            </a:p>
          </p:txBody>
        </p:sp>
        <p:sp>
          <p:nvSpPr>
            <p:cNvPr id="29" name="Text Box 22"/>
            <p:cNvSpPr txBox="1">
              <a:spLocks noChangeArrowheads="1"/>
            </p:cNvSpPr>
            <p:nvPr/>
          </p:nvSpPr>
          <p:spPr bwMode="auto">
            <a:xfrm>
              <a:off x="316677" y="3087862"/>
              <a:ext cx="1352077" cy="861829"/>
            </a:xfrm>
            <a:prstGeom prst="rect">
              <a:avLst/>
            </a:prstGeom>
            <a:solidFill>
              <a:srgbClr val="FFFFFF"/>
            </a:solidFill>
            <a:ln>
              <a:noFill/>
            </a:ln>
            <a:extLst>
              <a:ext uri="{91240B29-F687-4F45-9708-019B960494DF}"/>
            </a:extLst>
          </p:spPr>
          <p:txBody>
            <a:bodyPr/>
            <a:lstStyle/>
            <a:p>
              <a:pPr algn="ctr"/>
              <a:r>
                <a:rPr lang="fr-FR" sz="1200">
                  <a:solidFill>
                    <a:srgbClr val="000000"/>
                  </a:solidFill>
                  <a:effectLst>
                    <a:outerShdw blurRad="38100" dist="38100" dir="2700000" algn="tl">
                      <a:srgbClr val="C0C0C0"/>
                    </a:outerShdw>
                  </a:effectLst>
                </a:rPr>
                <a:t>Informations</a:t>
              </a:r>
            </a:p>
            <a:p>
              <a:pPr algn="ctr"/>
              <a:r>
                <a:rPr lang="fr-FR" sz="1200">
                  <a:solidFill>
                    <a:srgbClr val="000000"/>
                  </a:solidFill>
                  <a:effectLst>
                    <a:outerShdw blurRad="38100" dist="38100" dir="2700000" algn="tl">
                      <a:srgbClr val="C0C0C0"/>
                    </a:outerShdw>
                  </a:effectLst>
                </a:rPr>
                <a:t>issues d’autres systèmes et d’interfaces H/M</a:t>
              </a:r>
            </a:p>
          </p:txBody>
        </p:sp>
        <p:sp>
          <p:nvSpPr>
            <p:cNvPr id="30" name="Line 23"/>
            <p:cNvSpPr>
              <a:spLocks noChangeShapeType="1"/>
            </p:cNvSpPr>
            <p:nvPr/>
          </p:nvSpPr>
          <p:spPr bwMode="auto">
            <a:xfrm>
              <a:off x="820762" y="4887681"/>
              <a:ext cx="766334" cy="6012"/>
            </a:xfrm>
            <a:prstGeom prst="line">
              <a:avLst/>
            </a:prstGeom>
            <a:noFill/>
            <a:ln w="9525">
              <a:solidFill>
                <a:schemeClr val="tx1"/>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31" name="Rectangle 24"/>
            <p:cNvSpPr>
              <a:spLocks noChangeArrowheads="1"/>
            </p:cNvSpPr>
            <p:nvPr/>
          </p:nvSpPr>
          <p:spPr bwMode="auto">
            <a:xfrm>
              <a:off x="7240379" y="4108026"/>
              <a:ext cx="683105" cy="1853934"/>
            </a:xfrm>
            <a:prstGeom prst="rect">
              <a:avLst/>
            </a:prstGeom>
            <a:solidFill>
              <a:srgbClr val="FFFFFF"/>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32" name="Text Box 25"/>
            <p:cNvSpPr txBox="1">
              <a:spLocks noChangeArrowheads="1"/>
            </p:cNvSpPr>
            <p:nvPr/>
          </p:nvSpPr>
          <p:spPr bwMode="auto">
            <a:xfrm>
              <a:off x="7447666" y="4526910"/>
              <a:ext cx="329251" cy="1160462"/>
            </a:xfrm>
            <a:prstGeom prst="rect">
              <a:avLst/>
            </a:prstGeom>
            <a:solidFill>
              <a:srgbClr val="FFFFFF"/>
            </a:solidFill>
            <a:ln>
              <a:noFill/>
            </a:ln>
            <a:extLst>
              <a:ext uri="{91240B29-F687-4F45-9708-019B960494DF}"/>
            </a:extLst>
          </p:spPr>
          <p:txBody>
            <a:bodyPr/>
            <a:lstStyle/>
            <a:p>
              <a:pPr algn="ctr">
                <a:defRPr/>
              </a:pPr>
              <a:r>
                <a:rPr lang="fr-FR" sz="1200" dirty="0">
                  <a:solidFill>
                    <a:srgbClr val="000000"/>
                  </a:solidFill>
                  <a:effectLst>
                    <a:outerShdw blurRad="38100" dist="38100" dir="2700000" algn="tl">
                      <a:srgbClr val="000000">
                        <a:alpha val="43137"/>
                      </a:srgbClr>
                    </a:outerShdw>
                  </a:effectLst>
                  <a:latin typeface="Tahoma" pitchFamily="34" charset="0"/>
                  <a:ea typeface="+mn-ea"/>
                </a:rPr>
                <a:t>A</a:t>
              </a:r>
              <a:endParaRPr lang="fr-FR" sz="1200" dirty="0" smtClean="0">
                <a:solidFill>
                  <a:srgbClr val="000000"/>
                </a:solidFill>
                <a:effectLst>
                  <a:outerShdw blurRad="38100" dist="38100" dir="2700000" algn="tl">
                    <a:srgbClr val="000000">
                      <a:alpha val="43137"/>
                    </a:srgbClr>
                  </a:outerShdw>
                </a:effectLst>
                <a:latin typeface="Tahoma" pitchFamily="34" charset="0"/>
                <a:ea typeface="+mn-ea"/>
              </a:endParaRPr>
            </a:p>
            <a:p>
              <a:pPr algn="ctr">
                <a:defRPr/>
              </a:pPr>
              <a:r>
                <a:rPr lang="fr-FR" sz="1200" dirty="0" smtClean="0">
                  <a:solidFill>
                    <a:srgbClr val="000000"/>
                  </a:solidFill>
                  <a:effectLst>
                    <a:outerShdw blurRad="38100" dist="38100" dir="2700000" algn="tl">
                      <a:srgbClr val="000000">
                        <a:alpha val="43137"/>
                      </a:srgbClr>
                    </a:outerShdw>
                  </a:effectLst>
                  <a:latin typeface="Tahoma" pitchFamily="34" charset="0"/>
                  <a:ea typeface="+mn-ea"/>
                </a:rPr>
                <a:t>GI</a:t>
              </a:r>
            </a:p>
            <a:p>
              <a:pPr algn="ctr">
                <a:defRPr/>
              </a:pPr>
              <a:r>
                <a:rPr lang="fr-FR" sz="1200" dirty="0" smtClean="0">
                  <a:solidFill>
                    <a:srgbClr val="000000"/>
                  </a:solidFill>
                  <a:effectLst>
                    <a:outerShdw blurRad="38100" dist="38100" dir="2700000" algn="tl">
                      <a:srgbClr val="000000">
                        <a:alpha val="43137"/>
                      </a:srgbClr>
                    </a:outerShdw>
                  </a:effectLst>
                  <a:latin typeface="Tahoma" pitchFamily="34" charset="0"/>
                  <a:ea typeface="+mn-ea"/>
                </a:rPr>
                <a:t>R</a:t>
              </a:r>
              <a:endParaRPr lang="fr-FR" sz="1200" dirty="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33" name="Line 26"/>
            <p:cNvSpPr>
              <a:spLocks noChangeShapeType="1"/>
            </p:cNvSpPr>
            <p:nvPr/>
          </p:nvSpPr>
          <p:spPr bwMode="auto">
            <a:xfrm flipV="1">
              <a:off x="2771145" y="4893693"/>
              <a:ext cx="221420" cy="8017"/>
            </a:xfrm>
            <a:prstGeom prst="line">
              <a:avLst/>
            </a:prstGeom>
            <a:noFill/>
            <a:ln w="9525">
              <a:solidFill>
                <a:srgbClr val="000000"/>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34" name="Line 27"/>
            <p:cNvSpPr>
              <a:spLocks noChangeShapeType="1"/>
            </p:cNvSpPr>
            <p:nvPr/>
          </p:nvSpPr>
          <p:spPr bwMode="auto">
            <a:xfrm>
              <a:off x="7020529" y="2915496"/>
              <a:ext cx="270101" cy="0"/>
            </a:xfrm>
            <a:prstGeom prst="line">
              <a:avLst/>
            </a:prstGeom>
            <a:noFill/>
            <a:ln w="9525">
              <a:solidFill>
                <a:schemeClr val="tx1"/>
              </a:solidFill>
              <a:round/>
              <a:headEnd/>
              <a:tailEn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35" name="Line 28"/>
            <p:cNvSpPr>
              <a:spLocks noChangeShapeType="1"/>
            </p:cNvSpPr>
            <p:nvPr/>
          </p:nvSpPr>
          <p:spPr bwMode="auto">
            <a:xfrm>
              <a:off x="7290630" y="2915496"/>
              <a:ext cx="0" cy="875858"/>
            </a:xfrm>
            <a:prstGeom prst="line">
              <a:avLst/>
            </a:prstGeom>
            <a:noFill/>
            <a:ln w="9525">
              <a:solidFill>
                <a:schemeClr val="tx1"/>
              </a:solidFill>
              <a:round/>
              <a:headEnd/>
              <a:tailEn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36" name="Line 29"/>
            <p:cNvSpPr>
              <a:spLocks noChangeShapeType="1"/>
            </p:cNvSpPr>
            <p:nvPr/>
          </p:nvSpPr>
          <p:spPr bwMode="auto">
            <a:xfrm flipH="1">
              <a:off x="2876358" y="3791354"/>
              <a:ext cx="4414272" cy="0"/>
            </a:xfrm>
            <a:prstGeom prst="line">
              <a:avLst/>
            </a:prstGeom>
            <a:noFill/>
            <a:ln w="9525">
              <a:solidFill>
                <a:schemeClr val="tx1"/>
              </a:solidFill>
              <a:round/>
              <a:headEnd/>
              <a:tailEn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37" name="Line 30"/>
            <p:cNvSpPr>
              <a:spLocks noChangeShapeType="1"/>
            </p:cNvSpPr>
            <p:nvPr/>
          </p:nvSpPr>
          <p:spPr bwMode="auto">
            <a:xfrm>
              <a:off x="2876358" y="3791354"/>
              <a:ext cx="0" cy="857820"/>
            </a:xfrm>
            <a:prstGeom prst="line">
              <a:avLst/>
            </a:prstGeom>
            <a:noFill/>
            <a:ln w="9525">
              <a:solidFill>
                <a:schemeClr val="tx1"/>
              </a:solidFill>
              <a:round/>
              <a:headEnd/>
              <a:tailEn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38" name="Line 31"/>
            <p:cNvSpPr>
              <a:spLocks noChangeShapeType="1"/>
            </p:cNvSpPr>
            <p:nvPr/>
          </p:nvSpPr>
          <p:spPr bwMode="auto">
            <a:xfrm>
              <a:off x="2876358" y="4649174"/>
              <a:ext cx="116206" cy="0"/>
            </a:xfrm>
            <a:prstGeom prst="line">
              <a:avLst/>
            </a:prstGeom>
            <a:noFill/>
            <a:ln w="9525">
              <a:solidFill>
                <a:srgbClr val="000000"/>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39" name="Line 32"/>
            <p:cNvSpPr>
              <a:spLocks noChangeShapeType="1"/>
            </p:cNvSpPr>
            <p:nvPr/>
          </p:nvSpPr>
          <p:spPr bwMode="auto">
            <a:xfrm>
              <a:off x="4200169" y="4893693"/>
              <a:ext cx="194724" cy="8017"/>
            </a:xfrm>
            <a:prstGeom prst="line">
              <a:avLst/>
            </a:prstGeom>
            <a:noFill/>
            <a:ln w="9525">
              <a:solidFill>
                <a:srgbClr val="000000"/>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40" name="Line 33"/>
            <p:cNvSpPr>
              <a:spLocks noChangeShapeType="1"/>
            </p:cNvSpPr>
            <p:nvPr/>
          </p:nvSpPr>
          <p:spPr bwMode="auto">
            <a:xfrm>
              <a:off x="5530260" y="4901710"/>
              <a:ext cx="175880" cy="0"/>
            </a:xfrm>
            <a:prstGeom prst="line">
              <a:avLst/>
            </a:prstGeom>
            <a:noFill/>
            <a:ln w="9525">
              <a:solidFill>
                <a:srgbClr val="000000"/>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41" name="Line 34"/>
            <p:cNvSpPr>
              <a:spLocks noChangeShapeType="1"/>
            </p:cNvSpPr>
            <p:nvPr/>
          </p:nvSpPr>
          <p:spPr bwMode="auto">
            <a:xfrm>
              <a:off x="7099047" y="4901710"/>
              <a:ext cx="141332" cy="0"/>
            </a:xfrm>
            <a:prstGeom prst="line">
              <a:avLst/>
            </a:prstGeom>
            <a:noFill/>
            <a:ln w="9525">
              <a:solidFill>
                <a:srgbClr val="000000"/>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42" name="Line 35"/>
            <p:cNvSpPr>
              <a:spLocks noChangeShapeType="1"/>
            </p:cNvSpPr>
            <p:nvPr/>
          </p:nvSpPr>
          <p:spPr bwMode="auto">
            <a:xfrm>
              <a:off x="7020529" y="2685007"/>
              <a:ext cx="645416" cy="0"/>
            </a:xfrm>
            <a:prstGeom prst="line">
              <a:avLst/>
            </a:prstGeom>
            <a:noFill/>
            <a:ln w="9525">
              <a:solidFill>
                <a:schemeClr val="tx1"/>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43" name="Text Box 36"/>
            <p:cNvSpPr txBox="1">
              <a:spLocks noChangeArrowheads="1"/>
            </p:cNvSpPr>
            <p:nvPr/>
          </p:nvSpPr>
          <p:spPr bwMode="auto">
            <a:xfrm>
              <a:off x="429743" y="4965846"/>
              <a:ext cx="1017591" cy="456970"/>
            </a:xfrm>
            <a:prstGeom prst="rect">
              <a:avLst/>
            </a:prstGeom>
            <a:solidFill>
              <a:srgbClr val="FFFFFF"/>
            </a:solidFill>
            <a:ln>
              <a:noFill/>
            </a:ln>
            <a:extLst>
              <a:ext uri="{91240B29-F687-4F45-9708-019B960494DF}"/>
            </a:extLst>
          </p:spPr>
          <p:txBody>
            <a:bodyPr/>
            <a:lstStyle/>
            <a:p>
              <a:pPr algn="ctr"/>
              <a:r>
                <a:rPr lang="fr-FR" sz="1200">
                  <a:solidFill>
                    <a:srgbClr val="000000"/>
                  </a:solidFill>
                  <a:effectLst>
                    <a:outerShdw blurRad="38100" dist="38100" dir="2700000" algn="tl">
                      <a:srgbClr val="C0C0C0"/>
                    </a:outerShdw>
                  </a:effectLst>
                </a:rPr>
                <a:t>Énergie disponible</a:t>
              </a:r>
            </a:p>
          </p:txBody>
        </p:sp>
        <p:sp>
          <p:nvSpPr>
            <p:cNvPr id="44" name="Text Box 37"/>
            <p:cNvSpPr txBox="1">
              <a:spLocks noChangeArrowheads="1"/>
            </p:cNvSpPr>
            <p:nvPr/>
          </p:nvSpPr>
          <p:spPr bwMode="auto">
            <a:xfrm>
              <a:off x="2730315" y="5464905"/>
              <a:ext cx="3731167" cy="284604"/>
            </a:xfrm>
            <a:prstGeom prst="rect">
              <a:avLst/>
            </a:prstGeom>
            <a:solidFill>
              <a:srgbClr val="FFFFFF"/>
            </a:solidFill>
            <a:ln w="9525">
              <a:solidFill>
                <a:srgbClr val="000000"/>
              </a:solidFill>
              <a:miter lim="800000"/>
              <a:headEnd/>
              <a:tailEnd/>
            </a:ln>
          </p:spPr>
          <p:txBody>
            <a:bodyPr/>
            <a:lstStyle/>
            <a:p>
              <a:pPr lvl="1" algn="ctr"/>
              <a:r>
                <a:rPr lang="fr-FR" sz="1200">
                  <a:solidFill>
                    <a:srgbClr val="000000"/>
                  </a:solidFill>
                  <a:effectLst>
                    <a:outerShdw blurRad="38100" dist="38100" dir="2700000" algn="tl">
                      <a:srgbClr val="C0C0C0"/>
                    </a:outerShdw>
                  </a:effectLst>
                </a:rPr>
                <a:t>Chaîne d’Énergie</a:t>
              </a:r>
              <a:endParaRPr lang="fr-FR" sz="1000">
                <a:solidFill>
                  <a:srgbClr val="000000"/>
                </a:solidFill>
                <a:effectLst>
                  <a:outerShdw blurRad="38100" dist="38100" dir="2700000" algn="tl">
                    <a:srgbClr val="C0C0C0"/>
                  </a:outerShdw>
                </a:effectLst>
              </a:endParaRPr>
            </a:p>
          </p:txBody>
        </p:sp>
        <p:sp>
          <p:nvSpPr>
            <p:cNvPr id="45" name="Text Box 38"/>
            <p:cNvSpPr txBox="1">
              <a:spLocks noChangeArrowheads="1"/>
            </p:cNvSpPr>
            <p:nvPr/>
          </p:nvSpPr>
          <p:spPr bwMode="auto">
            <a:xfrm>
              <a:off x="7435103" y="1656826"/>
              <a:ext cx="1531097" cy="1102339"/>
            </a:xfrm>
            <a:prstGeom prst="rect">
              <a:avLst/>
            </a:prstGeom>
            <a:noFill/>
            <a:ln>
              <a:noFill/>
            </a:ln>
            <a:extLst>
              <a:ext uri="{909E8E84-426E-40DD-AFC4-6F175D3DCCD1}"/>
              <a:ext uri="{91240B29-F687-4F45-9708-019B960494DF}"/>
            </a:extLst>
          </p:spPr>
          <p:txBody>
            <a:bodyPr/>
            <a:lstStyle/>
            <a:p>
              <a:pPr algn="ctr"/>
              <a:r>
                <a:rPr lang="fr-FR" sz="1200">
                  <a:solidFill>
                    <a:srgbClr val="000000"/>
                  </a:solidFill>
                  <a:effectLst>
                    <a:outerShdw blurRad="38100" dist="38100" dir="2700000" algn="tl">
                      <a:srgbClr val="C0C0C0"/>
                    </a:outerShdw>
                  </a:effectLst>
                </a:rPr>
                <a:t>Informations</a:t>
              </a:r>
            </a:p>
            <a:p>
              <a:pPr algn="ctr"/>
              <a:r>
                <a:rPr lang="fr-FR" sz="1200">
                  <a:solidFill>
                    <a:srgbClr val="000000"/>
                  </a:solidFill>
                  <a:effectLst>
                    <a:outerShdw blurRad="38100" dist="38100" dir="2700000" algn="tl">
                      <a:srgbClr val="C0C0C0"/>
                    </a:outerShdw>
                  </a:effectLst>
                </a:rPr>
                <a:t>destinées aux autres systèmes et aux interfaces H/M</a:t>
              </a:r>
            </a:p>
          </p:txBody>
        </p:sp>
        <p:sp>
          <p:nvSpPr>
            <p:cNvPr id="46" name="Text Box 39"/>
            <p:cNvSpPr txBox="1">
              <a:spLocks noChangeArrowheads="1"/>
            </p:cNvSpPr>
            <p:nvPr/>
          </p:nvSpPr>
          <p:spPr bwMode="auto">
            <a:xfrm>
              <a:off x="4394893" y="3480696"/>
              <a:ext cx="701949" cy="270573"/>
            </a:xfrm>
            <a:prstGeom prst="rect">
              <a:avLst/>
            </a:prstGeom>
            <a:solidFill>
              <a:srgbClr val="FFFFFF"/>
            </a:solidFill>
            <a:ln>
              <a:noFill/>
            </a:ln>
            <a:extLst>
              <a:ext uri="{91240B29-F687-4F45-9708-019B960494DF}"/>
            </a:extLst>
          </p:spPr>
          <p:txBody>
            <a:bodyPr/>
            <a:lstStyle/>
            <a:p>
              <a:pPr algn="ctr"/>
              <a:r>
                <a:rPr lang="fr-FR" sz="1200">
                  <a:solidFill>
                    <a:srgbClr val="000000"/>
                  </a:solidFill>
                  <a:effectLst>
                    <a:outerShdw blurRad="38100" dist="38100" dir="2700000" algn="tl">
                      <a:srgbClr val="C0C0C0"/>
                    </a:outerShdw>
                  </a:effectLst>
                </a:rPr>
                <a:t>ordres</a:t>
              </a:r>
              <a:endParaRPr lang="fr-FR" sz="1000">
                <a:solidFill>
                  <a:srgbClr val="000000"/>
                </a:solidFill>
                <a:effectLst>
                  <a:outerShdw blurRad="38100" dist="38100" dir="2700000" algn="tl">
                    <a:srgbClr val="C0C0C0"/>
                  </a:outerShdw>
                </a:effectLst>
              </a:endParaRPr>
            </a:p>
          </p:txBody>
        </p:sp>
        <p:sp>
          <p:nvSpPr>
            <p:cNvPr id="47" name="AutoShape 40"/>
            <p:cNvSpPr>
              <a:spLocks noChangeArrowheads="1"/>
            </p:cNvSpPr>
            <p:nvPr/>
          </p:nvSpPr>
          <p:spPr bwMode="auto">
            <a:xfrm>
              <a:off x="7490065" y="3791354"/>
              <a:ext cx="235553" cy="316672"/>
            </a:xfrm>
            <a:prstGeom prst="downArrow">
              <a:avLst>
                <a:gd name="adj1" fmla="val 50000"/>
                <a:gd name="adj2" fmla="val 33557"/>
              </a:avLst>
            </a:prstGeom>
            <a:solidFill>
              <a:schemeClr val="tx1"/>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48" name="AutoShape 41"/>
            <p:cNvSpPr>
              <a:spLocks noChangeArrowheads="1"/>
            </p:cNvSpPr>
            <p:nvPr/>
          </p:nvSpPr>
          <p:spPr bwMode="auto">
            <a:xfrm>
              <a:off x="7490065" y="5961960"/>
              <a:ext cx="235553" cy="318676"/>
            </a:xfrm>
            <a:prstGeom prst="downArrow">
              <a:avLst>
                <a:gd name="adj1" fmla="val 50000"/>
                <a:gd name="adj2" fmla="val 33557"/>
              </a:avLst>
            </a:prstGeom>
            <a:solidFill>
              <a:schemeClr val="tx1"/>
            </a:solidFill>
            <a:ln w="9525">
              <a:solidFill>
                <a:srgbClr val="000000"/>
              </a:solidFill>
              <a:miter lim="800000"/>
              <a:headEnd/>
              <a:tailEnd/>
            </a:ln>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49" name="Text Box 42"/>
            <p:cNvSpPr txBox="1">
              <a:spLocks noChangeArrowheads="1"/>
            </p:cNvSpPr>
            <p:nvPr/>
          </p:nvSpPr>
          <p:spPr bwMode="auto">
            <a:xfrm>
              <a:off x="7760166" y="5975989"/>
              <a:ext cx="1206034" cy="852478"/>
            </a:xfrm>
            <a:prstGeom prst="rect">
              <a:avLst/>
            </a:prstGeom>
            <a:solidFill>
              <a:srgbClr val="FFFFFF"/>
            </a:solidFill>
            <a:ln>
              <a:noFill/>
            </a:ln>
            <a:extLst>
              <a:ext uri="{91240B29-F687-4F45-9708-019B960494DF}"/>
            </a:extLst>
          </p:spPr>
          <p:txBody>
            <a:bodyPr/>
            <a:lstStyle/>
            <a:p>
              <a:pPr algn="ctr"/>
              <a:r>
                <a:rPr lang="fr-FR" sz="1200">
                  <a:solidFill>
                    <a:srgbClr val="000000"/>
                  </a:solidFill>
                  <a:effectLst>
                    <a:outerShdw blurRad="38100" dist="38100" dir="2700000" algn="tl">
                      <a:srgbClr val="C0C0C0"/>
                    </a:outerShdw>
                  </a:effectLst>
                </a:rPr>
                <a:t>Matière d’oeuvre                  Sortante</a:t>
              </a:r>
              <a:endParaRPr lang="fr-FR" sz="1000">
                <a:solidFill>
                  <a:srgbClr val="000000"/>
                </a:solidFill>
                <a:effectLst>
                  <a:outerShdw blurRad="38100" dist="38100" dir="2700000" algn="tl">
                    <a:srgbClr val="C0C0C0"/>
                  </a:outerShdw>
                </a:effectLst>
              </a:endParaRPr>
            </a:p>
          </p:txBody>
        </p:sp>
        <p:sp>
          <p:nvSpPr>
            <p:cNvPr id="50" name="Text Box 43"/>
            <p:cNvSpPr txBox="1">
              <a:spLocks noChangeArrowheads="1"/>
            </p:cNvSpPr>
            <p:nvPr/>
          </p:nvSpPr>
          <p:spPr bwMode="auto">
            <a:xfrm>
              <a:off x="7383281" y="3340398"/>
              <a:ext cx="1370922" cy="515092"/>
            </a:xfrm>
            <a:prstGeom prst="rect">
              <a:avLst/>
            </a:prstGeom>
            <a:solidFill>
              <a:srgbClr val="FFFFFF"/>
            </a:solidFill>
            <a:ln>
              <a:noFill/>
            </a:ln>
            <a:extLst>
              <a:ext uri="{91240B29-F687-4F45-9708-019B960494DF}"/>
            </a:extLst>
          </p:spPr>
          <p:txBody>
            <a:bodyPr/>
            <a:lstStyle/>
            <a:p>
              <a:pPr algn="ctr"/>
              <a:r>
                <a:rPr lang="fr-FR" sz="1200">
                  <a:solidFill>
                    <a:srgbClr val="000000"/>
                  </a:solidFill>
                  <a:effectLst>
                    <a:outerShdw blurRad="38100" dist="38100" dir="2700000" algn="tl">
                      <a:srgbClr val="C0C0C0"/>
                    </a:outerShdw>
                  </a:effectLst>
                </a:rPr>
                <a:t>Matière d’oeuvre                 Entrante</a:t>
              </a:r>
              <a:endParaRPr lang="fr-FR" sz="1000">
                <a:solidFill>
                  <a:srgbClr val="000000"/>
                </a:solidFill>
                <a:effectLst>
                  <a:outerShdw blurRad="38100" dist="38100" dir="2700000" algn="tl">
                    <a:srgbClr val="C0C0C0"/>
                  </a:outerShdw>
                </a:effectLst>
              </a:endParaRPr>
            </a:p>
          </p:txBody>
        </p:sp>
        <p:sp>
          <p:nvSpPr>
            <p:cNvPr id="51" name="Line 44"/>
            <p:cNvSpPr>
              <a:spLocks noChangeShapeType="1"/>
            </p:cNvSpPr>
            <p:nvPr/>
          </p:nvSpPr>
          <p:spPr bwMode="auto">
            <a:xfrm>
              <a:off x="7923483" y="4901710"/>
              <a:ext cx="186873" cy="0"/>
            </a:xfrm>
            <a:prstGeom prst="line">
              <a:avLst/>
            </a:prstGeom>
            <a:noFill/>
            <a:ln w="9525">
              <a:solidFill>
                <a:schemeClr val="tx1"/>
              </a:solidFill>
              <a:round/>
              <a:headEnd/>
              <a:tailEn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52" name="Line 45"/>
            <p:cNvSpPr>
              <a:spLocks noChangeShapeType="1"/>
            </p:cNvSpPr>
            <p:nvPr/>
          </p:nvSpPr>
          <p:spPr bwMode="auto">
            <a:xfrm flipV="1">
              <a:off x="8110356" y="1496486"/>
              <a:ext cx="0" cy="3405224"/>
            </a:xfrm>
            <a:prstGeom prst="line">
              <a:avLst/>
            </a:prstGeom>
            <a:noFill/>
            <a:ln w="9525">
              <a:solidFill>
                <a:schemeClr val="tx1"/>
              </a:solidFill>
              <a:round/>
              <a:headEnd/>
              <a:tailEn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53" name="Line 46"/>
            <p:cNvSpPr>
              <a:spLocks noChangeShapeType="1"/>
            </p:cNvSpPr>
            <p:nvPr/>
          </p:nvSpPr>
          <p:spPr bwMode="auto">
            <a:xfrm flipH="1">
              <a:off x="1447334" y="1496486"/>
              <a:ext cx="6663023" cy="0"/>
            </a:xfrm>
            <a:prstGeom prst="line">
              <a:avLst/>
            </a:prstGeom>
            <a:noFill/>
            <a:ln w="9525">
              <a:solidFill>
                <a:schemeClr val="tx1"/>
              </a:solidFill>
              <a:round/>
              <a:headEnd/>
              <a:tailEn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54" name="Line 47"/>
            <p:cNvSpPr>
              <a:spLocks noChangeShapeType="1"/>
            </p:cNvSpPr>
            <p:nvPr/>
          </p:nvSpPr>
          <p:spPr bwMode="auto">
            <a:xfrm>
              <a:off x="1447334" y="1496486"/>
              <a:ext cx="0" cy="1188521"/>
            </a:xfrm>
            <a:prstGeom prst="line">
              <a:avLst/>
            </a:prstGeom>
            <a:noFill/>
            <a:ln w="9525">
              <a:solidFill>
                <a:schemeClr val="tx1"/>
              </a:solidFill>
              <a:round/>
              <a:headEnd/>
              <a:tailEn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55" name="Line 48"/>
            <p:cNvSpPr>
              <a:spLocks noChangeShapeType="1"/>
            </p:cNvSpPr>
            <p:nvPr/>
          </p:nvSpPr>
          <p:spPr bwMode="auto">
            <a:xfrm>
              <a:off x="1447334" y="2685007"/>
              <a:ext cx="442840" cy="0"/>
            </a:xfrm>
            <a:prstGeom prst="line">
              <a:avLst/>
            </a:prstGeom>
            <a:noFill/>
            <a:ln w="9525">
              <a:solidFill>
                <a:schemeClr val="tx1"/>
              </a:solidFill>
              <a:round/>
              <a:headEnd/>
              <a:tailEnd type="triangle" w="med" len="med"/>
            </a:ln>
            <a:extLst>
              <a:ext uri="{909E8E84-426E-40DD-AFC4-6F175D3DCCD1}"/>
            </a:extLst>
          </p:spPr>
          <p:txBody>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56" name="Text Box 49"/>
            <p:cNvSpPr txBox="1">
              <a:spLocks noChangeArrowheads="1"/>
            </p:cNvSpPr>
            <p:nvPr/>
          </p:nvSpPr>
          <p:spPr bwMode="auto">
            <a:xfrm>
              <a:off x="3419701" y="1123695"/>
              <a:ext cx="2840775" cy="286607"/>
            </a:xfrm>
            <a:prstGeom prst="rect">
              <a:avLst/>
            </a:prstGeom>
            <a:noFill/>
            <a:ln>
              <a:noFill/>
            </a:ln>
            <a:extLst>
              <a:ext uri="{909E8E84-426E-40DD-AFC4-6F175D3DCCD1}"/>
              <a:ext uri="{91240B29-F687-4F45-9708-019B960494DF}"/>
            </a:extLst>
          </p:spPr>
          <p:txBody>
            <a:bodyPr/>
            <a:lstStyle/>
            <a:p>
              <a:pPr algn="ctr"/>
              <a:r>
                <a:rPr lang="fr-FR" sz="1200">
                  <a:solidFill>
                    <a:srgbClr val="000000"/>
                  </a:solidFill>
                  <a:effectLst>
                    <a:outerShdw blurRad="38100" dist="38100" dir="2700000" algn="tl">
                      <a:srgbClr val="C0C0C0"/>
                    </a:outerShdw>
                  </a:effectLst>
                </a:rPr>
                <a:t>Grandeurs physiques à acquérir</a:t>
              </a:r>
            </a:p>
          </p:txBody>
        </p:sp>
        <p:sp>
          <p:nvSpPr>
            <p:cNvPr id="57" name="Text Box 52"/>
            <p:cNvSpPr txBox="1">
              <a:spLocks noChangeArrowheads="1"/>
            </p:cNvSpPr>
            <p:nvPr/>
          </p:nvSpPr>
          <p:spPr bwMode="auto">
            <a:xfrm>
              <a:off x="2380125" y="967363"/>
              <a:ext cx="639136" cy="310658"/>
            </a:xfrm>
            <a:prstGeom prst="rect">
              <a:avLst/>
            </a:prstGeom>
            <a:solidFill>
              <a:srgbClr val="FFC000"/>
            </a:solidFill>
            <a:ln>
              <a:solidFill>
                <a:srgbClr val="000000"/>
              </a:solid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CI1</a:t>
              </a:r>
            </a:p>
          </p:txBody>
        </p:sp>
        <p:sp>
          <p:nvSpPr>
            <p:cNvPr id="58" name="Line 53"/>
            <p:cNvSpPr>
              <a:spLocks noChangeShapeType="1"/>
            </p:cNvSpPr>
            <p:nvPr/>
          </p:nvSpPr>
          <p:spPr bwMode="auto">
            <a:xfrm>
              <a:off x="2989424" y="1247958"/>
              <a:ext cx="943785" cy="609293"/>
            </a:xfrm>
            <a:prstGeom prst="line">
              <a:avLst/>
            </a:prstGeom>
            <a:noFill/>
            <a:ln>
              <a:noFill/>
            </a:ln>
            <a:effectLst/>
            <a:extLst>
              <a:ext uri="{909E8E84-426E-40DD-AFC4-6F175D3DCCD1}"/>
              <a:ext uri="{91240B29-F687-4F45-9708-019B960494DF}"/>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59" name="Line 54"/>
            <p:cNvSpPr>
              <a:spLocks noChangeShapeType="1"/>
            </p:cNvSpPr>
            <p:nvPr/>
          </p:nvSpPr>
          <p:spPr bwMode="auto">
            <a:xfrm>
              <a:off x="2888921" y="1304077"/>
              <a:ext cx="959488" cy="639356"/>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60" name="Line 55"/>
            <p:cNvSpPr>
              <a:spLocks noChangeShapeType="1"/>
            </p:cNvSpPr>
            <p:nvPr/>
          </p:nvSpPr>
          <p:spPr bwMode="auto">
            <a:xfrm>
              <a:off x="2873217" y="1306081"/>
              <a:ext cx="1206034" cy="4313151"/>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61" name="Text Box 56"/>
            <p:cNvSpPr txBox="1">
              <a:spLocks noChangeArrowheads="1"/>
            </p:cNvSpPr>
            <p:nvPr/>
          </p:nvSpPr>
          <p:spPr bwMode="auto">
            <a:xfrm>
              <a:off x="241300" y="6074198"/>
              <a:ext cx="639136" cy="310658"/>
            </a:xfrm>
            <a:prstGeom prst="rect">
              <a:avLst/>
            </a:prstGeom>
            <a:solidFill>
              <a:srgbClr val="FF8615"/>
            </a:solidFill>
            <a:ln>
              <a:no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CI2</a:t>
              </a:r>
            </a:p>
          </p:txBody>
        </p:sp>
        <p:sp>
          <p:nvSpPr>
            <p:cNvPr id="62" name="Text Box 58"/>
            <p:cNvSpPr txBox="1">
              <a:spLocks noChangeArrowheads="1"/>
            </p:cNvSpPr>
            <p:nvPr/>
          </p:nvSpPr>
          <p:spPr bwMode="auto">
            <a:xfrm>
              <a:off x="5012043" y="6092236"/>
              <a:ext cx="639136" cy="310660"/>
            </a:xfrm>
            <a:prstGeom prst="rect">
              <a:avLst/>
            </a:prstGeom>
            <a:solidFill>
              <a:srgbClr val="FF8615"/>
            </a:solidFill>
            <a:ln>
              <a:no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CI7</a:t>
              </a:r>
            </a:p>
          </p:txBody>
        </p:sp>
        <p:sp>
          <p:nvSpPr>
            <p:cNvPr id="63" name="Text Box 60"/>
            <p:cNvSpPr txBox="1">
              <a:spLocks noChangeArrowheads="1"/>
            </p:cNvSpPr>
            <p:nvPr/>
          </p:nvSpPr>
          <p:spPr bwMode="auto">
            <a:xfrm>
              <a:off x="269566" y="2039637"/>
              <a:ext cx="640705" cy="310660"/>
            </a:xfrm>
            <a:prstGeom prst="rect">
              <a:avLst/>
            </a:prstGeom>
            <a:solidFill>
              <a:srgbClr val="FF8615"/>
            </a:solidFill>
            <a:ln>
              <a:no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CI3</a:t>
              </a:r>
            </a:p>
          </p:txBody>
        </p:sp>
        <p:sp>
          <p:nvSpPr>
            <p:cNvPr id="64" name="Text Box 61"/>
            <p:cNvSpPr txBox="1">
              <a:spLocks noChangeArrowheads="1"/>
            </p:cNvSpPr>
            <p:nvPr/>
          </p:nvSpPr>
          <p:spPr bwMode="auto">
            <a:xfrm>
              <a:off x="6349986" y="979389"/>
              <a:ext cx="639136" cy="310658"/>
            </a:xfrm>
            <a:prstGeom prst="rect">
              <a:avLst/>
            </a:prstGeom>
            <a:solidFill>
              <a:srgbClr val="FF8615"/>
            </a:solidFill>
            <a:ln>
              <a:no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CI4</a:t>
              </a:r>
            </a:p>
          </p:txBody>
        </p:sp>
        <p:sp>
          <p:nvSpPr>
            <p:cNvPr id="65" name="Text Box 63"/>
            <p:cNvSpPr txBox="1">
              <a:spLocks noChangeArrowheads="1"/>
            </p:cNvSpPr>
            <p:nvPr/>
          </p:nvSpPr>
          <p:spPr bwMode="auto">
            <a:xfrm>
              <a:off x="5947975" y="6102258"/>
              <a:ext cx="640705" cy="310658"/>
            </a:xfrm>
            <a:prstGeom prst="rect">
              <a:avLst/>
            </a:prstGeom>
            <a:solidFill>
              <a:srgbClr val="2AFF00"/>
            </a:solidFill>
            <a:ln>
              <a:solidFill>
                <a:schemeClr val="tx1"/>
              </a:solid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CI6</a:t>
              </a:r>
            </a:p>
          </p:txBody>
        </p:sp>
        <p:sp>
          <p:nvSpPr>
            <p:cNvPr id="66" name="Line 64"/>
            <p:cNvSpPr>
              <a:spLocks noChangeShapeType="1"/>
            </p:cNvSpPr>
            <p:nvPr/>
          </p:nvSpPr>
          <p:spPr bwMode="auto">
            <a:xfrm>
              <a:off x="827043" y="2336267"/>
              <a:ext cx="1653585" cy="348740"/>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67" name="Line 65"/>
            <p:cNvSpPr>
              <a:spLocks noChangeShapeType="1"/>
            </p:cNvSpPr>
            <p:nvPr/>
          </p:nvSpPr>
          <p:spPr bwMode="auto">
            <a:xfrm flipH="1" flipV="1">
              <a:off x="3614425" y="5122178"/>
              <a:ext cx="288946" cy="1016157"/>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68" name="Line 66"/>
            <p:cNvSpPr>
              <a:spLocks noChangeShapeType="1"/>
            </p:cNvSpPr>
            <p:nvPr/>
          </p:nvSpPr>
          <p:spPr bwMode="auto">
            <a:xfrm flipV="1">
              <a:off x="3931637" y="5182305"/>
              <a:ext cx="711372" cy="929973"/>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69" name="Line 67"/>
            <p:cNvSpPr>
              <a:spLocks noChangeShapeType="1"/>
            </p:cNvSpPr>
            <p:nvPr/>
          </p:nvSpPr>
          <p:spPr bwMode="auto">
            <a:xfrm flipV="1">
              <a:off x="6516444" y="5182305"/>
              <a:ext cx="232413" cy="941999"/>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70" name="Line 68"/>
            <p:cNvSpPr>
              <a:spLocks noChangeShapeType="1"/>
            </p:cNvSpPr>
            <p:nvPr/>
          </p:nvSpPr>
          <p:spPr bwMode="auto">
            <a:xfrm flipV="1">
              <a:off x="6530578" y="5384735"/>
              <a:ext cx="885681" cy="753599"/>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71" name="Line 69"/>
            <p:cNvSpPr>
              <a:spLocks noChangeShapeType="1"/>
            </p:cNvSpPr>
            <p:nvPr/>
          </p:nvSpPr>
          <p:spPr bwMode="auto">
            <a:xfrm flipH="1" flipV="1">
              <a:off x="5181641" y="5150237"/>
              <a:ext cx="12563" cy="939995"/>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72" name="Line 70"/>
            <p:cNvSpPr>
              <a:spLocks noChangeShapeType="1"/>
            </p:cNvSpPr>
            <p:nvPr/>
          </p:nvSpPr>
          <p:spPr bwMode="auto">
            <a:xfrm flipV="1">
              <a:off x="5200485" y="5176293"/>
              <a:ext cx="634424" cy="913939"/>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74" name="Line 72"/>
            <p:cNvSpPr>
              <a:spLocks noChangeShapeType="1"/>
            </p:cNvSpPr>
            <p:nvPr/>
          </p:nvSpPr>
          <p:spPr bwMode="auto">
            <a:xfrm flipV="1">
              <a:off x="855310" y="5819657"/>
              <a:ext cx="320353" cy="262558"/>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75" name="Line 73"/>
            <p:cNvSpPr>
              <a:spLocks noChangeShapeType="1"/>
            </p:cNvSpPr>
            <p:nvPr/>
          </p:nvSpPr>
          <p:spPr bwMode="auto">
            <a:xfrm flipH="1">
              <a:off x="5805073" y="1350175"/>
              <a:ext cx="522928" cy="667417"/>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76" name="Line 74"/>
            <p:cNvSpPr>
              <a:spLocks noChangeShapeType="1"/>
            </p:cNvSpPr>
            <p:nvPr/>
          </p:nvSpPr>
          <p:spPr bwMode="auto">
            <a:xfrm flipV="1">
              <a:off x="5208338" y="5286526"/>
              <a:ext cx="2102707" cy="797692"/>
            </a:xfrm>
            <a:prstGeom prst="line">
              <a:avLst/>
            </a:prstGeom>
            <a:noFill/>
            <a:ln w="9525">
              <a:solidFill>
                <a:srgbClr val="CE3910"/>
              </a:solidFill>
              <a:round/>
              <a:headEnd/>
              <a:tailEnd type="triangle" w="med" len="med"/>
            </a:ln>
            <a:effectLst/>
            <a:extLst>
              <a:ext uri="{909E8E84-426E-40DD-AFC4-6F175D3DCCD1}"/>
              <a:ext uri="{AF507438-7753-43E0-B8FC-AC1667EBCBE1}"/>
            </a:extLst>
          </p:spPr>
          <p:txBody>
            <a:bodyPr>
              <a:spAutoFit/>
            </a:bodyPr>
            <a:lstStyle/>
            <a:p>
              <a:pPr algn="ctr">
                <a:defRPr/>
              </a:pPr>
              <a:endParaRPr lang="fr-FR" sz="1000">
                <a:solidFill>
                  <a:srgbClr val="000000"/>
                </a:solidFill>
                <a:effectLst>
                  <a:outerShdw blurRad="38100" dist="38100" dir="2700000" algn="tl">
                    <a:srgbClr val="000000">
                      <a:alpha val="43137"/>
                    </a:srgbClr>
                  </a:outerShdw>
                </a:effectLst>
                <a:latin typeface="Tahoma" pitchFamily="34" charset="0"/>
                <a:ea typeface="+mn-ea"/>
              </a:endParaRPr>
            </a:p>
          </p:txBody>
        </p:sp>
        <p:sp>
          <p:nvSpPr>
            <p:cNvPr id="77" name="Text Box 62"/>
            <p:cNvSpPr txBox="1">
              <a:spLocks noChangeArrowheads="1"/>
            </p:cNvSpPr>
            <p:nvPr/>
          </p:nvSpPr>
          <p:spPr bwMode="auto">
            <a:xfrm>
              <a:off x="3696084" y="6118292"/>
              <a:ext cx="639136" cy="310658"/>
            </a:xfrm>
            <a:prstGeom prst="rect">
              <a:avLst/>
            </a:prstGeom>
            <a:solidFill>
              <a:srgbClr val="2AFF00"/>
            </a:solidFill>
            <a:ln>
              <a:solidFill>
                <a:schemeClr val="tx1"/>
              </a:solid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CI5</a:t>
              </a:r>
            </a:p>
          </p:txBody>
        </p:sp>
        <p:sp>
          <p:nvSpPr>
            <p:cNvPr id="78" name="Text Box 57"/>
            <p:cNvSpPr txBox="1">
              <a:spLocks noChangeArrowheads="1"/>
            </p:cNvSpPr>
            <p:nvPr/>
          </p:nvSpPr>
          <p:spPr bwMode="auto">
            <a:xfrm>
              <a:off x="5013614" y="6461018"/>
              <a:ext cx="639135" cy="310660"/>
            </a:xfrm>
            <a:prstGeom prst="rect">
              <a:avLst/>
            </a:prstGeom>
            <a:solidFill>
              <a:srgbClr val="FF8615"/>
            </a:solidFill>
            <a:ln>
              <a:no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CI8</a:t>
              </a:r>
            </a:p>
          </p:txBody>
        </p:sp>
        <p:sp>
          <p:nvSpPr>
            <p:cNvPr id="79" name="Text Box 59"/>
            <p:cNvSpPr txBox="1">
              <a:spLocks noChangeArrowheads="1"/>
            </p:cNvSpPr>
            <p:nvPr/>
          </p:nvSpPr>
          <p:spPr bwMode="auto">
            <a:xfrm>
              <a:off x="5944834" y="6461018"/>
              <a:ext cx="640705" cy="310660"/>
            </a:xfrm>
            <a:prstGeom prst="rect">
              <a:avLst/>
            </a:prstGeom>
            <a:solidFill>
              <a:srgbClr val="FF8615"/>
            </a:solidFill>
            <a:ln>
              <a:no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CI9</a:t>
              </a:r>
            </a:p>
          </p:txBody>
        </p:sp>
      </p:grpSp>
      <p:sp>
        <p:nvSpPr>
          <p:cNvPr id="80" name="Text Box 63"/>
          <p:cNvSpPr txBox="1">
            <a:spLocks noChangeArrowheads="1"/>
          </p:cNvSpPr>
          <p:nvPr/>
        </p:nvSpPr>
        <p:spPr bwMode="auto">
          <a:xfrm>
            <a:off x="6086475" y="5791731"/>
            <a:ext cx="647700" cy="246062"/>
          </a:xfrm>
          <a:prstGeom prst="rect">
            <a:avLst/>
          </a:prstGeom>
          <a:solidFill>
            <a:srgbClr val="2AFF00"/>
          </a:solidFill>
          <a:ln>
            <a:solidFill>
              <a:schemeClr val="tx1"/>
            </a:solid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CI6</a:t>
            </a:r>
          </a:p>
        </p:txBody>
      </p:sp>
      <p:sp>
        <p:nvSpPr>
          <p:cNvPr id="81" name="Text Box 62"/>
          <p:cNvSpPr txBox="1">
            <a:spLocks noChangeArrowheads="1"/>
          </p:cNvSpPr>
          <p:nvPr/>
        </p:nvSpPr>
        <p:spPr bwMode="auto">
          <a:xfrm>
            <a:off x="3810000" y="5804431"/>
            <a:ext cx="646113" cy="246062"/>
          </a:xfrm>
          <a:prstGeom prst="rect">
            <a:avLst/>
          </a:prstGeom>
          <a:solidFill>
            <a:srgbClr val="2AFF00"/>
          </a:solidFill>
          <a:ln>
            <a:solidFill>
              <a:schemeClr val="tx1"/>
            </a:solidFill>
          </a:ln>
          <a:effectLst/>
          <a:extLst>
            <a:ext uri="{91240B29-F687-4F45-9708-019B960494DF}"/>
            <a:ext uri="{AF507438-7753-43E0-B8FC-AC1667EBCBE1}"/>
          </a:extLst>
        </p:spPr>
        <p:txBody>
          <a:bodyPr anchor="ctr">
            <a:spAutoFit/>
          </a:bodyPr>
          <a:lstStyle/>
          <a:p>
            <a:pPr algn="ctr">
              <a:defRPr/>
            </a:pPr>
            <a:r>
              <a:rPr lang="fr-FR" sz="1000" dirty="0">
                <a:solidFill>
                  <a:srgbClr val="000000"/>
                </a:solidFill>
                <a:effectLst>
                  <a:outerShdw blurRad="38100" dist="38100" dir="2700000" algn="tl">
                    <a:srgbClr val="000000">
                      <a:alpha val="43137"/>
                    </a:srgbClr>
                  </a:outerShdw>
                </a:effectLst>
                <a:latin typeface="Tahoma" pitchFamily="34" charset="0"/>
                <a:ea typeface="+mn-ea"/>
              </a:rPr>
              <a:t>CI5</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8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6" presetClass="emph" presetSubtype="0" accel="50000" decel="50000" fill="hold" grpId="1" nodeType="clickEffect">
                                  <p:stCondLst>
                                    <p:cond delay="0"/>
                                  </p:stCondLst>
                                  <p:childTnLst>
                                    <p:animScale>
                                      <p:cBhvr>
                                        <p:cTn id="20" dur="2000" fill="hold"/>
                                        <p:tgtEl>
                                          <p:spTgt spid="81"/>
                                        </p:tgtEl>
                                      </p:cBhvr>
                                      <p:by x="150000" y="150000"/>
                                    </p:animScale>
                                  </p:childTnLst>
                                </p:cTn>
                              </p:par>
                              <p:par>
                                <p:cTn id="21" presetID="6" presetClass="emph" presetSubtype="0" accel="50000" decel="50000" fill="hold" grpId="1" nodeType="withEffect">
                                  <p:stCondLst>
                                    <p:cond delay="0"/>
                                  </p:stCondLst>
                                  <p:childTnLst>
                                    <p:animScale>
                                      <p:cBhvr>
                                        <p:cTn id="22" dur="2000" fill="hold"/>
                                        <p:tgtEl>
                                          <p:spTgt spid="8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0" grpId="0" animBg="1"/>
      <p:bldP spid="80" grpId="1" animBg="1"/>
      <p:bldP spid="81" grpId="0" animBg="1"/>
      <p:bldP spid="81" grpId="1"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Espace réservé du pied de page 3"/>
          <p:cNvSpPr>
            <a:spLocks noGrp="1"/>
          </p:cNvSpPr>
          <p:nvPr>
            <p:ph type="ftr" sz="quarter" idx="11"/>
          </p:nvPr>
        </p:nvSpPr>
        <p:spPr/>
        <p:txBody>
          <a:bodyPr/>
          <a:lstStyle/>
          <a:p>
            <a:pPr>
              <a:defRPr/>
            </a:pPr>
            <a:r>
              <a:rPr lang="fr-FR"/>
              <a:t>Enseignement en CPGE ATS - </a:t>
            </a:r>
            <a:r>
              <a:rPr lang="en-US"/>
              <a:t>25 Juin 2012</a:t>
            </a:r>
          </a:p>
        </p:txBody>
      </p:sp>
      <p:sp>
        <p:nvSpPr>
          <p:cNvPr id="23555" name="Espace réservé du numéro de diapositive 2"/>
          <p:cNvSpPr>
            <a:spLocks noGrp="1"/>
          </p:cNvSpPr>
          <p:nvPr>
            <p:ph type="sldNum" sz="quarter" idx="12"/>
          </p:nvPr>
        </p:nvSpPr>
        <p:spPr bwMode="auto">
          <a:noFill/>
          <a:ln>
            <a:miter lim="800000"/>
            <a:headEnd/>
            <a:tailEnd/>
          </a:ln>
        </p:spPr>
        <p:txBody>
          <a:bodyPr/>
          <a:lstStyle/>
          <a:p>
            <a:fld id="{CC6B3F6E-6700-49C7-908C-D8884D8D8E14}" type="slidenum">
              <a:rPr lang="fr-FR"/>
              <a:pPr/>
              <a:t>5</a:t>
            </a:fld>
            <a:endParaRPr lang="fr-FR"/>
          </a:p>
        </p:txBody>
      </p:sp>
      <p:graphicFrame>
        <p:nvGraphicFramePr>
          <p:cNvPr id="15382" name="Group 22"/>
          <p:cNvGraphicFramePr>
            <a:graphicFrameLocks noGrp="1"/>
          </p:cNvGraphicFramePr>
          <p:nvPr/>
        </p:nvGraphicFramePr>
        <p:xfrm>
          <a:off x="527050" y="1320800"/>
          <a:ext cx="8077200" cy="4279392"/>
        </p:xfrm>
        <a:graphic>
          <a:graphicData uri="http://schemas.openxmlformats.org/drawingml/2006/table">
            <a:tbl>
              <a:tblPr/>
              <a:tblGrid>
                <a:gridCol w="495300"/>
                <a:gridCol w="3740150"/>
                <a:gridCol w="3841750"/>
              </a:tblGrid>
              <a:tr h="549275">
                <a:tc>
                  <a:txBody>
                    <a:bodyPr/>
                    <a:lstStyle/>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800" b="0" i="0" u="none" strike="noStrike" cap="none" normalizeH="0" baseline="0" smtClean="0">
                          <a:ln>
                            <a:noFill/>
                          </a:ln>
                          <a:solidFill>
                            <a:srgbClr val="000000"/>
                          </a:solidFill>
                          <a:effectLst/>
                          <a:latin typeface="Arial" charset="0"/>
                          <a:ea typeface="ＭＳ Ｐゴシック" charset="-128"/>
                        </a:rPr>
                        <a:t>CI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128"/>
                        </a:rPr>
                        <a:t>CI 5 : </a:t>
                      </a:r>
                      <a:r>
                        <a:rPr kumimoji="0" lang="fr-FR" sz="1800" b="1" i="0" u="none" strike="noStrike" cap="none" normalizeH="0" baseline="0" dirty="0" smtClean="0">
                          <a:ln>
                            <a:noFill/>
                          </a:ln>
                          <a:solidFill>
                            <a:srgbClr val="000000"/>
                          </a:solidFill>
                          <a:effectLst/>
                          <a:latin typeface="Arial" charset="0"/>
                          <a:ea typeface="ＭＳ Ｐゴシック" charset="-128"/>
                        </a:rPr>
                        <a:t>Motorisation et conversion</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800" b="1" i="0" u="none" strike="noStrike" cap="none" normalizeH="0" baseline="0" dirty="0" smtClean="0">
                          <a:ln>
                            <a:noFill/>
                          </a:ln>
                          <a:solidFill>
                            <a:srgbClr val="000000"/>
                          </a:solidFill>
                          <a:effectLst/>
                          <a:latin typeface="Arial" charset="0"/>
                          <a:ea typeface="ＭＳ Ｐゴシック" charset="-128"/>
                        </a:rPr>
                        <a:t>                       d'énergie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2AFF00"/>
                    </a:solidFill>
                  </a:tcPr>
                </a:tc>
                <a:tc>
                  <a:txBody>
                    <a:bodyPr/>
                    <a:lstStyle/>
                    <a:p>
                      <a:pPr marL="0" marR="0" lvl="0" indent="0" algn="ctr" defTabSz="914400" rtl="0" eaLnBrk="1" fontAlgn="base" latinLnBrk="0" hangingPunct="1">
                        <a:lnSpc>
                          <a:spcPct val="100000"/>
                        </a:lnSpc>
                        <a:spcBef>
                          <a:spcPct val="20000"/>
                        </a:spcBef>
                        <a:spcAft>
                          <a:spcPct val="0"/>
                        </a:spcAft>
                        <a:buClr>
                          <a:srgbClr val="215383"/>
                        </a:buClr>
                        <a:buSzPct val="75000"/>
                        <a:buFontTx/>
                        <a:buNone/>
                        <a:tabLst/>
                      </a:pPr>
                      <a:r>
                        <a:rPr kumimoji="0" lang="fr-FR" sz="1800" b="0" i="0" u="none" strike="noStrike" cap="none" normalizeH="0" baseline="0" dirty="0" smtClean="0">
                          <a:ln>
                            <a:noFill/>
                          </a:ln>
                          <a:solidFill>
                            <a:srgbClr val="000000"/>
                          </a:solidFill>
                          <a:effectLst/>
                          <a:latin typeface="Arial" charset="0"/>
                          <a:ea typeface="ＭＳ Ｐゴシック" charset="-128"/>
                        </a:rPr>
                        <a:t>CI 6 : </a:t>
                      </a:r>
                      <a:r>
                        <a:rPr kumimoji="0" lang="fr-FR" sz="1800" b="1" i="0" u="none" strike="noStrike" cap="none" normalizeH="0" baseline="0" dirty="0" smtClean="0">
                          <a:ln>
                            <a:noFill/>
                          </a:ln>
                          <a:solidFill>
                            <a:srgbClr val="000000"/>
                          </a:solidFill>
                          <a:effectLst/>
                          <a:latin typeface="Arial" charset="0"/>
                          <a:ea typeface="ＭＳ Ｐゴシック" charset="-128"/>
                        </a:rPr>
                        <a:t>Chaînes de solides</a:t>
                      </a:r>
                    </a:p>
                    <a:p>
                      <a:pPr marL="0" marR="0" lvl="0" indent="0" algn="ctr" defTabSz="914400" rtl="0" eaLnBrk="1" fontAlgn="base" latinLnBrk="0" hangingPunct="1">
                        <a:lnSpc>
                          <a:spcPct val="100000"/>
                        </a:lnSpc>
                        <a:spcBef>
                          <a:spcPct val="20000"/>
                        </a:spcBef>
                        <a:spcAft>
                          <a:spcPct val="0"/>
                        </a:spcAft>
                        <a:buClr>
                          <a:srgbClr val="215383"/>
                        </a:buClr>
                        <a:buSzPct val="75000"/>
                        <a:buFontTx/>
                        <a:buNone/>
                        <a:tabLst/>
                      </a:pPr>
                      <a:r>
                        <a:rPr kumimoji="0" lang="fr-FR" sz="1800" b="1" i="0" u="none" strike="noStrike" cap="none" normalizeH="0" baseline="0" dirty="0" smtClean="0">
                          <a:ln>
                            <a:noFill/>
                          </a:ln>
                          <a:solidFill>
                            <a:srgbClr val="000000"/>
                          </a:solidFill>
                          <a:effectLst/>
                          <a:latin typeface="Arial" charset="0"/>
                          <a:ea typeface="ＭＳ Ｐゴシック" charset="-128"/>
                        </a:rPr>
                        <a:t>          indéformables</a:t>
                      </a:r>
                      <a:r>
                        <a:rPr kumimoji="0" lang="fr-FR" sz="1800" b="0" i="0" u="none" strike="noStrike" cap="none" normalizeH="0" baseline="0" dirty="0" smtClean="0">
                          <a:ln>
                            <a:noFill/>
                          </a:ln>
                          <a:solidFill>
                            <a:srgbClr val="000000"/>
                          </a:solidFill>
                          <a:effectLst/>
                          <a:latin typeface="Arial" charset="0"/>
                          <a:ea typeface="ＭＳ Ｐゴシック" charset="-128"/>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2AFF00"/>
                    </a:solidFill>
                  </a:tcPr>
                </a:tc>
              </a:tr>
              <a:tr h="1404938">
                <a:tc>
                  <a:txBody>
                    <a:bodyPr/>
                    <a:lstStyle/>
                    <a:p>
                      <a:pPr marL="0" marR="0" lvl="0" indent="0" algn="ctr"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smtClean="0">
                          <a:ln>
                            <a:noFill/>
                          </a:ln>
                          <a:solidFill>
                            <a:srgbClr val="000000"/>
                          </a:solidFill>
                          <a:effectLst/>
                          <a:latin typeface="Arial" charset="0"/>
                          <a:ea typeface="ＭＳ Ｐゴシック" charset="-128"/>
                        </a:rPr>
                        <a:t>Savoirs</a:t>
                      </a:r>
                    </a:p>
                  </a:txBody>
                  <a:tcPr marL="90000" marR="90000" marT="46800" marB="46800" vert="eaVert"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Structure et Fonctionnement d'une Machine à Courant Continu</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Convertisseurs statiques associés (pont PD2, </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 pont tout thyristors, hacheurs)</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Structure et fonctionnement d'une machine asynchrone</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Variateur de vitesse en U/f constant</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endParaRPr kumimoji="0" lang="fr-FR" sz="10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Modélisation cinématique des systèmes (graphes des liaisons, schéma cinématique)</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Torseur cinématique</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Liaisons usuelles, profils conjugués.</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Indice de mobilité, degré d'</a:t>
                      </a:r>
                      <a:r>
                        <a:rPr kumimoji="0" lang="fr-FR" sz="1200" b="0" i="0" u="none" strike="noStrike" cap="none" normalizeH="0" baseline="0" dirty="0" err="1" smtClean="0">
                          <a:ln>
                            <a:noFill/>
                          </a:ln>
                          <a:solidFill>
                            <a:srgbClr val="000000"/>
                          </a:solidFill>
                          <a:effectLst/>
                          <a:latin typeface="Arial" charset="0"/>
                          <a:ea typeface="ＭＳ Ｐゴシック" charset="-128"/>
                        </a:rPr>
                        <a:t>hyperstaticité</a:t>
                      </a:r>
                      <a:endParaRPr kumimoji="0" lang="fr-FR" sz="12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17688">
                <a:tc>
                  <a:txBody>
                    <a:bodyPr/>
                    <a:lstStyle/>
                    <a:p>
                      <a:pPr marL="0" marR="0" lvl="0" indent="0" algn="ctr"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smtClean="0">
                          <a:ln>
                            <a:noFill/>
                          </a:ln>
                          <a:solidFill>
                            <a:srgbClr val="000000"/>
                          </a:solidFill>
                          <a:effectLst/>
                          <a:latin typeface="Arial" charset="0"/>
                          <a:ea typeface="ＭＳ Ｐゴシック" charset="-128"/>
                        </a:rPr>
                        <a:t>Compétences</a:t>
                      </a:r>
                    </a:p>
                  </a:txBody>
                  <a:tcPr marL="90000" marR="90000" marT="46800" marB="46800" vert="eaVert"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smtClean="0">
                          <a:ln>
                            <a:noFill/>
                          </a:ln>
                          <a:solidFill>
                            <a:srgbClr val="000000"/>
                          </a:solidFill>
                          <a:effectLst/>
                          <a:latin typeface="Arial" charset="0"/>
                          <a:ea typeface="ＭＳ Ｐゴシック" charset="-128"/>
                        </a:rPr>
                        <a:t>Choisir le type de convertisseur statique pour la commande d’une machine à courant continu en fonction de l’application</a:t>
                      </a:r>
                      <a:r>
                        <a:rPr kumimoji="0" lang="fr-FR" sz="1000" b="0" i="0" u="none" strike="noStrike" cap="none" normalizeH="0" baseline="0" smtClean="0">
                          <a:ln>
                            <a:noFill/>
                          </a:ln>
                          <a:solidFill>
                            <a:srgbClr val="000000"/>
                          </a:solidFill>
                          <a:effectLst/>
                          <a:latin typeface="Arial" charset="0"/>
                          <a:ea typeface="ＭＳ Ｐゴシック" charset="-128"/>
                        </a:rPr>
                        <a:t>.</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smtClean="0">
                          <a:ln>
                            <a:noFill/>
                          </a:ln>
                          <a:solidFill>
                            <a:srgbClr val="000000"/>
                          </a:solidFill>
                          <a:effectLst/>
                          <a:latin typeface="Arial" charset="0"/>
                          <a:ea typeface="ＭＳ Ｐゴシック" charset="-128"/>
                        </a:rPr>
                        <a:t>Analyser une solution constructive</a:t>
                      </a:r>
                      <a:r>
                        <a:rPr kumimoji="0" lang="fr-FR" sz="1000" b="0" i="0" u="none" strike="noStrike" cap="none" normalizeH="0" baseline="0" smtClean="0">
                          <a:ln>
                            <a:noFill/>
                          </a:ln>
                          <a:solidFill>
                            <a:srgbClr val="000000"/>
                          </a:solidFill>
                          <a:effectLst/>
                          <a:latin typeface="Arial" charset="0"/>
                          <a:ea typeface="ＭＳ Ｐゴシック" charset="-128"/>
                        </a:rPr>
                        <a:t> </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endParaRPr kumimoji="0" lang="fr-FR" sz="1000" b="0" i="0" u="none" strike="noStrike" cap="none" normalizeH="0" baseline="0" smtClean="0">
                        <a:ln>
                          <a:noFill/>
                        </a:ln>
                        <a:solidFill>
                          <a:srgbClr val="000000"/>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Classer les mécanismes (2D/3D, chaînes ouvertes, chaînes fermées)</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Identifier les paramètres d'entrées et les paramètres de sortie</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Utiliser les fermetures de chaîne pour lier ces paramètres</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Quantifier le comportement cinématique</a:t>
                      </a:r>
                    </a:p>
                    <a:p>
                      <a:pPr marL="0" marR="0" lvl="0" indent="0" algn="l" defTabSz="914400" rtl="0" eaLnBrk="1" fontAlgn="base" latinLnBrk="0" hangingPunct="1">
                        <a:lnSpc>
                          <a:spcPct val="100000"/>
                        </a:lnSpc>
                        <a:spcBef>
                          <a:spcPct val="20000"/>
                        </a:spcBef>
                        <a:spcAft>
                          <a:spcPct val="0"/>
                        </a:spcAft>
                        <a:buClr>
                          <a:srgbClr val="215383"/>
                        </a:buClr>
                        <a:buSzPct val="75000"/>
                        <a:buFontTx/>
                        <a:buNone/>
                        <a:tabLst/>
                      </a:pPr>
                      <a:r>
                        <a:rPr kumimoji="0" lang="fr-FR" sz="1200" b="0" i="0" u="none" strike="noStrike" cap="none" normalizeH="0" baseline="0" dirty="0" smtClean="0">
                          <a:ln>
                            <a:noFill/>
                          </a:ln>
                          <a:solidFill>
                            <a:srgbClr val="000000"/>
                          </a:solidFill>
                          <a:effectLst/>
                          <a:latin typeface="Arial" charset="0"/>
                          <a:ea typeface="ＭＳ Ｐゴシック" charset="-128"/>
                        </a:rPr>
                        <a:t>Déterminer et mettre en œuvre une méthode de résolution d’un problème de cinématique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Rectangle 49"/>
          <p:cNvSpPr>
            <a:spLocks noChangeArrowheads="1"/>
          </p:cNvSpPr>
          <p:nvPr/>
        </p:nvSpPr>
        <p:spPr bwMode="auto">
          <a:xfrm>
            <a:off x="481013" y="549275"/>
            <a:ext cx="8382000" cy="638175"/>
          </a:xfrm>
          <a:prstGeom prst="rect">
            <a:avLst/>
          </a:prstGeom>
          <a:noFill/>
          <a:ln>
            <a:noFill/>
          </a:ln>
          <a:effectLst/>
          <a:extLst>
            <a:ext uri="{909E8E84-426E-40DD-AFC4-6F175D3DCCD1}"/>
            <a:ext uri="{91240B29-F687-4F45-9708-019B960494DF}"/>
            <a:ext uri="{AF507438-7753-43E0-B8FC-AC1667EBCBE1}"/>
          </a:extLst>
        </p:spPr>
        <p:txBody>
          <a:bodyPr/>
          <a:lstStyle/>
          <a:p>
            <a:r>
              <a:rPr lang="fr-FR">
                <a:solidFill>
                  <a:srgbClr val="660066"/>
                </a:solidFill>
                <a:effectLst>
                  <a:outerShdw blurRad="38100" dist="38100" dir="2700000" algn="tl">
                    <a:srgbClr val="C0C0C0"/>
                  </a:outerShdw>
                </a:effectLst>
                <a:latin typeface="Calibri" charset="0"/>
              </a:rPr>
              <a:t>Exemple de centres d’intérêt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a:xfrm>
            <a:off x="2633134" y="6347883"/>
            <a:ext cx="3352800" cy="365125"/>
          </a:xfrm>
        </p:spPr>
        <p:txBody>
          <a:bodyPr/>
          <a:lstStyle/>
          <a:p>
            <a:pPr>
              <a:defRPr/>
            </a:pPr>
            <a:r>
              <a:rPr lang="fr-FR" smtClean="0"/>
              <a:t>Enseignement en CPGE ATS - </a:t>
            </a:r>
            <a:r>
              <a:rPr lang="en-US" smtClean="0"/>
              <a:t>25 Juin 2012</a:t>
            </a:r>
            <a:endParaRPr lang="en-US"/>
          </a:p>
        </p:txBody>
      </p:sp>
      <p:sp>
        <p:nvSpPr>
          <p:cNvPr id="12291" name="Espace réservé du numéro de diapositive 2"/>
          <p:cNvSpPr>
            <a:spLocks noGrp="1"/>
          </p:cNvSpPr>
          <p:nvPr>
            <p:ph type="sldNum" sz="quarter" idx="12"/>
          </p:nvPr>
        </p:nvSpPr>
        <p:spPr bwMode="auto">
          <a:noFill/>
          <a:ln>
            <a:miter lim="800000"/>
            <a:headEnd/>
            <a:tailEnd/>
          </a:ln>
        </p:spPr>
        <p:txBody>
          <a:bodyPr/>
          <a:lstStyle/>
          <a:p>
            <a:fld id="{5AC67A4A-8FB3-46C2-AF16-E9D21DDA8A82}" type="slidenum">
              <a:rPr lang="fr-FR" smtClean="0"/>
              <a:pPr/>
              <a:t>6</a:t>
            </a:fld>
            <a:endParaRPr lang="fr-FR" smtClean="0"/>
          </a:p>
        </p:txBody>
      </p:sp>
      <p:sp>
        <p:nvSpPr>
          <p:cNvPr id="5" name="Rectangle 4"/>
          <p:cNvSpPr/>
          <p:nvPr/>
        </p:nvSpPr>
        <p:spPr>
          <a:xfrm>
            <a:off x="1016000" y="468313"/>
            <a:ext cx="6807200" cy="707886"/>
          </a:xfrm>
          <a:prstGeom prst="rect">
            <a:avLst/>
          </a:prstGeom>
        </p:spPr>
        <p:txBody>
          <a:bodyPr wrap="square">
            <a:spAutoFit/>
          </a:bodyPr>
          <a:lstStyle/>
          <a:p>
            <a:pPr>
              <a:defRPr/>
            </a:pPr>
            <a:r>
              <a:rPr lang="fr-FR" sz="4000" dirty="0">
                <a:solidFill>
                  <a:srgbClr val="660066"/>
                </a:solidFill>
                <a:effectLst>
                  <a:outerShdw blurRad="38100" dist="38100" dir="2700000" algn="tl">
                    <a:srgbClr val="C0C0C0"/>
                  </a:outerShdw>
                </a:effectLst>
                <a:latin typeface="+mj-lt"/>
                <a:cs typeface="Bookman Old Style"/>
              </a:rPr>
              <a:t>Carte </a:t>
            </a:r>
            <a:r>
              <a:rPr lang="fr-FR" sz="4000" dirty="0" smtClean="0">
                <a:solidFill>
                  <a:srgbClr val="660066"/>
                </a:solidFill>
                <a:effectLst>
                  <a:outerShdw blurRad="38100" dist="38100" dir="2700000" algn="tl">
                    <a:srgbClr val="C0C0C0"/>
                  </a:outerShdw>
                </a:effectLst>
                <a:latin typeface="+mj-lt"/>
                <a:cs typeface="Bookman Old Style"/>
              </a:rPr>
              <a:t>des </a:t>
            </a:r>
            <a:r>
              <a:rPr lang="fr-FR" sz="4000" dirty="0">
                <a:solidFill>
                  <a:srgbClr val="660066"/>
                </a:solidFill>
                <a:effectLst>
                  <a:outerShdw blurRad="38100" dist="38100" dir="2700000" algn="tl">
                    <a:srgbClr val="C0C0C0"/>
                  </a:outerShdw>
                </a:effectLst>
                <a:latin typeface="+mj-lt"/>
                <a:cs typeface="Bookman Old Style"/>
              </a:rPr>
              <a:t>macros compétences</a:t>
            </a:r>
          </a:p>
        </p:txBody>
      </p:sp>
      <p:sp>
        <p:nvSpPr>
          <p:cNvPr id="8" name="Rectangle 7"/>
          <p:cNvSpPr/>
          <p:nvPr/>
        </p:nvSpPr>
        <p:spPr>
          <a:xfrm>
            <a:off x="539750" y="1522413"/>
            <a:ext cx="8280400" cy="915987"/>
          </a:xfrm>
          <a:prstGeom prst="rect">
            <a:avLst/>
          </a:prstGeom>
          <a:ln>
            <a:solidFill>
              <a:srgbClr val="000000"/>
            </a:solidFill>
          </a:ln>
          <a:effectLst/>
        </p:spPr>
        <p:txBody>
          <a:bodyPr>
            <a:spAutoFit/>
          </a:bodyPr>
          <a:lstStyle/>
          <a:p>
            <a:pPr algn="ctr"/>
            <a:r>
              <a:rPr lang="fr-FR" sz="1800">
                <a:effectLst>
                  <a:outerShdw blurRad="38100" dist="38100" dir="2700000" algn="tl">
                    <a:srgbClr val="C0C0C0"/>
                  </a:outerShdw>
                </a:effectLst>
              </a:rPr>
              <a:t>Extraits du BO n°6 du 9 Février 2012 relatif au nouveau programme de sciences industrielles pour l’ingénieur des classes préparatoires scientifiques de technologie industrielle pour techniciens supérieurs (ATS)  </a:t>
            </a:r>
          </a:p>
        </p:txBody>
      </p:sp>
      <p:pic>
        <p:nvPicPr>
          <p:cNvPr id="12292" name="Picture 2"/>
          <p:cNvPicPr>
            <a:picLocks noChangeAspect="1" noChangeArrowheads="1"/>
          </p:cNvPicPr>
          <p:nvPr/>
        </p:nvPicPr>
        <p:blipFill>
          <a:blip r:embed="rId3" cstate="print"/>
          <a:srcRect/>
          <a:stretch>
            <a:fillRect/>
          </a:stretch>
        </p:blipFill>
        <p:spPr bwMode="auto">
          <a:xfrm>
            <a:off x="0" y="2536292"/>
            <a:ext cx="9144000" cy="3646487"/>
          </a:xfrm>
          <a:prstGeom prst="rect">
            <a:avLst/>
          </a:prstGeom>
          <a:noFill/>
          <a:ln w="9525">
            <a:noFill/>
            <a:miter lim="800000"/>
            <a:headEnd/>
            <a:tailEnd/>
          </a:ln>
        </p:spPr>
      </p:pic>
      <p:grpSp>
        <p:nvGrpSpPr>
          <p:cNvPr id="14" name="Grouper 13"/>
          <p:cNvGrpSpPr/>
          <p:nvPr/>
        </p:nvGrpSpPr>
        <p:grpSpPr>
          <a:xfrm>
            <a:off x="5537195" y="5511797"/>
            <a:ext cx="1007534" cy="347134"/>
            <a:chOff x="3742266" y="5410199"/>
            <a:chExt cx="1007534" cy="347134"/>
          </a:xfrm>
        </p:grpSpPr>
        <p:sp>
          <p:nvSpPr>
            <p:cNvPr id="12" name="Ellipse 11"/>
            <p:cNvSpPr/>
            <p:nvPr/>
          </p:nvSpPr>
          <p:spPr>
            <a:xfrm>
              <a:off x="3742266" y="5410199"/>
              <a:ext cx="1007534" cy="347134"/>
            </a:xfrm>
            <a:prstGeom prst="ellipse">
              <a:avLst/>
            </a:prstGeom>
            <a:solidFill>
              <a:srgbClr val="FF7D46"/>
            </a:solidFill>
            <a:ln>
              <a:solidFill>
                <a:srgbClr val="000000"/>
              </a:solidFill>
            </a:ln>
            <a:effectLst>
              <a:outerShdw blurRad="57150" dist="63500" dir="5400000" algn="ctr" rotWithShape="0">
                <a:schemeClr val="accent1">
                  <a:shade val="9000"/>
                  <a:satMod val="105000"/>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ZoneTexte 12"/>
            <p:cNvSpPr txBox="1"/>
            <p:nvPr/>
          </p:nvSpPr>
          <p:spPr>
            <a:xfrm>
              <a:off x="3776132" y="5444061"/>
              <a:ext cx="905935" cy="230832"/>
            </a:xfrm>
            <a:prstGeom prst="rect">
              <a:avLst/>
            </a:prstGeom>
            <a:noFill/>
          </p:spPr>
          <p:txBody>
            <a:bodyPr wrap="square" rtlCol="0">
              <a:spAutoFit/>
            </a:bodyPr>
            <a:lstStyle/>
            <a:p>
              <a:pPr algn="ctr"/>
              <a:r>
                <a:rPr lang="fr-FR" sz="900" dirty="0" smtClean="0"/>
                <a:t>Expérimenter</a:t>
              </a:r>
              <a:endParaRPr lang="fr-FR" sz="900" dirty="0"/>
            </a:p>
          </p:txBody>
        </p:sp>
      </p:grpSp>
      <p:grpSp>
        <p:nvGrpSpPr>
          <p:cNvPr id="15" name="Grouper 14"/>
          <p:cNvGrpSpPr/>
          <p:nvPr/>
        </p:nvGrpSpPr>
        <p:grpSpPr>
          <a:xfrm>
            <a:off x="5613394" y="4851396"/>
            <a:ext cx="1007534" cy="347134"/>
            <a:chOff x="3742266" y="5410199"/>
            <a:chExt cx="1007534" cy="347134"/>
          </a:xfrm>
        </p:grpSpPr>
        <p:sp>
          <p:nvSpPr>
            <p:cNvPr id="16" name="Ellipse 15"/>
            <p:cNvSpPr/>
            <p:nvPr/>
          </p:nvSpPr>
          <p:spPr>
            <a:xfrm>
              <a:off x="3742266" y="5410199"/>
              <a:ext cx="1007534" cy="347134"/>
            </a:xfrm>
            <a:prstGeom prst="ellipse">
              <a:avLst/>
            </a:prstGeom>
            <a:solidFill>
              <a:srgbClr val="FF7D46">
                <a:alpha val="97000"/>
              </a:srgbClr>
            </a:solidFill>
            <a:ln>
              <a:solidFill>
                <a:srgbClr val="000000"/>
              </a:solidFill>
            </a:ln>
            <a:effectLst>
              <a:outerShdw blurRad="57150" dist="63500" dir="5400000" algn="ctr" rotWithShape="0">
                <a:schemeClr val="accent1">
                  <a:shade val="9000"/>
                  <a:satMod val="105000"/>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ZoneTexte 16"/>
            <p:cNvSpPr txBox="1"/>
            <p:nvPr/>
          </p:nvSpPr>
          <p:spPr>
            <a:xfrm>
              <a:off x="3776132" y="5444061"/>
              <a:ext cx="905935" cy="230832"/>
            </a:xfrm>
            <a:prstGeom prst="rect">
              <a:avLst/>
            </a:prstGeom>
            <a:noFill/>
          </p:spPr>
          <p:txBody>
            <a:bodyPr wrap="square" rtlCol="0">
              <a:spAutoFit/>
            </a:bodyPr>
            <a:lstStyle/>
            <a:p>
              <a:pPr algn="ctr"/>
              <a:r>
                <a:rPr lang="fr-FR" sz="900" dirty="0" smtClean="0"/>
                <a:t>Résoudre</a:t>
              </a:r>
              <a:endParaRPr lang="fr-FR" sz="900" dirty="0"/>
            </a:p>
          </p:txBody>
        </p:sp>
      </p:grpSp>
      <p:grpSp>
        <p:nvGrpSpPr>
          <p:cNvPr id="18" name="Grouper 17"/>
          <p:cNvGrpSpPr/>
          <p:nvPr/>
        </p:nvGrpSpPr>
        <p:grpSpPr>
          <a:xfrm>
            <a:off x="5681126" y="4199464"/>
            <a:ext cx="1007534" cy="347134"/>
            <a:chOff x="3742266" y="5410199"/>
            <a:chExt cx="1007534" cy="347134"/>
          </a:xfrm>
        </p:grpSpPr>
        <p:sp>
          <p:nvSpPr>
            <p:cNvPr id="19" name="Ellipse 18"/>
            <p:cNvSpPr/>
            <p:nvPr/>
          </p:nvSpPr>
          <p:spPr>
            <a:xfrm>
              <a:off x="3742266" y="5410199"/>
              <a:ext cx="1007534" cy="347134"/>
            </a:xfrm>
            <a:prstGeom prst="ellipse">
              <a:avLst/>
            </a:prstGeom>
            <a:solidFill>
              <a:srgbClr val="FF7D46">
                <a:alpha val="97000"/>
              </a:srgbClr>
            </a:solidFill>
            <a:ln>
              <a:solidFill>
                <a:srgbClr val="000000"/>
              </a:solidFill>
            </a:ln>
            <a:effectLst>
              <a:outerShdw blurRad="57150" dist="63500" dir="5400000" algn="ctr" rotWithShape="0">
                <a:schemeClr val="accent1">
                  <a:shade val="9000"/>
                  <a:satMod val="105000"/>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ZoneTexte 19"/>
            <p:cNvSpPr txBox="1"/>
            <p:nvPr/>
          </p:nvSpPr>
          <p:spPr>
            <a:xfrm>
              <a:off x="3776132" y="5444061"/>
              <a:ext cx="905935" cy="230832"/>
            </a:xfrm>
            <a:prstGeom prst="rect">
              <a:avLst/>
            </a:prstGeom>
            <a:noFill/>
          </p:spPr>
          <p:txBody>
            <a:bodyPr wrap="square" rtlCol="0">
              <a:spAutoFit/>
            </a:bodyPr>
            <a:lstStyle/>
            <a:p>
              <a:pPr algn="ctr"/>
              <a:r>
                <a:rPr lang="fr-FR" sz="900" dirty="0" smtClean="0"/>
                <a:t>Modéliser</a:t>
              </a:r>
              <a:endParaRPr lang="fr-FR" sz="900" dirty="0"/>
            </a:p>
          </p:txBody>
        </p:sp>
      </p:grpSp>
      <p:grpSp>
        <p:nvGrpSpPr>
          <p:cNvPr id="21" name="Grouper 20"/>
          <p:cNvGrpSpPr/>
          <p:nvPr/>
        </p:nvGrpSpPr>
        <p:grpSpPr>
          <a:xfrm>
            <a:off x="5325532" y="2920995"/>
            <a:ext cx="1007534" cy="347134"/>
            <a:chOff x="3742266" y="5410199"/>
            <a:chExt cx="1007534" cy="347134"/>
          </a:xfrm>
        </p:grpSpPr>
        <p:sp>
          <p:nvSpPr>
            <p:cNvPr id="22" name="Ellipse 21"/>
            <p:cNvSpPr/>
            <p:nvPr/>
          </p:nvSpPr>
          <p:spPr>
            <a:xfrm>
              <a:off x="3742266" y="5410199"/>
              <a:ext cx="1007534" cy="347134"/>
            </a:xfrm>
            <a:prstGeom prst="ellipse">
              <a:avLst/>
            </a:prstGeom>
            <a:solidFill>
              <a:srgbClr val="FF7D46">
                <a:alpha val="97000"/>
              </a:srgbClr>
            </a:solidFill>
            <a:ln>
              <a:solidFill>
                <a:srgbClr val="000000"/>
              </a:solidFill>
            </a:ln>
            <a:effectLst>
              <a:outerShdw blurRad="57150" dist="63500" dir="5400000" algn="ctr" rotWithShape="0">
                <a:schemeClr val="accent1">
                  <a:shade val="9000"/>
                  <a:satMod val="105000"/>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3" name="ZoneTexte 22"/>
            <p:cNvSpPr txBox="1"/>
            <p:nvPr/>
          </p:nvSpPr>
          <p:spPr>
            <a:xfrm>
              <a:off x="3776132" y="5444061"/>
              <a:ext cx="905935" cy="230832"/>
            </a:xfrm>
            <a:prstGeom prst="rect">
              <a:avLst/>
            </a:prstGeom>
            <a:noFill/>
          </p:spPr>
          <p:txBody>
            <a:bodyPr wrap="square" rtlCol="0">
              <a:spAutoFit/>
            </a:bodyPr>
            <a:lstStyle/>
            <a:p>
              <a:pPr algn="ctr"/>
              <a:r>
                <a:rPr lang="fr-FR" sz="900" dirty="0" smtClean="0"/>
                <a:t>Analyser</a:t>
              </a:r>
              <a:endParaRPr lang="fr-FR" sz="900" dirty="0"/>
            </a:p>
          </p:txBody>
        </p:sp>
      </p:grpSp>
      <p:grpSp>
        <p:nvGrpSpPr>
          <p:cNvPr id="24" name="Grouper 23"/>
          <p:cNvGrpSpPr/>
          <p:nvPr/>
        </p:nvGrpSpPr>
        <p:grpSpPr>
          <a:xfrm>
            <a:off x="2353733" y="4199462"/>
            <a:ext cx="1007534" cy="347134"/>
            <a:chOff x="3742266" y="5410199"/>
            <a:chExt cx="1007534" cy="347134"/>
          </a:xfrm>
        </p:grpSpPr>
        <p:sp>
          <p:nvSpPr>
            <p:cNvPr id="25" name="Ellipse 24"/>
            <p:cNvSpPr/>
            <p:nvPr/>
          </p:nvSpPr>
          <p:spPr>
            <a:xfrm>
              <a:off x="3742266" y="5410199"/>
              <a:ext cx="1007534" cy="347134"/>
            </a:xfrm>
            <a:prstGeom prst="ellipse">
              <a:avLst/>
            </a:prstGeom>
            <a:solidFill>
              <a:srgbClr val="FF7D46">
                <a:alpha val="97000"/>
              </a:srgbClr>
            </a:solidFill>
            <a:ln>
              <a:solidFill>
                <a:srgbClr val="000000"/>
              </a:solidFill>
            </a:ln>
            <a:effectLst>
              <a:outerShdw blurRad="57150" dist="63500" dir="5400000" algn="ctr" rotWithShape="0">
                <a:schemeClr val="accent1">
                  <a:shade val="9000"/>
                  <a:satMod val="105000"/>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6" name="ZoneTexte 25"/>
            <p:cNvSpPr txBox="1"/>
            <p:nvPr/>
          </p:nvSpPr>
          <p:spPr>
            <a:xfrm>
              <a:off x="3776132" y="5444061"/>
              <a:ext cx="905935" cy="230832"/>
            </a:xfrm>
            <a:prstGeom prst="rect">
              <a:avLst/>
            </a:prstGeom>
            <a:noFill/>
          </p:spPr>
          <p:txBody>
            <a:bodyPr wrap="square" rtlCol="0">
              <a:spAutoFit/>
            </a:bodyPr>
            <a:lstStyle/>
            <a:p>
              <a:pPr algn="ctr"/>
              <a:r>
                <a:rPr lang="fr-FR" sz="900" dirty="0" smtClean="0"/>
                <a:t>Optimiser</a:t>
              </a:r>
              <a:endParaRPr lang="fr-FR" sz="900" dirty="0"/>
            </a:p>
          </p:txBody>
        </p:sp>
      </p:grpSp>
      <p:grpSp>
        <p:nvGrpSpPr>
          <p:cNvPr id="30" name="Grouper 29"/>
          <p:cNvGrpSpPr/>
          <p:nvPr/>
        </p:nvGrpSpPr>
        <p:grpSpPr>
          <a:xfrm>
            <a:off x="5621865" y="3513662"/>
            <a:ext cx="1007534" cy="347134"/>
            <a:chOff x="5621865" y="3378198"/>
            <a:chExt cx="1007534" cy="347134"/>
          </a:xfrm>
        </p:grpSpPr>
        <p:sp>
          <p:nvSpPr>
            <p:cNvPr id="28" name="Ellipse 27"/>
            <p:cNvSpPr/>
            <p:nvPr/>
          </p:nvSpPr>
          <p:spPr>
            <a:xfrm>
              <a:off x="5621865" y="3378198"/>
              <a:ext cx="1007534" cy="347134"/>
            </a:xfrm>
            <a:prstGeom prst="ellipse">
              <a:avLst/>
            </a:prstGeom>
            <a:solidFill>
              <a:srgbClr val="FF7D46">
                <a:alpha val="97000"/>
              </a:srgbClr>
            </a:solidFill>
            <a:ln>
              <a:solidFill>
                <a:srgbClr val="000000"/>
              </a:solidFill>
            </a:ln>
            <a:effectLst>
              <a:outerShdw blurRad="57150" dist="63500" dir="5400000" algn="ctr" rotWithShape="0">
                <a:schemeClr val="accent1">
                  <a:shade val="9000"/>
                  <a:satMod val="105000"/>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9" name="ZoneTexte 28"/>
            <p:cNvSpPr txBox="1"/>
            <p:nvPr/>
          </p:nvSpPr>
          <p:spPr>
            <a:xfrm>
              <a:off x="5655731" y="3412060"/>
              <a:ext cx="905935" cy="230832"/>
            </a:xfrm>
            <a:prstGeom prst="rect">
              <a:avLst/>
            </a:prstGeom>
            <a:noFill/>
          </p:spPr>
          <p:txBody>
            <a:bodyPr wrap="square" rtlCol="0">
              <a:spAutoFit/>
            </a:bodyPr>
            <a:lstStyle/>
            <a:p>
              <a:pPr algn="ctr"/>
              <a:r>
                <a:rPr lang="fr-FR" sz="900" dirty="0" smtClean="0"/>
                <a:t>Concevoir</a:t>
              </a:r>
              <a:endParaRPr lang="fr-FR" sz="900" dirty="0"/>
            </a:p>
          </p:txBody>
        </p:sp>
      </p:grpSp>
      <p:grpSp>
        <p:nvGrpSpPr>
          <p:cNvPr id="31" name="Grouper 30"/>
          <p:cNvGrpSpPr/>
          <p:nvPr/>
        </p:nvGrpSpPr>
        <p:grpSpPr>
          <a:xfrm>
            <a:off x="2565394" y="4859862"/>
            <a:ext cx="1007534" cy="347134"/>
            <a:chOff x="3742266" y="5410199"/>
            <a:chExt cx="1007534" cy="347134"/>
          </a:xfrm>
        </p:grpSpPr>
        <p:sp>
          <p:nvSpPr>
            <p:cNvPr id="32" name="Ellipse 31"/>
            <p:cNvSpPr/>
            <p:nvPr/>
          </p:nvSpPr>
          <p:spPr>
            <a:xfrm>
              <a:off x="3742266" y="5410199"/>
              <a:ext cx="1007534" cy="347134"/>
            </a:xfrm>
            <a:prstGeom prst="ellipse">
              <a:avLst/>
            </a:prstGeom>
            <a:solidFill>
              <a:srgbClr val="FF7D46"/>
            </a:solidFill>
            <a:ln>
              <a:solidFill>
                <a:srgbClr val="000000"/>
              </a:solidFill>
            </a:ln>
            <a:effectLst>
              <a:outerShdw blurRad="57150" dist="63500" dir="5400000" algn="ctr" rotWithShape="0">
                <a:schemeClr val="accent1">
                  <a:shade val="9000"/>
                  <a:satMod val="105000"/>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3" name="ZoneTexte 32"/>
            <p:cNvSpPr txBox="1"/>
            <p:nvPr/>
          </p:nvSpPr>
          <p:spPr>
            <a:xfrm>
              <a:off x="3776132" y="5444061"/>
              <a:ext cx="905935" cy="230832"/>
            </a:xfrm>
            <a:prstGeom prst="rect">
              <a:avLst/>
            </a:prstGeom>
            <a:noFill/>
          </p:spPr>
          <p:txBody>
            <a:bodyPr wrap="square" rtlCol="0">
              <a:spAutoFit/>
            </a:bodyPr>
            <a:lstStyle/>
            <a:p>
              <a:pPr algn="ctr"/>
              <a:r>
                <a:rPr lang="fr-FR" sz="900" dirty="0" smtClean="0"/>
                <a:t>Valider</a:t>
              </a:r>
              <a:endParaRPr lang="fr-FR" sz="900" dirty="0"/>
            </a:p>
          </p:txBody>
        </p:sp>
      </p:grpSp>
      <p:grpSp>
        <p:nvGrpSpPr>
          <p:cNvPr id="34" name="Grouper 33"/>
          <p:cNvGrpSpPr/>
          <p:nvPr/>
        </p:nvGrpSpPr>
        <p:grpSpPr>
          <a:xfrm>
            <a:off x="2252127" y="3539062"/>
            <a:ext cx="1007534" cy="347134"/>
            <a:chOff x="3742266" y="5410199"/>
            <a:chExt cx="1007534" cy="347134"/>
          </a:xfrm>
        </p:grpSpPr>
        <p:sp>
          <p:nvSpPr>
            <p:cNvPr id="35" name="Ellipse 34"/>
            <p:cNvSpPr/>
            <p:nvPr/>
          </p:nvSpPr>
          <p:spPr>
            <a:xfrm>
              <a:off x="3742266" y="5410199"/>
              <a:ext cx="1007534" cy="347134"/>
            </a:xfrm>
            <a:prstGeom prst="ellipse">
              <a:avLst/>
            </a:prstGeom>
            <a:solidFill>
              <a:srgbClr val="FF7D46"/>
            </a:solidFill>
            <a:ln>
              <a:solidFill>
                <a:srgbClr val="000000"/>
              </a:solidFill>
            </a:ln>
            <a:effectLst>
              <a:outerShdw blurRad="57150" dist="63500" dir="5400000" algn="ctr" rotWithShape="0">
                <a:schemeClr val="accent1">
                  <a:shade val="9000"/>
                  <a:satMod val="105000"/>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 name="ZoneTexte 35"/>
            <p:cNvSpPr txBox="1"/>
            <p:nvPr/>
          </p:nvSpPr>
          <p:spPr>
            <a:xfrm>
              <a:off x="3776132" y="5444061"/>
              <a:ext cx="905935" cy="230832"/>
            </a:xfrm>
            <a:prstGeom prst="rect">
              <a:avLst/>
            </a:prstGeom>
            <a:noFill/>
          </p:spPr>
          <p:txBody>
            <a:bodyPr wrap="square" rtlCol="0">
              <a:spAutoFit/>
            </a:bodyPr>
            <a:lstStyle/>
            <a:p>
              <a:pPr algn="ctr"/>
              <a:r>
                <a:rPr lang="fr-FR" sz="900" dirty="0" smtClean="0"/>
                <a:t>Communiquer</a:t>
              </a:r>
              <a:endParaRPr lang="fr-FR" sz="900" dirty="0"/>
            </a:p>
          </p:txBody>
        </p:sp>
      </p:grpSp>
      <p:sp>
        <p:nvSpPr>
          <p:cNvPr id="57" name="Forme libre 56"/>
          <p:cNvSpPr/>
          <p:nvPr/>
        </p:nvSpPr>
        <p:spPr>
          <a:xfrm>
            <a:off x="4699001" y="3699932"/>
            <a:ext cx="914400" cy="397932"/>
          </a:xfrm>
          <a:custGeom>
            <a:avLst/>
            <a:gdLst>
              <a:gd name="connsiteX0" fmla="*/ 0 w 702733"/>
              <a:gd name="connsiteY0" fmla="*/ 948267 h 948267"/>
              <a:gd name="connsiteX1" fmla="*/ 245533 w 702733"/>
              <a:gd name="connsiteY1" fmla="*/ 440267 h 948267"/>
              <a:gd name="connsiteX2" fmla="*/ 516466 w 702733"/>
              <a:gd name="connsiteY2" fmla="*/ 118533 h 948267"/>
              <a:gd name="connsiteX3" fmla="*/ 702733 w 702733"/>
              <a:gd name="connsiteY3" fmla="*/ 0 h 948267"/>
            </a:gdLst>
            <a:ahLst/>
            <a:cxnLst>
              <a:cxn ang="0">
                <a:pos x="connsiteX0" y="connsiteY0"/>
              </a:cxn>
              <a:cxn ang="0">
                <a:pos x="connsiteX1" y="connsiteY1"/>
              </a:cxn>
              <a:cxn ang="0">
                <a:pos x="connsiteX2" y="connsiteY2"/>
              </a:cxn>
              <a:cxn ang="0">
                <a:pos x="connsiteX3" y="connsiteY3"/>
              </a:cxn>
            </a:cxnLst>
            <a:rect l="l" t="t" r="r" b="b"/>
            <a:pathLst>
              <a:path w="702733" h="948267">
                <a:moveTo>
                  <a:pt x="0" y="948267"/>
                </a:moveTo>
                <a:cubicBezTo>
                  <a:pt x="79727" y="763411"/>
                  <a:pt x="159455" y="578556"/>
                  <a:pt x="245533" y="440267"/>
                </a:cubicBezTo>
                <a:cubicBezTo>
                  <a:pt x="331611" y="301978"/>
                  <a:pt x="440266" y="191911"/>
                  <a:pt x="516466" y="118533"/>
                </a:cubicBezTo>
                <a:cubicBezTo>
                  <a:pt x="592666" y="45155"/>
                  <a:pt x="647699" y="22577"/>
                  <a:pt x="702733" y="0"/>
                </a:cubicBezTo>
              </a:path>
            </a:pathLst>
          </a:custGeom>
          <a:ln>
            <a:solidFill>
              <a:srgbClr val="7F7F7F"/>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56" name="Forme libre 55"/>
          <p:cNvSpPr/>
          <p:nvPr/>
        </p:nvSpPr>
        <p:spPr>
          <a:xfrm>
            <a:off x="4580467" y="3132664"/>
            <a:ext cx="702733" cy="948267"/>
          </a:xfrm>
          <a:custGeom>
            <a:avLst/>
            <a:gdLst>
              <a:gd name="connsiteX0" fmla="*/ 0 w 702733"/>
              <a:gd name="connsiteY0" fmla="*/ 948267 h 948267"/>
              <a:gd name="connsiteX1" fmla="*/ 245533 w 702733"/>
              <a:gd name="connsiteY1" fmla="*/ 440267 h 948267"/>
              <a:gd name="connsiteX2" fmla="*/ 516466 w 702733"/>
              <a:gd name="connsiteY2" fmla="*/ 118533 h 948267"/>
              <a:gd name="connsiteX3" fmla="*/ 702733 w 702733"/>
              <a:gd name="connsiteY3" fmla="*/ 0 h 948267"/>
            </a:gdLst>
            <a:ahLst/>
            <a:cxnLst>
              <a:cxn ang="0">
                <a:pos x="connsiteX0" y="connsiteY0"/>
              </a:cxn>
              <a:cxn ang="0">
                <a:pos x="connsiteX1" y="connsiteY1"/>
              </a:cxn>
              <a:cxn ang="0">
                <a:pos x="connsiteX2" y="connsiteY2"/>
              </a:cxn>
              <a:cxn ang="0">
                <a:pos x="connsiteX3" y="connsiteY3"/>
              </a:cxn>
            </a:cxnLst>
            <a:rect l="l" t="t" r="r" b="b"/>
            <a:pathLst>
              <a:path w="702733" h="948267">
                <a:moveTo>
                  <a:pt x="0" y="948267"/>
                </a:moveTo>
                <a:cubicBezTo>
                  <a:pt x="79727" y="763411"/>
                  <a:pt x="159455" y="578556"/>
                  <a:pt x="245533" y="440267"/>
                </a:cubicBezTo>
                <a:cubicBezTo>
                  <a:pt x="331611" y="301978"/>
                  <a:pt x="440266" y="191911"/>
                  <a:pt x="516466" y="118533"/>
                </a:cubicBezTo>
                <a:cubicBezTo>
                  <a:pt x="592666" y="45155"/>
                  <a:pt x="647699" y="22577"/>
                  <a:pt x="702733" y="0"/>
                </a:cubicBezTo>
              </a:path>
            </a:pathLst>
          </a:custGeom>
          <a:ln>
            <a:solidFill>
              <a:srgbClr val="7F7F7F"/>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58" name="Forme libre 57"/>
          <p:cNvSpPr/>
          <p:nvPr/>
        </p:nvSpPr>
        <p:spPr>
          <a:xfrm flipV="1">
            <a:off x="4732867" y="4656663"/>
            <a:ext cx="872067" cy="380999"/>
          </a:xfrm>
          <a:custGeom>
            <a:avLst/>
            <a:gdLst>
              <a:gd name="connsiteX0" fmla="*/ 0 w 702733"/>
              <a:gd name="connsiteY0" fmla="*/ 948267 h 948267"/>
              <a:gd name="connsiteX1" fmla="*/ 245533 w 702733"/>
              <a:gd name="connsiteY1" fmla="*/ 440267 h 948267"/>
              <a:gd name="connsiteX2" fmla="*/ 516466 w 702733"/>
              <a:gd name="connsiteY2" fmla="*/ 118533 h 948267"/>
              <a:gd name="connsiteX3" fmla="*/ 702733 w 702733"/>
              <a:gd name="connsiteY3" fmla="*/ 0 h 948267"/>
            </a:gdLst>
            <a:ahLst/>
            <a:cxnLst>
              <a:cxn ang="0">
                <a:pos x="connsiteX0" y="connsiteY0"/>
              </a:cxn>
              <a:cxn ang="0">
                <a:pos x="connsiteX1" y="connsiteY1"/>
              </a:cxn>
              <a:cxn ang="0">
                <a:pos x="connsiteX2" y="connsiteY2"/>
              </a:cxn>
              <a:cxn ang="0">
                <a:pos x="connsiteX3" y="connsiteY3"/>
              </a:cxn>
            </a:cxnLst>
            <a:rect l="l" t="t" r="r" b="b"/>
            <a:pathLst>
              <a:path w="702733" h="948267">
                <a:moveTo>
                  <a:pt x="0" y="948267"/>
                </a:moveTo>
                <a:cubicBezTo>
                  <a:pt x="79727" y="763411"/>
                  <a:pt x="159455" y="578556"/>
                  <a:pt x="245533" y="440267"/>
                </a:cubicBezTo>
                <a:cubicBezTo>
                  <a:pt x="331611" y="301978"/>
                  <a:pt x="440266" y="191911"/>
                  <a:pt x="516466" y="118533"/>
                </a:cubicBezTo>
                <a:cubicBezTo>
                  <a:pt x="592666" y="45155"/>
                  <a:pt x="647699" y="22577"/>
                  <a:pt x="702733" y="0"/>
                </a:cubicBezTo>
              </a:path>
            </a:pathLst>
          </a:custGeom>
          <a:ln>
            <a:solidFill>
              <a:srgbClr val="7F7F7F"/>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61" name="Forme libre 60"/>
          <p:cNvSpPr/>
          <p:nvPr/>
        </p:nvSpPr>
        <p:spPr>
          <a:xfrm>
            <a:off x="4580467" y="4656663"/>
            <a:ext cx="973666" cy="1066801"/>
          </a:xfrm>
          <a:custGeom>
            <a:avLst/>
            <a:gdLst>
              <a:gd name="connsiteX0" fmla="*/ 0 w 944033"/>
              <a:gd name="connsiteY0" fmla="*/ 0 h 1038578"/>
              <a:gd name="connsiteX1" fmla="*/ 118533 w 944033"/>
              <a:gd name="connsiteY1" fmla="*/ 287867 h 1038578"/>
              <a:gd name="connsiteX2" fmla="*/ 279400 w 944033"/>
              <a:gd name="connsiteY2" fmla="*/ 592667 h 1038578"/>
              <a:gd name="connsiteX3" fmla="*/ 558800 w 944033"/>
              <a:gd name="connsiteY3" fmla="*/ 889000 h 1038578"/>
              <a:gd name="connsiteX4" fmla="*/ 889000 w 944033"/>
              <a:gd name="connsiteY4" fmla="*/ 1016000 h 1038578"/>
              <a:gd name="connsiteX5" fmla="*/ 889000 w 944033"/>
              <a:gd name="connsiteY5" fmla="*/ 1024467 h 1038578"/>
              <a:gd name="connsiteX0" fmla="*/ 0 w 944033"/>
              <a:gd name="connsiteY0" fmla="*/ 0 h 1038578"/>
              <a:gd name="connsiteX1" fmla="*/ 118533 w 944033"/>
              <a:gd name="connsiteY1" fmla="*/ 287867 h 1038578"/>
              <a:gd name="connsiteX2" fmla="*/ 279400 w 944033"/>
              <a:gd name="connsiteY2" fmla="*/ 592667 h 1038578"/>
              <a:gd name="connsiteX3" fmla="*/ 558800 w 944033"/>
              <a:gd name="connsiteY3" fmla="*/ 889000 h 1038578"/>
              <a:gd name="connsiteX4" fmla="*/ 889000 w 944033"/>
              <a:gd name="connsiteY4" fmla="*/ 1016000 h 1038578"/>
              <a:gd name="connsiteX5" fmla="*/ 889000 w 944033"/>
              <a:gd name="connsiteY5" fmla="*/ 1024467 h 1038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4033" h="1038578">
                <a:moveTo>
                  <a:pt x="0" y="0"/>
                </a:moveTo>
                <a:cubicBezTo>
                  <a:pt x="35983" y="94544"/>
                  <a:pt x="71966" y="189089"/>
                  <a:pt x="118533" y="287867"/>
                </a:cubicBezTo>
                <a:cubicBezTo>
                  <a:pt x="165100" y="386645"/>
                  <a:pt x="206022" y="492478"/>
                  <a:pt x="279400" y="592667"/>
                </a:cubicBezTo>
                <a:cubicBezTo>
                  <a:pt x="352778" y="692856"/>
                  <a:pt x="457200" y="818445"/>
                  <a:pt x="558800" y="889000"/>
                </a:cubicBezTo>
                <a:cubicBezTo>
                  <a:pt x="660400" y="959555"/>
                  <a:pt x="833967" y="993422"/>
                  <a:pt x="889000" y="1016000"/>
                </a:cubicBezTo>
                <a:cubicBezTo>
                  <a:pt x="944033" y="1038578"/>
                  <a:pt x="889000" y="1024467"/>
                  <a:pt x="889000" y="1024467"/>
                </a:cubicBezTo>
              </a:path>
            </a:pathLst>
          </a:custGeom>
          <a:ln>
            <a:solidFill>
              <a:srgbClr val="7F7F7F"/>
            </a:solidFill>
            <a:headEnd type="none"/>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63" name="Connecteur droit avec flèche 62"/>
          <p:cNvCxnSpPr>
            <a:stCxn id="7" idx="6"/>
            <a:endCxn id="19" idx="2"/>
          </p:cNvCxnSpPr>
          <p:nvPr/>
        </p:nvCxnSpPr>
        <p:spPr>
          <a:xfrm>
            <a:off x="5486399" y="4364565"/>
            <a:ext cx="194727" cy="8466"/>
          </a:xfrm>
          <a:prstGeom prst="straightConnector1">
            <a:avLst/>
          </a:prstGeom>
          <a:ln>
            <a:solidFill>
              <a:srgbClr val="7F7F7F"/>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11" name="Grouper 10"/>
          <p:cNvGrpSpPr/>
          <p:nvPr/>
        </p:nvGrpSpPr>
        <p:grpSpPr>
          <a:xfrm>
            <a:off x="3589865" y="4080931"/>
            <a:ext cx="1896534" cy="567267"/>
            <a:chOff x="1176867" y="5613400"/>
            <a:chExt cx="1896534" cy="567267"/>
          </a:xfrm>
        </p:grpSpPr>
        <p:sp>
          <p:nvSpPr>
            <p:cNvPr id="7" name="Ellipse 6"/>
            <p:cNvSpPr/>
            <p:nvPr/>
          </p:nvSpPr>
          <p:spPr>
            <a:xfrm>
              <a:off x="1176867" y="5613400"/>
              <a:ext cx="1896534" cy="567267"/>
            </a:xfrm>
            <a:prstGeom prst="ellipse">
              <a:avLst/>
            </a:prstGeom>
            <a:solidFill>
              <a:srgbClr val="FFFF00"/>
            </a:solidFill>
            <a:ln>
              <a:solidFill>
                <a:srgbClr val="000000"/>
              </a:solidFill>
            </a:ln>
            <a:effectLst>
              <a:outerShdw blurRad="57150" dist="63500" dir="5400000" algn="ctr" rotWithShape="0">
                <a:schemeClr val="accent1">
                  <a:shade val="9000"/>
                  <a:satMod val="105000"/>
                  <a:alpha val="48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ZoneTexte 8"/>
            <p:cNvSpPr txBox="1"/>
            <p:nvPr/>
          </p:nvSpPr>
          <p:spPr>
            <a:xfrm>
              <a:off x="1261533" y="5698061"/>
              <a:ext cx="1778000" cy="430887"/>
            </a:xfrm>
            <a:prstGeom prst="rect">
              <a:avLst/>
            </a:prstGeom>
            <a:noFill/>
          </p:spPr>
          <p:txBody>
            <a:bodyPr wrap="square" rtlCol="0">
              <a:spAutoFit/>
            </a:bodyPr>
            <a:lstStyle/>
            <a:p>
              <a:pPr algn="ctr"/>
              <a:r>
                <a:rPr lang="fr-FR" sz="1100" dirty="0" smtClean="0"/>
                <a:t>Les macros compétences</a:t>
              </a:r>
            </a:p>
            <a:p>
              <a:pPr algn="ctr"/>
              <a:r>
                <a:rPr lang="fr-FR" sz="1100" dirty="0" smtClean="0"/>
                <a:t>en CPGE ATS</a:t>
              </a:r>
              <a:endParaRPr lang="fr-FR" sz="1100" dirty="0"/>
            </a:p>
          </p:txBody>
        </p:sp>
      </p:grpSp>
      <p:sp>
        <p:nvSpPr>
          <p:cNvPr id="64" name="Forme libre 63"/>
          <p:cNvSpPr/>
          <p:nvPr/>
        </p:nvSpPr>
        <p:spPr>
          <a:xfrm>
            <a:off x="3606800" y="4648197"/>
            <a:ext cx="719667" cy="355600"/>
          </a:xfrm>
          <a:custGeom>
            <a:avLst/>
            <a:gdLst>
              <a:gd name="connsiteX0" fmla="*/ 719667 w 719667"/>
              <a:gd name="connsiteY0" fmla="*/ 0 h 355600"/>
              <a:gd name="connsiteX1" fmla="*/ 584200 w 719667"/>
              <a:gd name="connsiteY1" fmla="*/ 110067 h 355600"/>
              <a:gd name="connsiteX2" fmla="*/ 347133 w 719667"/>
              <a:gd name="connsiteY2" fmla="*/ 245534 h 355600"/>
              <a:gd name="connsiteX3" fmla="*/ 118533 w 719667"/>
              <a:gd name="connsiteY3" fmla="*/ 321734 h 355600"/>
              <a:gd name="connsiteX4" fmla="*/ 0 w 719667"/>
              <a:gd name="connsiteY4" fmla="*/ 355600 h 35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9667" h="355600">
                <a:moveTo>
                  <a:pt x="719667" y="0"/>
                </a:moveTo>
                <a:cubicBezTo>
                  <a:pt x="682978" y="34572"/>
                  <a:pt x="646289" y="69145"/>
                  <a:pt x="584200" y="110067"/>
                </a:cubicBezTo>
                <a:cubicBezTo>
                  <a:pt x="522111" y="150989"/>
                  <a:pt x="424744" y="210256"/>
                  <a:pt x="347133" y="245534"/>
                </a:cubicBezTo>
                <a:cubicBezTo>
                  <a:pt x="269522" y="280812"/>
                  <a:pt x="176389" y="303390"/>
                  <a:pt x="118533" y="321734"/>
                </a:cubicBezTo>
                <a:cubicBezTo>
                  <a:pt x="60678" y="340078"/>
                  <a:pt x="0" y="355600"/>
                  <a:pt x="0" y="355600"/>
                </a:cubicBezTo>
              </a:path>
            </a:pathLst>
          </a:custGeom>
          <a:ln>
            <a:solidFill>
              <a:srgbClr val="7F7F7F"/>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65" name="Connecteur droit avec flèche 64"/>
          <p:cNvCxnSpPr/>
          <p:nvPr/>
        </p:nvCxnSpPr>
        <p:spPr>
          <a:xfrm rot="10800000">
            <a:off x="3378201" y="4385731"/>
            <a:ext cx="203193" cy="4234"/>
          </a:xfrm>
          <a:prstGeom prst="straightConnector1">
            <a:avLst/>
          </a:prstGeom>
          <a:ln>
            <a:solidFill>
              <a:srgbClr val="7F7F7F"/>
            </a:solidFill>
            <a:tailEnd type="triangle"/>
          </a:ln>
          <a:effectLst/>
        </p:spPr>
        <p:style>
          <a:lnRef idx="2">
            <a:schemeClr val="accent1"/>
          </a:lnRef>
          <a:fillRef idx="0">
            <a:schemeClr val="accent1"/>
          </a:fillRef>
          <a:effectRef idx="1">
            <a:schemeClr val="accent1"/>
          </a:effectRef>
          <a:fontRef idx="minor">
            <a:schemeClr val="tx1"/>
          </a:fontRef>
        </p:style>
      </p:cxnSp>
      <p:sp>
        <p:nvSpPr>
          <p:cNvPr id="67" name="Forme libre 66"/>
          <p:cNvSpPr/>
          <p:nvPr/>
        </p:nvSpPr>
        <p:spPr>
          <a:xfrm>
            <a:off x="3293533" y="3708397"/>
            <a:ext cx="1032934" cy="389467"/>
          </a:xfrm>
          <a:custGeom>
            <a:avLst/>
            <a:gdLst>
              <a:gd name="connsiteX0" fmla="*/ 956734 w 956734"/>
              <a:gd name="connsiteY0" fmla="*/ 381000 h 381000"/>
              <a:gd name="connsiteX1" fmla="*/ 804334 w 956734"/>
              <a:gd name="connsiteY1" fmla="*/ 254000 h 381000"/>
              <a:gd name="connsiteX2" fmla="*/ 609600 w 956734"/>
              <a:gd name="connsiteY2" fmla="*/ 152400 h 381000"/>
              <a:gd name="connsiteX3" fmla="*/ 313267 w 956734"/>
              <a:gd name="connsiteY3" fmla="*/ 33867 h 381000"/>
              <a:gd name="connsiteX4" fmla="*/ 0 w 956734"/>
              <a:gd name="connsiteY4" fmla="*/ 0 h 381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6734" h="381000">
                <a:moveTo>
                  <a:pt x="956734" y="381000"/>
                </a:moveTo>
                <a:cubicBezTo>
                  <a:pt x="909462" y="336550"/>
                  <a:pt x="862190" y="292100"/>
                  <a:pt x="804334" y="254000"/>
                </a:cubicBezTo>
                <a:cubicBezTo>
                  <a:pt x="746478" y="215900"/>
                  <a:pt x="691444" y="189089"/>
                  <a:pt x="609600" y="152400"/>
                </a:cubicBezTo>
                <a:cubicBezTo>
                  <a:pt x="527756" y="115711"/>
                  <a:pt x="414867" y="59267"/>
                  <a:pt x="313267" y="33867"/>
                </a:cubicBezTo>
                <a:cubicBezTo>
                  <a:pt x="211667" y="8467"/>
                  <a:pt x="0" y="0"/>
                  <a:pt x="0" y="0"/>
                </a:cubicBezTo>
              </a:path>
            </a:pathLst>
          </a:custGeom>
          <a:ln>
            <a:solidFill>
              <a:srgbClr val="7F7F7F"/>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2000" fill="hold" nodeType="withEffect">
                                  <p:stCondLst>
                                    <p:cond delay="0"/>
                                  </p:stCondLst>
                                  <p:childTnLst>
                                    <p:anim calcmode="discrete" valueType="str">
                                      <p:cBhvr>
                                        <p:cTn id="6" dur="500" fill="hold"/>
                                        <p:tgtEl>
                                          <p:spTgt spid="21"/>
                                        </p:tgtEl>
                                        <p:attrNameLst>
                                          <p:attrName>style.visibility</p:attrName>
                                        </p:attrNameLst>
                                      </p:cBhvr>
                                      <p:tavLst>
                                        <p:tav tm="0">
                                          <p:val>
                                            <p:strVal val="hidden"/>
                                          </p:val>
                                        </p:tav>
                                        <p:tav tm="50000">
                                          <p:val>
                                            <p:strVal val="visible"/>
                                          </p:val>
                                        </p:tav>
                                      </p:tavLst>
                                    </p:anim>
                                  </p:childTnLst>
                                </p:cTn>
                              </p:par>
                            </p:childTnLst>
                          </p:cTn>
                        </p:par>
                        <p:par>
                          <p:cTn id="7" fill="hold">
                            <p:stCondLst>
                              <p:cond delay="1000"/>
                            </p:stCondLst>
                            <p:childTnLst>
                              <p:par>
                                <p:cTn id="8" presetID="35" presetClass="emph" presetSubtype="0" repeatCount="2000" fill="hold" nodeType="afterEffect">
                                  <p:stCondLst>
                                    <p:cond delay="0"/>
                                  </p:stCondLst>
                                  <p:childTnLst>
                                    <p:anim calcmode="discrete" valueType="str">
                                      <p:cBhvr>
                                        <p:cTn id="9" dur="500" fill="hold"/>
                                        <p:tgtEl>
                                          <p:spTgt spid="30"/>
                                        </p:tgtEl>
                                        <p:attrNameLst>
                                          <p:attrName>style.visibility</p:attrName>
                                        </p:attrNameLst>
                                      </p:cBhvr>
                                      <p:tavLst>
                                        <p:tav tm="0">
                                          <p:val>
                                            <p:strVal val="hidden"/>
                                          </p:val>
                                        </p:tav>
                                        <p:tav tm="50000">
                                          <p:val>
                                            <p:strVal val="visible"/>
                                          </p:val>
                                        </p:tav>
                                      </p:tavLst>
                                    </p:anim>
                                  </p:childTnLst>
                                </p:cTn>
                              </p:par>
                            </p:childTnLst>
                          </p:cTn>
                        </p:par>
                        <p:par>
                          <p:cTn id="10" fill="hold">
                            <p:stCondLst>
                              <p:cond delay="2000"/>
                            </p:stCondLst>
                            <p:childTnLst>
                              <p:par>
                                <p:cTn id="11" presetID="35" presetClass="emph" presetSubtype="0" repeatCount="2000" fill="hold" nodeType="afterEffect">
                                  <p:stCondLst>
                                    <p:cond delay="0"/>
                                  </p:stCondLst>
                                  <p:childTnLst>
                                    <p:anim calcmode="discrete" valueType="str">
                                      <p:cBhvr>
                                        <p:cTn id="12" dur="500" fill="hold"/>
                                        <p:tgtEl>
                                          <p:spTgt spid="18"/>
                                        </p:tgtEl>
                                        <p:attrNameLst>
                                          <p:attrName>style.visibility</p:attrName>
                                        </p:attrNameLst>
                                      </p:cBhvr>
                                      <p:tavLst>
                                        <p:tav tm="0">
                                          <p:val>
                                            <p:strVal val="hidden"/>
                                          </p:val>
                                        </p:tav>
                                        <p:tav tm="50000">
                                          <p:val>
                                            <p:strVal val="visible"/>
                                          </p:val>
                                        </p:tav>
                                      </p:tavLst>
                                    </p:anim>
                                  </p:childTnLst>
                                </p:cTn>
                              </p:par>
                            </p:childTnLst>
                          </p:cTn>
                        </p:par>
                        <p:par>
                          <p:cTn id="13" fill="hold">
                            <p:stCondLst>
                              <p:cond delay="3000"/>
                            </p:stCondLst>
                            <p:childTnLst>
                              <p:par>
                                <p:cTn id="14" presetID="35" presetClass="emph" presetSubtype="0" repeatCount="2000" fill="hold" nodeType="afterEffect">
                                  <p:stCondLst>
                                    <p:cond delay="0"/>
                                  </p:stCondLst>
                                  <p:childTnLst>
                                    <p:anim calcmode="discrete" valueType="str">
                                      <p:cBhvr>
                                        <p:cTn id="15" dur="500" fill="hold"/>
                                        <p:tgtEl>
                                          <p:spTgt spid="15"/>
                                        </p:tgtEl>
                                        <p:attrNameLst>
                                          <p:attrName>style.visibility</p:attrName>
                                        </p:attrNameLst>
                                      </p:cBhvr>
                                      <p:tavLst>
                                        <p:tav tm="0">
                                          <p:val>
                                            <p:strVal val="hidden"/>
                                          </p:val>
                                        </p:tav>
                                        <p:tav tm="50000">
                                          <p:val>
                                            <p:strVal val="visible"/>
                                          </p:val>
                                        </p:tav>
                                      </p:tavLst>
                                    </p:anim>
                                  </p:childTnLst>
                                </p:cTn>
                              </p:par>
                            </p:childTnLst>
                          </p:cTn>
                        </p:par>
                        <p:par>
                          <p:cTn id="16" fill="hold">
                            <p:stCondLst>
                              <p:cond delay="4000"/>
                            </p:stCondLst>
                            <p:childTnLst>
                              <p:par>
                                <p:cTn id="17" presetID="35" presetClass="emph" presetSubtype="0" repeatCount="2000" fill="hold" nodeType="afterEffect">
                                  <p:stCondLst>
                                    <p:cond delay="0"/>
                                  </p:stCondLst>
                                  <p:childTnLst>
                                    <p:anim calcmode="discrete" valueType="str">
                                      <p:cBhvr>
                                        <p:cTn id="18" dur="500" fill="hold"/>
                                        <p:tgtEl>
                                          <p:spTgt spid="14"/>
                                        </p:tgtEl>
                                        <p:attrNameLst>
                                          <p:attrName>style.visibility</p:attrName>
                                        </p:attrNameLst>
                                      </p:cBhvr>
                                      <p:tavLst>
                                        <p:tav tm="0">
                                          <p:val>
                                            <p:strVal val="hidden"/>
                                          </p:val>
                                        </p:tav>
                                        <p:tav tm="50000">
                                          <p:val>
                                            <p:strVal val="visible"/>
                                          </p:val>
                                        </p:tav>
                                      </p:tavLst>
                                    </p:anim>
                                  </p:childTnLst>
                                </p:cTn>
                              </p:par>
                            </p:childTnLst>
                          </p:cTn>
                        </p:par>
                        <p:par>
                          <p:cTn id="19" fill="hold">
                            <p:stCondLst>
                              <p:cond delay="5000"/>
                            </p:stCondLst>
                            <p:childTnLst>
                              <p:par>
                                <p:cTn id="20" presetID="35" presetClass="emph" presetSubtype="0" repeatCount="2000" fill="hold" nodeType="afterEffect">
                                  <p:stCondLst>
                                    <p:cond delay="0"/>
                                  </p:stCondLst>
                                  <p:childTnLst>
                                    <p:anim calcmode="discrete" valueType="str">
                                      <p:cBhvr>
                                        <p:cTn id="21" dur="500" fill="hold"/>
                                        <p:tgtEl>
                                          <p:spTgt spid="31"/>
                                        </p:tgtEl>
                                        <p:attrNameLst>
                                          <p:attrName>style.visibility</p:attrName>
                                        </p:attrNameLst>
                                      </p:cBhvr>
                                      <p:tavLst>
                                        <p:tav tm="0">
                                          <p:val>
                                            <p:strVal val="hidden"/>
                                          </p:val>
                                        </p:tav>
                                        <p:tav tm="50000">
                                          <p:val>
                                            <p:strVal val="visible"/>
                                          </p:val>
                                        </p:tav>
                                      </p:tavLst>
                                    </p:anim>
                                  </p:childTnLst>
                                </p:cTn>
                              </p:par>
                            </p:childTnLst>
                          </p:cTn>
                        </p:par>
                        <p:par>
                          <p:cTn id="22" fill="hold">
                            <p:stCondLst>
                              <p:cond delay="6000"/>
                            </p:stCondLst>
                            <p:childTnLst>
                              <p:par>
                                <p:cTn id="23" presetID="35" presetClass="emph" presetSubtype="0" repeatCount="2000" fill="hold" nodeType="afterEffect">
                                  <p:stCondLst>
                                    <p:cond delay="0"/>
                                  </p:stCondLst>
                                  <p:childTnLst>
                                    <p:anim calcmode="discrete" valueType="str">
                                      <p:cBhvr>
                                        <p:cTn id="24" dur="500" fill="hold"/>
                                        <p:tgtEl>
                                          <p:spTgt spid="24"/>
                                        </p:tgtEl>
                                        <p:attrNameLst>
                                          <p:attrName>style.visibility</p:attrName>
                                        </p:attrNameLst>
                                      </p:cBhvr>
                                      <p:tavLst>
                                        <p:tav tm="0">
                                          <p:val>
                                            <p:strVal val="hidden"/>
                                          </p:val>
                                        </p:tav>
                                        <p:tav tm="50000">
                                          <p:val>
                                            <p:strVal val="visible"/>
                                          </p:val>
                                        </p:tav>
                                      </p:tavLst>
                                    </p:anim>
                                  </p:childTnLst>
                                </p:cTn>
                              </p:par>
                            </p:childTnLst>
                          </p:cTn>
                        </p:par>
                        <p:par>
                          <p:cTn id="25" fill="hold">
                            <p:stCondLst>
                              <p:cond delay="7000"/>
                            </p:stCondLst>
                            <p:childTnLst>
                              <p:par>
                                <p:cTn id="26" presetID="35" presetClass="emph" presetSubtype="0" repeatCount="2000" fill="hold" nodeType="afterEffect">
                                  <p:stCondLst>
                                    <p:cond delay="0"/>
                                  </p:stCondLst>
                                  <p:childTnLst>
                                    <p:anim calcmode="discrete" valueType="str">
                                      <p:cBhvr>
                                        <p:cTn id="27" dur="500" fill="hold"/>
                                        <p:tgtEl>
                                          <p:spTgt spid="3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25603" name="Espace réservé du numéro de diapositive 4"/>
          <p:cNvSpPr>
            <a:spLocks noGrp="1"/>
          </p:cNvSpPr>
          <p:nvPr>
            <p:ph type="sldNum" sz="quarter" idx="12"/>
          </p:nvPr>
        </p:nvSpPr>
        <p:spPr bwMode="auto">
          <a:noFill/>
          <a:ln>
            <a:miter lim="800000"/>
            <a:headEnd/>
            <a:tailEnd/>
          </a:ln>
        </p:spPr>
        <p:txBody>
          <a:bodyPr/>
          <a:lstStyle/>
          <a:p>
            <a:fld id="{7F314207-ABA4-41F4-ABA7-8566FE50BCA4}" type="slidenum">
              <a:rPr lang="fr-FR"/>
              <a:pPr/>
              <a:t>7</a:t>
            </a:fld>
            <a:endParaRPr lang="fr-FR"/>
          </a:p>
        </p:txBody>
      </p:sp>
      <p:sp>
        <p:nvSpPr>
          <p:cNvPr id="17416" name="Rectangle 8"/>
          <p:cNvSpPr>
            <a:spLocks noGrp="1" noChangeArrowheads="1"/>
          </p:cNvSpPr>
          <p:nvPr>
            <p:ph type="title"/>
          </p:nvPr>
        </p:nvSpPr>
        <p:spPr>
          <a:effectLst>
            <a:outerShdw dist="38100" dir="2700000" rotWithShape="0">
              <a:srgbClr val="BFBFBF">
                <a:alpha val="42998"/>
              </a:srgbClr>
            </a:outerShdw>
          </a:effectLst>
        </p:spPr>
        <p:txBody>
          <a:bodyPr>
            <a:noAutofit/>
          </a:bodyPr>
          <a:lstStyle/>
          <a:p>
            <a:pPr eaLnBrk="1" hangingPunct="1"/>
            <a:r>
              <a:rPr lang="fr-FR" smtClean="0">
                <a:effectLst>
                  <a:outerShdw blurRad="38100" dist="38100" dir="2700000" algn="tl">
                    <a:srgbClr val="C0C0C0"/>
                  </a:outerShdw>
                </a:effectLst>
              </a:rPr>
              <a:t>Organisation pédagogique</a:t>
            </a:r>
          </a:p>
        </p:txBody>
      </p:sp>
      <p:sp>
        <p:nvSpPr>
          <p:cNvPr id="17418" name="Rectangle 10"/>
          <p:cNvSpPr>
            <a:spLocks noGrp="1" noChangeArrowheads="1"/>
          </p:cNvSpPr>
          <p:nvPr>
            <p:ph idx="4294967295"/>
          </p:nvPr>
        </p:nvSpPr>
        <p:spPr>
          <a:xfrm>
            <a:off x="457200" y="3200400"/>
            <a:ext cx="8229600" cy="1493838"/>
          </a:xfrm>
        </p:spPr>
        <p:txBody>
          <a:bodyPr/>
          <a:lstStyle/>
          <a:p>
            <a:pPr marL="514350" indent="-514350" eaLnBrk="1" hangingPunct="1">
              <a:buSzPct val="100000"/>
              <a:buFont typeface="+mj-lt"/>
              <a:buAutoNum type="arabicPeriod"/>
            </a:pPr>
            <a:r>
              <a:rPr lang="fr-FR" sz="2800" b="1" i="1" dirty="0" smtClean="0">
                <a:solidFill>
                  <a:srgbClr val="261CA4"/>
                </a:solidFill>
              </a:rPr>
              <a:t>L’hétérogénéité de l’origine des étudiants </a:t>
            </a:r>
            <a:r>
              <a:rPr lang="fr-FR" dirty="0" smtClean="0"/>
              <a:t>conduit à une répartition de nos étudiants en trois groupes :</a:t>
            </a:r>
          </a:p>
          <a:p>
            <a:pPr algn="ctr" eaLnBrk="1" hangingPunct="1">
              <a:buSzPct val="100000"/>
              <a:buFont typeface="Wingdings 2" charset="2"/>
              <a:buNone/>
            </a:pPr>
            <a:r>
              <a:rPr lang="fr-FR" dirty="0" smtClean="0"/>
              <a:t>GE, GM et AU</a:t>
            </a:r>
          </a:p>
          <a:p>
            <a:pPr eaLnBrk="1" hangingPunct="1">
              <a:buSzPct val="100000"/>
              <a:buFont typeface="Arial" charset="0"/>
              <a:buChar char="•"/>
            </a:pPr>
            <a:endParaRPr lang="fr-FR" dirty="0" smtClean="0"/>
          </a:p>
        </p:txBody>
      </p:sp>
      <p:sp>
        <p:nvSpPr>
          <p:cNvPr id="6" name="Rectangle 5"/>
          <p:cNvSpPr>
            <a:spLocks noChangeArrowheads="1"/>
          </p:cNvSpPr>
          <p:nvPr/>
        </p:nvSpPr>
        <p:spPr bwMode="auto">
          <a:xfrm>
            <a:off x="539750" y="1268413"/>
            <a:ext cx="8351838" cy="4248150"/>
          </a:xfrm>
          <a:prstGeom prst="rect">
            <a:avLst/>
          </a:prstGeom>
          <a:noFill/>
          <a:ln>
            <a:noFill/>
          </a:ln>
          <a:effectLst/>
          <a:extLst>
            <a:ext uri="{909E8E84-426E-40DD-AFC4-6F175D3DCCD1}"/>
            <a:ext uri="{91240B29-F687-4F45-9708-019B960494DF}"/>
            <a:ext uri="{AF507438-7753-43E0-B8FC-AC1667EBCBE1}"/>
          </a:extLst>
        </p:spPr>
        <p:txBody>
          <a:bodyPr anchor="b"/>
          <a:lstStyle/>
          <a:p>
            <a:pPr marL="342900" indent="-342900">
              <a:lnSpc>
                <a:spcPct val="90000"/>
              </a:lnSpc>
              <a:spcBef>
                <a:spcPct val="20000"/>
              </a:spcBef>
              <a:defRPr/>
            </a:pPr>
            <a:endParaRPr lang="fr-FR" dirty="0">
              <a:solidFill>
                <a:schemeClr val="tx2">
                  <a:lumMod val="60000"/>
                  <a:lumOff val="40000"/>
                </a:schemeClr>
              </a:solidFill>
              <a:effectLst>
                <a:outerShdw blurRad="38100" dist="38100" dir="2700000" algn="tl">
                  <a:srgbClr val="000000">
                    <a:alpha val="43137"/>
                  </a:srgbClr>
                </a:outerShdw>
              </a:effectLst>
              <a:latin typeface="Tahoma" pitchFamily="34" charset="0"/>
              <a:ea typeface="+mn-ea"/>
            </a:endParaRPr>
          </a:p>
        </p:txBody>
      </p:sp>
      <p:sp>
        <p:nvSpPr>
          <p:cNvPr id="8" name="Rectangle 7"/>
          <p:cNvSpPr/>
          <p:nvPr/>
        </p:nvSpPr>
        <p:spPr>
          <a:xfrm>
            <a:off x="539750" y="1522413"/>
            <a:ext cx="8280400" cy="915987"/>
          </a:xfrm>
          <a:prstGeom prst="rect">
            <a:avLst/>
          </a:prstGeom>
          <a:ln>
            <a:solidFill>
              <a:srgbClr val="000000"/>
            </a:solidFill>
          </a:ln>
          <a:effectLst/>
        </p:spPr>
        <p:txBody>
          <a:bodyPr>
            <a:spAutoFit/>
          </a:bodyPr>
          <a:lstStyle/>
          <a:p>
            <a:pPr algn="ctr"/>
            <a:r>
              <a:rPr lang="fr-FR" sz="1800">
                <a:effectLst>
                  <a:outerShdw blurRad="38100" dist="38100" dir="2700000" algn="tl">
                    <a:srgbClr val="C0C0C0"/>
                  </a:outerShdw>
                </a:effectLst>
              </a:rPr>
              <a:t>Extraits du BO n°6 du 9 Février 2012 relatif au nouveau programme de sciences industrielles pour l’ingénieur des classes préparatoires scientifiques de technologie industrielle pour techniciens supérieurs (ATS)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7418">
                                            <p:txEl>
                                              <p:pRg st="0" end="0"/>
                                            </p:txEl>
                                          </p:spTgt>
                                        </p:tgtEl>
                                        <p:attrNameLst>
                                          <p:attrName>style.visibility</p:attrName>
                                        </p:attrNameLst>
                                      </p:cBhvr>
                                      <p:to>
                                        <p:strVal val="visible"/>
                                      </p:to>
                                    </p:set>
                                    <p:animEffect transition="in" filter="randombar(horizontal)">
                                      <p:cBhvr>
                                        <p:cTn id="7" dur="1000"/>
                                        <p:tgtEl>
                                          <p:spTgt spid="17418">
                                            <p:txEl>
                                              <p:pRg st="0" end="0"/>
                                            </p:txEl>
                                          </p:spTgt>
                                        </p:tgtEl>
                                      </p:cBhvr>
                                    </p:animEffect>
                                  </p:childTnLst>
                                </p:cTn>
                              </p:par>
                              <p:par>
                                <p:cTn id="8" presetID="14" presetClass="entr" presetSubtype="10" fill="hold" grpId="0" nodeType="withEffect">
                                  <p:stCondLst>
                                    <p:cond delay="5000"/>
                                  </p:stCondLst>
                                  <p:childTnLst>
                                    <p:set>
                                      <p:cBhvr>
                                        <p:cTn id="9" dur="1" fill="hold">
                                          <p:stCondLst>
                                            <p:cond delay="0"/>
                                          </p:stCondLst>
                                        </p:cTn>
                                        <p:tgtEl>
                                          <p:spTgt spid="17418">
                                            <p:txEl>
                                              <p:pRg st="1" end="1"/>
                                            </p:txEl>
                                          </p:spTgt>
                                        </p:tgtEl>
                                        <p:attrNameLst>
                                          <p:attrName>style.visibility</p:attrName>
                                        </p:attrNameLst>
                                      </p:cBhvr>
                                      <p:to>
                                        <p:strVal val="visible"/>
                                      </p:to>
                                    </p:set>
                                    <p:animEffect transition="in" filter="randombar(horizontal)">
                                      <p:cBhvr>
                                        <p:cTn id="10" dur="1000"/>
                                        <p:tgtEl>
                                          <p:spTgt spid="174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8"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27651" name="Espace réservé du numéro de diapositive 4"/>
          <p:cNvSpPr>
            <a:spLocks noGrp="1"/>
          </p:cNvSpPr>
          <p:nvPr>
            <p:ph type="sldNum" sz="quarter" idx="12"/>
          </p:nvPr>
        </p:nvSpPr>
        <p:spPr bwMode="auto">
          <a:noFill/>
          <a:ln>
            <a:miter lim="800000"/>
            <a:headEnd/>
            <a:tailEnd/>
          </a:ln>
        </p:spPr>
        <p:txBody>
          <a:bodyPr/>
          <a:lstStyle/>
          <a:p>
            <a:fld id="{B04A36A5-5314-429C-A2D1-2DA154E5FA53}" type="slidenum">
              <a:rPr lang="fr-FR"/>
              <a:pPr/>
              <a:t>8</a:t>
            </a:fld>
            <a:endParaRPr lang="fr-FR"/>
          </a:p>
        </p:txBody>
      </p:sp>
      <p:sp>
        <p:nvSpPr>
          <p:cNvPr id="19462" name="Rectangle 6"/>
          <p:cNvSpPr>
            <a:spLocks noGrp="1" noChangeArrowheads="1"/>
          </p:cNvSpPr>
          <p:nvPr>
            <p:ph type="title"/>
          </p:nvPr>
        </p:nvSpPr>
        <p:spPr>
          <a:effectLst>
            <a:outerShdw dist="38100" dir="2700000" rotWithShape="0">
              <a:srgbClr val="BFBFBF">
                <a:alpha val="42998"/>
              </a:srgbClr>
            </a:outerShdw>
          </a:effectLst>
        </p:spPr>
        <p:txBody>
          <a:bodyPr>
            <a:noAutofit/>
          </a:bodyPr>
          <a:lstStyle/>
          <a:p>
            <a:pPr eaLnBrk="1" hangingPunct="1"/>
            <a:r>
              <a:rPr lang="fr-FR" smtClean="0">
                <a:effectLst>
                  <a:outerShdw blurRad="38100" dist="38100" dir="2700000" algn="tl">
                    <a:srgbClr val="C0C0C0"/>
                  </a:outerShdw>
                </a:effectLst>
              </a:rPr>
              <a:t>Organisation pédagogique</a:t>
            </a:r>
          </a:p>
        </p:txBody>
      </p:sp>
      <p:sp>
        <p:nvSpPr>
          <p:cNvPr id="27653" name="Rectangle 5"/>
          <p:cNvSpPr>
            <a:spLocks noGrp="1" noChangeArrowheads="1"/>
          </p:cNvSpPr>
          <p:nvPr>
            <p:ph idx="4294967295"/>
          </p:nvPr>
        </p:nvSpPr>
        <p:spPr>
          <a:xfrm>
            <a:off x="457200" y="3200400"/>
            <a:ext cx="8229600" cy="1066800"/>
          </a:xfrm>
        </p:spPr>
        <p:txBody>
          <a:bodyPr/>
          <a:lstStyle/>
          <a:p>
            <a:pPr marL="514350" indent="-514350" eaLnBrk="1" hangingPunct="1">
              <a:buSzPct val="100000"/>
              <a:buFont typeface="+mj-lt"/>
              <a:buAutoNum type="arabicPeriod" startAt="2"/>
            </a:pPr>
            <a:r>
              <a:rPr lang="fr-FR" sz="2800" b="1" i="1" dirty="0" smtClean="0">
                <a:solidFill>
                  <a:srgbClr val="261CA4"/>
                </a:solidFill>
              </a:rPr>
              <a:t>L’intervention simultanée</a:t>
            </a:r>
            <a:r>
              <a:rPr lang="fr-FR" dirty="0" smtClean="0"/>
              <a:t> des deux enseignants dans le laboratoire de SI</a:t>
            </a:r>
          </a:p>
        </p:txBody>
      </p:sp>
      <p:sp>
        <p:nvSpPr>
          <p:cNvPr id="8" name="Rectangle 7"/>
          <p:cNvSpPr/>
          <p:nvPr/>
        </p:nvSpPr>
        <p:spPr>
          <a:xfrm>
            <a:off x="539750" y="1522413"/>
            <a:ext cx="8280400" cy="915987"/>
          </a:xfrm>
          <a:prstGeom prst="rect">
            <a:avLst/>
          </a:prstGeom>
          <a:ln>
            <a:solidFill>
              <a:srgbClr val="000000"/>
            </a:solidFill>
          </a:ln>
          <a:effectLst/>
        </p:spPr>
        <p:txBody>
          <a:bodyPr>
            <a:spAutoFit/>
          </a:bodyPr>
          <a:lstStyle/>
          <a:p>
            <a:pPr algn="ctr"/>
            <a:r>
              <a:rPr lang="fr-FR" sz="1800">
                <a:effectLst>
                  <a:outerShdw blurRad="38100" dist="38100" dir="2700000" algn="tl">
                    <a:srgbClr val="C0C0C0"/>
                  </a:outerShdw>
                </a:effectLst>
              </a:rPr>
              <a:t>Extraits du BO n°6 du 9 Février 2012 relatif au nouveau programme de sciences industrielles pour l’ingénieur des classes préparatoires scientifiques de technologie industrielle pour techniciens supérieurs (ATS)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9" name="Rectangle 9"/>
          <p:cNvSpPr>
            <a:spLocks noGrp="1" noChangeArrowheads="1"/>
          </p:cNvSpPr>
          <p:nvPr>
            <p:ph type="title"/>
          </p:nvPr>
        </p:nvSpPr>
        <p:spPr/>
        <p:txBody>
          <a:bodyPr>
            <a:noAutofit/>
          </a:bodyPr>
          <a:lstStyle/>
          <a:p>
            <a:pPr eaLnBrk="1" hangingPunct="1"/>
            <a:r>
              <a:rPr lang="fr-FR" smtClean="0">
                <a:effectLst>
                  <a:outerShdw blurRad="38100" dist="38100" dir="2700000" algn="tl">
                    <a:srgbClr val="C0C0C0"/>
                  </a:outerShdw>
                </a:effectLst>
              </a:rPr>
              <a:t>Organisation pédagogique</a:t>
            </a:r>
          </a:p>
        </p:txBody>
      </p:sp>
      <p:sp>
        <p:nvSpPr>
          <p:cNvPr id="29700" name="Espace réservé du pied de page 5"/>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fr-FR" smtClean="0">
                <a:solidFill>
                  <a:srgbClr val="045C75"/>
                </a:solidFill>
              </a:rPr>
              <a:t>Enseignement en CPGE ATS - </a:t>
            </a:r>
            <a:r>
              <a:rPr lang="en-US" smtClean="0">
                <a:solidFill>
                  <a:srgbClr val="045C75"/>
                </a:solidFill>
              </a:rPr>
              <a:t>25 Juin 2012</a:t>
            </a:r>
          </a:p>
        </p:txBody>
      </p:sp>
      <p:sp>
        <p:nvSpPr>
          <p:cNvPr id="29701" name="Espace réservé du numéro de diapositive 4"/>
          <p:cNvSpPr>
            <a:spLocks noGrp="1"/>
          </p:cNvSpPr>
          <p:nvPr>
            <p:ph type="sldNum" sz="quarter" idx="12"/>
          </p:nvPr>
        </p:nvSpPr>
        <p:spPr bwMode="auto">
          <a:noFill/>
          <a:ln>
            <a:miter lim="800000"/>
            <a:headEnd/>
            <a:tailEnd/>
          </a:ln>
        </p:spPr>
        <p:txBody>
          <a:bodyPr/>
          <a:lstStyle/>
          <a:p>
            <a:fld id="{CE70CEFF-2B3F-40CC-B2DC-1C927909EA7E}" type="slidenum">
              <a:rPr lang="fr-FR"/>
              <a:pPr/>
              <a:t>9</a:t>
            </a:fld>
            <a:endParaRPr lang="fr-FR"/>
          </a:p>
        </p:txBody>
      </p:sp>
      <p:sp>
        <p:nvSpPr>
          <p:cNvPr id="14339" name="Rectangle 10"/>
          <p:cNvSpPr>
            <a:spLocks noGrp="1" noChangeArrowheads="1"/>
          </p:cNvSpPr>
          <p:nvPr>
            <p:ph idx="4294967295"/>
          </p:nvPr>
        </p:nvSpPr>
        <p:spPr>
          <a:xfrm>
            <a:off x="457200" y="3183459"/>
            <a:ext cx="8229600" cy="3081867"/>
          </a:xfrm>
        </p:spPr>
        <p:txBody>
          <a:bodyPr/>
          <a:lstStyle/>
          <a:p>
            <a:pPr marL="514350" indent="-514350" eaLnBrk="1" hangingPunct="1">
              <a:buFont typeface="+mj-lt"/>
              <a:buAutoNum type="arabicPeriod" startAt="3"/>
            </a:pPr>
            <a:r>
              <a:rPr lang="fr-FR" sz="2800" b="1" i="1" dirty="0" smtClean="0">
                <a:solidFill>
                  <a:srgbClr val="261CA4"/>
                </a:solidFill>
              </a:rPr>
              <a:t>L’enseignement des Sciences Industrielles de l’Ingénieur comporte deux périodes de formation différentes. </a:t>
            </a:r>
          </a:p>
          <a:p>
            <a:pPr eaLnBrk="1" hangingPunct="1">
              <a:buFont typeface="Arial" charset="0"/>
              <a:buChar char="•"/>
            </a:pPr>
            <a:endParaRPr lang="fr-FR" dirty="0" smtClean="0"/>
          </a:p>
          <a:p>
            <a:pPr eaLnBrk="1" hangingPunct="1">
              <a:buNone/>
            </a:pPr>
            <a:r>
              <a:rPr lang="fr-FR" dirty="0" smtClean="0"/>
              <a:t>Articulation de l’enseignement </a:t>
            </a:r>
            <a:r>
              <a:rPr lang="fr-FR" sz="2800" b="1" i="1" dirty="0" smtClean="0">
                <a:solidFill>
                  <a:srgbClr val="261CA4"/>
                </a:solidFill>
              </a:rPr>
              <a:t>autour</a:t>
            </a:r>
            <a:r>
              <a:rPr lang="fr-FR" dirty="0" smtClean="0"/>
              <a:t> des activités de</a:t>
            </a:r>
            <a:r>
              <a:rPr lang="fr-FR" sz="2800" b="1" i="1" dirty="0" smtClean="0">
                <a:solidFill>
                  <a:srgbClr val="261CA4"/>
                </a:solidFill>
              </a:rPr>
              <a:t> TP </a:t>
            </a:r>
            <a:r>
              <a:rPr lang="fr-FR" dirty="0" smtClean="0"/>
              <a:t>et de </a:t>
            </a:r>
            <a:r>
              <a:rPr lang="fr-FR" sz="2800" b="1" i="1" dirty="0" smtClean="0">
                <a:solidFill>
                  <a:srgbClr val="261CA4"/>
                </a:solidFill>
              </a:rPr>
              <a:t>mini projets </a:t>
            </a:r>
            <a:r>
              <a:rPr lang="fr-FR" dirty="0" smtClean="0"/>
              <a:t>imposée.</a:t>
            </a:r>
          </a:p>
        </p:txBody>
      </p:sp>
      <p:sp>
        <p:nvSpPr>
          <p:cNvPr id="6" name="Rectangle 5"/>
          <p:cNvSpPr>
            <a:spLocks noChangeArrowheads="1"/>
          </p:cNvSpPr>
          <p:nvPr/>
        </p:nvSpPr>
        <p:spPr bwMode="auto">
          <a:xfrm>
            <a:off x="539750" y="1268413"/>
            <a:ext cx="8351838" cy="4248150"/>
          </a:xfrm>
          <a:prstGeom prst="rect">
            <a:avLst/>
          </a:prstGeom>
          <a:noFill/>
          <a:ln>
            <a:noFill/>
          </a:ln>
          <a:effectLst/>
          <a:extLst>
            <a:ext uri="{909E8E84-426E-40DD-AFC4-6F175D3DCCD1}"/>
            <a:ext uri="{91240B29-F687-4F45-9708-019B960494DF}"/>
            <a:ext uri="{AF507438-7753-43E0-B8FC-AC1667EBCBE1}"/>
          </a:extLst>
        </p:spPr>
        <p:txBody>
          <a:bodyPr anchor="b"/>
          <a:lstStyle/>
          <a:p>
            <a:pPr marL="342900" indent="-342900">
              <a:lnSpc>
                <a:spcPct val="90000"/>
              </a:lnSpc>
              <a:spcBef>
                <a:spcPct val="20000"/>
              </a:spcBef>
              <a:defRPr/>
            </a:pPr>
            <a:endParaRPr lang="fr-FR" dirty="0">
              <a:solidFill>
                <a:schemeClr val="tx2">
                  <a:lumMod val="60000"/>
                  <a:lumOff val="40000"/>
                </a:schemeClr>
              </a:solidFill>
              <a:effectLst>
                <a:outerShdw blurRad="38100" dist="38100" dir="2700000" algn="tl">
                  <a:srgbClr val="000000">
                    <a:alpha val="43137"/>
                  </a:srgbClr>
                </a:outerShdw>
              </a:effectLst>
              <a:latin typeface="Tahoma" pitchFamily="34" charset="0"/>
              <a:ea typeface="+mn-ea"/>
            </a:endParaRPr>
          </a:p>
        </p:txBody>
      </p:sp>
      <p:sp>
        <p:nvSpPr>
          <p:cNvPr id="8" name="Rectangle 7"/>
          <p:cNvSpPr/>
          <p:nvPr/>
        </p:nvSpPr>
        <p:spPr>
          <a:xfrm>
            <a:off x="539750" y="1522413"/>
            <a:ext cx="8280400" cy="915987"/>
          </a:xfrm>
          <a:prstGeom prst="rect">
            <a:avLst/>
          </a:prstGeom>
          <a:ln>
            <a:solidFill>
              <a:srgbClr val="000000"/>
            </a:solidFill>
          </a:ln>
          <a:effectLst/>
        </p:spPr>
        <p:txBody>
          <a:bodyPr>
            <a:spAutoFit/>
          </a:bodyPr>
          <a:lstStyle/>
          <a:p>
            <a:pPr algn="ctr"/>
            <a:r>
              <a:rPr lang="fr-FR" sz="1800">
                <a:effectLst>
                  <a:outerShdw blurRad="38100" dist="38100" dir="2700000" algn="tl">
                    <a:srgbClr val="C0C0C0"/>
                  </a:outerShdw>
                </a:effectLst>
              </a:rPr>
              <a:t>Extraits du BO n°6 du 9 Février 2012 relatif au nouveau programme de sciences industrielles pour l’ingénieur des classes préparatoires scientifiques de technologie industrielle pour techniciens supérieurs (ATS)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par>
                                <p:cTn id="7" presetID="14" presetClass="entr" presetSubtype="10" fill="hold" grpId="0" nodeType="withEffect">
                                  <p:stCondLst>
                                    <p:cond delay="3000"/>
                                  </p:stCondLst>
                                  <p:childTnLst>
                                    <p:set>
                                      <p:cBhvr>
                                        <p:cTn id="8" dur="1" fill="hold">
                                          <p:stCondLst>
                                            <p:cond delay="0"/>
                                          </p:stCondLst>
                                        </p:cTn>
                                        <p:tgtEl>
                                          <p:spTgt spid="14339">
                                            <p:txEl>
                                              <p:pRg st="2" end="2"/>
                                            </p:txEl>
                                          </p:spTgt>
                                        </p:tgtEl>
                                        <p:attrNameLst>
                                          <p:attrName>style.visibility</p:attrName>
                                        </p:attrNameLst>
                                      </p:cBhvr>
                                      <p:to>
                                        <p:strVal val="visible"/>
                                      </p:to>
                                    </p:set>
                                    <p:animEffect transition="in" filter="randombar(horizontal)">
                                      <p:cBhvr>
                                        <p:cTn id="9" dur="500"/>
                                        <p:tgtEl>
                                          <p:spTgt spid="143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x">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3200</TotalTime>
  <Words>2804</Words>
  <Application>Microsoft Macintosh PowerPoint</Application>
  <PresentationFormat>Présentation à l'écran (4:3)</PresentationFormat>
  <Paragraphs>507</Paragraphs>
  <Slides>30</Slides>
  <Notes>19</Notes>
  <HiddenSlides>0</HiddenSlides>
  <MMClips>0</MMClips>
  <ScaleCrop>false</ScaleCrop>
  <HeadingPairs>
    <vt:vector size="6" baseType="variant">
      <vt:variant>
        <vt:lpstr>Modèle de conception</vt:lpstr>
      </vt:variant>
      <vt:variant>
        <vt:i4>1</vt:i4>
      </vt:variant>
      <vt:variant>
        <vt:lpstr>Serveurs OLE incorporés</vt:lpstr>
      </vt:variant>
      <vt:variant>
        <vt:i4>2</vt:i4>
      </vt:variant>
      <vt:variant>
        <vt:lpstr>Titres des diapositives</vt:lpstr>
      </vt:variant>
      <vt:variant>
        <vt:i4>30</vt:i4>
      </vt:variant>
    </vt:vector>
  </HeadingPairs>
  <TitlesOfParts>
    <vt:vector size="33" baseType="lpstr">
      <vt:lpstr>Flux</vt:lpstr>
      <vt:lpstr>Image</vt:lpstr>
      <vt:lpstr>Image Photo Editor</vt:lpstr>
      <vt:lpstr>Diapositive 1</vt:lpstr>
      <vt:lpstr>Spécificités de la CPGE ATS :</vt:lpstr>
      <vt:lpstr>Objectifs de la formation</vt:lpstr>
      <vt:lpstr>Contenu pédagogique</vt:lpstr>
      <vt:lpstr>Diapositive 5</vt:lpstr>
      <vt:lpstr>Diapositive 6</vt:lpstr>
      <vt:lpstr>Organisation pédagogique</vt:lpstr>
      <vt:lpstr>Organisation pédagogique</vt:lpstr>
      <vt:lpstr>Organisation pédagogique</vt:lpstr>
      <vt:lpstr>Organisation pédagogique</vt:lpstr>
      <vt:lpstr>Première période</vt:lpstr>
      <vt:lpstr>Organisation pédagogique</vt:lpstr>
      <vt:lpstr>Seconde période</vt:lpstr>
      <vt:lpstr>Qu’est ce qu’un mini projet ?</vt:lpstr>
      <vt:lpstr>Qu’est ce qu’un mini projet ?</vt:lpstr>
      <vt:lpstr>Activités des élèves en mini projet</vt:lpstr>
      <vt:lpstr>Contenus des mini projets</vt:lpstr>
      <vt:lpstr>Les mini projets</vt:lpstr>
      <vt:lpstr>Les mini projets</vt:lpstr>
      <vt:lpstr>Les mini projets</vt:lpstr>
      <vt:lpstr>Exemple de mini projet</vt:lpstr>
      <vt:lpstr>Problématique</vt:lpstr>
      <vt:lpstr>Diapositive 23</vt:lpstr>
      <vt:lpstr>Diapositive 24</vt:lpstr>
      <vt:lpstr>Diapositive 25</vt:lpstr>
      <vt:lpstr>Diapositive 26</vt:lpstr>
      <vt:lpstr>Diapositive 27</vt:lpstr>
      <vt:lpstr>Diapositive 28</vt:lpstr>
      <vt:lpstr>En Synthèse</vt:lpstr>
      <vt:lpstr>Diapositive 30</vt:lpstr>
    </vt:vector>
  </TitlesOfParts>
  <Company>EDUCATION NATIONALE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recrutement ATS 2009</dc:title>
  <dc:creator>Samuel VIOLLIN IA-IPR</dc:creator>
  <cp:lastModifiedBy>Philippe MARSEILLE</cp:lastModifiedBy>
  <cp:revision>234</cp:revision>
  <dcterms:created xsi:type="dcterms:W3CDTF">2012-06-25T06:07:13Z</dcterms:created>
  <dcterms:modified xsi:type="dcterms:W3CDTF">2012-06-25T06:16:37Z</dcterms:modified>
</cp:coreProperties>
</file>