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6" r:id="rId3"/>
    <p:sldId id="309" r:id="rId4"/>
    <p:sldId id="265" r:id="rId5"/>
    <p:sldId id="257" r:id="rId6"/>
    <p:sldId id="293" r:id="rId7"/>
    <p:sldId id="305" r:id="rId8"/>
    <p:sldId id="291" r:id="rId9"/>
    <p:sldId id="307" r:id="rId10"/>
    <p:sldId id="295" r:id="rId11"/>
    <p:sldId id="310" r:id="rId12"/>
    <p:sldId id="311" r:id="rId13"/>
    <p:sldId id="312" r:id="rId14"/>
    <p:sldId id="315" r:id="rId15"/>
    <p:sldId id="298" r:id="rId16"/>
    <p:sldId id="313" r:id="rId17"/>
    <p:sldId id="300" r:id="rId18"/>
    <p:sldId id="301" r:id="rId19"/>
    <p:sldId id="316" r:id="rId20"/>
    <p:sldId id="308" r:id="rId21"/>
    <p:sldId id="320" r:id="rId22"/>
    <p:sldId id="317" r:id="rId23"/>
    <p:sldId id="314" r:id="rId24"/>
    <p:sldId id="318" r:id="rId25"/>
    <p:sldId id="319" r:id="rId26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1" autoAdjust="0"/>
    <p:restoredTop sz="99361" autoAdjust="0"/>
  </p:normalViewPr>
  <p:slideViewPr>
    <p:cSldViewPr>
      <p:cViewPr varScale="1">
        <p:scale>
          <a:sx n="93" d="100"/>
          <a:sy n="93" d="100"/>
        </p:scale>
        <p:origin x="-108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D2CDDD-D233-4AC9-B5A0-8BCC5F95B0C2}" type="datetimeFigureOut">
              <a:rPr lang="fr-FR"/>
              <a:pPr>
                <a:defRPr/>
              </a:pPr>
              <a:t>25/06/2012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CB6AA5-B2D1-44B6-B9F7-BC46CB862B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5565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3DC8E0-F0BA-4140-897D-49B97FFC796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FC0110-ADB7-42BB-AC17-10FB4F72EFB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D5FE31-6009-4567-9B5D-B7C79C6B1F4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9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33277-1E44-4216-B7DA-7775BBB400E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833327-3C72-4767-9EB0-DEB1274D6CE4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02238-3B57-4A83-8D6D-13C0DF1D2E4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CCC7BE-F3E4-43A0-B9F0-70F1783FCF5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CCC7BE-F3E4-43A0-B9F0-70F1783FCF5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F7F978-D33C-4F41-9C76-B27512E1E4E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30F50F-B562-4B77-97D5-8A17F0C8C47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996BF7-1196-4ADB-AB87-ABA8DF4348C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00A028-E8EF-45D1-BA1A-1E8666FBB30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Les exigences  sont utilisées pour formaliser les pré-requis du système, se traduisant par des fonctionnalités ou conditions qui doivent ou devraient être satisfaites par le système (selon les éventuelles priorités associées aux exigences).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types de d'associations 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Derive</a:t>
            </a:r>
            <a:r>
              <a:rPr lang="fr-FR" dirty="0" smtClean="0"/>
              <a:t> : une ou plusieurs exigences sont dérivées d'une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Satisfy</a:t>
            </a:r>
            <a:r>
              <a:rPr lang="fr-FR" dirty="0" smtClean="0"/>
              <a:t> : un ou plusieurs éléments du modèle (par exemple un bloc) permettent de satisfaire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Verify</a:t>
            </a:r>
            <a:r>
              <a:rPr lang="fr-FR" dirty="0" smtClean="0"/>
              <a:t> : un ou plusieurs éléments du modèle (par exemple un « test case ») permettent de vérifier et valider une exigence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Refine</a:t>
            </a:r>
            <a:r>
              <a:rPr lang="fr-FR" dirty="0" smtClean="0"/>
              <a:t> : un ou plusieurs éléments du modèle, par exemple un cas d'utilisation, redéfinit une exigence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SysML</a:t>
            </a:r>
            <a:r>
              <a:rPr lang="fr-FR" dirty="0" smtClean="0"/>
              <a:t> définit de nouveaux commentaires permettant d'associer une explication à des associations ou éléments du modèle 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/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Problem</a:t>
            </a:r>
            <a:r>
              <a:rPr lang="fr-FR" dirty="0" smtClean="0"/>
              <a:t> : commentaire dont la description pose le problème ou le besoin qui a donné lieu à la création de l'association ou de l'élément associé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•</a:t>
            </a:r>
            <a:r>
              <a:rPr lang="fr-FR" dirty="0" err="1" smtClean="0"/>
              <a:t>Rationale</a:t>
            </a:r>
            <a:r>
              <a:rPr lang="fr-FR" dirty="0" smtClean="0"/>
              <a:t>: commentaire dont la description indique la raison ou la justification par rapport à l'élément ou l'association associé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FC0110-ADB7-42BB-AC17-10FB4F72EFB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7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27E157-2324-4081-B4D6-6C83C92C5969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E56949-94A1-4D16-A03F-39EC4FC178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FEDC8-DAE4-4D5C-848E-26F3A0DB6884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A0D6-EC0E-4802-B871-8E5DB7D632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6FAE-81B4-4EDA-BDB2-9E5EE3788623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C1F13-489F-499B-A98C-F732D29E931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E226-E3D0-4164-85EB-2A19E34B2DE7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5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6E630-36DC-4404-B5C4-B207DF66471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B1B903-8EBE-4EEF-93A9-AEC32CAD34D7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B7B984-80AE-4454-ADDE-28040C000BD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7EEE8-1EF7-46A8-B040-14715F23B76A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6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4BEA-4C18-40A7-A4B1-1E6E4E061FC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A9D9F-584B-4862-8784-57F9BFF0C675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AA39-1918-46E9-A643-0A900798C90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942B-738E-45B4-95E7-3FED15637549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4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AC7D-268A-41BC-95DA-EECD842E56E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0E8AE5-A7CD-4B5E-B833-BD876420C45E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98DF39-485F-4DFA-B147-3DAA00C30E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7B0DB-0B54-4858-B09C-A05BC5FBCF60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6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28F45-D542-4023-A7C5-0F4A1C81D9D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Arrondir un rectangle à un seul coin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573D32-0FA0-46C7-9AC2-9AC9FC29CD63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9BF15-ED5D-4A2F-A8F8-2D5612C7274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31" name="Espace réservé du texte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336466E-710B-47F4-A658-325ECCF8E768}" type="datetimeFigureOut">
              <a:rPr lang="en-US"/>
              <a:pPr>
                <a:defRPr/>
              </a:pPr>
              <a:t>6/25/2012</a:t>
            </a:fld>
            <a:endParaRPr lang="en-US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4419535-3755-4CAE-8902-4CAC8F48F55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5" r:id="rId2"/>
    <p:sldLayoutId id="2147483673" r:id="rId3"/>
    <p:sldLayoutId id="2147483666" r:id="rId4"/>
    <p:sldLayoutId id="2147483667" r:id="rId5"/>
    <p:sldLayoutId id="2147483668" r:id="rId6"/>
    <p:sldLayoutId id="2147483674" r:id="rId7"/>
    <p:sldLayoutId id="2147483669" r:id="rId8"/>
    <p:sldLayoutId id="2147483675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uml-sysml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2.jpeg"/><Relationship Id="rId4" Type="http://schemas.openxmlformats.org/officeDocument/2006/relationships/hyperlink" Target="http://www.cragsystems.co.uk/images/omg-sysml-logo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cragsystems.co.uk/images/omg-sysml-logo.gif" TargetMode="External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cragsystems.co.uk/images/omg-sysml-logo.gi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hyperlink" Target="http://www.cragsystems.co.uk/images/omg-sysml-logo.gif" TargetMode="External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6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jpeg"/><Relationship Id="rId5" Type="http://schemas.openxmlformats.org/officeDocument/2006/relationships/image" Target="../media/image7.png"/><Relationship Id="rId10" Type="http://schemas.openxmlformats.org/officeDocument/2006/relationships/hyperlink" Target="http://www.cragsystems.co.uk/images/omg-sysml-logo.gif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omg.org/spec/SysML/1.3/" TargetMode="Externa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SysML%20Balance%20HALO/Description_fonctionnelle__Chaine_fonctionnelle_HemoMixer.jpg" TargetMode="External"/><Relationship Id="rId3" Type="http://schemas.openxmlformats.org/officeDocument/2006/relationships/hyperlink" Target="http://www.cragsystems.co.uk/images/omg-sysml-logo.gif" TargetMode="External"/><Relationship Id="rId7" Type="http://schemas.openxmlformats.org/officeDocument/2006/relationships/hyperlink" Target="SysML%20Balance%20HALO/SysML_Balance_HALO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hyperlink" Target="Documents%20ressources/Vue%20globale%20du%20SysML.pdf" TargetMode="External"/><Relationship Id="rId5" Type="http://schemas.openxmlformats.org/officeDocument/2006/relationships/hyperlink" Target="Documents%20ressources/Diagrammes%20SysML%20L'essentiel%20en%20STI2D_vspe.html" TargetMode="Externa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hyperlink" Target="http://www.cragsystems.co.uk/images/omg-sysml-logo.gif" TargetMode="External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cragsystems.co.uk/images/omg-sysml-logo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cragsystems.co.uk/images/omg-sysml-logo.gi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gsystems.co.uk/images/omg-sysml-logo.gi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cragsystems.co.uk/images/omg-sysml-logo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2.jpeg"/><Relationship Id="rId4" Type="http://schemas.openxmlformats.org/officeDocument/2006/relationships/hyperlink" Target="http://www.cragsystems.co.uk/images/omg-sysml-logo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Introduction à </a:t>
            </a:r>
            <a:r>
              <a:rPr lang="fr-FR" dirty="0" err="1" smtClean="0"/>
              <a:t>SysML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Langage de modélisation graphique de système</a:t>
            </a:r>
            <a:endParaRPr lang="fr-FR" dirty="0"/>
          </a:p>
        </p:txBody>
      </p:sp>
      <p:pic>
        <p:nvPicPr>
          <p:cNvPr id="14339" name="Picture 2" descr="http://www.uml-sysml.org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319088"/>
            <a:ext cx="5238750" cy="66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OMG-SysML-final-sm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765175"/>
            <a:ext cx="24479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ZoneTexte 5"/>
          <p:cNvSpPr txBox="1">
            <a:spLocks noChangeArrowheads="1"/>
          </p:cNvSpPr>
          <p:nvPr/>
        </p:nvSpPr>
        <p:spPr bwMode="auto">
          <a:xfrm>
            <a:off x="395536" y="5877272"/>
            <a:ext cx="41764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200" i="1" dirty="0" smtClean="0">
                <a:latin typeface="Verdana" pitchFamily="34" charset="0"/>
              </a:rPr>
              <a:t>Par Yann </a:t>
            </a:r>
            <a:r>
              <a:rPr lang="fr-FR" sz="1200" i="1" dirty="0">
                <a:latin typeface="Verdana" pitchFamily="34" charset="0"/>
              </a:rPr>
              <a:t>LE </a:t>
            </a:r>
            <a:r>
              <a:rPr lang="fr-FR" sz="1200" i="1" dirty="0" smtClean="0">
                <a:latin typeface="Verdana" pitchFamily="34" charset="0"/>
              </a:rPr>
              <a:t>GALLOU, basé sur le travail de l’équipe ET </a:t>
            </a:r>
            <a:r>
              <a:rPr lang="fr-FR" sz="1200" i="1" dirty="0" err="1" smtClean="0">
                <a:latin typeface="Verdana" pitchFamily="34" charset="0"/>
              </a:rPr>
              <a:t>SysML</a:t>
            </a:r>
            <a:r>
              <a:rPr lang="fr-FR" sz="1200" i="1" dirty="0" smtClean="0">
                <a:latin typeface="Verdana" pitchFamily="34" charset="0"/>
              </a:rPr>
              <a:t> des modules de formation STI2D.</a:t>
            </a:r>
            <a:endParaRPr lang="fr-FR" sz="1200" i="1" dirty="0">
              <a:latin typeface="Verdan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868144" y="5445224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Séminaire CPGE</a:t>
            </a:r>
          </a:p>
          <a:p>
            <a:pPr algn="r"/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25 juin 2012</a:t>
            </a:r>
          </a:p>
          <a:p>
            <a:pPr algn="r"/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ENSAM Lille</a:t>
            </a:r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Balance Hal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2060848"/>
            <a:ext cx="8099264" cy="4224789"/>
          </a:xfrm>
          <a:prstGeom prst="rect">
            <a:avLst/>
          </a:prstGeom>
          <a:noFill/>
        </p:spPr>
      </p:pic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Prise en compte du cycle de vie</a:t>
            </a:r>
          </a:p>
        </p:txBody>
      </p:sp>
      <p:pic>
        <p:nvPicPr>
          <p:cNvPr id="27650" name="Picture 2" descr="Afficher l'image en taille réel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ZoneTexte 6"/>
          <p:cNvSpPr txBox="1">
            <a:spLocks noChangeArrowheads="1"/>
          </p:cNvSpPr>
          <p:nvPr/>
        </p:nvSpPr>
        <p:spPr bwMode="auto">
          <a:xfrm>
            <a:off x="539552" y="1196752"/>
            <a:ext cx="79597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r>
              <a:rPr lang="fr-FR" dirty="0">
                <a:latin typeface="Verdana" pitchFamily="34" charset="0"/>
              </a:rPr>
              <a:t>Au cours de sa vie, le système peut évoluer dans différents </a:t>
            </a:r>
            <a:r>
              <a:rPr lang="fr-FR" dirty="0" smtClean="0">
                <a:latin typeface="Verdana" pitchFamily="34" charset="0"/>
              </a:rPr>
              <a:t>environnements (par </a:t>
            </a:r>
            <a:r>
              <a:rPr lang="fr-FR" dirty="0">
                <a:latin typeface="Verdana" pitchFamily="34" charset="0"/>
              </a:rPr>
              <a:t>exemple les phases de son cycle de vie</a:t>
            </a:r>
            <a:r>
              <a:rPr lang="fr-FR" dirty="0" smtClean="0">
                <a:latin typeface="Verdana" pitchFamily="34" charset="0"/>
              </a:rPr>
              <a:t>).                                             </a:t>
            </a:r>
            <a:endParaRPr lang="fr-FR" dirty="0">
              <a:latin typeface="Verdana" pitchFamily="34" charset="0"/>
            </a:endParaRPr>
          </a:p>
        </p:txBody>
      </p:sp>
      <p:pic>
        <p:nvPicPr>
          <p:cNvPr id="6" name="Image 5" descr="Transpo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8914" y="2842572"/>
            <a:ext cx="3566716" cy="1927574"/>
          </a:xfrm>
          <a:prstGeom prst="rect">
            <a:avLst/>
          </a:prstGeom>
        </p:spPr>
      </p:pic>
      <p:pic>
        <p:nvPicPr>
          <p:cNvPr id="7" name="Image 6" descr="Fin de vi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4704596"/>
            <a:ext cx="3488492" cy="1748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d’exigences</a:t>
            </a:r>
          </a:p>
        </p:txBody>
      </p:sp>
      <p:pic>
        <p:nvPicPr>
          <p:cNvPr id="31746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ZoneTexte 6"/>
          <p:cNvSpPr txBox="1">
            <a:spLocks noChangeArrowheads="1"/>
          </p:cNvSpPr>
          <p:nvPr/>
        </p:nvSpPr>
        <p:spPr bwMode="auto">
          <a:xfrm>
            <a:off x="428625" y="1071563"/>
            <a:ext cx="77152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 dirty="0" smtClean="0">
                <a:latin typeface="Verdana" pitchFamily="34" charset="0"/>
              </a:rPr>
              <a:t> C’est une traduction du cahier des charges</a:t>
            </a:r>
          </a:p>
          <a:p>
            <a:pPr>
              <a:buFont typeface="Arial" charset="0"/>
              <a:buChar char="•"/>
            </a:pPr>
            <a:r>
              <a:rPr lang="fr-FR" dirty="0" smtClean="0">
                <a:latin typeface="Verdana" pitchFamily="34" charset="0"/>
              </a:rPr>
              <a:t> Il </a:t>
            </a:r>
            <a:r>
              <a:rPr lang="fr-FR" dirty="0">
                <a:latin typeface="Verdana" pitchFamily="34" charset="0"/>
              </a:rPr>
              <a:t>permet de représenter graphiquement les exigences </a:t>
            </a:r>
          </a:p>
          <a:p>
            <a:pPr>
              <a:buFont typeface="Arial" charset="0"/>
              <a:buChar char="•"/>
            </a:pPr>
            <a:r>
              <a:rPr lang="fr-FR" dirty="0" smtClean="0">
                <a:latin typeface="Verdana" pitchFamily="34" charset="0"/>
              </a:rPr>
              <a:t> Les </a:t>
            </a:r>
            <a:r>
              <a:rPr lang="fr-FR" dirty="0">
                <a:latin typeface="Verdana" pitchFamily="34" charset="0"/>
              </a:rPr>
              <a:t>exigences peuvent dépendre d’un contexte particulier</a:t>
            </a:r>
          </a:p>
          <a:p>
            <a:pPr>
              <a:buFont typeface="Arial" charset="0"/>
              <a:buChar char="•"/>
            </a:pPr>
            <a:r>
              <a:rPr lang="fr-FR" dirty="0" smtClean="0">
                <a:latin typeface="Verdana" pitchFamily="34" charset="0"/>
              </a:rPr>
              <a:t> Pour </a:t>
            </a:r>
            <a:r>
              <a:rPr lang="fr-FR" dirty="0">
                <a:latin typeface="Verdana" pitchFamily="34" charset="0"/>
              </a:rPr>
              <a:t>répondre au cahier des charges, toutes les exigences </a:t>
            </a:r>
            <a:r>
              <a:rPr lang="fr-FR" dirty="0" smtClean="0">
                <a:latin typeface="Verdana" pitchFamily="34" charset="0"/>
              </a:rPr>
              <a:t>  doivent </a:t>
            </a:r>
            <a:r>
              <a:rPr lang="fr-FR" dirty="0">
                <a:latin typeface="Verdana" pitchFamily="34" charset="0"/>
              </a:rPr>
              <a:t>être satisfaites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78556" y="2488575"/>
            <a:ext cx="5226847" cy="3990943"/>
          </a:xfrm>
          <a:prstGeom prst="rect">
            <a:avLst/>
          </a:prstGeom>
        </p:spPr>
      </p:pic>
      <p:sp>
        <p:nvSpPr>
          <p:cNvPr id="6" name="Arrondir un rectangle avec un coin diagonal 5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Cahier des Charges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des cas d’utilisation</a:t>
            </a:r>
          </a:p>
        </p:txBody>
      </p:sp>
      <p:pic>
        <p:nvPicPr>
          <p:cNvPr id="3379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ZoneTexte 6"/>
          <p:cNvSpPr txBox="1">
            <a:spLocks noChangeArrowheads="1"/>
          </p:cNvSpPr>
          <p:nvPr/>
        </p:nvSpPr>
        <p:spPr bwMode="auto">
          <a:xfrm>
            <a:off x="683568" y="1124744"/>
            <a:ext cx="7715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Il permet de représenter les fonctionnalités du système et les acteurs avec lesquels le système interagit.</a:t>
            </a:r>
          </a:p>
        </p:txBody>
      </p:sp>
      <p:sp>
        <p:nvSpPr>
          <p:cNvPr id="8" name="Arrondir un rectangle avec un coin diagonal 7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Comportement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1916832"/>
            <a:ext cx="5559772" cy="419226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3" y="1916832"/>
            <a:ext cx="5559770" cy="4192267"/>
          </a:xfrm>
          <a:prstGeom prst="rect">
            <a:avLst/>
          </a:prstGeom>
        </p:spPr>
      </p:pic>
      <p:sp>
        <p:nvSpPr>
          <p:cNvPr id="7" name="Légende encadrée 1 6"/>
          <p:cNvSpPr/>
          <p:nvPr/>
        </p:nvSpPr>
        <p:spPr>
          <a:xfrm>
            <a:off x="6876256" y="3212976"/>
            <a:ext cx="1512168" cy="1008112"/>
          </a:xfrm>
          <a:prstGeom prst="borderCallout1">
            <a:avLst>
              <a:gd name="adj1" fmla="val 49070"/>
              <a:gd name="adj2" fmla="val -1199"/>
              <a:gd name="adj3" fmla="val 67556"/>
              <a:gd name="adj4" fmla="val -31652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tx2">
                  <a:lumMod val="10000"/>
                  <a:lumOff val="90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accent3">
                <a:lumMod val="75000"/>
              </a:schemeClr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Défini les frontières du système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séquence</a:t>
            </a:r>
          </a:p>
        </p:txBody>
      </p:sp>
      <p:pic>
        <p:nvPicPr>
          <p:cNvPr id="35842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ZoneTexte 6"/>
          <p:cNvSpPr txBox="1">
            <a:spLocks noChangeArrowheads="1"/>
          </p:cNvSpPr>
          <p:nvPr/>
        </p:nvSpPr>
        <p:spPr bwMode="auto">
          <a:xfrm>
            <a:off x="611560" y="980728"/>
            <a:ext cx="771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Il permet de décrire le scénario d’un cas d’utilisation.</a:t>
            </a:r>
          </a:p>
        </p:txBody>
      </p:sp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Comportement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106" y="1448296"/>
            <a:ext cx="4825142" cy="5086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d’états - transitions</a:t>
            </a:r>
          </a:p>
        </p:txBody>
      </p:sp>
      <p:pic>
        <p:nvPicPr>
          <p:cNvPr id="37890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ZoneTexte 6"/>
          <p:cNvSpPr txBox="1">
            <a:spLocks noChangeArrowheads="1"/>
          </p:cNvSpPr>
          <p:nvPr/>
        </p:nvSpPr>
        <p:spPr bwMode="auto">
          <a:xfrm>
            <a:off x="428625" y="1071563"/>
            <a:ext cx="771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Il permet de décrire le fonctionnement séquentiel du système</a:t>
            </a:r>
          </a:p>
        </p:txBody>
      </p:sp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Comportement</a:t>
            </a:r>
          </a:p>
        </p:txBody>
      </p:sp>
      <p:pic>
        <p:nvPicPr>
          <p:cNvPr id="37895" name="Image 8" descr="SysML_State_Machine_Diagram__Etats_transitions__pes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73363" y="1628800"/>
            <a:ext cx="3492817" cy="474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Image 9" descr="machine d'état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417011" y="2492896"/>
            <a:ext cx="400179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avec flèche 12"/>
          <p:cNvCxnSpPr/>
          <p:nvPr/>
        </p:nvCxnSpPr>
        <p:spPr>
          <a:xfrm rot="10800000" flipV="1">
            <a:off x="4139952" y="3789040"/>
            <a:ext cx="3096344" cy="936104"/>
          </a:xfrm>
          <a:prstGeom prst="straightConnector1">
            <a:avLst/>
          </a:prstGeom>
          <a:ln w="254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d’états - transitions</a:t>
            </a:r>
          </a:p>
        </p:txBody>
      </p:sp>
      <p:pic>
        <p:nvPicPr>
          <p:cNvPr id="37890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Comportement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Simulation</a:t>
            </a:r>
            <a:endParaRPr lang="fr-FR" dirty="0"/>
          </a:p>
        </p:txBody>
      </p:sp>
      <p:sp>
        <p:nvSpPr>
          <p:cNvPr id="37893" name="ZoneTexte 5"/>
          <p:cNvSpPr txBox="1">
            <a:spLocks noChangeArrowheads="1"/>
          </p:cNvSpPr>
          <p:nvPr/>
        </p:nvSpPr>
        <p:spPr bwMode="auto">
          <a:xfrm>
            <a:off x="611560" y="1052736"/>
            <a:ext cx="763284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latin typeface="Verdana" pitchFamily="34" charset="0"/>
              </a:rPr>
              <a:t>Utilisation directe pour la simulation du comportement (</a:t>
            </a:r>
            <a:r>
              <a:rPr lang="fr-FR" dirty="0" err="1">
                <a:latin typeface="Verdana" pitchFamily="34" charset="0"/>
              </a:rPr>
              <a:t>Matlab</a:t>
            </a:r>
            <a:r>
              <a:rPr lang="fr-FR" dirty="0">
                <a:latin typeface="Verdana" pitchFamily="34" charset="0"/>
              </a:rPr>
              <a:t> </a:t>
            </a:r>
            <a:r>
              <a:rPr lang="fr-FR" dirty="0" err="1" smtClean="0">
                <a:latin typeface="Verdana" pitchFamily="34" charset="0"/>
              </a:rPr>
              <a:t>StateFlow</a:t>
            </a:r>
            <a:r>
              <a:rPr lang="fr-FR" dirty="0">
                <a:latin typeface="Verdana" pitchFamily="34" charset="0"/>
              </a:rPr>
              <a:t>, </a:t>
            </a:r>
            <a:r>
              <a:rPr lang="fr-FR" dirty="0" err="1">
                <a:latin typeface="Verdana" pitchFamily="34" charset="0"/>
              </a:rPr>
              <a:t>L</a:t>
            </a:r>
            <a:r>
              <a:rPr lang="fr-FR" dirty="0" err="1" smtClean="0">
                <a:latin typeface="Verdana" pitchFamily="34" charset="0"/>
              </a:rPr>
              <a:t>abview</a:t>
            </a:r>
            <a:r>
              <a:rPr lang="fr-FR" dirty="0" smtClean="0">
                <a:latin typeface="Verdana" pitchFamily="34" charset="0"/>
              </a:rPr>
              <a:t> </a:t>
            </a:r>
            <a:r>
              <a:rPr lang="fr-FR" dirty="0" err="1" smtClean="0">
                <a:latin typeface="Verdana" pitchFamily="34" charset="0"/>
              </a:rPr>
              <a:t>StateChart</a:t>
            </a:r>
            <a:r>
              <a:rPr lang="fr-FR" dirty="0">
                <a:latin typeface="Verdana" pitchFamily="34" charset="0"/>
              </a:rPr>
              <a:t>, </a:t>
            </a:r>
            <a:r>
              <a:rPr lang="fr-FR" dirty="0" err="1" smtClean="0">
                <a:latin typeface="Verdana" pitchFamily="34" charset="0"/>
              </a:rPr>
              <a:t>StateGraph</a:t>
            </a:r>
            <a:r>
              <a:rPr lang="fr-FR" dirty="0">
                <a:latin typeface="Verdana" pitchFamily="34" charset="0"/>
              </a:rPr>
              <a:t>,….)</a:t>
            </a:r>
          </a:p>
        </p:txBody>
      </p:sp>
      <p:pic>
        <p:nvPicPr>
          <p:cNvPr id="37897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499992" y="2852936"/>
            <a:ext cx="3918411" cy="166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83568" y="1844824"/>
            <a:ext cx="3456384" cy="448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8" descr="SysML_State_Machine_Diagram__Etats_transitions__pes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11560" y="1700809"/>
            <a:ext cx="3528392" cy="469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9" descr="machine d'état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427984" y="2636912"/>
            <a:ext cx="4032448" cy="253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/>
          <p:nvPr/>
        </p:nvCxnSpPr>
        <p:spPr>
          <a:xfrm rot="10800000" flipV="1">
            <a:off x="4139952" y="4077072"/>
            <a:ext cx="2664296" cy="648072"/>
          </a:xfrm>
          <a:prstGeom prst="straightConnector1">
            <a:avLst/>
          </a:prstGeom>
          <a:ln w="254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78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6" y="1914144"/>
            <a:ext cx="8015288" cy="3932613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définition de bloc</a:t>
            </a:r>
          </a:p>
        </p:txBody>
      </p:sp>
      <p:pic>
        <p:nvPicPr>
          <p:cNvPr id="39938" name="Picture 2" descr="Afficher l'image en taille réel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ZoneTexte 6"/>
          <p:cNvSpPr txBox="1">
            <a:spLocks noChangeArrowheads="1"/>
          </p:cNvSpPr>
          <p:nvPr/>
        </p:nvSpPr>
        <p:spPr bwMode="auto">
          <a:xfrm>
            <a:off x="428625" y="1071563"/>
            <a:ext cx="7715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Il permet de décrire la structure du système (nomenclature) par des liens de composition.</a:t>
            </a:r>
          </a:p>
        </p:txBody>
      </p:sp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définition de bloc</a:t>
            </a:r>
          </a:p>
        </p:txBody>
      </p:sp>
      <p:pic>
        <p:nvPicPr>
          <p:cNvPr id="41986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ZoneTexte 5"/>
          <p:cNvSpPr txBox="1">
            <a:spLocks noChangeArrowheads="1"/>
          </p:cNvSpPr>
          <p:nvPr/>
        </p:nvSpPr>
        <p:spPr bwMode="auto">
          <a:xfrm>
            <a:off x="395288" y="1125538"/>
            <a:ext cx="7715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Ce diagramme permet également d’associer des blocs (par exemple à l’aide de liaisons mécaniques)</a:t>
            </a:r>
          </a:p>
        </p:txBody>
      </p:sp>
      <p:sp>
        <p:nvSpPr>
          <p:cNvPr id="9" name="Flèche vers le bas 8"/>
          <p:cNvSpPr/>
          <p:nvPr/>
        </p:nvSpPr>
        <p:spPr>
          <a:xfrm>
            <a:off x="755650" y="3789363"/>
            <a:ext cx="431800" cy="79216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5" cstate="print"/>
          <a:srcRect l="697" t="1688" r="67247" b="88190"/>
          <a:stretch>
            <a:fillRect/>
          </a:stretch>
        </p:blipFill>
        <p:spPr bwMode="auto">
          <a:xfrm>
            <a:off x="4932363" y="1989138"/>
            <a:ext cx="3635375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Image 12" descr="multibody.png"/>
          <p:cNvPicPr>
            <a:picLocks noChangeAspect="1"/>
          </p:cNvPicPr>
          <p:nvPr/>
        </p:nvPicPr>
        <p:blipFill>
          <a:blip r:embed="rId6" cstate="print"/>
          <a:srcRect l="11862" t="23474" r="29659" b="48795"/>
          <a:stretch>
            <a:fillRect/>
          </a:stretch>
        </p:blipFill>
        <p:spPr bwMode="auto">
          <a:xfrm>
            <a:off x="4427538" y="4581525"/>
            <a:ext cx="41052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ndir un rectangle avec un coin diagonal 4"/>
          <p:cNvSpPr/>
          <p:nvPr/>
        </p:nvSpPr>
        <p:spPr>
          <a:xfrm rot="20408153">
            <a:off x="6970713" y="5664200"/>
            <a:ext cx="2089150" cy="865188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Structure</a:t>
            </a:r>
          </a:p>
        </p:txBody>
      </p:sp>
      <p:sp>
        <p:nvSpPr>
          <p:cNvPr id="41992" name="ZoneTexte 7"/>
          <p:cNvSpPr txBox="1">
            <a:spLocks noChangeArrowheads="1"/>
          </p:cNvSpPr>
          <p:nvPr/>
        </p:nvSpPr>
        <p:spPr bwMode="auto">
          <a:xfrm>
            <a:off x="1619250" y="3860800"/>
            <a:ext cx="72009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Analogie avec les modèles </a:t>
            </a:r>
            <a:r>
              <a:rPr lang="fr-FR" dirty="0" smtClean="0">
                <a:latin typeface="Verdana" pitchFamily="34" charset="0"/>
              </a:rPr>
              <a:t>structurels </a:t>
            </a:r>
            <a:r>
              <a:rPr lang="fr-FR" dirty="0">
                <a:latin typeface="Verdana" pitchFamily="34" charset="0"/>
              </a:rPr>
              <a:t>« </a:t>
            </a:r>
            <a:r>
              <a:rPr lang="fr-FR" dirty="0" err="1">
                <a:latin typeface="Verdana" pitchFamily="34" charset="0"/>
              </a:rPr>
              <a:t>multibody</a:t>
            </a:r>
            <a:r>
              <a:rPr lang="fr-FR" dirty="0">
                <a:latin typeface="Verdana" pitchFamily="34" charset="0"/>
              </a:rPr>
              <a:t> » </a:t>
            </a:r>
            <a:endParaRPr lang="fr-FR" dirty="0" smtClean="0">
              <a:latin typeface="Verdana" pitchFamily="34" charset="0"/>
            </a:endParaRPr>
          </a:p>
          <a:p>
            <a:r>
              <a:rPr lang="fr-FR" dirty="0" smtClean="0">
                <a:latin typeface="Verdana" pitchFamily="34" charset="0"/>
              </a:rPr>
              <a:t>(</a:t>
            </a:r>
            <a:r>
              <a:rPr lang="fr-FR" dirty="0" err="1">
                <a:latin typeface="Verdana" pitchFamily="34" charset="0"/>
              </a:rPr>
              <a:t>Matlab</a:t>
            </a:r>
            <a:r>
              <a:rPr lang="fr-FR" dirty="0">
                <a:latin typeface="Verdana" pitchFamily="34" charset="0"/>
              </a:rPr>
              <a:t> </a:t>
            </a:r>
            <a:r>
              <a:rPr lang="fr-FR" dirty="0" err="1">
                <a:latin typeface="Verdana" pitchFamily="34" charset="0"/>
              </a:rPr>
              <a:t>SimMechanics</a:t>
            </a:r>
            <a:r>
              <a:rPr lang="fr-FR" dirty="0">
                <a:latin typeface="Verdana" pitchFamily="34" charset="0"/>
              </a:rPr>
              <a:t>, </a:t>
            </a:r>
            <a:r>
              <a:rPr lang="fr-FR" dirty="0" err="1">
                <a:latin typeface="Verdana" pitchFamily="34" charset="0"/>
              </a:rPr>
              <a:t>Modelica</a:t>
            </a:r>
            <a:r>
              <a:rPr lang="fr-FR" dirty="0" smtClean="0">
                <a:latin typeface="Verdana" pitchFamily="34" charset="0"/>
              </a:rPr>
              <a:t>,…)</a:t>
            </a:r>
            <a:endParaRPr lang="fr-FR" dirty="0">
              <a:latin typeface="Verdana" pitchFamily="34" charset="0"/>
            </a:endParaRPr>
          </a:p>
        </p:txBody>
      </p:sp>
      <p:pic>
        <p:nvPicPr>
          <p:cNvPr id="4199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157192"/>
            <a:ext cx="3926476" cy="79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2349500"/>
            <a:ext cx="3671887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9" grpId="0" animBg="1"/>
      <p:bldP spid="5" grpId="0" animBg="1"/>
      <p:bldP spid="419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bloc interne</a:t>
            </a: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601166" y="1125538"/>
            <a:ext cx="7715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Ce diagramme permet de mettre en évidence les flux entre les blocs </a:t>
            </a:r>
            <a:r>
              <a:rPr lang="fr-FR" dirty="0" smtClean="0">
                <a:latin typeface="Verdana" pitchFamily="34" charset="0"/>
              </a:rPr>
              <a:t>(Matière, Energie, Information)</a:t>
            </a:r>
            <a:endParaRPr lang="fr-FR" dirty="0">
              <a:latin typeface="Verdana" pitchFamily="34" charset="0"/>
            </a:endParaRPr>
          </a:p>
        </p:txBody>
      </p:sp>
      <p:pic>
        <p:nvPicPr>
          <p:cNvPr id="44039" name="Image 8" descr="SysML_Internal_Block_Diagram__Balance__Balan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43608" y="1772816"/>
            <a:ext cx="7128792" cy="454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bloc interne</a:t>
            </a: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ZoneTexte 7"/>
          <p:cNvSpPr txBox="1">
            <a:spLocks noChangeArrowheads="1"/>
          </p:cNvSpPr>
          <p:nvPr/>
        </p:nvSpPr>
        <p:spPr bwMode="auto">
          <a:xfrm>
            <a:off x="467544" y="980728"/>
            <a:ext cx="80648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>
                <a:latin typeface="Verdana" pitchFamily="34" charset="0"/>
              </a:rPr>
              <a:t>Analogie avec les modèles </a:t>
            </a:r>
            <a:r>
              <a:rPr lang="fr-FR" dirty="0" smtClean="0">
                <a:latin typeface="Verdana" pitchFamily="34" charset="0"/>
              </a:rPr>
              <a:t>structurels de type schéma-bloc  (</a:t>
            </a:r>
            <a:r>
              <a:rPr lang="fr-FR" dirty="0" err="1" smtClean="0">
                <a:latin typeface="Verdana" pitchFamily="34" charset="0"/>
              </a:rPr>
              <a:t>Simulink</a:t>
            </a:r>
            <a:r>
              <a:rPr lang="fr-FR" dirty="0" smtClean="0">
                <a:latin typeface="Verdana" pitchFamily="34" charset="0"/>
              </a:rPr>
              <a:t>, </a:t>
            </a:r>
            <a:r>
              <a:rPr lang="fr-FR" dirty="0" err="1" smtClean="0">
                <a:latin typeface="Verdana" pitchFamily="34" charset="0"/>
              </a:rPr>
              <a:t>Modelica</a:t>
            </a:r>
            <a:r>
              <a:rPr lang="fr-FR" dirty="0" smtClean="0">
                <a:latin typeface="Verdana" pitchFamily="34" charset="0"/>
              </a:rPr>
              <a:t>, </a:t>
            </a:r>
            <a:r>
              <a:rPr lang="fr-FR" dirty="0" err="1" smtClean="0">
                <a:latin typeface="Verdana" pitchFamily="34" charset="0"/>
              </a:rPr>
              <a:t>xcos</a:t>
            </a:r>
            <a:r>
              <a:rPr lang="fr-FR" dirty="0" smtClean="0">
                <a:latin typeface="Verdana" pitchFamily="34" charset="0"/>
              </a:rPr>
              <a:t> …)</a:t>
            </a:r>
            <a:endParaRPr lang="fr-FR" dirty="0">
              <a:latin typeface="Verdana" pitchFamily="34" charset="0"/>
            </a:endParaRPr>
          </a:p>
        </p:txBody>
      </p:sp>
      <p:pic>
        <p:nvPicPr>
          <p:cNvPr id="44040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971600" y="1916832"/>
            <a:ext cx="73491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8" descr="SysML_Internal_Block_Diagram__Balance__Balanc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899592" y="1628800"/>
            <a:ext cx="7344816" cy="454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Structure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Simulation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fr-FR" sz="2000" dirty="0" smtClean="0"/>
              <a:t>Pourquoi utilise-t-on </a:t>
            </a:r>
            <a:r>
              <a:rPr lang="fr-FR" sz="2000" dirty="0" err="1" smtClean="0"/>
              <a:t>SysML</a:t>
            </a:r>
            <a:r>
              <a:rPr lang="fr-FR" sz="2000" dirty="0" smtClean="0"/>
              <a:t>?</a:t>
            </a:r>
          </a:p>
          <a:p>
            <a:pPr algn="just" eaLnBrk="1" hangingPunct="1">
              <a:buFont typeface="Wingdings 2" pitchFamily="18" charset="2"/>
              <a:buNone/>
            </a:pPr>
            <a:endParaRPr lang="fr-FR" sz="2000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smtClean="0"/>
              <a:t>Les systèmes sont devenus plus complexes et </a:t>
            </a:r>
            <a:r>
              <a:rPr lang="fr-FR" sz="1400" dirty="0" err="1" smtClean="0"/>
              <a:t>pluritechniques</a:t>
            </a:r>
            <a:r>
              <a:rPr lang="fr-FR" sz="1400" dirty="0" smtClean="0"/>
              <a:t>, un besoin de langage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smtClean="0"/>
              <a:t>transversal et unifié apparait.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err="1" smtClean="0"/>
              <a:t>SysML</a:t>
            </a:r>
            <a:r>
              <a:rPr lang="fr-FR" sz="1400" dirty="0" smtClean="0"/>
              <a:t> doit permettre ainsi à des acteurs de corps de métiers différents de collaborer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smtClean="0"/>
              <a:t>autour d’un modèle commun pour définir un système.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smtClean="0"/>
              <a:t>On favorise la création de bibliothèques de systèmes, ainsi que la réutilisation de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1400" dirty="0" smtClean="0"/>
              <a:t>librairie de systèmes, permettant un gain de productivité.</a:t>
            </a:r>
          </a:p>
          <a:p>
            <a:pPr eaLnBrk="1" hangingPunct="1">
              <a:buFont typeface="Wingdings 2" pitchFamily="18" charset="2"/>
              <a:buNone/>
            </a:pPr>
            <a:endParaRPr lang="fr-FR" sz="14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fr-FR" sz="2000" dirty="0" smtClean="0"/>
              <a:t>Qui aujourd’hui utilise </a:t>
            </a:r>
            <a:r>
              <a:rPr lang="fr-FR" sz="2000" dirty="0" err="1" smtClean="0"/>
              <a:t>SysML</a:t>
            </a:r>
            <a:r>
              <a:rPr lang="fr-FR" sz="2000" dirty="0" smtClean="0"/>
              <a:t>?</a:t>
            </a:r>
          </a:p>
          <a:p>
            <a:pPr eaLnBrk="1" hangingPunct="1">
              <a:buFont typeface="Wingdings 2" pitchFamily="18" charset="2"/>
              <a:buNone/>
            </a:pPr>
            <a:endParaRPr lang="fr-FR" sz="1400" dirty="0" smtClean="0"/>
          </a:p>
          <a:p>
            <a:pPr eaLnBrk="1" hangingPunct="1">
              <a:buFont typeface="Wingdings 2" pitchFamily="18" charset="2"/>
              <a:buNone/>
            </a:pPr>
            <a:endParaRPr lang="fr-FR" sz="1400" dirty="0" smtClean="0"/>
          </a:p>
          <a:p>
            <a:pPr eaLnBrk="1" hangingPunct="1">
              <a:buFont typeface="Wingdings 2" pitchFamily="18" charset="2"/>
              <a:buNone/>
            </a:pPr>
            <a:endParaRPr lang="fr-FR" dirty="0" smtClean="0"/>
          </a:p>
          <a:p>
            <a:pPr eaLnBrk="1" hangingPunct="1">
              <a:buFont typeface="Wingdings 2" pitchFamily="18" charset="2"/>
              <a:buNone/>
            </a:pPr>
            <a:endParaRPr lang="fr-FR" dirty="0" smtClean="0"/>
          </a:p>
          <a:p>
            <a:pPr eaLnBrk="1" hangingPunct="1">
              <a:buFont typeface="Wingdings 2" pitchFamily="18" charset="2"/>
              <a:buNone/>
            </a:pPr>
            <a:endParaRPr lang="fr-FR" dirty="0" smtClean="0"/>
          </a:p>
          <a:p>
            <a:pPr eaLnBrk="1" hangingPunct="1"/>
            <a:endParaRPr lang="fr-FR" dirty="0" smtClean="0"/>
          </a:p>
          <a:p>
            <a:pPr eaLnBrk="1" hangingPunct="1"/>
            <a:endParaRPr lang="fr-FR" dirty="0" smtClean="0"/>
          </a:p>
        </p:txBody>
      </p:sp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500438"/>
            <a:ext cx="952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500438"/>
            <a:ext cx="22098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3500438"/>
            <a:ext cx="533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38" y="3500438"/>
            <a:ext cx="4191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4071938"/>
            <a:ext cx="273367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13" y="4000500"/>
            <a:ext cx="16843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25" y="5143500"/>
            <a:ext cx="26495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63" y="4214813"/>
            <a:ext cx="2365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" descr="Afficher l'image en taille réelle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</a:t>
            </a:r>
            <a:r>
              <a:rPr lang="fr-FR" sz="2400" dirty="0" smtClean="0">
                <a:latin typeface="+mn-lt"/>
                <a:cs typeface="+mn-cs"/>
              </a:rPr>
              <a:t>paramétrique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rondir un rectangle avec un coin diagonal 4"/>
          <p:cNvSpPr/>
          <p:nvPr/>
        </p:nvSpPr>
        <p:spPr>
          <a:xfrm rot="20408153">
            <a:off x="6970713" y="5414963"/>
            <a:ext cx="2089150" cy="8636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Structure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Transverse</a:t>
            </a:r>
            <a:endParaRPr lang="fr-FR" dirty="0"/>
          </a:p>
        </p:txBody>
      </p:sp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395288" y="1125538"/>
            <a:ext cx="771525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latin typeface="+mj-lt"/>
              </a:rPr>
              <a:t>Spécialisation du diagramme de bloc interne, il relie des paramètres aux blocs de contrainte permettant de représenter graphiquement des équations et des relations mathématiques.</a:t>
            </a: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endParaRPr lang="fr-FR" dirty="0" smtClean="0">
              <a:latin typeface="+mj-lt"/>
            </a:endParaRPr>
          </a:p>
          <a:p>
            <a:r>
              <a:rPr lang="fr-FR" dirty="0" smtClean="0">
                <a:latin typeface="+mj-lt"/>
              </a:rPr>
              <a:t>Ce nouveau diagramme fournit ainsi un support précieux pour les études d’analyse système.</a:t>
            </a:r>
            <a:endParaRPr lang="fr-FR" dirty="0">
              <a:latin typeface="+mj-lt"/>
            </a:endParaRPr>
          </a:p>
        </p:txBody>
      </p:sp>
      <p:pic>
        <p:nvPicPr>
          <p:cNvPr id="10" name="Image 9" descr="Réseau de contraintes + lien avec les valeu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276872"/>
            <a:ext cx="7939795" cy="2793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Qui est concerné par </a:t>
            </a:r>
            <a:r>
              <a:rPr lang="fr-FR" sz="2400" dirty="0" err="1" smtClean="0">
                <a:latin typeface="+mn-lt"/>
                <a:cs typeface="+mn-cs"/>
              </a:rPr>
              <a:t>SysML</a:t>
            </a:r>
            <a:r>
              <a:rPr lang="fr-FR" sz="2400" dirty="0" smtClean="0">
                <a:latin typeface="+mn-lt"/>
                <a:cs typeface="+mn-cs"/>
              </a:rPr>
              <a:t> ?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539552" y="1196752"/>
            <a:ext cx="79931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sz="1600" b="1" dirty="0" smtClean="0">
                <a:latin typeface="+mj-lt"/>
              </a:rPr>
              <a:t> BAC STI2D :</a:t>
            </a:r>
            <a:endParaRPr lang="fr-FR" sz="1600" dirty="0" smtClean="0">
              <a:latin typeface="+mj-lt"/>
            </a:endParaRPr>
          </a:p>
          <a:p>
            <a:r>
              <a:rPr lang="fr-FR" sz="1600" dirty="0" smtClean="0">
                <a:latin typeface="+mj-lt"/>
              </a:rPr>
              <a:t>       - ET - 2.2.2 Représentations symboliques :</a:t>
            </a:r>
            <a:r>
              <a:rPr lang="fr-FR" sz="1600" b="1" dirty="0" smtClean="0">
                <a:latin typeface="+mj-lt"/>
              </a:rPr>
              <a:t>	</a:t>
            </a:r>
          </a:p>
          <a:p>
            <a:r>
              <a:rPr lang="fr-FR" sz="1600" i="1" dirty="0" smtClean="0">
                <a:latin typeface="+mj-lt"/>
              </a:rPr>
              <a:t>	</a:t>
            </a:r>
            <a:r>
              <a:rPr lang="fr-FR" sz="1600" dirty="0" smtClean="0">
                <a:latin typeface="+mj-lt"/>
              </a:rPr>
              <a:t>Représentation symbolique associée à la modélisation des 	systèmes : diagrammes adaptés </a:t>
            </a:r>
            <a:r>
              <a:rPr lang="fr-FR" sz="1600" dirty="0" err="1" smtClean="0">
                <a:latin typeface="+mj-lt"/>
              </a:rPr>
              <a:t>SysML</a:t>
            </a:r>
            <a:r>
              <a:rPr lang="fr-FR" sz="1600" dirty="0" smtClean="0">
                <a:latin typeface="+mj-lt"/>
              </a:rPr>
              <a:t>		</a:t>
            </a:r>
          </a:p>
          <a:p>
            <a:pPr lvl="1">
              <a:buFontTx/>
              <a:buChar char="-"/>
            </a:pPr>
            <a:r>
              <a:rPr lang="fr-FR" sz="1600" dirty="0" smtClean="0">
                <a:latin typeface="+mj-lt"/>
              </a:rPr>
              <a:t> SIN - 1.3 Description et représentation :</a:t>
            </a:r>
          </a:p>
          <a:p>
            <a:pPr lvl="2"/>
            <a:r>
              <a:rPr lang="fr-FR" sz="1600" dirty="0" smtClean="0">
                <a:latin typeface="+mj-lt"/>
              </a:rPr>
              <a:t>Réalisation d’une représentation fonctionnelle (schémas blocs, norme </a:t>
            </a:r>
            <a:r>
              <a:rPr lang="fr-FR" sz="1600" dirty="0" err="1" smtClean="0">
                <a:latin typeface="+mj-lt"/>
              </a:rPr>
              <a:t>SysML</a:t>
            </a:r>
            <a:r>
              <a:rPr lang="fr-FR" sz="1600" dirty="0" smtClean="0">
                <a:latin typeface="+mj-lt"/>
              </a:rPr>
              <a:t>) </a:t>
            </a:r>
            <a:r>
              <a:rPr lang="fr-FR" sz="1600" dirty="0" smtClean="0"/>
              <a:t>	</a:t>
            </a:r>
          </a:p>
          <a:p>
            <a:pPr lvl="2">
              <a:buFontTx/>
              <a:buChar char="-"/>
            </a:pPr>
            <a:endParaRPr lang="fr-FR" sz="1600" i="1" dirty="0" smtClean="0">
              <a:latin typeface="+mj-lt"/>
            </a:endParaRPr>
          </a:p>
          <a:p>
            <a:pPr>
              <a:buFontTx/>
              <a:buChar char="-"/>
            </a:pPr>
            <a:r>
              <a:rPr lang="fr-FR" sz="1600" b="1" dirty="0" smtClean="0">
                <a:latin typeface="+mj-lt"/>
              </a:rPr>
              <a:t> BTS CRSA </a:t>
            </a:r>
            <a:r>
              <a:rPr lang="fr-FR" sz="1600" dirty="0" smtClean="0">
                <a:latin typeface="+mj-lt"/>
              </a:rPr>
              <a:t>: </a:t>
            </a:r>
          </a:p>
          <a:p>
            <a:pPr lvl="1">
              <a:buFontTx/>
              <a:buChar char="-"/>
            </a:pPr>
            <a:r>
              <a:rPr lang="fr-FR" sz="1600" dirty="0" smtClean="0">
                <a:latin typeface="+mj-lt"/>
              </a:rPr>
              <a:t> S6.2 Analyse d’un existant :</a:t>
            </a:r>
          </a:p>
          <a:p>
            <a:r>
              <a:rPr lang="fr-FR" sz="1600" i="1" dirty="0" smtClean="0">
                <a:latin typeface="+mj-lt"/>
              </a:rPr>
              <a:t>	</a:t>
            </a:r>
            <a:r>
              <a:rPr lang="fr-FR" sz="1600" dirty="0" smtClean="0">
                <a:latin typeface="+mj-lt"/>
              </a:rPr>
              <a:t>Langage de modélisation système standard ou normalisé (par 	exemple : </a:t>
            </a:r>
            <a:r>
              <a:rPr lang="fr-FR" sz="1600" dirty="0" err="1" smtClean="0">
                <a:latin typeface="+mj-lt"/>
              </a:rPr>
              <a:t>SysML</a:t>
            </a:r>
            <a:r>
              <a:rPr lang="fr-FR" sz="1600" dirty="0" smtClean="0">
                <a:latin typeface="+mj-lt"/>
              </a:rPr>
              <a:t>).</a:t>
            </a:r>
          </a:p>
          <a:p>
            <a:pPr lvl="1">
              <a:buFontTx/>
              <a:buChar char="-"/>
            </a:pPr>
            <a:r>
              <a:rPr lang="fr-FR" sz="1600" smtClean="0">
                <a:latin typeface="+mj-lt"/>
              </a:rPr>
              <a:t> S7.2 </a:t>
            </a:r>
            <a:r>
              <a:rPr lang="fr-FR" sz="1600" dirty="0" smtClean="0">
                <a:latin typeface="+mj-lt"/>
              </a:rPr>
              <a:t>Techniques de créativité :</a:t>
            </a:r>
          </a:p>
          <a:p>
            <a:r>
              <a:rPr lang="fr-FR" sz="1600" dirty="0" smtClean="0">
                <a:latin typeface="+mj-lt"/>
              </a:rPr>
              <a:t>	Méthodes rationnelles : méthodes d’approche fonctionnelle et 	morphologique (par exemple APTE, </a:t>
            </a:r>
            <a:r>
              <a:rPr lang="fr-FR" sz="1600" dirty="0" err="1" smtClean="0">
                <a:latin typeface="+mj-lt"/>
              </a:rPr>
              <a:t>SysML</a:t>
            </a:r>
            <a:r>
              <a:rPr lang="fr-FR" sz="1600" dirty="0" smtClean="0">
                <a:latin typeface="+mj-lt"/>
              </a:rPr>
              <a:t>).</a:t>
            </a:r>
            <a:endParaRPr lang="fr-FR" sz="1600" i="1" dirty="0" smtClean="0">
              <a:latin typeface="+mj-lt"/>
            </a:endParaRPr>
          </a:p>
          <a:p>
            <a:pPr>
              <a:buFontTx/>
              <a:buChar char="-"/>
            </a:pPr>
            <a:endParaRPr lang="fr-FR" sz="1600" i="1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fr-FR" sz="1600" b="1" dirty="0" smtClean="0">
                <a:latin typeface="+mj-lt"/>
              </a:rPr>
              <a:t> </a:t>
            </a:r>
            <a:r>
              <a:rPr lang="fr-FR" sz="1600" b="1" dirty="0" err="1" smtClean="0">
                <a:latin typeface="+mj-lt"/>
              </a:rPr>
              <a:t>Agreg</a:t>
            </a:r>
            <a:r>
              <a:rPr lang="fr-FR" sz="1600" b="1" dirty="0" smtClean="0">
                <a:latin typeface="+mj-lt"/>
              </a:rPr>
              <a:t> SII </a:t>
            </a:r>
            <a:r>
              <a:rPr lang="fr-FR" sz="1600" dirty="0" smtClean="0">
                <a:latin typeface="+mj-lt"/>
              </a:rPr>
              <a:t>: Programme des 2 épreuves communes aux 3 options (2013)</a:t>
            </a:r>
          </a:p>
          <a:p>
            <a:r>
              <a:rPr lang="fr-FR" sz="1600" dirty="0" smtClean="0">
                <a:latin typeface="+mj-lt"/>
              </a:rPr>
              <a:t>	2.1. Ingénierie des systèmes : Modélisation </a:t>
            </a:r>
            <a:r>
              <a:rPr lang="fr-FR" sz="1600" dirty="0" err="1" smtClean="0">
                <a:latin typeface="+mj-lt"/>
              </a:rPr>
              <a:t>SysML</a:t>
            </a:r>
            <a:r>
              <a:rPr lang="fr-FR" sz="1600" dirty="0" smtClean="0">
                <a:latin typeface="+mj-lt"/>
              </a:rPr>
              <a:t>.</a:t>
            </a:r>
          </a:p>
          <a:p>
            <a:endParaRPr lang="fr-FR" sz="1600" dirty="0" smtClean="0">
              <a:latin typeface="+mj-lt"/>
            </a:endParaRPr>
          </a:p>
          <a:p>
            <a:r>
              <a:rPr lang="fr-FR" sz="1600" dirty="0" smtClean="0">
                <a:latin typeface="+mj-lt"/>
              </a:rPr>
              <a:t>- </a:t>
            </a:r>
            <a:r>
              <a:rPr lang="fr-FR" sz="1600" b="1" dirty="0" smtClean="0">
                <a:latin typeface="+mj-lt"/>
              </a:rPr>
              <a:t>2</a:t>
            </a:r>
            <a:r>
              <a:rPr lang="fr-FR" sz="1600" b="1" baseline="30000" dirty="0" smtClean="0">
                <a:latin typeface="+mj-lt"/>
              </a:rPr>
              <a:t>nde</a:t>
            </a:r>
            <a:r>
              <a:rPr lang="fr-FR" sz="1600" b="1" dirty="0" smtClean="0">
                <a:latin typeface="+mj-lt"/>
              </a:rPr>
              <a:t> SI-CIT</a:t>
            </a:r>
            <a:r>
              <a:rPr lang="fr-FR" sz="1600" dirty="0" smtClean="0">
                <a:latin typeface="+mj-lt"/>
              </a:rPr>
              <a:t>,</a:t>
            </a:r>
            <a:r>
              <a:rPr lang="fr-FR" sz="1600" b="1" dirty="0" smtClean="0">
                <a:latin typeface="+mj-lt"/>
              </a:rPr>
              <a:t> Bac S SI</a:t>
            </a:r>
            <a:r>
              <a:rPr lang="fr-FR" sz="1600" dirty="0" smtClean="0">
                <a:latin typeface="+mj-lt"/>
              </a:rPr>
              <a:t>,</a:t>
            </a:r>
            <a:r>
              <a:rPr lang="fr-FR" sz="1600" b="1" dirty="0" smtClean="0">
                <a:latin typeface="+mj-lt"/>
              </a:rPr>
              <a:t> autres BTS</a:t>
            </a:r>
            <a:r>
              <a:rPr lang="fr-FR" sz="1600" dirty="0" smtClean="0">
                <a:latin typeface="+mj-lt"/>
              </a:rPr>
              <a:t>,</a:t>
            </a:r>
            <a:r>
              <a:rPr lang="fr-FR" sz="1600" b="1" dirty="0" smtClean="0">
                <a:latin typeface="+mj-lt"/>
              </a:rPr>
              <a:t> CPGE</a:t>
            </a:r>
            <a:r>
              <a:rPr lang="fr-FR" sz="1600" dirty="0" smtClean="0">
                <a:latin typeface="+mj-lt"/>
              </a:rPr>
              <a:t>,</a:t>
            </a:r>
            <a:r>
              <a:rPr lang="fr-FR" sz="1600" b="1" dirty="0" smtClean="0">
                <a:latin typeface="+mj-lt"/>
              </a:rPr>
              <a:t> …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0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0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03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03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Liens entre diagrammes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Lie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340768"/>
            <a:ext cx="8532440" cy="4748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Références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539304" y="1268760"/>
            <a:ext cx="799313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fr-FR" dirty="0" smtClean="0">
              <a:latin typeface="+mj-lt"/>
            </a:endParaRPr>
          </a:p>
          <a:p>
            <a:pPr>
              <a:buFontTx/>
              <a:buChar char="-"/>
            </a:pPr>
            <a:r>
              <a:rPr lang="fr-FR" sz="1600" b="1" dirty="0" smtClean="0">
                <a:latin typeface="+mj-lt"/>
              </a:rPr>
              <a:t> </a:t>
            </a:r>
            <a:r>
              <a:rPr lang="fr-FR" sz="1600" dirty="0" smtClean="0">
                <a:latin typeface="+mj-lt"/>
              </a:rPr>
              <a:t>«</a:t>
            </a:r>
            <a:r>
              <a:rPr lang="fr-FR" sz="1600" b="1" dirty="0" smtClean="0">
                <a:latin typeface="+mj-lt"/>
              </a:rPr>
              <a:t> OMG Systems </a:t>
            </a:r>
            <a:r>
              <a:rPr lang="fr-FR" sz="1600" b="1" dirty="0" err="1" smtClean="0">
                <a:latin typeface="+mj-lt"/>
              </a:rPr>
              <a:t>Modeling</a:t>
            </a:r>
            <a:r>
              <a:rPr lang="fr-FR" sz="1600" b="1" dirty="0" smtClean="0">
                <a:latin typeface="+mj-lt"/>
              </a:rPr>
              <a:t> </a:t>
            </a:r>
            <a:r>
              <a:rPr lang="fr-FR" sz="1600" b="1" dirty="0" err="1" smtClean="0">
                <a:latin typeface="+mj-lt"/>
              </a:rPr>
              <a:t>Language</a:t>
            </a:r>
            <a:r>
              <a:rPr lang="fr-FR" sz="1600" b="1" dirty="0" smtClean="0">
                <a:latin typeface="+mj-lt"/>
              </a:rPr>
              <a:t> (OMG </a:t>
            </a:r>
            <a:r>
              <a:rPr lang="fr-FR" sz="1600" b="1" dirty="0" err="1" smtClean="0">
                <a:latin typeface="+mj-lt"/>
              </a:rPr>
              <a:t>SysML</a:t>
            </a:r>
            <a:r>
              <a:rPr lang="fr-FR" sz="1600" b="1" dirty="0" smtClean="0">
                <a:latin typeface="+mj-lt"/>
              </a:rPr>
              <a:t>™) </a:t>
            </a:r>
            <a:r>
              <a:rPr lang="fr-FR" sz="1600" dirty="0" smtClean="0">
                <a:latin typeface="+mj-lt"/>
              </a:rPr>
              <a:t>», </a:t>
            </a:r>
            <a:r>
              <a:rPr lang="fr-FR" sz="1600" i="1" dirty="0" smtClean="0">
                <a:latin typeface="+mj-lt"/>
              </a:rPr>
              <a:t>Version 1.3, 	</a:t>
            </a:r>
            <a:r>
              <a:rPr lang="fr-FR" sz="1600" i="1" dirty="0" smtClean="0">
                <a:latin typeface="+mj-lt"/>
                <a:hlinkClick r:id="rId5"/>
              </a:rPr>
              <a:t>http://www.omg.org/spec/SysML/1.3/</a:t>
            </a:r>
            <a:r>
              <a:rPr lang="fr-FR" sz="1600" i="1" dirty="0" smtClean="0">
                <a:latin typeface="+mj-lt"/>
              </a:rPr>
              <a:t> </a:t>
            </a:r>
          </a:p>
          <a:p>
            <a:endParaRPr lang="fr-FR" sz="1600" b="1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fr-FR" dirty="0" smtClean="0">
                <a:latin typeface="+mj-lt"/>
              </a:rPr>
              <a:t> « </a:t>
            </a:r>
            <a:r>
              <a:rPr lang="fr-FR" sz="1600" b="1" dirty="0" err="1" smtClean="0">
                <a:latin typeface="+mj-lt"/>
              </a:rPr>
              <a:t>SysML</a:t>
            </a:r>
            <a:r>
              <a:rPr lang="fr-FR" sz="1600" b="1" dirty="0" smtClean="0">
                <a:latin typeface="+mj-lt"/>
              </a:rPr>
              <a:t> par l’exemple</a:t>
            </a:r>
            <a:r>
              <a:rPr lang="fr-FR" sz="1600" dirty="0" smtClean="0">
                <a:latin typeface="+mj-lt"/>
              </a:rPr>
              <a:t> </a:t>
            </a:r>
            <a:r>
              <a:rPr lang="fr-FR" dirty="0" smtClean="0">
                <a:latin typeface="+mj-lt"/>
              </a:rPr>
              <a:t>», </a:t>
            </a:r>
            <a:r>
              <a:rPr lang="fr-FR" sz="1600" i="1" dirty="0" smtClean="0">
                <a:latin typeface="+mj-lt"/>
              </a:rPr>
              <a:t>Pascal Roques, éditions </a:t>
            </a:r>
            <a:r>
              <a:rPr lang="fr-FR" sz="1600" i="1" dirty="0" err="1" smtClean="0">
                <a:latin typeface="+mj-lt"/>
              </a:rPr>
              <a:t>Eyrolles</a:t>
            </a:r>
            <a:r>
              <a:rPr lang="fr-FR" sz="1600" i="1" dirty="0" smtClean="0">
                <a:latin typeface="+mj-lt"/>
              </a:rPr>
              <a:t>.</a:t>
            </a:r>
          </a:p>
          <a:p>
            <a:pPr algn="just">
              <a:buFontTx/>
              <a:buChar char="-"/>
            </a:pPr>
            <a:endParaRPr lang="fr-FR" sz="1600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fr-FR" dirty="0" smtClean="0">
                <a:latin typeface="+mj-lt"/>
              </a:rPr>
              <a:t> « </a:t>
            </a:r>
            <a:r>
              <a:rPr lang="fr-FR" sz="1600" b="1" dirty="0" smtClean="0">
                <a:latin typeface="+mj-lt"/>
              </a:rPr>
              <a:t>A </a:t>
            </a:r>
            <a:r>
              <a:rPr lang="en-US" sz="1600" b="1" dirty="0" smtClean="0">
                <a:latin typeface="+mj-lt"/>
              </a:rPr>
              <a:t>Practical Guide to </a:t>
            </a:r>
            <a:r>
              <a:rPr lang="en-US" sz="1600" b="1" dirty="0" err="1" smtClean="0">
                <a:latin typeface="+mj-lt"/>
              </a:rPr>
              <a:t>SysML</a:t>
            </a:r>
            <a:r>
              <a:rPr lang="en-US" sz="1600" b="1" dirty="0" smtClean="0">
                <a:latin typeface="+mj-lt"/>
              </a:rPr>
              <a:t>: The Systems Modeling Language</a:t>
            </a:r>
            <a:r>
              <a:rPr lang="en-US" dirty="0" smtClean="0">
                <a:latin typeface="+mj-lt"/>
              </a:rPr>
              <a:t> </a:t>
            </a:r>
            <a:r>
              <a:rPr lang="fr-FR" dirty="0" smtClean="0">
                <a:latin typeface="+mj-lt"/>
              </a:rPr>
              <a:t>»,     	</a:t>
            </a:r>
            <a:r>
              <a:rPr lang="fr-FR" sz="1600" i="1" dirty="0" smtClean="0">
                <a:latin typeface="+mj-lt"/>
              </a:rPr>
              <a:t>S. </a:t>
            </a:r>
            <a:r>
              <a:rPr lang="fr-FR" sz="1600" i="1" dirty="0" err="1" smtClean="0">
                <a:latin typeface="+mj-lt"/>
              </a:rPr>
              <a:t>Friedenthal</a:t>
            </a:r>
            <a:r>
              <a:rPr lang="fr-FR" sz="1600" i="1" dirty="0" smtClean="0">
                <a:latin typeface="+mj-lt"/>
              </a:rPr>
              <a:t>, A. Moore, R. Steiner, éditions Morgan Kaufmann.</a:t>
            </a:r>
            <a:endParaRPr lang="en-US" sz="1600" i="1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fr-FR" dirty="0" smtClean="0">
                <a:latin typeface="+mj-lt"/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Ressources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467544" y="1052736"/>
            <a:ext cx="813715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dirty="0" smtClean="0">
                <a:latin typeface="+mn-lt"/>
              </a:rPr>
              <a:t> </a:t>
            </a:r>
            <a:r>
              <a:rPr lang="fr-FR" dirty="0" smtClean="0">
                <a:latin typeface="+mn-lt"/>
              </a:rPr>
              <a:t>Carte mentale de synthèse : </a:t>
            </a:r>
          </a:p>
          <a:p>
            <a:pPr lvl="1">
              <a:buFontTx/>
              <a:buChar char="-"/>
            </a:pPr>
            <a:r>
              <a:rPr lang="fr-FR" dirty="0" smtClean="0">
                <a:latin typeface="+mn-lt"/>
              </a:rPr>
              <a:t> Recommandations générales sur le </a:t>
            </a:r>
            <a:r>
              <a:rPr lang="fr-FR" dirty="0" err="1" smtClean="0">
                <a:latin typeface="+mn-lt"/>
              </a:rPr>
              <a:t>SysML</a:t>
            </a:r>
            <a:r>
              <a:rPr lang="fr-FR" dirty="0" smtClean="0">
                <a:latin typeface="+mn-lt"/>
              </a:rPr>
              <a:t> ;</a:t>
            </a:r>
          </a:p>
          <a:p>
            <a:pPr lvl="1">
              <a:buFontTx/>
              <a:buChar char="-"/>
            </a:pPr>
            <a:r>
              <a:rPr lang="fr-FR" dirty="0" smtClean="0">
                <a:latin typeface="+mn-lt"/>
              </a:rPr>
              <a:t> </a:t>
            </a:r>
            <a:r>
              <a:rPr lang="fr-FR" dirty="0" smtClean="0">
                <a:latin typeface="+mn-lt"/>
              </a:rPr>
              <a:t>Rôle de </a:t>
            </a:r>
            <a:r>
              <a:rPr lang="fr-FR" dirty="0" smtClean="0">
                <a:latin typeface="+mn-lt"/>
              </a:rPr>
              <a:t>chaque diagramme et </a:t>
            </a:r>
            <a:r>
              <a:rPr lang="fr-FR" dirty="0" smtClean="0">
                <a:latin typeface="+mn-lt"/>
              </a:rPr>
              <a:t>leurs </a:t>
            </a:r>
            <a:r>
              <a:rPr lang="fr-FR" dirty="0" smtClean="0">
                <a:latin typeface="+mn-lt"/>
              </a:rPr>
              <a:t>préconisations </a:t>
            </a:r>
            <a:r>
              <a:rPr lang="fr-FR" dirty="0" smtClean="0">
                <a:latin typeface="+mn-lt"/>
              </a:rPr>
              <a:t>d’usage.</a:t>
            </a:r>
            <a:endParaRPr lang="fr-FR" dirty="0" smtClean="0">
              <a:latin typeface="+mn-lt"/>
            </a:endParaRPr>
          </a:p>
          <a:p>
            <a:pPr lvl="1">
              <a:buFontTx/>
              <a:buChar char="-"/>
            </a:pPr>
            <a:endParaRPr lang="fr-FR" dirty="0" smtClean="0">
              <a:latin typeface="+mn-lt"/>
            </a:endParaRPr>
          </a:p>
          <a:p>
            <a:pPr lvl="1"/>
            <a:r>
              <a:rPr lang="fr-FR" dirty="0" smtClean="0">
                <a:latin typeface="+mn-lt"/>
              </a:rPr>
              <a:t>	</a:t>
            </a:r>
            <a:r>
              <a:rPr lang="fr-FR" dirty="0" smtClean="0">
                <a:latin typeface="+mn-lt"/>
                <a:hlinkClick r:id="rId5" action="ppaction://hlinkfile"/>
              </a:rPr>
              <a:t>Diagrammes </a:t>
            </a:r>
            <a:r>
              <a:rPr lang="fr-FR" dirty="0" err="1" smtClean="0">
                <a:latin typeface="+mn-lt"/>
                <a:hlinkClick r:id="rId5" action="ppaction://hlinkfile"/>
              </a:rPr>
              <a:t>SysML</a:t>
            </a:r>
            <a:r>
              <a:rPr lang="fr-FR" dirty="0" smtClean="0">
                <a:latin typeface="+mn-lt"/>
                <a:hlinkClick r:id="rId5" action="ppaction://hlinkfile"/>
              </a:rPr>
              <a:t> L'essentiel en STI2D_vspe.html</a:t>
            </a:r>
            <a:endParaRPr lang="fr-FR" dirty="0" smtClean="0">
              <a:latin typeface="+mn-lt"/>
            </a:endParaRPr>
          </a:p>
          <a:p>
            <a:pPr lvl="1"/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r>
              <a:rPr lang="fr-FR" dirty="0" smtClean="0">
                <a:latin typeface="+mn-lt"/>
              </a:rPr>
              <a:t> Document de synthèse des différents objets et syntaxes propres à </a:t>
            </a:r>
            <a:r>
              <a:rPr lang="fr-FR" dirty="0" err="1" smtClean="0">
                <a:latin typeface="+mn-lt"/>
              </a:rPr>
              <a:t>SysML</a:t>
            </a:r>
            <a:r>
              <a:rPr lang="fr-FR" dirty="0" smtClean="0">
                <a:latin typeface="+mn-lt"/>
              </a:rPr>
              <a:t> </a:t>
            </a:r>
            <a:r>
              <a:rPr lang="fr-FR" dirty="0" smtClean="0">
                <a:latin typeface="+mn-lt"/>
              </a:rPr>
              <a:t>: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endParaRPr lang="fr-FR" dirty="0" smtClean="0">
              <a:latin typeface="+mn-lt"/>
            </a:endParaRPr>
          </a:p>
          <a:p>
            <a:pPr algn="just"/>
            <a:r>
              <a:rPr lang="fr-FR" dirty="0" smtClean="0">
                <a:latin typeface="+mn-lt"/>
              </a:rPr>
              <a:t>	</a:t>
            </a:r>
            <a:r>
              <a:rPr lang="fr-FR" dirty="0" smtClean="0">
                <a:latin typeface="+mn-lt"/>
                <a:hlinkClick r:id="rId6" action="ppaction://hlinkfile"/>
              </a:rPr>
              <a:t>Vue globale du SysML.pdf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r>
              <a:rPr lang="fr-FR" dirty="0" smtClean="0">
                <a:latin typeface="+mn-lt"/>
              </a:rPr>
              <a:t> Version html de la description </a:t>
            </a:r>
            <a:r>
              <a:rPr lang="fr-FR" dirty="0" err="1" smtClean="0">
                <a:latin typeface="+mn-lt"/>
              </a:rPr>
              <a:t>SysML</a:t>
            </a:r>
            <a:r>
              <a:rPr lang="fr-FR" dirty="0" smtClean="0">
                <a:latin typeface="+mn-lt"/>
              </a:rPr>
              <a:t> de la balance HALO (</a:t>
            </a:r>
            <a:r>
              <a:rPr lang="fr-FR" dirty="0" err="1" smtClean="0">
                <a:latin typeface="+mn-lt"/>
              </a:rPr>
              <a:t>MagicDraw</a:t>
            </a:r>
            <a:r>
              <a:rPr lang="fr-FR" dirty="0" smtClean="0">
                <a:latin typeface="+mn-lt"/>
              </a:rPr>
              <a:t>) :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endParaRPr lang="fr-FR" dirty="0" smtClean="0">
              <a:latin typeface="+mn-lt"/>
            </a:endParaRPr>
          </a:p>
          <a:p>
            <a:pPr lvl="2" algn="just"/>
            <a:r>
              <a:rPr lang="fr-FR" dirty="0" smtClean="0">
                <a:latin typeface="+mn-lt"/>
                <a:hlinkClick r:id="rId7" action="ppaction://hlinkfile"/>
              </a:rPr>
              <a:t>SysML_Balance_HALO.html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endParaRPr lang="fr-FR" sz="1600" dirty="0" smtClean="0"/>
          </a:p>
          <a:p>
            <a:pPr algn="just">
              <a:buFontTx/>
              <a:buChar char="-"/>
            </a:pPr>
            <a:r>
              <a:rPr lang="fr-FR" dirty="0" smtClean="0">
                <a:latin typeface="+mj-lt"/>
              </a:rPr>
              <a:t> Exemple de description de chaine fonctionnelle en </a:t>
            </a:r>
            <a:r>
              <a:rPr lang="fr-FR" dirty="0" err="1" smtClean="0">
                <a:latin typeface="+mj-lt"/>
              </a:rPr>
              <a:t>SysML</a:t>
            </a:r>
            <a:r>
              <a:rPr lang="fr-FR" dirty="0" smtClean="0">
                <a:latin typeface="+mj-lt"/>
              </a:rPr>
              <a:t> :</a:t>
            </a:r>
          </a:p>
          <a:p>
            <a:pPr algn="just">
              <a:buFontTx/>
              <a:buChar char="-"/>
            </a:pPr>
            <a:endParaRPr lang="fr-FR" dirty="0" smtClean="0">
              <a:latin typeface="+mj-lt"/>
            </a:endParaRPr>
          </a:p>
          <a:p>
            <a:pPr lvl="2" algn="just"/>
            <a:r>
              <a:rPr lang="fr-FR" dirty="0" smtClean="0">
                <a:latin typeface="+mj-lt"/>
                <a:hlinkClick r:id="rId8" action="ppaction://hlinkfile"/>
              </a:rPr>
              <a:t>Chaine fonctionnelle de l’</a:t>
            </a:r>
            <a:r>
              <a:rPr lang="fr-FR" dirty="0" err="1" smtClean="0">
                <a:latin typeface="+mj-lt"/>
                <a:hlinkClick r:id="rId8" action="ppaction://hlinkfile"/>
              </a:rPr>
              <a:t>HémoMixer</a:t>
            </a:r>
            <a:endParaRPr lang="fr-FR" dirty="0" smtClean="0">
              <a:latin typeface="+mj-lt"/>
            </a:endParaRPr>
          </a:p>
          <a:p>
            <a:pPr algn="just">
              <a:buFontTx/>
              <a:buChar char="-"/>
            </a:pPr>
            <a:endParaRPr lang="fr-FR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3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03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0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0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De la description </a:t>
            </a:r>
            <a:r>
              <a:rPr lang="fr-FR" sz="2400" dirty="0" err="1" smtClean="0">
                <a:latin typeface="+mn-lt"/>
                <a:cs typeface="+mn-cs"/>
              </a:rPr>
              <a:t>SysML</a:t>
            </a:r>
            <a:r>
              <a:rPr lang="fr-FR" sz="2400" dirty="0" smtClean="0">
                <a:latin typeface="+mn-lt"/>
                <a:cs typeface="+mn-cs"/>
              </a:rPr>
              <a:t> à la simulation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4403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ZoneTexte 5"/>
          <p:cNvSpPr txBox="1">
            <a:spLocks noChangeArrowheads="1"/>
          </p:cNvSpPr>
          <p:nvPr/>
        </p:nvSpPr>
        <p:spPr bwMode="auto">
          <a:xfrm>
            <a:off x="467544" y="980728"/>
            <a:ext cx="813715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fr-FR" dirty="0" smtClean="0">
              <a:latin typeface="+mj-lt"/>
            </a:endParaRPr>
          </a:p>
          <a:p>
            <a:pPr algn="just"/>
            <a:r>
              <a:rPr lang="fr-FR" dirty="0" smtClean="0">
                <a:latin typeface="+mn-lt"/>
              </a:rPr>
              <a:t>Simulation fonctionnelle, structurelle et comportementale de la balance HALO, basée sur sa description </a:t>
            </a:r>
            <a:r>
              <a:rPr lang="fr-FR" dirty="0" err="1" smtClean="0">
                <a:latin typeface="+mn-lt"/>
              </a:rPr>
              <a:t>SysML</a:t>
            </a:r>
            <a:r>
              <a:rPr lang="fr-FR" dirty="0" smtClean="0">
                <a:latin typeface="+mn-lt"/>
              </a:rPr>
              <a:t> : </a:t>
            </a:r>
          </a:p>
          <a:p>
            <a:pPr algn="just"/>
            <a:r>
              <a:rPr lang="fr-FR" dirty="0" smtClean="0">
                <a:latin typeface="+mn-lt"/>
              </a:rPr>
              <a:t>Illustration à l’aide de l’environnement logiciel </a:t>
            </a:r>
            <a:r>
              <a:rPr lang="fr-FR" b="1" dirty="0" err="1" smtClean="0">
                <a:latin typeface="+mn-lt"/>
              </a:rPr>
              <a:t>Matlab</a:t>
            </a:r>
            <a:r>
              <a:rPr lang="fr-FR" b="1" dirty="0" smtClean="0">
                <a:latin typeface="+mn-lt"/>
              </a:rPr>
              <a:t>/</a:t>
            </a:r>
            <a:r>
              <a:rPr lang="fr-FR" b="1" dirty="0" err="1" smtClean="0">
                <a:latin typeface="+mn-lt"/>
              </a:rPr>
              <a:t>Simulink</a:t>
            </a:r>
            <a:r>
              <a:rPr lang="fr-FR" dirty="0" smtClean="0">
                <a:latin typeface="Arial"/>
                <a:cs typeface="Arial"/>
              </a:rPr>
              <a:t>.</a:t>
            </a:r>
            <a:endParaRPr lang="fr-FR" dirty="0" smtClean="0">
              <a:latin typeface="+mn-lt"/>
            </a:endParaRPr>
          </a:p>
          <a:p>
            <a:pPr algn="just">
              <a:buFontTx/>
              <a:buChar char="-"/>
            </a:pPr>
            <a:endParaRPr lang="fr-FR" sz="1600" dirty="0" smtClean="0">
              <a:latin typeface="+mj-lt"/>
            </a:endParaRPr>
          </a:p>
        </p:txBody>
      </p:sp>
      <p:pic>
        <p:nvPicPr>
          <p:cNvPr id="7" name="Image 6" descr="ModeleMatlabHal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3140968"/>
            <a:ext cx="5212582" cy="3182279"/>
          </a:xfrm>
          <a:prstGeom prst="rect">
            <a:avLst/>
          </a:prstGeom>
        </p:spPr>
      </p:pic>
      <p:pic>
        <p:nvPicPr>
          <p:cNvPr id="6" name="Image 5" descr="PlateauPout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3573016"/>
            <a:ext cx="2017864" cy="1872208"/>
          </a:xfrm>
          <a:prstGeom prst="rect">
            <a:avLst/>
          </a:prstGeom>
        </p:spPr>
      </p:pic>
      <p:pic>
        <p:nvPicPr>
          <p:cNvPr id="5" name="Image 4" descr="GU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5229200"/>
            <a:ext cx="2880320" cy="816676"/>
          </a:xfrm>
          <a:prstGeom prst="rect">
            <a:avLst/>
          </a:prstGeom>
        </p:spPr>
      </p:pic>
      <p:pic>
        <p:nvPicPr>
          <p:cNvPr id="8" name="Image 7" descr="Scop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3068960"/>
            <a:ext cx="2251099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C -0.00625 -0.00162 -0.01076 -0.00648 -0.01597 -0.01111 C -0.01753 -0.0125 -0.01892 -0.01389 -0.02048 -0.01528 C -0.02118 -0.01597 -0.02274 -0.01736 -0.02274 -0.01713 C -0.02535 -0.02246 -0.02899 -0.02477 -0.03194 -0.0294 C -0.03541 -0.03449 -0.03802 -0.04005 -0.04097 -0.0456 C -0.04236 -0.05209 -0.04548 -0.05718 -0.04705 -0.06366 C -0.04774 -0.07292 -0.04878 -0.08172 -0.0493 -0.09097 C -0.0493 -0.10209 -0.05972 -0.18125 -0.04323 -0.2132 C -0.04253 -0.21644 -0.04097 -0.21898 -0.04028 -0.22222 C -0.03941 -0.23172 -0.0401 -0.23287 -0.03559 -0.23843 C -0.0342 -0.24445 -0.03003 -0.24954 -0.02656 -0.25371 C -0.0217 -0.25949 -0.0191 -0.26597 -0.01371 -0.27084 C -0.00868 -0.28056 -0.00225 -0.2882 0.00365 -0.29699 C 0.00695 -0.30185 0.00816 -0.30625 0.01198 -0.31019 C 0.01424 -0.31806 0.01806 -0.3176 0.02188 -0.32222 C 0.02535 -0.32639 0.02674 -0.33079 0.03108 -0.33241 C 0.0342 -0.33658 0.03802 -0.34167 0.04236 -0.34352 C 0.04462 -0.34769 0.04618 -0.34607 0.04913 -0.34861 C 0.05816 -0.35602 0.05087 -0.35185 0.05834 -0.35556 C 0.06094 -0.35834 0.06268 -0.36135 0.0658 -0.36273 C 0.07188 -0.36829 0.07726 -0.37778 0.08472 -0.38079 C 0.08733 -0.3831 0.08993 -0.38472 0.09306 -0.38588 C 0.09931 -0.39167 0.09636 -0.39028 0.10139 -0.3919 C 0.104 -0.39422 0.10625 -0.39746 0.10903 -0.39908 C 0.11181 -0.4007 0.11667 -0.40278 0.11962 -0.40417 C 0.12136 -0.4051 0.12327 -0.40556 0.125 -0.40625 C 0.12709 -0.40695 0.13108 -0.4081 0.13108 -0.40787 C 0.13577 -0.41227 0.13056 -0.40834 0.13698 -0.41111 C 0.13941 -0.41227 0.1415 -0.41482 0.14393 -0.41621 C 0.14688 -0.41806 0.15052 -0.41806 0.15365 -0.41922 C 0.16059 -0.42199 0.16788 -0.42454 0.175 -0.42639 C 0.1783 -0.4294 0.18247 -0.43079 0.18629 -0.43241 C 0.18872 -0.43472 0.18854 -0.43334 0.18854 -0.43542 " pathEditMode="relative" rAng="0" ptsTypes="fffffffffffffffffffffffffffffffffA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2 -0.00533 C 0.02517 -0.00695 0.0276 -0.01297 0.03177 -0.01852 C 0.03316 -0.02454 0.03594 -0.02847 0.03854 -0.03357 C 0.0401 -0.04028 0.04149 -0.04699 0.04305 -0.05371 C 0.04462 -0.07547 0.04722 -0.09746 0.04305 -0.11945 C 0.04149 -0.12778 0.0401 -0.13565 0.03472 -0.14074 C 0.03403 -0.14398 0.03194 -0.1588 0.0309 -0.16088 C 0.02916 -0.16412 0.02465 -0.16852 0.02187 -0.17107 C 0.01996 -0.175 0.01493 -0.18172 0.01198 -0.18403 C 0.01059 -0.18704 0.0059 -0.19121 0.0059 -0.19097 C 0.0033 -0.19699 -0.00209 -0.20116 -0.00695 -0.20324 C -0.01233 -0.2081 -0.00972 -0.20695 -0.01441 -0.20834 C -0.01893 -0.21135 -0.0224 -0.21343 -0.02743 -0.21435 C -0.03351 -0.21736 -0.03906 -0.21922 -0.04549 -0.22037 C -0.08646 -0.21968 -0.08281 -0.22014 -0.10834 -0.21736 C -0.11528 -0.21528 -0.12257 -0.21459 -0.12969 -0.21343 C -0.13368 -0.21065 -0.13698 -0.20741 -0.14167 -0.20741 " pathEditMode="relative" rAng="0" ptsTypes="ffffffffffffffff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0.00324 C 0.01354 -0.01227 0.01077 -0.04305 0.02604 -0.05023 C 0.03143 -0.0574 0.04063 -0.05995 0.04792 -0.06134 C 0.06181 -0.06065 0.06893 -0.06273 0.07969 -0.05833 C 0.08316 -0.05694 0.08698 -0.05625 0.09028 -0.05416 C 0.09219 -0.05301 0.09566 -0.05023 0.09566 -0.05 C 0.09618 -0.04884 0.09636 -0.04699 0.09722 -0.04606 C 0.09844 -0.0449 0.10174 -0.04421 0.10174 -0.04398 C 0.10243 -0.04352 0.1033 -0.04305 0.104 -0.04213 C 0.10469 -0.0412 0.10486 -0.03981 0.10556 -0.03912 C 0.10747 -0.03703 0.11077 -0.03495 0.11302 -0.0331 C 0.11511 -0.02592 0.11493 -0.02315 0.11997 -0.01898 C 0.12136 -0.01111 0.12466 -0.00532 0.12969 -0.00069 C 0.13073 0.00139 0.13247 0.00324 0.13351 0.00533 C 0.13507 0.00857 0.1349 0.01227 0.13663 0.01551 C 0.13733 0.0206 0.13698 0.02269 0.14028 0.02547 C 0.14271 0.03496 0.13924 0.02246 0.14271 0.03172 C 0.14532 0.03889 0.14427 0.0456 0.15104 0.04885 C 0.15157 0.05093 0.15278 0.05278 0.1533 0.05486 C 0.15504 0.06297 0.15278 0.06435 0.15938 0.06597 C 0.1599 0.0669 0.16077 0.06898 0.16077 0.06922 " pathEditMode="relative" rAng="0" ptsTypes="ffffffffffffffffffffA"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7957512" cy="5202904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 smtClean="0"/>
              <a:t>Qui utilise SysML ? (suite)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		…et bien d’autres !!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539552" y="1268760"/>
            <a:ext cx="424847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"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Blohm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Voss Naval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GmbH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 - bateaux, logistique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"VEGA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GmbH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",-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aérospace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"MIT Lincoln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Laboratory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 - Institute  Technologie de Massachusetts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"Lockheed Martin MS2" – militaire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"Lockheed Martin" – militaire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"US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Army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 – militaire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"ESO -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Organisation for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Astronomical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 –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aerospace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"Boeing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"Raytheon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"CNES" – France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"Thales" – France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"ESA" -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Agency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"NASA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b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4788024" y="1268760"/>
            <a:ext cx="388843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"BMW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Sopra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Group" – France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"Thales Security Solutions and Services" – France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"Rockwell Collins Inc.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"JPL" – coentreprise avec la NASA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"GE Aviation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"GE Transportation" - France, Italie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"NEWTEC LLC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"NASA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Langley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Center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"BAE Systems", - France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"Siemens AG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"Philips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"NASA Goddard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Flight Center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lvl="0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"Bombardier Transportation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GmbH</a:t>
            </a:r>
            <a:r>
              <a:rPr lang="fr-FR" sz="1200" dirty="0" smtClean="0"/>
              <a:t>"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sz="1200" dirty="0" smtClean="0">
                <a:latin typeface="+mn-lt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"Bombardier Transportation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Italy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		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347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err="1">
                <a:latin typeface="+mn-lt"/>
                <a:cs typeface="+mn-cs"/>
              </a:rPr>
              <a:t>SysML</a:t>
            </a:r>
            <a:r>
              <a:rPr lang="fr-FR" sz="2400" dirty="0">
                <a:latin typeface="+mn-lt"/>
                <a:cs typeface="+mn-cs"/>
              </a:rPr>
              <a:t> ?</a:t>
            </a:r>
          </a:p>
        </p:txBody>
      </p:sp>
      <p:pic>
        <p:nvPicPr>
          <p:cNvPr id="19458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 descr="OMG-SysML-final-sm-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268760"/>
            <a:ext cx="287930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11"/>
          <p:cNvSpPr>
            <a:spLocks noChangeArrowheads="1"/>
          </p:cNvSpPr>
          <p:nvPr/>
        </p:nvSpPr>
        <p:spPr bwMode="auto">
          <a:xfrm>
            <a:off x="467544" y="3356992"/>
            <a:ext cx="82089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dirty="0" err="1">
                <a:latin typeface="Verdana" pitchFamily="34" charset="0"/>
              </a:rPr>
              <a:t>SysML</a:t>
            </a:r>
            <a:r>
              <a:rPr lang="fr-FR" dirty="0">
                <a:latin typeface="Verdana" pitchFamily="34" charset="0"/>
              </a:rPr>
              <a:t> est un langage de modélisation graphique dérivé </a:t>
            </a:r>
            <a:r>
              <a:rPr lang="fr-FR" dirty="0" smtClean="0">
                <a:latin typeface="Verdana" pitchFamily="34" charset="0"/>
              </a:rPr>
              <a:t>d'UML.</a:t>
            </a:r>
            <a:endParaRPr lang="fr-FR" dirty="0">
              <a:latin typeface="Verdana" pitchFamily="34" charset="0"/>
            </a:endParaRPr>
          </a:p>
          <a:p>
            <a:r>
              <a:rPr lang="fr-FR" dirty="0">
                <a:latin typeface="Verdana" pitchFamily="34" charset="0"/>
              </a:rPr>
              <a:t>Ce langage va bien au delà des problématiques de l'informatique. </a:t>
            </a:r>
          </a:p>
          <a:p>
            <a:r>
              <a:rPr lang="fr-FR" dirty="0">
                <a:latin typeface="Verdana" pitchFamily="34" charset="0"/>
              </a:rPr>
              <a:t>Comme UML, </a:t>
            </a:r>
            <a:r>
              <a:rPr lang="fr-FR" b="1" u="sng" dirty="0" err="1">
                <a:latin typeface="Verdana" pitchFamily="34" charset="0"/>
              </a:rPr>
              <a:t>SysML</a:t>
            </a:r>
            <a:r>
              <a:rPr lang="fr-FR" b="1" u="sng" dirty="0">
                <a:latin typeface="Verdana" pitchFamily="34" charset="0"/>
              </a:rPr>
              <a:t> n’est pas une méthode</a:t>
            </a:r>
            <a:r>
              <a:rPr lang="fr-FR" dirty="0" smtClean="0">
                <a:latin typeface="Verdana" pitchFamily="34" charset="0"/>
              </a:rPr>
              <a:t>.</a:t>
            </a:r>
          </a:p>
          <a:p>
            <a:endParaRPr lang="fr-FR" dirty="0">
              <a:latin typeface="Verdana" pitchFamily="34" charset="0"/>
            </a:endParaRPr>
          </a:p>
          <a:p>
            <a:r>
              <a:rPr lang="fr-FR" dirty="0" smtClean="0">
                <a:latin typeface="Verdana" pitchFamily="34" charset="0"/>
              </a:rPr>
              <a:t>Notre travail (en tant qu’enseignant) se limitera à la description de systèmes existants, constituant un dossier technique pour les élèves.  </a:t>
            </a:r>
          </a:p>
        </p:txBody>
      </p:sp>
      <p:pic>
        <p:nvPicPr>
          <p:cNvPr id="19464" name="Picture 2" descr="O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5445125"/>
            <a:ext cx="17811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SYSML, l’ensemble des 9 diagrammes</a:t>
            </a:r>
          </a:p>
        </p:txBody>
      </p:sp>
      <p:pic>
        <p:nvPicPr>
          <p:cNvPr id="21506" name="Picture 2" descr="Afficher l'image en taille réell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à coins arrondis 22"/>
          <p:cNvSpPr/>
          <p:nvPr/>
        </p:nvSpPr>
        <p:spPr>
          <a:xfrm>
            <a:off x="3851275" y="2565400"/>
            <a:ext cx="4897438" cy="37433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539750" y="2636838"/>
            <a:ext cx="3168650" cy="36718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684213" y="2924175"/>
            <a:ext cx="1295400" cy="7207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d’activité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2195513" y="2924175"/>
            <a:ext cx="1296987" cy="7207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d’état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684213" y="3789363"/>
            <a:ext cx="1295400" cy="719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séquence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2195513" y="3789363"/>
            <a:ext cx="1296987" cy="719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cas d’utilisation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3995738" y="2924175"/>
            <a:ext cx="143986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définition de bloc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5580063" y="2924175"/>
            <a:ext cx="143986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bloc interne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7164388" y="2924175"/>
            <a:ext cx="136805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</a:t>
            </a:r>
            <a:r>
              <a:rPr lang="fr-FR" sz="1400" dirty="0" smtClean="0"/>
              <a:t>package</a:t>
            </a:r>
            <a:endParaRPr lang="fr-FR" sz="140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5579963" y="4509046"/>
            <a:ext cx="1512317" cy="7921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paramétrique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3000375" y="1500188"/>
            <a:ext cx="1387475" cy="8731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d’exigences</a:t>
            </a:r>
          </a:p>
        </p:txBody>
      </p:sp>
      <p:sp>
        <p:nvSpPr>
          <p:cNvPr id="21519" name="ZoneTexte 35"/>
          <p:cNvSpPr txBox="1">
            <a:spLocks noChangeArrowheads="1"/>
          </p:cNvSpPr>
          <p:nvPr/>
        </p:nvSpPr>
        <p:spPr bwMode="auto">
          <a:xfrm>
            <a:off x="785813" y="5429250"/>
            <a:ext cx="2416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latin typeface="Verdana" pitchFamily="34" charset="0"/>
              </a:rPr>
              <a:t>Diagrammes comportementaux</a:t>
            </a:r>
          </a:p>
        </p:txBody>
      </p:sp>
      <p:sp>
        <p:nvSpPr>
          <p:cNvPr id="21520" name="ZoneTexte 36"/>
          <p:cNvSpPr txBox="1">
            <a:spLocks noChangeArrowheads="1"/>
          </p:cNvSpPr>
          <p:nvPr/>
        </p:nvSpPr>
        <p:spPr bwMode="auto">
          <a:xfrm>
            <a:off x="5364163" y="5516563"/>
            <a:ext cx="208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latin typeface="Verdana" pitchFamily="34" charset="0"/>
              </a:rPr>
              <a:t>Diagrammes structurels</a:t>
            </a:r>
          </a:p>
        </p:txBody>
      </p:sp>
      <p:cxnSp>
        <p:nvCxnSpPr>
          <p:cNvPr id="19" name="Connecteur droit avec flèche 33"/>
          <p:cNvCxnSpPr>
            <a:cxnSpLocks noChangeShapeType="1"/>
          </p:cNvCxnSpPr>
          <p:nvPr/>
        </p:nvCxnSpPr>
        <p:spPr bwMode="auto">
          <a:xfrm flipV="1">
            <a:off x="6300788" y="3716338"/>
            <a:ext cx="0" cy="79216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21519" grpId="0"/>
      <p:bldP spid="215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395536" y="404664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SYSML, les diagrammes </a:t>
            </a:r>
            <a:r>
              <a:rPr lang="fr-FR" sz="2400" dirty="0" smtClean="0">
                <a:latin typeface="+mn-lt"/>
                <a:cs typeface="+mn-cs"/>
              </a:rPr>
              <a:t>retenus</a:t>
            </a:r>
            <a:endParaRPr lang="fr-FR" sz="2400" dirty="0">
              <a:latin typeface="+mn-lt"/>
              <a:cs typeface="+mn-cs"/>
            </a:endParaRPr>
          </a:p>
        </p:txBody>
      </p:sp>
      <p:pic>
        <p:nvPicPr>
          <p:cNvPr id="22530" name="Picture 2" descr="Afficher l'image en taille réell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à coins arrondis 22"/>
          <p:cNvSpPr/>
          <p:nvPr/>
        </p:nvSpPr>
        <p:spPr>
          <a:xfrm>
            <a:off x="3851026" y="2565995"/>
            <a:ext cx="4897438" cy="3743325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" name="Rectangle à coins arrondis 24"/>
          <p:cNvSpPr/>
          <p:nvPr/>
        </p:nvSpPr>
        <p:spPr>
          <a:xfrm>
            <a:off x="539750" y="2636838"/>
            <a:ext cx="3168650" cy="36718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684213" y="3789363"/>
            <a:ext cx="1295400" cy="719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séquence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2195513" y="3789363"/>
            <a:ext cx="1296987" cy="719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cas d’utilisation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3995738" y="2924175"/>
            <a:ext cx="143986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définition de bloc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5580063" y="2924175"/>
            <a:ext cx="143986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bloc interne</a:t>
            </a:r>
          </a:p>
        </p:txBody>
      </p:sp>
      <p:cxnSp>
        <p:nvCxnSpPr>
          <p:cNvPr id="22539" name="Connecteur droit avec flèche 33"/>
          <p:cNvCxnSpPr>
            <a:cxnSpLocks noChangeShapeType="1"/>
            <a:endCxn id="31" idx="2"/>
          </p:cNvCxnSpPr>
          <p:nvPr/>
        </p:nvCxnSpPr>
        <p:spPr bwMode="auto">
          <a:xfrm flipV="1">
            <a:off x="6300788" y="3716338"/>
            <a:ext cx="0" cy="79216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5" name="Rectangle à coins arrondis 34"/>
          <p:cNvSpPr/>
          <p:nvPr/>
        </p:nvSpPr>
        <p:spPr>
          <a:xfrm>
            <a:off x="3000375" y="1500188"/>
            <a:ext cx="1387475" cy="8731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d’exigences</a:t>
            </a:r>
          </a:p>
        </p:txBody>
      </p:sp>
      <p:sp>
        <p:nvSpPr>
          <p:cNvPr id="22541" name="ZoneTexte 35"/>
          <p:cNvSpPr txBox="1">
            <a:spLocks noChangeArrowheads="1"/>
          </p:cNvSpPr>
          <p:nvPr/>
        </p:nvSpPr>
        <p:spPr bwMode="auto">
          <a:xfrm>
            <a:off x="785813" y="5429250"/>
            <a:ext cx="2416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Verdana" pitchFamily="34" charset="0"/>
              </a:rPr>
              <a:t>Diagrammes comportementaux</a:t>
            </a:r>
          </a:p>
        </p:txBody>
      </p:sp>
      <p:sp>
        <p:nvSpPr>
          <p:cNvPr id="22542" name="ZoneTexte 36"/>
          <p:cNvSpPr txBox="1">
            <a:spLocks noChangeArrowheads="1"/>
          </p:cNvSpPr>
          <p:nvPr/>
        </p:nvSpPr>
        <p:spPr bwMode="auto">
          <a:xfrm>
            <a:off x="5364163" y="5516563"/>
            <a:ext cx="208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Verdana" pitchFamily="34" charset="0"/>
              </a:rPr>
              <a:t>Diagrammes structurels</a:t>
            </a:r>
          </a:p>
        </p:txBody>
      </p:sp>
      <p:sp>
        <p:nvSpPr>
          <p:cNvPr id="20" name="Légende à une bordure 2 19"/>
          <p:cNvSpPr/>
          <p:nvPr/>
        </p:nvSpPr>
        <p:spPr>
          <a:xfrm>
            <a:off x="2843808" y="4941168"/>
            <a:ext cx="2088232" cy="900680"/>
          </a:xfrm>
          <a:prstGeom prst="accentCallout2">
            <a:avLst>
              <a:gd name="adj1" fmla="val 56064"/>
              <a:gd name="adj2" fmla="val 108998"/>
              <a:gd name="adj3" fmla="val 35224"/>
              <a:gd name="adj4" fmla="val 119822"/>
              <a:gd name="adj5" fmla="val -5132"/>
              <a:gd name="adj6" fmla="val 131131"/>
            </a:avLst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+mj-lt"/>
              </a:rPr>
              <a:t>Pas retenu en STI2D.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+mj-lt"/>
              </a:rPr>
              <a:t>SSI, BTS, CPGE </a:t>
            </a:r>
            <a:r>
              <a:rPr lang="fr-FR" sz="1600" dirty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+mj-lt"/>
              </a:rPr>
              <a:t>?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195513" y="2924175"/>
            <a:ext cx="1296987" cy="7207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d’état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5580112" y="4509120"/>
            <a:ext cx="1512168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 smtClean="0"/>
              <a:t>paramétrique</a:t>
            </a:r>
            <a:endParaRPr lang="fr-FR" sz="14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4716016" y="1484784"/>
            <a:ext cx="1387475" cy="873125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2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 smtClean="0"/>
              <a:t>de contexte</a:t>
            </a:r>
            <a:endParaRPr lang="fr-FR" sz="1400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7164288" y="2924944"/>
            <a:ext cx="1368052" cy="792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de </a:t>
            </a:r>
            <a:r>
              <a:rPr lang="fr-FR" sz="1400" dirty="0" smtClean="0"/>
              <a:t>package</a:t>
            </a:r>
            <a:endParaRPr lang="fr-FR" sz="14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683568" y="2924944"/>
            <a:ext cx="1295400" cy="7207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Diagramme</a:t>
            </a:r>
            <a:br>
              <a:rPr lang="fr-FR" sz="1400" dirty="0"/>
            </a:br>
            <a:r>
              <a:rPr lang="fr-FR" sz="1400" dirty="0"/>
              <a:t>d’activité</a:t>
            </a:r>
          </a:p>
        </p:txBody>
      </p:sp>
      <p:sp>
        <p:nvSpPr>
          <p:cNvPr id="2" name="Rectangle à coins arrondis 26"/>
          <p:cNvSpPr/>
          <p:nvPr/>
        </p:nvSpPr>
        <p:spPr>
          <a:xfrm>
            <a:off x="7164388" y="2924175"/>
            <a:ext cx="1366837" cy="792163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rgbClr val="7F7F7F"/>
                </a:solidFill>
                <a:cs typeface="Arial" charset="0"/>
              </a:rPr>
              <a:t>Diagramme</a:t>
            </a:r>
            <a:br>
              <a:rPr lang="fr-FR" sz="1400" dirty="0">
                <a:solidFill>
                  <a:srgbClr val="7F7F7F"/>
                </a:solidFill>
                <a:cs typeface="Arial" charset="0"/>
              </a:rPr>
            </a:br>
            <a:r>
              <a:rPr lang="fr-FR" sz="1400" dirty="0">
                <a:solidFill>
                  <a:srgbClr val="7F7F7F"/>
                </a:solidFill>
                <a:cs typeface="Arial" charset="0"/>
              </a:rPr>
              <a:t>de package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683568" y="2924944"/>
            <a:ext cx="1295400" cy="720725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Diagramme</a:t>
            </a:r>
            <a:br>
              <a:rPr lang="fr-FR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d’activité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95288" y="404813"/>
            <a:ext cx="8353425" cy="830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Présentation sommaire des diagrammes retenus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>
                <a:latin typeface="+mn-lt"/>
                <a:cs typeface="+mn-cs"/>
              </a:rPr>
              <a:t>autour </a:t>
            </a:r>
            <a:r>
              <a:rPr lang="fr-FR" sz="2400" dirty="0">
                <a:latin typeface="+mn-lt"/>
                <a:cs typeface="+mn-cs"/>
              </a:rPr>
              <a:t>d’un système simple</a:t>
            </a:r>
          </a:p>
        </p:txBody>
      </p:sp>
      <p:pic>
        <p:nvPicPr>
          <p:cNvPr id="23554" name="Picture 2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ZoneTexte 6"/>
          <p:cNvSpPr txBox="1">
            <a:spLocks noChangeArrowheads="1"/>
          </p:cNvSpPr>
          <p:nvPr/>
        </p:nvSpPr>
        <p:spPr bwMode="auto">
          <a:xfrm>
            <a:off x="428625" y="1763713"/>
            <a:ext cx="7715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latin typeface="Verdana" pitchFamily="34" charset="0"/>
              </a:rPr>
              <a:t>Balance culinaire HALO</a:t>
            </a:r>
          </a:p>
        </p:txBody>
      </p:sp>
      <p:pic>
        <p:nvPicPr>
          <p:cNvPr id="23556" name="Image 8" descr="Photo&#10;bientôt disponible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411760" y="2348880"/>
            <a:ext cx="4653349" cy="359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Balance Hal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836613"/>
            <a:ext cx="4108450" cy="5688012"/>
          </a:xfrm>
          <a:prstGeom prst="rect">
            <a:avLst/>
          </a:prstGeom>
          <a:noFill/>
        </p:spPr>
      </p:pic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contexte</a:t>
            </a:r>
          </a:p>
        </p:txBody>
      </p:sp>
      <p:pic>
        <p:nvPicPr>
          <p:cNvPr id="25603" name="Picture 2" descr="Afficher l'image en taille réel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ZoneTexte 6"/>
          <p:cNvSpPr txBox="1">
            <a:spLocks noChangeArrowheads="1"/>
          </p:cNvSpPr>
          <p:nvPr/>
        </p:nvSpPr>
        <p:spPr bwMode="auto">
          <a:xfrm>
            <a:off x="428625" y="1071563"/>
            <a:ext cx="52228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>
                <a:latin typeface="Verdana" pitchFamily="34" charset="0"/>
              </a:rPr>
              <a:t>Le diagramme de </a:t>
            </a:r>
            <a:r>
              <a:rPr lang="fr-FR" dirty="0" smtClean="0">
                <a:latin typeface="Verdana" pitchFamily="34" charset="0"/>
              </a:rPr>
              <a:t>contexte exprime l’environnement du système dans une situation donnée. </a:t>
            </a:r>
          </a:p>
          <a:p>
            <a:r>
              <a:rPr lang="fr-FR" dirty="0" smtClean="0">
                <a:latin typeface="Verdana" pitchFamily="34" charset="0"/>
              </a:rPr>
              <a:t>Il peut se préparer sous forme de carte mentale pour ensuite être modélisé à l’aide d’un </a:t>
            </a:r>
            <a:r>
              <a:rPr lang="fr-FR" dirty="0">
                <a:latin typeface="Verdana" pitchFamily="34" charset="0"/>
              </a:rPr>
              <a:t>diagramme de définition de bloc (</a:t>
            </a:r>
            <a:r>
              <a:rPr lang="fr-FR" dirty="0" err="1" smtClean="0">
                <a:latin typeface="Verdana" pitchFamily="34" charset="0"/>
              </a:rPr>
              <a:t>bdd</a:t>
            </a:r>
            <a:r>
              <a:rPr lang="fr-FR" dirty="0" smtClean="0">
                <a:latin typeface="Verdana" pitchFamily="34" charset="0"/>
              </a:rPr>
              <a:t>) ou de bloc interne (</a:t>
            </a:r>
            <a:r>
              <a:rPr lang="fr-FR" dirty="0" err="1" smtClean="0">
                <a:latin typeface="Verdana" pitchFamily="34" charset="0"/>
              </a:rPr>
              <a:t>ibd</a:t>
            </a:r>
            <a:r>
              <a:rPr lang="fr-FR" dirty="0" smtClean="0">
                <a:latin typeface="Verdana" pitchFamily="34" charset="0"/>
              </a:rPr>
              <a:t>).</a:t>
            </a:r>
            <a:endParaRPr lang="fr-FR" dirty="0">
              <a:latin typeface="Verdana" pitchFamily="34" charset="0"/>
            </a:endParaRPr>
          </a:p>
        </p:txBody>
      </p:sp>
      <p:sp>
        <p:nvSpPr>
          <p:cNvPr id="25605" name="ZoneTexte 10"/>
          <p:cNvSpPr txBox="1">
            <a:spLocks noChangeArrowheads="1"/>
          </p:cNvSpPr>
          <p:nvPr/>
        </p:nvSpPr>
        <p:spPr bwMode="auto">
          <a:xfrm>
            <a:off x="468313" y="5876925"/>
            <a:ext cx="5183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u="sng" dirty="0">
                <a:latin typeface="Verdana" pitchFamily="34" charset="0"/>
              </a:rPr>
              <a:t>Contexte du système en phase d’utilisation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1" y="1340768"/>
            <a:ext cx="746350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395288" y="404813"/>
            <a:ext cx="8353425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Le diagramme de contexte</a:t>
            </a:r>
          </a:p>
        </p:txBody>
      </p:sp>
      <p:pic>
        <p:nvPicPr>
          <p:cNvPr id="25603" name="Picture 2" descr="Afficher l'image en taille réel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404813"/>
            <a:ext cx="6667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ZoneTexte 10"/>
          <p:cNvSpPr txBox="1">
            <a:spLocks noChangeArrowheads="1"/>
          </p:cNvSpPr>
          <p:nvPr/>
        </p:nvSpPr>
        <p:spPr bwMode="auto">
          <a:xfrm>
            <a:off x="467544" y="6021288"/>
            <a:ext cx="58318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u="sng" dirty="0" smtClean="0">
                <a:latin typeface="Verdana" pitchFamily="34" charset="0"/>
              </a:rPr>
              <a:t>Outil </a:t>
            </a:r>
            <a:r>
              <a:rPr lang="fr-FR" u="sng" dirty="0" err="1" smtClean="0">
                <a:latin typeface="Verdana" pitchFamily="34" charset="0"/>
              </a:rPr>
              <a:t>SysML</a:t>
            </a:r>
            <a:r>
              <a:rPr lang="fr-FR" u="sng" dirty="0" smtClean="0">
                <a:latin typeface="Verdana" pitchFamily="34" charset="0"/>
              </a:rPr>
              <a:t> pour la description de contexte</a:t>
            </a:r>
            <a:endParaRPr lang="fr-FR" u="sng" dirty="0">
              <a:latin typeface="Verdana" pitchFamily="34" charset="0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1115616" y="980728"/>
            <a:ext cx="2808312" cy="7200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fr-FR" sz="1800" dirty="0" smtClean="0"/>
              <a:t>La composition du contexte étudié (</a:t>
            </a:r>
            <a:r>
              <a:rPr lang="fr-FR" sz="1800" dirty="0" err="1" smtClean="0"/>
              <a:t>bdd</a:t>
            </a:r>
            <a:r>
              <a:rPr lang="fr-FR" sz="1800" dirty="0" smtClean="0"/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124744"/>
            <a:ext cx="796528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7"/>
          <p:cNvSpPr>
            <a:spLocks noGrp="1"/>
          </p:cNvSpPr>
          <p:nvPr>
            <p:ph sz="half" idx="1"/>
          </p:nvPr>
        </p:nvSpPr>
        <p:spPr>
          <a:xfrm>
            <a:off x="4860032" y="5085184"/>
            <a:ext cx="3672408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fr-FR" sz="1800" dirty="0" smtClean="0"/>
              <a:t>Les relations avec les éléments externes dans le contexte étudié (</a:t>
            </a:r>
            <a:r>
              <a:rPr lang="fr-FR" sz="1800" dirty="0" err="1" smtClean="0"/>
              <a:t>bdd</a:t>
            </a:r>
            <a:r>
              <a:rPr lang="fr-FR" sz="1800" dirty="0" smtClean="0"/>
              <a:t>)</a:t>
            </a:r>
            <a:endParaRPr lang="fr-FR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980728"/>
            <a:ext cx="813690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contenu 7"/>
          <p:cNvSpPr>
            <a:spLocks noGrp="1"/>
          </p:cNvSpPr>
          <p:nvPr>
            <p:ph sz="half" idx="1"/>
          </p:nvPr>
        </p:nvSpPr>
        <p:spPr>
          <a:xfrm>
            <a:off x="5580112" y="1412776"/>
            <a:ext cx="3168352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fr-FR" sz="1800" dirty="0" smtClean="0"/>
              <a:t>Les échanges avec les éléments externes dans le contexte étudié (</a:t>
            </a:r>
            <a:r>
              <a:rPr lang="fr-FR" sz="1800" dirty="0" err="1" smtClean="0"/>
              <a:t>ibd</a:t>
            </a:r>
            <a:r>
              <a:rPr lang="fr-FR" sz="1800" dirty="0" smtClean="0"/>
              <a:t>)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01874E-6 L -0.21909 -0.136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36002E-7 L -0.18108 0.18903 " pathEditMode="relative" ptsTypes="AA">
                                      <p:cBhvr>
                                        <p:cTn id="4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72004E-7 L 0.23229 -4.72004E-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uiExpand="1" build="p" animBg="1"/>
      <p:bldP spid="10" grpId="0" uiExpand="1" build="p" animBg="1"/>
      <p:bldP spid="11" grpId="0" uiExpand="1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 - &amp;quot;Introduction à SysML&amp;quot;&quot;/&gt;&lt;property id=&quot;20307&quot; value=&quot;256&quot;/&gt;&lt;/object&gt;&lt;object type=&quot;3&quot; unique_id=&quot;10005&quot;&gt;&lt;property id=&quot;20148&quot; value=&quot;5&quot;/&gt;&lt;property id=&quot;20300&quot; value=&quot;Diapositive 2&quot;/&gt;&lt;property id=&quot;20307&quot; value=&quot;276&quot;/&gt;&lt;/object&gt;&lt;object type=&quot;3&quot; unique_id=&quot;10006&quot;&gt;&lt;property id=&quot;20148&quot; value=&quot;5&quot;/&gt;&lt;property id=&quot;20300&quot; value=&quot;Diapositive 3&quot;/&gt;&lt;property id=&quot;20307&quot; value=&quot;275&quot;/&gt;&lt;/object&gt;&lt;object type=&quot;3&quot; unique_id=&quot;10007&quot;&gt;&lt;property id=&quot;20148&quot; value=&quot;5&quot;/&gt;&lt;property id=&quot;20300&quot; value=&quot;Diapositive 4&quot;/&gt;&lt;property id=&quot;20307&quot; value=&quot;274&quot;/&gt;&lt;/object&gt;&lt;object type=&quot;3&quot; unique_id=&quot;10008&quot;&gt;&lt;property id=&quot;20148&quot; value=&quot;5&quot;/&gt;&lt;property id=&quot;20300&quot; value=&quot;Diapositive 6&quot;/&gt;&lt;property id=&quot;20307&quot; value=&quot;265&quot;/&gt;&lt;/object&gt;&lt;object type=&quot;3&quot; unique_id=&quot;10011&quot;&gt;&lt;property id=&quot;20148&quot; value=&quot;5&quot;/&gt;&lt;property id=&quot;20300&quot; value=&quot;Diapositive 7&quot;/&gt;&lt;property id=&quot;20307&quot; value=&quot;257&quot;/&gt;&lt;/object&gt;&lt;object type=&quot;3&quot; unique_id=&quot;10013&quot;&gt;&lt;property id=&quot;20148&quot; value=&quot;5&quot;/&gt;&lt;property id=&quot;20300&quot; value=&quot;Diapositive 10&quot;/&gt;&lt;property id=&quot;20307&quot; value=&quot;291&quot;/&gt;&lt;/object&gt;&lt;object type=&quot;3&quot; unique_id=&quot;10016&quot;&gt;&lt;property id=&quot;20148&quot; value=&quot;5&quot;/&gt;&lt;property id=&quot;20300&quot; value=&quot;Diapositive 21&quot;/&gt;&lt;property id=&quot;20307&quot; value=&quot;262&quot;/&gt;&lt;/object&gt;&lt;object type=&quot;3&quot; unique_id=&quot;10292&quot;&gt;&lt;property id=&quot;20148&quot; value=&quot;5&quot;/&gt;&lt;property id=&quot;20300&quot; value=&quot;Diapositive 8&quot;/&gt;&lt;property id=&quot;20307&quot; value=&quot;293&quot;/&gt;&lt;/object&gt;&lt;object type=&quot;3&quot; unique_id=&quot;10293&quot;&gt;&lt;property id=&quot;20148&quot; value=&quot;5&quot;/&gt;&lt;property id=&quot;20300&quot; value=&quot;Diapositive 12&quot;/&gt;&lt;property id=&quot;20307&quot; value=&quot;295&quot;/&gt;&lt;/object&gt;&lt;object type=&quot;3&quot; unique_id=&quot;10294&quot;&gt;&lt;property id=&quot;20148&quot; value=&quot;5&quot;/&gt;&lt;property id=&quot;20300&quot; value=&quot;Diapositive 13&quot;/&gt;&lt;property id=&quot;20307&quot; value=&quot;294&quot;/&gt;&lt;/object&gt;&lt;object type=&quot;3&quot; unique_id=&quot;10373&quot;&gt;&lt;property id=&quot;20148&quot; value=&quot;5&quot;/&gt;&lt;property id=&quot;20300&quot; value=&quot;Diapositive 15&quot;/&gt;&lt;property id=&quot;20307&quot; value=&quot;296&quot;/&gt;&lt;/object&gt;&lt;object type=&quot;3&quot; unique_id=&quot;10374&quot;&gt;&lt;property id=&quot;20148&quot; value=&quot;5&quot;/&gt;&lt;property id=&quot;20300&quot; value=&quot;Diapositive 16&quot;/&gt;&lt;property id=&quot;20307&quot; value=&quot;297&quot;/&gt;&lt;/object&gt;&lt;object type=&quot;3&quot; unique_id=&quot;10375&quot;&gt;&lt;property id=&quot;20148&quot; value=&quot;5&quot;/&gt;&lt;property id=&quot;20300&quot; value=&quot;Diapositive 17&quot;/&gt;&lt;property id=&quot;20307&quot; value=&quot;298&quot;/&gt;&lt;/object&gt;&lt;object type=&quot;3&quot; unique_id=&quot;10376&quot;&gt;&lt;property id=&quot;20148&quot; value=&quot;5&quot;/&gt;&lt;property id=&quot;20300&quot; value=&quot;Diapositive 18&quot;/&gt;&lt;property id=&quot;20307&quot; value=&quot;299&quot;/&gt;&lt;/object&gt;&lt;object type=&quot;3&quot; unique_id=&quot;10377&quot;&gt;&lt;property id=&quot;20148&quot; value=&quot;5&quot;/&gt;&lt;property id=&quot;20300&quot; value=&quot;Diapositive 19&quot;/&gt;&lt;property id=&quot;20307&quot; value=&quot;300&quot;/&gt;&lt;/object&gt;&lt;object type=&quot;3&quot; unique_id=&quot;10378&quot;&gt;&lt;property id=&quot;20148&quot; value=&quot;5&quot;/&gt;&lt;property id=&quot;20300&quot; value=&quot;Diapositive 20&quot;/&gt;&lt;property id=&quot;20307&quot; value=&quot;301&quot;/&gt;&lt;/object&gt;&lt;object type=&quot;3&quot; unique_id=&quot;10398&quot;&gt;&lt;property id=&quot;20148&quot; value=&quot;5&quot;/&gt;&lt;property id=&quot;20300&quot; value=&quot;Diapositive 22&quot;/&gt;&lt;property id=&quot;20307&quot; value=&quot;302&quot;/&gt;&lt;/object&gt;&lt;object type=&quot;3&quot; unique_id=&quot;10399&quot;&gt;&lt;property id=&quot;20148&quot; value=&quot;5&quot;/&gt;&lt;property id=&quot;20300&quot; value=&quot;Diapositive 5&quot;/&gt;&lt;property id=&quot;20307&quot; value=&quot;306&quot;/&gt;&lt;/object&gt;&lt;object type=&quot;3&quot; unique_id=&quot;10400&quot;&gt;&lt;property id=&quot;20148&quot; value=&quot;5&quot;/&gt;&lt;property id=&quot;20300&quot; value=&quot;Diapositive 9&quot;/&gt;&lt;property id=&quot;20307&quot; value=&quot;305&quot;/&gt;&lt;/object&gt;&lt;object type=&quot;3&quot; unique_id=&quot;10401&quot;&gt;&lt;property id=&quot;20148&quot; value=&quot;5&quot;/&gt;&lt;property id=&quot;20300&quot; value=&quot;Diapositive 14&quot;/&gt;&lt;property id=&quot;20307&quot; value=&quot;304&quot;/&gt;&lt;/object&gt;&lt;object type=&quot;3&quot; unique_id=&quot;10563&quot;&gt;&lt;property id=&quot;20148&quot; value=&quot;5&quot;/&gt;&lt;property id=&quot;20300&quot; value=&quot;Diapositive 11&quot;/&gt;&lt;property id=&quot;20307&quot; value=&quot;307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3255</TotalTime>
  <Words>4205</Words>
  <Application>Microsoft Office PowerPoint</Application>
  <PresentationFormat>Affichage à l'écran (4:3)</PresentationFormat>
  <Paragraphs>517</Paragraphs>
  <Slides>25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Aspect</vt:lpstr>
      <vt:lpstr>Introduction à SysML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à SysML</dc:title>
  <dc:subject>Séminaire CPGE ENSAM Lille 25 juin 2012</dc:subject>
  <dc:creator>Yann Le Gallou</dc:creator>
  <cp:lastModifiedBy>YLG</cp:lastModifiedBy>
  <cp:revision>343</cp:revision>
  <dcterms:created xsi:type="dcterms:W3CDTF">2011-02-05T15:08:54Z</dcterms:created>
  <dcterms:modified xsi:type="dcterms:W3CDTF">2012-06-25T09:25:06Z</dcterms:modified>
</cp:coreProperties>
</file>