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315" r:id="rId4"/>
    <p:sldId id="316" r:id="rId5"/>
    <p:sldId id="283" r:id="rId6"/>
    <p:sldId id="258" r:id="rId7"/>
    <p:sldId id="259" r:id="rId8"/>
    <p:sldId id="260" r:id="rId9"/>
    <p:sldId id="261" r:id="rId10"/>
    <p:sldId id="262" r:id="rId11"/>
    <p:sldId id="263" r:id="rId12"/>
    <p:sldId id="271" r:id="rId13"/>
    <p:sldId id="273" r:id="rId14"/>
    <p:sldId id="284" r:id="rId15"/>
    <p:sldId id="293" r:id="rId16"/>
    <p:sldId id="286" r:id="rId17"/>
    <p:sldId id="285" r:id="rId18"/>
    <p:sldId id="291" r:id="rId19"/>
    <p:sldId id="287" r:id="rId20"/>
    <p:sldId id="292" r:id="rId21"/>
    <p:sldId id="320" r:id="rId22"/>
    <p:sldId id="321" r:id="rId23"/>
    <p:sldId id="288" r:id="rId24"/>
    <p:sldId id="289" r:id="rId25"/>
    <p:sldId id="290" r:id="rId26"/>
    <p:sldId id="294" r:id="rId27"/>
    <p:sldId id="298" r:id="rId28"/>
    <p:sldId id="276" r:id="rId29"/>
    <p:sldId id="297" r:id="rId30"/>
    <p:sldId id="299" r:id="rId31"/>
    <p:sldId id="300" r:id="rId32"/>
    <p:sldId id="301" r:id="rId33"/>
    <p:sldId id="302" r:id="rId34"/>
    <p:sldId id="303" r:id="rId35"/>
    <p:sldId id="304" r:id="rId36"/>
    <p:sldId id="309" r:id="rId37"/>
    <p:sldId id="314" r:id="rId38"/>
    <p:sldId id="307" r:id="rId39"/>
    <p:sldId id="305" r:id="rId40"/>
    <p:sldId id="264" r:id="rId41"/>
    <p:sldId id="308" r:id="rId42"/>
    <p:sldId id="310" r:id="rId43"/>
    <p:sldId id="311" r:id="rId44"/>
    <p:sldId id="312" r:id="rId45"/>
    <p:sldId id="313" r:id="rId46"/>
    <p:sldId id="318" r:id="rId47"/>
    <p:sldId id="317" r:id="rId48"/>
    <p:sldId id="319" r:id="rId49"/>
    <p:sldId id="280" r:id="rId50"/>
    <p:sldId id="282" r:id="rId5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4747"/>
    <a:srgbClr val="00000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404" autoAdjust="0"/>
    <p:restoredTop sz="94660"/>
  </p:normalViewPr>
  <p:slideViewPr>
    <p:cSldViewPr>
      <p:cViewPr>
        <p:scale>
          <a:sx n="70" d="100"/>
          <a:sy n="70" d="100"/>
        </p:scale>
        <p:origin x="-798" y="-54"/>
      </p:cViewPr>
      <p:guideLst>
        <p:guide orient="horz" pos="2160"/>
        <p:guide pos="2880"/>
      </p:guideLst>
    </p:cSldViewPr>
  </p:slideViewPr>
  <p:notesTextViewPr>
    <p:cViewPr>
      <p:scale>
        <a:sx n="100" d="100"/>
        <a:sy n="100" d="100"/>
      </p:scale>
      <p:origin x="0" y="0"/>
    </p:cViewPr>
  </p:notesTextViewPr>
  <p:notesViewPr>
    <p:cSldViewPr>
      <p:cViewPr>
        <p:scale>
          <a:sx n="150" d="100"/>
          <a:sy n="150" d="100"/>
        </p:scale>
        <p:origin x="-948" y="352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A5DDE7-1C94-4CA4-BDD5-00020DC84112}" type="datetimeFigureOut">
              <a:rPr lang="fr-FR" smtClean="0"/>
              <a:pPr/>
              <a:t>25/06/2012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38A8E7-E2B3-490A-A1BD-1127C3BCCED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Je suis Olivier Fort, chef de travaux au lycée Pierre Forest de Maubeuge.</a:t>
            </a:r>
          </a:p>
          <a:p>
            <a:r>
              <a:rPr lang="fr-FR" dirty="0" smtClean="0"/>
              <a:t>J’ai été associé très tôt  à la mise en place de l’enseignement de l’éco conception dans l’académie de Lille. M </a:t>
            </a:r>
            <a:r>
              <a:rPr lang="fr-FR" dirty="0" err="1" smtClean="0"/>
              <a:t>Desprez</a:t>
            </a:r>
            <a:r>
              <a:rPr lang="fr-FR" dirty="0" smtClean="0"/>
              <a:t>, IA IPR m’a demandé de coordonner des actions de formation et de mettre en œuvre un veille dans ce domaine.</a:t>
            </a:r>
          </a:p>
          <a:p>
            <a:r>
              <a:rPr lang="fr-FR" dirty="0" smtClean="0"/>
              <a:t>L’enseignement a commencé en 2006 avec la mise en œuvre de la réforme di BTS Electrotechnique, premier référentiel qui intégrait l’éco-conception. Depuis les choses ont évolué et l’éco-conception est au cœur du programme du baccalauréat STI2D.</a:t>
            </a:r>
          </a:p>
          <a:p>
            <a:r>
              <a:rPr lang="fr-FR" dirty="0" smtClean="0"/>
              <a:t>Je vais vous présenter les grandes lignes de l’éco conception et en particulier l’Analyse du cycle de vie. Je m’appuierai sur un exemple dans un domaine qui ne vous est sans doute pas familier professionnellement mais qui le devient fortement en </a:t>
            </a:r>
            <a:r>
              <a:rPr lang="fr-FR" dirty="0" err="1" smtClean="0"/>
              <a:t>prébac</a:t>
            </a:r>
            <a:r>
              <a:rPr lang="fr-FR" dirty="0" smtClean="0"/>
              <a:t>. Ce fil rouge servira de point d’appui de mon exposé.</a:t>
            </a:r>
          </a:p>
          <a:p>
            <a:r>
              <a:rPr lang="fr-FR" dirty="0" smtClean="0"/>
              <a:t>Nous commencerons par quelques points de repère pour mesurer l’impact de nos comportement sur l’environnement</a:t>
            </a:r>
          </a:p>
          <a:p>
            <a:r>
              <a:rPr lang="fr-FR" dirty="0" smtClean="0"/>
              <a:t>Nous terminerons par la mise en œuvre d’un exemple sur la base de deux logiciels qu’il vous serait possible d’utiliser dans vos établissements compte tenu de leur disponibilité.</a:t>
            </a:r>
          </a:p>
          <a:p>
            <a:r>
              <a:rPr lang="fr-FR" dirty="0" smtClean="0"/>
              <a:t>L’ENSAM-</a:t>
            </a:r>
            <a:r>
              <a:rPr lang="fr-FR" dirty="0" err="1" smtClean="0"/>
              <a:t>paristech</a:t>
            </a:r>
            <a:r>
              <a:rPr lang="fr-FR" dirty="0" smtClean="0"/>
              <a:t> est un acteur majeur dans l’enseignement et le développement de l’éco conception j’espère que ma présentation sera à la hauteur de cet établissement et qu’elle vous satisfera</a:t>
            </a:r>
          </a:p>
          <a:p>
            <a:endParaRPr lang="fr-FR" dirty="0"/>
          </a:p>
        </p:txBody>
      </p:sp>
      <p:sp>
        <p:nvSpPr>
          <p:cNvPr id="4" name="Espace réservé du numéro de diapositive 3"/>
          <p:cNvSpPr>
            <a:spLocks noGrp="1"/>
          </p:cNvSpPr>
          <p:nvPr>
            <p:ph type="sldNum" sz="quarter" idx="10"/>
          </p:nvPr>
        </p:nvSpPr>
        <p:spPr/>
        <p:txBody>
          <a:bodyPr/>
          <a:lstStyle/>
          <a:p>
            <a:fld id="{5838A8E7-E2B3-490A-A1BD-1127C3BCCED0}"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5" name="Rectangle à coins arrondis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à coins arrondis 9"/>
          <p:cNvSpPr/>
          <p:nvPr/>
        </p:nvSpPr>
        <p:spPr>
          <a:xfrm>
            <a:off x="418596" y="434162"/>
            <a:ext cx="8306809" cy="3108960"/>
          </a:xfrm>
          <a:prstGeom prst="roundRect">
            <a:avLst>
              <a:gd name="adj" fmla="val 4578"/>
            </a:avLst>
          </a:prstGeom>
          <a:ln/>
        </p:spPr>
        <p:style>
          <a:lnRef idx="0">
            <a:schemeClr val="accent4"/>
          </a:lnRef>
          <a:fillRef idx="3">
            <a:schemeClr val="accent4"/>
          </a:fillRef>
          <a:effectRef idx="3">
            <a:schemeClr val="accent4"/>
          </a:effectRef>
          <a:fontRef idx="minor">
            <a:schemeClr val="lt1"/>
          </a:fontRef>
        </p:style>
        <p:txBody>
          <a:bodyPr anchor="ctr"/>
          <a:lstStyle>
            <a:extLst/>
          </a:lstStyle>
          <a:p>
            <a:pPr algn="ctr" eaLnBrk="1" latinLnBrk="0" hangingPunct="1"/>
            <a:endParaRPr kumimoji="0" lang="en-US"/>
          </a:p>
        </p:txBody>
      </p:sp>
      <p:sp>
        <p:nvSpPr>
          <p:cNvPr id="5" name="Titre 4"/>
          <p:cNvSpPr>
            <a:spLocks noGrp="1"/>
          </p:cNvSpPr>
          <p:nvPr>
            <p:ph type="ctrTitle"/>
          </p:nvPr>
        </p:nvSpPr>
        <p:spPr>
          <a:xfrm>
            <a:off x="722376" y="1820206"/>
            <a:ext cx="7772400" cy="1828800"/>
          </a:xfrm>
        </p:spPr>
        <p:txBody>
          <a:bodyPr lIns="45720" rIns="45720" bIns="45720"/>
          <a:lstStyle>
            <a:lvl1pPr algn="r">
              <a:defRPr sz="4500" b="1" cap="none" spc="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defRPr>
            </a:lvl1pPr>
            <a:extLst/>
          </a:lstStyle>
          <a:p>
            <a:r>
              <a:rPr kumimoji="0" lang="fr-FR" dirty="0" smtClean="0"/>
              <a:t>Cliquez pour modifier le style du titre</a:t>
            </a:r>
            <a:endParaRPr kumimoji="0" lang="en-US" dirty="0"/>
          </a:p>
        </p:txBody>
      </p:sp>
      <p:sp>
        <p:nvSpPr>
          <p:cNvPr id="20" name="Sous-titr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9" name="Espace réservé de la date 18"/>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11" name="Espace réservé du numéro de diapositive 10"/>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502920" y="530352"/>
            <a:ext cx="8183880" cy="4187952"/>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533404"/>
            <a:ext cx="1981200" cy="5257799"/>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533400" y="533402"/>
            <a:ext cx="5943600" cy="525780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solidFill>
          <a:schemeClr val="accent4"/>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lstStyle>
            <a:lvl1pPr>
              <a:defRPr b="1" cap="all" spc="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defRPr>
            </a:lvl1pPr>
            <a:extLst/>
          </a:lstStyle>
          <a:p>
            <a:r>
              <a:rPr kumimoji="0" lang="fr-FR" dirty="0" smtClean="0"/>
              <a:t>Cliquez pour modifier le style du titre</a:t>
            </a:r>
            <a:endParaRPr kumimoji="0" lang="en-US" dirty="0"/>
          </a:p>
        </p:txBody>
      </p:sp>
      <p:sp>
        <p:nvSpPr>
          <p:cNvPr id="3" name="Espace réservé du contenu 2"/>
          <p:cNvSpPr>
            <a:spLocks noGrp="1"/>
          </p:cNvSpPr>
          <p:nvPr>
            <p:ph idx="1"/>
          </p:nvPr>
        </p:nvSpPr>
        <p:spPr>
          <a:xfrm>
            <a:off x="467544" y="476672"/>
            <a:ext cx="8183880" cy="4187952"/>
          </a:xfrm>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ectangle à coins arrondis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à coins arrondis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02920" y="4983480"/>
            <a:ext cx="8183880" cy="1051560"/>
          </a:xfrm>
        </p:spPr>
        <p:txBody>
          <a:bodyPr anchor="b"/>
          <a:lstStyle>
            <a:lvl1pPr>
              <a:defRPr b="1"/>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à coins arrondis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88CE5F1D-436B-418F-B724-699D747EB9C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ectangle à coins arrondis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Arrondir un rectangle à un seul coin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33776DF-08A7-462F-B62A-0A0F909C175A}" type="datetimeFigureOut">
              <a:rPr lang="fr-FR" smtClean="0"/>
              <a:pPr/>
              <a:t>25/06/2012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88CE5F1D-436B-418F-B724-699D747EB9CA}" type="slidenum">
              <a:rPr lang="fr-FR" smtClean="0"/>
              <a:pPr/>
              <a:t>‹N°›</a:t>
            </a:fld>
            <a:endParaRPr lang="fr-FR"/>
          </a:p>
        </p:txBody>
      </p:sp>
      <p:sp>
        <p:nvSpPr>
          <p:cNvPr id="3" name="Espace réservé pour une imag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fr-FR" smtClean="0"/>
              <a:t>Cliquez sur l'icône pour ajouter une image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à coins arrondis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à coins arrondis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Espace réservé du titre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fr-FR" smtClean="0"/>
              <a:t>Cliquez pour modifier le style du titre</a:t>
            </a:r>
            <a:endParaRPr kumimoji="0" lang="en-US"/>
          </a:p>
        </p:txBody>
      </p:sp>
      <p:sp>
        <p:nvSpPr>
          <p:cNvPr id="4" name="Espace réservé du texte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5" name="Espace réservé de la date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33776DF-08A7-462F-B62A-0A0F909C175A}" type="datetimeFigureOut">
              <a:rPr lang="fr-FR" smtClean="0"/>
              <a:pPr/>
              <a:t>25/06/2012</a:t>
            </a:fld>
            <a:endParaRPr lang="fr-FR"/>
          </a:p>
        </p:txBody>
      </p:sp>
      <p:sp>
        <p:nvSpPr>
          <p:cNvPr id="18" name="Espace réservé du pied de page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fr-FR"/>
          </a:p>
        </p:txBody>
      </p:sp>
      <p:sp>
        <p:nvSpPr>
          <p:cNvPr id="5" name="Espace réservé du numéro de diapositive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8CE5F1D-436B-418F-B724-699D747EB9C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gif"/></Relationships>
</file>

<file path=ppt/slides/_rels/slide3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3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ReCiPe105.xls" TargetMode="External"/><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jpeg"/><Relationship Id="rId2" Type="http://schemas.openxmlformats.org/officeDocument/2006/relationships/image" Target="../media/image51.gif"/><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image" Target="../media/image53.gif"/></Relationships>
</file>

<file path=ppt/slides/_rels/slide4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4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4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Eco-conception</a:t>
            </a:r>
            <a:endParaRPr lang="fr-FR" dirty="0"/>
          </a:p>
        </p:txBody>
      </p:sp>
      <p:sp>
        <p:nvSpPr>
          <p:cNvPr id="3" name="Sous-titre 2"/>
          <p:cNvSpPr>
            <a:spLocks noGrp="1"/>
          </p:cNvSpPr>
          <p:nvPr>
            <p:ph type="subTitle" idx="1"/>
          </p:nvPr>
        </p:nvSpPr>
        <p:spPr/>
        <p:txBody>
          <a:bodyPr/>
          <a:lstStyle/>
          <a:p>
            <a:r>
              <a:rPr lang="fr-FR" dirty="0" smtClean="0"/>
              <a:t>Séminaire CPGE - ENSAM</a:t>
            </a:r>
          </a:p>
          <a:p>
            <a:r>
              <a:rPr lang="fr-FR" dirty="0" smtClean="0"/>
              <a:t>Lundi 25 juin 2012</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Dépendance aux ressources naturelles</a:t>
            </a:r>
            <a:endParaRPr lang="fr-FR" dirty="0"/>
          </a:p>
        </p:txBody>
      </p:sp>
      <p:pic>
        <p:nvPicPr>
          <p:cNvPr id="5" name="Espace réservé du contenu 4" descr="ashby (2).jpg"/>
          <p:cNvPicPr>
            <a:picLocks noGrp="1" noChangeAspect="1"/>
          </p:cNvPicPr>
          <p:nvPr>
            <p:ph idx="1"/>
          </p:nvPr>
        </p:nvPicPr>
        <p:blipFill>
          <a:blip r:embed="rId2" cstate="screen"/>
          <a:stretch>
            <a:fillRect/>
          </a:stretch>
        </p:blipFill>
        <p:spPr>
          <a:xfrm>
            <a:off x="1043608" y="620688"/>
            <a:ext cx="7138475" cy="4168564"/>
          </a:xfrm>
          <a:prstGeom prst="rect">
            <a:avLst/>
          </a:prstGeom>
          <a:solidFill>
            <a:srgbClr val="FFFFFF">
              <a:shade val="85000"/>
            </a:srgbClr>
          </a:solidFill>
          <a:ln w="88900" cap="sq">
            <a:solidFill>
              <a:schemeClr val="accent1">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ZoneTexte 3"/>
          <p:cNvSpPr txBox="1"/>
          <p:nvPr/>
        </p:nvSpPr>
        <p:spPr>
          <a:xfrm>
            <a:off x="5580112" y="188640"/>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3200" dirty="0" smtClean="0"/>
              <a:t>L’énergie</a:t>
            </a:r>
            <a:endParaRPr lang="fr-FR"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Les déchets</a:t>
            </a:r>
            <a:endParaRPr lang="fr-FR" dirty="0"/>
          </a:p>
        </p:txBody>
      </p:sp>
      <p:pic>
        <p:nvPicPr>
          <p:cNvPr id="2050" name="Picture 2" descr="C:\Users\cdtx\Desktop\image eco conception\Evolution dechets.jpg"/>
          <p:cNvPicPr>
            <a:picLocks noChangeAspect="1" noChangeArrowheads="1"/>
          </p:cNvPicPr>
          <p:nvPr/>
        </p:nvPicPr>
        <p:blipFill>
          <a:blip r:embed="rId2" cstate="screen"/>
          <a:srcRect/>
          <a:stretch>
            <a:fillRect/>
          </a:stretch>
        </p:blipFill>
        <p:spPr bwMode="auto">
          <a:xfrm>
            <a:off x="899592" y="620688"/>
            <a:ext cx="6816007" cy="4680520"/>
          </a:xfrm>
          <a:prstGeom prst="rect">
            <a:avLst/>
          </a:prstGeom>
          <a:ln>
            <a:noFill/>
          </a:ln>
          <a:effectLst>
            <a:outerShdw blurRad="101600" dist="254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Fil rouge</a:t>
            </a:r>
            <a:endParaRPr lang="fr-FR" dirty="0"/>
          </a:p>
        </p:txBody>
      </p:sp>
      <p:sp>
        <p:nvSpPr>
          <p:cNvPr id="6" name="ZoneTexte 5"/>
          <p:cNvSpPr txBox="1"/>
          <p:nvPr/>
        </p:nvSpPr>
        <p:spPr>
          <a:xfrm>
            <a:off x="467544" y="476672"/>
            <a:ext cx="7992888" cy="2308324"/>
          </a:xfrm>
          <a:prstGeom prst="rect">
            <a:avLst/>
          </a:prstGeom>
          <a:effectLst>
            <a:outerShdw blurRad="65500" dist="38100" dir="5400000" rotWithShape="0">
              <a:srgbClr val="000000">
                <a:alpha val="40000"/>
              </a:srgb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2400" dirty="0" smtClean="0"/>
              <a:t>Exemple d’analyse type éco-conception pour :</a:t>
            </a:r>
          </a:p>
          <a:p>
            <a:endParaRPr lang="fr-FR" sz="2400" dirty="0" smtClean="0"/>
          </a:p>
          <a:p>
            <a:pPr marL="812800" indent="-457200">
              <a:buFont typeface="Arial" pitchFamily="34" charset="0"/>
              <a:buChar char="•"/>
            </a:pPr>
            <a:r>
              <a:rPr lang="fr-FR" sz="2400" dirty="0" smtClean="0"/>
              <a:t>Explorer la démarche</a:t>
            </a:r>
          </a:p>
          <a:p>
            <a:pPr marL="812800" indent="-457200">
              <a:buFont typeface="Arial" pitchFamily="34" charset="0"/>
              <a:buChar char="•"/>
            </a:pPr>
            <a:r>
              <a:rPr lang="fr-FR" sz="2400" dirty="0" smtClean="0"/>
              <a:t>Définir les notions</a:t>
            </a:r>
          </a:p>
          <a:p>
            <a:pPr marL="812800" indent="-457200">
              <a:buFont typeface="Arial" pitchFamily="34" charset="0"/>
              <a:buChar char="•"/>
            </a:pPr>
            <a:r>
              <a:rPr lang="fr-FR" sz="2400" dirty="0" smtClean="0"/>
              <a:t>Analyser les résultats</a:t>
            </a:r>
          </a:p>
          <a:p>
            <a:endParaRPr lang="fr-FR" sz="2400" dirty="0"/>
          </a:p>
        </p:txBody>
      </p:sp>
      <p:pic>
        <p:nvPicPr>
          <p:cNvPr id="3075" name="Picture 3" descr="C:\Users\cdtx\Desktop\image eco conception\pont 2.jpg"/>
          <p:cNvPicPr>
            <a:picLocks noChangeAspect="1" noChangeArrowheads="1"/>
          </p:cNvPicPr>
          <p:nvPr/>
        </p:nvPicPr>
        <p:blipFill>
          <a:blip r:embed="rId2" cstate="screen">
            <a:lum contrast="20000"/>
          </a:blip>
          <a:srcRect/>
          <a:stretch>
            <a:fillRect/>
          </a:stretch>
        </p:blipFill>
        <p:spPr bwMode="auto">
          <a:xfrm>
            <a:off x="3131840" y="2564904"/>
            <a:ext cx="5651599" cy="2952328"/>
          </a:xfrm>
          <a:prstGeom prst="rect">
            <a:avLst/>
          </a:prstGeom>
          <a:ln>
            <a:noFill/>
          </a:ln>
          <a:effectLst>
            <a:outerShdw blurRad="292100" dist="139700" dir="2700000" algn="tl" rotWithShape="0">
              <a:srgbClr val="333333">
                <a:alpha val="65000"/>
              </a:srgbClr>
            </a:outerShdw>
          </a:effectLst>
        </p:spPr>
      </p:pic>
      <p:sp>
        <p:nvSpPr>
          <p:cNvPr id="8" name="Espace réservé du contenu 2"/>
          <p:cNvSpPr>
            <a:spLocks noGrp="1"/>
          </p:cNvSpPr>
          <p:nvPr>
            <p:ph idx="1"/>
          </p:nvPr>
        </p:nvSpPr>
        <p:spPr>
          <a:xfrm rot="16200000">
            <a:off x="-2496529" y="2360624"/>
            <a:ext cx="5424088" cy="648072"/>
          </a:xfrm>
        </p:spPr>
        <p:txBody>
          <a:bodyPr>
            <a:normAutofit/>
          </a:bodyPr>
          <a:lstStyle/>
          <a:p>
            <a:pPr algn="r">
              <a:buNone/>
            </a:pPr>
            <a:r>
              <a:rPr lang="fr-FR" sz="2000" b="1" i="1" dirty="0" smtClean="0">
                <a:solidFill>
                  <a:schemeClr val="accent2">
                    <a:lumMod val="75000"/>
                  </a:schemeClr>
                </a:solidFill>
              </a:rPr>
              <a:t>Fil rouge</a:t>
            </a:r>
            <a:endParaRPr lang="fr-FR" sz="2000" b="1" i="1" dirty="0">
              <a:solidFill>
                <a:schemeClr val="accent2">
                  <a:lumMod val="75000"/>
                </a:schemeClr>
              </a:solidFill>
            </a:endParaRPr>
          </a:p>
        </p:txBody>
      </p:sp>
      <p:pic>
        <p:nvPicPr>
          <p:cNvPr id="9" name="Picture 4" descr="C:\Users\cdtx\Desktop\image eco conception\eco conc_0003.jpg"/>
          <p:cNvPicPr>
            <a:picLocks noChangeAspect="1" noChangeArrowheads="1"/>
          </p:cNvPicPr>
          <p:nvPr/>
        </p:nvPicPr>
        <p:blipFill>
          <a:blip r:embed="rId3" cstate="screen"/>
          <a:srcRect/>
          <a:stretch>
            <a:fillRect/>
          </a:stretch>
        </p:blipFill>
        <p:spPr bwMode="auto">
          <a:xfrm>
            <a:off x="2771800" y="404664"/>
            <a:ext cx="3888432" cy="55653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produit</a:t>
            </a:r>
            <a:endParaRPr lang="fr-FR" dirty="0"/>
          </a:p>
        </p:txBody>
      </p:sp>
      <p:sp>
        <p:nvSpPr>
          <p:cNvPr id="3" name="Espace réservé du contenu 2"/>
          <p:cNvSpPr>
            <a:spLocks noGrp="1"/>
          </p:cNvSpPr>
          <p:nvPr>
            <p:ph idx="1"/>
          </p:nvPr>
        </p:nvSpPr>
        <p:spPr/>
        <p:txBody>
          <a:bodyPr/>
          <a:lstStyle/>
          <a:p>
            <a:pPr>
              <a:buNone/>
            </a:pPr>
            <a:r>
              <a:rPr lang="fr-FR" dirty="0" smtClean="0"/>
              <a:t>Passage supérieur à dalle précontrainte</a:t>
            </a:r>
            <a:endParaRPr lang="fr-FR" dirty="0"/>
          </a:p>
        </p:txBody>
      </p:sp>
      <p:pic>
        <p:nvPicPr>
          <p:cNvPr id="4098" name="Picture 2" descr="C:\Users\cdtx\Desktop\image eco conception\Pont 1.jpg"/>
          <p:cNvPicPr>
            <a:picLocks noChangeAspect="1" noChangeArrowheads="1"/>
          </p:cNvPicPr>
          <p:nvPr/>
        </p:nvPicPr>
        <p:blipFill>
          <a:blip r:embed="rId2" cstate="screen"/>
          <a:srcRect/>
          <a:stretch>
            <a:fillRect/>
          </a:stretch>
        </p:blipFill>
        <p:spPr bwMode="auto">
          <a:xfrm>
            <a:off x="467544" y="1124744"/>
            <a:ext cx="7835709" cy="2448272"/>
          </a:xfrm>
          <a:prstGeom prst="rect">
            <a:avLst/>
          </a:prstGeom>
          <a:ln>
            <a:noFill/>
          </a:ln>
          <a:effectLst>
            <a:outerShdw blurRad="292100" dist="139700" dir="2700000" algn="tl" rotWithShape="0">
              <a:srgbClr val="333333">
                <a:alpha val="65000"/>
              </a:srgbClr>
            </a:outerShdw>
          </a:effectLst>
        </p:spPr>
      </p:pic>
      <p:pic>
        <p:nvPicPr>
          <p:cNvPr id="4099" name="Picture 3" descr="C:\Users\cdtx\Desktop\image eco conception\pont 3.jpg"/>
          <p:cNvPicPr>
            <a:picLocks noChangeAspect="1" noChangeArrowheads="1"/>
          </p:cNvPicPr>
          <p:nvPr/>
        </p:nvPicPr>
        <p:blipFill>
          <a:blip r:embed="rId3" cstate="screen"/>
          <a:srcRect/>
          <a:stretch>
            <a:fillRect/>
          </a:stretch>
        </p:blipFill>
        <p:spPr bwMode="auto">
          <a:xfrm>
            <a:off x="3491880" y="2852936"/>
            <a:ext cx="5083870" cy="2611773"/>
          </a:xfrm>
          <a:prstGeom prst="rect">
            <a:avLst/>
          </a:prstGeom>
          <a:ln>
            <a:noFill/>
          </a:ln>
          <a:effectLst>
            <a:outerShdw blurRad="292100" dist="139700" dir="2700000" algn="tl" rotWithShape="0">
              <a:srgbClr val="333333">
                <a:alpha val="65000"/>
              </a:srgbClr>
            </a:outerShdw>
          </a:effectLst>
        </p:spPr>
      </p:pic>
      <p:pic>
        <p:nvPicPr>
          <p:cNvPr id="6" name="Picture 3" descr="C:\Users\cdtx\Desktop\image eco conception\pont 2.jpg"/>
          <p:cNvPicPr>
            <a:picLocks noChangeAspect="1" noChangeArrowheads="1"/>
          </p:cNvPicPr>
          <p:nvPr/>
        </p:nvPicPr>
        <p:blipFill>
          <a:blip r:embed="rId4" cstate="screen">
            <a:lum contrast="20000"/>
          </a:blip>
          <a:srcRect/>
          <a:stretch>
            <a:fillRect/>
          </a:stretch>
        </p:blipFill>
        <p:spPr bwMode="auto">
          <a:xfrm>
            <a:off x="539552" y="2996952"/>
            <a:ext cx="3312368" cy="2484276"/>
          </a:xfrm>
          <a:prstGeom prst="rect">
            <a:avLst/>
          </a:prstGeom>
          <a:ln>
            <a:noFill/>
          </a:ln>
          <a:effectLst>
            <a:outerShdw blurRad="292100" dist="139700" dir="2700000" algn="tl" rotWithShape="0">
              <a:srgbClr val="333333">
                <a:alpha val="65000"/>
              </a:srgbClr>
            </a:outerShdw>
          </a:effectLst>
        </p:spPr>
      </p:pic>
      <p:sp>
        <p:nvSpPr>
          <p:cNvPr id="7"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démarche</a:t>
            </a:r>
            <a:endParaRPr lang="fr-FR" dirty="0"/>
          </a:p>
        </p:txBody>
      </p:sp>
      <p:sp>
        <p:nvSpPr>
          <p:cNvPr id="3" name="Espace réservé du contenu 2"/>
          <p:cNvSpPr>
            <a:spLocks noGrp="1"/>
          </p:cNvSpPr>
          <p:nvPr>
            <p:ph idx="1"/>
          </p:nvPr>
        </p:nvSpPr>
        <p:spPr/>
        <p:txBody>
          <a:bodyPr/>
          <a:lstStyle/>
          <a:p>
            <a:pPr marL="266700" indent="-266700">
              <a:spcBef>
                <a:spcPts val="2400"/>
              </a:spcBef>
            </a:pPr>
            <a:r>
              <a:rPr lang="fr-FR" dirty="0" smtClean="0"/>
              <a:t>L’analyse du cycle de vie — ACV — est la meilleure méthode pour évaluer les impacts sur l’environnement d’un produit</a:t>
            </a:r>
          </a:p>
          <a:p>
            <a:pPr marL="266700" indent="-266700">
              <a:spcBef>
                <a:spcPts val="2400"/>
              </a:spcBef>
            </a:pPr>
            <a:r>
              <a:rPr lang="fr-FR" dirty="0" smtClean="0"/>
              <a:t>Elle permet l’évaluation de tous les impacts engendrés par le produit </a:t>
            </a:r>
          </a:p>
          <a:p>
            <a:pPr marL="266700" indent="-266700">
              <a:spcBef>
                <a:spcPts val="2400"/>
              </a:spcBef>
            </a:pPr>
            <a:r>
              <a:rPr lang="fr-FR" dirty="0" smtClean="0"/>
              <a:t>Elle est décrite par la série de normes 14040 a 14044 </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Synoptique de l’ACV</a:t>
            </a:r>
            <a:endParaRPr lang="fr-FR" dirty="0"/>
          </a:p>
        </p:txBody>
      </p:sp>
      <p:pic>
        <p:nvPicPr>
          <p:cNvPr id="8194" name="Picture 2" descr="C:\Users\cdtx\Desktop\image eco conception\Synoptique ACV.png"/>
          <p:cNvPicPr>
            <a:picLocks noChangeAspect="1" noChangeArrowheads="1"/>
          </p:cNvPicPr>
          <p:nvPr/>
        </p:nvPicPr>
        <p:blipFill>
          <a:blip r:embed="rId2" cstate="screen"/>
          <a:srcRect/>
          <a:stretch>
            <a:fillRect/>
          </a:stretch>
        </p:blipFill>
        <p:spPr bwMode="auto">
          <a:xfrm>
            <a:off x="1509304" y="692696"/>
            <a:ext cx="6951128" cy="4752528"/>
          </a:xfrm>
          <a:prstGeom prst="rect">
            <a:avLst/>
          </a:prstGeom>
          <a:noFill/>
        </p:spPr>
      </p:pic>
      <p:sp>
        <p:nvSpPr>
          <p:cNvPr id="5" name="ZoneTexte 4"/>
          <p:cNvSpPr txBox="1"/>
          <p:nvPr/>
        </p:nvSpPr>
        <p:spPr>
          <a:xfrm>
            <a:off x="755576" y="548680"/>
            <a:ext cx="1439818"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fr-FR" dirty="0" smtClean="0"/>
              <a:t>ISO 14040</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Eco conception par ACV</a:t>
            </a:r>
            <a:endParaRPr lang="fr-FR" dirty="0"/>
          </a:p>
        </p:txBody>
      </p:sp>
      <p:pic>
        <p:nvPicPr>
          <p:cNvPr id="5122" name="Picture 2" descr="C:\Users\cdtx\Desktop\image eco conception\eco conc_0004.jpg"/>
          <p:cNvPicPr>
            <a:picLocks noChangeAspect="1" noChangeArrowheads="1"/>
          </p:cNvPicPr>
          <p:nvPr/>
        </p:nvPicPr>
        <p:blipFill>
          <a:blip r:embed="rId2" cstate="screen">
            <a:lum bright="-9000" contrast="15000"/>
          </a:blip>
          <a:srcRect/>
          <a:stretch>
            <a:fillRect/>
          </a:stretch>
        </p:blipFill>
        <p:spPr bwMode="auto">
          <a:xfrm>
            <a:off x="899592" y="620688"/>
            <a:ext cx="7549894" cy="468052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Analyse du cycle de vie</a:t>
            </a:r>
            <a:endParaRPr lang="fr-FR" dirty="0"/>
          </a:p>
        </p:txBody>
      </p:sp>
      <p:sp>
        <p:nvSpPr>
          <p:cNvPr id="4" name="Rectangle 3"/>
          <p:cNvSpPr/>
          <p:nvPr/>
        </p:nvSpPr>
        <p:spPr>
          <a:xfrm>
            <a:off x="2951821"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3827918"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4704015"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5580112"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7080277"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7956376"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2951821"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2" name="Rectangle 11"/>
          <p:cNvSpPr/>
          <p:nvPr/>
        </p:nvSpPr>
        <p:spPr>
          <a:xfrm>
            <a:off x="3827918"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3" name="Rectangle 12"/>
          <p:cNvSpPr/>
          <p:nvPr/>
        </p:nvSpPr>
        <p:spPr>
          <a:xfrm>
            <a:off x="4704015"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4" name="Rectangle 13"/>
          <p:cNvSpPr/>
          <p:nvPr/>
        </p:nvSpPr>
        <p:spPr>
          <a:xfrm>
            <a:off x="5580112"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5" name="Rectangle 14"/>
          <p:cNvSpPr/>
          <p:nvPr/>
        </p:nvSpPr>
        <p:spPr>
          <a:xfrm>
            <a:off x="7080277"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6" name="Rectangle 15"/>
          <p:cNvSpPr/>
          <p:nvPr/>
        </p:nvSpPr>
        <p:spPr>
          <a:xfrm>
            <a:off x="7956376"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27" name="Rectangle 26"/>
          <p:cNvSpPr/>
          <p:nvPr/>
        </p:nvSpPr>
        <p:spPr>
          <a:xfrm>
            <a:off x="2951821"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8" name="Rectangle 27"/>
          <p:cNvSpPr/>
          <p:nvPr/>
        </p:nvSpPr>
        <p:spPr>
          <a:xfrm>
            <a:off x="3827918"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9" name="Rectangle 28"/>
          <p:cNvSpPr/>
          <p:nvPr/>
        </p:nvSpPr>
        <p:spPr>
          <a:xfrm>
            <a:off x="4704015"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0" name="Rectangle 29"/>
          <p:cNvSpPr/>
          <p:nvPr/>
        </p:nvSpPr>
        <p:spPr>
          <a:xfrm>
            <a:off x="5580112"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1" name="Rectangle 30"/>
          <p:cNvSpPr/>
          <p:nvPr/>
        </p:nvSpPr>
        <p:spPr>
          <a:xfrm>
            <a:off x="7080277"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2" name="Rectangle 31"/>
          <p:cNvSpPr/>
          <p:nvPr/>
        </p:nvSpPr>
        <p:spPr>
          <a:xfrm>
            <a:off x="7956376"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4" name="Rectangle 33"/>
          <p:cNvSpPr/>
          <p:nvPr/>
        </p:nvSpPr>
        <p:spPr>
          <a:xfrm>
            <a:off x="2951821"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5" name="Rectangle 34"/>
          <p:cNvSpPr/>
          <p:nvPr/>
        </p:nvSpPr>
        <p:spPr>
          <a:xfrm>
            <a:off x="3827918"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6" name="Rectangle 35"/>
          <p:cNvSpPr/>
          <p:nvPr/>
        </p:nvSpPr>
        <p:spPr>
          <a:xfrm>
            <a:off x="4704015"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7" name="Rectangle 36"/>
          <p:cNvSpPr/>
          <p:nvPr/>
        </p:nvSpPr>
        <p:spPr>
          <a:xfrm>
            <a:off x="5580112"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8" name="Rectangle 37"/>
          <p:cNvSpPr/>
          <p:nvPr/>
        </p:nvSpPr>
        <p:spPr>
          <a:xfrm>
            <a:off x="7080277"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39" name="Rectangle 38"/>
          <p:cNvSpPr/>
          <p:nvPr/>
        </p:nvSpPr>
        <p:spPr>
          <a:xfrm>
            <a:off x="7956376"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41" name="Rectangle 40"/>
          <p:cNvSpPr/>
          <p:nvPr/>
        </p:nvSpPr>
        <p:spPr>
          <a:xfrm>
            <a:off x="2951821"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2" name="Rectangle 41"/>
          <p:cNvSpPr/>
          <p:nvPr/>
        </p:nvSpPr>
        <p:spPr>
          <a:xfrm>
            <a:off x="3827918"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3" name="Rectangle 42"/>
          <p:cNvSpPr/>
          <p:nvPr/>
        </p:nvSpPr>
        <p:spPr>
          <a:xfrm>
            <a:off x="4704015"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4" name="Rectangle 43"/>
          <p:cNvSpPr/>
          <p:nvPr/>
        </p:nvSpPr>
        <p:spPr>
          <a:xfrm>
            <a:off x="5580112"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5" name="Rectangle 44"/>
          <p:cNvSpPr/>
          <p:nvPr/>
        </p:nvSpPr>
        <p:spPr>
          <a:xfrm>
            <a:off x="7080277"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6" name="Rectangle 45"/>
          <p:cNvSpPr/>
          <p:nvPr/>
        </p:nvSpPr>
        <p:spPr>
          <a:xfrm>
            <a:off x="7956376"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7" name="ZoneTexte 46"/>
          <p:cNvSpPr txBox="1"/>
          <p:nvPr/>
        </p:nvSpPr>
        <p:spPr>
          <a:xfrm rot="19238916">
            <a:off x="2592347" y="4532412"/>
            <a:ext cx="1092029" cy="307777"/>
          </a:xfrm>
          <a:prstGeom prst="rect">
            <a:avLst/>
          </a:prstGeom>
          <a:noFill/>
        </p:spPr>
        <p:txBody>
          <a:bodyPr wrap="none" rtlCol="0">
            <a:spAutoFit/>
          </a:bodyPr>
          <a:lstStyle/>
          <a:p>
            <a:pPr algn="r"/>
            <a:r>
              <a:rPr lang="fr-FR" sz="1400" dirty="0" smtClean="0"/>
              <a:t>Extraction</a:t>
            </a:r>
            <a:endParaRPr lang="fr-FR" sz="1400" dirty="0"/>
          </a:p>
        </p:txBody>
      </p:sp>
      <p:sp>
        <p:nvSpPr>
          <p:cNvPr id="48" name="ZoneTexte 47"/>
          <p:cNvSpPr txBox="1"/>
          <p:nvPr/>
        </p:nvSpPr>
        <p:spPr>
          <a:xfrm rot="19238916">
            <a:off x="3088744" y="4674244"/>
            <a:ext cx="1539396" cy="307777"/>
          </a:xfrm>
          <a:prstGeom prst="rect">
            <a:avLst/>
          </a:prstGeom>
          <a:noFill/>
        </p:spPr>
        <p:txBody>
          <a:bodyPr wrap="none" rtlCol="0">
            <a:spAutoFit/>
          </a:bodyPr>
          <a:lstStyle/>
          <a:p>
            <a:pPr algn="r"/>
            <a:r>
              <a:rPr lang="fr-FR" sz="1400" dirty="0" smtClean="0"/>
              <a:t>Transformation</a:t>
            </a:r>
            <a:endParaRPr lang="fr-FR" sz="1400" dirty="0"/>
          </a:p>
        </p:txBody>
      </p:sp>
      <p:sp>
        <p:nvSpPr>
          <p:cNvPr id="49" name="ZoneTexte 48"/>
          <p:cNvSpPr txBox="1"/>
          <p:nvPr/>
        </p:nvSpPr>
        <p:spPr>
          <a:xfrm rot="19238916">
            <a:off x="4210476" y="4556542"/>
            <a:ext cx="1168140" cy="307777"/>
          </a:xfrm>
          <a:prstGeom prst="rect">
            <a:avLst/>
          </a:prstGeom>
          <a:noFill/>
        </p:spPr>
        <p:txBody>
          <a:bodyPr wrap="none" rtlCol="0">
            <a:spAutoFit/>
          </a:bodyPr>
          <a:lstStyle/>
          <a:p>
            <a:pPr algn="r"/>
            <a:r>
              <a:rPr lang="fr-FR" sz="1400" dirty="0" smtClean="0"/>
              <a:t>Fabrication</a:t>
            </a:r>
            <a:endParaRPr lang="fr-FR" sz="1400" dirty="0"/>
          </a:p>
        </p:txBody>
      </p:sp>
      <p:sp>
        <p:nvSpPr>
          <p:cNvPr id="50" name="ZoneTexte 49"/>
          <p:cNvSpPr txBox="1"/>
          <p:nvPr/>
        </p:nvSpPr>
        <p:spPr>
          <a:xfrm rot="19238916">
            <a:off x="5141419" y="4514157"/>
            <a:ext cx="1034449" cy="307777"/>
          </a:xfrm>
          <a:prstGeom prst="rect">
            <a:avLst/>
          </a:prstGeom>
          <a:noFill/>
        </p:spPr>
        <p:txBody>
          <a:bodyPr wrap="none" rtlCol="0">
            <a:spAutoFit/>
          </a:bodyPr>
          <a:lstStyle/>
          <a:p>
            <a:pPr algn="r"/>
            <a:r>
              <a:rPr lang="fr-FR" sz="1400" dirty="0" smtClean="0"/>
              <a:t>Transport</a:t>
            </a:r>
            <a:endParaRPr lang="fr-FR" sz="1400" dirty="0"/>
          </a:p>
        </p:txBody>
      </p:sp>
      <p:sp>
        <p:nvSpPr>
          <p:cNvPr id="51" name="ZoneTexte 50"/>
          <p:cNvSpPr txBox="1"/>
          <p:nvPr/>
        </p:nvSpPr>
        <p:spPr>
          <a:xfrm rot="19238916">
            <a:off x="6445091" y="4614458"/>
            <a:ext cx="1350819" cy="307777"/>
          </a:xfrm>
          <a:prstGeom prst="rect">
            <a:avLst/>
          </a:prstGeom>
          <a:noFill/>
        </p:spPr>
        <p:txBody>
          <a:bodyPr wrap="square" rtlCol="0">
            <a:spAutoFit/>
          </a:bodyPr>
          <a:lstStyle/>
          <a:p>
            <a:pPr algn="r"/>
            <a:r>
              <a:rPr lang="fr-FR" sz="1400" dirty="0" smtClean="0"/>
              <a:t>Etape n </a:t>
            </a:r>
            <a:endParaRPr lang="fr-FR" sz="1400" dirty="0"/>
          </a:p>
        </p:txBody>
      </p:sp>
      <p:sp>
        <p:nvSpPr>
          <p:cNvPr id="52" name="ZoneTexte 51"/>
          <p:cNvSpPr txBox="1"/>
          <p:nvPr/>
        </p:nvSpPr>
        <p:spPr>
          <a:xfrm rot="19238916">
            <a:off x="7183479" y="4659407"/>
            <a:ext cx="1492599" cy="307777"/>
          </a:xfrm>
          <a:prstGeom prst="rect">
            <a:avLst/>
          </a:prstGeom>
          <a:noFill/>
        </p:spPr>
        <p:txBody>
          <a:bodyPr wrap="square" rtlCol="0">
            <a:spAutoFit/>
          </a:bodyPr>
          <a:lstStyle/>
          <a:p>
            <a:pPr algn="r"/>
            <a:r>
              <a:rPr lang="fr-FR" sz="1400" dirty="0" smtClean="0"/>
              <a:t>Elimination</a:t>
            </a:r>
            <a:endParaRPr lang="fr-FR" sz="1400" dirty="0"/>
          </a:p>
        </p:txBody>
      </p:sp>
      <p:sp>
        <p:nvSpPr>
          <p:cNvPr id="53" name="ZoneTexte 52"/>
          <p:cNvSpPr txBox="1"/>
          <p:nvPr/>
        </p:nvSpPr>
        <p:spPr>
          <a:xfrm>
            <a:off x="448539" y="3810526"/>
            <a:ext cx="2539285" cy="338554"/>
          </a:xfrm>
          <a:prstGeom prst="rect">
            <a:avLst/>
          </a:prstGeom>
          <a:noFill/>
        </p:spPr>
        <p:txBody>
          <a:bodyPr wrap="none" rtlCol="0">
            <a:spAutoFit/>
          </a:bodyPr>
          <a:lstStyle/>
          <a:p>
            <a:pPr algn="r"/>
            <a:r>
              <a:rPr lang="fr-FR" sz="1600" dirty="0" smtClean="0"/>
              <a:t>Prélèvement ressource</a:t>
            </a:r>
            <a:endParaRPr lang="fr-FR" sz="1600" dirty="0"/>
          </a:p>
        </p:txBody>
      </p:sp>
      <p:sp>
        <p:nvSpPr>
          <p:cNvPr id="54" name="ZoneTexte 53"/>
          <p:cNvSpPr txBox="1"/>
          <p:nvPr/>
        </p:nvSpPr>
        <p:spPr>
          <a:xfrm>
            <a:off x="363388" y="3182199"/>
            <a:ext cx="2624436" cy="338554"/>
          </a:xfrm>
          <a:prstGeom prst="rect">
            <a:avLst/>
          </a:prstGeom>
          <a:noFill/>
        </p:spPr>
        <p:txBody>
          <a:bodyPr wrap="none" rtlCol="0">
            <a:spAutoFit/>
          </a:bodyPr>
          <a:lstStyle/>
          <a:p>
            <a:pPr algn="r"/>
            <a:r>
              <a:rPr lang="fr-FR" sz="1600" dirty="0" smtClean="0"/>
              <a:t>Changement climatique</a:t>
            </a:r>
            <a:endParaRPr lang="fr-FR" sz="1600" dirty="0"/>
          </a:p>
        </p:txBody>
      </p:sp>
      <p:sp>
        <p:nvSpPr>
          <p:cNvPr id="55" name="ZoneTexte 54"/>
          <p:cNvSpPr txBox="1"/>
          <p:nvPr/>
        </p:nvSpPr>
        <p:spPr>
          <a:xfrm>
            <a:off x="1313969" y="2535868"/>
            <a:ext cx="1673855" cy="338554"/>
          </a:xfrm>
          <a:prstGeom prst="rect">
            <a:avLst/>
          </a:prstGeom>
          <a:noFill/>
        </p:spPr>
        <p:txBody>
          <a:bodyPr wrap="none" rtlCol="0">
            <a:spAutoFit/>
          </a:bodyPr>
          <a:lstStyle/>
          <a:p>
            <a:pPr algn="r"/>
            <a:r>
              <a:rPr lang="fr-FR" sz="1600" dirty="0" smtClean="0"/>
              <a:t>Eutrophisation</a:t>
            </a:r>
            <a:endParaRPr lang="fr-FR" sz="1600" dirty="0"/>
          </a:p>
        </p:txBody>
      </p:sp>
      <p:sp>
        <p:nvSpPr>
          <p:cNvPr id="56" name="ZoneTexte 55"/>
          <p:cNvSpPr txBox="1"/>
          <p:nvPr/>
        </p:nvSpPr>
        <p:spPr>
          <a:xfrm>
            <a:off x="1875020" y="1218238"/>
            <a:ext cx="1112804" cy="338554"/>
          </a:xfrm>
          <a:prstGeom prst="rect">
            <a:avLst/>
          </a:prstGeom>
          <a:noFill/>
        </p:spPr>
        <p:txBody>
          <a:bodyPr wrap="none" rtlCol="0">
            <a:spAutoFit/>
          </a:bodyPr>
          <a:lstStyle/>
          <a:p>
            <a:pPr algn="r"/>
            <a:r>
              <a:rPr lang="fr-FR" sz="1600" dirty="0" smtClean="0"/>
              <a:t>Impact n</a:t>
            </a:r>
            <a:endParaRPr lang="fr-FR" sz="1600" dirty="0"/>
          </a:p>
        </p:txBody>
      </p:sp>
      <p:sp>
        <p:nvSpPr>
          <p:cNvPr id="57" name="ZoneTexte 56"/>
          <p:cNvSpPr txBox="1"/>
          <p:nvPr/>
        </p:nvSpPr>
        <p:spPr>
          <a:xfrm>
            <a:off x="1876622" y="591652"/>
            <a:ext cx="1111202" cy="338554"/>
          </a:xfrm>
          <a:prstGeom prst="rect">
            <a:avLst/>
          </a:prstGeom>
          <a:noFill/>
        </p:spPr>
        <p:txBody>
          <a:bodyPr wrap="none" rtlCol="0">
            <a:spAutoFit/>
          </a:bodyPr>
          <a:lstStyle/>
          <a:p>
            <a:pPr algn="r"/>
            <a:r>
              <a:rPr lang="fr-FR" sz="1600" dirty="0" smtClean="0"/>
              <a:t>Land use</a:t>
            </a:r>
            <a:endParaRPr lang="fr-FR" sz="1600" dirty="0"/>
          </a:p>
        </p:txBody>
      </p:sp>
      <p:sp>
        <p:nvSpPr>
          <p:cNvPr id="59" name="ZoneTexte 58"/>
          <p:cNvSpPr txBox="1"/>
          <p:nvPr/>
        </p:nvSpPr>
        <p:spPr>
          <a:xfrm>
            <a:off x="1187624" y="1798945"/>
            <a:ext cx="7200800" cy="2062103"/>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3200" dirty="0" smtClean="0">
                <a:solidFill>
                  <a:schemeClr val="dk1"/>
                </a:solidFill>
              </a:rPr>
              <a:t>L’analyse du cycle de vie est :</a:t>
            </a:r>
          </a:p>
          <a:p>
            <a:endParaRPr lang="fr-FR" sz="3200" dirty="0" smtClean="0">
              <a:solidFill>
                <a:schemeClr val="dk1"/>
              </a:solidFill>
            </a:endParaRPr>
          </a:p>
          <a:p>
            <a:pPr marL="533400" indent="-266700">
              <a:buFont typeface="Arial" pitchFamily="34" charset="0"/>
              <a:buChar char="•"/>
              <a:tabLst>
                <a:tab pos="533400" algn="l"/>
              </a:tabLst>
            </a:pPr>
            <a:r>
              <a:rPr lang="fr-FR" sz="3200" dirty="0" smtClean="0"/>
              <a:t>M</a:t>
            </a:r>
            <a:r>
              <a:rPr lang="fr-FR" sz="3200" dirty="0" smtClean="0">
                <a:solidFill>
                  <a:schemeClr val="dk1"/>
                </a:solidFill>
              </a:rPr>
              <a:t>ulti étapes</a:t>
            </a:r>
          </a:p>
          <a:p>
            <a:pPr marL="533400" indent="-266700">
              <a:buFont typeface="Arial" pitchFamily="34" charset="0"/>
              <a:buChar char="•"/>
              <a:tabLst>
                <a:tab pos="533400" algn="l"/>
              </a:tabLst>
            </a:pPr>
            <a:r>
              <a:rPr lang="fr-FR" sz="3200" dirty="0" smtClean="0">
                <a:solidFill>
                  <a:schemeClr val="dk1"/>
                </a:solidFill>
              </a:rPr>
              <a:t>Multi critères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9"/>
                                        </p:tgtEl>
                                      </p:cBhvr>
                                    </p:animEffect>
                                    <p:set>
                                      <p:cBhvr>
                                        <p:cTn id="7" dur="1" fill="hold">
                                          <p:stCondLst>
                                            <p:cond delay="499"/>
                                          </p:stCondLst>
                                        </p:cTn>
                                        <p:tgtEl>
                                          <p:spTgt spid="5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Analyse du cycle de vie</a:t>
            </a:r>
            <a:endParaRPr lang="fr-FR" dirty="0"/>
          </a:p>
        </p:txBody>
      </p:sp>
      <p:sp>
        <p:nvSpPr>
          <p:cNvPr id="5" name="ZoneTexte 4"/>
          <p:cNvSpPr txBox="1"/>
          <p:nvPr/>
        </p:nvSpPr>
        <p:spPr>
          <a:xfrm>
            <a:off x="611560" y="419180"/>
            <a:ext cx="7992888" cy="1569660"/>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pPr marL="266700" indent="-266700">
              <a:buFont typeface="Arial" pitchFamily="34" charset="0"/>
              <a:buChar char="•"/>
            </a:pPr>
            <a:r>
              <a:rPr lang="fr-FR" sz="2400" dirty="0" smtClean="0"/>
              <a:t>A chaque étape sont associés un ou plusieurs processus de production, </a:t>
            </a:r>
          </a:p>
          <a:p>
            <a:pPr marL="266700" indent="-266700">
              <a:buFont typeface="Arial" pitchFamily="34" charset="0"/>
              <a:buChar char="•"/>
            </a:pPr>
            <a:r>
              <a:rPr lang="fr-FR" sz="2400" dirty="0" smtClean="0">
                <a:solidFill>
                  <a:schemeClr val="dk1"/>
                </a:solidFill>
              </a:rPr>
              <a:t>Chaque processus génère des impacts qui peuvent être pris en compte</a:t>
            </a:r>
          </a:p>
        </p:txBody>
      </p:sp>
      <p:pic>
        <p:nvPicPr>
          <p:cNvPr id="32769" name="Picture 1" descr="C:\Users\cdtx\Desktop\image eco conception\images\Flux.png"/>
          <p:cNvPicPr>
            <a:picLocks noChangeAspect="1" noChangeArrowheads="1"/>
          </p:cNvPicPr>
          <p:nvPr/>
        </p:nvPicPr>
        <p:blipFill>
          <a:blip r:embed="rId2" cstate="screen"/>
          <a:srcRect/>
          <a:stretch>
            <a:fillRect/>
          </a:stretch>
        </p:blipFill>
        <p:spPr bwMode="auto">
          <a:xfrm>
            <a:off x="809981" y="2130278"/>
            <a:ext cx="7866475" cy="3386954"/>
          </a:xfrm>
          <a:prstGeom prst="rect">
            <a:avLst/>
          </a:prstGeom>
          <a:noFill/>
        </p:spPr>
      </p:pic>
      <p:sp>
        <p:nvSpPr>
          <p:cNvPr id="6" name="ZoneTexte 5"/>
          <p:cNvSpPr txBox="1"/>
          <p:nvPr/>
        </p:nvSpPr>
        <p:spPr>
          <a:xfrm>
            <a:off x="2100868" y="3826063"/>
            <a:ext cx="264816" cy="276999"/>
          </a:xfrm>
          <a:prstGeom prst="rect">
            <a:avLst/>
          </a:prstGeom>
          <a:noFill/>
        </p:spPr>
        <p:txBody>
          <a:bodyPr wrap="none" rtlCol="0">
            <a:spAutoFit/>
          </a:bodyPr>
          <a:lstStyle/>
          <a:p>
            <a:r>
              <a:rPr lang="fr-FR" sz="1200" dirty="0" smtClean="0"/>
              <a:t>s</a:t>
            </a:r>
            <a:endParaRPr lang="fr-FR" sz="1200" dirty="0"/>
          </a:p>
        </p:txBody>
      </p:sp>
      <p:sp>
        <p:nvSpPr>
          <p:cNvPr id="7" name="ZoneTexte 6"/>
          <p:cNvSpPr txBox="1"/>
          <p:nvPr/>
        </p:nvSpPr>
        <p:spPr>
          <a:xfrm>
            <a:off x="8298104" y="3667105"/>
            <a:ext cx="264816" cy="276999"/>
          </a:xfrm>
          <a:prstGeom prst="rect">
            <a:avLst/>
          </a:prstGeom>
          <a:noFill/>
        </p:spPr>
        <p:txBody>
          <a:bodyPr wrap="none" rtlCol="0">
            <a:spAutoFit/>
          </a:bodyPr>
          <a:lstStyle/>
          <a:p>
            <a:r>
              <a:rPr lang="fr-FR" sz="1200" dirty="0" smtClean="0"/>
              <a:t>s</a:t>
            </a:r>
            <a:endParaRPr lang="fr-FR" sz="1200" dirty="0"/>
          </a:p>
        </p:txBody>
      </p:sp>
      <p:sp>
        <p:nvSpPr>
          <p:cNvPr id="8" name="ZoneTexte 7"/>
          <p:cNvSpPr txBox="1"/>
          <p:nvPr/>
        </p:nvSpPr>
        <p:spPr>
          <a:xfrm>
            <a:off x="4493136" y="5111457"/>
            <a:ext cx="264816" cy="276999"/>
          </a:xfrm>
          <a:prstGeom prst="rect">
            <a:avLst/>
          </a:prstGeom>
          <a:noFill/>
        </p:spPr>
        <p:txBody>
          <a:bodyPr wrap="none" rtlCol="0">
            <a:spAutoFit/>
          </a:bodyPr>
          <a:lstStyle/>
          <a:p>
            <a:r>
              <a:rPr lang="fr-FR" sz="1200" dirty="0" smtClean="0"/>
              <a:t>s</a:t>
            </a:r>
            <a:endParaRPr lang="fr-FR" sz="1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Champ de l’étude</a:t>
            </a:r>
            <a:endParaRPr lang="fr-FR" dirty="0"/>
          </a:p>
        </p:txBody>
      </p:sp>
      <p:sp>
        <p:nvSpPr>
          <p:cNvPr id="4" name="ZoneTexte 3"/>
          <p:cNvSpPr txBox="1"/>
          <p:nvPr/>
        </p:nvSpPr>
        <p:spPr>
          <a:xfrm>
            <a:off x="4283968" y="476672"/>
            <a:ext cx="4248472" cy="15696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sz="3200" dirty="0" smtClean="0"/>
              <a:t>L’ACV commence par la définition du champ de l’étude</a:t>
            </a:r>
            <a:endParaRPr lang="fr-FR" sz="3200" dirty="0"/>
          </a:p>
        </p:txBody>
      </p:sp>
      <p:sp>
        <p:nvSpPr>
          <p:cNvPr id="5" name="ZoneTexte 4"/>
          <p:cNvSpPr txBox="1"/>
          <p:nvPr/>
        </p:nvSpPr>
        <p:spPr>
          <a:xfrm>
            <a:off x="4427984" y="2348880"/>
            <a:ext cx="4032448" cy="2508379"/>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265176" indent="-265176">
              <a:spcBef>
                <a:spcPts val="250"/>
              </a:spcBef>
              <a:buClr>
                <a:schemeClr val="accent1"/>
              </a:buClr>
              <a:buSzPct val="80000"/>
              <a:buFont typeface="Arial" pitchFamily="34" charset="0"/>
              <a:buChar char="•"/>
            </a:pPr>
            <a:r>
              <a:rPr lang="fr-FR" sz="2400" dirty="0" smtClean="0">
                <a:solidFill>
                  <a:schemeClr val="dk1"/>
                </a:solidFill>
              </a:rPr>
              <a:t>Objectifs</a:t>
            </a:r>
          </a:p>
          <a:p>
            <a:pPr marL="265176" indent="-265176">
              <a:spcBef>
                <a:spcPts val="250"/>
              </a:spcBef>
              <a:buClr>
                <a:schemeClr val="accent1"/>
              </a:buClr>
              <a:buSzPct val="80000"/>
              <a:buFont typeface="Arial" pitchFamily="34" charset="0"/>
              <a:buChar char="•"/>
            </a:pPr>
            <a:r>
              <a:rPr lang="fr-FR" sz="2400" dirty="0" smtClean="0"/>
              <a:t>Fonction</a:t>
            </a:r>
            <a:endParaRPr lang="fr-FR" sz="2400" dirty="0" smtClean="0">
              <a:solidFill>
                <a:schemeClr val="dk1"/>
              </a:solidFill>
            </a:endParaRPr>
          </a:p>
          <a:p>
            <a:pPr marL="265176" indent="-265176">
              <a:spcBef>
                <a:spcPts val="250"/>
              </a:spcBef>
              <a:buClr>
                <a:schemeClr val="accent1"/>
              </a:buClr>
              <a:buSzPct val="80000"/>
              <a:buFont typeface="Arial" pitchFamily="34" charset="0"/>
              <a:buChar char="•"/>
            </a:pPr>
            <a:r>
              <a:rPr lang="fr-FR" sz="2400" dirty="0" smtClean="0">
                <a:solidFill>
                  <a:schemeClr val="dk1"/>
                </a:solidFill>
              </a:rPr>
              <a:t>Frontière du produit</a:t>
            </a:r>
          </a:p>
          <a:p>
            <a:pPr marL="265176" indent="-265176">
              <a:spcBef>
                <a:spcPts val="250"/>
              </a:spcBef>
              <a:buClr>
                <a:schemeClr val="accent1"/>
              </a:buClr>
              <a:buSzPct val="80000"/>
              <a:buFont typeface="Arial" pitchFamily="34" charset="0"/>
              <a:buChar char="•"/>
            </a:pPr>
            <a:r>
              <a:rPr lang="fr-FR" sz="2400" dirty="0" smtClean="0">
                <a:solidFill>
                  <a:schemeClr val="dk1"/>
                </a:solidFill>
              </a:rPr>
              <a:t>Limites éventuelles</a:t>
            </a:r>
          </a:p>
          <a:p>
            <a:pPr marL="265176" indent="-265176">
              <a:spcBef>
                <a:spcPts val="250"/>
              </a:spcBef>
              <a:buClr>
                <a:schemeClr val="accent1"/>
              </a:buClr>
              <a:buSzPct val="80000"/>
              <a:buFont typeface="Arial" pitchFamily="34" charset="0"/>
              <a:buChar char="•"/>
            </a:pPr>
            <a:r>
              <a:rPr lang="fr-FR" sz="2400" dirty="0" smtClean="0"/>
              <a:t>Limites </a:t>
            </a:r>
            <a:r>
              <a:rPr lang="fr-FR" sz="2400" dirty="0" err="1" smtClean="0"/>
              <a:t>spacio-temporelles</a:t>
            </a:r>
            <a:endParaRPr lang="fr-FR" sz="2400" dirty="0" smtClean="0">
              <a:solidFill>
                <a:schemeClr val="dk1"/>
              </a:solidFill>
            </a:endParaRPr>
          </a:p>
        </p:txBody>
      </p:sp>
      <p:pic>
        <p:nvPicPr>
          <p:cNvPr id="5122" name="Picture 2" descr="C:\Users\cdtx\Desktop\image eco conception\Synoptique ACV objectif.png"/>
          <p:cNvPicPr>
            <a:picLocks noChangeAspect="1" noChangeArrowheads="1"/>
          </p:cNvPicPr>
          <p:nvPr/>
        </p:nvPicPr>
        <p:blipFill>
          <a:blip r:embed="rId2" cstate="screen">
            <a:clrChange>
              <a:clrFrom>
                <a:srgbClr val="CCCCCC"/>
              </a:clrFrom>
              <a:clrTo>
                <a:srgbClr val="CCCCCC">
                  <a:alpha val="0"/>
                </a:srgbClr>
              </a:clrTo>
            </a:clrChange>
          </a:blip>
          <a:srcRect/>
          <a:stretch>
            <a:fillRect/>
          </a:stretch>
        </p:blipFill>
        <p:spPr bwMode="auto">
          <a:xfrm>
            <a:off x="395536" y="476672"/>
            <a:ext cx="3802757" cy="441078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Eco-conception : Pourquoi ?</a:t>
            </a:r>
            <a:endParaRPr lang="fr-FR" dirty="0"/>
          </a:p>
        </p:txBody>
      </p:sp>
      <p:sp>
        <p:nvSpPr>
          <p:cNvPr id="3" name="Espace réservé du contenu 2"/>
          <p:cNvSpPr>
            <a:spLocks noGrp="1"/>
          </p:cNvSpPr>
          <p:nvPr>
            <p:ph idx="1"/>
          </p:nvPr>
        </p:nvSpPr>
        <p:spPr/>
        <p:txBody>
          <a:bodyPr/>
          <a:lstStyle/>
          <a:p>
            <a:r>
              <a:rPr lang="fr-FR" dirty="0" smtClean="0"/>
              <a:t>On ne peut plus continuer comme ça !</a:t>
            </a:r>
            <a:endParaRPr lang="fr-FR" dirty="0"/>
          </a:p>
        </p:txBody>
      </p:sp>
      <p:pic>
        <p:nvPicPr>
          <p:cNvPr id="4" name="Image 3" descr="mine ciel ouvert.jpg"/>
          <p:cNvPicPr>
            <a:picLocks noChangeAspect="1"/>
          </p:cNvPicPr>
          <p:nvPr/>
        </p:nvPicPr>
        <p:blipFill>
          <a:blip r:embed="rId2" cstate="screen"/>
          <a:stretch>
            <a:fillRect/>
          </a:stretch>
        </p:blipFill>
        <p:spPr>
          <a:xfrm rot="503590">
            <a:off x="406429" y="1304913"/>
            <a:ext cx="3630594" cy="2388930"/>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 4" descr="plate_forme_petrole.jpg"/>
          <p:cNvPicPr>
            <a:picLocks noChangeAspect="1"/>
          </p:cNvPicPr>
          <p:nvPr/>
        </p:nvPicPr>
        <p:blipFill>
          <a:blip r:embed="rId3" cstate="screen"/>
          <a:stretch>
            <a:fillRect/>
          </a:stretch>
        </p:blipFill>
        <p:spPr>
          <a:xfrm>
            <a:off x="4932040" y="1124744"/>
            <a:ext cx="3940037" cy="2520280"/>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Image 5" descr="dechets.jpg"/>
          <p:cNvPicPr>
            <a:picLocks noChangeAspect="1"/>
          </p:cNvPicPr>
          <p:nvPr/>
        </p:nvPicPr>
        <p:blipFill>
          <a:blip r:embed="rId4" cstate="screen"/>
          <a:stretch>
            <a:fillRect/>
          </a:stretch>
        </p:blipFill>
        <p:spPr>
          <a:xfrm rot="21371512">
            <a:off x="2697687" y="2912291"/>
            <a:ext cx="4030216" cy="2239009"/>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600000"/>
            </a:camera>
            <a:lightRig rig="twoPt" dir="t">
              <a:rot lat="0" lon="0" rev="7200000"/>
            </a:lightRig>
          </a:scene3d>
          <a:sp3d z="31750" contourW="12700">
            <a:bevelT w="25400" h="19050"/>
            <a:contourClr>
              <a:srgbClr val="969696"/>
            </a:contourClr>
          </a:sp3d>
        </p:spPr>
      </p:pic>
      <p:sp>
        <p:nvSpPr>
          <p:cNvPr id="7" name="ZoneTexte 6"/>
          <p:cNvSpPr txBox="1"/>
          <p:nvPr/>
        </p:nvSpPr>
        <p:spPr>
          <a:xfrm>
            <a:off x="323528" y="4005064"/>
            <a:ext cx="8424936"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2400" dirty="0" smtClean="0"/>
              <a:t>L’éco-conception est l’outil d’une double démarche :</a:t>
            </a:r>
          </a:p>
          <a:p>
            <a:pPr marL="531813" indent="277813">
              <a:buFont typeface="Arial" pitchFamily="34" charset="0"/>
              <a:buChar char="•"/>
            </a:pPr>
            <a:r>
              <a:rPr lang="fr-FR" sz="2400" dirty="0" smtClean="0"/>
              <a:t>Règlementaire</a:t>
            </a:r>
          </a:p>
          <a:p>
            <a:pPr marL="531813" indent="277813">
              <a:buFont typeface="Arial" pitchFamily="34" charset="0"/>
              <a:buChar char="•"/>
            </a:pPr>
            <a:r>
              <a:rPr lang="fr-FR" sz="2400" dirty="0" smtClean="0"/>
              <a:t>Stratégique</a:t>
            </a:r>
            <a:endParaRPr lang="fr-FR"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Objectif</a:t>
            </a:r>
            <a:endParaRPr lang="fr-FR" dirty="0"/>
          </a:p>
        </p:txBody>
      </p:sp>
      <p:sp>
        <p:nvSpPr>
          <p:cNvPr id="3" name="Espace réservé du contenu 2"/>
          <p:cNvSpPr>
            <a:spLocks noGrp="1"/>
          </p:cNvSpPr>
          <p:nvPr>
            <p:ph idx="1"/>
          </p:nvPr>
        </p:nvSpPr>
        <p:spPr>
          <a:xfrm>
            <a:off x="467544" y="476672"/>
            <a:ext cx="8183880" cy="4224233"/>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indent="0">
              <a:buNone/>
            </a:pPr>
            <a:r>
              <a:rPr lang="fr-FR" sz="3200" dirty="0" smtClean="0">
                <a:solidFill>
                  <a:schemeClr val="dk1"/>
                </a:solidFill>
              </a:rPr>
              <a:t>L’objectif de notre étude de fil rouge est d’évaluer la faisabilité d’une ACV sur un ouvrage de type pont.</a:t>
            </a:r>
          </a:p>
          <a:p>
            <a:pPr>
              <a:buFont typeface="Arial" pitchFamily="34" charset="0"/>
              <a:buChar char="•"/>
            </a:pPr>
            <a:endParaRPr lang="fr-FR" sz="2400" dirty="0" smtClean="0">
              <a:solidFill>
                <a:schemeClr val="dk1"/>
              </a:solidFill>
            </a:endParaRPr>
          </a:p>
          <a:p>
            <a:pPr>
              <a:buFont typeface="Arial" pitchFamily="34" charset="0"/>
              <a:buChar char="•"/>
            </a:pPr>
            <a:endParaRPr lang="fr-FR" sz="2400" dirty="0" smtClean="0">
              <a:solidFill>
                <a:schemeClr val="dk1"/>
              </a:solidFill>
            </a:endParaRPr>
          </a:p>
          <a:p>
            <a:pPr>
              <a:buFont typeface="Arial" pitchFamily="34" charset="0"/>
              <a:buChar char="•"/>
            </a:pPr>
            <a:endParaRPr lang="fr-FR" sz="2400" dirty="0" smtClean="0">
              <a:solidFill>
                <a:schemeClr val="dk1"/>
              </a:solidFill>
            </a:endParaRPr>
          </a:p>
          <a:p>
            <a:pPr>
              <a:buNone/>
            </a:pPr>
            <a:r>
              <a:rPr lang="fr-FR" sz="2000" dirty="0" smtClean="0">
                <a:solidFill>
                  <a:schemeClr val="dk1"/>
                </a:solidFill>
              </a:rPr>
              <a:t>Alternative : </a:t>
            </a:r>
          </a:p>
          <a:p>
            <a:pPr>
              <a:buFont typeface="Arial" pitchFamily="34" charset="0"/>
              <a:buChar char="•"/>
            </a:pPr>
            <a:r>
              <a:rPr lang="fr-FR" sz="2000" dirty="0" smtClean="0">
                <a:solidFill>
                  <a:schemeClr val="dk1"/>
                </a:solidFill>
              </a:rPr>
              <a:t>choix du tracé</a:t>
            </a:r>
          </a:p>
          <a:p>
            <a:pPr>
              <a:buFont typeface="Arial" pitchFamily="34" charset="0"/>
              <a:buChar char="•"/>
            </a:pPr>
            <a:r>
              <a:rPr lang="fr-FR" sz="2000" dirty="0" smtClean="0"/>
              <a:t>c</a:t>
            </a:r>
            <a:r>
              <a:rPr lang="fr-FR" sz="2000" dirty="0" smtClean="0">
                <a:solidFill>
                  <a:schemeClr val="dk1"/>
                </a:solidFill>
              </a:rPr>
              <a:t>hoix de la technologie</a:t>
            </a:r>
          </a:p>
          <a:p>
            <a:pPr>
              <a:buFont typeface="Arial" pitchFamily="34" charset="0"/>
              <a:buChar char="•"/>
            </a:pPr>
            <a:r>
              <a:rPr lang="fr-FR" sz="2000" dirty="0" smtClean="0"/>
              <a:t>…</a:t>
            </a:r>
            <a:endParaRPr lang="fr-FR" sz="2000" dirty="0" smtClean="0">
              <a:solidFill>
                <a:schemeClr val="dk1"/>
              </a:solidFill>
            </a:endParaRPr>
          </a:p>
        </p:txBody>
      </p:sp>
      <p:sp>
        <p:nvSpPr>
          <p:cNvPr id="4"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restriction de l’</a:t>
            </a:r>
            <a:r>
              <a:rPr lang="fr-FR" dirty="0" err="1" smtClean="0"/>
              <a:t>acv</a:t>
            </a:r>
            <a:endParaRPr lang="fr-FR" dirty="0"/>
          </a:p>
        </p:txBody>
      </p:sp>
      <p:sp>
        <p:nvSpPr>
          <p:cNvPr id="4" name="Rectangle 3"/>
          <p:cNvSpPr/>
          <p:nvPr/>
        </p:nvSpPr>
        <p:spPr>
          <a:xfrm>
            <a:off x="2951821"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5" name="Rectangle 4"/>
          <p:cNvSpPr/>
          <p:nvPr/>
        </p:nvSpPr>
        <p:spPr>
          <a:xfrm>
            <a:off x="3827918" y="548680"/>
            <a:ext cx="72008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4704015"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7" name="Rectangle 6"/>
          <p:cNvSpPr/>
          <p:nvPr/>
        </p:nvSpPr>
        <p:spPr>
          <a:xfrm>
            <a:off x="5580112"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8" name="Rectangle 7"/>
          <p:cNvSpPr/>
          <p:nvPr/>
        </p:nvSpPr>
        <p:spPr>
          <a:xfrm>
            <a:off x="7080277"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 name="Rectangle 8"/>
          <p:cNvSpPr/>
          <p:nvPr/>
        </p:nvSpPr>
        <p:spPr>
          <a:xfrm>
            <a:off x="7956376"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 name="Rectangle 9"/>
          <p:cNvSpPr/>
          <p:nvPr/>
        </p:nvSpPr>
        <p:spPr>
          <a:xfrm>
            <a:off x="2951821"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1" name="Rectangle 10"/>
          <p:cNvSpPr/>
          <p:nvPr/>
        </p:nvSpPr>
        <p:spPr>
          <a:xfrm>
            <a:off x="3827918" y="1196752"/>
            <a:ext cx="720080" cy="4320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2" name="Rectangle 11"/>
          <p:cNvSpPr/>
          <p:nvPr/>
        </p:nvSpPr>
        <p:spPr>
          <a:xfrm>
            <a:off x="4704015"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3" name="Rectangle 12"/>
          <p:cNvSpPr/>
          <p:nvPr/>
        </p:nvSpPr>
        <p:spPr>
          <a:xfrm>
            <a:off x="5580112"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Rectangle 13"/>
          <p:cNvSpPr/>
          <p:nvPr/>
        </p:nvSpPr>
        <p:spPr>
          <a:xfrm>
            <a:off x="7080277"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5" name="Rectangle 14"/>
          <p:cNvSpPr/>
          <p:nvPr/>
        </p:nvSpPr>
        <p:spPr>
          <a:xfrm>
            <a:off x="7956376"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6" name="Rectangle 15"/>
          <p:cNvSpPr/>
          <p:nvPr/>
        </p:nvSpPr>
        <p:spPr>
          <a:xfrm>
            <a:off x="2951821"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7" name="Rectangle 16"/>
          <p:cNvSpPr/>
          <p:nvPr/>
        </p:nvSpPr>
        <p:spPr>
          <a:xfrm>
            <a:off x="3827918" y="2492896"/>
            <a:ext cx="720080" cy="4320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8" name="Rectangle 17"/>
          <p:cNvSpPr/>
          <p:nvPr/>
        </p:nvSpPr>
        <p:spPr>
          <a:xfrm>
            <a:off x="4704015"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9" name="Rectangle 18"/>
          <p:cNvSpPr/>
          <p:nvPr/>
        </p:nvSpPr>
        <p:spPr>
          <a:xfrm>
            <a:off x="5580112"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0" name="Rectangle 19"/>
          <p:cNvSpPr/>
          <p:nvPr/>
        </p:nvSpPr>
        <p:spPr>
          <a:xfrm>
            <a:off x="7080277"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1" name="Rectangle 20"/>
          <p:cNvSpPr/>
          <p:nvPr/>
        </p:nvSpPr>
        <p:spPr>
          <a:xfrm>
            <a:off x="7956376"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2" name="Rectangle 21"/>
          <p:cNvSpPr/>
          <p:nvPr/>
        </p:nvSpPr>
        <p:spPr>
          <a:xfrm>
            <a:off x="2951821" y="3140968"/>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3" name="Rectangle 22"/>
          <p:cNvSpPr/>
          <p:nvPr/>
        </p:nvSpPr>
        <p:spPr>
          <a:xfrm>
            <a:off x="3827918"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4" name="Rectangle 23"/>
          <p:cNvSpPr/>
          <p:nvPr/>
        </p:nvSpPr>
        <p:spPr>
          <a:xfrm>
            <a:off x="4704015" y="3140968"/>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5" name="Rectangle 24"/>
          <p:cNvSpPr/>
          <p:nvPr/>
        </p:nvSpPr>
        <p:spPr>
          <a:xfrm>
            <a:off x="5580112" y="3140968"/>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6" name="Rectangle 25"/>
          <p:cNvSpPr/>
          <p:nvPr/>
        </p:nvSpPr>
        <p:spPr>
          <a:xfrm>
            <a:off x="7080277" y="3140968"/>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7" name="Rectangle 26"/>
          <p:cNvSpPr/>
          <p:nvPr/>
        </p:nvSpPr>
        <p:spPr>
          <a:xfrm>
            <a:off x="7956376" y="3140968"/>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8" name="Rectangle 27"/>
          <p:cNvSpPr/>
          <p:nvPr/>
        </p:nvSpPr>
        <p:spPr>
          <a:xfrm>
            <a:off x="2951821"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9" name="Rectangle 28"/>
          <p:cNvSpPr/>
          <p:nvPr/>
        </p:nvSpPr>
        <p:spPr>
          <a:xfrm>
            <a:off x="3827918" y="3789040"/>
            <a:ext cx="720080" cy="4320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0" name="Rectangle 29"/>
          <p:cNvSpPr/>
          <p:nvPr/>
        </p:nvSpPr>
        <p:spPr>
          <a:xfrm>
            <a:off x="4704015"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31" name="Rectangle 30"/>
          <p:cNvSpPr/>
          <p:nvPr/>
        </p:nvSpPr>
        <p:spPr>
          <a:xfrm>
            <a:off x="5580112"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32" name="Rectangle 31"/>
          <p:cNvSpPr/>
          <p:nvPr/>
        </p:nvSpPr>
        <p:spPr>
          <a:xfrm>
            <a:off x="7080277"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33" name="Rectangle 32"/>
          <p:cNvSpPr/>
          <p:nvPr/>
        </p:nvSpPr>
        <p:spPr>
          <a:xfrm>
            <a:off x="7956376"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34" name="ZoneTexte 33"/>
          <p:cNvSpPr txBox="1"/>
          <p:nvPr/>
        </p:nvSpPr>
        <p:spPr>
          <a:xfrm rot="19238916">
            <a:off x="2592347" y="4532412"/>
            <a:ext cx="1092029" cy="307777"/>
          </a:xfrm>
          <a:prstGeom prst="rect">
            <a:avLst/>
          </a:prstGeom>
          <a:noFill/>
        </p:spPr>
        <p:txBody>
          <a:bodyPr wrap="none" rtlCol="0">
            <a:spAutoFit/>
          </a:bodyPr>
          <a:lstStyle/>
          <a:p>
            <a:pPr algn="r"/>
            <a:r>
              <a:rPr lang="fr-FR" sz="1400" dirty="0" smtClean="0">
                <a:solidFill>
                  <a:schemeClr val="tx2">
                    <a:lumMod val="50000"/>
                    <a:lumOff val="50000"/>
                  </a:schemeClr>
                </a:solidFill>
              </a:rPr>
              <a:t>Extraction</a:t>
            </a:r>
            <a:endParaRPr lang="fr-FR" sz="1400" dirty="0">
              <a:solidFill>
                <a:schemeClr val="tx2">
                  <a:lumMod val="50000"/>
                  <a:lumOff val="50000"/>
                </a:schemeClr>
              </a:solidFill>
            </a:endParaRPr>
          </a:p>
        </p:txBody>
      </p:sp>
      <p:sp>
        <p:nvSpPr>
          <p:cNvPr id="35" name="ZoneTexte 34"/>
          <p:cNvSpPr txBox="1"/>
          <p:nvPr/>
        </p:nvSpPr>
        <p:spPr>
          <a:xfrm rot="19238916">
            <a:off x="3088744" y="4674244"/>
            <a:ext cx="1539396" cy="307777"/>
          </a:xfrm>
          <a:prstGeom prst="rect">
            <a:avLst/>
          </a:prstGeom>
          <a:noFill/>
        </p:spPr>
        <p:txBody>
          <a:bodyPr wrap="none" rtlCol="0">
            <a:spAutoFit/>
          </a:bodyPr>
          <a:lstStyle/>
          <a:p>
            <a:pPr algn="r"/>
            <a:r>
              <a:rPr lang="fr-FR" sz="1400" dirty="0" smtClean="0"/>
              <a:t>Transformation</a:t>
            </a:r>
            <a:endParaRPr lang="fr-FR" sz="1400" dirty="0"/>
          </a:p>
        </p:txBody>
      </p:sp>
      <p:sp>
        <p:nvSpPr>
          <p:cNvPr id="36" name="ZoneTexte 35"/>
          <p:cNvSpPr txBox="1"/>
          <p:nvPr/>
        </p:nvSpPr>
        <p:spPr>
          <a:xfrm rot="19238916">
            <a:off x="4210476" y="4556542"/>
            <a:ext cx="1168140" cy="307777"/>
          </a:xfrm>
          <a:prstGeom prst="rect">
            <a:avLst/>
          </a:prstGeom>
          <a:noFill/>
        </p:spPr>
        <p:txBody>
          <a:bodyPr wrap="none" rtlCol="0">
            <a:spAutoFit/>
          </a:bodyPr>
          <a:lstStyle/>
          <a:p>
            <a:pPr algn="r"/>
            <a:r>
              <a:rPr lang="fr-FR" sz="1400" dirty="0" smtClean="0">
                <a:solidFill>
                  <a:schemeClr val="tx2">
                    <a:lumMod val="50000"/>
                    <a:lumOff val="50000"/>
                  </a:schemeClr>
                </a:solidFill>
              </a:rPr>
              <a:t>Fabrication</a:t>
            </a:r>
            <a:endParaRPr lang="fr-FR" sz="1400" dirty="0">
              <a:solidFill>
                <a:schemeClr val="tx2">
                  <a:lumMod val="50000"/>
                  <a:lumOff val="50000"/>
                </a:schemeClr>
              </a:solidFill>
            </a:endParaRPr>
          </a:p>
        </p:txBody>
      </p:sp>
      <p:sp>
        <p:nvSpPr>
          <p:cNvPr id="37" name="ZoneTexte 36"/>
          <p:cNvSpPr txBox="1"/>
          <p:nvPr/>
        </p:nvSpPr>
        <p:spPr>
          <a:xfrm rot="19238916">
            <a:off x="5141419" y="4514157"/>
            <a:ext cx="1034449" cy="307777"/>
          </a:xfrm>
          <a:prstGeom prst="rect">
            <a:avLst/>
          </a:prstGeom>
          <a:noFill/>
        </p:spPr>
        <p:txBody>
          <a:bodyPr wrap="none" rtlCol="0">
            <a:spAutoFit/>
          </a:bodyPr>
          <a:lstStyle/>
          <a:p>
            <a:pPr algn="r"/>
            <a:r>
              <a:rPr lang="fr-FR" sz="1400" dirty="0" smtClean="0">
                <a:solidFill>
                  <a:schemeClr val="tx2">
                    <a:lumMod val="50000"/>
                    <a:lumOff val="50000"/>
                  </a:schemeClr>
                </a:solidFill>
              </a:rPr>
              <a:t>Transport</a:t>
            </a:r>
            <a:endParaRPr lang="fr-FR" sz="1400" dirty="0">
              <a:solidFill>
                <a:schemeClr val="tx2">
                  <a:lumMod val="50000"/>
                  <a:lumOff val="50000"/>
                </a:schemeClr>
              </a:solidFill>
            </a:endParaRPr>
          </a:p>
        </p:txBody>
      </p:sp>
      <p:sp>
        <p:nvSpPr>
          <p:cNvPr id="38" name="ZoneTexte 37"/>
          <p:cNvSpPr txBox="1"/>
          <p:nvPr/>
        </p:nvSpPr>
        <p:spPr>
          <a:xfrm rot="19238916">
            <a:off x="6445091" y="4614458"/>
            <a:ext cx="1350819" cy="307777"/>
          </a:xfrm>
          <a:prstGeom prst="rect">
            <a:avLst/>
          </a:prstGeom>
          <a:noFill/>
        </p:spPr>
        <p:txBody>
          <a:bodyPr wrap="square" rtlCol="0">
            <a:spAutoFit/>
          </a:bodyPr>
          <a:lstStyle/>
          <a:p>
            <a:pPr algn="r"/>
            <a:r>
              <a:rPr lang="fr-FR" sz="1400" dirty="0" smtClean="0">
                <a:solidFill>
                  <a:schemeClr val="tx2">
                    <a:lumMod val="50000"/>
                    <a:lumOff val="50000"/>
                  </a:schemeClr>
                </a:solidFill>
              </a:rPr>
              <a:t>Etape n </a:t>
            </a:r>
            <a:endParaRPr lang="fr-FR" sz="1400" dirty="0">
              <a:solidFill>
                <a:schemeClr val="tx2">
                  <a:lumMod val="50000"/>
                  <a:lumOff val="50000"/>
                </a:schemeClr>
              </a:solidFill>
            </a:endParaRPr>
          </a:p>
        </p:txBody>
      </p:sp>
      <p:sp>
        <p:nvSpPr>
          <p:cNvPr id="39" name="ZoneTexte 38"/>
          <p:cNvSpPr txBox="1"/>
          <p:nvPr/>
        </p:nvSpPr>
        <p:spPr>
          <a:xfrm rot="19238916">
            <a:off x="7183479" y="4659407"/>
            <a:ext cx="1492599" cy="307777"/>
          </a:xfrm>
          <a:prstGeom prst="rect">
            <a:avLst/>
          </a:prstGeom>
          <a:noFill/>
        </p:spPr>
        <p:txBody>
          <a:bodyPr wrap="square" rtlCol="0">
            <a:spAutoFit/>
          </a:bodyPr>
          <a:lstStyle/>
          <a:p>
            <a:pPr algn="r"/>
            <a:r>
              <a:rPr lang="fr-FR" sz="1400" dirty="0" smtClean="0">
                <a:solidFill>
                  <a:schemeClr val="tx2">
                    <a:lumMod val="50000"/>
                    <a:lumOff val="50000"/>
                  </a:schemeClr>
                </a:solidFill>
              </a:rPr>
              <a:t>Elimination</a:t>
            </a:r>
            <a:endParaRPr lang="fr-FR" sz="1400" dirty="0">
              <a:solidFill>
                <a:schemeClr val="tx2">
                  <a:lumMod val="50000"/>
                  <a:lumOff val="50000"/>
                </a:schemeClr>
              </a:solidFill>
            </a:endParaRPr>
          </a:p>
        </p:txBody>
      </p:sp>
      <p:sp>
        <p:nvSpPr>
          <p:cNvPr id="40" name="ZoneTexte 39"/>
          <p:cNvSpPr txBox="1"/>
          <p:nvPr/>
        </p:nvSpPr>
        <p:spPr>
          <a:xfrm>
            <a:off x="448539" y="3810526"/>
            <a:ext cx="2539285" cy="338554"/>
          </a:xfrm>
          <a:prstGeom prst="rect">
            <a:avLst/>
          </a:prstGeom>
          <a:noFill/>
        </p:spPr>
        <p:txBody>
          <a:bodyPr wrap="none" rtlCol="0">
            <a:spAutoFit/>
          </a:bodyPr>
          <a:lstStyle/>
          <a:p>
            <a:pPr algn="r"/>
            <a:r>
              <a:rPr lang="fr-FR" sz="1600" dirty="0" smtClean="0"/>
              <a:t>Prélèvement ressource</a:t>
            </a:r>
            <a:endParaRPr lang="fr-FR" sz="1600" dirty="0"/>
          </a:p>
        </p:txBody>
      </p:sp>
      <p:sp>
        <p:nvSpPr>
          <p:cNvPr id="41" name="ZoneTexte 40"/>
          <p:cNvSpPr txBox="1"/>
          <p:nvPr/>
        </p:nvSpPr>
        <p:spPr>
          <a:xfrm>
            <a:off x="363388" y="3182199"/>
            <a:ext cx="2624436" cy="338554"/>
          </a:xfrm>
          <a:prstGeom prst="rect">
            <a:avLst/>
          </a:prstGeom>
          <a:noFill/>
        </p:spPr>
        <p:txBody>
          <a:bodyPr wrap="none" rtlCol="0">
            <a:spAutoFit/>
          </a:bodyPr>
          <a:lstStyle/>
          <a:p>
            <a:pPr algn="r"/>
            <a:r>
              <a:rPr lang="fr-FR" sz="1600" dirty="0" smtClean="0"/>
              <a:t>Changement climatique</a:t>
            </a:r>
            <a:endParaRPr lang="fr-FR" sz="1600" dirty="0"/>
          </a:p>
        </p:txBody>
      </p:sp>
      <p:sp>
        <p:nvSpPr>
          <p:cNvPr id="42" name="ZoneTexte 41"/>
          <p:cNvSpPr txBox="1"/>
          <p:nvPr/>
        </p:nvSpPr>
        <p:spPr>
          <a:xfrm>
            <a:off x="1313969" y="2535868"/>
            <a:ext cx="1673855" cy="338554"/>
          </a:xfrm>
          <a:prstGeom prst="rect">
            <a:avLst/>
          </a:prstGeom>
          <a:noFill/>
        </p:spPr>
        <p:txBody>
          <a:bodyPr wrap="none" rtlCol="0">
            <a:spAutoFit/>
          </a:bodyPr>
          <a:lstStyle/>
          <a:p>
            <a:pPr algn="r"/>
            <a:r>
              <a:rPr lang="fr-FR" sz="1600" dirty="0" smtClean="0"/>
              <a:t>Eutrophisation</a:t>
            </a:r>
            <a:endParaRPr lang="fr-FR" sz="1600" dirty="0"/>
          </a:p>
        </p:txBody>
      </p:sp>
      <p:sp>
        <p:nvSpPr>
          <p:cNvPr id="43" name="ZoneTexte 42"/>
          <p:cNvSpPr txBox="1"/>
          <p:nvPr/>
        </p:nvSpPr>
        <p:spPr>
          <a:xfrm>
            <a:off x="1875020" y="1218238"/>
            <a:ext cx="1112804" cy="338554"/>
          </a:xfrm>
          <a:prstGeom prst="rect">
            <a:avLst/>
          </a:prstGeom>
          <a:noFill/>
        </p:spPr>
        <p:txBody>
          <a:bodyPr wrap="none" rtlCol="0">
            <a:spAutoFit/>
          </a:bodyPr>
          <a:lstStyle/>
          <a:p>
            <a:pPr algn="r"/>
            <a:r>
              <a:rPr lang="fr-FR" sz="1600" dirty="0" smtClean="0"/>
              <a:t>Impact n</a:t>
            </a:r>
            <a:endParaRPr lang="fr-FR" sz="1600" dirty="0"/>
          </a:p>
        </p:txBody>
      </p:sp>
      <p:sp>
        <p:nvSpPr>
          <p:cNvPr id="44" name="ZoneTexte 43"/>
          <p:cNvSpPr txBox="1"/>
          <p:nvPr/>
        </p:nvSpPr>
        <p:spPr>
          <a:xfrm>
            <a:off x="1876622" y="591652"/>
            <a:ext cx="1111202" cy="338554"/>
          </a:xfrm>
          <a:prstGeom prst="rect">
            <a:avLst/>
          </a:prstGeom>
          <a:noFill/>
        </p:spPr>
        <p:txBody>
          <a:bodyPr wrap="none" rtlCol="0">
            <a:spAutoFit/>
          </a:bodyPr>
          <a:lstStyle/>
          <a:p>
            <a:pPr algn="r"/>
            <a:r>
              <a:rPr lang="fr-FR" sz="1600" dirty="0" smtClean="0"/>
              <a:t>Land use</a:t>
            </a:r>
            <a:endParaRPr lang="fr-FR"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restriction de l’</a:t>
            </a:r>
            <a:r>
              <a:rPr lang="fr-FR" dirty="0" err="1" smtClean="0"/>
              <a:t>acv</a:t>
            </a:r>
            <a:endParaRPr lang="fr-FR" dirty="0"/>
          </a:p>
        </p:txBody>
      </p:sp>
      <p:sp>
        <p:nvSpPr>
          <p:cNvPr id="4" name="Rectangle 3"/>
          <p:cNvSpPr/>
          <p:nvPr/>
        </p:nvSpPr>
        <p:spPr>
          <a:xfrm>
            <a:off x="2951821"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3827918"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4704015"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5580112"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7080277"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7956376" y="54868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2951821"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1" name="Rectangle 10"/>
          <p:cNvSpPr/>
          <p:nvPr/>
        </p:nvSpPr>
        <p:spPr>
          <a:xfrm>
            <a:off x="3827918"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2" name="Rectangle 11"/>
          <p:cNvSpPr/>
          <p:nvPr/>
        </p:nvSpPr>
        <p:spPr>
          <a:xfrm>
            <a:off x="4704015"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3" name="Rectangle 12"/>
          <p:cNvSpPr/>
          <p:nvPr/>
        </p:nvSpPr>
        <p:spPr>
          <a:xfrm>
            <a:off x="5580112"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4" name="Rectangle 13"/>
          <p:cNvSpPr/>
          <p:nvPr/>
        </p:nvSpPr>
        <p:spPr>
          <a:xfrm>
            <a:off x="7080277"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5" name="Rectangle 14"/>
          <p:cNvSpPr/>
          <p:nvPr/>
        </p:nvSpPr>
        <p:spPr>
          <a:xfrm>
            <a:off x="7956376" y="1196752"/>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6" name="Rectangle 15"/>
          <p:cNvSpPr/>
          <p:nvPr/>
        </p:nvSpPr>
        <p:spPr>
          <a:xfrm>
            <a:off x="2951821"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7" name="Rectangle 16"/>
          <p:cNvSpPr/>
          <p:nvPr/>
        </p:nvSpPr>
        <p:spPr>
          <a:xfrm>
            <a:off x="3827918"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8" name="Rectangle 17"/>
          <p:cNvSpPr/>
          <p:nvPr/>
        </p:nvSpPr>
        <p:spPr>
          <a:xfrm>
            <a:off x="4704015"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9" name="Rectangle 18"/>
          <p:cNvSpPr/>
          <p:nvPr/>
        </p:nvSpPr>
        <p:spPr>
          <a:xfrm>
            <a:off x="5580112"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0" name="Rectangle 19"/>
          <p:cNvSpPr/>
          <p:nvPr/>
        </p:nvSpPr>
        <p:spPr>
          <a:xfrm>
            <a:off x="7080277"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1" name="Rectangle 20"/>
          <p:cNvSpPr/>
          <p:nvPr/>
        </p:nvSpPr>
        <p:spPr>
          <a:xfrm>
            <a:off x="7956376" y="2492896"/>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2" name="Rectangle 21"/>
          <p:cNvSpPr/>
          <p:nvPr/>
        </p:nvSpPr>
        <p:spPr>
          <a:xfrm>
            <a:off x="2951821"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3" name="Rectangle 22"/>
          <p:cNvSpPr/>
          <p:nvPr/>
        </p:nvSpPr>
        <p:spPr>
          <a:xfrm>
            <a:off x="3827918"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4" name="Rectangle 23"/>
          <p:cNvSpPr/>
          <p:nvPr/>
        </p:nvSpPr>
        <p:spPr>
          <a:xfrm>
            <a:off x="4704015"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5" name="Rectangle 24"/>
          <p:cNvSpPr/>
          <p:nvPr/>
        </p:nvSpPr>
        <p:spPr>
          <a:xfrm>
            <a:off x="5580112"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6" name="Rectangle 25"/>
          <p:cNvSpPr/>
          <p:nvPr/>
        </p:nvSpPr>
        <p:spPr>
          <a:xfrm>
            <a:off x="7080277"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7" name="Rectangle 26"/>
          <p:cNvSpPr/>
          <p:nvPr/>
        </p:nvSpPr>
        <p:spPr>
          <a:xfrm>
            <a:off x="7956376" y="3140968"/>
            <a:ext cx="720080" cy="4320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
        <p:nvSpPr>
          <p:cNvPr id="28" name="Rectangle 27"/>
          <p:cNvSpPr/>
          <p:nvPr/>
        </p:nvSpPr>
        <p:spPr>
          <a:xfrm>
            <a:off x="2951821"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9" name="Rectangle 28"/>
          <p:cNvSpPr/>
          <p:nvPr/>
        </p:nvSpPr>
        <p:spPr>
          <a:xfrm>
            <a:off x="3827918"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0" name="Rectangle 29"/>
          <p:cNvSpPr/>
          <p:nvPr/>
        </p:nvSpPr>
        <p:spPr>
          <a:xfrm>
            <a:off x="4704015"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1" name="Rectangle 30"/>
          <p:cNvSpPr/>
          <p:nvPr/>
        </p:nvSpPr>
        <p:spPr>
          <a:xfrm>
            <a:off x="5580112"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2" name="Rectangle 31"/>
          <p:cNvSpPr/>
          <p:nvPr/>
        </p:nvSpPr>
        <p:spPr>
          <a:xfrm>
            <a:off x="7080277"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3" name="Rectangle 32"/>
          <p:cNvSpPr/>
          <p:nvPr/>
        </p:nvSpPr>
        <p:spPr>
          <a:xfrm>
            <a:off x="7956376" y="3789040"/>
            <a:ext cx="720080" cy="432048"/>
          </a:xfrm>
          <a:prstGeom prst="rect">
            <a:avLst/>
          </a:prstGeom>
          <a:solidFill>
            <a:schemeClr val="tx2">
              <a:lumMod val="25000"/>
              <a:lumOff val="75000"/>
            </a:schemeClr>
          </a:solidFill>
          <a:ln>
            <a:solidFill>
              <a:schemeClr val="tx2">
                <a:lumMod val="75000"/>
                <a:lumOff val="2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34" name="ZoneTexte 33"/>
          <p:cNvSpPr txBox="1"/>
          <p:nvPr/>
        </p:nvSpPr>
        <p:spPr>
          <a:xfrm rot="19238916">
            <a:off x="2592347" y="4532412"/>
            <a:ext cx="1092029" cy="307777"/>
          </a:xfrm>
          <a:prstGeom prst="rect">
            <a:avLst/>
          </a:prstGeom>
          <a:noFill/>
        </p:spPr>
        <p:txBody>
          <a:bodyPr wrap="none" rtlCol="0">
            <a:spAutoFit/>
          </a:bodyPr>
          <a:lstStyle/>
          <a:p>
            <a:pPr algn="r"/>
            <a:r>
              <a:rPr lang="fr-FR" sz="1400" dirty="0" smtClean="0"/>
              <a:t>Extraction</a:t>
            </a:r>
            <a:endParaRPr lang="fr-FR" sz="1400" dirty="0"/>
          </a:p>
        </p:txBody>
      </p:sp>
      <p:sp>
        <p:nvSpPr>
          <p:cNvPr id="35" name="ZoneTexte 34"/>
          <p:cNvSpPr txBox="1"/>
          <p:nvPr/>
        </p:nvSpPr>
        <p:spPr>
          <a:xfrm rot="19238916">
            <a:off x="3088744" y="4674244"/>
            <a:ext cx="1539396" cy="307777"/>
          </a:xfrm>
          <a:prstGeom prst="rect">
            <a:avLst/>
          </a:prstGeom>
          <a:noFill/>
        </p:spPr>
        <p:txBody>
          <a:bodyPr wrap="none" rtlCol="0">
            <a:spAutoFit/>
          </a:bodyPr>
          <a:lstStyle/>
          <a:p>
            <a:pPr algn="r"/>
            <a:r>
              <a:rPr lang="fr-FR" sz="1400" dirty="0" smtClean="0"/>
              <a:t>Transformation</a:t>
            </a:r>
            <a:endParaRPr lang="fr-FR" sz="1400" dirty="0"/>
          </a:p>
        </p:txBody>
      </p:sp>
      <p:sp>
        <p:nvSpPr>
          <p:cNvPr id="36" name="ZoneTexte 35"/>
          <p:cNvSpPr txBox="1"/>
          <p:nvPr/>
        </p:nvSpPr>
        <p:spPr>
          <a:xfrm rot="19238916">
            <a:off x="4210476" y="4556542"/>
            <a:ext cx="1168140" cy="307777"/>
          </a:xfrm>
          <a:prstGeom prst="rect">
            <a:avLst/>
          </a:prstGeom>
          <a:noFill/>
        </p:spPr>
        <p:txBody>
          <a:bodyPr wrap="none" rtlCol="0">
            <a:spAutoFit/>
          </a:bodyPr>
          <a:lstStyle/>
          <a:p>
            <a:pPr algn="r"/>
            <a:r>
              <a:rPr lang="fr-FR" sz="1400" dirty="0" smtClean="0"/>
              <a:t>Fabrication</a:t>
            </a:r>
            <a:endParaRPr lang="fr-FR" sz="1400" dirty="0"/>
          </a:p>
        </p:txBody>
      </p:sp>
      <p:sp>
        <p:nvSpPr>
          <p:cNvPr id="37" name="ZoneTexte 36"/>
          <p:cNvSpPr txBox="1"/>
          <p:nvPr/>
        </p:nvSpPr>
        <p:spPr>
          <a:xfrm rot="19238916">
            <a:off x="5141419" y="4514157"/>
            <a:ext cx="1034449" cy="307777"/>
          </a:xfrm>
          <a:prstGeom prst="rect">
            <a:avLst/>
          </a:prstGeom>
          <a:noFill/>
        </p:spPr>
        <p:txBody>
          <a:bodyPr wrap="none" rtlCol="0">
            <a:spAutoFit/>
          </a:bodyPr>
          <a:lstStyle/>
          <a:p>
            <a:pPr algn="r"/>
            <a:r>
              <a:rPr lang="fr-FR" sz="1400" dirty="0" smtClean="0"/>
              <a:t>Transport</a:t>
            </a:r>
            <a:endParaRPr lang="fr-FR" sz="1400" dirty="0"/>
          </a:p>
        </p:txBody>
      </p:sp>
      <p:sp>
        <p:nvSpPr>
          <p:cNvPr id="38" name="ZoneTexte 37"/>
          <p:cNvSpPr txBox="1"/>
          <p:nvPr/>
        </p:nvSpPr>
        <p:spPr>
          <a:xfrm rot="19238916">
            <a:off x="6445091" y="4614458"/>
            <a:ext cx="1350819" cy="307777"/>
          </a:xfrm>
          <a:prstGeom prst="rect">
            <a:avLst/>
          </a:prstGeom>
          <a:noFill/>
        </p:spPr>
        <p:txBody>
          <a:bodyPr wrap="square" rtlCol="0">
            <a:spAutoFit/>
          </a:bodyPr>
          <a:lstStyle/>
          <a:p>
            <a:pPr algn="r"/>
            <a:r>
              <a:rPr lang="fr-FR" sz="1400" dirty="0" smtClean="0"/>
              <a:t>Etape n </a:t>
            </a:r>
            <a:endParaRPr lang="fr-FR" sz="1400" dirty="0"/>
          </a:p>
        </p:txBody>
      </p:sp>
      <p:sp>
        <p:nvSpPr>
          <p:cNvPr id="39" name="ZoneTexte 38"/>
          <p:cNvSpPr txBox="1"/>
          <p:nvPr/>
        </p:nvSpPr>
        <p:spPr>
          <a:xfrm rot="19238916">
            <a:off x="7183479" y="4659407"/>
            <a:ext cx="1492599" cy="307777"/>
          </a:xfrm>
          <a:prstGeom prst="rect">
            <a:avLst/>
          </a:prstGeom>
          <a:noFill/>
        </p:spPr>
        <p:txBody>
          <a:bodyPr wrap="square" rtlCol="0">
            <a:spAutoFit/>
          </a:bodyPr>
          <a:lstStyle/>
          <a:p>
            <a:pPr algn="r"/>
            <a:r>
              <a:rPr lang="fr-FR" sz="1400" dirty="0" smtClean="0"/>
              <a:t>Elimination</a:t>
            </a:r>
            <a:endParaRPr lang="fr-FR" sz="1400" dirty="0"/>
          </a:p>
        </p:txBody>
      </p:sp>
      <p:sp>
        <p:nvSpPr>
          <p:cNvPr id="40" name="ZoneTexte 39"/>
          <p:cNvSpPr txBox="1"/>
          <p:nvPr/>
        </p:nvSpPr>
        <p:spPr>
          <a:xfrm>
            <a:off x="448539" y="3810526"/>
            <a:ext cx="2539285" cy="338554"/>
          </a:xfrm>
          <a:prstGeom prst="rect">
            <a:avLst/>
          </a:prstGeom>
          <a:noFill/>
        </p:spPr>
        <p:txBody>
          <a:bodyPr wrap="none" rtlCol="0">
            <a:spAutoFit/>
          </a:bodyPr>
          <a:lstStyle/>
          <a:p>
            <a:pPr algn="r"/>
            <a:r>
              <a:rPr lang="fr-FR" sz="1600" dirty="0" smtClean="0">
                <a:solidFill>
                  <a:schemeClr val="tx2">
                    <a:lumMod val="50000"/>
                    <a:lumOff val="50000"/>
                  </a:schemeClr>
                </a:solidFill>
              </a:rPr>
              <a:t>Prélèvement ressource</a:t>
            </a:r>
            <a:endParaRPr lang="fr-FR" sz="1600" dirty="0">
              <a:solidFill>
                <a:schemeClr val="tx2">
                  <a:lumMod val="50000"/>
                  <a:lumOff val="50000"/>
                </a:schemeClr>
              </a:solidFill>
            </a:endParaRPr>
          </a:p>
        </p:txBody>
      </p:sp>
      <p:sp>
        <p:nvSpPr>
          <p:cNvPr id="41" name="ZoneTexte 40"/>
          <p:cNvSpPr txBox="1"/>
          <p:nvPr/>
        </p:nvSpPr>
        <p:spPr>
          <a:xfrm>
            <a:off x="363388" y="3182199"/>
            <a:ext cx="2624436" cy="338554"/>
          </a:xfrm>
          <a:prstGeom prst="rect">
            <a:avLst/>
          </a:prstGeom>
          <a:noFill/>
        </p:spPr>
        <p:txBody>
          <a:bodyPr wrap="none" rtlCol="0">
            <a:spAutoFit/>
          </a:bodyPr>
          <a:lstStyle/>
          <a:p>
            <a:pPr algn="r"/>
            <a:r>
              <a:rPr lang="fr-FR" sz="1600" dirty="0" smtClean="0"/>
              <a:t>Changement climatique</a:t>
            </a:r>
            <a:endParaRPr lang="fr-FR" sz="1600" dirty="0"/>
          </a:p>
        </p:txBody>
      </p:sp>
      <p:sp>
        <p:nvSpPr>
          <p:cNvPr id="42" name="ZoneTexte 41"/>
          <p:cNvSpPr txBox="1"/>
          <p:nvPr/>
        </p:nvSpPr>
        <p:spPr>
          <a:xfrm>
            <a:off x="1313969" y="2535868"/>
            <a:ext cx="1673855" cy="338554"/>
          </a:xfrm>
          <a:prstGeom prst="rect">
            <a:avLst/>
          </a:prstGeom>
          <a:noFill/>
        </p:spPr>
        <p:txBody>
          <a:bodyPr wrap="none" rtlCol="0">
            <a:spAutoFit/>
          </a:bodyPr>
          <a:lstStyle/>
          <a:p>
            <a:pPr algn="r"/>
            <a:r>
              <a:rPr lang="fr-FR" sz="1600" dirty="0" smtClean="0">
                <a:solidFill>
                  <a:schemeClr val="tx2">
                    <a:lumMod val="50000"/>
                    <a:lumOff val="50000"/>
                  </a:schemeClr>
                </a:solidFill>
              </a:rPr>
              <a:t>Eutrophisation</a:t>
            </a:r>
            <a:endParaRPr lang="fr-FR" sz="1600" dirty="0">
              <a:solidFill>
                <a:schemeClr val="tx2">
                  <a:lumMod val="50000"/>
                  <a:lumOff val="50000"/>
                </a:schemeClr>
              </a:solidFill>
            </a:endParaRPr>
          </a:p>
        </p:txBody>
      </p:sp>
      <p:sp>
        <p:nvSpPr>
          <p:cNvPr id="43" name="ZoneTexte 42"/>
          <p:cNvSpPr txBox="1"/>
          <p:nvPr/>
        </p:nvSpPr>
        <p:spPr>
          <a:xfrm>
            <a:off x="1875020" y="1218238"/>
            <a:ext cx="1112804" cy="338554"/>
          </a:xfrm>
          <a:prstGeom prst="rect">
            <a:avLst/>
          </a:prstGeom>
          <a:noFill/>
        </p:spPr>
        <p:txBody>
          <a:bodyPr wrap="none" rtlCol="0">
            <a:spAutoFit/>
          </a:bodyPr>
          <a:lstStyle/>
          <a:p>
            <a:pPr algn="r"/>
            <a:r>
              <a:rPr lang="fr-FR" sz="1600" dirty="0" smtClean="0">
                <a:solidFill>
                  <a:schemeClr val="tx2">
                    <a:lumMod val="50000"/>
                    <a:lumOff val="50000"/>
                  </a:schemeClr>
                </a:solidFill>
              </a:rPr>
              <a:t>Impact n</a:t>
            </a:r>
            <a:endParaRPr lang="fr-FR" sz="1600" dirty="0">
              <a:solidFill>
                <a:schemeClr val="tx2">
                  <a:lumMod val="50000"/>
                  <a:lumOff val="50000"/>
                </a:schemeClr>
              </a:solidFill>
            </a:endParaRPr>
          </a:p>
        </p:txBody>
      </p:sp>
      <p:sp>
        <p:nvSpPr>
          <p:cNvPr id="44" name="ZoneTexte 43"/>
          <p:cNvSpPr txBox="1"/>
          <p:nvPr/>
        </p:nvSpPr>
        <p:spPr>
          <a:xfrm>
            <a:off x="1876622" y="591652"/>
            <a:ext cx="1111202" cy="338554"/>
          </a:xfrm>
          <a:prstGeom prst="rect">
            <a:avLst/>
          </a:prstGeom>
          <a:noFill/>
        </p:spPr>
        <p:txBody>
          <a:bodyPr wrap="none" rtlCol="0">
            <a:spAutoFit/>
          </a:bodyPr>
          <a:lstStyle/>
          <a:p>
            <a:pPr algn="r"/>
            <a:r>
              <a:rPr lang="fr-FR" sz="1600" dirty="0" smtClean="0">
                <a:solidFill>
                  <a:schemeClr val="tx2">
                    <a:lumMod val="50000"/>
                    <a:lumOff val="50000"/>
                  </a:schemeClr>
                </a:solidFill>
              </a:rPr>
              <a:t>Land use</a:t>
            </a:r>
            <a:endParaRPr lang="fr-FR" sz="1600" dirty="0">
              <a:solidFill>
                <a:schemeClr val="tx2">
                  <a:lumMod val="50000"/>
                  <a:lumOff val="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Unité fonctionnelle</a:t>
            </a:r>
            <a:endParaRPr lang="fr-FR" dirty="0"/>
          </a:p>
        </p:txBody>
      </p:sp>
      <p:sp>
        <p:nvSpPr>
          <p:cNvPr id="3" name="Espace réservé du contenu 2"/>
          <p:cNvSpPr>
            <a:spLocks noGrp="1"/>
          </p:cNvSpPr>
          <p:nvPr>
            <p:ph idx="1"/>
          </p:nvPr>
        </p:nvSpPr>
        <p:spPr>
          <a:xfrm>
            <a:off x="467544" y="548680"/>
            <a:ext cx="8183880" cy="2062103"/>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a:buFont typeface="Arial" pitchFamily="34" charset="0"/>
              <a:buChar char="•"/>
            </a:pPr>
            <a:r>
              <a:rPr lang="fr-FR" sz="2400" dirty="0" smtClean="0">
                <a:solidFill>
                  <a:schemeClr val="dk1"/>
                </a:solidFill>
              </a:rPr>
              <a:t>L’unité fonctionnelle — UF — est l’élément clé de l’ACV</a:t>
            </a:r>
          </a:p>
          <a:p>
            <a:pPr>
              <a:buFont typeface="Arial" pitchFamily="34" charset="0"/>
              <a:buChar char="•"/>
            </a:pPr>
            <a:r>
              <a:rPr lang="fr-FR" sz="2400" dirty="0" smtClean="0">
                <a:solidFill>
                  <a:schemeClr val="dk1"/>
                </a:solidFill>
              </a:rPr>
              <a:t>L’UF permet les comparaisons entre des solutions différentes</a:t>
            </a:r>
          </a:p>
          <a:p>
            <a:pPr>
              <a:buFont typeface="Arial" pitchFamily="34" charset="0"/>
              <a:buChar char="•"/>
            </a:pPr>
            <a:r>
              <a:rPr lang="fr-FR" sz="2400" dirty="0" smtClean="0">
                <a:solidFill>
                  <a:schemeClr val="dk1"/>
                </a:solidFill>
              </a:rPr>
              <a:t>L’UF permet de quantifier les flux</a:t>
            </a:r>
          </a:p>
        </p:txBody>
      </p:sp>
      <p:sp>
        <p:nvSpPr>
          <p:cNvPr id="4" name="ZoneTexte 3"/>
          <p:cNvSpPr txBox="1"/>
          <p:nvPr/>
        </p:nvSpPr>
        <p:spPr>
          <a:xfrm>
            <a:off x="2123728" y="2924944"/>
            <a:ext cx="4185761" cy="203748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indent="-444500" algn="ctr">
              <a:lnSpc>
                <a:spcPct val="90000"/>
              </a:lnSpc>
              <a:spcBef>
                <a:spcPts val="2400"/>
              </a:spcBef>
              <a:buClr>
                <a:schemeClr val="accent1"/>
              </a:buClr>
              <a:buSzPct val="80000"/>
              <a:buFont typeface="Wingdings 2"/>
              <a:buChar char=""/>
            </a:pPr>
            <a:r>
              <a:rPr lang="fr-FR" sz="3200" dirty="0" smtClean="0">
                <a:solidFill>
                  <a:schemeClr val="dk1"/>
                </a:solidFill>
              </a:rPr>
              <a:t>Unité de produit</a:t>
            </a:r>
          </a:p>
          <a:p>
            <a:pPr indent="-444500" algn="ctr">
              <a:lnSpc>
                <a:spcPct val="90000"/>
              </a:lnSpc>
              <a:spcBef>
                <a:spcPts val="2400"/>
              </a:spcBef>
              <a:buClr>
                <a:schemeClr val="accent1"/>
              </a:buClr>
              <a:buSzPct val="80000"/>
              <a:buFont typeface="Wingdings 2"/>
              <a:buChar char=""/>
            </a:pPr>
            <a:r>
              <a:rPr lang="fr-FR" sz="3200" dirty="0" smtClean="0">
                <a:solidFill>
                  <a:schemeClr val="dk1"/>
                </a:solidFill>
              </a:rPr>
              <a:t>Unité de fonction</a:t>
            </a:r>
          </a:p>
          <a:p>
            <a:pPr indent="-444500" algn="ctr">
              <a:lnSpc>
                <a:spcPct val="90000"/>
              </a:lnSpc>
              <a:spcBef>
                <a:spcPts val="2400"/>
              </a:spcBef>
              <a:buClr>
                <a:schemeClr val="accent1"/>
              </a:buClr>
              <a:buSzPct val="80000"/>
              <a:buFont typeface="Wingdings 2"/>
              <a:buChar char=""/>
            </a:pPr>
            <a:r>
              <a:rPr lang="fr-FR" sz="3200" dirty="0" smtClean="0">
                <a:solidFill>
                  <a:schemeClr val="dk1"/>
                </a:solidFill>
              </a:rPr>
              <a:t>Unité de temps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Unité fonctionnelle</a:t>
            </a:r>
            <a:endParaRPr lang="fr-FR" dirty="0"/>
          </a:p>
        </p:txBody>
      </p:sp>
      <p:sp>
        <p:nvSpPr>
          <p:cNvPr id="3" name="Espace réservé du contenu 2"/>
          <p:cNvSpPr>
            <a:spLocks noGrp="1"/>
          </p:cNvSpPr>
          <p:nvPr>
            <p:ph idx="1"/>
          </p:nvPr>
        </p:nvSpPr>
        <p:spPr>
          <a:xfrm rot="16200000">
            <a:off x="-2496529" y="2360624"/>
            <a:ext cx="5424088" cy="648072"/>
          </a:xfrm>
        </p:spPr>
        <p:txBody>
          <a:bodyPr>
            <a:normAutofit/>
          </a:bodyPr>
          <a:lstStyle/>
          <a:p>
            <a:pPr algn="r">
              <a:buNone/>
            </a:pPr>
            <a:r>
              <a:rPr lang="fr-FR" sz="2000" b="1" i="1" dirty="0" smtClean="0">
                <a:solidFill>
                  <a:schemeClr val="accent2">
                    <a:lumMod val="75000"/>
                  </a:schemeClr>
                </a:solidFill>
              </a:rPr>
              <a:t>Fil rouge</a:t>
            </a:r>
            <a:endParaRPr lang="fr-FR" sz="2000" b="1" i="1" dirty="0">
              <a:solidFill>
                <a:schemeClr val="accent2">
                  <a:lumMod val="75000"/>
                </a:schemeClr>
              </a:solidFill>
            </a:endParaRPr>
          </a:p>
        </p:txBody>
      </p:sp>
      <p:pic>
        <p:nvPicPr>
          <p:cNvPr id="4" name="Picture 3" descr="C:\Users\cdtx\Desktop\image eco conception\pont 2.jpg"/>
          <p:cNvPicPr>
            <a:picLocks noChangeAspect="1" noChangeArrowheads="1"/>
          </p:cNvPicPr>
          <p:nvPr/>
        </p:nvPicPr>
        <p:blipFill>
          <a:blip r:embed="rId2" cstate="screen">
            <a:lum contrast="20000"/>
          </a:blip>
          <a:srcRect/>
          <a:stretch>
            <a:fillRect/>
          </a:stretch>
        </p:blipFill>
        <p:spPr bwMode="auto">
          <a:xfrm>
            <a:off x="539552" y="548680"/>
            <a:ext cx="3456384" cy="2592288"/>
          </a:xfrm>
          <a:prstGeom prst="rect">
            <a:avLst/>
          </a:prstGeom>
          <a:ln>
            <a:noFill/>
          </a:ln>
          <a:effectLst>
            <a:outerShdw blurRad="292100" dist="139700" dir="2700000" algn="tl" rotWithShape="0">
              <a:srgbClr val="333333">
                <a:alpha val="65000"/>
              </a:srgbClr>
            </a:outerShdw>
          </a:effectLst>
        </p:spPr>
      </p:pic>
      <p:sp>
        <p:nvSpPr>
          <p:cNvPr id="5" name="ZoneTexte 4"/>
          <p:cNvSpPr txBox="1"/>
          <p:nvPr/>
        </p:nvSpPr>
        <p:spPr>
          <a:xfrm>
            <a:off x="467544" y="3284984"/>
            <a:ext cx="5256584" cy="195130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355600" indent="-355600">
              <a:lnSpc>
                <a:spcPct val="90000"/>
              </a:lnSpc>
              <a:spcBef>
                <a:spcPts val="1200"/>
              </a:spcBef>
              <a:buClr>
                <a:schemeClr val="accent1"/>
              </a:buClr>
              <a:buSzPct val="80000"/>
              <a:buFont typeface="Wingdings 2"/>
              <a:buChar char=""/>
            </a:pPr>
            <a:r>
              <a:rPr lang="fr-FR" sz="2800" dirty="0" smtClean="0">
                <a:solidFill>
                  <a:schemeClr val="dk1"/>
                </a:solidFill>
              </a:rPr>
              <a:t>Pont en béton (PSDP) </a:t>
            </a:r>
          </a:p>
          <a:p>
            <a:pPr marL="355600" indent="-355600">
              <a:lnSpc>
                <a:spcPct val="90000"/>
              </a:lnSpc>
              <a:spcBef>
                <a:spcPts val="1200"/>
              </a:spcBef>
              <a:buClr>
                <a:schemeClr val="accent1"/>
              </a:buClr>
              <a:buSzPct val="80000"/>
              <a:buFont typeface="Wingdings 2"/>
              <a:buChar char=""/>
            </a:pPr>
            <a:r>
              <a:rPr lang="fr-FR" sz="2800" dirty="0" smtClean="0"/>
              <a:t>Franchissement d’autoroute par véhicules</a:t>
            </a:r>
          </a:p>
          <a:p>
            <a:pPr marL="355600" indent="-355600">
              <a:lnSpc>
                <a:spcPct val="90000"/>
              </a:lnSpc>
              <a:spcBef>
                <a:spcPts val="1200"/>
              </a:spcBef>
              <a:buClr>
                <a:schemeClr val="accent1"/>
              </a:buClr>
              <a:buSzPct val="80000"/>
              <a:buFont typeface="Wingdings 2"/>
              <a:buChar char=""/>
            </a:pPr>
            <a:r>
              <a:rPr lang="fr-FR" sz="2800" dirty="0" smtClean="0">
                <a:solidFill>
                  <a:schemeClr val="dk1"/>
                </a:solidFill>
              </a:rPr>
              <a:t>Pendant 100 ans</a:t>
            </a:r>
          </a:p>
        </p:txBody>
      </p:sp>
      <p:sp>
        <p:nvSpPr>
          <p:cNvPr id="6" name="ZoneTexte 5"/>
          <p:cNvSpPr txBox="1"/>
          <p:nvPr/>
        </p:nvSpPr>
        <p:spPr>
          <a:xfrm>
            <a:off x="5724128" y="3347700"/>
            <a:ext cx="3168352" cy="369332"/>
          </a:xfrm>
          <a:prstGeom prst="rect">
            <a:avLst/>
          </a:prstGeom>
          <a:noFill/>
          <a:ln>
            <a:noFill/>
          </a:ln>
        </p:spPr>
        <p:style>
          <a:lnRef idx="1">
            <a:schemeClr val="accent2"/>
          </a:lnRef>
          <a:fillRef idx="1001">
            <a:schemeClr val="lt1"/>
          </a:fillRef>
          <a:effectRef idx="1">
            <a:schemeClr val="accent2"/>
          </a:effectRef>
          <a:fontRef idx="minor">
            <a:schemeClr val="dk1"/>
          </a:fontRef>
        </p:style>
        <p:txBody>
          <a:bodyPr wrap="square" rtlCol="0">
            <a:spAutoFit/>
          </a:bodyPr>
          <a:lstStyle/>
          <a:p>
            <a:pPr marL="355600" indent="-355600">
              <a:lnSpc>
                <a:spcPct val="90000"/>
              </a:lnSpc>
              <a:spcBef>
                <a:spcPts val="1200"/>
              </a:spcBef>
              <a:buClr>
                <a:schemeClr val="accent1"/>
              </a:buClr>
              <a:buSzPct val="80000"/>
            </a:pPr>
            <a:r>
              <a:rPr lang="fr-FR" sz="2000" i="1" dirty="0" smtClean="0">
                <a:solidFill>
                  <a:schemeClr val="accent4">
                    <a:lumMod val="50000"/>
                  </a:schemeClr>
                </a:solidFill>
              </a:rPr>
              <a:t>Unité de produit</a:t>
            </a:r>
          </a:p>
        </p:txBody>
      </p:sp>
      <p:sp>
        <p:nvSpPr>
          <p:cNvPr id="7" name="ZoneTexte 6"/>
          <p:cNvSpPr txBox="1"/>
          <p:nvPr/>
        </p:nvSpPr>
        <p:spPr>
          <a:xfrm>
            <a:off x="5724128" y="4077072"/>
            <a:ext cx="5472608" cy="369332"/>
          </a:xfrm>
          <a:prstGeom prst="rect">
            <a:avLst/>
          </a:prstGeom>
          <a:noFill/>
          <a:ln>
            <a:noFill/>
          </a:ln>
        </p:spPr>
        <p:style>
          <a:lnRef idx="1">
            <a:schemeClr val="accent2"/>
          </a:lnRef>
          <a:fillRef idx="1001">
            <a:schemeClr val="lt1"/>
          </a:fillRef>
          <a:effectRef idx="1">
            <a:schemeClr val="accent2"/>
          </a:effectRef>
          <a:fontRef idx="minor">
            <a:schemeClr val="dk1"/>
          </a:fontRef>
        </p:style>
        <p:txBody>
          <a:bodyPr wrap="square" rtlCol="0">
            <a:spAutoFit/>
          </a:bodyPr>
          <a:lstStyle/>
          <a:p>
            <a:pPr marL="355600" indent="-355600">
              <a:lnSpc>
                <a:spcPct val="90000"/>
              </a:lnSpc>
              <a:spcBef>
                <a:spcPts val="1200"/>
              </a:spcBef>
              <a:buClr>
                <a:schemeClr val="accent1"/>
              </a:buClr>
              <a:buSzPct val="80000"/>
            </a:pPr>
            <a:r>
              <a:rPr lang="fr-FR" sz="2000" i="1" dirty="0" smtClean="0">
                <a:solidFill>
                  <a:schemeClr val="accent4">
                    <a:lumMod val="50000"/>
                  </a:schemeClr>
                </a:solidFill>
              </a:rPr>
              <a:t>Unité de fonction</a:t>
            </a:r>
          </a:p>
        </p:txBody>
      </p:sp>
      <p:sp>
        <p:nvSpPr>
          <p:cNvPr id="8" name="ZoneTexte 7"/>
          <p:cNvSpPr txBox="1"/>
          <p:nvPr/>
        </p:nvSpPr>
        <p:spPr>
          <a:xfrm>
            <a:off x="5724128" y="4859868"/>
            <a:ext cx="3600400" cy="369332"/>
          </a:xfrm>
          <a:prstGeom prst="rect">
            <a:avLst/>
          </a:prstGeom>
          <a:noFill/>
          <a:ln>
            <a:noFill/>
          </a:ln>
        </p:spPr>
        <p:style>
          <a:lnRef idx="1">
            <a:schemeClr val="accent2"/>
          </a:lnRef>
          <a:fillRef idx="1001">
            <a:schemeClr val="lt1"/>
          </a:fillRef>
          <a:effectRef idx="1">
            <a:schemeClr val="accent2"/>
          </a:effectRef>
          <a:fontRef idx="minor">
            <a:schemeClr val="dk1"/>
          </a:fontRef>
        </p:style>
        <p:txBody>
          <a:bodyPr wrap="square" rtlCol="0">
            <a:spAutoFit/>
          </a:bodyPr>
          <a:lstStyle/>
          <a:p>
            <a:pPr marL="355600" indent="-355600">
              <a:lnSpc>
                <a:spcPct val="90000"/>
              </a:lnSpc>
              <a:spcBef>
                <a:spcPts val="1200"/>
              </a:spcBef>
              <a:buClr>
                <a:schemeClr val="accent1"/>
              </a:buClr>
              <a:buSzPct val="80000"/>
            </a:pPr>
            <a:r>
              <a:rPr lang="fr-FR" sz="2000" i="1" dirty="0" smtClean="0">
                <a:solidFill>
                  <a:schemeClr val="accent4">
                    <a:lumMod val="50000"/>
                  </a:schemeClr>
                </a:solidFill>
              </a:rPr>
              <a:t>Unité de temps</a:t>
            </a:r>
          </a:p>
        </p:txBody>
      </p:sp>
      <p:pic>
        <p:nvPicPr>
          <p:cNvPr id="9" name="Picture 3" descr="C:\Users\cdtx\Desktop\image eco conception\pont 3.jpg"/>
          <p:cNvPicPr>
            <a:picLocks noChangeAspect="1" noChangeArrowheads="1"/>
          </p:cNvPicPr>
          <p:nvPr/>
        </p:nvPicPr>
        <p:blipFill>
          <a:blip r:embed="rId3" cstate="screen">
            <a:clrChange>
              <a:clrFrom>
                <a:srgbClr val="FFFFFD"/>
              </a:clrFrom>
              <a:clrTo>
                <a:srgbClr val="FFFFFD">
                  <a:alpha val="0"/>
                </a:srgbClr>
              </a:clrTo>
            </a:clrChange>
          </a:blip>
          <a:srcRect/>
          <a:stretch>
            <a:fillRect/>
          </a:stretch>
        </p:blipFill>
        <p:spPr bwMode="auto">
          <a:xfrm>
            <a:off x="4139952" y="548680"/>
            <a:ext cx="4608512" cy="236756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cdtx\Desktop\image eco conception\cle usb.png"/>
          <p:cNvPicPr>
            <a:picLocks noChangeAspect="1" noChangeArrowheads="1"/>
          </p:cNvPicPr>
          <p:nvPr/>
        </p:nvPicPr>
        <p:blipFill>
          <a:blip r:embed="rId2" cstate="screen"/>
          <a:srcRect/>
          <a:stretch>
            <a:fillRect/>
          </a:stretch>
        </p:blipFill>
        <p:spPr bwMode="auto">
          <a:xfrm>
            <a:off x="3635896" y="2924944"/>
            <a:ext cx="2940794" cy="2940794"/>
          </a:xfrm>
          <a:prstGeom prst="rect">
            <a:avLst/>
          </a:prstGeom>
          <a:ln>
            <a:noFill/>
          </a:ln>
          <a:effectLst>
            <a:outerShdw blurRad="292100" dist="139700" dir="2700000" algn="tl" rotWithShape="0">
              <a:srgbClr val="333333">
                <a:alpha val="65000"/>
              </a:srgbClr>
            </a:outerShdw>
          </a:effectLst>
        </p:spPr>
      </p:pic>
      <p:sp>
        <p:nvSpPr>
          <p:cNvPr id="2" name="Titre 1"/>
          <p:cNvSpPr>
            <a:spLocks noGrp="1"/>
          </p:cNvSpPr>
          <p:nvPr>
            <p:ph type="title"/>
          </p:nvPr>
        </p:nvSpPr>
        <p:spPr/>
        <p:txBody>
          <a:bodyPr/>
          <a:lstStyle/>
          <a:p>
            <a:r>
              <a:rPr lang="fr-FR" dirty="0" smtClean="0"/>
              <a:t>Unité fonctionnelle</a:t>
            </a:r>
            <a:endParaRPr lang="fr-FR" dirty="0"/>
          </a:p>
        </p:txBody>
      </p:sp>
      <p:sp>
        <p:nvSpPr>
          <p:cNvPr id="3" name="Espace réservé du contenu 2"/>
          <p:cNvSpPr>
            <a:spLocks noGrp="1"/>
          </p:cNvSpPr>
          <p:nvPr>
            <p:ph idx="1"/>
          </p:nvPr>
        </p:nvSpPr>
        <p:spPr>
          <a:xfrm>
            <a:off x="467544" y="476672"/>
            <a:ext cx="8183880" cy="1792798"/>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indent="0">
              <a:buNone/>
            </a:pPr>
            <a:r>
              <a:rPr lang="fr-FR" sz="2000" dirty="0" smtClean="0">
                <a:solidFill>
                  <a:schemeClr val="dk1"/>
                </a:solidFill>
              </a:rPr>
              <a:t>Autre exemple</a:t>
            </a:r>
          </a:p>
          <a:p>
            <a:pPr marL="0" indent="0">
              <a:buNone/>
            </a:pPr>
            <a:r>
              <a:rPr lang="fr-FR" sz="2000" dirty="0" smtClean="0">
                <a:solidFill>
                  <a:schemeClr val="dk1"/>
                </a:solidFill>
              </a:rPr>
              <a:t>L’ADEME s’est interrogée sur l’empreinte environnementale de l’usage des TIC et notamment de celui des clés USB.</a:t>
            </a:r>
          </a:p>
          <a:p>
            <a:pPr marL="0" indent="0">
              <a:buNone/>
            </a:pPr>
            <a:endParaRPr lang="fr-FR" sz="2000" dirty="0" smtClean="0"/>
          </a:p>
          <a:p>
            <a:pPr marL="0" indent="0">
              <a:buNone/>
            </a:pPr>
            <a:r>
              <a:rPr lang="fr-FR" sz="2000" dirty="0" smtClean="0">
                <a:solidFill>
                  <a:schemeClr val="dk1"/>
                </a:solidFill>
              </a:rPr>
              <a:t>Unité fonctionnelle retenue pour l’étude :</a:t>
            </a:r>
          </a:p>
        </p:txBody>
      </p:sp>
      <p:sp>
        <p:nvSpPr>
          <p:cNvPr id="5" name="ZoneTexte 4"/>
          <p:cNvSpPr txBox="1"/>
          <p:nvPr/>
        </p:nvSpPr>
        <p:spPr>
          <a:xfrm>
            <a:off x="1331640" y="2633078"/>
            <a:ext cx="6984776" cy="8679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indent="-444500" algn="ctr">
              <a:lnSpc>
                <a:spcPct val="90000"/>
              </a:lnSpc>
              <a:spcBef>
                <a:spcPts val="2400"/>
              </a:spcBef>
              <a:buClr>
                <a:schemeClr val="accent1"/>
              </a:buClr>
              <a:buSzPct val="80000"/>
            </a:pPr>
            <a:r>
              <a:rPr lang="fr-FR" sz="2800" dirty="0" smtClean="0">
                <a:solidFill>
                  <a:schemeClr val="dk1"/>
                </a:solidFill>
              </a:rPr>
              <a:t>Transmettre un document de 10 Mo à une personne, en France et en 2011</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Les étapes de la vie du pont</a:t>
            </a:r>
            <a:endParaRPr lang="fr-FR" dirty="0"/>
          </a:p>
        </p:txBody>
      </p:sp>
      <p:sp>
        <p:nvSpPr>
          <p:cNvPr id="4"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9218" name="Picture 2" descr="C:\Users\cdtx\Desktop\image eco conception\eco conc_0006.jpg"/>
          <p:cNvPicPr>
            <a:picLocks noChangeAspect="1" noChangeArrowheads="1"/>
          </p:cNvPicPr>
          <p:nvPr/>
        </p:nvPicPr>
        <p:blipFill>
          <a:blip r:embed="rId2" cstate="screen">
            <a:lum bright="-2000" contrast="3000"/>
          </a:blip>
          <a:srcRect/>
          <a:stretch>
            <a:fillRect/>
          </a:stretch>
        </p:blipFill>
        <p:spPr bwMode="auto">
          <a:xfrm>
            <a:off x="683568" y="980728"/>
            <a:ext cx="7804086" cy="381642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2920" y="5473784"/>
            <a:ext cx="8183880" cy="1051560"/>
          </a:xfrm>
        </p:spPr>
        <p:txBody>
          <a:bodyPr>
            <a:normAutofit fontScale="90000"/>
          </a:bodyPr>
          <a:lstStyle/>
          <a:p>
            <a:r>
              <a:rPr lang="fr-FR" dirty="0" smtClean="0"/>
              <a:t>Détail des étapes identifiées</a:t>
            </a:r>
            <a:endParaRPr lang="fr-FR" dirty="0"/>
          </a:p>
        </p:txBody>
      </p:sp>
      <p:pic>
        <p:nvPicPr>
          <p:cNvPr id="4" name="Picture 3" descr="C:\Users\cdtx\Desktop\image eco conception\eco conc_0008_NEW.jpg"/>
          <p:cNvPicPr>
            <a:picLocks noGrp="1" noChangeAspect="1" noChangeArrowheads="1"/>
          </p:cNvPicPr>
          <p:nvPr>
            <p:ph idx="1"/>
          </p:nvPr>
        </p:nvPicPr>
        <p:blipFill>
          <a:blip r:embed="rId2" cstate="screen"/>
          <a:srcRect/>
          <a:stretch>
            <a:fillRect/>
          </a:stretch>
        </p:blipFill>
        <p:spPr bwMode="auto">
          <a:xfrm>
            <a:off x="2266754" y="0"/>
            <a:ext cx="4610493" cy="595713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Inventaire du Cycle de vie</a:t>
            </a:r>
            <a:endParaRPr lang="fr-FR" dirty="0"/>
          </a:p>
        </p:txBody>
      </p:sp>
      <p:sp>
        <p:nvSpPr>
          <p:cNvPr id="5" name="Espace réservé du contenu 2"/>
          <p:cNvSpPr>
            <a:spLocks noGrp="1"/>
          </p:cNvSpPr>
          <p:nvPr>
            <p:ph idx="1"/>
          </p:nvPr>
        </p:nvSpPr>
        <p:spPr>
          <a:xfrm rot="16200000">
            <a:off x="-2496529" y="2360624"/>
            <a:ext cx="5424088" cy="648072"/>
          </a:xfrm>
        </p:spPr>
        <p:txBody>
          <a:bodyPr>
            <a:normAutofit/>
          </a:bodyPr>
          <a:lstStyle/>
          <a:p>
            <a:pPr algn="r">
              <a:buNone/>
            </a:pPr>
            <a:r>
              <a:rPr lang="fr-FR" sz="2000" b="1" i="1" dirty="0" smtClean="0">
                <a:solidFill>
                  <a:schemeClr val="accent2">
                    <a:lumMod val="75000"/>
                  </a:schemeClr>
                </a:solidFill>
              </a:rPr>
              <a:t>Fil rouge</a:t>
            </a:r>
            <a:endParaRPr lang="fr-FR" sz="2000" b="1" i="1" dirty="0">
              <a:solidFill>
                <a:schemeClr val="accent2">
                  <a:lumMod val="75000"/>
                </a:schemeClr>
              </a:solidFill>
            </a:endParaRPr>
          </a:p>
        </p:txBody>
      </p:sp>
      <p:sp>
        <p:nvSpPr>
          <p:cNvPr id="6" name="ZoneTexte 5"/>
          <p:cNvSpPr txBox="1"/>
          <p:nvPr/>
        </p:nvSpPr>
        <p:spPr>
          <a:xfrm>
            <a:off x="4139952" y="908720"/>
            <a:ext cx="4608512" cy="372409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355600" indent="-355600">
              <a:spcBef>
                <a:spcPts val="1200"/>
              </a:spcBef>
              <a:buFont typeface="Arial" pitchFamily="34" charset="0"/>
              <a:buChar char="•"/>
            </a:pPr>
            <a:r>
              <a:rPr lang="fr-FR" sz="2400" dirty="0" smtClean="0"/>
              <a:t>L’inventaire de cycle de vie — ICV — consiste à répertorier tous les entrants de chaque étape du cycle de vie</a:t>
            </a:r>
          </a:p>
          <a:p>
            <a:pPr marL="355600" indent="-355600">
              <a:spcBef>
                <a:spcPts val="1200"/>
              </a:spcBef>
              <a:buFont typeface="Arial" pitchFamily="34" charset="0"/>
              <a:buChar char="•"/>
            </a:pPr>
            <a:r>
              <a:rPr lang="fr-FR" sz="2400" dirty="0" smtClean="0"/>
              <a:t>Etape fastidieuse mais sans réelle difficulté</a:t>
            </a:r>
          </a:p>
          <a:p>
            <a:pPr marL="355600" indent="-355600">
              <a:spcBef>
                <a:spcPts val="1200"/>
              </a:spcBef>
              <a:buFont typeface="Arial" pitchFamily="34" charset="0"/>
              <a:buChar char="•"/>
            </a:pPr>
            <a:r>
              <a:rPr lang="fr-FR" sz="2400" dirty="0" smtClean="0"/>
              <a:t>Des limites de coupures peuvent être fixées</a:t>
            </a:r>
            <a:endParaRPr lang="fr-FR" sz="2400" dirty="0"/>
          </a:p>
        </p:txBody>
      </p:sp>
      <p:pic>
        <p:nvPicPr>
          <p:cNvPr id="4098" name="Picture 2" descr="C:\Users\cdtx\Desktop\image eco conception\Synoptique ACV inventaire.png"/>
          <p:cNvPicPr>
            <a:picLocks noChangeAspect="1" noChangeArrowheads="1"/>
          </p:cNvPicPr>
          <p:nvPr/>
        </p:nvPicPr>
        <p:blipFill>
          <a:blip r:embed="rId2" cstate="screen">
            <a:clrChange>
              <a:clrFrom>
                <a:srgbClr val="CCCCCC"/>
              </a:clrFrom>
              <a:clrTo>
                <a:srgbClr val="CCCCCC">
                  <a:alpha val="0"/>
                </a:srgbClr>
              </a:clrTo>
            </a:clrChange>
          </a:blip>
          <a:srcRect/>
          <a:stretch>
            <a:fillRect/>
          </a:stretch>
        </p:blipFill>
        <p:spPr bwMode="auto">
          <a:xfrm>
            <a:off x="467544" y="704850"/>
            <a:ext cx="3514725" cy="40767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cdtx\Desktop\image eco conception\ICV du pont béton Matériaux et matériels.png"/>
          <p:cNvPicPr>
            <a:picLocks noChangeAspect="1" noChangeArrowheads="1"/>
          </p:cNvPicPr>
          <p:nvPr/>
        </p:nvPicPr>
        <p:blipFill>
          <a:blip r:embed="rId2" cstate="screen"/>
          <a:srcRect/>
          <a:stretch>
            <a:fillRect/>
          </a:stretch>
        </p:blipFill>
        <p:spPr bwMode="auto">
          <a:xfrm>
            <a:off x="374962" y="836712"/>
            <a:ext cx="8373502" cy="3168352"/>
          </a:xfrm>
          <a:prstGeom prst="rect">
            <a:avLst/>
          </a:prstGeom>
          <a:noFill/>
        </p:spPr>
      </p:pic>
      <p:sp>
        <p:nvSpPr>
          <p:cNvPr id="7" name="Titre 1"/>
          <p:cNvSpPr>
            <a:spLocks noGrp="1"/>
          </p:cNvSpPr>
          <p:nvPr>
            <p:ph type="title"/>
          </p:nvPr>
        </p:nvSpPr>
        <p:spPr>
          <a:xfrm>
            <a:off x="502920" y="4983480"/>
            <a:ext cx="8183880" cy="1051560"/>
          </a:xfrm>
        </p:spPr>
        <p:txBody>
          <a:bodyPr/>
          <a:lstStyle/>
          <a:p>
            <a:r>
              <a:rPr lang="fr-FR" dirty="0" smtClean="0"/>
              <a:t>Inventaire du Cycle de vie</a:t>
            </a:r>
            <a:endParaRPr lang="fr-FR" dirty="0"/>
          </a:p>
        </p:txBody>
      </p:sp>
      <p:sp>
        <p:nvSpPr>
          <p:cNvPr id="4" name="Espace réservé du contenu 2"/>
          <p:cNvSpPr txBox="1">
            <a:spLocks/>
          </p:cNvSpPr>
          <p:nvPr/>
        </p:nvSpPr>
        <p:spPr>
          <a:xfrm>
            <a:off x="467544" y="4077072"/>
            <a:ext cx="8136904" cy="1215717"/>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0" marR="0" lvl="0" indent="0"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0" i="0" u="none" strike="noStrike" kern="1200" cap="none" spc="0" normalizeH="0" baseline="0" noProof="0" dirty="0" smtClean="0">
                <a:ln>
                  <a:noFill/>
                </a:ln>
                <a:solidFill>
                  <a:schemeClr val="dk1"/>
                </a:solidFill>
                <a:effectLst/>
                <a:uLnTx/>
                <a:uFillTx/>
                <a:latin typeface="+mn-lt"/>
                <a:ea typeface="+mn-ea"/>
                <a:cs typeface="+mn-cs"/>
              </a:rPr>
              <a:t>Règle de coupure</a:t>
            </a:r>
          </a:p>
          <a:p>
            <a:pPr marL="0" marR="0" lvl="0" indent="0" algn="l" defTabSz="914400" rtl="0" eaLnBrk="1" fontAlgn="auto" latinLnBrk="0" hangingPunct="1">
              <a:lnSpc>
                <a:spcPct val="100000"/>
              </a:lnSpc>
              <a:spcBef>
                <a:spcPts val="1200"/>
              </a:spcBef>
              <a:spcAft>
                <a:spcPts val="0"/>
              </a:spcAft>
              <a:buClr>
                <a:schemeClr val="accent1"/>
              </a:buClr>
              <a:buSzPct val="80000"/>
              <a:buFont typeface="Wingdings 2"/>
              <a:buNone/>
              <a:tabLst/>
              <a:defRPr/>
            </a:pPr>
            <a:r>
              <a:rPr kumimoji="0" lang="fr-FR" sz="2000" b="0" i="0" u="none" strike="noStrike" kern="1200" cap="none" spc="0" normalizeH="0" baseline="0" noProof="0" dirty="0" smtClean="0">
                <a:ln>
                  <a:noFill/>
                </a:ln>
                <a:solidFill>
                  <a:schemeClr val="dk1"/>
                </a:solidFill>
                <a:effectLst/>
                <a:uLnTx/>
                <a:uFillTx/>
                <a:latin typeface="+mn-lt"/>
                <a:ea typeface="+mn-ea"/>
                <a:cs typeface="+mn-cs"/>
              </a:rPr>
              <a:t>On ne prend pas en compte le matériel mobilisé moins de 5% de sa durée</a:t>
            </a:r>
            <a:r>
              <a:rPr kumimoji="0" lang="fr-FR" sz="2000" b="0" i="0" u="none" strike="noStrike" kern="1200" cap="none" spc="0" normalizeH="0" noProof="0" dirty="0" smtClean="0">
                <a:ln>
                  <a:noFill/>
                </a:ln>
                <a:solidFill>
                  <a:schemeClr val="dk1"/>
                </a:solidFill>
                <a:effectLst/>
                <a:uLnTx/>
                <a:uFillTx/>
                <a:latin typeface="+mn-lt"/>
                <a:ea typeface="+mn-ea"/>
                <a:cs typeface="+mn-cs"/>
              </a:rPr>
              <a:t> d’immobilisation</a:t>
            </a:r>
            <a:endParaRPr kumimoji="0" lang="fr-FR" sz="2000" b="0" i="0" u="none" strike="noStrike" kern="1200" cap="none" spc="0" normalizeH="0" baseline="0" noProof="0" dirty="0" smtClean="0">
              <a:ln>
                <a:noFill/>
              </a:ln>
              <a:solidFill>
                <a:schemeClr val="dk1"/>
              </a:solidFill>
              <a:effectLst/>
              <a:uLnTx/>
              <a:uFillTx/>
              <a:latin typeface="+mn-lt"/>
              <a:ea typeface="+mn-ea"/>
              <a:cs typeface="+mn-cs"/>
            </a:endParaRPr>
          </a:p>
        </p:txBody>
      </p:sp>
      <p:sp>
        <p:nvSpPr>
          <p:cNvPr id="5" name="Espace réservé du contenu 2"/>
          <p:cNvSpPr>
            <a:spLocks noGrp="1"/>
          </p:cNvSpPr>
          <p:nvPr>
            <p:ph idx="1"/>
          </p:nvPr>
        </p:nvSpPr>
        <p:spPr>
          <a:xfrm rot="16200000">
            <a:off x="-2496529" y="2360624"/>
            <a:ext cx="5424088" cy="648072"/>
          </a:xfrm>
        </p:spPr>
        <p:txBody>
          <a:bodyPr>
            <a:normAutofit/>
          </a:bodyPr>
          <a:lstStyle/>
          <a:p>
            <a:pPr algn="r">
              <a:buNone/>
            </a:pPr>
            <a:r>
              <a:rPr lang="fr-FR" sz="2000" b="1" i="1" dirty="0" smtClean="0">
                <a:solidFill>
                  <a:schemeClr val="accent2">
                    <a:lumMod val="75000"/>
                  </a:schemeClr>
                </a:solidFill>
              </a:rPr>
              <a:t>Fil rouge</a:t>
            </a:r>
            <a:endParaRPr lang="fr-FR" sz="2000" b="1" i="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517232"/>
            <a:ext cx="8183880" cy="1051560"/>
          </a:xfrm>
        </p:spPr>
        <p:txBody>
          <a:bodyPr>
            <a:normAutofit fontScale="90000"/>
          </a:bodyPr>
          <a:lstStyle/>
          <a:p>
            <a:r>
              <a:rPr lang="fr-FR" dirty="0" smtClean="0"/>
              <a:t>Responsabilité élargie des producteurs (REP)</a:t>
            </a:r>
            <a:endParaRPr lang="fr-FR" dirty="0"/>
          </a:p>
        </p:txBody>
      </p:sp>
      <p:sp>
        <p:nvSpPr>
          <p:cNvPr id="4" name="Espace réservé du contenu 3"/>
          <p:cNvSpPr>
            <a:spLocks noGrp="1"/>
          </p:cNvSpPr>
          <p:nvPr>
            <p:ph idx="1"/>
          </p:nvPr>
        </p:nvSpPr>
        <p:spPr>
          <a:xfrm>
            <a:off x="467544" y="404664"/>
            <a:ext cx="8183880" cy="5040560"/>
          </a:xfrm>
        </p:spPr>
        <p:txBody>
          <a:bodyPr>
            <a:normAutofit fontScale="92500"/>
          </a:bodyPr>
          <a:lstStyle/>
          <a:p>
            <a:pPr marL="0" indent="0">
              <a:buNone/>
            </a:pPr>
            <a:r>
              <a:rPr lang="fr-FR" sz="2400" dirty="0" smtClean="0"/>
              <a:t>« Conformément au principe de pollueur payeur, le </a:t>
            </a:r>
            <a:r>
              <a:rPr lang="fr-FR" sz="2400" b="1" i="1" dirty="0" smtClean="0"/>
              <a:t>coût de l’élimination des déchets </a:t>
            </a:r>
            <a:r>
              <a:rPr lang="fr-FR" sz="2400" dirty="0" smtClean="0"/>
              <a:t>doit être supporté par le détenteur qui remet ses déchets à un ramasseur (…), les détenteurs antérieurs ou le </a:t>
            </a:r>
            <a:r>
              <a:rPr lang="fr-FR" sz="2400" b="1" i="1" dirty="0" smtClean="0"/>
              <a:t>producteur</a:t>
            </a:r>
            <a:r>
              <a:rPr lang="fr-FR" sz="2400" dirty="0" smtClean="0"/>
              <a:t> du produit générateur de déchet. » (1975)</a:t>
            </a:r>
          </a:p>
          <a:p>
            <a:pPr marL="0" indent="0">
              <a:buNone/>
            </a:pPr>
            <a:endParaRPr lang="fr-FR" sz="2400" dirty="0" smtClean="0"/>
          </a:p>
          <a:p>
            <a:pPr marL="0" indent="0">
              <a:buNone/>
            </a:pPr>
            <a:r>
              <a:rPr lang="fr-FR" sz="2400" dirty="0" smtClean="0"/>
              <a:t>Régime de responsabilité élargie : « les états membres peuvent prendre des mesures appropriées pour </a:t>
            </a:r>
            <a:r>
              <a:rPr lang="fr-FR" sz="2400" b="1" i="1" dirty="0" smtClean="0"/>
              <a:t>encourager la conception </a:t>
            </a:r>
            <a:r>
              <a:rPr lang="fr-FR" sz="2400" dirty="0" smtClean="0"/>
              <a:t>de produits aux fins d’en réduire les incidences sur l’environnement et la production de déchets au cours de la production et de l’utilisation ultérieure des produits » (2008, repris dans la loi Grenelle de l’environnement)</a:t>
            </a:r>
            <a:endParaRPr lang="fr-FR"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r>
              <a:rPr lang="fr-FR" dirty="0" smtClean="0"/>
              <a:t>Inventaire du Cycle de vie</a:t>
            </a:r>
            <a:endParaRPr lang="fr-FR" dirty="0"/>
          </a:p>
        </p:txBody>
      </p:sp>
      <p:pic>
        <p:nvPicPr>
          <p:cNvPr id="11266" name="Picture 2" descr="C:\Users\cdtx\Desktop\image eco conception\Transports des matériaux matériels et engins.png"/>
          <p:cNvPicPr>
            <a:picLocks noChangeAspect="1" noChangeArrowheads="1"/>
          </p:cNvPicPr>
          <p:nvPr/>
        </p:nvPicPr>
        <p:blipFill>
          <a:blip r:embed="rId2" cstate="screen"/>
          <a:srcRect/>
          <a:stretch>
            <a:fillRect/>
          </a:stretch>
        </p:blipFill>
        <p:spPr bwMode="auto">
          <a:xfrm>
            <a:off x="323528" y="978712"/>
            <a:ext cx="8496944" cy="3624571"/>
          </a:xfrm>
          <a:prstGeom prst="rect">
            <a:avLst/>
          </a:prstGeom>
          <a:noFill/>
        </p:spPr>
      </p:pic>
      <p:sp>
        <p:nvSpPr>
          <p:cNvPr id="5" name="Espace réservé du contenu 2"/>
          <p:cNvSpPr>
            <a:spLocks noGrp="1"/>
          </p:cNvSpPr>
          <p:nvPr>
            <p:ph idx="1"/>
          </p:nvPr>
        </p:nvSpPr>
        <p:spPr>
          <a:xfrm rot="16200000">
            <a:off x="-2496529" y="2360624"/>
            <a:ext cx="5424088" cy="648072"/>
          </a:xfrm>
        </p:spPr>
        <p:txBody>
          <a:bodyPr>
            <a:normAutofit/>
          </a:bodyPr>
          <a:lstStyle/>
          <a:p>
            <a:pPr algn="r">
              <a:buNone/>
            </a:pPr>
            <a:r>
              <a:rPr lang="fr-FR" sz="2000" b="1" i="1" dirty="0" smtClean="0">
                <a:solidFill>
                  <a:schemeClr val="accent2">
                    <a:lumMod val="75000"/>
                  </a:schemeClr>
                </a:solidFill>
              </a:rPr>
              <a:t>Fil rouge</a:t>
            </a:r>
            <a:endParaRPr lang="fr-FR" sz="2000" b="1" i="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r>
              <a:rPr lang="fr-FR" dirty="0" smtClean="0"/>
              <a:t>Inventaire du Cycle de vie</a:t>
            </a:r>
            <a:endParaRPr lang="fr-FR" dirty="0"/>
          </a:p>
        </p:txBody>
      </p:sp>
      <p:sp>
        <p:nvSpPr>
          <p:cNvPr id="5" name="Espace réservé du contenu 2"/>
          <p:cNvSpPr>
            <a:spLocks noGrp="1"/>
          </p:cNvSpPr>
          <p:nvPr>
            <p:ph idx="1"/>
          </p:nvPr>
        </p:nvSpPr>
        <p:spPr>
          <a:xfrm>
            <a:off x="467544" y="476672"/>
            <a:ext cx="8208912" cy="446276"/>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indent="0">
              <a:buNone/>
            </a:pPr>
            <a:r>
              <a:rPr lang="fr-FR" sz="2000" dirty="0" smtClean="0"/>
              <a:t>Extrait de l’inventaire de l’étape 4 (vie de l’ouvrage)</a:t>
            </a:r>
          </a:p>
        </p:txBody>
      </p:sp>
      <p:pic>
        <p:nvPicPr>
          <p:cNvPr id="1026" name="Picture 2" descr="C:\Users\cdtx\Desktop\image eco conception\eco conc.jpg"/>
          <p:cNvPicPr>
            <a:picLocks noChangeAspect="1" noChangeArrowheads="1"/>
          </p:cNvPicPr>
          <p:nvPr/>
        </p:nvPicPr>
        <p:blipFill>
          <a:blip r:embed="rId2" cstate="screen"/>
          <a:srcRect/>
          <a:stretch>
            <a:fillRect/>
          </a:stretch>
        </p:blipFill>
        <p:spPr bwMode="auto">
          <a:xfrm>
            <a:off x="539552" y="1124744"/>
            <a:ext cx="4983163" cy="4129088"/>
          </a:xfrm>
          <a:prstGeom prst="rect">
            <a:avLst/>
          </a:prstGeom>
          <a:ln>
            <a:noFill/>
          </a:ln>
          <a:effectLst>
            <a:outerShdw blurRad="292100" dist="139700" dir="2700000" algn="tl" rotWithShape="0">
              <a:srgbClr val="333333">
                <a:alpha val="65000"/>
              </a:srgbClr>
            </a:outerShdw>
          </a:effectLst>
        </p:spPr>
      </p:pic>
      <p:pic>
        <p:nvPicPr>
          <p:cNvPr id="6" name="Picture 2" descr="C:\Users\cdtx\Desktop\image eco conception\eco conc.jpg"/>
          <p:cNvPicPr>
            <a:picLocks noChangeAspect="1" noChangeArrowheads="1"/>
          </p:cNvPicPr>
          <p:nvPr/>
        </p:nvPicPr>
        <p:blipFill>
          <a:blip r:embed="rId3" cstate="screen"/>
          <a:srcRect/>
          <a:stretch>
            <a:fillRect/>
          </a:stretch>
        </p:blipFill>
        <p:spPr bwMode="auto">
          <a:xfrm>
            <a:off x="899592" y="3284984"/>
            <a:ext cx="7621308" cy="1872208"/>
          </a:xfrm>
          <a:prstGeom prst="rect">
            <a:avLst/>
          </a:prstGeom>
          <a:ln>
            <a:noFill/>
          </a:ln>
          <a:effectLst>
            <a:outerShdw blurRad="292100" dist="139700" dir="2700000" algn="tl" rotWithShape="0">
              <a:srgbClr val="333333">
                <a:alpha val="65000"/>
              </a:srgbClr>
            </a:outerShdw>
          </a:effectLst>
        </p:spPr>
      </p:pic>
      <p:sp>
        <p:nvSpPr>
          <p:cNvPr id="7" name="Espace réservé du contenu 2"/>
          <p:cNvSpPr txBox="1">
            <a:spLocks/>
          </p:cNvSpPr>
          <p:nvPr/>
        </p:nvSpPr>
        <p:spPr>
          <a:xfrm>
            <a:off x="5292080" y="1916832"/>
            <a:ext cx="3312368" cy="754053"/>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0" marR="0" lvl="0" indent="0" algn="l"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0" i="0" u="none" strike="noStrike" kern="1200" cap="none" spc="0" normalizeH="0" baseline="0" noProof="0" dirty="0" smtClean="0">
                <a:ln>
                  <a:noFill/>
                </a:ln>
                <a:solidFill>
                  <a:schemeClr val="dk1"/>
                </a:solidFill>
                <a:effectLst/>
                <a:uLnTx/>
                <a:uFillTx/>
                <a:latin typeface="+mn-lt"/>
                <a:ea typeface="+mn-ea"/>
                <a:cs typeface="+mn-cs"/>
              </a:rPr>
              <a:t>De l’importance de l’unité fonctionnelle</a:t>
            </a:r>
          </a:p>
        </p:txBody>
      </p:sp>
      <p:sp>
        <p:nvSpPr>
          <p:cNvPr id="8"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cdtx\Desktop\image eco conception\eco conc_0001.jpg"/>
          <p:cNvPicPr>
            <a:picLocks noChangeAspect="1" noChangeArrowheads="1"/>
          </p:cNvPicPr>
          <p:nvPr/>
        </p:nvPicPr>
        <p:blipFill>
          <a:blip r:embed="rId2" cstate="screen"/>
          <a:srcRect/>
          <a:stretch>
            <a:fillRect/>
          </a:stretch>
        </p:blipFill>
        <p:spPr bwMode="auto">
          <a:xfrm>
            <a:off x="1239193" y="936625"/>
            <a:ext cx="6285135" cy="4656456"/>
          </a:xfrm>
          <a:prstGeom prst="rect">
            <a:avLst/>
          </a:prstGeom>
          <a:ln>
            <a:noFill/>
          </a:ln>
          <a:effectLst>
            <a:outerShdw blurRad="292100" dist="139700" dir="2700000" algn="tl" rotWithShape="0">
              <a:srgbClr val="333333">
                <a:alpha val="65000"/>
              </a:srgbClr>
            </a:outerShdw>
          </a:effectLst>
        </p:spPr>
      </p:pic>
      <p:sp>
        <p:nvSpPr>
          <p:cNvPr id="4" name="Titre 1"/>
          <p:cNvSpPr>
            <a:spLocks noGrp="1"/>
          </p:cNvSpPr>
          <p:nvPr>
            <p:ph type="title"/>
          </p:nvPr>
        </p:nvSpPr>
        <p:spPr/>
        <p:txBody>
          <a:bodyPr/>
          <a:lstStyle/>
          <a:p>
            <a:r>
              <a:rPr lang="fr-FR" dirty="0" smtClean="0"/>
              <a:t>Inventaire du Cycle de vie</a:t>
            </a:r>
            <a:endParaRPr lang="fr-FR" dirty="0"/>
          </a:p>
        </p:txBody>
      </p:sp>
      <p:sp>
        <p:nvSpPr>
          <p:cNvPr id="5" name="Espace réservé du contenu 2"/>
          <p:cNvSpPr>
            <a:spLocks noGrp="1"/>
          </p:cNvSpPr>
          <p:nvPr>
            <p:ph idx="1"/>
          </p:nvPr>
        </p:nvSpPr>
        <p:spPr>
          <a:xfrm>
            <a:off x="467544" y="476672"/>
            <a:ext cx="8208912" cy="446276"/>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indent="0">
              <a:buNone/>
            </a:pPr>
            <a:r>
              <a:rPr lang="fr-FR" sz="2000" dirty="0" smtClean="0"/>
              <a:t>Bilan de l’inventaire de l’étape 4 (vie de l’ouvrage)</a:t>
            </a:r>
          </a:p>
        </p:txBody>
      </p:sp>
      <p:sp>
        <p:nvSpPr>
          <p:cNvPr id="8"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normAutofit/>
          </a:bodyPr>
          <a:lstStyle/>
          <a:p>
            <a:r>
              <a:rPr lang="fr-FR" dirty="0" smtClean="0"/>
              <a:t>Evaluation des impacts</a:t>
            </a:r>
            <a:endParaRPr lang="fr-FR" dirty="0"/>
          </a:p>
        </p:txBody>
      </p:sp>
      <p:sp>
        <p:nvSpPr>
          <p:cNvPr id="7" name="Espace réservé du contenu 2"/>
          <p:cNvSpPr txBox="1">
            <a:spLocks/>
          </p:cNvSpPr>
          <p:nvPr/>
        </p:nvSpPr>
        <p:spPr>
          <a:xfrm>
            <a:off x="3707904" y="836712"/>
            <a:ext cx="4968552" cy="3924151"/>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355600" marR="0" lvl="0" indent="-3556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kumimoji="0" lang="fr-FR" sz="2400" b="0" i="0" u="none" strike="noStrike" kern="1200" cap="none" spc="0" normalizeH="0" baseline="0" noProof="0" dirty="0" smtClean="0">
                <a:ln>
                  <a:noFill/>
                </a:ln>
                <a:solidFill>
                  <a:schemeClr val="dk1"/>
                </a:solidFill>
                <a:effectLst/>
                <a:uLnTx/>
                <a:uFillTx/>
                <a:latin typeface="+mn-lt"/>
                <a:ea typeface="+mn-ea"/>
                <a:cs typeface="+mn-cs"/>
              </a:rPr>
              <a:t>L’évaluation des impacts est une étape délicate de l’ACV</a:t>
            </a:r>
          </a:p>
          <a:p>
            <a:pPr marL="355600" marR="0" lvl="0" indent="-3556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Elle repose sur des bases de données externes</a:t>
            </a:r>
          </a:p>
          <a:p>
            <a:pPr marL="355600" marR="0" lvl="0" indent="-3556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kumimoji="0" lang="fr-FR" sz="2400" b="0" i="0" u="none" strike="noStrike" kern="1200" cap="none" spc="0" normalizeH="0" baseline="0" noProof="0" dirty="0" smtClean="0">
                <a:ln>
                  <a:noFill/>
                </a:ln>
                <a:solidFill>
                  <a:schemeClr val="dk1"/>
                </a:solidFill>
                <a:effectLst/>
                <a:uLnTx/>
                <a:uFillTx/>
                <a:latin typeface="+mn-lt"/>
                <a:ea typeface="+mn-ea"/>
                <a:cs typeface="+mn-cs"/>
              </a:rPr>
              <a:t>La précision des données est un élément critique de l’étude</a:t>
            </a:r>
          </a:p>
          <a:p>
            <a:pPr marL="355600" marR="0" lvl="0" indent="-3556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Comment faut-il présenter les résultats ?</a:t>
            </a:r>
            <a:endParaRPr kumimoji="0" lang="fr-FR" sz="2400" b="0" i="0" u="none" strike="noStrike" kern="1200" cap="none" spc="0" normalizeH="0" baseline="0" noProof="0" dirty="0" smtClean="0">
              <a:ln>
                <a:noFill/>
              </a:ln>
              <a:solidFill>
                <a:schemeClr val="dk1"/>
              </a:solidFill>
              <a:effectLst/>
              <a:uLnTx/>
              <a:uFillTx/>
              <a:latin typeface="+mn-lt"/>
              <a:ea typeface="+mn-ea"/>
              <a:cs typeface="+mn-cs"/>
            </a:endParaRPr>
          </a:p>
        </p:txBody>
      </p:sp>
      <p:pic>
        <p:nvPicPr>
          <p:cNvPr id="3074" name="Picture 2" descr="C:\Users\cdtx\Desktop\image eco conception\Synoptique ACV petit.png"/>
          <p:cNvPicPr>
            <a:picLocks noChangeAspect="1" noChangeArrowheads="1"/>
          </p:cNvPicPr>
          <p:nvPr/>
        </p:nvPicPr>
        <p:blipFill>
          <a:blip r:embed="rId2" cstate="screen">
            <a:clrChange>
              <a:clrFrom>
                <a:srgbClr val="CCCCCC"/>
              </a:clrFrom>
              <a:clrTo>
                <a:srgbClr val="CCCCCC">
                  <a:alpha val="0"/>
                </a:srgbClr>
              </a:clrTo>
            </a:clrChange>
          </a:blip>
          <a:srcRect/>
          <a:stretch>
            <a:fillRect/>
          </a:stretch>
        </p:blipFill>
        <p:spPr bwMode="auto">
          <a:xfrm>
            <a:off x="395536" y="1052736"/>
            <a:ext cx="3228247" cy="374441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EValuation</a:t>
            </a:r>
            <a:r>
              <a:rPr lang="fr-FR" dirty="0" smtClean="0"/>
              <a:t> des impacts</a:t>
            </a:r>
            <a:endParaRPr lang="fr-FR" dirty="0"/>
          </a:p>
        </p:txBody>
      </p:sp>
      <p:sp>
        <p:nvSpPr>
          <p:cNvPr id="3" name="Espace réservé du contenu 2"/>
          <p:cNvSpPr>
            <a:spLocks noGrp="1"/>
          </p:cNvSpPr>
          <p:nvPr>
            <p:ph idx="1"/>
          </p:nvPr>
        </p:nvSpPr>
        <p:spPr>
          <a:xfrm>
            <a:off x="467544" y="476672"/>
            <a:ext cx="8183880" cy="877163"/>
          </a:xfr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355600" indent="-355600">
              <a:spcBef>
                <a:spcPts val="1200"/>
              </a:spcBef>
              <a:buFont typeface="Arial" pitchFamily="34" charset="0"/>
              <a:buChar char="•"/>
            </a:pPr>
            <a:r>
              <a:rPr lang="fr-FR" sz="2400" dirty="0" smtClean="0">
                <a:solidFill>
                  <a:schemeClr val="dk1"/>
                </a:solidFill>
              </a:rPr>
              <a:t>Des bases de données fournissent des information plus détaillées et « universelles »</a:t>
            </a:r>
          </a:p>
        </p:txBody>
      </p:sp>
      <p:sp>
        <p:nvSpPr>
          <p:cNvPr id="4"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6146" name="Picture 2" descr="C:\Users\cdtx\Desktop\image eco conception\logo eco invent.png"/>
          <p:cNvPicPr>
            <a:picLocks noChangeAspect="1" noChangeArrowheads="1"/>
          </p:cNvPicPr>
          <p:nvPr/>
        </p:nvPicPr>
        <p:blipFill>
          <a:blip r:embed="rId2" cstate="screen"/>
          <a:srcRect/>
          <a:stretch>
            <a:fillRect/>
          </a:stretch>
        </p:blipFill>
        <p:spPr bwMode="auto">
          <a:xfrm>
            <a:off x="1043608" y="1700808"/>
            <a:ext cx="2047875" cy="1619250"/>
          </a:xfrm>
          <a:prstGeom prst="rect">
            <a:avLst/>
          </a:prstGeom>
          <a:ln>
            <a:noFill/>
          </a:ln>
          <a:effectLst>
            <a:outerShdw blurRad="292100" dist="139700" dir="2700000" algn="tl" rotWithShape="0">
              <a:srgbClr val="333333">
                <a:alpha val="65000"/>
              </a:srgbClr>
            </a:outerShdw>
          </a:effectLst>
        </p:spPr>
      </p:pic>
      <p:pic>
        <p:nvPicPr>
          <p:cNvPr id="6148" name="Picture 4" descr="C:\Users\cdtx\Desktop\image eco conception\logo-inies.jpg"/>
          <p:cNvPicPr>
            <a:picLocks noChangeAspect="1" noChangeArrowheads="1"/>
          </p:cNvPicPr>
          <p:nvPr/>
        </p:nvPicPr>
        <p:blipFill>
          <a:blip r:embed="rId3" cstate="screen"/>
          <a:srcRect/>
          <a:stretch>
            <a:fillRect/>
          </a:stretch>
        </p:blipFill>
        <p:spPr bwMode="auto">
          <a:xfrm>
            <a:off x="5940152" y="2060848"/>
            <a:ext cx="2197100" cy="105410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4932040" y="1484784"/>
            <a:ext cx="3438128" cy="30777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1400" dirty="0" smtClean="0"/>
              <a:t>U.S. Life Cycle Inventory Database</a:t>
            </a:r>
            <a:endParaRPr lang="en-US" sz="1400" dirty="0"/>
          </a:p>
        </p:txBody>
      </p:sp>
      <p:pic>
        <p:nvPicPr>
          <p:cNvPr id="18434" name="Picture 2" descr="http://www.lcafood.dk/forsidebillede%201.gif"/>
          <p:cNvPicPr>
            <a:picLocks noChangeAspect="1" noChangeArrowheads="1"/>
          </p:cNvPicPr>
          <p:nvPr/>
        </p:nvPicPr>
        <p:blipFill>
          <a:blip r:embed="rId4" cstate="screen"/>
          <a:srcRect l="50658" b="52324"/>
          <a:stretch>
            <a:fillRect/>
          </a:stretch>
        </p:blipFill>
        <p:spPr bwMode="auto">
          <a:xfrm>
            <a:off x="3419872" y="1772816"/>
            <a:ext cx="1169451" cy="864096"/>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3635896" y="3356992"/>
            <a:ext cx="2954335" cy="30777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fr-FR" sz="1400" dirty="0" err="1" smtClean="0"/>
              <a:t>Danish</a:t>
            </a:r>
            <a:r>
              <a:rPr lang="fr-FR" sz="1400" dirty="0" smtClean="0"/>
              <a:t> Input-Output </a:t>
            </a:r>
            <a:r>
              <a:rPr lang="fr-FR" sz="1400" dirty="0" err="1" smtClean="0"/>
              <a:t>Database</a:t>
            </a:r>
            <a:endParaRPr lang="fr-FR" sz="1400" dirty="0"/>
          </a:p>
        </p:txBody>
      </p:sp>
      <p:sp>
        <p:nvSpPr>
          <p:cNvPr id="14" name="Espace réservé du contenu 2"/>
          <p:cNvSpPr txBox="1">
            <a:spLocks/>
          </p:cNvSpPr>
          <p:nvPr/>
        </p:nvSpPr>
        <p:spPr>
          <a:xfrm>
            <a:off x="467544" y="3789040"/>
            <a:ext cx="8183880" cy="1615827"/>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355600" marR="0" lvl="0" indent="-3556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kumimoji="0" lang="fr-FR" sz="2400" b="0" i="0" u="none" strike="noStrike" kern="1200" cap="none" spc="0" normalizeH="0" baseline="0" noProof="0" dirty="0" smtClean="0">
                <a:ln>
                  <a:noFill/>
                </a:ln>
                <a:solidFill>
                  <a:schemeClr val="dk1"/>
                </a:solidFill>
                <a:effectLst/>
                <a:uLnTx/>
                <a:uFillTx/>
                <a:latin typeface="+mn-lt"/>
                <a:ea typeface="+mn-ea"/>
                <a:cs typeface="+mn-cs"/>
              </a:rPr>
              <a:t>Concernant les matériaux et équipement de construction, les évaluations reposent sur des FDES : fiche de déclaration environnementale et sanitaire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screen"/>
          <a:srcRect/>
          <a:stretch>
            <a:fillRect/>
          </a:stretch>
        </p:blipFill>
        <p:spPr bwMode="auto">
          <a:xfrm>
            <a:off x="467544" y="476672"/>
            <a:ext cx="8229600" cy="3200400"/>
          </a:xfrm>
          <a:prstGeom prst="rect">
            <a:avLst/>
          </a:prstGeom>
          <a:ln>
            <a:noFill/>
          </a:ln>
          <a:effectLst>
            <a:outerShdw blurRad="292100" dist="139700" dir="2700000" algn="tl" rotWithShape="0">
              <a:srgbClr val="333333">
                <a:alpha val="65000"/>
              </a:srgbClr>
            </a:outerShdw>
          </a:effectLst>
        </p:spPr>
      </p:pic>
      <p:grpSp>
        <p:nvGrpSpPr>
          <p:cNvPr id="21" name="Groupe 20"/>
          <p:cNvGrpSpPr/>
          <p:nvPr/>
        </p:nvGrpSpPr>
        <p:grpSpPr>
          <a:xfrm>
            <a:off x="395536" y="404664"/>
            <a:ext cx="8352928" cy="5040560"/>
            <a:chOff x="395536" y="404664"/>
            <a:chExt cx="8352928" cy="5040560"/>
          </a:xfrm>
        </p:grpSpPr>
        <p:sp>
          <p:nvSpPr>
            <p:cNvPr id="20" name="Rectangle 19"/>
            <p:cNvSpPr/>
            <p:nvPr/>
          </p:nvSpPr>
          <p:spPr>
            <a:xfrm>
              <a:off x="395536" y="404664"/>
              <a:ext cx="8352928" cy="5040560"/>
            </a:xfrm>
            <a:prstGeom prst="rect">
              <a:avLst/>
            </a:prstGeom>
            <a:solidFill>
              <a:srgbClr val="474747">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411" name="Picture 3"/>
            <p:cNvPicPr>
              <a:picLocks noChangeAspect="1" noChangeArrowheads="1"/>
            </p:cNvPicPr>
            <p:nvPr/>
          </p:nvPicPr>
          <p:blipFill>
            <a:blip r:embed="rId3" cstate="screen"/>
            <a:srcRect/>
            <a:stretch>
              <a:fillRect/>
            </a:stretch>
          </p:blipFill>
          <p:spPr bwMode="auto">
            <a:xfrm>
              <a:off x="1619672" y="1340768"/>
              <a:ext cx="6770254" cy="3736057"/>
            </a:xfrm>
            <a:prstGeom prst="rect">
              <a:avLst/>
            </a:prstGeom>
            <a:ln>
              <a:noFill/>
            </a:ln>
            <a:effectLst>
              <a:outerShdw blurRad="292100" dist="139700" dir="2700000" algn="tl" rotWithShape="0">
                <a:srgbClr val="333333">
                  <a:alpha val="65000"/>
                </a:srgbClr>
              </a:outerShdw>
            </a:effectLst>
          </p:spPr>
        </p:pic>
      </p:grpSp>
      <p:sp>
        <p:nvSpPr>
          <p:cNvPr id="2" name="Titre 1"/>
          <p:cNvSpPr>
            <a:spLocks noGrp="1"/>
          </p:cNvSpPr>
          <p:nvPr>
            <p:ph type="title"/>
          </p:nvPr>
        </p:nvSpPr>
        <p:spPr/>
        <p:txBody>
          <a:bodyPr/>
          <a:lstStyle/>
          <a:p>
            <a:r>
              <a:rPr lang="fr-FR" dirty="0" smtClean="0"/>
              <a:t>Exemple de FDES</a:t>
            </a:r>
            <a:endParaRPr lang="fr-FR" dirty="0"/>
          </a:p>
        </p:txBody>
      </p:sp>
      <p:sp>
        <p:nvSpPr>
          <p:cNvPr id="17417" name="AutoShape 9" descr="data:image/jpeg;base64,/9j/4AAQSkZJRgABAQAAAQABAAD/2wCEAAkGBhISERAUERISEhUTEhUWFBQVGBQXFxYYGBcWFxUXFxYYHCYeGBkkHBQUHy8gIycpLCwsFh4xNTQqNSYuLCkBCQoKDgwOGg8PGikkHyEsMCw1NDQsLiwqLC0wLCksLCwsLC81LCwpLC8sNSwvNCwsLiwsLC8sLCwsKTQpNC0sLP/AABEIAMwAzAMBIgACEQEDEQH/xAAcAAEAAgIDAQAAAAAAAAAAAAAABgcEBQECAwj/xABDEAACAQIBCAUJBQcEAwEAAAABAgADEQQFBhIhMUFRcQcTYYGhIjJCUnKCkbHBFCNiktEzQ6KywuHwFTRTc0SD0hb/xAAbAQEAAgMBAQAAAAAAAAAAAAAABAYCAwUBB//EADARAAICAQIDBQcEAwAAAAAAAAABAgMRBDEFEiETMkFRYSJxgaHR4fAUkbHBM2Lx/9oADAMBAAIRAxEAPwC8YiIAiIgCIiAIiIAiIgCeQxSaWjpLpercX+G2QjLOXnrs6qxWiGKqFJHWWNizMNZUkGwGq1r3vq1H2Sn/AMdPuVRbtBA1HtE1OzyJ0dJle08Fp3iQTJmdbYewrsWo3A6xjdqV9QLHa1Pdc6133GycU6gYAg3BmcZJka2qVb6neIiZGoREQBERAEREAREQBERAEREAREQBERAEREATU50Y80sLVZTZ2App7VQhFPdpaXumbaRLP2t/tE41Hf8AJTIH88xm8I3aePNYkyNogACrsAAHIahIrj8+NDEimqhqStou28nYSvADxkod7AngCfgLynXe7E8ST9ZBsk1jBadFTGxyckXFVphlZW1qwIPIi01/Rrnq9Cv9gxDXTTKUWO1GBICX3qd3A6th1ZtFvIT2F/lErzOtTTxrspsSUdTwNhr/ADAmZSk44kjRRRG9Spl47ejPphWvOZp818q/aMNRqevTVu8jX43m4k5PJWJRcW0/AREQeCIiAIiIAiIgCIiAIiIAiIgCIiAIiIAkOz+Hl4M/irD4oD9JMZE8/wBfIwrcK5H5qVT/AOZhZ3STpP8AMvj/AAyJYnWlT2G+RlRot9XGW9a+riLfHVKrp4Y9eE39ZbxkC3wLbw94Ui06PmJ7C/yiQTPv/cr/ANSfNpPG1d0r7PSrfFEeqiDwv/VMre6aNEs3FsdEOM0sDTHqM6/xFh4MJYEq/oYJ+zN/3t/KktCTKnmCK5r48upsS82IiJsIYiIgCIiAIiIAiIgCIiAIiIAiIgCIiAJHs+cPpYR230WSr3Iw0/4C8kM8sTRDoysLhlKkdhFjPJLKwbKp8k1LyZVZkPq5NtlNdWpmFXw0vmCJLBSKFqbedSZqZ9w2B7xY986mkukGsNIC199v8JkGSyWmqzs848UesrPLmI08TWb8ZA5DUPACWJisRoI7+qrH4CVfe5JO8zXc+mCXw6HtORdfRFh7YRD6z1G8dH+iWPIlmBgerwtBbWIpLfmRpHxJktnQrWIpFQ1c+0vnJeLf8iIiZkYREQBERAEREAREQBERAEREAREQBERAE4M5iAV5npgerxQcebXS/v07KfihT8k0l5Os/MMDhGf0qTo6dp0ghX3g5XmRwkCMiWLEiwaSfaUr06ft9jU514nRwzDe7Kv1Py8ZD8kYPra9GmPTqKvxIvN3nviNdFOxm+n0np0bYDrMarbqas3efJH8xPdIzXNNI7lcuw0srPRv6F65Eo2QW7ps5j4KnZBMidQoYiIgCIiAIiIAiIgCIiAIiIAiIgCIiAIiIAiJwYBDOkLH/sKI3k1X5L5KA+8SfdkQvMnLOUuvxFapuLaKewl1X4nSb3pr6+JVAC7BQSACeJ2SFOWW2WfTUuFcYeP9mnzuwWnSDjbTOv2T/f5zd9DuEB699+ki9wBP+cpxUQMCrawQQR2GYXR7jfseUGoOfJreSp3aW1D36xzImEMKxMkajms0c61uuvwTyy80FgJ2nWm1wDO06BUBERAEREAREQBERAEREAREQBERAEREAREQBNHnjlXqMK5U2ep93T7Ga9291dJvdm8lY565X67ElVN0oXQdrn9oe7Unc012S5YkzR09ras7LqzRqAAANgAA5DZItnfjbulMHzRpHmdnh85JK1cIrM2xQSZX+JxBqOznaxJnPsfTBcNJDMuZk0yFlHraQv5yeS30PfOmXcAXVXp6qlI6SkbdWv47575pZtP9kauoJcsSFHpU11Ec73I9kcZlhthGu+sGZYfKsmh2Q7WTr8Hh+8sfMXOVcZhUqekPJqDg42/HaOwySykMg5XOT8WKn/j1yFqjcjei/L6E9kuuhVDAEa7ybVPmXXcrGu03YWez3X1X0+B6RETaQRERAEREAREQBERAEREAREQBERAEREA1ecuV/s2HqVBbSto0xxdtSDlfWewGVIBbffiTtJ3k9pNz3yS5/ZZ62uKSm6UNvA1WGv8AKurmx4SL1KgUEnYATq7JCtnmXuLNw/T9nVl7y6/Q0edePsq0gdvlNy3D6zS5Jyc1erTpJtdgOQ3nuFz3TIqZMxFd2fq2Gkb3bUAN22SLNbCthHaoyU3cjRW7GyjfsXWTq3yMlzS67HcnPsamq+ssdPeW/m7ktadNVUWVVCryAsJDs7shfZ6umg+6qtq4I51lewNrI7bjhOrZ9Yu1kNGmPwoWPxZvpNZjss4isCK1epUU7V8hVOu4uqKL6xvvJdlkZLCK7pNJfVZzyaw9+u/3MOtSDKVYXDCxElXRvnGyH7FXa7KL4dz6dMej7S8OHKRbSg23gHhcA25cJqjLleSffRG6twf/ABl3gxeUeDbYWHJmHyM7Cu42VKo5VKg/qm/t/Q5b4T/v8vuXdecylqeVa6+biMSP/dVI+BYjwmbh88MamzEM3ZUSm4+ICt4zJXryNUuFz8JL5luRK/yd0luNWIohh61E6++m5+TfGSrJWdOFxBtSqqX/AONro/5GsZsjZGWzIVuktq6yj0/dG2icAzmZkYREQBERAEREAROlasqKWdgqgXLEgADiSdkiGWOkikl1wy9c3rm60hyO1+4W7ZjKSjubqqLLniCyTFnABJNgNZPCRTLuf9Gmrrhz11SxAZddNG3Fn2Nbgtzy2yCZVy7XxJ+/qFhupjyaY9wedza55TAvI0r2+6dqjhcY9bXn0Wx30uJJJJJJ2kk3JPaSSY0p4V8SqKWY2A3zT4jOlR+zQntbV4CRm0jtxrlLY35cmdalUL5xC8yBIfiMvVn9LRHBdXjtmAzE7STzmPOb1pvNkyq5coLtqA8gTMV86qI2K57gJH8JkurV/Z0nf2VJ8ZusL0fY1/3QT22UeAJPhPVzy2RhN6ervyS97DZ3LupHvb+03GDxq1UDLs3jeDwM6YfonxB86rSXkHb5gTZ4LozrUNJkraRt5hQhW7Cbm3OZqqzyIk9do9lNfMxWJsbWvbVfZeR6vnLVpsVekoI5zfm4JBBUqSGU6ipG0EcZhZSydTqgF9RXY17at6k8O3dMWskmEkt0a1c7uNL4N+syKWdFI7VdfgZv8ldG+FxVMVKNarbYR5BKneDq2/PdPSv0OH0K7D2kB+REz7KzdEV8Q0eeWXR+5kaxucSgfdeUeJ2Du2mR+rinZtIsxbcb6xy4SYYvooxSa0em/wCZT4gjxkeylm9iaH7aiyj19q/mFxNU4zW6J2mv0tnSuSz8yY5l9Ldaiy0sYWrUtQFQ66icztcc9fPZLpwmLSoqujBlYAqwNwQdhBnygZOejjP9sHUWlWa+Hdtd/wB0x9IfhO8d/G++m/HSRyuJcKUk7KVh+K8/d6/yX5E6UqgIuJ3k8qYiIgCRzOfPOlhbotqta3mA6lvsNRvRHZtPjNVnpnwaRahhm8saqlTbofhTcX4k6h2nZXZcm5JJJNySSSSdpJOsntMj2W46ROxo+H86U7dvLz+xn5Vy1WxLXr1C9jcJspr7KbL9pue2Yl5g43KiUvON29Ube/hNQuNq4l9AHQTeBuHad8hOXUs1dGI+SJItQHYQeUXnjSpKihVFgNk1+W8o6C6KnymHwH94zhHihzSwjW5cyj1j6KnyV8TvM8skZFq4mp1dJbm1ySbADiTMNEJIA1k6gJdfR/ml1FIaQ+8ezVDw4LyHzvPaq+0l6Hmv1a0dOV3nt9SMZK6JibGtVJ/DTH9TfpJhkro4w1OxWipPrP5Z/i1DuAk4pYZVGyewEnxqhHZFQu4hqLu9N/DovkaehkFQPpMynkxBumZE2kI8VwqjdOxojhPSIBDM88zuvBq0LJWVbAnzXA2K/wBDu5SjsqtWDslbSDKbFTqseU+o2W8hue+YVPGIWFkqqPJe38LjeviN3AxbqOfrHc7vDOJ/p32dvWPn4r7fiKVzezkrYOoHotb1lPmsOBG+Xbmj0g4bGgKbUq2+m28/gO/lt57ZRWVckVcPUanWQow3HYRxU7GHbMRKhU3BsRIldsq3gsOs4fTrY8638GvzqfVZoqdwmDlPBUhTdqgARVLPe1tEC5v3CU1m90t4rDgLVtXQbNO+kPe2/G89M8elapi6Jo0qfUo/7Q3JZh6t7Cw7pM/Uwxkri4LqFYovGPPP4yAVDrNuM4X/AD/O+cGdgJzi5bsvbomzhNfCBHN2onq7neoAKeGruk9lTdDVEinVb1qoA91R+stgTq0tuCyUDiMIw1U1HbJzIn0jZ4fYMKShHXVbrSHD1ntwW47yJK2awudU+bs/M5DjcbUqA/dr5FIfgUnX3m7d8xvs5I9N2buF6T9Td7Xdj1f9I0n2ypcnTe5JJOkbknWSeJvPX/VKq+m1/lMW9vpOKdMsfmfqZzC9NRXgcqhY8SdpPzJmZQyiaQIp2tvJGs/27JjvUAFl2bzx/tPIRkcqe5sv9dq/h+Ewa1YuxZjcmdDNtm1kBsXWVBcKNdRvVX9TsE9WZPBjJ10xc30S3JJ0bZr9Y4xDjyVNqYO9htbkPnyl25PwgRRNZm9kdaaKFXRVQAo4ATfTq11qEcHz/W6uWqtdj28PRCIibCGIiIAiIgCcETmIBH85s0aGMplaqXt5rDUynip3fIyk86cxsRgySVNWluqKNYH4xu57J9GTwxGDVxYiabKY2b7nR0XEbdI8R6x8vzY+VLDcfjBXtEunOXoloVSWo/csfVHkHmm7utK/yh0Z42mTootQcVYfJrGQZUTj6lro4tprl1fK/Xp9iK2753p0ySABck2AG8zfUMwsa37nR9pkH1k2zP6OupdalUh6g80DzU7de0/KeQpnJ7Geo4np6INqSb8k8kqzByL1GHpIdoF29ptbfp3SZTFwOF0FmVOolhYRQ7JuyTnLdvJjZSpaVGqo9JGHxBE+VGBBIO0Gxn1mwlF9J2Yr0K9TEUhelUYswHoMdt/wk679si6mDaTXgd3geojCcq5PHNjH0IGtK+skAePcJy9XVZRYeJ5zz0OXxnNgO2QC3Ye7AEX4Rtm2yJm3WxLAItl3sdg/WEm3hHk7I1xcpPCMTJmTKleotOkukzfADeSdwEvHM3NRMPTVF173bezceXATzzSzMp4dbINZtpudrfoOyTahQCiwnRpp5Or3KXxPiT1T5IdIL5+p3ppYWE7REknGEREAREQBERAEREAREQBaeVTCqdonrEAxP9NThPenh1GwT0iAIiIAmNjcEtRWVwCCLEGZMQClM7eieqrs+FsynXoE2I5E6jIn/wDhscDY4dh23W3zn0q9MHbMR8CnCR5aaDeTs08Z1FceV4fv3Kbzc6M2JDYj8g+plo5IzdSmoAUKBuE29HCqNgmSBNkK4w2IOp1lupebH8PA6U6QUap3iJsIg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7419" name="AutoShape 11" descr="data:image/jpeg;base64,/9j/4AAQSkZJRgABAQAAAQABAAD/2wCEAAkGBhISERAUERISEhUTEhUWFBQVGBQXFxYYGBcWFxUXFxYYHCYeGBkkHBQUHy8gIycpLCwsFh4xNTQqNSYuLCkBCQoKDgwOGg8PGikkHyEsMCw1NDQsLiwqLC0wLCksLCwsLC81LCwpLC8sNSwvNCwsLiwsLC8sLCwsKTQpNC0sLP/AABEIAMwAzAMBIgACEQEDEQH/xAAcAAEAAgIDAQAAAAAAAAAAAAAABgcEBQECAwj/xABDEAACAQIBCAUJBQcEAwEAAAABAgADEQQFBhIhMUFRcQcTYYGhIjJCUnKCkbHBFCNiktEzQ6KywuHwFTRTc0SD0hb/xAAbAQEAAgMBAQAAAAAAAAAAAAAABAYCAwUBB//EADARAAICAQIDBQcEAwAAAAAAAAABAgMRBDEFEiETMkFRYSJxgaHR4fAUkbHBM2Lx/9oADAMBAAIRAxEAPwC8YiIAiIgCIiAIiIAiIgCeQxSaWjpLpercX+G2QjLOXnrs6qxWiGKqFJHWWNizMNZUkGwGq1r3vq1H2Sn/AMdPuVRbtBA1HtE1OzyJ0dJle08Fp3iQTJmdbYewrsWo3A6xjdqV9QLHa1Pdc6133GycU6gYAg3BmcZJka2qVb6neIiZGoREQBERAEREAREQBERAEREAREQBERAEREATU50Y80sLVZTZ2App7VQhFPdpaXumbaRLP2t/tE41Hf8AJTIH88xm8I3aePNYkyNogACrsAAHIahIrj8+NDEimqhqStou28nYSvADxkod7AngCfgLynXe7E8ST9ZBsk1jBadFTGxyckXFVphlZW1qwIPIi01/Rrnq9Cv9gxDXTTKUWO1GBICX3qd3A6th1ZtFvIT2F/lErzOtTTxrspsSUdTwNhr/ADAmZSk44kjRRRG9Spl47ejPphWvOZp818q/aMNRqevTVu8jX43m4k5PJWJRcW0/AREQeCIiAIiIAiIgCIiAIiIAiIgCIiAIiIAkOz+Hl4M/irD4oD9JMZE8/wBfIwrcK5H5qVT/AOZhZ3STpP8AMvj/AAyJYnWlT2G+RlRot9XGW9a+riLfHVKrp4Y9eE39ZbxkC3wLbw94Ui06PmJ7C/yiQTPv/cr/ANSfNpPG1d0r7PSrfFEeqiDwv/VMre6aNEs3FsdEOM0sDTHqM6/xFh4MJYEq/oYJ+zN/3t/KktCTKnmCK5r48upsS82IiJsIYiIgCIiAIiIAiIgCIiAIiIAiIgCIiAJHs+cPpYR230WSr3Iw0/4C8kM8sTRDoysLhlKkdhFjPJLKwbKp8k1LyZVZkPq5NtlNdWpmFXw0vmCJLBSKFqbedSZqZ9w2B7xY986mkukGsNIC199v8JkGSyWmqzs848UesrPLmI08TWb8ZA5DUPACWJisRoI7+qrH4CVfe5JO8zXc+mCXw6HtORdfRFh7YRD6z1G8dH+iWPIlmBgerwtBbWIpLfmRpHxJktnQrWIpFQ1c+0vnJeLf8iIiZkYREQBERAEREAREQBERAEREAREQBERAE4M5iAV5npgerxQcebXS/v07KfihT8k0l5Os/MMDhGf0qTo6dp0ghX3g5XmRwkCMiWLEiwaSfaUr06ft9jU514nRwzDe7Kv1Py8ZD8kYPra9GmPTqKvxIvN3nviNdFOxm+n0np0bYDrMarbqas3efJH8xPdIzXNNI7lcuw0srPRv6F65Eo2QW7ps5j4KnZBMidQoYiIgCIiAIiIAiIgCIiAIiIAiIgCIiAIiIAiJwYBDOkLH/sKI3k1X5L5KA+8SfdkQvMnLOUuvxFapuLaKewl1X4nSb3pr6+JVAC7BQSACeJ2SFOWW2WfTUuFcYeP9mnzuwWnSDjbTOv2T/f5zd9DuEB699+ki9wBP+cpxUQMCrawQQR2GYXR7jfseUGoOfJreSp3aW1D36xzImEMKxMkajms0c61uuvwTyy80FgJ2nWm1wDO06BUBERAEREAREQBERAEREAREQBERAEREAREQBNHnjlXqMK5U2ep93T7Ga9291dJvdm8lY565X67ElVN0oXQdrn9oe7Unc012S5YkzR09ras7LqzRqAAANgAA5DZItnfjbulMHzRpHmdnh85JK1cIrM2xQSZX+JxBqOznaxJnPsfTBcNJDMuZk0yFlHraQv5yeS30PfOmXcAXVXp6qlI6SkbdWv47575pZtP9kauoJcsSFHpU11Ec73I9kcZlhthGu+sGZYfKsmh2Q7WTr8Hh+8sfMXOVcZhUqekPJqDg42/HaOwySykMg5XOT8WKn/j1yFqjcjei/L6E9kuuhVDAEa7ybVPmXXcrGu03YWez3X1X0+B6RETaQRERAEREAREQBERAEREAREQBERAEREA1ecuV/s2HqVBbSto0xxdtSDlfWewGVIBbffiTtJ3k9pNz3yS5/ZZ62uKSm6UNvA1WGv8AKurmx4SL1KgUEnYATq7JCtnmXuLNw/T9nVl7y6/Q0edePsq0gdvlNy3D6zS5Jyc1erTpJtdgOQ3nuFz3TIqZMxFd2fq2Gkb3bUAN22SLNbCthHaoyU3cjRW7GyjfsXWTq3yMlzS67HcnPsamq+ssdPeW/m7ktadNVUWVVCryAsJDs7shfZ6umg+6qtq4I51lewNrI7bjhOrZ9Yu1kNGmPwoWPxZvpNZjss4isCK1epUU7V8hVOu4uqKL6xvvJdlkZLCK7pNJfVZzyaw9+u/3MOtSDKVYXDCxElXRvnGyH7FXa7KL4dz6dMej7S8OHKRbSg23gHhcA25cJqjLleSffRG6twf/ABl3gxeUeDbYWHJmHyM7Cu42VKo5VKg/qm/t/Q5b4T/v8vuXdecylqeVa6+biMSP/dVI+BYjwmbh88MamzEM3ZUSm4+ICt4zJXryNUuFz8JL5luRK/yd0luNWIohh61E6++m5+TfGSrJWdOFxBtSqqX/AONro/5GsZsjZGWzIVuktq6yj0/dG2icAzmZkYREQBERAEREAROlasqKWdgqgXLEgADiSdkiGWOkikl1wy9c3rm60hyO1+4W7ZjKSjubqqLLniCyTFnABJNgNZPCRTLuf9Gmrrhz11SxAZddNG3Fn2Nbgtzy2yCZVy7XxJ+/qFhupjyaY9wedza55TAvI0r2+6dqjhcY9bXn0Wx30uJJJJJJ2kk3JPaSSY0p4V8SqKWY2A3zT4jOlR+zQntbV4CRm0jtxrlLY35cmdalUL5xC8yBIfiMvVn9LRHBdXjtmAzE7STzmPOb1pvNkyq5coLtqA8gTMV86qI2K57gJH8JkurV/Z0nf2VJ8ZusL0fY1/3QT22UeAJPhPVzy2RhN6ervyS97DZ3LupHvb+03GDxq1UDLs3jeDwM6YfonxB86rSXkHb5gTZ4LozrUNJkraRt5hQhW7Cbm3OZqqzyIk9do9lNfMxWJsbWvbVfZeR6vnLVpsVekoI5zfm4JBBUqSGU6ipG0EcZhZSydTqgF9RXY17at6k8O3dMWskmEkt0a1c7uNL4N+syKWdFI7VdfgZv8ldG+FxVMVKNarbYR5BKneDq2/PdPSv0OH0K7D2kB+REz7KzdEV8Q0eeWXR+5kaxucSgfdeUeJ2Du2mR+rinZtIsxbcb6xy4SYYvooxSa0em/wCZT4gjxkeylm9iaH7aiyj19q/mFxNU4zW6J2mv0tnSuSz8yY5l9Ldaiy0sYWrUtQFQ66icztcc9fPZLpwmLSoqujBlYAqwNwQdhBnygZOejjP9sHUWlWa+Hdtd/wB0x9IfhO8d/G++m/HSRyuJcKUk7KVh+K8/d6/yX5E6UqgIuJ3k8qYiIgCRzOfPOlhbotqta3mA6lvsNRvRHZtPjNVnpnwaRahhm8saqlTbofhTcX4k6h2nZXZcm5JJJNySSSSdpJOsntMj2W46ROxo+H86U7dvLz+xn5Vy1WxLXr1C9jcJspr7KbL9pue2Yl5g43KiUvON29Ube/hNQuNq4l9AHQTeBuHad8hOXUs1dGI+SJItQHYQeUXnjSpKihVFgNk1+W8o6C6KnymHwH94zhHihzSwjW5cyj1j6KnyV8TvM8skZFq4mp1dJbm1ySbADiTMNEJIA1k6gJdfR/ml1FIaQ+8ezVDw4LyHzvPaq+0l6Hmv1a0dOV3nt9SMZK6JibGtVJ/DTH9TfpJhkro4w1OxWipPrP5Z/i1DuAk4pYZVGyewEnxqhHZFQu4hqLu9N/DovkaehkFQPpMynkxBumZE2kI8VwqjdOxojhPSIBDM88zuvBq0LJWVbAnzXA2K/wBDu5SjsqtWDslbSDKbFTqseU+o2W8hue+YVPGIWFkqqPJe38LjeviN3AxbqOfrHc7vDOJ/p32dvWPn4r7fiKVzezkrYOoHotb1lPmsOBG+Xbmj0g4bGgKbUq2+m28/gO/lt57ZRWVckVcPUanWQow3HYRxU7GHbMRKhU3BsRIldsq3gsOs4fTrY8638GvzqfVZoqdwmDlPBUhTdqgARVLPe1tEC5v3CU1m90t4rDgLVtXQbNO+kPe2/G89M8elapi6Jo0qfUo/7Q3JZh6t7Cw7pM/Uwxkri4LqFYovGPPP4yAVDrNuM4X/AD/O+cGdgJzi5bsvbomzhNfCBHN2onq7neoAKeGruk9lTdDVEinVb1qoA91R+stgTq0tuCyUDiMIw1U1HbJzIn0jZ4fYMKShHXVbrSHD1ntwW47yJK2awudU+bs/M5DjcbUqA/dr5FIfgUnX3m7d8xvs5I9N2buF6T9Td7Xdj1f9I0n2ypcnTe5JJOkbknWSeJvPX/VKq+m1/lMW9vpOKdMsfmfqZzC9NRXgcqhY8SdpPzJmZQyiaQIp2tvJGs/27JjvUAFl2bzx/tPIRkcqe5sv9dq/h+Ewa1YuxZjcmdDNtm1kBsXWVBcKNdRvVX9TsE9WZPBjJ10xc30S3JJ0bZr9Y4xDjyVNqYO9htbkPnyl25PwgRRNZm9kdaaKFXRVQAo4ATfTq11qEcHz/W6uWqtdj28PRCIibCGIiIAiIgCcETmIBH85s0aGMplaqXt5rDUynip3fIyk86cxsRgySVNWluqKNYH4xu57J9GTwxGDVxYiabKY2b7nR0XEbdI8R6x8vzY+VLDcfjBXtEunOXoloVSWo/csfVHkHmm7utK/yh0Z42mTootQcVYfJrGQZUTj6lro4tprl1fK/Xp9iK2753p0ySABck2AG8zfUMwsa37nR9pkH1k2zP6OupdalUh6g80DzU7de0/KeQpnJ7Geo4np6INqSb8k8kqzByL1GHpIdoF29ptbfp3SZTFwOF0FmVOolhYRQ7JuyTnLdvJjZSpaVGqo9JGHxBE+VGBBIO0Gxn1mwlF9J2Yr0K9TEUhelUYswHoMdt/wk679si6mDaTXgd3geojCcq5PHNjH0IGtK+skAePcJy9XVZRYeJ5zz0OXxnNgO2QC3Ye7AEX4Rtm2yJm3WxLAItl3sdg/WEm3hHk7I1xcpPCMTJmTKleotOkukzfADeSdwEvHM3NRMPTVF173bezceXATzzSzMp4dbINZtpudrfoOyTahQCiwnRpp5Or3KXxPiT1T5IdIL5+p3ppYWE7REknGEREAREQBERAEREAREQBaeVTCqdonrEAxP9NThPenh1GwT0iAIiIAmNjcEtRWVwCCLEGZMQClM7eieqrs+FsynXoE2I5E6jIn/wDhscDY4dh23W3zn0q9MHbMR8CnCR5aaDeTs08Z1FceV4fv3Kbzc6M2JDYj8g+plo5IzdSmoAUKBuE29HCqNgmSBNkK4w2IOp1lupebH8PA6U6QUap3iJsIgiIgCIiAIiIAiIgCIiAIiIAiIgCIiAIiI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pSp>
        <p:nvGrpSpPr>
          <p:cNvPr id="19" name="Groupe 18"/>
          <p:cNvGrpSpPr/>
          <p:nvPr/>
        </p:nvGrpSpPr>
        <p:grpSpPr>
          <a:xfrm>
            <a:off x="395536" y="404664"/>
            <a:ext cx="8352928" cy="5045943"/>
            <a:chOff x="395536" y="404664"/>
            <a:chExt cx="8352928" cy="5045943"/>
          </a:xfrm>
        </p:grpSpPr>
        <p:sp>
          <p:nvSpPr>
            <p:cNvPr id="18" name="Rectangle 17"/>
            <p:cNvSpPr/>
            <p:nvPr/>
          </p:nvSpPr>
          <p:spPr>
            <a:xfrm>
              <a:off x="395536" y="404664"/>
              <a:ext cx="8352928" cy="5040560"/>
            </a:xfrm>
            <a:prstGeom prst="rect">
              <a:avLst/>
            </a:prstGeom>
            <a:solidFill>
              <a:srgbClr val="474747">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412" name="Picture 4"/>
            <p:cNvPicPr>
              <a:picLocks noChangeAspect="1" noChangeArrowheads="1"/>
            </p:cNvPicPr>
            <p:nvPr/>
          </p:nvPicPr>
          <p:blipFill>
            <a:blip r:embed="rId4" cstate="screen"/>
            <a:srcRect/>
            <a:stretch>
              <a:fillRect/>
            </a:stretch>
          </p:blipFill>
          <p:spPr bwMode="auto">
            <a:xfrm>
              <a:off x="1043608" y="1628800"/>
              <a:ext cx="6335340" cy="3821807"/>
            </a:xfrm>
            <a:prstGeom prst="rect">
              <a:avLst/>
            </a:prstGeom>
            <a:ln>
              <a:noFill/>
            </a:ln>
            <a:effectLst>
              <a:outerShdw blurRad="292100" dist="139700" dir="2700000" algn="tl" rotWithShape="0">
                <a:srgbClr val="333333">
                  <a:alpha val="65000"/>
                </a:srgbClr>
              </a:outerShdw>
            </a:effectLst>
          </p:spPr>
        </p:pic>
      </p:grpSp>
      <p:grpSp>
        <p:nvGrpSpPr>
          <p:cNvPr id="17" name="Groupe 16"/>
          <p:cNvGrpSpPr/>
          <p:nvPr/>
        </p:nvGrpSpPr>
        <p:grpSpPr>
          <a:xfrm>
            <a:off x="395536" y="404664"/>
            <a:ext cx="8352928" cy="5040560"/>
            <a:chOff x="611560" y="476672"/>
            <a:chExt cx="8352928" cy="5040560"/>
          </a:xfrm>
        </p:grpSpPr>
        <p:grpSp>
          <p:nvGrpSpPr>
            <p:cNvPr id="15" name="Groupe 14"/>
            <p:cNvGrpSpPr/>
            <p:nvPr/>
          </p:nvGrpSpPr>
          <p:grpSpPr>
            <a:xfrm>
              <a:off x="611560" y="476672"/>
              <a:ext cx="8352928" cy="5040560"/>
              <a:chOff x="395536" y="404664"/>
              <a:chExt cx="8352928" cy="5040560"/>
            </a:xfrm>
          </p:grpSpPr>
          <p:sp>
            <p:nvSpPr>
              <p:cNvPr id="14" name="Rectangle 13"/>
              <p:cNvSpPr/>
              <p:nvPr/>
            </p:nvSpPr>
            <p:spPr>
              <a:xfrm>
                <a:off x="395536" y="404664"/>
                <a:ext cx="8352928" cy="5040560"/>
              </a:xfrm>
              <a:prstGeom prst="rect">
                <a:avLst/>
              </a:prstGeom>
              <a:solidFill>
                <a:srgbClr val="474747">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2051720" y="1052736"/>
                <a:ext cx="4680520" cy="4176464"/>
                <a:chOff x="2051720" y="1052736"/>
                <a:chExt cx="2339515" cy="2304256"/>
              </a:xfrm>
            </p:grpSpPr>
            <p:pic>
              <p:nvPicPr>
                <p:cNvPr id="17415" name="Picture 7"/>
                <p:cNvPicPr>
                  <a:picLocks noChangeAspect="1" noChangeArrowheads="1"/>
                </p:cNvPicPr>
                <p:nvPr/>
              </p:nvPicPr>
              <p:blipFill>
                <a:blip r:embed="rId5" cstate="screen"/>
                <a:srcRect/>
                <a:stretch>
                  <a:fillRect/>
                </a:stretch>
              </p:blipFill>
              <p:spPr bwMode="auto">
                <a:xfrm>
                  <a:off x="2987824" y="1412776"/>
                  <a:ext cx="1403411" cy="1944216"/>
                </a:xfrm>
                <a:prstGeom prst="rect">
                  <a:avLst/>
                </a:prstGeom>
                <a:ln>
                  <a:noFill/>
                </a:ln>
                <a:effectLst>
                  <a:outerShdw blurRad="292100" dist="76200" dir="2700000" algn="tl" rotWithShape="0">
                    <a:srgbClr val="333333">
                      <a:alpha val="65000"/>
                    </a:srgbClr>
                  </a:outerShdw>
                </a:effectLst>
              </p:spPr>
            </p:pic>
            <p:pic>
              <p:nvPicPr>
                <p:cNvPr id="17414" name="Picture 6"/>
                <p:cNvPicPr>
                  <a:picLocks noChangeAspect="1" noChangeArrowheads="1"/>
                </p:cNvPicPr>
                <p:nvPr/>
              </p:nvPicPr>
              <p:blipFill>
                <a:blip r:embed="rId6" cstate="screen"/>
                <a:srcRect/>
                <a:stretch>
                  <a:fillRect/>
                </a:stretch>
              </p:blipFill>
              <p:spPr bwMode="auto">
                <a:xfrm>
                  <a:off x="2555776" y="1196752"/>
                  <a:ext cx="1391274" cy="1944216"/>
                </a:xfrm>
                <a:prstGeom prst="rect">
                  <a:avLst/>
                </a:prstGeom>
                <a:ln>
                  <a:noFill/>
                </a:ln>
                <a:effectLst>
                  <a:outerShdw blurRad="292100" dist="76200" dir="2700000" algn="tl" rotWithShape="0">
                    <a:srgbClr val="333333">
                      <a:alpha val="65000"/>
                    </a:srgbClr>
                  </a:outerShdw>
                </a:effectLst>
              </p:spPr>
            </p:pic>
            <p:pic>
              <p:nvPicPr>
                <p:cNvPr id="17413" name="Picture 5"/>
                <p:cNvPicPr>
                  <a:picLocks noChangeAspect="1" noChangeArrowheads="1"/>
                </p:cNvPicPr>
                <p:nvPr/>
              </p:nvPicPr>
              <p:blipFill>
                <a:blip r:embed="rId7" cstate="screen"/>
                <a:srcRect/>
                <a:stretch>
                  <a:fillRect/>
                </a:stretch>
              </p:blipFill>
              <p:spPr bwMode="auto">
                <a:xfrm>
                  <a:off x="2051720" y="1052736"/>
                  <a:ext cx="1378410" cy="1932434"/>
                </a:xfrm>
                <a:prstGeom prst="rect">
                  <a:avLst/>
                </a:prstGeom>
                <a:ln>
                  <a:noFill/>
                </a:ln>
                <a:effectLst>
                  <a:outerShdw blurRad="292100" dist="76200" dir="2700000" algn="tl" rotWithShape="0">
                    <a:srgbClr val="333333">
                      <a:alpha val="65000"/>
                    </a:srgbClr>
                  </a:outerShdw>
                </a:effectLst>
              </p:spPr>
            </p:pic>
          </p:grpSp>
        </p:grpSp>
        <p:pic>
          <p:nvPicPr>
            <p:cNvPr id="17421" name="Picture 13" descr="http://www.vielibre.org/joomla/images/stories/icones/acrobat.png"/>
            <p:cNvPicPr>
              <a:picLocks noChangeAspect="1" noChangeArrowheads="1"/>
            </p:cNvPicPr>
            <p:nvPr/>
          </p:nvPicPr>
          <p:blipFill>
            <a:blip r:embed="rId8" cstate="screen"/>
            <a:srcRect/>
            <a:stretch>
              <a:fillRect/>
            </a:stretch>
          </p:blipFill>
          <p:spPr bwMode="auto">
            <a:xfrm>
              <a:off x="4067944" y="3789040"/>
              <a:ext cx="720080" cy="720080"/>
            </a:xfrm>
            <a:prstGeom prst="rect">
              <a:avLst/>
            </a:prstGeom>
            <a:noFill/>
          </p:spPr>
        </p:pic>
      </p:grpSp>
      <p:pic>
        <p:nvPicPr>
          <p:cNvPr id="17422" name="Picture 14" descr="C:\Users\cdtx\Desktop\image eco conception\logo-inies.jpg"/>
          <p:cNvPicPr>
            <a:picLocks noChangeAspect="1" noChangeArrowheads="1"/>
          </p:cNvPicPr>
          <p:nvPr/>
        </p:nvPicPr>
        <p:blipFill>
          <a:blip r:embed="rId9" cstate="screen"/>
          <a:srcRect/>
          <a:stretch>
            <a:fillRect/>
          </a:stretch>
        </p:blipFill>
        <p:spPr bwMode="auto">
          <a:xfrm>
            <a:off x="7236296" y="404664"/>
            <a:ext cx="1224136" cy="5873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L’évaluation</a:t>
            </a:r>
            <a:endParaRPr lang="fr-FR" dirty="0"/>
          </a:p>
        </p:txBody>
      </p:sp>
      <p:sp>
        <p:nvSpPr>
          <p:cNvPr id="4" name="Espace réservé du contenu 2"/>
          <p:cNvSpPr>
            <a:spLocks noGrp="1"/>
          </p:cNvSpPr>
          <p:nvPr>
            <p:ph idx="1"/>
          </p:nvPr>
        </p:nvSpPr>
        <p:spPr>
          <a:xfrm>
            <a:off x="467544" y="476672"/>
            <a:ext cx="8183880" cy="569387"/>
          </a:xfr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261938" indent="-261938">
              <a:spcBef>
                <a:spcPts val="1200"/>
              </a:spcBef>
              <a:buNone/>
            </a:pPr>
            <a:r>
              <a:rPr lang="fr-FR" dirty="0" smtClean="0"/>
              <a:t>Impacts ?</a:t>
            </a:r>
          </a:p>
        </p:txBody>
      </p:sp>
      <p:sp>
        <p:nvSpPr>
          <p:cNvPr id="5" name="Espace réservé du contenu 2"/>
          <p:cNvSpPr txBox="1">
            <a:spLocks/>
          </p:cNvSpPr>
          <p:nvPr/>
        </p:nvSpPr>
        <p:spPr>
          <a:xfrm>
            <a:off x="467544" y="1340769"/>
            <a:ext cx="8183880" cy="2664296"/>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numCol="2" rtlCol="0">
            <a:spAutoFit/>
          </a:bodyPr>
          <a:lstStyle/>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kumimoji="0" lang="fr-FR" sz="2000" b="0" i="0" u="none" strike="noStrike" kern="1200" cap="none" spc="0" normalizeH="0" baseline="0" noProof="0" dirty="0" smtClean="0">
                <a:ln>
                  <a:noFill/>
                </a:ln>
                <a:solidFill>
                  <a:schemeClr val="dk1"/>
                </a:solidFill>
                <a:effectLst/>
                <a:uLnTx/>
                <a:uFillTx/>
                <a:latin typeface="+mn-lt"/>
                <a:ea typeface="+mn-ea"/>
                <a:cs typeface="+mn-cs"/>
              </a:rPr>
              <a:t>Epuisement des ressources</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Changement climatique</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Ecotoxicité terrestre, aquatique</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Toxicité humaine</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Eutrophisation</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Acidification</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Destruction couche d’ozone</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Utilisation des terres</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Impact sur la biodiversité</a:t>
            </a:r>
          </a:p>
          <a:p>
            <a:pPr marL="2667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Impact sur le cadre de vie</a:t>
            </a:r>
          </a:p>
        </p:txBody>
      </p:sp>
      <p:sp>
        <p:nvSpPr>
          <p:cNvPr id="9" name="Espace réservé du contenu 2"/>
          <p:cNvSpPr txBox="1">
            <a:spLocks/>
          </p:cNvSpPr>
          <p:nvPr/>
        </p:nvSpPr>
        <p:spPr>
          <a:xfrm>
            <a:off x="467544" y="4653136"/>
            <a:ext cx="8183880" cy="569387"/>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261938" marR="0" lvl="0" indent="-261938" algn="l" defTabSz="914400" rtl="0" eaLnBrk="1" fontAlgn="auto" latinLnBrk="0" hangingPunct="1">
              <a:lnSpc>
                <a:spcPct val="100000"/>
              </a:lnSpc>
              <a:spcBef>
                <a:spcPts val="1200"/>
              </a:spcBef>
              <a:spcAft>
                <a:spcPts val="0"/>
              </a:spcAft>
              <a:buClr>
                <a:schemeClr val="accent1"/>
              </a:buClr>
              <a:buSzPct val="80000"/>
              <a:buFont typeface="Wingdings 2"/>
              <a:buNone/>
              <a:tabLst/>
              <a:defRPr/>
            </a:pPr>
            <a:r>
              <a:rPr lang="fr-FR" sz="2800" dirty="0" smtClean="0"/>
              <a:t>Comment évaluer</a:t>
            </a:r>
            <a:endParaRPr kumimoji="0" lang="fr-FR" sz="2800" b="0" i="0" u="none" strike="noStrike" kern="1200" cap="none" spc="0" normalizeH="0" baseline="0" noProof="0" dirty="0" smtClean="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517232"/>
            <a:ext cx="8183880" cy="1051560"/>
          </a:xfrm>
        </p:spPr>
        <p:txBody>
          <a:bodyPr/>
          <a:lstStyle/>
          <a:p>
            <a:r>
              <a:rPr lang="fr-FR" dirty="0" smtClean="0"/>
              <a:t>Cartographie des impacts</a:t>
            </a:r>
            <a:endParaRPr lang="fr-FR" dirty="0"/>
          </a:p>
        </p:txBody>
      </p:sp>
      <p:pic>
        <p:nvPicPr>
          <p:cNvPr id="1027" name="Picture 3" descr="C:\Users\cdtx\Desktop\image eco conception\images\cartographies Impacts.png"/>
          <p:cNvPicPr>
            <a:picLocks noChangeAspect="1" noChangeArrowheads="1"/>
          </p:cNvPicPr>
          <p:nvPr/>
        </p:nvPicPr>
        <p:blipFill>
          <a:blip r:embed="rId2" cstate="screen"/>
          <a:srcRect/>
          <a:stretch>
            <a:fillRect/>
          </a:stretch>
        </p:blipFill>
        <p:spPr bwMode="auto">
          <a:xfrm>
            <a:off x="683568" y="548679"/>
            <a:ext cx="7556352" cy="5338857"/>
          </a:xfrm>
          <a:prstGeom prst="rect">
            <a:avLst/>
          </a:prstGeom>
          <a:noFill/>
        </p:spPr>
      </p:pic>
      <p:sp>
        <p:nvSpPr>
          <p:cNvPr id="4" name="ZoneTexte 3"/>
          <p:cNvSpPr txBox="1"/>
          <p:nvPr/>
        </p:nvSpPr>
        <p:spPr>
          <a:xfrm flipH="1">
            <a:off x="971600" y="5589240"/>
            <a:ext cx="1610466" cy="33855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1600" dirty="0" smtClean="0"/>
              <a:t>Court terme</a:t>
            </a:r>
            <a:endParaRPr lang="fr-FR" sz="1600" dirty="0"/>
          </a:p>
        </p:txBody>
      </p:sp>
      <p:sp>
        <p:nvSpPr>
          <p:cNvPr id="5" name="ZoneTexte 4"/>
          <p:cNvSpPr txBox="1"/>
          <p:nvPr/>
        </p:nvSpPr>
        <p:spPr>
          <a:xfrm flipH="1">
            <a:off x="6849966" y="5589240"/>
            <a:ext cx="1610466" cy="33855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1600" dirty="0" smtClean="0"/>
              <a:t>Long terme</a:t>
            </a:r>
            <a:endParaRPr lang="fr-FR" sz="1600" dirty="0"/>
          </a:p>
        </p:txBody>
      </p:sp>
      <p:sp>
        <p:nvSpPr>
          <p:cNvPr id="6" name="ZoneTexte 5"/>
          <p:cNvSpPr txBox="1"/>
          <p:nvPr/>
        </p:nvSpPr>
        <p:spPr>
          <a:xfrm rot="16200000" flipH="1">
            <a:off x="-2910" y="4569012"/>
            <a:ext cx="1610466" cy="33855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sz="1600" dirty="0" smtClean="0"/>
              <a:t>Local</a:t>
            </a:r>
            <a:endParaRPr lang="fr-FR" sz="1600" dirty="0"/>
          </a:p>
        </p:txBody>
      </p:sp>
      <p:sp>
        <p:nvSpPr>
          <p:cNvPr id="7" name="ZoneTexte 6"/>
          <p:cNvSpPr txBox="1"/>
          <p:nvPr/>
        </p:nvSpPr>
        <p:spPr>
          <a:xfrm rot="16200000" flipH="1">
            <a:off x="-24396" y="1230354"/>
            <a:ext cx="1610466" cy="33855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r"/>
            <a:r>
              <a:rPr lang="fr-FR" sz="1600" dirty="0" smtClean="0"/>
              <a:t>Global</a:t>
            </a:r>
            <a:endParaRPr lang="fr-FR"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L’évaluation</a:t>
            </a:r>
            <a:endParaRPr lang="fr-FR" dirty="0"/>
          </a:p>
        </p:txBody>
      </p:sp>
      <p:sp>
        <p:nvSpPr>
          <p:cNvPr id="4" name="Espace réservé du contenu 2"/>
          <p:cNvSpPr>
            <a:spLocks noGrp="1"/>
          </p:cNvSpPr>
          <p:nvPr>
            <p:ph idx="1"/>
          </p:nvPr>
        </p:nvSpPr>
        <p:spPr>
          <a:xfrm>
            <a:off x="467544" y="476672"/>
            <a:ext cx="8183880" cy="569387"/>
          </a:xfr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261938" indent="-261938">
              <a:spcBef>
                <a:spcPts val="1200"/>
              </a:spcBef>
              <a:buNone/>
            </a:pPr>
            <a:r>
              <a:rPr lang="fr-FR" dirty="0" smtClean="0"/>
              <a:t>Indicateurs ?</a:t>
            </a:r>
          </a:p>
        </p:txBody>
      </p:sp>
      <p:sp>
        <p:nvSpPr>
          <p:cNvPr id="5" name="Espace réservé du contenu 2"/>
          <p:cNvSpPr txBox="1">
            <a:spLocks/>
          </p:cNvSpPr>
          <p:nvPr/>
        </p:nvSpPr>
        <p:spPr>
          <a:xfrm>
            <a:off x="467544" y="1196752"/>
            <a:ext cx="8183880" cy="3616375"/>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marR="0" lvl="0" indent="0" algn="l" defTabSz="914400" rtl="0" eaLnBrk="1" fontAlgn="auto" latinLnBrk="0" hangingPunct="1">
              <a:lnSpc>
                <a:spcPct val="100000"/>
              </a:lnSpc>
              <a:spcBef>
                <a:spcPts val="1200"/>
              </a:spcBef>
              <a:spcAft>
                <a:spcPts val="0"/>
              </a:spcAft>
              <a:buClr>
                <a:schemeClr val="accent1"/>
              </a:buClr>
              <a:buSzPct val="80000"/>
              <a:buFont typeface="Wingdings 2"/>
              <a:buNone/>
              <a:tabLst/>
              <a:defRPr/>
            </a:pPr>
            <a:r>
              <a:rPr kumimoji="0" lang="fr-FR" sz="2400" b="0" i="0" u="none" strike="noStrike" kern="1200" cap="none" spc="0" normalizeH="0" baseline="0" noProof="0" dirty="0" smtClean="0">
                <a:ln>
                  <a:noFill/>
                </a:ln>
                <a:solidFill>
                  <a:schemeClr val="dk1"/>
                </a:solidFill>
                <a:effectLst/>
                <a:uLnTx/>
                <a:uFillTx/>
                <a:latin typeface="+mn-lt"/>
                <a:ea typeface="+mn-ea"/>
                <a:cs typeface="+mn-cs"/>
              </a:rPr>
              <a:t>On </a:t>
            </a:r>
            <a:r>
              <a:rPr kumimoji="0" lang="fr-FR" sz="2400" b="0" i="0" u="none" strike="noStrike" kern="1200" cap="none" spc="0" normalizeH="0" baseline="0" noProof="0" smtClean="0">
                <a:ln>
                  <a:noFill/>
                </a:ln>
                <a:solidFill>
                  <a:schemeClr val="dk1"/>
                </a:solidFill>
                <a:effectLst/>
                <a:uLnTx/>
                <a:uFillTx/>
                <a:latin typeface="+mn-lt"/>
                <a:ea typeface="+mn-ea"/>
                <a:cs typeface="+mn-cs"/>
              </a:rPr>
              <a:t>évalue souvent </a:t>
            </a:r>
            <a:r>
              <a:rPr kumimoji="0" lang="fr-FR" sz="2400" b="0" i="0" u="none" strike="noStrike" kern="1200" cap="none" spc="0" normalizeH="0" baseline="0" noProof="0" dirty="0" smtClean="0">
                <a:ln>
                  <a:noFill/>
                </a:ln>
                <a:solidFill>
                  <a:schemeClr val="dk1"/>
                </a:solidFill>
                <a:effectLst/>
                <a:uLnTx/>
                <a:uFillTx/>
                <a:latin typeface="+mn-lt"/>
                <a:ea typeface="+mn-ea"/>
                <a:cs typeface="+mn-cs"/>
              </a:rPr>
              <a:t>un impact sur la base d’équivalence entre substances :</a:t>
            </a:r>
          </a:p>
          <a:p>
            <a:pPr marL="900113" marR="0" lvl="0" indent="-536575"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000" dirty="0" smtClean="0"/>
              <a:t>Changement climatique kg </a:t>
            </a:r>
            <a:r>
              <a:rPr kumimoji="0" lang="fr-FR" sz="2000" b="0" i="0" u="none" strike="noStrike" kern="1200" cap="none" spc="0" normalizeH="0" baseline="0" noProof="0" dirty="0" err="1" smtClean="0">
                <a:ln>
                  <a:noFill/>
                </a:ln>
                <a:solidFill>
                  <a:schemeClr val="dk1"/>
                </a:solidFill>
                <a:effectLst/>
                <a:uLnTx/>
                <a:uFillTx/>
                <a:latin typeface="+mn-lt"/>
                <a:ea typeface="+mn-ea"/>
                <a:cs typeface="+mn-cs"/>
              </a:rPr>
              <a:t>eq</a:t>
            </a:r>
            <a:r>
              <a:rPr kumimoji="0" lang="fr-FR" sz="2000" b="0" i="0" u="none" strike="noStrike" kern="1200" cap="none" spc="0" normalizeH="0" baseline="0" noProof="0" dirty="0" smtClean="0">
                <a:ln>
                  <a:noFill/>
                </a:ln>
                <a:solidFill>
                  <a:schemeClr val="dk1"/>
                </a:solidFill>
                <a:effectLst/>
                <a:uLnTx/>
                <a:uFillTx/>
                <a:latin typeface="+mn-lt"/>
                <a:ea typeface="+mn-ea"/>
                <a:cs typeface="+mn-cs"/>
              </a:rPr>
              <a:t> C02,</a:t>
            </a:r>
          </a:p>
          <a:p>
            <a:pPr marL="900113" indent="-536575">
              <a:spcBef>
                <a:spcPts val="1200"/>
              </a:spcBef>
              <a:buClr>
                <a:schemeClr val="accent1"/>
              </a:buClr>
              <a:buSzPct val="80000"/>
              <a:buFont typeface="Arial" pitchFamily="34" charset="0"/>
              <a:buChar char="•"/>
            </a:pPr>
            <a:r>
              <a:rPr lang="fr-FR" sz="2000" dirty="0" smtClean="0"/>
              <a:t>Épuisement des ressources kg </a:t>
            </a:r>
            <a:r>
              <a:rPr lang="fr-FR" sz="2000" dirty="0" err="1" smtClean="0"/>
              <a:t>eqSb</a:t>
            </a:r>
            <a:r>
              <a:rPr lang="fr-FR" sz="2000" dirty="0" smtClean="0"/>
              <a:t> ou kg </a:t>
            </a:r>
            <a:r>
              <a:rPr lang="fr-FR" sz="2000" dirty="0" err="1" smtClean="0"/>
              <a:t>eqFe</a:t>
            </a:r>
            <a:endParaRPr lang="fr-FR" sz="2000" dirty="0" smtClean="0"/>
          </a:p>
          <a:p>
            <a:pPr marL="900113" indent="-536575">
              <a:spcBef>
                <a:spcPts val="1200"/>
              </a:spcBef>
              <a:buClr>
                <a:schemeClr val="accent1"/>
              </a:buClr>
              <a:buSzPct val="80000"/>
              <a:buFont typeface="Arial" pitchFamily="34" charset="0"/>
              <a:buChar char="•"/>
            </a:pPr>
            <a:r>
              <a:rPr lang="fr-FR" sz="2000" dirty="0" smtClean="0"/>
              <a:t>Epuisement de la couche d’ozone kg </a:t>
            </a:r>
            <a:r>
              <a:rPr lang="fr-FR" sz="2000" dirty="0" err="1" smtClean="0"/>
              <a:t>eq</a:t>
            </a:r>
            <a:r>
              <a:rPr lang="fr-FR" sz="2000" dirty="0" smtClean="0"/>
              <a:t> CFC11</a:t>
            </a:r>
          </a:p>
          <a:p>
            <a:pPr>
              <a:spcBef>
                <a:spcPts val="1200"/>
              </a:spcBef>
              <a:buClr>
                <a:schemeClr val="accent1"/>
              </a:buClr>
              <a:buSzPct val="80000"/>
            </a:pPr>
            <a:r>
              <a:rPr lang="fr-FR" sz="2400" dirty="0" smtClean="0"/>
              <a:t>On peut </a:t>
            </a:r>
            <a:r>
              <a:rPr lang="fr-FR" sz="2400" dirty="0" err="1" smtClean="0"/>
              <a:t>normer</a:t>
            </a:r>
            <a:r>
              <a:rPr lang="fr-FR" sz="2400" dirty="0" smtClean="0"/>
              <a:t> les résultats sur les impacts</a:t>
            </a:r>
          </a:p>
          <a:p>
            <a:pPr marL="987425" lvl="5" indent="-623888">
              <a:spcBef>
                <a:spcPts val="1200"/>
              </a:spcBef>
              <a:buClr>
                <a:schemeClr val="accent1"/>
              </a:buClr>
              <a:buSzPct val="80000"/>
              <a:buFont typeface="Arial" pitchFamily="34" charset="0"/>
              <a:buChar char="•"/>
            </a:pPr>
            <a:r>
              <a:rPr lang="fr-FR" sz="2000" dirty="0" smtClean="0"/>
              <a:t>Indicateur unique (</a:t>
            </a:r>
            <a:r>
              <a:rPr lang="fr-FR" sz="2000" dirty="0" err="1" smtClean="0"/>
              <a:t>cf</a:t>
            </a:r>
            <a:r>
              <a:rPr lang="fr-FR" sz="2000" dirty="0" smtClean="0"/>
              <a:t> bilan produit). </a:t>
            </a:r>
            <a:r>
              <a:rPr lang="fr-FR" dirty="0" smtClean="0"/>
              <a:t>Danger sur la méthode de normalisation</a:t>
            </a:r>
            <a:r>
              <a:rPr lang="fr-FR" sz="2400" dirty="0" smtClean="0"/>
              <a:t> </a:t>
            </a:r>
          </a:p>
        </p:txBody>
      </p:sp>
      <p:pic>
        <p:nvPicPr>
          <p:cNvPr id="6" name="Picture 3" descr="C:\Users\cdtx\Desktop\image eco conception\customLogo recipe.png"/>
          <p:cNvPicPr>
            <a:picLocks noChangeAspect="1" noChangeArrowheads="1"/>
          </p:cNvPicPr>
          <p:nvPr/>
        </p:nvPicPr>
        <p:blipFill>
          <a:blip r:embed="rId2" cstate="screen"/>
          <a:srcRect/>
          <a:stretch>
            <a:fillRect/>
          </a:stretch>
        </p:blipFill>
        <p:spPr bwMode="auto">
          <a:xfrm>
            <a:off x="6545019" y="4581128"/>
            <a:ext cx="1987421" cy="709793"/>
          </a:xfrm>
          <a:prstGeom prst="rect">
            <a:avLst/>
          </a:prstGeom>
          <a:ln>
            <a:noFill/>
          </a:ln>
          <a:effectLst>
            <a:outerShdw blurRad="292100" dist="139700" dir="2700000" algn="tl" rotWithShape="0">
              <a:srgbClr val="333333">
                <a:alpha val="65000"/>
              </a:srgbClr>
            </a:outerShdw>
          </a:effectLst>
        </p:spPr>
      </p:pic>
      <p:grpSp>
        <p:nvGrpSpPr>
          <p:cNvPr id="10" name="Groupe 9"/>
          <p:cNvGrpSpPr/>
          <p:nvPr/>
        </p:nvGrpSpPr>
        <p:grpSpPr>
          <a:xfrm>
            <a:off x="5220072" y="4869160"/>
            <a:ext cx="1224136" cy="1224136"/>
            <a:chOff x="5220072" y="4869160"/>
            <a:chExt cx="1224136" cy="1224136"/>
          </a:xfrm>
        </p:grpSpPr>
        <p:sp>
          <p:nvSpPr>
            <p:cNvPr id="8" name="Rectangle 7"/>
            <p:cNvSpPr/>
            <p:nvPr/>
          </p:nvSpPr>
          <p:spPr>
            <a:xfrm>
              <a:off x="5364088" y="4941168"/>
              <a:ext cx="1008112"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p>
          </p:txBody>
        </p:sp>
        <p:pic>
          <p:nvPicPr>
            <p:cNvPr id="64516" name="Picture 4" descr="http://www.futuresme.eu/images/app-icons/eco-indicator-99-big.jpg?sfvrsn=0"/>
            <p:cNvPicPr>
              <a:picLocks noChangeAspect="1" noChangeArrowheads="1"/>
            </p:cNvPicPr>
            <p:nvPr/>
          </p:nvPicPr>
          <p:blipFill>
            <a:blip r:embed="rId3" cstate="screen">
              <a:clrChange>
                <a:clrFrom>
                  <a:srgbClr val="F7FCFF"/>
                </a:clrFrom>
                <a:clrTo>
                  <a:srgbClr val="F7FCFF">
                    <a:alpha val="0"/>
                  </a:srgbClr>
                </a:clrTo>
              </a:clrChange>
            </a:blip>
            <a:srcRect/>
            <a:stretch>
              <a:fillRect/>
            </a:stretch>
          </p:blipFill>
          <p:spPr bwMode="auto">
            <a:xfrm>
              <a:off x="5220072" y="4869160"/>
              <a:ext cx="1224136" cy="1224136"/>
            </a:xfrm>
            <a:prstGeom prst="rect">
              <a:avLst/>
            </a:prstGeom>
            <a:noFill/>
          </p:spPr>
        </p:pic>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445224"/>
            <a:ext cx="8183880" cy="1051560"/>
          </a:xfrm>
        </p:spPr>
        <p:txBody>
          <a:bodyPr/>
          <a:lstStyle/>
          <a:p>
            <a:r>
              <a:rPr lang="fr-FR" dirty="0" smtClean="0"/>
              <a:t>Evaluation des impacts</a:t>
            </a:r>
            <a:endParaRPr lang="fr-FR" dirty="0"/>
          </a:p>
        </p:txBody>
      </p:sp>
      <p:pic>
        <p:nvPicPr>
          <p:cNvPr id="63492" name="Picture 4" descr="C:\Users\cdtx\Desktop\image eco conception\ReCiPe_overview.pn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2051720" y="476672"/>
            <a:ext cx="6589713" cy="4981575"/>
          </a:xfrm>
          <a:prstGeom prst="rect">
            <a:avLst/>
          </a:prstGeom>
          <a:noFill/>
        </p:spPr>
      </p:pic>
      <p:pic>
        <p:nvPicPr>
          <p:cNvPr id="63490" name="Picture 2" descr="http://turquoise59.t.u.pic.centerblog.net/o/4f287dd8.png">
            <a:hlinkClick r:id="rId3" action="ppaction://hlinkfile"/>
          </p:cNvPr>
          <p:cNvPicPr>
            <a:picLocks noChangeAspect="1" noChangeArrowheads="1"/>
          </p:cNvPicPr>
          <p:nvPr/>
        </p:nvPicPr>
        <p:blipFill>
          <a:blip r:embed="rId4" cstate="screen"/>
          <a:srcRect/>
          <a:stretch>
            <a:fillRect/>
          </a:stretch>
        </p:blipFill>
        <p:spPr bwMode="auto">
          <a:xfrm>
            <a:off x="539552" y="4437112"/>
            <a:ext cx="792088" cy="792088"/>
          </a:xfrm>
          <a:prstGeom prst="rect">
            <a:avLst/>
          </a:prstGeom>
          <a:ln>
            <a:noFill/>
          </a:ln>
          <a:effectLst>
            <a:outerShdw blurRad="292100" dist="139700" dir="2700000" algn="tl" rotWithShape="0">
              <a:srgbClr val="333333">
                <a:alpha val="65000"/>
              </a:srgbClr>
            </a:outerShdw>
          </a:effectLst>
        </p:spPr>
      </p:pic>
      <p:pic>
        <p:nvPicPr>
          <p:cNvPr id="63491" name="Picture 3" descr="C:\Users\cdtx\Desktop\image eco conception\customLogo recipe.png"/>
          <p:cNvPicPr>
            <a:picLocks noChangeAspect="1" noChangeArrowheads="1"/>
          </p:cNvPicPr>
          <p:nvPr/>
        </p:nvPicPr>
        <p:blipFill>
          <a:blip r:embed="rId5" cstate="screen"/>
          <a:srcRect/>
          <a:stretch>
            <a:fillRect/>
          </a:stretch>
        </p:blipFill>
        <p:spPr bwMode="auto">
          <a:xfrm>
            <a:off x="467544" y="476672"/>
            <a:ext cx="1584176" cy="56577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Politique Intégrée des Produits (PIP)</a:t>
            </a:r>
            <a:endParaRPr lang="fr-FR" dirty="0"/>
          </a:p>
        </p:txBody>
      </p:sp>
      <p:sp>
        <p:nvSpPr>
          <p:cNvPr id="3" name="Espace réservé du contenu 2"/>
          <p:cNvSpPr>
            <a:spLocks noGrp="1"/>
          </p:cNvSpPr>
          <p:nvPr>
            <p:ph idx="1"/>
          </p:nvPr>
        </p:nvSpPr>
        <p:spPr/>
        <p:txBody>
          <a:bodyPr/>
          <a:lstStyle/>
          <a:p>
            <a:pPr marL="0" indent="0">
              <a:buNone/>
            </a:pPr>
            <a:r>
              <a:rPr lang="fr-FR" dirty="0" smtClean="0"/>
              <a:t>« Politique publique qui vise, ou est adaptée à </a:t>
            </a:r>
            <a:r>
              <a:rPr lang="fr-FR" b="1" i="1" dirty="0" smtClean="0"/>
              <a:t>l’amélioration continue de la performance environnementale</a:t>
            </a:r>
            <a:r>
              <a:rPr lang="fr-FR" dirty="0" smtClean="0"/>
              <a:t> des produits et services dans le contexte de </a:t>
            </a:r>
            <a:r>
              <a:rPr lang="fr-FR" b="1" i="1" dirty="0" smtClean="0"/>
              <a:t>cycle de vie</a:t>
            </a:r>
            <a:r>
              <a:rPr lang="fr-FR" dirty="0" smtClean="0"/>
              <a:t>. » (1999)</a:t>
            </a:r>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logiciels</a:t>
            </a:r>
            <a:endParaRPr lang="fr-FR" dirty="0"/>
          </a:p>
        </p:txBody>
      </p:sp>
      <p:pic>
        <p:nvPicPr>
          <p:cNvPr id="16388" name="Picture 4" descr="https://ecobilan.pwc.fr/images_logos/TEAM.gif"/>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3059832" y="908720"/>
            <a:ext cx="3858633" cy="2016224"/>
          </a:xfrm>
          <a:prstGeom prst="rect">
            <a:avLst/>
          </a:prstGeom>
          <a:ln>
            <a:noFill/>
          </a:ln>
          <a:effectLst>
            <a:outerShdw blurRad="292100" dist="139700" dir="2700000" algn="tl" rotWithShape="0">
              <a:srgbClr val="333333">
                <a:alpha val="65000"/>
              </a:srgbClr>
            </a:outerShdw>
          </a:effectLst>
        </p:spPr>
      </p:pic>
      <p:pic>
        <p:nvPicPr>
          <p:cNvPr id="16392" name="Picture 8" descr="http://www.miljogiraff.se/wp-content/uploads/Official-logo-SimaPro.png"/>
          <p:cNvPicPr>
            <a:picLocks noChangeAspect="1" noChangeArrowheads="1"/>
          </p:cNvPicPr>
          <p:nvPr/>
        </p:nvPicPr>
        <p:blipFill>
          <a:blip r:embed="rId3" cstate="screen"/>
          <a:srcRect/>
          <a:stretch>
            <a:fillRect/>
          </a:stretch>
        </p:blipFill>
        <p:spPr bwMode="auto">
          <a:xfrm>
            <a:off x="683568" y="3068960"/>
            <a:ext cx="1800200" cy="1800200"/>
          </a:xfrm>
          <a:prstGeom prst="rect">
            <a:avLst/>
          </a:prstGeom>
          <a:ln>
            <a:noFill/>
          </a:ln>
          <a:effectLst>
            <a:outerShdw blurRad="292100" dist="139700" dir="2700000" algn="tl" rotWithShape="0">
              <a:srgbClr val="333333">
                <a:alpha val="65000"/>
              </a:srgbClr>
            </a:outerShdw>
          </a:effectLst>
        </p:spPr>
      </p:pic>
      <p:pic>
        <p:nvPicPr>
          <p:cNvPr id="16394" name="Picture 10" descr="Logo"/>
          <p:cNvPicPr>
            <a:picLocks noChangeAspect="1" noChangeArrowheads="1"/>
          </p:cNvPicPr>
          <p:nvPr/>
        </p:nvPicPr>
        <p:blipFill>
          <a:blip r:embed="rId4"/>
          <a:srcRect/>
          <a:stretch>
            <a:fillRect/>
          </a:stretch>
        </p:blipFill>
        <p:spPr bwMode="auto">
          <a:xfrm>
            <a:off x="155575" y="-136525"/>
            <a:ext cx="9525" cy="9525"/>
          </a:xfrm>
          <a:prstGeom prst="rect">
            <a:avLst/>
          </a:prstGeom>
          <a:noFill/>
        </p:spPr>
      </p:pic>
      <p:pic>
        <p:nvPicPr>
          <p:cNvPr id="16396" name="Picture 12" descr="Logo"/>
          <p:cNvPicPr>
            <a:picLocks noChangeAspect="1" noChangeArrowheads="1"/>
          </p:cNvPicPr>
          <p:nvPr/>
        </p:nvPicPr>
        <p:blipFill>
          <a:blip r:embed="rId4"/>
          <a:srcRect/>
          <a:stretch>
            <a:fillRect/>
          </a:stretch>
        </p:blipFill>
        <p:spPr bwMode="auto">
          <a:xfrm>
            <a:off x="155575" y="-136525"/>
            <a:ext cx="9525" cy="9525"/>
          </a:xfrm>
          <a:prstGeom prst="rect">
            <a:avLst/>
          </a:prstGeom>
          <a:noFill/>
        </p:spPr>
      </p:pic>
      <p:pic>
        <p:nvPicPr>
          <p:cNvPr id="16398" name="Picture 14" descr="GaBi Software: free demo - download now"/>
          <p:cNvPicPr>
            <a:picLocks noChangeAspect="1" noChangeArrowheads="1"/>
          </p:cNvPicPr>
          <p:nvPr/>
        </p:nvPicPr>
        <p:blipFill>
          <a:blip r:embed="rId5" cstate="screen"/>
          <a:srcRect/>
          <a:stretch>
            <a:fillRect/>
          </a:stretch>
        </p:blipFill>
        <p:spPr bwMode="auto">
          <a:xfrm>
            <a:off x="3995936" y="3212976"/>
            <a:ext cx="2376264" cy="792088"/>
          </a:xfrm>
          <a:prstGeom prst="rect">
            <a:avLst/>
          </a:prstGeom>
          <a:ln>
            <a:noFill/>
          </a:ln>
          <a:effectLst>
            <a:outerShdw blurRad="292100" dist="139700" dir="2700000" algn="tl" rotWithShape="0">
              <a:srgbClr val="333333">
                <a:alpha val="65000"/>
              </a:srgbClr>
            </a:outerShdw>
          </a:effectLst>
        </p:spPr>
      </p:pic>
      <p:sp>
        <p:nvSpPr>
          <p:cNvPr id="11" name="Rectangle 10"/>
          <p:cNvSpPr/>
          <p:nvPr/>
        </p:nvSpPr>
        <p:spPr>
          <a:xfrm>
            <a:off x="1187624" y="4797152"/>
            <a:ext cx="934871" cy="30777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fr-FR" sz="1400" dirty="0" err="1" smtClean="0"/>
              <a:t>SimaPro</a:t>
            </a:r>
            <a:endParaRPr lang="fr-FR" sz="1400" dirty="0"/>
          </a:p>
        </p:txBody>
      </p:sp>
      <p:sp>
        <p:nvSpPr>
          <p:cNvPr id="12" name="Rectangle 11"/>
          <p:cNvSpPr/>
          <p:nvPr/>
        </p:nvSpPr>
        <p:spPr>
          <a:xfrm>
            <a:off x="4067944" y="4437112"/>
            <a:ext cx="1584176" cy="52322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fr-FR" sz="2800" dirty="0" smtClean="0"/>
              <a:t>EIME</a:t>
            </a:r>
            <a:endParaRPr lang="fr-FR" sz="2800" dirty="0"/>
          </a:p>
        </p:txBody>
      </p:sp>
      <p:pic>
        <p:nvPicPr>
          <p:cNvPr id="13" name="Picture 2" descr="http://www.grantadesign.com/images/teach/constructor.png"/>
          <p:cNvPicPr>
            <a:picLocks noChangeAspect="1" noChangeArrowheads="1"/>
          </p:cNvPicPr>
          <p:nvPr/>
        </p:nvPicPr>
        <p:blipFill>
          <a:blip r:embed="rId6" cstate="screen"/>
          <a:srcRect/>
          <a:stretch>
            <a:fillRect/>
          </a:stretch>
        </p:blipFill>
        <p:spPr bwMode="auto">
          <a:xfrm>
            <a:off x="6948264" y="620688"/>
            <a:ext cx="1656184" cy="1810140"/>
          </a:xfrm>
          <a:prstGeom prst="rect">
            <a:avLst/>
          </a:prstGeom>
          <a:ln>
            <a:noFill/>
          </a:ln>
          <a:effectLst>
            <a:outerShdw blurRad="292100" dist="139700" dir="2700000" algn="tl" rotWithShape="0">
              <a:srgbClr val="333333">
                <a:alpha val="65000"/>
              </a:srgbClr>
            </a:outerShdw>
          </a:effectLst>
        </p:spPr>
      </p:pic>
      <p:sp>
        <p:nvSpPr>
          <p:cNvPr id="14" name="Rectangle 13"/>
          <p:cNvSpPr/>
          <p:nvPr/>
        </p:nvSpPr>
        <p:spPr>
          <a:xfrm>
            <a:off x="7092280" y="2276872"/>
            <a:ext cx="1346844" cy="30777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fr-FR" sz="1400" dirty="0" smtClean="0"/>
              <a:t>CES </a:t>
            </a:r>
            <a:r>
              <a:rPr lang="fr-FR" sz="1400" dirty="0" err="1" smtClean="0"/>
              <a:t>Selector</a:t>
            </a:r>
            <a:endParaRPr lang="fr-FR" sz="1400" dirty="0"/>
          </a:p>
        </p:txBody>
      </p:sp>
      <p:pic>
        <p:nvPicPr>
          <p:cNvPr id="2050" name="Logo1" descr="Logo Bilan produit2"/>
          <p:cNvPicPr preferRelativeResize="0">
            <a:picLocks noChangeArrowheads="1"/>
          </p:cNvPicPr>
          <p:nvPr/>
        </p:nvPicPr>
        <p:blipFill>
          <a:blip r:embed="rId7" cstate="screen">
            <a:clrChange>
              <a:clrFrom>
                <a:srgbClr val="FFFFFF"/>
              </a:clrFrom>
              <a:clrTo>
                <a:srgbClr val="FFFFFF">
                  <a:alpha val="0"/>
                </a:srgbClr>
              </a:clrTo>
            </a:clrChange>
          </a:blip>
          <a:srcRect/>
          <a:stretch>
            <a:fillRect/>
          </a:stretch>
        </p:blipFill>
        <p:spPr bwMode="auto">
          <a:xfrm>
            <a:off x="683568" y="908720"/>
            <a:ext cx="2372742" cy="1368153"/>
          </a:xfrm>
          <a:prstGeom prst="rect">
            <a:avLst/>
          </a:prstGeom>
          <a:ln>
            <a:noFill/>
          </a:ln>
          <a:effectLst>
            <a:outerShdw blurRad="292100" dist="139700" dir="2700000" algn="tl" rotWithShape="0">
              <a:srgbClr val="333333">
                <a:alpha val="65000"/>
              </a:srgbClr>
            </a:outerShdw>
          </a:effectLst>
        </p:spPr>
      </p:pic>
      <p:pic>
        <p:nvPicPr>
          <p:cNvPr id="2052" name="Picture 4" descr="http://involvedesign.net/images/desktop/solidworks.png"/>
          <p:cNvPicPr>
            <a:picLocks noChangeAspect="1" noChangeArrowheads="1"/>
          </p:cNvPicPr>
          <p:nvPr/>
        </p:nvPicPr>
        <p:blipFill>
          <a:blip r:embed="rId8" cstate="screen"/>
          <a:srcRect/>
          <a:stretch>
            <a:fillRect/>
          </a:stretch>
        </p:blipFill>
        <p:spPr bwMode="auto">
          <a:xfrm>
            <a:off x="6300192" y="4221088"/>
            <a:ext cx="1440160" cy="14401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a:t>
            </a:r>
            <a:endParaRPr lang="fr-FR" dirty="0"/>
          </a:p>
        </p:txBody>
      </p:sp>
      <p:pic>
        <p:nvPicPr>
          <p:cNvPr id="66562" name="Picture 2"/>
          <p:cNvPicPr>
            <a:picLocks noChangeAspect="1" noChangeArrowheads="1"/>
          </p:cNvPicPr>
          <p:nvPr/>
        </p:nvPicPr>
        <p:blipFill>
          <a:blip r:embed="rId2" cstate="screen"/>
          <a:srcRect/>
          <a:stretch>
            <a:fillRect/>
          </a:stretch>
        </p:blipFill>
        <p:spPr bwMode="auto">
          <a:xfrm>
            <a:off x="467544" y="1412776"/>
            <a:ext cx="8114333" cy="3600400"/>
          </a:xfrm>
          <a:prstGeom prst="rect">
            <a:avLst/>
          </a:prstGeom>
          <a:ln>
            <a:noFill/>
          </a:ln>
          <a:effectLst>
            <a:outerShdw blurRad="292100" dist="139700" dir="2700000" algn="tl" rotWithShape="0">
              <a:srgbClr val="333333">
                <a:alpha val="65000"/>
              </a:srgbClr>
            </a:outerShdw>
          </a:effectLst>
        </p:spPr>
      </p:pic>
      <p:sp>
        <p:nvSpPr>
          <p:cNvPr id="5" name="Espace réservé du contenu 2"/>
          <p:cNvSpPr>
            <a:spLocks noGrp="1"/>
          </p:cNvSpPr>
          <p:nvPr>
            <p:ph idx="1"/>
          </p:nvPr>
        </p:nvSpPr>
        <p:spPr>
          <a:xfrm>
            <a:off x="467544" y="476672"/>
            <a:ext cx="8183880" cy="569387"/>
          </a:xfrm>
        </p:spPr>
        <p:style>
          <a:lnRef idx="1">
            <a:schemeClr val="accent2"/>
          </a:lnRef>
          <a:fillRef idx="2">
            <a:schemeClr val="accent2"/>
          </a:fillRef>
          <a:effectRef idx="1">
            <a:schemeClr val="accent2"/>
          </a:effectRef>
          <a:fontRef idx="minor">
            <a:schemeClr val="dk1"/>
          </a:fontRef>
        </p:style>
        <p:txBody>
          <a:bodyPr vert="horz" wrap="square" lIns="182880" tIns="91440" rtlCol="0">
            <a:spAutoFit/>
          </a:bodyPr>
          <a:lstStyle/>
          <a:p>
            <a:pPr marL="261938" indent="-261938">
              <a:spcBef>
                <a:spcPts val="1200"/>
              </a:spcBef>
              <a:buNone/>
            </a:pPr>
            <a:r>
              <a:rPr lang="fr-FR" dirty="0" smtClean="0"/>
              <a:t>Exemple de présentation (</a:t>
            </a:r>
            <a:r>
              <a:rPr lang="fr-FR" dirty="0" err="1" smtClean="0"/>
              <a:t>SimaPro</a:t>
            </a:r>
            <a:r>
              <a:rPr lang="fr-FR" dirty="0" smtClean="0"/>
              <a:t>)</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589240"/>
            <a:ext cx="8183880" cy="1051560"/>
          </a:xfrm>
        </p:spPr>
        <p:txBody>
          <a:bodyPr/>
          <a:lstStyle/>
          <a:p>
            <a:r>
              <a:rPr lang="fr-FR" dirty="0" smtClean="0"/>
              <a:t>Résultats</a:t>
            </a:r>
            <a:endParaRPr lang="fr-FR" dirty="0"/>
          </a:p>
        </p:txBody>
      </p:sp>
      <p:sp>
        <p:nvSpPr>
          <p:cNvPr id="6"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1026" name="Picture 2" descr="C:\Users\cdtx\Desktop\image eco conception\resultat globaux pont.jpg"/>
          <p:cNvPicPr>
            <a:picLocks noChangeAspect="1" noChangeArrowheads="1"/>
          </p:cNvPicPr>
          <p:nvPr/>
        </p:nvPicPr>
        <p:blipFill>
          <a:blip r:embed="rId2" cstate="screen"/>
          <a:srcRect/>
          <a:stretch>
            <a:fillRect/>
          </a:stretch>
        </p:blipFill>
        <p:spPr bwMode="auto">
          <a:xfrm>
            <a:off x="2627784" y="0"/>
            <a:ext cx="6192688" cy="6258285"/>
          </a:xfrm>
          <a:prstGeom prst="rect">
            <a:avLst/>
          </a:prstGeom>
          <a:ln>
            <a:noFill/>
          </a:ln>
          <a:effectLst>
            <a:outerShdw blurRad="292100" dist="139700" dir="2700000" algn="tl" rotWithShape="0">
              <a:srgbClr val="333333">
                <a:alpha val="65000"/>
              </a:srgbClr>
            </a:outerShdw>
          </a:effectLst>
        </p:spPr>
      </p:pic>
      <p:pic>
        <p:nvPicPr>
          <p:cNvPr id="8" name="Picture 2" descr="C:\Users\cdtx\Desktop\image eco conception\resultat globaux pont.jpg"/>
          <p:cNvPicPr>
            <a:picLocks noChangeAspect="1" noChangeArrowheads="1"/>
          </p:cNvPicPr>
          <p:nvPr/>
        </p:nvPicPr>
        <p:blipFill>
          <a:blip r:embed="rId3" cstate="screen"/>
          <a:srcRect/>
          <a:stretch>
            <a:fillRect/>
          </a:stretch>
        </p:blipFill>
        <p:spPr bwMode="auto">
          <a:xfrm>
            <a:off x="3923928" y="3789040"/>
            <a:ext cx="3360373" cy="1800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589240"/>
            <a:ext cx="8183880" cy="1051560"/>
          </a:xfrm>
        </p:spPr>
        <p:txBody>
          <a:bodyPr/>
          <a:lstStyle/>
          <a:p>
            <a:r>
              <a:rPr lang="fr-FR" dirty="0" smtClean="0"/>
              <a:t>Résultats</a:t>
            </a:r>
            <a:endParaRPr lang="fr-FR" dirty="0"/>
          </a:p>
        </p:txBody>
      </p:sp>
      <p:sp>
        <p:nvSpPr>
          <p:cNvPr id="6"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2050" name="Picture 2" descr="C:\Users\cdtx\Desktop\image eco conception\resultat radar.jp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611560" y="692696"/>
            <a:ext cx="7891684" cy="460851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589240"/>
            <a:ext cx="8183880" cy="1051560"/>
          </a:xfrm>
        </p:spPr>
        <p:txBody>
          <a:bodyPr/>
          <a:lstStyle/>
          <a:p>
            <a:r>
              <a:rPr lang="fr-FR" dirty="0" smtClean="0"/>
              <a:t>Résultats</a:t>
            </a:r>
            <a:endParaRPr lang="fr-FR" dirty="0"/>
          </a:p>
        </p:txBody>
      </p:sp>
      <p:sp>
        <p:nvSpPr>
          <p:cNvPr id="6" name="Espace réservé du contenu 2"/>
          <p:cNvSpPr txBox="1">
            <a:spLocks/>
          </p:cNvSpPr>
          <p:nvPr/>
        </p:nvSpPr>
        <p:spPr>
          <a:xfrm rot="16200000">
            <a:off x="-2496529" y="2360624"/>
            <a:ext cx="5424088" cy="648072"/>
          </a:xfrm>
          <a:prstGeom prst="rect">
            <a:avLst/>
          </a:prstGeom>
        </p:spPr>
        <p:txBody>
          <a:bodyPr vert="horz" lIns="182880" tIns="91440">
            <a:normAutofit/>
          </a:bodyPr>
          <a:lstStyle/>
          <a:p>
            <a:pPr marL="265176" marR="0" lvl="0" indent="-265176" algn="r" defTabSz="914400" rtl="0" eaLnBrk="1" fontAlgn="auto" latinLnBrk="0" hangingPunct="1">
              <a:lnSpc>
                <a:spcPct val="100000"/>
              </a:lnSpc>
              <a:spcBef>
                <a:spcPts val="250"/>
              </a:spcBef>
              <a:spcAft>
                <a:spcPts val="0"/>
              </a:spcAft>
              <a:buClr>
                <a:schemeClr val="accent1"/>
              </a:buClr>
              <a:buSzPct val="80000"/>
              <a:buFont typeface="Wingdings 2"/>
              <a:buNone/>
              <a:tabLst/>
              <a:defRPr/>
            </a:pPr>
            <a:r>
              <a:rPr kumimoji="0" lang="fr-FR" sz="2000" b="1" i="1" u="none" strike="noStrike" kern="1200" cap="none" spc="0" normalizeH="0" baseline="0" noProof="0" dirty="0" smtClean="0">
                <a:ln>
                  <a:noFill/>
                </a:ln>
                <a:solidFill>
                  <a:schemeClr val="accent2">
                    <a:lumMod val="75000"/>
                  </a:schemeClr>
                </a:solidFill>
                <a:effectLst/>
                <a:uLnTx/>
                <a:uFillTx/>
                <a:latin typeface="+mn-lt"/>
                <a:ea typeface="+mn-ea"/>
                <a:cs typeface="+mn-cs"/>
              </a:rPr>
              <a:t>Fil rouge</a:t>
            </a:r>
            <a:endParaRPr kumimoji="0" lang="fr-FR" sz="2000" b="1" i="1"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3075" name="Picture 3" descr="C:\Users\cdtx\Desktop\image eco conception\Tableau CO2 part 2.jpg"/>
          <p:cNvPicPr>
            <a:picLocks noChangeAspect="1" noChangeArrowheads="1"/>
          </p:cNvPicPr>
          <p:nvPr/>
        </p:nvPicPr>
        <p:blipFill>
          <a:blip r:embed="rId2" cstate="screen"/>
          <a:srcRect/>
          <a:stretch>
            <a:fillRect/>
          </a:stretch>
        </p:blipFill>
        <p:spPr bwMode="auto">
          <a:xfrm>
            <a:off x="4788024" y="2780928"/>
            <a:ext cx="4104456" cy="3158194"/>
          </a:xfrm>
          <a:prstGeom prst="rect">
            <a:avLst/>
          </a:prstGeom>
          <a:ln>
            <a:noFill/>
          </a:ln>
          <a:effectLst>
            <a:outerShdw blurRad="292100" dist="139700" dir="2700000" algn="tl" rotWithShape="0">
              <a:srgbClr val="333333">
                <a:alpha val="65000"/>
              </a:srgbClr>
            </a:outerShdw>
          </a:effectLst>
        </p:spPr>
      </p:pic>
      <p:pic>
        <p:nvPicPr>
          <p:cNvPr id="3074" name="Picture 2" descr="C:\Users\cdtx\Desktop\image eco conception\tableau CO2 part 1.jpg"/>
          <p:cNvPicPr>
            <a:picLocks noChangeAspect="1" noChangeArrowheads="1"/>
          </p:cNvPicPr>
          <p:nvPr/>
        </p:nvPicPr>
        <p:blipFill>
          <a:blip r:embed="rId3" cstate="screen"/>
          <a:srcRect/>
          <a:stretch>
            <a:fillRect/>
          </a:stretch>
        </p:blipFill>
        <p:spPr bwMode="auto">
          <a:xfrm>
            <a:off x="251520" y="2852936"/>
            <a:ext cx="4104456" cy="2793025"/>
          </a:xfrm>
          <a:prstGeom prst="rect">
            <a:avLst/>
          </a:prstGeom>
          <a:ln>
            <a:noFill/>
          </a:ln>
          <a:effectLst>
            <a:outerShdw blurRad="292100" dist="139700" dir="2700000" algn="tl" rotWithShape="0">
              <a:srgbClr val="333333">
                <a:alpha val="65000"/>
              </a:srgbClr>
            </a:outerShdw>
          </a:effectLst>
        </p:spPr>
      </p:pic>
      <p:pic>
        <p:nvPicPr>
          <p:cNvPr id="3076" name="Picture 4" descr="C:\Users\cdtx\Desktop\image eco conception\resultats secteur CO2.jpg"/>
          <p:cNvPicPr>
            <a:picLocks noChangeAspect="1" noChangeArrowheads="1"/>
          </p:cNvPicPr>
          <p:nvPr/>
        </p:nvPicPr>
        <p:blipFill>
          <a:blip r:embed="rId4" cstate="screen"/>
          <a:srcRect/>
          <a:stretch>
            <a:fillRect/>
          </a:stretch>
        </p:blipFill>
        <p:spPr bwMode="auto">
          <a:xfrm>
            <a:off x="2195736" y="188640"/>
            <a:ext cx="4659312" cy="259228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Application</a:t>
            </a:r>
            <a:endParaRPr lang="fr-FR" dirty="0"/>
          </a:p>
        </p:txBody>
      </p:sp>
      <p:pic>
        <p:nvPicPr>
          <p:cNvPr id="4098" name="Picture 2" descr="http://www.grantadesign.com/images/teach/constructor.png"/>
          <p:cNvPicPr>
            <a:picLocks noChangeAspect="1" noChangeArrowheads="1"/>
          </p:cNvPicPr>
          <p:nvPr/>
        </p:nvPicPr>
        <p:blipFill>
          <a:blip r:embed="rId2" cstate="screen"/>
          <a:srcRect/>
          <a:stretch>
            <a:fillRect/>
          </a:stretch>
        </p:blipFill>
        <p:spPr bwMode="auto">
          <a:xfrm>
            <a:off x="5580112" y="764704"/>
            <a:ext cx="2371809" cy="25922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28" name="Picture 4" descr="http://www.docteurdiscount.com/productimages/cafetiere-electrique-tca-970-techwood.jpg"/>
          <p:cNvPicPr>
            <a:picLocks noChangeAspect="1" noChangeArrowheads="1"/>
          </p:cNvPicPr>
          <p:nvPr/>
        </p:nvPicPr>
        <p:blipFill>
          <a:blip r:embed="rId3" cstate="screen"/>
          <a:srcRect/>
          <a:stretch>
            <a:fillRect/>
          </a:stretch>
        </p:blipFill>
        <p:spPr bwMode="auto">
          <a:xfrm>
            <a:off x="1115616" y="220668"/>
            <a:ext cx="3312368" cy="522455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Logo1" descr="Logo Bilan produit2"/>
          <p:cNvPicPr preferRelativeResize="0">
            <a:picLocks noChangeArrowheads="1"/>
          </p:cNvPicPr>
          <p:nvPr/>
        </p:nvPicPr>
        <p:blipFill>
          <a:blip r:embed="rId4" cstate="screen"/>
          <a:srcRect/>
          <a:stretch>
            <a:fillRect/>
          </a:stretch>
        </p:blipFill>
        <p:spPr bwMode="auto">
          <a:xfrm>
            <a:off x="5148064" y="3789040"/>
            <a:ext cx="2664296" cy="16561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517232"/>
            <a:ext cx="8183880" cy="1051560"/>
          </a:xfrm>
        </p:spPr>
        <p:txBody>
          <a:bodyPr/>
          <a:lstStyle/>
          <a:p>
            <a:r>
              <a:rPr lang="fr-FR" dirty="0" smtClean="0"/>
              <a:t>Unité fonctionnelle</a:t>
            </a:r>
            <a:endParaRPr lang="fr-FR" dirty="0"/>
          </a:p>
        </p:txBody>
      </p:sp>
      <p:sp>
        <p:nvSpPr>
          <p:cNvPr id="3" name="Espace réservé du contenu 2"/>
          <p:cNvSpPr>
            <a:spLocks noGrp="1"/>
          </p:cNvSpPr>
          <p:nvPr>
            <p:ph idx="1"/>
          </p:nvPr>
        </p:nvSpPr>
        <p:spPr>
          <a:xfrm>
            <a:off x="3995936" y="476672"/>
            <a:ext cx="4655488" cy="5184576"/>
          </a:xfrm>
        </p:spPr>
        <p:txBody>
          <a:bodyPr>
            <a:normAutofit fontScale="92500"/>
          </a:bodyPr>
          <a:lstStyle/>
          <a:p>
            <a:pPr>
              <a:spcBef>
                <a:spcPts val="1200"/>
              </a:spcBef>
            </a:pPr>
            <a:r>
              <a:rPr lang="fr-FR" dirty="0" smtClean="0"/>
              <a:t>Unité fonctionnelle : fonctionnement 1h par jour durant 5 an</a:t>
            </a:r>
          </a:p>
          <a:p>
            <a:pPr>
              <a:spcBef>
                <a:spcPts val="1200"/>
              </a:spcBef>
            </a:pPr>
            <a:r>
              <a:rPr lang="fr-FR" dirty="0" smtClean="0"/>
              <a:t>En France</a:t>
            </a:r>
          </a:p>
          <a:p>
            <a:pPr>
              <a:spcBef>
                <a:spcPts val="1200"/>
              </a:spcBef>
            </a:pPr>
            <a:r>
              <a:rPr lang="fr-FR" dirty="0" smtClean="0"/>
              <a:t>On ne prend pas en compte la fin de vie</a:t>
            </a:r>
          </a:p>
          <a:p>
            <a:pPr>
              <a:spcBef>
                <a:spcPts val="1200"/>
              </a:spcBef>
            </a:pPr>
            <a:r>
              <a:rPr lang="fr-FR" dirty="0" smtClean="0"/>
              <a:t>On ne prend pas en compte le transport</a:t>
            </a:r>
          </a:p>
          <a:p>
            <a:pPr>
              <a:spcBef>
                <a:spcPts val="1200"/>
              </a:spcBef>
            </a:pPr>
            <a:r>
              <a:rPr lang="fr-FR" dirty="0" smtClean="0"/>
              <a:t>Objectif : exemple d’application, comparaison de logiciels</a:t>
            </a:r>
            <a:endParaRPr lang="fr-FR" dirty="0"/>
          </a:p>
        </p:txBody>
      </p:sp>
      <p:pic>
        <p:nvPicPr>
          <p:cNvPr id="4" name="Picture 4" descr="http://www.docteurdiscount.com/productimages/cafetiere-electrique-tca-970-techwood.jpg"/>
          <p:cNvPicPr>
            <a:picLocks noChangeAspect="1" noChangeArrowheads="1"/>
          </p:cNvPicPr>
          <p:nvPr/>
        </p:nvPicPr>
        <p:blipFill>
          <a:blip r:embed="rId2" cstate="screen"/>
          <a:srcRect/>
          <a:stretch>
            <a:fillRect/>
          </a:stretch>
        </p:blipFill>
        <p:spPr bwMode="auto">
          <a:xfrm>
            <a:off x="728213" y="714956"/>
            <a:ext cx="2907683" cy="458625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445224"/>
            <a:ext cx="8183880" cy="1051560"/>
          </a:xfrm>
        </p:spPr>
        <p:txBody>
          <a:bodyPr>
            <a:normAutofit fontScale="90000"/>
          </a:bodyPr>
          <a:lstStyle/>
          <a:p>
            <a:r>
              <a:rPr lang="fr-FR" dirty="0" smtClean="0"/>
              <a:t>Composants de la cafetière</a:t>
            </a:r>
            <a:endParaRPr lang="fr-FR" dirty="0"/>
          </a:p>
        </p:txBody>
      </p:sp>
      <p:graphicFrame>
        <p:nvGraphicFramePr>
          <p:cNvPr id="4" name="Tableau 3"/>
          <p:cNvGraphicFramePr>
            <a:graphicFrameLocks noGrp="1"/>
          </p:cNvGraphicFramePr>
          <p:nvPr/>
        </p:nvGraphicFramePr>
        <p:xfrm>
          <a:off x="1115616" y="476672"/>
          <a:ext cx="6888087" cy="5256589"/>
        </p:xfrm>
        <a:graphic>
          <a:graphicData uri="http://schemas.openxmlformats.org/drawingml/2006/table">
            <a:tbl>
              <a:tblPr firstRow="1" bandRow="1">
                <a:tableStyleId>{5C22544A-7EE6-4342-B048-85BDC9FD1C3A}</a:tableStyleId>
              </a:tblPr>
              <a:tblGrid>
                <a:gridCol w="2880320"/>
                <a:gridCol w="2592288"/>
                <a:gridCol w="1415479"/>
              </a:tblGrid>
              <a:tr h="404353">
                <a:tc>
                  <a:txBody>
                    <a:bodyPr/>
                    <a:lstStyle/>
                    <a:p>
                      <a:r>
                        <a:rPr lang="fr-FR" dirty="0" smtClean="0"/>
                        <a:t>Composant</a:t>
                      </a:r>
                      <a:endParaRPr lang="fr-FR" dirty="0"/>
                    </a:p>
                  </a:txBody>
                  <a:tcPr/>
                </a:tc>
                <a:tc>
                  <a:txBody>
                    <a:bodyPr/>
                    <a:lstStyle/>
                    <a:p>
                      <a:r>
                        <a:rPr lang="fr-FR" dirty="0" smtClean="0"/>
                        <a:t>Matériau</a:t>
                      </a:r>
                      <a:endParaRPr lang="fr-FR" dirty="0"/>
                    </a:p>
                  </a:txBody>
                  <a:tcPr/>
                </a:tc>
                <a:tc>
                  <a:txBody>
                    <a:bodyPr/>
                    <a:lstStyle/>
                    <a:p>
                      <a:r>
                        <a:rPr lang="fr-FR" dirty="0" smtClean="0"/>
                        <a:t>Masse kg</a:t>
                      </a:r>
                      <a:endParaRPr lang="fr-FR" dirty="0"/>
                    </a:p>
                  </a:txBody>
                  <a:tcPr/>
                </a:tc>
              </a:tr>
              <a:tr h="404353">
                <a:tc>
                  <a:txBody>
                    <a:bodyPr/>
                    <a:lstStyle/>
                    <a:p>
                      <a:r>
                        <a:rPr lang="fr-FR" dirty="0" smtClean="0"/>
                        <a:t>Corps</a:t>
                      </a:r>
                      <a:endParaRPr lang="fr-FR" dirty="0"/>
                    </a:p>
                  </a:txBody>
                  <a:tcPr/>
                </a:tc>
                <a:tc>
                  <a:txBody>
                    <a:bodyPr/>
                    <a:lstStyle/>
                    <a:p>
                      <a:r>
                        <a:rPr lang="fr-FR" dirty="0" err="1" smtClean="0"/>
                        <a:t>Polypropilène</a:t>
                      </a:r>
                      <a:endParaRPr lang="fr-FR" dirty="0"/>
                    </a:p>
                  </a:txBody>
                  <a:tcPr/>
                </a:tc>
                <a:tc>
                  <a:txBody>
                    <a:bodyPr/>
                    <a:lstStyle/>
                    <a:p>
                      <a:pPr algn="r"/>
                      <a:r>
                        <a:rPr lang="fr-FR" dirty="0" smtClean="0"/>
                        <a:t>0.91</a:t>
                      </a:r>
                      <a:endParaRPr lang="fr-FR" dirty="0"/>
                    </a:p>
                  </a:txBody>
                  <a:tcPr/>
                </a:tc>
              </a:tr>
              <a:tr h="404353">
                <a:tc>
                  <a:txBody>
                    <a:bodyPr/>
                    <a:lstStyle/>
                    <a:p>
                      <a:r>
                        <a:rPr lang="fr-FR" dirty="0" smtClean="0"/>
                        <a:t>Pièces en acier</a:t>
                      </a:r>
                      <a:endParaRPr lang="fr-FR" dirty="0"/>
                    </a:p>
                  </a:txBody>
                  <a:tcPr/>
                </a:tc>
                <a:tc>
                  <a:txBody>
                    <a:bodyPr/>
                    <a:lstStyle/>
                    <a:p>
                      <a:r>
                        <a:rPr lang="fr-FR" dirty="0" smtClean="0"/>
                        <a:t>Acier</a:t>
                      </a:r>
                      <a:endParaRPr lang="fr-FR" dirty="0"/>
                    </a:p>
                  </a:txBody>
                  <a:tcPr/>
                </a:tc>
                <a:tc>
                  <a:txBody>
                    <a:bodyPr/>
                    <a:lstStyle/>
                    <a:p>
                      <a:pPr algn="r"/>
                      <a:r>
                        <a:rPr lang="fr-FR" dirty="0" smtClean="0"/>
                        <a:t>0.12</a:t>
                      </a:r>
                      <a:endParaRPr lang="fr-FR" dirty="0"/>
                    </a:p>
                  </a:txBody>
                  <a:tcPr/>
                </a:tc>
              </a:tr>
              <a:tr h="404353">
                <a:tc>
                  <a:txBody>
                    <a:bodyPr/>
                    <a:lstStyle/>
                    <a:p>
                      <a:r>
                        <a:rPr lang="fr-FR" dirty="0" smtClean="0"/>
                        <a:t>Pièces en alu</a:t>
                      </a:r>
                      <a:endParaRPr lang="fr-FR" dirty="0"/>
                    </a:p>
                  </a:txBody>
                  <a:tcPr/>
                </a:tc>
                <a:tc>
                  <a:txBody>
                    <a:bodyPr/>
                    <a:lstStyle/>
                    <a:p>
                      <a:r>
                        <a:rPr lang="fr-FR" dirty="0" smtClean="0"/>
                        <a:t>Aluminium</a:t>
                      </a:r>
                      <a:endParaRPr lang="fr-FR" dirty="0"/>
                    </a:p>
                  </a:txBody>
                  <a:tcPr/>
                </a:tc>
                <a:tc>
                  <a:txBody>
                    <a:bodyPr/>
                    <a:lstStyle/>
                    <a:p>
                      <a:pPr algn="r"/>
                      <a:r>
                        <a:rPr lang="fr-FR" dirty="0" smtClean="0"/>
                        <a:t>0.08</a:t>
                      </a:r>
                      <a:endParaRPr lang="fr-FR" dirty="0"/>
                    </a:p>
                  </a:txBody>
                  <a:tcPr/>
                </a:tc>
              </a:tr>
              <a:tr h="404353">
                <a:tc>
                  <a:txBody>
                    <a:bodyPr/>
                    <a:lstStyle/>
                    <a:p>
                      <a:r>
                        <a:rPr lang="fr-FR" dirty="0" smtClean="0"/>
                        <a:t>Verseuse</a:t>
                      </a:r>
                      <a:endParaRPr lang="fr-FR" dirty="0"/>
                    </a:p>
                  </a:txBody>
                  <a:tcPr/>
                </a:tc>
                <a:tc>
                  <a:txBody>
                    <a:bodyPr/>
                    <a:lstStyle/>
                    <a:p>
                      <a:r>
                        <a:rPr lang="fr-FR" dirty="0" smtClean="0"/>
                        <a:t>Verre</a:t>
                      </a:r>
                      <a:endParaRPr lang="fr-FR" dirty="0"/>
                    </a:p>
                  </a:txBody>
                  <a:tcPr/>
                </a:tc>
                <a:tc>
                  <a:txBody>
                    <a:bodyPr/>
                    <a:lstStyle/>
                    <a:p>
                      <a:pPr algn="r"/>
                      <a:r>
                        <a:rPr lang="fr-FR" dirty="0" smtClean="0"/>
                        <a:t>0.33</a:t>
                      </a:r>
                      <a:endParaRPr lang="fr-FR" dirty="0"/>
                    </a:p>
                  </a:txBody>
                  <a:tcPr/>
                </a:tc>
              </a:tr>
              <a:tr h="404353">
                <a:tc>
                  <a:txBody>
                    <a:bodyPr/>
                    <a:lstStyle/>
                    <a:p>
                      <a:r>
                        <a:rPr lang="fr-FR" dirty="0" smtClean="0"/>
                        <a:t>Elément chauffant</a:t>
                      </a:r>
                      <a:endParaRPr lang="fr-FR" dirty="0"/>
                    </a:p>
                  </a:txBody>
                  <a:tcPr/>
                </a:tc>
                <a:tc>
                  <a:txBody>
                    <a:bodyPr/>
                    <a:lstStyle/>
                    <a:p>
                      <a:r>
                        <a:rPr lang="fr-FR" dirty="0" smtClean="0"/>
                        <a:t>Alliage Ni-Cr</a:t>
                      </a:r>
                      <a:endParaRPr lang="fr-FR" dirty="0"/>
                    </a:p>
                  </a:txBody>
                  <a:tcPr/>
                </a:tc>
                <a:tc>
                  <a:txBody>
                    <a:bodyPr/>
                    <a:lstStyle/>
                    <a:p>
                      <a:pPr algn="r"/>
                      <a:r>
                        <a:rPr lang="fr-FR" dirty="0" smtClean="0"/>
                        <a:t>0.026</a:t>
                      </a:r>
                      <a:endParaRPr lang="fr-FR" dirty="0"/>
                    </a:p>
                  </a:txBody>
                  <a:tcPr/>
                </a:tc>
              </a:tr>
              <a:tr h="404353">
                <a:tc>
                  <a:txBody>
                    <a:bodyPr/>
                    <a:lstStyle/>
                    <a:p>
                      <a:r>
                        <a:rPr lang="fr-FR" dirty="0" smtClean="0"/>
                        <a:t>Electronique</a:t>
                      </a:r>
                      <a:endParaRPr lang="fr-FR" dirty="0"/>
                    </a:p>
                  </a:txBody>
                  <a:tcPr/>
                </a:tc>
                <a:tc>
                  <a:txBody>
                    <a:bodyPr/>
                    <a:lstStyle/>
                    <a:p>
                      <a:r>
                        <a:rPr lang="fr-FR" dirty="0" smtClean="0"/>
                        <a:t>Electronique</a:t>
                      </a:r>
                      <a:endParaRPr lang="fr-FR" dirty="0"/>
                    </a:p>
                  </a:txBody>
                  <a:tcPr/>
                </a:tc>
                <a:tc>
                  <a:txBody>
                    <a:bodyPr/>
                    <a:lstStyle/>
                    <a:p>
                      <a:pPr algn="r"/>
                      <a:r>
                        <a:rPr lang="fr-FR" dirty="0" smtClean="0"/>
                        <a:t>0.007</a:t>
                      </a:r>
                      <a:endParaRPr lang="fr-FR" dirty="0"/>
                    </a:p>
                  </a:txBody>
                  <a:tcPr/>
                </a:tc>
              </a:tr>
              <a:tr h="404353">
                <a:tc>
                  <a:txBody>
                    <a:bodyPr/>
                    <a:lstStyle/>
                    <a:p>
                      <a:r>
                        <a:rPr lang="fr-FR" dirty="0" smtClean="0"/>
                        <a:t>Isolant câble</a:t>
                      </a:r>
                      <a:endParaRPr lang="fr-FR" dirty="0"/>
                    </a:p>
                  </a:txBody>
                  <a:tcPr/>
                </a:tc>
                <a:tc>
                  <a:txBody>
                    <a:bodyPr/>
                    <a:lstStyle/>
                    <a:p>
                      <a:r>
                        <a:rPr lang="fr-FR" dirty="0" smtClean="0"/>
                        <a:t>PVC</a:t>
                      </a:r>
                      <a:endParaRPr lang="fr-FR" dirty="0"/>
                    </a:p>
                  </a:txBody>
                  <a:tcPr/>
                </a:tc>
                <a:tc>
                  <a:txBody>
                    <a:bodyPr/>
                    <a:lstStyle/>
                    <a:p>
                      <a:pPr algn="r"/>
                      <a:r>
                        <a:rPr lang="fr-FR" dirty="0" smtClean="0"/>
                        <a:t>0.12</a:t>
                      </a:r>
                      <a:endParaRPr lang="fr-FR" dirty="0"/>
                    </a:p>
                  </a:txBody>
                  <a:tcPr/>
                </a:tc>
              </a:tr>
              <a:tr h="404353">
                <a:tc>
                  <a:txBody>
                    <a:bodyPr/>
                    <a:lstStyle/>
                    <a:p>
                      <a:r>
                        <a:rPr lang="fr-FR" dirty="0" smtClean="0"/>
                        <a:t>Conducteur câble</a:t>
                      </a:r>
                      <a:endParaRPr lang="fr-FR" dirty="0"/>
                    </a:p>
                  </a:txBody>
                  <a:tcPr/>
                </a:tc>
                <a:tc>
                  <a:txBody>
                    <a:bodyPr/>
                    <a:lstStyle/>
                    <a:p>
                      <a:r>
                        <a:rPr lang="fr-FR" dirty="0" smtClean="0"/>
                        <a:t>Cuivre</a:t>
                      </a:r>
                      <a:endParaRPr lang="fr-FR" dirty="0"/>
                    </a:p>
                  </a:txBody>
                  <a:tcPr/>
                </a:tc>
                <a:tc>
                  <a:txBody>
                    <a:bodyPr/>
                    <a:lstStyle/>
                    <a:p>
                      <a:pPr algn="r"/>
                      <a:r>
                        <a:rPr lang="fr-FR" dirty="0" smtClean="0"/>
                        <a:t>0.035</a:t>
                      </a:r>
                      <a:endParaRPr lang="fr-FR" dirty="0"/>
                    </a:p>
                  </a:txBody>
                  <a:tcPr/>
                </a:tc>
              </a:tr>
              <a:tr h="404353">
                <a:tc>
                  <a:txBody>
                    <a:bodyPr/>
                    <a:lstStyle/>
                    <a:p>
                      <a:r>
                        <a:rPr lang="fr-FR" dirty="0" smtClean="0"/>
                        <a:t>Corps de la prise</a:t>
                      </a:r>
                      <a:endParaRPr lang="fr-FR" dirty="0"/>
                    </a:p>
                  </a:txBody>
                  <a:tcPr/>
                </a:tc>
                <a:tc>
                  <a:txBody>
                    <a:bodyPr/>
                    <a:lstStyle/>
                    <a:p>
                      <a:r>
                        <a:rPr lang="fr-FR" dirty="0" smtClean="0"/>
                        <a:t>Résine </a:t>
                      </a:r>
                      <a:r>
                        <a:rPr lang="fr-FR" dirty="0" err="1" smtClean="0"/>
                        <a:t>Phenolique</a:t>
                      </a:r>
                      <a:endParaRPr lang="fr-FR" dirty="0"/>
                    </a:p>
                  </a:txBody>
                  <a:tcPr/>
                </a:tc>
                <a:tc>
                  <a:txBody>
                    <a:bodyPr/>
                    <a:lstStyle/>
                    <a:p>
                      <a:pPr algn="r"/>
                      <a:r>
                        <a:rPr lang="fr-FR" dirty="0" smtClean="0"/>
                        <a:t>0.037</a:t>
                      </a:r>
                      <a:endParaRPr lang="fr-FR" dirty="0"/>
                    </a:p>
                  </a:txBody>
                  <a:tcPr/>
                </a:tc>
              </a:tr>
              <a:tr h="404353">
                <a:tc>
                  <a:txBody>
                    <a:bodyPr/>
                    <a:lstStyle/>
                    <a:p>
                      <a:r>
                        <a:rPr lang="fr-FR" dirty="0" smtClean="0"/>
                        <a:t>Fiche prise</a:t>
                      </a:r>
                      <a:endParaRPr lang="fr-FR" dirty="0"/>
                    </a:p>
                  </a:txBody>
                  <a:tcPr/>
                </a:tc>
                <a:tc>
                  <a:txBody>
                    <a:bodyPr/>
                    <a:lstStyle/>
                    <a:p>
                      <a:r>
                        <a:rPr lang="fr-FR" dirty="0" smtClean="0"/>
                        <a:t>Laiton</a:t>
                      </a:r>
                      <a:endParaRPr lang="fr-FR" dirty="0"/>
                    </a:p>
                  </a:txBody>
                  <a:tcPr/>
                </a:tc>
                <a:tc>
                  <a:txBody>
                    <a:bodyPr/>
                    <a:lstStyle/>
                    <a:p>
                      <a:pPr algn="r"/>
                      <a:r>
                        <a:rPr lang="fr-FR" dirty="0" smtClean="0"/>
                        <a:t>0.03</a:t>
                      </a:r>
                      <a:endParaRPr lang="fr-FR" dirty="0"/>
                    </a:p>
                  </a:txBody>
                  <a:tcPr/>
                </a:tc>
              </a:tr>
              <a:tr h="404353">
                <a:tc>
                  <a:txBody>
                    <a:bodyPr/>
                    <a:lstStyle/>
                    <a:p>
                      <a:r>
                        <a:rPr lang="fr-FR" dirty="0" smtClean="0"/>
                        <a:t>Rembourrage</a:t>
                      </a:r>
                      <a:endParaRPr lang="fr-FR" dirty="0"/>
                    </a:p>
                  </a:txBody>
                  <a:tcPr/>
                </a:tc>
                <a:tc>
                  <a:txBody>
                    <a:bodyPr/>
                    <a:lstStyle/>
                    <a:p>
                      <a:r>
                        <a:rPr lang="fr-FR" dirty="0" smtClean="0"/>
                        <a:t>PS expansé</a:t>
                      </a:r>
                      <a:endParaRPr lang="fr-FR" dirty="0"/>
                    </a:p>
                  </a:txBody>
                  <a:tcPr/>
                </a:tc>
                <a:tc>
                  <a:txBody>
                    <a:bodyPr/>
                    <a:lstStyle/>
                    <a:p>
                      <a:pPr algn="r"/>
                      <a:r>
                        <a:rPr lang="fr-FR" dirty="0" smtClean="0"/>
                        <a:t>0.015</a:t>
                      </a:r>
                      <a:endParaRPr lang="fr-FR" dirty="0"/>
                    </a:p>
                  </a:txBody>
                  <a:tcPr/>
                </a:tc>
              </a:tr>
              <a:tr h="404353">
                <a:tc>
                  <a:txBody>
                    <a:bodyPr/>
                    <a:lstStyle/>
                    <a:p>
                      <a:r>
                        <a:rPr lang="fr-FR" dirty="0" smtClean="0"/>
                        <a:t>Emballage</a:t>
                      </a:r>
                      <a:endParaRPr lang="fr-FR" dirty="0"/>
                    </a:p>
                  </a:txBody>
                  <a:tcPr/>
                </a:tc>
                <a:tc>
                  <a:txBody>
                    <a:bodyPr/>
                    <a:lstStyle/>
                    <a:p>
                      <a:r>
                        <a:rPr lang="fr-FR" dirty="0" smtClean="0"/>
                        <a:t>Carton</a:t>
                      </a:r>
                      <a:endParaRPr lang="fr-FR" dirty="0"/>
                    </a:p>
                  </a:txBody>
                  <a:tcPr/>
                </a:tc>
                <a:tc>
                  <a:txBody>
                    <a:bodyPr/>
                    <a:lstStyle/>
                    <a:p>
                      <a:pPr algn="r"/>
                      <a:r>
                        <a:rPr lang="fr-FR" dirty="0" smtClean="0"/>
                        <a:t>0.04</a:t>
                      </a:r>
                      <a:endParaRPr lang="fr-FR" dirty="0"/>
                    </a:p>
                  </a:txBody>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517232"/>
            <a:ext cx="8183880" cy="1051560"/>
          </a:xfrm>
        </p:spPr>
        <p:txBody>
          <a:bodyPr/>
          <a:lstStyle/>
          <a:p>
            <a:r>
              <a:rPr lang="fr-FR" dirty="0" smtClean="0"/>
              <a:t>Résultats</a:t>
            </a:r>
            <a:endParaRPr lang="fr-FR" dirty="0"/>
          </a:p>
        </p:txBody>
      </p:sp>
      <p:graphicFrame>
        <p:nvGraphicFramePr>
          <p:cNvPr id="4" name="Espace réservé du contenu 3"/>
          <p:cNvGraphicFramePr>
            <a:graphicFrameLocks noGrp="1"/>
          </p:cNvGraphicFramePr>
          <p:nvPr>
            <p:ph idx="1"/>
          </p:nvPr>
        </p:nvGraphicFramePr>
        <p:xfrm>
          <a:off x="467544" y="764704"/>
          <a:ext cx="8183562" cy="4656520"/>
        </p:xfrm>
        <a:graphic>
          <a:graphicData uri="http://schemas.openxmlformats.org/drawingml/2006/table">
            <a:tbl>
              <a:tblPr firstRow="1" bandRow="1">
                <a:tableStyleId>{5C22544A-7EE6-4342-B048-85BDC9FD1C3A}</a:tableStyleId>
              </a:tblPr>
              <a:tblGrid>
                <a:gridCol w="2727854"/>
                <a:gridCol w="1363927"/>
                <a:gridCol w="1363927"/>
                <a:gridCol w="2727854"/>
              </a:tblGrid>
              <a:tr h="504056">
                <a:tc rowSpan="2">
                  <a:txBody>
                    <a:bodyPr/>
                    <a:lstStyle/>
                    <a:p>
                      <a:endParaRPr lang="fr-FR" sz="2400" dirty="0"/>
                    </a:p>
                  </a:txBody>
                  <a:tcPr/>
                </a:tc>
                <a:tc gridSpan="2">
                  <a:txBody>
                    <a:bodyPr/>
                    <a:lstStyle/>
                    <a:p>
                      <a:pPr algn="ctr"/>
                      <a:r>
                        <a:rPr lang="fr-FR" sz="2400" dirty="0" smtClean="0"/>
                        <a:t>Energie (MJ)</a:t>
                      </a:r>
                      <a:endParaRPr lang="fr-FR" sz="2400" dirty="0"/>
                    </a:p>
                  </a:txBody>
                  <a:tcPr anchor="ctr"/>
                </a:tc>
                <a:tc hMerge="1">
                  <a:txBody>
                    <a:bodyPr/>
                    <a:lstStyle/>
                    <a:p>
                      <a:endParaRPr lang="fr-FR"/>
                    </a:p>
                  </a:txBody>
                  <a:tcPr/>
                </a:tc>
                <a:tc rowSpan="2">
                  <a:txBody>
                    <a:bodyPr/>
                    <a:lstStyle/>
                    <a:p>
                      <a:pPr algn="ctr"/>
                      <a:r>
                        <a:rPr lang="fr-FR" sz="2400" dirty="0" smtClean="0"/>
                        <a:t>CO</a:t>
                      </a:r>
                      <a:r>
                        <a:rPr lang="fr-FR" sz="2400" baseline="-25000" dirty="0" smtClean="0"/>
                        <a:t>2 </a:t>
                      </a:r>
                      <a:r>
                        <a:rPr lang="fr-FR" sz="2400" baseline="0" dirty="0" smtClean="0"/>
                        <a:t>(kg)</a:t>
                      </a:r>
                      <a:endParaRPr lang="fr-FR" sz="2400" baseline="0" dirty="0"/>
                    </a:p>
                  </a:txBody>
                  <a:tcPr anchor="ctr"/>
                </a:tc>
              </a:tr>
              <a:tr h="504056">
                <a:tc vMerge="1">
                  <a:txBody>
                    <a:bodyPr/>
                    <a:lstStyle/>
                    <a:p>
                      <a:endParaRPr lang="fr-FR"/>
                    </a:p>
                  </a:txBody>
                  <a:tcPr/>
                </a:tc>
                <a:tc>
                  <a:txBody>
                    <a:bodyPr/>
                    <a:lstStyle/>
                    <a:p>
                      <a:pPr algn="ctr"/>
                      <a:r>
                        <a:rPr lang="fr-FR" sz="1800" dirty="0" smtClean="0"/>
                        <a:t>Matériaux</a:t>
                      </a:r>
                      <a:endParaRPr lang="fr-FR" sz="1800" dirty="0"/>
                    </a:p>
                  </a:txBody>
                  <a:tcPr anchor="ctr"/>
                </a:tc>
                <a:tc>
                  <a:txBody>
                    <a:bodyPr/>
                    <a:lstStyle/>
                    <a:p>
                      <a:pPr algn="ctr"/>
                      <a:r>
                        <a:rPr lang="fr-FR" sz="1800" dirty="0" smtClean="0"/>
                        <a:t>Usage</a:t>
                      </a:r>
                      <a:endParaRPr lang="fr-FR" sz="1800" dirty="0"/>
                    </a:p>
                  </a:txBody>
                  <a:tcPr anchor="ctr"/>
                </a:tc>
                <a:tc vMerge="1">
                  <a:txBody>
                    <a:bodyPr/>
                    <a:lstStyle/>
                    <a:p>
                      <a:endParaRPr lang="fr-FR"/>
                    </a:p>
                  </a:txBody>
                  <a:tcPr/>
                </a:tc>
              </a:tr>
              <a:tr h="912102">
                <a:tc rowSpan="2">
                  <a:txBody>
                    <a:bodyPr/>
                    <a:lstStyle/>
                    <a:p>
                      <a:endParaRPr lang="fr-FR" dirty="0"/>
                    </a:p>
                  </a:txBody>
                  <a:tcPr/>
                </a:tc>
                <a:tc gridSpan="2">
                  <a:txBody>
                    <a:bodyPr/>
                    <a:lstStyle/>
                    <a:p>
                      <a:pPr algn="ctr"/>
                      <a:r>
                        <a:rPr lang="fr-FR" sz="3600" dirty="0" smtClean="0"/>
                        <a:t>4970</a:t>
                      </a:r>
                      <a:endParaRPr lang="fr-FR" sz="3600" dirty="0"/>
                    </a:p>
                  </a:txBody>
                  <a:tcPr anchor="ctr"/>
                </a:tc>
                <a:tc hMerge="1">
                  <a:txBody>
                    <a:bodyPr/>
                    <a:lstStyle/>
                    <a:p>
                      <a:endParaRPr lang="fr-FR"/>
                    </a:p>
                  </a:txBody>
                  <a:tcPr/>
                </a:tc>
                <a:tc rowSpan="2">
                  <a:txBody>
                    <a:bodyPr/>
                    <a:lstStyle/>
                    <a:p>
                      <a:pPr algn="ctr"/>
                      <a:r>
                        <a:rPr lang="fr-FR" sz="3600" dirty="0" smtClean="0"/>
                        <a:t>80.5</a:t>
                      </a:r>
                      <a:endParaRPr lang="fr-FR" sz="3600" dirty="0"/>
                    </a:p>
                  </a:txBody>
                  <a:tcPr anchor="ctr"/>
                </a:tc>
              </a:tr>
              <a:tr h="912102">
                <a:tc vMerge="1">
                  <a:txBody>
                    <a:bodyPr/>
                    <a:lstStyle/>
                    <a:p>
                      <a:endParaRPr lang="fr-FR"/>
                    </a:p>
                  </a:txBody>
                  <a:tcPr/>
                </a:tc>
                <a:tc>
                  <a:txBody>
                    <a:bodyPr/>
                    <a:lstStyle/>
                    <a:p>
                      <a:pPr algn="ctr"/>
                      <a:r>
                        <a:rPr lang="fr-FR" sz="1800" dirty="0" smtClean="0"/>
                        <a:t>158</a:t>
                      </a:r>
                      <a:endParaRPr lang="fr-FR" sz="1800" dirty="0"/>
                    </a:p>
                  </a:txBody>
                  <a:tcPr anchor="ctr"/>
                </a:tc>
                <a:tc>
                  <a:txBody>
                    <a:bodyPr/>
                    <a:lstStyle/>
                    <a:p>
                      <a:pPr algn="ctr"/>
                      <a:r>
                        <a:rPr lang="fr-FR" sz="1800" dirty="0" smtClean="0"/>
                        <a:t>4790</a:t>
                      </a:r>
                      <a:endParaRPr lang="fr-FR" sz="1800" dirty="0"/>
                    </a:p>
                  </a:txBody>
                  <a:tcPr anchor="ctr"/>
                </a:tc>
                <a:tc vMerge="1">
                  <a:txBody>
                    <a:bodyPr/>
                    <a:lstStyle/>
                    <a:p>
                      <a:endParaRPr lang="fr-FR"/>
                    </a:p>
                  </a:txBody>
                  <a:tcPr/>
                </a:tc>
              </a:tr>
              <a:tr h="912102">
                <a:tc rowSpan="2">
                  <a:txBody>
                    <a:bodyPr/>
                    <a:lstStyle/>
                    <a:p>
                      <a:endParaRPr lang="fr-FR" dirty="0"/>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600" dirty="0" smtClean="0"/>
                        <a:t>15300</a:t>
                      </a:r>
                    </a:p>
                  </a:txBody>
                  <a:tcPr anchor="ctr"/>
                </a:tc>
                <a:tc hMerge="1">
                  <a:txBody>
                    <a:bodyPr/>
                    <a:lstStyle/>
                    <a:p>
                      <a:endParaRPr lang="fr-FR"/>
                    </a:p>
                  </a:txBody>
                  <a:tcPr/>
                </a:tc>
                <a:tc rowSpan="2">
                  <a:txBody>
                    <a:bodyPr/>
                    <a:lstStyle/>
                    <a:p>
                      <a:pPr algn="ctr"/>
                      <a:r>
                        <a:rPr lang="fr-FR" sz="3600" dirty="0" smtClean="0"/>
                        <a:t>131</a:t>
                      </a:r>
                      <a:endParaRPr lang="fr-FR" sz="3600" dirty="0"/>
                    </a:p>
                  </a:txBody>
                  <a:tcPr anchor="ctr"/>
                </a:tc>
              </a:tr>
              <a:tr h="912102">
                <a:tc vMerge="1">
                  <a:txBody>
                    <a:bodyPr/>
                    <a:lstStyle/>
                    <a:p>
                      <a:endParaRPr lang="fr-FR"/>
                    </a:p>
                  </a:txBody>
                  <a:tcPr/>
                </a:tc>
                <a:tc>
                  <a:txBody>
                    <a:bodyPr/>
                    <a:lstStyle/>
                    <a:p>
                      <a:pPr algn="ctr"/>
                      <a:r>
                        <a:rPr lang="fr-FR" sz="1800" dirty="0" smtClean="0"/>
                        <a:t>134</a:t>
                      </a:r>
                      <a:endParaRPr lang="fr-FR" sz="1800" dirty="0"/>
                    </a:p>
                  </a:txBody>
                  <a:tcPr anchor="ctr"/>
                </a:tc>
                <a:tc>
                  <a:txBody>
                    <a:bodyPr/>
                    <a:lstStyle/>
                    <a:p>
                      <a:pPr algn="ctr"/>
                      <a:r>
                        <a:rPr lang="fr-FR" sz="1800" dirty="0" smtClean="0"/>
                        <a:t>15200</a:t>
                      </a:r>
                      <a:endParaRPr lang="fr-FR" sz="1800" dirty="0"/>
                    </a:p>
                  </a:txBody>
                  <a:tcPr anchor="ctr"/>
                </a:tc>
                <a:tc vMerge="1">
                  <a:txBody>
                    <a:bodyPr/>
                    <a:lstStyle/>
                    <a:p>
                      <a:endParaRPr lang="fr-FR"/>
                    </a:p>
                  </a:txBody>
                  <a:tcPr/>
                </a:tc>
              </a:tr>
            </a:tbl>
          </a:graphicData>
        </a:graphic>
      </p:graphicFrame>
      <p:pic>
        <p:nvPicPr>
          <p:cNvPr id="5" name="Picture 2" descr="http://www.grantadesign.com/images/teach/constructor.png"/>
          <p:cNvPicPr>
            <a:picLocks noChangeAspect="1" noChangeArrowheads="1"/>
          </p:cNvPicPr>
          <p:nvPr/>
        </p:nvPicPr>
        <p:blipFill>
          <a:blip r:embed="rId2" cstate="screen"/>
          <a:srcRect/>
          <a:stretch>
            <a:fillRect/>
          </a:stretch>
        </p:blipFill>
        <p:spPr bwMode="auto">
          <a:xfrm>
            <a:off x="971600" y="1556792"/>
            <a:ext cx="1512168" cy="16527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Logo1" descr="Logo Bilan produit2"/>
          <p:cNvPicPr preferRelativeResize="0">
            <a:picLocks noChangeArrowheads="1"/>
          </p:cNvPicPr>
          <p:nvPr/>
        </p:nvPicPr>
        <p:blipFill>
          <a:blip r:embed="rId3" cstate="screen"/>
          <a:srcRect/>
          <a:stretch>
            <a:fillRect/>
          </a:stretch>
        </p:blipFill>
        <p:spPr bwMode="auto">
          <a:xfrm>
            <a:off x="755576" y="3717032"/>
            <a:ext cx="2016224" cy="115212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5445224"/>
            <a:ext cx="8183880" cy="1051560"/>
          </a:xfrm>
        </p:spPr>
        <p:txBody>
          <a:bodyPr/>
          <a:lstStyle/>
          <a:p>
            <a:r>
              <a:rPr lang="fr-FR" dirty="0" smtClean="0"/>
              <a:t>En CPGE, à quoi ça sert ?</a:t>
            </a:r>
            <a:endParaRPr lang="fr-FR" dirty="0"/>
          </a:p>
        </p:txBody>
      </p:sp>
      <p:sp>
        <p:nvSpPr>
          <p:cNvPr id="4" name="Espace réservé du contenu 2"/>
          <p:cNvSpPr txBox="1">
            <a:spLocks/>
          </p:cNvSpPr>
          <p:nvPr/>
        </p:nvSpPr>
        <p:spPr>
          <a:xfrm>
            <a:off x="467544" y="620688"/>
            <a:ext cx="8183880" cy="5124480"/>
          </a:xfrm>
          <a:prstGeom prst="rect">
            <a:avLst/>
          </a:prstGeom>
          <a:effectLst>
            <a:outerShdw blurRad="177800" dist="165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wrap="square" lIns="182880" tIns="91440" rtlCol="0">
            <a:spAutoFit/>
          </a:bodyPr>
          <a:lstStyle/>
          <a:p>
            <a:pPr marL="0" marR="0" lvl="0" indent="0" algn="l" defTabSz="914400" rtl="0" eaLnBrk="1" fontAlgn="auto" latinLnBrk="0" hangingPunct="1">
              <a:lnSpc>
                <a:spcPct val="100000"/>
              </a:lnSpc>
              <a:spcBef>
                <a:spcPts val="1200"/>
              </a:spcBef>
              <a:spcAft>
                <a:spcPts val="0"/>
              </a:spcAft>
              <a:buClr>
                <a:schemeClr val="accent1"/>
              </a:buClr>
              <a:buSzPct val="80000"/>
              <a:buFont typeface="Wingdings 2"/>
              <a:buNone/>
              <a:tabLst/>
              <a:defRPr/>
            </a:pPr>
            <a:r>
              <a:rPr lang="fr-FR" sz="2400" dirty="0" smtClean="0"/>
              <a:t>Dans les activités de CPGE, l’éco conception peut :</a:t>
            </a:r>
          </a:p>
          <a:p>
            <a:pPr marL="4445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Servir de point de départ de l’étude (enjeu) qui donne du sens</a:t>
            </a:r>
          </a:p>
          <a:p>
            <a:pPr marL="4445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Justifier une modification (</a:t>
            </a:r>
            <a:r>
              <a:rPr lang="fr-FR" sz="2400" dirty="0" err="1" smtClean="0"/>
              <a:t>re</a:t>
            </a:r>
            <a:r>
              <a:rPr lang="fr-FR" sz="2400" dirty="0" smtClean="0"/>
              <a:t>-conception)</a:t>
            </a:r>
          </a:p>
          <a:p>
            <a:pPr marL="4445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Orienter un choix de composant (efficacité énergétique, …) ou de procédé</a:t>
            </a:r>
          </a:p>
          <a:p>
            <a:pPr marL="4445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Orienter un choix de matériau (</a:t>
            </a:r>
            <a:r>
              <a:rPr lang="fr-FR" sz="2400" dirty="0" err="1" smtClean="0"/>
              <a:t>recyclabilité</a:t>
            </a:r>
            <a:r>
              <a:rPr lang="fr-FR" sz="2400" dirty="0" smtClean="0"/>
              <a:t>, impact environnemental,…) par exemple en lien avec CES </a:t>
            </a:r>
            <a:r>
              <a:rPr lang="fr-FR" sz="2400" dirty="0" err="1" smtClean="0"/>
              <a:t>selector</a:t>
            </a:r>
            <a:endParaRPr lang="fr-FR" sz="2400" dirty="0" smtClean="0"/>
          </a:p>
          <a:p>
            <a:pPr marL="444500" marR="0" lvl="0" indent="-266700" algn="l" defTabSz="914400" rtl="0" eaLnBrk="1" fontAlgn="auto" latinLnBrk="0" hangingPunct="1">
              <a:lnSpc>
                <a:spcPct val="100000"/>
              </a:lnSpc>
              <a:spcBef>
                <a:spcPts val="1200"/>
              </a:spcBef>
              <a:spcAft>
                <a:spcPts val="0"/>
              </a:spcAft>
              <a:buClr>
                <a:schemeClr val="accent1"/>
              </a:buClr>
              <a:buSzPct val="80000"/>
              <a:buFont typeface="Arial" pitchFamily="34" charset="0"/>
              <a:buChar char="•"/>
              <a:tabLst/>
              <a:defRPr/>
            </a:pPr>
            <a:r>
              <a:rPr lang="fr-FR" sz="2400" dirty="0" smtClean="0"/>
              <a:t>…</a:t>
            </a:r>
          </a:p>
          <a:p>
            <a:pPr marL="444500" marR="0" lvl="0" indent="-266700" algn="l" defTabSz="914400" rtl="0" eaLnBrk="1" fontAlgn="auto" latinLnBrk="0" hangingPunct="1">
              <a:lnSpc>
                <a:spcPct val="100000"/>
              </a:lnSpc>
              <a:spcBef>
                <a:spcPts val="1200"/>
              </a:spcBef>
              <a:spcAft>
                <a:spcPts val="0"/>
              </a:spcAft>
              <a:buClr>
                <a:schemeClr val="accent1"/>
              </a:buClr>
              <a:buSzPct val="80000"/>
              <a:tabLst/>
              <a:defRPr/>
            </a:pPr>
            <a:r>
              <a:rPr lang="fr-FR" sz="2400" dirty="0" smtClean="0"/>
              <a:t>… Mais ce n’est que mon avis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La consommation</a:t>
            </a:r>
            <a:endParaRPr lang="fr-FR" dirty="0"/>
          </a:p>
        </p:txBody>
      </p:sp>
      <p:pic>
        <p:nvPicPr>
          <p:cNvPr id="4" name="Espace réservé du contenu 3" descr="consommation.jpg"/>
          <p:cNvPicPr>
            <a:picLocks noGrp="1" noChangeAspect="1"/>
          </p:cNvPicPr>
          <p:nvPr>
            <p:ph idx="1"/>
          </p:nvPr>
        </p:nvPicPr>
        <p:blipFill>
          <a:blip r:embed="rId2" cstate="screen"/>
          <a:stretch>
            <a:fillRect/>
          </a:stretch>
        </p:blipFill>
        <p:spPr>
          <a:xfrm>
            <a:off x="539552" y="548680"/>
            <a:ext cx="7405878" cy="3960440"/>
          </a:xfrm>
          <a:prstGeom prst="rect">
            <a:avLst/>
          </a:prstGeom>
          <a:ln>
            <a:noFill/>
          </a:ln>
          <a:effectLst>
            <a:outerShdw blurRad="101600" dist="25400" sx="102000" sy="102000" algn="ctr" rotWithShape="0">
              <a:prstClr val="black">
                <a:alpha val="40000"/>
              </a:prstClr>
            </a:outerShdw>
          </a:effectLst>
        </p:spPr>
      </p:pic>
      <p:pic>
        <p:nvPicPr>
          <p:cNvPr id="1026" name="Picture 2" descr="C:\Users\cdtx\Desktop\image eco conception\Empreinte ecologique par impact.PNG"/>
          <p:cNvPicPr>
            <a:picLocks noChangeAspect="1" noChangeArrowheads="1"/>
          </p:cNvPicPr>
          <p:nvPr/>
        </p:nvPicPr>
        <p:blipFill>
          <a:blip r:embed="rId3" cstate="screen"/>
          <a:srcRect/>
          <a:stretch>
            <a:fillRect/>
          </a:stretch>
        </p:blipFill>
        <p:spPr bwMode="auto">
          <a:xfrm>
            <a:off x="1187624" y="1052736"/>
            <a:ext cx="7325178" cy="4104456"/>
          </a:xfrm>
          <a:prstGeom prst="rect">
            <a:avLst/>
          </a:prstGeom>
          <a:ln>
            <a:noFill/>
          </a:ln>
          <a:effectLst>
            <a:outerShdw blurRad="101600" dist="25400" sx="102000" sy="102000" algn="ctr" rotWithShape="0">
              <a:prstClr val="black">
                <a:alpha val="40000"/>
              </a:prstClr>
            </a:outerShdw>
          </a:effectLst>
        </p:spPr>
      </p:pic>
      <p:cxnSp>
        <p:nvCxnSpPr>
          <p:cNvPr id="8" name="Connecteur droit 7"/>
          <p:cNvCxnSpPr/>
          <p:nvPr/>
        </p:nvCxnSpPr>
        <p:spPr>
          <a:xfrm flipV="1">
            <a:off x="1547664" y="2276872"/>
            <a:ext cx="6912768" cy="72008"/>
          </a:xfrm>
          <a:prstGeom prst="line">
            <a:avLst/>
          </a:prstGeom>
          <a:ln w="28575">
            <a:solidFill>
              <a:srgbClr val="FF0000"/>
            </a:solidFill>
            <a:prstDash val="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Merci de votre attention</a:t>
            </a:r>
            <a:endParaRPr lang="fr-FR" dirty="0"/>
          </a:p>
        </p:txBody>
      </p:sp>
      <p:sp>
        <p:nvSpPr>
          <p:cNvPr id="3" name="Sous-titre 2"/>
          <p:cNvSpPr>
            <a:spLocks noGrp="1"/>
          </p:cNvSpPr>
          <p:nvPr>
            <p:ph type="subTitle" idx="1"/>
          </p:nvPr>
        </p:nvSpPr>
        <p:spPr/>
        <p:txBody>
          <a:bodyPr/>
          <a:lstStyle/>
          <a:p>
            <a:r>
              <a:rPr lang="fr-FR" dirty="0" smtClean="0"/>
              <a:t>O. Fort</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Dépendance aux ressources naturelles</a:t>
            </a:r>
            <a:endParaRPr lang="fr-FR" dirty="0"/>
          </a:p>
        </p:txBody>
      </p:sp>
      <p:pic>
        <p:nvPicPr>
          <p:cNvPr id="4" name="Espace réservé du contenu 3" descr="mine ciel ouvert.jpg"/>
          <p:cNvPicPr>
            <a:picLocks noGrp="1" noChangeAspect="1"/>
          </p:cNvPicPr>
          <p:nvPr>
            <p:ph idx="1"/>
          </p:nvPr>
        </p:nvPicPr>
        <p:blipFill>
          <a:blip r:embed="rId2" cstate="screen"/>
          <a:stretch>
            <a:fillRect/>
          </a:stretch>
        </p:blipFill>
        <p:spPr>
          <a:xfrm>
            <a:off x="755576" y="764704"/>
            <a:ext cx="5033995" cy="3312368"/>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Image 5" descr="ashby_0001.jpg"/>
          <p:cNvPicPr>
            <a:picLocks noChangeAspect="1"/>
          </p:cNvPicPr>
          <p:nvPr/>
        </p:nvPicPr>
        <p:blipFill>
          <a:blip r:embed="rId3" cstate="screen"/>
          <a:srcRect/>
          <a:stretch>
            <a:fillRect/>
          </a:stretch>
        </p:blipFill>
        <p:spPr>
          <a:xfrm>
            <a:off x="1043608" y="260648"/>
            <a:ext cx="4494134" cy="63367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 6" descr="ashby_0002.jpg"/>
          <p:cNvPicPr>
            <a:picLocks noChangeAspect="1"/>
          </p:cNvPicPr>
          <p:nvPr/>
        </p:nvPicPr>
        <p:blipFill>
          <a:blip r:embed="rId4" cstate="screen"/>
          <a:srcRect b="-3220"/>
          <a:stretch>
            <a:fillRect/>
          </a:stretch>
        </p:blipFill>
        <p:spPr>
          <a:xfrm rot="280264">
            <a:off x="3929526" y="409335"/>
            <a:ext cx="3895344" cy="59745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ZoneTexte 4"/>
          <p:cNvSpPr txBox="1"/>
          <p:nvPr/>
        </p:nvSpPr>
        <p:spPr>
          <a:xfrm>
            <a:off x="5580112" y="188640"/>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3200" dirty="0" smtClean="0"/>
              <a:t>Les matériaux</a:t>
            </a:r>
            <a:endParaRPr lang="fr-FR" sz="3200" dirty="0"/>
          </a:p>
        </p:txBody>
      </p:sp>
      <p:sp>
        <p:nvSpPr>
          <p:cNvPr id="8" name="ZoneTexte 7"/>
          <p:cNvSpPr txBox="1"/>
          <p:nvPr/>
        </p:nvSpPr>
        <p:spPr>
          <a:xfrm>
            <a:off x="6156176" y="1988840"/>
            <a:ext cx="2987824" cy="1015663"/>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fr-FR" sz="2000" dirty="0" smtClean="0"/>
              <a:t>Dépendance / matériaux non renouvelables</a:t>
            </a:r>
            <a:endParaRPr lang="fr-FR" sz="2000" dirty="0"/>
          </a:p>
        </p:txBody>
      </p:sp>
      <p:sp>
        <p:nvSpPr>
          <p:cNvPr id="9" name="ZoneTexte 8"/>
          <p:cNvSpPr txBox="1"/>
          <p:nvPr/>
        </p:nvSpPr>
        <p:spPr>
          <a:xfrm>
            <a:off x="0" y="4077072"/>
            <a:ext cx="2088232" cy="707886"/>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fr-FR" sz="2000" dirty="0" smtClean="0"/>
              <a:t>Histoire des matériaux</a:t>
            </a:r>
            <a:endParaRPr lang="fr-FR" sz="2000" dirty="0"/>
          </a:p>
        </p:txBody>
      </p:sp>
      <p:sp>
        <p:nvSpPr>
          <p:cNvPr id="10" name="Forme libre 9"/>
          <p:cNvSpPr/>
          <p:nvPr/>
        </p:nvSpPr>
        <p:spPr>
          <a:xfrm>
            <a:off x="6581775" y="1965325"/>
            <a:ext cx="596900" cy="1054100"/>
          </a:xfrm>
          <a:custGeom>
            <a:avLst/>
            <a:gdLst>
              <a:gd name="connsiteX0" fmla="*/ 0 w 596900"/>
              <a:gd name="connsiteY0" fmla="*/ 1054100 h 1054100"/>
              <a:gd name="connsiteX1" fmla="*/ 19050 w 596900"/>
              <a:gd name="connsiteY1" fmla="*/ 1041400 h 1054100"/>
              <a:gd name="connsiteX2" fmla="*/ 22225 w 596900"/>
              <a:gd name="connsiteY2" fmla="*/ 1031875 h 1054100"/>
              <a:gd name="connsiteX3" fmla="*/ 41275 w 596900"/>
              <a:gd name="connsiteY3" fmla="*/ 1012825 h 1054100"/>
              <a:gd name="connsiteX4" fmla="*/ 50800 w 596900"/>
              <a:gd name="connsiteY4" fmla="*/ 1003300 h 1054100"/>
              <a:gd name="connsiteX5" fmla="*/ 57150 w 596900"/>
              <a:gd name="connsiteY5" fmla="*/ 993775 h 1054100"/>
              <a:gd name="connsiteX6" fmla="*/ 66675 w 596900"/>
              <a:gd name="connsiteY6" fmla="*/ 987425 h 1054100"/>
              <a:gd name="connsiteX7" fmla="*/ 79375 w 596900"/>
              <a:gd name="connsiteY7" fmla="*/ 968375 h 1054100"/>
              <a:gd name="connsiteX8" fmla="*/ 88900 w 596900"/>
              <a:gd name="connsiteY8" fmla="*/ 952500 h 1054100"/>
              <a:gd name="connsiteX9" fmla="*/ 107950 w 596900"/>
              <a:gd name="connsiteY9" fmla="*/ 927100 h 1054100"/>
              <a:gd name="connsiteX10" fmla="*/ 117475 w 596900"/>
              <a:gd name="connsiteY10" fmla="*/ 917575 h 1054100"/>
              <a:gd name="connsiteX11" fmla="*/ 136525 w 596900"/>
              <a:gd name="connsiteY11" fmla="*/ 892175 h 1054100"/>
              <a:gd name="connsiteX12" fmla="*/ 155575 w 596900"/>
              <a:gd name="connsiteY12" fmla="*/ 873125 h 1054100"/>
              <a:gd name="connsiteX13" fmla="*/ 174625 w 596900"/>
              <a:gd name="connsiteY13" fmla="*/ 844550 h 1054100"/>
              <a:gd name="connsiteX14" fmla="*/ 187325 w 596900"/>
              <a:gd name="connsiteY14" fmla="*/ 828675 h 1054100"/>
              <a:gd name="connsiteX15" fmla="*/ 196850 w 596900"/>
              <a:gd name="connsiteY15" fmla="*/ 809625 h 1054100"/>
              <a:gd name="connsiteX16" fmla="*/ 215900 w 596900"/>
              <a:gd name="connsiteY16" fmla="*/ 777875 h 1054100"/>
              <a:gd name="connsiteX17" fmla="*/ 222250 w 596900"/>
              <a:gd name="connsiteY17" fmla="*/ 768350 h 1054100"/>
              <a:gd name="connsiteX18" fmla="*/ 228600 w 596900"/>
              <a:gd name="connsiteY18" fmla="*/ 749300 h 1054100"/>
              <a:gd name="connsiteX19" fmla="*/ 234950 w 596900"/>
              <a:gd name="connsiteY19" fmla="*/ 739775 h 1054100"/>
              <a:gd name="connsiteX20" fmla="*/ 244475 w 596900"/>
              <a:gd name="connsiteY20" fmla="*/ 720725 h 1054100"/>
              <a:gd name="connsiteX21" fmla="*/ 254000 w 596900"/>
              <a:gd name="connsiteY21" fmla="*/ 692150 h 1054100"/>
              <a:gd name="connsiteX22" fmla="*/ 263525 w 596900"/>
              <a:gd name="connsiteY22" fmla="*/ 676275 h 1054100"/>
              <a:gd name="connsiteX23" fmla="*/ 269875 w 596900"/>
              <a:gd name="connsiteY23" fmla="*/ 663575 h 1054100"/>
              <a:gd name="connsiteX24" fmla="*/ 273050 w 596900"/>
              <a:gd name="connsiteY24" fmla="*/ 647700 h 1054100"/>
              <a:gd name="connsiteX25" fmla="*/ 279400 w 596900"/>
              <a:gd name="connsiteY25" fmla="*/ 635000 h 1054100"/>
              <a:gd name="connsiteX26" fmla="*/ 282575 w 596900"/>
              <a:gd name="connsiteY26" fmla="*/ 625475 h 1054100"/>
              <a:gd name="connsiteX27" fmla="*/ 288925 w 596900"/>
              <a:gd name="connsiteY27" fmla="*/ 612775 h 1054100"/>
              <a:gd name="connsiteX28" fmla="*/ 292100 w 596900"/>
              <a:gd name="connsiteY28" fmla="*/ 603250 h 1054100"/>
              <a:gd name="connsiteX29" fmla="*/ 298450 w 596900"/>
              <a:gd name="connsiteY29" fmla="*/ 590550 h 1054100"/>
              <a:gd name="connsiteX30" fmla="*/ 301625 w 596900"/>
              <a:gd name="connsiteY30" fmla="*/ 581025 h 1054100"/>
              <a:gd name="connsiteX31" fmla="*/ 314325 w 596900"/>
              <a:gd name="connsiteY31" fmla="*/ 555625 h 1054100"/>
              <a:gd name="connsiteX32" fmla="*/ 320675 w 596900"/>
              <a:gd name="connsiteY32" fmla="*/ 542925 h 1054100"/>
              <a:gd name="connsiteX33" fmla="*/ 330200 w 596900"/>
              <a:gd name="connsiteY33" fmla="*/ 517525 h 1054100"/>
              <a:gd name="connsiteX34" fmla="*/ 336550 w 596900"/>
              <a:gd name="connsiteY34" fmla="*/ 498475 h 1054100"/>
              <a:gd name="connsiteX35" fmla="*/ 349250 w 596900"/>
              <a:gd name="connsiteY35" fmla="*/ 466725 h 1054100"/>
              <a:gd name="connsiteX36" fmla="*/ 365125 w 596900"/>
              <a:gd name="connsiteY36" fmla="*/ 425450 h 1054100"/>
              <a:gd name="connsiteX37" fmla="*/ 371475 w 596900"/>
              <a:gd name="connsiteY37" fmla="*/ 415925 h 1054100"/>
              <a:gd name="connsiteX38" fmla="*/ 377825 w 596900"/>
              <a:gd name="connsiteY38" fmla="*/ 400050 h 1054100"/>
              <a:gd name="connsiteX39" fmla="*/ 381000 w 596900"/>
              <a:gd name="connsiteY39" fmla="*/ 390525 h 1054100"/>
              <a:gd name="connsiteX40" fmla="*/ 387350 w 596900"/>
              <a:gd name="connsiteY40" fmla="*/ 381000 h 1054100"/>
              <a:gd name="connsiteX41" fmla="*/ 396875 w 596900"/>
              <a:gd name="connsiteY41" fmla="*/ 358775 h 1054100"/>
              <a:gd name="connsiteX42" fmla="*/ 400050 w 596900"/>
              <a:gd name="connsiteY42" fmla="*/ 346075 h 1054100"/>
              <a:gd name="connsiteX43" fmla="*/ 406400 w 596900"/>
              <a:gd name="connsiteY43" fmla="*/ 336550 h 1054100"/>
              <a:gd name="connsiteX44" fmla="*/ 412750 w 596900"/>
              <a:gd name="connsiteY44" fmla="*/ 317500 h 1054100"/>
              <a:gd name="connsiteX45" fmla="*/ 438150 w 596900"/>
              <a:gd name="connsiteY45" fmla="*/ 276225 h 1054100"/>
              <a:gd name="connsiteX46" fmla="*/ 447675 w 596900"/>
              <a:gd name="connsiteY46" fmla="*/ 263525 h 1054100"/>
              <a:gd name="connsiteX47" fmla="*/ 460375 w 596900"/>
              <a:gd name="connsiteY47" fmla="*/ 241300 h 1054100"/>
              <a:gd name="connsiteX48" fmla="*/ 463550 w 596900"/>
              <a:gd name="connsiteY48" fmla="*/ 231775 h 1054100"/>
              <a:gd name="connsiteX49" fmla="*/ 473075 w 596900"/>
              <a:gd name="connsiteY49" fmla="*/ 219075 h 1054100"/>
              <a:gd name="connsiteX50" fmla="*/ 482600 w 596900"/>
              <a:gd name="connsiteY50" fmla="*/ 196850 h 1054100"/>
              <a:gd name="connsiteX51" fmla="*/ 492125 w 596900"/>
              <a:gd name="connsiteY51" fmla="*/ 174625 h 1054100"/>
              <a:gd name="connsiteX52" fmla="*/ 511175 w 596900"/>
              <a:gd name="connsiteY52" fmla="*/ 152400 h 1054100"/>
              <a:gd name="connsiteX53" fmla="*/ 530225 w 596900"/>
              <a:gd name="connsiteY53" fmla="*/ 111125 h 1054100"/>
              <a:gd name="connsiteX54" fmla="*/ 536575 w 596900"/>
              <a:gd name="connsiteY54" fmla="*/ 98425 h 1054100"/>
              <a:gd name="connsiteX55" fmla="*/ 542925 w 596900"/>
              <a:gd name="connsiteY55" fmla="*/ 88900 h 1054100"/>
              <a:gd name="connsiteX56" fmla="*/ 552450 w 596900"/>
              <a:gd name="connsiteY56" fmla="*/ 69850 h 1054100"/>
              <a:gd name="connsiteX57" fmla="*/ 555625 w 596900"/>
              <a:gd name="connsiteY57" fmla="*/ 57150 h 1054100"/>
              <a:gd name="connsiteX58" fmla="*/ 577850 w 596900"/>
              <a:gd name="connsiteY58" fmla="*/ 28575 h 1054100"/>
              <a:gd name="connsiteX59" fmla="*/ 587375 w 596900"/>
              <a:gd name="connsiteY59" fmla="*/ 9525 h 1054100"/>
              <a:gd name="connsiteX60" fmla="*/ 596900 w 596900"/>
              <a:gd name="connsiteY60" fmla="*/ 0 h 105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96900" h="1054100">
                <a:moveTo>
                  <a:pt x="0" y="1054100"/>
                </a:moveTo>
                <a:cubicBezTo>
                  <a:pt x="6350" y="1049867"/>
                  <a:pt x="16637" y="1048640"/>
                  <a:pt x="19050" y="1041400"/>
                </a:cubicBezTo>
                <a:cubicBezTo>
                  <a:pt x="20108" y="1038225"/>
                  <a:pt x="20170" y="1034517"/>
                  <a:pt x="22225" y="1031875"/>
                </a:cubicBezTo>
                <a:cubicBezTo>
                  <a:pt x="27738" y="1024786"/>
                  <a:pt x="34925" y="1019175"/>
                  <a:pt x="41275" y="1012825"/>
                </a:cubicBezTo>
                <a:cubicBezTo>
                  <a:pt x="44450" y="1009650"/>
                  <a:pt x="48309" y="1007036"/>
                  <a:pt x="50800" y="1003300"/>
                </a:cubicBezTo>
                <a:cubicBezTo>
                  <a:pt x="52917" y="1000125"/>
                  <a:pt x="54452" y="996473"/>
                  <a:pt x="57150" y="993775"/>
                </a:cubicBezTo>
                <a:cubicBezTo>
                  <a:pt x="59848" y="991077"/>
                  <a:pt x="63500" y="989542"/>
                  <a:pt x="66675" y="987425"/>
                </a:cubicBezTo>
                <a:cubicBezTo>
                  <a:pt x="73043" y="968322"/>
                  <a:pt x="65105" y="987401"/>
                  <a:pt x="79375" y="968375"/>
                </a:cubicBezTo>
                <a:cubicBezTo>
                  <a:pt x="83078" y="963438"/>
                  <a:pt x="85387" y="957574"/>
                  <a:pt x="88900" y="952500"/>
                </a:cubicBezTo>
                <a:cubicBezTo>
                  <a:pt x="94924" y="943798"/>
                  <a:pt x="100466" y="934584"/>
                  <a:pt x="107950" y="927100"/>
                </a:cubicBezTo>
                <a:cubicBezTo>
                  <a:pt x="111125" y="923925"/>
                  <a:pt x="114632" y="921050"/>
                  <a:pt x="117475" y="917575"/>
                </a:cubicBezTo>
                <a:cubicBezTo>
                  <a:pt x="124177" y="909384"/>
                  <a:pt x="129041" y="899659"/>
                  <a:pt x="136525" y="892175"/>
                </a:cubicBezTo>
                <a:lnTo>
                  <a:pt x="155575" y="873125"/>
                </a:lnTo>
                <a:cubicBezTo>
                  <a:pt x="169940" y="837213"/>
                  <a:pt x="151811" y="876489"/>
                  <a:pt x="174625" y="844550"/>
                </a:cubicBezTo>
                <a:cubicBezTo>
                  <a:pt x="188567" y="825032"/>
                  <a:pt x="164115" y="844148"/>
                  <a:pt x="187325" y="828675"/>
                </a:cubicBezTo>
                <a:cubicBezTo>
                  <a:pt x="192361" y="813567"/>
                  <a:pt x="187898" y="824173"/>
                  <a:pt x="196850" y="809625"/>
                </a:cubicBezTo>
                <a:cubicBezTo>
                  <a:pt x="203319" y="799114"/>
                  <a:pt x="209054" y="788144"/>
                  <a:pt x="215900" y="777875"/>
                </a:cubicBezTo>
                <a:cubicBezTo>
                  <a:pt x="218017" y="774700"/>
                  <a:pt x="220700" y="771837"/>
                  <a:pt x="222250" y="768350"/>
                </a:cubicBezTo>
                <a:cubicBezTo>
                  <a:pt x="224968" y="762233"/>
                  <a:pt x="224887" y="754869"/>
                  <a:pt x="228600" y="749300"/>
                </a:cubicBezTo>
                <a:cubicBezTo>
                  <a:pt x="230717" y="746125"/>
                  <a:pt x="233243" y="743188"/>
                  <a:pt x="234950" y="739775"/>
                </a:cubicBezTo>
                <a:cubicBezTo>
                  <a:pt x="248095" y="713485"/>
                  <a:pt x="226277" y="748022"/>
                  <a:pt x="244475" y="720725"/>
                </a:cubicBezTo>
                <a:cubicBezTo>
                  <a:pt x="247507" y="708598"/>
                  <a:pt x="248022" y="704106"/>
                  <a:pt x="254000" y="692150"/>
                </a:cubicBezTo>
                <a:cubicBezTo>
                  <a:pt x="256760" y="686630"/>
                  <a:pt x="260528" y="681670"/>
                  <a:pt x="263525" y="676275"/>
                </a:cubicBezTo>
                <a:cubicBezTo>
                  <a:pt x="265824" y="672138"/>
                  <a:pt x="267758" y="667808"/>
                  <a:pt x="269875" y="663575"/>
                </a:cubicBezTo>
                <a:cubicBezTo>
                  <a:pt x="270933" y="658283"/>
                  <a:pt x="271343" y="652820"/>
                  <a:pt x="273050" y="647700"/>
                </a:cubicBezTo>
                <a:cubicBezTo>
                  <a:pt x="274547" y="643210"/>
                  <a:pt x="277536" y="639350"/>
                  <a:pt x="279400" y="635000"/>
                </a:cubicBezTo>
                <a:cubicBezTo>
                  <a:pt x="280718" y="631924"/>
                  <a:pt x="281257" y="628551"/>
                  <a:pt x="282575" y="625475"/>
                </a:cubicBezTo>
                <a:cubicBezTo>
                  <a:pt x="284439" y="621125"/>
                  <a:pt x="287061" y="617125"/>
                  <a:pt x="288925" y="612775"/>
                </a:cubicBezTo>
                <a:cubicBezTo>
                  <a:pt x="290243" y="609699"/>
                  <a:pt x="290782" y="606326"/>
                  <a:pt x="292100" y="603250"/>
                </a:cubicBezTo>
                <a:cubicBezTo>
                  <a:pt x="293964" y="598900"/>
                  <a:pt x="296586" y="594900"/>
                  <a:pt x="298450" y="590550"/>
                </a:cubicBezTo>
                <a:cubicBezTo>
                  <a:pt x="299768" y="587474"/>
                  <a:pt x="300240" y="584072"/>
                  <a:pt x="301625" y="581025"/>
                </a:cubicBezTo>
                <a:cubicBezTo>
                  <a:pt x="305542" y="572407"/>
                  <a:pt x="310092" y="564092"/>
                  <a:pt x="314325" y="555625"/>
                </a:cubicBezTo>
                <a:cubicBezTo>
                  <a:pt x="316442" y="551392"/>
                  <a:pt x="319178" y="547415"/>
                  <a:pt x="320675" y="542925"/>
                </a:cubicBezTo>
                <a:cubicBezTo>
                  <a:pt x="330111" y="514617"/>
                  <a:pt x="315014" y="559286"/>
                  <a:pt x="330200" y="517525"/>
                </a:cubicBezTo>
                <a:cubicBezTo>
                  <a:pt x="332487" y="511235"/>
                  <a:pt x="334064" y="504690"/>
                  <a:pt x="336550" y="498475"/>
                </a:cubicBezTo>
                <a:cubicBezTo>
                  <a:pt x="340783" y="487892"/>
                  <a:pt x="345645" y="477539"/>
                  <a:pt x="349250" y="466725"/>
                </a:cubicBezTo>
                <a:cubicBezTo>
                  <a:pt x="353300" y="454574"/>
                  <a:pt x="360477" y="432421"/>
                  <a:pt x="365125" y="425450"/>
                </a:cubicBezTo>
                <a:cubicBezTo>
                  <a:pt x="367242" y="422275"/>
                  <a:pt x="369768" y="419338"/>
                  <a:pt x="371475" y="415925"/>
                </a:cubicBezTo>
                <a:cubicBezTo>
                  <a:pt x="374024" y="410827"/>
                  <a:pt x="375824" y="405386"/>
                  <a:pt x="377825" y="400050"/>
                </a:cubicBezTo>
                <a:cubicBezTo>
                  <a:pt x="379000" y="396916"/>
                  <a:pt x="379503" y="393518"/>
                  <a:pt x="381000" y="390525"/>
                </a:cubicBezTo>
                <a:cubicBezTo>
                  <a:pt x="382707" y="387112"/>
                  <a:pt x="385233" y="384175"/>
                  <a:pt x="387350" y="381000"/>
                </a:cubicBezTo>
                <a:cubicBezTo>
                  <a:pt x="396465" y="344539"/>
                  <a:pt x="383719" y="389472"/>
                  <a:pt x="396875" y="358775"/>
                </a:cubicBezTo>
                <a:cubicBezTo>
                  <a:pt x="398594" y="354764"/>
                  <a:pt x="398331" y="350086"/>
                  <a:pt x="400050" y="346075"/>
                </a:cubicBezTo>
                <a:cubicBezTo>
                  <a:pt x="401553" y="342568"/>
                  <a:pt x="404850" y="340037"/>
                  <a:pt x="406400" y="336550"/>
                </a:cubicBezTo>
                <a:cubicBezTo>
                  <a:pt x="409118" y="330433"/>
                  <a:pt x="409306" y="323240"/>
                  <a:pt x="412750" y="317500"/>
                </a:cubicBezTo>
                <a:cubicBezTo>
                  <a:pt x="417757" y="309154"/>
                  <a:pt x="429902" y="287772"/>
                  <a:pt x="438150" y="276225"/>
                </a:cubicBezTo>
                <a:cubicBezTo>
                  <a:pt x="441226" y="271919"/>
                  <a:pt x="444500" y="267758"/>
                  <a:pt x="447675" y="263525"/>
                </a:cubicBezTo>
                <a:cubicBezTo>
                  <a:pt x="454955" y="241686"/>
                  <a:pt x="444998" y="268210"/>
                  <a:pt x="460375" y="241300"/>
                </a:cubicBezTo>
                <a:cubicBezTo>
                  <a:pt x="462035" y="238394"/>
                  <a:pt x="461890" y="234681"/>
                  <a:pt x="463550" y="231775"/>
                </a:cubicBezTo>
                <a:cubicBezTo>
                  <a:pt x="466175" y="227181"/>
                  <a:pt x="469900" y="223308"/>
                  <a:pt x="473075" y="219075"/>
                </a:cubicBezTo>
                <a:cubicBezTo>
                  <a:pt x="480521" y="196737"/>
                  <a:pt x="470830" y="224313"/>
                  <a:pt x="482600" y="196850"/>
                </a:cubicBezTo>
                <a:cubicBezTo>
                  <a:pt x="487042" y="186486"/>
                  <a:pt x="484603" y="185155"/>
                  <a:pt x="492125" y="174625"/>
                </a:cubicBezTo>
                <a:cubicBezTo>
                  <a:pt x="509709" y="150007"/>
                  <a:pt x="493868" y="182070"/>
                  <a:pt x="511175" y="152400"/>
                </a:cubicBezTo>
                <a:cubicBezTo>
                  <a:pt x="525938" y="127092"/>
                  <a:pt x="520652" y="132664"/>
                  <a:pt x="530225" y="111125"/>
                </a:cubicBezTo>
                <a:cubicBezTo>
                  <a:pt x="532147" y="106800"/>
                  <a:pt x="534227" y="102534"/>
                  <a:pt x="536575" y="98425"/>
                </a:cubicBezTo>
                <a:cubicBezTo>
                  <a:pt x="538468" y="95112"/>
                  <a:pt x="541218" y="92313"/>
                  <a:pt x="542925" y="88900"/>
                </a:cubicBezTo>
                <a:cubicBezTo>
                  <a:pt x="556070" y="62610"/>
                  <a:pt x="534252" y="97147"/>
                  <a:pt x="552450" y="69850"/>
                </a:cubicBezTo>
                <a:cubicBezTo>
                  <a:pt x="553508" y="65617"/>
                  <a:pt x="553674" y="61053"/>
                  <a:pt x="555625" y="57150"/>
                </a:cubicBezTo>
                <a:cubicBezTo>
                  <a:pt x="563220" y="41959"/>
                  <a:pt x="567397" y="39028"/>
                  <a:pt x="577850" y="28575"/>
                </a:cubicBezTo>
                <a:cubicBezTo>
                  <a:pt x="581032" y="19029"/>
                  <a:pt x="580536" y="17731"/>
                  <a:pt x="587375" y="9525"/>
                </a:cubicBezTo>
                <a:cubicBezTo>
                  <a:pt x="590250" y="6076"/>
                  <a:pt x="596900" y="0"/>
                  <a:pt x="596900" y="0"/>
                </a:cubicBezTo>
              </a:path>
            </a:pathLst>
          </a:cu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Dépendance aux ressources naturelles</a:t>
            </a:r>
            <a:endParaRPr lang="fr-FR" dirty="0"/>
          </a:p>
        </p:txBody>
      </p:sp>
      <p:pic>
        <p:nvPicPr>
          <p:cNvPr id="7" name="Espace réservé du contenu 6" descr="ashby_0005.jpg"/>
          <p:cNvPicPr>
            <a:picLocks noGrp="1" noChangeAspect="1"/>
          </p:cNvPicPr>
          <p:nvPr>
            <p:ph idx="1"/>
          </p:nvPr>
        </p:nvPicPr>
        <p:blipFill>
          <a:blip r:embed="rId2" cstate="screen"/>
          <a:stretch>
            <a:fillRect/>
          </a:stretch>
        </p:blipFill>
        <p:spPr>
          <a:xfrm>
            <a:off x="323528" y="332656"/>
            <a:ext cx="7360452" cy="4608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ZoneTexte 3"/>
          <p:cNvSpPr txBox="1"/>
          <p:nvPr/>
        </p:nvSpPr>
        <p:spPr>
          <a:xfrm>
            <a:off x="5580112" y="188640"/>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3200" dirty="0" smtClean="0"/>
              <a:t>Les matériaux</a:t>
            </a:r>
            <a:endParaRPr lang="fr-FR"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589240"/>
            <a:ext cx="8183880" cy="1051560"/>
          </a:xfrm>
        </p:spPr>
        <p:txBody>
          <a:bodyPr>
            <a:normAutofit fontScale="90000"/>
          </a:bodyPr>
          <a:lstStyle/>
          <a:p>
            <a:r>
              <a:rPr lang="fr-FR" dirty="0" smtClean="0"/>
              <a:t>Dépendance aux ressources naturelles</a:t>
            </a:r>
            <a:endParaRPr lang="fr-FR" dirty="0"/>
          </a:p>
        </p:txBody>
      </p:sp>
      <p:pic>
        <p:nvPicPr>
          <p:cNvPr id="4" name="Espace réservé du contenu 3" descr="ashby_0007.jpg"/>
          <p:cNvPicPr>
            <a:picLocks noGrp="1" noChangeAspect="1"/>
          </p:cNvPicPr>
          <p:nvPr>
            <p:ph idx="1"/>
          </p:nvPr>
        </p:nvPicPr>
        <p:blipFill>
          <a:blip r:embed="rId2" cstate="screen"/>
          <a:stretch>
            <a:fillRect/>
          </a:stretch>
        </p:blipFill>
        <p:spPr>
          <a:xfrm>
            <a:off x="395536" y="404664"/>
            <a:ext cx="7595816" cy="51125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ZoneTexte 4"/>
          <p:cNvSpPr txBox="1"/>
          <p:nvPr/>
        </p:nvSpPr>
        <p:spPr>
          <a:xfrm>
            <a:off x="5580112" y="188640"/>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3200" dirty="0" smtClean="0"/>
              <a:t>Les matériaux</a:t>
            </a:r>
            <a:endParaRPr lang="fr-FR"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descr="ashby_0006.jpg"/>
          <p:cNvPicPr>
            <a:picLocks noGrp="1" noChangeAspect="1"/>
          </p:cNvPicPr>
          <p:nvPr>
            <p:ph idx="1"/>
          </p:nvPr>
        </p:nvPicPr>
        <p:blipFill>
          <a:blip r:embed="rId2" cstate="screen"/>
          <a:stretch>
            <a:fillRect/>
          </a:stretch>
        </p:blipFill>
        <p:spPr>
          <a:xfrm>
            <a:off x="35496" y="61591"/>
            <a:ext cx="4680520" cy="5887689"/>
          </a:xfrm>
        </p:spPr>
      </p:pic>
      <p:pic>
        <p:nvPicPr>
          <p:cNvPr id="8" name="Image 7" descr="ashby_0008.jpg"/>
          <p:cNvPicPr>
            <a:picLocks noChangeAspect="1"/>
          </p:cNvPicPr>
          <p:nvPr/>
        </p:nvPicPr>
        <p:blipFill>
          <a:blip r:embed="rId3" cstate="screen"/>
          <a:stretch>
            <a:fillRect/>
          </a:stretch>
        </p:blipFill>
        <p:spPr>
          <a:xfrm>
            <a:off x="4210119" y="1196752"/>
            <a:ext cx="4933881" cy="33123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ZoneTexte 4"/>
          <p:cNvSpPr txBox="1"/>
          <p:nvPr/>
        </p:nvSpPr>
        <p:spPr>
          <a:xfrm>
            <a:off x="5580112" y="188640"/>
            <a:ext cx="3384376" cy="58477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3200" dirty="0" smtClean="0"/>
              <a:t>Les matériaux</a:t>
            </a:r>
            <a:endParaRPr lang="fr-FR" sz="3200" dirty="0"/>
          </a:p>
        </p:txBody>
      </p:sp>
      <p:sp>
        <p:nvSpPr>
          <p:cNvPr id="2" name="Titre 1"/>
          <p:cNvSpPr>
            <a:spLocks noGrp="1"/>
          </p:cNvSpPr>
          <p:nvPr>
            <p:ph type="title"/>
          </p:nvPr>
        </p:nvSpPr>
        <p:spPr>
          <a:xfrm>
            <a:off x="395536" y="5761816"/>
            <a:ext cx="8183880" cy="1051560"/>
          </a:xfrm>
        </p:spPr>
        <p:txBody>
          <a:bodyPr>
            <a:normAutofit fontScale="90000"/>
          </a:bodyPr>
          <a:lstStyle/>
          <a:p>
            <a:r>
              <a:rPr lang="fr-FR" dirty="0" smtClean="0"/>
              <a:t>Dépendance aux ressources naturelles</a:t>
            </a:r>
            <a:endParaRPr lang="fr-F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1386</TotalTime>
  <Words>1195</Words>
  <Application>Microsoft Office PowerPoint</Application>
  <PresentationFormat>Affichage à l'écran (4:3)</PresentationFormat>
  <Paragraphs>279</Paragraphs>
  <Slides>50</Slides>
  <Notes>1</Notes>
  <HiddenSlides>1</HiddenSlides>
  <MMClips>0</MMClips>
  <ScaleCrop>false</ScaleCrop>
  <HeadingPairs>
    <vt:vector size="4" baseType="variant">
      <vt:variant>
        <vt:lpstr>Thème</vt:lpstr>
      </vt:variant>
      <vt:variant>
        <vt:i4>1</vt:i4>
      </vt:variant>
      <vt:variant>
        <vt:lpstr>Titres des diapositives</vt:lpstr>
      </vt:variant>
      <vt:variant>
        <vt:i4>50</vt:i4>
      </vt:variant>
    </vt:vector>
  </HeadingPairs>
  <TitlesOfParts>
    <vt:vector size="51" baseType="lpstr">
      <vt:lpstr>Aspect</vt:lpstr>
      <vt:lpstr>Eco-conception</vt:lpstr>
      <vt:lpstr>Eco-conception : Pourquoi ?</vt:lpstr>
      <vt:lpstr>Responsabilité élargie des producteurs (REP)</vt:lpstr>
      <vt:lpstr>Politique Intégrée des Produits (PIP)</vt:lpstr>
      <vt:lpstr>La consommation</vt:lpstr>
      <vt:lpstr>Dépendance aux ressources naturelles</vt:lpstr>
      <vt:lpstr>Dépendance aux ressources naturelles</vt:lpstr>
      <vt:lpstr>Dépendance aux ressources naturelles</vt:lpstr>
      <vt:lpstr>Dépendance aux ressources naturelles</vt:lpstr>
      <vt:lpstr>Dépendance aux ressources naturelles</vt:lpstr>
      <vt:lpstr>Les déchets</vt:lpstr>
      <vt:lpstr>Fil rouge</vt:lpstr>
      <vt:lpstr>Le produit</vt:lpstr>
      <vt:lpstr>la démarche</vt:lpstr>
      <vt:lpstr>Synoptique de l’ACV</vt:lpstr>
      <vt:lpstr>Eco conception par ACV</vt:lpstr>
      <vt:lpstr>Analyse du cycle de vie</vt:lpstr>
      <vt:lpstr>Analyse du cycle de vie</vt:lpstr>
      <vt:lpstr>Champ de l’étude</vt:lpstr>
      <vt:lpstr>Objectif</vt:lpstr>
      <vt:lpstr>restriction de l’acv</vt:lpstr>
      <vt:lpstr>restriction de l’acv</vt:lpstr>
      <vt:lpstr>Unité fonctionnelle</vt:lpstr>
      <vt:lpstr>Unité fonctionnelle</vt:lpstr>
      <vt:lpstr>Unité fonctionnelle</vt:lpstr>
      <vt:lpstr>Les étapes de la vie du pont</vt:lpstr>
      <vt:lpstr>Détail des étapes identifiées</vt:lpstr>
      <vt:lpstr>Inventaire du Cycle de vie</vt:lpstr>
      <vt:lpstr>Inventaire du Cycle de vie</vt:lpstr>
      <vt:lpstr>Inventaire du Cycle de vie</vt:lpstr>
      <vt:lpstr>Inventaire du Cycle de vie</vt:lpstr>
      <vt:lpstr>Inventaire du Cycle de vie</vt:lpstr>
      <vt:lpstr>Evaluation des impacts</vt:lpstr>
      <vt:lpstr>EValuation des impacts</vt:lpstr>
      <vt:lpstr>Exemple de FDES</vt:lpstr>
      <vt:lpstr>L’évaluation</vt:lpstr>
      <vt:lpstr>Cartographie des impacts</vt:lpstr>
      <vt:lpstr>L’évaluation</vt:lpstr>
      <vt:lpstr>Evaluation des impacts</vt:lpstr>
      <vt:lpstr>Les logiciels</vt:lpstr>
      <vt:lpstr>Résultats</vt:lpstr>
      <vt:lpstr>Résultats</vt:lpstr>
      <vt:lpstr>Résultats</vt:lpstr>
      <vt:lpstr>Résultats</vt:lpstr>
      <vt:lpstr>Application</vt:lpstr>
      <vt:lpstr>Unité fonctionnelle</vt:lpstr>
      <vt:lpstr>Composants de la cafetière</vt:lpstr>
      <vt:lpstr>Résultats</vt:lpstr>
      <vt:lpstr>En CPGE, à quoi ça sert ?</vt:lpstr>
      <vt:lpstr>Merci de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Eco-conception</dc:title>
  <dc:creator>O. Fort</dc:creator>
  <cp:lastModifiedBy>O. Fort</cp:lastModifiedBy>
  <cp:revision>184</cp:revision>
  <dcterms:created xsi:type="dcterms:W3CDTF">2012-06-08T09:24:00Z</dcterms:created>
  <dcterms:modified xsi:type="dcterms:W3CDTF">2012-06-25T14:06:27Z</dcterms:modified>
</cp:coreProperties>
</file>