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7" r:id="rId5"/>
    <p:sldId id="258" r:id="rId6"/>
    <p:sldId id="260" r:id="rId7"/>
    <p:sldId id="267" r:id="rId8"/>
    <p:sldId id="277" r:id="rId9"/>
    <p:sldId id="278" r:id="rId10"/>
    <p:sldId id="279" r:id="rId11"/>
    <p:sldId id="280" r:id="rId12"/>
    <p:sldId id="283" r:id="rId13"/>
    <p:sldId id="281" r:id="rId14"/>
    <p:sldId id="286" r:id="rId15"/>
    <p:sldId id="282" r:id="rId16"/>
    <p:sldId id="284" r:id="rId17"/>
    <p:sldId id="288" r:id="rId18"/>
    <p:sldId id="285" r:id="rId19"/>
    <p:sldId id="287" r:id="rId20"/>
    <p:sldId id="28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0FF1CE12-B100-0000-0000-000000000002}"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/>
    <p:restoredTop sz="89482" autoAdjust="0"/>
  </p:normalViewPr>
  <p:slideViewPr>
    <p:cSldViewPr>
      <p:cViewPr>
        <p:scale>
          <a:sx n="70" d="100"/>
          <a:sy n="70" d="100"/>
        </p:scale>
        <p:origin x="-234" y="-102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25" d="100"/>
          <a:sy n="125" d="100"/>
        </p:scale>
        <p:origin x="-1488" y="15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fr-FR" smtClean="0"/>
          </a:p>
        </p:txBody>
      </p:sp>
      <p:sp>
        <p:nvSpPr>
          <p:cNvPr id="24" name="Rectangle 24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A849C5AD-4428-4E9C-9C84-11B72C9365FB}" type="datetimeFigureOut">
              <a:rPr lang="fr-FR" smtClean="0"/>
              <a:pPr/>
              <a:t>24/06/2012</a:t>
            </a:fld>
            <a:endParaRPr lang="fr-FR" smtClean="0"/>
          </a:p>
        </p:txBody>
      </p:sp>
      <p:sp>
        <p:nvSpPr>
          <p:cNvPr id="30" name="Rectangle 30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fr-FR" smtClean="0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8C596567-A38F-4CEF-B37F-9B9D120D62CE}" type="slidenum">
              <a:rPr lang="fr-FR" smtClean="0"/>
              <a:pPr/>
              <a:t>‹N°›</a:t>
            </a:fld>
            <a:endParaRPr lang="fr-F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5" name="Rectangle 15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D7547E60-4BE7-4E4E-9AAA-5EE35AEC995C}" type="datetimeFigureOut">
              <a:rPr/>
              <a:pPr/>
              <a:t>9/5/2006</a:t>
            </a:fld>
            <a:endParaRPr lang="fr-FR"/>
          </a:p>
        </p:txBody>
      </p:sp>
      <p:sp>
        <p:nvSpPr>
          <p:cNvPr id="23" name="Rectangle 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/>
          <a:lstStyle/>
          <a:p>
            <a:endParaRPr lang="fr-FR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Cliquer ici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28" name="Rectangle 2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A077768-21C8-4125-A345-258E48D2EED0}" type="slidenum">
              <a:rPr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fr-FR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Arial" charset="0"/>
              <a:cs typeface="Arial" charset="0"/>
            </a:endParaRPr>
          </a:p>
        </p:txBody>
      </p:sp>
      <p:sp>
        <p:nvSpPr>
          <p:cNvPr id="717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820B28-3B89-414E-9AD1-608DBC19D6ED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Remarque : Nouveau champ d’étude</a:t>
            </a: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10</a:t>
            </a:fld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Nouvelle forme de questionnement</a:t>
            </a: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11</a:t>
            </a:fld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charset="0"/>
              <a:cs typeface="Arial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12</a:t>
            </a:fld>
            <a:endParaRPr 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L’organisation en îlots induit des</a:t>
            </a:r>
            <a:r>
              <a:rPr lang="fr-FR" baseline="0" dirty="0" smtClean="0">
                <a:latin typeface="Arial" charset="0"/>
                <a:cs typeface="Arial" charset="0"/>
              </a:rPr>
              <a:t> modalités pédagogiques adaptées et favorise le travail en équipe.</a:t>
            </a:r>
            <a:r>
              <a:rPr lang="fr-FR" dirty="0"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13</a:t>
            </a:fld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Les systèmes automatisés de production ne seront plus utilisés </a:t>
            </a:r>
          </a:p>
          <a:p>
            <a:r>
              <a:rPr lang="fr-FR" dirty="0" smtClean="0">
                <a:latin typeface="Arial" charset="0"/>
                <a:cs typeface="Arial" charset="0"/>
              </a:rPr>
              <a:t>Champ des supports plus large</a:t>
            </a: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14</a:t>
            </a:fld>
            <a:endParaRPr lang="fr-F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charset="0"/>
              <a:cs typeface="Arial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15</a:t>
            </a:fld>
            <a:endParaRPr lang="fr-F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charset="0"/>
              <a:cs typeface="Arial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16</a:t>
            </a:fld>
            <a:endParaRPr lang="fr-F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lIns="84408" tIns="42204" rIns="84408" bIns="42204"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lIns="84408" tIns="42204" rIns="84408" bIns="42204"/>
          <a:lstStyle/>
          <a:p>
            <a:fld id="{D4909B88-686E-42AF-9DCB-DB92D227B3CB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charset="0"/>
              <a:cs typeface="Arial" charset="0"/>
            </a:endParaRP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03EDB-C53F-43E2-908C-2CD38A47A383}" type="slidenum">
              <a:rPr lang="fr-FR" smtClean="0"/>
              <a:pPr/>
              <a:t>2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L’ancien programme tire</a:t>
            </a:r>
            <a:r>
              <a:rPr lang="fr-FR" baseline="0" dirty="0" smtClean="0">
                <a:latin typeface="Arial" charset="0"/>
                <a:cs typeface="Arial" charset="0"/>
              </a:rPr>
              <a:t> sa structure d’une approche système. Dominante technologique de l’enseignement </a:t>
            </a:r>
            <a:endParaRPr lang="fr-FR" dirty="0" smtClean="0">
              <a:latin typeface="Arial" charset="0"/>
              <a:cs typeface="Arial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3</a:t>
            </a:fld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Le nouveau programme tire sa structure d’une approche scientifique : dominante scientifique de l’enseignement</a:t>
            </a: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4</a:t>
            </a:fld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>
                <a:latin typeface="Arial" charset="0"/>
                <a:cs typeface="Arial" charset="0"/>
              </a:rPr>
              <a:t>Sur les 4 diapos : les grandes nouveautés, pour les détails voir les</a:t>
            </a:r>
            <a:r>
              <a:rPr lang="fr-FR" baseline="0" dirty="0" smtClean="0">
                <a:latin typeface="Arial" charset="0"/>
                <a:cs typeface="Arial" charset="0"/>
              </a:rPr>
              <a:t> programmes.</a:t>
            </a:r>
            <a:endParaRPr lang="fr-FR" dirty="0" smtClean="0">
              <a:latin typeface="Arial" charset="0"/>
              <a:cs typeface="Arial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5</a:t>
            </a:fld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charset="0"/>
              <a:cs typeface="Arial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6</a:t>
            </a:fld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charset="0"/>
              <a:cs typeface="Arial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7</a:t>
            </a:fld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charset="0"/>
              <a:cs typeface="Arial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8</a:t>
            </a:fld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charset="0"/>
              <a:cs typeface="Arial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BE7A-B1E7-47A0-B345-757B6119D183}" type="slidenum">
              <a:rPr lang="fr-FR" smtClean="0"/>
              <a:pPr/>
              <a:t>9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 cstate="email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 cstate="email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 cstate="email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 latinLnBrk="0">
              <a:buNone/>
              <a:defRPr lang="fr-FR"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 latinLnBrk="0">
              <a:defRPr lang="fr-FR" sz="4000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/>
              <a:pPr/>
              <a:t>9/5/2006</a:t>
            </a:fld>
            <a:endParaRPr lang="fr-F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/>
              <a:pPr algn="r"/>
              <a:t>‹N°›</a:t>
            </a:fld>
            <a:endParaRPr lang="fr-FR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/>
              <a:pPr/>
              <a:t>9/5/2006</a:t>
            </a:fld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/>
              <a:pPr algn="r"/>
              <a:t>‹N°›</a:t>
            </a:fld>
            <a:endParaRPr lang="fr-F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/>
              <a:pPr/>
              <a:t>9/5/2006</a:t>
            </a:fld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/>
              <a:pPr algn="r"/>
              <a:t>‹N°›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/>
              <a:pPr/>
              <a:t>9/5/2006</a:t>
            </a:fld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/>
              <a:pPr algn="r"/>
              <a:t>‹N°›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 sur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/>
              <a:pPr/>
              <a:t>9/5/2006</a:t>
            </a:fld>
            <a:endParaRPr lang="fr-F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/>
              <a:pPr algn="r"/>
              <a:t>‹N°›</a:t>
            </a:fld>
            <a:endParaRPr lang="fr-FR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/>
              <a:pPr/>
              <a:t>9/5/2006</a:t>
            </a:fld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/>
              <a:pPr algn="r"/>
              <a:t>‹N°›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/>
              <a:pPr/>
              <a:t>9/5/2006</a:t>
            </a:fld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/>
              <a:pPr algn="r"/>
              <a:t>‹N°›</a:t>
            </a:fld>
            <a:endParaRPr lang="fr-F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9" cstate="email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fr-FR"/>
              <a:t>Cliquer ici pour modifier le style du titre du masque</a:t>
            </a:r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fr-FR"/>
              <a:t>Cliquer ici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latinLnBrk="0">
              <a:defRPr lang="fr-FR" sz="1000">
                <a:latin typeface="+mn-lt"/>
              </a:defRPr>
            </a:lvl1pPr>
          </a:lstStyle>
          <a:p>
            <a:fld id="{5C14FD69-4A85-4715-A222-ABB225B63BC6}" type="datetimeFigureOut">
              <a:rPr/>
              <a:pPr/>
              <a:t>9/5/2006</a:t>
            </a:fld>
            <a:endParaRPr lang="fr-FR" sz="100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 latinLnBrk="0">
              <a:defRPr lang="fr-FR" sz="1000">
                <a:latin typeface="+mn-lt"/>
              </a:defRPr>
            </a:lvl1pPr>
          </a:lstStyle>
          <a:p>
            <a:pPr algn="ctr"/>
            <a:endParaRPr lang="fr-FR" sz="1000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latinLnBrk="0">
              <a:defRPr lang="fr-FR" sz="1000">
                <a:latin typeface="+mn-lt"/>
              </a:defRPr>
            </a:lvl1pPr>
          </a:lstStyle>
          <a:p>
            <a:pPr algn="r"/>
            <a:fld id="{D4C49B74-5DB2-4B03-B1D2-7F6A3C51C318}" type="slidenum">
              <a:rPr/>
              <a:pPr algn="r"/>
              <a:t>‹N°›</a:t>
            </a:fld>
            <a:endParaRPr lang="fr-FR" sz="1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 lang="fr-FR"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latinLnBrk="0" hangingPunct="1">
        <a:buNone/>
        <a:defRPr lang="fr-FR"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 lang="fr-FR"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latinLnBrk="0" hangingPunct="1">
        <a:buChar char="•"/>
        <a:defRPr lang="fr-FR" sz="2800">
          <a:latin typeface="+mn-lt"/>
        </a:defRPr>
      </a:lvl1pPr>
      <a:lvl2pPr marL="742950" indent="-285750" eaLnBrk="1" hangingPunct="1">
        <a:buChar char="–"/>
        <a:defRPr lang="fr-FR" sz="2400">
          <a:latin typeface="+mn-lt"/>
        </a:defRPr>
      </a:lvl2pPr>
      <a:lvl3pPr marL="1143000" indent="-228600" eaLnBrk="1" hangingPunct="1">
        <a:buChar char="•"/>
        <a:defRPr lang="fr-FR" sz="2400">
          <a:latin typeface="+mn-lt"/>
        </a:defRPr>
      </a:lvl3pPr>
      <a:lvl4pPr marL="1600200" indent="-228600" eaLnBrk="1" hangingPunct="1">
        <a:buChar char="–"/>
        <a:defRPr lang="fr-FR" sz="2000">
          <a:latin typeface="+mn-lt"/>
        </a:defRPr>
      </a:lvl4pPr>
      <a:lvl5pPr marL="2057400" indent="-228600" eaLnBrk="1" hangingPunct="1">
        <a:buChar char="»"/>
        <a:defRPr lang="fr-FR" sz="2000">
          <a:latin typeface="+mn-lt"/>
        </a:defRPr>
      </a:lvl5pPr>
      <a:lvl6pPr marL="2514600" indent="-228600" eaLnBrk="1" hangingPunct="1">
        <a:buChar char="•"/>
        <a:defRPr lang="fr-FR" sz="2000"/>
      </a:lvl6pPr>
      <a:lvl7pPr marL="2971800" indent="-228600" eaLnBrk="1" hangingPunct="1">
        <a:buChar char="•"/>
        <a:defRPr lang="fr-FR" sz="2000"/>
      </a:lvl7pPr>
      <a:lvl8pPr marL="3429000" indent="-228600" eaLnBrk="1" hangingPunct="1">
        <a:buChar char="•"/>
        <a:defRPr lang="fr-FR" sz="2000"/>
      </a:lvl8pPr>
      <a:lvl9pPr marL="3886200" indent="-228600" eaLnBrk="1" hangingPunct="1">
        <a:buChar char="•"/>
        <a:defRPr lang="fr-FR" sz="2000"/>
      </a:lvl9pPr>
    </p:bodyStyle>
    <p:otherStyle>
      <a:defPPr>
        <a:defRPr lang="fr-FR">
          <a:solidFill>
            <a:schemeClr val="tx1"/>
          </a:solidFill>
          <a:latin typeface="+mn-lt"/>
          <a:ea typeface="+mn-ea"/>
          <a:cs typeface="+mn-cs"/>
        </a:defRPr>
      </a:defPPr>
      <a:lvl1pPr marL="0" eaLnBrk="1" latinLnBrk="0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707720">
            <a:off x="2537787" y="1245609"/>
            <a:ext cx="1769592" cy="14291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4" name="Titre 1"/>
          <p:cNvSpPr>
            <a:spLocks noGrp="1"/>
          </p:cNvSpPr>
          <p:nvPr>
            <p:ph type="ctrTitle"/>
          </p:nvPr>
        </p:nvSpPr>
        <p:spPr>
          <a:xfrm>
            <a:off x="-540568" y="260648"/>
            <a:ext cx="10215634" cy="214314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fr-FR" sz="5400" b="1" dirty="0" smtClean="0">
                <a:latin typeface="Berlin Sans FB Demi" pitchFamily="34" charset="0"/>
              </a:rPr>
              <a:t>Enseignement de SI</a:t>
            </a:r>
            <a:br>
              <a:rPr lang="fr-FR" sz="5400" b="1" dirty="0" smtClean="0">
                <a:latin typeface="Berlin Sans FB Demi" pitchFamily="34" charset="0"/>
              </a:rPr>
            </a:br>
            <a:r>
              <a:rPr lang="fr-FR" sz="5400" b="1" dirty="0" smtClean="0">
                <a:latin typeface="Berlin Sans FB Demi" pitchFamily="34" charset="0"/>
              </a:rPr>
              <a:t>Les évolutions</a:t>
            </a:r>
            <a:r>
              <a:rPr lang="fr-FR" sz="5400" dirty="0" smtClean="0">
                <a:latin typeface="Berlin Sans FB Demi" pitchFamily="34" charset="0"/>
              </a:rPr>
              <a:t/>
            </a:r>
            <a:br>
              <a:rPr lang="fr-FR" sz="5400" dirty="0" smtClean="0">
                <a:latin typeface="Berlin Sans FB Demi" pitchFamily="34" charset="0"/>
              </a:rPr>
            </a:br>
            <a:endParaRPr lang="fr-FR" sz="5400" dirty="0" smtClean="0">
              <a:latin typeface="Berlin Sans FB Demi" pitchFamily="34" charset="0"/>
            </a:endParaRPr>
          </a:p>
        </p:txBody>
      </p:sp>
      <p:sp>
        <p:nvSpPr>
          <p:cNvPr id="4099" name="Espace réservé de la date 1"/>
          <p:cNvSpPr txBox="1">
            <a:spLocks noGrp="1"/>
          </p:cNvSpPr>
          <p:nvPr/>
        </p:nvSpPr>
        <p:spPr bwMode="auto">
          <a:xfrm>
            <a:off x="467544" y="6309320"/>
            <a:ext cx="820891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fr-FR" sz="1200" dirty="0" smtClean="0">
                <a:solidFill>
                  <a:schemeClr val="tx1"/>
                </a:solidFill>
                <a:latin typeface="+mn-lt"/>
              </a:rPr>
              <a:t>A partir de présentations réalisées par : Lycées Carnot </a:t>
            </a:r>
            <a:r>
              <a:rPr lang="fr-FR" sz="1200" dirty="0" err="1" smtClean="0">
                <a:solidFill>
                  <a:schemeClr val="tx1"/>
                </a:solidFill>
                <a:latin typeface="+mn-lt"/>
              </a:rPr>
              <a:t>Bruay</a:t>
            </a:r>
            <a:r>
              <a:rPr lang="fr-FR" sz="1200" dirty="0" smtClean="0">
                <a:solidFill>
                  <a:schemeClr val="tx1"/>
                </a:solidFill>
                <a:latin typeface="+mn-lt"/>
              </a:rPr>
              <a:t>, Camille Claudel, Pierre Forest, Colbert, </a:t>
            </a:r>
            <a:r>
              <a:rPr lang="fr-FR" sz="1200" dirty="0" err="1" smtClean="0">
                <a:solidFill>
                  <a:schemeClr val="tx1"/>
                </a:solidFill>
                <a:latin typeface="+mn-lt"/>
              </a:rPr>
              <a:t>Baggio</a:t>
            </a:r>
            <a:r>
              <a:rPr lang="fr-FR" sz="1200" dirty="0" smtClean="0">
                <a:solidFill>
                  <a:schemeClr val="tx1"/>
                </a:solidFill>
                <a:latin typeface="+mn-lt"/>
              </a:rPr>
              <a:t> et du Pays de Condé</a:t>
            </a:r>
            <a:endParaRPr lang="en-US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100" name="Espace réservé de la date 1"/>
          <p:cNvSpPr txBox="1">
            <a:spLocks noGrp="1"/>
          </p:cNvSpPr>
          <p:nvPr/>
        </p:nvSpPr>
        <p:spPr bwMode="auto">
          <a:xfrm>
            <a:off x="6217667" y="6616526"/>
            <a:ext cx="2890837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r>
              <a:rPr lang="fr-FR" sz="1200" dirty="0" smtClean="0">
                <a:solidFill>
                  <a:schemeClr val="tx1"/>
                </a:solidFill>
                <a:latin typeface="+mn-lt"/>
              </a:rPr>
              <a:t>  24 Mai 2011</a:t>
            </a:r>
            <a:endParaRPr lang="en-US" sz="12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9" name="Picture 2" descr="C:\Users\NERIC\AppData\Local\Microsoft\Windows\Temporary Internet Files\Content.IE5\7EO1T13B\j0439363[2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99792" y="1700808"/>
            <a:ext cx="4483137" cy="47933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10</a:t>
            </a:fld>
            <a:endParaRPr lang="fr-FR" dirty="0" smtClean="0">
              <a:cs typeface="Arial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Evaluation par compétences Epreuve écrite</a:t>
            </a:r>
          </a:p>
        </p:txBody>
      </p:sp>
      <p:sp>
        <p:nvSpPr>
          <p:cNvPr id="14" name="Organigramme : Stockage à accès séquentiel 13"/>
          <p:cNvSpPr/>
          <p:nvPr/>
        </p:nvSpPr>
        <p:spPr bwMode="auto">
          <a:xfrm>
            <a:off x="107504" y="0"/>
            <a:ext cx="1224136" cy="692696"/>
          </a:xfrm>
          <a:prstGeom prst="flowChartMagneticTape">
            <a:avLst/>
          </a:prstGeom>
          <a:noFill/>
          <a:ln w="9525" cap="flat" cmpd="sng" algn="ctr">
            <a:solidFill>
              <a:schemeClr val="bg2">
                <a:lumMod val="10000"/>
                <a:lumOff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Wath’s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  new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dirty="0" smtClean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Doc ???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Vijaya" pitchFamily="34" charset="0"/>
            </a:endParaRPr>
          </a:p>
        </p:txBody>
      </p:sp>
      <p:pic>
        <p:nvPicPr>
          <p:cNvPr id="15" name="Picture 2" descr="C:\Users\NERIC\Desktop\1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9" y="-171400"/>
            <a:ext cx="936103" cy="1628005"/>
          </a:xfrm>
          <a:prstGeom prst="rect">
            <a:avLst/>
          </a:prstGeom>
          <a:noFill/>
        </p:spPr>
      </p:pic>
      <p:pic>
        <p:nvPicPr>
          <p:cNvPr id="16" name="Image 15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616210" y="2484346"/>
            <a:ext cx="2786050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28600"/>
          </a:sp3d>
          <a:extLst>
            <a:ext uri="{FAA26D3D-D897-4be2-8F04-BA451C77F1D7}">
              <ma14:placeholderFlag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ma14="http://schemas.microsoft.com/office/mac/drawingml/2011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3216" y="2484346"/>
            <a:ext cx="2354895" cy="32669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isometricOffAxis1Right"/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15880" y="2412908"/>
            <a:ext cx="2292511" cy="31522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isometricOffAxis1Right"/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1115616" y="1463238"/>
            <a:ext cx="7072362" cy="781624"/>
          </a:xfrm>
          <a:prstGeom prst="rect">
            <a:avLst/>
          </a:prstGeom>
          <a:gradFill rotWithShape="1">
            <a:gsLst>
              <a:gs pos="0">
                <a:sysClr val="windowText" lastClr="000000">
                  <a:tint val="100000"/>
                  <a:shade val="75000"/>
                  <a:satMod val="160000"/>
                </a:sysClr>
              </a:gs>
              <a:gs pos="62000">
                <a:sysClr val="windowText" lastClr="000000">
                  <a:tint val="100000"/>
                  <a:shade val="100000"/>
                  <a:satMod val="125000"/>
                </a:sysClr>
              </a:gs>
              <a:gs pos="100000">
                <a:sysClr val="windowText" lastClr="000000">
                  <a:tint val="80000"/>
                  <a:shade val="100000"/>
                  <a:satMod val="140000"/>
                </a:sysClr>
              </a:gs>
            </a:gsLst>
            <a:lin ang="16200000" scaled="1"/>
          </a:gradFill>
          <a:ln>
            <a:noFill/>
            <a:headEnd/>
            <a:tailEnd/>
          </a:ln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ysClr val="windowText" lastClr="000000">
                <a:tint val="100000"/>
                <a:shade val="100000"/>
                <a:satMod val="100000"/>
              </a:sysClr>
            </a:contourClr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30000"/>
              </a:lnSpc>
            </a:pPr>
            <a:r>
              <a:rPr lang="fr-FR" b="1" dirty="0" smtClean="0">
                <a:solidFill>
                  <a:schemeClr val="bg1"/>
                </a:solidFill>
              </a:rPr>
              <a:t>Rétablissement du caractère maritime du Mont-Saint-Michel</a:t>
            </a:r>
          </a:p>
          <a:p>
            <a:pPr algn="ctr">
              <a:lnSpc>
                <a:spcPct val="130000"/>
              </a:lnSpc>
            </a:pPr>
            <a:r>
              <a:rPr lang="fr-FR" i="1" dirty="0" smtClean="0">
                <a:solidFill>
                  <a:schemeClr val="bg1"/>
                </a:solidFill>
              </a:rPr>
              <a:t>Une opération d’aménagement touristique durable</a:t>
            </a:r>
            <a:endParaRPr kumimoji="0" lang="fr-FR" sz="24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5616210" y="5056114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vue du Mont-Saint-Michel au caractère maritime rétabli</a:t>
            </a:r>
            <a:endParaRPr lang="fr-FR" sz="1400" b="1" dirty="0"/>
          </a:p>
        </p:txBody>
      </p:sp>
      <p:sp>
        <p:nvSpPr>
          <p:cNvPr id="27" name="Ellipse 26"/>
          <p:cNvSpPr/>
          <p:nvPr/>
        </p:nvSpPr>
        <p:spPr>
          <a:xfrm rot="20111505">
            <a:off x="41531" y="2126485"/>
            <a:ext cx="2177944" cy="676986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Sujet 0</a:t>
            </a:r>
            <a:endParaRPr lang="fr-FR" sz="2400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11</a:t>
            </a:fld>
            <a:endParaRPr lang="fr-FR" dirty="0" smtClean="0">
              <a:cs typeface="Arial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Evaluation par compétences Epreuve écrite</a:t>
            </a:r>
          </a:p>
        </p:txBody>
      </p:sp>
      <p:sp>
        <p:nvSpPr>
          <p:cNvPr id="14" name="Organigramme : Stockage à accès séquentiel 13"/>
          <p:cNvSpPr/>
          <p:nvPr/>
        </p:nvSpPr>
        <p:spPr bwMode="auto">
          <a:xfrm>
            <a:off x="107504" y="0"/>
            <a:ext cx="1224136" cy="692696"/>
          </a:xfrm>
          <a:prstGeom prst="flowChartMagneticTape">
            <a:avLst/>
          </a:prstGeom>
          <a:noFill/>
          <a:ln w="9525" cap="flat" cmpd="sng" algn="ctr">
            <a:solidFill>
              <a:schemeClr val="bg2">
                <a:lumMod val="10000"/>
                <a:lumOff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Wath’s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  new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dirty="0" smtClean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Doc ???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Vijaya" pitchFamily="34" charset="0"/>
            </a:endParaRPr>
          </a:p>
        </p:txBody>
      </p:sp>
      <p:pic>
        <p:nvPicPr>
          <p:cNvPr id="15" name="Picture 2" descr="C:\Users\NERIC\Desktop\1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9" y="-171400"/>
            <a:ext cx="936103" cy="1628005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467544" y="1340768"/>
            <a:ext cx="3744416" cy="1200329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fr-FR" i="1" u="sng" dirty="0" smtClean="0"/>
              <a:t>Objectif </a:t>
            </a:r>
            <a:r>
              <a:rPr lang="fr-FR" i="1" dirty="0" smtClean="0"/>
              <a:t>: </a:t>
            </a:r>
            <a:r>
              <a:rPr lang="fr-FR" b="1" i="1" dirty="0" smtClean="0"/>
              <a:t>analyser</a:t>
            </a:r>
            <a:r>
              <a:rPr lang="fr-FR" i="1" dirty="0" smtClean="0"/>
              <a:t> le besoin à l’origine de la conception du barrage et </a:t>
            </a:r>
            <a:r>
              <a:rPr lang="fr-FR" b="1" i="1" dirty="0" smtClean="0"/>
              <a:t>comparer</a:t>
            </a:r>
            <a:r>
              <a:rPr lang="fr-FR" i="1" dirty="0" smtClean="0"/>
              <a:t> la solution retenue avec une autre solution possible.</a:t>
            </a:r>
            <a:endParaRPr lang="fr-FR" sz="2400" b="1" i="1" dirty="0" smtClean="0"/>
          </a:p>
        </p:txBody>
      </p:sp>
      <p:sp>
        <p:nvSpPr>
          <p:cNvPr id="13" name="Rectangle à coins arrondis 12"/>
          <p:cNvSpPr/>
          <p:nvPr/>
        </p:nvSpPr>
        <p:spPr>
          <a:xfrm>
            <a:off x="395536" y="2708920"/>
            <a:ext cx="3888432" cy="2016224"/>
          </a:xfrm>
          <a:prstGeom prst="roundRect">
            <a:avLst/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fr-FR" sz="2000" b="1" dirty="0" smtClean="0"/>
              <a:t>Questionnement</a:t>
            </a:r>
          </a:p>
          <a:p>
            <a:pPr>
              <a:lnSpc>
                <a:spcPct val="130000"/>
              </a:lnSpc>
              <a:buFontTx/>
              <a:buChar char="-"/>
            </a:pPr>
            <a:r>
              <a:rPr lang="fr-FR" dirty="0" smtClean="0"/>
              <a:t>Calcul de volume de désensablage </a:t>
            </a:r>
          </a:p>
          <a:p>
            <a:pPr>
              <a:lnSpc>
                <a:spcPct val="130000"/>
              </a:lnSpc>
              <a:buFontTx/>
              <a:buChar char="-"/>
            </a:pPr>
            <a:r>
              <a:rPr lang="fr-FR" dirty="0" smtClean="0"/>
              <a:t>Calcul de l’impact environnemental du projet (bilan carbone de 2 solutions envisagées).</a:t>
            </a:r>
            <a:endParaRPr lang="fr-FR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124744"/>
            <a:ext cx="437197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51520" y="5013176"/>
            <a:ext cx="8424936" cy="1631216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mbria" pitchFamily="18" charset="0"/>
                <a:cs typeface="Arial" pitchFamily="34" charset="0"/>
              </a:rPr>
              <a:t>Déterminer,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mbria" pitchFamily="18" charset="0"/>
                <a:cs typeface="Arial" pitchFamily="34" charset="0"/>
              </a:rPr>
              <a:t> en fonction des éléments donnés sur cette page, le niveau maximal de la cote des fonds qui permettra au Mont-Saint-Michel de retrouver son caractère insulaire au moins 180 jours par an. </a:t>
            </a: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mbria" pitchFamily="18" charset="0"/>
                <a:cs typeface="Arial" pitchFamily="34" charset="0"/>
              </a:rPr>
              <a:t>En déduire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mbria" pitchFamily="18" charset="0"/>
                <a:cs typeface="Arial" pitchFamily="34" charset="0"/>
              </a:rPr>
              <a:t> le volume de sédiment à déplacer pour satisfaire cette exigence dans la zone étudiée.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23528" y="5157192"/>
            <a:ext cx="8424936" cy="1323439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Estimer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fr-FR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pour un cycle de vie de 50 années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l’empreinte carbone des deux solutions envisagées pour répondre au projet de désensablement du site. </a:t>
            </a: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Conclure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cette partie en indiquant d’autres raisons qui ont conduit à retenir la solution du barrage.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  <p:bldP spid="3076" grpId="1" animBg="1"/>
      <p:bldP spid="307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12</a:t>
            </a:fld>
            <a:endParaRPr lang="fr-FR" dirty="0" smtClean="0">
              <a:cs typeface="Arial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Evaluation par compétences Grille d’évaluation</a:t>
            </a:r>
          </a:p>
        </p:txBody>
      </p:sp>
      <p:sp>
        <p:nvSpPr>
          <p:cNvPr id="14" name="Organigramme : Stockage à accès séquentiel 13"/>
          <p:cNvSpPr/>
          <p:nvPr/>
        </p:nvSpPr>
        <p:spPr bwMode="auto">
          <a:xfrm>
            <a:off x="107504" y="0"/>
            <a:ext cx="1224136" cy="692696"/>
          </a:xfrm>
          <a:prstGeom prst="flowChartMagneticTape">
            <a:avLst/>
          </a:prstGeom>
          <a:noFill/>
          <a:ln w="9525" cap="flat" cmpd="sng" algn="ctr">
            <a:solidFill>
              <a:schemeClr val="bg2">
                <a:lumMod val="10000"/>
                <a:lumOff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Wath’s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  new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dirty="0" smtClean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Doc ???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Vijaya" pitchFamily="34" charset="0"/>
            </a:endParaRPr>
          </a:p>
        </p:txBody>
      </p:sp>
      <p:pic>
        <p:nvPicPr>
          <p:cNvPr id="15" name="Picture 2" descr="C:\Users\NERIC\Desktop\1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9" y="-171400"/>
            <a:ext cx="936103" cy="1628005"/>
          </a:xfrm>
          <a:prstGeom prst="rect">
            <a:avLst/>
          </a:prstGeom>
          <a:noFill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 l="1459" t="5543" r="15414" b="35462"/>
          <a:stretch>
            <a:fillRect/>
          </a:stretch>
        </p:blipFill>
        <p:spPr bwMode="auto">
          <a:xfrm>
            <a:off x="215292" y="2204864"/>
            <a:ext cx="831714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e 17"/>
          <p:cNvGrpSpPr/>
          <p:nvPr/>
        </p:nvGrpSpPr>
        <p:grpSpPr>
          <a:xfrm>
            <a:off x="251520" y="1196752"/>
            <a:ext cx="3024336" cy="4968552"/>
            <a:chOff x="765544" y="935665"/>
            <a:chExt cx="2545500" cy="4182880"/>
          </a:xfrm>
        </p:grpSpPr>
        <p:sp>
          <p:nvSpPr>
            <p:cNvPr id="19" name="Rectangle 18"/>
            <p:cNvSpPr/>
            <p:nvPr/>
          </p:nvSpPr>
          <p:spPr>
            <a:xfrm>
              <a:off x="765544" y="1818167"/>
              <a:ext cx="2545500" cy="3300378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Rectangle avec flèche vers le bas 20"/>
            <p:cNvSpPr/>
            <p:nvPr/>
          </p:nvSpPr>
          <p:spPr>
            <a:xfrm>
              <a:off x="1116419" y="935665"/>
              <a:ext cx="1839432" cy="893135"/>
            </a:xfrm>
            <a:prstGeom prst="downArrowCallou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>
                  <a:solidFill>
                    <a:schemeClr val="tx1"/>
                  </a:solidFill>
                </a:rPr>
                <a:t>Compétences évaluées</a:t>
              </a:r>
              <a:endParaRPr lang="fr-FR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oupe 25"/>
          <p:cNvGrpSpPr/>
          <p:nvPr/>
        </p:nvGrpSpPr>
        <p:grpSpPr>
          <a:xfrm>
            <a:off x="7020272" y="1268760"/>
            <a:ext cx="1944216" cy="4885075"/>
            <a:chOff x="2704215" y="925032"/>
            <a:chExt cx="1839432" cy="4604429"/>
          </a:xfrm>
        </p:grpSpPr>
        <p:sp>
          <p:nvSpPr>
            <p:cNvPr id="27" name="Rectangle 26"/>
            <p:cNvSpPr/>
            <p:nvPr/>
          </p:nvSpPr>
          <p:spPr>
            <a:xfrm>
              <a:off x="3453613" y="1807357"/>
              <a:ext cx="733365" cy="3722104"/>
            </a:xfrm>
            <a:prstGeom prst="rect">
              <a:avLst/>
            </a:prstGeom>
            <a:noFill/>
            <a:ln w="3810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avec flèche vers le bas 27"/>
            <p:cNvSpPr/>
            <p:nvPr/>
          </p:nvSpPr>
          <p:spPr>
            <a:xfrm>
              <a:off x="2704215" y="925032"/>
              <a:ext cx="1839432" cy="893135"/>
            </a:xfrm>
            <a:prstGeom prst="downArrowCallout">
              <a:avLst>
                <a:gd name="adj1" fmla="val 28806"/>
                <a:gd name="adj2" fmla="val 25000"/>
                <a:gd name="adj3" fmla="val 25000"/>
                <a:gd name="adj4" fmla="val 64977"/>
              </a:avLst>
            </a:prstGeom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>
                  <a:solidFill>
                    <a:schemeClr val="tx1"/>
                  </a:solidFill>
                </a:rPr>
                <a:t>Niveaux de performance</a:t>
              </a:r>
              <a:endParaRPr lang="fr-FR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oupe 28"/>
          <p:cNvGrpSpPr/>
          <p:nvPr/>
        </p:nvGrpSpPr>
        <p:grpSpPr>
          <a:xfrm>
            <a:off x="3275857" y="1124744"/>
            <a:ext cx="4320480" cy="5040560"/>
            <a:chOff x="765544" y="935664"/>
            <a:chExt cx="3802911" cy="4061638"/>
          </a:xfrm>
        </p:grpSpPr>
        <p:sp>
          <p:nvSpPr>
            <p:cNvPr id="30" name="Rectangle 29"/>
            <p:cNvSpPr/>
            <p:nvPr/>
          </p:nvSpPr>
          <p:spPr>
            <a:xfrm>
              <a:off x="765544" y="1818167"/>
              <a:ext cx="3802911" cy="3179135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Rectangle avec flèche vers le bas 30"/>
            <p:cNvSpPr/>
            <p:nvPr/>
          </p:nvSpPr>
          <p:spPr>
            <a:xfrm>
              <a:off x="1828801" y="935664"/>
              <a:ext cx="1839432" cy="893135"/>
            </a:xfrm>
            <a:prstGeom prst="downArrowCallou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>
                  <a:solidFill>
                    <a:schemeClr val="tx1"/>
                  </a:solidFill>
                </a:rPr>
                <a:t>Indicateurs de performance</a:t>
              </a:r>
              <a:endParaRPr lang="fr-FR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13</a:t>
            </a:fld>
            <a:endParaRPr lang="fr-FR" dirty="0" smtClean="0">
              <a:cs typeface="Arial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Locaux d’enseignement</a:t>
            </a:r>
          </a:p>
        </p:txBody>
      </p:sp>
      <p:sp>
        <p:nvSpPr>
          <p:cNvPr id="5" name="Organigramme : Stockage à accès séquentiel 4"/>
          <p:cNvSpPr/>
          <p:nvPr/>
        </p:nvSpPr>
        <p:spPr bwMode="auto">
          <a:xfrm>
            <a:off x="107504" y="0"/>
            <a:ext cx="1224136" cy="692696"/>
          </a:xfrm>
          <a:prstGeom prst="flowChartMagneticTape">
            <a:avLst/>
          </a:prstGeom>
          <a:noFill/>
          <a:ln w="9525" cap="flat" cmpd="sng" algn="ctr">
            <a:solidFill>
              <a:schemeClr val="bg2">
                <a:lumMod val="10000"/>
                <a:lumOff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Wath’s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  new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dirty="0" smtClean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Doc ???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Vijaya" pitchFamily="34" charset="0"/>
            </a:endParaRPr>
          </a:p>
        </p:txBody>
      </p:sp>
      <p:pic>
        <p:nvPicPr>
          <p:cNvPr id="6" name="Picture 2" descr="C:\Users\NERIC\Desktop\1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9" y="-171400"/>
            <a:ext cx="936103" cy="1628005"/>
          </a:xfrm>
          <a:prstGeom prst="rect">
            <a:avLst/>
          </a:prstGeom>
          <a:noFill/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412776"/>
            <a:ext cx="4233185" cy="2959923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Espace réservé du contenu 2"/>
          <p:cNvSpPr txBox="1">
            <a:spLocks/>
          </p:cNvSpPr>
          <p:nvPr/>
        </p:nvSpPr>
        <p:spPr>
          <a:xfrm>
            <a:off x="323528" y="1412776"/>
            <a:ext cx="4032448" cy="5256584"/>
          </a:xfrm>
          <a:prstGeom prst="rect">
            <a:avLst/>
          </a:prstGeom>
        </p:spPr>
        <p:txBody>
          <a:bodyPr/>
          <a:lstStyle/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kumimoji="0" lang="fr-FR" sz="280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ea typeface="+mn-ea"/>
                <a:cs typeface="+mn-cs"/>
              </a:rPr>
              <a:t>un laboratoire de sciences de l’ingénieur d'au moins 100 m² pouvant accueillir au maximum une classe</a:t>
            </a:r>
            <a:r>
              <a:rPr kumimoji="0" lang="fr-FR" sz="2800" u="none" strike="noStrike" kern="1200" cap="none" spc="0" normalizeH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ea typeface="+mn-ea"/>
                <a:cs typeface="+mn-cs"/>
              </a:rPr>
              <a:t> entière</a:t>
            </a:r>
            <a:r>
              <a:rPr kumimoji="0" lang="fr-FR" sz="280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ea typeface="+mn-ea"/>
                <a:cs typeface="+mn-cs"/>
              </a:rPr>
              <a:t> ;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kumimoji="0" lang="fr-FR" sz="280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ea typeface="+mn-ea"/>
                <a:cs typeface="+mn-cs"/>
              </a:rPr>
              <a:t>une salle banalisée</a:t>
            </a:r>
            <a:r>
              <a:rPr kumimoji="0" lang="fr-FR" sz="2800" u="none" strike="noStrike" kern="1200" cap="none" spc="0" normalizeH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fr-FR" sz="280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ea typeface="+mn-ea"/>
                <a:cs typeface="+mn-cs"/>
              </a:rPr>
              <a:t>équipée des moyens de vidéo projection et située à proximité du laboratoire.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0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4644008" y="4653136"/>
            <a:ext cx="4032448" cy="1656184"/>
          </a:xfrm>
          <a:prstGeom prst="rect">
            <a:avLst/>
          </a:prstGeom>
        </p:spPr>
        <p:txBody>
          <a:bodyPr/>
          <a:lstStyle/>
          <a:p>
            <a:pPr marL="285750" indent="-285750">
              <a:spcBef>
                <a:spcPct val="20000"/>
              </a:spcBef>
              <a:defRPr/>
            </a:pPr>
            <a:r>
              <a:rPr kumimoji="0" lang="fr-FR" sz="280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Aménagement en îlots pour 4 à 6 </a:t>
            </a:r>
            <a:r>
              <a:rPr kumimoji="0" lang="fr-FR" sz="280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élèves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"/>
              <a:defRPr/>
            </a:pPr>
            <a:r>
              <a:rPr lang="fr-FR" sz="2800" dirty="0" smtClean="0">
                <a:solidFill>
                  <a:srgbClr val="C00000"/>
                </a:solidFill>
              </a:rPr>
              <a:t>Travail en équipe</a:t>
            </a:r>
            <a:endParaRPr kumimoji="0" lang="fr-FR" sz="280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0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0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14</a:t>
            </a:fld>
            <a:endParaRPr lang="fr-FR" dirty="0" smtClean="0">
              <a:cs typeface="Arial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Supports d’enseignement</a:t>
            </a:r>
          </a:p>
        </p:txBody>
      </p:sp>
      <p:sp>
        <p:nvSpPr>
          <p:cNvPr id="5" name="Organigramme : Stockage à accès séquentiel 4"/>
          <p:cNvSpPr/>
          <p:nvPr/>
        </p:nvSpPr>
        <p:spPr bwMode="auto">
          <a:xfrm>
            <a:off x="107504" y="0"/>
            <a:ext cx="1224136" cy="692696"/>
          </a:xfrm>
          <a:prstGeom prst="flowChartMagneticTape">
            <a:avLst/>
          </a:prstGeom>
          <a:noFill/>
          <a:ln w="9525" cap="flat" cmpd="sng" algn="ctr">
            <a:solidFill>
              <a:schemeClr val="bg2">
                <a:lumMod val="10000"/>
                <a:lumOff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Wath’s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  new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dirty="0" smtClean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Doc ???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Vijaya" pitchFamily="34" charset="0"/>
            </a:endParaRPr>
          </a:p>
        </p:txBody>
      </p:sp>
      <p:pic>
        <p:nvPicPr>
          <p:cNvPr id="6" name="Picture 2" descr="C:\Users\NERIC\Desktop\1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9" y="-171400"/>
            <a:ext cx="936103" cy="1628005"/>
          </a:xfrm>
          <a:prstGeom prst="rect">
            <a:avLst/>
          </a:prstGeom>
          <a:noFill/>
        </p:spPr>
      </p:pic>
      <p:sp>
        <p:nvSpPr>
          <p:cNvPr id="8" name="ZoneTexte 7"/>
          <p:cNvSpPr txBox="1"/>
          <p:nvPr/>
        </p:nvSpPr>
        <p:spPr>
          <a:xfrm>
            <a:off x="323528" y="1412776"/>
            <a:ext cx="813690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800" dirty="0" smtClean="0"/>
              <a:t>Extraits </a:t>
            </a:r>
            <a:r>
              <a:rPr lang="fr-FR" sz="2800" dirty="0" smtClean="0"/>
              <a:t>du document ressources : </a:t>
            </a:r>
            <a:endParaRPr lang="fr-FR" sz="2800" dirty="0" smtClean="0"/>
          </a:p>
          <a:p>
            <a:pPr algn="just">
              <a:buFont typeface="Arial" pitchFamily="34" charset="0"/>
              <a:buChar char="•"/>
            </a:pPr>
            <a:r>
              <a:rPr lang="fr-FR" sz="2800" dirty="0" smtClean="0"/>
              <a:t>«</a:t>
            </a:r>
            <a:r>
              <a:rPr lang="fr-FR" sz="2800" dirty="0" smtClean="0"/>
              <a:t> Il  est recommandé  de choisir  des  supports  d’enseignement  dans  le champ  des matériels grand public  et  de  l’environnement  des  élèves … »</a:t>
            </a:r>
          </a:p>
          <a:p>
            <a:pPr algn="just">
              <a:buFont typeface="Arial" pitchFamily="34" charset="0"/>
              <a:buChar char="•"/>
            </a:pPr>
            <a:endParaRPr lang="fr-FR" sz="2800" dirty="0" smtClean="0"/>
          </a:p>
          <a:p>
            <a:pPr>
              <a:buFont typeface="Arial" pitchFamily="34" charset="0"/>
              <a:buChar char="•"/>
            </a:pPr>
            <a:r>
              <a:rPr lang="fr-FR" sz="2800" dirty="0" smtClean="0"/>
              <a:t>Thèmes préconisés </a:t>
            </a:r>
            <a:r>
              <a:rPr lang="fr-FR" sz="2800" dirty="0" smtClean="0"/>
              <a:t>: </a:t>
            </a:r>
            <a:r>
              <a:rPr lang="fr-FR" sz="2800" dirty="0" smtClean="0"/>
              <a:t>Mobilité, santé, confort, protection, énergie, environnement, assistance au développement</a:t>
            </a:r>
            <a:r>
              <a:rPr lang="fr-FR" sz="2800" dirty="0" smtClean="0"/>
              <a:t>…</a:t>
            </a:r>
          </a:p>
          <a:p>
            <a:endParaRPr lang="fr-FR" sz="2800" dirty="0" smtClean="0"/>
          </a:p>
          <a:p>
            <a:pPr>
              <a:buFont typeface="Wingdings" pitchFamily="2" charset="2"/>
              <a:buChar char=""/>
            </a:pPr>
            <a:r>
              <a:rPr lang="fr-FR" sz="2800" dirty="0" smtClean="0">
                <a:solidFill>
                  <a:srgbClr val="C00000"/>
                </a:solidFill>
              </a:rPr>
              <a:t>Champ des supports plus large</a:t>
            </a:r>
          </a:p>
          <a:p>
            <a:pPr>
              <a:buFont typeface="Wingdings" pitchFamily="2" charset="2"/>
              <a:buChar char=""/>
            </a:pPr>
            <a:r>
              <a:rPr lang="fr-FR" sz="2800" dirty="0" smtClean="0">
                <a:solidFill>
                  <a:srgbClr val="C00000"/>
                </a:solidFill>
              </a:rPr>
              <a:t>systèmes automatisés de production plus utilisés </a:t>
            </a:r>
            <a:endParaRPr lang="fr-FR" sz="28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15</a:t>
            </a:fld>
            <a:endParaRPr lang="fr-FR" dirty="0" smtClean="0">
              <a:cs typeface="Arial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Modalités</a:t>
            </a:r>
            <a:r>
              <a:rPr kumimoji="1" lang="fr-FR" sz="40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 pédagogique</a:t>
            </a:r>
            <a:endParaRPr kumimoji="1" lang="fr-FR" sz="4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5" name="Organigramme : Stockage à accès séquentiel 4"/>
          <p:cNvSpPr/>
          <p:nvPr/>
        </p:nvSpPr>
        <p:spPr bwMode="auto">
          <a:xfrm>
            <a:off x="107504" y="0"/>
            <a:ext cx="1224136" cy="692696"/>
          </a:xfrm>
          <a:prstGeom prst="flowChartMagneticTape">
            <a:avLst/>
          </a:prstGeom>
          <a:noFill/>
          <a:ln w="9525" cap="flat" cmpd="sng" algn="ctr">
            <a:solidFill>
              <a:schemeClr val="bg2">
                <a:lumMod val="10000"/>
                <a:lumOff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Wath’s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  new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dirty="0" smtClean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Doc ???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Vijaya" pitchFamily="34" charset="0"/>
            </a:endParaRPr>
          </a:p>
        </p:txBody>
      </p:sp>
      <p:pic>
        <p:nvPicPr>
          <p:cNvPr id="6" name="Picture 2" descr="C:\Users\NERIC\Desktop\1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9" y="-171400"/>
            <a:ext cx="936103" cy="1628005"/>
          </a:xfrm>
          <a:prstGeom prst="rect">
            <a:avLst/>
          </a:prstGeom>
          <a:noFill/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51520" y="1484784"/>
            <a:ext cx="8568952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25000"/>
              </a:lnSpc>
            </a:pPr>
            <a:r>
              <a:rPr lang="fr-FR" sz="2800" dirty="0" smtClean="0">
                <a:latin typeface="+mn-lt"/>
              </a:rPr>
              <a:t>Principe retenu </a:t>
            </a:r>
            <a:r>
              <a:rPr lang="fr-FR" sz="2800" dirty="0">
                <a:latin typeface="+mn-lt"/>
              </a:rPr>
              <a:t>pour la rénovation du programme de </a:t>
            </a:r>
            <a:r>
              <a:rPr lang="fr-FR" sz="2800" dirty="0" smtClean="0">
                <a:latin typeface="+mn-lt"/>
              </a:rPr>
              <a:t>SI :</a:t>
            </a:r>
            <a:endParaRPr lang="fr-FR" sz="2800" dirty="0">
              <a:latin typeface="+mn-lt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09278" y="2518940"/>
            <a:ext cx="7811194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125000"/>
              </a:lnSpc>
            </a:pPr>
            <a:r>
              <a:rPr lang="fr-FR" sz="2800" dirty="0" smtClean="0">
                <a:latin typeface="+mn-lt"/>
                <a:ea typeface="ＭＳ Ｐゴシック" pitchFamily="-107" charset="-128"/>
              </a:rPr>
              <a:t>« Ne </a:t>
            </a:r>
            <a:r>
              <a:rPr lang="fr-FR" sz="2800" dirty="0">
                <a:latin typeface="+mn-lt"/>
                <a:ea typeface="ＭＳ Ｐゴシック" pitchFamily="-107" charset="-128"/>
              </a:rPr>
              <a:t>pas se limiter aux seuls génie électrique et génie mécanique, en s’appuyant sur des systèmes pluri technologiques complexes et non uniquement </a:t>
            </a:r>
            <a:r>
              <a:rPr lang="fr-FR" sz="2800" dirty="0" smtClean="0">
                <a:latin typeface="+mn-lt"/>
                <a:ea typeface="ＭＳ Ｐゴシック" pitchFamily="-107" charset="-128"/>
              </a:rPr>
              <a:t>mécatroniques »</a:t>
            </a:r>
          </a:p>
          <a:p>
            <a:pPr algn="just" eaLnBrk="1" hangingPunct="1">
              <a:lnSpc>
                <a:spcPct val="125000"/>
              </a:lnSpc>
              <a:buFont typeface="Wingdings" pitchFamily="2" charset="2"/>
              <a:buChar char=""/>
            </a:pPr>
            <a:r>
              <a:rPr lang="fr-FR" sz="2800" dirty="0" smtClean="0">
                <a:solidFill>
                  <a:srgbClr val="C00000"/>
                </a:solidFill>
                <a:latin typeface="+mn-lt"/>
                <a:ea typeface="ＭＳ Ｐゴシック" pitchFamily="-107" charset="-128"/>
              </a:rPr>
              <a:t>Prise </a:t>
            </a:r>
            <a:r>
              <a:rPr lang="fr-FR" sz="2800" dirty="0" smtClean="0">
                <a:solidFill>
                  <a:srgbClr val="C00000"/>
                </a:solidFill>
                <a:latin typeface="+mn-lt"/>
                <a:ea typeface="ＭＳ Ｐゴシック" pitchFamily="-107" charset="-128"/>
              </a:rPr>
              <a:t>en charge de la totalité de l’enseignement par 1 professeur de SI…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16</a:t>
            </a:fld>
            <a:endParaRPr lang="fr-FR" dirty="0" smtClean="0">
              <a:cs typeface="Arial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Modalités</a:t>
            </a:r>
            <a:r>
              <a:rPr kumimoji="1" lang="fr-FR" sz="40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 pédagogique</a:t>
            </a:r>
            <a:endParaRPr kumimoji="1" lang="fr-FR" sz="4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5" name="Organigramme : Stockage à accès séquentiel 4"/>
          <p:cNvSpPr/>
          <p:nvPr/>
        </p:nvSpPr>
        <p:spPr bwMode="auto">
          <a:xfrm>
            <a:off x="107504" y="0"/>
            <a:ext cx="1224136" cy="692696"/>
          </a:xfrm>
          <a:prstGeom prst="flowChartMagneticTape">
            <a:avLst/>
          </a:prstGeom>
          <a:noFill/>
          <a:ln w="9525" cap="flat" cmpd="sng" algn="ctr">
            <a:solidFill>
              <a:schemeClr val="bg2">
                <a:lumMod val="10000"/>
                <a:lumOff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Wath’s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  new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dirty="0" smtClean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Doc ???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Vijaya" pitchFamily="34" charset="0"/>
            </a:endParaRPr>
          </a:p>
        </p:txBody>
      </p:sp>
      <p:pic>
        <p:nvPicPr>
          <p:cNvPr id="6" name="Picture 2" descr="C:\Users\NERIC\Desktop\1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9" y="-171400"/>
            <a:ext cx="936103" cy="1628005"/>
          </a:xfrm>
          <a:prstGeom prst="rect">
            <a:avLst/>
          </a:prstGeom>
          <a:noFill/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971600" y="2204864"/>
            <a:ext cx="7811194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125000"/>
              </a:lnSpc>
            </a:pPr>
            <a:r>
              <a:rPr lang="fr-FR" sz="2800" dirty="0" smtClean="0">
                <a:latin typeface="+mn-lt"/>
                <a:ea typeface="ＭＳ Ｐゴシック" pitchFamily="-107" charset="-128"/>
              </a:rPr>
              <a:t>« Disposer d’un programme tel que les activités de TP ne soient plus une finalité mais correspondent à une modalité pédagogique »</a:t>
            </a:r>
          </a:p>
          <a:p>
            <a:pPr algn="just" eaLnBrk="1" hangingPunct="1">
              <a:lnSpc>
                <a:spcPct val="125000"/>
              </a:lnSpc>
              <a:buFont typeface="Wingdings" pitchFamily="2" charset="2"/>
              <a:buChar char=""/>
            </a:pPr>
            <a:r>
              <a:rPr lang="fr-FR" sz="2800" dirty="0" smtClean="0">
                <a:solidFill>
                  <a:srgbClr val="C00000"/>
                </a:solidFill>
                <a:latin typeface="+mn-lt"/>
                <a:ea typeface="ＭＳ Ｐゴシック" pitchFamily="-107" charset="-128"/>
              </a:rPr>
              <a:t>Variété des modalités pédagogiques :</a:t>
            </a:r>
          </a:p>
          <a:p>
            <a:pPr lvl="1" algn="just" eaLnBrk="1" hangingPunct="1">
              <a:lnSpc>
                <a:spcPct val="125000"/>
              </a:lnSpc>
              <a:buFont typeface="Arial" pitchFamily="34" charset="0"/>
              <a:buChar char="•"/>
            </a:pPr>
            <a:r>
              <a:rPr lang="fr-FR" sz="2800" dirty="0" smtClean="0">
                <a:solidFill>
                  <a:srgbClr val="C00000"/>
                </a:solidFill>
                <a:latin typeface="+mn-lt"/>
                <a:ea typeface="ＭＳ Ｐゴシック" pitchFamily="-107" charset="-128"/>
              </a:rPr>
              <a:t>Cours, TD, TP, Etude de dossiers…</a:t>
            </a:r>
          </a:p>
          <a:p>
            <a:pPr lvl="1" algn="just" eaLnBrk="1" hangingPunct="1">
              <a:lnSpc>
                <a:spcPct val="125000"/>
              </a:lnSpc>
              <a:buFont typeface="Arial" pitchFamily="34" charset="0"/>
              <a:buChar char="•"/>
            </a:pPr>
            <a:r>
              <a:rPr lang="fr-FR" sz="2800" dirty="0" smtClean="0">
                <a:solidFill>
                  <a:srgbClr val="C00000"/>
                </a:solidFill>
                <a:latin typeface="+mn-lt"/>
                <a:ea typeface="ＭＳ Ｐゴシック" pitchFamily="-107" charset="-128"/>
              </a:rPr>
              <a:t>Démarche inductive ou déductive</a:t>
            </a:r>
          </a:p>
          <a:p>
            <a:pPr algn="just" eaLnBrk="1" hangingPunct="1">
              <a:lnSpc>
                <a:spcPct val="125000"/>
              </a:lnSpc>
            </a:pPr>
            <a:r>
              <a:rPr lang="fr-FR" sz="2800" i="1" dirty="0" smtClean="0">
                <a:latin typeface="+mn-lt"/>
                <a:ea typeface="ＭＳ Ｐゴシック" pitchFamily="-107" charset="-128"/>
              </a:rPr>
              <a:t>Remarque : groupes à effectif réduit laissés à l’initiative des établissements</a:t>
            </a:r>
            <a:r>
              <a:rPr lang="fr-FR" sz="2800" dirty="0" smtClean="0">
                <a:latin typeface="+mn-lt"/>
                <a:ea typeface="ＭＳ Ｐゴシック" pitchFamily="-107" charset="-128"/>
              </a:rPr>
              <a:t>.</a:t>
            </a:r>
            <a:endParaRPr lang="fr-FR" sz="2800" dirty="0">
              <a:solidFill>
                <a:srgbClr val="333399"/>
              </a:solidFill>
              <a:ea typeface="ＭＳ Ｐゴシック" pitchFamily="-107" charset="-128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51520" y="1484784"/>
            <a:ext cx="8568952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25000"/>
              </a:lnSpc>
            </a:pPr>
            <a:r>
              <a:rPr lang="fr-FR" sz="2800" dirty="0" smtClean="0">
                <a:latin typeface="+mn-lt"/>
              </a:rPr>
              <a:t>Principe retenu </a:t>
            </a:r>
            <a:r>
              <a:rPr lang="fr-FR" sz="2800" dirty="0">
                <a:latin typeface="+mn-lt"/>
              </a:rPr>
              <a:t>pour la rénovation du programme de </a:t>
            </a:r>
            <a:r>
              <a:rPr lang="fr-FR" sz="2800" dirty="0" smtClean="0">
                <a:latin typeface="+mn-lt"/>
              </a:rPr>
              <a:t>SI :</a:t>
            </a:r>
            <a:endParaRPr lang="fr-FR" sz="2800" dirty="0">
              <a:latin typeface="+mn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rrondir un rectangle avec un coin diagonal 14"/>
          <p:cNvSpPr/>
          <p:nvPr/>
        </p:nvSpPr>
        <p:spPr>
          <a:xfrm>
            <a:off x="2101562" y="4587200"/>
            <a:ext cx="5359111" cy="2400951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  <a:scene3d>
            <a:camera prst="perspectiveRelaxed"/>
            <a:lightRig rig="threePt" dir="t"/>
          </a:scene3d>
          <a:sp3d z="-95250">
            <a:bevelT w="1905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fr-FR" sz="4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Arrondir un rectangle avec un coin diagonal 15"/>
          <p:cNvSpPr/>
          <p:nvPr/>
        </p:nvSpPr>
        <p:spPr>
          <a:xfrm>
            <a:off x="6761479" y="2286000"/>
            <a:ext cx="2325600" cy="3987800"/>
          </a:xfrm>
          <a:prstGeom prst="round2Diag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60000">
                <a:srgbClr val="C4D6EB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1905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fr-FR" sz="2800" b="1" i="1" dirty="0">
                <a:solidFill>
                  <a:schemeClr val="tx2"/>
                </a:solidFill>
              </a:rPr>
              <a:t>Bac </a:t>
            </a:r>
            <a:r>
              <a:rPr lang="fr-FR" sz="2800" b="1" i="1" dirty="0" smtClean="0">
                <a:solidFill>
                  <a:schemeClr val="tx2"/>
                </a:solidFill>
              </a:rPr>
              <a:t>SSI</a:t>
            </a:r>
            <a:endParaRPr lang="fr-FR" sz="2800" b="1" i="1" dirty="0">
              <a:solidFill>
                <a:schemeClr val="tx2"/>
              </a:solidFill>
            </a:endParaRPr>
          </a:p>
          <a:p>
            <a:pPr algn="r"/>
            <a:r>
              <a:rPr lang="fr-FR" b="1" i="1" dirty="0" smtClean="0">
                <a:solidFill>
                  <a:schemeClr val="tx2"/>
                </a:solidFill>
              </a:rPr>
              <a:t>Par une approche analytique et conceptuelle </a:t>
            </a:r>
          </a:p>
          <a:p>
            <a:pPr algn="r"/>
            <a:endParaRPr lang="fr-FR" b="1" i="1" dirty="0">
              <a:solidFill>
                <a:schemeClr val="tx2"/>
              </a:solidFill>
            </a:endParaRPr>
          </a:p>
          <a:p>
            <a:pPr algn="r"/>
            <a:r>
              <a:rPr lang="fr-FR" i="1" dirty="0" smtClean="0">
                <a:solidFill>
                  <a:schemeClr val="tx2"/>
                </a:solidFill>
              </a:rPr>
              <a:t>S’appuyer sur les </a:t>
            </a:r>
            <a:r>
              <a:rPr lang="fr-FR" b="1" i="1" dirty="0" smtClean="0">
                <a:solidFill>
                  <a:schemeClr val="tx2"/>
                </a:solidFill>
              </a:rPr>
              <a:t>sciences</a:t>
            </a:r>
            <a:r>
              <a:rPr lang="fr-FR" i="1" dirty="0" smtClean="0">
                <a:solidFill>
                  <a:schemeClr val="tx2"/>
                </a:solidFill>
              </a:rPr>
              <a:t>  pour découvrir et approfondir le </a:t>
            </a:r>
            <a:r>
              <a:rPr lang="fr-FR" i="1" dirty="0" smtClean="0">
                <a:solidFill>
                  <a:srgbClr val="FF0000"/>
                </a:solidFill>
              </a:rPr>
              <a:t>monde technologique qui est associé aux études supérieures</a:t>
            </a:r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3" name="Arrondir un rectangle avec un coin diagonal 2"/>
          <p:cNvSpPr/>
          <p:nvPr/>
        </p:nvSpPr>
        <p:spPr>
          <a:xfrm>
            <a:off x="611283" y="1771944"/>
            <a:ext cx="2325600" cy="3773523"/>
          </a:xfrm>
          <a:prstGeom prst="round2Diag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60000">
                <a:srgbClr val="C4D6EB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1905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2800" b="1" i="1" dirty="0" smtClean="0">
                <a:solidFill>
                  <a:schemeClr val="tx2"/>
                </a:solidFill>
              </a:rPr>
              <a:t>Bac STI2D</a:t>
            </a:r>
          </a:p>
          <a:p>
            <a:r>
              <a:rPr lang="fr-FR" b="1" i="1" dirty="0" smtClean="0">
                <a:solidFill>
                  <a:schemeClr val="tx2"/>
                </a:solidFill>
              </a:rPr>
              <a:t>Par une approche concrète et active </a:t>
            </a:r>
          </a:p>
          <a:p>
            <a:endParaRPr lang="fr-FR" b="1" i="1" dirty="0">
              <a:solidFill>
                <a:schemeClr val="tx2"/>
              </a:solidFill>
            </a:endParaRPr>
          </a:p>
          <a:p>
            <a:r>
              <a:rPr lang="fr-FR" i="1" dirty="0" smtClean="0">
                <a:solidFill>
                  <a:schemeClr val="tx2"/>
                </a:solidFill>
              </a:rPr>
              <a:t>S’appuyer sur la </a:t>
            </a:r>
            <a:r>
              <a:rPr lang="fr-FR" b="1" i="1" dirty="0">
                <a:solidFill>
                  <a:schemeClr val="tx2"/>
                </a:solidFill>
              </a:rPr>
              <a:t>technologie</a:t>
            </a:r>
            <a:r>
              <a:rPr lang="fr-FR" i="1" dirty="0" smtClean="0">
                <a:solidFill>
                  <a:schemeClr val="accent1"/>
                </a:solidFill>
              </a:rPr>
              <a:t> </a:t>
            </a:r>
            <a:r>
              <a:rPr lang="fr-FR" i="1" dirty="0" smtClean="0">
                <a:solidFill>
                  <a:schemeClr val="tx2"/>
                </a:solidFill>
              </a:rPr>
              <a:t>pour acquérir les bases </a:t>
            </a:r>
            <a:r>
              <a:rPr lang="fr-FR" i="1" dirty="0" smtClean="0">
                <a:solidFill>
                  <a:srgbClr val="C00000"/>
                </a:solidFill>
              </a:rPr>
              <a:t>scientifiques nécessaires à la réussite dans l’enseignement supérieur</a:t>
            </a:r>
            <a:endParaRPr lang="fr-FR" b="1" i="1" dirty="0">
              <a:solidFill>
                <a:schemeClr val="tx1"/>
              </a:solidFill>
            </a:endParaRPr>
          </a:p>
        </p:txBody>
      </p:sp>
      <p:sp>
        <p:nvSpPr>
          <p:cNvPr id="12" name="Flèche vers le haut 11"/>
          <p:cNvSpPr/>
          <p:nvPr/>
        </p:nvSpPr>
        <p:spPr>
          <a:xfrm>
            <a:off x="2123104" y="726199"/>
            <a:ext cx="2867995" cy="5341226"/>
          </a:xfrm>
          <a:prstGeom prst="upArrow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softEdge rad="63500"/>
          </a:effectLst>
          <a:scene3d>
            <a:camera prst="isometricOffAxis1Left"/>
            <a:lightRig rig="threePt" dir="t"/>
          </a:scene3d>
          <a:sp3d prstMaterial="dkEdge">
            <a:bevelT/>
            <a:bevelB/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rganigramme : Disque magnétique 10"/>
          <p:cNvSpPr/>
          <p:nvPr/>
        </p:nvSpPr>
        <p:spPr>
          <a:xfrm>
            <a:off x="2497715" y="1019175"/>
            <a:ext cx="2438400" cy="5615083"/>
          </a:xfrm>
          <a:prstGeom prst="flowChartMagneticDisk">
            <a:avLst/>
          </a:prstGeom>
          <a:solidFill>
            <a:schemeClr val="bg1">
              <a:lumMod val="95000"/>
              <a:alpha val="84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Rectangle 23"/>
          <p:cNvSpPr/>
          <p:nvPr/>
        </p:nvSpPr>
        <p:spPr>
          <a:xfrm>
            <a:off x="0" y="0"/>
            <a:ext cx="500034" cy="685800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3200" dirty="0"/>
              <a:t>La nouvelle série STI2D</a:t>
            </a:r>
          </a:p>
        </p:txBody>
      </p:sp>
      <p:sp>
        <p:nvSpPr>
          <p:cNvPr id="34" name="Arrondir un rectangle avec un coin diagonal 33"/>
          <p:cNvSpPr/>
          <p:nvPr/>
        </p:nvSpPr>
        <p:spPr>
          <a:xfrm>
            <a:off x="571472" y="71414"/>
            <a:ext cx="8429683" cy="664310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Ssi</a:t>
            </a:r>
            <a:r>
              <a:rPr lang="fr-F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– STI2D : Des formations complémentaires</a:t>
            </a:r>
          </a:p>
        </p:txBody>
      </p:sp>
      <p:sp>
        <p:nvSpPr>
          <p:cNvPr id="8" name="Ellipse 7"/>
          <p:cNvSpPr/>
          <p:nvPr/>
        </p:nvSpPr>
        <p:spPr>
          <a:xfrm>
            <a:off x="2659415" y="4808493"/>
            <a:ext cx="2077200" cy="2078082"/>
          </a:xfrm>
          <a:prstGeom prst="ellipse">
            <a:avLst/>
          </a:prstGeom>
          <a:solidFill>
            <a:schemeClr val="accent1"/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/>
              <a:t>Techno.</a:t>
            </a:r>
            <a:endParaRPr lang="fr-FR" dirty="0"/>
          </a:p>
        </p:txBody>
      </p:sp>
      <p:sp>
        <p:nvSpPr>
          <p:cNvPr id="14" name="Ellipse 13"/>
          <p:cNvSpPr/>
          <p:nvPr/>
        </p:nvSpPr>
        <p:spPr>
          <a:xfrm>
            <a:off x="2659415" y="2888994"/>
            <a:ext cx="2077200" cy="2077200"/>
          </a:xfrm>
          <a:prstGeom prst="ellipse">
            <a:avLst/>
          </a:prstGeom>
          <a:solidFill>
            <a:srgbClr val="FF0000"/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dirty="0" smtClean="0"/>
              <a:t>Sciences</a:t>
            </a:r>
            <a:endParaRPr lang="fr-FR" sz="3200" dirty="0"/>
          </a:p>
        </p:txBody>
      </p:sp>
      <p:sp>
        <p:nvSpPr>
          <p:cNvPr id="17" name="Flèche vers le haut 16"/>
          <p:cNvSpPr/>
          <p:nvPr/>
        </p:nvSpPr>
        <p:spPr>
          <a:xfrm>
            <a:off x="4454786" y="726199"/>
            <a:ext cx="2867995" cy="5341226"/>
          </a:xfrm>
          <a:prstGeom prst="upArrow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softEdge rad="63500"/>
          </a:effectLst>
          <a:scene3d>
            <a:camera prst="isometricOffAxis1Left"/>
            <a:lightRig rig="threePt" dir="t"/>
          </a:scene3d>
          <a:sp3d prstMaterial="dkEdge">
            <a:bevelT/>
            <a:bevelB/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Organigramme : Disque magnétique 17"/>
          <p:cNvSpPr/>
          <p:nvPr/>
        </p:nvSpPr>
        <p:spPr>
          <a:xfrm>
            <a:off x="4834158" y="1028700"/>
            <a:ext cx="2438400" cy="5615083"/>
          </a:xfrm>
          <a:prstGeom prst="flowChartMagneticDisk">
            <a:avLst/>
          </a:prstGeom>
          <a:solidFill>
            <a:schemeClr val="bg1">
              <a:lumMod val="95000"/>
              <a:alpha val="84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Ellipse 8"/>
          <p:cNvSpPr/>
          <p:nvPr/>
        </p:nvSpPr>
        <p:spPr>
          <a:xfrm>
            <a:off x="2659533" y="-56326"/>
            <a:ext cx="4213972" cy="3298561"/>
          </a:xfrm>
          <a:prstGeom prst="ellipse">
            <a:avLst/>
          </a:prstGeom>
          <a:solidFill>
            <a:srgbClr val="00B050"/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isometricOffAxis2Top">
              <a:rot lat="17782001" lon="19996820" rev="1531129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4000" dirty="0" smtClean="0"/>
              <a:t>Enseignement Supérieur</a:t>
            </a:r>
            <a:endParaRPr lang="fr-FR" sz="4000" dirty="0"/>
          </a:p>
        </p:txBody>
      </p:sp>
      <p:sp>
        <p:nvSpPr>
          <p:cNvPr id="19" name="Ellipse 18"/>
          <p:cNvSpPr/>
          <p:nvPr/>
        </p:nvSpPr>
        <p:spPr>
          <a:xfrm>
            <a:off x="5010149" y="2978787"/>
            <a:ext cx="2077200" cy="2078082"/>
          </a:xfrm>
          <a:prstGeom prst="ellipse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/>
              <a:t>Techno.</a:t>
            </a:r>
            <a:endParaRPr lang="fr-FR" dirty="0"/>
          </a:p>
        </p:txBody>
      </p:sp>
      <p:sp>
        <p:nvSpPr>
          <p:cNvPr id="21" name="Ellipse 20"/>
          <p:cNvSpPr/>
          <p:nvPr/>
        </p:nvSpPr>
        <p:spPr>
          <a:xfrm>
            <a:off x="4993215" y="4821192"/>
            <a:ext cx="2077200" cy="2077200"/>
          </a:xfrm>
          <a:prstGeom prst="ellipse">
            <a:avLst/>
          </a:prstGeom>
          <a:solidFill>
            <a:srgbClr val="FF0000"/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dirty="0" smtClean="0"/>
              <a:t>Sciences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xmlns="" val="172701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Espace réservé du contenu 4"/>
          <p:cNvSpPr>
            <a:spLocks noGrp="1"/>
          </p:cNvSpPr>
          <p:nvPr>
            <p:ph idx="1"/>
          </p:nvPr>
        </p:nvSpPr>
        <p:spPr>
          <a:xfrm>
            <a:off x="1475656" y="1600200"/>
            <a:ext cx="7391400" cy="52578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fr-FR" dirty="0" smtClean="0">
                <a:latin typeface="Georgia" pitchFamily="18" charset="0"/>
              </a:rPr>
              <a:t> </a:t>
            </a:r>
            <a:r>
              <a:rPr lang="fr-FR" b="1" dirty="0" smtClean="0">
                <a:latin typeface="Georgia" pitchFamily="18" charset="0"/>
              </a:rPr>
              <a:t>Une approche différente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endParaRPr lang="fr-FR" dirty="0" smtClean="0">
              <a:latin typeface="Georgia" pitchFamily="18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fr-FR" dirty="0" smtClean="0">
                <a:latin typeface="Georgia" pitchFamily="18" charset="0"/>
              </a:rPr>
              <a:t> </a:t>
            </a:r>
            <a:r>
              <a:rPr lang="fr-FR" b="1" dirty="0" smtClean="0">
                <a:latin typeface="Georgia" pitchFamily="18" charset="0"/>
              </a:rPr>
              <a:t>Des évolutions de contenus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endParaRPr lang="fr-FR" dirty="0" smtClean="0">
              <a:latin typeface="Georgia" pitchFamily="18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fr-FR" b="1" dirty="0" smtClean="0">
                <a:latin typeface="Georgia" pitchFamily="18" charset="0"/>
              </a:rPr>
              <a:t> Une évaluation par compétences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endParaRPr lang="fr-FR" b="1" dirty="0" smtClean="0">
              <a:latin typeface="Georgia" pitchFamily="18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fr-FR" b="1" dirty="0" smtClean="0">
                <a:latin typeface="Georgia" pitchFamily="18" charset="0"/>
              </a:rPr>
              <a:t>Une évolution des supports d’enseignement  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endParaRPr lang="fr-FR" b="1" dirty="0" smtClean="0">
              <a:latin typeface="Georgia" pitchFamily="18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fr-FR" b="1" dirty="0" smtClean="0">
                <a:latin typeface="Georgia" pitchFamily="18" charset="0"/>
              </a:rPr>
              <a:t>Des modalités pédagogiques adaptées</a:t>
            </a:r>
          </a:p>
        </p:txBody>
      </p:sp>
      <p:sp>
        <p:nvSpPr>
          <p:cNvPr id="410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A4E618-BBBF-4698-B4CC-A5CB63FF14A9}" type="slidenum">
              <a:rPr lang="fr-FR" smtClean="0">
                <a:cs typeface="Arial" charset="0"/>
              </a:rPr>
              <a:pPr/>
              <a:t>2</a:t>
            </a:fld>
            <a:endParaRPr lang="fr-FR" smtClean="0">
              <a:cs typeface="Arial" charset="0"/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 bwMode="auto">
          <a:xfrm>
            <a:off x="251520" y="332656"/>
            <a:ext cx="4067943" cy="1066800"/>
          </a:xfrm>
          <a:prstGeom prst="rect">
            <a:avLst/>
          </a:prstGeom>
          <a:ln>
            <a:headEnd/>
            <a:tailEnd/>
          </a:ln>
          <a:scene3d>
            <a:camera prst="perspectiveHeroicExtreme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SOMMAIRE</a:t>
            </a:r>
          </a:p>
        </p:txBody>
      </p:sp>
      <p:pic>
        <p:nvPicPr>
          <p:cNvPr id="14" name="Picture 3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5877272"/>
            <a:ext cx="791440" cy="720080"/>
          </a:xfrm>
          <a:prstGeom prst="rect">
            <a:avLst/>
          </a:prstGeom>
          <a:noFill/>
        </p:spPr>
      </p:pic>
      <p:pic>
        <p:nvPicPr>
          <p:cNvPr id="15" name="Picture 2" descr="C:\Users\NERIC\AppData\Local\Microsoft\Windows\Temporary Internet Files\Content.IE5\7EO1T13B\j0439363[2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80312" y="106666"/>
            <a:ext cx="1693012" cy="18101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re 1"/>
          <p:cNvSpPr txBox="1">
            <a:spLocks/>
          </p:cNvSpPr>
          <p:nvPr/>
        </p:nvSpPr>
        <p:spPr bwMode="auto">
          <a:xfrm>
            <a:off x="2195736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Structure de l’ancien Programme</a:t>
            </a:r>
          </a:p>
        </p:txBody>
      </p:sp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3</a:t>
            </a:fld>
            <a:endParaRPr lang="fr-FR" dirty="0" smtClean="0">
              <a:cs typeface="Arial" charset="0"/>
            </a:endParaRPr>
          </a:p>
        </p:txBody>
      </p:sp>
      <p:sp>
        <p:nvSpPr>
          <p:cNvPr id="2" name="Rectangle 18"/>
          <p:cNvSpPr>
            <a:spLocks noChangeArrowheads="1"/>
          </p:cNvSpPr>
          <p:nvPr/>
        </p:nvSpPr>
        <p:spPr bwMode="auto">
          <a:xfrm>
            <a:off x="-252536" y="1916832"/>
            <a:ext cx="4464496" cy="4739759"/>
          </a:xfrm>
          <a:prstGeom prst="rect">
            <a:avLst/>
          </a:prstGeom>
          <a:solidFill>
            <a:schemeClr val="tx1"/>
          </a:solidFill>
          <a:ln>
            <a:headEnd/>
            <a:tailEnd/>
          </a:ln>
          <a:scene3d>
            <a:camera prst="orthographicFront">
              <a:rot lat="300000" lon="19499988" rev="0"/>
            </a:camera>
            <a:lightRig rig="threePt" dir="t"/>
          </a:scene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400" b="1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400" b="1" i="0" dirty="0" smtClean="0">
                <a:solidFill>
                  <a:srgbClr val="FFFFFF"/>
                </a:solidFill>
                <a:latin typeface="Tahoma" pitchFamily="34" charset="0"/>
              </a:rPr>
              <a:t> (A) Analyse Fonctionnelle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A1:   Le  Cahier </a:t>
            </a:r>
            <a:r>
              <a:rPr lang="fr-FR" sz="1400" b="1" dirty="0" smtClean="0">
                <a:solidFill>
                  <a:srgbClr val="00FF00"/>
                </a:solidFill>
              </a:rPr>
              <a:t>des charges fonctionnel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A2:   L’analyse </a:t>
            </a:r>
            <a:r>
              <a:rPr lang="fr-FR" sz="1400" b="1" dirty="0" smtClean="0">
                <a:solidFill>
                  <a:srgbClr val="00FF00"/>
                </a:solidFill>
              </a:rPr>
              <a:t>fonctionnelle interne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400" b="1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400" b="1" i="0" dirty="0" smtClean="0">
                <a:solidFill>
                  <a:srgbClr val="F8F8F8"/>
                </a:solidFill>
                <a:latin typeface="Tahoma" pitchFamily="34" charset="0"/>
              </a:rPr>
              <a:t> (B) Fonction du produit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B1:  Convertir et Distribuer l’énergie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B2:  Transmettre l’énergie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00FF00"/>
                </a:solidFill>
              </a:rPr>
              <a:t>B3:  Acquérir l’information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00FF00"/>
                </a:solidFill>
              </a:rPr>
              <a:t>B4:  Traiter l’information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00FF00"/>
                </a:solidFill>
              </a:rPr>
              <a:t>B5:  Communiquer l’information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400" b="1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400" b="1" i="0" dirty="0" smtClean="0">
                <a:solidFill>
                  <a:srgbClr val="F8F8F8"/>
                </a:solidFill>
                <a:latin typeface="Tahoma" pitchFamily="34" charset="0"/>
              </a:rPr>
              <a:t>(C) Principe et comportements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C1:   La chaine d’énergie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00FF00"/>
                </a:solidFill>
              </a:rPr>
              <a:t>C2:   La chaine d’information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400" b="1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400" b="1" i="0" dirty="0" smtClean="0">
                <a:solidFill>
                  <a:srgbClr val="FFFFFF"/>
                </a:solidFill>
                <a:latin typeface="Tahoma" pitchFamily="34" charset="0"/>
              </a:rPr>
              <a:t>(D) Représentation des produits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400" b="1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400" b="1" i="0" dirty="0" smtClean="0">
                <a:solidFill>
                  <a:srgbClr val="FFFFFF"/>
                </a:solidFill>
                <a:latin typeface="Tahoma" pitchFamily="34" charset="0"/>
              </a:rPr>
              <a:t> (E) Projet </a:t>
            </a:r>
            <a:r>
              <a:rPr lang="fr-FR" sz="1400" b="1" i="0" dirty="0" err="1" smtClean="0">
                <a:solidFill>
                  <a:srgbClr val="FFFFFF"/>
                </a:solidFill>
                <a:latin typeface="Tahoma" pitchFamily="34" charset="0"/>
              </a:rPr>
              <a:t>Pluritechnique</a:t>
            </a:r>
            <a:r>
              <a:rPr lang="fr-FR" sz="1400" b="1" i="0" dirty="0" smtClean="0">
                <a:solidFill>
                  <a:srgbClr val="FFFFFF"/>
                </a:solidFill>
                <a:latin typeface="Tahoma" pitchFamily="34" charset="0"/>
              </a:rPr>
              <a:t> Encadré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>
              <a:solidFill>
                <a:srgbClr val="FF0000"/>
              </a:solidFill>
              <a:latin typeface="Tahom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310" y="0"/>
            <a:ext cx="1684378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1" name="Groupe 20"/>
          <p:cNvGrpSpPr/>
          <p:nvPr/>
        </p:nvGrpSpPr>
        <p:grpSpPr>
          <a:xfrm>
            <a:off x="2123728" y="2564904"/>
            <a:ext cx="6326567" cy="3960440"/>
            <a:chOff x="2051720" y="1412776"/>
            <a:chExt cx="6326567" cy="3960440"/>
          </a:xfrm>
        </p:grpSpPr>
        <p:pic>
          <p:nvPicPr>
            <p:cNvPr id="2055" name="Picture 7" descr="C:\Users\NERIC\Desktop\image chaine nrj-info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051720" y="1916832"/>
              <a:ext cx="6048672" cy="3456384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noFill/>
              <a:miter lim="800000"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  <a:reflection blurRad="12700" stA="33000" endPos="28000" dist="5000" dir="5400000" sy="-100000" algn="bl" rotWithShape="0"/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</p:pic>
        <p:sp>
          <p:nvSpPr>
            <p:cNvPr id="18" name="Rectangle 17"/>
            <p:cNvSpPr/>
            <p:nvPr/>
          </p:nvSpPr>
          <p:spPr>
            <a:xfrm>
              <a:off x="4798162" y="1916832"/>
              <a:ext cx="421910" cy="307777"/>
            </a:xfrm>
            <a:prstGeom prst="rect">
              <a:avLst/>
            </a:prstGeom>
            <a:solidFill>
              <a:schemeClr val="tx1"/>
            </a:solidFill>
            <a:scene3d>
              <a:camera prst="orthographicFront">
                <a:rot lat="0" lon="20400000" rev="0"/>
              </a:camera>
              <a:lightRig rig="threePt" dir="t"/>
            </a:scene3d>
            <a:sp3d>
              <a:bevelT w="139700" h="139700" prst="divot"/>
            </a:sp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fr-FR" sz="1400" b="1" i="0" dirty="0" smtClean="0">
                  <a:solidFill>
                    <a:srgbClr val="00FF00"/>
                  </a:solidFill>
                  <a:latin typeface="Tahoma" pitchFamily="34" charset="0"/>
                </a:rPr>
                <a:t>B4</a:t>
              </a:r>
              <a:endParaRPr lang="fr-FR" b="1" dirty="0">
                <a:solidFill>
                  <a:srgbClr val="00FF0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392170" y="3645024"/>
              <a:ext cx="421910" cy="307777"/>
            </a:xfrm>
            <a:prstGeom prst="rect">
              <a:avLst/>
            </a:prstGeom>
            <a:solidFill>
              <a:schemeClr val="tx1"/>
            </a:solidFill>
            <a:scene3d>
              <a:camera prst="orthographicFront">
                <a:rot lat="0" lon="20399994" rev="0"/>
              </a:camera>
              <a:lightRig rig="threePt" dir="t"/>
            </a:scene3d>
            <a:sp3d>
              <a:bevelT w="139700" h="139700" prst="divot"/>
            </a:sp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fr-FR" sz="1400" b="1" i="0" dirty="0" smtClean="0">
                  <a:solidFill>
                    <a:srgbClr val="FF0000"/>
                  </a:solidFill>
                  <a:latin typeface="Tahoma" pitchFamily="34" charset="0"/>
                </a:rPr>
                <a:t>B1</a:t>
              </a:r>
              <a:endParaRPr lang="fr-FR" b="1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482046" y="3481263"/>
              <a:ext cx="421910" cy="307777"/>
            </a:xfrm>
            <a:prstGeom prst="rect">
              <a:avLst/>
            </a:prstGeom>
            <a:solidFill>
              <a:schemeClr val="tx1"/>
            </a:solidFill>
            <a:scene3d>
              <a:camera prst="orthographicFront">
                <a:rot lat="0" lon="20400000" rev="0"/>
              </a:camera>
              <a:lightRig rig="threePt" dir="t"/>
            </a:scene3d>
            <a:sp3d>
              <a:bevelT w="139700" h="139700" prst="divot"/>
            </a:sp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fr-FR" sz="1400" b="1" i="0" dirty="0" smtClean="0">
                  <a:solidFill>
                    <a:srgbClr val="FF0000"/>
                  </a:solidFill>
                  <a:latin typeface="Tahoma" pitchFamily="34" charset="0"/>
                </a:rPr>
                <a:t>B1</a:t>
              </a:r>
              <a:endParaRPr lang="fr-FR" b="1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300192" y="1412776"/>
              <a:ext cx="421910" cy="307777"/>
            </a:xfrm>
            <a:prstGeom prst="rect">
              <a:avLst/>
            </a:prstGeom>
            <a:solidFill>
              <a:schemeClr val="tx1"/>
            </a:solidFill>
            <a:scene3d>
              <a:camera prst="orthographicFront">
                <a:rot lat="0" lon="20400000" rev="0"/>
              </a:camera>
              <a:lightRig rig="threePt" dir="t"/>
            </a:scene3d>
            <a:sp3d>
              <a:bevelT w="139700" h="139700" prst="divot"/>
            </a:sp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fr-FR" sz="1400" b="1" i="0" dirty="0" smtClean="0">
                  <a:solidFill>
                    <a:srgbClr val="00FF00"/>
                  </a:solidFill>
                  <a:latin typeface="Tahoma" pitchFamily="34" charset="0"/>
                </a:rPr>
                <a:t>B5</a:t>
              </a:r>
              <a:endParaRPr lang="fr-FR" b="1" dirty="0">
                <a:solidFill>
                  <a:srgbClr val="00FF00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876256" y="3265239"/>
              <a:ext cx="421910" cy="307777"/>
            </a:xfrm>
            <a:prstGeom prst="rect">
              <a:avLst/>
            </a:prstGeom>
            <a:solidFill>
              <a:schemeClr val="tx1"/>
            </a:solidFill>
            <a:scene3d>
              <a:camera prst="orthographicFront">
                <a:rot lat="0" lon="20400000" rev="0"/>
              </a:camera>
              <a:lightRig rig="threePt" dir="t"/>
            </a:scene3d>
            <a:sp3d>
              <a:bevelT w="139700" h="139700" prst="divot"/>
            </a:sp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fr-FR" sz="1400" b="1" i="0" dirty="0" smtClean="0">
                  <a:solidFill>
                    <a:srgbClr val="FF0000"/>
                  </a:solidFill>
                  <a:latin typeface="Tahoma" pitchFamily="34" charset="0"/>
                </a:rPr>
                <a:t>B2</a:t>
              </a:r>
              <a:endParaRPr lang="fr-FR" b="1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635896" y="2329135"/>
              <a:ext cx="421911" cy="307777"/>
            </a:xfrm>
            <a:prstGeom prst="rect">
              <a:avLst/>
            </a:prstGeom>
            <a:solidFill>
              <a:schemeClr val="tx1"/>
            </a:solidFill>
            <a:scene3d>
              <a:camera prst="orthographicFront">
                <a:rot lat="0" lon="20400000" rev="0"/>
              </a:camera>
              <a:lightRig rig="threePt" dir="t"/>
            </a:scene3d>
            <a:sp3d>
              <a:bevelT w="139700" h="139700" prst="divot"/>
            </a:sp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fr-FR" sz="1400" b="1" i="0" dirty="0" smtClean="0">
                  <a:solidFill>
                    <a:srgbClr val="00FF00"/>
                  </a:solidFill>
                  <a:latin typeface="Tahoma" pitchFamily="34" charset="0"/>
                </a:rPr>
                <a:t>B3</a:t>
              </a:r>
              <a:endParaRPr lang="fr-FR" b="1" dirty="0">
                <a:solidFill>
                  <a:srgbClr val="00FF00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725730" y="2761183"/>
              <a:ext cx="418705" cy="307777"/>
            </a:xfrm>
            <a:prstGeom prst="rect">
              <a:avLst/>
            </a:prstGeom>
            <a:solidFill>
              <a:schemeClr val="tx1"/>
            </a:solidFill>
            <a:scene3d>
              <a:camera prst="orthographicFront">
                <a:rot lat="0" lon="20400000" rev="0"/>
              </a:camera>
              <a:lightRig rig="threePt" dir="t"/>
            </a:scene3d>
            <a:sp3d>
              <a:bevelT w="139700" h="139700" prst="divot"/>
            </a:sp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fr-FR" sz="1400" b="1" i="0" dirty="0" smtClean="0">
                  <a:solidFill>
                    <a:srgbClr val="00FF00"/>
                  </a:solidFill>
                  <a:latin typeface="Tahoma" pitchFamily="34" charset="0"/>
                </a:rPr>
                <a:t>C2</a:t>
              </a:r>
              <a:endParaRPr lang="fr-FR" b="1" dirty="0">
                <a:solidFill>
                  <a:srgbClr val="00FF00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437698" y="4581128"/>
              <a:ext cx="418705" cy="307777"/>
            </a:xfrm>
            <a:prstGeom prst="rect">
              <a:avLst/>
            </a:prstGeom>
            <a:solidFill>
              <a:schemeClr val="tx1"/>
            </a:solidFill>
            <a:scene3d>
              <a:camera prst="orthographicFront">
                <a:rot lat="0" lon="20400000" rev="0"/>
              </a:camera>
              <a:lightRig rig="threePt" dir="t"/>
            </a:scene3d>
            <a:sp3d>
              <a:bevelT w="139700" h="139700" prst="divot"/>
            </a:sp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fr-FR" sz="1400" b="1" i="0" dirty="0" smtClean="0">
                  <a:solidFill>
                    <a:srgbClr val="FF0000"/>
                  </a:solidFill>
                  <a:latin typeface="Tahoma" pitchFamily="34" charset="0"/>
                </a:rPr>
                <a:t>C1</a:t>
              </a:r>
              <a:endParaRPr lang="fr-FR" b="1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956376" y="3356992"/>
              <a:ext cx="421911" cy="307777"/>
            </a:xfrm>
            <a:prstGeom prst="rect">
              <a:avLst/>
            </a:prstGeom>
            <a:solidFill>
              <a:schemeClr val="tx1"/>
            </a:solidFill>
            <a:scene3d>
              <a:camera prst="orthographicFront">
                <a:rot lat="0" lon="20400000" rev="0"/>
              </a:camera>
              <a:lightRig rig="threePt" dir="t"/>
            </a:scene3d>
            <a:sp3d>
              <a:bevelT w="139700" h="139700" prst="divot"/>
            </a:sp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fr-FR" sz="1400" b="1" i="0" dirty="0" smtClean="0">
                  <a:solidFill>
                    <a:srgbClr val="FF0000"/>
                  </a:solidFill>
                  <a:latin typeface="Tahoma" pitchFamily="34" charset="0"/>
                </a:rPr>
                <a:t>A</a:t>
              </a:r>
              <a:r>
                <a:rPr lang="fr-FR" sz="1400" b="1" i="0" dirty="0" smtClean="0">
                  <a:solidFill>
                    <a:srgbClr val="00FF00"/>
                  </a:solidFill>
                  <a:latin typeface="Tahoma" pitchFamily="34" charset="0"/>
                </a:rPr>
                <a:t>1</a:t>
              </a:r>
              <a:endParaRPr lang="fr-FR" b="1" dirty="0">
                <a:solidFill>
                  <a:srgbClr val="00FF00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131840" y="5013176"/>
              <a:ext cx="421911" cy="307777"/>
            </a:xfrm>
            <a:prstGeom prst="rect">
              <a:avLst/>
            </a:prstGeom>
            <a:solidFill>
              <a:schemeClr val="tx1"/>
            </a:solidFill>
            <a:scene3d>
              <a:camera prst="orthographicFront">
                <a:rot lat="0" lon="20400000" rev="0"/>
              </a:camera>
              <a:lightRig rig="threePt" dir="t"/>
            </a:scene3d>
            <a:sp3d>
              <a:bevelT w="139700" h="139700" prst="divot"/>
            </a:sp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fr-FR" sz="1400" b="1" i="0" dirty="0" smtClean="0">
                  <a:solidFill>
                    <a:srgbClr val="FF0000"/>
                  </a:solidFill>
                  <a:latin typeface="Tahoma" pitchFamily="34" charset="0"/>
                </a:rPr>
                <a:t>A</a:t>
              </a:r>
              <a:r>
                <a:rPr lang="fr-FR" sz="1400" b="1" i="0" dirty="0" smtClean="0">
                  <a:solidFill>
                    <a:srgbClr val="00FF00"/>
                  </a:solidFill>
                  <a:latin typeface="Tahoma" pitchFamily="34" charset="0"/>
                </a:rPr>
                <a:t>2</a:t>
              </a:r>
              <a:endParaRPr lang="fr-FR" b="1" dirty="0">
                <a:solidFill>
                  <a:srgbClr val="00FF00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419872" y="3789040"/>
              <a:ext cx="421910" cy="307777"/>
            </a:xfrm>
            <a:prstGeom prst="rect">
              <a:avLst/>
            </a:prstGeom>
            <a:solidFill>
              <a:schemeClr val="tx1"/>
            </a:solidFill>
            <a:scene3d>
              <a:camera prst="orthographicFront">
                <a:rot lat="0" lon="20399994" rev="0"/>
              </a:camera>
              <a:lightRig rig="threePt" dir="t"/>
            </a:scene3d>
            <a:sp3d>
              <a:bevelT w="139700" h="139700" prst="divot"/>
            </a:sp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fr-FR" sz="1400" b="1" i="0" dirty="0" smtClean="0">
                  <a:solidFill>
                    <a:srgbClr val="FF0000"/>
                  </a:solidFill>
                  <a:latin typeface="Tahoma" pitchFamily="34" charset="0"/>
                </a:rPr>
                <a:t>B1</a:t>
              </a:r>
              <a:endParaRPr lang="fr-FR" b="1" dirty="0"/>
            </a:p>
          </p:txBody>
        </p:sp>
      </p:grpSp>
      <p:sp>
        <p:nvSpPr>
          <p:cNvPr id="38" name="ZoneTexte 37"/>
          <p:cNvSpPr txBox="1"/>
          <p:nvPr/>
        </p:nvSpPr>
        <p:spPr>
          <a:xfrm>
            <a:off x="4067944" y="1196752"/>
            <a:ext cx="4320480" cy="1200329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400" dirty="0" smtClean="0"/>
              <a:t>L’ancien programme tire sa structure d’une approche système.</a:t>
            </a:r>
            <a:endParaRPr lang="fr-FR" sz="2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/>
          <p:cNvSpPr txBox="1">
            <a:spLocks/>
          </p:cNvSpPr>
          <p:nvPr/>
        </p:nvSpPr>
        <p:spPr bwMode="auto">
          <a:xfrm>
            <a:off x="2267744" y="44624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Structure du nouveau Programme</a:t>
            </a:r>
          </a:p>
        </p:txBody>
      </p:sp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4</a:t>
            </a:fld>
            <a:endParaRPr lang="fr-FR" dirty="0" smtClean="0">
              <a:cs typeface="Arial" charset="0"/>
            </a:endParaRPr>
          </a:p>
        </p:txBody>
      </p:sp>
      <p:sp>
        <p:nvSpPr>
          <p:cNvPr id="2" name="Rectangle 18"/>
          <p:cNvSpPr>
            <a:spLocks noChangeArrowheads="1"/>
          </p:cNvSpPr>
          <p:nvPr/>
        </p:nvSpPr>
        <p:spPr bwMode="auto">
          <a:xfrm>
            <a:off x="-324544" y="1484784"/>
            <a:ext cx="4680520" cy="5139869"/>
          </a:xfrm>
          <a:prstGeom prst="rect">
            <a:avLst/>
          </a:prstGeom>
          <a:solidFill>
            <a:schemeClr val="tx1"/>
          </a:solidFill>
          <a:ln>
            <a:headEnd/>
            <a:tailEnd/>
          </a:ln>
          <a:scene3d>
            <a:camera prst="orthographicFront">
              <a:rot lat="300000" lon="19499988" rev="0"/>
            </a:camera>
            <a:lightRig rig="threePt" dir="t"/>
          </a:scene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200" i="0" dirty="0" smtClean="0">
                <a:solidFill>
                  <a:srgbClr val="FFFFFF"/>
                </a:solidFill>
                <a:latin typeface="Tahoma" pitchFamily="34" charset="0"/>
              </a:rPr>
              <a:t> </a:t>
            </a:r>
            <a:r>
              <a:rPr lang="fr-FR" sz="1400" b="1" i="0" dirty="0" smtClean="0">
                <a:solidFill>
                  <a:srgbClr val="FFFFFF"/>
                </a:solidFill>
                <a:latin typeface="Tahoma" pitchFamily="34" charset="0"/>
              </a:rPr>
              <a:t>(A) Analyser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A1:   Analyser </a:t>
            </a:r>
            <a:r>
              <a:rPr lang="fr-FR" sz="1400" b="1" dirty="0" smtClean="0">
                <a:solidFill>
                  <a:srgbClr val="00FF00"/>
                </a:solidFill>
              </a:rPr>
              <a:t>le besoin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A2:   Analyser </a:t>
            </a:r>
            <a:r>
              <a:rPr lang="fr-FR" sz="1400" b="1" dirty="0" smtClean="0">
                <a:solidFill>
                  <a:srgbClr val="00FF00"/>
                </a:solidFill>
              </a:rPr>
              <a:t>le système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A3:   Caractériser </a:t>
            </a:r>
            <a:r>
              <a:rPr lang="fr-FR" sz="1400" b="1" dirty="0" smtClean="0">
                <a:solidFill>
                  <a:srgbClr val="00FF00"/>
                </a:solidFill>
              </a:rPr>
              <a:t>les écarts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400" b="1" i="0" dirty="0" smtClean="0">
              <a:solidFill>
                <a:srgbClr val="FFFFFF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400" b="1" i="0" dirty="0" smtClean="0">
                <a:solidFill>
                  <a:srgbClr val="FFFFFF"/>
                </a:solidFill>
                <a:latin typeface="Tahoma" pitchFamily="34" charset="0"/>
              </a:rPr>
              <a:t> (B) Modéliser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B1:  Identifier </a:t>
            </a:r>
            <a:r>
              <a:rPr lang="fr-FR" sz="1400" b="1" dirty="0" smtClean="0">
                <a:solidFill>
                  <a:srgbClr val="00FF00"/>
                </a:solidFill>
              </a:rPr>
              <a:t>et caractériser les grandeurs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B2:  Proposer </a:t>
            </a:r>
            <a:r>
              <a:rPr lang="fr-FR" sz="1400" b="1" dirty="0" smtClean="0">
                <a:solidFill>
                  <a:srgbClr val="00FF00"/>
                </a:solidFill>
              </a:rPr>
              <a:t>ou justifier un modèle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B3:  Résoudre </a:t>
            </a:r>
            <a:r>
              <a:rPr lang="fr-FR" sz="1400" b="1" dirty="0" smtClean="0">
                <a:solidFill>
                  <a:srgbClr val="00FF00"/>
                </a:solidFill>
              </a:rPr>
              <a:t>et simuler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F0000"/>
                </a:solidFill>
              </a:rPr>
              <a:t>B4:  Valider </a:t>
            </a:r>
            <a:r>
              <a:rPr lang="fr-FR" sz="1400" b="1" dirty="0" smtClean="0">
                <a:solidFill>
                  <a:srgbClr val="00FF00"/>
                </a:solidFill>
              </a:rPr>
              <a:t>un modèle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400" b="1" i="0" dirty="0" smtClean="0">
              <a:solidFill>
                <a:srgbClr val="FFFFFF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400" b="1" i="0" dirty="0" smtClean="0">
                <a:solidFill>
                  <a:srgbClr val="FFFFFF"/>
                </a:solidFill>
                <a:latin typeface="Tahoma" pitchFamily="34" charset="0"/>
              </a:rPr>
              <a:t>(C) Expérimenter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00FF00"/>
                </a:solidFill>
              </a:rPr>
              <a:t>C1:   Justifier  le choix d’un protocole  </a:t>
            </a:r>
            <a:r>
              <a:rPr lang="fr-FR" sz="1400" b="1" dirty="0" err="1" smtClean="0">
                <a:solidFill>
                  <a:srgbClr val="00FF00"/>
                </a:solidFill>
              </a:rPr>
              <a:t>exp</a:t>
            </a:r>
            <a:r>
              <a:rPr lang="fr-FR" sz="1400" b="1" dirty="0" smtClean="0">
                <a:solidFill>
                  <a:srgbClr val="00FF00"/>
                </a:solidFill>
              </a:rPr>
              <a:t>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00FF00"/>
                </a:solidFill>
              </a:rPr>
              <a:t>C2:   Mettre en œuvre un protocole </a:t>
            </a:r>
            <a:r>
              <a:rPr lang="fr-FR" sz="1400" b="1" dirty="0" err="1" smtClean="0">
                <a:solidFill>
                  <a:srgbClr val="00FF00"/>
                </a:solidFill>
              </a:rPr>
              <a:t>exp</a:t>
            </a:r>
            <a:r>
              <a:rPr lang="fr-FR" sz="1400" b="1" dirty="0" smtClean="0">
                <a:solidFill>
                  <a:srgbClr val="00FF00"/>
                </a:solidFill>
              </a:rPr>
              <a:t>.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400" b="1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400" b="1" i="0" dirty="0" smtClean="0">
                <a:solidFill>
                  <a:srgbClr val="FFFFFF"/>
                </a:solidFill>
                <a:latin typeface="Tahoma" pitchFamily="34" charset="0"/>
              </a:rPr>
              <a:t>(D) Communiquer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2FDAD"/>
                </a:solidFill>
              </a:rPr>
              <a:t>D1:   Rechercher et traiter des informations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1400" b="1" dirty="0" smtClean="0">
                <a:solidFill>
                  <a:srgbClr val="F2FDAD"/>
                </a:solidFill>
              </a:rPr>
              <a:t>D2:  Mettre en œuvre une communication</a:t>
            </a:r>
          </a:p>
          <a:p>
            <a:pPr algn="l">
              <a:tabLst>
                <a:tab pos="1133475" algn="l"/>
              </a:tabLst>
              <a:defRPr/>
            </a:pPr>
            <a:endParaRPr lang="fr-FR" sz="1400" b="1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400" b="1" i="0" dirty="0" smtClean="0">
                <a:solidFill>
                  <a:srgbClr val="FFFFFF"/>
                </a:solidFill>
                <a:latin typeface="Tahoma" pitchFamily="34" charset="0"/>
              </a:rPr>
              <a:t> Projet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>
              <a:solidFill>
                <a:srgbClr val="FF0000"/>
              </a:solidFill>
              <a:latin typeface="Tahom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0"/>
            <a:ext cx="1656794" cy="1035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ZoneTexte 19"/>
          <p:cNvSpPr txBox="1"/>
          <p:nvPr/>
        </p:nvSpPr>
        <p:spPr>
          <a:xfrm>
            <a:off x="3995936" y="1412776"/>
            <a:ext cx="4680520" cy="1200329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400" dirty="0" smtClean="0"/>
              <a:t>Le nouveau programme tire sa structure d’une approche scientifique</a:t>
            </a:r>
            <a:endParaRPr lang="fr-FR" sz="2400" dirty="0"/>
          </a:p>
        </p:txBody>
      </p:sp>
      <p:grpSp>
        <p:nvGrpSpPr>
          <p:cNvPr id="17" name="Groupe 16"/>
          <p:cNvGrpSpPr/>
          <p:nvPr/>
        </p:nvGrpSpPr>
        <p:grpSpPr>
          <a:xfrm>
            <a:off x="3347864" y="3068960"/>
            <a:ext cx="5580112" cy="2304256"/>
            <a:chOff x="4211960" y="2132856"/>
            <a:chExt cx="4680520" cy="2514253"/>
          </a:xfrm>
        </p:grpSpPr>
        <p:sp>
          <p:nvSpPr>
            <p:cNvPr id="3" name="AutoShape 2"/>
            <p:cNvSpPr>
              <a:spLocks noChangeArrowheads="1"/>
            </p:cNvSpPr>
            <p:nvPr/>
          </p:nvSpPr>
          <p:spPr bwMode="auto">
            <a:xfrm>
              <a:off x="4499992" y="2132856"/>
              <a:ext cx="1309688" cy="354013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BD4B4"/>
                </a:gs>
              </a:gsLst>
              <a:lin ang="5400000" scaled="1"/>
            </a:gradFill>
            <a:ln w="12700">
              <a:solidFill>
                <a:srgbClr val="FABF8F"/>
              </a:solidFill>
              <a:round/>
              <a:headEnd/>
              <a:tailEnd/>
            </a:ln>
            <a:effectLst>
              <a:outerShdw dist="107763" dir="18900000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ANALYSER</a:t>
              </a:r>
              <a:endPara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7" name="AutoShape 3"/>
            <p:cNvSpPr>
              <a:spLocks noChangeArrowheads="1"/>
            </p:cNvSpPr>
            <p:nvPr/>
          </p:nvSpPr>
          <p:spPr bwMode="auto">
            <a:xfrm>
              <a:off x="6948264" y="2138114"/>
              <a:ext cx="1651844" cy="354013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BD4B4"/>
                </a:gs>
              </a:gsLst>
              <a:lin ang="5400000" scaled="1"/>
            </a:gradFill>
            <a:ln w="12700">
              <a:solidFill>
                <a:srgbClr val="FABF8F"/>
              </a:solidFill>
              <a:round/>
              <a:headEnd/>
              <a:tailEnd/>
            </a:ln>
            <a:effectLst>
              <a:outerShdw dist="107763" dir="18900000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MODELISER</a:t>
              </a:r>
              <a:endPara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8" name="AutoShape 4"/>
            <p:cNvSpPr>
              <a:spLocks noChangeArrowheads="1"/>
            </p:cNvSpPr>
            <p:nvPr/>
          </p:nvSpPr>
          <p:spPr bwMode="auto">
            <a:xfrm>
              <a:off x="4211960" y="4293096"/>
              <a:ext cx="2089522" cy="354013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BD4B4"/>
                </a:gs>
              </a:gsLst>
              <a:lin ang="5400000" scaled="1"/>
            </a:gradFill>
            <a:ln w="12700">
              <a:solidFill>
                <a:srgbClr val="FABF8F"/>
              </a:solidFill>
              <a:round/>
              <a:headEnd/>
              <a:tailEnd/>
            </a:ln>
            <a:effectLst>
              <a:outerShdw dist="107763" dir="18900000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COMMUNIQUER</a:t>
              </a:r>
              <a:endPara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9" name="AutoShape 5"/>
            <p:cNvSpPr>
              <a:spLocks noChangeArrowheads="1"/>
            </p:cNvSpPr>
            <p:nvPr/>
          </p:nvSpPr>
          <p:spPr bwMode="auto">
            <a:xfrm>
              <a:off x="6948264" y="4293096"/>
              <a:ext cx="1944216" cy="354013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BD4B4"/>
                </a:gs>
              </a:gsLst>
              <a:lin ang="5400000" scaled="1"/>
            </a:gradFill>
            <a:ln w="12700">
              <a:solidFill>
                <a:srgbClr val="FABF8F"/>
              </a:solidFill>
              <a:round/>
              <a:headEnd/>
              <a:tailEnd/>
            </a:ln>
            <a:effectLst>
              <a:outerShdw dist="107763" dir="18900000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EXPERIMENTER</a:t>
              </a:r>
              <a:endPara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0" name="AutoShape 6"/>
            <p:cNvCxnSpPr>
              <a:cxnSpLocks noChangeShapeType="1"/>
            </p:cNvCxnSpPr>
            <p:nvPr/>
          </p:nvCxnSpPr>
          <p:spPr bwMode="auto">
            <a:xfrm>
              <a:off x="5582270" y="2492127"/>
              <a:ext cx="415925" cy="544512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1" name="AutoShape 7"/>
            <p:cNvCxnSpPr>
              <a:cxnSpLocks noChangeShapeType="1"/>
            </p:cNvCxnSpPr>
            <p:nvPr/>
          </p:nvCxnSpPr>
          <p:spPr bwMode="auto">
            <a:xfrm>
              <a:off x="7092280" y="3717032"/>
              <a:ext cx="576064" cy="576064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2" name="AutoShape 8"/>
            <p:cNvCxnSpPr>
              <a:cxnSpLocks noChangeShapeType="1"/>
            </p:cNvCxnSpPr>
            <p:nvPr/>
          </p:nvCxnSpPr>
          <p:spPr bwMode="auto">
            <a:xfrm flipH="1">
              <a:off x="7308304" y="2492896"/>
              <a:ext cx="484188" cy="544512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3" name="AutoShape 9"/>
            <p:cNvCxnSpPr>
              <a:cxnSpLocks noChangeShapeType="1"/>
              <a:endCxn id="1028" idx="0"/>
            </p:cNvCxnSpPr>
            <p:nvPr/>
          </p:nvCxnSpPr>
          <p:spPr bwMode="auto">
            <a:xfrm flipH="1">
              <a:off x="5256721" y="3470027"/>
              <a:ext cx="792274" cy="823069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652120" y="2996952"/>
              <a:ext cx="1944216" cy="792088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107763" dir="18900000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SYSTEME</a:t>
              </a:r>
              <a:endPara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0" y="960984"/>
            <a:ext cx="4680520" cy="2308324"/>
          </a:xfrm>
          <a:prstGeom prst="rect">
            <a:avLst/>
          </a:prstGeom>
          <a:solidFill>
            <a:schemeClr val="tx1"/>
          </a:solidFill>
          <a:ln>
            <a:headEnd/>
            <a:tailEnd/>
          </a:ln>
          <a:scene3d>
            <a:camera prst="orthographicFront">
              <a:rot lat="300000" lon="19499988" rev="0"/>
            </a:camera>
            <a:lightRig rig="threePt" dir="t"/>
          </a:scene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1200" i="0" dirty="0" smtClean="0">
                <a:solidFill>
                  <a:srgbClr val="FFFFFF"/>
                </a:solidFill>
                <a:latin typeface="Tahoma" pitchFamily="34" charset="0"/>
              </a:rPr>
              <a:t> </a:t>
            </a:r>
            <a:r>
              <a:rPr lang="fr-FR" sz="2400" b="1" i="0" dirty="0" smtClean="0">
                <a:solidFill>
                  <a:srgbClr val="FFFFFF"/>
                </a:solidFill>
                <a:latin typeface="Tahoma" pitchFamily="34" charset="0"/>
              </a:rPr>
              <a:t>(A) Analyser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2400" b="1" dirty="0" smtClean="0">
                <a:solidFill>
                  <a:srgbClr val="FF0000"/>
                </a:solidFill>
              </a:rPr>
              <a:t>A1:   Analyser </a:t>
            </a:r>
            <a:r>
              <a:rPr lang="fr-FR" sz="2400" b="1" dirty="0" smtClean="0">
                <a:solidFill>
                  <a:srgbClr val="00FF00"/>
                </a:solidFill>
              </a:rPr>
              <a:t>le besoin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2400" b="1" dirty="0" smtClean="0">
                <a:solidFill>
                  <a:srgbClr val="FF0000"/>
                </a:solidFill>
              </a:rPr>
              <a:t>A2:   Analyser </a:t>
            </a:r>
            <a:r>
              <a:rPr lang="fr-FR" sz="2400" b="1" dirty="0" smtClean="0">
                <a:solidFill>
                  <a:srgbClr val="00FF00"/>
                </a:solidFill>
              </a:rPr>
              <a:t>le système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2400" b="1" dirty="0" smtClean="0">
                <a:solidFill>
                  <a:srgbClr val="FF0000"/>
                </a:solidFill>
              </a:rPr>
              <a:t>A3:   Caractériser </a:t>
            </a:r>
            <a:r>
              <a:rPr lang="fr-FR" sz="2400" b="1" dirty="0" smtClean="0">
                <a:solidFill>
                  <a:srgbClr val="00FF00"/>
                </a:solidFill>
              </a:rPr>
              <a:t>les écarts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4" name="Organigramme : Stockage à accès séquentiel 13"/>
          <p:cNvSpPr/>
          <p:nvPr/>
        </p:nvSpPr>
        <p:spPr bwMode="auto">
          <a:xfrm>
            <a:off x="107504" y="0"/>
            <a:ext cx="1224136" cy="692696"/>
          </a:xfrm>
          <a:prstGeom prst="flowChartMagneticTape">
            <a:avLst/>
          </a:prstGeom>
          <a:noFill/>
          <a:ln w="9525" cap="flat" cmpd="sng" algn="ctr">
            <a:solidFill>
              <a:schemeClr val="bg2">
                <a:lumMod val="10000"/>
                <a:lumOff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Wath’s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  new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dirty="0" smtClean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Doc ???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Vijaya" pitchFamily="34" charset="0"/>
            </a:endParaRPr>
          </a:p>
        </p:txBody>
      </p:sp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5</a:t>
            </a:fld>
            <a:endParaRPr lang="fr-FR" dirty="0" smtClean="0">
              <a:cs typeface="Arial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« ANALYSER »  </a:t>
            </a:r>
          </a:p>
        </p:txBody>
      </p:sp>
      <p:pic>
        <p:nvPicPr>
          <p:cNvPr id="21506" name="Picture 2" descr="C:\Users\NERIC\Desktop\1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9" y="-171400"/>
            <a:ext cx="936103" cy="1628005"/>
          </a:xfrm>
          <a:prstGeom prst="rect">
            <a:avLst/>
          </a:prstGeom>
          <a:noFill/>
        </p:spPr>
      </p:pic>
      <p:sp>
        <p:nvSpPr>
          <p:cNvPr id="36" name="Rectangle à coins arrondis 35"/>
          <p:cNvSpPr/>
          <p:nvPr/>
        </p:nvSpPr>
        <p:spPr bwMode="auto">
          <a:xfrm>
            <a:off x="467544" y="3068960"/>
            <a:ext cx="8208912" cy="3600400"/>
          </a:xfrm>
          <a:prstGeom prst="round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fr-FR" sz="24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Prise en compte du facteur </a:t>
            </a:r>
            <a:r>
              <a:rPr kumimoji="0" lang="fr-FR" sz="24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fr-FR" sz="2400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environnemental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fr-FR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Matériaux</a:t>
            </a:r>
            <a:r>
              <a:rPr lang="fr-FR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propriétés.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fr-FR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Systèmes asservis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L’action de « Quantifier » vérifiée au travers du questionnement lors des TP devient systématique et apparait dans le référentiel comme une compétence à part entière « </a:t>
            </a:r>
            <a:r>
              <a:rPr lang="fr-FR" sz="24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caractériser les écarts »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fr-FR" sz="2400" b="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fr-FR" sz="2400" b="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4469" y="1124744"/>
            <a:ext cx="4181987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-324544" y="908720"/>
            <a:ext cx="6120680" cy="2677656"/>
          </a:xfrm>
          <a:prstGeom prst="rect">
            <a:avLst/>
          </a:prstGeom>
          <a:solidFill>
            <a:schemeClr val="tx1"/>
          </a:solidFill>
          <a:ln>
            <a:headEnd/>
            <a:tailEnd/>
          </a:ln>
          <a:scene3d>
            <a:camera prst="orthographicFront">
              <a:rot lat="300000" lon="19499988" rev="0"/>
            </a:camera>
            <a:lightRig rig="threePt" dir="t"/>
          </a:scene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2400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2400" b="1" i="0" dirty="0" smtClean="0">
                <a:solidFill>
                  <a:srgbClr val="FFFFFF"/>
                </a:solidFill>
                <a:latin typeface="Tahoma" pitchFamily="34" charset="0"/>
              </a:rPr>
              <a:t> (B) Modéliser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2400" b="1" dirty="0" smtClean="0">
                <a:solidFill>
                  <a:srgbClr val="FF0000"/>
                </a:solidFill>
              </a:rPr>
              <a:t>B1:  Identifier </a:t>
            </a:r>
            <a:r>
              <a:rPr lang="fr-FR" sz="2400" b="1" dirty="0" smtClean="0">
                <a:solidFill>
                  <a:srgbClr val="00FF00"/>
                </a:solidFill>
              </a:rPr>
              <a:t>et caractériser les grandeurs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2400" b="1" dirty="0" smtClean="0">
                <a:solidFill>
                  <a:srgbClr val="FF0000"/>
                </a:solidFill>
              </a:rPr>
              <a:t>B2:  Proposer </a:t>
            </a:r>
            <a:r>
              <a:rPr lang="fr-FR" sz="2400" b="1" dirty="0" smtClean="0">
                <a:solidFill>
                  <a:srgbClr val="00FF00"/>
                </a:solidFill>
              </a:rPr>
              <a:t>ou justifier un modèle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2400" b="1" dirty="0" smtClean="0">
                <a:solidFill>
                  <a:srgbClr val="FF0000"/>
                </a:solidFill>
              </a:rPr>
              <a:t>B3:  Résoudre </a:t>
            </a:r>
            <a:r>
              <a:rPr lang="fr-FR" sz="2400" b="1" dirty="0" smtClean="0">
                <a:solidFill>
                  <a:srgbClr val="00FF00"/>
                </a:solidFill>
              </a:rPr>
              <a:t>et simuler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2400" b="1" dirty="0" smtClean="0">
                <a:solidFill>
                  <a:srgbClr val="FF0000"/>
                </a:solidFill>
              </a:rPr>
              <a:t>B4:  Valider </a:t>
            </a:r>
            <a:r>
              <a:rPr lang="fr-FR" sz="2400" b="1" dirty="0" smtClean="0">
                <a:solidFill>
                  <a:srgbClr val="00FF00"/>
                </a:solidFill>
              </a:rPr>
              <a:t>un modèle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4" name="Organigramme : Stockage à accès séquentiel 13"/>
          <p:cNvSpPr/>
          <p:nvPr/>
        </p:nvSpPr>
        <p:spPr bwMode="auto">
          <a:xfrm>
            <a:off x="107504" y="0"/>
            <a:ext cx="1224136" cy="692696"/>
          </a:xfrm>
          <a:prstGeom prst="flowChartMagneticTape">
            <a:avLst/>
          </a:prstGeom>
          <a:noFill/>
          <a:ln w="9525" cap="flat" cmpd="sng" algn="ctr">
            <a:solidFill>
              <a:schemeClr val="bg2">
                <a:lumMod val="10000"/>
                <a:lumOff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Wath’s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  new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dirty="0" smtClean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Doc ???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Vijaya" pitchFamily="34" charset="0"/>
            </a:endParaRPr>
          </a:p>
        </p:txBody>
      </p:sp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6</a:t>
            </a:fld>
            <a:endParaRPr lang="fr-FR" dirty="0" smtClean="0">
              <a:cs typeface="Arial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-FR" sz="4000" kern="0" dirty="0" smtClean="0">
                <a:solidFill>
                  <a:schemeClr val="tx1"/>
                </a:solidFill>
                <a:latin typeface="Berlin Sans FB Demi" pitchFamily="34" charset="0"/>
              </a:rPr>
              <a:t>« MODELISER »  </a:t>
            </a:r>
            <a:endParaRPr lang="fr-FR" sz="4000" kern="0" dirty="0">
              <a:solidFill>
                <a:schemeClr val="tx1"/>
              </a:solidFill>
              <a:latin typeface="Berlin Sans FB Demi" pitchFamily="34" charset="0"/>
            </a:endParaRPr>
          </a:p>
        </p:txBody>
      </p:sp>
      <p:pic>
        <p:nvPicPr>
          <p:cNvPr id="21506" name="Picture 2" descr="C:\Users\NERIC\Desktop\1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9" y="-171400"/>
            <a:ext cx="936103" cy="1628005"/>
          </a:xfrm>
          <a:prstGeom prst="rect">
            <a:avLst/>
          </a:prstGeom>
          <a:noFill/>
        </p:spPr>
      </p:pic>
      <p:sp>
        <p:nvSpPr>
          <p:cNvPr id="36" name="Rectangle à coins arrondis 35"/>
          <p:cNvSpPr/>
          <p:nvPr/>
        </p:nvSpPr>
        <p:spPr bwMode="auto">
          <a:xfrm>
            <a:off x="467544" y="3356992"/>
            <a:ext cx="8208912" cy="3312368"/>
          </a:xfrm>
          <a:prstGeom prst="round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buFont typeface="Arial" charset="0"/>
              <a:buChar char="•"/>
              <a:defRPr/>
            </a:pPr>
            <a:r>
              <a:rPr lang="fr-FR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D’autres grandeurs (thermiques, acoustiques et lumineuses), flux de matière</a:t>
            </a:r>
          </a:p>
          <a:p>
            <a:pPr eaLnBrk="0" hangingPunct="0">
              <a:buFont typeface="Arial" charset="0"/>
              <a:buChar char="•"/>
              <a:defRPr/>
            </a:pPr>
            <a:r>
              <a:rPr lang="fr-FR" sz="24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Proposer, Justifier, Associer un modèle </a:t>
            </a:r>
          </a:p>
          <a:p>
            <a:pPr eaLnBrk="0" hangingPunct="0">
              <a:buFont typeface="Arial" charset="0"/>
              <a:buChar char="•"/>
              <a:defRPr/>
            </a:pPr>
            <a:r>
              <a:rPr lang="fr-FR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D’autres domaines de simulation : analyse fréquentielle, comportement des matériaux…   </a:t>
            </a:r>
          </a:p>
          <a:p>
            <a:pPr eaLnBrk="0" hangingPunct="0">
              <a:buFont typeface="Arial" charset="0"/>
              <a:buChar char="•"/>
              <a:defRPr/>
            </a:pPr>
            <a:r>
              <a:rPr lang="fr-FR" sz="24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Utiliser la modélisation-simulation-calcul pour réduire les écarts </a:t>
            </a:r>
          </a:p>
          <a:p>
            <a:pPr eaLnBrk="0" hangingPunct="0">
              <a:defRPr/>
            </a:pPr>
            <a:endParaRPr lang="fr-FR" sz="1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hangingPunct="0">
              <a:buFont typeface="Arial" charset="0"/>
              <a:buChar char="•"/>
              <a:defRPr/>
            </a:pPr>
            <a:endParaRPr lang="fr-FR" sz="1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sz="2400" b="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-252536" y="908720"/>
            <a:ext cx="5904656" cy="2677656"/>
          </a:xfrm>
          <a:prstGeom prst="rect">
            <a:avLst/>
          </a:prstGeom>
          <a:solidFill>
            <a:schemeClr val="tx1"/>
          </a:solidFill>
          <a:ln>
            <a:headEnd/>
            <a:tailEnd/>
          </a:ln>
          <a:scene3d>
            <a:camera prst="orthographicFront">
              <a:rot lat="300000" lon="19499988" rev="0"/>
            </a:camera>
            <a:lightRig rig="threePt" dir="t"/>
          </a:scene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2400" i="0" dirty="0" smtClean="0">
                <a:solidFill>
                  <a:srgbClr val="FFFFFF"/>
                </a:solidFill>
                <a:latin typeface="Tahoma" pitchFamily="34" charset="0"/>
              </a:rPr>
              <a:t> </a:t>
            </a:r>
            <a:r>
              <a:rPr lang="fr-FR" sz="2400" b="1" i="0" dirty="0" smtClean="0">
                <a:solidFill>
                  <a:srgbClr val="FFFFFF"/>
                </a:solidFill>
                <a:latin typeface="Tahoma" pitchFamily="34" charset="0"/>
              </a:rPr>
              <a:t>(C) Expérimenter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2400" b="1" dirty="0" smtClean="0">
                <a:solidFill>
                  <a:srgbClr val="00FF00"/>
                </a:solidFill>
              </a:rPr>
              <a:t>C1:   Justifier  le choix d’un protocole  expérimental.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2400" b="1" dirty="0" smtClean="0">
                <a:solidFill>
                  <a:srgbClr val="00FF00"/>
                </a:solidFill>
              </a:rPr>
              <a:t>C2:   Mettre en œuvre un protocole expérimental.</a:t>
            </a:r>
            <a:endParaRPr lang="fr-FR" sz="2400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2400" i="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4" name="Organigramme : Stockage à accès séquentiel 13"/>
          <p:cNvSpPr/>
          <p:nvPr/>
        </p:nvSpPr>
        <p:spPr bwMode="auto">
          <a:xfrm>
            <a:off x="107504" y="0"/>
            <a:ext cx="1224136" cy="692696"/>
          </a:xfrm>
          <a:prstGeom prst="flowChartMagneticTape">
            <a:avLst/>
          </a:prstGeom>
          <a:noFill/>
          <a:ln w="9525" cap="flat" cmpd="sng" algn="ctr">
            <a:solidFill>
              <a:schemeClr val="bg2">
                <a:lumMod val="10000"/>
                <a:lumOff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Wath’s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  new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dirty="0" smtClean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Doc ???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Vijaya" pitchFamily="34" charset="0"/>
            </a:endParaRPr>
          </a:p>
        </p:txBody>
      </p:sp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7</a:t>
            </a:fld>
            <a:endParaRPr lang="fr-FR" dirty="0" smtClean="0">
              <a:cs typeface="Arial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-FR" sz="4000" kern="0" dirty="0" smtClean="0">
                <a:solidFill>
                  <a:schemeClr val="tx1"/>
                </a:solidFill>
                <a:latin typeface="Berlin Sans FB Demi" pitchFamily="34" charset="0"/>
              </a:rPr>
              <a:t>« EXPERIMENTER »  </a:t>
            </a:r>
            <a:endParaRPr lang="fr-FR" sz="4000" kern="0" dirty="0">
              <a:solidFill>
                <a:schemeClr val="tx1"/>
              </a:solidFill>
              <a:latin typeface="Berlin Sans FB Demi" pitchFamily="34" charset="0"/>
            </a:endParaRPr>
          </a:p>
        </p:txBody>
      </p:sp>
      <p:pic>
        <p:nvPicPr>
          <p:cNvPr id="21506" name="Picture 2" descr="C:\Users\NERIC\Desktop\1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9" y="-171400"/>
            <a:ext cx="936103" cy="1628005"/>
          </a:xfrm>
          <a:prstGeom prst="rect">
            <a:avLst/>
          </a:prstGeom>
          <a:noFill/>
        </p:spPr>
      </p:pic>
      <p:sp>
        <p:nvSpPr>
          <p:cNvPr id="36" name="Rectangle à coins arrondis 35"/>
          <p:cNvSpPr/>
          <p:nvPr/>
        </p:nvSpPr>
        <p:spPr bwMode="auto">
          <a:xfrm>
            <a:off x="467544" y="3356992"/>
            <a:ext cx="8208912" cy="2232248"/>
          </a:xfrm>
          <a:prstGeom prst="round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fr-FR" sz="1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hangingPunct="0">
              <a:buFont typeface="Arial" charset="0"/>
              <a:buChar char="•"/>
              <a:defRPr/>
            </a:pPr>
            <a:r>
              <a:rPr lang="fr-FR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Justifier le choix du protocole.</a:t>
            </a:r>
          </a:p>
          <a:p>
            <a:pPr eaLnBrk="0" hangingPunct="0">
              <a:buFont typeface="Arial" charset="0"/>
              <a:buChar char="•"/>
              <a:defRPr/>
            </a:pPr>
            <a:r>
              <a:rPr lang="fr-FR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Mesures au travers d’un réseau informatique. </a:t>
            </a:r>
          </a:p>
          <a:p>
            <a:pPr eaLnBrk="0" hangingPunct="0">
              <a:buFont typeface="Arial" charset="0"/>
              <a:buChar char="•"/>
              <a:defRPr/>
            </a:pPr>
            <a:r>
              <a:rPr lang="fr-FR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Traitement des mesures à l’aide d’outils numériques.</a:t>
            </a:r>
          </a:p>
          <a:p>
            <a:pPr eaLnBrk="0" hangingPunct="0">
              <a:defRPr/>
            </a:pPr>
            <a:endParaRPr lang="fr-FR" sz="1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hangingPunct="0">
              <a:defRPr/>
            </a:pPr>
            <a:endParaRPr lang="fr-FR" sz="1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hangingPunct="0">
              <a:buFont typeface="Arial" charset="0"/>
              <a:buChar char="•"/>
              <a:defRPr/>
            </a:pPr>
            <a:endParaRPr lang="fr-FR" sz="1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hangingPunct="0">
              <a:buFont typeface="Arial" charset="0"/>
              <a:buChar char="•"/>
              <a:defRPr/>
            </a:pPr>
            <a:endParaRPr lang="fr-FR" sz="12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-180528" y="1196752"/>
            <a:ext cx="6228184" cy="2677656"/>
          </a:xfrm>
          <a:prstGeom prst="rect">
            <a:avLst/>
          </a:prstGeom>
          <a:solidFill>
            <a:schemeClr val="tx1"/>
          </a:solidFill>
          <a:ln>
            <a:headEnd/>
            <a:tailEnd/>
          </a:ln>
          <a:scene3d>
            <a:camera prst="orthographicFront">
              <a:rot lat="300000" lon="19499988" rev="0"/>
            </a:camera>
            <a:lightRig rig="threePt" dir="t"/>
          </a:scene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2400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2400" b="1" i="0" dirty="0" smtClean="0">
                <a:solidFill>
                  <a:srgbClr val="FFFFFF"/>
                </a:solidFill>
                <a:latin typeface="Tahoma" pitchFamily="34" charset="0"/>
              </a:rPr>
              <a:t>(D) Communiquer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2400" b="1" dirty="0" smtClean="0">
                <a:solidFill>
                  <a:srgbClr val="F2FDAD"/>
                </a:solidFill>
              </a:rPr>
              <a:t>D1:   Rechercher et traiter des informations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fr-FR" sz="2400" b="1" dirty="0" smtClean="0">
                <a:solidFill>
                  <a:srgbClr val="F2FDAD"/>
                </a:solidFill>
              </a:rPr>
              <a:t>D2:  Mettre en œuvre une communication</a:t>
            </a:r>
          </a:p>
          <a:p>
            <a:pPr algn="l">
              <a:tabLst>
                <a:tab pos="1133475" algn="l"/>
              </a:tabLst>
              <a:defRPr/>
            </a:pPr>
            <a:endParaRPr lang="fr-FR" sz="2400" b="1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r>
              <a:rPr lang="fr-FR" sz="2400" b="1" i="0" dirty="0" smtClean="0">
                <a:solidFill>
                  <a:srgbClr val="FFFFFF"/>
                </a:solidFill>
                <a:latin typeface="Tahoma" pitchFamily="34" charset="0"/>
              </a:rPr>
              <a:t> Projet</a:t>
            </a: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 smtClean="0">
              <a:solidFill>
                <a:srgbClr val="FF0000"/>
              </a:solidFill>
              <a:latin typeface="Tahoma" pitchFamily="34" charset="0"/>
            </a:endParaRPr>
          </a:p>
          <a:p>
            <a:pPr algn="l">
              <a:buFont typeface="Wingdings" pitchFamily="2" charset="2"/>
              <a:buChar char="Ü"/>
              <a:tabLst>
                <a:tab pos="1133475" algn="l"/>
              </a:tabLst>
              <a:defRPr/>
            </a:pPr>
            <a:endParaRPr lang="fr-FR" sz="1200" i="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4" name="Organigramme : Stockage à accès séquentiel 13"/>
          <p:cNvSpPr/>
          <p:nvPr/>
        </p:nvSpPr>
        <p:spPr bwMode="auto">
          <a:xfrm>
            <a:off x="107504" y="0"/>
            <a:ext cx="1224136" cy="692696"/>
          </a:xfrm>
          <a:prstGeom prst="flowChartMagneticTape">
            <a:avLst/>
          </a:prstGeom>
          <a:noFill/>
          <a:ln w="9525" cap="flat" cmpd="sng" algn="ctr">
            <a:solidFill>
              <a:schemeClr val="bg2">
                <a:lumMod val="10000"/>
                <a:lumOff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Wath’s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  new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dirty="0" smtClean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Doc ???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Vijaya" pitchFamily="34" charset="0"/>
            </a:endParaRPr>
          </a:p>
        </p:txBody>
      </p:sp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8</a:t>
            </a:fld>
            <a:endParaRPr lang="fr-FR" dirty="0" smtClean="0">
              <a:cs typeface="Arial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fr-FR" sz="4000" b="1" kern="0" dirty="0" smtClean="0">
                <a:solidFill>
                  <a:schemeClr val="tx1"/>
                </a:solidFill>
                <a:latin typeface="Berlin Sans FB Demi" pitchFamily="34" charset="0"/>
              </a:rPr>
              <a:t>« Communiquer »  </a:t>
            </a:r>
          </a:p>
        </p:txBody>
      </p:sp>
      <p:pic>
        <p:nvPicPr>
          <p:cNvPr id="21506" name="Picture 2" descr="C:\Users\NERIC\Desktop\1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9" y="-171400"/>
            <a:ext cx="936103" cy="1628005"/>
          </a:xfrm>
          <a:prstGeom prst="rect">
            <a:avLst/>
          </a:prstGeom>
          <a:noFill/>
        </p:spPr>
      </p:pic>
      <p:sp>
        <p:nvSpPr>
          <p:cNvPr id="36" name="Rectangle à coins arrondis 35"/>
          <p:cNvSpPr/>
          <p:nvPr/>
        </p:nvSpPr>
        <p:spPr bwMode="auto">
          <a:xfrm>
            <a:off x="467544" y="4005064"/>
            <a:ext cx="8208912" cy="1296144"/>
          </a:xfrm>
          <a:prstGeom prst="roundRect">
            <a:avLst/>
          </a:prstGeom>
          <a:ln>
            <a:headEnd type="none" w="med" len="med"/>
            <a:tailEnd type="none" w="med" len="med"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Compétence à part entière évaluée à travers le projet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9A3AB-FE68-4FED-B607-74C713F1A572}" type="slidenum">
              <a:rPr lang="fr-FR" smtClean="0">
                <a:cs typeface="Arial" charset="0"/>
              </a:rPr>
              <a:pPr/>
              <a:t>9</a:t>
            </a:fld>
            <a:endParaRPr lang="fr-FR" dirty="0" smtClean="0">
              <a:cs typeface="Arial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1907704" y="0"/>
            <a:ext cx="6768752" cy="1066800"/>
          </a:xfrm>
          <a:prstGeom prst="rect">
            <a:avLst/>
          </a:prstGeom>
          <a:ln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21599994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Modalités</a:t>
            </a:r>
            <a:r>
              <a:rPr kumimoji="1" lang="fr-FR" sz="40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 d’évaluation</a:t>
            </a:r>
            <a:endParaRPr kumimoji="1" lang="fr-FR" sz="4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395536" y="1340768"/>
          <a:ext cx="8280920" cy="4193272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376264"/>
                <a:gridCol w="1080120"/>
                <a:gridCol w="2520280"/>
                <a:gridCol w="2304256"/>
              </a:tblGrid>
              <a:tr h="540216">
                <a:tc gridSpan="2">
                  <a:txBody>
                    <a:bodyPr/>
                    <a:lstStyle/>
                    <a:p>
                      <a:pPr algn="ctr"/>
                      <a:r>
                        <a:rPr lang="fr-FR" sz="4000" dirty="0" smtClean="0"/>
                        <a:t>Avant 2012</a:t>
                      </a:r>
                      <a:endParaRPr lang="fr-FR" sz="4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4000" dirty="0" smtClean="0"/>
                        <a:t>A partir de</a:t>
                      </a:r>
                      <a:r>
                        <a:rPr lang="fr-FR" sz="4000" baseline="0" dirty="0" smtClean="0"/>
                        <a:t> 2013</a:t>
                      </a:r>
                      <a:endParaRPr lang="fr-FR" sz="4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485915">
                <a:tc>
                  <a:txBody>
                    <a:bodyPr/>
                    <a:lstStyle/>
                    <a:p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err="1" smtClean="0"/>
                        <a:t>Coef</a:t>
                      </a:r>
                      <a:r>
                        <a:rPr lang="fr-FR" sz="2800" dirty="0" smtClean="0"/>
                        <a:t> . 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err="1" smtClean="0"/>
                        <a:t>Coef</a:t>
                      </a:r>
                      <a:r>
                        <a:rPr lang="fr-FR" sz="2800" dirty="0" smtClean="0"/>
                        <a:t>.</a:t>
                      </a:r>
                      <a:endParaRPr lang="fr-FR" sz="2800" dirty="0"/>
                    </a:p>
                  </a:txBody>
                  <a:tcPr/>
                </a:tc>
              </a:tr>
              <a:tr h="1029856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Epreuve écrite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4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Epreuve</a:t>
                      </a:r>
                      <a:r>
                        <a:rPr lang="fr-FR" sz="2800" baseline="0" dirty="0" smtClean="0"/>
                        <a:t> écrite 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4,5  ou 6 (*)</a:t>
                      </a:r>
                      <a:endParaRPr lang="fr-FR" sz="2800" dirty="0"/>
                    </a:p>
                  </a:txBody>
                  <a:tcPr anchor="ctr"/>
                </a:tc>
              </a:tr>
              <a:tr h="936104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Epreuve de TP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3</a:t>
                      </a:r>
                      <a:endParaRPr lang="fr-FR" sz="28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fr-FR" sz="2800" dirty="0" smtClean="0">
                          <a:solidFill>
                            <a:srgbClr val="C00000"/>
                          </a:solidFill>
                        </a:rPr>
                        <a:t>Plus d’épreuve de TP</a:t>
                      </a:r>
                      <a:endParaRPr lang="fr-FR" sz="28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sz="2800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PPE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2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Projet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1,5 </a:t>
                      </a:r>
                      <a:r>
                        <a:rPr lang="fr-FR" sz="2800" baseline="0" dirty="0" smtClean="0"/>
                        <a:t> ou</a:t>
                      </a:r>
                      <a:r>
                        <a:rPr lang="fr-FR" sz="2800" dirty="0" smtClean="0"/>
                        <a:t> 2 (*)</a:t>
                      </a:r>
                      <a:endParaRPr lang="fr-FR" sz="2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Organigramme : Stockage à accès séquentiel 5"/>
          <p:cNvSpPr/>
          <p:nvPr/>
        </p:nvSpPr>
        <p:spPr bwMode="auto">
          <a:xfrm>
            <a:off x="107504" y="0"/>
            <a:ext cx="1224136" cy="692696"/>
          </a:xfrm>
          <a:prstGeom prst="flowChartMagneticTape">
            <a:avLst/>
          </a:prstGeom>
          <a:noFill/>
          <a:ln w="9525" cap="flat" cmpd="sng" algn="ctr">
            <a:solidFill>
              <a:schemeClr val="bg2">
                <a:lumMod val="10000"/>
                <a:lumOff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Wath’s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cs typeface="Vijaya" pitchFamily="34" charset="0"/>
              </a:rPr>
              <a:t>  new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dirty="0" smtClean="0">
                <a:solidFill>
                  <a:schemeClr val="tx1"/>
                </a:solidFill>
                <a:latin typeface="Segoe Script" pitchFamily="34" charset="0"/>
                <a:cs typeface="Vijaya" pitchFamily="34" charset="0"/>
              </a:rPr>
              <a:t> Doc ???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Script" pitchFamily="34" charset="0"/>
              <a:cs typeface="Vijaya" pitchFamily="34" charset="0"/>
            </a:endParaRPr>
          </a:p>
        </p:txBody>
      </p:sp>
      <p:pic>
        <p:nvPicPr>
          <p:cNvPr id="7" name="Picture 2" descr="C:\Users\NERIC\Desktop\1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9" y="-171400"/>
            <a:ext cx="936103" cy="1628005"/>
          </a:xfrm>
          <a:prstGeom prst="rect">
            <a:avLst/>
          </a:prstGeom>
          <a:noFill/>
        </p:spPr>
      </p:pic>
      <p:sp>
        <p:nvSpPr>
          <p:cNvPr id="8" name="ZoneTexte 7"/>
          <p:cNvSpPr txBox="1"/>
          <p:nvPr/>
        </p:nvSpPr>
        <p:spPr>
          <a:xfrm>
            <a:off x="3923928" y="5733256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(*) Si l’élève prend la spécialité Si</a:t>
            </a:r>
            <a:endParaRPr lang="fr-FR" sz="2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9924D1ECC420D47A2456556BC94F7370400BDF4491DEA4973499845289601F88B9F" ma:contentTypeVersion="24" ma:contentTypeDescription="Create a new document." ma:contentTypeScope="" ma:versionID="c75408ab4c6dc89a4dbf2c083e12be63"/>
</file>

<file path=customXml/itemProps1.xml><?xml version="1.0" encoding="utf-8"?>
<ds:datastoreItem xmlns:ds="http://schemas.openxmlformats.org/officeDocument/2006/customXml" ds:itemID="{37BB3CC6-D530-401E-B92F-0CA1C401400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1EE4DE3-2255-4B87-8719-0AC8F44603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5DF43A-1D01-48F9-BD36-FE370ADCDD43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DesignTemplate</Template>
  <TotalTime>3819</TotalTime>
  <Words>976</Words>
  <Application>Microsoft Office PowerPoint</Application>
  <PresentationFormat>Affichage à l'écran (4:3)</PresentationFormat>
  <Paragraphs>254</Paragraphs>
  <Slides>17</Slides>
  <Notes>17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DesignTemplate</vt:lpstr>
      <vt:lpstr>Enseignement de SI Les évolutions 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ANALYSE  DU  REFERENTIEL</dc:title>
  <dc:creator>HPEric</dc:creator>
  <cp:lastModifiedBy>Lenovo User</cp:lastModifiedBy>
  <cp:revision>118</cp:revision>
  <dcterms:created xsi:type="dcterms:W3CDTF">2011-02-02T17:58:11Z</dcterms:created>
  <dcterms:modified xsi:type="dcterms:W3CDTF">2012-06-24T19:38:51Z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TC100738469990</vt:lpwstr>
  </property>
</Properties>
</file>