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1D972"/>
    <a:srgbClr val="99CC00"/>
    <a:srgbClr val="CCCC00"/>
    <a:srgbClr val="66FF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7AB8A9C-54FC-4788-9578-434D74951E96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388F33-360C-461D-B9E5-4BE314C2D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Formation%20prof%20SSI%20distancielle.mvdx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Reseaux%20seminair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61486" cy="237626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5" y="4293096"/>
            <a:ext cx="7675241" cy="1144632"/>
          </a:xfrm>
        </p:spPr>
        <p:txBody>
          <a:bodyPr>
            <a:noAutofit/>
          </a:bodyPr>
          <a:lstStyle/>
          <a:p>
            <a:pPr algn="ctr"/>
            <a:r>
              <a:rPr lang="fr-FR" sz="2000" i="1" dirty="0" smtClean="0"/>
              <a:t>Aborder les points de connaissances non maitrisés </a:t>
            </a:r>
          </a:p>
          <a:p>
            <a:pPr algn="ctr"/>
            <a:r>
              <a:rPr lang="fr-FR" sz="2000" b="1" i="1" u="sng" dirty="0" smtClean="0"/>
              <a:t>à travers les outils appropriés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!</a:t>
            </a: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98238" y="264554"/>
            <a:ext cx="67741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2014-2015</a:t>
            </a:r>
          </a:p>
          <a:p>
            <a:r>
              <a:rPr lang="fr-FR" b="1" dirty="0" smtClean="0"/>
              <a:t>Document travail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sz="1100" dirty="0" smtClean="0"/>
              <a:t>IA-IPR: Jean-Michel GAREL</a:t>
            </a:r>
          </a:p>
          <a:p>
            <a:r>
              <a:rPr lang="fr-FR" sz="1100" dirty="0" smtClean="0"/>
              <a:t>Formateurs: Alain COUSIN, Noël DELLEAUX, André MYSLIWSKI, Christophe RADEL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294" y="5949280"/>
            <a:ext cx="1664720" cy="7368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5157192"/>
            <a:ext cx="237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ND-22/11/2013</a:t>
            </a:r>
            <a:endParaRPr lang="fr-FR" sz="9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2060848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itchFamily="34" charset="0"/>
              </a:rPr>
              <a:t>La démarche scientifique en S-SI: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Construire </a:t>
            </a:r>
            <a:r>
              <a:rPr lang="fr-FR" sz="2400" dirty="0">
                <a:solidFill>
                  <a:srgbClr val="FFFF00"/>
                </a:solidFill>
              </a:rPr>
              <a:t>et utiliser un </a:t>
            </a:r>
            <a:r>
              <a:rPr lang="fr-FR" sz="2400" dirty="0" smtClean="0">
                <a:solidFill>
                  <a:srgbClr val="FFFF00"/>
                </a:solidFill>
              </a:rPr>
              <a:t>modèle multi-physique.</a:t>
            </a:r>
            <a:r>
              <a:rPr lang="fr-FR" sz="2400" dirty="0">
                <a:solidFill>
                  <a:srgbClr val="FFFF00"/>
                </a:solidFill>
              </a:rPr>
              <a:t/>
            </a:r>
            <a:br>
              <a:rPr lang="fr-FR" sz="2400" dirty="0">
                <a:solidFill>
                  <a:srgbClr val="FFFF00"/>
                </a:solidFill>
              </a:rPr>
            </a:br>
            <a:r>
              <a:rPr lang="fr-FR" sz="2400" dirty="0">
                <a:solidFill>
                  <a:srgbClr val="FFC000"/>
                </a:solidFill>
              </a:rPr>
              <a:t>Acquérir  et exploiter des grandeurs </a:t>
            </a:r>
            <a:r>
              <a:rPr lang="fr-FR" sz="2400" dirty="0" smtClean="0">
                <a:solidFill>
                  <a:srgbClr val="FFC000"/>
                </a:solidFill>
              </a:rPr>
              <a:t>physiques.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Contenu du parcours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07704" y="263691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600" dirty="0" smtClean="0">
                <a:solidFill>
                  <a:srgbClr val="FFC000"/>
                </a:solidFill>
              </a:rPr>
              <a:t>FIN</a:t>
            </a:r>
            <a:endParaRPr lang="fr-FR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8205" y="2198019"/>
            <a:ext cx="4698283" cy="3053373"/>
          </a:xfrm>
          <a:prstGeom prst="ellipse">
            <a:avLst/>
          </a:prstGeom>
          <a:solidFill>
            <a:schemeClr val="tx2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479952" y="2280752"/>
            <a:ext cx="4703010" cy="2979616"/>
          </a:xfrm>
          <a:prstGeom prst="ellipse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91659" y="3832439"/>
            <a:ext cx="179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>
                <a:solidFill>
                  <a:schemeClr val="tx1">
                    <a:lumMod val="95000"/>
                  </a:schemeClr>
                </a:solidFill>
              </a:rPr>
              <a:t>Solidworks</a:t>
            </a:r>
            <a:endParaRPr lang="fr-FR" sz="14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fr-FR" sz="1400" i="1" dirty="0" err="1" smtClean="0">
                <a:solidFill>
                  <a:schemeClr val="tx1">
                    <a:lumMod val="95000"/>
                  </a:schemeClr>
                </a:solidFill>
              </a:rPr>
              <a:t>Méca</a:t>
            </a:r>
            <a:r>
              <a:rPr lang="fr-FR" sz="1400" i="1" dirty="0" smtClean="0">
                <a:solidFill>
                  <a:schemeClr val="tx1">
                    <a:lumMod val="95000"/>
                  </a:schemeClr>
                </a:solidFill>
              </a:rPr>
              <a:t> 3D</a:t>
            </a:r>
            <a:endParaRPr lang="fr-FR" sz="1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39949" y="3851089"/>
            <a:ext cx="21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>
                <a:solidFill>
                  <a:schemeClr val="tx1">
                    <a:lumMod val="95000"/>
                  </a:schemeClr>
                </a:solidFill>
              </a:rPr>
              <a:t>Flowcode</a:t>
            </a:r>
            <a:r>
              <a:rPr lang="fr-FR" sz="1400" i="1" dirty="0" smtClean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fr-FR" sz="1400" i="1" dirty="0" err="1" smtClean="0">
                <a:solidFill>
                  <a:schemeClr val="tx1">
                    <a:lumMod val="95000"/>
                  </a:schemeClr>
                </a:solidFill>
              </a:rPr>
              <a:t>Arduino</a:t>
            </a:r>
            <a:r>
              <a:rPr lang="fr-FR" sz="1400" i="1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algn="ctr"/>
            <a:r>
              <a:rPr lang="fr-FR" sz="1400" i="1" dirty="0" err="1" smtClean="0">
                <a:solidFill>
                  <a:schemeClr val="tx1">
                    <a:lumMod val="95000"/>
                  </a:schemeClr>
                </a:solidFill>
              </a:rPr>
              <a:t>Labview</a:t>
            </a:r>
            <a:endParaRPr lang="fr-FR" sz="1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0498" y="3481757"/>
            <a:ext cx="203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Chaine d’énergie</a:t>
            </a:r>
          </a:p>
        </p:txBody>
      </p:sp>
      <p:sp>
        <p:nvSpPr>
          <p:cNvPr id="10" name="Double flèche horizontale 9"/>
          <p:cNvSpPr/>
          <p:nvPr/>
        </p:nvSpPr>
        <p:spPr>
          <a:xfrm>
            <a:off x="2788976" y="4369568"/>
            <a:ext cx="3711520" cy="780630"/>
          </a:xfrm>
          <a:prstGeom prst="leftRightArrow">
            <a:avLst/>
          </a:prstGeom>
          <a:solidFill>
            <a:srgbClr val="CCCC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15464" y="459060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Sinusphy</a:t>
            </a:r>
            <a:r>
              <a:rPr lang="fr-FR" sz="1600" i="1" dirty="0" smtClean="0"/>
              <a:t> / </a:t>
            </a:r>
            <a:r>
              <a:rPr lang="fr-FR" sz="1600" i="1" dirty="0" err="1" smtClean="0"/>
              <a:t>Matlab</a:t>
            </a:r>
            <a:endParaRPr lang="fr-FR" sz="1600" i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975629" y="2014233"/>
            <a:ext cx="180020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Comportement des structures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45704" y="4855146"/>
            <a:ext cx="2013997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Technologie des convertisseurs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951272" y="1790198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Langages de description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983410" y="2366766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Réseaux  de communication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25680" y="2691919"/>
            <a:ext cx="180020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Comportement dynamique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460411" y="1435164"/>
            <a:ext cx="1962489" cy="7419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Modélisation de mécanismes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32668" y="385108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Labview</a:t>
            </a:r>
            <a:endParaRPr lang="fr-FR" sz="1400" i="1" dirty="0" smtClean="0"/>
          </a:p>
          <a:p>
            <a:pPr algn="ctr"/>
            <a:r>
              <a:rPr lang="fr-FR" sz="1400" i="1" dirty="0" err="1" smtClean="0"/>
              <a:t>Latispro</a:t>
            </a:r>
            <a:endParaRPr lang="fr-FR" sz="14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721758" y="3477988"/>
            <a:ext cx="261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Chaine d’information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379" y="3185140"/>
            <a:ext cx="654714" cy="650994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2775829" y="5260367"/>
            <a:ext cx="2063253" cy="1057334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Acquérir  et exploiter des grandeurs physiques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552421" y="5584403"/>
            <a:ext cx="2338674" cy="1101719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Construire et utiliser un modèle</a:t>
            </a:r>
          </a:p>
          <a:p>
            <a:pPr algn="ctr"/>
            <a:r>
              <a:rPr lang="fr-FR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multi-physique</a:t>
            </a:r>
            <a:endParaRPr lang="fr-F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238255" y="2831325"/>
            <a:ext cx="800627" cy="584864"/>
            <a:chOff x="4414160" y="404000"/>
            <a:chExt cx="800627" cy="584864"/>
          </a:xfrm>
        </p:grpSpPr>
        <p:sp>
          <p:nvSpPr>
            <p:cNvPr id="3" name="Flèche vers le bas 2"/>
            <p:cNvSpPr/>
            <p:nvPr/>
          </p:nvSpPr>
          <p:spPr>
            <a:xfrm>
              <a:off x="4414160" y="404000"/>
              <a:ext cx="800627" cy="58486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86770" y="434822"/>
              <a:ext cx="455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AF1</a:t>
              </a:r>
              <a:endParaRPr lang="fr-FR" sz="1100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244422" y="2505440"/>
            <a:ext cx="800627" cy="584864"/>
            <a:chOff x="4414160" y="404000"/>
            <a:chExt cx="800627" cy="584864"/>
          </a:xfrm>
        </p:grpSpPr>
        <p:sp>
          <p:nvSpPr>
            <p:cNvPr id="34" name="Flèche vers le bas 33"/>
            <p:cNvSpPr/>
            <p:nvPr/>
          </p:nvSpPr>
          <p:spPr>
            <a:xfrm>
              <a:off x="4414160" y="404000"/>
              <a:ext cx="800627" cy="58486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586770" y="434822"/>
              <a:ext cx="455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AF3</a:t>
              </a:r>
              <a:endParaRPr lang="fr-FR" sz="11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136634" y="2831325"/>
            <a:ext cx="800627" cy="584864"/>
            <a:chOff x="4414160" y="404000"/>
            <a:chExt cx="800627" cy="584864"/>
          </a:xfrm>
        </p:grpSpPr>
        <p:sp>
          <p:nvSpPr>
            <p:cNvPr id="37" name="Flèche vers le bas 36"/>
            <p:cNvSpPr/>
            <p:nvPr/>
          </p:nvSpPr>
          <p:spPr>
            <a:xfrm>
              <a:off x="4414160" y="404000"/>
              <a:ext cx="800627" cy="58486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586770" y="434822"/>
              <a:ext cx="455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AF2</a:t>
              </a:r>
              <a:endParaRPr lang="fr-FR" sz="1100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398238" y="264554"/>
            <a:ext cx="677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2014- 2015.</a:t>
            </a:r>
          </a:p>
          <a:p>
            <a:r>
              <a:rPr lang="fr-FR" b="1" dirty="0" smtClean="0"/>
              <a:t>Document travail </a:t>
            </a:r>
            <a:endParaRPr lang="fr-FR" b="1" dirty="0"/>
          </a:p>
          <a:p>
            <a:r>
              <a:rPr lang="fr-FR" b="1" dirty="0" smtClean="0">
                <a:solidFill>
                  <a:srgbClr val="FFFF00"/>
                </a:solidFill>
              </a:rPr>
              <a:t>Axes et besoins de formation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294" y="5949280"/>
            <a:ext cx="1664720" cy="736843"/>
          </a:xfrm>
          <a:prstGeom prst="rect">
            <a:avLst/>
          </a:prstGeom>
        </p:spPr>
      </p:pic>
      <p:pic>
        <p:nvPicPr>
          <p:cNvPr id="9" name="Image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235" y="404664"/>
            <a:ext cx="1213147" cy="9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604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Enjeu : Comment améliorer l’autonomie d’un système</a:t>
            </a:r>
          </a:p>
          <a:p>
            <a:pPr marL="0" indent="0">
              <a:buNone/>
            </a:pPr>
            <a:r>
              <a:rPr lang="fr-FR" dirty="0" smtClean="0"/>
              <a:t>Support </a:t>
            </a:r>
            <a:r>
              <a:rPr lang="fr-FR" dirty="0"/>
              <a:t>: Tondeuse RL 500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52120" y="1700808"/>
            <a:ext cx="3039399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Problématique technique 3 :</a:t>
            </a:r>
          </a:p>
          <a:p>
            <a:r>
              <a:rPr lang="fr-FR" sz="1400" b="1" dirty="0" smtClean="0"/>
              <a:t>Acquérir des données à distance pour évaluer les performances</a:t>
            </a:r>
          </a:p>
          <a:p>
            <a:endParaRPr lang="fr-FR" sz="1400" dirty="0" smtClean="0"/>
          </a:p>
          <a:p>
            <a:r>
              <a:rPr lang="fr-FR" sz="1200" dirty="0"/>
              <a:t>Réseaux de communication : Carte embarquée NI </a:t>
            </a:r>
            <a:r>
              <a:rPr lang="fr-FR" sz="1200" dirty="0" err="1"/>
              <a:t>my</a:t>
            </a:r>
            <a:r>
              <a:rPr lang="fr-FR" sz="1200" dirty="0"/>
              <a:t> RIO , </a:t>
            </a:r>
            <a:r>
              <a:rPr lang="fr-FR" sz="1200" dirty="0" smtClean="0"/>
              <a:t> NI-DAQ, </a:t>
            </a:r>
            <a:r>
              <a:rPr lang="fr-FR" sz="1200" dirty="0" err="1" smtClean="0"/>
              <a:t>Labwiew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Analyse </a:t>
            </a:r>
            <a:r>
              <a:rPr lang="fr-FR" sz="1200" dirty="0"/>
              <a:t>du signal : Sinus Phi , </a:t>
            </a:r>
            <a:r>
              <a:rPr lang="fr-FR" sz="1200" dirty="0" err="1"/>
              <a:t>Labwiew</a:t>
            </a:r>
            <a:r>
              <a:rPr lang="fr-FR" sz="1200" dirty="0"/>
              <a:t> , </a:t>
            </a:r>
            <a:r>
              <a:rPr lang="fr-FR" sz="1200" dirty="0" err="1"/>
              <a:t>latis</a:t>
            </a:r>
            <a:r>
              <a:rPr lang="fr-FR" sz="1200" dirty="0"/>
              <a:t> </a:t>
            </a:r>
            <a:r>
              <a:rPr lang="fr-FR" sz="1200" dirty="0" smtClean="0"/>
              <a:t>Pro</a:t>
            </a:r>
          </a:p>
          <a:p>
            <a:endParaRPr lang="fr-FR" sz="1200" dirty="0" smtClean="0"/>
          </a:p>
          <a:p>
            <a:r>
              <a:rPr lang="fr-FR" sz="1200" dirty="0" smtClean="0"/>
              <a:t>Comportement </a:t>
            </a:r>
            <a:r>
              <a:rPr lang="fr-FR" sz="1200" dirty="0"/>
              <a:t>dynamique : SLW , M3d , Sinus </a:t>
            </a:r>
            <a:r>
              <a:rPr lang="fr-FR" sz="1200" dirty="0" err="1"/>
              <a:t>phy</a:t>
            </a:r>
            <a:endParaRPr lang="fr-FR" sz="1200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FR" sz="1600" b="1" dirty="0" smtClean="0">
                <a:solidFill>
                  <a:srgbClr val="FFFF00"/>
                </a:solidFill>
              </a:rPr>
              <a:t>Rechercher </a:t>
            </a:r>
            <a:r>
              <a:rPr lang="fr-FR" sz="1600" b="1" dirty="0">
                <a:solidFill>
                  <a:srgbClr val="FFFF00"/>
                </a:solidFill>
              </a:rPr>
              <a:t>un enjeu, des problématiques techniques, un support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5041" y="2276872"/>
            <a:ext cx="2934670" cy="2323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Problématique technique 1 : </a:t>
            </a:r>
          </a:p>
          <a:p>
            <a:r>
              <a:rPr lang="fr-FR" sz="1400" b="1" dirty="0" smtClean="0"/>
              <a:t>Optimiser la trajectoire de la tondeuse , alléger sa structure</a:t>
            </a:r>
            <a:r>
              <a:rPr lang="fr-FR" sz="1400" dirty="0" smtClean="0"/>
              <a:t>.</a:t>
            </a:r>
          </a:p>
          <a:p>
            <a:endParaRPr lang="fr-FR" sz="1400" dirty="0" smtClean="0"/>
          </a:p>
          <a:p>
            <a:r>
              <a:rPr lang="fr-FR" sz="1100" dirty="0" smtClean="0"/>
              <a:t>Langage de description : Cartes </a:t>
            </a:r>
            <a:r>
              <a:rPr lang="fr-FR" sz="1100" dirty="0" err="1" smtClean="0"/>
              <a:t>Arduino</a:t>
            </a:r>
            <a:endParaRPr lang="fr-FR" sz="1100" dirty="0" smtClean="0"/>
          </a:p>
          <a:p>
            <a:endParaRPr lang="fr-FR" sz="1100" dirty="0" smtClean="0"/>
          </a:p>
          <a:p>
            <a:r>
              <a:rPr lang="fr-FR" sz="1100" dirty="0" smtClean="0"/>
              <a:t>Comportement dynamique : SLW , M3d , Sinus </a:t>
            </a:r>
            <a:r>
              <a:rPr lang="fr-FR" sz="1100" dirty="0" err="1" smtClean="0"/>
              <a:t>phy</a:t>
            </a:r>
            <a:endParaRPr lang="fr-FR" sz="1100" dirty="0" smtClean="0"/>
          </a:p>
          <a:p>
            <a:endParaRPr lang="fr-FR" sz="1100" dirty="0"/>
          </a:p>
          <a:p>
            <a:r>
              <a:rPr lang="fr-FR" sz="1100" dirty="0" smtClean="0"/>
              <a:t>Comportement </a:t>
            </a:r>
            <a:r>
              <a:rPr lang="fr-FR" sz="1100" dirty="0"/>
              <a:t>des structures : SLW , CES </a:t>
            </a:r>
            <a:r>
              <a:rPr lang="fr-FR" sz="1100" dirty="0" err="1"/>
              <a:t>Edupack</a:t>
            </a:r>
            <a:endParaRPr lang="fr-FR" sz="1100" dirty="0"/>
          </a:p>
          <a:p>
            <a:endParaRPr lang="fr-FR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495012" y="4797152"/>
            <a:ext cx="3237228" cy="1292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Problématique technique 2 : </a:t>
            </a:r>
            <a:endParaRPr lang="fr-FR" sz="1200" dirty="0" smtClean="0"/>
          </a:p>
          <a:p>
            <a:r>
              <a:rPr lang="fr-FR" sz="1400" b="1" dirty="0" smtClean="0"/>
              <a:t>Optimiser </a:t>
            </a:r>
            <a:r>
              <a:rPr lang="fr-FR" sz="1400" b="1" dirty="0"/>
              <a:t>la chaine </a:t>
            </a:r>
            <a:r>
              <a:rPr lang="fr-FR" sz="1400" b="1" dirty="0" smtClean="0"/>
              <a:t>d’énergie</a:t>
            </a:r>
          </a:p>
          <a:p>
            <a:endParaRPr lang="fr-FR" sz="1400" dirty="0" smtClean="0"/>
          </a:p>
          <a:p>
            <a:r>
              <a:rPr lang="fr-FR" sz="1200" dirty="0" smtClean="0"/>
              <a:t>Technologie </a:t>
            </a:r>
            <a:r>
              <a:rPr lang="fr-FR" sz="1200" dirty="0"/>
              <a:t>des convertisseurs: </a:t>
            </a:r>
            <a:r>
              <a:rPr lang="fr-FR" sz="1200" dirty="0" err="1" smtClean="0"/>
              <a:t>Sinusphy</a:t>
            </a:r>
            <a:endParaRPr lang="fr-FR" sz="1200" dirty="0"/>
          </a:p>
          <a:p>
            <a:endParaRPr lang="fr-FR" sz="1400" dirty="0" smtClean="0"/>
          </a:p>
          <a:p>
            <a:r>
              <a:rPr lang="fr-FR" sz="1200" dirty="0" smtClean="0"/>
              <a:t>Modélisation </a:t>
            </a:r>
            <a:r>
              <a:rPr lang="fr-FR" sz="1200" dirty="0"/>
              <a:t>des mécanismes : SLW , </a:t>
            </a:r>
            <a:r>
              <a:rPr lang="fr-FR" sz="1200" dirty="0" smtClean="0"/>
              <a:t>M3D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27638"/>
            <a:ext cx="1076325" cy="9239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294" y="5949280"/>
            <a:ext cx="1664720" cy="7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FR" sz="1600" b="1" dirty="0" smtClean="0">
                <a:solidFill>
                  <a:srgbClr val="FFFF00"/>
                </a:solidFill>
              </a:rPr>
              <a:t>Les Plateformes de Formation à Distance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13" name="Image 12" descr="pairform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8388424" cy="1830202"/>
          </a:xfrm>
          <a:prstGeom prst="rect">
            <a:avLst/>
          </a:prstGeom>
        </p:spPr>
      </p:pic>
      <p:pic>
        <p:nvPicPr>
          <p:cNvPr id="14" name="Image 13" descr="Magiste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5"/>
            <a:ext cx="8352928" cy="29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Comment accéder à </a:t>
            </a:r>
            <a:r>
              <a:rPr lang="fr-BE" sz="1600" b="1" dirty="0" err="1" smtClean="0">
                <a:solidFill>
                  <a:srgbClr val="FFFF00"/>
                </a:solidFill>
              </a:rPr>
              <a:t>M@gistère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8" name="Image 7" descr="edu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340768"/>
            <a:ext cx="5472229" cy="53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Comment accéder à </a:t>
            </a:r>
            <a:r>
              <a:rPr lang="fr-BE" sz="1600" b="1" dirty="0" err="1" smtClean="0">
                <a:solidFill>
                  <a:srgbClr val="FFFF00"/>
                </a:solidFill>
              </a:rPr>
              <a:t>M@gistère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9" name="Image 8" descr="eduline 2.jpg"/>
          <p:cNvPicPr>
            <a:picLocks noChangeAspect="1"/>
          </p:cNvPicPr>
          <p:nvPr/>
        </p:nvPicPr>
        <p:blipFill>
          <a:blip r:embed="rId4" cstate="print"/>
          <a:srcRect b="49351"/>
          <a:stretch>
            <a:fillRect/>
          </a:stretch>
        </p:blipFill>
        <p:spPr>
          <a:xfrm>
            <a:off x="539552" y="1340768"/>
            <a:ext cx="8028384" cy="1728192"/>
          </a:xfrm>
          <a:prstGeom prst="rect">
            <a:avLst/>
          </a:prstGeom>
        </p:spPr>
      </p:pic>
      <p:pic>
        <p:nvPicPr>
          <p:cNvPr id="12" name="Image 11" descr="eduline 3.jpg"/>
          <p:cNvPicPr>
            <a:picLocks noChangeAspect="1"/>
          </p:cNvPicPr>
          <p:nvPr/>
        </p:nvPicPr>
        <p:blipFill>
          <a:blip r:embed="rId5" cstate="print"/>
          <a:srcRect r="11801" b="14799"/>
          <a:stretch>
            <a:fillRect/>
          </a:stretch>
        </p:blipFill>
        <p:spPr>
          <a:xfrm>
            <a:off x="539552" y="3356992"/>
            <a:ext cx="8064896" cy="31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Comment accéder à </a:t>
            </a:r>
            <a:r>
              <a:rPr lang="fr-BE" sz="1600" b="1" dirty="0" err="1" smtClean="0">
                <a:solidFill>
                  <a:srgbClr val="FFFF00"/>
                </a:solidFill>
              </a:rPr>
              <a:t>M@gistère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8" name="Image 7" descr="Magistere 2.jpg"/>
          <p:cNvPicPr>
            <a:picLocks noChangeAspect="1"/>
          </p:cNvPicPr>
          <p:nvPr/>
        </p:nvPicPr>
        <p:blipFill>
          <a:blip r:embed="rId4" cstate="print"/>
          <a:srcRect b="1471"/>
          <a:stretch>
            <a:fillRect/>
          </a:stretch>
        </p:blipFill>
        <p:spPr>
          <a:xfrm>
            <a:off x="827584" y="1340768"/>
            <a:ext cx="73083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Contenu du parcours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9" name="Image 8" descr="Magistere 3.jpg"/>
          <p:cNvPicPr>
            <a:picLocks noChangeAspect="1"/>
          </p:cNvPicPr>
          <p:nvPr/>
        </p:nvPicPr>
        <p:blipFill>
          <a:blip r:embed="rId4" cstate="print"/>
          <a:srcRect l="1053" t="1267" r="990" b="3420"/>
          <a:stretch>
            <a:fillRect/>
          </a:stretch>
        </p:blipFill>
        <p:spPr>
          <a:xfrm>
            <a:off x="1187624" y="1340768"/>
            <a:ext cx="669674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416"/>
            <a:ext cx="864095" cy="92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238" y="265896"/>
            <a:ext cx="677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PAF 2014</a:t>
            </a:r>
          </a:p>
          <a:p>
            <a:r>
              <a:rPr lang="fr-FR" b="1" dirty="0" smtClean="0"/>
              <a:t>Document travail </a:t>
            </a:r>
          </a:p>
          <a:p>
            <a:r>
              <a:rPr lang="fr-BE" sz="1600" b="1" dirty="0" smtClean="0">
                <a:solidFill>
                  <a:srgbClr val="FFFF00"/>
                </a:solidFill>
              </a:rPr>
              <a:t>Contenu du parcours</a:t>
            </a:r>
            <a:endParaRPr lang="fr-FR" sz="1600" b="1" dirty="0" smtClean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1664720" cy="736843"/>
          </a:xfrm>
          <a:prstGeom prst="rect">
            <a:avLst/>
          </a:prstGeom>
        </p:spPr>
      </p:pic>
      <p:pic>
        <p:nvPicPr>
          <p:cNvPr id="8" name="Image 7" descr="Magistere 4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 t="10021" b="1902"/>
          <a:stretch>
            <a:fillRect/>
          </a:stretch>
        </p:blipFill>
        <p:spPr>
          <a:xfrm>
            <a:off x="611560" y="1268760"/>
            <a:ext cx="790289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715</TotalTime>
  <Words>305</Words>
  <Application>Microsoft Office PowerPoint</Application>
  <PresentationFormat>Affichage à l'écran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Perspective</vt:lpstr>
      <vt:lpstr>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Tendre vers un professeur unique en SSI</dc:title>
  <dc:creator>André</dc:creator>
  <cp:lastModifiedBy>Master</cp:lastModifiedBy>
  <cp:revision>51</cp:revision>
  <dcterms:created xsi:type="dcterms:W3CDTF">2013-11-15T15:24:07Z</dcterms:created>
  <dcterms:modified xsi:type="dcterms:W3CDTF">2014-03-26T17:07:56Z</dcterms:modified>
</cp:coreProperties>
</file>