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12" r:id="rId2"/>
    <p:sldId id="283" r:id="rId3"/>
    <p:sldId id="314" r:id="rId4"/>
    <p:sldId id="316" r:id="rId5"/>
    <p:sldId id="294" r:id="rId6"/>
    <p:sldId id="295" r:id="rId7"/>
    <p:sldId id="275" r:id="rId8"/>
    <p:sldId id="318" r:id="rId9"/>
    <p:sldId id="321" r:id="rId10"/>
    <p:sldId id="324" r:id="rId11"/>
    <p:sldId id="325" r:id="rId12"/>
    <p:sldId id="326" r:id="rId13"/>
    <p:sldId id="330" r:id="rId14"/>
    <p:sldId id="331" r:id="rId15"/>
    <p:sldId id="332" r:id="rId16"/>
    <p:sldId id="333" r:id="rId17"/>
    <p:sldId id="334" r:id="rId18"/>
    <p:sldId id="310"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6D6D"/>
    <a:srgbClr val="FF3300"/>
    <a:srgbClr val="947CB0"/>
    <a:srgbClr val="896FA9"/>
    <a:srgbClr val="00E6E1"/>
    <a:srgbClr val="00C5C0"/>
    <a:srgbClr val="008582"/>
    <a:srgbClr val="009999"/>
    <a:srgbClr val="DE5A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97" autoAdjust="0"/>
    <p:restoredTop sz="87605" autoAdjust="0"/>
  </p:normalViewPr>
  <p:slideViewPr>
    <p:cSldViewPr snapToGrid="0" snapToObjects="1">
      <p:cViewPr varScale="1">
        <p:scale>
          <a:sx n="68" d="100"/>
          <a:sy n="68" d="100"/>
        </p:scale>
        <p:origin x="-77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9" d="100"/>
          <a:sy n="59" d="100"/>
        </p:scale>
        <p:origin x="-2814" y="-96"/>
      </p:cViewPr>
      <p:guideLst>
        <p:guide orient="horz" pos="2880"/>
        <p:guide pos="2160"/>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A0DA56-494A-47B8-A17A-0AFD5B877D62}" type="datetimeFigureOut">
              <a:rPr lang="fr-FR" smtClean="0"/>
              <a:pPr/>
              <a:t>26/03/2014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ED0E0-50FD-48D2-AB17-123ADE815F14}"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D3B8A5-842C-48EC-81C4-5AB071220206}" type="datetimeFigureOut">
              <a:rPr lang="fr-FR" smtClean="0"/>
              <a:pPr/>
              <a:t>26/03/2014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235D0-9F7C-4535-9E3A-F79078621125}"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solidFill>
                  <a:srgbClr val="FF0000"/>
                </a:solidFill>
              </a:rPr>
              <a:t>Le but de cette présentation est de mettre en relief la complémentarité</a:t>
            </a:r>
            <a:r>
              <a:rPr lang="fr-FR" baseline="0" dirty="0" smtClean="0">
                <a:solidFill>
                  <a:srgbClr val="FF0000"/>
                </a:solidFill>
              </a:rPr>
              <a:t> que peuvent avoir les projets SSI et STI2D.</a:t>
            </a:r>
            <a:endParaRPr lang="fr-FR" dirty="0">
              <a:solidFill>
                <a:srgbClr val="FF0000"/>
              </a:solidFill>
            </a:endParaRPr>
          </a:p>
        </p:txBody>
      </p:sp>
      <p:sp>
        <p:nvSpPr>
          <p:cNvPr id="4" name="Espace réservé du numéro de diapositive 3"/>
          <p:cNvSpPr>
            <a:spLocks noGrp="1"/>
          </p:cNvSpPr>
          <p:nvPr>
            <p:ph type="sldNum" sz="quarter" idx="10"/>
          </p:nvPr>
        </p:nvSpPr>
        <p:spPr/>
        <p:txBody>
          <a:bodyPr/>
          <a:lstStyle/>
          <a:p>
            <a:fld id="{F3A235D0-9F7C-4535-9E3A-F79078621125}"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Tous les ans,  </a:t>
            </a:r>
            <a:r>
              <a:rPr lang="fr-FR" baseline="0" dirty="0" smtClean="0"/>
              <a:t>depuis 6 ans, </a:t>
            </a:r>
            <a:r>
              <a:rPr lang="fr-FR" dirty="0" smtClean="0"/>
              <a:t>nous participons</a:t>
            </a:r>
            <a:r>
              <a:rPr lang="fr-FR" baseline="0" dirty="0" smtClean="0"/>
              <a:t> à la compétition  « course en cours » qui est un projet pédagogique agréé par … et parrainé par …</a:t>
            </a:r>
            <a:endParaRPr lang="fr-FR" dirty="0"/>
          </a:p>
        </p:txBody>
      </p:sp>
      <p:sp>
        <p:nvSpPr>
          <p:cNvPr id="4" name="Espace réservé du numéro de diapositive 3"/>
          <p:cNvSpPr>
            <a:spLocks noGrp="1"/>
          </p:cNvSpPr>
          <p:nvPr>
            <p:ph type="sldNum" sz="quarter" idx="10"/>
          </p:nvPr>
        </p:nvSpPr>
        <p:spPr/>
        <p:txBody>
          <a:bodyPr/>
          <a:lstStyle/>
          <a:p>
            <a:fld id="{F3A235D0-9F7C-4535-9E3A-F79078621125}"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dirty="0" smtClean="0"/>
              <a:t>A l’origine c’est en 2</a:t>
            </a:r>
            <a:r>
              <a:rPr lang="fr-FR" sz="1200" baseline="30000" dirty="0" smtClean="0"/>
              <a:t>nde</a:t>
            </a:r>
            <a:r>
              <a:rPr lang="fr-FR" sz="1200" dirty="0" smtClean="0"/>
              <a:t> ISI que le projet a vu le jour. Le but ce projet est de créer</a:t>
            </a:r>
            <a:r>
              <a:rPr lang="fr-FR" sz="1200" baseline="0" dirty="0" smtClean="0"/>
              <a:t> une écurie de voitures de courses avec de  nombreux critères évalués … les performances de la voiture.</a:t>
            </a:r>
            <a:r>
              <a:rPr lang="fr-FR" baseline="0" dirty="0" smtClean="0"/>
              <a:t> La conception de la voiture devait intégrer le bloc de balsa fourni par l’organisation de course et la propulsion du véhicule par une cartouche de CO2.</a:t>
            </a:r>
          </a:p>
          <a:p>
            <a:r>
              <a:rPr lang="fr-FR" sz="1200" baseline="0" dirty="0" smtClean="0"/>
              <a:t>Comme vous allez le découvrir dans la vidéo qui va suivre, concevoir une voiture performante c’est viser la masse et l’effort de trainée mini et minimiser les pertes dans les guidages. Je vous laisse découvrir tous les aspect du projet en images.</a:t>
            </a:r>
          </a:p>
        </p:txBody>
      </p:sp>
      <p:sp>
        <p:nvSpPr>
          <p:cNvPr id="4" name="Espace réservé du numéro de diapositive 3"/>
          <p:cNvSpPr>
            <a:spLocks noGrp="1"/>
          </p:cNvSpPr>
          <p:nvPr>
            <p:ph type="sldNum" sz="quarter" idx="10"/>
          </p:nvPr>
        </p:nvSpPr>
        <p:spPr/>
        <p:txBody>
          <a:bodyPr/>
          <a:lstStyle/>
          <a:p>
            <a:fld id="{F3A235D0-9F7C-4535-9E3A-F79078621125}"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a:t>
            </a:r>
            <a:r>
              <a:rPr lang="fr-FR" baseline="0" dirty="0" smtClean="0"/>
              <a:t> partir de la saison 3, avec la réforme des lycées </a:t>
            </a:r>
            <a:r>
              <a:rPr lang="fr-FR" baseline="0" smtClean="0"/>
              <a:t>et l’arrivée des </a:t>
            </a:r>
            <a:r>
              <a:rPr lang="fr-FR" baseline="0" dirty="0" smtClean="0"/>
              <a:t>enseignements d’exploration, certains aspects du projet ont été développés en 2</a:t>
            </a:r>
            <a:r>
              <a:rPr lang="fr-FR" baseline="30000" dirty="0" smtClean="0"/>
              <a:t>nde</a:t>
            </a:r>
            <a:r>
              <a:rPr lang="fr-FR" baseline="0" dirty="0" smtClean="0"/>
              <a:t> CIT  d’autres en 2</a:t>
            </a:r>
            <a:r>
              <a:rPr lang="fr-FR" baseline="30000" dirty="0" smtClean="0"/>
              <a:t>nde</a:t>
            </a:r>
            <a:r>
              <a:rPr lang="fr-FR" baseline="0" dirty="0" smtClean="0"/>
              <a:t> SI.</a:t>
            </a:r>
          </a:p>
          <a:p>
            <a:r>
              <a:rPr lang="fr-FR" baseline="0" dirty="0" smtClean="0"/>
              <a:t>En CIT le changement essentiel à appréhender lors de la saison 3 ça a été le changement conséquent de dimensions de la voitures et donc la conception de la carrosserie qui allait intégrer le moteur.</a:t>
            </a:r>
          </a:p>
          <a:p>
            <a:r>
              <a:rPr lang="fr-FR" baseline="0" dirty="0" smtClean="0"/>
              <a:t>Mais il a fallu pour la première fois réfléchir à la conception de pneus pour la motricité. Nous avons de suite utiliser différents matériaux.</a:t>
            </a:r>
            <a:endParaRPr lang="fr-FR" dirty="0"/>
          </a:p>
        </p:txBody>
      </p:sp>
      <p:sp>
        <p:nvSpPr>
          <p:cNvPr id="4" name="Espace réservé du numéro de diapositive 3"/>
          <p:cNvSpPr>
            <a:spLocks noGrp="1"/>
          </p:cNvSpPr>
          <p:nvPr>
            <p:ph type="sldNum" sz="quarter" idx="10"/>
          </p:nvPr>
        </p:nvSpPr>
        <p:spPr/>
        <p:txBody>
          <a:bodyPr/>
          <a:lstStyle/>
          <a:p>
            <a:fld id="{F3A235D0-9F7C-4535-9E3A-F79078621125}"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En sciences de l’ingénieur la</a:t>
            </a:r>
            <a:r>
              <a:rPr lang="fr-FR" baseline="0" dirty="0" smtClean="0"/>
              <a:t> réflexion a davantage porté sur le comportement du véhicule.</a:t>
            </a:r>
            <a:endParaRPr lang="fr-FR" dirty="0"/>
          </a:p>
        </p:txBody>
      </p:sp>
      <p:sp>
        <p:nvSpPr>
          <p:cNvPr id="4" name="Espace réservé du numéro de diapositive 3"/>
          <p:cNvSpPr>
            <a:spLocks noGrp="1"/>
          </p:cNvSpPr>
          <p:nvPr>
            <p:ph type="sldNum" sz="quarter" idx="10"/>
          </p:nvPr>
        </p:nvSpPr>
        <p:spPr/>
        <p:txBody>
          <a:bodyPr/>
          <a:lstStyle/>
          <a:p>
            <a:fld id="{F3A235D0-9F7C-4535-9E3A-F79078621125}"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Avec la réforme du bac et l’apparition des projets, on a naturellement continué</a:t>
            </a:r>
            <a:r>
              <a:rPr lang="fr-FR" baseline="0" dirty="0" smtClean="0"/>
              <a:t> à utiliser ce projet avec pour objectifs:</a:t>
            </a:r>
          </a:p>
          <a:p>
            <a:pPr>
              <a:buFontTx/>
              <a:buChar char="-"/>
            </a:pPr>
            <a:r>
              <a:rPr lang="fr-FR" baseline="0" dirty="0" smtClean="0"/>
              <a:t> en ITEC, d’améliorer la conception de la voiture et </a:t>
            </a:r>
          </a:p>
          <a:p>
            <a:pPr>
              <a:buFontTx/>
              <a:buChar char="-"/>
            </a:pPr>
            <a:r>
              <a:rPr lang="fr-FR" baseline="0" dirty="0" smtClean="0"/>
              <a:t> en SI de construire un modèle du banc d’essai moteur avant d’envisager le modèle </a:t>
            </a:r>
            <a:r>
              <a:rPr lang="fr-FR" baseline="0" smtClean="0"/>
              <a:t>ultime comme va </a:t>
            </a:r>
            <a:r>
              <a:rPr lang="fr-FR" baseline="0" dirty="0" smtClean="0"/>
              <a:t>vous l’expliquer mon collègue.</a:t>
            </a:r>
            <a:endParaRPr lang="fr-FR" dirty="0"/>
          </a:p>
        </p:txBody>
      </p:sp>
      <p:sp>
        <p:nvSpPr>
          <p:cNvPr id="4" name="Espace réservé du numéro de diapositive 3"/>
          <p:cNvSpPr>
            <a:spLocks noGrp="1"/>
          </p:cNvSpPr>
          <p:nvPr>
            <p:ph type="sldNum" sz="quarter" idx="10"/>
          </p:nvPr>
        </p:nvSpPr>
        <p:spPr/>
        <p:txBody>
          <a:bodyPr/>
          <a:lstStyle/>
          <a:p>
            <a:fld id="{F3A235D0-9F7C-4535-9E3A-F79078621125}" type="slidenum">
              <a:rPr lang="fr-FR" smtClean="0"/>
              <a:pPr/>
              <a:t>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8"/>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C295B42-1BDA-40F0-9D08-C650834E35A7}" type="datetimeFigureOut">
              <a:rPr lang="fr-FR" smtClean="0"/>
              <a:pPr/>
              <a:t>26/03/2014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C295B42-1BDA-40F0-9D08-C650834E35A7}" type="datetimeFigureOut">
              <a:rPr lang="fr-FR" smtClean="0"/>
              <a:pPr/>
              <a:t>26/03/2014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41"/>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C295B42-1BDA-40F0-9D08-C650834E35A7}" type="datetimeFigureOut">
              <a:rPr lang="fr-FR" smtClean="0"/>
              <a:pPr/>
              <a:t>26/03/2014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C295B42-1BDA-40F0-9D08-C650834E35A7}" type="datetimeFigureOut">
              <a:rPr lang="fr-FR" smtClean="0"/>
              <a:pPr/>
              <a:t>26/03/2014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3"/>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C295B42-1BDA-40F0-9D08-C650834E35A7}" type="datetimeFigureOut">
              <a:rPr lang="fr-FR" smtClean="0"/>
              <a:pPr/>
              <a:t>26/03/2014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C295B42-1BDA-40F0-9D08-C650834E35A7}" type="datetimeFigureOut">
              <a:rPr lang="fr-FR" smtClean="0"/>
              <a:pPr/>
              <a:t>26/03/2014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8"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C295B42-1BDA-40F0-9D08-C650834E35A7}" type="datetimeFigureOut">
              <a:rPr lang="fr-FR" smtClean="0"/>
              <a:pPr/>
              <a:t>26/03/2014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C295B42-1BDA-40F0-9D08-C650834E35A7}" type="datetimeFigureOut">
              <a:rPr lang="fr-FR" smtClean="0"/>
              <a:pPr/>
              <a:t>26/03/2014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C295B42-1BDA-40F0-9D08-C650834E35A7}" type="datetimeFigureOut">
              <a:rPr lang="fr-FR" smtClean="0"/>
              <a:pPr/>
              <a:t>26/03/2014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3" y="273051"/>
            <a:ext cx="3008313" cy="1162051"/>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C295B42-1BDA-40F0-9D08-C650834E35A7}" type="datetimeFigureOut">
              <a:rPr lang="fr-FR" smtClean="0"/>
              <a:pPr/>
              <a:t>26/03/2014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2"/>
            <a:ext cx="5486400" cy="566739"/>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C295B42-1BDA-40F0-9D08-C650834E35A7}" type="datetimeFigureOut">
              <a:rPr lang="fr-FR" smtClean="0"/>
              <a:pPr/>
              <a:t>26/03/2014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95B42-1BDA-40F0-9D08-C650834E35A7}" type="datetimeFigureOut">
              <a:rPr lang="fr-FR" smtClean="0"/>
              <a:pPr/>
              <a:t>26/03/2014</a:t>
            </a:fld>
            <a:endParaRPr lang="fr-FR"/>
          </a:p>
        </p:txBody>
      </p:sp>
      <p:sp>
        <p:nvSpPr>
          <p:cNvPr id="5" name="Espace réservé du pied de page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1B493-01D1-49AB-B2A1-B44FF289297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11.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image" Target="../media/image60.jpeg"/><Relationship Id="rId3" Type="http://schemas.openxmlformats.org/officeDocument/2006/relationships/image" Target="../media/image50.jpeg"/><Relationship Id="rId7" Type="http://schemas.openxmlformats.org/officeDocument/2006/relationships/image" Target="../media/image54.jpeg"/><Relationship Id="rId12" Type="http://schemas.openxmlformats.org/officeDocument/2006/relationships/image" Target="../media/image59.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53.jpeg"/><Relationship Id="rId11" Type="http://schemas.openxmlformats.org/officeDocument/2006/relationships/image" Target="../media/image58.jpeg"/><Relationship Id="rId5" Type="http://schemas.openxmlformats.org/officeDocument/2006/relationships/image" Target="../media/image52.jpeg"/><Relationship Id="rId15" Type="http://schemas.openxmlformats.org/officeDocument/2006/relationships/image" Target="../media/image62.jpeg"/><Relationship Id="rId10" Type="http://schemas.openxmlformats.org/officeDocument/2006/relationships/image" Target="../media/image57.jpeg"/><Relationship Id="rId4" Type="http://schemas.openxmlformats.org/officeDocument/2006/relationships/image" Target="../media/image51.jpeg"/><Relationship Id="rId9" Type="http://schemas.openxmlformats.org/officeDocument/2006/relationships/image" Target="../media/image56.jpeg"/><Relationship Id="rId14" Type="http://schemas.openxmlformats.org/officeDocument/2006/relationships/image" Target="../media/image61.jpeg"/></Relationships>
</file>

<file path=ppt/slides/_rels/slide12.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pn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13.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slideLayout" Target="../slideLayouts/slideLayout2.xml"/><Relationship Id="rId7" Type="http://schemas.openxmlformats.org/officeDocument/2006/relationships/image" Target="../media/image71.jpeg"/><Relationship Id="rId2" Type="http://schemas.openxmlformats.org/officeDocument/2006/relationships/video" Target="file:///C:\Users\Jean-Michel\Documents\____ann&#233;e%20en%20cours\Projet%20cec_s&#233;minaire\pr&#233;sentations%20s&#233;minaires\diapo20-2_DSCF5763.wmv" TargetMode="External"/><Relationship Id="rId1" Type="http://schemas.openxmlformats.org/officeDocument/2006/relationships/video" Target="file:///C:\Users\Jean-Michel\Documents\____ann&#233;e%20en%20cours\Projet%20cec_s&#233;minaire\pr&#233;sentations%20s&#233;minaires\diapo20-1_DSCF5764.wmv" TargetMode="Externa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76.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1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image" Target="../media/image78.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Jean-Michel\Documents\____ann&#233;e%20en%20cours\Projet%20cec_s&#233;minaire\pr&#233;sentations%20s&#233;minaires\diapo23-1_DSCF5647.wmv" TargetMode="External"/><Relationship Id="rId1" Type="http://schemas.openxmlformats.org/officeDocument/2006/relationships/video" Target="file:///C:\Users\Jean-Michel\Documents\____ann&#233;e%20en%20cours\Projet%20cec_s&#233;minaire\pr&#233;sentations%20s&#233;minaires\diapo23-2_DSCF5777.wmv" TargetMode="Externa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image" Target="../media/image82.jpeg"/><Relationship Id="rId7" Type="http://schemas.openxmlformats.org/officeDocument/2006/relationships/image" Target="../media/image86.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1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3.xml"/><Relationship Id="rId7"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file:///C:\Users\Jean-Michel\Documents\____ann&#233;e%20en%20cours\Projet%20cec_s&#233;minaire\diaporama%20s&#233;minaire%20SI\vid&#233;o%20saisons%201%20et%202_.wmv" TargetMode="Externa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18" Type="http://schemas.openxmlformats.org/officeDocument/2006/relationships/image" Target="../media/image28.jpe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notesSlide" Target="../notesSlides/notesSlide4.xml"/><Relationship Id="rId16"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20.png"/><Relationship Id="rId19" Type="http://schemas.openxmlformats.org/officeDocument/2006/relationships/image" Target="../media/image9.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e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eg"/><Relationship Id="rId3" Type="http://schemas.openxmlformats.org/officeDocument/2006/relationships/video" Target="file:///C:\Users\Jean-Michel\Documents\____ann&#233;e%20en%20cours\Projet%20cec_s&#233;minaire\pr&#233;sentations%20s&#233;minaires\diapo5-1_DSCF4969.wmv" TargetMode="External"/><Relationship Id="rId7" Type="http://schemas.openxmlformats.org/officeDocument/2006/relationships/image" Target="../media/image29.jpeg"/><Relationship Id="rId12" Type="http://schemas.openxmlformats.org/officeDocument/2006/relationships/image" Target="../media/image34.png"/><Relationship Id="rId2" Type="http://schemas.openxmlformats.org/officeDocument/2006/relationships/video" Target="file:///C:\Users\Jean-Michel\Documents\____ann&#233;e%20en%20cours\Projet%20cec_s&#233;minaire\pr&#233;sentations%20s&#233;minaires\diapo5-3_DSCF5674.wmv" TargetMode="External"/><Relationship Id="rId16" Type="http://schemas.openxmlformats.org/officeDocument/2006/relationships/image" Target="../media/image38.png"/><Relationship Id="rId1" Type="http://schemas.openxmlformats.org/officeDocument/2006/relationships/video" Target="file:///C:\Users\Jean-Michel\Documents\____ann&#233;e%20en%20cours\Projet%20cec_s&#233;minaire\pr&#233;sentations%20s&#233;minaires\diapo5-2_DSCF5695.wmv" TargetMode="External"/><Relationship Id="rId6" Type="http://schemas.openxmlformats.org/officeDocument/2006/relationships/image" Target="../media/image9.jpeg"/><Relationship Id="rId11" Type="http://schemas.openxmlformats.org/officeDocument/2006/relationships/image" Target="../media/image33.png"/><Relationship Id="rId5" Type="http://schemas.openxmlformats.org/officeDocument/2006/relationships/notesSlide" Target="../notesSlides/notesSlide5.xml"/><Relationship Id="rId15" Type="http://schemas.openxmlformats.org/officeDocument/2006/relationships/image" Target="../media/image37.png"/><Relationship Id="rId10" Type="http://schemas.openxmlformats.org/officeDocument/2006/relationships/image" Target="../media/image32.jpeg"/><Relationship Id="rId4" Type="http://schemas.openxmlformats.org/officeDocument/2006/relationships/slideLayout" Target="../slideLayouts/slideLayout7.xml"/><Relationship Id="rId9" Type="http://schemas.openxmlformats.org/officeDocument/2006/relationships/image" Target="../media/image31.jpeg"/><Relationship Id="rId14"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9.jpeg"/><Relationship Id="rId7"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40.jpeg"/><Relationship Id="rId4" Type="http://schemas.openxmlformats.org/officeDocument/2006/relationships/image" Target="../media/image33.png"/><Relationship Id="rId9" Type="http://schemas.openxmlformats.org/officeDocument/2006/relationships/image" Target="../media/image41.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Jean-Michel\Documents\____ann&#233;e%20en%20cours\Projet%20cec_s&#233;minaire\pr&#233;sentations%20s&#233;minaires\diapo8-2_DSCF5648.wmv" TargetMode="External"/><Relationship Id="rId1" Type="http://schemas.openxmlformats.org/officeDocument/2006/relationships/video" Target="file:///C:\Users\Jean-Michel\Documents\____ann&#233;e%20en%20cours\Projet%20cec_s&#233;minaire\pr&#233;sentations%20s&#233;minaires\diapo8-1_DSCF5651.wmv" TargetMode="Externa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descr="ac Lille 0 40 100 0.png"/>
          <p:cNvPicPr>
            <a:picLocks noChangeAspect="1"/>
          </p:cNvPicPr>
          <p:nvPr/>
        </p:nvPicPr>
        <p:blipFill>
          <a:blip r:embed="rId3" cstate="print"/>
          <a:stretch>
            <a:fillRect/>
          </a:stretch>
        </p:blipFill>
        <p:spPr>
          <a:xfrm>
            <a:off x="7735826" y="101078"/>
            <a:ext cx="1302011" cy="1631435"/>
          </a:xfrm>
          <a:prstGeom prst="rect">
            <a:avLst/>
          </a:prstGeom>
        </p:spPr>
      </p:pic>
      <p:pic>
        <p:nvPicPr>
          <p:cNvPr id="8" name="Image 7" descr="menu_tpworks_STI2D.jpg"/>
          <p:cNvPicPr>
            <a:picLocks noChangeAspect="1"/>
          </p:cNvPicPr>
          <p:nvPr/>
        </p:nvPicPr>
        <p:blipFill>
          <a:blip r:embed="rId4" cstate="print"/>
          <a:stretch>
            <a:fillRect/>
          </a:stretch>
        </p:blipFill>
        <p:spPr>
          <a:xfrm>
            <a:off x="0" y="-24880"/>
            <a:ext cx="2286000" cy="6858000"/>
          </a:xfrm>
          <a:prstGeom prst="rect">
            <a:avLst/>
          </a:prstGeom>
        </p:spPr>
      </p:pic>
      <p:sp>
        <p:nvSpPr>
          <p:cNvPr id="16" name="ZoneTexte 15"/>
          <p:cNvSpPr txBox="1"/>
          <p:nvPr/>
        </p:nvSpPr>
        <p:spPr>
          <a:xfrm>
            <a:off x="0" y="455782"/>
            <a:ext cx="2286000" cy="2185214"/>
          </a:xfrm>
          <a:prstGeom prst="rect">
            <a:avLst/>
          </a:prstGeom>
          <a:noFill/>
        </p:spPr>
        <p:txBody>
          <a:bodyPr wrap="square" rtlCol="0">
            <a:spAutoFit/>
          </a:bodyPr>
          <a:lstStyle/>
          <a:p>
            <a:pPr algn="ctr"/>
            <a:r>
              <a:rPr lang="fr-FR" sz="36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rPr>
              <a:t>Séminaire </a:t>
            </a:r>
          </a:p>
          <a:p>
            <a:pPr algn="ctr"/>
            <a:r>
              <a:rPr lang="fr-FR" sz="36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rPr>
              <a:t>S SI</a:t>
            </a:r>
          </a:p>
          <a:p>
            <a:pPr algn="ctr"/>
            <a:endParaRPr lang="fr-FR" sz="36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endParaRPr>
          </a:p>
          <a:p>
            <a:pPr algn="ctr"/>
            <a:r>
              <a:rPr lang="fr-FR" sz="28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rPr>
              <a:t>27 mars 2014</a:t>
            </a:r>
            <a:endParaRPr lang="fr-FR" sz="28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endParaRPr>
          </a:p>
        </p:txBody>
      </p:sp>
      <p:sp>
        <p:nvSpPr>
          <p:cNvPr id="9" name="ZoneTexte 8"/>
          <p:cNvSpPr txBox="1"/>
          <p:nvPr/>
        </p:nvSpPr>
        <p:spPr>
          <a:xfrm>
            <a:off x="2292629" y="2054087"/>
            <a:ext cx="5844209" cy="2308324"/>
          </a:xfrm>
          <a:prstGeom prst="rect">
            <a:avLst/>
          </a:prstGeom>
          <a:noFill/>
        </p:spPr>
        <p:txBody>
          <a:bodyPr wrap="square" rtlCol="0">
            <a:spAutoFit/>
          </a:bodyPr>
          <a:lstStyle/>
          <a:p>
            <a:pPr algn="ctr"/>
            <a:r>
              <a:rPr lang="fr-FR" sz="3600" dirty="0" smtClean="0">
                <a:ln w="18415" cmpd="sng">
                  <a:noFill/>
                  <a:prstDash val="solid"/>
                </a:ln>
                <a:solidFill>
                  <a:srgbClr val="FF0000"/>
                </a:solidFill>
                <a:effectLst>
                  <a:reflection blurRad="6350" stA="55000" endA="300" endPos="45500" dir="5400000" sy="-100000" algn="bl" rotWithShape="0"/>
                </a:effectLst>
              </a:rPr>
              <a:t>Projet SSI – STI2D</a:t>
            </a:r>
          </a:p>
          <a:p>
            <a:pPr algn="ctr"/>
            <a:endParaRPr lang="fr-FR" sz="3600" dirty="0" smtClean="0">
              <a:ln w="18415" cmpd="sng">
                <a:noFill/>
                <a:prstDash val="solid"/>
              </a:ln>
              <a:solidFill>
                <a:srgbClr val="FF0000"/>
              </a:solidFill>
              <a:effectLst>
                <a:reflection blurRad="6350" stA="55000" endA="300" endPos="45500" dir="5400000" sy="-100000" algn="bl" rotWithShape="0"/>
              </a:effectLst>
            </a:endParaRPr>
          </a:p>
          <a:p>
            <a:pPr algn="ctr"/>
            <a:r>
              <a:rPr lang="fr-FR" sz="3600" dirty="0" smtClean="0">
                <a:ln w="18415" cmpd="sng">
                  <a:noFill/>
                  <a:prstDash val="solid"/>
                </a:ln>
                <a:effectLst>
                  <a:reflection blurRad="6350" stA="55000" endA="300" endPos="45500" dir="5400000" sy="-100000" algn="bl" rotWithShape="0"/>
                </a:effectLst>
              </a:rPr>
              <a:t>Les approches complémentaires du projet</a:t>
            </a:r>
          </a:p>
        </p:txBody>
      </p:sp>
      <p:sp>
        <p:nvSpPr>
          <p:cNvPr id="7" name="Espace réservé du numéro de diapositive 4"/>
          <p:cNvSpPr>
            <a:spLocks noGrp="1"/>
          </p:cNvSpPr>
          <p:nvPr>
            <p:ph type="sldNum" sz="quarter" idx="12"/>
          </p:nvPr>
        </p:nvSpPr>
        <p:spPr>
          <a:xfrm>
            <a:off x="7010400" y="6475621"/>
            <a:ext cx="2133600" cy="365125"/>
          </a:xfrm>
        </p:spPr>
        <p:txBody>
          <a:bodyPr/>
          <a:lstStyle/>
          <a:p>
            <a:fld id="{1241D18C-4869-4210-9335-0F84A51A443B}" type="slidenum">
              <a:rPr lang="fr-FR" smtClean="0"/>
              <a:pPr/>
              <a:t>1</a:t>
            </a:fld>
            <a:endParaRPr lang="fr-FR"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e 60"/>
          <p:cNvGrpSpPr/>
          <p:nvPr/>
        </p:nvGrpSpPr>
        <p:grpSpPr>
          <a:xfrm>
            <a:off x="217298" y="44624"/>
            <a:ext cx="6798304" cy="1942808"/>
            <a:chOff x="574129" y="622096"/>
            <a:chExt cx="6798304" cy="5913452"/>
          </a:xfrm>
        </p:grpSpPr>
        <p:cxnSp>
          <p:nvCxnSpPr>
            <p:cNvPr id="40" name="Connecteur droit 39"/>
            <p:cNvCxnSpPr/>
            <p:nvPr/>
          </p:nvCxnSpPr>
          <p:spPr>
            <a:xfrm flipV="1">
              <a:off x="5420690"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42" name="Connecteur droit 41"/>
            <p:cNvCxnSpPr/>
            <p:nvPr/>
          </p:nvCxnSpPr>
          <p:spPr>
            <a:xfrm flipV="1">
              <a:off x="2499065"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44" name="Connecteur droit 43"/>
            <p:cNvCxnSpPr/>
            <p:nvPr/>
          </p:nvCxnSpPr>
          <p:spPr>
            <a:xfrm flipV="1">
              <a:off x="3472940"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1" name="Connecteur droit 50"/>
            <p:cNvCxnSpPr/>
            <p:nvPr/>
          </p:nvCxnSpPr>
          <p:spPr>
            <a:xfrm flipV="1">
              <a:off x="4446815"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5" name="Connecteur droit 54"/>
            <p:cNvCxnSpPr/>
            <p:nvPr/>
          </p:nvCxnSpPr>
          <p:spPr>
            <a:xfrm flipV="1">
              <a:off x="6394565"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7" name="Connecteur droit 56"/>
            <p:cNvCxnSpPr/>
            <p:nvPr/>
          </p:nvCxnSpPr>
          <p:spPr>
            <a:xfrm flipV="1">
              <a:off x="7372433"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8" name="Connecteur droit 57"/>
            <p:cNvCxnSpPr/>
            <p:nvPr/>
          </p:nvCxnSpPr>
          <p:spPr>
            <a:xfrm flipV="1">
              <a:off x="1525190" y="622096"/>
              <a:ext cx="0" cy="5913450"/>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9" name="Connecteur droit 58"/>
            <p:cNvCxnSpPr/>
            <p:nvPr/>
          </p:nvCxnSpPr>
          <p:spPr>
            <a:xfrm flipV="1">
              <a:off x="574129" y="622098"/>
              <a:ext cx="0" cy="5913450"/>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grpSp>
      <p:sp>
        <p:nvSpPr>
          <p:cNvPr id="62" name="Rectangle 61"/>
          <p:cNvSpPr/>
          <p:nvPr/>
        </p:nvSpPr>
        <p:spPr>
          <a:xfrm>
            <a:off x="179513" y="1813412"/>
            <a:ext cx="8784976" cy="4495911"/>
          </a:xfrm>
          <a:prstGeom prst="rect">
            <a:avLst/>
          </a:prstGeom>
          <a:solidFill>
            <a:schemeClr val="bg1"/>
          </a:solidFill>
          <a:ln w="9525">
            <a:solidFill>
              <a:schemeClr val="tx1"/>
            </a:solidFill>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pic>
        <p:nvPicPr>
          <p:cNvPr id="64" name="Image 63" descr="logo lille.jpg"/>
          <p:cNvPicPr>
            <a:picLocks noChangeAspect="1"/>
          </p:cNvPicPr>
          <p:nvPr/>
        </p:nvPicPr>
        <p:blipFill>
          <a:blip r:embed="rId2" cstate="print"/>
          <a:stretch>
            <a:fillRect/>
          </a:stretch>
        </p:blipFill>
        <p:spPr>
          <a:xfrm>
            <a:off x="323529" y="6352752"/>
            <a:ext cx="432236" cy="476672"/>
          </a:xfrm>
          <a:prstGeom prst="rect">
            <a:avLst/>
          </a:prstGeom>
        </p:spPr>
      </p:pic>
      <p:sp>
        <p:nvSpPr>
          <p:cNvPr id="56" name="ZoneTexte 55"/>
          <p:cNvSpPr txBox="1"/>
          <p:nvPr/>
        </p:nvSpPr>
        <p:spPr>
          <a:xfrm>
            <a:off x="2498035" y="6445516"/>
            <a:ext cx="4147930" cy="307777"/>
          </a:xfrm>
          <a:prstGeom prst="rect">
            <a:avLst/>
          </a:prstGeom>
          <a:noFill/>
        </p:spPr>
        <p:txBody>
          <a:bodyPr wrap="square" rtlCol="0">
            <a:spAutoFit/>
          </a:bodyPr>
          <a:lstStyle/>
          <a:p>
            <a:pPr algn="ctr"/>
            <a:r>
              <a:rPr lang="fr-FR" sz="1400" dirty="0" smtClean="0">
                <a:solidFill>
                  <a:schemeClr val="bg1">
                    <a:lumMod val="65000"/>
                  </a:schemeClr>
                </a:solidFill>
              </a:rPr>
              <a:t>Motricité de la voiture « course en cours »</a:t>
            </a:r>
            <a:endParaRPr lang="fr-FR" sz="1400" dirty="0">
              <a:solidFill>
                <a:schemeClr val="bg1">
                  <a:lumMod val="65000"/>
                </a:schemeClr>
              </a:solidFill>
            </a:endParaRPr>
          </a:p>
        </p:txBody>
      </p:sp>
      <p:pic>
        <p:nvPicPr>
          <p:cNvPr id="34" name="Image 33" descr="brainstorming.jpg"/>
          <p:cNvPicPr>
            <a:picLocks noChangeAspect="1"/>
          </p:cNvPicPr>
          <p:nvPr/>
        </p:nvPicPr>
        <p:blipFill>
          <a:blip r:embed="rId3" cstate="print">
            <a:grayscl/>
          </a:blip>
          <a:stretch>
            <a:fillRect/>
          </a:stretch>
        </p:blipFill>
        <p:spPr>
          <a:xfrm>
            <a:off x="601897" y="2998792"/>
            <a:ext cx="3540194" cy="2655145"/>
          </a:xfrm>
          <a:prstGeom prst="rect">
            <a:avLst/>
          </a:prstGeom>
          <a:ln>
            <a:noFill/>
          </a:ln>
          <a:effectLst>
            <a:outerShdw blurRad="292100" dist="139700" dir="2700000" algn="tl" rotWithShape="0">
              <a:srgbClr val="333333">
                <a:alpha val="65000"/>
              </a:srgbClr>
            </a:outerShdw>
          </a:effectLst>
        </p:spPr>
      </p:pic>
      <p:pic>
        <p:nvPicPr>
          <p:cNvPr id="35" name="Image 34" descr="carte mentale2.jpg"/>
          <p:cNvPicPr>
            <a:picLocks noChangeAspect="1"/>
          </p:cNvPicPr>
          <p:nvPr/>
        </p:nvPicPr>
        <p:blipFill>
          <a:blip r:embed="rId4" cstate="print"/>
          <a:srcRect l="1963" t="16116" r="1963" b="8001"/>
          <a:stretch>
            <a:fillRect/>
          </a:stretch>
        </p:blipFill>
        <p:spPr>
          <a:xfrm>
            <a:off x="4510814" y="2600410"/>
            <a:ext cx="3921976" cy="2323314"/>
          </a:xfrm>
          <a:prstGeom prst="rect">
            <a:avLst/>
          </a:prstGeom>
          <a:scene3d>
            <a:camera prst="isometricOffAxis1Right"/>
            <a:lightRig rig="threePt" dir="t"/>
          </a:scene3d>
        </p:spPr>
      </p:pic>
      <p:pic>
        <p:nvPicPr>
          <p:cNvPr id="36" name="Image 35" descr="carte mentale1.jpg"/>
          <p:cNvPicPr>
            <a:picLocks noChangeAspect="1"/>
          </p:cNvPicPr>
          <p:nvPr/>
        </p:nvPicPr>
        <p:blipFill>
          <a:blip r:embed="rId5" cstate="print"/>
          <a:srcRect l="7042" t="11315" r="19500" b="14018"/>
          <a:stretch>
            <a:fillRect/>
          </a:stretch>
        </p:blipFill>
        <p:spPr>
          <a:xfrm>
            <a:off x="5478316" y="3258012"/>
            <a:ext cx="3391840" cy="2585735"/>
          </a:xfrm>
          <a:prstGeom prst="rect">
            <a:avLst/>
          </a:prstGeom>
          <a:scene3d>
            <a:camera prst="isometricOffAxis2Left"/>
            <a:lightRig rig="threePt" dir="t"/>
          </a:scene3d>
        </p:spPr>
      </p:pic>
      <p:sp>
        <p:nvSpPr>
          <p:cNvPr id="60" name="Rectangle 59"/>
          <p:cNvSpPr/>
          <p:nvPr/>
        </p:nvSpPr>
        <p:spPr>
          <a:xfrm>
            <a:off x="8496945" y="85219"/>
            <a:ext cx="539552" cy="1615591"/>
          </a:xfrm>
          <a:prstGeom prst="rect">
            <a:avLst/>
          </a:prstGeom>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61" name="Flèche droite 60"/>
          <p:cNvSpPr/>
          <p:nvPr/>
        </p:nvSpPr>
        <p:spPr>
          <a:xfrm>
            <a:off x="179515" y="44627"/>
            <a:ext cx="8253275" cy="831272"/>
          </a:xfrm>
          <a:prstGeom prst="rightArrow">
            <a:avLst/>
          </a:prstGeom>
          <a:solidFill>
            <a:schemeClr val="tx1">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65" name="Rectangle à coins arrondis 64"/>
          <p:cNvSpPr/>
          <p:nvPr/>
        </p:nvSpPr>
        <p:spPr>
          <a:xfrm>
            <a:off x="236807" y="134031"/>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solidFill>
                  <a:schemeClr val="tx1">
                    <a:lumMod val="65000"/>
                    <a:lumOff val="35000"/>
                  </a:schemeClr>
                </a:solidFill>
              </a:rPr>
              <a:t>Besoin</a:t>
            </a:r>
            <a:endParaRPr lang="fr-FR" b="1" dirty="0">
              <a:solidFill>
                <a:schemeClr val="tx1">
                  <a:lumMod val="65000"/>
                  <a:lumOff val="35000"/>
                </a:schemeClr>
              </a:solidFill>
            </a:endParaRPr>
          </a:p>
        </p:txBody>
      </p:sp>
      <p:sp>
        <p:nvSpPr>
          <p:cNvPr id="66" name="Rectangle à coins arrondis 65"/>
          <p:cNvSpPr/>
          <p:nvPr/>
        </p:nvSpPr>
        <p:spPr>
          <a:xfrm>
            <a:off x="2189449" y="135727"/>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Avant-projet</a:t>
            </a:r>
          </a:p>
        </p:txBody>
      </p:sp>
      <p:sp>
        <p:nvSpPr>
          <p:cNvPr id="67" name="Rectangle à coins arrondis 66"/>
          <p:cNvSpPr/>
          <p:nvPr/>
        </p:nvSpPr>
        <p:spPr>
          <a:xfrm>
            <a:off x="3165770" y="136577"/>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Projet </a:t>
            </a:r>
            <a:r>
              <a:rPr lang="fr-FR" sz="1200" dirty="0" smtClean="0">
                <a:solidFill>
                  <a:schemeClr val="tx1">
                    <a:lumMod val="65000"/>
                    <a:lumOff val="35000"/>
                  </a:schemeClr>
                </a:solidFill>
              </a:rPr>
              <a:t>détaillé</a:t>
            </a:r>
            <a:endParaRPr lang="fr-FR" sz="1200" dirty="0">
              <a:solidFill>
                <a:schemeClr val="tx1">
                  <a:lumMod val="65000"/>
                  <a:lumOff val="35000"/>
                </a:schemeClr>
              </a:solidFill>
            </a:endParaRPr>
          </a:p>
        </p:txBody>
      </p:sp>
      <p:sp>
        <p:nvSpPr>
          <p:cNvPr id="68" name="Rectangle à coins arrondis 67"/>
          <p:cNvSpPr/>
          <p:nvPr/>
        </p:nvSpPr>
        <p:spPr>
          <a:xfrm>
            <a:off x="4142091" y="137423"/>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Maquette &amp; </a:t>
            </a:r>
            <a:r>
              <a:rPr lang="fr-FR" sz="1200" dirty="0" smtClean="0">
                <a:solidFill>
                  <a:schemeClr val="tx1">
                    <a:lumMod val="65000"/>
                    <a:lumOff val="35000"/>
                  </a:schemeClr>
                </a:solidFill>
              </a:rPr>
              <a:t>prototype</a:t>
            </a:r>
            <a:endParaRPr lang="fr-FR" sz="1200" dirty="0">
              <a:solidFill>
                <a:schemeClr val="tx1">
                  <a:lumMod val="65000"/>
                  <a:lumOff val="35000"/>
                </a:schemeClr>
              </a:solidFill>
            </a:endParaRPr>
          </a:p>
        </p:txBody>
      </p:sp>
      <p:sp>
        <p:nvSpPr>
          <p:cNvPr id="69" name="Rectangle à coins arrondis 68"/>
          <p:cNvSpPr/>
          <p:nvPr/>
        </p:nvSpPr>
        <p:spPr>
          <a:xfrm>
            <a:off x="5103298" y="138273"/>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Tests &amp; </a:t>
            </a:r>
            <a:r>
              <a:rPr lang="fr-FR" sz="1200" dirty="0" smtClean="0">
                <a:solidFill>
                  <a:schemeClr val="tx1">
                    <a:lumMod val="65000"/>
                    <a:lumOff val="35000"/>
                  </a:schemeClr>
                </a:solidFill>
              </a:rPr>
              <a:t>validation</a:t>
            </a:r>
            <a:endParaRPr lang="fr-FR" sz="1200" dirty="0">
              <a:solidFill>
                <a:schemeClr val="tx1">
                  <a:lumMod val="65000"/>
                  <a:lumOff val="35000"/>
                </a:schemeClr>
              </a:solidFill>
            </a:endParaRPr>
          </a:p>
        </p:txBody>
      </p:sp>
      <p:sp>
        <p:nvSpPr>
          <p:cNvPr id="70" name="Flèche droite 69"/>
          <p:cNvSpPr/>
          <p:nvPr/>
        </p:nvSpPr>
        <p:spPr>
          <a:xfrm>
            <a:off x="179515" y="940136"/>
            <a:ext cx="8253275" cy="831272"/>
          </a:xfrm>
          <a:prstGeom prst="rightArrow">
            <a:avLst/>
          </a:prstGeom>
          <a:solidFill>
            <a:schemeClr val="tx1">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71" name="Rectangle à coins arrondis 70"/>
          <p:cNvSpPr/>
          <p:nvPr/>
        </p:nvSpPr>
        <p:spPr>
          <a:xfrm>
            <a:off x="6057081" y="1032500"/>
            <a:ext cx="928225"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Restitution</a:t>
            </a:r>
          </a:p>
        </p:txBody>
      </p:sp>
      <p:sp>
        <p:nvSpPr>
          <p:cNvPr id="72" name="Rectangle 71"/>
          <p:cNvSpPr/>
          <p:nvPr/>
        </p:nvSpPr>
        <p:spPr>
          <a:xfrm>
            <a:off x="2142237" y="1032499"/>
            <a:ext cx="971551" cy="741600"/>
          </a:xfrm>
          <a:prstGeom prst="rect">
            <a:avLst/>
          </a:prstGeom>
          <a:gradFill rotWithShape="0">
            <a:gsLst>
              <a:gs pos="0">
                <a:srgbClr val="000000">
                  <a:gamma/>
                  <a:tint val="50588"/>
                  <a:invGamma/>
                </a:srgbClr>
              </a:gs>
              <a:gs pos="100000">
                <a:srgbClr val="000000"/>
              </a:gs>
            </a:gsLst>
            <a:lin ang="5400000" scaled="1"/>
          </a:gradFill>
          <a:ln w="9525">
            <a:solidFill>
              <a:srgbClr val="000000"/>
            </a:solidFill>
            <a:miter lim="800000"/>
            <a:headEnd/>
            <a:tailEnd/>
          </a:ln>
        </p:spPr>
        <p:txBody>
          <a:bodyPr vert="horz" wrap="square" lIns="36000" tIns="45720" rIns="36000" bIns="45720" numCol="1" anchor="ctr" anchorCtr="0" compatLnSpc="1">
            <a:prstTxWarp prst="textNoShape">
              <a:avLst/>
            </a:prstTxWarp>
          </a:bodyPr>
          <a:lstStyle/>
          <a:p>
            <a:pPr algn="ctr"/>
            <a:r>
              <a:rPr lang="fr-FR" sz="1200" dirty="0" smtClean="0">
                <a:solidFill>
                  <a:schemeClr val="bg1"/>
                </a:solidFill>
                <a:effectLst>
                  <a:outerShdw blurRad="38100" dist="38100" dir="2700000" algn="tl">
                    <a:srgbClr val="000000">
                      <a:alpha val="43137"/>
                    </a:srgbClr>
                  </a:outerShdw>
                </a:effectLst>
              </a:rPr>
              <a:t>Conception préliminaire</a:t>
            </a:r>
          </a:p>
        </p:txBody>
      </p:sp>
      <p:sp>
        <p:nvSpPr>
          <p:cNvPr id="73" name="Rectangle à coins arrondis 72"/>
          <p:cNvSpPr/>
          <p:nvPr/>
        </p:nvSpPr>
        <p:spPr>
          <a:xfrm>
            <a:off x="5071606" y="1032500"/>
            <a:ext cx="973878"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solidFill>
                  <a:schemeClr val="bg1"/>
                </a:solidFill>
                <a:effectLst>
                  <a:outerShdw blurRad="38100" dist="38100" dir="2700000" algn="tl">
                    <a:srgbClr val="000000">
                      <a:alpha val="43137"/>
                    </a:srgbClr>
                  </a:outerShdw>
                </a:effectLst>
              </a:rPr>
              <a:t>Tests &amp; Validation</a:t>
            </a:r>
          </a:p>
        </p:txBody>
      </p:sp>
      <p:sp>
        <p:nvSpPr>
          <p:cNvPr id="74" name="Rectangle à coins arrondis 73"/>
          <p:cNvSpPr/>
          <p:nvPr/>
        </p:nvSpPr>
        <p:spPr>
          <a:xfrm>
            <a:off x="4094660" y="1032500"/>
            <a:ext cx="966160"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Maquettage ou prototypage</a:t>
            </a:r>
          </a:p>
        </p:txBody>
      </p:sp>
      <p:sp>
        <p:nvSpPr>
          <p:cNvPr id="75" name="Rectangle à coins arrondis 74"/>
          <p:cNvSpPr/>
          <p:nvPr/>
        </p:nvSpPr>
        <p:spPr>
          <a:xfrm>
            <a:off x="3127520" y="1032500"/>
            <a:ext cx="957193"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Conception détaillée, simulation</a:t>
            </a:r>
          </a:p>
        </p:txBody>
      </p:sp>
      <p:sp>
        <p:nvSpPr>
          <p:cNvPr id="76" name="Ellipse 75"/>
          <p:cNvSpPr/>
          <p:nvPr/>
        </p:nvSpPr>
        <p:spPr>
          <a:xfrm>
            <a:off x="7174236" y="1032496"/>
            <a:ext cx="646552" cy="646552"/>
          </a:xfrm>
          <a:prstGeom prst="ellipse">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fr-FR" sz="2000" dirty="0" smtClean="0"/>
              <a:t>70h</a:t>
            </a:r>
            <a:endParaRPr lang="fr-FR" sz="1000" dirty="0"/>
          </a:p>
        </p:txBody>
      </p:sp>
      <p:sp>
        <p:nvSpPr>
          <p:cNvPr id="77" name="Rectangle à coins arrondis 76"/>
          <p:cNvSpPr/>
          <p:nvPr/>
        </p:nvSpPr>
        <p:spPr>
          <a:xfrm>
            <a:off x="1222646" y="134694"/>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solidFill>
                  <a:schemeClr val="tx1">
                    <a:lumMod val="65000"/>
                    <a:lumOff val="35000"/>
                  </a:schemeClr>
                </a:solidFill>
              </a:rPr>
              <a:t>Étude de faisabilité</a:t>
            </a:r>
            <a:endParaRPr lang="fr-FR" sz="1200" dirty="0">
              <a:solidFill>
                <a:schemeClr val="tx1">
                  <a:lumMod val="65000"/>
                  <a:lumOff val="35000"/>
                </a:schemeClr>
              </a:solidFill>
            </a:endParaRPr>
          </a:p>
        </p:txBody>
      </p:sp>
      <p:sp>
        <p:nvSpPr>
          <p:cNvPr id="78" name="Rectangle à coins arrondis 77"/>
          <p:cNvSpPr/>
          <p:nvPr/>
        </p:nvSpPr>
        <p:spPr>
          <a:xfrm>
            <a:off x="201806" y="1032496"/>
            <a:ext cx="1923769" cy="648000"/>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Idée, besoin et définition du projet</a:t>
            </a:r>
          </a:p>
        </p:txBody>
      </p:sp>
      <p:sp>
        <p:nvSpPr>
          <p:cNvPr id="79" name="Rectangle à coins arrondis 78"/>
          <p:cNvSpPr/>
          <p:nvPr/>
        </p:nvSpPr>
        <p:spPr>
          <a:xfrm>
            <a:off x="2140649" y="764707"/>
            <a:ext cx="1000123" cy="340543"/>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dirty="0" smtClean="0"/>
              <a:t>Phase 2</a:t>
            </a:r>
            <a:endParaRPr lang="fr-FR" dirty="0"/>
          </a:p>
        </p:txBody>
      </p:sp>
      <p:sp>
        <p:nvSpPr>
          <p:cNvPr id="80" name="Espace réservé du numéro de diapositive 4"/>
          <p:cNvSpPr>
            <a:spLocks noGrp="1"/>
          </p:cNvSpPr>
          <p:nvPr>
            <p:ph type="sldNum" sz="quarter" idx="12"/>
          </p:nvPr>
        </p:nvSpPr>
        <p:spPr>
          <a:xfrm>
            <a:off x="7010400" y="6492875"/>
            <a:ext cx="2133600" cy="365125"/>
          </a:xfrm>
        </p:spPr>
        <p:txBody>
          <a:bodyPr/>
          <a:lstStyle/>
          <a:p>
            <a:fld id="{1241D18C-4869-4210-9335-0F84A51A443B}" type="slidenum">
              <a:rPr lang="fr-FR" smtClean="0"/>
              <a:pPr/>
              <a:t>10</a:t>
            </a:fld>
            <a:endParaRPr lang="fr-FR" dirty="0"/>
          </a:p>
        </p:txBody>
      </p:sp>
      <p:sp>
        <p:nvSpPr>
          <p:cNvPr id="37" name="Rectangle 36"/>
          <p:cNvSpPr/>
          <p:nvPr/>
        </p:nvSpPr>
        <p:spPr>
          <a:xfrm>
            <a:off x="197051" y="1987431"/>
            <a:ext cx="8784000" cy="4001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balanced" dir="t">
                <a:rot lat="0" lon="0" rev="2100000"/>
              </a:lightRig>
            </a:scene3d>
            <a:sp3d prstMaterial="metal">
              <a:contourClr>
                <a:schemeClr val="bg2"/>
              </a:contourClr>
            </a:sp3d>
          </a:bodyPr>
          <a:lstStyle/>
          <a:p>
            <a:pPr algn="ctr"/>
            <a:r>
              <a:rPr lang="fr-FR" sz="2000" b="1" dirty="0" smtClean="0">
                <a:ln w="50800"/>
              </a:rPr>
              <a:t>Dérouler une méthode de créativité rationnelle: TRIZ et/ou ASIT - Brainstorming</a:t>
            </a:r>
            <a:endParaRPr lang="fr-FR" sz="2000" b="1" dirty="0">
              <a:ln w="50800"/>
            </a:endParaRPr>
          </a:p>
        </p:txBody>
      </p:sp>
    </p:spTree>
    <p:extLst>
      <p:ext uri="{BB962C8B-B14F-4D97-AF65-F5344CB8AC3E}">
        <p14:creationId xmlns:p14="http://schemas.microsoft.com/office/powerpoint/2010/main" xmlns="" val="445926395"/>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60"/>
          <p:cNvGrpSpPr/>
          <p:nvPr/>
        </p:nvGrpSpPr>
        <p:grpSpPr>
          <a:xfrm>
            <a:off x="217298" y="44624"/>
            <a:ext cx="6798304" cy="1942808"/>
            <a:chOff x="574129" y="622096"/>
            <a:chExt cx="6798304" cy="5913452"/>
          </a:xfrm>
        </p:grpSpPr>
        <p:cxnSp>
          <p:nvCxnSpPr>
            <p:cNvPr id="40" name="Connecteur droit 39"/>
            <p:cNvCxnSpPr/>
            <p:nvPr/>
          </p:nvCxnSpPr>
          <p:spPr>
            <a:xfrm flipV="1">
              <a:off x="5420690"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42" name="Connecteur droit 41"/>
            <p:cNvCxnSpPr/>
            <p:nvPr/>
          </p:nvCxnSpPr>
          <p:spPr>
            <a:xfrm flipV="1">
              <a:off x="2499065"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44" name="Connecteur droit 43"/>
            <p:cNvCxnSpPr/>
            <p:nvPr/>
          </p:nvCxnSpPr>
          <p:spPr>
            <a:xfrm flipV="1">
              <a:off x="3472940"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1" name="Connecteur droit 50"/>
            <p:cNvCxnSpPr/>
            <p:nvPr/>
          </p:nvCxnSpPr>
          <p:spPr>
            <a:xfrm flipV="1">
              <a:off x="4446815"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5" name="Connecteur droit 54"/>
            <p:cNvCxnSpPr/>
            <p:nvPr/>
          </p:nvCxnSpPr>
          <p:spPr>
            <a:xfrm flipV="1">
              <a:off x="6394565"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7" name="Connecteur droit 56"/>
            <p:cNvCxnSpPr/>
            <p:nvPr/>
          </p:nvCxnSpPr>
          <p:spPr>
            <a:xfrm flipV="1">
              <a:off x="7372433"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8" name="Connecteur droit 57"/>
            <p:cNvCxnSpPr/>
            <p:nvPr/>
          </p:nvCxnSpPr>
          <p:spPr>
            <a:xfrm flipV="1">
              <a:off x="1525190" y="622096"/>
              <a:ext cx="0" cy="5913450"/>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9" name="Connecteur droit 58"/>
            <p:cNvCxnSpPr/>
            <p:nvPr/>
          </p:nvCxnSpPr>
          <p:spPr>
            <a:xfrm flipV="1">
              <a:off x="574129" y="622098"/>
              <a:ext cx="0" cy="5913450"/>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grpSp>
      <p:sp>
        <p:nvSpPr>
          <p:cNvPr id="62" name="Rectangle 61"/>
          <p:cNvSpPr/>
          <p:nvPr/>
        </p:nvSpPr>
        <p:spPr>
          <a:xfrm>
            <a:off x="179513" y="1813412"/>
            <a:ext cx="8784976" cy="4495911"/>
          </a:xfrm>
          <a:prstGeom prst="rect">
            <a:avLst/>
          </a:prstGeom>
          <a:solidFill>
            <a:schemeClr val="bg1"/>
          </a:solidFill>
          <a:ln w="9525">
            <a:solidFill>
              <a:schemeClr val="tx1"/>
            </a:solidFill>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pic>
        <p:nvPicPr>
          <p:cNvPr id="64" name="Image 63" descr="logo lille.jpg"/>
          <p:cNvPicPr>
            <a:picLocks noChangeAspect="1"/>
          </p:cNvPicPr>
          <p:nvPr/>
        </p:nvPicPr>
        <p:blipFill>
          <a:blip r:embed="rId2" cstate="print"/>
          <a:stretch>
            <a:fillRect/>
          </a:stretch>
        </p:blipFill>
        <p:spPr>
          <a:xfrm>
            <a:off x="323529" y="6352752"/>
            <a:ext cx="432236" cy="476672"/>
          </a:xfrm>
          <a:prstGeom prst="rect">
            <a:avLst/>
          </a:prstGeom>
        </p:spPr>
      </p:pic>
      <p:sp>
        <p:nvSpPr>
          <p:cNvPr id="56" name="ZoneTexte 55"/>
          <p:cNvSpPr txBox="1"/>
          <p:nvPr/>
        </p:nvSpPr>
        <p:spPr>
          <a:xfrm>
            <a:off x="2498035" y="6445516"/>
            <a:ext cx="4147930" cy="307777"/>
          </a:xfrm>
          <a:prstGeom prst="rect">
            <a:avLst/>
          </a:prstGeom>
          <a:noFill/>
        </p:spPr>
        <p:txBody>
          <a:bodyPr wrap="square" rtlCol="0">
            <a:spAutoFit/>
          </a:bodyPr>
          <a:lstStyle/>
          <a:p>
            <a:pPr algn="ctr"/>
            <a:r>
              <a:rPr lang="fr-FR" sz="1400" dirty="0" smtClean="0">
                <a:solidFill>
                  <a:schemeClr val="bg1">
                    <a:lumMod val="65000"/>
                  </a:schemeClr>
                </a:solidFill>
              </a:rPr>
              <a:t>Motricité de la voiture « course en cours »</a:t>
            </a:r>
            <a:endParaRPr lang="fr-FR" sz="1400" dirty="0">
              <a:solidFill>
                <a:schemeClr val="bg1">
                  <a:lumMod val="65000"/>
                </a:schemeClr>
              </a:solidFill>
            </a:endParaRPr>
          </a:p>
        </p:txBody>
      </p:sp>
      <p:sp>
        <p:nvSpPr>
          <p:cNvPr id="41" name="Rectangle 40"/>
          <p:cNvSpPr/>
          <p:nvPr/>
        </p:nvSpPr>
        <p:spPr>
          <a:xfrm>
            <a:off x="197051" y="1987431"/>
            <a:ext cx="8784000" cy="4001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balanced" dir="t">
                <a:rot lat="0" lon="0" rev="2100000"/>
              </a:lightRig>
            </a:scene3d>
            <a:sp3d prstMaterial="metal">
              <a:contourClr>
                <a:schemeClr val="bg2"/>
              </a:contourClr>
            </a:sp3d>
          </a:bodyPr>
          <a:lstStyle/>
          <a:p>
            <a:pPr algn="ctr"/>
            <a:r>
              <a:rPr lang="fr-FR" sz="2000" b="1" dirty="0" smtClean="0">
                <a:ln w="50800"/>
              </a:rPr>
              <a:t>Dessiner les croquis des solutions imaginées</a:t>
            </a:r>
            <a:endParaRPr lang="fr-FR" sz="2000" b="1" dirty="0">
              <a:ln w="50800"/>
            </a:endParaRPr>
          </a:p>
        </p:txBody>
      </p:sp>
      <p:sp>
        <p:nvSpPr>
          <p:cNvPr id="60" name="Rectangle 59"/>
          <p:cNvSpPr/>
          <p:nvPr/>
        </p:nvSpPr>
        <p:spPr>
          <a:xfrm>
            <a:off x="8496945" y="85219"/>
            <a:ext cx="539552" cy="1615591"/>
          </a:xfrm>
          <a:prstGeom prst="rect">
            <a:avLst/>
          </a:prstGeom>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61" name="Flèche droite 60"/>
          <p:cNvSpPr/>
          <p:nvPr/>
        </p:nvSpPr>
        <p:spPr>
          <a:xfrm>
            <a:off x="179515" y="44627"/>
            <a:ext cx="8253275" cy="831272"/>
          </a:xfrm>
          <a:prstGeom prst="rightArrow">
            <a:avLst/>
          </a:prstGeom>
          <a:solidFill>
            <a:schemeClr val="tx1">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65" name="Rectangle à coins arrondis 64"/>
          <p:cNvSpPr/>
          <p:nvPr/>
        </p:nvSpPr>
        <p:spPr>
          <a:xfrm>
            <a:off x="236807" y="134031"/>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solidFill>
                  <a:schemeClr val="tx1">
                    <a:lumMod val="65000"/>
                    <a:lumOff val="35000"/>
                  </a:schemeClr>
                </a:solidFill>
              </a:rPr>
              <a:t>Besoin</a:t>
            </a:r>
            <a:endParaRPr lang="fr-FR" b="1" dirty="0">
              <a:solidFill>
                <a:schemeClr val="tx1">
                  <a:lumMod val="65000"/>
                  <a:lumOff val="35000"/>
                </a:schemeClr>
              </a:solidFill>
            </a:endParaRPr>
          </a:p>
        </p:txBody>
      </p:sp>
      <p:sp>
        <p:nvSpPr>
          <p:cNvPr id="66" name="Rectangle à coins arrondis 65"/>
          <p:cNvSpPr/>
          <p:nvPr/>
        </p:nvSpPr>
        <p:spPr>
          <a:xfrm>
            <a:off x="2189449" y="135727"/>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Avant-projet</a:t>
            </a:r>
          </a:p>
        </p:txBody>
      </p:sp>
      <p:sp>
        <p:nvSpPr>
          <p:cNvPr id="67" name="Rectangle à coins arrondis 66"/>
          <p:cNvSpPr/>
          <p:nvPr/>
        </p:nvSpPr>
        <p:spPr>
          <a:xfrm>
            <a:off x="3165770" y="136577"/>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Projet </a:t>
            </a:r>
            <a:r>
              <a:rPr lang="fr-FR" sz="1200" dirty="0" smtClean="0">
                <a:solidFill>
                  <a:schemeClr val="tx1">
                    <a:lumMod val="65000"/>
                    <a:lumOff val="35000"/>
                  </a:schemeClr>
                </a:solidFill>
              </a:rPr>
              <a:t>détaillé</a:t>
            </a:r>
            <a:endParaRPr lang="fr-FR" sz="1200" dirty="0">
              <a:solidFill>
                <a:schemeClr val="tx1">
                  <a:lumMod val="65000"/>
                  <a:lumOff val="35000"/>
                </a:schemeClr>
              </a:solidFill>
            </a:endParaRPr>
          </a:p>
        </p:txBody>
      </p:sp>
      <p:sp>
        <p:nvSpPr>
          <p:cNvPr id="68" name="Rectangle à coins arrondis 67"/>
          <p:cNvSpPr/>
          <p:nvPr/>
        </p:nvSpPr>
        <p:spPr>
          <a:xfrm>
            <a:off x="4142091" y="137423"/>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Maquette &amp; </a:t>
            </a:r>
            <a:r>
              <a:rPr lang="fr-FR" sz="1200" dirty="0" smtClean="0">
                <a:solidFill>
                  <a:schemeClr val="tx1">
                    <a:lumMod val="65000"/>
                    <a:lumOff val="35000"/>
                  </a:schemeClr>
                </a:solidFill>
              </a:rPr>
              <a:t>prototype</a:t>
            </a:r>
            <a:endParaRPr lang="fr-FR" sz="1200" dirty="0">
              <a:solidFill>
                <a:schemeClr val="tx1">
                  <a:lumMod val="65000"/>
                  <a:lumOff val="35000"/>
                </a:schemeClr>
              </a:solidFill>
            </a:endParaRPr>
          </a:p>
        </p:txBody>
      </p:sp>
      <p:sp>
        <p:nvSpPr>
          <p:cNvPr id="69" name="Rectangle à coins arrondis 68"/>
          <p:cNvSpPr/>
          <p:nvPr/>
        </p:nvSpPr>
        <p:spPr>
          <a:xfrm>
            <a:off x="5103298" y="138273"/>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Tests &amp; </a:t>
            </a:r>
            <a:r>
              <a:rPr lang="fr-FR" sz="1200" dirty="0" smtClean="0">
                <a:solidFill>
                  <a:schemeClr val="tx1">
                    <a:lumMod val="65000"/>
                    <a:lumOff val="35000"/>
                  </a:schemeClr>
                </a:solidFill>
              </a:rPr>
              <a:t>validation</a:t>
            </a:r>
            <a:endParaRPr lang="fr-FR" sz="1200" dirty="0">
              <a:solidFill>
                <a:schemeClr val="tx1">
                  <a:lumMod val="65000"/>
                  <a:lumOff val="35000"/>
                </a:schemeClr>
              </a:solidFill>
            </a:endParaRPr>
          </a:p>
        </p:txBody>
      </p:sp>
      <p:sp>
        <p:nvSpPr>
          <p:cNvPr id="70" name="Flèche droite 69"/>
          <p:cNvSpPr/>
          <p:nvPr/>
        </p:nvSpPr>
        <p:spPr>
          <a:xfrm>
            <a:off x="179515" y="940136"/>
            <a:ext cx="8253275" cy="831272"/>
          </a:xfrm>
          <a:prstGeom prst="rightArrow">
            <a:avLst/>
          </a:prstGeom>
          <a:solidFill>
            <a:schemeClr val="tx1">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71" name="Rectangle à coins arrondis 70"/>
          <p:cNvSpPr/>
          <p:nvPr/>
        </p:nvSpPr>
        <p:spPr>
          <a:xfrm>
            <a:off x="6057081" y="1032500"/>
            <a:ext cx="928225"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Restitution</a:t>
            </a:r>
          </a:p>
        </p:txBody>
      </p:sp>
      <p:sp>
        <p:nvSpPr>
          <p:cNvPr id="72" name="Rectangle 71"/>
          <p:cNvSpPr/>
          <p:nvPr/>
        </p:nvSpPr>
        <p:spPr>
          <a:xfrm>
            <a:off x="2142237" y="1032499"/>
            <a:ext cx="971551" cy="741600"/>
          </a:xfrm>
          <a:prstGeom prst="rect">
            <a:avLst/>
          </a:prstGeom>
          <a:gradFill rotWithShape="0">
            <a:gsLst>
              <a:gs pos="0">
                <a:srgbClr val="000000">
                  <a:gamma/>
                  <a:tint val="50588"/>
                  <a:invGamma/>
                </a:srgbClr>
              </a:gs>
              <a:gs pos="100000">
                <a:srgbClr val="000000"/>
              </a:gs>
            </a:gsLst>
            <a:lin ang="5400000" scaled="1"/>
          </a:gradFill>
          <a:ln w="9525">
            <a:solidFill>
              <a:srgbClr val="000000"/>
            </a:solidFill>
            <a:miter lim="800000"/>
            <a:headEnd/>
            <a:tailEnd/>
          </a:ln>
        </p:spPr>
        <p:txBody>
          <a:bodyPr vert="horz" wrap="square" lIns="36000" tIns="45720" rIns="36000" bIns="45720" numCol="1" anchor="ctr" anchorCtr="0" compatLnSpc="1">
            <a:prstTxWarp prst="textNoShape">
              <a:avLst/>
            </a:prstTxWarp>
          </a:bodyPr>
          <a:lstStyle/>
          <a:p>
            <a:pPr algn="ctr"/>
            <a:r>
              <a:rPr lang="fr-FR" sz="1200" dirty="0" smtClean="0">
                <a:solidFill>
                  <a:schemeClr val="bg1"/>
                </a:solidFill>
                <a:effectLst>
                  <a:outerShdw blurRad="38100" dist="38100" dir="2700000" algn="tl">
                    <a:srgbClr val="000000">
                      <a:alpha val="43137"/>
                    </a:srgbClr>
                  </a:outerShdw>
                </a:effectLst>
              </a:rPr>
              <a:t>Conception préliminaire</a:t>
            </a:r>
          </a:p>
        </p:txBody>
      </p:sp>
      <p:sp>
        <p:nvSpPr>
          <p:cNvPr id="73" name="Rectangle à coins arrondis 72"/>
          <p:cNvSpPr/>
          <p:nvPr/>
        </p:nvSpPr>
        <p:spPr>
          <a:xfrm>
            <a:off x="5071606" y="1032500"/>
            <a:ext cx="973878"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solidFill>
                  <a:schemeClr val="bg1"/>
                </a:solidFill>
                <a:effectLst>
                  <a:outerShdw blurRad="38100" dist="38100" dir="2700000" algn="tl">
                    <a:srgbClr val="000000">
                      <a:alpha val="43137"/>
                    </a:srgbClr>
                  </a:outerShdw>
                </a:effectLst>
              </a:rPr>
              <a:t>Tests &amp; Validation</a:t>
            </a:r>
          </a:p>
        </p:txBody>
      </p:sp>
      <p:sp>
        <p:nvSpPr>
          <p:cNvPr id="74" name="Rectangle à coins arrondis 73"/>
          <p:cNvSpPr/>
          <p:nvPr/>
        </p:nvSpPr>
        <p:spPr>
          <a:xfrm>
            <a:off x="4094660" y="1032500"/>
            <a:ext cx="966160"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Maquettage ou prototypage</a:t>
            </a:r>
          </a:p>
        </p:txBody>
      </p:sp>
      <p:sp>
        <p:nvSpPr>
          <p:cNvPr id="75" name="Rectangle à coins arrondis 74"/>
          <p:cNvSpPr/>
          <p:nvPr/>
        </p:nvSpPr>
        <p:spPr>
          <a:xfrm>
            <a:off x="3127520" y="1032500"/>
            <a:ext cx="957193"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Conception détaillée, simulation</a:t>
            </a:r>
          </a:p>
        </p:txBody>
      </p:sp>
      <p:sp>
        <p:nvSpPr>
          <p:cNvPr id="76" name="Ellipse 75"/>
          <p:cNvSpPr/>
          <p:nvPr/>
        </p:nvSpPr>
        <p:spPr>
          <a:xfrm>
            <a:off x="7174236" y="1032496"/>
            <a:ext cx="646552" cy="646552"/>
          </a:xfrm>
          <a:prstGeom prst="ellipse">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fr-FR" sz="2000" dirty="0" smtClean="0"/>
              <a:t>70h</a:t>
            </a:r>
            <a:endParaRPr lang="fr-FR" sz="1000" dirty="0"/>
          </a:p>
        </p:txBody>
      </p:sp>
      <p:sp>
        <p:nvSpPr>
          <p:cNvPr id="77" name="Rectangle à coins arrondis 76"/>
          <p:cNvSpPr/>
          <p:nvPr/>
        </p:nvSpPr>
        <p:spPr>
          <a:xfrm>
            <a:off x="1222646" y="134694"/>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solidFill>
                  <a:schemeClr val="tx1">
                    <a:lumMod val="65000"/>
                    <a:lumOff val="35000"/>
                  </a:schemeClr>
                </a:solidFill>
              </a:rPr>
              <a:t>Étude de faisabilité</a:t>
            </a:r>
            <a:endParaRPr lang="fr-FR" sz="1200" dirty="0">
              <a:solidFill>
                <a:schemeClr val="tx1">
                  <a:lumMod val="65000"/>
                  <a:lumOff val="35000"/>
                </a:schemeClr>
              </a:solidFill>
            </a:endParaRPr>
          </a:p>
        </p:txBody>
      </p:sp>
      <p:sp>
        <p:nvSpPr>
          <p:cNvPr id="78" name="Rectangle à coins arrondis 77"/>
          <p:cNvSpPr/>
          <p:nvPr/>
        </p:nvSpPr>
        <p:spPr>
          <a:xfrm>
            <a:off x="201806" y="1032496"/>
            <a:ext cx="1923769" cy="648000"/>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Idée, besoin et définition du projet</a:t>
            </a:r>
          </a:p>
        </p:txBody>
      </p:sp>
      <p:sp>
        <p:nvSpPr>
          <p:cNvPr id="79" name="Rectangle à coins arrondis 78"/>
          <p:cNvSpPr/>
          <p:nvPr/>
        </p:nvSpPr>
        <p:spPr>
          <a:xfrm>
            <a:off x="2140649" y="764707"/>
            <a:ext cx="1000123" cy="340543"/>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dirty="0" smtClean="0"/>
              <a:t>Phase 2</a:t>
            </a:r>
            <a:endParaRPr lang="fr-FR" dirty="0"/>
          </a:p>
        </p:txBody>
      </p:sp>
      <p:sp>
        <p:nvSpPr>
          <p:cNvPr id="37" name="Espace réservé du numéro de diapositive 4"/>
          <p:cNvSpPr>
            <a:spLocks noGrp="1"/>
          </p:cNvSpPr>
          <p:nvPr>
            <p:ph type="sldNum" sz="quarter" idx="12"/>
          </p:nvPr>
        </p:nvSpPr>
        <p:spPr>
          <a:xfrm>
            <a:off x="7010400" y="6492875"/>
            <a:ext cx="2133600" cy="365125"/>
          </a:xfrm>
        </p:spPr>
        <p:txBody>
          <a:bodyPr/>
          <a:lstStyle/>
          <a:p>
            <a:fld id="{1241D18C-4869-4210-9335-0F84A51A443B}" type="slidenum">
              <a:rPr lang="fr-FR" smtClean="0"/>
              <a:pPr/>
              <a:t>11</a:t>
            </a:fld>
            <a:endParaRPr lang="fr-FR" dirty="0"/>
          </a:p>
        </p:txBody>
      </p:sp>
      <p:pic>
        <p:nvPicPr>
          <p:cNvPr id="81" name="Image 80" descr="DSCF5720.JPG"/>
          <p:cNvPicPr>
            <a:picLocks noChangeAspect="1"/>
          </p:cNvPicPr>
          <p:nvPr/>
        </p:nvPicPr>
        <p:blipFill>
          <a:blip r:embed="rId3" cstate="print"/>
          <a:srcRect l="1963" t="12772" r="5000" b="25217"/>
          <a:stretch>
            <a:fillRect/>
          </a:stretch>
        </p:blipFill>
        <p:spPr>
          <a:xfrm>
            <a:off x="790229" y="2453180"/>
            <a:ext cx="7563543" cy="3780925"/>
          </a:xfrm>
          <a:prstGeom prst="rect">
            <a:avLst/>
          </a:prstGeom>
        </p:spPr>
      </p:pic>
      <p:pic>
        <p:nvPicPr>
          <p:cNvPr id="82" name="Image 81" descr="DSCF5726.JPG"/>
          <p:cNvPicPr>
            <a:picLocks noChangeAspect="1"/>
          </p:cNvPicPr>
          <p:nvPr/>
        </p:nvPicPr>
        <p:blipFill>
          <a:blip r:embed="rId4" cstate="print"/>
          <a:srcRect l="6522" t="16116" r="7076" b="15362"/>
          <a:stretch>
            <a:fillRect/>
          </a:stretch>
        </p:blipFill>
        <p:spPr>
          <a:xfrm>
            <a:off x="1492837" y="2512184"/>
            <a:ext cx="6158327" cy="3662916"/>
          </a:xfrm>
          <a:prstGeom prst="rect">
            <a:avLst/>
          </a:prstGeom>
        </p:spPr>
      </p:pic>
      <p:pic>
        <p:nvPicPr>
          <p:cNvPr id="83" name="Image 82" descr="DSCF5697_.jpg"/>
          <p:cNvPicPr>
            <a:picLocks noChangeAspect="1"/>
          </p:cNvPicPr>
          <p:nvPr/>
        </p:nvPicPr>
        <p:blipFill>
          <a:blip r:embed="rId5" cstate="print"/>
          <a:stretch>
            <a:fillRect/>
          </a:stretch>
        </p:blipFill>
        <p:spPr>
          <a:xfrm rot="828680">
            <a:off x="6628214" y="2691292"/>
            <a:ext cx="1823968" cy="2464041"/>
          </a:xfrm>
          <a:prstGeom prst="rect">
            <a:avLst/>
          </a:prstGeom>
          <a:ln>
            <a:noFill/>
          </a:ln>
          <a:effectLst>
            <a:outerShdw blurRad="292100" dist="139700" dir="2700000" algn="tl" rotWithShape="0">
              <a:srgbClr val="333333">
                <a:alpha val="65000"/>
              </a:srgbClr>
            </a:outerShdw>
          </a:effectLst>
        </p:spPr>
      </p:pic>
      <p:pic>
        <p:nvPicPr>
          <p:cNvPr id="84" name="Image 83" descr="DSCF5703.JPG"/>
          <p:cNvPicPr>
            <a:picLocks noChangeAspect="1"/>
          </p:cNvPicPr>
          <p:nvPr/>
        </p:nvPicPr>
        <p:blipFill>
          <a:blip r:embed="rId6" cstate="print"/>
          <a:stretch>
            <a:fillRect/>
          </a:stretch>
        </p:blipFill>
        <p:spPr>
          <a:xfrm>
            <a:off x="3599799" y="3551582"/>
            <a:ext cx="1928365" cy="2417989"/>
          </a:xfrm>
          <a:prstGeom prst="rect">
            <a:avLst/>
          </a:prstGeom>
          <a:ln>
            <a:noFill/>
          </a:ln>
          <a:effectLst>
            <a:outerShdw blurRad="292100" dist="139700" dir="2700000" algn="tl" rotWithShape="0">
              <a:srgbClr val="333333">
                <a:alpha val="65000"/>
              </a:srgbClr>
            </a:outerShdw>
          </a:effectLst>
        </p:spPr>
      </p:pic>
      <p:pic>
        <p:nvPicPr>
          <p:cNvPr id="85" name="Image 84" descr="DSCF5705.JPG"/>
          <p:cNvPicPr>
            <a:picLocks noChangeAspect="1"/>
          </p:cNvPicPr>
          <p:nvPr/>
        </p:nvPicPr>
        <p:blipFill>
          <a:blip r:embed="rId7" cstate="print"/>
          <a:stretch>
            <a:fillRect/>
          </a:stretch>
        </p:blipFill>
        <p:spPr>
          <a:xfrm>
            <a:off x="3904080" y="3220267"/>
            <a:ext cx="2649120" cy="2157502"/>
          </a:xfrm>
          <a:prstGeom prst="rect">
            <a:avLst/>
          </a:prstGeom>
          <a:ln>
            <a:noFill/>
          </a:ln>
          <a:effectLst>
            <a:outerShdw blurRad="292100" dist="139700" dir="2700000" algn="tl" rotWithShape="0">
              <a:srgbClr val="333333">
                <a:alpha val="65000"/>
              </a:srgbClr>
            </a:outerShdw>
          </a:effectLst>
        </p:spPr>
      </p:pic>
      <p:pic>
        <p:nvPicPr>
          <p:cNvPr id="86" name="Image 85" descr="DSCF5707.JPG"/>
          <p:cNvPicPr>
            <a:picLocks noChangeAspect="1"/>
          </p:cNvPicPr>
          <p:nvPr/>
        </p:nvPicPr>
        <p:blipFill>
          <a:blip r:embed="rId8" cstate="print"/>
          <a:stretch>
            <a:fillRect/>
          </a:stretch>
        </p:blipFill>
        <p:spPr>
          <a:xfrm>
            <a:off x="879779" y="3342878"/>
            <a:ext cx="1798106" cy="2676249"/>
          </a:xfrm>
          <a:prstGeom prst="rect">
            <a:avLst/>
          </a:prstGeom>
          <a:ln>
            <a:noFill/>
          </a:ln>
          <a:effectLst>
            <a:outerShdw blurRad="292100" dist="139700" dir="2700000" algn="tl" rotWithShape="0">
              <a:srgbClr val="333333">
                <a:alpha val="65000"/>
              </a:srgbClr>
            </a:outerShdw>
          </a:effectLst>
        </p:spPr>
      </p:pic>
      <p:pic>
        <p:nvPicPr>
          <p:cNvPr id="87" name="Image 86" descr="DSCF5710.JPG"/>
          <p:cNvPicPr>
            <a:picLocks noChangeAspect="1"/>
          </p:cNvPicPr>
          <p:nvPr/>
        </p:nvPicPr>
        <p:blipFill>
          <a:blip r:embed="rId9" cstate="print"/>
          <a:stretch>
            <a:fillRect/>
          </a:stretch>
        </p:blipFill>
        <p:spPr>
          <a:xfrm rot="903812">
            <a:off x="6055658" y="3959973"/>
            <a:ext cx="2152755" cy="2011332"/>
          </a:xfrm>
          <a:prstGeom prst="rect">
            <a:avLst/>
          </a:prstGeom>
          <a:ln>
            <a:noFill/>
          </a:ln>
          <a:effectLst>
            <a:outerShdw blurRad="292100" dist="139700" dir="2700000" algn="tl" rotWithShape="0">
              <a:srgbClr val="333333">
                <a:alpha val="65000"/>
              </a:srgbClr>
            </a:outerShdw>
          </a:effectLst>
        </p:spPr>
      </p:pic>
      <p:pic>
        <p:nvPicPr>
          <p:cNvPr id="88" name="Image 87" descr="DSCF5697.JPG"/>
          <p:cNvPicPr>
            <a:picLocks noChangeAspect="1"/>
          </p:cNvPicPr>
          <p:nvPr/>
        </p:nvPicPr>
        <p:blipFill>
          <a:blip r:embed="rId10" cstate="print"/>
          <a:stretch>
            <a:fillRect/>
          </a:stretch>
        </p:blipFill>
        <p:spPr>
          <a:xfrm>
            <a:off x="5098044" y="2747410"/>
            <a:ext cx="1776795" cy="2308908"/>
          </a:xfrm>
          <a:prstGeom prst="rect">
            <a:avLst/>
          </a:prstGeom>
          <a:ln>
            <a:noFill/>
          </a:ln>
          <a:effectLst>
            <a:outerShdw blurRad="292100" dist="139700" dir="2700000" algn="tl" rotWithShape="0">
              <a:srgbClr val="333333">
                <a:alpha val="65000"/>
              </a:srgbClr>
            </a:outerShdw>
          </a:effectLst>
        </p:spPr>
      </p:pic>
      <p:pic>
        <p:nvPicPr>
          <p:cNvPr id="89" name="Image 88" descr="DSCF5696.JPG"/>
          <p:cNvPicPr>
            <a:picLocks noChangeAspect="1"/>
          </p:cNvPicPr>
          <p:nvPr/>
        </p:nvPicPr>
        <p:blipFill>
          <a:blip r:embed="rId11" cstate="print"/>
          <a:stretch>
            <a:fillRect/>
          </a:stretch>
        </p:blipFill>
        <p:spPr>
          <a:xfrm rot="19950311">
            <a:off x="358115" y="2878021"/>
            <a:ext cx="2269447" cy="1753455"/>
          </a:xfrm>
          <a:prstGeom prst="rect">
            <a:avLst/>
          </a:prstGeom>
          <a:ln>
            <a:noFill/>
          </a:ln>
          <a:effectLst>
            <a:outerShdw blurRad="292100" dist="139700" dir="2700000" algn="tl" rotWithShape="0">
              <a:srgbClr val="333333">
                <a:alpha val="65000"/>
              </a:srgbClr>
            </a:outerShdw>
          </a:effectLst>
        </p:spPr>
      </p:pic>
      <p:pic>
        <p:nvPicPr>
          <p:cNvPr id="90" name="Image 89" descr="DSCF5698_.jpg"/>
          <p:cNvPicPr>
            <a:picLocks noChangeAspect="1"/>
          </p:cNvPicPr>
          <p:nvPr/>
        </p:nvPicPr>
        <p:blipFill>
          <a:blip r:embed="rId12" cstate="print"/>
          <a:stretch>
            <a:fillRect/>
          </a:stretch>
        </p:blipFill>
        <p:spPr>
          <a:xfrm rot="795449">
            <a:off x="2864903" y="2823132"/>
            <a:ext cx="2428974" cy="1913284"/>
          </a:xfrm>
          <a:prstGeom prst="rect">
            <a:avLst/>
          </a:prstGeom>
          <a:ln>
            <a:noFill/>
          </a:ln>
          <a:effectLst>
            <a:outerShdw blurRad="292100" dist="139700" dir="2700000" algn="tl" rotWithShape="0">
              <a:srgbClr val="333333">
                <a:alpha val="65000"/>
              </a:srgbClr>
            </a:outerShdw>
          </a:effectLst>
        </p:spPr>
      </p:pic>
      <p:pic>
        <p:nvPicPr>
          <p:cNvPr id="91" name="Image 90" descr="DSCF5704.JPG"/>
          <p:cNvPicPr>
            <a:picLocks noChangeAspect="1"/>
          </p:cNvPicPr>
          <p:nvPr/>
        </p:nvPicPr>
        <p:blipFill>
          <a:blip r:embed="rId13" cstate="print"/>
          <a:stretch>
            <a:fillRect/>
          </a:stretch>
        </p:blipFill>
        <p:spPr>
          <a:xfrm>
            <a:off x="2677885" y="3959746"/>
            <a:ext cx="1452023" cy="2059381"/>
          </a:xfrm>
          <a:prstGeom prst="rect">
            <a:avLst/>
          </a:prstGeom>
          <a:ln>
            <a:noFill/>
          </a:ln>
          <a:effectLst>
            <a:outerShdw blurRad="292100" dist="139700" dir="2700000" algn="tl" rotWithShape="0">
              <a:srgbClr val="333333">
                <a:alpha val="65000"/>
              </a:srgbClr>
            </a:outerShdw>
          </a:effectLst>
        </p:spPr>
      </p:pic>
      <p:pic>
        <p:nvPicPr>
          <p:cNvPr id="92" name="Image 91" descr="DSCF5702_.jpg"/>
          <p:cNvPicPr>
            <a:picLocks noChangeAspect="1"/>
          </p:cNvPicPr>
          <p:nvPr/>
        </p:nvPicPr>
        <p:blipFill>
          <a:blip r:embed="rId14" cstate="print"/>
          <a:stretch>
            <a:fillRect/>
          </a:stretch>
        </p:blipFill>
        <p:spPr>
          <a:xfrm>
            <a:off x="1619440" y="3064578"/>
            <a:ext cx="1746612" cy="2174168"/>
          </a:xfrm>
          <a:prstGeom prst="rect">
            <a:avLst/>
          </a:prstGeom>
          <a:ln>
            <a:noFill/>
          </a:ln>
          <a:effectLst>
            <a:outerShdw blurRad="292100" dist="139700" dir="2700000" algn="tl" rotWithShape="0">
              <a:srgbClr val="333333">
                <a:alpha val="65000"/>
              </a:srgbClr>
            </a:outerShdw>
          </a:effectLst>
        </p:spPr>
      </p:pic>
      <p:pic>
        <p:nvPicPr>
          <p:cNvPr id="93" name="Image 92" descr="DSCF5780.JPG"/>
          <p:cNvPicPr>
            <a:picLocks noChangeAspect="1"/>
          </p:cNvPicPr>
          <p:nvPr/>
        </p:nvPicPr>
        <p:blipFill>
          <a:blip r:embed="rId15" cstate="print">
            <a:lum bright="20000"/>
          </a:blip>
          <a:srcRect l="9621" t="7343" r="18696" b="12955"/>
          <a:stretch>
            <a:fillRect/>
          </a:stretch>
        </p:blipFill>
        <p:spPr>
          <a:xfrm>
            <a:off x="2437650" y="2529150"/>
            <a:ext cx="4268700" cy="35596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4592639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nodeType="afterEffect">
                                  <p:stCondLst>
                                    <p:cond delay="500"/>
                                  </p:stCondLst>
                                  <p:childTnLst>
                                    <p:animEffect transition="out" filter="fade">
                                      <p:cBhvr>
                                        <p:cTn id="9" dur="1000"/>
                                        <p:tgtEl>
                                          <p:spTgt spid="81"/>
                                        </p:tgtEl>
                                      </p:cBhvr>
                                    </p:animEffect>
                                    <p:set>
                                      <p:cBhvr>
                                        <p:cTn id="10" dur="1" fill="hold">
                                          <p:stCondLst>
                                            <p:cond delay="999"/>
                                          </p:stCondLst>
                                        </p:cTn>
                                        <p:tgtEl>
                                          <p:spTgt spid="81"/>
                                        </p:tgtEl>
                                        <p:attrNameLst>
                                          <p:attrName>style.visibility</p:attrName>
                                        </p:attrNameLst>
                                      </p:cBhvr>
                                      <p:to>
                                        <p:strVal val="hidden"/>
                                      </p:to>
                                    </p:set>
                                  </p:childTnLst>
                                </p:cTn>
                              </p:par>
                            </p:childTnLst>
                          </p:cTn>
                        </p:par>
                        <p:par>
                          <p:cTn id="11" fill="hold">
                            <p:stCondLst>
                              <p:cond delay="1500"/>
                            </p:stCondLst>
                            <p:childTnLst>
                              <p:par>
                                <p:cTn id="12" presetID="1" presetClass="entr" presetSubtype="0" fill="hold" nodeType="afterEffect">
                                  <p:stCondLst>
                                    <p:cond delay="0"/>
                                  </p:stCondLst>
                                  <p:childTnLst>
                                    <p:set>
                                      <p:cBhvr>
                                        <p:cTn id="13" dur="1" fill="hold">
                                          <p:stCondLst>
                                            <p:cond delay="0"/>
                                          </p:stCondLst>
                                        </p:cTn>
                                        <p:tgtEl>
                                          <p:spTgt spid="82"/>
                                        </p:tgtEl>
                                        <p:attrNameLst>
                                          <p:attrName>style.visibility</p:attrName>
                                        </p:attrNameLst>
                                      </p:cBhvr>
                                      <p:to>
                                        <p:strVal val="visible"/>
                                      </p:to>
                                    </p:set>
                                  </p:childTnLst>
                                </p:cTn>
                              </p:par>
                            </p:childTnLst>
                          </p:cTn>
                        </p:par>
                        <p:par>
                          <p:cTn id="14" fill="hold">
                            <p:stCondLst>
                              <p:cond delay="1500"/>
                            </p:stCondLst>
                            <p:childTnLst>
                              <p:par>
                                <p:cTn id="15" presetID="10" presetClass="exit" presetSubtype="0" fill="hold" nodeType="afterEffect">
                                  <p:stCondLst>
                                    <p:cond delay="500"/>
                                  </p:stCondLst>
                                  <p:childTnLst>
                                    <p:animEffect transition="out" filter="fade">
                                      <p:cBhvr>
                                        <p:cTn id="16" dur="1000"/>
                                        <p:tgtEl>
                                          <p:spTgt spid="82"/>
                                        </p:tgtEl>
                                      </p:cBhvr>
                                    </p:animEffect>
                                    <p:set>
                                      <p:cBhvr>
                                        <p:cTn id="17" dur="1" fill="hold">
                                          <p:stCondLst>
                                            <p:cond delay="999"/>
                                          </p:stCondLst>
                                        </p:cTn>
                                        <p:tgtEl>
                                          <p:spTgt spid="82"/>
                                        </p:tgtEl>
                                        <p:attrNameLst>
                                          <p:attrName>style.visibility</p:attrName>
                                        </p:attrNameLst>
                                      </p:cBhvr>
                                      <p:to>
                                        <p:strVal val="hidden"/>
                                      </p:to>
                                    </p:set>
                                  </p:childTnLst>
                                </p:cTn>
                              </p:par>
                            </p:childTnLst>
                          </p:cTn>
                        </p:par>
                        <p:par>
                          <p:cTn id="18" fill="hold">
                            <p:stCondLst>
                              <p:cond delay="3000"/>
                            </p:stCondLst>
                            <p:childTnLst>
                              <p:par>
                                <p:cTn id="19" presetID="1" presetClass="entr" presetSubtype="0" fill="hold" nodeType="after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childTnLst>
                          </p:cTn>
                        </p:par>
                        <p:par>
                          <p:cTn id="21" fill="hold">
                            <p:stCondLst>
                              <p:cond delay="3000"/>
                            </p:stCondLst>
                            <p:childTnLst>
                              <p:par>
                                <p:cTn id="22" presetID="1" presetClass="entr" presetSubtype="0" fill="hold" nodeType="afterEffect">
                                  <p:stCondLst>
                                    <p:cond delay="0"/>
                                  </p:stCondLst>
                                  <p:childTnLst>
                                    <p:set>
                                      <p:cBhvr>
                                        <p:cTn id="23" dur="1" fill="hold">
                                          <p:stCondLst>
                                            <p:cond delay="0"/>
                                          </p:stCondLst>
                                        </p:cTn>
                                        <p:tgtEl>
                                          <p:spTgt spid="86"/>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nodeType="after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0"/>
                                  </p:stCondLst>
                                  <p:childTnLst>
                                    <p:set>
                                      <p:cBhvr>
                                        <p:cTn id="29" dur="1" fill="hold">
                                          <p:stCondLst>
                                            <p:cond delay="0"/>
                                          </p:stCondLst>
                                        </p:cTn>
                                        <p:tgtEl>
                                          <p:spTgt spid="85"/>
                                        </p:tgtEl>
                                        <p:attrNameLst>
                                          <p:attrName>style.visibility</p:attrName>
                                        </p:attrNameLst>
                                      </p:cBhvr>
                                      <p:to>
                                        <p:strVal val="visible"/>
                                      </p:to>
                                    </p:set>
                                  </p:childTnLst>
                                </p:cTn>
                              </p:par>
                            </p:childTnLst>
                          </p:cTn>
                        </p:par>
                        <p:par>
                          <p:cTn id="30" fill="hold">
                            <p:stCondLst>
                              <p:cond delay="3000"/>
                            </p:stCondLst>
                            <p:childTnLst>
                              <p:par>
                                <p:cTn id="31" presetID="1" presetClass="entr" presetSubtype="0" fill="hold" nodeType="afterEffect">
                                  <p:stCondLst>
                                    <p:cond delay="0"/>
                                  </p:stCondLst>
                                  <p:childTnLst>
                                    <p:set>
                                      <p:cBhvr>
                                        <p:cTn id="32" dur="1" fill="hold">
                                          <p:stCondLst>
                                            <p:cond delay="0"/>
                                          </p:stCondLst>
                                        </p:cTn>
                                        <p:tgtEl>
                                          <p:spTgt spid="87"/>
                                        </p:tgtEl>
                                        <p:attrNameLst>
                                          <p:attrName>style.visibility</p:attrName>
                                        </p:attrNameLst>
                                      </p:cBhvr>
                                      <p:to>
                                        <p:strVal val="visible"/>
                                      </p:to>
                                    </p:set>
                                  </p:childTnLst>
                                </p:cTn>
                              </p:par>
                            </p:childTnLst>
                          </p:cTn>
                        </p:par>
                        <p:par>
                          <p:cTn id="33" fill="hold">
                            <p:stCondLst>
                              <p:cond delay="3000"/>
                            </p:stCondLst>
                            <p:childTnLst>
                              <p:par>
                                <p:cTn id="34" presetID="1" presetClass="entr" presetSubtype="0"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childTnLst>
                                </p:cTn>
                              </p:par>
                            </p:childTnLst>
                          </p:cTn>
                        </p:par>
                        <p:par>
                          <p:cTn id="36" fill="hold">
                            <p:stCondLst>
                              <p:cond delay="3000"/>
                            </p:stCondLst>
                            <p:childTnLst>
                              <p:par>
                                <p:cTn id="37" presetID="1" presetClass="entr" presetSubtype="0" fill="hold" nodeType="afterEffect">
                                  <p:stCondLst>
                                    <p:cond delay="0"/>
                                  </p:stCondLst>
                                  <p:childTnLst>
                                    <p:set>
                                      <p:cBhvr>
                                        <p:cTn id="38" dur="1" fill="hold">
                                          <p:stCondLst>
                                            <p:cond delay="0"/>
                                          </p:stCondLst>
                                        </p:cTn>
                                        <p:tgtEl>
                                          <p:spTgt spid="88"/>
                                        </p:tgtEl>
                                        <p:attrNameLst>
                                          <p:attrName>style.visibility</p:attrName>
                                        </p:attrNameLst>
                                      </p:cBhvr>
                                      <p:to>
                                        <p:strVal val="visible"/>
                                      </p:to>
                                    </p:set>
                                  </p:childTnLst>
                                </p:cTn>
                              </p:par>
                            </p:childTnLst>
                          </p:cTn>
                        </p:par>
                        <p:par>
                          <p:cTn id="39" fill="hold">
                            <p:stCondLst>
                              <p:cond delay="3000"/>
                            </p:stCondLst>
                            <p:childTnLst>
                              <p:par>
                                <p:cTn id="40" presetID="1" presetClass="entr" presetSubtype="0" fill="hold" nodeType="afterEffect">
                                  <p:stCondLst>
                                    <p:cond delay="0"/>
                                  </p:stCondLst>
                                  <p:childTnLst>
                                    <p:set>
                                      <p:cBhvr>
                                        <p:cTn id="41" dur="1" fill="hold">
                                          <p:stCondLst>
                                            <p:cond delay="0"/>
                                          </p:stCondLst>
                                        </p:cTn>
                                        <p:tgtEl>
                                          <p:spTgt spid="90"/>
                                        </p:tgtEl>
                                        <p:attrNameLst>
                                          <p:attrName>style.visibility</p:attrName>
                                        </p:attrNameLst>
                                      </p:cBhvr>
                                      <p:to>
                                        <p:strVal val="visible"/>
                                      </p:to>
                                    </p:set>
                                  </p:childTnLst>
                                </p:cTn>
                              </p:par>
                            </p:childTnLst>
                          </p:cTn>
                        </p:par>
                        <p:par>
                          <p:cTn id="42" fill="hold">
                            <p:stCondLst>
                              <p:cond delay="3000"/>
                            </p:stCondLst>
                            <p:childTnLst>
                              <p:par>
                                <p:cTn id="43" presetID="1" presetClass="entr" presetSubtype="0"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childTnLst>
                                </p:cTn>
                              </p:par>
                            </p:childTnLst>
                          </p:cTn>
                        </p:par>
                        <p:par>
                          <p:cTn id="45" fill="hold">
                            <p:stCondLst>
                              <p:cond delay="3000"/>
                            </p:stCondLst>
                            <p:childTnLst>
                              <p:par>
                                <p:cTn id="46" presetID="1" presetClass="entr" presetSubtype="0" fill="hold" nodeType="afterEffect">
                                  <p:stCondLst>
                                    <p:cond delay="0"/>
                                  </p:stCondLst>
                                  <p:childTnLst>
                                    <p:set>
                                      <p:cBhvr>
                                        <p:cTn id="47" dur="1" fill="hold">
                                          <p:stCondLst>
                                            <p:cond delay="0"/>
                                          </p:stCondLst>
                                        </p:cTn>
                                        <p:tgtEl>
                                          <p:spTgt spid="92"/>
                                        </p:tgtEl>
                                        <p:attrNameLst>
                                          <p:attrName>style.visibility</p:attrName>
                                        </p:attrNameLst>
                                      </p:cBhvr>
                                      <p:to>
                                        <p:strVal val="visible"/>
                                      </p:to>
                                    </p:set>
                                  </p:childTnLst>
                                </p:cTn>
                              </p:par>
                            </p:childTnLst>
                          </p:cTn>
                        </p:par>
                        <p:par>
                          <p:cTn id="48" fill="hold">
                            <p:stCondLst>
                              <p:cond delay="3000"/>
                            </p:stCondLst>
                            <p:childTnLst>
                              <p:par>
                                <p:cTn id="49" presetID="1" presetClass="entr" presetSubtype="0" fill="hold" nodeType="afterEffect">
                                  <p:stCondLst>
                                    <p:cond delay="1500"/>
                                  </p:stCondLst>
                                  <p:childTnLst>
                                    <p:set>
                                      <p:cBhvr>
                                        <p:cTn id="50"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60"/>
          <p:cNvGrpSpPr/>
          <p:nvPr/>
        </p:nvGrpSpPr>
        <p:grpSpPr>
          <a:xfrm>
            <a:off x="217298" y="44624"/>
            <a:ext cx="6798304" cy="1942808"/>
            <a:chOff x="574129" y="622096"/>
            <a:chExt cx="6798304" cy="5913452"/>
          </a:xfrm>
        </p:grpSpPr>
        <p:cxnSp>
          <p:nvCxnSpPr>
            <p:cNvPr id="40" name="Connecteur droit 39"/>
            <p:cNvCxnSpPr/>
            <p:nvPr/>
          </p:nvCxnSpPr>
          <p:spPr>
            <a:xfrm flipV="1">
              <a:off x="5420690"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42" name="Connecteur droit 41"/>
            <p:cNvCxnSpPr/>
            <p:nvPr/>
          </p:nvCxnSpPr>
          <p:spPr>
            <a:xfrm flipV="1">
              <a:off x="2499065"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44" name="Connecteur droit 43"/>
            <p:cNvCxnSpPr/>
            <p:nvPr/>
          </p:nvCxnSpPr>
          <p:spPr>
            <a:xfrm flipV="1">
              <a:off x="3472940"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1" name="Connecteur droit 50"/>
            <p:cNvCxnSpPr/>
            <p:nvPr/>
          </p:nvCxnSpPr>
          <p:spPr>
            <a:xfrm flipV="1">
              <a:off x="4446815"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5" name="Connecteur droit 54"/>
            <p:cNvCxnSpPr/>
            <p:nvPr/>
          </p:nvCxnSpPr>
          <p:spPr>
            <a:xfrm flipV="1">
              <a:off x="6394565"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7" name="Connecteur droit 56"/>
            <p:cNvCxnSpPr/>
            <p:nvPr/>
          </p:nvCxnSpPr>
          <p:spPr>
            <a:xfrm flipV="1">
              <a:off x="7372433"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8" name="Connecteur droit 57"/>
            <p:cNvCxnSpPr/>
            <p:nvPr/>
          </p:nvCxnSpPr>
          <p:spPr>
            <a:xfrm flipV="1">
              <a:off x="1525190" y="622096"/>
              <a:ext cx="0" cy="5913450"/>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9" name="Connecteur droit 58"/>
            <p:cNvCxnSpPr/>
            <p:nvPr/>
          </p:nvCxnSpPr>
          <p:spPr>
            <a:xfrm flipV="1">
              <a:off x="574129" y="622098"/>
              <a:ext cx="0" cy="5913450"/>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grpSp>
      <p:sp>
        <p:nvSpPr>
          <p:cNvPr id="62" name="Rectangle 61"/>
          <p:cNvSpPr/>
          <p:nvPr/>
        </p:nvSpPr>
        <p:spPr>
          <a:xfrm>
            <a:off x="179513" y="1813412"/>
            <a:ext cx="8784976" cy="4495911"/>
          </a:xfrm>
          <a:prstGeom prst="rect">
            <a:avLst/>
          </a:prstGeom>
          <a:solidFill>
            <a:schemeClr val="bg1"/>
          </a:solidFill>
          <a:ln w="9525">
            <a:solidFill>
              <a:schemeClr val="tx1"/>
            </a:solidFill>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pic>
        <p:nvPicPr>
          <p:cNvPr id="64" name="Image 63" descr="logo lille.jpg"/>
          <p:cNvPicPr>
            <a:picLocks noChangeAspect="1"/>
          </p:cNvPicPr>
          <p:nvPr/>
        </p:nvPicPr>
        <p:blipFill>
          <a:blip r:embed="rId2" cstate="print"/>
          <a:stretch>
            <a:fillRect/>
          </a:stretch>
        </p:blipFill>
        <p:spPr>
          <a:xfrm>
            <a:off x="323529" y="6352752"/>
            <a:ext cx="432236" cy="476672"/>
          </a:xfrm>
          <a:prstGeom prst="rect">
            <a:avLst/>
          </a:prstGeom>
        </p:spPr>
      </p:pic>
      <p:sp>
        <p:nvSpPr>
          <p:cNvPr id="56" name="ZoneTexte 55"/>
          <p:cNvSpPr txBox="1"/>
          <p:nvPr/>
        </p:nvSpPr>
        <p:spPr>
          <a:xfrm>
            <a:off x="2498035" y="6445516"/>
            <a:ext cx="4147930" cy="307777"/>
          </a:xfrm>
          <a:prstGeom prst="rect">
            <a:avLst/>
          </a:prstGeom>
          <a:noFill/>
        </p:spPr>
        <p:txBody>
          <a:bodyPr wrap="square" rtlCol="0">
            <a:spAutoFit/>
          </a:bodyPr>
          <a:lstStyle/>
          <a:p>
            <a:pPr algn="ctr"/>
            <a:r>
              <a:rPr lang="fr-FR" sz="1400" dirty="0" smtClean="0">
                <a:solidFill>
                  <a:schemeClr val="bg1">
                    <a:lumMod val="65000"/>
                  </a:schemeClr>
                </a:solidFill>
              </a:rPr>
              <a:t>Motricité de la voiture « course en cours »</a:t>
            </a:r>
            <a:endParaRPr lang="fr-FR" sz="1400" dirty="0">
              <a:solidFill>
                <a:schemeClr val="bg1">
                  <a:lumMod val="65000"/>
                </a:schemeClr>
              </a:solidFill>
            </a:endParaRPr>
          </a:p>
        </p:txBody>
      </p:sp>
      <p:sp>
        <p:nvSpPr>
          <p:cNvPr id="41" name="Rectangle 40"/>
          <p:cNvSpPr/>
          <p:nvPr/>
        </p:nvSpPr>
        <p:spPr>
          <a:xfrm>
            <a:off x="197051" y="1987431"/>
            <a:ext cx="8784000" cy="4001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balanced" dir="t">
                <a:rot lat="0" lon="0" rev="2100000"/>
              </a:lightRig>
            </a:scene3d>
            <a:sp3d prstMaterial="metal">
              <a:contourClr>
                <a:schemeClr val="bg2"/>
              </a:contourClr>
            </a:sp3d>
          </a:bodyPr>
          <a:lstStyle/>
          <a:p>
            <a:pPr algn="ctr"/>
            <a:r>
              <a:rPr lang="fr-FR" sz="2000" b="1" dirty="0" smtClean="0">
                <a:ln w="50800"/>
              </a:rPr>
              <a:t>Conception: définition de la jante du pneu.</a:t>
            </a:r>
            <a:endParaRPr lang="fr-FR" sz="2000" b="1" dirty="0">
              <a:ln w="50800"/>
            </a:endParaRPr>
          </a:p>
        </p:txBody>
      </p:sp>
      <p:sp>
        <p:nvSpPr>
          <p:cNvPr id="60" name="Rectangle 59"/>
          <p:cNvSpPr/>
          <p:nvPr/>
        </p:nvSpPr>
        <p:spPr>
          <a:xfrm>
            <a:off x="8496945" y="85219"/>
            <a:ext cx="539552" cy="1615591"/>
          </a:xfrm>
          <a:prstGeom prst="rect">
            <a:avLst/>
          </a:prstGeom>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61" name="Flèche droite 60"/>
          <p:cNvSpPr/>
          <p:nvPr/>
        </p:nvSpPr>
        <p:spPr>
          <a:xfrm>
            <a:off x="179515" y="44627"/>
            <a:ext cx="8253275" cy="831272"/>
          </a:xfrm>
          <a:prstGeom prst="rightArrow">
            <a:avLst/>
          </a:prstGeom>
          <a:solidFill>
            <a:schemeClr val="tx1">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65" name="Rectangle à coins arrondis 64"/>
          <p:cNvSpPr/>
          <p:nvPr/>
        </p:nvSpPr>
        <p:spPr>
          <a:xfrm>
            <a:off x="236807" y="134031"/>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solidFill>
                  <a:schemeClr val="tx1">
                    <a:lumMod val="65000"/>
                    <a:lumOff val="35000"/>
                  </a:schemeClr>
                </a:solidFill>
              </a:rPr>
              <a:t>Besoin</a:t>
            </a:r>
            <a:endParaRPr lang="fr-FR" b="1" dirty="0">
              <a:solidFill>
                <a:schemeClr val="tx1">
                  <a:lumMod val="65000"/>
                  <a:lumOff val="35000"/>
                </a:schemeClr>
              </a:solidFill>
            </a:endParaRPr>
          </a:p>
        </p:txBody>
      </p:sp>
      <p:sp>
        <p:nvSpPr>
          <p:cNvPr id="66" name="Rectangle à coins arrondis 65"/>
          <p:cNvSpPr/>
          <p:nvPr/>
        </p:nvSpPr>
        <p:spPr>
          <a:xfrm>
            <a:off x="2189449" y="135727"/>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Avant-projet</a:t>
            </a:r>
          </a:p>
        </p:txBody>
      </p:sp>
      <p:sp>
        <p:nvSpPr>
          <p:cNvPr id="67" name="Rectangle à coins arrondis 66"/>
          <p:cNvSpPr/>
          <p:nvPr/>
        </p:nvSpPr>
        <p:spPr>
          <a:xfrm>
            <a:off x="3166534" y="136577"/>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Projet </a:t>
            </a:r>
            <a:r>
              <a:rPr lang="fr-FR" sz="1200" dirty="0" smtClean="0">
                <a:solidFill>
                  <a:schemeClr val="tx1">
                    <a:lumMod val="65000"/>
                    <a:lumOff val="35000"/>
                  </a:schemeClr>
                </a:solidFill>
              </a:rPr>
              <a:t>détaillé</a:t>
            </a:r>
            <a:endParaRPr lang="fr-FR" sz="1200" dirty="0">
              <a:solidFill>
                <a:schemeClr val="tx1">
                  <a:lumMod val="65000"/>
                  <a:lumOff val="35000"/>
                </a:schemeClr>
              </a:solidFill>
            </a:endParaRPr>
          </a:p>
        </p:txBody>
      </p:sp>
      <p:sp>
        <p:nvSpPr>
          <p:cNvPr id="68" name="Rectangle à coins arrondis 67"/>
          <p:cNvSpPr/>
          <p:nvPr/>
        </p:nvSpPr>
        <p:spPr>
          <a:xfrm>
            <a:off x="4142091" y="137423"/>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Maquette &amp; </a:t>
            </a:r>
            <a:r>
              <a:rPr lang="fr-FR" sz="1200" dirty="0" smtClean="0">
                <a:solidFill>
                  <a:schemeClr val="tx1">
                    <a:lumMod val="65000"/>
                    <a:lumOff val="35000"/>
                  </a:schemeClr>
                </a:solidFill>
              </a:rPr>
              <a:t>prototype</a:t>
            </a:r>
            <a:endParaRPr lang="fr-FR" sz="1200" dirty="0">
              <a:solidFill>
                <a:schemeClr val="tx1">
                  <a:lumMod val="65000"/>
                  <a:lumOff val="35000"/>
                </a:schemeClr>
              </a:solidFill>
            </a:endParaRPr>
          </a:p>
        </p:txBody>
      </p:sp>
      <p:sp>
        <p:nvSpPr>
          <p:cNvPr id="69" name="Rectangle à coins arrondis 68"/>
          <p:cNvSpPr/>
          <p:nvPr/>
        </p:nvSpPr>
        <p:spPr>
          <a:xfrm>
            <a:off x="5103298" y="138273"/>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Tests &amp; </a:t>
            </a:r>
            <a:r>
              <a:rPr lang="fr-FR" sz="1200" dirty="0" smtClean="0">
                <a:solidFill>
                  <a:schemeClr val="tx1">
                    <a:lumMod val="65000"/>
                    <a:lumOff val="35000"/>
                  </a:schemeClr>
                </a:solidFill>
              </a:rPr>
              <a:t>validation</a:t>
            </a:r>
            <a:endParaRPr lang="fr-FR" sz="1200" dirty="0">
              <a:solidFill>
                <a:schemeClr val="tx1">
                  <a:lumMod val="65000"/>
                  <a:lumOff val="35000"/>
                </a:schemeClr>
              </a:solidFill>
            </a:endParaRPr>
          </a:p>
        </p:txBody>
      </p:sp>
      <p:sp>
        <p:nvSpPr>
          <p:cNvPr id="70" name="Flèche droite 69"/>
          <p:cNvSpPr/>
          <p:nvPr/>
        </p:nvSpPr>
        <p:spPr>
          <a:xfrm>
            <a:off x="179515" y="940136"/>
            <a:ext cx="8253275" cy="831272"/>
          </a:xfrm>
          <a:prstGeom prst="rightArrow">
            <a:avLst/>
          </a:prstGeom>
          <a:solidFill>
            <a:schemeClr val="tx1">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71" name="Rectangle à coins arrondis 70"/>
          <p:cNvSpPr/>
          <p:nvPr/>
        </p:nvSpPr>
        <p:spPr>
          <a:xfrm>
            <a:off x="6057081" y="1032500"/>
            <a:ext cx="928225"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Restitution</a:t>
            </a:r>
          </a:p>
        </p:txBody>
      </p:sp>
      <p:sp>
        <p:nvSpPr>
          <p:cNvPr id="73" name="Rectangle à coins arrondis 72"/>
          <p:cNvSpPr/>
          <p:nvPr/>
        </p:nvSpPr>
        <p:spPr>
          <a:xfrm>
            <a:off x="5071606" y="1032500"/>
            <a:ext cx="973878"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solidFill>
                  <a:schemeClr val="bg1"/>
                </a:solidFill>
                <a:effectLst>
                  <a:outerShdw blurRad="38100" dist="38100" dir="2700000" algn="tl">
                    <a:srgbClr val="000000">
                      <a:alpha val="43137"/>
                    </a:srgbClr>
                  </a:outerShdw>
                </a:effectLst>
              </a:rPr>
              <a:t>Tests &amp; Validation</a:t>
            </a:r>
          </a:p>
        </p:txBody>
      </p:sp>
      <p:sp>
        <p:nvSpPr>
          <p:cNvPr id="74" name="Rectangle à coins arrondis 73"/>
          <p:cNvSpPr/>
          <p:nvPr/>
        </p:nvSpPr>
        <p:spPr>
          <a:xfrm>
            <a:off x="4094660" y="1032500"/>
            <a:ext cx="966160"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Maquettage ou prototypage</a:t>
            </a:r>
          </a:p>
        </p:txBody>
      </p:sp>
      <p:sp>
        <p:nvSpPr>
          <p:cNvPr id="75" name="Rectangle 74"/>
          <p:cNvSpPr/>
          <p:nvPr/>
        </p:nvSpPr>
        <p:spPr>
          <a:xfrm>
            <a:off x="3127520" y="1032499"/>
            <a:ext cx="957193" cy="741600"/>
          </a:xfrm>
          <a:prstGeom prst="rect">
            <a:avLst/>
          </a:prstGeom>
          <a:gradFill rotWithShape="0">
            <a:gsLst>
              <a:gs pos="0">
                <a:srgbClr val="000000">
                  <a:gamma/>
                  <a:tint val="50588"/>
                  <a:invGamma/>
                </a:srgbClr>
              </a:gs>
              <a:gs pos="100000">
                <a:srgbClr val="000000"/>
              </a:gs>
            </a:gsLst>
            <a:lin ang="5400000" scaled="1"/>
          </a:gradFill>
          <a:ln w="9525">
            <a:solidFill>
              <a:srgbClr val="000000"/>
            </a:solidFill>
            <a:miter lim="800000"/>
            <a:headEnd/>
            <a:tailEnd/>
          </a:ln>
        </p:spPr>
        <p:txBody>
          <a:bodyPr vert="horz" wrap="square" lIns="36000" tIns="45720" rIns="36000" bIns="45720" numCol="1" anchor="ctr" anchorCtr="0" compatLnSpc="1">
            <a:prstTxWarp prst="textNoShape">
              <a:avLst/>
            </a:prstTxWarp>
          </a:bodyPr>
          <a:lstStyle/>
          <a:p>
            <a:pPr algn="ctr"/>
            <a:r>
              <a:rPr lang="fr-FR" sz="1200" dirty="0" smtClean="0">
                <a:solidFill>
                  <a:schemeClr val="bg1"/>
                </a:solidFill>
                <a:effectLst>
                  <a:outerShdw blurRad="38100" dist="38100" dir="2700000" algn="tl">
                    <a:srgbClr val="000000">
                      <a:alpha val="43137"/>
                    </a:srgbClr>
                  </a:outerShdw>
                </a:effectLst>
              </a:rPr>
              <a:t>Conception détaillée, simulation</a:t>
            </a:r>
          </a:p>
        </p:txBody>
      </p:sp>
      <p:sp>
        <p:nvSpPr>
          <p:cNvPr id="76" name="Ellipse 75"/>
          <p:cNvSpPr/>
          <p:nvPr/>
        </p:nvSpPr>
        <p:spPr>
          <a:xfrm>
            <a:off x="7174236" y="1032496"/>
            <a:ext cx="646552" cy="646552"/>
          </a:xfrm>
          <a:prstGeom prst="ellipse">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fr-FR" sz="2000" dirty="0" smtClean="0"/>
              <a:t>70h</a:t>
            </a:r>
            <a:endParaRPr lang="fr-FR" sz="1000" dirty="0"/>
          </a:p>
        </p:txBody>
      </p:sp>
      <p:sp>
        <p:nvSpPr>
          <p:cNvPr id="77" name="Rectangle à coins arrondis 76"/>
          <p:cNvSpPr/>
          <p:nvPr/>
        </p:nvSpPr>
        <p:spPr>
          <a:xfrm>
            <a:off x="1222646" y="134694"/>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solidFill>
                  <a:schemeClr val="tx1">
                    <a:lumMod val="65000"/>
                    <a:lumOff val="35000"/>
                  </a:schemeClr>
                </a:solidFill>
              </a:rPr>
              <a:t>Étude de faisabilité</a:t>
            </a:r>
            <a:endParaRPr lang="fr-FR" sz="1200" dirty="0">
              <a:solidFill>
                <a:schemeClr val="tx1">
                  <a:lumMod val="65000"/>
                  <a:lumOff val="35000"/>
                </a:schemeClr>
              </a:solidFill>
            </a:endParaRPr>
          </a:p>
        </p:txBody>
      </p:sp>
      <p:sp>
        <p:nvSpPr>
          <p:cNvPr id="78" name="Rectangle à coins arrondis 77"/>
          <p:cNvSpPr/>
          <p:nvPr/>
        </p:nvSpPr>
        <p:spPr>
          <a:xfrm>
            <a:off x="201806" y="1032496"/>
            <a:ext cx="1923769" cy="648000"/>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Idée, besoin et définition du projet</a:t>
            </a:r>
          </a:p>
        </p:txBody>
      </p:sp>
      <p:sp>
        <p:nvSpPr>
          <p:cNvPr id="79" name="Rectangle à coins arrondis 78"/>
          <p:cNvSpPr/>
          <p:nvPr/>
        </p:nvSpPr>
        <p:spPr>
          <a:xfrm>
            <a:off x="3108045" y="764707"/>
            <a:ext cx="1000123" cy="340543"/>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dirty="0" smtClean="0"/>
              <a:t>Phase 3</a:t>
            </a:r>
            <a:endParaRPr lang="fr-FR" dirty="0"/>
          </a:p>
        </p:txBody>
      </p:sp>
      <p:sp>
        <p:nvSpPr>
          <p:cNvPr id="81" name="Rectangle à coins arrondis 80"/>
          <p:cNvSpPr/>
          <p:nvPr/>
        </p:nvSpPr>
        <p:spPr>
          <a:xfrm>
            <a:off x="2142237" y="1032500"/>
            <a:ext cx="971551"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Conception préliminaire</a:t>
            </a:r>
          </a:p>
        </p:txBody>
      </p:sp>
      <p:sp>
        <p:nvSpPr>
          <p:cNvPr id="82" name="Espace réservé du numéro de diapositive 4"/>
          <p:cNvSpPr txBox="1">
            <a:spLocks/>
          </p:cNvSpPr>
          <p:nvPr/>
        </p:nvSpPr>
        <p:spPr>
          <a:xfrm>
            <a:off x="7010400" y="64928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241D18C-4869-4210-9335-0F84A51A443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83" name="Image 82" descr="roue arr1-1.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024417" y="3149226"/>
            <a:ext cx="1854462" cy="1919658"/>
          </a:xfrm>
          <a:prstGeom prst="rect">
            <a:avLst/>
          </a:prstGeom>
        </p:spPr>
      </p:pic>
      <p:pic>
        <p:nvPicPr>
          <p:cNvPr id="87" name="Image 86" descr="roue arr1-3.jpg"/>
          <p:cNvPicPr>
            <a:picLocks noChangeAspect="1"/>
          </p:cNvPicPr>
          <p:nvPr/>
        </p:nvPicPr>
        <p:blipFill>
          <a:blip r:embed="rId4" cstate="print">
            <a:clrChange>
              <a:clrFrom>
                <a:srgbClr val="FFFFFF"/>
              </a:clrFrom>
              <a:clrTo>
                <a:srgbClr val="FFFFFF">
                  <a:alpha val="0"/>
                </a:srgbClr>
              </a:clrTo>
            </a:clrChange>
          </a:blip>
          <a:stretch>
            <a:fillRect/>
          </a:stretch>
        </p:blipFill>
        <p:spPr>
          <a:xfrm>
            <a:off x="519753" y="4541952"/>
            <a:ext cx="1669696" cy="1669696"/>
          </a:xfrm>
          <a:prstGeom prst="rect">
            <a:avLst/>
          </a:prstGeom>
        </p:spPr>
      </p:pic>
      <p:pic>
        <p:nvPicPr>
          <p:cNvPr id="88" name="Image 87" descr="roue arr1-2.jpg"/>
          <p:cNvPicPr>
            <a:picLocks noChangeAspect="1"/>
          </p:cNvPicPr>
          <p:nvPr/>
        </p:nvPicPr>
        <p:blipFill>
          <a:blip r:embed="rId5" cstate="print">
            <a:clrChange>
              <a:clrFrom>
                <a:srgbClr val="FFFFFF"/>
              </a:clrFrom>
              <a:clrTo>
                <a:srgbClr val="FFFFFF">
                  <a:alpha val="0"/>
                </a:srgbClr>
              </a:clrTo>
            </a:clrChange>
          </a:blip>
          <a:stretch>
            <a:fillRect/>
          </a:stretch>
        </p:blipFill>
        <p:spPr>
          <a:xfrm>
            <a:off x="4836829" y="3160396"/>
            <a:ext cx="1847490" cy="1919658"/>
          </a:xfrm>
          <a:prstGeom prst="rect">
            <a:avLst/>
          </a:prstGeom>
        </p:spPr>
      </p:pic>
      <p:pic>
        <p:nvPicPr>
          <p:cNvPr id="89" name="Image 88" descr="roue arr1-4.jpg"/>
          <p:cNvPicPr>
            <a:picLocks noChangeAspect="1"/>
          </p:cNvPicPr>
          <p:nvPr/>
        </p:nvPicPr>
        <p:blipFill>
          <a:blip r:embed="rId6" cstate="print">
            <a:clrChange>
              <a:clrFrom>
                <a:srgbClr val="FFFFFF"/>
              </a:clrFrom>
              <a:clrTo>
                <a:srgbClr val="FFFFFF">
                  <a:alpha val="0"/>
                </a:srgbClr>
              </a:clrTo>
            </a:clrChange>
          </a:blip>
          <a:stretch>
            <a:fillRect/>
          </a:stretch>
        </p:blipFill>
        <p:spPr>
          <a:xfrm>
            <a:off x="2020284" y="3714744"/>
            <a:ext cx="2677886" cy="1807050"/>
          </a:xfrm>
          <a:prstGeom prst="rect">
            <a:avLst/>
          </a:prstGeom>
        </p:spPr>
      </p:pic>
      <p:pic>
        <p:nvPicPr>
          <p:cNvPr id="90" name="Picture 2"/>
          <p:cNvPicPr>
            <a:picLocks noChangeAspect="1" noChangeArrowheads="1"/>
          </p:cNvPicPr>
          <p:nvPr/>
        </p:nvPicPr>
        <p:blipFill>
          <a:blip r:embed="rId7" cstate="print"/>
          <a:srcRect/>
          <a:stretch>
            <a:fillRect/>
          </a:stretch>
        </p:blipFill>
        <p:spPr bwMode="auto">
          <a:xfrm>
            <a:off x="316434" y="2622294"/>
            <a:ext cx="1703850" cy="1277888"/>
          </a:xfrm>
          <a:prstGeom prst="rect">
            <a:avLst/>
          </a:prstGeom>
          <a:ln>
            <a:noFill/>
          </a:ln>
          <a:effectLst>
            <a:outerShdw blurRad="292100" dist="139700" dir="2700000" algn="tl" rotWithShape="0">
              <a:srgbClr val="333333">
                <a:alpha val="65000"/>
              </a:srgbClr>
            </a:outerShdw>
          </a:effectLst>
        </p:spPr>
      </p:pic>
      <p:pic>
        <p:nvPicPr>
          <p:cNvPr id="91" name="Image 90" descr="logo-solidworks.jpg"/>
          <p:cNvPicPr>
            <a:picLocks noChangeAspect="1"/>
          </p:cNvPicPr>
          <p:nvPr/>
        </p:nvPicPr>
        <p:blipFill>
          <a:blip r:embed="rId8" cstate="print">
            <a:clrChange>
              <a:clrFrom>
                <a:srgbClr val="FEFEFE"/>
              </a:clrFrom>
              <a:clrTo>
                <a:srgbClr val="FEFEFE">
                  <a:alpha val="0"/>
                </a:srgbClr>
              </a:clrTo>
            </a:clrChange>
          </a:blip>
          <a:stretch>
            <a:fillRect/>
          </a:stretch>
        </p:blipFill>
        <p:spPr>
          <a:xfrm>
            <a:off x="2189449" y="2622294"/>
            <a:ext cx="989167" cy="681426"/>
          </a:xfrm>
          <a:prstGeom prst="rect">
            <a:avLst/>
          </a:prstGeom>
        </p:spPr>
      </p:pic>
    </p:spTree>
    <p:extLst>
      <p:ext uri="{BB962C8B-B14F-4D97-AF65-F5344CB8AC3E}">
        <p14:creationId xmlns:p14="http://schemas.microsoft.com/office/powerpoint/2010/main" xmlns="" val="44592639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60"/>
          <p:cNvGrpSpPr/>
          <p:nvPr/>
        </p:nvGrpSpPr>
        <p:grpSpPr>
          <a:xfrm>
            <a:off x="217298" y="44624"/>
            <a:ext cx="6798304" cy="1942808"/>
            <a:chOff x="574129" y="622096"/>
            <a:chExt cx="6798304" cy="5913452"/>
          </a:xfrm>
        </p:grpSpPr>
        <p:cxnSp>
          <p:nvCxnSpPr>
            <p:cNvPr id="40" name="Connecteur droit 39"/>
            <p:cNvCxnSpPr/>
            <p:nvPr/>
          </p:nvCxnSpPr>
          <p:spPr>
            <a:xfrm flipV="1">
              <a:off x="5420690"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42" name="Connecteur droit 41"/>
            <p:cNvCxnSpPr/>
            <p:nvPr/>
          </p:nvCxnSpPr>
          <p:spPr>
            <a:xfrm flipV="1">
              <a:off x="2499065"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44" name="Connecteur droit 43"/>
            <p:cNvCxnSpPr/>
            <p:nvPr/>
          </p:nvCxnSpPr>
          <p:spPr>
            <a:xfrm flipV="1">
              <a:off x="3472940"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1" name="Connecteur droit 50"/>
            <p:cNvCxnSpPr/>
            <p:nvPr/>
          </p:nvCxnSpPr>
          <p:spPr>
            <a:xfrm flipV="1">
              <a:off x="4446815"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5" name="Connecteur droit 54"/>
            <p:cNvCxnSpPr/>
            <p:nvPr/>
          </p:nvCxnSpPr>
          <p:spPr>
            <a:xfrm flipV="1">
              <a:off x="6394565"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7" name="Connecteur droit 56"/>
            <p:cNvCxnSpPr/>
            <p:nvPr/>
          </p:nvCxnSpPr>
          <p:spPr>
            <a:xfrm flipV="1">
              <a:off x="7372433"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8" name="Connecteur droit 57"/>
            <p:cNvCxnSpPr/>
            <p:nvPr/>
          </p:nvCxnSpPr>
          <p:spPr>
            <a:xfrm flipV="1">
              <a:off x="1525190" y="622096"/>
              <a:ext cx="0" cy="5913450"/>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9" name="Connecteur droit 58"/>
            <p:cNvCxnSpPr/>
            <p:nvPr/>
          </p:nvCxnSpPr>
          <p:spPr>
            <a:xfrm flipV="1">
              <a:off x="574129" y="622098"/>
              <a:ext cx="0" cy="5913450"/>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grpSp>
      <p:sp>
        <p:nvSpPr>
          <p:cNvPr id="62" name="Rectangle 61"/>
          <p:cNvSpPr/>
          <p:nvPr/>
        </p:nvSpPr>
        <p:spPr>
          <a:xfrm>
            <a:off x="179513" y="1813412"/>
            <a:ext cx="8784976" cy="4495911"/>
          </a:xfrm>
          <a:prstGeom prst="rect">
            <a:avLst/>
          </a:prstGeom>
          <a:solidFill>
            <a:schemeClr val="bg1"/>
          </a:solidFill>
          <a:ln w="9525">
            <a:solidFill>
              <a:schemeClr val="tx1"/>
            </a:solidFill>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pic>
        <p:nvPicPr>
          <p:cNvPr id="64" name="Image 63" descr="logo lille.jpg"/>
          <p:cNvPicPr>
            <a:picLocks noChangeAspect="1"/>
          </p:cNvPicPr>
          <p:nvPr/>
        </p:nvPicPr>
        <p:blipFill>
          <a:blip r:embed="rId4" cstate="print"/>
          <a:stretch>
            <a:fillRect/>
          </a:stretch>
        </p:blipFill>
        <p:spPr>
          <a:xfrm>
            <a:off x="323529" y="6352752"/>
            <a:ext cx="432236" cy="476672"/>
          </a:xfrm>
          <a:prstGeom prst="rect">
            <a:avLst/>
          </a:prstGeom>
        </p:spPr>
      </p:pic>
      <p:sp>
        <p:nvSpPr>
          <p:cNvPr id="56" name="ZoneTexte 55"/>
          <p:cNvSpPr txBox="1"/>
          <p:nvPr/>
        </p:nvSpPr>
        <p:spPr>
          <a:xfrm>
            <a:off x="2498035" y="6445516"/>
            <a:ext cx="4147930" cy="307777"/>
          </a:xfrm>
          <a:prstGeom prst="rect">
            <a:avLst/>
          </a:prstGeom>
          <a:noFill/>
        </p:spPr>
        <p:txBody>
          <a:bodyPr wrap="square" rtlCol="0">
            <a:spAutoFit/>
          </a:bodyPr>
          <a:lstStyle/>
          <a:p>
            <a:pPr algn="ctr"/>
            <a:r>
              <a:rPr lang="fr-FR" sz="1400" dirty="0" smtClean="0">
                <a:solidFill>
                  <a:schemeClr val="bg1">
                    <a:lumMod val="65000"/>
                  </a:schemeClr>
                </a:solidFill>
              </a:rPr>
              <a:t>Motricité de la voiture « course en cours »</a:t>
            </a:r>
            <a:endParaRPr lang="fr-FR" sz="1400" dirty="0">
              <a:solidFill>
                <a:schemeClr val="bg1">
                  <a:lumMod val="65000"/>
                </a:schemeClr>
              </a:solidFill>
            </a:endParaRPr>
          </a:p>
        </p:txBody>
      </p:sp>
      <p:sp>
        <p:nvSpPr>
          <p:cNvPr id="60" name="Rectangle 59"/>
          <p:cNvSpPr/>
          <p:nvPr/>
        </p:nvSpPr>
        <p:spPr>
          <a:xfrm>
            <a:off x="8496945" y="85219"/>
            <a:ext cx="539552" cy="1615591"/>
          </a:xfrm>
          <a:prstGeom prst="rect">
            <a:avLst/>
          </a:prstGeom>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61" name="Flèche droite 60"/>
          <p:cNvSpPr/>
          <p:nvPr/>
        </p:nvSpPr>
        <p:spPr>
          <a:xfrm>
            <a:off x="179515" y="44627"/>
            <a:ext cx="8253275" cy="831272"/>
          </a:xfrm>
          <a:prstGeom prst="rightArrow">
            <a:avLst/>
          </a:prstGeom>
          <a:solidFill>
            <a:schemeClr val="tx1">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65" name="Rectangle à coins arrondis 64"/>
          <p:cNvSpPr/>
          <p:nvPr/>
        </p:nvSpPr>
        <p:spPr>
          <a:xfrm>
            <a:off x="236807" y="134031"/>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solidFill>
                  <a:schemeClr val="tx1">
                    <a:lumMod val="65000"/>
                    <a:lumOff val="35000"/>
                  </a:schemeClr>
                </a:solidFill>
              </a:rPr>
              <a:t>Besoin</a:t>
            </a:r>
            <a:endParaRPr lang="fr-FR" b="1" dirty="0">
              <a:solidFill>
                <a:schemeClr val="tx1">
                  <a:lumMod val="65000"/>
                  <a:lumOff val="35000"/>
                </a:schemeClr>
              </a:solidFill>
            </a:endParaRPr>
          </a:p>
        </p:txBody>
      </p:sp>
      <p:sp>
        <p:nvSpPr>
          <p:cNvPr id="66" name="Rectangle à coins arrondis 65"/>
          <p:cNvSpPr/>
          <p:nvPr/>
        </p:nvSpPr>
        <p:spPr>
          <a:xfrm>
            <a:off x="2189449" y="135727"/>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Avant-projet</a:t>
            </a:r>
          </a:p>
        </p:txBody>
      </p:sp>
      <p:sp>
        <p:nvSpPr>
          <p:cNvPr id="67" name="Rectangle à coins arrondis 66"/>
          <p:cNvSpPr/>
          <p:nvPr/>
        </p:nvSpPr>
        <p:spPr>
          <a:xfrm>
            <a:off x="3166534" y="136577"/>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Projet </a:t>
            </a:r>
            <a:r>
              <a:rPr lang="fr-FR" sz="1200" dirty="0" smtClean="0">
                <a:solidFill>
                  <a:schemeClr val="tx1">
                    <a:lumMod val="65000"/>
                    <a:lumOff val="35000"/>
                  </a:schemeClr>
                </a:solidFill>
              </a:rPr>
              <a:t>détaillé</a:t>
            </a:r>
            <a:endParaRPr lang="fr-FR" sz="1200" dirty="0">
              <a:solidFill>
                <a:schemeClr val="tx1">
                  <a:lumMod val="65000"/>
                  <a:lumOff val="35000"/>
                </a:schemeClr>
              </a:solidFill>
            </a:endParaRPr>
          </a:p>
        </p:txBody>
      </p:sp>
      <p:sp>
        <p:nvSpPr>
          <p:cNvPr id="68" name="Rectangle à coins arrondis 67"/>
          <p:cNvSpPr/>
          <p:nvPr/>
        </p:nvSpPr>
        <p:spPr>
          <a:xfrm>
            <a:off x="4128839" y="137423"/>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Maquette &amp; </a:t>
            </a:r>
            <a:r>
              <a:rPr lang="fr-FR" sz="1200" dirty="0" smtClean="0">
                <a:solidFill>
                  <a:schemeClr val="tx1">
                    <a:lumMod val="65000"/>
                    <a:lumOff val="35000"/>
                  </a:schemeClr>
                </a:solidFill>
              </a:rPr>
              <a:t>prototype</a:t>
            </a:r>
            <a:endParaRPr lang="fr-FR" sz="1200" dirty="0">
              <a:solidFill>
                <a:schemeClr val="tx1">
                  <a:lumMod val="65000"/>
                  <a:lumOff val="35000"/>
                </a:schemeClr>
              </a:solidFill>
            </a:endParaRPr>
          </a:p>
        </p:txBody>
      </p:sp>
      <p:sp>
        <p:nvSpPr>
          <p:cNvPr id="69" name="Rectangle à coins arrondis 68"/>
          <p:cNvSpPr/>
          <p:nvPr/>
        </p:nvSpPr>
        <p:spPr>
          <a:xfrm>
            <a:off x="5103298" y="138273"/>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Tests &amp; </a:t>
            </a:r>
            <a:r>
              <a:rPr lang="fr-FR" sz="1200" dirty="0" smtClean="0">
                <a:solidFill>
                  <a:schemeClr val="tx1">
                    <a:lumMod val="65000"/>
                    <a:lumOff val="35000"/>
                  </a:schemeClr>
                </a:solidFill>
              </a:rPr>
              <a:t>validation</a:t>
            </a:r>
            <a:endParaRPr lang="fr-FR" sz="1200" dirty="0">
              <a:solidFill>
                <a:schemeClr val="tx1">
                  <a:lumMod val="65000"/>
                  <a:lumOff val="35000"/>
                </a:schemeClr>
              </a:solidFill>
            </a:endParaRPr>
          </a:p>
        </p:txBody>
      </p:sp>
      <p:sp>
        <p:nvSpPr>
          <p:cNvPr id="70" name="Flèche droite 69"/>
          <p:cNvSpPr/>
          <p:nvPr/>
        </p:nvSpPr>
        <p:spPr>
          <a:xfrm>
            <a:off x="179515" y="940136"/>
            <a:ext cx="8253275" cy="831272"/>
          </a:xfrm>
          <a:prstGeom prst="rightArrow">
            <a:avLst/>
          </a:prstGeom>
          <a:solidFill>
            <a:schemeClr val="tx1">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71" name="Rectangle à coins arrondis 70"/>
          <p:cNvSpPr/>
          <p:nvPr/>
        </p:nvSpPr>
        <p:spPr>
          <a:xfrm>
            <a:off x="6057081" y="1032500"/>
            <a:ext cx="928225"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Restitution</a:t>
            </a:r>
          </a:p>
        </p:txBody>
      </p:sp>
      <p:sp>
        <p:nvSpPr>
          <p:cNvPr id="73" name="Rectangle 72"/>
          <p:cNvSpPr/>
          <p:nvPr/>
        </p:nvSpPr>
        <p:spPr>
          <a:xfrm>
            <a:off x="5071606" y="1032499"/>
            <a:ext cx="973878" cy="741600"/>
          </a:xfrm>
          <a:prstGeom prst="rect">
            <a:avLst/>
          </a:prstGeom>
          <a:gradFill rotWithShape="0">
            <a:gsLst>
              <a:gs pos="0">
                <a:srgbClr val="000000">
                  <a:gamma/>
                  <a:tint val="50588"/>
                  <a:invGamma/>
                </a:srgbClr>
              </a:gs>
              <a:gs pos="100000">
                <a:srgbClr val="000000"/>
              </a:gs>
            </a:gsLst>
            <a:lin ang="5400000" scaled="1"/>
          </a:gradFill>
          <a:ln w="9525">
            <a:solidFill>
              <a:srgbClr val="000000"/>
            </a:solidFill>
            <a:miter lim="800000"/>
            <a:headEnd/>
            <a:tailEnd/>
          </a:ln>
        </p:spPr>
        <p:txBody>
          <a:bodyPr vert="horz" wrap="square" lIns="36000" tIns="45720" rIns="36000" bIns="45720" numCol="1" anchor="ctr" anchorCtr="0" compatLnSpc="1">
            <a:prstTxWarp prst="textNoShape">
              <a:avLst/>
            </a:prstTxWarp>
          </a:bodyPr>
          <a:lstStyle/>
          <a:p>
            <a:pPr algn="ctr"/>
            <a:r>
              <a:rPr lang="fr-FR" sz="1200" dirty="0" smtClean="0">
                <a:solidFill>
                  <a:schemeClr val="bg1"/>
                </a:solidFill>
                <a:effectLst>
                  <a:outerShdw blurRad="38100" dist="38100" dir="2700000" algn="tl">
                    <a:srgbClr val="000000">
                      <a:alpha val="43137"/>
                    </a:srgbClr>
                  </a:outerShdw>
                </a:effectLst>
              </a:rPr>
              <a:t>Tests &amp; Validation</a:t>
            </a:r>
          </a:p>
        </p:txBody>
      </p:sp>
      <p:sp>
        <p:nvSpPr>
          <p:cNvPr id="76" name="Ellipse 75"/>
          <p:cNvSpPr/>
          <p:nvPr/>
        </p:nvSpPr>
        <p:spPr>
          <a:xfrm>
            <a:off x="7174236" y="1032496"/>
            <a:ext cx="646552" cy="646552"/>
          </a:xfrm>
          <a:prstGeom prst="ellipse">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fr-FR" sz="2000" dirty="0" smtClean="0"/>
              <a:t>70h</a:t>
            </a:r>
            <a:endParaRPr lang="fr-FR" sz="1000" dirty="0"/>
          </a:p>
        </p:txBody>
      </p:sp>
      <p:sp>
        <p:nvSpPr>
          <p:cNvPr id="77" name="Rectangle à coins arrondis 76"/>
          <p:cNvSpPr/>
          <p:nvPr/>
        </p:nvSpPr>
        <p:spPr>
          <a:xfrm>
            <a:off x="1222646" y="134694"/>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solidFill>
                  <a:schemeClr val="tx1">
                    <a:lumMod val="65000"/>
                    <a:lumOff val="35000"/>
                  </a:schemeClr>
                </a:solidFill>
              </a:rPr>
              <a:t>Étude de faisabilité</a:t>
            </a:r>
            <a:endParaRPr lang="fr-FR" sz="1200" dirty="0">
              <a:solidFill>
                <a:schemeClr val="tx1">
                  <a:lumMod val="65000"/>
                  <a:lumOff val="35000"/>
                </a:schemeClr>
              </a:solidFill>
            </a:endParaRPr>
          </a:p>
        </p:txBody>
      </p:sp>
      <p:sp>
        <p:nvSpPr>
          <p:cNvPr id="78" name="Rectangle à coins arrondis 77"/>
          <p:cNvSpPr/>
          <p:nvPr/>
        </p:nvSpPr>
        <p:spPr>
          <a:xfrm>
            <a:off x="201806" y="1032496"/>
            <a:ext cx="1923769" cy="648000"/>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Idée, besoin et définition du projet</a:t>
            </a:r>
          </a:p>
        </p:txBody>
      </p:sp>
      <p:sp>
        <p:nvSpPr>
          <p:cNvPr id="79" name="Rectangle à coins arrondis 78"/>
          <p:cNvSpPr/>
          <p:nvPr/>
        </p:nvSpPr>
        <p:spPr>
          <a:xfrm>
            <a:off x="5069341" y="764707"/>
            <a:ext cx="1000123" cy="340543"/>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dirty="0" smtClean="0"/>
              <a:t>Phase 5</a:t>
            </a:r>
            <a:endParaRPr lang="fr-FR" dirty="0"/>
          </a:p>
        </p:txBody>
      </p:sp>
      <p:sp>
        <p:nvSpPr>
          <p:cNvPr id="81" name="Rectangle à coins arrondis 80"/>
          <p:cNvSpPr/>
          <p:nvPr/>
        </p:nvSpPr>
        <p:spPr>
          <a:xfrm>
            <a:off x="2142237" y="1032500"/>
            <a:ext cx="971551"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Conception préliminaire</a:t>
            </a:r>
          </a:p>
        </p:txBody>
      </p:sp>
      <p:sp>
        <p:nvSpPr>
          <p:cNvPr id="82" name="Espace réservé du numéro de diapositive 4"/>
          <p:cNvSpPr txBox="1">
            <a:spLocks/>
          </p:cNvSpPr>
          <p:nvPr/>
        </p:nvSpPr>
        <p:spPr>
          <a:xfrm>
            <a:off x="7010400" y="64928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241D18C-4869-4210-9335-0F84A51A443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3" name="Rectangle 42"/>
          <p:cNvSpPr/>
          <p:nvPr/>
        </p:nvSpPr>
        <p:spPr>
          <a:xfrm>
            <a:off x="197051" y="1987431"/>
            <a:ext cx="8784000" cy="4001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balanced" dir="t">
                <a:rot lat="0" lon="0" rev="2100000"/>
              </a:lightRig>
            </a:scene3d>
            <a:sp3d prstMaterial="metal">
              <a:contourClr>
                <a:schemeClr val="bg2"/>
              </a:contourClr>
            </a:sp3d>
          </a:bodyPr>
          <a:lstStyle/>
          <a:p>
            <a:pPr algn="ctr"/>
            <a:r>
              <a:rPr lang="fr-FR" sz="2000" b="1" dirty="0" smtClean="0">
                <a:ln w="50800"/>
              </a:rPr>
              <a:t>Valider les choix de conception.</a:t>
            </a:r>
            <a:endParaRPr lang="fr-FR" sz="2000" b="1" dirty="0">
              <a:ln w="50800"/>
            </a:endParaRPr>
          </a:p>
        </p:txBody>
      </p:sp>
      <p:sp>
        <p:nvSpPr>
          <p:cNvPr id="86" name="Rectangle à coins arrondis 85"/>
          <p:cNvSpPr/>
          <p:nvPr/>
        </p:nvSpPr>
        <p:spPr>
          <a:xfrm>
            <a:off x="3127520" y="1032500"/>
            <a:ext cx="957193"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Conception détaillée, simulation</a:t>
            </a:r>
          </a:p>
        </p:txBody>
      </p:sp>
      <p:sp>
        <p:nvSpPr>
          <p:cNvPr id="41" name="Rectangle à coins arrondis 40"/>
          <p:cNvSpPr/>
          <p:nvPr/>
        </p:nvSpPr>
        <p:spPr>
          <a:xfrm>
            <a:off x="4094660" y="1032500"/>
            <a:ext cx="966160"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Maquettage ou prototypage</a:t>
            </a:r>
          </a:p>
        </p:txBody>
      </p:sp>
      <p:pic>
        <p:nvPicPr>
          <p:cNvPr id="46" name="Image 45" descr="_DSCF4964.jpg"/>
          <p:cNvPicPr>
            <a:picLocks noChangeAspect="1"/>
          </p:cNvPicPr>
          <p:nvPr/>
        </p:nvPicPr>
        <p:blipFill>
          <a:blip r:embed="rId5" cstate="print"/>
          <a:srcRect l="33470" t="13436" r="5875" b="19873"/>
          <a:stretch>
            <a:fillRect/>
          </a:stretch>
        </p:blipFill>
        <p:spPr>
          <a:xfrm>
            <a:off x="782784" y="2533313"/>
            <a:ext cx="2160000" cy="1773013"/>
          </a:xfrm>
          <a:prstGeom prst="rect">
            <a:avLst/>
          </a:prstGeom>
          <a:ln>
            <a:noFill/>
          </a:ln>
          <a:effectLst>
            <a:outerShdw blurRad="292100" dist="139700" dir="2700000" algn="tl" rotWithShape="0">
              <a:srgbClr val="333333">
                <a:alpha val="65000"/>
              </a:srgbClr>
            </a:outerShdw>
          </a:effectLst>
        </p:spPr>
      </p:pic>
      <p:pic>
        <p:nvPicPr>
          <p:cNvPr id="47" name="Image 46" descr="_DSCF4961.jpg"/>
          <p:cNvPicPr>
            <a:picLocks noChangeAspect="1"/>
          </p:cNvPicPr>
          <p:nvPr/>
        </p:nvPicPr>
        <p:blipFill>
          <a:blip r:embed="rId6" cstate="print"/>
          <a:srcRect l="28936" t="15758" r="9057" b="18296"/>
          <a:stretch>
            <a:fillRect/>
          </a:stretch>
        </p:blipFill>
        <p:spPr>
          <a:xfrm>
            <a:off x="782784" y="4443685"/>
            <a:ext cx="2160000" cy="1722912"/>
          </a:xfrm>
          <a:prstGeom prst="rect">
            <a:avLst/>
          </a:prstGeom>
          <a:ln>
            <a:noFill/>
          </a:ln>
          <a:effectLst>
            <a:outerShdw blurRad="292100" dist="139700" dir="2700000" algn="tl" rotWithShape="0">
              <a:srgbClr val="333333">
                <a:alpha val="65000"/>
              </a:srgbClr>
            </a:outerShdw>
          </a:effectLst>
        </p:spPr>
      </p:pic>
      <p:sp>
        <p:nvSpPr>
          <p:cNvPr id="48" name="ZoneTexte 47"/>
          <p:cNvSpPr txBox="1"/>
          <p:nvPr/>
        </p:nvSpPr>
        <p:spPr>
          <a:xfrm>
            <a:off x="3617102" y="3235153"/>
            <a:ext cx="4203686" cy="369332"/>
          </a:xfrm>
          <a:prstGeom prst="rect">
            <a:avLst/>
          </a:prstGeom>
          <a:noFill/>
        </p:spPr>
        <p:txBody>
          <a:bodyPr wrap="square" rtlCol="0">
            <a:spAutoFit/>
          </a:bodyPr>
          <a:lstStyle/>
          <a:p>
            <a:r>
              <a:rPr lang="fr-FR" b="1" i="1" dirty="0" smtClean="0">
                <a:solidFill>
                  <a:srgbClr val="FF0000"/>
                </a:solidFill>
              </a:rPr>
              <a:t>Problème d’écrasement – de déjantage</a:t>
            </a:r>
            <a:endParaRPr lang="fr-FR" b="1" i="1" dirty="0">
              <a:solidFill>
                <a:srgbClr val="FF0000"/>
              </a:solidFill>
            </a:endParaRPr>
          </a:p>
        </p:txBody>
      </p:sp>
      <p:sp>
        <p:nvSpPr>
          <p:cNvPr id="50" name="ZoneTexte 49"/>
          <p:cNvSpPr txBox="1"/>
          <p:nvPr/>
        </p:nvSpPr>
        <p:spPr>
          <a:xfrm>
            <a:off x="3617102" y="5120475"/>
            <a:ext cx="3818772" cy="369332"/>
          </a:xfrm>
          <a:prstGeom prst="rect">
            <a:avLst/>
          </a:prstGeom>
          <a:noFill/>
        </p:spPr>
        <p:txBody>
          <a:bodyPr wrap="square" rtlCol="0">
            <a:spAutoFit/>
          </a:bodyPr>
          <a:lstStyle/>
          <a:p>
            <a:r>
              <a:rPr lang="fr-FR" b="1" i="1" dirty="0" smtClean="0">
                <a:solidFill>
                  <a:srgbClr val="FF0000"/>
                </a:solidFill>
              </a:rPr>
              <a:t>Problème de glissement - patinage</a:t>
            </a:r>
            <a:endParaRPr lang="fr-FR" b="1" i="1" dirty="0">
              <a:solidFill>
                <a:srgbClr val="FF0000"/>
              </a:solidFill>
            </a:endParaRPr>
          </a:p>
        </p:txBody>
      </p:sp>
      <p:sp>
        <p:nvSpPr>
          <p:cNvPr id="53" name="ZoneTexte 52"/>
          <p:cNvSpPr txBox="1"/>
          <p:nvPr/>
        </p:nvSpPr>
        <p:spPr>
          <a:xfrm>
            <a:off x="782784" y="2533313"/>
            <a:ext cx="2159999" cy="369332"/>
          </a:xfrm>
          <a:prstGeom prst="rect">
            <a:avLst/>
          </a:prstGeom>
          <a:solidFill>
            <a:srgbClr val="FFFFFF">
              <a:alpha val="74902"/>
            </a:srgbClr>
          </a:solidFill>
        </p:spPr>
        <p:txBody>
          <a:bodyPr wrap="square" rtlCol="0">
            <a:spAutoFit/>
          </a:bodyPr>
          <a:lstStyle/>
          <a:p>
            <a:pPr algn="ctr"/>
            <a:r>
              <a:rPr lang="fr-FR" dirty="0" smtClean="0">
                <a:effectLst>
                  <a:outerShdw blurRad="38100" dist="38100" dir="2700000" algn="tl">
                    <a:srgbClr val="000000">
                      <a:alpha val="43137"/>
                    </a:srgbClr>
                  </a:outerShdw>
                </a:effectLst>
              </a:rPr>
              <a:t>Silicone 25 shore</a:t>
            </a:r>
            <a:endParaRPr lang="fr-FR" dirty="0">
              <a:effectLst>
                <a:outerShdw blurRad="38100" dist="38100" dir="2700000" algn="tl">
                  <a:srgbClr val="000000">
                    <a:alpha val="43137"/>
                  </a:srgbClr>
                </a:outerShdw>
              </a:effectLst>
            </a:endParaRPr>
          </a:p>
        </p:txBody>
      </p:sp>
      <p:sp>
        <p:nvSpPr>
          <p:cNvPr id="54" name="ZoneTexte 53"/>
          <p:cNvSpPr txBox="1"/>
          <p:nvPr/>
        </p:nvSpPr>
        <p:spPr>
          <a:xfrm>
            <a:off x="782785" y="4443685"/>
            <a:ext cx="2159999" cy="369332"/>
          </a:xfrm>
          <a:prstGeom prst="rect">
            <a:avLst/>
          </a:prstGeom>
          <a:solidFill>
            <a:srgbClr val="FFFFFF">
              <a:alpha val="74902"/>
            </a:srgbClr>
          </a:solidFill>
        </p:spPr>
        <p:txBody>
          <a:bodyPr wrap="square" rtlCol="0">
            <a:spAutoFit/>
          </a:bodyPr>
          <a:lstStyle/>
          <a:p>
            <a:pPr algn="ctr"/>
            <a:r>
              <a:rPr lang="fr-FR" dirty="0" smtClean="0">
                <a:effectLst>
                  <a:outerShdw blurRad="38100" dist="38100" dir="2700000" algn="tl">
                    <a:srgbClr val="000000">
                      <a:alpha val="43137"/>
                    </a:srgbClr>
                  </a:outerShdw>
                </a:effectLst>
              </a:rPr>
              <a:t>Silicone 60 shore</a:t>
            </a:r>
            <a:endParaRPr lang="fr-FR" dirty="0">
              <a:effectLst>
                <a:outerShdw blurRad="38100" dist="38100" dir="2700000" algn="tl">
                  <a:srgbClr val="000000">
                    <a:alpha val="43137"/>
                  </a:srgbClr>
                </a:outerShdw>
              </a:effectLst>
            </a:endParaRPr>
          </a:p>
        </p:txBody>
      </p:sp>
      <p:pic>
        <p:nvPicPr>
          <p:cNvPr id="63" name="diapo20-1_DSCF5764.wmv">
            <a:hlinkClick r:id="" action="ppaction://media"/>
          </p:cNvPr>
          <p:cNvPicPr>
            <a:picLocks noRot="1" noChangeAspect="1"/>
          </p:cNvPicPr>
          <p:nvPr>
            <a:videoFile r:link="rId1"/>
          </p:nvPr>
        </p:nvPicPr>
        <p:blipFill>
          <a:blip r:embed="rId7" cstate="print"/>
          <a:stretch>
            <a:fillRect/>
          </a:stretch>
        </p:blipFill>
        <p:spPr>
          <a:xfrm>
            <a:off x="3659900" y="2477526"/>
            <a:ext cx="4929809" cy="3697357"/>
          </a:xfrm>
          <a:prstGeom prst="rect">
            <a:avLst/>
          </a:prstGeom>
        </p:spPr>
      </p:pic>
      <p:pic>
        <p:nvPicPr>
          <p:cNvPr id="72" name="diapo20-2_DSCF5763.wmv">
            <a:hlinkClick r:id="" action="ppaction://media"/>
          </p:cNvPr>
          <p:cNvPicPr>
            <a:picLocks noRot="1" noChangeAspect="1"/>
          </p:cNvPicPr>
          <p:nvPr>
            <a:videoFile r:link="rId2"/>
          </p:nvPr>
        </p:nvPicPr>
        <p:blipFill>
          <a:blip r:embed="rId8" cstate="print"/>
          <a:stretch>
            <a:fillRect/>
          </a:stretch>
        </p:blipFill>
        <p:spPr>
          <a:xfrm>
            <a:off x="3659900" y="2477525"/>
            <a:ext cx="4929809" cy="3697357"/>
          </a:xfrm>
          <a:prstGeom prst="rect">
            <a:avLst/>
          </a:prstGeom>
        </p:spPr>
      </p:pic>
    </p:spTree>
    <p:extLst>
      <p:ext uri="{BB962C8B-B14F-4D97-AF65-F5344CB8AC3E}">
        <p14:creationId xmlns:p14="http://schemas.microsoft.com/office/powerpoint/2010/main" xmlns="" val="44592639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3"/>
                                        </p:tgtEl>
                                        <p:attrNameLst>
                                          <p:attrName>style.visibility</p:attrName>
                                        </p:attrNameLst>
                                      </p:cBhvr>
                                      <p:to>
                                        <p:strVal val="visible"/>
                                      </p:to>
                                    </p:set>
                                  </p:childTnLst>
                                  <p:subTnLst>
                                    <p:set>
                                      <p:cBhvr override="childStyle">
                                        <p:cTn dur="1" fill="hold" display="0" masterRel="nextClick" afterEffect="1"/>
                                        <p:tgtEl>
                                          <p:spTgt spid="6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left)">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2"/>
                                        </p:tgtEl>
                                        <p:attrNameLst>
                                          <p:attrName>style.visibility</p:attrName>
                                        </p:attrNameLst>
                                      </p:cBhvr>
                                      <p:to>
                                        <p:strVal val="visible"/>
                                      </p:to>
                                    </p:set>
                                  </p:childTnLst>
                                  <p:subTnLst>
                                    <p:set>
                                      <p:cBhvr override="childStyle">
                                        <p:cTn dur="1" fill="hold" display="0" masterRel="nextClick" afterEffect="1"/>
                                        <p:tgtEl>
                                          <p:spTgt spid="72"/>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63"/>
                    </p:tgtEl>
                  </p:cond>
                </p:stCondLst>
                <p:endSync evt="end" delay="0">
                  <p:rtn val="all"/>
                </p:endSync>
                <p:childTnLst>
                  <p:par>
                    <p:cTn id="34" fill="hold">
                      <p:stCondLst>
                        <p:cond delay="0"/>
                      </p:stCondLst>
                      <p:childTnLst>
                        <p:par>
                          <p:cTn id="35" fill="hold">
                            <p:stCondLst>
                              <p:cond delay="0"/>
                            </p:stCondLst>
                            <p:childTnLst>
                              <p:par>
                                <p:cTn id="36" presetID="2" presetClass="mediacall" presetSubtype="0" fill="hold" nodeType="clickEffect">
                                  <p:stCondLst>
                                    <p:cond delay="0"/>
                                  </p:stCondLst>
                                  <p:childTnLst>
                                    <p:cmd type="call" cmd="togglePause">
                                      <p:cBhvr>
                                        <p:cTn id="37" dur="1" fill="hold"/>
                                        <p:tgtEl>
                                          <p:spTgt spid="63"/>
                                        </p:tgtEl>
                                      </p:cBhvr>
                                    </p:cmd>
                                  </p:childTnLst>
                                </p:cTn>
                              </p:par>
                            </p:childTnLst>
                          </p:cTn>
                        </p:par>
                      </p:childTnLst>
                    </p:cTn>
                  </p:par>
                </p:childTnLst>
              </p:cTn>
              <p:nextCondLst>
                <p:cond evt="onClick" delay="0">
                  <p:tgtEl>
                    <p:spTgt spid="63"/>
                  </p:tgtEl>
                </p:cond>
              </p:nextCondLst>
            </p:seq>
            <p:seq concurrent="1" nextAc="seek">
              <p:cTn id="38" restart="whenNotActive" fill="hold" evtFilter="cancelBubble" nodeType="interactiveSeq">
                <p:stCondLst>
                  <p:cond evt="onClick" delay="0">
                    <p:tgtEl>
                      <p:spTgt spid="72"/>
                    </p:tgtEl>
                  </p:cond>
                </p:stCondLst>
                <p:endSync evt="end" delay="0">
                  <p:rtn val="all"/>
                </p:endSync>
                <p:childTnLst>
                  <p:par>
                    <p:cTn id="39" fill="hold">
                      <p:stCondLst>
                        <p:cond delay="0"/>
                      </p:stCondLst>
                      <p:childTnLst>
                        <p:par>
                          <p:cTn id="40" fill="hold">
                            <p:stCondLst>
                              <p:cond delay="0"/>
                            </p:stCondLst>
                            <p:childTnLst>
                              <p:par>
                                <p:cTn id="41" presetID="2" presetClass="mediacall" presetSubtype="0" fill="hold" nodeType="clickEffect">
                                  <p:stCondLst>
                                    <p:cond delay="0"/>
                                  </p:stCondLst>
                                  <p:childTnLst>
                                    <p:cmd type="call" cmd="togglePause">
                                      <p:cBhvr>
                                        <p:cTn id="42" dur="1" fill="hold"/>
                                        <p:tgtEl>
                                          <p:spTgt spid="72"/>
                                        </p:tgtEl>
                                      </p:cBhvr>
                                    </p:cmd>
                                  </p:childTnLst>
                                </p:cTn>
                              </p:par>
                            </p:childTnLst>
                          </p:cTn>
                        </p:par>
                      </p:childTnLst>
                    </p:cTn>
                  </p:par>
                </p:childTnLst>
              </p:cTn>
              <p:nextCondLst>
                <p:cond evt="onClick" delay="0">
                  <p:tgtEl>
                    <p:spTgt spid="72"/>
                  </p:tgtEl>
                </p:cond>
              </p:nextCondLst>
            </p:seq>
            <p:video>
              <p:cMediaNode>
                <p:cTn id="43" fill="hold" display="0">
                  <p:stCondLst>
                    <p:cond delay="indefinite"/>
                  </p:stCondLst>
                  <p:endCondLst>
                    <p:cond evt="onNext" delay="0">
                      <p:tgtEl>
                        <p:sldTgt/>
                      </p:tgtEl>
                    </p:cond>
                    <p:cond evt="onPrev" delay="0">
                      <p:tgtEl>
                        <p:sldTgt/>
                      </p:tgtEl>
                    </p:cond>
                  </p:endCondLst>
                </p:cTn>
                <p:tgtEl>
                  <p:spTgt spid="63"/>
                </p:tgtEl>
              </p:cMediaNode>
            </p:video>
            <p:video>
              <p:cMediaNode>
                <p:cTn id="44" fill="hold" display="0">
                  <p:stCondLst>
                    <p:cond delay="indefinite"/>
                  </p:stCondLst>
                  <p:endCondLst>
                    <p:cond evt="onNext" delay="0">
                      <p:tgtEl>
                        <p:sldTgt/>
                      </p:tgtEl>
                    </p:cond>
                    <p:cond evt="onPrev" delay="0">
                      <p:tgtEl>
                        <p:sldTgt/>
                      </p:tgtEl>
                    </p:cond>
                  </p:endCondLst>
                </p:cTn>
                <p:tgtEl>
                  <p:spTgt spid="72"/>
                </p:tgtEl>
              </p:cMediaNode>
            </p:video>
          </p:childTnLst>
        </p:cTn>
      </p:par>
    </p:tnLst>
    <p:bldLst>
      <p:bldP spid="48" grpId="0"/>
      <p:bldP spid="50" grpId="0"/>
      <p:bldP spid="53" grpId="0" animBg="1"/>
      <p:bldP spid="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60"/>
          <p:cNvGrpSpPr/>
          <p:nvPr/>
        </p:nvGrpSpPr>
        <p:grpSpPr>
          <a:xfrm>
            <a:off x="217298" y="44624"/>
            <a:ext cx="6798304" cy="1942808"/>
            <a:chOff x="574129" y="622096"/>
            <a:chExt cx="6798304" cy="5913452"/>
          </a:xfrm>
        </p:grpSpPr>
        <p:cxnSp>
          <p:nvCxnSpPr>
            <p:cNvPr id="40" name="Connecteur droit 39"/>
            <p:cNvCxnSpPr/>
            <p:nvPr/>
          </p:nvCxnSpPr>
          <p:spPr>
            <a:xfrm flipV="1">
              <a:off x="5420690"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42" name="Connecteur droit 41"/>
            <p:cNvCxnSpPr/>
            <p:nvPr/>
          </p:nvCxnSpPr>
          <p:spPr>
            <a:xfrm flipV="1">
              <a:off x="2499065"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44" name="Connecteur droit 43"/>
            <p:cNvCxnSpPr/>
            <p:nvPr/>
          </p:nvCxnSpPr>
          <p:spPr>
            <a:xfrm flipV="1">
              <a:off x="3472940"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1" name="Connecteur droit 50"/>
            <p:cNvCxnSpPr/>
            <p:nvPr/>
          </p:nvCxnSpPr>
          <p:spPr>
            <a:xfrm flipV="1">
              <a:off x="4446815"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5" name="Connecteur droit 54"/>
            <p:cNvCxnSpPr/>
            <p:nvPr/>
          </p:nvCxnSpPr>
          <p:spPr>
            <a:xfrm flipV="1">
              <a:off x="6394565"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7" name="Connecteur droit 56"/>
            <p:cNvCxnSpPr/>
            <p:nvPr/>
          </p:nvCxnSpPr>
          <p:spPr>
            <a:xfrm flipV="1">
              <a:off x="7372433"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8" name="Connecteur droit 57"/>
            <p:cNvCxnSpPr/>
            <p:nvPr/>
          </p:nvCxnSpPr>
          <p:spPr>
            <a:xfrm flipV="1">
              <a:off x="1525190" y="622096"/>
              <a:ext cx="0" cy="5913450"/>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9" name="Connecteur droit 58"/>
            <p:cNvCxnSpPr/>
            <p:nvPr/>
          </p:nvCxnSpPr>
          <p:spPr>
            <a:xfrm flipV="1">
              <a:off x="574129" y="622098"/>
              <a:ext cx="0" cy="5913450"/>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grpSp>
      <p:sp>
        <p:nvSpPr>
          <p:cNvPr id="62" name="Rectangle 61"/>
          <p:cNvSpPr/>
          <p:nvPr/>
        </p:nvSpPr>
        <p:spPr>
          <a:xfrm>
            <a:off x="179513" y="1813412"/>
            <a:ext cx="8784976" cy="4495911"/>
          </a:xfrm>
          <a:prstGeom prst="rect">
            <a:avLst/>
          </a:prstGeom>
          <a:solidFill>
            <a:schemeClr val="bg1"/>
          </a:solidFill>
          <a:ln w="9525">
            <a:solidFill>
              <a:schemeClr val="tx1"/>
            </a:solidFill>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pic>
        <p:nvPicPr>
          <p:cNvPr id="64" name="Image 63" descr="logo lille.jpg"/>
          <p:cNvPicPr>
            <a:picLocks noChangeAspect="1"/>
          </p:cNvPicPr>
          <p:nvPr/>
        </p:nvPicPr>
        <p:blipFill>
          <a:blip r:embed="rId2" cstate="print"/>
          <a:stretch>
            <a:fillRect/>
          </a:stretch>
        </p:blipFill>
        <p:spPr>
          <a:xfrm>
            <a:off x="323529" y="6352752"/>
            <a:ext cx="432236" cy="476672"/>
          </a:xfrm>
          <a:prstGeom prst="rect">
            <a:avLst/>
          </a:prstGeom>
        </p:spPr>
      </p:pic>
      <p:sp>
        <p:nvSpPr>
          <p:cNvPr id="56" name="ZoneTexte 55"/>
          <p:cNvSpPr txBox="1"/>
          <p:nvPr/>
        </p:nvSpPr>
        <p:spPr>
          <a:xfrm>
            <a:off x="2498035" y="6445516"/>
            <a:ext cx="4147930" cy="307777"/>
          </a:xfrm>
          <a:prstGeom prst="rect">
            <a:avLst/>
          </a:prstGeom>
          <a:noFill/>
        </p:spPr>
        <p:txBody>
          <a:bodyPr wrap="square" rtlCol="0">
            <a:spAutoFit/>
          </a:bodyPr>
          <a:lstStyle/>
          <a:p>
            <a:pPr algn="ctr"/>
            <a:r>
              <a:rPr lang="fr-FR" sz="1400" dirty="0" smtClean="0">
                <a:solidFill>
                  <a:schemeClr val="bg1">
                    <a:lumMod val="65000"/>
                  </a:schemeClr>
                </a:solidFill>
              </a:rPr>
              <a:t>Motricité de la voiture « course en cours »</a:t>
            </a:r>
            <a:endParaRPr lang="fr-FR" sz="1400" dirty="0">
              <a:solidFill>
                <a:schemeClr val="bg1">
                  <a:lumMod val="65000"/>
                </a:schemeClr>
              </a:solidFill>
            </a:endParaRPr>
          </a:p>
        </p:txBody>
      </p:sp>
      <p:sp>
        <p:nvSpPr>
          <p:cNvPr id="60" name="Rectangle à coins arrondis 59"/>
          <p:cNvSpPr/>
          <p:nvPr/>
        </p:nvSpPr>
        <p:spPr>
          <a:xfrm>
            <a:off x="8496945" y="85219"/>
            <a:ext cx="539552" cy="1615591"/>
          </a:xfrm>
          <a:prstGeom prst="roundRect">
            <a:avLst/>
          </a:prstGeom>
          <a:solidFill>
            <a:srgbClr val="FF0000"/>
          </a:solidFill>
          <a:ln w="28575">
            <a:noFill/>
          </a:ln>
        </p:spPr>
        <p:style>
          <a:lnRef idx="1">
            <a:schemeClr val="accent1"/>
          </a:lnRef>
          <a:fillRef idx="3">
            <a:schemeClr val="accent1"/>
          </a:fillRef>
          <a:effectRef idx="2">
            <a:schemeClr val="accent1"/>
          </a:effectRef>
          <a:fontRef idx="minor">
            <a:schemeClr val="lt1"/>
          </a:fontRef>
        </p:style>
        <p:txBody>
          <a:bodyPr vert="vert270" lIns="72000" tIns="0" rIns="72000" bIns="0" rtlCol="0" anchor="ctr"/>
          <a:lstStyle/>
          <a:p>
            <a:pPr algn="ctr"/>
            <a:r>
              <a:rPr lang="fr-FR" sz="1200" dirty="0" smtClean="0">
                <a:solidFill>
                  <a:schemeClr val="bg1"/>
                </a:solidFill>
              </a:rPr>
              <a:t>Épreuve terminale de soutenance  individuelle</a:t>
            </a:r>
          </a:p>
        </p:txBody>
      </p:sp>
      <p:sp>
        <p:nvSpPr>
          <p:cNvPr id="61" name="Flèche droite 60"/>
          <p:cNvSpPr/>
          <p:nvPr/>
        </p:nvSpPr>
        <p:spPr>
          <a:xfrm>
            <a:off x="179515" y="44627"/>
            <a:ext cx="8253275" cy="831272"/>
          </a:xfrm>
          <a:prstGeom prst="rightArrow">
            <a:avLst/>
          </a:prstGeom>
          <a:solidFill>
            <a:schemeClr val="tx1">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65" name="Rectangle à coins arrondis 64"/>
          <p:cNvSpPr/>
          <p:nvPr/>
        </p:nvSpPr>
        <p:spPr>
          <a:xfrm>
            <a:off x="236807" y="134031"/>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solidFill>
                  <a:schemeClr val="tx1">
                    <a:lumMod val="65000"/>
                    <a:lumOff val="35000"/>
                  </a:schemeClr>
                </a:solidFill>
              </a:rPr>
              <a:t>Besoin</a:t>
            </a:r>
            <a:endParaRPr lang="fr-FR" b="1" dirty="0">
              <a:solidFill>
                <a:schemeClr val="tx1">
                  <a:lumMod val="65000"/>
                  <a:lumOff val="35000"/>
                </a:schemeClr>
              </a:solidFill>
            </a:endParaRPr>
          </a:p>
        </p:txBody>
      </p:sp>
      <p:sp>
        <p:nvSpPr>
          <p:cNvPr id="66" name="Rectangle à coins arrondis 65"/>
          <p:cNvSpPr/>
          <p:nvPr/>
        </p:nvSpPr>
        <p:spPr>
          <a:xfrm>
            <a:off x="2189449" y="135727"/>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Avant-projet</a:t>
            </a:r>
          </a:p>
        </p:txBody>
      </p:sp>
      <p:sp>
        <p:nvSpPr>
          <p:cNvPr id="67" name="Rectangle à coins arrondis 66"/>
          <p:cNvSpPr/>
          <p:nvPr/>
        </p:nvSpPr>
        <p:spPr>
          <a:xfrm>
            <a:off x="3166534" y="136577"/>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Projet </a:t>
            </a:r>
            <a:r>
              <a:rPr lang="fr-FR" sz="1200" dirty="0" smtClean="0">
                <a:solidFill>
                  <a:schemeClr val="tx1">
                    <a:lumMod val="65000"/>
                    <a:lumOff val="35000"/>
                  </a:schemeClr>
                </a:solidFill>
              </a:rPr>
              <a:t>détaillé</a:t>
            </a:r>
            <a:endParaRPr lang="fr-FR" sz="1200" dirty="0">
              <a:solidFill>
                <a:schemeClr val="tx1">
                  <a:lumMod val="65000"/>
                  <a:lumOff val="35000"/>
                </a:schemeClr>
              </a:solidFill>
            </a:endParaRPr>
          </a:p>
        </p:txBody>
      </p:sp>
      <p:sp>
        <p:nvSpPr>
          <p:cNvPr id="68" name="Rectangle à coins arrondis 67"/>
          <p:cNvSpPr/>
          <p:nvPr/>
        </p:nvSpPr>
        <p:spPr>
          <a:xfrm>
            <a:off x="4142091" y="137423"/>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Maquette &amp; </a:t>
            </a:r>
            <a:r>
              <a:rPr lang="fr-FR" sz="1200" dirty="0" smtClean="0">
                <a:solidFill>
                  <a:schemeClr val="tx1">
                    <a:lumMod val="65000"/>
                    <a:lumOff val="35000"/>
                  </a:schemeClr>
                </a:solidFill>
              </a:rPr>
              <a:t>prototype</a:t>
            </a:r>
            <a:endParaRPr lang="fr-FR" sz="1200" dirty="0">
              <a:solidFill>
                <a:schemeClr val="tx1">
                  <a:lumMod val="65000"/>
                  <a:lumOff val="35000"/>
                </a:schemeClr>
              </a:solidFill>
            </a:endParaRPr>
          </a:p>
        </p:txBody>
      </p:sp>
      <p:sp>
        <p:nvSpPr>
          <p:cNvPr id="69" name="Rectangle à coins arrondis 68"/>
          <p:cNvSpPr/>
          <p:nvPr/>
        </p:nvSpPr>
        <p:spPr>
          <a:xfrm>
            <a:off x="5103298" y="138273"/>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Tests &amp; </a:t>
            </a:r>
            <a:r>
              <a:rPr lang="fr-FR" sz="1200" dirty="0" smtClean="0">
                <a:solidFill>
                  <a:schemeClr val="tx1">
                    <a:lumMod val="65000"/>
                    <a:lumOff val="35000"/>
                  </a:schemeClr>
                </a:solidFill>
              </a:rPr>
              <a:t>validation</a:t>
            </a:r>
            <a:endParaRPr lang="fr-FR" sz="1200" dirty="0">
              <a:solidFill>
                <a:schemeClr val="tx1">
                  <a:lumMod val="65000"/>
                  <a:lumOff val="35000"/>
                </a:schemeClr>
              </a:solidFill>
            </a:endParaRPr>
          </a:p>
        </p:txBody>
      </p:sp>
      <p:sp>
        <p:nvSpPr>
          <p:cNvPr id="70" name="Flèche droite 69"/>
          <p:cNvSpPr/>
          <p:nvPr/>
        </p:nvSpPr>
        <p:spPr>
          <a:xfrm>
            <a:off x="179515" y="940136"/>
            <a:ext cx="8253275" cy="831272"/>
          </a:xfrm>
          <a:prstGeom prst="rightArrow">
            <a:avLst/>
          </a:prstGeom>
          <a:solidFill>
            <a:schemeClr val="tx1">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71" name="Rectangle à coins arrondis 70"/>
          <p:cNvSpPr/>
          <p:nvPr/>
        </p:nvSpPr>
        <p:spPr>
          <a:xfrm>
            <a:off x="6057081" y="1032500"/>
            <a:ext cx="928225"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Restitution</a:t>
            </a:r>
          </a:p>
        </p:txBody>
      </p:sp>
      <p:sp>
        <p:nvSpPr>
          <p:cNvPr id="73" name="Rectangle à coins arrondis 72"/>
          <p:cNvSpPr/>
          <p:nvPr/>
        </p:nvSpPr>
        <p:spPr>
          <a:xfrm>
            <a:off x="5071606" y="1032500"/>
            <a:ext cx="973878"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solidFill>
                  <a:schemeClr val="bg1"/>
                </a:solidFill>
                <a:effectLst>
                  <a:outerShdw blurRad="38100" dist="38100" dir="2700000" algn="tl">
                    <a:srgbClr val="000000">
                      <a:alpha val="43137"/>
                    </a:srgbClr>
                  </a:outerShdw>
                </a:effectLst>
              </a:rPr>
              <a:t>Tests &amp; Validation</a:t>
            </a:r>
          </a:p>
        </p:txBody>
      </p:sp>
      <p:sp>
        <p:nvSpPr>
          <p:cNvPr id="74" name="Rectangle à coins arrondis 73"/>
          <p:cNvSpPr/>
          <p:nvPr/>
        </p:nvSpPr>
        <p:spPr>
          <a:xfrm>
            <a:off x="4094660" y="1032500"/>
            <a:ext cx="966160"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Maquettage ou prototypage</a:t>
            </a:r>
          </a:p>
        </p:txBody>
      </p:sp>
      <p:sp>
        <p:nvSpPr>
          <p:cNvPr id="75" name="Rectangle 74"/>
          <p:cNvSpPr/>
          <p:nvPr/>
        </p:nvSpPr>
        <p:spPr>
          <a:xfrm>
            <a:off x="3127520" y="1032499"/>
            <a:ext cx="957193" cy="741600"/>
          </a:xfrm>
          <a:prstGeom prst="rect">
            <a:avLst/>
          </a:prstGeom>
          <a:gradFill rotWithShape="0">
            <a:gsLst>
              <a:gs pos="0">
                <a:srgbClr val="000000">
                  <a:gamma/>
                  <a:tint val="50588"/>
                  <a:invGamma/>
                </a:srgbClr>
              </a:gs>
              <a:gs pos="100000">
                <a:srgbClr val="000000"/>
              </a:gs>
            </a:gsLst>
            <a:lin ang="5400000" scaled="1"/>
          </a:gradFill>
          <a:ln w="9525">
            <a:solidFill>
              <a:srgbClr val="000000"/>
            </a:solidFill>
            <a:miter lim="800000"/>
            <a:headEnd/>
            <a:tailEnd/>
          </a:ln>
        </p:spPr>
        <p:txBody>
          <a:bodyPr vert="horz" wrap="square" lIns="36000" tIns="45720" rIns="36000" bIns="45720" numCol="1" anchor="ctr" anchorCtr="0" compatLnSpc="1">
            <a:prstTxWarp prst="textNoShape">
              <a:avLst/>
            </a:prstTxWarp>
          </a:bodyPr>
          <a:lstStyle/>
          <a:p>
            <a:pPr algn="ctr"/>
            <a:r>
              <a:rPr lang="fr-FR" sz="1200" dirty="0" smtClean="0">
                <a:solidFill>
                  <a:schemeClr val="bg1"/>
                </a:solidFill>
                <a:effectLst>
                  <a:outerShdw blurRad="38100" dist="38100" dir="2700000" algn="tl">
                    <a:srgbClr val="000000">
                      <a:alpha val="43137"/>
                    </a:srgbClr>
                  </a:outerShdw>
                </a:effectLst>
              </a:rPr>
              <a:t>Conception détaillée, simulation</a:t>
            </a:r>
          </a:p>
        </p:txBody>
      </p:sp>
      <p:sp>
        <p:nvSpPr>
          <p:cNvPr id="76" name="Ellipse 75"/>
          <p:cNvSpPr/>
          <p:nvPr/>
        </p:nvSpPr>
        <p:spPr>
          <a:xfrm>
            <a:off x="7174236" y="1032496"/>
            <a:ext cx="646552" cy="646552"/>
          </a:xfrm>
          <a:prstGeom prst="ellipse">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fr-FR" sz="2000" dirty="0" smtClean="0"/>
              <a:t>70h</a:t>
            </a:r>
            <a:endParaRPr lang="fr-FR" sz="1000" dirty="0"/>
          </a:p>
        </p:txBody>
      </p:sp>
      <p:sp>
        <p:nvSpPr>
          <p:cNvPr id="77" name="Rectangle à coins arrondis 76"/>
          <p:cNvSpPr/>
          <p:nvPr/>
        </p:nvSpPr>
        <p:spPr>
          <a:xfrm>
            <a:off x="1222646" y="134694"/>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solidFill>
                  <a:schemeClr val="tx1">
                    <a:lumMod val="65000"/>
                    <a:lumOff val="35000"/>
                  </a:schemeClr>
                </a:solidFill>
              </a:rPr>
              <a:t>Étude de faisabilité</a:t>
            </a:r>
            <a:endParaRPr lang="fr-FR" sz="1200" dirty="0">
              <a:solidFill>
                <a:schemeClr val="tx1">
                  <a:lumMod val="65000"/>
                  <a:lumOff val="35000"/>
                </a:schemeClr>
              </a:solidFill>
            </a:endParaRPr>
          </a:p>
        </p:txBody>
      </p:sp>
      <p:sp>
        <p:nvSpPr>
          <p:cNvPr id="78" name="Rectangle à coins arrondis 77"/>
          <p:cNvSpPr/>
          <p:nvPr/>
        </p:nvSpPr>
        <p:spPr>
          <a:xfrm>
            <a:off x="201806" y="1032496"/>
            <a:ext cx="1923769" cy="648000"/>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Idée, besoin et définition du projet</a:t>
            </a:r>
          </a:p>
        </p:txBody>
      </p:sp>
      <p:sp>
        <p:nvSpPr>
          <p:cNvPr id="79" name="Rectangle à coins arrondis 78"/>
          <p:cNvSpPr/>
          <p:nvPr/>
        </p:nvSpPr>
        <p:spPr>
          <a:xfrm>
            <a:off x="3108045" y="764707"/>
            <a:ext cx="1000123" cy="340543"/>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dirty="0" smtClean="0"/>
              <a:t>Phase 3</a:t>
            </a:r>
            <a:endParaRPr lang="fr-FR" dirty="0"/>
          </a:p>
        </p:txBody>
      </p:sp>
      <p:sp>
        <p:nvSpPr>
          <p:cNvPr id="81" name="Rectangle à coins arrondis 80"/>
          <p:cNvSpPr/>
          <p:nvPr/>
        </p:nvSpPr>
        <p:spPr>
          <a:xfrm>
            <a:off x="2142237" y="1032500"/>
            <a:ext cx="971551"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Conception préliminaire</a:t>
            </a:r>
          </a:p>
        </p:txBody>
      </p:sp>
      <p:sp>
        <p:nvSpPr>
          <p:cNvPr id="82" name="Espace réservé du numéro de diapositive 4"/>
          <p:cNvSpPr txBox="1">
            <a:spLocks/>
          </p:cNvSpPr>
          <p:nvPr/>
        </p:nvSpPr>
        <p:spPr>
          <a:xfrm>
            <a:off x="7010400" y="64928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241D18C-4869-4210-9335-0F84A51A443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45" name="Image 44" descr="roue arr1-2.jpg"/>
          <p:cNvPicPr>
            <a:picLocks noChangeAspect="1"/>
          </p:cNvPicPr>
          <p:nvPr/>
        </p:nvPicPr>
        <p:blipFill>
          <a:blip r:embed="rId3" cstate="print">
            <a:clrChange>
              <a:clrFrom>
                <a:srgbClr val="FFFFFF"/>
              </a:clrFrom>
              <a:clrTo>
                <a:srgbClr val="FFFFFF">
                  <a:alpha val="0"/>
                </a:srgbClr>
              </a:clrTo>
            </a:clrChange>
            <a:grayscl/>
          </a:blip>
          <a:stretch>
            <a:fillRect/>
          </a:stretch>
        </p:blipFill>
        <p:spPr>
          <a:xfrm>
            <a:off x="510706" y="2383516"/>
            <a:ext cx="1847490" cy="1919658"/>
          </a:xfrm>
          <a:prstGeom prst="rect">
            <a:avLst/>
          </a:prstGeom>
        </p:spPr>
      </p:pic>
      <p:sp>
        <p:nvSpPr>
          <p:cNvPr id="50" name="Rectangle 49"/>
          <p:cNvSpPr/>
          <p:nvPr/>
        </p:nvSpPr>
        <p:spPr>
          <a:xfrm>
            <a:off x="330981" y="2318219"/>
            <a:ext cx="2139696" cy="2031932"/>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Rectangle 82"/>
          <p:cNvSpPr/>
          <p:nvPr/>
        </p:nvSpPr>
        <p:spPr>
          <a:xfrm>
            <a:off x="197051" y="1987431"/>
            <a:ext cx="8784000" cy="4001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balanced" dir="t">
                <a:rot lat="0" lon="0" rev="2100000"/>
              </a:lightRig>
            </a:scene3d>
            <a:sp3d prstMaterial="metal">
              <a:contourClr>
                <a:schemeClr val="bg2"/>
              </a:contourClr>
            </a:sp3d>
          </a:bodyPr>
          <a:lstStyle/>
          <a:p>
            <a:pPr algn="ctr"/>
            <a:r>
              <a:rPr lang="fr-FR" sz="2000" b="1" dirty="0" smtClean="0">
                <a:ln w="50800"/>
              </a:rPr>
              <a:t>Définition du nouveau pneu.</a:t>
            </a:r>
            <a:endParaRPr lang="fr-FR" sz="2000" b="1" dirty="0">
              <a:ln w="50800"/>
            </a:endParaRPr>
          </a:p>
        </p:txBody>
      </p:sp>
      <p:pic>
        <p:nvPicPr>
          <p:cNvPr id="46" name="Image 45" descr="roue arr2-3.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678509" y="4402888"/>
            <a:ext cx="1858672" cy="1858672"/>
          </a:xfrm>
          <a:prstGeom prst="rect">
            <a:avLst/>
          </a:prstGeom>
        </p:spPr>
      </p:pic>
      <p:pic>
        <p:nvPicPr>
          <p:cNvPr id="47" name="Image 46" descr="roue arr2-4.jpg"/>
          <p:cNvPicPr>
            <a:picLocks noChangeAspect="1"/>
          </p:cNvPicPr>
          <p:nvPr/>
        </p:nvPicPr>
        <p:blipFill>
          <a:blip r:embed="rId5" cstate="print">
            <a:clrChange>
              <a:clrFrom>
                <a:srgbClr val="FFFFFF"/>
              </a:clrFrom>
              <a:clrTo>
                <a:srgbClr val="FFFFFF">
                  <a:alpha val="0"/>
                </a:srgbClr>
              </a:clrTo>
            </a:clrChange>
          </a:blip>
          <a:stretch>
            <a:fillRect/>
          </a:stretch>
        </p:blipFill>
        <p:spPr>
          <a:xfrm>
            <a:off x="3301172" y="3197174"/>
            <a:ext cx="3448125" cy="2461504"/>
          </a:xfrm>
          <a:prstGeom prst="rect">
            <a:avLst/>
          </a:prstGeom>
        </p:spPr>
      </p:pic>
      <p:pic>
        <p:nvPicPr>
          <p:cNvPr id="48" name="Image 47" descr="roue arr2-2.jpg"/>
          <p:cNvPicPr>
            <a:picLocks noChangeAspect="1"/>
          </p:cNvPicPr>
          <p:nvPr/>
        </p:nvPicPr>
        <p:blipFill>
          <a:blip r:embed="rId6" cstate="print">
            <a:clrChange>
              <a:clrFrom>
                <a:srgbClr val="FFFFFF"/>
              </a:clrFrom>
              <a:clrTo>
                <a:srgbClr val="FFFFFF">
                  <a:alpha val="0"/>
                </a:srgbClr>
              </a:clrTo>
            </a:clrChange>
          </a:blip>
          <a:stretch>
            <a:fillRect/>
          </a:stretch>
        </p:blipFill>
        <p:spPr>
          <a:xfrm>
            <a:off x="6592956" y="2427784"/>
            <a:ext cx="1975104" cy="1975104"/>
          </a:xfrm>
          <a:prstGeom prst="rect">
            <a:avLst/>
          </a:prstGeom>
        </p:spPr>
      </p:pic>
      <p:sp>
        <p:nvSpPr>
          <p:cNvPr id="39" name="ZoneTexte 38"/>
          <p:cNvSpPr txBox="1"/>
          <p:nvPr/>
        </p:nvSpPr>
        <p:spPr>
          <a:xfrm>
            <a:off x="2784377" y="2427784"/>
            <a:ext cx="3575247" cy="369332"/>
          </a:xfrm>
          <a:prstGeom prst="rect">
            <a:avLst/>
          </a:prstGeom>
          <a:noFill/>
        </p:spPr>
        <p:txBody>
          <a:bodyPr wrap="square" rtlCol="0">
            <a:spAutoFit/>
          </a:bodyPr>
          <a:lstStyle/>
          <a:p>
            <a:pPr algn="ctr"/>
            <a:r>
              <a:rPr lang="fr-FR" dirty="0" smtClean="0"/>
              <a:t>Suppression espace jante/pneu</a:t>
            </a:r>
            <a:endParaRPr lang="fr-FR" dirty="0"/>
          </a:p>
        </p:txBody>
      </p:sp>
      <p:sp>
        <p:nvSpPr>
          <p:cNvPr id="41" name="Flèche gauche 40"/>
          <p:cNvSpPr/>
          <p:nvPr/>
        </p:nvSpPr>
        <p:spPr>
          <a:xfrm>
            <a:off x="1678509" y="2519231"/>
            <a:ext cx="1144204" cy="186438"/>
          </a:xfrm>
          <a:prstGeom prst="leftArrow">
            <a:avLst>
              <a:gd name="adj1" fmla="val 50000"/>
              <a:gd name="adj2" fmla="val 23596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2789579" y="2827842"/>
            <a:ext cx="3575247" cy="369332"/>
          </a:xfrm>
          <a:prstGeom prst="rect">
            <a:avLst/>
          </a:prstGeom>
          <a:noFill/>
        </p:spPr>
        <p:txBody>
          <a:bodyPr wrap="square" rtlCol="0">
            <a:spAutoFit/>
          </a:bodyPr>
          <a:lstStyle/>
          <a:p>
            <a:pPr algn="ctr"/>
            <a:r>
              <a:rPr lang="fr-FR" dirty="0" smtClean="0"/>
              <a:t>Liaison des « rayons » en silicone</a:t>
            </a:r>
            <a:endParaRPr lang="fr-FR" dirty="0"/>
          </a:p>
        </p:txBody>
      </p:sp>
      <p:sp>
        <p:nvSpPr>
          <p:cNvPr id="49" name="Flèche gauche 48"/>
          <p:cNvSpPr/>
          <p:nvPr/>
        </p:nvSpPr>
        <p:spPr>
          <a:xfrm rot="19704717">
            <a:off x="1879509" y="3331763"/>
            <a:ext cx="1144204" cy="186438"/>
          </a:xfrm>
          <a:prstGeom prst="leftArrow">
            <a:avLst>
              <a:gd name="adj1" fmla="val 50000"/>
              <a:gd name="adj2" fmla="val 23596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Flèche gauche 51"/>
          <p:cNvSpPr/>
          <p:nvPr/>
        </p:nvSpPr>
        <p:spPr>
          <a:xfrm rot="1895283" flipH="1">
            <a:off x="6095354" y="3331764"/>
            <a:ext cx="1144204" cy="186438"/>
          </a:xfrm>
          <a:prstGeom prst="leftArrow">
            <a:avLst>
              <a:gd name="adj1" fmla="val 50000"/>
              <a:gd name="adj2" fmla="val 23596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Flèche gauche 52"/>
          <p:cNvSpPr/>
          <p:nvPr/>
        </p:nvSpPr>
        <p:spPr>
          <a:xfrm flipH="1">
            <a:off x="6225410" y="2519231"/>
            <a:ext cx="1144204" cy="186438"/>
          </a:xfrm>
          <a:prstGeom prst="leftArrow">
            <a:avLst>
              <a:gd name="adj1" fmla="val 50000"/>
              <a:gd name="adj2" fmla="val 23596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4" name="Image 53" descr="DSCF5706.JPG"/>
          <p:cNvPicPr>
            <a:picLocks noChangeAspect="1"/>
          </p:cNvPicPr>
          <p:nvPr/>
        </p:nvPicPr>
        <p:blipFill>
          <a:blip r:embed="rId7" cstate="print"/>
          <a:stretch>
            <a:fillRect/>
          </a:stretch>
        </p:blipFill>
        <p:spPr>
          <a:xfrm>
            <a:off x="2451612" y="3045903"/>
            <a:ext cx="4240776" cy="28534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4592639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subTnLst>
                                    <p:set>
                                      <p:cBhvr override="childStyle">
                                        <p:cTn dur="1" fill="hold" display="0" masterRel="nextClick" afterEffect="1"/>
                                        <p:tgtEl>
                                          <p:spTgt spid="5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left)">
                                      <p:cBhvr>
                                        <p:cTn id="23" dur="500"/>
                                        <p:tgtEl>
                                          <p:spTgt spid="53"/>
                                        </p:tgtEl>
                                      </p:cBhvr>
                                    </p:animEffect>
                                  </p:childTnLst>
                                </p:cTn>
                              </p:par>
                            </p:childTnLst>
                          </p:cTn>
                        </p:par>
                        <p:par>
                          <p:cTn id="24" fill="hold">
                            <p:stCondLst>
                              <p:cond delay="1000"/>
                            </p:stCondLst>
                            <p:childTnLst>
                              <p:par>
                                <p:cTn id="25" presetID="22" presetClass="entr" presetSubtype="2"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right)">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left)">
                                      <p:cBhvr>
                                        <p:cTn id="36" dur="500"/>
                                        <p:tgtEl>
                                          <p:spTgt spid="52"/>
                                        </p:tgtEl>
                                      </p:cBhvr>
                                    </p:animEffect>
                                  </p:childTnLst>
                                </p:cTn>
                              </p:par>
                            </p:childTnLst>
                          </p:cTn>
                        </p:par>
                        <p:par>
                          <p:cTn id="37" fill="hold">
                            <p:stCondLst>
                              <p:cond delay="1000"/>
                            </p:stCondLst>
                            <p:childTnLst>
                              <p:par>
                                <p:cTn id="38" presetID="22" presetClass="entr" presetSubtype="2" fill="hold" grpId="0"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wipe(right)">
                                      <p:cBhvr>
                                        <p:cTn id="40" dur="500"/>
                                        <p:tgtEl>
                                          <p:spTgt spid="49"/>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9" grpId="0"/>
      <p:bldP spid="41" grpId="0" animBg="1"/>
      <p:bldP spid="43" grpId="0"/>
      <p:bldP spid="49" grpId="0" animBg="1"/>
      <p:bldP spid="52" grpId="0" animBg="1"/>
      <p:bldP spid="5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60"/>
          <p:cNvGrpSpPr/>
          <p:nvPr/>
        </p:nvGrpSpPr>
        <p:grpSpPr>
          <a:xfrm>
            <a:off x="217298" y="44624"/>
            <a:ext cx="6798304" cy="1942808"/>
            <a:chOff x="574129" y="622096"/>
            <a:chExt cx="6798304" cy="5913452"/>
          </a:xfrm>
        </p:grpSpPr>
        <p:cxnSp>
          <p:nvCxnSpPr>
            <p:cNvPr id="40" name="Connecteur droit 39"/>
            <p:cNvCxnSpPr/>
            <p:nvPr/>
          </p:nvCxnSpPr>
          <p:spPr>
            <a:xfrm flipV="1">
              <a:off x="5420690"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42" name="Connecteur droit 41"/>
            <p:cNvCxnSpPr/>
            <p:nvPr/>
          </p:nvCxnSpPr>
          <p:spPr>
            <a:xfrm flipV="1">
              <a:off x="2499065"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44" name="Connecteur droit 43"/>
            <p:cNvCxnSpPr/>
            <p:nvPr/>
          </p:nvCxnSpPr>
          <p:spPr>
            <a:xfrm flipV="1">
              <a:off x="3472940"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1" name="Connecteur droit 50"/>
            <p:cNvCxnSpPr/>
            <p:nvPr/>
          </p:nvCxnSpPr>
          <p:spPr>
            <a:xfrm flipV="1">
              <a:off x="4446815"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5" name="Connecteur droit 54"/>
            <p:cNvCxnSpPr/>
            <p:nvPr/>
          </p:nvCxnSpPr>
          <p:spPr>
            <a:xfrm flipV="1">
              <a:off x="6394565"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7" name="Connecteur droit 56"/>
            <p:cNvCxnSpPr/>
            <p:nvPr/>
          </p:nvCxnSpPr>
          <p:spPr>
            <a:xfrm flipV="1">
              <a:off x="7372433"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8" name="Connecteur droit 57"/>
            <p:cNvCxnSpPr/>
            <p:nvPr/>
          </p:nvCxnSpPr>
          <p:spPr>
            <a:xfrm flipV="1">
              <a:off x="1525190" y="622096"/>
              <a:ext cx="0" cy="5913450"/>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9" name="Connecteur droit 58"/>
            <p:cNvCxnSpPr/>
            <p:nvPr/>
          </p:nvCxnSpPr>
          <p:spPr>
            <a:xfrm flipV="1">
              <a:off x="574129" y="622098"/>
              <a:ext cx="0" cy="5913450"/>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grpSp>
      <p:sp>
        <p:nvSpPr>
          <p:cNvPr id="62" name="Rectangle 61"/>
          <p:cNvSpPr/>
          <p:nvPr/>
        </p:nvSpPr>
        <p:spPr>
          <a:xfrm>
            <a:off x="179513" y="1813412"/>
            <a:ext cx="8784976" cy="4495911"/>
          </a:xfrm>
          <a:prstGeom prst="rect">
            <a:avLst/>
          </a:prstGeom>
          <a:solidFill>
            <a:schemeClr val="bg1"/>
          </a:solidFill>
          <a:ln w="9525">
            <a:solidFill>
              <a:schemeClr val="tx1"/>
            </a:solidFill>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pic>
        <p:nvPicPr>
          <p:cNvPr id="64" name="Image 63" descr="logo lille.jpg"/>
          <p:cNvPicPr>
            <a:picLocks noChangeAspect="1"/>
          </p:cNvPicPr>
          <p:nvPr/>
        </p:nvPicPr>
        <p:blipFill>
          <a:blip r:embed="rId2" cstate="print"/>
          <a:stretch>
            <a:fillRect/>
          </a:stretch>
        </p:blipFill>
        <p:spPr>
          <a:xfrm>
            <a:off x="323529" y="6352752"/>
            <a:ext cx="432236" cy="476672"/>
          </a:xfrm>
          <a:prstGeom prst="rect">
            <a:avLst/>
          </a:prstGeom>
        </p:spPr>
      </p:pic>
      <p:sp>
        <p:nvSpPr>
          <p:cNvPr id="56" name="ZoneTexte 55"/>
          <p:cNvSpPr txBox="1"/>
          <p:nvPr/>
        </p:nvSpPr>
        <p:spPr>
          <a:xfrm>
            <a:off x="2498035" y="6445516"/>
            <a:ext cx="4147930" cy="307777"/>
          </a:xfrm>
          <a:prstGeom prst="rect">
            <a:avLst/>
          </a:prstGeom>
          <a:noFill/>
        </p:spPr>
        <p:txBody>
          <a:bodyPr wrap="square" rtlCol="0">
            <a:spAutoFit/>
          </a:bodyPr>
          <a:lstStyle/>
          <a:p>
            <a:pPr algn="ctr"/>
            <a:r>
              <a:rPr lang="fr-FR" sz="1400" dirty="0" smtClean="0">
                <a:solidFill>
                  <a:schemeClr val="bg1">
                    <a:lumMod val="65000"/>
                  </a:schemeClr>
                </a:solidFill>
              </a:rPr>
              <a:t>Motricité de la voiture « course en cours »</a:t>
            </a:r>
            <a:endParaRPr lang="fr-FR" sz="1400" dirty="0">
              <a:solidFill>
                <a:schemeClr val="bg1">
                  <a:lumMod val="65000"/>
                </a:schemeClr>
              </a:solidFill>
            </a:endParaRPr>
          </a:p>
        </p:txBody>
      </p:sp>
      <p:sp>
        <p:nvSpPr>
          <p:cNvPr id="60" name="Rectangle 59"/>
          <p:cNvSpPr/>
          <p:nvPr/>
        </p:nvSpPr>
        <p:spPr>
          <a:xfrm>
            <a:off x="8496945" y="85219"/>
            <a:ext cx="539552" cy="1615591"/>
          </a:xfrm>
          <a:prstGeom prst="rect">
            <a:avLst/>
          </a:prstGeom>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61" name="Flèche droite 60"/>
          <p:cNvSpPr/>
          <p:nvPr/>
        </p:nvSpPr>
        <p:spPr>
          <a:xfrm>
            <a:off x="179515" y="44627"/>
            <a:ext cx="8253275" cy="831272"/>
          </a:xfrm>
          <a:prstGeom prst="rightArrow">
            <a:avLst/>
          </a:prstGeom>
          <a:solidFill>
            <a:schemeClr val="tx1">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65" name="Rectangle à coins arrondis 64"/>
          <p:cNvSpPr/>
          <p:nvPr/>
        </p:nvSpPr>
        <p:spPr>
          <a:xfrm>
            <a:off x="236807" y="134031"/>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solidFill>
                  <a:schemeClr val="tx1">
                    <a:lumMod val="65000"/>
                    <a:lumOff val="35000"/>
                  </a:schemeClr>
                </a:solidFill>
              </a:rPr>
              <a:t>Besoin</a:t>
            </a:r>
            <a:endParaRPr lang="fr-FR" b="1" dirty="0">
              <a:solidFill>
                <a:schemeClr val="tx1">
                  <a:lumMod val="65000"/>
                  <a:lumOff val="35000"/>
                </a:schemeClr>
              </a:solidFill>
            </a:endParaRPr>
          </a:p>
        </p:txBody>
      </p:sp>
      <p:sp>
        <p:nvSpPr>
          <p:cNvPr id="66" name="Rectangle à coins arrondis 65"/>
          <p:cNvSpPr/>
          <p:nvPr/>
        </p:nvSpPr>
        <p:spPr>
          <a:xfrm>
            <a:off x="2189449" y="135727"/>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Avant-projet</a:t>
            </a:r>
          </a:p>
        </p:txBody>
      </p:sp>
      <p:sp>
        <p:nvSpPr>
          <p:cNvPr id="67" name="Rectangle à coins arrondis 66"/>
          <p:cNvSpPr/>
          <p:nvPr/>
        </p:nvSpPr>
        <p:spPr>
          <a:xfrm>
            <a:off x="3166534" y="136577"/>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Projet </a:t>
            </a:r>
            <a:r>
              <a:rPr lang="fr-FR" sz="1200" dirty="0" smtClean="0">
                <a:solidFill>
                  <a:schemeClr val="tx1">
                    <a:lumMod val="65000"/>
                    <a:lumOff val="35000"/>
                  </a:schemeClr>
                </a:solidFill>
              </a:rPr>
              <a:t>détaillé</a:t>
            </a:r>
            <a:endParaRPr lang="fr-FR" sz="1200" dirty="0">
              <a:solidFill>
                <a:schemeClr val="tx1">
                  <a:lumMod val="65000"/>
                  <a:lumOff val="35000"/>
                </a:schemeClr>
              </a:solidFill>
            </a:endParaRPr>
          </a:p>
        </p:txBody>
      </p:sp>
      <p:sp>
        <p:nvSpPr>
          <p:cNvPr id="68" name="Rectangle à coins arrondis 67"/>
          <p:cNvSpPr/>
          <p:nvPr/>
        </p:nvSpPr>
        <p:spPr>
          <a:xfrm>
            <a:off x="4128839" y="137423"/>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Maquette &amp; </a:t>
            </a:r>
            <a:r>
              <a:rPr lang="fr-FR" sz="1200" dirty="0" smtClean="0">
                <a:solidFill>
                  <a:schemeClr val="tx1">
                    <a:lumMod val="65000"/>
                    <a:lumOff val="35000"/>
                  </a:schemeClr>
                </a:solidFill>
              </a:rPr>
              <a:t>prototype</a:t>
            </a:r>
            <a:endParaRPr lang="fr-FR" sz="1200" dirty="0">
              <a:solidFill>
                <a:schemeClr val="tx1">
                  <a:lumMod val="65000"/>
                  <a:lumOff val="35000"/>
                </a:schemeClr>
              </a:solidFill>
            </a:endParaRPr>
          </a:p>
        </p:txBody>
      </p:sp>
      <p:sp>
        <p:nvSpPr>
          <p:cNvPr id="69" name="Rectangle à coins arrondis 68"/>
          <p:cNvSpPr/>
          <p:nvPr/>
        </p:nvSpPr>
        <p:spPr>
          <a:xfrm>
            <a:off x="5103298" y="138273"/>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Tests &amp; </a:t>
            </a:r>
            <a:r>
              <a:rPr lang="fr-FR" sz="1200" dirty="0" smtClean="0">
                <a:solidFill>
                  <a:schemeClr val="tx1">
                    <a:lumMod val="65000"/>
                    <a:lumOff val="35000"/>
                  </a:schemeClr>
                </a:solidFill>
              </a:rPr>
              <a:t>validation</a:t>
            </a:r>
            <a:endParaRPr lang="fr-FR" sz="1200" dirty="0">
              <a:solidFill>
                <a:schemeClr val="tx1">
                  <a:lumMod val="65000"/>
                  <a:lumOff val="35000"/>
                </a:schemeClr>
              </a:solidFill>
            </a:endParaRPr>
          </a:p>
        </p:txBody>
      </p:sp>
      <p:sp>
        <p:nvSpPr>
          <p:cNvPr id="70" name="Flèche droite 69"/>
          <p:cNvSpPr/>
          <p:nvPr/>
        </p:nvSpPr>
        <p:spPr>
          <a:xfrm>
            <a:off x="179515" y="940136"/>
            <a:ext cx="8253275" cy="831272"/>
          </a:xfrm>
          <a:prstGeom prst="rightArrow">
            <a:avLst/>
          </a:prstGeom>
          <a:solidFill>
            <a:schemeClr val="tx1">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71" name="Rectangle à coins arrondis 70"/>
          <p:cNvSpPr/>
          <p:nvPr/>
        </p:nvSpPr>
        <p:spPr>
          <a:xfrm>
            <a:off x="6057081" y="1032500"/>
            <a:ext cx="928225"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Restitution</a:t>
            </a:r>
          </a:p>
        </p:txBody>
      </p:sp>
      <p:sp>
        <p:nvSpPr>
          <p:cNvPr id="73" name="Rectangle à coins arrondis 72"/>
          <p:cNvSpPr/>
          <p:nvPr/>
        </p:nvSpPr>
        <p:spPr>
          <a:xfrm>
            <a:off x="5071606" y="1032500"/>
            <a:ext cx="973878"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solidFill>
                  <a:schemeClr val="bg1"/>
                </a:solidFill>
                <a:effectLst>
                  <a:outerShdw blurRad="38100" dist="38100" dir="2700000" algn="tl">
                    <a:srgbClr val="000000">
                      <a:alpha val="43137"/>
                    </a:srgbClr>
                  </a:outerShdw>
                </a:effectLst>
              </a:rPr>
              <a:t>Tests &amp; Validation</a:t>
            </a:r>
          </a:p>
        </p:txBody>
      </p:sp>
      <p:sp>
        <p:nvSpPr>
          <p:cNvPr id="74" name="Rectangle 73"/>
          <p:cNvSpPr/>
          <p:nvPr/>
        </p:nvSpPr>
        <p:spPr>
          <a:xfrm>
            <a:off x="4094660" y="1032499"/>
            <a:ext cx="966160" cy="741600"/>
          </a:xfrm>
          <a:prstGeom prst="rect">
            <a:avLst/>
          </a:prstGeom>
          <a:gradFill rotWithShape="0">
            <a:gsLst>
              <a:gs pos="0">
                <a:srgbClr val="000000">
                  <a:gamma/>
                  <a:tint val="50588"/>
                  <a:invGamma/>
                </a:srgbClr>
              </a:gs>
              <a:gs pos="100000">
                <a:srgbClr val="000000"/>
              </a:gs>
            </a:gsLst>
            <a:lin ang="5400000" scaled="1"/>
          </a:gradFill>
          <a:ln w="9525">
            <a:solidFill>
              <a:srgbClr val="000000"/>
            </a:solidFill>
            <a:miter lim="800000"/>
            <a:headEnd/>
            <a:tailEnd/>
          </a:ln>
        </p:spPr>
        <p:txBody>
          <a:bodyPr vert="horz" wrap="square" lIns="36000" tIns="45720" rIns="36000" bIns="45720" numCol="1" anchor="ctr" anchorCtr="0" compatLnSpc="1">
            <a:prstTxWarp prst="textNoShape">
              <a:avLst/>
            </a:prstTxWarp>
          </a:bodyPr>
          <a:lstStyle/>
          <a:p>
            <a:pPr algn="ctr"/>
            <a:r>
              <a:rPr lang="fr-FR" sz="1200" dirty="0" smtClean="0">
                <a:solidFill>
                  <a:schemeClr val="bg1"/>
                </a:solidFill>
                <a:effectLst>
                  <a:outerShdw blurRad="38100" dist="38100" dir="2700000" algn="tl">
                    <a:srgbClr val="000000">
                      <a:alpha val="43137"/>
                    </a:srgbClr>
                  </a:outerShdw>
                </a:effectLst>
              </a:rPr>
              <a:t>Maquettage ou prototypage</a:t>
            </a:r>
          </a:p>
        </p:txBody>
      </p:sp>
      <p:sp>
        <p:nvSpPr>
          <p:cNvPr id="76" name="Ellipse 75"/>
          <p:cNvSpPr/>
          <p:nvPr/>
        </p:nvSpPr>
        <p:spPr>
          <a:xfrm>
            <a:off x="7174236" y="1032496"/>
            <a:ext cx="646552" cy="646552"/>
          </a:xfrm>
          <a:prstGeom prst="ellipse">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fr-FR" sz="2000" dirty="0" smtClean="0"/>
              <a:t>70h</a:t>
            </a:r>
            <a:endParaRPr lang="fr-FR" sz="1000" dirty="0"/>
          </a:p>
        </p:txBody>
      </p:sp>
      <p:sp>
        <p:nvSpPr>
          <p:cNvPr id="77" name="Rectangle à coins arrondis 76"/>
          <p:cNvSpPr/>
          <p:nvPr/>
        </p:nvSpPr>
        <p:spPr>
          <a:xfrm>
            <a:off x="1222646" y="134694"/>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solidFill>
                  <a:schemeClr val="tx1">
                    <a:lumMod val="65000"/>
                    <a:lumOff val="35000"/>
                  </a:schemeClr>
                </a:solidFill>
              </a:rPr>
              <a:t>Étude de faisabilité</a:t>
            </a:r>
            <a:endParaRPr lang="fr-FR" sz="1200" dirty="0">
              <a:solidFill>
                <a:schemeClr val="tx1">
                  <a:lumMod val="65000"/>
                  <a:lumOff val="35000"/>
                </a:schemeClr>
              </a:solidFill>
            </a:endParaRPr>
          </a:p>
        </p:txBody>
      </p:sp>
      <p:sp>
        <p:nvSpPr>
          <p:cNvPr id="78" name="Rectangle à coins arrondis 77"/>
          <p:cNvSpPr/>
          <p:nvPr/>
        </p:nvSpPr>
        <p:spPr>
          <a:xfrm>
            <a:off x="201806" y="1032496"/>
            <a:ext cx="1923769" cy="648000"/>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Idée, besoin et définition du projet</a:t>
            </a:r>
          </a:p>
        </p:txBody>
      </p:sp>
      <p:sp>
        <p:nvSpPr>
          <p:cNvPr id="79" name="Rectangle à coins arrondis 78"/>
          <p:cNvSpPr/>
          <p:nvPr/>
        </p:nvSpPr>
        <p:spPr>
          <a:xfrm>
            <a:off x="4075441" y="764707"/>
            <a:ext cx="1000123" cy="340543"/>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dirty="0" smtClean="0"/>
              <a:t>Phase 4</a:t>
            </a:r>
            <a:endParaRPr lang="fr-FR" dirty="0"/>
          </a:p>
        </p:txBody>
      </p:sp>
      <p:sp>
        <p:nvSpPr>
          <p:cNvPr id="81" name="Rectangle à coins arrondis 80"/>
          <p:cNvSpPr/>
          <p:nvPr/>
        </p:nvSpPr>
        <p:spPr>
          <a:xfrm>
            <a:off x="2142237" y="1032500"/>
            <a:ext cx="971551"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Conception préliminaire</a:t>
            </a:r>
          </a:p>
        </p:txBody>
      </p:sp>
      <p:sp>
        <p:nvSpPr>
          <p:cNvPr id="82" name="Espace réservé du numéro de diapositive 4"/>
          <p:cNvSpPr txBox="1">
            <a:spLocks/>
          </p:cNvSpPr>
          <p:nvPr/>
        </p:nvSpPr>
        <p:spPr>
          <a:xfrm>
            <a:off x="7010400" y="64928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241D18C-4869-4210-9335-0F84A51A443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3" name="Rectangle 42"/>
          <p:cNvSpPr/>
          <p:nvPr/>
        </p:nvSpPr>
        <p:spPr>
          <a:xfrm>
            <a:off x="197051" y="1987431"/>
            <a:ext cx="8784000" cy="4001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balanced" dir="t">
                <a:rot lat="0" lon="0" rev="2100000"/>
              </a:lightRig>
            </a:scene3d>
            <a:sp3d prstMaterial="metal">
              <a:contourClr>
                <a:schemeClr val="bg2"/>
              </a:contourClr>
            </a:sp3d>
          </a:bodyPr>
          <a:lstStyle/>
          <a:p>
            <a:pPr algn="ctr"/>
            <a:r>
              <a:rPr lang="fr-FR" sz="2000" b="1" dirty="0" smtClean="0">
                <a:ln w="50800"/>
              </a:rPr>
              <a:t>Produire le nouveau type de pneu.</a:t>
            </a:r>
            <a:endParaRPr lang="fr-FR" sz="2000" b="1" dirty="0">
              <a:ln w="50800"/>
            </a:endParaRPr>
          </a:p>
        </p:txBody>
      </p:sp>
      <p:sp>
        <p:nvSpPr>
          <p:cNvPr id="86" name="Rectangle à coins arrondis 85"/>
          <p:cNvSpPr/>
          <p:nvPr/>
        </p:nvSpPr>
        <p:spPr>
          <a:xfrm>
            <a:off x="3127520" y="1032500"/>
            <a:ext cx="957193"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Conception détaillée, simulation</a:t>
            </a:r>
          </a:p>
        </p:txBody>
      </p:sp>
      <p:grpSp>
        <p:nvGrpSpPr>
          <p:cNvPr id="45" name="Groupe 44"/>
          <p:cNvGrpSpPr/>
          <p:nvPr/>
        </p:nvGrpSpPr>
        <p:grpSpPr>
          <a:xfrm>
            <a:off x="462551" y="2753110"/>
            <a:ext cx="1542421" cy="3154748"/>
            <a:chOff x="462551" y="2753110"/>
            <a:chExt cx="1542421" cy="3154748"/>
          </a:xfrm>
        </p:grpSpPr>
        <p:pic>
          <p:nvPicPr>
            <p:cNvPr id="41" name="Image 40" descr="_Photo 067.jpg"/>
            <p:cNvPicPr/>
            <p:nvPr/>
          </p:nvPicPr>
          <p:blipFill>
            <a:blip r:embed="rId3" cstate="print"/>
            <a:stretch>
              <a:fillRect/>
            </a:stretch>
          </p:blipFill>
          <p:spPr>
            <a:xfrm>
              <a:off x="470177" y="4384493"/>
              <a:ext cx="1534795" cy="1523365"/>
            </a:xfrm>
            <a:prstGeom prst="rect">
              <a:avLst/>
            </a:prstGeom>
            <a:ln>
              <a:noFill/>
            </a:ln>
            <a:effectLst>
              <a:outerShdw blurRad="292100" dist="139700" dir="2700000" algn="tl" rotWithShape="0">
                <a:srgbClr val="333333">
                  <a:alpha val="65000"/>
                </a:srgbClr>
              </a:outerShdw>
            </a:effectLst>
          </p:spPr>
        </p:pic>
        <p:pic>
          <p:nvPicPr>
            <p:cNvPr id="49" name="Image 48" descr="_Photo 070.jpg"/>
            <p:cNvPicPr/>
            <p:nvPr/>
          </p:nvPicPr>
          <p:blipFill>
            <a:blip r:embed="rId4" cstate="print"/>
            <a:stretch>
              <a:fillRect/>
            </a:stretch>
          </p:blipFill>
          <p:spPr>
            <a:xfrm>
              <a:off x="462551" y="2753110"/>
              <a:ext cx="1520190" cy="1512571"/>
            </a:xfrm>
            <a:prstGeom prst="rect">
              <a:avLst/>
            </a:prstGeom>
            <a:ln>
              <a:noFill/>
            </a:ln>
            <a:effectLst>
              <a:outerShdw blurRad="292100" dist="139700" dir="2700000" algn="tl" rotWithShape="0">
                <a:srgbClr val="333333">
                  <a:alpha val="65000"/>
                </a:srgbClr>
              </a:outerShdw>
            </a:effectLst>
          </p:spPr>
        </p:pic>
      </p:grpSp>
      <p:pic>
        <p:nvPicPr>
          <p:cNvPr id="52" name="Image 51" descr="_DSCF4967.jpg"/>
          <p:cNvPicPr>
            <a:picLocks noChangeAspect="1"/>
          </p:cNvPicPr>
          <p:nvPr/>
        </p:nvPicPr>
        <p:blipFill>
          <a:blip r:embed="rId5" cstate="print"/>
          <a:srcRect l="24429" t="13669" r="8380" b="18628"/>
          <a:stretch>
            <a:fillRect/>
          </a:stretch>
        </p:blipFill>
        <p:spPr>
          <a:xfrm>
            <a:off x="2365515" y="2753110"/>
            <a:ext cx="4147930" cy="3154748"/>
          </a:xfrm>
          <a:prstGeom prst="rect">
            <a:avLst/>
          </a:prstGeom>
          <a:ln>
            <a:noFill/>
          </a:ln>
          <a:effectLst>
            <a:outerShdw blurRad="292100" dist="139700" dir="2700000" algn="tl" rotWithShape="0">
              <a:srgbClr val="333333">
                <a:alpha val="65000"/>
              </a:srgbClr>
            </a:outerShdw>
          </a:effectLst>
        </p:spPr>
      </p:pic>
      <p:sp>
        <p:nvSpPr>
          <p:cNvPr id="39" name="ZoneTexte 38"/>
          <p:cNvSpPr txBox="1"/>
          <p:nvPr/>
        </p:nvSpPr>
        <p:spPr>
          <a:xfrm>
            <a:off x="6645965" y="3591820"/>
            <a:ext cx="2318524" cy="1477328"/>
          </a:xfrm>
          <a:prstGeom prst="rect">
            <a:avLst/>
          </a:prstGeom>
          <a:noFill/>
        </p:spPr>
        <p:txBody>
          <a:bodyPr wrap="square" rtlCol="0">
            <a:spAutoFit/>
          </a:bodyPr>
          <a:lstStyle/>
          <a:p>
            <a:pPr algn="ctr"/>
            <a:r>
              <a:rPr lang="fr-FR" b="1" i="1" dirty="0" smtClean="0">
                <a:solidFill>
                  <a:srgbClr val="FF0000"/>
                </a:solidFill>
              </a:rPr>
              <a:t>Tendreté du pneu conservée.</a:t>
            </a:r>
          </a:p>
          <a:p>
            <a:pPr algn="ctr"/>
            <a:endParaRPr lang="fr-FR" b="1" i="1" dirty="0" smtClean="0">
              <a:solidFill>
                <a:srgbClr val="FF0000"/>
              </a:solidFill>
            </a:endParaRPr>
          </a:p>
          <a:p>
            <a:pPr algn="ctr"/>
            <a:r>
              <a:rPr lang="fr-FR" b="1" i="1" dirty="0" smtClean="0">
                <a:solidFill>
                  <a:srgbClr val="FF0000"/>
                </a:solidFill>
              </a:rPr>
              <a:t>Garde au sol respectée</a:t>
            </a:r>
            <a:endParaRPr lang="fr-FR" b="1" i="1" dirty="0">
              <a:solidFill>
                <a:srgbClr val="FF0000"/>
              </a:solidFill>
            </a:endParaRPr>
          </a:p>
        </p:txBody>
      </p:sp>
    </p:spTree>
    <p:extLst>
      <p:ext uri="{BB962C8B-B14F-4D97-AF65-F5344CB8AC3E}">
        <p14:creationId xmlns:p14="http://schemas.microsoft.com/office/powerpoint/2010/main" xmlns="" val="44592639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up)">
                                      <p:cBhvr>
                                        <p:cTn id="7" dur="500"/>
                                        <p:tgtEl>
                                          <p:spTgt spid="45"/>
                                        </p:tgtEl>
                                      </p:cBhvr>
                                    </p:animEffect>
                                  </p:childTnLst>
                                </p:cTn>
                              </p:par>
                              <p:par>
                                <p:cTn id="8" presetID="1" presetClass="entr" presetSubtype="0" fill="hold" nodeType="withEffect">
                                  <p:stCondLst>
                                    <p:cond delay="1000"/>
                                  </p:stCondLst>
                                  <p:childTnLst>
                                    <p:set>
                                      <p:cBhvr>
                                        <p:cTn id="9" dur="1" fill="hold">
                                          <p:stCondLst>
                                            <p:cond delay="0"/>
                                          </p:stCondLst>
                                        </p:cTn>
                                        <p:tgtEl>
                                          <p:spTgt spid="52"/>
                                        </p:tgtEl>
                                        <p:attrNameLst>
                                          <p:attrName>style.visibility</p:attrName>
                                        </p:attrNameLst>
                                      </p:cBhvr>
                                      <p:to>
                                        <p:strVal val="visible"/>
                                      </p:to>
                                    </p:set>
                                  </p:childTnLst>
                                </p:cTn>
                              </p:par>
                            </p:childTnLst>
                          </p:cTn>
                        </p:par>
                        <p:par>
                          <p:cTn id="10" fill="hold">
                            <p:stCondLst>
                              <p:cond delay="1000"/>
                            </p:stCondLst>
                            <p:childTnLst>
                              <p:par>
                                <p:cTn id="11" presetID="22" presetClass="entr" presetSubtype="1" fill="hold" grpId="0" nodeType="afterEffect">
                                  <p:stCondLst>
                                    <p:cond delay="150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60"/>
          <p:cNvGrpSpPr/>
          <p:nvPr/>
        </p:nvGrpSpPr>
        <p:grpSpPr>
          <a:xfrm>
            <a:off x="217298" y="44624"/>
            <a:ext cx="6798304" cy="1942808"/>
            <a:chOff x="574129" y="622096"/>
            <a:chExt cx="6798304" cy="5913452"/>
          </a:xfrm>
        </p:grpSpPr>
        <p:cxnSp>
          <p:nvCxnSpPr>
            <p:cNvPr id="40" name="Connecteur droit 39"/>
            <p:cNvCxnSpPr/>
            <p:nvPr/>
          </p:nvCxnSpPr>
          <p:spPr>
            <a:xfrm flipV="1">
              <a:off x="5420690"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42" name="Connecteur droit 41"/>
            <p:cNvCxnSpPr/>
            <p:nvPr/>
          </p:nvCxnSpPr>
          <p:spPr>
            <a:xfrm flipV="1">
              <a:off x="2499065"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44" name="Connecteur droit 43"/>
            <p:cNvCxnSpPr/>
            <p:nvPr/>
          </p:nvCxnSpPr>
          <p:spPr>
            <a:xfrm flipV="1">
              <a:off x="3472940"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1" name="Connecteur droit 50"/>
            <p:cNvCxnSpPr/>
            <p:nvPr/>
          </p:nvCxnSpPr>
          <p:spPr>
            <a:xfrm flipV="1">
              <a:off x="4446815"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5" name="Connecteur droit 54"/>
            <p:cNvCxnSpPr/>
            <p:nvPr/>
          </p:nvCxnSpPr>
          <p:spPr>
            <a:xfrm flipV="1">
              <a:off x="6394565"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7" name="Connecteur droit 56"/>
            <p:cNvCxnSpPr/>
            <p:nvPr/>
          </p:nvCxnSpPr>
          <p:spPr>
            <a:xfrm flipV="1">
              <a:off x="7372433"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8" name="Connecteur droit 57"/>
            <p:cNvCxnSpPr/>
            <p:nvPr/>
          </p:nvCxnSpPr>
          <p:spPr>
            <a:xfrm flipV="1">
              <a:off x="1525190" y="622096"/>
              <a:ext cx="0" cy="5913450"/>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9" name="Connecteur droit 58"/>
            <p:cNvCxnSpPr/>
            <p:nvPr/>
          </p:nvCxnSpPr>
          <p:spPr>
            <a:xfrm flipV="1">
              <a:off x="574129" y="622098"/>
              <a:ext cx="0" cy="5913450"/>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grpSp>
      <p:sp>
        <p:nvSpPr>
          <p:cNvPr id="62" name="Rectangle 61"/>
          <p:cNvSpPr/>
          <p:nvPr/>
        </p:nvSpPr>
        <p:spPr>
          <a:xfrm>
            <a:off x="179513" y="1813412"/>
            <a:ext cx="8784976" cy="4495911"/>
          </a:xfrm>
          <a:prstGeom prst="rect">
            <a:avLst/>
          </a:prstGeom>
          <a:solidFill>
            <a:schemeClr val="bg1"/>
          </a:solidFill>
          <a:ln w="9525">
            <a:solidFill>
              <a:schemeClr val="tx1"/>
            </a:solidFill>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pic>
        <p:nvPicPr>
          <p:cNvPr id="64" name="Image 63" descr="logo lille.jpg"/>
          <p:cNvPicPr>
            <a:picLocks noChangeAspect="1"/>
          </p:cNvPicPr>
          <p:nvPr/>
        </p:nvPicPr>
        <p:blipFill>
          <a:blip r:embed="rId4" cstate="print"/>
          <a:stretch>
            <a:fillRect/>
          </a:stretch>
        </p:blipFill>
        <p:spPr>
          <a:xfrm>
            <a:off x="323529" y="6352752"/>
            <a:ext cx="432236" cy="476672"/>
          </a:xfrm>
          <a:prstGeom prst="rect">
            <a:avLst/>
          </a:prstGeom>
        </p:spPr>
      </p:pic>
      <p:sp>
        <p:nvSpPr>
          <p:cNvPr id="56" name="ZoneTexte 55"/>
          <p:cNvSpPr txBox="1"/>
          <p:nvPr/>
        </p:nvSpPr>
        <p:spPr>
          <a:xfrm>
            <a:off x="2498035" y="6445516"/>
            <a:ext cx="4147930" cy="307777"/>
          </a:xfrm>
          <a:prstGeom prst="rect">
            <a:avLst/>
          </a:prstGeom>
          <a:noFill/>
        </p:spPr>
        <p:txBody>
          <a:bodyPr wrap="square" rtlCol="0">
            <a:spAutoFit/>
          </a:bodyPr>
          <a:lstStyle/>
          <a:p>
            <a:pPr algn="ctr"/>
            <a:r>
              <a:rPr lang="fr-FR" sz="1400" dirty="0" smtClean="0">
                <a:solidFill>
                  <a:schemeClr val="bg1">
                    <a:lumMod val="65000"/>
                  </a:schemeClr>
                </a:solidFill>
              </a:rPr>
              <a:t>Motricité de la voiture « course en cours »</a:t>
            </a:r>
            <a:endParaRPr lang="fr-FR" sz="1400" dirty="0">
              <a:solidFill>
                <a:schemeClr val="bg1">
                  <a:lumMod val="65000"/>
                </a:schemeClr>
              </a:solidFill>
            </a:endParaRPr>
          </a:p>
        </p:txBody>
      </p:sp>
      <p:sp>
        <p:nvSpPr>
          <p:cNvPr id="60" name="Rectangle 59"/>
          <p:cNvSpPr/>
          <p:nvPr/>
        </p:nvSpPr>
        <p:spPr>
          <a:xfrm>
            <a:off x="8496945" y="85219"/>
            <a:ext cx="539552" cy="1615591"/>
          </a:xfrm>
          <a:prstGeom prst="rect">
            <a:avLst/>
          </a:prstGeom>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61" name="Flèche droite 60"/>
          <p:cNvSpPr/>
          <p:nvPr/>
        </p:nvSpPr>
        <p:spPr>
          <a:xfrm>
            <a:off x="179515" y="44627"/>
            <a:ext cx="8253275" cy="831272"/>
          </a:xfrm>
          <a:prstGeom prst="rightArrow">
            <a:avLst/>
          </a:prstGeom>
          <a:solidFill>
            <a:schemeClr val="tx1">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65" name="Rectangle à coins arrondis 64"/>
          <p:cNvSpPr/>
          <p:nvPr/>
        </p:nvSpPr>
        <p:spPr>
          <a:xfrm>
            <a:off x="236807" y="134031"/>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solidFill>
                  <a:schemeClr val="tx1">
                    <a:lumMod val="65000"/>
                    <a:lumOff val="35000"/>
                  </a:schemeClr>
                </a:solidFill>
              </a:rPr>
              <a:t>Besoin</a:t>
            </a:r>
            <a:endParaRPr lang="fr-FR" b="1" dirty="0">
              <a:solidFill>
                <a:schemeClr val="tx1">
                  <a:lumMod val="65000"/>
                  <a:lumOff val="35000"/>
                </a:schemeClr>
              </a:solidFill>
            </a:endParaRPr>
          </a:p>
        </p:txBody>
      </p:sp>
      <p:sp>
        <p:nvSpPr>
          <p:cNvPr id="66" name="Rectangle à coins arrondis 65"/>
          <p:cNvSpPr/>
          <p:nvPr/>
        </p:nvSpPr>
        <p:spPr>
          <a:xfrm>
            <a:off x="2189449" y="135727"/>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Avant-projet</a:t>
            </a:r>
          </a:p>
        </p:txBody>
      </p:sp>
      <p:sp>
        <p:nvSpPr>
          <p:cNvPr id="67" name="Rectangle à coins arrondis 66"/>
          <p:cNvSpPr/>
          <p:nvPr/>
        </p:nvSpPr>
        <p:spPr>
          <a:xfrm>
            <a:off x="3166534" y="136577"/>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Projet </a:t>
            </a:r>
            <a:r>
              <a:rPr lang="fr-FR" sz="1200" dirty="0" smtClean="0">
                <a:solidFill>
                  <a:schemeClr val="tx1">
                    <a:lumMod val="65000"/>
                    <a:lumOff val="35000"/>
                  </a:schemeClr>
                </a:solidFill>
              </a:rPr>
              <a:t>détaillé</a:t>
            </a:r>
            <a:endParaRPr lang="fr-FR" sz="1200" dirty="0">
              <a:solidFill>
                <a:schemeClr val="tx1">
                  <a:lumMod val="65000"/>
                  <a:lumOff val="35000"/>
                </a:schemeClr>
              </a:solidFill>
            </a:endParaRPr>
          </a:p>
        </p:txBody>
      </p:sp>
      <p:sp>
        <p:nvSpPr>
          <p:cNvPr id="68" name="Rectangle à coins arrondis 67"/>
          <p:cNvSpPr/>
          <p:nvPr/>
        </p:nvSpPr>
        <p:spPr>
          <a:xfrm>
            <a:off x="4128839" y="137423"/>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Maquette &amp; </a:t>
            </a:r>
            <a:r>
              <a:rPr lang="fr-FR" sz="1200" dirty="0" smtClean="0">
                <a:solidFill>
                  <a:schemeClr val="tx1">
                    <a:lumMod val="65000"/>
                    <a:lumOff val="35000"/>
                  </a:schemeClr>
                </a:solidFill>
              </a:rPr>
              <a:t>prototype</a:t>
            </a:r>
            <a:endParaRPr lang="fr-FR" sz="1200" dirty="0">
              <a:solidFill>
                <a:schemeClr val="tx1">
                  <a:lumMod val="65000"/>
                  <a:lumOff val="35000"/>
                </a:schemeClr>
              </a:solidFill>
            </a:endParaRPr>
          </a:p>
        </p:txBody>
      </p:sp>
      <p:sp>
        <p:nvSpPr>
          <p:cNvPr id="69" name="Rectangle à coins arrondis 68"/>
          <p:cNvSpPr/>
          <p:nvPr/>
        </p:nvSpPr>
        <p:spPr>
          <a:xfrm>
            <a:off x="5103298" y="138273"/>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Tests &amp; </a:t>
            </a:r>
            <a:r>
              <a:rPr lang="fr-FR" sz="1200" dirty="0" smtClean="0">
                <a:solidFill>
                  <a:schemeClr val="tx1">
                    <a:lumMod val="65000"/>
                    <a:lumOff val="35000"/>
                  </a:schemeClr>
                </a:solidFill>
              </a:rPr>
              <a:t>validation</a:t>
            </a:r>
            <a:endParaRPr lang="fr-FR" sz="1200" dirty="0">
              <a:solidFill>
                <a:schemeClr val="tx1">
                  <a:lumMod val="65000"/>
                  <a:lumOff val="35000"/>
                </a:schemeClr>
              </a:solidFill>
            </a:endParaRPr>
          </a:p>
        </p:txBody>
      </p:sp>
      <p:sp>
        <p:nvSpPr>
          <p:cNvPr id="70" name="Flèche droite 69"/>
          <p:cNvSpPr/>
          <p:nvPr/>
        </p:nvSpPr>
        <p:spPr>
          <a:xfrm>
            <a:off x="179515" y="940136"/>
            <a:ext cx="8253275" cy="831272"/>
          </a:xfrm>
          <a:prstGeom prst="rightArrow">
            <a:avLst/>
          </a:prstGeom>
          <a:solidFill>
            <a:schemeClr val="tx1">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71" name="Rectangle à coins arrondis 70"/>
          <p:cNvSpPr/>
          <p:nvPr/>
        </p:nvSpPr>
        <p:spPr>
          <a:xfrm>
            <a:off x="6057081" y="1032500"/>
            <a:ext cx="928225"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Restitution</a:t>
            </a:r>
          </a:p>
        </p:txBody>
      </p:sp>
      <p:sp>
        <p:nvSpPr>
          <p:cNvPr id="73" name="Rectangle 72"/>
          <p:cNvSpPr/>
          <p:nvPr/>
        </p:nvSpPr>
        <p:spPr>
          <a:xfrm>
            <a:off x="5071606" y="1032499"/>
            <a:ext cx="973878" cy="741600"/>
          </a:xfrm>
          <a:prstGeom prst="rect">
            <a:avLst/>
          </a:prstGeom>
          <a:gradFill rotWithShape="0">
            <a:gsLst>
              <a:gs pos="0">
                <a:srgbClr val="000000">
                  <a:gamma/>
                  <a:tint val="50588"/>
                  <a:invGamma/>
                </a:srgbClr>
              </a:gs>
              <a:gs pos="100000">
                <a:srgbClr val="000000"/>
              </a:gs>
            </a:gsLst>
            <a:lin ang="5400000" scaled="1"/>
          </a:gradFill>
          <a:ln w="9525">
            <a:solidFill>
              <a:srgbClr val="000000"/>
            </a:solidFill>
            <a:miter lim="800000"/>
            <a:headEnd/>
            <a:tailEnd/>
          </a:ln>
        </p:spPr>
        <p:txBody>
          <a:bodyPr vert="horz" wrap="square" lIns="36000" tIns="45720" rIns="36000" bIns="45720" numCol="1" anchor="ctr" anchorCtr="0" compatLnSpc="1">
            <a:prstTxWarp prst="textNoShape">
              <a:avLst/>
            </a:prstTxWarp>
          </a:bodyPr>
          <a:lstStyle/>
          <a:p>
            <a:pPr algn="ctr"/>
            <a:r>
              <a:rPr lang="fr-FR" sz="1200" dirty="0" smtClean="0">
                <a:solidFill>
                  <a:schemeClr val="bg1"/>
                </a:solidFill>
                <a:effectLst>
                  <a:outerShdw blurRad="38100" dist="38100" dir="2700000" algn="tl">
                    <a:srgbClr val="000000">
                      <a:alpha val="43137"/>
                    </a:srgbClr>
                  </a:outerShdw>
                </a:effectLst>
              </a:rPr>
              <a:t>Tests &amp; Validation</a:t>
            </a:r>
          </a:p>
        </p:txBody>
      </p:sp>
      <p:sp>
        <p:nvSpPr>
          <p:cNvPr id="76" name="Ellipse 75"/>
          <p:cNvSpPr/>
          <p:nvPr/>
        </p:nvSpPr>
        <p:spPr>
          <a:xfrm>
            <a:off x="7174236" y="1032496"/>
            <a:ext cx="646552" cy="646552"/>
          </a:xfrm>
          <a:prstGeom prst="ellipse">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fr-FR" sz="2000" dirty="0" smtClean="0"/>
              <a:t>70h</a:t>
            </a:r>
            <a:endParaRPr lang="fr-FR" sz="1000" dirty="0"/>
          </a:p>
        </p:txBody>
      </p:sp>
      <p:sp>
        <p:nvSpPr>
          <p:cNvPr id="77" name="Rectangle à coins arrondis 76"/>
          <p:cNvSpPr/>
          <p:nvPr/>
        </p:nvSpPr>
        <p:spPr>
          <a:xfrm>
            <a:off x="1222646" y="134694"/>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solidFill>
                  <a:schemeClr val="tx1">
                    <a:lumMod val="65000"/>
                    <a:lumOff val="35000"/>
                  </a:schemeClr>
                </a:solidFill>
              </a:rPr>
              <a:t>Étude de faisabilité</a:t>
            </a:r>
            <a:endParaRPr lang="fr-FR" sz="1200" dirty="0">
              <a:solidFill>
                <a:schemeClr val="tx1">
                  <a:lumMod val="65000"/>
                  <a:lumOff val="35000"/>
                </a:schemeClr>
              </a:solidFill>
            </a:endParaRPr>
          </a:p>
        </p:txBody>
      </p:sp>
      <p:sp>
        <p:nvSpPr>
          <p:cNvPr id="78" name="Rectangle à coins arrondis 77"/>
          <p:cNvSpPr/>
          <p:nvPr/>
        </p:nvSpPr>
        <p:spPr>
          <a:xfrm>
            <a:off x="201806" y="1032496"/>
            <a:ext cx="1923769" cy="648000"/>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Idée, besoin et définition du projet</a:t>
            </a:r>
          </a:p>
        </p:txBody>
      </p:sp>
      <p:sp>
        <p:nvSpPr>
          <p:cNvPr id="79" name="Rectangle à coins arrondis 78"/>
          <p:cNvSpPr/>
          <p:nvPr/>
        </p:nvSpPr>
        <p:spPr>
          <a:xfrm>
            <a:off x="5069341" y="764707"/>
            <a:ext cx="1000123" cy="340543"/>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dirty="0" smtClean="0"/>
              <a:t>Phase 5</a:t>
            </a:r>
            <a:endParaRPr lang="fr-FR" dirty="0"/>
          </a:p>
        </p:txBody>
      </p:sp>
      <p:sp>
        <p:nvSpPr>
          <p:cNvPr id="81" name="Rectangle à coins arrondis 80"/>
          <p:cNvSpPr/>
          <p:nvPr/>
        </p:nvSpPr>
        <p:spPr>
          <a:xfrm>
            <a:off x="2142237" y="1032500"/>
            <a:ext cx="971551"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Conception préliminaire</a:t>
            </a:r>
          </a:p>
        </p:txBody>
      </p:sp>
      <p:sp>
        <p:nvSpPr>
          <p:cNvPr id="82" name="Espace réservé du numéro de diapositive 4"/>
          <p:cNvSpPr txBox="1">
            <a:spLocks/>
          </p:cNvSpPr>
          <p:nvPr/>
        </p:nvSpPr>
        <p:spPr>
          <a:xfrm>
            <a:off x="7010400" y="64928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241D18C-4869-4210-9335-0F84A51A443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3" name="Rectangle 42"/>
          <p:cNvSpPr/>
          <p:nvPr/>
        </p:nvSpPr>
        <p:spPr>
          <a:xfrm>
            <a:off x="197051" y="1987431"/>
            <a:ext cx="8784000" cy="4001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balanced" dir="t">
                <a:rot lat="0" lon="0" rev="2100000"/>
              </a:lightRig>
            </a:scene3d>
            <a:sp3d prstMaterial="metal">
              <a:contourClr>
                <a:schemeClr val="bg2"/>
              </a:contourClr>
            </a:sp3d>
          </a:bodyPr>
          <a:lstStyle/>
          <a:p>
            <a:pPr algn="ctr"/>
            <a:r>
              <a:rPr lang="fr-FR" sz="2000" b="1" dirty="0" smtClean="0">
                <a:ln w="50800"/>
              </a:rPr>
              <a:t>Valider les choix de conception.</a:t>
            </a:r>
            <a:endParaRPr lang="fr-FR" sz="2000" b="1" dirty="0">
              <a:ln w="50800"/>
            </a:endParaRPr>
          </a:p>
        </p:txBody>
      </p:sp>
      <p:sp>
        <p:nvSpPr>
          <p:cNvPr id="86" name="Rectangle à coins arrondis 85"/>
          <p:cNvSpPr/>
          <p:nvPr/>
        </p:nvSpPr>
        <p:spPr>
          <a:xfrm>
            <a:off x="3127520" y="1032500"/>
            <a:ext cx="957193"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Conception détaillée, simulation</a:t>
            </a:r>
          </a:p>
        </p:txBody>
      </p:sp>
      <p:sp>
        <p:nvSpPr>
          <p:cNvPr id="41" name="Rectangle à coins arrondis 40"/>
          <p:cNvSpPr/>
          <p:nvPr/>
        </p:nvSpPr>
        <p:spPr>
          <a:xfrm>
            <a:off x="4094660" y="1032500"/>
            <a:ext cx="966160"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Maquettage ou prototypage</a:t>
            </a:r>
          </a:p>
        </p:txBody>
      </p:sp>
      <p:pic>
        <p:nvPicPr>
          <p:cNvPr id="35" name="diapo23-2_DSCF5777.wmv">
            <a:hlinkClick r:id="" action="ppaction://media"/>
          </p:cNvPr>
          <p:cNvPicPr>
            <a:picLocks noRot="1" noChangeAspect="1"/>
          </p:cNvPicPr>
          <p:nvPr>
            <a:videoFile r:link="rId1"/>
          </p:nvPr>
        </p:nvPicPr>
        <p:blipFill>
          <a:blip r:embed="rId5" cstate="print"/>
          <a:stretch>
            <a:fillRect/>
          </a:stretch>
        </p:blipFill>
        <p:spPr>
          <a:xfrm>
            <a:off x="4623255" y="2955365"/>
            <a:ext cx="4288225" cy="3216169"/>
          </a:xfrm>
          <a:prstGeom prst="rect">
            <a:avLst/>
          </a:prstGeom>
        </p:spPr>
      </p:pic>
      <p:pic>
        <p:nvPicPr>
          <p:cNvPr id="37" name="diapo23-1_DSCF5647.wmv">
            <a:hlinkClick r:id="" action="ppaction://media"/>
          </p:cNvPr>
          <p:cNvPicPr>
            <a:picLocks noRot="1" noChangeAspect="1"/>
          </p:cNvPicPr>
          <p:nvPr>
            <a:videoFile r:link="rId2"/>
          </p:nvPr>
        </p:nvPicPr>
        <p:blipFill>
          <a:blip r:embed="rId6" cstate="print"/>
          <a:stretch>
            <a:fillRect/>
          </a:stretch>
        </p:blipFill>
        <p:spPr>
          <a:xfrm>
            <a:off x="257269" y="2946738"/>
            <a:ext cx="4299726" cy="3224795"/>
          </a:xfrm>
          <a:prstGeom prst="rect">
            <a:avLst/>
          </a:prstGeom>
        </p:spPr>
      </p:pic>
    </p:spTree>
    <p:extLst>
      <p:ext uri="{BB962C8B-B14F-4D97-AF65-F5344CB8AC3E}">
        <p14:creationId xmlns:p14="http://schemas.microsoft.com/office/powerpoint/2010/main" xmlns="" val="445926395"/>
      </p:ext>
    </p:extLst>
  </p:cSld>
  <p:clrMapOvr>
    <a:masterClrMapping/>
  </p:clrMapOvr>
  <p:transition>
    <p:wipe dir="d"/>
  </p:transition>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5"/>
                                        </p:tgtEl>
                                      </p:cBhvr>
                                    </p:cmd>
                                  </p:childTnLst>
                                </p:cTn>
                              </p:par>
                            </p:childTnLst>
                          </p:cTn>
                        </p:par>
                      </p:childTnLst>
                    </p:cTn>
                  </p:par>
                </p:childTnLst>
              </p:cTn>
              <p:nextCondLst>
                <p:cond evt="onClick" delay="0">
                  <p:tgtEl>
                    <p:spTgt spid="35"/>
                  </p:tgtEl>
                </p:cond>
              </p:nextCondLst>
            </p:seq>
            <p:seq concurrent="1" nextAc="seek">
              <p:cTn id="7" restart="whenNotActive" fill="hold" evtFilter="cancelBubble" nodeType="interactiveSeq">
                <p:stCondLst>
                  <p:cond evt="onClick" delay="0">
                    <p:tgtEl>
                      <p:spTgt spid="3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7"/>
                                        </p:tgtEl>
                                      </p:cBhvr>
                                    </p:cmd>
                                  </p:childTnLst>
                                </p:cTn>
                              </p:par>
                            </p:childTnLst>
                          </p:cTn>
                        </p:par>
                      </p:childTnLst>
                    </p:cTn>
                  </p:par>
                </p:childTnLst>
              </p:cTn>
              <p:nextCondLst>
                <p:cond evt="onClick" delay="0">
                  <p:tgtEl>
                    <p:spTgt spid="37"/>
                  </p:tgtEl>
                </p:cond>
              </p:nextCondLst>
            </p:seq>
            <p:video>
              <p:cMediaNode>
                <p:cTn id="12" fill="hold" display="0">
                  <p:stCondLst>
                    <p:cond delay="indefinite"/>
                  </p:stCondLst>
                  <p:endCondLst>
                    <p:cond evt="onNext" delay="0">
                      <p:tgtEl>
                        <p:sldTgt/>
                      </p:tgtEl>
                    </p:cond>
                    <p:cond evt="onPrev" delay="0">
                      <p:tgtEl>
                        <p:sldTgt/>
                      </p:tgtEl>
                    </p:cond>
                  </p:endCondLst>
                </p:cTn>
                <p:tgtEl>
                  <p:spTgt spid="35"/>
                </p:tgtEl>
              </p:cMediaNode>
            </p:video>
            <p:video>
              <p:cMediaNode>
                <p:cTn id="13" fill="hold" display="0">
                  <p:stCondLst>
                    <p:cond delay="indefinite"/>
                  </p:stCondLst>
                  <p:endCondLst>
                    <p:cond evt="onNext" delay="0">
                      <p:tgtEl>
                        <p:sldTgt/>
                      </p:tgtEl>
                    </p:cond>
                    <p:cond evt="onPrev" delay="0">
                      <p:tgtEl>
                        <p:sldTgt/>
                      </p:tgtEl>
                    </p:cond>
                  </p:endCondLst>
                </p:cTn>
                <p:tgtEl>
                  <p:spTgt spid="37"/>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60"/>
          <p:cNvGrpSpPr/>
          <p:nvPr/>
        </p:nvGrpSpPr>
        <p:grpSpPr>
          <a:xfrm>
            <a:off x="217298" y="44624"/>
            <a:ext cx="6798304" cy="1942808"/>
            <a:chOff x="574129" y="622096"/>
            <a:chExt cx="6798304" cy="5913452"/>
          </a:xfrm>
        </p:grpSpPr>
        <p:cxnSp>
          <p:nvCxnSpPr>
            <p:cNvPr id="40" name="Connecteur droit 39"/>
            <p:cNvCxnSpPr/>
            <p:nvPr/>
          </p:nvCxnSpPr>
          <p:spPr>
            <a:xfrm flipV="1">
              <a:off x="5420690"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42" name="Connecteur droit 41"/>
            <p:cNvCxnSpPr/>
            <p:nvPr/>
          </p:nvCxnSpPr>
          <p:spPr>
            <a:xfrm flipV="1">
              <a:off x="2499065"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44" name="Connecteur droit 43"/>
            <p:cNvCxnSpPr/>
            <p:nvPr/>
          </p:nvCxnSpPr>
          <p:spPr>
            <a:xfrm flipV="1">
              <a:off x="3472940"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1" name="Connecteur droit 50"/>
            <p:cNvCxnSpPr/>
            <p:nvPr/>
          </p:nvCxnSpPr>
          <p:spPr>
            <a:xfrm flipV="1">
              <a:off x="4446815"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5" name="Connecteur droit 54"/>
            <p:cNvCxnSpPr/>
            <p:nvPr/>
          </p:nvCxnSpPr>
          <p:spPr>
            <a:xfrm flipV="1">
              <a:off x="6394565"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7" name="Connecteur droit 56"/>
            <p:cNvCxnSpPr/>
            <p:nvPr/>
          </p:nvCxnSpPr>
          <p:spPr>
            <a:xfrm flipV="1">
              <a:off x="7372433"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8" name="Connecteur droit 57"/>
            <p:cNvCxnSpPr/>
            <p:nvPr/>
          </p:nvCxnSpPr>
          <p:spPr>
            <a:xfrm flipV="1">
              <a:off x="1525190" y="622096"/>
              <a:ext cx="0" cy="5913450"/>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59" name="Connecteur droit 58"/>
            <p:cNvCxnSpPr/>
            <p:nvPr/>
          </p:nvCxnSpPr>
          <p:spPr>
            <a:xfrm flipV="1">
              <a:off x="574129" y="622098"/>
              <a:ext cx="0" cy="5913450"/>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grpSp>
      <p:sp>
        <p:nvSpPr>
          <p:cNvPr id="62" name="Rectangle 61"/>
          <p:cNvSpPr/>
          <p:nvPr/>
        </p:nvSpPr>
        <p:spPr>
          <a:xfrm>
            <a:off x="179513" y="1813412"/>
            <a:ext cx="8784976" cy="4495911"/>
          </a:xfrm>
          <a:prstGeom prst="rect">
            <a:avLst/>
          </a:prstGeom>
          <a:solidFill>
            <a:schemeClr val="bg1"/>
          </a:solidFill>
          <a:ln w="9525">
            <a:solidFill>
              <a:schemeClr val="tx1"/>
            </a:solidFill>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pic>
        <p:nvPicPr>
          <p:cNvPr id="64" name="Image 63" descr="logo lille.jpg"/>
          <p:cNvPicPr>
            <a:picLocks noChangeAspect="1"/>
          </p:cNvPicPr>
          <p:nvPr/>
        </p:nvPicPr>
        <p:blipFill>
          <a:blip r:embed="rId2" cstate="print"/>
          <a:stretch>
            <a:fillRect/>
          </a:stretch>
        </p:blipFill>
        <p:spPr>
          <a:xfrm>
            <a:off x="323529" y="6352752"/>
            <a:ext cx="432236" cy="476672"/>
          </a:xfrm>
          <a:prstGeom prst="rect">
            <a:avLst/>
          </a:prstGeom>
        </p:spPr>
      </p:pic>
      <p:sp>
        <p:nvSpPr>
          <p:cNvPr id="56" name="ZoneTexte 55"/>
          <p:cNvSpPr txBox="1"/>
          <p:nvPr/>
        </p:nvSpPr>
        <p:spPr>
          <a:xfrm>
            <a:off x="2498035" y="6445516"/>
            <a:ext cx="4147930" cy="307777"/>
          </a:xfrm>
          <a:prstGeom prst="rect">
            <a:avLst/>
          </a:prstGeom>
          <a:noFill/>
        </p:spPr>
        <p:txBody>
          <a:bodyPr wrap="square" rtlCol="0">
            <a:spAutoFit/>
          </a:bodyPr>
          <a:lstStyle/>
          <a:p>
            <a:pPr algn="ctr"/>
            <a:r>
              <a:rPr lang="fr-FR" sz="1400" dirty="0" smtClean="0">
                <a:solidFill>
                  <a:schemeClr val="bg1">
                    <a:lumMod val="65000"/>
                  </a:schemeClr>
                </a:solidFill>
              </a:rPr>
              <a:t>Motricité de la voiture « course en cours »</a:t>
            </a:r>
            <a:endParaRPr lang="fr-FR" sz="1400" dirty="0">
              <a:solidFill>
                <a:schemeClr val="bg1">
                  <a:lumMod val="65000"/>
                </a:schemeClr>
              </a:solidFill>
            </a:endParaRPr>
          </a:p>
        </p:txBody>
      </p:sp>
      <p:sp>
        <p:nvSpPr>
          <p:cNvPr id="60" name="Rectangle 59"/>
          <p:cNvSpPr/>
          <p:nvPr/>
        </p:nvSpPr>
        <p:spPr>
          <a:xfrm>
            <a:off x="8496945" y="85219"/>
            <a:ext cx="539552" cy="1615591"/>
          </a:xfrm>
          <a:prstGeom prst="rect">
            <a:avLst/>
          </a:prstGeom>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61" name="Flèche droite 60"/>
          <p:cNvSpPr/>
          <p:nvPr/>
        </p:nvSpPr>
        <p:spPr>
          <a:xfrm>
            <a:off x="179515" y="44627"/>
            <a:ext cx="8253275" cy="831272"/>
          </a:xfrm>
          <a:prstGeom prst="rightArrow">
            <a:avLst/>
          </a:prstGeom>
          <a:solidFill>
            <a:schemeClr val="tx1">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65" name="Rectangle à coins arrondis 64"/>
          <p:cNvSpPr/>
          <p:nvPr/>
        </p:nvSpPr>
        <p:spPr>
          <a:xfrm>
            <a:off x="236807" y="134031"/>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solidFill>
                  <a:schemeClr val="tx1">
                    <a:lumMod val="65000"/>
                    <a:lumOff val="35000"/>
                  </a:schemeClr>
                </a:solidFill>
              </a:rPr>
              <a:t>Besoin</a:t>
            </a:r>
            <a:endParaRPr lang="fr-FR" b="1" dirty="0">
              <a:solidFill>
                <a:schemeClr val="tx1">
                  <a:lumMod val="65000"/>
                  <a:lumOff val="35000"/>
                </a:schemeClr>
              </a:solidFill>
            </a:endParaRPr>
          </a:p>
        </p:txBody>
      </p:sp>
      <p:sp>
        <p:nvSpPr>
          <p:cNvPr id="66" name="Rectangle à coins arrondis 65"/>
          <p:cNvSpPr/>
          <p:nvPr/>
        </p:nvSpPr>
        <p:spPr>
          <a:xfrm>
            <a:off x="2189449" y="135727"/>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Avant-projet</a:t>
            </a:r>
          </a:p>
        </p:txBody>
      </p:sp>
      <p:sp>
        <p:nvSpPr>
          <p:cNvPr id="67" name="Rectangle à coins arrondis 66"/>
          <p:cNvSpPr/>
          <p:nvPr/>
        </p:nvSpPr>
        <p:spPr>
          <a:xfrm>
            <a:off x="3166534" y="136577"/>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Projet </a:t>
            </a:r>
            <a:r>
              <a:rPr lang="fr-FR" sz="1200" dirty="0" smtClean="0">
                <a:solidFill>
                  <a:schemeClr val="tx1">
                    <a:lumMod val="65000"/>
                    <a:lumOff val="35000"/>
                  </a:schemeClr>
                </a:solidFill>
              </a:rPr>
              <a:t>détaillé</a:t>
            </a:r>
            <a:endParaRPr lang="fr-FR" sz="1200" dirty="0">
              <a:solidFill>
                <a:schemeClr val="tx1">
                  <a:lumMod val="65000"/>
                  <a:lumOff val="35000"/>
                </a:schemeClr>
              </a:solidFill>
            </a:endParaRPr>
          </a:p>
        </p:txBody>
      </p:sp>
      <p:sp>
        <p:nvSpPr>
          <p:cNvPr id="68" name="Rectangle à coins arrondis 67"/>
          <p:cNvSpPr/>
          <p:nvPr/>
        </p:nvSpPr>
        <p:spPr>
          <a:xfrm>
            <a:off x="4128839" y="137423"/>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Maquette &amp; </a:t>
            </a:r>
            <a:r>
              <a:rPr lang="fr-FR" sz="1200" dirty="0" smtClean="0">
                <a:solidFill>
                  <a:schemeClr val="tx1">
                    <a:lumMod val="65000"/>
                    <a:lumOff val="35000"/>
                  </a:schemeClr>
                </a:solidFill>
              </a:rPr>
              <a:t>prototype</a:t>
            </a:r>
            <a:endParaRPr lang="fr-FR" sz="1200" dirty="0">
              <a:solidFill>
                <a:schemeClr val="tx1">
                  <a:lumMod val="65000"/>
                  <a:lumOff val="35000"/>
                </a:schemeClr>
              </a:solidFill>
            </a:endParaRPr>
          </a:p>
        </p:txBody>
      </p:sp>
      <p:sp>
        <p:nvSpPr>
          <p:cNvPr id="69" name="Rectangle à coins arrondis 68"/>
          <p:cNvSpPr/>
          <p:nvPr/>
        </p:nvSpPr>
        <p:spPr>
          <a:xfrm>
            <a:off x="5103298" y="138273"/>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Tests &amp; </a:t>
            </a:r>
            <a:r>
              <a:rPr lang="fr-FR" sz="1200" dirty="0" smtClean="0">
                <a:solidFill>
                  <a:schemeClr val="tx1">
                    <a:lumMod val="65000"/>
                    <a:lumOff val="35000"/>
                  </a:schemeClr>
                </a:solidFill>
              </a:rPr>
              <a:t>validation</a:t>
            </a:r>
            <a:endParaRPr lang="fr-FR" sz="1200" dirty="0">
              <a:solidFill>
                <a:schemeClr val="tx1">
                  <a:lumMod val="65000"/>
                  <a:lumOff val="35000"/>
                </a:schemeClr>
              </a:solidFill>
            </a:endParaRPr>
          </a:p>
        </p:txBody>
      </p:sp>
      <p:sp>
        <p:nvSpPr>
          <p:cNvPr id="70" name="Flèche droite 69"/>
          <p:cNvSpPr/>
          <p:nvPr/>
        </p:nvSpPr>
        <p:spPr>
          <a:xfrm>
            <a:off x="179515" y="940136"/>
            <a:ext cx="8253275" cy="831272"/>
          </a:xfrm>
          <a:prstGeom prst="rightArrow">
            <a:avLst/>
          </a:prstGeom>
          <a:solidFill>
            <a:schemeClr val="tx1">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71" name="Rectangle à coins arrondis 70"/>
          <p:cNvSpPr/>
          <p:nvPr/>
        </p:nvSpPr>
        <p:spPr>
          <a:xfrm>
            <a:off x="6057081" y="1032500"/>
            <a:ext cx="928225"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Restitution</a:t>
            </a:r>
          </a:p>
        </p:txBody>
      </p:sp>
      <p:sp>
        <p:nvSpPr>
          <p:cNvPr id="73" name="Rectangle 72"/>
          <p:cNvSpPr/>
          <p:nvPr/>
        </p:nvSpPr>
        <p:spPr>
          <a:xfrm>
            <a:off x="5071606" y="1032499"/>
            <a:ext cx="973878" cy="741600"/>
          </a:xfrm>
          <a:prstGeom prst="rect">
            <a:avLst/>
          </a:prstGeom>
          <a:gradFill rotWithShape="0">
            <a:gsLst>
              <a:gs pos="0">
                <a:srgbClr val="000000">
                  <a:gamma/>
                  <a:tint val="50588"/>
                  <a:invGamma/>
                </a:srgbClr>
              </a:gs>
              <a:gs pos="100000">
                <a:srgbClr val="000000"/>
              </a:gs>
            </a:gsLst>
            <a:lin ang="5400000" scaled="1"/>
          </a:gradFill>
          <a:ln w="9525">
            <a:solidFill>
              <a:srgbClr val="000000"/>
            </a:solidFill>
            <a:miter lim="800000"/>
            <a:headEnd/>
            <a:tailEnd/>
          </a:ln>
        </p:spPr>
        <p:txBody>
          <a:bodyPr vert="horz" wrap="square" lIns="36000" tIns="45720" rIns="36000" bIns="45720" numCol="1" anchor="ctr" anchorCtr="0" compatLnSpc="1">
            <a:prstTxWarp prst="textNoShape">
              <a:avLst/>
            </a:prstTxWarp>
          </a:bodyPr>
          <a:lstStyle/>
          <a:p>
            <a:pPr algn="ctr"/>
            <a:r>
              <a:rPr lang="fr-FR" sz="1200" dirty="0" smtClean="0">
                <a:solidFill>
                  <a:schemeClr val="bg1"/>
                </a:solidFill>
                <a:effectLst>
                  <a:outerShdw blurRad="38100" dist="38100" dir="2700000" algn="tl">
                    <a:srgbClr val="000000">
                      <a:alpha val="43137"/>
                    </a:srgbClr>
                  </a:outerShdw>
                </a:effectLst>
              </a:rPr>
              <a:t>Tests &amp; Validation</a:t>
            </a:r>
          </a:p>
        </p:txBody>
      </p:sp>
      <p:sp>
        <p:nvSpPr>
          <p:cNvPr id="76" name="Ellipse 75"/>
          <p:cNvSpPr/>
          <p:nvPr/>
        </p:nvSpPr>
        <p:spPr>
          <a:xfrm>
            <a:off x="7174236" y="1032496"/>
            <a:ext cx="646552" cy="646552"/>
          </a:xfrm>
          <a:prstGeom prst="ellipse">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fr-FR" sz="2000" dirty="0" smtClean="0"/>
              <a:t>70h</a:t>
            </a:r>
            <a:endParaRPr lang="fr-FR" sz="1000" dirty="0"/>
          </a:p>
        </p:txBody>
      </p:sp>
      <p:sp>
        <p:nvSpPr>
          <p:cNvPr id="77" name="Rectangle à coins arrondis 76"/>
          <p:cNvSpPr/>
          <p:nvPr/>
        </p:nvSpPr>
        <p:spPr>
          <a:xfrm>
            <a:off x="1222646" y="134694"/>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solidFill>
                  <a:schemeClr val="tx1">
                    <a:lumMod val="65000"/>
                    <a:lumOff val="35000"/>
                  </a:schemeClr>
                </a:solidFill>
              </a:rPr>
              <a:t>Étude de faisabilité</a:t>
            </a:r>
            <a:endParaRPr lang="fr-FR" sz="1200" dirty="0">
              <a:solidFill>
                <a:schemeClr val="tx1">
                  <a:lumMod val="65000"/>
                  <a:lumOff val="35000"/>
                </a:schemeClr>
              </a:solidFill>
            </a:endParaRPr>
          </a:p>
        </p:txBody>
      </p:sp>
      <p:sp>
        <p:nvSpPr>
          <p:cNvPr id="78" name="Rectangle à coins arrondis 77"/>
          <p:cNvSpPr/>
          <p:nvPr/>
        </p:nvSpPr>
        <p:spPr>
          <a:xfrm>
            <a:off x="201806" y="1032496"/>
            <a:ext cx="1923769" cy="648000"/>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Idée, besoin et définition du projet</a:t>
            </a:r>
          </a:p>
        </p:txBody>
      </p:sp>
      <p:sp>
        <p:nvSpPr>
          <p:cNvPr id="79" name="Rectangle à coins arrondis 78"/>
          <p:cNvSpPr/>
          <p:nvPr/>
        </p:nvSpPr>
        <p:spPr>
          <a:xfrm>
            <a:off x="5069341" y="764707"/>
            <a:ext cx="1000123" cy="340543"/>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dirty="0" smtClean="0"/>
              <a:t>Phase 5</a:t>
            </a:r>
            <a:endParaRPr lang="fr-FR" dirty="0"/>
          </a:p>
        </p:txBody>
      </p:sp>
      <p:sp>
        <p:nvSpPr>
          <p:cNvPr id="81" name="Rectangle à coins arrondis 80"/>
          <p:cNvSpPr/>
          <p:nvPr/>
        </p:nvSpPr>
        <p:spPr>
          <a:xfrm>
            <a:off x="2142237" y="1032500"/>
            <a:ext cx="971551"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Conception préliminaire</a:t>
            </a:r>
          </a:p>
        </p:txBody>
      </p:sp>
      <p:sp>
        <p:nvSpPr>
          <p:cNvPr id="82" name="Espace réservé du numéro de diapositive 4"/>
          <p:cNvSpPr txBox="1">
            <a:spLocks/>
          </p:cNvSpPr>
          <p:nvPr/>
        </p:nvSpPr>
        <p:spPr>
          <a:xfrm>
            <a:off x="7010400" y="64928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241D18C-4869-4210-9335-0F84A51A443B}"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3" name="Rectangle 42"/>
          <p:cNvSpPr/>
          <p:nvPr/>
        </p:nvSpPr>
        <p:spPr>
          <a:xfrm>
            <a:off x="197051" y="1987431"/>
            <a:ext cx="8784000" cy="4001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balanced" dir="t">
                <a:rot lat="0" lon="0" rev="2100000"/>
              </a:lightRig>
            </a:scene3d>
            <a:sp3d prstMaterial="metal">
              <a:contourClr>
                <a:schemeClr val="bg2"/>
              </a:contourClr>
            </a:sp3d>
          </a:bodyPr>
          <a:lstStyle/>
          <a:p>
            <a:pPr algn="ctr"/>
            <a:r>
              <a:rPr lang="fr-FR" sz="2000" b="1" dirty="0" smtClean="0">
                <a:ln w="50800"/>
              </a:rPr>
              <a:t>Valider les choix de conception.</a:t>
            </a:r>
            <a:endParaRPr lang="fr-FR" sz="2000" b="1" dirty="0">
              <a:ln w="50800"/>
            </a:endParaRPr>
          </a:p>
        </p:txBody>
      </p:sp>
      <p:sp>
        <p:nvSpPr>
          <p:cNvPr id="86" name="Rectangle à coins arrondis 85"/>
          <p:cNvSpPr/>
          <p:nvPr/>
        </p:nvSpPr>
        <p:spPr>
          <a:xfrm>
            <a:off x="3127520" y="1032500"/>
            <a:ext cx="957193"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Conception détaillée, simulation</a:t>
            </a:r>
          </a:p>
        </p:txBody>
      </p:sp>
      <p:sp>
        <p:nvSpPr>
          <p:cNvPr id="41" name="Rectangle à coins arrondis 40"/>
          <p:cNvSpPr/>
          <p:nvPr/>
        </p:nvSpPr>
        <p:spPr>
          <a:xfrm>
            <a:off x="4094660" y="1032500"/>
            <a:ext cx="966160"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Maquettage ou prototypage</a:t>
            </a:r>
          </a:p>
        </p:txBody>
      </p:sp>
      <p:pic>
        <p:nvPicPr>
          <p:cNvPr id="34" name="Image 33" descr="temps1.jpg"/>
          <p:cNvPicPr>
            <a:picLocks noChangeAspect="1"/>
          </p:cNvPicPr>
          <p:nvPr/>
        </p:nvPicPr>
        <p:blipFill>
          <a:blip r:embed="rId3" cstate="print"/>
          <a:stretch>
            <a:fillRect/>
          </a:stretch>
        </p:blipFill>
        <p:spPr>
          <a:xfrm>
            <a:off x="679913" y="2719844"/>
            <a:ext cx="2386584" cy="2145792"/>
          </a:xfrm>
          <a:prstGeom prst="rect">
            <a:avLst/>
          </a:prstGeom>
        </p:spPr>
      </p:pic>
      <p:pic>
        <p:nvPicPr>
          <p:cNvPr id="35" name="Image 34" descr="temps2.jpg"/>
          <p:cNvPicPr>
            <a:picLocks noChangeAspect="1"/>
          </p:cNvPicPr>
          <p:nvPr/>
        </p:nvPicPr>
        <p:blipFill>
          <a:blip r:embed="rId4" cstate="print"/>
          <a:stretch>
            <a:fillRect/>
          </a:stretch>
        </p:blipFill>
        <p:spPr>
          <a:xfrm>
            <a:off x="3380784" y="2719844"/>
            <a:ext cx="2374392" cy="2468880"/>
          </a:xfrm>
          <a:prstGeom prst="rect">
            <a:avLst/>
          </a:prstGeom>
        </p:spPr>
      </p:pic>
      <p:pic>
        <p:nvPicPr>
          <p:cNvPr id="36" name="Image 35" descr="temps3.jpg"/>
          <p:cNvPicPr>
            <a:picLocks noChangeAspect="1"/>
          </p:cNvPicPr>
          <p:nvPr/>
        </p:nvPicPr>
        <p:blipFill>
          <a:blip r:embed="rId5" cstate="print"/>
          <a:stretch>
            <a:fillRect/>
          </a:stretch>
        </p:blipFill>
        <p:spPr>
          <a:xfrm>
            <a:off x="6069464" y="2719844"/>
            <a:ext cx="2377440" cy="2718816"/>
          </a:xfrm>
          <a:prstGeom prst="rect">
            <a:avLst/>
          </a:prstGeom>
        </p:spPr>
      </p:pic>
      <p:pic>
        <p:nvPicPr>
          <p:cNvPr id="37" name="Image 36" descr="voiture temps1.jpg"/>
          <p:cNvPicPr>
            <a:picLocks noChangeAspect="1"/>
          </p:cNvPicPr>
          <p:nvPr/>
        </p:nvPicPr>
        <p:blipFill>
          <a:blip r:embed="rId6" cstate="print"/>
          <a:stretch>
            <a:fillRect/>
          </a:stretch>
        </p:blipFill>
        <p:spPr>
          <a:xfrm>
            <a:off x="679913" y="4032734"/>
            <a:ext cx="2386800" cy="2134438"/>
          </a:xfrm>
          <a:prstGeom prst="rect">
            <a:avLst/>
          </a:prstGeom>
        </p:spPr>
      </p:pic>
      <p:pic>
        <p:nvPicPr>
          <p:cNvPr id="38" name="Image 37" descr="voiture temps2.jpg"/>
          <p:cNvPicPr>
            <a:picLocks noChangeAspect="1"/>
          </p:cNvPicPr>
          <p:nvPr/>
        </p:nvPicPr>
        <p:blipFill>
          <a:blip r:embed="rId7" cstate="print"/>
          <a:stretch>
            <a:fillRect/>
          </a:stretch>
        </p:blipFill>
        <p:spPr>
          <a:xfrm>
            <a:off x="3380784" y="4030524"/>
            <a:ext cx="2377440" cy="2136648"/>
          </a:xfrm>
          <a:prstGeom prst="rect">
            <a:avLst/>
          </a:prstGeom>
        </p:spPr>
      </p:pic>
      <p:pic>
        <p:nvPicPr>
          <p:cNvPr id="33" name="Image 32" descr="voiture temps3.jpg"/>
          <p:cNvPicPr>
            <a:picLocks noChangeAspect="1"/>
          </p:cNvPicPr>
          <p:nvPr/>
        </p:nvPicPr>
        <p:blipFill>
          <a:blip r:embed="rId8" cstate="print"/>
          <a:stretch>
            <a:fillRect/>
          </a:stretch>
        </p:blipFill>
        <p:spPr>
          <a:xfrm>
            <a:off x="6069464" y="4024428"/>
            <a:ext cx="2383536" cy="2142744"/>
          </a:xfrm>
          <a:prstGeom prst="rect">
            <a:avLst/>
          </a:prstGeom>
        </p:spPr>
      </p:pic>
    </p:spTree>
    <p:extLst>
      <p:ext uri="{BB962C8B-B14F-4D97-AF65-F5344CB8AC3E}">
        <p14:creationId xmlns:p14="http://schemas.microsoft.com/office/powerpoint/2010/main" xmlns="" val="445926395"/>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menu_tpworks_STI2D.jpg"/>
          <p:cNvPicPr>
            <a:picLocks noChangeAspect="1"/>
          </p:cNvPicPr>
          <p:nvPr/>
        </p:nvPicPr>
        <p:blipFill>
          <a:blip r:embed="rId2" cstate="print"/>
          <a:stretch>
            <a:fillRect/>
          </a:stretch>
        </p:blipFill>
        <p:spPr>
          <a:xfrm>
            <a:off x="3429000" y="-24880"/>
            <a:ext cx="2286000" cy="6858000"/>
          </a:xfrm>
          <a:prstGeom prst="rect">
            <a:avLst/>
          </a:prstGeom>
        </p:spPr>
      </p:pic>
      <p:sp>
        <p:nvSpPr>
          <p:cNvPr id="5" name="ZoneTexte 4"/>
          <p:cNvSpPr txBox="1"/>
          <p:nvPr/>
        </p:nvSpPr>
        <p:spPr>
          <a:xfrm>
            <a:off x="3429000" y="283506"/>
            <a:ext cx="2286000" cy="1446550"/>
          </a:xfrm>
          <a:prstGeom prst="rect">
            <a:avLst/>
          </a:prstGeom>
          <a:noFill/>
        </p:spPr>
        <p:txBody>
          <a:bodyPr wrap="square" rtlCol="0">
            <a:spAutoFit/>
          </a:bodyPr>
          <a:lstStyle/>
          <a:p>
            <a:pPr algn="ctr"/>
            <a:r>
              <a:rPr lang="fr-FR" sz="4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rPr>
              <a:t>Projet </a:t>
            </a:r>
          </a:p>
          <a:p>
            <a:pPr algn="ctr"/>
            <a:r>
              <a:rPr lang="fr-FR" sz="4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rPr>
              <a:t>ITEC</a:t>
            </a:r>
            <a:endParaRPr lang="fr-FR" sz="44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endParaRPr>
          </a:p>
        </p:txBody>
      </p:sp>
      <p:pic>
        <p:nvPicPr>
          <p:cNvPr id="6" name="Image 5" descr="site.JPG"/>
          <p:cNvPicPr>
            <a:picLocks noChangeAspect="1"/>
          </p:cNvPicPr>
          <p:nvPr/>
        </p:nvPicPr>
        <p:blipFill>
          <a:blip r:embed="rId3" cstate="print"/>
          <a:stretch>
            <a:fillRect/>
          </a:stretch>
        </p:blipFill>
        <p:spPr>
          <a:xfrm>
            <a:off x="1800350" y="1870708"/>
            <a:ext cx="5543300" cy="3116585"/>
          </a:xfrm>
          <a:prstGeom prst="rect">
            <a:avLst/>
          </a:prstGeom>
          <a:solidFill>
            <a:schemeClr val="bg1">
              <a:alpha val="88000"/>
            </a:schemeClr>
          </a:solidFill>
        </p:spPr>
      </p:pic>
      <p:sp>
        <p:nvSpPr>
          <p:cNvPr id="7" name="ZoneTexte 6"/>
          <p:cNvSpPr txBox="1"/>
          <p:nvPr/>
        </p:nvSpPr>
        <p:spPr>
          <a:xfrm>
            <a:off x="748748" y="2096005"/>
            <a:ext cx="7646505" cy="461665"/>
          </a:xfrm>
          <a:prstGeom prst="rect">
            <a:avLst/>
          </a:prstGeom>
          <a:solidFill>
            <a:schemeClr val="bg1">
              <a:alpha val="78000"/>
            </a:schemeClr>
          </a:solidFill>
        </p:spPr>
        <p:txBody>
          <a:bodyPr wrap="square" rtlCol="0">
            <a:spAutoFit/>
          </a:bodyPr>
          <a:lstStyle/>
          <a:p>
            <a:pPr algn="ctr"/>
            <a:r>
              <a:rPr lang="fr-FR" sz="2400" b="1" dirty="0" smtClean="0"/>
              <a:t>http://cec.lycee-paysdeconde.fr</a:t>
            </a:r>
            <a:endParaRPr lang="fr-FR" sz="2400" b="1" dirty="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0"/>
            <a:ext cx="9144000" cy="632186"/>
          </a:xfrm>
          <a:prstGeom prst="rect">
            <a:avLst/>
          </a:prstGeom>
          <a:gradFill flip="none" rotWithShape="1">
            <a:gsLst>
              <a:gs pos="0">
                <a:schemeClr val="bg1"/>
              </a:gs>
              <a:gs pos="50000">
                <a:srgbClr val="777777">
                  <a:shade val="67500"/>
                  <a:satMod val="115000"/>
                </a:srgbClr>
              </a:gs>
              <a:gs pos="100000">
                <a:srgbClr val="777777">
                  <a:shade val="100000"/>
                  <a:satMod val="115000"/>
                </a:srgbClr>
              </a:gs>
            </a:gsLst>
            <a:lin ang="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Image 19" descr="piste_2013.jpg"/>
          <p:cNvPicPr>
            <a:picLocks noChangeAspect="1"/>
          </p:cNvPicPr>
          <p:nvPr/>
        </p:nvPicPr>
        <p:blipFill>
          <a:blip r:embed="rId3" cstate="print">
            <a:clrChange>
              <a:clrFrom>
                <a:srgbClr val="FFFFFF"/>
              </a:clrFrom>
              <a:clrTo>
                <a:srgbClr val="FFFFFF">
                  <a:alpha val="0"/>
                </a:srgbClr>
              </a:clrTo>
            </a:clrChange>
          </a:blip>
          <a:srcRect r="20863"/>
          <a:stretch>
            <a:fillRect/>
          </a:stretch>
        </p:blipFill>
        <p:spPr>
          <a:xfrm>
            <a:off x="587651" y="891287"/>
            <a:ext cx="7920000" cy="3030416"/>
          </a:xfrm>
          <a:prstGeom prst="rect">
            <a:avLst/>
          </a:prstGeom>
        </p:spPr>
      </p:pic>
      <p:sp>
        <p:nvSpPr>
          <p:cNvPr id="19" name="Rectangle à coins arrondis 18"/>
          <p:cNvSpPr/>
          <p:nvPr/>
        </p:nvSpPr>
        <p:spPr>
          <a:xfrm>
            <a:off x="5573231" y="1001973"/>
            <a:ext cx="2958329" cy="1224136"/>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17"/>
          <p:cNvSpPr/>
          <p:nvPr/>
        </p:nvSpPr>
        <p:spPr>
          <a:xfrm>
            <a:off x="611560" y="5184576"/>
            <a:ext cx="7920000" cy="1412776"/>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à coins arrondis 15"/>
          <p:cNvSpPr/>
          <p:nvPr/>
        </p:nvSpPr>
        <p:spPr>
          <a:xfrm>
            <a:off x="611560" y="3704936"/>
            <a:ext cx="7920000" cy="130824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683568" y="4143613"/>
            <a:ext cx="3960440" cy="430887"/>
          </a:xfrm>
          <a:prstGeom prst="rect">
            <a:avLst/>
          </a:prstGeom>
          <a:noFill/>
        </p:spPr>
        <p:txBody>
          <a:bodyPr wrap="square" rtlCol="0">
            <a:spAutoFit/>
          </a:bodyPr>
          <a:lstStyle/>
          <a:p>
            <a:r>
              <a:rPr lang="fr-FR" sz="2200" dirty="0" smtClean="0"/>
              <a:t>Projet pédagogique agréé par</a:t>
            </a:r>
          </a:p>
        </p:txBody>
      </p:sp>
      <p:pic>
        <p:nvPicPr>
          <p:cNvPr id="6" name="Image 5" descr="PFA.jpg"/>
          <p:cNvPicPr>
            <a:picLocks noChangeAspect="1"/>
          </p:cNvPicPr>
          <p:nvPr/>
        </p:nvPicPr>
        <p:blipFill>
          <a:blip r:embed="rId4" cstate="print"/>
          <a:stretch>
            <a:fillRect/>
          </a:stretch>
        </p:blipFill>
        <p:spPr>
          <a:xfrm>
            <a:off x="6729291" y="5571597"/>
            <a:ext cx="1512168" cy="638735"/>
          </a:xfrm>
          <a:prstGeom prst="rect">
            <a:avLst/>
          </a:prstGeom>
        </p:spPr>
      </p:pic>
      <p:pic>
        <p:nvPicPr>
          <p:cNvPr id="7" name="Image 6" descr="Logo Rlt_gris.jpg"/>
          <p:cNvPicPr>
            <a:picLocks noChangeAspect="1"/>
          </p:cNvPicPr>
          <p:nvPr/>
        </p:nvPicPr>
        <p:blipFill>
          <a:blip r:embed="rId5" cstate="print"/>
          <a:stretch>
            <a:fillRect/>
          </a:stretch>
        </p:blipFill>
        <p:spPr>
          <a:xfrm>
            <a:off x="4876456" y="5404806"/>
            <a:ext cx="972316" cy="972316"/>
          </a:xfrm>
          <a:prstGeom prst="rect">
            <a:avLst/>
          </a:prstGeom>
        </p:spPr>
      </p:pic>
      <p:pic>
        <p:nvPicPr>
          <p:cNvPr id="8" name="Image 7" descr="3ds-logo.png"/>
          <p:cNvPicPr>
            <a:picLocks noChangeAspect="1"/>
          </p:cNvPicPr>
          <p:nvPr/>
        </p:nvPicPr>
        <p:blipFill>
          <a:blip r:embed="rId6" cstate="print"/>
          <a:stretch>
            <a:fillRect/>
          </a:stretch>
        </p:blipFill>
        <p:spPr>
          <a:xfrm>
            <a:off x="2613139" y="5697195"/>
            <a:ext cx="1382799" cy="387539"/>
          </a:xfrm>
          <a:prstGeom prst="rect">
            <a:avLst/>
          </a:prstGeom>
        </p:spPr>
      </p:pic>
      <p:pic>
        <p:nvPicPr>
          <p:cNvPr id="9" name="Image 8" descr="logo course en cours.png"/>
          <p:cNvPicPr>
            <a:picLocks noChangeAspect="1"/>
          </p:cNvPicPr>
          <p:nvPr/>
        </p:nvPicPr>
        <p:blipFill>
          <a:blip r:embed="rId7" cstate="print">
            <a:clrChange>
              <a:clrFrom>
                <a:srgbClr val="FFFFFF"/>
              </a:clrFrom>
              <a:clrTo>
                <a:srgbClr val="FFFFFF">
                  <a:alpha val="0"/>
                </a:srgbClr>
              </a:clrTo>
            </a:clrChange>
          </a:blip>
          <a:stretch>
            <a:fillRect/>
          </a:stretch>
        </p:blipFill>
        <p:spPr>
          <a:xfrm>
            <a:off x="5962642" y="1102700"/>
            <a:ext cx="2179507" cy="1022682"/>
          </a:xfrm>
          <a:prstGeom prst="rect">
            <a:avLst/>
          </a:prstGeom>
          <a:ln>
            <a:noFill/>
          </a:ln>
          <a:effectLst/>
        </p:spPr>
      </p:pic>
      <p:sp>
        <p:nvSpPr>
          <p:cNvPr id="13" name="Titre 4"/>
          <p:cNvSpPr txBox="1">
            <a:spLocks/>
          </p:cNvSpPr>
          <p:nvPr/>
        </p:nvSpPr>
        <p:spPr>
          <a:xfrm>
            <a:off x="682484" y="70111"/>
            <a:ext cx="8229600" cy="562075"/>
          </a:xfrm>
          <a:prstGeom prst="rect">
            <a:avLst/>
          </a:prstGeom>
          <a:ln>
            <a:noFill/>
          </a:ln>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800" i="0" u="none" strike="noStrike" kern="1200" normalizeH="0" noProof="0" dirty="0" smtClean="0">
                <a:ln w="18415" cmpd="sng">
                  <a:no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uLnTx/>
                <a:uFillTx/>
                <a:latin typeface="+mj-lt"/>
                <a:ea typeface="+mj-ea"/>
                <a:cs typeface="+mj-cs"/>
              </a:rPr>
              <a:t>Support des projets</a:t>
            </a:r>
            <a:endParaRPr kumimoji="0" lang="fr-FR" sz="2800" i="0" u="none" strike="noStrike" kern="1200" normalizeH="0" noProof="0" dirty="0">
              <a:ln w="18415" cmpd="sng">
                <a:no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uLnTx/>
              <a:uFillTx/>
              <a:latin typeface="+mj-lt"/>
              <a:ea typeface="+mj-ea"/>
              <a:cs typeface="+mj-cs"/>
            </a:endParaRPr>
          </a:p>
        </p:txBody>
      </p:sp>
      <p:sp>
        <p:nvSpPr>
          <p:cNvPr id="15" name="ZoneTexte 14"/>
          <p:cNvSpPr txBox="1"/>
          <p:nvPr/>
        </p:nvSpPr>
        <p:spPr>
          <a:xfrm>
            <a:off x="611560" y="5675521"/>
            <a:ext cx="1800200" cy="430887"/>
          </a:xfrm>
          <a:prstGeom prst="rect">
            <a:avLst/>
          </a:prstGeom>
          <a:noFill/>
        </p:spPr>
        <p:txBody>
          <a:bodyPr wrap="square" rtlCol="0">
            <a:spAutoFit/>
          </a:bodyPr>
          <a:lstStyle/>
          <a:p>
            <a:r>
              <a:rPr lang="fr-FR" sz="2200" dirty="0" smtClean="0"/>
              <a:t>Parrainé par</a:t>
            </a:r>
            <a:endParaRPr lang="fr-FR" sz="2200" dirty="0"/>
          </a:p>
        </p:txBody>
      </p:sp>
      <p:pic>
        <p:nvPicPr>
          <p:cNvPr id="17" name="Image 16" descr="logo_education_nationale.png"/>
          <p:cNvPicPr>
            <a:picLocks noChangeAspect="1"/>
          </p:cNvPicPr>
          <p:nvPr/>
        </p:nvPicPr>
        <p:blipFill>
          <a:blip r:embed="rId8" cstate="print">
            <a:clrChange>
              <a:clrFrom>
                <a:srgbClr val="FFFFFF"/>
              </a:clrFrom>
              <a:clrTo>
                <a:srgbClr val="FFFFFF">
                  <a:alpha val="0"/>
                </a:srgbClr>
              </a:clrTo>
            </a:clrChange>
          </a:blip>
          <a:stretch>
            <a:fillRect/>
          </a:stretch>
        </p:blipFill>
        <p:spPr>
          <a:xfrm>
            <a:off x="5859454" y="3751463"/>
            <a:ext cx="1298992" cy="1215186"/>
          </a:xfrm>
          <a:prstGeom prst="rect">
            <a:avLst/>
          </a:prstGeom>
        </p:spPr>
      </p:pic>
      <p:pic>
        <p:nvPicPr>
          <p:cNvPr id="24" name="Image 23" descr="logo_compact.jpg"/>
          <p:cNvPicPr>
            <a:picLocks noChangeAspect="1"/>
          </p:cNvPicPr>
          <p:nvPr/>
        </p:nvPicPr>
        <p:blipFill>
          <a:blip r:embed="rId9" cstate="print">
            <a:clrChange>
              <a:clrFrom>
                <a:srgbClr val="FFFFFF"/>
              </a:clrFrom>
              <a:clrTo>
                <a:srgbClr val="FFFFFF">
                  <a:alpha val="0"/>
                </a:srgbClr>
              </a:clrTo>
            </a:clrChange>
          </a:blip>
          <a:stretch>
            <a:fillRect/>
          </a:stretch>
        </p:blipFill>
        <p:spPr>
          <a:xfrm>
            <a:off x="13252" y="70111"/>
            <a:ext cx="2150688" cy="477554"/>
          </a:xfrm>
          <a:prstGeom prst="rect">
            <a:avLst/>
          </a:prstGeom>
        </p:spPr>
      </p:pic>
      <p:sp>
        <p:nvSpPr>
          <p:cNvPr id="21" name="Espace réservé du numéro de diapositive 4"/>
          <p:cNvSpPr>
            <a:spLocks noGrp="1"/>
          </p:cNvSpPr>
          <p:nvPr>
            <p:ph type="sldNum" sz="quarter" idx="12"/>
          </p:nvPr>
        </p:nvSpPr>
        <p:spPr>
          <a:xfrm>
            <a:off x="7010400" y="6475621"/>
            <a:ext cx="2133600" cy="365125"/>
          </a:xfrm>
        </p:spPr>
        <p:txBody>
          <a:bodyPr/>
          <a:lstStyle/>
          <a:p>
            <a:fld id="{1241D18C-4869-4210-9335-0F84A51A443B}" type="slidenum">
              <a:rPr lang="fr-FR" smtClean="0"/>
              <a:pPr/>
              <a:t>2</a:t>
            </a:fld>
            <a:endParaRPr lang="fr-FR"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9430" y="1036194"/>
            <a:ext cx="8565141" cy="5523632"/>
          </a:xfrm>
          <a:prstGeom prst="rect">
            <a:avLst/>
          </a:prstGeom>
          <a:solidFill>
            <a:schemeClr val="bg1"/>
          </a:solidFill>
          <a:ln w="19050">
            <a:solidFill>
              <a:schemeClr val="tx1"/>
            </a:solidFill>
          </a:ln>
          <a:effectLst>
            <a:outerShdw blurRad="88900" dist="76200" dir="36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endParaRPr lang="fr-FR" dirty="0">
              <a:solidFill>
                <a:schemeClr val="bg1"/>
              </a:solidFill>
            </a:endParaRPr>
          </a:p>
        </p:txBody>
      </p:sp>
      <p:pic>
        <p:nvPicPr>
          <p:cNvPr id="17" name="Image 16" descr="piste_2013.jpg"/>
          <p:cNvPicPr>
            <a:picLocks noChangeAspect="1"/>
          </p:cNvPicPr>
          <p:nvPr/>
        </p:nvPicPr>
        <p:blipFill>
          <a:blip r:embed="rId4" cstate="print">
            <a:clrChange>
              <a:clrFrom>
                <a:srgbClr val="FFFFFF"/>
              </a:clrFrom>
              <a:clrTo>
                <a:srgbClr val="FFFFFF">
                  <a:alpha val="0"/>
                </a:srgbClr>
              </a:clrTo>
            </a:clrChange>
          </a:blip>
          <a:srcRect r="20863"/>
          <a:stretch>
            <a:fillRect/>
          </a:stretch>
        </p:blipFill>
        <p:spPr>
          <a:xfrm>
            <a:off x="3291627" y="2995370"/>
            <a:ext cx="5497315" cy="2103429"/>
          </a:xfrm>
          <a:prstGeom prst="rect">
            <a:avLst/>
          </a:prstGeom>
        </p:spPr>
      </p:pic>
      <p:pic>
        <p:nvPicPr>
          <p:cNvPr id="18" name="Picture 62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657599" y="719654"/>
            <a:ext cx="2306763" cy="134238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0" name="Picture 626" descr="cartouche"/>
          <p:cNvPicPr>
            <a:picLocks noChangeAspect="1" noChangeArrowheads="1"/>
          </p:cNvPicPr>
          <p:nvPr/>
        </p:nvPicPr>
        <p:blipFill>
          <a:blip r:embed="rId6" cstate="print">
            <a:clrChange>
              <a:clrFrom>
                <a:srgbClr val="FFFFFF"/>
              </a:clrFrom>
              <a:clrTo>
                <a:srgbClr val="FFFFFF">
                  <a:alpha val="0"/>
                </a:srgbClr>
              </a:clrTo>
            </a:clrChange>
          </a:blip>
          <a:srcRect l="10791" t="30396" r="14587" b="26492"/>
          <a:stretch>
            <a:fillRect/>
          </a:stretch>
        </p:blipFill>
        <p:spPr bwMode="auto">
          <a:xfrm flipH="1">
            <a:off x="5884848" y="1300190"/>
            <a:ext cx="991879" cy="57304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8" name="Rectangle 37"/>
          <p:cNvSpPr/>
          <p:nvPr/>
        </p:nvSpPr>
        <p:spPr>
          <a:xfrm>
            <a:off x="0" y="0"/>
            <a:ext cx="9144000" cy="632186"/>
          </a:xfrm>
          <a:prstGeom prst="rect">
            <a:avLst/>
          </a:prstGeom>
          <a:gradFill flip="none" rotWithShape="1">
            <a:gsLst>
              <a:gs pos="0">
                <a:schemeClr val="bg1"/>
              </a:gs>
              <a:gs pos="50000">
                <a:srgbClr val="777777">
                  <a:shade val="67500"/>
                  <a:satMod val="115000"/>
                </a:srgbClr>
              </a:gs>
              <a:gs pos="100000">
                <a:srgbClr val="777777">
                  <a:shade val="100000"/>
                  <a:satMod val="115000"/>
                </a:srgbClr>
              </a:gs>
            </a:gsLst>
            <a:lin ang="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Titre 4"/>
          <p:cNvSpPr txBox="1">
            <a:spLocks/>
          </p:cNvSpPr>
          <p:nvPr/>
        </p:nvSpPr>
        <p:spPr>
          <a:xfrm>
            <a:off x="682484" y="70111"/>
            <a:ext cx="8229600" cy="562075"/>
          </a:xfrm>
          <a:prstGeom prst="rect">
            <a:avLst/>
          </a:prstGeom>
          <a:ln>
            <a:noFill/>
          </a:ln>
        </p:spPr>
        <p:txBody>
          <a:bodyPr/>
          <a:lstStyle/>
          <a:p>
            <a:pPr lvl="0" algn="r">
              <a:spcBef>
                <a:spcPct val="0"/>
              </a:spcBef>
              <a:defRPr/>
            </a:pPr>
            <a:r>
              <a:rPr kumimoji="0" lang="fr-FR" sz="2800" i="0" u="none" strike="noStrike" kern="1200" normalizeH="0" noProof="0" dirty="0" smtClean="0">
                <a:ln w="18415" cmpd="sng">
                  <a:no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uLnTx/>
                <a:uFillTx/>
                <a:latin typeface="+mj-lt"/>
                <a:ea typeface="+mj-ea"/>
                <a:cs typeface="+mj-cs"/>
              </a:rPr>
              <a:t>Le projet</a:t>
            </a:r>
            <a:endParaRPr kumimoji="0" lang="fr-FR" sz="2800" i="0" u="none" strike="noStrike" kern="1200" normalizeH="0" noProof="0" dirty="0">
              <a:ln w="18415" cmpd="sng">
                <a:no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uLnTx/>
              <a:uFillTx/>
              <a:latin typeface="+mj-lt"/>
              <a:ea typeface="+mj-ea"/>
              <a:cs typeface="+mj-cs"/>
            </a:endParaRPr>
          </a:p>
        </p:txBody>
      </p:sp>
      <p:pic>
        <p:nvPicPr>
          <p:cNvPr id="40" name="Image 39" descr="logo_compact.jpg"/>
          <p:cNvPicPr>
            <a:picLocks noChangeAspect="1"/>
          </p:cNvPicPr>
          <p:nvPr/>
        </p:nvPicPr>
        <p:blipFill>
          <a:blip r:embed="rId7" cstate="print">
            <a:clrChange>
              <a:clrFrom>
                <a:srgbClr val="FFFFFF"/>
              </a:clrFrom>
              <a:clrTo>
                <a:srgbClr val="FFFFFF">
                  <a:alpha val="0"/>
                </a:srgbClr>
              </a:clrTo>
            </a:clrChange>
          </a:blip>
          <a:stretch>
            <a:fillRect/>
          </a:stretch>
        </p:blipFill>
        <p:spPr>
          <a:xfrm>
            <a:off x="13252" y="70111"/>
            <a:ext cx="2150688" cy="477554"/>
          </a:xfrm>
          <a:prstGeom prst="rect">
            <a:avLst/>
          </a:prstGeom>
        </p:spPr>
      </p:pic>
      <p:sp>
        <p:nvSpPr>
          <p:cNvPr id="41" name="ZoneTexte 40"/>
          <p:cNvSpPr txBox="1"/>
          <p:nvPr/>
        </p:nvSpPr>
        <p:spPr>
          <a:xfrm>
            <a:off x="5121408" y="636084"/>
            <a:ext cx="3765266" cy="400110"/>
          </a:xfrm>
          <a:prstGeom prst="rect">
            <a:avLst/>
          </a:prstGeom>
          <a:noFill/>
        </p:spPr>
        <p:txBody>
          <a:bodyPr wrap="square" rtlCol="0">
            <a:spAutoFit/>
          </a:bodyPr>
          <a:lstStyle/>
          <a:p>
            <a:pPr algn="r"/>
            <a:r>
              <a:rPr lang="fr-FR" sz="2000" dirty="0" smtClean="0">
                <a:effectLst>
                  <a:reflection blurRad="6350" stA="55000" endA="300" endPos="45500" dir="5400000" sy="-100000" algn="bl" rotWithShape="0"/>
                </a:effectLst>
              </a:rPr>
              <a:t>Saisons 1&amp; 2</a:t>
            </a:r>
            <a:endParaRPr lang="fr-FR" sz="2000" dirty="0">
              <a:effectLst>
                <a:reflection blurRad="6350" stA="55000" endA="300" endPos="45500" dir="5400000" sy="-100000" algn="bl" rotWithShape="0"/>
              </a:effectLst>
            </a:endParaRPr>
          </a:p>
        </p:txBody>
      </p:sp>
      <p:sp>
        <p:nvSpPr>
          <p:cNvPr id="340" name="ZoneTexte 339"/>
          <p:cNvSpPr txBox="1"/>
          <p:nvPr/>
        </p:nvSpPr>
        <p:spPr>
          <a:xfrm>
            <a:off x="329785" y="2062035"/>
            <a:ext cx="2961843" cy="2585323"/>
          </a:xfrm>
          <a:prstGeom prst="rect">
            <a:avLst/>
          </a:prstGeom>
          <a:noFill/>
        </p:spPr>
        <p:txBody>
          <a:bodyPr wrap="square" rtlCol="0">
            <a:spAutoFit/>
          </a:bodyPr>
          <a:lstStyle/>
          <a:p>
            <a:r>
              <a:rPr lang="fr-FR" sz="1400" dirty="0" smtClean="0">
                <a:effectLst/>
              </a:rPr>
              <a:t>But du projet: </a:t>
            </a:r>
          </a:p>
          <a:p>
            <a:r>
              <a:rPr lang="fr-FR" sz="1400" b="1" dirty="0" smtClean="0">
                <a:solidFill>
                  <a:schemeClr val="accent1">
                    <a:lumMod val="75000"/>
                  </a:schemeClr>
                </a:solidFill>
                <a:effectLst>
                  <a:reflection blurRad="6350" stA="55000" endA="300" endPos="45500" dir="5400000" sy="-100000" algn="bl" rotWithShape="0"/>
                </a:effectLst>
              </a:rPr>
              <a:t>Créer une écurie de voitures de course.</a:t>
            </a:r>
          </a:p>
          <a:p>
            <a:endParaRPr lang="fr-FR" sz="800" dirty="0" smtClean="0">
              <a:effectLst/>
            </a:endParaRPr>
          </a:p>
          <a:p>
            <a:r>
              <a:rPr lang="fr-FR" sz="1400" dirty="0" smtClean="0">
                <a:effectLst/>
              </a:rPr>
              <a:t>Les critères évalués pour la compétition sont:</a:t>
            </a:r>
          </a:p>
          <a:p>
            <a:pPr>
              <a:buFont typeface="Wingdings" pitchFamily="2" charset="2"/>
              <a:buChar char="Ø"/>
            </a:pPr>
            <a:r>
              <a:rPr lang="fr-FR" sz="1400" dirty="0" smtClean="0">
                <a:effectLst/>
              </a:rPr>
              <a:t>La collaboration avec des institutions, des entreprises;</a:t>
            </a:r>
          </a:p>
          <a:p>
            <a:pPr>
              <a:buFont typeface="Wingdings" pitchFamily="2" charset="2"/>
              <a:buChar char="Ø"/>
            </a:pPr>
            <a:r>
              <a:rPr lang="fr-FR" sz="1400" dirty="0" smtClean="0">
                <a:effectLst/>
              </a:rPr>
              <a:t>Le marketing, le sponsoring, </a:t>
            </a:r>
          </a:p>
          <a:p>
            <a:pPr>
              <a:buFont typeface="Wingdings" pitchFamily="2" charset="2"/>
              <a:buChar char="Ø"/>
            </a:pPr>
            <a:r>
              <a:rPr lang="fr-FR" sz="1400" dirty="0" smtClean="0">
                <a:effectLst/>
              </a:rPr>
              <a:t>La communication, l’identité graphique</a:t>
            </a:r>
          </a:p>
          <a:p>
            <a:pPr>
              <a:buFont typeface="Wingdings" pitchFamily="2" charset="2"/>
              <a:buChar char="Ø"/>
            </a:pPr>
            <a:r>
              <a:rPr lang="fr-FR" sz="1400" dirty="0" smtClean="0">
                <a:effectLst/>
              </a:rPr>
              <a:t>Les performances de la voiture</a:t>
            </a:r>
          </a:p>
        </p:txBody>
      </p:sp>
      <p:sp>
        <p:nvSpPr>
          <p:cNvPr id="13" name="Espace réservé du numéro de diapositive 4"/>
          <p:cNvSpPr>
            <a:spLocks noGrp="1"/>
          </p:cNvSpPr>
          <p:nvPr>
            <p:ph type="sldNum" sz="quarter" idx="12"/>
          </p:nvPr>
        </p:nvSpPr>
        <p:spPr>
          <a:xfrm>
            <a:off x="7010400" y="6488873"/>
            <a:ext cx="2133600" cy="365125"/>
          </a:xfrm>
        </p:spPr>
        <p:txBody>
          <a:bodyPr/>
          <a:lstStyle/>
          <a:p>
            <a:fld id="{1241D18C-4869-4210-9335-0F84A51A443B}" type="slidenum">
              <a:rPr lang="fr-FR" smtClean="0"/>
              <a:pPr/>
              <a:t>3</a:t>
            </a:fld>
            <a:endParaRPr lang="fr-FR" dirty="0"/>
          </a:p>
        </p:txBody>
      </p:sp>
      <p:sp>
        <p:nvSpPr>
          <p:cNvPr id="15" name="Rectangle à coins arrondis 14"/>
          <p:cNvSpPr/>
          <p:nvPr/>
        </p:nvSpPr>
        <p:spPr>
          <a:xfrm>
            <a:off x="195284" y="893112"/>
            <a:ext cx="3096344" cy="720000"/>
          </a:xfrm>
          <a:prstGeom prst="roundRect">
            <a:avLst>
              <a:gd name="adj" fmla="val 33567"/>
            </a:avLst>
          </a:prstGeom>
          <a:solidFill>
            <a:schemeClr val="bg1">
              <a:lumMod val="95000"/>
            </a:schemeClr>
          </a:solidFill>
          <a:ln>
            <a:noFill/>
          </a:ln>
          <a:effectLst>
            <a:outerShdw blurRad="63500" dist="88900" dir="3600000" algn="ctr">
              <a:srgbClr val="000000">
                <a:alpha val="50000"/>
              </a:srgbClr>
            </a:outerShdw>
          </a:effectLst>
          <a:scene3d>
            <a:camera prst="orthographicFront">
              <a:rot lat="0" lon="0" rev="0"/>
            </a:camera>
            <a:lightRig rig="twoPt" dir="t">
              <a:rot lat="0" lon="0" rev="87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Arial" pitchFamily="34" charset="0"/>
                <a:cs typeface="Arial" pitchFamily="34" charset="0"/>
              </a:rPr>
              <a:t>2</a:t>
            </a:r>
            <a:r>
              <a:rPr lang="fr-FR" baseline="30000" dirty="0" smtClean="0">
                <a:solidFill>
                  <a:schemeClr val="tx1"/>
                </a:solidFill>
                <a:latin typeface="Arial" pitchFamily="34" charset="0"/>
                <a:cs typeface="Arial" pitchFamily="34" charset="0"/>
              </a:rPr>
              <a:t>nde</a:t>
            </a:r>
            <a:r>
              <a:rPr lang="fr-FR" dirty="0" smtClean="0">
                <a:solidFill>
                  <a:schemeClr val="tx1"/>
                </a:solidFill>
                <a:latin typeface="Arial" pitchFamily="34" charset="0"/>
                <a:cs typeface="Arial" pitchFamily="34" charset="0"/>
              </a:rPr>
              <a:t> ISI – Initiation aux Sciences de l’Ingénieur</a:t>
            </a:r>
            <a:endParaRPr lang="fr-FR" dirty="0">
              <a:solidFill>
                <a:schemeClr val="tx1"/>
              </a:solidFill>
              <a:latin typeface="Arial" pitchFamily="34" charset="0"/>
              <a:cs typeface="Arial" pitchFamily="34" charset="0"/>
            </a:endParaRPr>
          </a:p>
        </p:txBody>
      </p:sp>
      <p:sp>
        <p:nvSpPr>
          <p:cNvPr id="14" name="ZoneTexte 13"/>
          <p:cNvSpPr txBox="1"/>
          <p:nvPr/>
        </p:nvSpPr>
        <p:spPr>
          <a:xfrm>
            <a:off x="329785" y="4831307"/>
            <a:ext cx="2961843" cy="1446550"/>
          </a:xfrm>
          <a:prstGeom prst="rect">
            <a:avLst/>
          </a:prstGeom>
          <a:noFill/>
        </p:spPr>
        <p:txBody>
          <a:bodyPr wrap="square" rtlCol="0">
            <a:spAutoFit/>
          </a:bodyPr>
          <a:lstStyle/>
          <a:p>
            <a:r>
              <a:rPr lang="fr-FR" sz="1400" b="1" dirty="0" smtClean="0">
                <a:solidFill>
                  <a:srgbClr val="C00000"/>
                </a:solidFill>
                <a:effectLst>
                  <a:reflection blurRad="6350" stA="55000" endA="300" endPos="45500" dir="5400000" sy="-100000" algn="bl" rotWithShape="0"/>
                </a:effectLst>
              </a:rPr>
              <a:t>Concevoir une voiture performante:</a:t>
            </a:r>
          </a:p>
          <a:p>
            <a:endParaRPr lang="fr-FR" sz="800" b="1" dirty="0" smtClean="0">
              <a:effectLst>
                <a:reflection blurRad="6350" stA="55000" endA="300" endPos="45500" dir="5400000" sy="-100000" algn="bl" rotWithShape="0"/>
              </a:effectLst>
            </a:endParaRPr>
          </a:p>
          <a:p>
            <a:pPr>
              <a:spcBef>
                <a:spcPts val="300"/>
              </a:spcBef>
              <a:buFont typeface="Wingdings" pitchFamily="2" charset="2"/>
              <a:buChar char="ü"/>
            </a:pPr>
            <a:r>
              <a:rPr lang="fr-FR" sz="1400" dirty="0" smtClean="0"/>
              <a:t>Minimiser la masse </a:t>
            </a:r>
            <a:endParaRPr lang="fr-FR" sz="1400" b="1" dirty="0" smtClean="0"/>
          </a:p>
          <a:p>
            <a:pPr>
              <a:spcBef>
                <a:spcPts val="300"/>
              </a:spcBef>
              <a:buFont typeface="Wingdings" pitchFamily="2" charset="2"/>
              <a:buChar char="ü"/>
            </a:pPr>
            <a:r>
              <a:rPr lang="fr-FR" sz="1400" dirty="0" smtClean="0"/>
              <a:t>Minimiser l’effort de trainée </a:t>
            </a:r>
          </a:p>
          <a:p>
            <a:pPr>
              <a:spcBef>
                <a:spcPts val="300"/>
              </a:spcBef>
            </a:pPr>
            <a:r>
              <a:rPr lang="fr-FR" sz="1400" dirty="0" smtClean="0"/>
              <a:t>    </a:t>
            </a:r>
            <a:r>
              <a:rPr lang="fr-FR" sz="1400" i="1" dirty="0" smtClean="0"/>
              <a:t>travail sur la surface projetée</a:t>
            </a:r>
          </a:p>
          <a:p>
            <a:pPr>
              <a:spcBef>
                <a:spcPts val="300"/>
              </a:spcBef>
              <a:buFont typeface="Wingdings" pitchFamily="2" charset="2"/>
              <a:buChar char="ü"/>
            </a:pPr>
            <a:r>
              <a:rPr lang="fr-FR" sz="1400" dirty="0" smtClean="0"/>
              <a:t>Réaliser des guidages performants</a:t>
            </a:r>
            <a:endParaRPr lang="fr-FR" sz="1400" dirty="0"/>
          </a:p>
        </p:txBody>
      </p:sp>
      <p:pic>
        <p:nvPicPr>
          <p:cNvPr id="19" name="vidéo saisons 1 et 2_.wmv">
            <a:hlinkClick r:id="" action="ppaction://media"/>
          </p:cNvPr>
          <p:cNvPicPr>
            <a:picLocks noRot="1" noChangeAspect="1"/>
          </p:cNvPicPr>
          <p:nvPr>
            <a:videoFile r:link="rId1"/>
          </p:nvPr>
        </p:nvPicPr>
        <p:blipFill>
          <a:blip r:embed="rId8" cstate="print"/>
          <a:stretch>
            <a:fillRect/>
          </a:stretch>
        </p:blipFill>
        <p:spPr>
          <a:xfrm>
            <a:off x="3234292" y="2062035"/>
            <a:ext cx="5568718" cy="4454974"/>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wipe(up)">
                                      <p:cBhvr>
                                        <p:cTn id="7" dur="500"/>
                                        <p:tgtEl>
                                          <p:spTgt spid="3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9"/>
                    </p:tgtEl>
                  </p:cond>
                </p:stCondLst>
                <p:endSync evt="end" delay="0">
                  <p:rtn val="all"/>
                </p:endSync>
                <p:childTnLst>
                  <p:par>
                    <p:cTn id="31" fill="hold">
                      <p:stCondLst>
                        <p:cond delay="0"/>
                      </p:stCondLst>
                      <p:childTnLst>
                        <p:par>
                          <p:cTn id="32" fill="hold">
                            <p:stCondLst>
                              <p:cond delay="0"/>
                            </p:stCondLst>
                            <p:childTnLst>
                              <p:par>
                                <p:cTn id="33" presetID="2" presetClass="mediacall" presetSubtype="0" fill="hold" nodeType="clickEffect">
                                  <p:stCondLst>
                                    <p:cond delay="0"/>
                                  </p:stCondLst>
                                  <p:childTnLst>
                                    <p:cmd type="call" cmd="togglePause">
                                      <p:cBhvr>
                                        <p:cTn id="34" dur="1" fill="hold"/>
                                        <p:tgtEl>
                                          <p:spTgt spid="19"/>
                                        </p:tgtEl>
                                      </p:cBhvr>
                                    </p:cmd>
                                  </p:childTnLst>
                                </p:cTn>
                              </p:par>
                            </p:childTnLst>
                          </p:cTn>
                        </p:par>
                      </p:childTnLst>
                    </p:cTn>
                  </p:par>
                </p:childTnLst>
              </p:cTn>
              <p:nextCondLst>
                <p:cond evt="onClick" delay="0">
                  <p:tgtEl>
                    <p:spTgt spid="19"/>
                  </p:tgtEl>
                </p:cond>
              </p:nextCondLst>
            </p:seq>
            <p:video>
              <p:cMediaNode>
                <p:cTn id="35" fill="hold" display="0">
                  <p:stCondLst>
                    <p:cond delay="indefinite"/>
                  </p:stCondLst>
                  <p:endCondLst>
                    <p:cond evt="onNext" delay="0">
                      <p:tgtEl>
                        <p:sldTgt/>
                      </p:tgtEl>
                    </p:cond>
                    <p:cond evt="onPrev" delay="0">
                      <p:tgtEl>
                        <p:sldTgt/>
                      </p:tgtEl>
                    </p:cond>
                  </p:endCondLst>
                </p:cTn>
                <p:tgtEl>
                  <p:spTgt spid="19"/>
                </p:tgtEl>
              </p:cMediaNode>
            </p:video>
          </p:childTnLst>
        </p:cTn>
      </p:par>
    </p:tnLst>
    <p:bldLst>
      <p:bldP spid="340"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289430" y="1036194"/>
            <a:ext cx="8565141" cy="5523632"/>
          </a:xfrm>
          <a:prstGeom prst="rect">
            <a:avLst/>
          </a:prstGeom>
          <a:solidFill>
            <a:schemeClr val="bg1"/>
          </a:solidFill>
          <a:ln w="19050">
            <a:solidFill>
              <a:schemeClr val="tx1"/>
            </a:solidFill>
          </a:ln>
          <a:effectLst>
            <a:outerShdw blurRad="88900" dist="76200" dir="36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endParaRPr lang="fr-FR" dirty="0">
              <a:solidFill>
                <a:schemeClr val="bg1"/>
              </a:solidFill>
            </a:endParaRPr>
          </a:p>
        </p:txBody>
      </p:sp>
      <p:pic>
        <p:nvPicPr>
          <p:cNvPr id="10" name="Image 9" descr="moteur.png"/>
          <p:cNvPicPr>
            <a:picLocks noChangeAspect="1"/>
          </p:cNvPicPr>
          <p:nvPr/>
        </p:nvPicPr>
        <p:blipFill>
          <a:blip r:embed="rId3" cstate="print">
            <a:clrChange>
              <a:clrFrom>
                <a:srgbClr val="FFFFFF"/>
              </a:clrFrom>
              <a:clrTo>
                <a:srgbClr val="FFFFFF">
                  <a:alpha val="0"/>
                </a:srgbClr>
              </a:clrTo>
            </a:clrChange>
          </a:blip>
          <a:stretch>
            <a:fillRect/>
          </a:stretch>
        </p:blipFill>
        <p:spPr>
          <a:xfrm>
            <a:off x="3634335" y="787096"/>
            <a:ext cx="2101801" cy="1577463"/>
          </a:xfrm>
          <a:prstGeom prst="rect">
            <a:avLst/>
          </a:prstGeom>
          <a:ln>
            <a:noFill/>
          </a:ln>
          <a:effectLst/>
        </p:spPr>
      </p:pic>
      <p:pic>
        <p:nvPicPr>
          <p:cNvPr id="11" name="Image 10" descr="roue arrière officielle2.jpg"/>
          <p:cNvPicPr>
            <a:picLocks noChangeAspect="1"/>
          </p:cNvPicPr>
          <p:nvPr/>
        </p:nvPicPr>
        <p:blipFill>
          <a:blip r:embed="rId4" cstate="print">
            <a:clrChange>
              <a:clrFrom>
                <a:srgbClr val="FFFFFF"/>
              </a:clrFrom>
              <a:clrTo>
                <a:srgbClr val="FFFFFF">
                  <a:alpha val="0"/>
                </a:srgbClr>
              </a:clrTo>
            </a:clrChange>
          </a:blip>
          <a:stretch>
            <a:fillRect/>
          </a:stretch>
        </p:blipFill>
        <p:spPr>
          <a:xfrm>
            <a:off x="5756411" y="1130810"/>
            <a:ext cx="1379976" cy="646767"/>
          </a:xfrm>
          <a:prstGeom prst="rect">
            <a:avLst/>
          </a:prstGeom>
        </p:spPr>
      </p:pic>
      <p:pic>
        <p:nvPicPr>
          <p:cNvPr id="12" name="Image 11" descr="buble car_code speed.jpg"/>
          <p:cNvPicPr>
            <a:picLocks noChangeAspect="1"/>
          </p:cNvPicPr>
          <p:nvPr/>
        </p:nvPicPr>
        <p:blipFill>
          <a:blip r:embed="rId5" cstate="print"/>
          <a:srcRect l="2854" t="4021" r="32795"/>
          <a:stretch>
            <a:fillRect/>
          </a:stretch>
        </p:blipFill>
        <p:spPr>
          <a:xfrm>
            <a:off x="530954" y="1799561"/>
            <a:ext cx="2682000" cy="1218807"/>
          </a:xfrm>
          <a:prstGeom prst="roundRect">
            <a:avLst/>
          </a:prstGeom>
          <a:ln>
            <a:noFill/>
          </a:ln>
          <a:effectLst>
            <a:outerShdw blurRad="292100" dist="139700" dir="2700000" algn="tl" rotWithShape="0">
              <a:srgbClr val="333333">
                <a:alpha val="65000"/>
              </a:srgbClr>
            </a:outerShdw>
          </a:effectLst>
        </p:spPr>
      </p:pic>
      <p:pic>
        <p:nvPicPr>
          <p:cNvPr id="13" name="Image 12" descr="fab1.jpg"/>
          <p:cNvPicPr>
            <a:picLocks noChangeAspect="1"/>
          </p:cNvPicPr>
          <p:nvPr/>
        </p:nvPicPr>
        <p:blipFill>
          <a:blip r:embed="rId6" cstate="print"/>
          <a:srcRect t="4624" b="17465"/>
          <a:stretch>
            <a:fillRect/>
          </a:stretch>
        </p:blipFill>
        <p:spPr>
          <a:xfrm>
            <a:off x="530954" y="3308348"/>
            <a:ext cx="2682174" cy="1562818"/>
          </a:xfrm>
          <a:prstGeom prst="roundRect">
            <a:avLst/>
          </a:prstGeom>
          <a:ln>
            <a:noFill/>
          </a:ln>
          <a:effectLst>
            <a:outerShdw blurRad="292100" dist="139700" dir="2700000" algn="tl" rotWithShape="0">
              <a:srgbClr val="333333">
                <a:alpha val="65000"/>
              </a:srgbClr>
            </a:outerShdw>
          </a:effectLst>
        </p:spPr>
      </p:pic>
      <p:pic>
        <p:nvPicPr>
          <p:cNvPr id="14" name="Image 13" descr="moule.jpg"/>
          <p:cNvPicPr>
            <a:picLocks noChangeAspect="1"/>
          </p:cNvPicPr>
          <p:nvPr/>
        </p:nvPicPr>
        <p:blipFill>
          <a:blip r:embed="rId7" cstate="print"/>
          <a:srcRect l="7718" t="7639" r="11460" b="15278"/>
          <a:stretch>
            <a:fillRect/>
          </a:stretch>
        </p:blipFill>
        <p:spPr>
          <a:xfrm>
            <a:off x="4169716" y="2182190"/>
            <a:ext cx="1903384" cy="1366607"/>
          </a:xfrm>
          <a:prstGeom prst="roundRect">
            <a:avLst/>
          </a:prstGeom>
          <a:ln>
            <a:noFill/>
          </a:ln>
          <a:effectLst>
            <a:outerShdw blurRad="44450" dist="27940" dir="5400000" algn="ctr">
              <a:srgbClr val="000000">
                <a:alpha val="32000"/>
              </a:srgbClr>
            </a:outerShdw>
          </a:effectLst>
        </p:spPr>
      </p:pic>
      <p:pic>
        <p:nvPicPr>
          <p:cNvPr id="15" name="Image 14" descr="\\Serveur\public\c206\CeC\images projet\carrosserie.jpg"/>
          <p:cNvPicPr>
            <a:picLocks noChangeAspect="1"/>
          </p:cNvPicPr>
          <p:nvPr/>
        </p:nvPicPr>
        <p:blipFill>
          <a:blip r:embed="rId8" cstate="print"/>
          <a:srcRect l="13426" t="8996" r="10161" b="25857"/>
          <a:stretch>
            <a:fillRect/>
          </a:stretch>
        </p:blipFill>
        <p:spPr bwMode="auto">
          <a:xfrm>
            <a:off x="3660839" y="3349008"/>
            <a:ext cx="2363370" cy="1402890"/>
          </a:xfrm>
          <a:prstGeom prst="roundRect">
            <a:avLst/>
          </a:prstGeom>
          <a:ln>
            <a:noFill/>
          </a:ln>
          <a:effectLst>
            <a:outerShdw blurRad="292100" dist="139700" dir="2700000" algn="tl" rotWithShape="0">
              <a:srgbClr val="333333">
                <a:alpha val="65000"/>
              </a:srgbClr>
            </a:outerShdw>
          </a:effectLst>
        </p:spPr>
      </p:pic>
      <p:pic>
        <p:nvPicPr>
          <p:cNvPr id="16" name="Image 15" descr="_Photo 041.jpg"/>
          <p:cNvPicPr>
            <a:picLocks noChangeAspect="1"/>
          </p:cNvPicPr>
          <p:nvPr/>
        </p:nvPicPr>
        <p:blipFill>
          <a:blip r:embed="rId9" cstate="print"/>
          <a:stretch>
            <a:fillRect/>
          </a:stretch>
        </p:blipFill>
        <p:spPr>
          <a:xfrm>
            <a:off x="6328798" y="2182190"/>
            <a:ext cx="2358700" cy="1775236"/>
          </a:xfrm>
          <a:prstGeom prst="roundRect">
            <a:avLst/>
          </a:prstGeom>
          <a:ln>
            <a:noFill/>
          </a:ln>
          <a:effectLst>
            <a:outerShdw blurRad="292100" dist="139700" dir="2700000" algn="tl" rotWithShape="0">
              <a:srgbClr val="333333">
                <a:alpha val="65000"/>
              </a:srgbClr>
            </a:outerShdw>
          </a:effectLst>
        </p:spPr>
      </p:pic>
      <p:pic>
        <p:nvPicPr>
          <p:cNvPr id="17" name="Image 16"/>
          <p:cNvPicPr/>
          <p:nvPr/>
        </p:nvPicPr>
        <p:blipFill>
          <a:blip r:embed="rId10" cstate="print">
            <a:clrChange>
              <a:clrFrom>
                <a:srgbClr val="FFFFFF"/>
              </a:clrFrom>
              <a:clrTo>
                <a:srgbClr val="FFFFFF">
                  <a:alpha val="0"/>
                </a:srgbClr>
              </a:clrTo>
            </a:clrChange>
          </a:blip>
          <a:srcRect l="24184" t="20202" r="22872" b="27778"/>
          <a:stretch>
            <a:fillRect/>
          </a:stretch>
        </p:blipFill>
        <p:spPr bwMode="auto">
          <a:xfrm>
            <a:off x="6716459" y="3834846"/>
            <a:ext cx="1812015" cy="956808"/>
          </a:xfrm>
          <a:prstGeom prst="rect">
            <a:avLst/>
          </a:prstGeom>
          <a:ln>
            <a:noFill/>
          </a:ln>
          <a:effectLst>
            <a:outerShdw blurRad="292100" dist="139700" dir="2700000" algn="tl" rotWithShape="0">
              <a:srgbClr val="333333">
                <a:alpha val="65000"/>
              </a:srgbClr>
            </a:outerShdw>
          </a:effectLst>
        </p:spPr>
      </p:pic>
      <p:grpSp>
        <p:nvGrpSpPr>
          <p:cNvPr id="19" name="Groupe 22"/>
          <p:cNvGrpSpPr/>
          <p:nvPr/>
        </p:nvGrpSpPr>
        <p:grpSpPr>
          <a:xfrm>
            <a:off x="411639" y="5183477"/>
            <a:ext cx="8314349" cy="936531"/>
            <a:chOff x="411639" y="5315997"/>
            <a:chExt cx="8314349" cy="936531"/>
          </a:xfrm>
        </p:grpSpPr>
        <p:pic>
          <p:nvPicPr>
            <p:cNvPr id="21" name="Image 20" descr="mouleh2.jpg"/>
            <p:cNvPicPr>
              <a:picLocks noChangeAspect="1"/>
            </p:cNvPicPr>
            <p:nvPr/>
          </p:nvPicPr>
          <p:blipFill>
            <a:blip r:embed="rId11" cstate="print"/>
            <a:stretch>
              <a:fillRect/>
            </a:stretch>
          </p:blipFill>
          <p:spPr>
            <a:xfrm>
              <a:off x="3176104" y="5319542"/>
              <a:ext cx="1237999" cy="932986"/>
            </a:xfrm>
            <a:prstGeom prst="roundRect">
              <a:avLst/>
            </a:prstGeom>
          </p:spPr>
        </p:pic>
        <p:pic>
          <p:nvPicPr>
            <p:cNvPr id="22" name="Image 21" descr="mouleh3.jpg"/>
            <p:cNvPicPr>
              <a:picLocks noChangeAspect="1"/>
            </p:cNvPicPr>
            <p:nvPr/>
          </p:nvPicPr>
          <p:blipFill>
            <a:blip r:embed="rId12" cstate="print"/>
            <a:stretch>
              <a:fillRect/>
            </a:stretch>
          </p:blipFill>
          <p:spPr>
            <a:xfrm>
              <a:off x="1793872" y="5315997"/>
              <a:ext cx="1237999" cy="932986"/>
            </a:xfrm>
            <a:prstGeom prst="roundRect">
              <a:avLst/>
            </a:prstGeom>
          </p:spPr>
        </p:pic>
        <p:pic>
          <p:nvPicPr>
            <p:cNvPr id="23" name="Image 22" descr="mouleh1.jpg"/>
            <p:cNvPicPr>
              <a:picLocks noChangeAspect="1"/>
            </p:cNvPicPr>
            <p:nvPr/>
          </p:nvPicPr>
          <p:blipFill>
            <a:blip r:embed="rId13" cstate="print"/>
            <a:stretch>
              <a:fillRect/>
            </a:stretch>
          </p:blipFill>
          <p:spPr>
            <a:xfrm>
              <a:off x="411639" y="5319542"/>
              <a:ext cx="1237999" cy="932986"/>
            </a:xfrm>
            <a:prstGeom prst="roundRect">
              <a:avLst/>
            </a:prstGeom>
          </p:spPr>
        </p:pic>
        <p:pic>
          <p:nvPicPr>
            <p:cNvPr id="24" name="Image 23" descr="mouleT1.jpg"/>
            <p:cNvPicPr>
              <a:picLocks noChangeAspect="1"/>
            </p:cNvPicPr>
            <p:nvPr/>
          </p:nvPicPr>
          <p:blipFill>
            <a:blip r:embed="rId14" cstate="print"/>
            <a:stretch>
              <a:fillRect/>
            </a:stretch>
          </p:blipFill>
          <p:spPr>
            <a:xfrm>
              <a:off x="4763451" y="5315997"/>
              <a:ext cx="1228591" cy="925896"/>
            </a:xfrm>
            <a:prstGeom prst="roundRect">
              <a:avLst/>
            </a:prstGeom>
          </p:spPr>
        </p:pic>
        <p:pic>
          <p:nvPicPr>
            <p:cNvPr id="25" name="Image 24" descr="mouleT2.jpg"/>
            <p:cNvPicPr>
              <a:picLocks noChangeAspect="1"/>
            </p:cNvPicPr>
            <p:nvPr/>
          </p:nvPicPr>
          <p:blipFill>
            <a:blip r:embed="rId15" cstate="print"/>
            <a:stretch>
              <a:fillRect/>
            </a:stretch>
          </p:blipFill>
          <p:spPr>
            <a:xfrm>
              <a:off x="6130424" y="5315997"/>
              <a:ext cx="1228591" cy="925896"/>
            </a:xfrm>
            <a:prstGeom prst="roundRect">
              <a:avLst/>
            </a:prstGeom>
          </p:spPr>
        </p:pic>
        <p:pic>
          <p:nvPicPr>
            <p:cNvPr id="26" name="Image 25" descr="mouleT3.jpg"/>
            <p:cNvPicPr>
              <a:picLocks noChangeAspect="1"/>
            </p:cNvPicPr>
            <p:nvPr/>
          </p:nvPicPr>
          <p:blipFill>
            <a:blip r:embed="rId16" cstate="print"/>
            <a:stretch>
              <a:fillRect/>
            </a:stretch>
          </p:blipFill>
          <p:spPr>
            <a:xfrm>
              <a:off x="7497397" y="5315997"/>
              <a:ext cx="1228591" cy="925896"/>
            </a:xfrm>
            <a:prstGeom prst="roundRect">
              <a:avLst/>
            </a:prstGeom>
          </p:spPr>
        </p:pic>
      </p:grpSp>
      <p:pic>
        <p:nvPicPr>
          <p:cNvPr id="28" name="Image 27" descr="hutchinson_roubaix.jpg"/>
          <p:cNvPicPr>
            <a:picLocks noChangeAspect="1"/>
          </p:cNvPicPr>
          <p:nvPr/>
        </p:nvPicPr>
        <p:blipFill>
          <a:blip r:embed="rId17" cstate="print"/>
          <a:stretch>
            <a:fillRect/>
          </a:stretch>
        </p:blipFill>
        <p:spPr>
          <a:xfrm>
            <a:off x="1556874" y="6161574"/>
            <a:ext cx="1778274" cy="337583"/>
          </a:xfrm>
          <a:prstGeom prst="rect">
            <a:avLst/>
          </a:prstGeom>
        </p:spPr>
      </p:pic>
      <p:pic>
        <p:nvPicPr>
          <p:cNvPr id="29" name="Image 28" descr="TLP2.jpg"/>
          <p:cNvPicPr>
            <a:picLocks noChangeAspect="1"/>
          </p:cNvPicPr>
          <p:nvPr/>
        </p:nvPicPr>
        <p:blipFill>
          <a:blip r:embed="rId18" cstate="print">
            <a:clrChange>
              <a:clrFrom>
                <a:srgbClr val="FFFFFF"/>
              </a:clrFrom>
              <a:clrTo>
                <a:srgbClr val="FFFFFF">
                  <a:alpha val="0"/>
                </a:srgbClr>
              </a:clrTo>
            </a:clrChange>
          </a:blip>
          <a:srcRect t="2853" b="15297"/>
          <a:stretch>
            <a:fillRect/>
          </a:stretch>
        </p:blipFill>
        <p:spPr>
          <a:xfrm>
            <a:off x="5756411" y="6053439"/>
            <a:ext cx="1917083" cy="468000"/>
          </a:xfrm>
          <a:prstGeom prst="rect">
            <a:avLst/>
          </a:prstGeom>
        </p:spPr>
      </p:pic>
      <p:sp>
        <p:nvSpPr>
          <p:cNvPr id="33" name="Rectangle 32"/>
          <p:cNvSpPr/>
          <p:nvPr/>
        </p:nvSpPr>
        <p:spPr>
          <a:xfrm>
            <a:off x="0" y="0"/>
            <a:ext cx="9144000" cy="632186"/>
          </a:xfrm>
          <a:prstGeom prst="rect">
            <a:avLst/>
          </a:prstGeom>
          <a:gradFill flip="none" rotWithShape="1">
            <a:gsLst>
              <a:gs pos="0">
                <a:schemeClr val="bg1"/>
              </a:gs>
              <a:gs pos="50000">
                <a:srgbClr val="777777">
                  <a:shade val="67500"/>
                  <a:satMod val="115000"/>
                </a:srgbClr>
              </a:gs>
              <a:gs pos="100000">
                <a:srgbClr val="777777">
                  <a:shade val="100000"/>
                  <a:satMod val="115000"/>
                </a:srgbClr>
              </a:gs>
            </a:gsLst>
            <a:lin ang="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Titre 4"/>
          <p:cNvSpPr txBox="1">
            <a:spLocks/>
          </p:cNvSpPr>
          <p:nvPr/>
        </p:nvSpPr>
        <p:spPr>
          <a:xfrm>
            <a:off x="682484" y="70111"/>
            <a:ext cx="8229600" cy="562075"/>
          </a:xfrm>
          <a:prstGeom prst="rect">
            <a:avLst/>
          </a:prstGeom>
          <a:ln>
            <a:noFill/>
          </a:ln>
        </p:spPr>
        <p:txBody>
          <a:bodyPr/>
          <a:lstStyle/>
          <a:p>
            <a:pPr lvl="0" algn="r">
              <a:spcBef>
                <a:spcPct val="0"/>
              </a:spcBef>
              <a:defRPr/>
            </a:pPr>
            <a:r>
              <a:rPr lang="fr-FR" sz="2800" dirty="0" smtClean="0">
                <a:ln w="18415" cmpd="sng">
                  <a:no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latin typeface="+mj-lt"/>
                <a:ea typeface="+mj-ea"/>
                <a:cs typeface="+mj-cs"/>
              </a:rPr>
              <a:t>Co</a:t>
            </a:r>
            <a:r>
              <a:rPr kumimoji="0" lang="fr-FR" sz="2800" i="0" u="none" strike="noStrike" kern="1200" normalizeH="0" noProof="0" dirty="0" err="1" smtClean="0">
                <a:ln w="18415" cmpd="sng">
                  <a:no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uLnTx/>
                <a:uFillTx/>
                <a:latin typeface="+mj-lt"/>
                <a:ea typeface="+mj-ea"/>
                <a:cs typeface="+mj-cs"/>
              </a:rPr>
              <a:t>nception</a:t>
            </a:r>
            <a:r>
              <a:rPr kumimoji="0" lang="fr-FR" sz="2800" i="0" u="none" strike="noStrike" kern="1200" normalizeH="0" noProof="0" dirty="0" smtClean="0">
                <a:ln w="18415" cmpd="sng">
                  <a:no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uLnTx/>
                <a:uFillTx/>
                <a:latin typeface="+mj-lt"/>
                <a:ea typeface="+mj-ea"/>
                <a:cs typeface="+mj-cs"/>
              </a:rPr>
              <a:t> des voitures - </a:t>
            </a:r>
            <a:r>
              <a:rPr lang="fr-FR" sz="2800" dirty="0" smtClean="0">
                <a:ln w="18415" cmpd="sng">
                  <a:no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rPr>
              <a:t>Evolution</a:t>
            </a:r>
            <a:endParaRPr kumimoji="0" lang="fr-FR" sz="2800" i="0" u="none" strike="noStrike" kern="1200" normalizeH="0" noProof="0" dirty="0">
              <a:ln w="18415" cmpd="sng">
                <a:no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uLnTx/>
              <a:uFillTx/>
              <a:latin typeface="+mj-lt"/>
              <a:ea typeface="+mj-ea"/>
              <a:cs typeface="+mj-cs"/>
            </a:endParaRPr>
          </a:p>
        </p:txBody>
      </p:sp>
      <p:pic>
        <p:nvPicPr>
          <p:cNvPr id="37" name="Image 36" descr="logo_compact.jpg"/>
          <p:cNvPicPr>
            <a:picLocks noChangeAspect="1"/>
          </p:cNvPicPr>
          <p:nvPr/>
        </p:nvPicPr>
        <p:blipFill>
          <a:blip r:embed="rId19" cstate="print">
            <a:clrChange>
              <a:clrFrom>
                <a:srgbClr val="FFFFFF"/>
              </a:clrFrom>
              <a:clrTo>
                <a:srgbClr val="FFFFFF">
                  <a:alpha val="0"/>
                </a:srgbClr>
              </a:clrTo>
            </a:clrChange>
          </a:blip>
          <a:stretch>
            <a:fillRect/>
          </a:stretch>
        </p:blipFill>
        <p:spPr>
          <a:xfrm>
            <a:off x="13252" y="70111"/>
            <a:ext cx="2150688" cy="477554"/>
          </a:xfrm>
          <a:prstGeom prst="rect">
            <a:avLst/>
          </a:prstGeom>
        </p:spPr>
      </p:pic>
      <p:sp>
        <p:nvSpPr>
          <p:cNvPr id="38" name="ZoneTexte 37"/>
          <p:cNvSpPr txBox="1"/>
          <p:nvPr/>
        </p:nvSpPr>
        <p:spPr>
          <a:xfrm>
            <a:off x="5121408" y="636084"/>
            <a:ext cx="3765266" cy="400110"/>
          </a:xfrm>
          <a:prstGeom prst="rect">
            <a:avLst/>
          </a:prstGeom>
          <a:noFill/>
        </p:spPr>
        <p:txBody>
          <a:bodyPr wrap="square" rtlCol="0">
            <a:spAutoFit/>
          </a:bodyPr>
          <a:lstStyle/>
          <a:p>
            <a:pPr algn="r"/>
            <a:r>
              <a:rPr lang="fr-FR" sz="2000" dirty="0" smtClean="0">
                <a:solidFill>
                  <a:schemeClr val="bg1">
                    <a:lumMod val="65000"/>
                  </a:schemeClr>
                </a:solidFill>
                <a:effectLst>
                  <a:reflection blurRad="6350" stA="55000" endA="300" endPos="45500" dir="5400000" sy="-100000" algn="bl" rotWithShape="0"/>
                </a:effectLst>
              </a:rPr>
              <a:t>Saisons 3,4 &amp; 5</a:t>
            </a:r>
            <a:endParaRPr lang="fr-FR" sz="2000" dirty="0">
              <a:solidFill>
                <a:schemeClr val="bg1">
                  <a:lumMod val="65000"/>
                </a:schemeClr>
              </a:solidFill>
              <a:effectLst>
                <a:reflection blurRad="6350" stA="55000" endA="300" endPos="45500" dir="5400000" sy="-100000" algn="bl" rotWithShape="0"/>
              </a:effectLst>
            </a:endParaRPr>
          </a:p>
        </p:txBody>
      </p:sp>
      <p:sp>
        <p:nvSpPr>
          <p:cNvPr id="40" name="Rectangle à coins arrondis 39"/>
          <p:cNvSpPr/>
          <p:nvPr/>
        </p:nvSpPr>
        <p:spPr>
          <a:xfrm>
            <a:off x="195284" y="893112"/>
            <a:ext cx="3096344" cy="720000"/>
          </a:xfrm>
          <a:prstGeom prst="roundRect">
            <a:avLst>
              <a:gd name="adj" fmla="val 33567"/>
            </a:avLst>
          </a:prstGeom>
          <a:solidFill>
            <a:schemeClr val="bg1">
              <a:lumMod val="95000"/>
            </a:schemeClr>
          </a:solidFill>
          <a:ln>
            <a:noFill/>
          </a:ln>
          <a:effectLst>
            <a:outerShdw blurRad="63500" dist="88900" dir="3600000" algn="ctr">
              <a:srgbClr val="000000">
                <a:alpha val="50000"/>
              </a:srgbClr>
            </a:outerShdw>
          </a:effectLst>
          <a:scene3d>
            <a:camera prst="orthographicFront">
              <a:rot lat="0" lon="0" rev="0"/>
            </a:camera>
            <a:lightRig rig="twoPt" dir="t">
              <a:rot lat="0" lon="0" rev="87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Arial" pitchFamily="34" charset="0"/>
                <a:cs typeface="Arial" pitchFamily="34" charset="0"/>
              </a:rPr>
              <a:t>2nde - Création et innovation technologiques</a:t>
            </a:r>
            <a:endParaRPr lang="fr-FR" dirty="0">
              <a:solidFill>
                <a:schemeClr val="tx1"/>
              </a:solidFill>
              <a:latin typeface="Arial" pitchFamily="34" charset="0"/>
              <a:cs typeface="Arial" pitchFamily="34" charset="0"/>
            </a:endParaRPr>
          </a:p>
        </p:txBody>
      </p:sp>
      <p:sp>
        <p:nvSpPr>
          <p:cNvPr id="27" name="Espace réservé du numéro de diapositive 4"/>
          <p:cNvSpPr>
            <a:spLocks noGrp="1"/>
          </p:cNvSpPr>
          <p:nvPr>
            <p:ph type="sldNum" sz="quarter" idx="12"/>
          </p:nvPr>
        </p:nvSpPr>
        <p:spPr>
          <a:xfrm>
            <a:off x="7010400" y="6492875"/>
            <a:ext cx="2133600" cy="365125"/>
          </a:xfrm>
        </p:spPr>
        <p:txBody>
          <a:bodyPr/>
          <a:lstStyle/>
          <a:p>
            <a:fld id="{1241D18C-4869-4210-9335-0F84A51A443B}" type="slidenum">
              <a:rPr lang="fr-FR" smtClean="0"/>
              <a:pPr/>
              <a:t>4</a:t>
            </a:fld>
            <a:endParaRPr lang="fr-FR"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289430" y="1036194"/>
            <a:ext cx="8565141" cy="5523632"/>
          </a:xfrm>
          <a:prstGeom prst="rect">
            <a:avLst/>
          </a:prstGeom>
          <a:solidFill>
            <a:schemeClr val="bg1"/>
          </a:solidFill>
          <a:ln w="19050">
            <a:solidFill>
              <a:srgbClr val="FF0000"/>
            </a:solidFill>
          </a:ln>
          <a:effectLst>
            <a:outerShdw blurRad="88900" dist="76200" dir="36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endParaRPr lang="fr-FR" dirty="0">
              <a:solidFill>
                <a:schemeClr val="bg1"/>
              </a:solidFill>
            </a:endParaRPr>
          </a:p>
        </p:txBody>
      </p:sp>
      <p:sp>
        <p:nvSpPr>
          <p:cNvPr id="32" name="Rectangle 31"/>
          <p:cNvSpPr/>
          <p:nvPr/>
        </p:nvSpPr>
        <p:spPr>
          <a:xfrm>
            <a:off x="0" y="0"/>
            <a:ext cx="9144000" cy="632186"/>
          </a:xfrm>
          <a:prstGeom prst="rect">
            <a:avLst/>
          </a:prstGeom>
          <a:gradFill flip="none" rotWithShape="1">
            <a:gsLst>
              <a:gs pos="0">
                <a:schemeClr val="bg1"/>
              </a:gs>
              <a:gs pos="50000">
                <a:srgbClr val="777777">
                  <a:shade val="67500"/>
                  <a:satMod val="115000"/>
                </a:srgbClr>
              </a:gs>
              <a:gs pos="100000">
                <a:srgbClr val="777777">
                  <a:shade val="100000"/>
                  <a:satMod val="115000"/>
                </a:srgbClr>
              </a:gs>
            </a:gsLst>
            <a:lin ang="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Titre 4"/>
          <p:cNvSpPr txBox="1">
            <a:spLocks/>
          </p:cNvSpPr>
          <p:nvPr/>
        </p:nvSpPr>
        <p:spPr>
          <a:xfrm>
            <a:off x="682484" y="70111"/>
            <a:ext cx="8229600" cy="562075"/>
          </a:xfrm>
          <a:prstGeom prst="rect">
            <a:avLst/>
          </a:prstGeom>
          <a:ln>
            <a:noFill/>
          </a:ln>
        </p:spPr>
        <p:txBody>
          <a:bodyPr/>
          <a:lstStyle/>
          <a:p>
            <a:pPr lvl="0" algn="r">
              <a:spcBef>
                <a:spcPct val="0"/>
              </a:spcBef>
              <a:defRPr/>
            </a:pPr>
            <a:r>
              <a:rPr kumimoji="0" lang="fr-FR" sz="2800" i="0" u="none" strike="noStrike" kern="1200" normalizeH="0" noProof="0" dirty="0" smtClean="0">
                <a:ln w="18415" cmpd="sng">
                  <a:no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uLnTx/>
                <a:uFillTx/>
                <a:latin typeface="+mj-lt"/>
                <a:ea typeface="+mj-ea"/>
                <a:cs typeface="+mj-cs"/>
              </a:rPr>
              <a:t>Conception des voitures - </a:t>
            </a:r>
            <a:r>
              <a:rPr lang="fr-FR" sz="2800" dirty="0" smtClean="0">
                <a:ln w="18415" cmpd="sng">
                  <a:no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rPr>
              <a:t>Evolution</a:t>
            </a:r>
            <a:endParaRPr kumimoji="0" lang="fr-FR" sz="2800" i="0" u="none" strike="noStrike" kern="1200" normalizeH="0" noProof="0" dirty="0">
              <a:ln w="18415" cmpd="sng">
                <a:no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uLnTx/>
              <a:uFillTx/>
              <a:latin typeface="+mj-lt"/>
              <a:ea typeface="+mj-ea"/>
              <a:cs typeface="+mj-cs"/>
            </a:endParaRPr>
          </a:p>
        </p:txBody>
      </p:sp>
      <p:pic>
        <p:nvPicPr>
          <p:cNvPr id="34" name="Image 33" descr="logo_compact.jpg"/>
          <p:cNvPicPr>
            <a:picLocks noChangeAspect="1"/>
          </p:cNvPicPr>
          <p:nvPr/>
        </p:nvPicPr>
        <p:blipFill>
          <a:blip r:embed="rId6" cstate="print">
            <a:clrChange>
              <a:clrFrom>
                <a:srgbClr val="FFFFFF"/>
              </a:clrFrom>
              <a:clrTo>
                <a:srgbClr val="FFFFFF">
                  <a:alpha val="0"/>
                </a:srgbClr>
              </a:clrTo>
            </a:clrChange>
          </a:blip>
          <a:stretch>
            <a:fillRect/>
          </a:stretch>
        </p:blipFill>
        <p:spPr>
          <a:xfrm>
            <a:off x="13252" y="70111"/>
            <a:ext cx="2150688" cy="477554"/>
          </a:xfrm>
          <a:prstGeom prst="rect">
            <a:avLst/>
          </a:prstGeom>
        </p:spPr>
      </p:pic>
      <p:sp>
        <p:nvSpPr>
          <p:cNvPr id="37" name="ZoneTexte 36"/>
          <p:cNvSpPr txBox="1"/>
          <p:nvPr/>
        </p:nvSpPr>
        <p:spPr>
          <a:xfrm>
            <a:off x="5121408" y="636084"/>
            <a:ext cx="3765266" cy="400110"/>
          </a:xfrm>
          <a:prstGeom prst="rect">
            <a:avLst/>
          </a:prstGeom>
          <a:noFill/>
        </p:spPr>
        <p:txBody>
          <a:bodyPr wrap="square" rtlCol="0">
            <a:spAutoFit/>
          </a:bodyPr>
          <a:lstStyle/>
          <a:p>
            <a:pPr algn="r"/>
            <a:r>
              <a:rPr lang="fr-FR" sz="2000" dirty="0" smtClean="0">
                <a:effectLst>
                  <a:reflection blurRad="6350" stA="55000" endA="300" endPos="45500" dir="5400000" sy="-100000" algn="bl" rotWithShape="0"/>
                </a:effectLst>
              </a:rPr>
              <a:t>Saisons 3,4 &amp; 5</a:t>
            </a:r>
            <a:endParaRPr lang="fr-FR" sz="2000" dirty="0">
              <a:effectLst>
                <a:reflection blurRad="6350" stA="55000" endA="300" endPos="45500" dir="5400000" sy="-100000" algn="bl" rotWithShape="0"/>
              </a:effectLst>
            </a:endParaRPr>
          </a:p>
        </p:txBody>
      </p:sp>
      <p:sp>
        <p:nvSpPr>
          <p:cNvPr id="42" name="Rectangle à coins arrondis 41"/>
          <p:cNvSpPr/>
          <p:nvPr/>
        </p:nvSpPr>
        <p:spPr>
          <a:xfrm>
            <a:off x="195284" y="893112"/>
            <a:ext cx="3096344" cy="720000"/>
          </a:xfrm>
          <a:prstGeom prst="roundRect">
            <a:avLst>
              <a:gd name="adj" fmla="val 31454"/>
            </a:avLst>
          </a:prstGeom>
          <a:solidFill>
            <a:schemeClr val="bg1">
              <a:lumMod val="95000"/>
            </a:schemeClr>
          </a:solidFill>
          <a:ln>
            <a:noFill/>
          </a:ln>
          <a:effectLst>
            <a:outerShdw blurRad="63500" dist="88900" dir="3600000" algn="ctr">
              <a:schemeClr val="tx1">
                <a:alpha val="50000"/>
              </a:schemeClr>
            </a:outerShdw>
          </a:effectLst>
          <a:scene3d>
            <a:camera prst="orthographicFront">
              <a:rot lat="0" lon="0" rev="0"/>
            </a:camera>
            <a:lightRig rig="twoPt" dir="t">
              <a:rot lat="0" lon="0" rev="96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latin typeface="Arial" pitchFamily="34" charset="0"/>
                <a:cs typeface="Arial" pitchFamily="34" charset="0"/>
              </a:rPr>
              <a:t>2</a:t>
            </a:r>
            <a:r>
              <a:rPr lang="fr-FR" baseline="30000" dirty="0" smtClean="0">
                <a:solidFill>
                  <a:srgbClr val="FF0000"/>
                </a:solidFill>
                <a:latin typeface="Arial" pitchFamily="34" charset="0"/>
                <a:cs typeface="Arial" pitchFamily="34" charset="0"/>
              </a:rPr>
              <a:t>nde</a:t>
            </a:r>
            <a:r>
              <a:rPr lang="fr-FR" dirty="0" smtClean="0">
                <a:solidFill>
                  <a:srgbClr val="FF0000"/>
                </a:solidFill>
                <a:latin typeface="Arial" pitchFamily="34" charset="0"/>
                <a:cs typeface="Arial" pitchFamily="34" charset="0"/>
              </a:rPr>
              <a:t> – Sciences de l’Ingénieur</a:t>
            </a:r>
            <a:endParaRPr lang="fr-FR" dirty="0">
              <a:solidFill>
                <a:srgbClr val="FF0000"/>
              </a:solidFill>
              <a:latin typeface="Arial" pitchFamily="34" charset="0"/>
              <a:cs typeface="Arial" pitchFamily="34" charset="0"/>
            </a:endParaRPr>
          </a:p>
        </p:txBody>
      </p:sp>
      <p:sp>
        <p:nvSpPr>
          <p:cNvPr id="18" name="Espace réservé du numéro de diapositive 4"/>
          <p:cNvSpPr>
            <a:spLocks noGrp="1"/>
          </p:cNvSpPr>
          <p:nvPr>
            <p:ph type="sldNum" sz="quarter" idx="12"/>
          </p:nvPr>
        </p:nvSpPr>
        <p:spPr>
          <a:xfrm>
            <a:off x="7010400" y="6492875"/>
            <a:ext cx="2133600" cy="365125"/>
          </a:xfrm>
        </p:spPr>
        <p:txBody>
          <a:bodyPr/>
          <a:lstStyle/>
          <a:p>
            <a:fld id="{1241D18C-4869-4210-9335-0F84A51A443B}" type="slidenum">
              <a:rPr lang="fr-FR" smtClean="0"/>
              <a:pPr/>
              <a:t>5</a:t>
            </a:fld>
            <a:endParaRPr lang="fr-FR" dirty="0"/>
          </a:p>
        </p:txBody>
      </p:sp>
      <p:pic>
        <p:nvPicPr>
          <p:cNvPr id="20" name="Image 19" descr="Comparaison.jpg"/>
          <p:cNvPicPr>
            <a:picLocks noChangeAspect="1"/>
          </p:cNvPicPr>
          <p:nvPr/>
        </p:nvPicPr>
        <p:blipFill>
          <a:blip r:embed="rId7" cstate="print"/>
          <a:srcRect l="47947" t="57670" b="11351"/>
          <a:stretch>
            <a:fillRect/>
          </a:stretch>
        </p:blipFill>
        <p:spPr>
          <a:xfrm>
            <a:off x="690548" y="5326863"/>
            <a:ext cx="1820346" cy="721331"/>
          </a:xfrm>
          <a:prstGeom prst="rect">
            <a:avLst/>
          </a:prstGeom>
        </p:spPr>
      </p:pic>
      <p:pic>
        <p:nvPicPr>
          <p:cNvPr id="21" name="Image 20" descr="maquette adhérence.png"/>
          <p:cNvPicPr>
            <a:picLocks noChangeAspect="1"/>
          </p:cNvPicPr>
          <p:nvPr/>
        </p:nvPicPr>
        <p:blipFill>
          <a:blip r:embed="rId8" cstate="print">
            <a:clrChange>
              <a:clrFrom>
                <a:srgbClr val="FFFFFF"/>
              </a:clrFrom>
              <a:clrTo>
                <a:srgbClr val="FFFFFF">
                  <a:alpha val="0"/>
                </a:srgbClr>
              </a:clrTo>
            </a:clrChange>
          </a:blip>
          <a:stretch>
            <a:fillRect/>
          </a:stretch>
        </p:blipFill>
        <p:spPr>
          <a:xfrm>
            <a:off x="764089" y="4159017"/>
            <a:ext cx="1671139" cy="957920"/>
          </a:xfrm>
          <a:prstGeom prst="rect">
            <a:avLst/>
          </a:prstGeom>
          <a:effectLst>
            <a:outerShdw blurRad="50800" dist="38100" dir="2700000" algn="tl" rotWithShape="0">
              <a:prstClr val="black">
                <a:alpha val="40000"/>
              </a:prstClr>
            </a:outerShdw>
          </a:effectLst>
        </p:spPr>
      </p:pic>
      <p:pic>
        <p:nvPicPr>
          <p:cNvPr id="22" name="Image 21" descr="essai.JPG"/>
          <p:cNvPicPr>
            <a:picLocks noChangeAspect="1"/>
          </p:cNvPicPr>
          <p:nvPr/>
        </p:nvPicPr>
        <p:blipFill>
          <a:blip r:embed="rId9" cstate="print"/>
          <a:srcRect l="1731" t="18328" r="20900" b="5466"/>
          <a:stretch>
            <a:fillRect/>
          </a:stretch>
        </p:blipFill>
        <p:spPr>
          <a:xfrm>
            <a:off x="6246881" y="3123820"/>
            <a:ext cx="2190869" cy="1297289"/>
          </a:xfrm>
          <a:prstGeom prst="rect">
            <a:avLst/>
          </a:prstGeom>
          <a:ln>
            <a:noFill/>
          </a:ln>
          <a:effectLst>
            <a:outerShdw blurRad="292100" dist="139700" dir="2700000" algn="tl" rotWithShape="0">
              <a:srgbClr val="333333">
                <a:alpha val="65000"/>
              </a:srgbClr>
            </a:outerShdw>
          </a:effectLst>
        </p:spPr>
      </p:pic>
      <p:pic>
        <p:nvPicPr>
          <p:cNvPr id="23" name="Image 22" descr="Photo0001.jpg"/>
          <p:cNvPicPr>
            <a:picLocks noChangeAspect="1"/>
          </p:cNvPicPr>
          <p:nvPr/>
        </p:nvPicPr>
        <p:blipFill>
          <a:blip r:embed="rId10" cstate="print"/>
          <a:srcRect t="41600" r="44000"/>
          <a:stretch>
            <a:fillRect/>
          </a:stretch>
        </p:blipFill>
        <p:spPr>
          <a:xfrm>
            <a:off x="2675875" y="2096237"/>
            <a:ext cx="2301374" cy="1800000"/>
          </a:xfrm>
          <a:prstGeom prst="rect">
            <a:avLst/>
          </a:prstGeom>
          <a:ln>
            <a:noFill/>
          </a:ln>
          <a:effectLst>
            <a:outerShdw blurRad="292100" dist="139700" dir="2700000" algn="tl" rotWithShape="0">
              <a:srgbClr val="333333">
                <a:alpha val="65000"/>
              </a:srgbClr>
            </a:outerShdw>
          </a:effectLst>
        </p:spPr>
      </p:pic>
      <p:pic>
        <p:nvPicPr>
          <p:cNvPr id="24" name="Image 23" descr="banc d'essai adhérence.png"/>
          <p:cNvPicPr>
            <a:picLocks noChangeAspect="1"/>
          </p:cNvPicPr>
          <p:nvPr/>
        </p:nvPicPr>
        <p:blipFill>
          <a:blip r:embed="rId11" cstate="print"/>
          <a:stretch>
            <a:fillRect/>
          </a:stretch>
        </p:blipFill>
        <p:spPr>
          <a:xfrm>
            <a:off x="2675875" y="4190871"/>
            <a:ext cx="2397946" cy="1800000"/>
          </a:xfrm>
          <a:prstGeom prst="rect">
            <a:avLst/>
          </a:prstGeom>
          <a:ln>
            <a:noFill/>
          </a:ln>
          <a:effectLst>
            <a:outerShdw blurRad="292100" dist="139700" dir="2700000" algn="tl" rotWithShape="0">
              <a:srgbClr val="333333">
                <a:alpha val="65000"/>
              </a:srgbClr>
            </a:outerShdw>
          </a:effectLst>
        </p:spPr>
      </p:pic>
      <p:pic>
        <p:nvPicPr>
          <p:cNvPr id="25" name="Image 24" descr="banc moteur.png"/>
          <p:cNvPicPr>
            <a:picLocks noChangeAspect="1"/>
          </p:cNvPicPr>
          <p:nvPr/>
        </p:nvPicPr>
        <p:blipFill>
          <a:blip r:embed="rId12" cstate="print"/>
          <a:stretch>
            <a:fillRect/>
          </a:stretch>
        </p:blipFill>
        <p:spPr>
          <a:xfrm>
            <a:off x="5453178" y="4190543"/>
            <a:ext cx="2398204" cy="1800000"/>
          </a:xfrm>
          <a:prstGeom prst="rect">
            <a:avLst/>
          </a:prstGeom>
          <a:ln>
            <a:noFill/>
          </a:ln>
          <a:effectLst>
            <a:outerShdw blurRad="292100" dist="139700" dir="2700000" algn="tl" rotWithShape="0">
              <a:srgbClr val="333333">
                <a:alpha val="65000"/>
              </a:srgbClr>
            </a:outerShdw>
          </a:effectLst>
        </p:spPr>
      </p:pic>
      <p:pic>
        <p:nvPicPr>
          <p:cNvPr id="27" name="Image 26" descr="logiciel.JPG"/>
          <p:cNvPicPr>
            <a:picLocks noChangeAspect="1"/>
          </p:cNvPicPr>
          <p:nvPr/>
        </p:nvPicPr>
        <p:blipFill>
          <a:blip r:embed="rId13" cstate="print"/>
          <a:srcRect l="8141" t="2221" r="30588" b="7159"/>
          <a:stretch>
            <a:fillRect/>
          </a:stretch>
        </p:blipFill>
        <p:spPr>
          <a:xfrm>
            <a:off x="1391307" y="2096237"/>
            <a:ext cx="1699933" cy="1268687"/>
          </a:xfrm>
          <a:prstGeom prst="rect">
            <a:avLst/>
          </a:prstGeom>
          <a:ln>
            <a:noFill/>
          </a:ln>
          <a:effectLst>
            <a:outerShdw blurRad="292100" dist="139700" dir="2700000" algn="tl" rotWithShape="0">
              <a:srgbClr val="333333">
                <a:alpha val="65000"/>
              </a:srgbClr>
            </a:outerShdw>
          </a:effectLst>
        </p:spPr>
      </p:pic>
      <p:pic>
        <p:nvPicPr>
          <p:cNvPr id="29" name="diapo5-2_DSCF5695.wmv">
            <a:hlinkClick r:id="" action="ppaction://media"/>
          </p:cNvPr>
          <p:cNvPicPr>
            <a:picLocks noRot="1" noChangeAspect="1"/>
          </p:cNvPicPr>
          <p:nvPr>
            <a:videoFile r:link="rId1"/>
          </p:nvPr>
        </p:nvPicPr>
        <p:blipFill>
          <a:blip r:embed="rId14" cstate="print"/>
          <a:stretch>
            <a:fillRect/>
          </a:stretch>
        </p:blipFill>
        <p:spPr>
          <a:xfrm>
            <a:off x="764089" y="1838396"/>
            <a:ext cx="6096000" cy="4572000"/>
          </a:xfrm>
          <a:prstGeom prst="rect">
            <a:avLst/>
          </a:prstGeom>
        </p:spPr>
      </p:pic>
      <p:pic>
        <p:nvPicPr>
          <p:cNvPr id="30" name="diapo5-3_DSCF5674.wmv">
            <a:hlinkClick r:id="" action="ppaction://media"/>
          </p:cNvPr>
          <p:cNvPicPr>
            <a:picLocks noRot="1" noChangeAspect="1"/>
          </p:cNvPicPr>
          <p:nvPr>
            <a:videoFile r:link="rId2"/>
          </p:nvPr>
        </p:nvPicPr>
        <p:blipFill>
          <a:blip r:embed="rId15" cstate="print"/>
          <a:stretch>
            <a:fillRect/>
          </a:stretch>
        </p:blipFill>
        <p:spPr>
          <a:xfrm>
            <a:off x="764089" y="1838396"/>
            <a:ext cx="6096000" cy="4572000"/>
          </a:xfrm>
          <a:prstGeom prst="rect">
            <a:avLst/>
          </a:prstGeom>
        </p:spPr>
      </p:pic>
      <p:pic>
        <p:nvPicPr>
          <p:cNvPr id="31" name="diapo5-1_DSCF4969.wmv">
            <a:hlinkClick r:id="" action="ppaction://media"/>
          </p:cNvPr>
          <p:cNvPicPr>
            <a:picLocks noRot="1" noChangeAspect="1"/>
          </p:cNvPicPr>
          <p:nvPr>
            <a:videoFile r:link="rId3"/>
          </p:nvPr>
        </p:nvPicPr>
        <p:blipFill>
          <a:blip r:embed="rId16" cstate="print"/>
          <a:stretch>
            <a:fillRect/>
          </a:stretch>
        </p:blipFill>
        <p:spPr>
          <a:xfrm>
            <a:off x="495300" y="1838396"/>
            <a:ext cx="8153400" cy="45720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31"/>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31"/>
                                        </p:tgtEl>
                                      </p:cBhvr>
                                    </p:cmd>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childTnLst>
              </p:cTn>
              <p:nextCondLst>
                <p:cond evt="onClick" delay="0">
                  <p:tgtEl>
                    <p:spTgt spid="31"/>
                  </p:tgtEl>
                </p:cond>
              </p:nextCondLst>
            </p:seq>
            <p:seq concurrent="1" nextAc="seek">
              <p:cTn id="45" restart="whenNotActive" fill="hold" evtFilter="cancelBubble" nodeType="interactiveSeq">
                <p:stCondLst>
                  <p:cond evt="onClick" delay="0">
                    <p:tgtEl>
                      <p:spTgt spid="29"/>
                    </p:tgtEl>
                  </p:cond>
                </p:stCondLst>
                <p:endSync evt="end" delay="0">
                  <p:rtn val="all"/>
                </p:endSync>
                <p:childTnLst>
                  <p:par>
                    <p:cTn id="46" fill="hold">
                      <p:stCondLst>
                        <p:cond delay="0"/>
                      </p:stCondLst>
                      <p:childTnLst>
                        <p:par>
                          <p:cTn id="47" fill="hold">
                            <p:stCondLst>
                              <p:cond delay="0"/>
                            </p:stCondLst>
                            <p:childTnLst>
                              <p:par>
                                <p:cTn id="48" presetID="2" presetClass="mediacall" presetSubtype="0" fill="hold" nodeType="clickEffect">
                                  <p:stCondLst>
                                    <p:cond delay="0"/>
                                  </p:stCondLst>
                                  <p:childTnLst>
                                    <p:cmd type="call" cmd="togglePause">
                                      <p:cBhvr>
                                        <p:cTn id="49" dur="1" fill="hold"/>
                                        <p:tgtEl>
                                          <p:spTgt spid="29"/>
                                        </p:tgtEl>
                                      </p:cBhvr>
                                    </p:cmd>
                                  </p:childTnLst>
                                </p:cTn>
                              </p:par>
                            </p:childTnLst>
                          </p:cTn>
                        </p:par>
                      </p:childTnLst>
                    </p:cTn>
                  </p:par>
                </p:childTnLst>
              </p:cTn>
              <p:nextCondLst>
                <p:cond evt="onClick" delay="0">
                  <p:tgtEl>
                    <p:spTgt spid="29"/>
                  </p:tgtEl>
                </p:cond>
              </p:nextCondLst>
            </p:seq>
            <p:seq concurrent="1" nextAc="seek">
              <p:cTn id="50" restart="whenNotActive" fill="hold" evtFilter="cancelBubble" nodeType="interactiveSeq">
                <p:stCondLst>
                  <p:cond evt="onClick" delay="0">
                    <p:tgtEl>
                      <p:spTgt spid="30"/>
                    </p:tgtEl>
                  </p:cond>
                </p:stCondLst>
                <p:endSync evt="end" delay="0">
                  <p:rtn val="all"/>
                </p:endSync>
                <p:childTnLst>
                  <p:par>
                    <p:cTn id="51" fill="hold">
                      <p:stCondLst>
                        <p:cond delay="0"/>
                      </p:stCondLst>
                      <p:childTnLst>
                        <p:par>
                          <p:cTn id="52" fill="hold">
                            <p:stCondLst>
                              <p:cond delay="0"/>
                            </p:stCondLst>
                            <p:childTnLst>
                              <p:par>
                                <p:cTn id="53" presetID="2" presetClass="mediacall" presetSubtype="0" fill="hold" nodeType="clickEffect">
                                  <p:stCondLst>
                                    <p:cond delay="0"/>
                                  </p:stCondLst>
                                  <p:childTnLst>
                                    <p:cmd type="call" cmd="togglePause">
                                      <p:cBhvr>
                                        <p:cTn id="54" dur="1" fill="hold"/>
                                        <p:tgtEl>
                                          <p:spTgt spid="30"/>
                                        </p:tgtEl>
                                      </p:cBhvr>
                                    </p:cmd>
                                  </p:childTnLst>
                                </p:cTn>
                              </p:par>
                            </p:childTnLst>
                          </p:cTn>
                        </p:par>
                      </p:childTnLst>
                    </p:cTn>
                  </p:par>
                </p:childTnLst>
              </p:cTn>
              <p:nextCondLst>
                <p:cond evt="onClick" delay="0">
                  <p:tgtEl>
                    <p:spTgt spid="30"/>
                  </p:tgtEl>
                </p:cond>
              </p:nextCondLst>
            </p:seq>
            <p:video>
              <p:cMediaNode>
                <p:cTn id="55" fill="hold" display="0">
                  <p:stCondLst>
                    <p:cond delay="indefinite"/>
                  </p:stCondLst>
                  <p:endCondLst>
                    <p:cond evt="onNext" delay="0">
                      <p:tgtEl>
                        <p:sldTgt/>
                      </p:tgtEl>
                    </p:cond>
                    <p:cond evt="onPrev" delay="0">
                      <p:tgtEl>
                        <p:sldTgt/>
                      </p:tgtEl>
                    </p:cond>
                  </p:endCondLst>
                </p:cTn>
                <p:tgtEl>
                  <p:spTgt spid="31"/>
                </p:tgtEl>
              </p:cMediaNode>
            </p:video>
            <p:video>
              <p:cMediaNode>
                <p:cTn id="56" fill="hold" display="0">
                  <p:stCondLst>
                    <p:cond delay="indefinite"/>
                  </p:stCondLst>
                  <p:endCondLst>
                    <p:cond evt="onNext" delay="0">
                      <p:tgtEl>
                        <p:sldTgt/>
                      </p:tgtEl>
                    </p:cond>
                    <p:cond evt="onPrev" delay="0">
                      <p:tgtEl>
                        <p:sldTgt/>
                      </p:tgtEl>
                    </p:cond>
                  </p:endCondLst>
                </p:cTn>
                <p:tgtEl>
                  <p:spTgt spid="29"/>
                </p:tgtEl>
              </p:cMediaNode>
            </p:video>
            <p:video>
              <p:cMediaNode>
                <p:cTn id="57" fill="hold" display="0">
                  <p:stCondLst>
                    <p:cond delay="indefinite"/>
                  </p:stCondLst>
                  <p:endCondLst>
                    <p:cond evt="onNext" delay="0">
                      <p:tgtEl>
                        <p:sldTgt/>
                      </p:tgtEl>
                    </p:cond>
                    <p:cond evt="onPrev" delay="0">
                      <p:tgtEl>
                        <p:sldTgt/>
                      </p:tgtEl>
                    </p:cond>
                  </p:endCondLst>
                </p:cTn>
                <p:tgtEl>
                  <p:spTgt spid="30"/>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à coins arrondis 41"/>
          <p:cNvSpPr/>
          <p:nvPr/>
        </p:nvSpPr>
        <p:spPr>
          <a:xfrm>
            <a:off x="242795" y="1152939"/>
            <a:ext cx="4500000" cy="5391552"/>
          </a:xfrm>
          <a:prstGeom prst="roundRect">
            <a:avLst>
              <a:gd name="adj" fmla="val 11645"/>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r>
              <a:rPr lang="fr-FR" dirty="0" smtClean="0">
                <a:solidFill>
                  <a:schemeClr val="bg1"/>
                </a:solidFill>
              </a:rPr>
              <a:t>»</a:t>
            </a:r>
            <a:endParaRPr lang="fr-FR" dirty="0">
              <a:solidFill>
                <a:schemeClr val="bg1"/>
              </a:solidFill>
            </a:endParaRPr>
          </a:p>
        </p:txBody>
      </p:sp>
      <p:pic>
        <p:nvPicPr>
          <p:cNvPr id="46" name="Image 45" descr="éclaté code speed.jpg"/>
          <p:cNvPicPr>
            <a:picLocks noChangeAspect="1"/>
          </p:cNvPicPr>
          <p:nvPr/>
        </p:nvPicPr>
        <p:blipFill>
          <a:blip r:embed="rId3" cstate="print"/>
          <a:stretch>
            <a:fillRect/>
          </a:stretch>
        </p:blipFill>
        <p:spPr>
          <a:xfrm>
            <a:off x="465905" y="2137784"/>
            <a:ext cx="4117866" cy="2042462"/>
          </a:xfrm>
          <a:prstGeom prst="rect">
            <a:avLst/>
          </a:prstGeom>
        </p:spPr>
      </p:pic>
      <p:sp>
        <p:nvSpPr>
          <p:cNvPr id="7" name="Rectangle à coins arrondis 6"/>
          <p:cNvSpPr/>
          <p:nvPr/>
        </p:nvSpPr>
        <p:spPr>
          <a:xfrm>
            <a:off x="242797" y="980218"/>
            <a:ext cx="3096344" cy="862096"/>
          </a:xfrm>
          <a:prstGeom prst="roundRect">
            <a:avLst>
              <a:gd name="adj" fmla="val 32883"/>
            </a:avLst>
          </a:prstGeom>
          <a:solidFill>
            <a:schemeClr val="bg1">
              <a:lumMod val="95000"/>
            </a:schemeClr>
          </a:solidFill>
          <a:ln>
            <a:noFill/>
          </a:ln>
          <a:effectLst>
            <a:outerShdw blurRad="127000" dist="50800" dir="15000000" algn="ctr">
              <a:srgbClr val="000000">
                <a:alpha val="68000"/>
              </a:srgbClr>
            </a:outerShdw>
          </a:effectLst>
          <a:scene3d>
            <a:camera prst="orthographicFront">
              <a:rot lat="0" lon="0" rev="0"/>
            </a:camera>
            <a:lightRig rig="twoPt" dir="t">
              <a:rot lat="0" lon="0" rev="8700000"/>
            </a:lightRig>
          </a:scene3d>
          <a:sp3d prstMaterial="metal">
            <a:bevelT w="190500" h="8890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Arial" pitchFamily="34" charset="0"/>
                <a:cs typeface="Arial" pitchFamily="34" charset="0"/>
              </a:rPr>
              <a:t>Projet</a:t>
            </a:r>
          </a:p>
          <a:p>
            <a:pPr algn="ctr"/>
            <a:r>
              <a:rPr lang="fr-FR" sz="2000" dirty="0" smtClean="0">
                <a:solidFill>
                  <a:schemeClr val="tx1"/>
                </a:solidFill>
                <a:latin typeface="Arial" pitchFamily="34" charset="0"/>
                <a:cs typeface="Arial" pitchFamily="34" charset="0"/>
              </a:rPr>
              <a:t>ITEC</a:t>
            </a:r>
            <a:endParaRPr lang="fr-FR" sz="2000" dirty="0">
              <a:solidFill>
                <a:schemeClr val="tx1"/>
              </a:solidFill>
              <a:latin typeface="Arial" pitchFamily="34" charset="0"/>
              <a:cs typeface="Arial" pitchFamily="34" charset="0"/>
            </a:endParaRPr>
          </a:p>
        </p:txBody>
      </p:sp>
      <p:pic>
        <p:nvPicPr>
          <p:cNvPr id="35" name="Image 34" descr="banc d'essai adhérence.png"/>
          <p:cNvPicPr>
            <a:picLocks noChangeAspect="1"/>
          </p:cNvPicPr>
          <p:nvPr/>
        </p:nvPicPr>
        <p:blipFill>
          <a:blip r:embed="rId4" cstate="print"/>
          <a:stretch>
            <a:fillRect/>
          </a:stretch>
        </p:blipFill>
        <p:spPr>
          <a:xfrm>
            <a:off x="5735751" y="4335877"/>
            <a:ext cx="2397946" cy="1800000"/>
          </a:xfrm>
          <a:prstGeom prst="rect">
            <a:avLst/>
          </a:prstGeom>
          <a:ln>
            <a:noFill/>
          </a:ln>
          <a:effectLst>
            <a:outerShdw blurRad="292100" dist="139700" dir="2700000" algn="tl" rotWithShape="0">
              <a:srgbClr val="333333">
                <a:alpha val="65000"/>
              </a:srgbClr>
            </a:outerShdw>
          </a:effectLst>
        </p:spPr>
      </p:pic>
      <p:pic>
        <p:nvPicPr>
          <p:cNvPr id="41" name="Image 40" descr="logiciel.JPG"/>
          <p:cNvPicPr>
            <a:picLocks noChangeAspect="1"/>
          </p:cNvPicPr>
          <p:nvPr/>
        </p:nvPicPr>
        <p:blipFill>
          <a:blip r:embed="rId5" cstate="print"/>
          <a:srcRect l="8141" t="2221" r="30588" b="7159"/>
          <a:stretch>
            <a:fillRect/>
          </a:stretch>
        </p:blipFill>
        <p:spPr>
          <a:xfrm>
            <a:off x="7369277" y="2544679"/>
            <a:ext cx="1275638" cy="952029"/>
          </a:xfrm>
          <a:prstGeom prst="rect">
            <a:avLst/>
          </a:prstGeom>
          <a:ln>
            <a:noFill/>
          </a:ln>
          <a:effectLst>
            <a:outerShdw blurRad="292100" dist="139700" dir="2700000" algn="tl" rotWithShape="0">
              <a:srgbClr val="333333">
                <a:alpha val="65000"/>
              </a:srgbClr>
            </a:outerShdw>
          </a:effectLst>
        </p:spPr>
      </p:pic>
      <p:pic>
        <p:nvPicPr>
          <p:cNvPr id="36" name="Image 35" descr="banc moteur.png"/>
          <p:cNvPicPr>
            <a:picLocks noChangeAspect="1"/>
          </p:cNvPicPr>
          <p:nvPr/>
        </p:nvPicPr>
        <p:blipFill>
          <a:blip r:embed="rId6" cstate="print"/>
          <a:stretch>
            <a:fillRect/>
          </a:stretch>
        </p:blipFill>
        <p:spPr>
          <a:xfrm>
            <a:off x="964838" y="4459327"/>
            <a:ext cx="2398204" cy="1800000"/>
          </a:xfrm>
          <a:prstGeom prst="rect">
            <a:avLst/>
          </a:prstGeom>
          <a:ln>
            <a:noFill/>
          </a:ln>
          <a:effectLst>
            <a:outerShdw blurRad="292100" dist="139700" dir="2700000" algn="tl" rotWithShape="0">
              <a:srgbClr val="333333">
                <a:alpha val="65000"/>
              </a:srgbClr>
            </a:outerShdw>
          </a:effectLst>
        </p:spPr>
      </p:pic>
      <p:pic>
        <p:nvPicPr>
          <p:cNvPr id="25" name="Image 24" descr="Photo0001.jpg"/>
          <p:cNvPicPr>
            <a:picLocks noChangeAspect="1"/>
          </p:cNvPicPr>
          <p:nvPr/>
        </p:nvPicPr>
        <p:blipFill>
          <a:blip r:embed="rId7" cstate="print"/>
          <a:srcRect t="41600" r="44000"/>
          <a:stretch>
            <a:fillRect/>
          </a:stretch>
        </p:blipFill>
        <p:spPr>
          <a:xfrm>
            <a:off x="4716868" y="2137784"/>
            <a:ext cx="2301374" cy="1800000"/>
          </a:xfrm>
          <a:prstGeom prst="rect">
            <a:avLst/>
          </a:prstGeom>
          <a:ln>
            <a:noFill/>
          </a:ln>
          <a:effectLst>
            <a:outerShdw blurRad="292100" dist="139700" dir="2700000" algn="tl" rotWithShape="0">
              <a:srgbClr val="333333">
                <a:alpha val="65000"/>
              </a:srgbClr>
            </a:outerShdw>
          </a:effectLst>
        </p:spPr>
      </p:pic>
      <p:sp>
        <p:nvSpPr>
          <p:cNvPr id="13" name="Rectangle 12"/>
          <p:cNvSpPr/>
          <p:nvPr/>
        </p:nvSpPr>
        <p:spPr>
          <a:xfrm>
            <a:off x="0" y="0"/>
            <a:ext cx="9144000" cy="632186"/>
          </a:xfrm>
          <a:prstGeom prst="rect">
            <a:avLst/>
          </a:prstGeom>
          <a:gradFill flip="none" rotWithShape="1">
            <a:gsLst>
              <a:gs pos="0">
                <a:schemeClr val="bg1"/>
              </a:gs>
              <a:gs pos="50000">
                <a:srgbClr val="777777">
                  <a:shade val="67500"/>
                  <a:satMod val="115000"/>
                </a:srgbClr>
              </a:gs>
              <a:gs pos="100000">
                <a:srgbClr val="777777">
                  <a:shade val="100000"/>
                  <a:satMod val="115000"/>
                </a:srgbClr>
              </a:gs>
            </a:gsLst>
            <a:lin ang="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4"/>
          <p:cNvSpPr txBox="1">
            <a:spLocks/>
          </p:cNvSpPr>
          <p:nvPr/>
        </p:nvSpPr>
        <p:spPr>
          <a:xfrm>
            <a:off x="682484" y="70111"/>
            <a:ext cx="8229600" cy="562075"/>
          </a:xfrm>
          <a:prstGeom prst="rect">
            <a:avLst/>
          </a:prstGeom>
          <a:ln>
            <a:noFill/>
          </a:ln>
        </p:spPr>
        <p:txBody>
          <a:bodyPr/>
          <a:lstStyle/>
          <a:p>
            <a:pPr lvl="0" algn="r">
              <a:spcBef>
                <a:spcPct val="0"/>
              </a:spcBef>
              <a:defRPr/>
            </a:pPr>
            <a:r>
              <a:rPr kumimoji="0" lang="fr-FR" sz="2800" i="0" u="none" strike="noStrike" kern="1200" normalizeH="0" noProof="0" dirty="0" smtClean="0">
                <a:ln w="18415" cmpd="sng">
                  <a:no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uLnTx/>
                <a:uFillTx/>
                <a:latin typeface="+mj-lt"/>
                <a:ea typeface="+mj-ea"/>
                <a:cs typeface="+mj-cs"/>
              </a:rPr>
              <a:t>Complémentarité S SI – STI2D</a:t>
            </a:r>
            <a:endParaRPr kumimoji="0" lang="fr-FR" sz="2800" i="0" u="none" strike="noStrike" kern="1200" normalizeH="0" noProof="0" dirty="0">
              <a:ln w="18415" cmpd="sng">
                <a:no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uLnTx/>
              <a:uFillTx/>
              <a:latin typeface="+mj-lt"/>
              <a:ea typeface="+mj-ea"/>
              <a:cs typeface="+mj-cs"/>
            </a:endParaRPr>
          </a:p>
        </p:txBody>
      </p:sp>
      <p:pic>
        <p:nvPicPr>
          <p:cNvPr id="15" name="Image 14" descr="logo_compact.jpg"/>
          <p:cNvPicPr>
            <a:picLocks noChangeAspect="1"/>
          </p:cNvPicPr>
          <p:nvPr/>
        </p:nvPicPr>
        <p:blipFill>
          <a:blip r:embed="rId8" cstate="print">
            <a:clrChange>
              <a:clrFrom>
                <a:srgbClr val="FFFFFF"/>
              </a:clrFrom>
              <a:clrTo>
                <a:srgbClr val="FFFFFF">
                  <a:alpha val="0"/>
                </a:srgbClr>
              </a:clrTo>
            </a:clrChange>
          </a:blip>
          <a:stretch>
            <a:fillRect/>
          </a:stretch>
        </p:blipFill>
        <p:spPr>
          <a:xfrm>
            <a:off x="13252" y="70111"/>
            <a:ext cx="2150688" cy="477554"/>
          </a:xfrm>
          <a:prstGeom prst="rect">
            <a:avLst/>
          </a:prstGeom>
        </p:spPr>
      </p:pic>
      <p:sp>
        <p:nvSpPr>
          <p:cNvPr id="43" name="Rectangle à coins arrondis 42"/>
          <p:cNvSpPr/>
          <p:nvPr/>
        </p:nvSpPr>
        <p:spPr>
          <a:xfrm>
            <a:off x="4416448" y="1152939"/>
            <a:ext cx="4500000" cy="5391552"/>
          </a:xfrm>
          <a:prstGeom prst="roundRect">
            <a:avLst>
              <a:gd name="adj" fmla="val 11645"/>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endParaRPr lang="fr-FR" dirty="0">
              <a:solidFill>
                <a:schemeClr val="bg1"/>
              </a:solidFill>
            </a:endParaRPr>
          </a:p>
        </p:txBody>
      </p:sp>
      <p:sp>
        <p:nvSpPr>
          <p:cNvPr id="23" name="Rectangle à coins arrondis 22"/>
          <p:cNvSpPr/>
          <p:nvPr/>
        </p:nvSpPr>
        <p:spPr>
          <a:xfrm>
            <a:off x="5820104" y="980218"/>
            <a:ext cx="3096344" cy="864000"/>
          </a:xfrm>
          <a:prstGeom prst="roundRect">
            <a:avLst>
              <a:gd name="adj" fmla="val 32883"/>
            </a:avLst>
          </a:prstGeom>
          <a:solidFill>
            <a:schemeClr val="bg1">
              <a:lumMod val="95000"/>
            </a:schemeClr>
          </a:solidFill>
          <a:ln>
            <a:noFill/>
          </a:ln>
          <a:effectLst>
            <a:outerShdw blurRad="127000" dist="50800" dir="20400000" algn="ctr">
              <a:srgbClr val="000000">
                <a:alpha val="70000"/>
              </a:srgbClr>
            </a:outerShdw>
          </a:effectLst>
          <a:scene3d>
            <a:camera prst="orthographicFront">
              <a:rot lat="0" lon="0" rev="0"/>
            </a:camera>
            <a:lightRig rig="twoPt" dir="t">
              <a:rot lat="0" lon="0" rev="8700000"/>
            </a:lightRig>
          </a:scene3d>
          <a:sp3d prstMaterial="metal">
            <a:bevelT w="1905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FF0000"/>
                </a:solidFill>
                <a:latin typeface="Arial" pitchFamily="34" charset="0"/>
                <a:cs typeface="Arial" pitchFamily="34" charset="0"/>
              </a:rPr>
              <a:t>Projet</a:t>
            </a:r>
          </a:p>
          <a:p>
            <a:pPr algn="ctr"/>
            <a:r>
              <a:rPr lang="fr-FR" sz="2000" dirty="0" smtClean="0">
                <a:solidFill>
                  <a:srgbClr val="FF0000"/>
                </a:solidFill>
                <a:latin typeface="Arial" pitchFamily="34" charset="0"/>
                <a:cs typeface="Arial" pitchFamily="34" charset="0"/>
              </a:rPr>
              <a:t>SI</a:t>
            </a:r>
            <a:endParaRPr lang="fr-FR" sz="2000" dirty="0">
              <a:solidFill>
                <a:srgbClr val="FF0000"/>
              </a:solidFill>
              <a:latin typeface="Arial" pitchFamily="34" charset="0"/>
              <a:cs typeface="Arial" pitchFamily="34" charset="0"/>
            </a:endParaRPr>
          </a:p>
        </p:txBody>
      </p:sp>
      <p:pic>
        <p:nvPicPr>
          <p:cNvPr id="45" name="Image 44" descr="essai.JPG"/>
          <p:cNvPicPr>
            <a:picLocks noChangeAspect="1"/>
          </p:cNvPicPr>
          <p:nvPr/>
        </p:nvPicPr>
        <p:blipFill>
          <a:blip r:embed="rId9" cstate="print"/>
          <a:srcRect l="1731" t="18328" r="20900" b="5466"/>
          <a:stretch>
            <a:fillRect/>
          </a:stretch>
        </p:blipFill>
        <p:spPr>
          <a:xfrm>
            <a:off x="3794297" y="5359327"/>
            <a:ext cx="1244302" cy="736794"/>
          </a:xfrm>
          <a:prstGeom prst="rect">
            <a:avLst/>
          </a:prstGeom>
          <a:ln>
            <a:noFill/>
          </a:ln>
          <a:effectLst>
            <a:outerShdw blurRad="292100" dist="139700" dir="2700000" algn="tl" rotWithShape="0">
              <a:srgbClr val="333333">
                <a:alpha val="65000"/>
              </a:srgbClr>
            </a:outerShdw>
          </a:effectLst>
        </p:spPr>
      </p:pic>
      <p:sp>
        <p:nvSpPr>
          <p:cNvPr id="16" name="Espace réservé du numéro de diapositive 4"/>
          <p:cNvSpPr>
            <a:spLocks noGrp="1"/>
          </p:cNvSpPr>
          <p:nvPr>
            <p:ph type="sldNum" sz="quarter" idx="12"/>
          </p:nvPr>
        </p:nvSpPr>
        <p:spPr>
          <a:xfrm>
            <a:off x="7010400" y="6492875"/>
            <a:ext cx="2133600" cy="365125"/>
          </a:xfrm>
        </p:spPr>
        <p:txBody>
          <a:bodyPr/>
          <a:lstStyle/>
          <a:p>
            <a:fld id="{1241D18C-4869-4210-9335-0F84A51A443B}" type="slidenum">
              <a:rPr lang="fr-FR" smtClean="0"/>
              <a:pPr/>
              <a:t>6</a:t>
            </a:fld>
            <a:endParaRPr lang="fr-FR" dirty="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402264" y="921963"/>
            <a:ext cx="3664496" cy="1008112"/>
          </a:xfrm>
        </p:spPr>
        <p:txBody>
          <a:bodyPr>
            <a:normAutofit fontScale="92500" lnSpcReduction="10000"/>
          </a:bodyPr>
          <a:lstStyle/>
          <a:p>
            <a:r>
              <a:rPr lang="fr-FR" b="1" dirty="0" smtClean="0">
                <a:solidFill>
                  <a:schemeClr val="tx1"/>
                </a:solidFill>
                <a:effectLst>
                  <a:reflection blurRad="6350" stA="55000" endA="300" endPos="45500" dir="5400000" sy="-100000" algn="bl" rotWithShape="0"/>
                </a:effectLst>
              </a:rPr>
              <a:t>Motricité voiture</a:t>
            </a:r>
          </a:p>
          <a:p>
            <a:r>
              <a:rPr lang="fr-FR" b="1" dirty="0" smtClean="0">
                <a:solidFill>
                  <a:schemeClr val="tx1"/>
                </a:solidFill>
                <a:effectLst>
                  <a:reflection blurRad="6350" stA="55000" endA="300" endPos="45500" dir="5400000" sy="-100000" algn="bl" rotWithShape="0"/>
                </a:effectLst>
              </a:rPr>
              <a:t>« course en cours »</a:t>
            </a:r>
            <a:endParaRPr lang="fr-FR" b="1" dirty="0">
              <a:solidFill>
                <a:schemeClr val="tx1"/>
              </a:solidFill>
              <a:effectLst>
                <a:reflection blurRad="6350" stA="55000" endA="300" endPos="45500" dir="5400000" sy="-100000" algn="bl" rotWithShape="0"/>
              </a:effectLst>
            </a:endParaRPr>
          </a:p>
        </p:txBody>
      </p:sp>
      <p:pic>
        <p:nvPicPr>
          <p:cNvPr id="14" name="Image 13" descr="pnp_carsino.jpg"/>
          <p:cNvPicPr>
            <a:picLocks noChangeAspect="1"/>
          </p:cNvPicPr>
          <p:nvPr/>
        </p:nvPicPr>
        <p:blipFill>
          <a:blip r:embed="rId2" cstate="print"/>
          <a:srcRect l="44857" r="8571"/>
          <a:stretch>
            <a:fillRect/>
          </a:stretch>
        </p:blipFill>
        <p:spPr>
          <a:xfrm>
            <a:off x="2733198" y="2393896"/>
            <a:ext cx="5002628" cy="3272904"/>
          </a:xfrm>
          <a:prstGeom prst="rect">
            <a:avLst/>
          </a:prstGeom>
          <a:ln>
            <a:noFill/>
          </a:ln>
          <a:effectLst>
            <a:outerShdw blurRad="292100" dist="139700" dir="2700000" algn="tl" rotWithShape="0">
              <a:srgbClr val="333333">
                <a:alpha val="65000"/>
              </a:srgbClr>
            </a:outerShdw>
          </a:effectLst>
        </p:spPr>
      </p:pic>
      <p:pic>
        <p:nvPicPr>
          <p:cNvPr id="15" name="Image 14" descr="ac Lille 0 40 100 0.png"/>
          <p:cNvPicPr>
            <a:picLocks noChangeAspect="1"/>
          </p:cNvPicPr>
          <p:nvPr/>
        </p:nvPicPr>
        <p:blipFill>
          <a:blip r:embed="rId3" cstate="print"/>
          <a:stretch>
            <a:fillRect/>
          </a:stretch>
        </p:blipFill>
        <p:spPr>
          <a:xfrm>
            <a:off x="7735826" y="101078"/>
            <a:ext cx="1302011" cy="1631435"/>
          </a:xfrm>
          <a:prstGeom prst="rect">
            <a:avLst/>
          </a:prstGeom>
        </p:spPr>
      </p:pic>
      <p:pic>
        <p:nvPicPr>
          <p:cNvPr id="8" name="Image 7" descr="menu_tpworks_STI2D.jpg"/>
          <p:cNvPicPr>
            <a:picLocks noChangeAspect="1"/>
          </p:cNvPicPr>
          <p:nvPr/>
        </p:nvPicPr>
        <p:blipFill>
          <a:blip r:embed="rId4" cstate="print"/>
          <a:stretch>
            <a:fillRect/>
          </a:stretch>
        </p:blipFill>
        <p:spPr>
          <a:xfrm>
            <a:off x="0" y="-24880"/>
            <a:ext cx="2286000" cy="6858000"/>
          </a:xfrm>
          <a:prstGeom prst="rect">
            <a:avLst/>
          </a:prstGeom>
        </p:spPr>
      </p:pic>
      <p:sp>
        <p:nvSpPr>
          <p:cNvPr id="16" name="ZoneTexte 15"/>
          <p:cNvSpPr txBox="1"/>
          <p:nvPr/>
        </p:nvSpPr>
        <p:spPr>
          <a:xfrm>
            <a:off x="0" y="455782"/>
            <a:ext cx="2286000" cy="1446550"/>
          </a:xfrm>
          <a:prstGeom prst="rect">
            <a:avLst/>
          </a:prstGeom>
          <a:noFill/>
        </p:spPr>
        <p:txBody>
          <a:bodyPr wrap="square" rtlCol="0">
            <a:spAutoFit/>
          </a:bodyPr>
          <a:lstStyle/>
          <a:p>
            <a:pPr algn="ctr"/>
            <a:r>
              <a:rPr lang="fr-FR" sz="4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rPr>
              <a:t>Projet </a:t>
            </a:r>
          </a:p>
          <a:p>
            <a:pPr algn="ctr"/>
            <a:r>
              <a:rPr lang="fr-FR" sz="4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rPr>
              <a:t>ITEC</a:t>
            </a:r>
            <a:endParaRPr lang="fr-FR" sz="44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endParaRPr>
          </a:p>
        </p:txBody>
      </p:sp>
      <p:sp>
        <p:nvSpPr>
          <p:cNvPr id="7" name="Espace réservé du numéro de diapositive 4"/>
          <p:cNvSpPr>
            <a:spLocks noGrp="1"/>
          </p:cNvSpPr>
          <p:nvPr>
            <p:ph type="sldNum" sz="quarter" idx="12"/>
          </p:nvPr>
        </p:nvSpPr>
        <p:spPr>
          <a:xfrm>
            <a:off x="7010400" y="6492875"/>
            <a:ext cx="2133600" cy="365125"/>
          </a:xfrm>
        </p:spPr>
        <p:txBody>
          <a:bodyPr/>
          <a:lstStyle/>
          <a:p>
            <a:fld id="{1241D18C-4869-4210-9335-0F84A51A443B}" type="slidenum">
              <a:rPr lang="fr-FR" smtClean="0"/>
              <a:pPr/>
              <a:t>7</a:t>
            </a:fld>
            <a:endParaRPr lang="fr-FR"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grpSp>
      <p:sp>
        <p:nvSpPr>
          <p:cNvPr id="50" name="Rectangle 49"/>
          <p:cNvSpPr/>
          <p:nvPr/>
        </p:nvSpPr>
        <p:spPr>
          <a:xfrm>
            <a:off x="8496945" y="85219"/>
            <a:ext cx="539552" cy="1615591"/>
          </a:xfrm>
          <a:prstGeom prst="rect">
            <a:avLst/>
          </a:prstGeom>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12" name="Flèche droite 11"/>
          <p:cNvSpPr/>
          <p:nvPr/>
        </p:nvSpPr>
        <p:spPr>
          <a:xfrm>
            <a:off x="179515" y="44627"/>
            <a:ext cx="8253275" cy="831272"/>
          </a:xfrm>
          <a:prstGeom prst="rightArrow">
            <a:avLst/>
          </a:prstGeom>
          <a:solidFill>
            <a:schemeClr val="tx1">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1"/>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solidFill>
                  <a:schemeClr val="tx1">
                    <a:lumMod val="65000"/>
                    <a:lumOff val="35000"/>
                  </a:schemeClr>
                </a:solidFill>
              </a:rPr>
              <a:t>Besoin</a:t>
            </a:r>
            <a:endParaRPr lang="fr-FR" b="1" dirty="0">
              <a:solidFill>
                <a:schemeClr val="tx1">
                  <a:lumMod val="65000"/>
                  <a:lumOff val="35000"/>
                </a:schemeClr>
              </a:solidFill>
            </a:endParaRPr>
          </a:p>
        </p:txBody>
      </p:sp>
      <p:sp>
        <p:nvSpPr>
          <p:cNvPr id="25" name="Rectangle à coins arrondis 24"/>
          <p:cNvSpPr/>
          <p:nvPr/>
        </p:nvSpPr>
        <p:spPr>
          <a:xfrm>
            <a:off x="2189449" y="135727"/>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Avant-projet</a:t>
            </a:r>
          </a:p>
        </p:txBody>
      </p:sp>
      <p:sp>
        <p:nvSpPr>
          <p:cNvPr id="26" name="Rectangle à coins arrondis 25"/>
          <p:cNvSpPr/>
          <p:nvPr/>
        </p:nvSpPr>
        <p:spPr>
          <a:xfrm>
            <a:off x="3165770" y="136577"/>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Projet </a:t>
            </a:r>
            <a:r>
              <a:rPr lang="fr-FR" sz="1200" dirty="0" smtClean="0">
                <a:solidFill>
                  <a:schemeClr val="tx1">
                    <a:lumMod val="65000"/>
                    <a:lumOff val="35000"/>
                  </a:schemeClr>
                </a:solidFill>
              </a:rPr>
              <a:t>détaillé</a:t>
            </a:r>
            <a:endParaRPr lang="fr-FR" sz="1200" dirty="0">
              <a:solidFill>
                <a:schemeClr val="tx1">
                  <a:lumMod val="65000"/>
                  <a:lumOff val="35000"/>
                </a:schemeClr>
              </a:solidFill>
            </a:endParaRPr>
          </a:p>
        </p:txBody>
      </p:sp>
      <p:sp>
        <p:nvSpPr>
          <p:cNvPr id="27" name="Rectangle à coins arrondis 26"/>
          <p:cNvSpPr/>
          <p:nvPr/>
        </p:nvSpPr>
        <p:spPr>
          <a:xfrm>
            <a:off x="4142091" y="137423"/>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Maquette &amp; </a:t>
            </a:r>
            <a:r>
              <a:rPr lang="fr-FR" sz="1200" dirty="0" smtClean="0">
                <a:solidFill>
                  <a:schemeClr val="tx1">
                    <a:lumMod val="65000"/>
                    <a:lumOff val="35000"/>
                  </a:schemeClr>
                </a:solidFill>
              </a:rPr>
              <a:t>prototype</a:t>
            </a:r>
            <a:endParaRPr lang="fr-FR" sz="1200" dirty="0">
              <a:solidFill>
                <a:schemeClr val="tx1">
                  <a:lumMod val="65000"/>
                  <a:lumOff val="35000"/>
                </a:schemeClr>
              </a:solidFill>
            </a:endParaRPr>
          </a:p>
        </p:txBody>
      </p:sp>
      <p:sp>
        <p:nvSpPr>
          <p:cNvPr id="28" name="Rectangle à coins arrondis 27"/>
          <p:cNvSpPr/>
          <p:nvPr/>
        </p:nvSpPr>
        <p:spPr>
          <a:xfrm>
            <a:off x="5103298" y="138273"/>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Tests &amp; </a:t>
            </a:r>
            <a:r>
              <a:rPr lang="fr-FR" sz="1200" dirty="0" smtClean="0">
                <a:solidFill>
                  <a:schemeClr val="tx1">
                    <a:lumMod val="65000"/>
                    <a:lumOff val="35000"/>
                  </a:schemeClr>
                </a:solidFill>
              </a:rPr>
              <a:t>validation</a:t>
            </a:r>
            <a:endParaRPr lang="fr-FR" sz="1200" dirty="0">
              <a:solidFill>
                <a:schemeClr val="tx1">
                  <a:lumMod val="65000"/>
                  <a:lumOff val="35000"/>
                </a:schemeClr>
              </a:solidFill>
            </a:endParaRPr>
          </a:p>
        </p:txBody>
      </p:sp>
      <p:sp>
        <p:nvSpPr>
          <p:cNvPr id="43" name="Flèche droite 42"/>
          <p:cNvSpPr/>
          <p:nvPr/>
        </p:nvSpPr>
        <p:spPr>
          <a:xfrm>
            <a:off x="179515" y="940136"/>
            <a:ext cx="8253275" cy="831272"/>
          </a:xfrm>
          <a:prstGeom prst="rightArrow">
            <a:avLst/>
          </a:prstGeom>
          <a:solidFill>
            <a:schemeClr val="tx1">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à coins arrondis 44"/>
          <p:cNvSpPr/>
          <p:nvPr/>
        </p:nvSpPr>
        <p:spPr>
          <a:xfrm>
            <a:off x="6057081" y="1032500"/>
            <a:ext cx="928225"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Restitution</a:t>
            </a:r>
          </a:p>
        </p:txBody>
      </p:sp>
      <p:sp>
        <p:nvSpPr>
          <p:cNvPr id="46" name="Rectangle à coins arrondis 45"/>
          <p:cNvSpPr/>
          <p:nvPr/>
        </p:nvSpPr>
        <p:spPr>
          <a:xfrm>
            <a:off x="2142237" y="1032500"/>
            <a:ext cx="971551"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Conception préliminaire</a:t>
            </a:r>
          </a:p>
        </p:txBody>
      </p:sp>
      <p:sp>
        <p:nvSpPr>
          <p:cNvPr id="47" name="Rectangle à coins arrondis 46"/>
          <p:cNvSpPr/>
          <p:nvPr/>
        </p:nvSpPr>
        <p:spPr>
          <a:xfrm>
            <a:off x="5071606" y="1032500"/>
            <a:ext cx="973878"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solidFill>
                  <a:schemeClr val="bg1"/>
                </a:solidFill>
                <a:effectLst>
                  <a:outerShdw blurRad="38100" dist="38100" dir="2700000" algn="tl">
                    <a:srgbClr val="000000">
                      <a:alpha val="43137"/>
                    </a:srgbClr>
                  </a:outerShdw>
                </a:effectLst>
              </a:rPr>
              <a:t>Tests &amp; Validation</a:t>
            </a:r>
          </a:p>
        </p:txBody>
      </p:sp>
      <p:sp>
        <p:nvSpPr>
          <p:cNvPr id="48" name="Rectangle à coins arrondis 47"/>
          <p:cNvSpPr/>
          <p:nvPr/>
        </p:nvSpPr>
        <p:spPr>
          <a:xfrm>
            <a:off x="4094660" y="1032500"/>
            <a:ext cx="966160"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Maquettage ou prototypage</a:t>
            </a:r>
          </a:p>
        </p:txBody>
      </p:sp>
      <p:sp>
        <p:nvSpPr>
          <p:cNvPr id="49" name="Rectangle à coins arrondis 48"/>
          <p:cNvSpPr/>
          <p:nvPr/>
        </p:nvSpPr>
        <p:spPr>
          <a:xfrm>
            <a:off x="3127520" y="1032500"/>
            <a:ext cx="957193"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Conception détaillée, simulation</a:t>
            </a:r>
          </a:p>
        </p:txBody>
      </p:sp>
      <p:sp>
        <p:nvSpPr>
          <p:cNvPr id="53" name="Ellipse 52"/>
          <p:cNvSpPr/>
          <p:nvPr/>
        </p:nvSpPr>
        <p:spPr>
          <a:xfrm>
            <a:off x="7174236" y="1032496"/>
            <a:ext cx="646552" cy="646552"/>
          </a:xfrm>
          <a:prstGeom prst="ellipse">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4"/>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solidFill>
                  <a:schemeClr val="tx1">
                    <a:lumMod val="65000"/>
                    <a:lumOff val="35000"/>
                  </a:schemeClr>
                </a:solidFill>
              </a:rPr>
              <a:t>Étude de faisabilité</a:t>
            </a:r>
            <a:endParaRPr lang="fr-FR" sz="1200" dirty="0">
              <a:solidFill>
                <a:schemeClr val="tx1">
                  <a:lumMod val="65000"/>
                  <a:lumOff val="35000"/>
                </a:schemeClr>
              </a:solidFill>
            </a:endParaRPr>
          </a:p>
        </p:txBody>
      </p:sp>
      <p:sp>
        <p:nvSpPr>
          <p:cNvPr id="62" name="Rectangle 61"/>
          <p:cNvSpPr/>
          <p:nvPr/>
        </p:nvSpPr>
        <p:spPr>
          <a:xfrm>
            <a:off x="179513" y="1813412"/>
            <a:ext cx="8784976" cy="4495911"/>
          </a:xfrm>
          <a:prstGeom prst="rect">
            <a:avLst/>
          </a:prstGeom>
          <a:solidFill>
            <a:schemeClr val="bg1"/>
          </a:solidFill>
          <a:ln w="9525">
            <a:solidFill>
              <a:schemeClr val="tx1"/>
            </a:solidFill>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pic>
        <p:nvPicPr>
          <p:cNvPr id="64" name="Image 63" descr="logo lille.jpg"/>
          <p:cNvPicPr>
            <a:picLocks noChangeAspect="1"/>
          </p:cNvPicPr>
          <p:nvPr/>
        </p:nvPicPr>
        <p:blipFill>
          <a:blip r:embed="rId4" cstate="print"/>
          <a:stretch>
            <a:fillRect/>
          </a:stretch>
        </p:blipFill>
        <p:spPr>
          <a:xfrm>
            <a:off x="323529" y="6352752"/>
            <a:ext cx="432236" cy="476672"/>
          </a:xfrm>
          <a:prstGeom prst="rect">
            <a:avLst/>
          </a:prstGeom>
        </p:spPr>
      </p:pic>
      <p:sp>
        <p:nvSpPr>
          <p:cNvPr id="51" name="Rectangle 50"/>
          <p:cNvSpPr/>
          <p:nvPr/>
        </p:nvSpPr>
        <p:spPr>
          <a:xfrm>
            <a:off x="197051" y="1987431"/>
            <a:ext cx="8784000" cy="4001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balanced" dir="t">
                <a:rot lat="0" lon="0" rev="2100000"/>
              </a:lightRig>
            </a:scene3d>
            <a:sp3d prstMaterial="metal">
              <a:contourClr>
                <a:schemeClr val="bg2"/>
              </a:contourClr>
            </a:sp3d>
          </a:bodyPr>
          <a:lstStyle/>
          <a:p>
            <a:pPr algn="ctr"/>
            <a:r>
              <a:rPr lang="fr-FR" sz="2000" b="1" dirty="0" smtClean="0">
                <a:ln w="50800"/>
              </a:rPr>
              <a:t>Identifier les problèmes.</a:t>
            </a:r>
            <a:endParaRPr lang="fr-FR" sz="2000" b="1" dirty="0">
              <a:ln w="50800"/>
            </a:endParaRPr>
          </a:p>
        </p:txBody>
      </p:sp>
      <p:sp>
        <p:nvSpPr>
          <p:cNvPr id="54" name="Rectangle 53"/>
          <p:cNvSpPr/>
          <p:nvPr/>
        </p:nvSpPr>
        <p:spPr>
          <a:xfrm>
            <a:off x="201806" y="1032496"/>
            <a:ext cx="1923769" cy="740320"/>
          </a:xfrm>
          <a:prstGeom prst="rect">
            <a:avLst/>
          </a:prstGeom>
          <a:gradFill rotWithShape="0">
            <a:gsLst>
              <a:gs pos="0">
                <a:srgbClr val="000000">
                  <a:gamma/>
                  <a:tint val="50588"/>
                  <a:invGamma/>
                </a:srgbClr>
              </a:gs>
              <a:gs pos="100000">
                <a:srgbClr val="000000"/>
              </a:gs>
            </a:gsLst>
            <a:lin ang="5400000" scaled="1"/>
          </a:gra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a:r>
              <a:rPr lang="fr-FR" sz="1200" dirty="0" smtClean="0">
                <a:solidFill>
                  <a:schemeClr val="bg1"/>
                </a:solidFill>
                <a:effectLst>
                  <a:outerShdw blurRad="38100" dist="38100" dir="2700000" algn="tl">
                    <a:srgbClr val="000000">
                      <a:alpha val="43137"/>
                    </a:srgbClr>
                  </a:outerShdw>
                </a:effectLst>
              </a:rPr>
              <a:t>Idée, besoin et définition du projet</a:t>
            </a:r>
            <a:endParaRPr lang="fr-FR" sz="1200" dirty="0">
              <a:solidFill>
                <a:schemeClr val="bg1"/>
              </a:solidFill>
              <a:effectLst>
                <a:outerShdw blurRad="38100" dist="38100" dir="2700000" algn="tl">
                  <a:srgbClr val="000000">
                    <a:alpha val="43137"/>
                  </a:srgbClr>
                </a:outerShdw>
              </a:effectLst>
            </a:endParaRPr>
          </a:p>
        </p:txBody>
      </p:sp>
      <p:sp>
        <p:nvSpPr>
          <p:cNvPr id="63" name="Rectangle à coins arrondis 62"/>
          <p:cNvSpPr/>
          <p:nvPr/>
        </p:nvSpPr>
        <p:spPr>
          <a:xfrm>
            <a:off x="683571" y="764707"/>
            <a:ext cx="1000123" cy="340543"/>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dirty="0" smtClean="0"/>
              <a:t>Phase 1</a:t>
            </a:r>
            <a:endParaRPr lang="fr-FR" dirty="0"/>
          </a:p>
        </p:txBody>
      </p:sp>
      <p:sp>
        <p:nvSpPr>
          <p:cNvPr id="56" name="ZoneTexte 55"/>
          <p:cNvSpPr txBox="1"/>
          <p:nvPr/>
        </p:nvSpPr>
        <p:spPr>
          <a:xfrm>
            <a:off x="2498035" y="6445516"/>
            <a:ext cx="4147930" cy="307777"/>
          </a:xfrm>
          <a:prstGeom prst="rect">
            <a:avLst/>
          </a:prstGeom>
          <a:noFill/>
        </p:spPr>
        <p:txBody>
          <a:bodyPr wrap="square" rtlCol="0">
            <a:spAutoFit/>
          </a:bodyPr>
          <a:lstStyle/>
          <a:p>
            <a:pPr algn="ctr"/>
            <a:r>
              <a:rPr lang="fr-FR" sz="1400" dirty="0" smtClean="0">
                <a:solidFill>
                  <a:schemeClr val="bg1">
                    <a:lumMod val="65000"/>
                  </a:schemeClr>
                </a:solidFill>
              </a:rPr>
              <a:t>Motricité de la voiture « course en cours »</a:t>
            </a:r>
            <a:endParaRPr lang="fr-FR" sz="1400" dirty="0">
              <a:solidFill>
                <a:schemeClr val="bg1">
                  <a:lumMod val="65000"/>
                </a:schemeClr>
              </a:solidFill>
            </a:endParaRPr>
          </a:p>
        </p:txBody>
      </p:sp>
      <p:sp>
        <p:nvSpPr>
          <p:cNvPr id="57" name="Espace réservé du numéro de diapositive 4"/>
          <p:cNvSpPr>
            <a:spLocks noGrp="1"/>
          </p:cNvSpPr>
          <p:nvPr>
            <p:ph type="sldNum" sz="quarter" idx="12"/>
          </p:nvPr>
        </p:nvSpPr>
        <p:spPr>
          <a:xfrm>
            <a:off x="7010400" y="6492875"/>
            <a:ext cx="2133600" cy="365125"/>
          </a:xfrm>
        </p:spPr>
        <p:txBody>
          <a:bodyPr/>
          <a:lstStyle/>
          <a:p>
            <a:fld id="{1241D18C-4869-4210-9335-0F84A51A443B}" type="slidenum">
              <a:rPr lang="fr-FR" smtClean="0"/>
              <a:pPr/>
              <a:t>8</a:t>
            </a:fld>
            <a:endParaRPr lang="fr-FR" dirty="0"/>
          </a:p>
        </p:txBody>
      </p:sp>
      <p:pic>
        <p:nvPicPr>
          <p:cNvPr id="35" name="diapo8-1_DSCF5651.wmv">
            <a:hlinkClick r:id="" action="ppaction://media"/>
          </p:cNvPr>
          <p:cNvPicPr>
            <a:picLocks noRot="1" noChangeAspect="1"/>
          </p:cNvPicPr>
          <p:nvPr>
            <a:videoFile r:link="rId1"/>
          </p:nvPr>
        </p:nvPicPr>
        <p:blipFill>
          <a:blip r:embed="rId5" cstate="print"/>
          <a:stretch>
            <a:fillRect/>
          </a:stretch>
        </p:blipFill>
        <p:spPr>
          <a:xfrm>
            <a:off x="244017" y="2842905"/>
            <a:ext cx="4319998" cy="3239999"/>
          </a:xfrm>
          <a:prstGeom prst="rect">
            <a:avLst/>
          </a:prstGeom>
        </p:spPr>
      </p:pic>
      <p:pic>
        <p:nvPicPr>
          <p:cNvPr id="36" name="diapo8-2_DSCF5648.wmv">
            <a:hlinkClick r:id="" action="ppaction://media"/>
          </p:cNvPr>
          <p:cNvPicPr>
            <a:picLocks noRot="1" noChangeAspect="1"/>
          </p:cNvPicPr>
          <p:nvPr>
            <a:videoFile r:link="rId2"/>
          </p:nvPr>
        </p:nvPicPr>
        <p:blipFill>
          <a:blip r:embed="rId6" cstate="print"/>
          <a:stretch>
            <a:fillRect/>
          </a:stretch>
        </p:blipFill>
        <p:spPr>
          <a:xfrm>
            <a:off x="4603772" y="2852120"/>
            <a:ext cx="4319999" cy="3240000"/>
          </a:xfrm>
          <a:prstGeom prst="rect">
            <a:avLst/>
          </a:prstGeom>
        </p:spPr>
      </p:pic>
    </p:spTree>
    <p:extLst>
      <p:ext uri="{BB962C8B-B14F-4D97-AF65-F5344CB8AC3E}">
        <p14:creationId xmlns:p14="http://schemas.microsoft.com/office/powerpoint/2010/main" xmlns="" val="445926395"/>
      </p:ext>
    </p:extLst>
  </p:cSld>
  <p:clrMapOvr>
    <a:masterClrMapping/>
  </p:clrMapOvr>
  <p:transition>
    <p:wipe dir="d"/>
  </p:transition>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5"/>
                                        </p:tgtEl>
                                      </p:cBhvr>
                                    </p:cmd>
                                  </p:childTnLst>
                                </p:cTn>
                              </p:par>
                            </p:childTnLst>
                          </p:cTn>
                        </p:par>
                      </p:childTnLst>
                    </p:cTn>
                  </p:par>
                </p:childTnLst>
              </p:cTn>
              <p:nextCondLst>
                <p:cond evt="onClick" delay="0">
                  <p:tgtEl>
                    <p:spTgt spid="35"/>
                  </p:tgtEl>
                </p:cond>
              </p:nextCondLst>
            </p:seq>
            <p:seq concurrent="1" nextAc="seek">
              <p:cTn id="7" restart="whenNotActive" fill="hold" evtFilter="cancelBubble" nodeType="interactiveSeq">
                <p:stCondLst>
                  <p:cond evt="onClick" delay="0">
                    <p:tgtEl>
                      <p:spTgt spid="3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6"/>
                                        </p:tgtEl>
                                      </p:cBhvr>
                                    </p:cmd>
                                  </p:childTnLst>
                                </p:cTn>
                              </p:par>
                            </p:childTnLst>
                          </p:cTn>
                        </p:par>
                      </p:childTnLst>
                    </p:cTn>
                  </p:par>
                </p:childTnLst>
              </p:cTn>
              <p:nextCondLst>
                <p:cond evt="onClick" delay="0">
                  <p:tgtEl>
                    <p:spTgt spid="36"/>
                  </p:tgtEl>
                </p:cond>
              </p:nextCondLst>
            </p:seq>
            <p:video>
              <p:cMediaNode>
                <p:cTn id="12" fill="hold" display="0">
                  <p:stCondLst>
                    <p:cond delay="indefinite"/>
                  </p:stCondLst>
                  <p:endCondLst>
                    <p:cond evt="onNext" delay="0">
                      <p:tgtEl>
                        <p:sldTgt/>
                      </p:tgtEl>
                    </p:cond>
                    <p:cond evt="onPrev" delay="0">
                      <p:tgtEl>
                        <p:sldTgt/>
                      </p:tgtEl>
                    </p:cond>
                  </p:endCondLst>
                </p:cTn>
                <p:tgtEl>
                  <p:spTgt spid="35"/>
                </p:tgtEl>
              </p:cMediaNode>
            </p:video>
            <p:video>
              <p:cMediaNode>
                <p:cTn id="13" fill="hold" display="0">
                  <p:stCondLst>
                    <p:cond delay="indefinite"/>
                  </p:stCondLst>
                  <p:endCondLst>
                    <p:cond evt="onNext" delay="0">
                      <p:tgtEl>
                        <p:sldTgt/>
                      </p:tgtEl>
                    </p:cond>
                    <p:cond evt="onPrev" delay="0">
                      <p:tgtEl>
                        <p:sldTgt/>
                      </p:tgtEl>
                    </p:cond>
                  </p:endCondLst>
                </p:cTn>
                <p:tgtEl>
                  <p:spTgt spid="3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a:solidFill>
                <a:srgbClr val="008582"/>
              </a:solidFill>
            </a:ln>
          </p:spPr>
          <p:style>
            <a:lnRef idx="2">
              <a:schemeClr val="accent1"/>
            </a:lnRef>
            <a:fillRef idx="0">
              <a:schemeClr val="accent1"/>
            </a:fillRef>
            <a:effectRef idx="1">
              <a:schemeClr val="accent1"/>
            </a:effectRef>
            <a:fontRef idx="minor">
              <a:schemeClr val="tx1"/>
            </a:fontRef>
          </p:style>
        </p:cxnSp>
      </p:grpSp>
      <p:sp>
        <p:nvSpPr>
          <p:cNvPr id="50" name="Rectangle 49"/>
          <p:cNvSpPr/>
          <p:nvPr/>
        </p:nvSpPr>
        <p:spPr>
          <a:xfrm>
            <a:off x="8496945" y="85219"/>
            <a:ext cx="539552" cy="1615591"/>
          </a:xfrm>
          <a:prstGeom prst="rect">
            <a:avLst/>
          </a:prstGeom>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12" name="Flèche droite 11"/>
          <p:cNvSpPr/>
          <p:nvPr/>
        </p:nvSpPr>
        <p:spPr>
          <a:xfrm>
            <a:off x="179515" y="44627"/>
            <a:ext cx="8253275" cy="831272"/>
          </a:xfrm>
          <a:prstGeom prst="rightArrow">
            <a:avLst/>
          </a:prstGeom>
          <a:solidFill>
            <a:schemeClr val="tx1">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1"/>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solidFill>
                  <a:schemeClr val="tx1">
                    <a:lumMod val="65000"/>
                    <a:lumOff val="35000"/>
                  </a:schemeClr>
                </a:solidFill>
              </a:rPr>
              <a:t>Besoin</a:t>
            </a:r>
            <a:endParaRPr lang="fr-FR" b="1" dirty="0">
              <a:solidFill>
                <a:schemeClr val="tx1">
                  <a:lumMod val="65000"/>
                  <a:lumOff val="35000"/>
                </a:schemeClr>
              </a:solidFill>
            </a:endParaRPr>
          </a:p>
        </p:txBody>
      </p:sp>
      <p:sp>
        <p:nvSpPr>
          <p:cNvPr id="25" name="Rectangle à coins arrondis 24"/>
          <p:cNvSpPr/>
          <p:nvPr/>
        </p:nvSpPr>
        <p:spPr>
          <a:xfrm>
            <a:off x="2189449" y="135727"/>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Avant-projet</a:t>
            </a:r>
          </a:p>
        </p:txBody>
      </p:sp>
      <p:sp>
        <p:nvSpPr>
          <p:cNvPr id="26" name="Rectangle à coins arrondis 25"/>
          <p:cNvSpPr/>
          <p:nvPr/>
        </p:nvSpPr>
        <p:spPr>
          <a:xfrm>
            <a:off x="3165770" y="136577"/>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Projet </a:t>
            </a:r>
            <a:r>
              <a:rPr lang="fr-FR" sz="1200" dirty="0" smtClean="0">
                <a:solidFill>
                  <a:schemeClr val="tx1">
                    <a:lumMod val="65000"/>
                    <a:lumOff val="35000"/>
                  </a:schemeClr>
                </a:solidFill>
              </a:rPr>
              <a:t>détaillé</a:t>
            </a:r>
            <a:endParaRPr lang="fr-FR" sz="1200" dirty="0">
              <a:solidFill>
                <a:schemeClr val="tx1">
                  <a:lumMod val="65000"/>
                  <a:lumOff val="35000"/>
                </a:schemeClr>
              </a:solidFill>
            </a:endParaRPr>
          </a:p>
        </p:txBody>
      </p:sp>
      <p:sp>
        <p:nvSpPr>
          <p:cNvPr id="27" name="Rectangle à coins arrondis 26"/>
          <p:cNvSpPr/>
          <p:nvPr/>
        </p:nvSpPr>
        <p:spPr>
          <a:xfrm>
            <a:off x="4142091" y="137423"/>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Maquette &amp; </a:t>
            </a:r>
            <a:r>
              <a:rPr lang="fr-FR" sz="1200" dirty="0" smtClean="0">
                <a:solidFill>
                  <a:schemeClr val="tx1">
                    <a:lumMod val="65000"/>
                    <a:lumOff val="35000"/>
                  </a:schemeClr>
                </a:solidFill>
              </a:rPr>
              <a:t>prototype</a:t>
            </a:r>
            <a:endParaRPr lang="fr-FR" sz="1200" dirty="0">
              <a:solidFill>
                <a:schemeClr val="tx1">
                  <a:lumMod val="65000"/>
                  <a:lumOff val="35000"/>
                </a:schemeClr>
              </a:solidFill>
            </a:endParaRPr>
          </a:p>
        </p:txBody>
      </p:sp>
      <p:sp>
        <p:nvSpPr>
          <p:cNvPr id="28" name="Rectangle à coins arrondis 27"/>
          <p:cNvSpPr/>
          <p:nvPr/>
        </p:nvSpPr>
        <p:spPr>
          <a:xfrm>
            <a:off x="5103298" y="138273"/>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solidFill>
                  <a:schemeClr val="tx1">
                    <a:lumMod val="65000"/>
                    <a:lumOff val="35000"/>
                  </a:schemeClr>
                </a:solidFill>
              </a:rPr>
              <a:t>Tests &amp; </a:t>
            </a:r>
            <a:r>
              <a:rPr lang="fr-FR" sz="1200" dirty="0" smtClean="0">
                <a:solidFill>
                  <a:schemeClr val="tx1">
                    <a:lumMod val="65000"/>
                    <a:lumOff val="35000"/>
                  </a:schemeClr>
                </a:solidFill>
              </a:rPr>
              <a:t>validation</a:t>
            </a:r>
            <a:endParaRPr lang="fr-FR" sz="1200" dirty="0">
              <a:solidFill>
                <a:schemeClr val="tx1">
                  <a:lumMod val="65000"/>
                  <a:lumOff val="35000"/>
                </a:schemeClr>
              </a:solidFill>
            </a:endParaRPr>
          </a:p>
        </p:txBody>
      </p:sp>
      <p:sp>
        <p:nvSpPr>
          <p:cNvPr id="43" name="Flèche droite 42"/>
          <p:cNvSpPr/>
          <p:nvPr/>
        </p:nvSpPr>
        <p:spPr>
          <a:xfrm>
            <a:off x="179515" y="940136"/>
            <a:ext cx="8253275" cy="831272"/>
          </a:xfrm>
          <a:prstGeom prst="rightArrow">
            <a:avLst/>
          </a:prstGeom>
          <a:solidFill>
            <a:schemeClr val="tx1">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à coins arrondis 44"/>
          <p:cNvSpPr/>
          <p:nvPr/>
        </p:nvSpPr>
        <p:spPr>
          <a:xfrm>
            <a:off x="6057081" y="1032500"/>
            <a:ext cx="928225"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Restitution</a:t>
            </a:r>
          </a:p>
        </p:txBody>
      </p:sp>
      <p:sp>
        <p:nvSpPr>
          <p:cNvPr id="46" name="Rectangle à coins arrondis 45"/>
          <p:cNvSpPr/>
          <p:nvPr/>
        </p:nvSpPr>
        <p:spPr>
          <a:xfrm>
            <a:off x="2142237" y="1032500"/>
            <a:ext cx="971551"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Conception préliminaire</a:t>
            </a:r>
          </a:p>
        </p:txBody>
      </p:sp>
      <p:sp>
        <p:nvSpPr>
          <p:cNvPr id="47" name="Rectangle à coins arrondis 46"/>
          <p:cNvSpPr/>
          <p:nvPr/>
        </p:nvSpPr>
        <p:spPr>
          <a:xfrm>
            <a:off x="5071606" y="1032500"/>
            <a:ext cx="973878"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solidFill>
                  <a:schemeClr val="bg1"/>
                </a:solidFill>
                <a:effectLst>
                  <a:outerShdw blurRad="38100" dist="38100" dir="2700000" algn="tl">
                    <a:srgbClr val="000000">
                      <a:alpha val="43137"/>
                    </a:srgbClr>
                  </a:outerShdw>
                </a:effectLst>
              </a:rPr>
              <a:t>Tests &amp; Validation</a:t>
            </a:r>
          </a:p>
        </p:txBody>
      </p:sp>
      <p:sp>
        <p:nvSpPr>
          <p:cNvPr id="48" name="Rectangle à coins arrondis 47"/>
          <p:cNvSpPr/>
          <p:nvPr/>
        </p:nvSpPr>
        <p:spPr>
          <a:xfrm>
            <a:off x="4094660" y="1032500"/>
            <a:ext cx="966160"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Maquettage ou prototypage</a:t>
            </a:r>
          </a:p>
        </p:txBody>
      </p:sp>
      <p:sp>
        <p:nvSpPr>
          <p:cNvPr id="49" name="Rectangle à coins arrondis 48"/>
          <p:cNvSpPr/>
          <p:nvPr/>
        </p:nvSpPr>
        <p:spPr>
          <a:xfrm>
            <a:off x="3127520" y="1032500"/>
            <a:ext cx="957193" cy="646551"/>
          </a:xfrm>
          <a:prstGeom prst="roundRect">
            <a:avLst/>
          </a:prstGeom>
          <a:solidFill>
            <a:srgbClr val="FF0000">
              <a:alpha val="60000"/>
            </a:srgbClr>
          </a:solidFill>
          <a:ln w="95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dirty="0" smtClean="0">
                <a:solidFill>
                  <a:schemeClr val="bg1"/>
                </a:solidFill>
                <a:effectLst>
                  <a:outerShdw blurRad="38100" dist="38100" dir="2700000" algn="tl">
                    <a:srgbClr val="000000">
                      <a:alpha val="43137"/>
                    </a:srgbClr>
                  </a:outerShdw>
                </a:effectLst>
              </a:rPr>
              <a:t>Conception détaillée, simulation</a:t>
            </a:r>
          </a:p>
        </p:txBody>
      </p:sp>
      <p:sp>
        <p:nvSpPr>
          <p:cNvPr id="53" name="Ellipse 52"/>
          <p:cNvSpPr/>
          <p:nvPr/>
        </p:nvSpPr>
        <p:spPr>
          <a:xfrm>
            <a:off x="7174236" y="1032496"/>
            <a:ext cx="646552" cy="646552"/>
          </a:xfrm>
          <a:prstGeom prst="ellipse">
            <a:avLst/>
          </a:prstGeom>
          <a:solidFill>
            <a:schemeClr val="tx1">
              <a:lumMod val="75000"/>
              <a:lumOff val="25000"/>
            </a:schemeClr>
          </a:solidFill>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4"/>
            <a:ext cx="883144" cy="652805"/>
          </a:xfrm>
          <a:prstGeom prst="roundRect">
            <a:avLst>
              <a:gd name="adj" fmla="val 8406"/>
            </a:avLst>
          </a:prstGeom>
          <a:solidFill>
            <a:schemeClr val="bg1">
              <a:alpha val="8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solidFill>
                  <a:schemeClr val="tx1">
                    <a:lumMod val="65000"/>
                    <a:lumOff val="35000"/>
                  </a:schemeClr>
                </a:solidFill>
              </a:rPr>
              <a:t>Étude de faisabilité</a:t>
            </a:r>
            <a:endParaRPr lang="fr-FR" sz="1200" dirty="0">
              <a:solidFill>
                <a:schemeClr val="tx1">
                  <a:lumMod val="65000"/>
                  <a:lumOff val="35000"/>
                </a:schemeClr>
              </a:solidFill>
            </a:endParaRPr>
          </a:p>
        </p:txBody>
      </p:sp>
      <p:sp>
        <p:nvSpPr>
          <p:cNvPr id="62" name="Rectangle 61"/>
          <p:cNvSpPr/>
          <p:nvPr/>
        </p:nvSpPr>
        <p:spPr>
          <a:xfrm>
            <a:off x="179513" y="1813412"/>
            <a:ext cx="8784976" cy="4495911"/>
          </a:xfrm>
          <a:prstGeom prst="rect">
            <a:avLst/>
          </a:prstGeom>
          <a:solidFill>
            <a:schemeClr val="bg1"/>
          </a:solidFill>
          <a:ln w="9525">
            <a:solidFill>
              <a:schemeClr val="tx1"/>
            </a:solidFill>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pic>
        <p:nvPicPr>
          <p:cNvPr id="64" name="Image 63" descr="logo lille.jpg"/>
          <p:cNvPicPr>
            <a:picLocks noChangeAspect="1"/>
          </p:cNvPicPr>
          <p:nvPr/>
        </p:nvPicPr>
        <p:blipFill>
          <a:blip r:embed="rId2" cstate="print"/>
          <a:stretch>
            <a:fillRect/>
          </a:stretch>
        </p:blipFill>
        <p:spPr>
          <a:xfrm>
            <a:off x="323529" y="6352752"/>
            <a:ext cx="432236" cy="476672"/>
          </a:xfrm>
          <a:prstGeom prst="rect">
            <a:avLst/>
          </a:prstGeom>
        </p:spPr>
      </p:pic>
      <p:sp>
        <p:nvSpPr>
          <p:cNvPr id="54" name="Rectangle 53"/>
          <p:cNvSpPr/>
          <p:nvPr/>
        </p:nvSpPr>
        <p:spPr>
          <a:xfrm>
            <a:off x="201806" y="1032496"/>
            <a:ext cx="1923769" cy="740320"/>
          </a:xfrm>
          <a:prstGeom prst="rect">
            <a:avLst/>
          </a:prstGeom>
          <a:gradFill rotWithShape="0">
            <a:gsLst>
              <a:gs pos="0">
                <a:srgbClr val="000000">
                  <a:gamma/>
                  <a:tint val="50588"/>
                  <a:invGamma/>
                </a:srgbClr>
              </a:gs>
              <a:gs pos="100000">
                <a:srgbClr val="000000"/>
              </a:gs>
            </a:gsLst>
            <a:lin ang="5400000" scaled="1"/>
          </a:gra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a:r>
              <a:rPr lang="fr-FR" sz="1200" dirty="0" smtClean="0">
                <a:solidFill>
                  <a:schemeClr val="bg1"/>
                </a:solidFill>
                <a:effectLst>
                  <a:outerShdw blurRad="38100" dist="38100" dir="2700000" algn="tl">
                    <a:srgbClr val="000000">
                      <a:alpha val="43137"/>
                    </a:srgbClr>
                  </a:outerShdw>
                </a:effectLst>
              </a:rPr>
              <a:t>Idée, besoin et définition du projet</a:t>
            </a:r>
            <a:endParaRPr lang="fr-FR" sz="1200" dirty="0">
              <a:solidFill>
                <a:schemeClr val="bg1"/>
              </a:solidFill>
              <a:effectLst>
                <a:outerShdw blurRad="38100" dist="38100" dir="2700000" algn="tl">
                  <a:srgbClr val="000000">
                    <a:alpha val="43137"/>
                  </a:srgbClr>
                </a:outerShdw>
              </a:effectLst>
            </a:endParaRPr>
          </a:p>
        </p:txBody>
      </p:sp>
      <p:sp>
        <p:nvSpPr>
          <p:cNvPr id="63" name="Rectangle à coins arrondis 62"/>
          <p:cNvSpPr/>
          <p:nvPr/>
        </p:nvSpPr>
        <p:spPr>
          <a:xfrm>
            <a:off x="683571" y="764707"/>
            <a:ext cx="1000123" cy="340543"/>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dirty="0" smtClean="0"/>
              <a:t>Phase 1</a:t>
            </a:r>
            <a:endParaRPr lang="fr-FR" dirty="0"/>
          </a:p>
        </p:txBody>
      </p:sp>
      <p:sp>
        <p:nvSpPr>
          <p:cNvPr id="56" name="ZoneTexte 55"/>
          <p:cNvSpPr txBox="1"/>
          <p:nvPr/>
        </p:nvSpPr>
        <p:spPr>
          <a:xfrm>
            <a:off x="2498035" y="6445516"/>
            <a:ext cx="4147930" cy="307777"/>
          </a:xfrm>
          <a:prstGeom prst="rect">
            <a:avLst/>
          </a:prstGeom>
          <a:noFill/>
        </p:spPr>
        <p:txBody>
          <a:bodyPr wrap="square" rtlCol="0">
            <a:spAutoFit/>
          </a:bodyPr>
          <a:lstStyle/>
          <a:p>
            <a:pPr algn="ctr"/>
            <a:r>
              <a:rPr lang="fr-FR" sz="1400" dirty="0" smtClean="0">
                <a:solidFill>
                  <a:schemeClr val="bg1">
                    <a:lumMod val="65000"/>
                  </a:schemeClr>
                </a:solidFill>
              </a:rPr>
              <a:t>Motricité de la voiture « course en cours »</a:t>
            </a:r>
            <a:endParaRPr lang="fr-FR" sz="1400" dirty="0">
              <a:solidFill>
                <a:schemeClr val="bg1">
                  <a:lumMod val="65000"/>
                </a:schemeClr>
              </a:solidFill>
            </a:endParaRPr>
          </a:p>
        </p:txBody>
      </p:sp>
      <p:sp>
        <p:nvSpPr>
          <p:cNvPr id="61" name="Espace réservé du numéro de diapositive 4"/>
          <p:cNvSpPr>
            <a:spLocks noGrp="1"/>
          </p:cNvSpPr>
          <p:nvPr>
            <p:ph type="sldNum" sz="quarter" idx="12"/>
          </p:nvPr>
        </p:nvSpPr>
        <p:spPr>
          <a:xfrm>
            <a:off x="7010400" y="6492875"/>
            <a:ext cx="2133600" cy="365125"/>
          </a:xfrm>
        </p:spPr>
        <p:txBody>
          <a:bodyPr/>
          <a:lstStyle/>
          <a:p>
            <a:fld id="{1241D18C-4869-4210-9335-0F84A51A443B}" type="slidenum">
              <a:rPr lang="fr-FR" smtClean="0"/>
              <a:pPr/>
              <a:t>9</a:t>
            </a:fld>
            <a:endParaRPr lang="fr-FR" dirty="0"/>
          </a:p>
        </p:txBody>
      </p:sp>
      <p:pic>
        <p:nvPicPr>
          <p:cNvPr id="33" name="Image 32" descr="fiche projet.JPG"/>
          <p:cNvPicPr>
            <a:picLocks noChangeAspect="1"/>
          </p:cNvPicPr>
          <p:nvPr/>
        </p:nvPicPr>
        <p:blipFill>
          <a:blip r:embed="rId3" cstate="print"/>
          <a:srcRect l="5507" t="14986" r="7076" b="10293"/>
          <a:stretch>
            <a:fillRect/>
          </a:stretch>
        </p:blipFill>
        <p:spPr>
          <a:xfrm>
            <a:off x="336780" y="2303742"/>
            <a:ext cx="8484957" cy="3659736"/>
          </a:xfrm>
          <a:prstGeom prst="rect">
            <a:avLst/>
          </a:prstGeom>
        </p:spPr>
      </p:pic>
    </p:spTree>
    <p:extLst>
      <p:ext uri="{BB962C8B-B14F-4D97-AF65-F5344CB8AC3E}">
        <p14:creationId xmlns:p14="http://schemas.microsoft.com/office/powerpoint/2010/main" xmlns="" val="445926395"/>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2716</TotalTime>
  <Words>1061</Words>
  <Application>Microsoft Office PowerPoint</Application>
  <PresentationFormat>Affichage à l'écran (4:3)</PresentationFormat>
  <Paragraphs>268</Paragraphs>
  <Slides>18</Slides>
  <Notes>6</Notes>
  <HiddenSlides>0</HiddenSlides>
  <MMClips>10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Jackowski Jean-Michel</dc:creator>
  <cp:lastModifiedBy>Jean-Michel Jackowski</cp:lastModifiedBy>
  <cp:revision>352</cp:revision>
  <dcterms:created xsi:type="dcterms:W3CDTF">2013-11-06T21:14:48Z</dcterms:created>
  <dcterms:modified xsi:type="dcterms:W3CDTF">2014-03-26T19:34:24Z</dcterms:modified>
</cp:coreProperties>
</file>